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 id="2147483663" r:id="rId2"/>
    <p:sldMasterId id="2147483675" r:id="rId3"/>
    <p:sldMasterId id="2147483688" r:id="rId4"/>
  </p:sldMasterIdLst>
  <p:notesMasterIdLst>
    <p:notesMasterId r:id="rId71"/>
  </p:notesMasterIdLst>
  <p:sldIdLst>
    <p:sldId id="266" r:id="rId5"/>
    <p:sldId id="272" r:id="rId6"/>
    <p:sldId id="277" r:id="rId7"/>
    <p:sldId id="278" r:id="rId8"/>
    <p:sldId id="279" r:id="rId9"/>
    <p:sldId id="280" r:id="rId10"/>
    <p:sldId id="281" r:id="rId11"/>
    <p:sldId id="282" r:id="rId12"/>
    <p:sldId id="283" r:id="rId13"/>
    <p:sldId id="284" r:id="rId14"/>
    <p:sldId id="285" r:id="rId15"/>
    <p:sldId id="286" r:id="rId16"/>
    <p:sldId id="433" r:id="rId17"/>
    <p:sldId id="287" r:id="rId18"/>
    <p:sldId id="288" r:id="rId19"/>
    <p:sldId id="434" r:id="rId20"/>
    <p:sldId id="289" r:id="rId21"/>
    <p:sldId id="435" r:id="rId22"/>
    <p:sldId id="437" r:id="rId23"/>
    <p:sldId id="438" r:id="rId24"/>
    <p:sldId id="439" r:id="rId25"/>
    <p:sldId id="440" r:id="rId26"/>
    <p:sldId id="338" r:id="rId27"/>
    <p:sldId id="339" r:id="rId28"/>
    <p:sldId id="340" r:id="rId29"/>
    <p:sldId id="347" r:id="rId30"/>
    <p:sldId id="296" r:id="rId31"/>
    <p:sldId id="441" r:id="rId32"/>
    <p:sldId id="297" r:id="rId33"/>
    <p:sldId id="298" r:id="rId34"/>
    <p:sldId id="299" r:id="rId35"/>
    <p:sldId id="300" r:id="rId36"/>
    <p:sldId id="301" r:id="rId37"/>
    <p:sldId id="448" r:id="rId38"/>
    <p:sldId id="302" r:id="rId39"/>
    <p:sldId id="304" r:id="rId40"/>
    <p:sldId id="305" r:id="rId41"/>
    <p:sldId id="443" r:id="rId42"/>
    <p:sldId id="444" r:id="rId43"/>
    <p:sldId id="445" r:id="rId44"/>
    <p:sldId id="312" r:id="rId45"/>
    <p:sldId id="313" r:id="rId46"/>
    <p:sldId id="314" r:id="rId47"/>
    <p:sldId id="315" r:id="rId48"/>
    <p:sldId id="316" r:id="rId49"/>
    <p:sldId id="317" r:id="rId50"/>
    <p:sldId id="318" r:id="rId51"/>
    <p:sldId id="319" r:id="rId52"/>
    <p:sldId id="320" r:id="rId53"/>
    <p:sldId id="321" r:id="rId54"/>
    <p:sldId id="449" r:id="rId55"/>
    <p:sldId id="450" r:id="rId56"/>
    <p:sldId id="451" r:id="rId57"/>
    <p:sldId id="325" r:id="rId58"/>
    <p:sldId id="326" r:id="rId59"/>
    <p:sldId id="327" r:id="rId60"/>
    <p:sldId id="328" r:id="rId61"/>
    <p:sldId id="344" r:id="rId62"/>
    <p:sldId id="345" r:id="rId63"/>
    <p:sldId id="346" r:id="rId64"/>
    <p:sldId id="349" r:id="rId65"/>
    <p:sldId id="333" r:id="rId66"/>
    <p:sldId id="273" r:id="rId67"/>
    <p:sldId id="350" r:id="rId68"/>
    <p:sldId id="351" r:id="rId69"/>
    <p:sldId id="352" r:id="rId70"/>
  </p:sldIdLst>
  <p:sldSz cx="9144000" cy="6858000" type="screen4x3"/>
  <p:notesSz cx="6858000" cy="9144000"/>
  <p:defaultTextStyle>
    <a:defPPr>
      <a:defRPr lang="en-US"/>
    </a:defPPr>
    <a:lvl1pPr algn="l" rtl="0" fontAlgn="base">
      <a:spcBef>
        <a:spcPct val="0"/>
      </a:spcBef>
      <a:spcAft>
        <a:spcPct val="0"/>
      </a:spcAft>
      <a:defRPr sz="7200" kern="1200">
        <a:solidFill>
          <a:schemeClr val="tx1"/>
        </a:solidFill>
        <a:latin typeface="Arial" pitchFamily="34" charset="0"/>
        <a:ea typeface="+mn-ea"/>
        <a:cs typeface="+mn-cs"/>
      </a:defRPr>
    </a:lvl1pPr>
    <a:lvl2pPr marL="457200" algn="l" rtl="0" fontAlgn="base">
      <a:spcBef>
        <a:spcPct val="0"/>
      </a:spcBef>
      <a:spcAft>
        <a:spcPct val="0"/>
      </a:spcAft>
      <a:defRPr sz="7200" kern="1200">
        <a:solidFill>
          <a:schemeClr val="tx1"/>
        </a:solidFill>
        <a:latin typeface="Arial" pitchFamily="34" charset="0"/>
        <a:ea typeface="+mn-ea"/>
        <a:cs typeface="+mn-cs"/>
      </a:defRPr>
    </a:lvl2pPr>
    <a:lvl3pPr marL="914400" algn="l" rtl="0" fontAlgn="base">
      <a:spcBef>
        <a:spcPct val="0"/>
      </a:spcBef>
      <a:spcAft>
        <a:spcPct val="0"/>
      </a:spcAft>
      <a:defRPr sz="7200" kern="1200">
        <a:solidFill>
          <a:schemeClr val="tx1"/>
        </a:solidFill>
        <a:latin typeface="Arial" pitchFamily="34" charset="0"/>
        <a:ea typeface="+mn-ea"/>
        <a:cs typeface="+mn-cs"/>
      </a:defRPr>
    </a:lvl3pPr>
    <a:lvl4pPr marL="1371600" algn="l" rtl="0" fontAlgn="base">
      <a:spcBef>
        <a:spcPct val="0"/>
      </a:spcBef>
      <a:spcAft>
        <a:spcPct val="0"/>
      </a:spcAft>
      <a:defRPr sz="7200" kern="1200">
        <a:solidFill>
          <a:schemeClr val="tx1"/>
        </a:solidFill>
        <a:latin typeface="Arial" pitchFamily="34" charset="0"/>
        <a:ea typeface="+mn-ea"/>
        <a:cs typeface="+mn-cs"/>
      </a:defRPr>
    </a:lvl4pPr>
    <a:lvl5pPr marL="1828800" algn="l" rtl="0" fontAlgn="base">
      <a:spcBef>
        <a:spcPct val="0"/>
      </a:spcBef>
      <a:spcAft>
        <a:spcPct val="0"/>
      </a:spcAft>
      <a:defRPr sz="7200" kern="1200">
        <a:solidFill>
          <a:schemeClr val="tx1"/>
        </a:solidFill>
        <a:latin typeface="Arial" pitchFamily="34" charset="0"/>
        <a:ea typeface="+mn-ea"/>
        <a:cs typeface="+mn-cs"/>
      </a:defRPr>
    </a:lvl5pPr>
    <a:lvl6pPr marL="2286000" algn="l" defTabSz="914400" rtl="0" eaLnBrk="1" latinLnBrk="0" hangingPunct="1">
      <a:defRPr sz="7200" kern="1200">
        <a:solidFill>
          <a:schemeClr val="tx1"/>
        </a:solidFill>
        <a:latin typeface="Arial" pitchFamily="34" charset="0"/>
        <a:ea typeface="+mn-ea"/>
        <a:cs typeface="+mn-cs"/>
      </a:defRPr>
    </a:lvl6pPr>
    <a:lvl7pPr marL="2743200" algn="l" defTabSz="914400" rtl="0" eaLnBrk="1" latinLnBrk="0" hangingPunct="1">
      <a:defRPr sz="7200" kern="1200">
        <a:solidFill>
          <a:schemeClr val="tx1"/>
        </a:solidFill>
        <a:latin typeface="Arial" pitchFamily="34" charset="0"/>
        <a:ea typeface="+mn-ea"/>
        <a:cs typeface="+mn-cs"/>
      </a:defRPr>
    </a:lvl7pPr>
    <a:lvl8pPr marL="3200400" algn="l" defTabSz="914400" rtl="0" eaLnBrk="1" latinLnBrk="0" hangingPunct="1">
      <a:defRPr sz="7200" kern="1200">
        <a:solidFill>
          <a:schemeClr val="tx1"/>
        </a:solidFill>
        <a:latin typeface="Arial" pitchFamily="34" charset="0"/>
        <a:ea typeface="+mn-ea"/>
        <a:cs typeface="+mn-cs"/>
      </a:defRPr>
    </a:lvl8pPr>
    <a:lvl9pPr marL="3657600" algn="l" defTabSz="914400" rtl="0" eaLnBrk="1" latinLnBrk="0" hangingPunct="1">
      <a:defRPr sz="72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9966"/>
    <a:srgbClr val="333399"/>
    <a:srgbClr val="008080"/>
    <a:srgbClr val="FF0066"/>
    <a:srgbClr val="FFFF66"/>
    <a:srgbClr val="996633"/>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9" autoAdjust="0"/>
    <p:restoredTop sz="94630" autoAdjust="0"/>
  </p:normalViewPr>
  <p:slideViewPr>
    <p:cSldViewPr snapToGrid="0">
      <p:cViewPr>
        <p:scale>
          <a:sx n="80" d="100"/>
          <a:sy n="80" d="100"/>
        </p:scale>
        <p:origin x="-216" y="-654"/>
      </p:cViewPr>
      <p:guideLst>
        <p:guide orient="horz" pos="3597"/>
        <p:guide pos="1442"/>
      </p:guideLst>
    </p:cSldViewPr>
  </p:slideViewPr>
  <p:outlineViewPr>
    <p:cViewPr>
      <p:scale>
        <a:sx n="33" d="100"/>
        <a:sy n="33" d="100"/>
      </p:scale>
      <p:origin x="0" y="43928"/>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zh-CN" altLang="zh-CN"/>
          </a:p>
        </p:txBody>
      </p:sp>
      <p:sp>
        <p:nvSpPr>
          <p:cNvPr id="16077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5125"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vl1pPr>
          </a:lstStyle>
          <a:p>
            <a:pPr>
              <a:defRPr/>
            </a:pPr>
            <a:fld id="{9B195F0F-5FE3-46B2-93CA-1F4CBEEDAF8A}" type="slidenum">
              <a:rPr lang="zh-CN" altLang="zh-CN"/>
              <a:pPr>
                <a:defRPr/>
              </a:pPr>
              <a:t>‹#›</a:t>
            </a:fld>
            <a:endParaRPr lang="zh-CN" altLang="zh-CN"/>
          </a:p>
        </p:txBody>
      </p:sp>
    </p:spTree>
    <p:extLst>
      <p:ext uri="{BB962C8B-B14F-4D97-AF65-F5344CB8AC3E}">
        <p14:creationId xmlns:p14="http://schemas.microsoft.com/office/powerpoint/2010/main" val="1084041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p:sp>
      <p:sp>
        <p:nvSpPr>
          <p:cNvPr id="161795" name="Rectangle 3"/>
          <p:cNvSpPr>
            <a:spLocks noGrp="1" noRot="1" noChangeArrowheads="1"/>
          </p:cNvSpPr>
          <p:nvPr>
            <p:ph type="body" idx="1"/>
          </p:nvPr>
        </p:nvSpPr>
        <p:spPr>
          <a:noFill/>
        </p:spPr>
        <p:txBody>
          <a:bodyPr/>
          <a:lstStyle/>
          <a:p>
            <a:pPr eaLnBrk="1" hangingPunct="1"/>
            <a:r>
              <a:rPr lang="en-US" altLang="zh-CN" smtClean="0"/>
              <a:t>This is perhaps the most important chapter in the textbook.   It’s worth mentioning to your students that investing extra time to master this chapter will make it easier for them to learn much of the subsequent material in the book. </a:t>
            </a:r>
          </a:p>
          <a:p>
            <a:pPr eaLnBrk="1" hangingPunct="1"/>
            <a:endParaRPr lang="en-US" altLang="zh-CN" smtClean="0"/>
          </a:p>
          <a:p>
            <a:pPr eaLnBrk="1" hangingPunct="1"/>
            <a:r>
              <a:rPr lang="en-US" altLang="zh-CN" smtClean="0"/>
              <a:t>This is also one of the longest chapters in the textbook, and this PowerPoint file is one of the most graph-intensive.  Many students taking economics for the first time have difficulty grasping the graphs, which are critically important in this and all subsequent chapters in the book.  So an extra degree of hand-holding might be appropriate.  </a:t>
            </a:r>
          </a:p>
          <a:p>
            <a:pPr eaLnBrk="1" hangingPunct="1"/>
            <a:endParaRPr lang="en-US" altLang="zh-CN" smtClean="0"/>
          </a:p>
          <a:p>
            <a:pPr eaLnBrk="1" hangingPunct="1"/>
            <a:r>
              <a:rPr lang="en-US" altLang="zh-CN" smtClean="0"/>
              <a:t>Accordingly, this PowerPoint has carefully detailed animations that build many of the graphs with great care.  For example, we show a demand or supply schedule next to the axes, and highlight each coordinate pair in the table as the corresponding point appears on the graph.  </a:t>
            </a:r>
          </a:p>
          <a:p>
            <a:pPr eaLnBrk="1" hangingPunct="1"/>
            <a:endParaRPr lang="en-US" altLang="zh-CN" smtClean="0"/>
          </a:p>
          <a:p>
            <a:pPr eaLnBrk="1" hangingPunct="1"/>
            <a:r>
              <a:rPr lang="en-US" altLang="zh-CN" smtClean="0"/>
              <a:t>Please be assured that the presentation of graphs is more streamlined in subsequent chapters.  In this early chapter, though, we do not want to leave any students behind.  </a:t>
            </a:r>
          </a:p>
          <a:p>
            <a:pPr eaLnBrk="1" hangingPunct="1"/>
            <a:endParaRPr lang="en-US" altLang="zh-CN" smtClean="0"/>
          </a:p>
          <a:p>
            <a:pPr eaLnBrk="1" hangingPunct="1"/>
            <a:r>
              <a:rPr lang="en-US" altLang="zh-CN" smtClean="0"/>
              <a:t>If your students are already very comfortable with scatter-type graphs, you may wish to simplify or turn off the animation on these slides, in order to get through them faster.</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p:sp>
      <p:sp>
        <p:nvSpPr>
          <p:cNvPr id="171011" name="Rectangle 3"/>
          <p:cNvSpPr>
            <a:spLocks noGrp="1" noRot="1" noChangeArrowheads="1"/>
          </p:cNvSpPr>
          <p:nvPr>
            <p:ph type="body" idx="1"/>
          </p:nvPr>
        </p:nvSpPr>
        <p:spPr>
          <a:noFill/>
        </p:spPr>
        <p:txBody>
          <a:bodyPr/>
          <a:lstStyle/>
          <a:p>
            <a:pPr eaLnBrk="1" hangingPunct="1"/>
            <a:r>
              <a:rPr lang="en-US" altLang="zh-CN" smtClean="0"/>
              <a:t>Point out to your students that there are no numbers or units on either axis, and we are using “P</a:t>
            </a:r>
            <a:r>
              <a:rPr lang="en-US" altLang="zh-CN" baseline="-25000" smtClean="0"/>
              <a:t>1</a:t>
            </a:r>
            <a:r>
              <a:rPr lang="en-US" altLang="zh-CN" smtClean="0"/>
              <a:t>” and “Q</a:t>
            </a:r>
            <a:r>
              <a:rPr lang="en-US" altLang="zh-CN" baseline="-25000" smtClean="0"/>
              <a:t>1</a:t>
            </a:r>
            <a:r>
              <a:rPr lang="en-US" altLang="zh-CN" smtClean="0"/>
              <a:t>” to represent the initial price and quantity, rather than specific numerical values.  Tell them that this is common, because in much economic analysis, the goal is only to see the direction of changes, not specific amounts.  (Besides, if we put numbers on this graph, they’d just have been made up, so why bother?)</a:t>
            </a:r>
          </a:p>
          <a:p>
            <a:pPr eaLnBrk="1" hangingPunct="1"/>
            <a:endParaRPr lang="en-US" altLang="zh-CN" smtClean="0"/>
          </a:p>
          <a:p>
            <a:pPr eaLnBrk="1" hangingPunct="1"/>
            <a:r>
              <a:rPr lang="en-US" altLang="zh-CN" smtClean="0"/>
              <a:t>Also point out the following:  </a:t>
            </a:r>
          </a:p>
          <a:p>
            <a:pPr eaLnBrk="1" hangingPunct="1"/>
            <a:r>
              <a:rPr lang="en-US" altLang="zh-CN" smtClean="0"/>
              <a:t>The price of music downloads is the same, but the quantity demanded is now higher.  In fact, this is the nature of a shift in a curve:  at any given price, the quantity is different than before.</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19D0041-BC03-4B8A-BFC6-5B694C37F5AB}" type="slidenum">
              <a:rPr lang="zh-CN" altLang="zh-CN" sz="1200"/>
              <a:pPr algn="r"/>
              <a:t>26</a:t>
            </a:fld>
            <a:endParaRPr lang="zh-CN" altLang="zh-CN" sz="120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nchor="t"/>
          <a:lstStyle/>
          <a:p>
            <a:pPr eaLnBrk="1" hangingPunct="1"/>
            <a:r>
              <a:rPr lang="zh-CN" altLang="zh-CN" smtClean="0"/>
              <a:t>Supply comes from the behavior of sellers.  </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p:sp>
      <p:sp>
        <p:nvSpPr>
          <p:cNvPr id="173059" name="Rectangle 3"/>
          <p:cNvSpPr>
            <a:spLocks noGrp="1" noRot="1" noChangeArrowheads="1"/>
          </p:cNvSpPr>
          <p:nvPr>
            <p:ph type="body" idx="1"/>
          </p:nvPr>
        </p:nvSpPr>
        <p:spPr>
          <a:noFill/>
        </p:spPr>
        <p:txBody>
          <a:bodyPr/>
          <a:lstStyle/>
          <a:p>
            <a:pPr eaLnBrk="1" hangingPunct="1"/>
            <a:endParaRPr lang="zh-CN" altLang="zh-CN" sz="1000" smtClean="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A7E4F47-81A4-4EF6-BD89-2CDC58238098}" type="slidenum">
              <a:rPr lang="zh-CN" altLang="zh-CN" sz="1200"/>
              <a:pPr algn="r"/>
              <a:t>30</a:t>
            </a:fld>
            <a:endParaRPr lang="zh-CN" altLang="zh-CN" sz="1200"/>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nchor="t"/>
          <a:lstStyle/>
          <a:p>
            <a:pPr eaLnBrk="1" hangingPunct="1"/>
            <a:r>
              <a:rPr lang="en-US" altLang="zh-CN" smtClean="0"/>
              <a:t>Again, the assumption of only two sellers is a clear violation of perfect competition.  However, it’s much easier for students to learn how the market supply curve relates to individual supplies in the two-seller case.  </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p:sp>
      <p:sp>
        <p:nvSpPr>
          <p:cNvPr id="175107" name="备注占位符 2"/>
          <p:cNvSpPr>
            <a:spLocks noGrp="1"/>
          </p:cNvSpPr>
          <p:nvPr>
            <p:ph type="body" idx="1"/>
          </p:nvPr>
        </p:nvSpPr>
        <p:spPr>
          <a:noFill/>
        </p:spPr>
        <p:txBody>
          <a:bodyPr/>
          <a:lstStyle/>
          <a:p>
            <a:endParaRPr lang="zh-CN" altLang="en-US" smtClean="0"/>
          </a:p>
        </p:txBody>
      </p:sp>
      <p:sp>
        <p:nvSpPr>
          <p:cNvPr id="175108" name="灯片编号占位符 3"/>
          <p:cNvSpPr>
            <a:spLocks noGrp="1"/>
          </p:cNvSpPr>
          <p:nvPr>
            <p:ph type="sldNum" sz="quarter" idx="5"/>
          </p:nvPr>
        </p:nvSpPr>
        <p:spPr>
          <a:noFill/>
          <a:ln>
            <a:miter lim="800000"/>
            <a:headEnd/>
            <a:tailEnd/>
          </a:ln>
        </p:spPr>
        <p:txBody>
          <a:bodyPr/>
          <a:lstStyle/>
          <a:p>
            <a:fld id="{D3F0E56B-2C60-4982-AFE2-574EC2D08587}" type="slidenum">
              <a:rPr lang="zh-CN" altLang="zh-CN" smtClean="0"/>
              <a:pPr/>
              <a:t>31</a:t>
            </a:fld>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4D72804-6F9F-4AE8-844C-E6BAC0904737}" type="slidenum">
              <a:rPr lang="zh-CN" altLang="zh-CN" sz="1200"/>
              <a:pPr algn="r"/>
              <a:t>32</a:t>
            </a:fld>
            <a:endParaRPr lang="zh-CN" altLang="zh-CN" sz="1200"/>
          </a:p>
        </p:txBody>
      </p:sp>
      <p:sp>
        <p:nvSpPr>
          <p:cNvPr id="176131" name="Rectangle 2"/>
          <p:cNvSpPr>
            <a:spLocks noGrp="1" noRot="1" noChangeAspect="1" noChangeArrowheads="1" noTextEdit="1"/>
          </p:cNvSpPr>
          <p:nvPr>
            <p:ph type="sldImg"/>
          </p:nvPr>
        </p:nvSpPr>
        <p:spPr>
          <a:xfrm>
            <a:off x="1143000" y="534988"/>
            <a:ext cx="4572000" cy="3429000"/>
          </a:xfrm>
        </p:spPr>
      </p:sp>
      <p:sp>
        <p:nvSpPr>
          <p:cNvPr id="176132" name="Rectangle 3"/>
          <p:cNvSpPr>
            <a:spLocks noGrp="1" noChangeArrowheads="1"/>
          </p:cNvSpPr>
          <p:nvPr>
            <p:ph type="body" idx="1"/>
          </p:nvPr>
        </p:nvSpPr>
        <p:spPr>
          <a:xfrm>
            <a:off x="685800" y="4248150"/>
            <a:ext cx="5486400" cy="4210050"/>
          </a:xfrm>
          <a:noFill/>
        </p:spPr>
        <p:txBody>
          <a:bodyPr anchor="t"/>
          <a:lstStyle/>
          <a:p>
            <a:pPr eaLnBrk="1" hangingPunct="1"/>
            <a:r>
              <a:rPr lang="zh-CN" altLang="zh-CN" smtClean="0"/>
              <a:t>“Non-price determinants of supply” simply means the things – other than the price of a good – that determine sellers’ supply of the good.  </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81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3985D68-9B74-4227-B098-48A377A1CBDA}" type="slidenum">
              <a:rPr lang="zh-CN" altLang="zh-CN" sz="1200"/>
              <a:pPr algn="r"/>
              <a:t>34</a:t>
            </a:fld>
            <a:endParaRPr lang="zh-CN" altLang="zh-CN" sz="1200"/>
          </a:p>
        </p:txBody>
      </p:sp>
      <p:sp>
        <p:nvSpPr>
          <p:cNvPr id="178179" name="Rectangle 2"/>
          <p:cNvSpPr>
            <a:spLocks noGrp="1" noRot="1" noChangeAspect="1" noChangeArrowheads="1" noTextEdit="1"/>
          </p:cNvSpPr>
          <p:nvPr>
            <p:ph type="sldImg"/>
          </p:nvPr>
        </p:nvSpPr>
        <p:spPr>
          <a:xfrm>
            <a:off x="1143000" y="534988"/>
            <a:ext cx="4572000" cy="3429000"/>
          </a:xfrm>
        </p:spPr>
      </p:sp>
      <p:sp>
        <p:nvSpPr>
          <p:cNvPr id="178180" name="Rectangle 3"/>
          <p:cNvSpPr>
            <a:spLocks noGrp="1" noChangeArrowheads="1"/>
          </p:cNvSpPr>
          <p:nvPr>
            <p:ph type="body" idx="1"/>
          </p:nvPr>
        </p:nvSpPr>
        <p:spPr>
          <a:xfrm>
            <a:off x="685800" y="4248150"/>
            <a:ext cx="5486400" cy="4210050"/>
          </a:xfrm>
          <a:noFill/>
        </p:spPr>
        <p:txBody>
          <a:bodyPr anchor="t"/>
          <a:lstStyle/>
          <a:p>
            <a:pPr eaLnBrk="1" hangingPunct="1"/>
            <a:r>
              <a:rPr lang="zh-CN" altLang="zh-CN" smtClean="0"/>
              <a:t>In the second bullet point, “output price” just means the price of the good that firms are producing and selling.  I have used “output price” here to distinguish it from “input prices.”</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92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6CB2E7A-362E-45E0-9E53-0A63929B4D04}" type="slidenum">
              <a:rPr lang="zh-CN" altLang="zh-CN" sz="1200"/>
              <a:pPr algn="r"/>
              <a:t>40</a:t>
            </a:fld>
            <a:endParaRPr lang="zh-CN" altLang="zh-CN" sz="1200"/>
          </a:p>
        </p:txBody>
      </p:sp>
      <p:sp>
        <p:nvSpPr>
          <p:cNvPr id="179203" name="Rectangle 2"/>
          <p:cNvSpPr>
            <a:spLocks noGrp="1" noRot="1" noChangeAspect="1" noChangeArrowheads="1" noTextEdit="1"/>
          </p:cNvSpPr>
          <p:nvPr>
            <p:ph type="sldImg"/>
          </p:nvPr>
        </p:nvSpPr>
        <p:spPr>
          <a:xfrm>
            <a:off x="1143000" y="534988"/>
            <a:ext cx="4572000" cy="3429000"/>
          </a:xfrm>
        </p:spPr>
      </p:sp>
      <p:sp>
        <p:nvSpPr>
          <p:cNvPr id="179204" name="Rectangle 3"/>
          <p:cNvSpPr>
            <a:spLocks noGrp="1" noChangeArrowheads="1"/>
          </p:cNvSpPr>
          <p:nvPr>
            <p:ph type="body" idx="1"/>
          </p:nvPr>
        </p:nvSpPr>
        <p:spPr>
          <a:xfrm>
            <a:off x="685800" y="4248150"/>
            <a:ext cx="5486400" cy="4210050"/>
          </a:xfrm>
          <a:noFill/>
        </p:spPr>
        <p:txBody>
          <a:bodyPr anchor="t"/>
          <a:lstStyle/>
          <a:p>
            <a:pPr eaLnBrk="1" hangingPunct="1"/>
            <a:r>
              <a:rPr lang="zh-CN" altLang="zh-CN" smtClean="0"/>
              <a:t>We now return to the latte example to illustrate the concepts of equilibrium, shortage and surplus.  </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4746934-CE5B-4A48-B05D-9F8F7C7EEE3E}" type="slidenum">
              <a:rPr lang="zh-CN" altLang="zh-CN" sz="1200"/>
              <a:pPr algn="r"/>
              <a:t>49</a:t>
            </a:fld>
            <a:endParaRPr lang="zh-CN" altLang="zh-CN" sz="1200"/>
          </a:p>
        </p:txBody>
      </p:sp>
      <p:sp>
        <p:nvSpPr>
          <p:cNvPr id="180227" name="Rectangle 2"/>
          <p:cNvSpPr>
            <a:spLocks noGrp="1" noRot="1" noChangeAspect="1" noChangeArrowheads="1" noTextEdit="1"/>
          </p:cNvSpPr>
          <p:nvPr>
            <p:ph type="sldImg"/>
          </p:nvPr>
        </p:nvSpPr>
        <p:spPr>
          <a:xfrm>
            <a:off x="1143000" y="534988"/>
            <a:ext cx="4572000" cy="3429000"/>
          </a:xfrm>
        </p:spPr>
      </p:sp>
      <p:sp>
        <p:nvSpPr>
          <p:cNvPr id="180228" name="Rectangle 3"/>
          <p:cNvSpPr>
            <a:spLocks noGrp="1" noChangeArrowheads="1"/>
          </p:cNvSpPr>
          <p:nvPr>
            <p:ph type="body" idx="1"/>
          </p:nvPr>
        </p:nvSpPr>
        <p:spPr>
          <a:xfrm>
            <a:off x="685800" y="4248150"/>
            <a:ext cx="5486400" cy="4210050"/>
          </a:xfrm>
          <a:noFill/>
        </p:spPr>
        <p:txBody>
          <a:bodyPr anchor="t"/>
          <a:lstStyle/>
          <a:p>
            <a:pPr eaLnBrk="1" hangingPunct="1"/>
            <a:r>
              <a:rPr lang="en-US" altLang="zh-CN" smtClean="0"/>
              <a:t>Step one requires knowing all of the things that can shift D and S – the non-price determinants of demand and of supply.   </a:t>
            </a: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12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DB751F5-F2E9-47B8-B4ED-8C8C170DA186}" type="slidenum">
              <a:rPr lang="zh-CN" altLang="zh-CN" sz="1200"/>
              <a:pPr algn="r"/>
              <a:t>53</a:t>
            </a:fld>
            <a:endParaRPr lang="zh-CN" altLang="zh-CN" sz="1200"/>
          </a:p>
        </p:txBody>
      </p:sp>
      <p:sp>
        <p:nvSpPr>
          <p:cNvPr id="181251" name="Rectangle 2"/>
          <p:cNvSpPr>
            <a:spLocks noGrp="1" noRot="1" noChangeAspect="1" noChangeArrowheads="1" noTextEdit="1"/>
          </p:cNvSpPr>
          <p:nvPr>
            <p:ph type="sldImg"/>
          </p:nvPr>
        </p:nvSpPr>
        <p:spPr>
          <a:xfrm>
            <a:off x="1143000" y="534988"/>
            <a:ext cx="4572000" cy="3429000"/>
          </a:xfrm>
        </p:spPr>
      </p:sp>
      <p:sp>
        <p:nvSpPr>
          <p:cNvPr id="181252" name="Rectangle 3"/>
          <p:cNvSpPr>
            <a:spLocks noGrp="1" noChangeArrowheads="1"/>
          </p:cNvSpPr>
          <p:nvPr>
            <p:ph type="body" idx="1"/>
          </p:nvPr>
        </p:nvSpPr>
        <p:spPr>
          <a:xfrm>
            <a:off x="685800" y="4248150"/>
            <a:ext cx="5486400" cy="4210050"/>
          </a:xfrm>
          <a:noFill/>
        </p:spPr>
        <p:txBody>
          <a:bodyPr anchor="t"/>
          <a:lstStyle/>
          <a:p>
            <a:pPr eaLnBrk="1" hangingPunct="1"/>
            <a:r>
              <a:rPr lang="zh-CN" altLang="zh-CN" smtClean="0"/>
              <a:t>“Supply” refers to the position of the supply curve, while “quantity supplied” refers to the specific amount that producers are willing and able to sell. </a:t>
            </a:r>
          </a:p>
          <a:p>
            <a:pPr eaLnBrk="1" hangingPunct="1"/>
            <a:endParaRPr lang="zh-CN" altLang="zh-CN" smtClean="0"/>
          </a:p>
          <a:p>
            <a:pPr eaLnBrk="1" hangingPunct="1"/>
            <a:r>
              <a:rPr lang="zh-CN" altLang="zh-CN" smtClean="0"/>
              <a:t>Similarly, “demand” refers to the position of the demand curve, while “quantity demanded” refers to the specific amount that consumers are willing and able to buy.  </a:t>
            </a:r>
          </a:p>
          <a:p>
            <a:pPr eaLnBrk="1" hangingPunct="1"/>
            <a:endParaRPr lang="zh-CN" altLang="zh-CN" smtClean="0"/>
          </a:p>
          <a:p>
            <a:pPr eaLnBrk="1" hangingPunct="1"/>
            <a:r>
              <a:rPr lang="zh-CN" altLang="zh-CN" smtClean="0"/>
              <a:t>If you’d like to be a rebel, delete this slide and all references to the jargon it contains, and just use the terms “movement along a curve” and “shift in a curve.”  Note, however, that this is not the official recommendation of Cengage/South-Western or Dr. Mankiw.  </a:t>
            </a:r>
          </a:p>
          <a:p>
            <a:pPr eaLnBrk="1" hangingPunct="1"/>
            <a:endParaRPr lang="zh-CN" altLang="zh-CN" smtClean="0"/>
          </a:p>
          <a:p>
            <a:pPr eaLnBrk="1" hangingPunct="1"/>
            <a:r>
              <a:rPr lang="zh-CN" altLang="zh-CN" smtClean="0"/>
              <a:t>If you’d like to cover this slide but make it move more quickly, delete the text next to each second-level bullet (starting with “occurs when”).  Instead, give the information to your students verbally or rely on them to read it in the textbook.  </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14F76A1-B194-4D37-A3C2-28FE388EE9CD}" type="slidenum">
              <a:rPr lang="zh-CN" altLang="zh-CN" sz="1200"/>
              <a:pPr algn="r"/>
              <a:t>2</a:t>
            </a:fld>
            <a:endParaRPr lang="zh-CN" altLang="zh-CN" sz="120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nchor="t"/>
          <a:lstStyle/>
          <a:p>
            <a:pPr eaLnBrk="1" hangingPunct="1"/>
            <a:r>
              <a:rPr lang="zh-CN" altLang="zh-CN" smtClean="0"/>
              <a:t>In the real world, there are relatively few </a:t>
            </a:r>
            <a:r>
              <a:rPr lang="zh-CN" altLang="zh-CN" u="sng" smtClean="0"/>
              <a:t>perfectly</a:t>
            </a:r>
            <a:r>
              <a:rPr lang="zh-CN" altLang="zh-CN" smtClean="0"/>
              <a:t> competitive markets.  Most goods come in lots of different varieties – including ice cream, the example in the textbook.  And there are many markets in which the number of firms is small enough that some of them have the ability to affect the market price.  </a:t>
            </a:r>
          </a:p>
          <a:p>
            <a:pPr eaLnBrk="1" hangingPunct="1"/>
            <a:endParaRPr lang="zh-CN" altLang="zh-CN" smtClean="0"/>
          </a:p>
          <a:p>
            <a:pPr eaLnBrk="1" hangingPunct="1"/>
            <a:r>
              <a:rPr lang="zh-CN" altLang="zh-CN" smtClean="0"/>
              <a:t>For now, though, we look at supply and demand in perfectly competitive markets, for two reasons:  First, it’s easier to learn.  Understanding perfectly competitive markets makes it a lot easier to learn the more realistic but complicated analysis of imperfectly competitive markets.  Second, despite the lack of realism, the perfectly competitive model can teach us a LOT about how the world works, as we will see many times in the chapters that follow.  </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p:sp>
      <p:sp>
        <p:nvSpPr>
          <p:cNvPr id="182275" name="Rectangle 3"/>
          <p:cNvSpPr>
            <a:spLocks noGrp="1" noRot="1" noChangeArrowheads="1"/>
          </p:cNvSpPr>
          <p:nvPr>
            <p:ph type="body" idx="1"/>
          </p:nvPr>
        </p:nvSpPr>
        <p:spPr>
          <a:noFill/>
        </p:spPr>
        <p:txBody>
          <a:bodyPr/>
          <a:lstStyle/>
          <a:p>
            <a:pPr eaLnBrk="1" hangingPunct="1"/>
            <a:r>
              <a:rPr lang="en-US" altLang="zh-CN" smtClean="0"/>
              <a:t>Important note about Event B:</a:t>
            </a:r>
          </a:p>
          <a:p>
            <a:pPr eaLnBrk="1" hangingPunct="1"/>
            <a:endParaRPr lang="en-US" altLang="zh-CN" smtClean="0"/>
          </a:p>
          <a:p>
            <a:pPr eaLnBrk="1" hangingPunct="1"/>
            <a:r>
              <a:rPr lang="en-US" altLang="zh-CN" smtClean="0"/>
              <a:t>The royalties that sellers must pay the artists are part of sellers’ “costs of production.”  Typically, this royalty is a fixed amount each time one of the artist’s songs is downloaded.  Event B, therefore, describes a reduction in sellers’ “costs of production.”  </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p:sp>
      <p:sp>
        <p:nvSpPr>
          <p:cNvPr id="183299" name="Rectangle 3"/>
          <p:cNvSpPr>
            <a:spLocks noGrp="1" noRot="1" noChangeArrowheads="1"/>
          </p:cNvSpPr>
          <p:nvPr>
            <p:ph type="body" idx="1"/>
          </p:nvPr>
        </p:nvSpPr>
        <p:spPr>
          <a:noFill/>
        </p:spPr>
        <p:txBody>
          <a:bodyPr/>
          <a:lstStyle/>
          <a:p>
            <a:pPr eaLnBrk="1" hangingPunct="1"/>
            <a:r>
              <a:rPr lang="en-US" altLang="zh-CN" smtClean="0"/>
              <a:t>This is an extension of Active Learning exercise 1C, where we saw that a fall in the price of compact discs would cause a fall in demand for music downloads, because the two goods are substitutes.</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p:sp>
      <p:sp>
        <p:nvSpPr>
          <p:cNvPr id="184323" name="Rectangle 3"/>
          <p:cNvSpPr>
            <a:spLocks noGrp="1" noRot="1" noChangeArrowheads="1"/>
          </p:cNvSpPr>
          <p:nvPr>
            <p:ph type="body" idx="1"/>
          </p:nvPr>
        </p:nvSpPr>
        <p:spPr>
          <a:noFill/>
        </p:spPr>
        <p:txBody>
          <a:bodyPr/>
          <a:lstStyle/>
          <a:p>
            <a:pPr eaLnBrk="1" hangingPunct="1"/>
            <a:r>
              <a:rPr lang="en-US" altLang="zh-CN" smtClean="0"/>
              <a:t>NOTE:  Don’t worry that the text on this slide looks garbled in “Normal view” (i.e., edit mode).  It works fine in “Slide Show” (i.e., presentation mode).  </a:t>
            </a:r>
          </a:p>
          <a:p>
            <a:pPr eaLnBrk="1" hangingPunct="1"/>
            <a:endParaRPr lang="en-US" altLang="zh-CN" smtClean="0"/>
          </a:p>
          <a:p>
            <a:pPr eaLnBrk="1" hangingPunct="1"/>
            <a:r>
              <a:rPr lang="en-US" altLang="zh-CN" smtClean="0"/>
              <a:t>Event B:  Sellers of music downloads negotiate a reduction in the royalties they must pay for each song they sell.  This event causes a fall in “costs of production” for sellers of music downloads.   Hence, the S curve shifts to the right.</a:t>
            </a: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p:sp>
      <p:sp>
        <p:nvSpPr>
          <p:cNvPr id="185347" name="Rectangle 3"/>
          <p:cNvSpPr>
            <a:spLocks noGrp="1" noRot="1" noChangeArrowheads="1"/>
          </p:cNvSpPr>
          <p:nvPr>
            <p:ph type="body" idx="1"/>
          </p:nvPr>
        </p:nvSpPr>
        <p:spPr>
          <a:noFill/>
        </p:spPr>
        <p:txBody>
          <a:bodyPr/>
          <a:lstStyle/>
          <a:p>
            <a:pPr eaLnBrk="1" hangingPunct="1"/>
            <a:r>
              <a:rPr lang="en-US" altLang="zh-CN" smtClean="0"/>
              <a:t>It’s not necessary to draw a graph here.   The answers to steps 1 and 2 should be clear from parts A and B.  The answer to step 3 is a combination of the results from A and B.</a:t>
            </a: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86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6B3474D-C259-4F1D-BBF8-3F3162DB4E09}" type="slidenum">
              <a:rPr lang="zh-CN" altLang="zh-CN" sz="1200"/>
              <a:pPr algn="r"/>
              <a:t>61</a:t>
            </a:fld>
            <a:endParaRPr lang="zh-CN" altLang="zh-CN" sz="1200"/>
          </a:p>
        </p:txBody>
      </p:sp>
      <p:sp>
        <p:nvSpPr>
          <p:cNvPr id="186371" name="Rectangle 2"/>
          <p:cNvSpPr>
            <a:spLocks noGrp="1" noRot="1" noChangeAspect="1" noChangeArrowheads="1" noTextEdit="1"/>
          </p:cNvSpPr>
          <p:nvPr>
            <p:ph type="sldImg"/>
          </p:nvPr>
        </p:nvSpPr>
        <p:spPr>
          <a:xfrm>
            <a:off x="1143000" y="534988"/>
            <a:ext cx="4572000" cy="3429000"/>
          </a:xfrm>
        </p:spPr>
      </p:sp>
      <p:sp>
        <p:nvSpPr>
          <p:cNvPr id="186372" name="Rectangle 3"/>
          <p:cNvSpPr>
            <a:spLocks noGrp="1" noChangeArrowheads="1"/>
          </p:cNvSpPr>
          <p:nvPr>
            <p:ph type="body" idx="1"/>
          </p:nvPr>
        </p:nvSpPr>
        <p:spPr>
          <a:xfrm>
            <a:off x="685800" y="4248150"/>
            <a:ext cx="5486400" cy="4210050"/>
          </a:xfrm>
          <a:noFill/>
        </p:spPr>
        <p:txBody>
          <a:bodyPr anchor="t"/>
          <a:lstStyle/>
          <a:p>
            <a:pPr eaLnBrk="1" hangingPunct="1"/>
            <a:r>
              <a:rPr lang="zh-CN" altLang="zh-CN" smtClean="0"/>
              <a:t>In the textbook, the conclusion of this chapter offers some very nice elaboration on the second bullet point.  There is also an “In the News” box with a very nice article titled “In Praise of Price Gouging.”  </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BB586D0-AE21-4AFA-9696-BD906EFCDB1C}" type="slidenum">
              <a:rPr lang="zh-CN" altLang="zh-CN" sz="1200"/>
              <a:pPr algn="r"/>
              <a:t>3</a:t>
            </a:fld>
            <a:endParaRPr lang="zh-CN" altLang="zh-CN" sz="1200"/>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nchor="t"/>
          <a:lstStyle/>
          <a:p>
            <a:pPr eaLnBrk="1" hangingPunct="1"/>
            <a:r>
              <a:rPr lang="en-US" altLang="zh-CN" smtClean="0"/>
              <a:t>Demand comes from the behavior of buyers.  </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4892AC4-F4A2-42FC-9385-37CC2131D8C4}" type="slidenum">
              <a:rPr lang="zh-CN" altLang="zh-CN" sz="1200"/>
              <a:pPr algn="r"/>
              <a:t>6</a:t>
            </a:fld>
            <a:endParaRPr lang="zh-CN" altLang="zh-CN" sz="1200"/>
          </a:p>
        </p:txBody>
      </p:sp>
      <p:sp>
        <p:nvSpPr>
          <p:cNvPr id="164867" name="Rectangle 2"/>
          <p:cNvSpPr>
            <a:spLocks noGrp="1" noRot="1" noChangeAspect="1" noChangeArrowheads="1" noTextEdit="1"/>
          </p:cNvSpPr>
          <p:nvPr>
            <p:ph type="sldImg"/>
          </p:nvPr>
        </p:nvSpPr>
        <p:spPr>
          <a:xfrm>
            <a:off x="1143000" y="534988"/>
            <a:ext cx="4572000" cy="3429000"/>
          </a:xfrm>
        </p:spPr>
      </p:sp>
      <p:sp>
        <p:nvSpPr>
          <p:cNvPr id="164868" name="Rectangle 3"/>
          <p:cNvSpPr>
            <a:spLocks noGrp="1" noChangeArrowheads="1"/>
          </p:cNvSpPr>
          <p:nvPr>
            <p:ph type="body" idx="1"/>
          </p:nvPr>
        </p:nvSpPr>
        <p:spPr>
          <a:xfrm>
            <a:off x="685800" y="4248150"/>
            <a:ext cx="5486400" cy="4210050"/>
          </a:xfrm>
          <a:noFill/>
        </p:spPr>
        <p:txBody>
          <a:bodyPr anchor="t"/>
          <a:lstStyle/>
          <a:p>
            <a:pPr eaLnBrk="1" hangingPunct="1"/>
            <a:r>
              <a:rPr lang="en-US" altLang="zh-CN" smtClean="0"/>
              <a:t>This example violates the “many buyers” condition of perfect competition.  Yet, we are merely trying to show here that, at each price, the quantity demanded in the market is the sum of the quantity demanded by each buyer in the market.  This holds whether there are two buyers or two million buyers.  But it would be harder to fit data for two million buyers on this slide, so we settle for two.  </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B8A61B0-45F1-4377-85C3-2A33EB65C7A7}" type="slidenum">
              <a:rPr lang="zh-CN" altLang="zh-CN" sz="1200"/>
              <a:pPr algn="r"/>
              <a:t>9</a:t>
            </a:fld>
            <a:endParaRPr lang="zh-CN" altLang="zh-CN" sz="1200"/>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nchor="t"/>
          <a:lstStyle/>
          <a:p>
            <a:pPr eaLnBrk="1" hangingPunct="1"/>
            <a:r>
              <a:rPr lang="en-US" altLang="zh-CN" smtClean="0"/>
              <a:t>Income is the first demand shifter discussed in this chapter of the textbook.  I chose to start with a different one (number of buyers), for the following reason: </a:t>
            </a:r>
          </a:p>
          <a:p>
            <a:pPr eaLnBrk="1" hangingPunct="1"/>
            <a:r>
              <a:rPr lang="en-US" altLang="zh-CN" smtClean="0"/>
              <a:t>In discussing the impact of changes in income on the demand curve, the textbook also introduces the concept of normal goods and inferior goods.   Students may find it easier to learn about curve shifts if the presentation focuses </a:t>
            </a:r>
            <a:r>
              <a:rPr lang="en-US" altLang="zh-CN" i="1" smtClean="0"/>
              <a:t>solely</a:t>
            </a:r>
            <a:r>
              <a:rPr lang="en-US" altLang="zh-CN" smtClean="0"/>
              <a:t> on a curve shift (at least initially) without simultaneously introducing other concepts.  </a:t>
            </a:r>
          </a:p>
          <a:p>
            <a:pPr eaLnBrk="1" hangingPunct="1"/>
            <a:endParaRPr lang="en-US" altLang="zh-CN" smtClean="0"/>
          </a:p>
          <a:p>
            <a:pPr eaLnBrk="1" hangingPunct="1"/>
            <a:r>
              <a:rPr lang="en-US" altLang="zh-CN" smtClean="0"/>
              <a:t>If you wish to present the demand shifters in the same order as they appear in the book, simply reorder the slides in this presentation.  </a:t>
            </a:r>
          </a:p>
          <a:p>
            <a:pPr eaLnBrk="1" hangingPunct="1"/>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0591D26-1D7B-4972-AC28-3AFDC62C980D}" type="slidenum">
              <a:rPr lang="zh-CN" altLang="zh-CN" sz="1200"/>
              <a:pPr algn="r"/>
              <a:t>10</a:t>
            </a:fld>
            <a:endParaRPr lang="zh-CN" altLang="zh-CN" sz="1200"/>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nchor="t"/>
          <a:lstStyle/>
          <a:p>
            <a:pPr eaLnBrk="1" hangingPunct="1">
              <a:lnSpc>
                <a:spcPct val="90000"/>
              </a:lnSpc>
            </a:pPr>
            <a:r>
              <a:rPr lang="en-US" altLang="zh-CN" smtClean="0"/>
              <a:t>Beginning economics students often have trouble understanding the difference between a movement along the curve and a shift in the curve.  Here, the animation has been carefully designed to help students see that a shift in the curve results from an increase in quantity at each price.  </a:t>
            </a:r>
          </a:p>
          <a:p>
            <a:pPr eaLnBrk="1" hangingPunct="1">
              <a:lnSpc>
                <a:spcPct val="90000"/>
              </a:lnSpc>
            </a:pPr>
            <a:endParaRPr lang="en-US" altLang="zh-CN" smtClean="0"/>
          </a:p>
          <a:p>
            <a:pPr eaLnBrk="1" hangingPunct="1">
              <a:lnSpc>
                <a:spcPct val="90000"/>
              </a:lnSpc>
            </a:pPr>
            <a:r>
              <a:rPr lang="en-US" altLang="zh-CN" smtClean="0"/>
              <a:t>(A more realistic scenario would involve a non-parallel shift, where the horizontal distance of the shift would be greater for lower prices than higher ones. However, to remain consistent with the textbook, and to keep things simple, this slide shows a parallel shift.)</a:t>
            </a:r>
          </a:p>
          <a:p>
            <a:pPr eaLnBrk="1" hangingPunct="1">
              <a:lnSpc>
                <a:spcPct val="90000"/>
              </a:lnSpc>
            </a:pPr>
            <a:endParaRPr lang="zh-CN" altLang="en-US" smtClean="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799841F-684A-4C87-A384-FB7FF9935DD1}" type="slidenum">
              <a:rPr lang="zh-CN" altLang="zh-CN" sz="1200"/>
              <a:pPr algn="r"/>
              <a:t>13</a:t>
            </a:fld>
            <a:endParaRPr lang="zh-CN" altLang="zh-CN" sz="1200"/>
          </a:p>
        </p:txBody>
      </p:sp>
      <p:sp>
        <p:nvSpPr>
          <p:cNvPr id="167939" name="Rectangle 2"/>
          <p:cNvSpPr>
            <a:spLocks noGrp="1" noRot="1" noChangeAspect="1" noChangeArrowheads="1" noTextEdit="1"/>
          </p:cNvSpPr>
          <p:nvPr>
            <p:ph type="sldImg"/>
          </p:nvPr>
        </p:nvSpPr>
        <p:spPr>
          <a:xfrm>
            <a:off x="1143000" y="534988"/>
            <a:ext cx="4572000" cy="3429000"/>
          </a:xfrm>
        </p:spPr>
      </p:sp>
      <p:sp>
        <p:nvSpPr>
          <p:cNvPr id="167940" name="Rectangle 3"/>
          <p:cNvSpPr>
            <a:spLocks noGrp="1" noChangeArrowheads="1"/>
          </p:cNvSpPr>
          <p:nvPr>
            <p:ph type="body" idx="1"/>
          </p:nvPr>
        </p:nvSpPr>
        <p:spPr>
          <a:xfrm>
            <a:off x="685800" y="4248150"/>
            <a:ext cx="5486400" cy="4210050"/>
          </a:xfrm>
          <a:noFill/>
        </p:spPr>
        <p:txBody>
          <a:bodyPr anchor="t"/>
          <a:lstStyle/>
          <a:p>
            <a:pPr eaLnBrk="1" hangingPunct="1"/>
            <a:r>
              <a:rPr lang="zh-CN" altLang="zh-CN" sz="1100" smtClean="0"/>
              <a:t>If you are willing to spend a couple extra minutes on substitutes and complements, and have a blackboard or whiteboard to draw on, here’s an idea:</a:t>
            </a:r>
          </a:p>
          <a:p>
            <a:pPr eaLnBrk="1" hangingPunct="1"/>
            <a:endParaRPr lang="zh-CN" altLang="zh-CN" sz="1100" smtClean="0"/>
          </a:p>
          <a:p>
            <a:pPr eaLnBrk="1" hangingPunct="1"/>
            <a:r>
              <a:rPr lang="zh-CN" altLang="zh-CN" sz="1100" smtClean="0"/>
              <a:t>Before (or instead of) showing this slide, draw the demand curve for hamburgers.  Pick a price, say </a:t>
            </a:r>
            <a:r>
              <a:rPr lang="zh-CN" altLang="en-US" sz="1100" smtClean="0"/>
              <a:t>￥</a:t>
            </a:r>
            <a:r>
              <a:rPr lang="zh-CN" altLang="zh-CN" sz="1100" smtClean="0"/>
              <a:t>5, and draw a horizontal line at that price, extending from the vertical axis through the D curve and continuing to the right.  Suppose Q = 1000 when P = </a:t>
            </a:r>
            <a:r>
              <a:rPr lang="zh-CN" altLang="en-US" sz="1100" smtClean="0"/>
              <a:t>￥</a:t>
            </a:r>
            <a:r>
              <a:rPr lang="zh-CN" altLang="zh-CN" sz="1100" smtClean="0"/>
              <a:t>5.  Label this on the horizontal axis.  </a:t>
            </a:r>
          </a:p>
          <a:p>
            <a:pPr eaLnBrk="1" hangingPunct="1"/>
            <a:endParaRPr lang="zh-CN" altLang="zh-CN" sz="1100" smtClean="0"/>
          </a:p>
          <a:p>
            <a:pPr eaLnBrk="1" hangingPunct="1"/>
            <a:r>
              <a:rPr lang="zh-CN" altLang="zh-CN" sz="1100" smtClean="0"/>
              <a:t>Now ask your students:   If pizza becomes more expensive, but price of hamburgers does not change, what would happen to the quantity of hamburgers demanded?  Would it remain at 1000, would it increase, or would it decrease?  Explain.  </a:t>
            </a:r>
          </a:p>
          <a:p>
            <a:pPr eaLnBrk="1" hangingPunct="1"/>
            <a:endParaRPr lang="zh-CN" altLang="zh-CN" sz="1100" smtClean="0"/>
          </a:p>
          <a:p>
            <a:pPr eaLnBrk="1" hangingPunct="1"/>
            <a:r>
              <a:rPr lang="zh-CN" altLang="zh-CN" sz="1100" smtClean="0"/>
              <a:t>Some and perhaps most students will see right away that people will want more hamburgers when the price of pizza rises.  After establishing this, note that the increase in the price of pizza caused an increase in the quantity demanded of hamburgers.  Then state the term “substitutes” and give the definition.  </a:t>
            </a:r>
          </a:p>
          <a:p>
            <a:pPr eaLnBrk="1" hangingPunct="1"/>
            <a:endParaRPr lang="zh-CN" altLang="zh-CN" sz="1100" smtClean="0"/>
          </a:p>
          <a:p>
            <a:pPr eaLnBrk="1" hangingPunct="1"/>
            <a:r>
              <a:rPr lang="zh-CN" altLang="zh-CN" sz="1100" smtClean="0"/>
              <a:t>Before giving the other examples (listed in the 3</a:t>
            </a:r>
            <a:r>
              <a:rPr lang="zh-CN" altLang="zh-CN" sz="1100" baseline="30000" smtClean="0"/>
              <a:t>rd</a:t>
            </a:r>
            <a:r>
              <a:rPr lang="zh-CN" altLang="zh-CN" sz="1100" smtClean="0"/>
              <a:t> bullet of this slide), do a similar exercise to develop the concept of complements.  Finally, give the examples of substitutes and complements from the 3</a:t>
            </a:r>
            <a:r>
              <a:rPr lang="zh-CN" altLang="zh-CN" sz="1100" baseline="30000" smtClean="0"/>
              <a:t>rd</a:t>
            </a:r>
            <a:r>
              <a:rPr lang="zh-CN" altLang="zh-CN" sz="1100" smtClean="0"/>
              <a:t> bullet point of this and the following slides, but mix up the order and ask students to identify whether each example is complements or substitutes. </a:t>
            </a:r>
          </a:p>
          <a:p>
            <a:pPr eaLnBrk="1" hangingPunct="1"/>
            <a:endParaRPr lang="zh-CN" altLang="zh-CN" sz="1100" smtClean="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B7F103-051B-4D86-B450-9D527C82D487}" type="slidenum">
              <a:rPr lang="en-US" altLang="zh-CN" sz="1200"/>
              <a:pPr algn="r"/>
              <a:t>17</a:t>
            </a:fld>
            <a:endParaRPr lang="zh-CN" altLang="zh-CN" sz="1200"/>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nchor="t"/>
          <a:lstStyle/>
          <a:p>
            <a:r>
              <a:rPr lang="zh-CN" altLang="zh-CN" smtClean="0"/>
              <a:t>Students should notice that the only determinant of quantity demanded that causes a movement along the curve is price.  Also notice:  price is one of the variables measured along the axes of the graph.  </a:t>
            </a:r>
          </a:p>
          <a:p>
            <a:endParaRPr lang="zh-CN" altLang="zh-CN" smtClean="0"/>
          </a:p>
          <a:p>
            <a:r>
              <a:rPr lang="zh-CN" altLang="zh-CN" smtClean="0"/>
              <a:t>Here’s a handy “rule of thumb” to help students remember whether the curve shifts:  If the variable causing demand to change is measured on one of the axes, you move along the curve.  If the variable that’s causing demand to change is NOT measured on either axis, then the curve shifts.  </a:t>
            </a:r>
          </a:p>
          <a:p>
            <a:endParaRPr lang="zh-CN" altLang="zh-CN" smtClean="0"/>
          </a:p>
          <a:p>
            <a:r>
              <a:rPr lang="zh-CN" altLang="zh-CN" smtClean="0"/>
              <a:t>This rule of thumb works with all curves in economics that involve an X-Y relationship.  (I.e., it works for the supply curve, the marginal cost curve, the IS and LM curves, among many others, but it does not apply to curves drawn on time series graphs.)  </a:t>
            </a:r>
          </a:p>
          <a:p>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p:sp>
      <p:sp>
        <p:nvSpPr>
          <p:cNvPr id="169987" name="Rectangle 3"/>
          <p:cNvSpPr>
            <a:spLocks noGrp="1" noRot="1" noChangeArrowheads="1"/>
          </p:cNvSpPr>
          <p:nvPr>
            <p:ph type="body" idx="1"/>
          </p:nvPr>
        </p:nvSpPr>
        <p:spPr>
          <a:noFill/>
        </p:spPr>
        <p:txBody>
          <a:bodyPr/>
          <a:lstStyle/>
          <a:p>
            <a:pPr eaLnBrk="1" hangingPunct="1"/>
            <a:r>
              <a:rPr lang="en-US" altLang="zh-CN" smtClean="0"/>
              <a:t>In each case, there are only three possible answers:</a:t>
            </a:r>
          </a:p>
          <a:p>
            <a:pPr eaLnBrk="1" hangingPunct="1"/>
            <a:r>
              <a:rPr lang="en-US" altLang="zh-CN" smtClean="0"/>
              <a:t>- The curve shifts to the right</a:t>
            </a:r>
          </a:p>
          <a:p>
            <a:pPr eaLnBrk="1" hangingPunct="1"/>
            <a:r>
              <a:rPr lang="en-US" altLang="zh-CN" smtClean="0"/>
              <a:t>- The curve shifts to the left</a:t>
            </a:r>
          </a:p>
          <a:p>
            <a:pPr eaLnBrk="1" hangingPunct="1"/>
            <a:r>
              <a:rPr lang="en-US" altLang="zh-CN" smtClean="0"/>
              <a:t>- The curve does not shift (though there may be a movement along the curve)</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0" y="6445250"/>
            <a:ext cx="9144000" cy="334963"/>
          </a:xfrm>
          <a:prstGeom prst="rect">
            <a:avLst/>
          </a:prstGeom>
          <a:noFill/>
          <a:ln>
            <a:noFill/>
          </a:ln>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defRPr/>
            </a:pPr>
            <a:r>
              <a:rPr lang="en-US" altLang="zh-CN" sz="1600" i="1" smtClean="0">
                <a:solidFill>
                  <a:srgbClr val="969696"/>
                </a:solidFill>
                <a:latin typeface="Times New Roman" pitchFamily="18" charset="0"/>
                <a:ea typeface="宋体" pitchFamily="2" charset="-122"/>
              </a:rPr>
              <a:t>© 2009 South-Western, a part of Cengage Learning, all rights reserved</a:t>
            </a:r>
          </a:p>
        </p:txBody>
      </p:sp>
      <p:sp>
        <p:nvSpPr>
          <p:cNvPr id="5" name="TextBox 4"/>
          <p:cNvSpPr txBox="1">
            <a:spLocks noChangeArrowheads="1"/>
          </p:cNvSpPr>
          <p:nvPr userDrawn="1"/>
        </p:nvSpPr>
        <p:spPr bwMode="auto">
          <a:xfrm>
            <a:off x="327025" y="301625"/>
            <a:ext cx="1958975" cy="427038"/>
          </a:xfrm>
          <a:prstGeom prst="rect">
            <a:avLst/>
          </a:prstGeom>
          <a:noFill/>
          <a:ln>
            <a:noFill/>
          </a:ln>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2200" smtClean="0">
                <a:solidFill>
                  <a:srgbClr val="008080"/>
                </a:solidFill>
                <a:latin typeface="Tahoma" pitchFamily="34" charset="0"/>
                <a:ea typeface="宋体" pitchFamily="2" charset="-122"/>
              </a:rPr>
              <a:t>C H A P T E R</a:t>
            </a:r>
          </a:p>
        </p:txBody>
      </p:sp>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pPr lvl="0"/>
            <a:endParaRPr lang="zh-CN" altLang="en-US" noProof="0" smtClean="0"/>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latin typeface="Tahoma" pitchFamily="34" charset="0"/>
              </a:defRPr>
            </a:lvl1pPr>
          </a:lstStyle>
          <a:p>
            <a:pPr lvl="0"/>
            <a:r>
              <a:rPr lang="en-US" altLang="zh-CN" noProof="0" smtClean="0"/>
              <a:t>34</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5" name="Rectangle 5"/>
          <p:cNvSpPr>
            <a:spLocks noGrp="1" noChangeArrowheads="1"/>
          </p:cNvSpPr>
          <p:nvPr>
            <p:ph type="sldNum" sz="quarter" idx="11"/>
          </p:nvPr>
        </p:nvSpPr>
        <p:spPr>
          <a:ln/>
        </p:spPr>
        <p:txBody>
          <a:bodyPr/>
          <a:lstStyle>
            <a:lvl1pPr>
              <a:defRPr/>
            </a:lvl1pPr>
          </a:lstStyle>
          <a:p>
            <a:pPr>
              <a:defRPr/>
            </a:pPr>
            <a:fld id="{36A2C33E-E84A-43DE-BCC1-85C2885258A0}" type="slidenum">
              <a:rPr lang="zh-CN" altLang="zh-CN"/>
              <a:pPr>
                <a:defRPr/>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5" name="Rectangle 5"/>
          <p:cNvSpPr>
            <a:spLocks noGrp="1" noChangeArrowheads="1"/>
          </p:cNvSpPr>
          <p:nvPr>
            <p:ph type="sldNum" sz="quarter" idx="11"/>
          </p:nvPr>
        </p:nvSpPr>
        <p:spPr>
          <a:ln/>
        </p:spPr>
        <p:txBody>
          <a:bodyPr/>
          <a:lstStyle>
            <a:lvl1pPr>
              <a:defRPr/>
            </a:lvl1pPr>
          </a:lstStyle>
          <a:p>
            <a:pPr>
              <a:defRPr/>
            </a:pPr>
            <a:fld id="{E2334905-A530-46FB-A8B2-EC8B2F12ABE4}" type="slidenum">
              <a:rPr lang="zh-CN" altLang="zh-CN"/>
              <a:pPr>
                <a:defRPr/>
              </a:pPr>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p:txBody>
          <a:bodyPr/>
          <a:lstStyle>
            <a:lvl1pPr>
              <a:defRPr/>
            </a:lvl1pPr>
          </a:lstStyle>
          <a:p>
            <a:pPr>
              <a:defRPr/>
            </a:pPr>
            <a:fld id="{051471A1-A76E-41AC-888B-CE0CFD0A2425}" type="slidenum">
              <a:rPr lang="en-US" altLang="zh-CN"/>
              <a:pPr>
                <a:defRPr/>
              </a:pPr>
              <a:t>‹#›</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 2015 Cengage Learning. All Rights Reserved.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0" y="6445250"/>
            <a:ext cx="9144000" cy="334963"/>
          </a:xfrm>
          <a:prstGeom prst="rect">
            <a:avLst/>
          </a:prstGeom>
          <a:noFill/>
          <a:ln>
            <a:noFill/>
          </a:ln>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spcBef>
                <a:spcPct val="50000"/>
              </a:spcBef>
              <a:defRPr/>
            </a:pPr>
            <a:r>
              <a:rPr lang="en-US" altLang="zh-CN" sz="1600" i="1" smtClean="0">
                <a:solidFill>
                  <a:srgbClr val="969696"/>
                </a:solidFill>
                <a:latin typeface="Times New Roman" pitchFamily="18" charset="0"/>
                <a:ea typeface="宋体" pitchFamily="2" charset="-122"/>
              </a:rPr>
              <a:t>© 2009 South-Western, a part of Cengage Learning, all rights reserved</a:t>
            </a:r>
          </a:p>
        </p:txBody>
      </p:sp>
      <p:sp>
        <p:nvSpPr>
          <p:cNvPr id="5" name="TextBox 4"/>
          <p:cNvSpPr txBox="1">
            <a:spLocks noChangeArrowheads="1"/>
          </p:cNvSpPr>
          <p:nvPr userDrawn="1"/>
        </p:nvSpPr>
        <p:spPr bwMode="auto">
          <a:xfrm>
            <a:off x="327025" y="301625"/>
            <a:ext cx="1958975" cy="427038"/>
          </a:xfrm>
          <a:prstGeom prst="rect">
            <a:avLst/>
          </a:prstGeom>
          <a:noFill/>
          <a:ln>
            <a:noFill/>
          </a:ln>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altLang="zh-CN" sz="2200" smtClean="0">
                <a:solidFill>
                  <a:srgbClr val="008080"/>
                </a:solidFill>
                <a:latin typeface="Tahoma" pitchFamily="34" charset="0"/>
                <a:ea typeface="宋体" pitchFamily="2" charset="-122"/>
              </a:rPr>
              <a:t>C H A P T E R</a:t>
            </a:r>
          </a:p>
        </p:txBody>
      </p:sp>
      <p:sp>
        <p:nvSpPr>
          <p:cNvPr id="2050" name="Rectangle 2"/>
          <p:cNvSpPr>
            <a:spLocks noGrp="1" noChangeArrowheads="1"/>
          </p:cNvSpPr>
          <p:nvPr>
            <p:ph type="ctrTitle"/>
          </p:nvPr>
        </p:nvSpPr>
        <p:spPr>
          <a:xfrm>
            <a:off x="0" y="1479550"/>
            <a:ext cx="9144000" cy="1470025"/>
          </a:xfrm>
        </p:spPr>
        <p:txBody>
          <a:bodyPr/>
          <a:lstStyle>
            <a:lvl1pPr>
              <a:lnSpc>
                <a:spcPct val="105000"/>
              </a:lnSpc>
              <a:defRPr>
                <a:solidFill>
                  <a:schemeClr val="bg1"/>
                </a:solidFill>
                <a:effectLst>
                  <a:outerShdw blurRad="38100" dist="38100" dir="2700000" algn="tl">
                    <a:srgbClr val="C0C0C0"/>
                  </a:outerShdw>
                </a:effectLst>
              </a:defRPr>
            </a:lvl1pPr>
          </a:lstStyle>
          <a:p>
            <a:pPr lvl="0"/>
            <a:endParaRPr lang="zh-CN" altLang="en-US" noProof="0" smtClean="0"/>
          </a:p>
        </p:txBody>
      </p:sp>
      <p:sp>
        <p:nvSpPr>
          <p:cNvPr id="2052" name="Rectangle 4"/>
          <p:cNvSpPr>
            <a:spLocks noGrp="1" noChangeArrowheads="1"/>
          </p:cNvSpPr>
          <p:nvPr>
            <p:ph type="subTitle" idx="1"/>
          </p:nvPr>
        </p:nvSpPr>
        <p:spPr>
          <a:xfrm>
            <a:off x="1987550" y="130175"/>
            <a:ext cx="1219200" cy="990600"/>
          </a:xfrm>
        </p:spPr>
        <p:txBody>
          <a:bodyPr/>
          <a:lstStyle>
            <a:lvl1pPr marL="0" indent="0" algn="ctr">
              <a:buFont typeface="Wingdings" pitchFamily="2" charset="2"/>
              <a:buNone/>
              <a:defRPr sz="5800" i="1">
                <a:solidFill>
                  <a:srgbClr val="008080"/>
                </a:solidFill>
                <a:latin typeface="Tahoma" pitchFamily="34" charset="0"/>
              </a:defRPr>
            </a:lvl1pPr>
          </a:lstStyle>
          <a:p>
            <a:pPr lvl="0"/>
            <a:r>
              <a:rPr lang="en-US" altLang="zh-CN" noProof="0" smtClean="0"/>
              <a:t>34</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sz="7200"/>
            </a:lvl1pPr>
          </a:lstStyle>
          <a:p>
            <a:pPr>
              <a:defRPr/>
            </a:pPr>
            <a:r>
              <a:rPr lang="zh-CN" altLang="zh-CN"/>
              <a:t>弹性及其应用</a:t>
            </a:r>
          </a:p>
        </p:txBody>
      </p:sp>
      <p:sp>
        <p:nvSpPr>
          <p:cNvPr id="5" name="灯片编号占位符 4"/>
          <p:cNvSpPr>
            <a:spLocks noGrp="1"/>
          </p:cNvSpPr>
          <p:nvPr>
            <p:ph type="sldNum" sz="quarter" idx="11"/>
          </p:nvPr>
        </p:nvSpPr>
        <p:spPr/>
        <p:txBody>
          <a:bodyPr/>
          <a:lstStyle>
            <a:lvl1pPr>
              <a:defRPr/>
            </a:lvl1pPr>
          </a:lstStyle>
          <a:p>
            <a:pPr>
              <a:defRPr/>
            </a:pPr>
            <a:fld id="{E624C42F-BF33-4FF5-B48B-8D89029082D8}" type="slidenum">
              <a:rPr lang="zh-CN" altLang="zh-CN"/>
              <a:pPr>
                <a:defRPr/>
              </a:pPr>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sz="7200"/>
            </a:lvl1pPr>
          </a:lstStyle>
          <a:p>
            <a:pPr>
              <a:defRPr/>
            </a:pPr>
            <a:r>
              <a:rPr lang="zh-CN" altLang="zh-CN"/>
              <a:t>弹性及其应用</a:t>
            </a:r>
          </a:p>
        </p:txBody>
      </p:sp>
      <p:sp>
        <p:nvSpPr>
          <p:cNvPr id="5" name="灯片编号占位符 4"/>
          <p:cNvSpPr>
            <a:spLocks noGrp="1"/>
          </p:cNvSpPr>
          <p:nvPr>
            <p:ph type="sldNum" sz="quarter" idx="11"/>
          </p:nvPr>
        </p:nvSpPr>
        <p:spPr/>
        <p:txBody>
          <a:bodyPr/>
          <a:lstStyle>
            <a:lvl1pPr>
              <a:defRPr/>
            </a:lvl1pPr>
          </a:lstStyle>
          <a:p>
            <a:pPr>
              <a:defRPr/>
            </a:pPr>
            <a:fld id="{8F70DC8F-A557-4108-BE4D-DF81C274E366}" type="slidenum">
              <a:rPr lang="zh-CN" altLang="zh-CN"/>
              <a:pPr>
                <a:defRPr/>
              </a:pPr>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sz="7200"/>
            </a:lvl1pPr>
          </a:lstStyle>
          <a:p>
            <a:pPr>
              <a:defRPr/>
            </a:pPr>
            <a:r>
              <a:rPr lang="zh-CN" altLang="zh-CN"/>
              <a:t>弹性及其应用</a:t>
            </a:r>
          </a:p>
        </p:txBody>
      </p:sp>
      <p:sp>
        <p:nvSpPr>
          <p:cNvPr id="6" name="灯片编号占位符 5"/>
          <p:cNvSpPr>
            <a:spLocks noGrp="1"/>
          </p:cNvSpPr>
          <p:nvPr>
            <p:ph type="sldNum" sz="quarter" idx="11"/>
          </p:nvPr>
        </p:nvSpPr>
        <p:spPr/>
        <p:txBody>
          <a:bodyPr/>
          <a:lstStyle>
            <a:lvl1pPr>
              <a:defRPr/>
            </a:lvl1pPr>
          </a:lstStyle>
          <a:p>
            <a:pPr>
              <a:defRPr/>
            </a:pPr>
            <a:fld id="{AC12CB84-D874-442A-AC28-B4B1F4C1FE10}" type="slidenum">
              <a:rPr lang="zh-CN" altLang="zh-CN"/>
              <a:pPr>
                <a:defRPr/>
              </a:pPr>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sz="7200"/>
            </a:lvl1pPr>
          </a:lstStyle>
          <a:p>
            <a:pPr>
              <a:defRPr/>
            </a:pPr>
            <a:r>
              <a:rPr lang="zh-CN" altLang="zh-CN"/>
              <a:t>弹性及其应用</a:t>
            </a:r>
          </a:p>
        </p:txBody>
      </p:sp>
      <p:sp>
        <p:nvSpPr>
          <p:cNvPr id="8" name="灯片编号占位符 7"/>
          <p:cNvSpPr>
            <a:spLocks noGrp="1"/>
          </p:cNvSpPr>
          <p:nvPr>
            <p:ph type="sldNum" sz="quarter" idx="11"/>
          </p:nvPr>
        </p:nvSpPr>
        <p:spPr/>
        <p:txBody>
          <a:bodyPr/>
          <a:lstStyle>
            <a:lvl1pPr>
              <a:defRPr/>
            </a:lvl1pPr>
          </a:lstStyle>
          <a:p>
            <a:pPr>
              <a:defRPr/>
            </a:pPr>
            <a:fld id="{BC5DFDF4-D4F1-412F-873D-15C2E6827E05}" type="slidenum">
              <a:rPr lang="zh-CN" altLang="zh-CN"/>
              <a:pPr>
                <a:defRPr/>
              </a:pPr>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sz="7200"/>
            </a:lvl1pPr>
          </a:lstStyle>
          <a:p>
            <a:pPr>
              <a:defRPr/>
            </a:pPr>
            <a:r>
              <a:rPr lang="zh-CN" altLang="zh-CN"/>
              <a:t>弹性及其应用</a:t>
            </a:r>
          </a:p>
        </p:txBody>
      </p:sp>
      <p:sp>
        <p:nvSpPr>
          <p:cNvPr id="4" name="灯片编号占位符 3"/>
          <p:cNvSpPr>
            <a:spLocks noGrp="1"/>
          </p:cNvSpPr>
          <p:nvPr>
            <p:ph type="sldNum" sz="quarter" idx="11"/>
          </p:nvPr>
        </p:nvSpPr>
        <p:spPr/>
        <p:txBody>
          <a:bodyPr/>
          <a:lstStyle>
            <a:lvl1pPr>
              <a:defRPr/>
            </a:lvl1pPr>
          </a:lstStyle>
          <a:p>
            <a:pPr>
              <a:defRPr/>
            </a:pPr>
            <a:fld id="{0C32F523-E29F-49FD-B101-61ED0C70A767}" type="slidenum">
              <a:rPr lang="zh-CN" altLang="zh-CN"/>
              <a:pPr>
                <a:defRPr/>
              </a:pPr>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sz="7200"/>
            </a:lvl1pPr>
          </a:lstStyle>
          <a:p>
            <a:pPr>
              <a:defRPr/>
            </a:pPr>
            <a:r>
              <a:rPr lang="zh-CN" altLang="zh-CN"/>
              <a:t>弹性及其应用</a:t>
            </a:r>
          </a:p>
        </p:txBody>
      </p:sp>
      <p:sp>
        <p:nvSpPr>
          <p:cNvPr id="3" name="灯片编号占位符 2"/>
          <p:cNvSpPr>
            <a:spLocks noGrp="1"/>
          </p:cNvSpPr>
          <p:nvPr>
            <p:ph type="sldNum" sz="quarter" idx="11"/>
          </p:nvPr>
        </p:nvSpPr>
        <p:spPr/>
        <p:txBody>
          <a:bodyPr/>
          <a:lstStyle>
            <a:lvl1pPr>
              <a:defRPr/>
            </a:lvl1pPr>
          </a:lstStyle>
          <a:p>
            <a:pPr>
              <a:defRPr/>
            </a:pPr>
            <a:fld id="{BD461E46-FE01-43D5-8975-0F6D04DE609C}" type="slidenum">
              <a:rPr lang="zh-CN" altLang="zh-CN"/>
              <a:pPr>
                <a:defRPr/>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5" name="Rectangle 5"/>
          <p:cNvSpPr>
            <a:spLocks noGrp="1" noChangeArrowheads="1"/>
          </p:cNvSpPr>
          <p:nvPr>
            <p:ph type="sldNum" sz="quarter" idx="11"/>
          </p:nvPr>
        </p:nvSpPr>
        <p:spPr>
          <a:ln/>
        </p:spPr>
        <p:txBody>
          <a:bodyPr/>
          <a:lstStyle>
            <a:lvl1pPr>
              <a:defRPr/>
            </a:lvl1pPr>
          </a:lstStyle>
          <a:p>
            <a:pPr>
              <a:defRPr/>
            </a:pPr>
            <a:fld id="{2A4D0B7E-CAD4-45E4-822E-D16B9A8965E8}" type="slidenum">
              <a:rPr lang="zh-CN" altLang="zh-CN"/>
              <a:pPr>
                <a:defRPr/>
              </a:pPr>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sz="7200"/>
            </a:lvl1pPr>
          </a:lstStyle>
          <a:p>
            <a:pPr>
              <a:defRPr/>
            </a:pPr>
            <a:r>
              <a:rPr lang="zh-CN" altLang="zh-CN"/>
              <a:t>弹性及其应用</a:t>
            </a:r>
          </a:p>
        </p:txBody>
      </p:sp>
      <p:sp>
        <p:nvSpPr>
          <p:cNvPr id="6" name="灯片编号占位符 5"/>
          <p:cNvSpPr>
            <a:spLocks noGrp="1"/>
          </p:cNvSpPr>
          <p:nvPr>
            <p:ph type="sldNum" sz="quarter" idx="11"/>
          </p:nvPr>
        </p:nvSpPr>
        <p:spPr/>
        <p:txBody>
          <a:bodyPr/>
          <a:lstStyle>
            <a:lvl1pPr>
              <a:defRPr/>
            </a:lvl1pPr>
          </a:lstStyle>
          <a:p>
            <a:pPr>
              <a:defRPr/>
            </a:pPr>
            <a:fld id="{A1BF4A6B-67C4-43D6-A471-538B3A4BEB65}" type="slidenum">
              <a:rPr lang="zh-CN" altLang="zh-CN"/>
              <a:pPr>
                <a:defRPr/>
              </a:pPr>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sz="7200"/>
            </a:lvl1pPr>
          </a:lstStyle>
          <a:p>
            <a:pPr>
              <a:defRPr/>
            </a:pPr>
            <a:r>
              <a:rPr lang="zh-CN" altLang="zh-CN"/>
              <a:t>弹性及其应用</a:t>
            </a:r>
          </a:p>
        </p:txBody>
      </p:sp>
      <p:sp>
        <p:nvSpPr>
          <p:cNvPr id="6" name="灯片编号占位符 5"/>
          <p:cNvSpPr>
            <a:spLocks noGrp="1"/>
          </p:cNvSpPr>
          <p:nvPr>
            <p:ph type="sldNum" sz="quarter" idx="11"/>
          </p:nvPr>
        </p:nvSpPr>
        <p:spPr/>
        <p:txBody>
          <a:bodyPr/>
          <a:lstStyle>
            <a:lvl1pPr>
              <a:defRPr/>
            </a:lvl1pPr>
          </a:lstStyle>
          <a:p>
            <a:pPr>
              <a:defRPr/>
            </a:pPr>
            <a:fld id="{9246014C-3747-40FA-ACB6-C151FEEE8532}" type="slidenum">
              <a:rPr lang="zh-CN" altLang="zh-CN"/>
              <a:pPr>
                <a:defRPr/>
              </a:pPr>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sz="7200"/>
            </a:lvl1pPr>
          </a:lstStyle>
          <a:p>
            <a:pPr>
              <a:defRPr/>
            </a:pPr>
            <a:r>
              <a:rPr lang="zh-CN" altLang="zh-CN"/>
              <a:t>弹性及其应用</a:t>
            </a:r>
          </a:p>
        </p:txBody>
      </p:sp>
      <p:sp>
        <p:nvSpPr>
          <p:cNvPr id="5" name="灯片编号占位符 4"/>
          <p:cNvSpPr>
            <a:spLocks noGrp="1"/>
          </p:cNvSpPr>
          <p:nvPr>
            <p:ph type="sldNum" sz="quarter" idx="11"/>
          </p:nvPr>
        </p:nvSpPr>
        <p:spPr/>
        <p:txBody>
          <a:bodyPr/>
          <a:lstStyle>
            <a:lvl1pPr>
              <a:defRPr/>
            </a:lvl1pPr>
          </a:lstStyle>
          <a:p>
            <a:pPr>
              <a:defRPr/>
            </a:pPr>
            <a:fld id="{EC89CB18-1743-47BC-9CAA-56F4102A231C}" type="slidenum">
              <a:rPr lang="zh-CN" altLang="zh-CN"/>
              <a:pPr>
                <a:defRPr/>
              </a:pPr>
              <a:t>‹#›</a:t>
            </a:fld>
            <a:endParaRPr lang="zh-CN"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1625" y="252413"/>
            <a:ext cx="2101850" cy="5873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42900" y="252413"/>
            <a:ext cx="6156325" cy="58737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sz="7200"/>
            </a:lvl1pPr>
          </a:lstStyle>
          <a:p>
            <a:pPr>
              <a:defRPr/>
            </a:pPr>
            <a:r>
              <a:rPr lang="zh-CN" altLang="zh-CN"/>
              <a:t>弹性及其应用</a:t>
            </a:r>
          </a:p>
        </p:txBody>
      </p:sp>
      <p:sp>
        <p:nvSpPr>
          <p:cNvPr id="5" name="灯片编号占位符 4"/>
          <p:cNvSpPr>
            <a:spLocks noGrp="1"/>
          </p:cNvSpPr>
          <p:nvPr>
            <p:ph type="sldNum" sz="quarter" idx="11"/>
          </p:nvPr>
        </p:nvSpPr>
        <p:spPr/>
        <p:txBody>
          <a:bodyPr/>
          <a:lstStyle>
            <a:lvl1pPr>
              <a:defRPr/>
            </a:lvl1pPr>
          </a:lstStyle>
          <a:p>
            <a:pPr>
              <a:defRPr/>
            </a:pPr>
            <a:fld id="{35AD079F-6464-4968-A9D3-B0E9F14CCCFD}" type="slidenum">
              <a:rPr lang="zh-CN" altLang="zh-CN"/>
              <a:pPr>
                <a:defRPr/>
              </a:pPr>
              <a:t>‹#›</a:t>
            </a:fld>
            <a:endParaRPr lang="zh-CN"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5" name="Rectangle 5"/>
          <p:cNvSpPr>
            <a:spLocks noGrp="1" noChangeArrowheads="1"/>
          </p:cNvSpPr>
          <p:nvPr>
            <p:ph type="sldNum" sz="quarter" idx="11"/>
          </p:nvPr>
        </p:nvSpPr>
        <p:spPr>
          <a:ln/>
        </p:spPr>
        <p:txBody>
          <a:bodyPr/>
          <a:lstStyle>
            <a:lvl1pPr>
              <a:defRPr/>
            </a:lvl1pPr>
          </a:lstStyle>
          <a:p>
            <a:pPr>
              <a:defRPr/>
            </a:pPr>
            <a:fld id="{F87B2824-9AC5-4697-AA34-C337F456649B}" type="slidenum">
              <a:rPr lang="zh-CN" altLang="zh-CN"/>
              <a:pPr>
                <a:defRPr/>
              </a:pPr>
              <a:t>‹#›</a:t>
            </a:fld>
            <a:endParaRPr lang="zh-CN"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274638"/>
            <a:ext cx="2060575"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1325" y="274638"/>
            <a:ext cx="60325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41325"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9" name="Freeform 7"/>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1" name="Freeform 9"/>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2" name="Freeform 10"/>
            <p:cNvSpPr>
              <a:spLocks/>
            </p:cNvSpPr>
            <p:nvPr/>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3" name="Freeform 11"/>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5" name="Freeform 13"/>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just">
                <a:defRPr/>
              </a:pPr>
              <a:endParaRPr kumimoji="1" lang="zh-CN" altLang="en-US" sz="2400">
                <a:solidFill>
                  <a:srgbClr val="FFFFFF"/>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w="9525">
              <a:noFill/>
              <a:miter lim="800000"/>
              <a:headEnd/>
              <a:tailEnd/>
            </a:ln>
            <a:effec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 name="Freeform 20"/>
            <p:cNvSpPr>
              <a:spLocks/>
            </p:cNvSpPr>
            <p:nvPr/>
          </p:nvSpPr>
          <p:spPr bwMode="invGray">
            <a:xfrm>
              <a:off x="2583" y="2449"/>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6" name="Freeform 24"/>
            <p:cNvSpPr>
              <a:spLocks/>
            </p:cNvSpPr>
            <p:nvPr/>
          </p:nvSpPr>
          <p:spPr bwMode="invGray">
            <a:xfrm flipH="1" flipV="1">
              <a:off x="576" y="2441"/>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7" name="Freeform 25"/>
            <p:cNvSpPr>
              <a:spLocks/>
            </p:cNvSpPr>
            <p:nvPr/>
          </p:nvSpPr>
          <p:spPr bwMode="invGray">
            <a:xfrm flipH="1" flipV="1">
              <a:off x="240"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just">
                <a:defRPr/>
              </a:pPr>
              <a:endParaRPr kumimoji="1" lang="zh-CN" altLang="en-US" sz="2400">
                <a:solidFill>
                  <a:srgbClr val="FFFFFF"/>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w="9525">
              <a:noFill/>
              <a:miter lim="800000"/>
              <a:headEnd/>
              <a:tailEnd/>
            </a:ln>
            <a:effectLst/>
          </p:spPr>
          <p:txBody>
            <a:bodyPr wrap="none" anchor="ctr"/>
            <a:lstStyle/>
            <a:p>
              <a:pPr algn="just">
                <a:defRPr/>
              </a:pPr>
              <a:endParaRPr kumimoji="1" lang="zh-CN" altLang="en-US" sz="2400">
                <a:solidFill>
                  <a:srgbClr val="FFFFFF"/>
                </a:solidFill>
                <a:latin typeface="Times New Roman" pitchFamily="18" charset="0"/>
              </a:endParaRPr>
            </a:p>
          </p:txBody>
        </p:sp>
        <p:pic>
          <p:nvPicPr>
            <p:cNvPr id="34" name="Picture 32" descr="BTZBUL1A"/>
            <p:cNvPicPr>
              <a:picLocks noChangeAspect="1" noChangeArrowheads="1"/>
            </p:cNvPicPr>
            <p:nvPr/>
          </p:nvPicPr>
          <p:blipFill>
            <a:blip r:embed="rId2" cstate="print"/>
            <a:srcRect/>
            <a:stretch>
              <a:fillRect/>
            </a:stretch>
          </p:blipFill>
          <p:spPr bwMode="auto">
            <a:xfrm>
              <a:off x="786" y="1650"/>
              <a:ext cx="204" cy="204"/>
            </a:xfrm>
            <a:prstGeom prst="rect">
              <a:avLst/>
            </a:prstGeom>
            <a:noFill/>
            <a:ln w="9525">
              <a:noFill/>
              <a:miter lim="800000"/>
              <a:headEnd/>
              <a:tailEnd/>
            </a:ln>
          </p:spPr>
        </p:pic>
      </p:grpSp>
      <p:sp>
        <p:nvSpPr>
          <p:cNvPr id="225313" name="Rectangle 33"/>
          <p:cNvSpPr>
            <a:spLocks noGrp="1" noChangeArrowheads="1"/>
          </p:cNvSpPr>
          <p:nvPr>
            <p:ph type="ctrTitle"/>
          </p:nvPr>
        </p:nvSpPr>
        <p:spPr>
          <a:xfrm>
            <a:off x="1676400" y="1905000"/>
            <a:ext cx="7239000" cy="1905000"/>
          </a:xfrm>
        </p:spPr>
        <p:txBody>
          <a:bodyPr/>
          <a:lstStyle>
            <a:lvl1pPr algn="l">
              <a:defRPr/>
            </a:lvl1pPr>
          </a:lstStyle>
          <a:p>
            <a:pPr lvl="0"/>
            <a:r>
              <a:rPr lang="zh-CN" altLang="en-US" noProof="0" smtClean="0"/>
              <a:t>单击此处编辑母版标题样式</a:t>
            </a:r>
          </a:p>
        </p:txBody>
      </p:sp>
      <p:sp>
        <p:nvSpPr>
          <p:cNvPr id="225314"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pPr lvl="0"/>
            <a:r>
              <a:rPr lang="zh-CN" altLang="en-US" noProof="0" smtClean="0"/>
              <a:t>单击此处编辑母版副标题样式</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fld id="{32AF731E-E285-40C6-97E2-C0C548F8F7E7}" type="datetime1">
              <a:rPr lang="zh-CN" altLang="en-US"/>
              <a:pPr>
                <a:defRPr/>
              </a:pPr>
              <a:t>2021/9/2</a:t>
            </a:fld>
            <a:endParaRPr lang="en-US" altLang="zh-CN"/>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37"/>
          <p:cNvSpPr>
            <a:spLocks noGrp="1" noChangeArrowheads="1"/>
          </p:cNvSpPr>
          <p:nvPr>
            <p:ph type="sldNum" sz="quarter" idx="12"/>
          </p:nvPr>
        </p:nvSpPr>
        <p:spPr bwMode="auto">
          <a:xfrm>
            <a:off x="6553200" y="6324600"/>
            <a:ext cx="1905000" cy="457200"/>
          </a:xfrm>
          <a:prstGeom prst="rect">
            <a:avLst/>
          </a:prstGeom>
          <a:extLst/>
        </p:spPr>
        <p:txBody>
          <a:bodyPr vert="horz" wrap="square" lIns="91440" tIns="45720" rIns="91440" bIns="45720" numCol="1" anchor="b" anchorCtr="0" compatLnSpc="1">
            <a:prstTxWarp prst="textNoShape">
              <a:avLst/>
            </a:prstTxWarp>
          </a:bodyPr>
          <a:lstStyle>
            <a:lvl1pPr algn="r">
              <a:defRPr kumimoji="0" sz="1400">
                <a:solidFill>
                  <a:srgbClr val="FFFFFF"/>
                </a:solidFill>
                <a:latin typeface="+mn-lt"/>
              </a:defRPr>
            </a:lvl1pPr>
          </a:lstStyle>
          <a:p>
            <a:pPr>
              <a:defRPr/>
            </a:pPr>
            <a:fld id="{C9B37235-56C1-44F7-9CF7-C3B3BC3A84FE}" type="slidenum">
              <a:rPr lang="en-US" altLang="zh-CN"/>
              <a:pPr>
                <a:defRPr/>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2"/>
          <p:cNvSpPr>
            <a:spLocks noGrp="1" noChangeArrowheads="1"/>
          </p:cNvSpPr>
          <p:nvPr>
            <p:ph type="dt" sz="half" idx="10"/>
          </p:nvPr>
        </p:nvSpPr>
        <p:spPr>
          <a:ln/>
        </p:spPr>
        <p:txBody>
          <a:bodyPr/>
          <a:lstStyle>
            <a:lvl1pPr>
              <a:defRPr/>
            </a:lvl1pPr>
          </a:lstStyle>
          <a:p>
            <a:pPr>
              <a:defRPr/>
            </a:pPr>
            <a:fld id="{802D601B-D391-4CD8-97C2-C8C46D05949D}" type="datetime1">
              <a:rPr lang="zh-CN" altLang="en-US"/>
              <a:pPr>
                <a:defRPr/>
              </a:pPr>
              <a:t>2021/9/2</a:t>
            </a:fld>
            <a:endParaRPr lang="en-US" altLang="zh-CN"/>
          </a:p>
        </p:txBody>
      </p:sp>
      <p:sp>
        <p:nvSpPr>
          <p:cNvPr id="5"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32"/>
          <p:cNvSpPr>
            <a:spLocks noGrp="1" noChangeArrowheads="1"/>
          </p:cNvSpPr>
          <p:nvPr>
            <p:ph type="dt" sz="half" idx="10"/>
          </p:nvPr>
        </p:nvSpPr>
        <p:spPr>
          <a:ln/>
        </p:spPr>
        <p:txBody>
          <a:bodyPr/>
          <a:lstStyle>
            <a:lvl1pPr>
              <a:defRPr/>
            </a:lvl1pPr>
          </a:lstStyle>
          <a:p>
            <a:pPr>
              <a:defRPr/>
            </a:pPr>
            <a:fld id="{9AC6077B-EAAE-423C-83CB-2CCF5E6F7181}" type="datetime1">
              <a:rPr lang="zh-CN" altLang="en-US"/>
              <a:pPr>
                <a:defRPr/>
              </a:pPr>
              <a:t>2021/9/2</a:t>
            </a:fld>
            <a:endParaRPr lang="en-US" altLang="zh-CN"/>
          </a:p>
        </p:txBody>
      </p:sp>
      <p:sp>
        <p:nvSpPr>
          <p:cNvPr id="5"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32"/>
          <p:cNvSpPr>
            <a:spLocks noGrp="1" noChangeArrowheads="1"/>
          </p:cNvSpPr>
          <p:nvPr>
            <p:ph type="dt" sz="half" idx="10"/>
          </p:nvPr>
        </p:nvSpPr>
        <p:spPr>
          <a:ln/>
        </p:spPr>
        <p:txBody>
          <a:bodyPr/>
          <a:lstStyle>
            <a:lvl1pPr>
              <a:defRPr/>
            </a:lvl1pPr>
          </a:lstStyle>
          <a:p>
            <a:pPr>
              <a:defRPr/>
            </a:pPr>
            <a:fld id="{C0C18734-6862-42D3-9A0D-AFA07E5FE0B3}" type="datetime1">
              <a:rPr lang="zh-CN" altLang="en-US"/>
              <a:pPr>
                <a:defRPr/>
              </a:pPr>
              <a:t>2021/9/2</a:t>
            </a:fld>
            <a:endParaRPr lang="en-US" altLang="zh-CN"/>
          </a:p>
        </p:txBody>
      </p:sp>
      <p:sp>
        <p:nvSpPr>
          <p:cNvPr id="6"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3063" y="1008063"/>
            <a:ext cx="4079875"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05338" y="1008063"/>
            <a:ext cx="4081462" cy="5118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6" name="Rectangle 5"/>
          <p:cNvSpPr>
            <a:spLocks noGrp="1" noChangeArrowheads="1"/>
          </p:cNvSpPr>
          <p:nvPr>
            <p:ph type="sldNum" sz="quarter" idx="11"/>
          </p:nvPr>
        </p:nvSpPr>
        <p:spPr>
          <a:ln/>
        </p:spPr>
        <p:txBody>
          <a:bodyPr/>
          <a:lstStyle>
            <a:lvl1pPr>
              <a:defRPr/>
            </a:lvl1pPr>
          </a:lstStyle>
          <a:p>
            <a:pPr>
              <a:defRPr/>
            </a:pPr>
            <a:fld id="{295A7925-4CBC-4226-8E3E-BBC10FAB03B9}" type="slidenum">
              <a:rPr lang="zh-CN" altLang="zh-CN"/>
              <a:pPr>
                <a:defRPr/>
              </a:pPr>
              <a:t>‹#›</a:t>
            </a:fld>
            <a:endParaRPr lang="zh-CN"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2"/>
          <p:cNvSpPr>
            <a:spLocks noGrp="1" noChangeArrowheads="1"/>
          </p:cNvSpPr>
          <p:nvPr>
            <p:ph type="dt" sz="half" idx="10"/>
          </p:nvPr>
        </p:nvSpPr>
        <p:spPr>
          <a:ln/>
        </p:spPr>
        <p:txBody>
          <a:bodyPr/>
          <a:lstStyle>
            <a:lvl1pPr>
              <a:defRPr/>
            </a:lvl1pPr>
          </a:lstStyle>
          <a:p>
            <a:pPr>
              <a:defRPr/>
            </a:pPr>
            <a:fld id="{37875110-6442-42B5-9170-7C0A464A3743}" type="datetime1">
              <a:rPr lang="zh-CN" altLang="en-US"/>
              <a:pPr>
                <a:defRPr/>
              </a:pPr>
              <a:t>2021/9/2</a:t>
            </a:fld>
            <a:endParaRPr lang="en-US" altLang="zh-CN"/>
          </a:p>
        </p:txBody>
      </p:sp>
      <p:sp>
        <p:nvSpPr>
          <p:cNvPr id="8"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2"/>
          <p:cNvSpPr>
            <a:spLocks noGrp="1" noChangeArrowheads="1"/>
          </p:cNvSpPr>
          <p:nvPr>
            <p:ph type="dt" sz="half" idx="10"/>
          </p:nvPr>
        </p:nvSpPr>
        <p:spPr>
          <a:ln/>
        </p:spPr>
        <p:txBody>
          <a:bodyPr/>
          <a:lstStyle>
            <a:lvl1pPr>
              <a:defRPr/>
            </a:lvl1pPr>
          </a:lstStyle>
          <a:p>
            <a:pPr>
              <a:defRPr/>
            </a:pPr>
            <a:fld id="{617784CA-7483-4DBA-BDF2-EA4B9A33DB8B}" type="datetime1">
              <a:rPr lang="zh-CN" altLang="en-US"/>
              <a:pPr>
                <a:defRPr/>
              </a:pPr>
              <a:t>2021/9/2</a:t>
            </a:fld>
            <a:endParaRPr lang="en-US" altLang="zh-CN"/>
          </a:p>
        </p:txBody>
      </p:sp>
      <p:sp>
        <p:nvSpPr>
          <p:cNvPr id="4"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fld id="{8EF632F7-093B-43A4-BDC3-84D7044350B3}" type="datetime1">
              <a:rPr lang="zh-CN" altLang="en-US"/>
              <a:pPr>
                <a:defRPr/>
              </a:pPr>
              <a:t>2021/9/2</a:t>
            </a:fld>
            <a:endParaRPr lang="en-US" altLang="zh-CN"/>
          </a:p>
        </p:txBody>
      </p:sp>
      <p:sp>
        <p:nvSpPr>
          <p:cNvPr id="3"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2"/>
          <p:cNvSpPr>
            <a:spLocks noGrp="1" noChangeArrowheads="1"/>
          </p:cNvSpPr>
          <p:nvPr>
            <p:ph type="dt" sz="half" idx="10"/>
          </p:nvPr>
        </p:nvSpPr>
        <p:spPr>
          <a:ln/>
        </p:spPr>
        <p:txBody>
          <a:bodyPr/>
          <a:lstStyle>
            <a:lvl1pPr>
              <a:defRPr/>
            </a:lvl1pPr>
          </a:lstStyle>
          <a:p>
            <a:pPr>
              <a:defRPr/>
            </a:pPr>
            <a:fld id="{A2E57729-C3DA-431E-8050-45894C2B4C79}" type="datetime1">
              <a:rPr lang="zh-CN" altLang="en-US"/>
              <a:pPr>
                <a:defRPr/>
              </a:pPr>
              <a:t>2021/9/2</a:t>
            </a:fld>
            <a:endParaRPr lang="en-US" altLang="zh-CN"/>
          </a:p>
        </p:txBody>
      </p:sp>
      <p:sp>
        <p:nvSpPr>
          <p:cNvPr id="6"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32"/>
          <p:cNvSpPr>
            <a:spLocks noGrp="1" noChangeArrowheads="1"/>
          </p:cNvSpPr>
          <p:nvPr>
            <p:ph type="dt" sz="half" idx="10"/>
          </p:nvPr>
        </p:nvSpPr>
        <p:spPr>
          <a:ln/>
        </p:spPr>
        <p:txBody>
          <a:bodyPr/>
          <a:lstStyle>
            <a:lvl1pPr>
              <a:defRPr/>
            </a:lvl1pPr>
          </a:lstStyle>
          <a:p>
            <a:pPr>
              <a:defRPr/>
            </a:pPr>
            <a:fld id="{0D41DAC6-2486-4D28-8E61-59F01C1F0544}" type="datetime1">
              <a:rPr lang="zh-CN" altLang="en-US"/>
              <a:pPr>
                <a:defRPr/>
              </a:pPr>
              <a:t>2021/9/2</a:t>
            </a:fld>
            <a:endParaRPr lang="en-US" altLang="zh-CN"/>
          </a:p>
        </p:txBody>
      </p:sp>
      <p:sp>
        <p:nvSpPr>
          <p:cNvPr id="6"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2"/>
          <p:cNvSpPr>
            <a:spLocks noGrp="1" noChangeArrowheads="1"/>
          </p:cNvSpPr>
          <p:nvPr>
            <p:ph type="dt" sz="half" idx="10"/>
          </p:nvPr>
        </p:nvSpPr>
        <p:spPr>
          <a:ln/>
        </p:spPr>
        <p:txBody>
          <a:bodyPr/>
          <a:lstStyle>
            <a:lvl1pPr>
              <a:defRPr/>
            </a:lvl1pPr>
          </a:lstStyle>
          <a:p>
            <a:pPr>
              <a:defRPr/>
            </a:pPr>
            <a:fld id="{ABD11FE4-9A8F-4CAC-BBD3-443C9D09B252}" type="datetime1">
              <a:rPr lang="zh-CN" altLang="en-US"/>
              <a:pPr>
                <a:defRPr/>
              </a:pPr>
              <a:t>2021/9/2</a:t>
            </a:fld>
            <a:endParaRPr lang="en-US" altLang="zh-CN"/>
          </a:p>
        </p:txBody>
      </p:sp>
      <p:sp>
        <p:nvSpPr>
          <p:cNvPr id="5"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65138"/>
            <a:ext cx="1943100" cy="56308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65138"/>
            <a:ext cx="5676900" cy="56308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32"/>
          <p:cNvSpPr>
            <a:spLocks noGrp="1" noChangeArrowheads="1"/>
          </p:cNvSpPr>
          <p:nvPr>
            <p:ph type="dt" sz="half" idx="10"/>
          </p:nvPr>
        </p:nvSpPr>
        <p:spPr>
          <a:ln/>
        </p:spPr>
        <p:txBody>
          <a:bodyPr/>
          <a:lstStyle>
            <a:lvl1pPr>
              <a:defRPr/>
            </a:lvl1pPr>
          </a:lstStyle>
          <a:p>
            <a:pPr>
              <a:defRPr/>
            </a:pPr>
            <a:fld id="{1288B208-2A5A-4D42-8107-C0753F5E3320}" type="datetime1">
              <a:rPr lang="zh-CN" altLang="en-US"/>
              <a:pPr>
                <a:defRPr/>
              </a:pPr>
              <a:t>2021/9/2</a:t>
            </a:fld>
            <a:endParaRPr lang="en-US" altLang="zh-CN"/>
          </a:p>
        </p:txBody>
      </p:sp>
      <p:sp>
        <p:nvSpPr>
          <p:cNvPr id="5" name="Rectangle 33"/>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8" name="Rectangle 5"/>
          <p:cNvSpPr>
            <a:spLocks noGrp="1" noChangeArrowheads="1"/>
          </p:cNvSpPr>
          <p:nvPr>
            <p:ph type="sldNum" sz="quarter" idx="11"/>
          </p:nvPr>
        </p:nvSpPr>
        <p:spPr>
          <a:ln/>
        </p:spPr>
        <p:txBody>
          <a:bodyPr/>
          <a:lstStyle>
            <a:lvl1pPr>
              <a:defRPr/>
            </a:lvl1pPr>
          </a:lstStyle>
          <a:p>
            <a:pPr>
              <a:defRPr/>
            </a:pPr>
            <a:fld id="{7C629E4E-9817-4730-8435-429BE9FE2248}" type="slidenum">
              <a:rPr lang="zh-CN" altLang="zh-CN"/>
              <a:pPr>
                <a:defRPr/>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4" name="Rectangle 5"/>
          <p:cNvSpPr>
            <a:spLocks noGrp="1" noChangeArrowheads="1"/>
          </p:cNvSpPr>
          <p:nvPr>
            <p:ph type="sldNum" sz="quarter" idx="11"/>
          </p:nvPr>
        </p:nvSpPr>
        <p:spPr>
          <a:ln/>
        </p:spPr>
        <p:txBody>
          <a:bodyPr/>
          <a:lstStyle>
            <a:lvl1pPr>
              <a:defRPr/>
            </a:lvl1pPr>
          </a:lstStyle>
          <a:p>
            <a:pPr>
              <a:defRPr/>
            </a:pPr>
            <a:fld id="{0BC39AB8-A1FA-43CA-9E63-6CC611E62726}" type="slidenum">
              <a:rPr lang="zh-CN" altLang="zh-CN"/>
              <a:pPr>
                <a:defRPr/>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3" name="Rectangle 5"/>
          <p:cNvSpPr>
            <a:spLocks noGrp="1" noChangeArrowheads="1"/>
          </p:cNvSpPr>
          <p:nvPr>
            <p:ph type="sldNum" sz="quarter" idx="11"/>
          </p:nvPr>
        </p:nvSpPr>
        <p:spPr>
          <a:ln/>
        </p:spPr>
        <p:txBody>
          <a:bodyPr/>
          <a:lstStyle>
            <a:lvl1pPr>
              <a:defRPr/>
            </a:lvl1pPr>
          </a:lstStyle>
          <a:p>
            <a:pPr>
              <a:defRPr/>
            </a:pPr>
            <a:fld id="{BE43BFE7-0249-4411-B2DB-A6D6DC4CAFD5}" type="slidenum">
              <a:rPr lang="zh-CN" altLang="zh-CN"/>
              <a:pPr>
                <a:defRPr/>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6" name="Rectangle 5"/>
          <p:cNvSpPr>
            <a:spLocks noGrp="1" noChangeArrowheads="1"/>
          </p:cNvSpPr>
          <p:nvPr>
            <p:ph type="sldNum" sz="quarter" idx="11"/>
          </p:nvPr>
        </p:nvSpPr>
        <p:spPr>
          <a:ln/>
        </p:spPr>
        <p:txBody>
          <a:bodyPr/>
          <a:lstStyle>
            <a:lvl1pPr>
              <a:defRPr/>
            </a:lvl1pPr>
          </a:lstStyle>
          <a:p>
            <a:pPr>
              <a:defRPr/>
            </a:pPr>
            <a:fld id="{77A0C9BE-2E24-46B2-AF2F-62ABB619F3EF}" type="slidenum">
              <a:rPr lang="zh-CN" altLang="zh-CN"/>
              <a:pPr>
                <a:defRPr/>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r>
              <a:rPr lang="zh-CN" altLang="zh-CN"/>
              <a:t>供给与需求的市场力量</a:t>
            </a:r>
          </a:p>
        </p:txBody>
      </p:sp>
      <p:sp>
        <p:nvSpPr>
          <p:cNvPr id="6" name="Rectangle 5"/>
          <p:cNvSpPr>
            <a:spLocks noGrp="1" noChangeArrowheads="1"/>
          </p:cNvSpPr>
          <p:nvPr>
            <p:ph type="sldNum" sz="quarter" idx="11"/>
          </p:nvPr>
        </p:nvSpPr>
        <p:spPr>
          <a:ln/>
        </p:spPr>
        <p:txBody>
          <a:bodyPr/>
          <a:lstStyle>
            <a:lvl1pPr>
              <a:defRPr/>
            </a:lvl1pPr>
          </a:lstStyle>
          <a:p>
            <a:pPr>
              <a:defRPr/>
            </a:pPr>
            <a:fld id="{B5FF04A4-390A-4B4D-A54F-96255DEC370D}" type="slidenum">
              <a:rPr lang="zh-CN" altLang="zh-CN"/>
              <a:pPr>
                <a:defRPr/>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42900" y="252413"/>
            <a:ext cx="8410575" cy="681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1027" name="Rectangle 3"/>
          <p:cNvSpPr>
            <a:spLocks noGrp="1" noChangeArrowheads="1"/>
          </p:cNvSpPr>
          <p:nvPr>
            <p:ph type="body" idx="1"/>
          </p:nvPr>
        </p:nvSpPr>
        <p:spPr bwMode="auto">
          <a:xfrm>
            <a:off x="373063" y="1008063"/>
            <a:ext cx="8313737" cy="5118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ftr" sz="quarter" idx="3"/>
          </p:nvPr>
        </p:nvSpPr>
        <p:spPr bwMode="auto">
          <a:xfrm>
            <a:off x="285750" y="6392863"/>
            <a:ext cx="7335838" cy="366712"/>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sz="1800" i="1">
                <a:solidFill>
                  <a:srgbClr val="777777"/>
                </a:solidFill>
                <a:ea typeface="宋体" pitchFamily="2" charset="-122"/>
              </a:defRPr>
            </a:lvl1pPr>
          </a:lstStyle>
          <a:p>
            <a:pPr>
              <a:defRPr/>
            </a:pPr>
            <a:r>
              <a:rPr lang="zh-CN" altLang="zh-CN"/>
              <a:t>供给与需求的市场力量</a:t>
            </a:r>
          </a:p>
        </p:txBody>
      </p:sp>
      <p:sp>
        <p:nvSpPr>
          <p:cNvPr id="1029" name="Rectangle 5"/>
          <p:cNvSpPr>
            <a:spLocks noGrp="1" noChangeArrowheads="1"/>
          </p:cNvSpPr>
          <p:nvPr>
            <p:ph type="sldNum" sz="quarter" idx="4"/>
          </p:nvPr>
        </p:nvSpPr>
        <p:spPr bwMode="auto">
          <a:xfrm>
            <a:off x="8302625" y="6375400"/>
            <a:ext cx="684213" cy="368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700">
                <a:solidFill>
                  <a:srgbClr val="777777"/>
                </a:solidFill>
                <a:latin typeface="Tahoma" pitchFamily="34" charset="0"/>
                <a:ea typeface="宋体" pitchFamily="2" charset="-122"/>
              </a:defRPr>
            </a:lvl1pPr>
          </a:lstStyle>
          <a:p>
            <a:pPr>
              <a:defRPr/>
            </a:pPr>
            <a:fld id="{A678F888-28A8-4B24-B282-8B19FC0C4A14}"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985"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86"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eaLnBrk="0" fontAlgn="base" hangingPunct="0">
        <a:spcBef>
          <a:spcPct val="0"/>
        </a:spcBef>
        <a:spcAft>
          <a:spcPct val="0"/>
        </a:spcAft>
        <a:defRPr sz="3800" b="1">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itchFamily="18" charset="0"/>
        </a:defRPr>
      </a:lvl2pPr>
      <a:lvl3pPr algn="ctr" rtl="0" eaLnBrk="0" fontAlgn="base" hangingPunct="0">
        <a:spcBef>
          <a:spcPct val="0"/>
        </a:spcBef>
        <a:spcAft>
          <a:spcPct val="0"/>
        </a:spcAft>
        <a:defRPr sz="3800" b="1">
          <a:solidFill>
            <a:srgbClr val="333399"/>
          </a:solidFill>
          <a:latin typeface="Book Antiqua" pitchFamily="18" charset="0"/>
        </a:defRPr>
      </a:lvl3pPr>
      <a:lvl4pPr algn="ctr" rtl="0" eaLnBrk="0" fontAlgn="base" hangingPunct="0">
        <a:spcBef>
          <a:spcPct val="0"/>
        </a:spcBef>
        <a:spcAft>
          <a:spcPct val="0"/>
        </a:spcAft>
        <a:defRPr sz="3800" b="1">
          <a:solidFill>
            <a:srgbClr val="333399"/>
          </a:solidFill>
          <a:latin typeface="Book Antiqua" pitchFamily="18" charset="0"/>
        </a:defRPr>
      </a:lvl4pPr>
      <a:lvl5pPr algn="ctr" rtl="0" eaLnBrk="0" fontAlgn="base" hangingPunct="0">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342900" y="252413"/>
            <a:ext cx="8410575" cy="6810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en-US" smtClean="0"/>
          </a:p>
        </p:txBody>
      </p:sp>
      <p:sp>
        <p:nvSpPr>
          <p:cNvPr id="1027" name="Rectangle 3"/>
          <p:cNvSpPr>
            <a:spLocks noGrp="1" noChangeArrowheads="1"/>
          </p:cNvSpPr>
          <p:nvPr>
            <p:ph type="body" idx="1"/>
          </p:nvPr>
        </p:nvSpPr>
        <p:spPr bwMode="auto">
          <a:xfrm>
            <a:off x="373063" y="1008063"/>
            <a:ext cx="8313737" cy="5118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ftr" sz="quarter" idx="3"/>
          </p:nvPr>
        </p:nvSpPr>
        <p:spPr bwMode="auto">
          <a:xfrm>
            <a:off x="285750" y="6392863"/>
            <a:ext cx="7335838" cy="366712"/>
          </a:xfrm>
          <a:prstGeom prst="rect">
            <a:avLst/>
          </a:prstGeom>
          <a:noFill/>
          <a:ln>
            <a:noFill/>
          </a:ln>
          <a:effectLst/>
          <a:extLst/>
        </p:spPr>
        <p:txBody>
          <a:bodyPr vert="horz" wrap="square" lIns="91440" tIns="45720" rIns="91440" bIns="45720" numCol="1" anchor="ctr" anchorCtr="0" compatLnSpc="1">
            <a:prstTxWarp prst="textNoShape">
              <a:avLst/>
            </a:prstTxWarp>
          </a:bodyPr>
          <a:lstStyle>
            <a:lvl1pPr>
              <a:defRPr sz="1800" i="1">
                <a:solidFill>
                  <a:srgbClr val="777777"/>
                </a:solidFill>
                <a:ea typeface="宋体" pitchFamily="2" charset="-122"/>
              </a:defRPr>
            </a:lvl1pPr>
          </a:lstStyle>
          <a:p>
            <a:pPr>
              <a:defRPr/>
            </a:pPr>
            <a:r>
              <a:rPr lang="zh-CN" altLang="zh-CN"/>
              <a:t>弹性及其应用</a:t>
            </a:r>
          </a:p>
        </p:txBody>
      </p:sp>
      <p:sp>
        <p:nvSpPr>
          <p:cNvPr id="1029" name="Rectangle 5"/>
          <p:cNvSpPr>
            <a:spLocks noGrp="1" noChangeArrowheads="1"/>
          </p:cNvSpPr>
          <p:nvPr>
            <p:ph type="sldNum" sz="quarter" idx="4"/>
          </p:nvPr>
        </p:nvSpPr>
        <p:spPr bwMode="auto">
          <a:xfrm>
            <a:off x="8302625" y="6392863"/>
            <a:ext cx="684213" cy="368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700">
                <a:solidFill>
                  <a:srgbClr val="777777"/>
                </a:solidFill>
                <a:latin typeface="Tahoma" pitchFamily="34" charset="0"/>
                <a:ea typeface="宋体" pitchFamily="2" charset="-122"/>
              </a:defRPr>
            </a:lvl1pPr>
          </a:lstStyle>
          <a:p>
            <a:pPr>
              <a:defRPr/>
            </a:pPr>
            <a:fld id="{63FA7B86-6C10-4040-AE35-3AD51A4C2F3E}"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left)">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left)">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left)">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left)">
                                      <p:cBhvr>
                                        <p:cTn id="22" dur="500"/>
                                        <p:tgtEl>
                                          <p:spTgt spid="1027">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Effect transition="in" filter="wipe(left)">
                                      <p:cBhvr>
                                        <p:cTn id="25"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4" autoUpdateAnimBg="0">
        <p:tmplLst>
          <p:tmpl lvl="1">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wipe(left)">
                      <p:cBhvr>
                        <p:cTn dur="500"/>
                        <p:tgtEl>
                          <p:spTgt spid="1027"/>
                        </p:tgtEl>
                      </p:cBhvr>
                    </p:animEffect>
                  </p:childTnLst>
                </p:cTn>
              </p:par>
            </p:tnLst>
          </p:tmpl>
        </p:tmplLst>
      </p:bldP>
    </p:bldLst>
  </p:timing>
  <p:hf hdr="0" dt="0"/>
  <p:txStyles>
    <p:titleStyle>
      <a:lvl1pPr algn="ctr" rtl="0" eaLnBrk="0" fontAlgn="base" hangingPunct="0">
        <a:spcBef>
          <a:spcPct val="0"/>
        </a:spcBef>
        <a:spcAft>
          <a:spcPct val="0"/>
        </a:spcAft>
        <a:defRPr sz="3800" b="1">
          <a:solidFill>
            <a:srgbClr val="333399"/>
          </a:solidFill>
          <a:latin typeface="+mj-lt"/>
          <a:ea typeface="+mj-ea"/>
          <a:cs typeface="+mj-cs"/>
        </a:defRPr>
      </a:lvl1pPr>
      <a:lvl2pPr algn="ctr" rtl="0" eaLnBrk="0" fontAlgn="base" hangingPunct="0">
        <a:spcBef>
          <a:spcPct val="0"/>
        </a:spcBef>
        <a:spcAft>
          <a:spcPct val="0"/>
        </a:spcAft>
        <a:defRPr sz="3800" b="1">
          <a:solidFill>
            <a:srgbClr val="333399"/>
          </a:solidFill>
          <a:latin typeface="Book Antiqua" pitchFamily="18" charset="0"/>
        </a:defRPr>
      </a:lvl2pPr>
      <a:lvl3pPr algn="ctr" rtl="0" eaLnBrk="0" fontAlgn="base" hangingPunct="0">
        <a:spcBef>
          <a:spcPct val="0"/>
        </a:spcBef>
        <a:spcAft>
          <a:spcPct val="0"/>
        </a:spcAft>
        <a:defRPr sz="3800" b="1">
          <a:solidFill>
            <a:srgbClr val="333399"/>
          </a:solidFill>
          <a:latin typeface="Book Antiqua" pitchFamily="18" charset="0"/>
        </a:defRPr>
      </a:lvl3pPr>
      <a:lvl4pPr algn="ctr" rtl="0" eaLnBrk="0" fontAlgn="base" hangingPunct="0">
        <a:spcBef>
          <a:spcPct val="0"/>
        </a:spcBef>
        <a:spcAft>
          <a:spcPct val="0"/>
        </a:spcAft>
        <a:defRPr sz="3800" b="1">
          <a:solidFill>
            <a:srgbClr val="333399"/>
          </a:solidFill>
          <a:latin typeface="Book Antiqua" pitchFamily="18" charset="0"/>
        </a:defRPr>
      </a:lvl4pPr>
      <a:lvl5pPr algn="ctr" rtl="0" eaLnBrk="0" fontAlgn="base" hangingPunct="0">
        <a:spcBef>
          <a:spcPct val="0"/>
        </a:spcBef>
        <a:spcAft>
          <a:spcPct val="0"/>
        </a:spcAft>
        <a:defRPr sz="3800" b="1">
          <a:solidFill>
            <a:srgbClr val="333399"/>
          </a:solidFill>
          <a:latin typeface="Book Antiqua" pitchFamily="18" charset="0"/>
        </a:defRPr>
      </a:lvl5pPr>
      <a:lvl6pPr marL="457200" algn="ctr" rtl="0" fontAlgn="base">
        <a:spcBef>
          <a:spcPct val="0"/>
        </a:spcBef>
        <a:spcAft>
          <a:spcPct val="0"/>
        </a:spcAft>
        <a:defRPr sz="3800" b="1">
          <a:solidFill>
            <a:srgbClr val="333399"/>
          </a:solidFill>
          <a:latin typeface="Book Antiqua" pitchFamily="18" charset="0"/>
        </a:defRPr>
      </a:lvl6pPr>
      <a:lvl7pPr marL="914400" algn="ctr" rtl="0" fontAlgn="base">
        <a:spcBef>
          <a:spcPct val="0"/>
        </a:spcBef>
        <a:spcAft>
          <a:spcPct val="0"/>
        </a:spcAft>
        <a:defRPr sz="3800" b="1">
          <a:solidFill>
            <a:srgbClr val="333399"/>
          </a:solidFill>
          <a:latin typeface="Book Antiqua" pitchFamily="18" charset="0"/>
        </a:defRPr>
      </a:lvl7pPr>
      <a:lvl8pPr marL="1371600" algn="ctr" rtl="0" fontAlgn="base">
        <a:spcBef>
          <a:spcPct val="0"/>
        </a:spcBef>
        <a:spcAft>
          <a:spcPct val="0"/>
        </a:spcAft>
        <a:defRPr sz="3800" b="1">
          <a:solidFill>
            <a:srgbClr val="333399"/>
          </a:solidFill>
          <a:latin typeface="Book Antiqua" pitchFamily="18" charset="0"/>
        </a:defRPr>
      </a:lvl8pPr>
      <a:lvl9pPr marL="1828800" algn="ctr" rtl="0" fontAlgn="base">
        <a:spcBef>
          <a:spcPct val="0"/>
        </a:spcBef>
        <a:spcAft>
          <a:spcPct val="0"/>
        </a:spcAft>
        <a:defRPr sz="3800" b="1">
          <a:solidFill>
            <a:srgbClr val="333399"/>
          </a:solidFill>
          <a:latin typeface="Book Antiqua" pitchFamily="18" charset="0"/>
        </a:defRPr>
      </a:lvl9pPr>
    </p:titleStyle>
    <p:bodyStyle>
      <a:lvl1pPr marL="342900" indent="-342900" algn="l" rtl="0" eaLnBrk="0" fontAlgn="base" hangingPunct="0">
        <a:lnSpc>
          <a:spcPct val="105000"/>
        </a:lnSpc>
        <a:spcBef>
          <a:spcPct val="45000"/>
        </a:spcBef>
        <a:spcAft>
          <a:spcPct val="0"/>
        </a:spcAft>
        <a:buClr>
          <a:srgbClr val="339966"/>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15000"/>
        </a:spcBef>
        <a:spcAft>
          <a:spcPct val="0"/>
        </a:spcAft>
        <a:buClr>
          <a:srgbClr val="996633"/>
        </a:buClr>
        <a:buSzPct val="120000"/>
        <a:buFont typeface="Wingdings" pitchFamily="2" charset="2"/>
        <a:buChar char="§"/>
        <a:defRPr sz="2700">
          <a:solidFill>
            <a:schemeClr val="tx1"/>
          </a:solidFill>
          <a:latin typeface="+mn-lt"/>
        </a:defRPr>
      </a:lvl2pPr>
      <a:lvl3pPr marL="1143000" indent="-228600" algn="l" rtl="0" eaLnBrk="0" fontAlgn="base" hangingPunct="0">
        <a:spcBef>
          <a:spcPct val="15000"/>
        </a:spcBef>
        <a:spcAft>
          <a:spcPct val="0"/>
        </a:spcAft>
        <a:buClr>
          <a:srgbClr val="339966"/>
        </a:buClr>
        <a:buSzPct val="120000"/>
        <a:buFont typeface="Wingdings" pitchFamily="2" charset="2"/>
        <a:buChar char="§"/>
        <a:defRPr sz="2500">
          <a:solidFill>
            <a:schemeClr val="tx1"/>
          </a:solidFill>
          <a:latin typeface="+mn-lt"/>
        </a:defRPr>
      </a:lvl3pPr>
      <a:lvl4pPr marL="1600200" indent="-228600" algn="l" rtl="0" eaLnBrk="0" fontAlgn="base" hangingPunct="0">
        <a:spcBef>
          <a:spcPct val="15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41325"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7168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3076" name="Line 10"/>
          <p:cNvSpPr>
            <a:spLocks noChangeShapeType="1"/>
          </p:cNvSpPr>
          <p:nvPr userDrawn="1"/>
        </p:nvSpPr>
        <p:spPr bwMode="auto">
          <a:xfrm flipH="1">
            <a:off x="457200" y="304800"/>
            <a:ext cx="8229600" cy="0"/>
          </a:xfrm>
          <a:prstGeom prst="line">
            <a:avLst/>
          </a:prstGeom>
          <a:noFill/>
          <a:ln w="25400">
            <a:solidFill>
              <a:srgbClr val="4E268E"/>
            </a:solidFill>
            <a:round/>
            <a:headEnd/>
            <a:tailEnd/>
          </a:ln>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Lst>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10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10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1000"/>
                                        <p:tgtEl>
                                          <p:spTgt spid="71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3">
        <p:tmplLst>
          <p:tmpl lvl="1">
            <p:tnLst>
              <p:par>
                <p:cTn presetID="22" presetClass="entr" presetSubtype="8" fill="hold" nodeType="clickEffect">
                  <p:stCondLst>
                    <p:cond delay="0"/>
                  </p:stCondLst>
                  <p:childTnLst>
                    <p:set>
                      <p:cBhvr>
                        <p:cTn dur="1" fill="hold">
                          <p:stCondLst>
                            <p:cond delay="0"/>
                          </p:stCondLst>
                        </p:cTn>
                        <p:tgtEl>
                          <p:spTgt spid="71683"/>
                        </p:tgtEl>
                        <p:attrNameLst>
                          <p:attrName>style.visibility</p:attrName>
                        </p:attrNameLst>
                      </p:cBhvr>
                      <p:to>
                        <p:strVal val="visible"/>
                      </p:to>
                    </p:set>
                    <p:animEffect transition="in" filter="wipe(left)">
                      <p:cBhvr>
                        <p:cTn dur="1000"/>
                        <p:tgtEl>
                          <p:spTgt spid="71683"/>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71683"/>
                        </p:tgtEl>
                        <p:attrNameLst>
                          <p:attrName>style.visibility</p:attrName>
                        </p:attrNameLst>
                      </p:cBhvr>
                      <p:to>
                        <p:strVal val="visible"/>
                      </p:to>
                    </p:set>
                    <p:animEffect transition="in" filter="wipe(left)">
                      <p:cBhvr>
                        <p:cTn dur="1000"/>
                        <p:tgtEl>
                          <p:spTgt spid="71683"/>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71683"/>
                        </p:tgtEl>
                        <p:attrNameLst>
                          <p:attrName>style.visibility</p:attrName>
                        </p:attrNameLst>
                      </p:cBhvr>
                      <p:to>
                        <p:strVal val="visible"/>
                      </p:to>
                    </p:set>
                    <p:animEffect transition="in" filter="wipe(left)">
                      <p:cBhvr>
                        <p:cTn dur="1000"/>
                        <p:tgtEl>
                          <p:spTgt spid="71683"/>
                        </p:tgtEl>
                      </p:cBhvr>
                    </p:animEffect>
                  </p:childTnLst>
                </p:cTn>
              </p:par>
            </p:tnLst>
          </p:tmpl>
        </p:tmplLst>
      </p:bldP>
    </p:bldLst>
  </p:timing>
  <p:txStyles>
    <p:titleStyle>
      <a:lvl1pPr algn="l" rtl="0" eaLnBrk="0" fontAlgn="base" hangingPunct="0">
        <a:spcBef>
          <a:spcPct val="0"/>
        </a:spcBef>
        <a:spcAft>
          <a:spcPct val="0"/>
        </a:spcAft>
        <a:defRPr sz="3200" b="1">
          <a:solidFill>
            <a:srgbClr val="3963AB"/>
          </a:solidFill>
          <a:latin typeface="+mj-lt"/>
          <a:ea typeface="+mj-ea"/>
          <a:cs typeface="+mj-cs"/>
        </a:defRPr>
      </a:lvl1pPr>
      <a:lvl2pPr algn="l" rtl="0" eaLnBrk="0" fontAlgn="base" hangingPunct="0">
        <a:spcBef>
          <a:spcPct val="0"/>
        </a:spcBef>
        <a:spcAft>
          <a:spcPct val="0"/>
        </a:spcAft>
        <a:defRPr sz="3200" b="1">
          <a:solidFill>
            <a:srgbClr val="3963AB"/>
          </a:solidFill>
          <a:latin typeface="Arial" charset="0"/>
        </a:defRPr>
      </a:lvl2pPr>
      <a:lvl3pPr algn="l" rtl="0" eaLnBrk="0" fontAlgn="base" hangingPunct="0">
        <a:spcBef>
          <a:spcPct val="0"/>
        </a:spcBef>
        <a:spcAft>
          <a:spcPct val="0"/>
        </a:spcAft>
        <a:defRPr sz="3200" b="1">
          <a:solidFill>
            <a:srgbClr val="3963AB"/>
          </a:solidFill>
          <a:latin typeface="Arial" charset="0"/>
        </a:defRPr>
      </a:lvl3pPr>
      <a:lvl4pPr algn="l" rtl="0" eaLnBrk="0" fontAlgn="base" hangingPunct="0">
        <a:spcBef>
          <a:spcPct val="0"/>
        </a:spcBef>
        <a:spcAft>
          <a:spcPct val="0"/>
        </a:spcAft>
        <a:defRPr sz="3200" b="1">
          <a:solidFill>
            <a:srgbClr val="3963AB"/>
          </a:solidFill>
          <a:latin typeface="Arial" charset="0"/>
        </a:defRPr>
      </a:lvl4pPr>
      <a:lvl5pPr algn="l" rtl="0" eaLnBrk="0" fontAlgn="base" hangingPunct="0">
        <a:spcBef>
          <a:spcPct val="0"/>
        </a:spcBef>
        <a:spcAft>
          <a:spcPct val="0"/>
        </a:spcAft>
        <a:defRPr sz="3200" b="1">
          <a:solidFill>
            <a:srgbClr val="3963AB"/>
          </a:solidFill>
          <a:latin typeface="Arial" charset="0"/>
        </a:defRPr>
      </a:lvl5pPr>
      <a:lvl6pPr marL="457200" algn="l" rtl="0" fontAlgn="base">
        <a:spcBef>
          <a:spcPct val="0"/>
        </a:spcBef>
        <a:spcAft>
          <a:spcPct val="0"/>
        </a:spcAft>
        <a:defRPr sz="3200" b="1">
          <a:solidFill>
            <a:srgbClr val="3963AB"/>
          </a:solidFill>
          <a:latin typeface="Arial" charset="0"/>
        </a:defRPr>
      </a:lvl6pPr>
      <a:lvl7pPr marL="914400" algn="l" rtl="0" fontAlgn="base">
        <a:spcBef>
          <a:spcPct val="0"/>
        </a:spcBef>
        <a:spcAft>
          <a:spcPct val="0"/>
        </a:spcAft>
        <a:defRPr sz="3200" b="1">
          <a:solidFill>
            <a:srgbClr val="3963AB"/>
          </a:solidFill>
          <a:latin typeface="Arial" charset="0"/>
        </a:defRPr>
      </a:lvl7pPr>
      <a:lvl8pPr marL="1371600" algn="l" rtl="0" fontAlgn="base">
        <a:spcBef>
          <a:spcPct val="0"/>
        </a:spcBef>
        <a:spcAft>
          <a:spcPct val="0"/>
        </a:spcAft>
        <a:defRPr sz="3200" b="1">
          <a:solidFill>
            <a:srgbClr val="3963AB"/>
          </a:solidFill>
          <a:latin typeface="Arial" charset="0"/>
        </a:defRPr>
      </a:lvl8pPr>
      <a:lvl9pPr marL="1828800" algn="l" rtl="0" fontAlgn="base">
        <a:spcBef>
          <a:spcPct val="0"/>
        </a:spcBef>
        <a:spcAft>
          <a:spcPct val="0"/>
        </a:spcAft>
        <a:defRPr sz="3200" b="1">
          <a:solidFill>
            <a:srgbClr val="3963AB"/>
          </a:solidFill>
          <a:latin typeface="Arial" charset="0"/>
        </a:defRPr>
      </a:lvl9pPr>
    </p:titleStyle>
    <p:bodyStyle>
      <a:lvl1pPr marL="342900" indent="-342900" algn="l" rtl="0" eaLnBrk="0" fontAlgn="base" hangingPunct="0">
        <a:spcBef>
          <a:spcPct val="20000"/>
        </a:spcBef>
        <a:spcAft>
          <a:spcPct val="0"/>
        </a:spcAft>
        <a:buChar char="•"/>
        <a:defRPr sz="2400" b="1">
          <a:solidFill>
            <a:srgbClr val="8B037E"/>
          </a:solidFill>
          <a:latin typeface="+mn-lt"/>
          <a:ea typeface="+mn-ea"/>
          <a:cs typeface="+mn-cs"/>
        </a:defRPr>
      </a:lvl1pPr>
      <a:lvl2pPr marL="114300" indent="342900" algn="l" rtl="0" eaLnBrk="0" fontAlgn="base" hangingPunct="0">
        <a:spcBef>
          <a:spcPct val="25000"/>
        </a:spcBef>
        <a:spcAft>
          <a:spcPct val="25000"/>
        </a:spcAft>
        <a:buClr>
          <a:srgbClr val="FF0000"/>
        </a:buClr>
        <a:buFont typeface="Wingdings" pitchFamily="2" charset="2"/>
        <a:buChar char="–"/>
        <a:defRPr sz="2400">
          <a:solidFill>
            <a:schemeClr val="tx1"/>
          </a:solidFill>
          <a:latin typeface="+mn-lt"/>
        </a:defRPr>
      </a:lvl2pPr>
      <a:lvl3pPr marL="342900" indent="571500" algn="l" rtl="0" eaLnBrk="0" fontAlgn="base" hangingPunct="0">
        <a:spcBef>
          <a:spcPct val="20000"/>
        </a:spcBef>
        <a:spcAft>
          <a:spcPct val="0"/>
        </a:spcAft>
        <a:buChar char="•"/>
        <a:defRPr sz="2000">
          <a:solidFill>
            <a:schemeClr val="tx1"/>
          </a:solidFill>
          <a:latin typeface="+mn-lt"/>
        </a:defRPr>
      </a:lvl3pPr>
      <a:lvl4pPr marL="571500" indent="800100" algn="l" rtl="0" eaLnBrk="0" fontAlgn="base" hangingPunct="0">
        <a:spcBef>
          <a:spcPct val="20000"/>
        </a:spcBef>
        <a:spcAft>
          <a:spcPct val="0"/>
        </a:spcAft>
        <a:buChar char="–"/>
        <a:defRPr sz="2000">
          <a:solidFill>
            <a:schemeClr val="tx1"/>
          </a:solidFill>
          <a:latin typeface="Gill Sans MT" pitchFamily="34" charset="0"/>
        </a:defRPr>
      </a:lvl4pPr>
      <a:lvl5pPr marL="742950" indent="1085850" algn="l" rtl="0" eaLnBrk="0" fontAlgn="base" hangingPunct="0">
        <a:spcBef>
          <a:spcPct val="20000"/>
        </a:spcBef>
        <a:spcAft>
          <a:spcPct val="0"/>
        </a:spcAft>
        <a:buChar char="»"/>
        <a:defRPr sz="2000">
          <a:solidFill>
            <a:schemeClr val="tx1"/>
          </a:solidFill>
          <a:latin typeface="Gill Sans MT" pitchFamily="34" charset="0"/>
        </a:defRPr>
      </a:lvl5pPr>
      <a:lvl6pPr marL="1200150" algn="l" rtl="0" fontAlgn="base">
        <a:spcBef>
          <a:spcPct val="20000"/>
        </a:spcBef>
        <a:spcAft>
          <a:spcPct val="0"/>
        </a:spcAft>
        <a:buChar char="»"/>
        <a:defRPr sz="2000">
          <a:solidFill>
            <a:schemeClr val="tx1"/>
          </a:solidFill>
          <a:latin typeface="Gill Sans MT" pitchFamily="34" charset="0"/>
        </a:defRPr>
      </a:lvl6pPr>
      <a:lvl7pPr marL="1657350" algn="l" rtl="0" fontAlgn="base">
        <a:spcBef>
          <a:spcPct val="20000"/>
        </a:spcBef>
        <a:spcAft>
          <a:spcPct val="0"/>
        </a:spcAft>
        <a:buChar char="»"/>
        <a:defRPr sz="2000">
          <a:solidFill>
            <a:schemeClr val="tx1"/>
          </a:solidFill>
          <a:latin typeface="Gill Sans MT" pitchFamily="34" charset="0"/>
        </a:defRPr>
      </a:lvl7pPr>
      <a:lvl8pPr marL="2114550" algn="l" rtl="0" fontAlgn="base">
        <a:spcBef>
          <a:spcPct val="20000"/>
        </a:spcBef>
        <a:spcAft>
          <a:spcPct val="0"/>
        </a:spcAft>
        <a:buChar char="»"/>
        <a:defRPr sz="2000">
          <a:solidFill>
            <a:schemeClr val="tx1"/>
          </a:solidFill>
          <a:latin typeface="Gill Sans MT" pitchFamily="34" charset="0"/>
        </a:defRPr>
      </a:lvl8pPr>
      <a:lvl9pPr marL="2571750" algn="l" rtl="0" fontAlgn="base">
        <a:spcBef>
          <a:spcPct val="20000"/>
        </a:spcBef>
        <a:spcAft>
          <a:spcPct val="0"/>
        </a:spcAft>
        <a:buChar char="»"/>
        <a:defRPr sz="2000">
          <a:solidFill>
            <a:schemeClr val="tx1"/>
          </a:solidFill>
          <a:latin typeface="Gill Sans MT"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2"/>
          <p:cNvGrpSpPr>
            <a:grpSpLocks/>
          </p:cNvGrpSpPr>
          <p:nvPr/>
        </p:nvGrpSpPr>
        <p:grpSpPr bwMode="auto">
          <a:xfrm>
            <a:off x="0" y="0"/>
            <a:ext cx="9144000" cy="7405688"/>
            <a:chOff x="0" y="-9"/>
            <a:chExt cx="5760" cy="4665"/>
          </a:xfrm>
        </p:grpSpPr>
        <p:sp>
          <p:nvSpPr>
            <p:cNvPr id="4104"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4105"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4106"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4107"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224263" name="Freeform 7"/>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64" name="Freeform 8"/>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65" name="Freeform 9"/>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66" name="Freeform 10"/>
            <p:cNvSpPr>
              <a:spLocks/>
            </p:cNvSpPr>
            <p:nvPr userDrawn="1"/>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67" name="Freeform 11"/>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68" name="Freeform 12"/>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69" name="Freeform 13"/>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4115"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just">
                <a:defRPr/>
              </a:pPr>
              <a:endParaRPr kumimoji="1" lang="zh-CN" altLang="en-US" sz="2400">
                <a:solidFill>
                  <a:srgbClr val="FFFFFF"/>
                </a:solidFill>
                <a:latin typeface="Times New Roman" pitchFamily="18" charset="0"/>
              </a:endParaRPr>
            </a:p>
          </p:txBody>
        </p:sp>
        <p:sp>
          <p:nvSpPr>
            <p:cNvPr id="4116"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4117"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4118"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a:defRPr/>
              </a:pPr>
              <a:endParaRPr lang="zh-CN" altLang="en-US"/>
            </a:p>
          </p:txBody>
        </p:sp>
        <p:sp>
          <p:nvSpPr>
            <p:cNvPr id="4119"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4120" name="Rectangle 19"/>
            <p:cNvSpPr>
              <a:spLocks noChangeArrowheads="1"/>
            </p:cNvSpPr>
            <p:nvPr/>
          </p:nvSpPr>
          <p:spPr bwMode="hidden">
            <a:xfrm>
              <a:off x="0" y="3905"/>
              <a:ext cx="5760" cy="432"/>
            </a:xfrm>
            <a:prstGeom prst="rect">
              <a:avLst/>
            </a:prstGeom>
            <a:solidFill>
              <a:schemeClr val="bg2">
                <a:alpha val="50195"/>
              </a:schemeClr>
            </a:solidFill>
            <a:ln w="9525">
              <a:noFill/>
              <a:miter lim="800000"/>
              <a:headEnd/>
              <a:tailEnd/>
            </a:ln>
            <a:effec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76" name="Freeform 20"/>
            <p:cNvSpPr>
              <a:spLocks/>
            </p:cNvSpPr>
            <p:nvPr/>
          </p:nvSpPr>
          <p:spPr bwMode="hidden">
            <a:xfrm>
              <a:off x="2583" y="3918"/>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77" name="Freeform 21"/>
            <p:cNvSpPr>
              <a:spLocks/>
            </p:cNvSpPr>
            <p:nvPr/>
          </p:nvSpPr>
          <p:spPr bwMode="hidden">
            <a:xfrm rot="18897039" flipH="1">
              <a:off x="148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78" name="Freeform 22"/>
            <p:cNvSpPr>
              <a:spLocks/>
            </p:cNvSpPr>
            <p:nvPr/>
          </p:nvSpPr>
          <p:spPr bwMode="hidden">
            <a:xfrm rot="18897039" flipH="1">
              <a:off x="76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79" name="Freeform 23"/>
            <p:cNvSpPr>
              <a:spLocks/>
            </p:cNvSpPr>
            <p:nvPr/>
          </p:nvSpPr>
          <p:spPr bwMode="hidden">
            <a:xfrm rot="18897039" flipH="1">
              <a:off x="31" y="3854"/>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80" name="Freeform 24"/>
            <p:cNvSpPr>
              <a:spLocks/>
            </p:cNvSpPr>
            <p:nvPr/>
          </p:nvSpPr>
          <p:spPr bwMode="hidden">
            <a:xfrm flipH="1" flipV="1">
              <a:off x="576" y="3910"/>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81" name="Freeform 25"/>
            <p:cNvSpPr>
              <a:spLocks/>
            </p:cNvSpPr>
            <p:nvPr/>
          </p:nvSpPr>
          <p:spPr bwMode="hidden">
            <a:xfrm flipH="1" flipV="1">
              <a:off x="240"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82" name="Freeform 26"/>
            <p:cNvSpPr>
              <a:spLocks/>
            </p:cNvSpPr>
            <p:nvPr/>
          </p:nvSpPr>
          <p:spPr bwMode="hidden">
            <a:xfrm flipH="1" flipV="1">
              <a:off x="3036" y="3958"/>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83" name="Freeform 27"/>
            <p:cNvSpPr>
              <a:spLocks/>
            </p:cNvSpPr>
            <p:nvPr/>
          </p:nvSpPr>
          <p:spPr bwMode="hidden">
            <a:xfrm flipH="1" flipV="1">
              <a:off x="3984"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84" name="Freeform 28"/>
            <p:cNvSpPr>
              <a:spLocks/>
            </p:cNvSpPr>
            <p:nvPr/>
          </p:nvSpPr>
          <p:spPr bwMode="hidden">
            <a:xfrm flipH="1" flipV="1">
              <a:off x="3456" y="3910"/>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sp>
          <p:nvSpPr>
            <p:cNvPr id="224285"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a:noFill/>
            </a:ln>
            <a:effectLst/>
            <a:extLst/>
          </p:spPr>
          <p:txBody>
            <a:bodyPr wrap="none" anchor="ctr"/>
            <a:lstStyle/>
            <a:p>
              <a:pPr algn="just">
                <a:defRPr/>
              </a:pPr>
              <a:endParaRPr kumimoji="1" lang="zh-CN" altLang="en-US" sz="2400">
                <a:solidFill>
                  <a:srgbClr val="FFFFFF"/>
                </a:solidFill>
                <a:latin typeface="Times New Roman" pitchFamily="18" charset="0"/>
              </a:endParaRPr>
            </a:p>
          </p:txBody>
        </p:sp>
      </p:grpSp>
      <p:sp>
        <p:nvSpPr>
          <p:cNvPr id="18435" name="Rectangle 30"/>
          <p:cNvSpPr>
            <a:spLocks noGrp="1" noChangeArrowheads="1"/>
          </p:cNvSpPr>
          <p:nvPr>
            <p:ph type="title"/>
          </p:nvPr>
        </p:nvSpPr>
        <p:spPr bwMode="auto">
          <a:xfrm>
            <a:off x="685800" y="465138"/>
            <a:ext cx="7772400" cy="14319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8436" name="Rectangle 31"/>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24288" name="Rectangle 32"/>
          <p:cNvSpPr>
            <a:spLocks noGrp="1" noChangeArrowheads="1"/>
          </p:cNvSpPr>
          <p:nvPr>
            <p:ph type="dt" sz="half" idx="2"/>
          </p:nvPr>
        </p:nvSpPr>
        <p:spPr bwMode="auto">
          <a:xfrm>
            <a:off x="712788" y="631348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l">
              <a:defRPr kumimoji="0" sz="1400">
                <a:solidFill>
                  <a:srgbClr val="FFFFFF"/>
                </a:solidFill>
                <a:latin typeface="+mn-lt"/>
              </a:defRPr>
            </a:lvl1pPr>
          </a:lstStyle>
          <a:p>
            <a:pPr>
              <a:defRPr/>
            </a:pPr>
            <a:fld id="{FA1BEB56-ACC4-4DC5-A59E-8997C549DAAB}" type="datetime1">
              <a:rPr lang="zh-CN" altLang="en-US"/>
              <a:pPr>
                <a:defRPr/>
              </a:pPr>
              <a:t>2021/9/2</a:t>
            </a:fld>
            <a:endParaRPr lang="en-US" altLang="zh-CN"/>
          </a:p>
        </p:txBody>
      </p:sp>
      <p:sp>
        <p:nvSpPr>
          <p:cNvPr id="224289" name="Rectangle 33"/>
          <p:cNvSpPr>
            <a:spLocks noGrp="1" noChangeArrowheads="1"/>
          </p:cNvSpPr>
          <p:nvPr>
            <p:ph type="ftr" sz="quarter" idx="3"/>
          </p:nvPr>
        </p:nvSpPr>
        <p:spPr bwMode="auto">
          <a:xfrm>
            <a:off x="3151188" y="631348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kumimoji="0" sz="1400">
                <a:solidFill>
                  <a:srgbClr val="FFFFFF"/>
                </a:solidFill>
                <a:latin typeface="+mn-lt"/>
              </a:defRPr>
            </a:lvl1pPr>
          </a:lstStyle>
          <a:p>
            <a:pPr>
              <a:defRPr/>
            </a:pPr>
            <a:endParaRPr lang="en-US" altLang="zh-CN"/>
          </a:p>
        </p:txBody>
      </p:sp>
      <p:sp>
        <p:nvSpPr>
          <p:cNvPr id="4103" name="Text Box 35"/>
          <p:cNvSpPr txBox="1">
            <a:spLocks noChangeArrowheads="1"/>
          </p:cNvSpPr>
          <p:nvPr userDrawn="1"/>
        </p:nvSpPr>
        <p:spPr bwMode="auto">
          <a:xfrm>
            <a:off x="4789488" y="6453188"/>
            <a:ext cx="3311525" cy="336550"/>
          </a:xfrm>
          <a:prstGeom prst="rect">
            <a:avLst/>
          </a:prstGeom>
          <a:noFill/>
          <a:ln w="9525">
            <a:noFill/>
            <a:miter lim="800000"/>
            <a:headEnd/>
            <a:tailEnd/>
          </a:ln>
          <a:effectLst/>
        </p:spPr>
        <p:txBody>
          <a:bodyPr>
            <a:spAutoFit/>
          </a:bodyPr>
          <a:lstStyle/>
          <a:p>
            <a:pPr>
              <a:spcBef>
                <a:spcPct val="50000"/>
              </a:spcBef>
              <a:defRPr/>
            </a:pPr>
            <a:r>
              <a:rPr lang="zh-CN" altLang="en-US" sz="1600">
                <a:solidFill>
                  <a:srgbClr val="FFFFFF"/>
                </a:solidFill>
              </a:rPr>
              <a:t>南京农业大学经济管理学院   王艳</a:t>
            </a:r>
          </a:p>
        </p:txBody>
      </p:sp>
    </p:spTree>
  </p:cSld>
  <p:clrMap bg1="dk2" tx1="lt1" bg2="dk1" tx2="lt2" accent1="accent1" accent2="accent2" accent3="accent3" accent4="accent4" accent5="accent5" accent6="accent6" hlink="hlink" folHlink="folHlink"/>
  <p:sldLayoutIdLst>
    <p:sldLayoutId id="2147483998"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kumimoji="1" sz="4400">
          <a:solidFill>
            <a:schemeClr val="tx2"/>
          </a:solidFill>
          <a:latin typeface="Arial Black" pitchFamily="34" charset="0"/>
          <a:ea typeface="宋体" pitchFamily="2" charset="-122"/>
        </a:defRPr>
      </a:lvl5pPr>
      <a:lvl6pPr marL="457200" algn="ctr" rtl="0" fontAlgn="base">
        <a:spcBef>
          <a:spcPct val="0"/>
        </a:spcBef>
        <a:spcAft>
          <a:spcPct val="0"/>
        </a:spcAft>
        <a:defRPr kumimoji="1" sz="4400">
          <a:solidFill>
            <a:schemeClr val="tx2"/>
          </a:solidFill>
          <a:latin typeface="Arial Black" pitchFamily="34" charset="0"/>
          <a:ea typeface="宋体" pitchFamily="2" charset="-122"/>
        </a:defRPr>
      </a:lvl6pPr>
      <a:lvl7pPr marL="914400" algn="ctr" rtl="0" fontAlgn="base">
        <a:spcBef>
          <a:spcPct val="0"/>
        </a:spcBef>
        <a:spcAft>
          <a:spcPct val="0"/>
        </a:spcAft>
        <a:defRPr kumimoji="1" sz="4400">
          <a:solidFill>
            <a:schemeClr val="tx2"/>
          </a:solidFill>
          <a:latin typeface="Arial Black" pitchFamily="34" charset="0"/>
          <a:ea typeface="宋体" pitchFamily="2" charset="-122"/>
        </a:defRPr>
      </a:lvl7pPr>
      <a:lvl8pPr marL="1371600" algn="ctr" rtl="0" fontAlgn="base">
        <a:spcBef>
          <a:spcPct val="0"/>
        </a:spcBef>
        <a:spcAft>
          <a:spcPct val="0"/>
        </a:spcAft>
        <a:defRPr kumimoji="1" sz="4400">
          <a:solidFill>
            <a:schemeClr val="tx2"/>
          </a:solidFill>
          <a:latin typeface="Arial Black" pitchFamily="34" charset="0"/>
          <a:ea typeface="宋体" pitchFamily="2" charset="-122"/>
        </a:defRPr>
      </a:lvl8pPr>
      <a:lvl9pPr marL="1828800" algn="ctr" rtl="0" fontAlgn="base">
        <a:spcBef>
          <a:spcPct val="0"/>
        </a:spcBef>
        <a:spcAft>
          <a:spcPct val="0"/>
        </a:spcAft>
        <a:defRPr kumimoji="1"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SzPct val="85000"/>
        <a:buBlip>
          <a:blip r:embed="rId1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hyperlink" Target="../../../../Program%20Files/TurningPoint/2003/Questions.html" TargetMode="Externa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Microsoft_Excel_97-2003____2.xls"/><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hyperlink" Target="../../../../Program%20Files/TurningPoint/2003/Questions.html" TargetMode="External"/><Relationship Id="rId5" Type="http://schemas.openxmlformats.org/officeDocument/2006/relationships/image" Target="../media/image10.emf"/><Relationship Id="rId4" Type="http://schemas.openxmlformats.org/officeDocument/2006/relationships/oleObject" Target="../embeddings/Microsoft_Excel_97-2003____3.xls"/></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hyperlink" Target="../../../../Program%20Files/TurningPoint/2003/Questions.html" TargetMode="Externa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Microsoft_Excel_97-2003____4.xls"/><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hyperlink" Target="../../../../Program%20Files/TurningPoint/2003/Questions.html" TargetMode="Externa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2.emf"/><Relationship Id="rId5" Type="http://schemas.openxmlformats.org/officeDocument/2006/relationships/oleObject" Target="../embeddings/Microsoft_Excel_97-2003____5.xls"/><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hyperlink" Target="../../../../Program%20Files/TurningPoint/2003/Questions.html" TargetMode="External"/><Relationship Id="rId5" Type="http://schemas.openxmlformats.org/officeDocument/2006/relationships/image" Target="../media/image12.emf"/><Relationship Id="rId4" Type="http://schemas.openxmlformats.org/officeDocument/2006/relationships/oleObject" Target="../embeddings/Microsoft_Excel_97-2003____6.xls"/></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hyperlink" Target="../../../../Program%20Files/TurningPoint/2003/Questions.html" TargetMode="External"/><Relationship Id="rId5" Type="http://schemas.openxmlformats.org/officeDocument/2006/relationships/image" Target="../media/image12.emf"/><Relationship Id="rId4" Type="http://schemas.openxmlformats.org/officeDocument/2006/relationships/oleObject" Target="../embeddings/Microsoft_Excel_97-2003____7.xls"/></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hyperlink" Target="../../../../Program%20Files/TurningPoint/2003/Questions.html" TargetMode="External"/><Relationship Id="rId5" Type="http://schemas.openxmlformats.org/officeDocument/2006/relationships/image" Target="../media/image12.emf"/><Relationship Id="rId4" Type="http://schemas.openxmlformats.org/officeDocument/2006/relationships/oleObject" Target="../embeddings/Microsoft_Excel_97-2003____8.xls"/></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hyperlink" Target="../../../../Program%20Files/TurningPoint/2003/Questions.html" TargetMode="External"/><Relationship Id="rId5" Type="http://schemas.openxmlformats.org/officeDocument/2006/relationships/image" Target="../media/image12.emf"/><Relationship Id="rId4" Type="http://schemas.openxmlformats.org/officeDocument/2006/relationships/oleObject" Target="../embeddings/Microsoft_Excel_97-2003____9.xls"/></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hyperlink" Target="../../../../Program%20Files/TurningPoint/2003/Questions.html" TargetMode="External"/><Relationship Id="rId5" Type="http://schemas.openxmlformats.org/officeDocument/2006/relationships/image" Target="../media/image12.emf"/><Relationship Id="rId4" Type="http://schemas.openxmlformats.org/officeDocument/2006/relationships/oleObject" Target="../embeddings/Microsoft_Excel_97-2003____10.xls"/></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hyperlink" Target="../../../../Program%20Files/TurningPoint/2003/Questions.html" TargetMode="External"/><Relationship Id="rId5" Type="http://schemas.openxmlformats.org/officeDocument/2006/relationships/image" Target="../media/image12.emf"/><Relationship Id="rId4" Type="http://schemas.openxmlformats.org/officeDocument/2006/relationships/oleObject" Target="../embeddings/Microsoft_Excel_97-2003____11.xls"/></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hyperlink" Target="../../../../Program%20Files/TurningPoint/2003/Questions.html" TargetMode="External"/><Relationship Id="rId5" Type="http://schemas.openxmlformats.org/officeDocument/2006/relationships/image" Target="../media/image13.emf"/><Relationship Id="rId4" Type="http://schemas.openxmlformats.org/officeDocument/2006/relationships/oleObject" Target="../embeddings/Microsoft_Excel_97-2003____12.xls"/></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hyperlink" Target="../../../../Program%20Files/TurningPoint/2003/Questions.html" TargetMode="External"/><Relationship Id="rId5" Type="http://schemas.openxmlformats.org/officeDocument/2006/relationships/image" Target="../media/image13.emf"/><Relationship Id="rId4" Type="http://schemas.openxmlformats.org/officeDocument/2006/relationships/oleObject" Target="../embeddings/Microsoft_Excel_97-2003____13.xls"/></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hyperlink" Target="../../../../Program%20Files/TurningPoint/2003/Questions.html" TargetMode="External"/><Relationship Id="rId5" Type="http://schemas.openxmlformats.org/officeDocument/2006/relationships/image" Target="../media/image5.emf"/><Relationship Id="rId4" Type="http://schemas.openxmlformats.org/officeDocument/2006/relationships/oleObject" Target="../embeddings/Microsoft_Excel_97-2003____1.xls"/></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endParaRPr lang="zh-CN" altLang="en-US"/>
          </a:p>
        </p:txBody>
      </p:sp>
      <p:pic>
        <p:nvPicPr>
          <p:cNvPr id="122881" name="Picture 1"/>
          <p:cNvPicPr>
            <a:picLocks noChangeAspect="1" noChangeArrowheads="1"/>
          </p:cNvPicPr>
          <p:nvPr/>
        </p:nvPicPr>
        <p:blipFill>
          <a:blip r:embed="rId3" cstate="print"/>
          <a:srcRect/>
          <a:stretch>
            <a:fillRect/>
          </a:stretch>
        </p:blipFill>
        <p:spPr bwMode="auto">
          <a:xfrm>
            <a:off x="6350" y="3175"/>
            <a:ext cx="9131300" cy="68516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3011" name="灯片编号占位符 2"/>
          <p:cNvSpPr>
            <a:spLocks noGrp="1"/>
          </p:cNvSpPr>
          <p:nvPr>
            <p:ph type="sldNum" sz="quarter" idx="11"/>
          </p:nvPr>
        </p:nvSpPr>
        <p:spPr>
          <a:noFill/>
          <a:ln>
            <a:miter lim="800000"/>
            <a:headEnd/>
            <a:tailEnd/>
          </a:ln>
        </p:spPr>
        <p:txBody>
          <a:bodyPr/>
          <a:lstStyle/>
          <a:p>
            <a:fld id="{A8C411B4-ABA7-4BB8-B114-0F9D044A4F50}" type="slidenum">
              <a:rPr lang="zh-CN" altLang="zh-CN" smtClean="0"/>
              <a:pPr/>
              <a:t>9</a:t>
            </a:fld>
            <a:endParaRPr lang="zh-CN" altLang="zh-CN" smtClean="0"/>
          </a:p>
        </p:txBody>
      </p:sp>
      <p:sp>
        <p:nvSpPr>
          <p:cNvPr id="43012" name="Rectangle 2"/>
          <p:cNvSpPr>
            <a:spLocks noGrp="1" noChangeArrowheads="1"/>
          </p:cNvSpPr>
          <p:nvPr>
            <p:ph type="title" idx="4294967295"/>
          </p:nvPr>
        </p:nvSpPr>
        <p:spPr>
          <a:xfrm>
            <a:off x="463550" y="252413"/>
            <a:ext cx="8366125" cy="692150"/>
          </a:xfrm>
        </p:spPr>
        <p:txBody>
          <a:bodyPr/>
          <a:lstStyle/>
          <a:p>
            <a:pPr eaLnBrk="1" hangingPunct="1"/>
            <a:r>
              <a:rPr lang="en-US" altLang="zh-CN" sz="3600" dirty="0" smtClean="0">
                <a:ea typeface="宋体" pitchFamily="2" charset="-122"/>
              </a:rPr>
              <a:t>1.3</a:t>
            </a:r>
            <a:r>
              <a:rPr lang="zh-CN" altLang="zh-CN" sz="3600" dirty="0" smtClean="0">
                <a:ea typeface="宋体" pitchFamily="2" charset="-122"/>
              </a:rPr>
              <a:t>需求曲线的移动</a:t>
            </a:r>
            <a:r>
              <a:rPr lang="en-US" altLang="zh-CN" sz="3600" dirty="0" smtClean="0">
                <a:ea typeface="宋体" pitchFamily="2" charset="-122"/>
              </a:rPr>
              <a:t>:  </a:t>
            </a:r>
            <a:r>
              <a:rPr lang="zh-CN" altLang="en-US" sz="3600" dirty="0" smtClean="0">
                <a:ea typeface="宋体" pitchFamily="2" charset="-122"/>
              </a:rPr>
              <a:t>人口</a:t>
            </a:r>
            <a:r>
              <a:rPr lang="en-US" altLang="zh-CN" sz="3600" dirty="0" smtClean="0">
                <a:ea typeface="宋体" pitchFamily="2" charset="-122"/>
              </a:rPr>
              <a:t>/</a:t>
            </a:r>
            <a:r>
              <a:rPr lang="zh-CN" altLang="zh-CN" sz="3600" dirty="0" smtClean="0">
                <a:ea typeface="宋体" pitchFamily="2" charset="-122"/>
              </a:rPr>
              <a:t>买者的数量</a:t>
            </a:r>
            <a:endParaRPr lang="zh-CN" altLang="zh-CN" sz="3600" dirty="0" smtClean="0">
              <a:solidFill>
                <a:srgbClr val="008080"/>
              </a:solidFill>
              <a:ea typeface="宋体" pitchFamily="2" charset="-122"/>
            </a:endParaRPr>
          </a:p>
        </p:txBody>
      </p:sp>
      <p:sp>
        <p:nvSpPr>
          <p:cNvPr id="28677" name="Rectangle 3"/>
          <p:cNvSpPr>
            <a:spLocks noGrp="1" noChangeArrowheads="1"/>
          </p:cNvSpPr>
          <p:nvPr>
            <p:ph type="body" idx="4294967295"/>
          </p:nvPr>
        </p:nvSpPr>
        <p:spPr>
          <a:xfrm>
            <a:off x="373063" y="1008063"/>
            <a:ext cx="8234362" cy="5118100"/>
          </a:xfrm>
        </p:spPr>
        <p:txBody>
          <a:bodyPr/>
          <a:lstStyle/>
          <a:p>
            <a:pPr eaLnBrk="1" hangingPunct="1"/>
            <a:r>
              <a:rPr lang="zh-CN" altLang="en-US" smtClean="0">
                <a:ea typeface="宋体" pitchFamily="2" charset="-122"/>
              </a:rPr>
              <a:t>人口</a:t>
            </a:r>
            <a:r>
              <a:rPr lang="en-US" altLang="zh-CN" smtClean="0">
                <a:ea typeface="宋体" pitchFamily="2" charset="-122"/>
              </a:rPr>
              <a:t>/</a:t>
            </a:r>
            <a:r>
              <a:rPr lang="zh-CN" altLang="zh-CN" smtClean="0">
                <a:ea typeface="宋体" pitchFamily="2" charset="-122"/>
              </a:rPr>
              <a:t>买者数量的增加会增加每一种价格水平下需求量，并使需求曲线向右移动</a:t>
            </a:r>
            <a:endParaRPr lang="en-US" altLang="zh-CN" smtClean="0">
              <a:ea typeface="宋体" pitchFamily="2" charset="-122"/>
            </a:endParaRPr>
          </a:p>
          <a:p>
            <a:pPr eaLnBrk="1" hangingPunct="1"/>
            <a:r>
              <a:rPr lang="zh-CN" altLang="en-US" smtClean="0">
                <a:ea typeface="宋体" pitchFamily="2" charset="-122"/>
              </a:rPr>
              <a:t>需求曲线右移我们称 之为</a:t>
            </a:r>
            <a:r>
              <a:rPr lang="zh-CN" altLang="en-US" smtClean="0">
                <a:solidFill>
                  <a:srgbClr val="FF0000"/>
                </a:solidFill>
                <a:ea typeface="宋体" pitchFamily="2" charset="-122"/>
              </a:rPr>
              <a:t>需求增加</a:t>
            </a:r>
            <a:r>
              <a:rPr lang="zh-CN" altLang="en-US" smtClean="0">
                <a:ea typeface="宋体" pitchFamily="2" charset="-122"/>
              </a:rPr>
              <a:t>。左移称之为</a:t>
            </a:r>
            <a:r>
              <a:rPr lang="zh-CN" altLang="en-US" smtClean="0">
                <a:solidFill>
                  <a:srgbClr val="FF0000"/>
                </a:solidFill>
                <a:ea typeface="宋体" pitchFamily="2" charset="-122"/>
              </a:rPr>
              <a:t>需求减少</a:t>
            </a:r>
            <a:r>
              <a:rPr lang="zh-CN" altLang="en-US" smtClean="0">
                <a:ea typeface="宋体" pitchFamily="2" charset="-122"/>
              </a:rPr>
              <a:t>。</a:t>
            </a:r>
            <a:endParaRPr lang="en-US" altLang="zh-CN" smtClean="0">
              <a:ea typeface="宋体" pitchFamily="2" charset="-122"/>
            </a:endParaRPr>
          </a:p>
          <a:p>
            <a:pPr eaLnBrk="1" hangingPunct="1">
              <a:buFont typeface="Wingdings" pitchFamily="2" charset="2"/>
              <a:buNone/>
            </a:pPr>
            <a:endParaRPr lang="zh-CN" altLang="zh-CN" smtClean="0">
              <a:ea typeface="宋体" pitchFamily="2" charset="-122"/>
            </a:endParaRPr>
          </a:p>
        </p:txBody>
      </p:sp>
      <p:sp>
        <p:nvSpPr>
          <p:cNvPr id="4301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wipe(left)">
                                      <p:cBhvr>
                                        <p:cTn id="7" dur="500"/>
                                        <p:tgtEl>
                                          <p:spTgt spid="286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xEl>
                                              <p:pRg st="1" end="1"/>
                                            </p:txEl>
                                          </p:spTgt>
                                        </p:tgtEl>
                                        <p:attrNameLst>
                                          <p:attrName>style.visibility</p:attrName>
                                        </p:attrNameLst>
                                      </p:cBhvr>
                                      <p:to>
                                        <p:strVal val="visible"/>
                                      </p:to>
                                    </p:set>
                                    <p:animEffect transition="in" filter="wipe(left)">
                                      <p:cBhvr>
                                        <p:cTn id="12" dur="500"/>
                                        <p:tgtEl>
                                          <p:spTgt spid="286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uild="p" bldLvl="4"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页脚占位符 2"/>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2052" name="灯片编号占位符 3"/>
          <p:cNvSpPr>
            <a:spLocks noGrp="1"/>
          </p:cNvSpPr>
          <p:nvPr>
            <p:ph type="sldNum" sz="quarter" idx="11"/>
          </p:nvPr>
        </p:nvSpPr>
        <p:spPr>
          <a:noFill/>
          <a:ln>
            <a:miter lim="800000"/>
            <a:headEnd/>
            <a:tailEnd/>
          </a:ln>
        </p:spPr>
        <p:txBody>
          <a:bodyPr/>
          <a:lstStyle/>
          <a:p>
            <a:fld id="{06389CC2-08D8-4696-8F3F-232D9873E522}" type="slidenum">
              <a:rPr lang="zh-CN" altLang="zh-CN" smtClean="0"/>
              <a:pPr/>
              <a:t>10</a:t>
            </a:fld>
            <a:endParaRPr lang="zh-CN" altLang="zh-CN" smtClean="0"/>
          </a:p>
        </p:txBody>
      </p:sp>
      <p:grpSp>
        <p:nvGrpSpPr>
          <p:cNvPr id="2053" name="Group 2"/>
          <p:cNvGrpSpPr>
            <a:grpSpLocks/>
          </p:cNvGrpSpPr>
          <p:nvPr/>
        </p:nvGrpSpPr>
        <p:grpSpPr bwMode="auto">
          <a:xfrm>
            <a:off x="236538" y="1166813"/>
            <a:ext cx="6669087" cy="5108575"/>
            <a:chOff x="0" y="0"/>
            <a:chExt cx="4201" cy="3218"/>
          </a:xfrm>
        </p:grpSpPr>
        <p:grpSp>
          <p:nvGrpSpPr>
            <p:cNvPr id="2080" name="Group 3"/>
            <p:cNvGrpSpPr>
              <a:grpSpLocks/>
            </p:cNvGrpSpPr>
            <p:nvPr/>
          </p:nvGrpSpPr>
          <p:grpSpPr bwMode="auto">
            <a:xfrm>
              <a:off x="0" y="0"/>
              <a:ext cx="4201" cy="3218"/>
              <a:chOff x="0" y="0"/>
              <a:chExt cx="4201" cy="3218"/>
            </a:xfrm>
          </p:grpSpPr>
          <p:graphicFrame>
            <p:nvGraphicFramePr>
              <p:cNvPr id="2050" name="Object 4"/>
              <p:cNvGraphicFramePr>
                <a:graphicFrameLocks noChangeAspect="1"/>
              </p:cNvGraphicFramePr>
              <p:nvPr/>
            </p:nvGraphicFramePr>
            <p:xfrm>
              <a:off x="0" y="0"/>
              <a:ext cx="4150" cy="3218"/>
            </p:xfrm>
            <a:graphic>
              <a:graphicData uri="http://schemas.openxmlformats.org/presentationml/2006/ole">
                <mc:AlternateContent xmlns:mc="http://schemas.openxmlformats.org/markup-compatibility/2006">
                  <mc:Choice xmlns:v="urn:schemas-microsoft-com:vml" Requires="v">
                    <p:oleObj spid="_x0000_s2064" r:id="rId5" imgW="4743602" imgH="3733800" progId="Excel.Sheet.8">
                      <p:embed/>
                    </p:oleObj>
                  </mc:Choice>
                  <mc:Fallback>
                    <p:oleObj r:id="rId5" imgW="4743602" imgH="3733800" progId="Excel.Sheet.8">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4150" cy="321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82" name="Group 5"/>
              <p:cNvGrpSpPr>
                <a:grpSpLocks/>
              </p:cNvGrpSpPr>
              <p:nvPr/>
            </p:nvGrpSpPr>
            <p:grpSpPr bwMode="auto">
              <a:xfrm>
                <a:off x="693" y="870"/>
                <a:ext cx="883" cy="1871"/>
                <a:chOff x="0" y="0"/>
                <a:chExt cx="795" cy="646"/>
              </a:xfrm>
            </p:grpSpPr>
            <p:sp>
              <p:nvSpPr>
                <p:cNvPr id="2108" name="Line 6"/>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109" name="Line 7"/>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2083" name="Text Box 8"/>
              <p:cNvSpPr txBox="1">
                <a:spLocks noChangeArrowheads="1"/>
              </p:cNvSpPr>
              <p:nvPr/>
            </p:nvSpPr>
            <p:spPr bwMode="auto">
              <a:xfrm>
                <a:off x="547" y="8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2084" name="Text Box 9"/>
              <p:cNvSpPr txBox="1">
                <a:spLocks noChangeArrowheads="1"/>
              </p:cNvSpPr>
              <p:nvPr/>
            </p:nvSpPr>
            <p:spPr bwMode="auto">
              <a:xfrm>
                <a:off x="3928" y="262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nvGrpSpPr>
              <p:cNvPr id="2085" name="Group 10"/>
              <p:cNvGrpSpPr>
                <a:grpSpLocks/>
              </p:cNvGrpSpPr>
              <p:nvPr/>
            </p:nvGrpSpPr>
            <p:grpSpPr bwMode="auto">
              <a:xfrm>
                <a:off x="692" y="1996"/>
                <a:ext cx="1747" cy="744"/>
                <a:chOff x="0" y="0"/>
                <a:chExt cx="795" cy="646"/>
              </a:xfrm>
            </p:grpSpPr>
            <p:sp>
              <p:nvSpPr>
                <p:cNvPr id="2106" name="Line 11"/>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107" name="Line 12"/>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2086" name="Group 13"/>
              <p:cNvGrpSpPr>
                <a:grpSpLocks/>
              </p:cNvGrpSpPr>
              <p:nvPr/>
            </p:nvGrpSpPr>
            <p:grpSpPr bwMode="auto">
              <a:xfrm>
                <a:off x="692" y="2357"/>
                <a:ext cx="2032" cy="368"/>
                <a:chOff x="0" y="0"/>
                <a:chExt cx="795" cy="646"/>
              </a:xfrm>
            </p:grpSpPr>
            <p:sp>
              <p:nvSpPr>
                <p:cNvPr id="2104" name="Line 14"/>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105" name="Line 15"/>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2087" name="Group 16"/>
              <p:cNvGrpSpPr>
                <a:grpSpLocks/>
              </p:cNvGrpSpPr>
              <p:nvPr/>
            </p:nvGrpSpPr>
            <p:grpSpPr bwMode="auto">
              <a:xfrm>
                <a:off x="694" y="1610"/>
                <a:ext cx="1452" cy="1114"/>
                <a:chOff x="0" y="0"/>
                <a:chExt cx="795" cy="646"/>
              </a:xfrm>
            </p:grpSpPr>
            <p:sp>
              <p:nvSpPr>
                <p:cNvPr id="2102" name="Line 17"/>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103" name="Line 18"/>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2088" name="Group 19"/>
              <p:cNvGrpSpPr>
                <a:grpSpLocks/>
              </p:cNvGrpSpPr>
              <p:nvPr/>
            </p:nvGrpSpPr>
            <p:grpSpPr bwMode="auto">
              <a:xfrm>
                <a:off x="691" y="1242"/>
                <a:ext cx="1172" cy="1484"/>
                <a:chOff x="0" y="0"/>
                <a:chExt cx="795" cy="646"/>
              </a:xfrm>
            </p:grpSpPr>
            <p:sp>
              <p:nvSpPr>
                <p:cNvPr id="2100" name="Line 20"/>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101" name="Line 21"/>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2089" name="Group 22"/>
              <p:cNvGrpSpPr>
                <a:grpSpLocks/>
              </p:cNvGrpSpPr>
              <p:nvPr/>
            </p:nvGrpSpPr>
            <p:grpSpPr bwMode="auto">
              <a:xfrm>
                <a:off x="1086" y="264"/>
                <a:ext cx="1923" cy="2450"/>
                <a:chOff x="0" y="0"/>
                <a:chExt cx="1923" cy="2450"/>
              </a:xfrm>
            </p:grpSpPr>
            <p:sp>
              <p:nvSpPr>
                <p:cNvPr id="2093" name="Line 23"/>
                <p:cNvSpPr>
                  <a:spLocks noChangeShapeType="1"/>
                </p:cNvSpPr>
                <p:nvPr/>
              </p:nvSpPr>
              <p:spPr bwMode="auto">
                <a:xfrm>
                  <a:off x="0" y="0"/>
                  <a:ext cx="1923" cy="2450"/>
                </a:xfrm>
                <a:prstGeom prst="line">
                  <a:avLst/>
                </a:prstGeom>
                <a:noFill/>
                <a:ln w="50800">
                  <a:solidFill>
                    <a:srgbClr val="777777"/>
                  </a:solidFill>
                  <a:round/>
                  <a:headEnd/>
                  <a:tailEnd/>
                </a:ln>
              </p:spPr>
              <p:txBody>
                <a:bodyPr/>
                <a:lstStyle/>
                <a:p>
                  <a:endParaRPr lang="zh-CN" altLang="en-US"/>
                </a:p>
              </p:txBody>
            </p:sp>
            <p:sp>
              <p:nvSpPr>
                <p:cNvPr id="2094" name="Oval 24"/>
                <p:cNvSpPr>
                  <a:spLocks noChangeArrowheads="1"/>
                </p:cNvSpPr>
                <p:nvPr/>
              </p:nvSpPr>
              <p:spPr bwMode="auto">
                <a:xfrm>
                  <a:off x="443" y="570"/>
                  <a:ext cx="89"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sp>
              <p:nvSpPr>
                <p:cNvPr id="2095" name="Oval 25"/>
                <p:cNvSpPr>
                  <a:spLocks noChangeArrowheads="1"/>
                </p:cNvSpPr>
                <p:nvPr/>
              </p:nvSpPr>
              <p:spPr bwMode="auto">
                <a:xfrm>
                  <a:off x="1312" y="1683"/>
                  <a:ext cx="88"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sp>
              <p:nvSpPr>
                <p:cNvPr id="2096" name="Oval 26"/>
                <p:cNvSpPr>
                  <a:spLocks noChangeArrowheads="1"/>
                </p:cNvSpPr>
                <p:nvPr/>
              </p:nvSpPr>
              <p:spPr bwMode="auto">
                <a:xfrm>
                  <a:off x="1597" y="2048"/>
                  <a:ext cx="88"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sp>
              <p:nvSpPr>
                <p:cNvPr id="2097" name="Oval 27"/>
                <p:cNvSpPr>
                  <a:spLocks noChangeArrowheads="1"/>
                </p:cNvSpPr>
                <p:nvPr/>
              </p:nvSpPr>
              <p:spPr bwMode="auto">
                <a:xfrm>
                  <a:off x="1016" y="1304"/>
                  <a:ext cx="88"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sp>
              <p:nvSpPr>
                <p:cNvPr id="2098" name="Oval 28"/>
                <p:cNvSpPr>
                  <a:spLocks noChangeArrowheads="1"/>
                </p:cNvSpPr>
                <p:nvPr/>
              </p:nvSpPr>
              <p:spPr bwMode="auto">
                <a:xfrm>
                  <a:off x="725" y="937"/>
                  <a:ext cx="88"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sp>
              <p:nvSpPr>
                <p:cNvPr id="2099" name="Oval 29"/>
                <p:cNvSpPr>
                  <a:spLocks noChangeArrowheads="1"/>
                </p:cNvSpPr>
                <p:nvPr/>
              </p:nvSpPr>
              <p:spPr bwMode="auto">
                <a:xfrm>
                  <a:off x="154" y="193"/>
                  <a:ext cx="91"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grpSp>
          <p:grpSp>
            <p:nvGrpSpPr>
              <p:cNvPr id="2090" name="Group 30"/>
              <p:cNvGrpSpPr>
                <a:grpSpLocks/>
              </p:cNvGrpSpPr>
              <p:nvPr/>
            </p:nvGrpSpPr>
            <p:grpSpPr bwMode="auto">
              <a:xfrm>
                <a:off x="691" y="496"/>
                <a:ext cx="598" cy="2241"/>
                <a:chOff x="0" y="0"/>
                <a:chExt cx="795" cy="646"/>
              </a:xfrm>
            </p:grpSpPr>
            <p:sp>
              <p:nvSpPr>
                <p:cNvPr id="2091" name="Line 31"/>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2092" name="Line 32"/>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sp>
          <p:nvSpPr>
            <p:cNvPr id="2081" name="Oval 33"/>
            <p:cNvSpPr>
              <a:spLocks noChangeArrowheads="1"/>
            </p:cNvSpPr>
            <p:nvPr/>
          </p:nvSpPr>
          <p:spPr bwMode="auto">
            <a:xfrm>
              <a:off x="2965" y="2676"/>
              <a:ext cx="88" cy="87"/>
            </a:xfrm>
            <a:prstGeom prst="ellipse">
              <a:avLst/>
            </a:prstGeom>
            <a:solidFill>
              <a:srgbClr val="777777"/>
            </a:solidFill>
            <a:ln w="9525">
              <a:noFill/>
              <a:round/>
              <a:headEnd/>
              <a:tailEnd/>
            </a:ln>
          </p:spPr>
          <p:txBody>
            <a:bodyPr wrap="none" anchor="ctr"/>
            <a:lstStyle/>
            <a:p>
              <a:endParaRPr lang="zh-CN" altLang="zh-CN" sz="1800">
                <a:ea typeface="宋体" pitchFamily="2" charset="-122"/>
              </a:endParaRPr>
            </a:p>
          </p:txBody>
        </p:sp>
      </p:grpSp>
      <p:sp>
        <p:nvSpPr>
          <p:cNvPr id="22562" name="Text Box 34"/>
          <p:cNvSpPr txBox="1">
            <a:spLocks noChangeArrowheads="1"/>
          </p:cNvSpPr>
          <p:nvPr/>
        </p:nvSpPr>
        <p:spPr bwMode="auto">
          <a:xfrm>
            <a:off x="5324475" y="1193800"/>
            <a:ext cx="3421063" cy="2330450"/>
          </a:xfrm>
          <a:prstGeom prst="rect">
            <a:avLst/>
          </a:prstGeom>
          <a:solidFill>
            <a:srgbClr val="FFFFCC"/>
          </a:solidFill>
          <a:ln w="9525">
            <a:noFill/>
            <a:miter lim="800000"/>
            <a:headEnd/>
            <a:tailEnd/>
          </a:ln>
        </p:spPr>
        <p:txBody>
          <a:bodyPr>
            <a:spAutoFit/>
          </a:bodyPr>
          <a:lstStyle/>
          <a:p>
            <a:pPr>
              <a:lnSpc>
                <a:spcPct val="105000"/>
              </a:lnSpc>
              <a:spcBef>
                <a:spcPct val="50000"/>
              </a:spcBef>
            </a:pPr>
            <a:r>
              <a:rPr lang="zh-CN" altLang="zh-CN" sz="2800">
                <a:ea typeface="宋体" pitchFamily="2" charset="-122"/>
              </a:rPr>
              <a:t>如果买者数量增加，那在每一种价格水平</a:t>
            </a:r>
            <a:r>
              <a:rPr lang="en-US" altLang="zh-CN" sz="2800">
                <a:ea typeface="宋体" pitchFamily="2" charset="-122"/>
              </a:rPr>
              <a:t>P</a:t>
            </a:r>
            <a:r>
              <a:rPr lang="zh-CN" altLang="zh-CN" sz="2800">
                <a:ea typeface="宋体" pitchFamily="2" charset="-122"/>
              </a:rPr>
              <a:t>，需求量</a:t>
            </a:r>
            <a:r>
              <a:rPr lang="en-US" altLang="zh-CN" sz="2800">
                <a:ea typeface="宋体" pitchFamily="2" charset="-122"/>
              </a:rPr>
              <a:t>Q</a:t>
            </a:r>
            <a:r>
              <a:rPr lang="zh-CN" altLang="zh-CN" sz="2800">
                <a:ea typeface="宋体" pitchFamily="2" charset="-122"/>
              </a:rPr>
              <a:t>会增加（在本例中需求量增加为</a:t>
            </a:r>
            <a:r>
              <a:rPr lang="en-US" altLang="zh-CN" sz="2800">
                <a:ea typeface="宋体" pitchFamily="2" charset="-122"/>
              </a:rPr>
              <a:t>5</a:t>
            </a:r>
            <a:r>
              <a:rPr lang="zh-CN" altLang="zh-CN" sz="2800">
                <a:ea typeface="宋体" pitchFamily="2" charset="-122"/>
              </a:rPr>
              <a:t>）</a:t>
            </a:r>
          </a:p>
        </p:txBody>
      </p:sp>
      <p:sp>
        <p:nvSpPr>
          <p:cNvPr id="22563" name="Line 35"/>
          <p:cNvSpPr>
            <a:spLocks noChangeShapeType="1"/>
          </p:cNvSpPr>
          <p:nvPr/>
        </p:nvSpPr>
        <p:spPr bwMode="auto">
          <a:xfrm>
            <a:off x="2719388" y="1563688"/>
            <a:ext cx="3074987" cy="3949700"/>
          </a:xfrm>
          <a:prstGeom prst="line">
            <a:avLst/>
          </a:prstGeom>
          <a:noFill/>
          <a:ln w="50800">
            <a:solidFill>
              <a:srgbClr val="CC0000"/>
            </a:solidFill>
            <a:round/>
            <a:headEnd/>
            <a:tailEnd/>
          </a:ln>
        </p:spPr>
        <p:txBody>
          <a:bodyPr/>
          <a:lstStyle/>
          <a:p>
            <a:endParaRPr lang="zh-CN" altLang="en-US"/>
          </a:p>
        </p:txBody>
      </p:sp>
      <p:grpSp>
        <p:nvGrpSpPr>
          <p:cNvPr id="11" name="Group 36"/>
          <p:cNvGrpSpPr>
            <a:grpSpLocks/>
          </p:cNvGrpSpPr>
          <p:nvPr/>
        </p:nvGrpSpPr>
        <p:grpSpPr bwMode="auto">
          <a:xfrm>
            <a:off x="5099050" y="5435600"/>
            <a:ext cx="755650" cy="138113"/>
            <a:chOff x="0" y="0"/>
            <a:chExt cx="476" cy="87"/>
          </a:xfrm>
        </p:grpSpPr>
        <p:sp>
          <p:nvSpPr>
            <p:cNvPr id="2078" name="Oval 37"/>
            <p:cNvSpPr>
              <a:spLocks noChangeArrowheads="1"/>
            </p:cNvSpPr>
            <p:nvPr/>
          </p:nvSpPr>
          <p:spPr bwMode="auto">
            <a:xfrm>
              <a:off x="388" y="0"/>
              <a:ext cx="88" cy="87"/>
            </a:xfrm>
            <a:prstGeom prst="ellipse">
              <a:avLst/>
            </a:prstGeom>
            <a:solidFill>
              <a:srgbClr val="CC0000"/>
            </a:solidFill>
            <a:ln w="9525">
              <a:noFill/>
              <a:round/>
              <a:headEnd/>
              <a:tailEnd/>
            </a:ln>
          </p:spPr>
          <p:txBody>
            <a:bodyPr wrap="none" anchor="ctr"/>
            <a:lstStyle/>
            <a:p>
              <a:endParaRPr lang="zh-CN" altLang="zh-CN" sz="1800">
                <a:ea typeface="宋体" pitchFamily="2" charset="-122"/>
              </a:endParaRPr>
            </a:p>
          </p:txBody>
        </p:sp>
        <p:sp>
          <p:nvSpPr>
            <p:cNvPr id="2079" name="Line 38"/>
            <p:cNvSpPr>
              <a:spLocks noChangeShapeType="1"/>
            </p:cNvSpPr>
            <p:nvPr/>
          </p:nvSpPr>
          <p:spPr bwMode="auto">
            <a:xfrm>
              <a:off x="0" y="41"/>
              <a:ext cx="392" cy="0"/>
            </a:xfrm>
            <a:prstGeom prst="line">
              <a:avLst/>
            </a:prstGeom>
            <a:noFill/>
            <a:ln w="38100">
              <a:solidFill>
                <a:srgbClr val="990000"/>
              </a:solidFill>
              <a:round/>
              <a:headEnd/>
              <a:tailEnd type="triangle" w="lg" len="med"/>
            </a:ln>
          </p:spPr>
          <p:txBody>
            <a:bodyPr/>
            <a:lstStyle/>
            <a:p>
              <a:endParaRPr lang="zh-CN" altLang="en-US"/>
            </a:p>
          </p:txBody>
        </p:sp>
      </p:grpSp>
      <p:grpSp>
        <p:nvGrpSpPr>
          <p:cNvPr id="12" name="Group 39"/>
          <p:cNvGrpSpPr>
            <a:grpSpLocks/>
          </p:cNvGrpSpPr>
          <p:nvPr/>
        </p:nvGrpSpPr>
        <p:grpSpPr bwMode="auto">
          <a:xfrm>
            <a:off x="4638675" y="4827588"/>
            <a:ext cx="752475" cy="138112"/>
            <a:chOff x="0" y="0"/>
            <a:chExt cx="474" cy="87"/>
          </a:xfrm>
        </p:grpSpPr>
        <p:sp>
          <p:nvSpPr>
            <p:cNvPr id="2076" name="Oval 40"/>
            <p:cNvSpPr>
              <a:spLocks noChangeArrowheads="1"/>
            </p:cNvSpPr>
            <p:nvPr/>
          </p:nvSpPr>
          <p:spPr bwMode="auto">
            <a:xfrm>
              <a:off x="386" y="0"/>
              <a:ext cx="88" cy="87"/>
            </a:xfrm>
            <a:prstGeom prst="ellipse">
              <a:avLst/>
            </a:prstGeom>
            <a:solidFill>
              <a:srgbClr val="CC0000"/>
            </a:solidFill>
            <a:ln w="9525">
              <a:solidFill>
                <a:srgbClr val="CC0000"/>
              </a:solidFill>
              <a:round/>
              <a:headEnd/>
              <a:tailEnd/>
            </a:ln>
          </p:spPr>
          <p:txBody>
            <a:bodyPr wrap="none" anchor="ctr"/>
            <a:lstStyle/>
            <a:p>
              <a:endParaRPr lang="zh-CN" altLang="zh-CN" sz="1800">
                <a:ea typeface="宋体" pitchFamily="2" charset="-122"/>
              </a:endParaRPr>
            </a:p>
          </p:txBody>
        </p:sp>
        <p:sp>
          <p:nvSpPr>
            <p:cNvPr id="2077" name="Line 41"/>
            <p:cNvSpPr>
              <a:spLocks noChangeShapeType="1"/>
            </p:cNvSpPr>
            <p:nvPr/>
          </p:nvSpPr>
          <p:spPr bwMode="auto">
            <a:xfrm>
              <a:off x="0" y="53"/>
              <a:ext cx="392" cy="0"/>
            </a:xfrm>
            <a:prstGeom prst="line">
              <a:avLst/>
            </a:prstGeom>
            <a:noFill/>
            <a:ln w="38100">
              <a:solidFill>
                <a:srgbClr val="990000"/>
              </a:solidFill>
              <a:round/>
              <a:headEnd/>
              <a:tailEnd type="triangle" w="lg" len="med"/>
            </a:ln>
          </p:spPr>
          <p:txBody>
            <a:bodyPr/>
            <a:lstStyle/>
            <a:p>
              <a:endParaRPr lang="zh-CN" altLang="en-US"/>
            </a:p>
          </p:txBody>
        </p:sp>
      </p:grpSp>
      <p:grpSp>
        <p:nvGrpSpPr>
          <p:cNvPr id="13" name="Group 42"/>
          <p:cNvGrpSpPr>
            <a:grpSpLocks/>
          </p:cNvGrpSpPr>
          <p:nvPr/>
        </p:nvGrpSpPr>
        <p:grpSpPr bwMode="auto">
          <a:xfrm>
            <a:off x="4181475" y="4248150"/>
            <a:ext cx="757238" cy="138113"/>
            <a:chOff x="0" y="0"/>
            <a:chExt cx="477" cy="87"/>
          </a:xfrm>
        </p:grpSpPr>
        <p:sp>
          <p:nvSpPr>
            <p:cNvPr id="2074" name="Oval 43"/>
            <p:cNvSpPr>
              <a:spLocks noChangeArrowheads="1"/>
            </p:cNvSpPr>
            <p:nvPr/>
          </p:nvSpPr>
          <p:spPr bwMode="auto">
            <a:xfrm>
              <a:off x="389" y="0"/>
              <a:ext cx="88" cy="87"/>
            </a:xfrm>
            <a:prstGeom prst="ellipse">
              <a:avLst/>
            </a:prstGeom>
            <a:solidFill>
              <a:srgbClr val="CC0000"/>
            </a:solidFill>
            <a:ln w="9525">
              <a:solidFill>
                <a:srgbClr val="CC0000"/>
              </a:solidFill>
              <a:round/>
              <a:headEnd/>
              <a:tailEnd/>
            </a:ln>
          </p:spPr>
          <p:txBody>
            <a:bodyPr wrap="none" anchor="ctr"/>
            <a:lstStyle/>
            <a:p>
              <a:endParaRPr lang="zh-CN" altLang="zh-CN" sz="1800">
                <a:ea typeface="宋体" pitchFamily="2" charset="-122"/>
              </a:endParaRPr>
            </a:p>
          </p:txBody>
        </p:sp>
        <p:sp>
          <p:nvSpPr>
            <p:cNvPr id="2075" name="Line 44"/>
            <p:cNvSpPr>
              <a:spLocks noChangeShapeType="1"/>
            </p:cNvSpPr>
            <p:nvPr/>
          </p:nvSpPr>
          <p:spPr bwMode="auto">
            <a:xfrm>
              <a:off x="0" y="49"/>
              <a:ext cx="392" cy="0"/>
            </a:xfrm>
            <a:prstGeom prst="line">
              <a:avLst/>
            </a:prstGeom>
            <a:noFill/>
            <a:ln w="38100">
              <a:solidFill>
                <a:srgbClr val="990000"/>
              </a:solidFill>
              <a:round/>
              <a:headEnd/>
              <a:tailEnd type="triangle" w="lg" len="med"/>
            </a:ln>
          </p:spPr>
          <p:txBody>
            <a:bodyPr/>
            <a:lstStyle/>
            <a:p>
              <a:endParaRPr lang="zh-CN" altLang="en-US"/>
            </a:p>
          </p:txBody>
        </p:sp>
      </p:grpSp>
      <p:grpSp>
        <p:nvGrpSpPr>
          <p:cNvPr id="14" name="Group 45"/>
          <p:cNvGrpSpPr>
            <a:grpSpLocks/>
          </p:cNvGrpSpPr>
          <p:nvPr/>
        </p:nvGrpSpPr>
        <p:grpSpPr bwMode="auto">
          <a:xfrm>
            <a:off x="3724275" y="3646488"/>
            <a:ext cx="744538" cy="138112"/>
            <a:chOff x="0" y="0"/>
            <a:chExt cx="469" cy="87"/>
          </a:xfrm>
        </p:grpSpPr>
        <p:sp>
          <p:nvSpPr>
            <p:cNvPr id="2072" name="Oval 46"/>
            <p:cNvSpPr>
              <a:spLocks noChangeArrowheads="1"/>
            </p:cNvSpPr>
            <p:nvPr/>
          </p:nvSpPr>
          <p:spPr bwMode="auto">
            <a:xfrm>
              <a:off x="381" y="0"/>
              <a:ext cx="88" cy="87"/>
            </a:xfrm>
            <a:prstGeom prst="ellipse">
              <a:avLst/>
            </a:prstGeom>
            <a:solidFill>
              <a:srgbClr val="CC0000"/>
            </a:solidFill>
            <a:ln w="9525">
              <a:solidFill>
                <a:srgbClr val="CC0000"/>
              </a:solidFill>
              <a:round/>
              <a:headEnd/>
              <a:tailEnd/>
            </a:ln>
          </p:spPr>
          <p:txBody>
            <a:bodyPr wrap="none" anchor="ctr"/>
            <a:lstStyle/>
            <a:p>
              <a:endParaRPr lang="zh-CN" altLang="zh-CN" sz="1800">
                <a:ea typeface="宋体" pitchFamily="2" charset="-122"/>
              </a:endParaRPr>
            </a:p>
          </p:txBody>
        </p:sp>
        <p:sp>
          <p:nvSpPr>
            <p:cNvPr id="2073" name="Line 47"/>
            <p:cNvSpPr>
              <a:spLocks noChangeShapeType="1"/>
            </p:cNvSpPr>
            <p:nvPr/>
          </p:nvSpPr>
          <p:spPr bwMode="auto">
            <a:xfrm>
              <a:off x="0" y="48"/>
              <a:ext cx="392" cy="0"/>
            </a:xfrm>
            <a:prstGeom prst="line">
              <a:avLst/>
            </a:prstGeom>
            <a:noFill/>
            <a:ln w="38100">
              <a:solidFill>
                <a:srgbClr val="990000"/>
              </a:solidFill>
              <a:round/>
              <a:headEnd/>
              <a:tailEnd type="triangle" w="lg" len="med"/>
            </a:ln>
          </p:spPr>
          <p:txBody>
            <a:bodyPr/>
            <a:lstStyle/>
            <a:p>
              <a:endParaRPr lang="zh-CN" altLang="en-US"/>
            </a:p>
          </p:txBody>
        </p:sp>
      </p:grpSp>
      <p:grpSp>
        <p:nvGrpSpPr>
          <p:cNvPr id="15" name="Group 48"/>
          <p:cNvGrpSpPr>
            <a:grpSpLocks/>
          </p:cNvGrpSpPr>
          <p:nvPr/>
        </p:nvGrpSpPr>
        <p:grpSpPr bwMode="auto">
          <a:xfrm>
            <a:off x="3252788" y="3063875"/>
            <a:ext cx="754062" cy="138113"/>
            <a:chOff x="0" y="0"/>
            <a:chExt cx="475" cy="87"/>
          </a:xfrm>
        </p:grpSpPr>
        <p:sp>
          <p:nvSpPr>
            <p:cNvPr id="2070" name="Oval 49"/>
            <p:cNvSpPr>
              <a:spLocks noChangeArrowheads="1"/>
            </p:cNvSpPr>
            <p:nvPr/>
          </p:nvSpPr>
          <p:spPr bwMode="auto">
            <a:xfrm>
              <a:off x="387" y="0"/>
              <a:ext cx="88" cy="87"/>
            </a:xfrm>
            <a:prstGeom prst="ellipse">
              <a:avLst/>
            </a:prstGeom>
            <a:solidFill>
              <a:srgbClr val="CC0000"/>
            </a:solidFill>
            <a:ln w="9525">
              <a:solidFill>
                <a:srgbClr val="CC0000"/>
              </a:solidFill>
              <a:round/>
              <a:headEnd/>
              <a:tailEnd/>
            </a:ln>
          </p:spPr>
          <p:txBody>
            <a:bodyPr wrap="none" anchor="ctr"/>
            <a:lstStyle/>
            <a:p>
              <a:endParaRPr lang="zh-CN" altLang="zh-CN" sz="1800">
                <a:ea typeface="宋体" pitchFamily="2" charset="-122"/>
              </a:endParaRPr>
            </a:p>
          </p:txBody>
        </p:sp>
        <p:sp>
          <p:nvSpPr>
            <p:cNvPr id="2071" name="Line 50"/>
            <p:cNvSpPr>
              <a:spLocks noChangeShapeType="1"/>
            </p:cNvSpPr>
            <p:nvPr/>
          </p:nvSpPr>
          <p:spPr bwMode="auto">
            <a:xfrm>
              <a:off x="0" y="45"/>
              <a:ext cx="392" cy="0"/>
            </a:xfrm>
            <a:prstGeom prst="line">
              <a:avLst/>
            </a:prstGeom>
            <a:noFill/>
            <a:ln w="38100">
              <a:solidFill>
                <a:srgbClr val="990000"/>
              </a:solidFill>
              <a:round/>
              <a:headEnd/>
              <a:tailEnd type="triangle" w="lg" len="med"/>
            </a:ln>
          </p:spPr>
          <p:txBody>
            <a:bodyPr/>
            <a:lstStyle/>
            <a:p>
              <a:endParaRPr lang="zh-CN" altLang="en-US"/>
            </a:p>
          </p:txBody>
        </p:sp>
      </p:grpSp>
      <p:grpSp>
        <p:nvGrpSpPr>
          <p:cNvPr id="16" name="Group 51"/>
          <p:cNvGrpSpPr>
            <a:grpSpLocks/>
          </p:cNvGrpSpPr>
          <p:nvPr/>
        </p:nvGrpSpPr>
        <p:grpSpPr bwMode="auto">
          <a:xfrm>
            <a:off x="2809875" y="2481263"/>
            <a:ext cx="750888" cy="138112"/>
            <a:chOff x="0" y="0"/>
            <a:chExt cx="473" cy="87"/>
          </a:xfrm>
        </p:grpSpPr>
        <p:sp>
          <p:nvSpPr>
            <p:cNvPr id="2068" name="Oval 52"/>
            <p:cNvSpPr>
              <a:spLocks noChangeArrowheads="1"/>
            </p:cNvSpPr>
            <p:nvPr/>
          </p:nvSpPr>
          <p:spPr bwMode="auto">
            <a:xfrm>
              <a:off x="384" y="0"/>
              <a:ext cx="89" cy="87"/>
            </a:xfrm>
            <a:prstGeom prst="ellipse">
              <a:avLst/>
            </a:prstGeom>
            <a:solidFill>
              <a:srgbClr val="CC0000"/>
            </a:solidFill>
            <a:ln w="9525">
              <a:solidFill>
                <a:srgbClr val="CC0000"/>
              </a:solidFill>
              <a:round/>
              <a:headEnd/>
              <a:tailEnd/>
            </a:ln>
          </p:spPr>
          <p:txBody>
            <a:bodyPr wrap="none" anchor="ctr"/>
            <a:lstStyle/>
            <a:p>
              <a:endParaRPr lang="zh-CN" altLang="zh-CN" sz="1800">
                <a:ea typeface="宋体" pitchFamily="2" charset="-122"/>
              </a:endParaRPr>
            </a:p>
          </p:txBody>
        </p:sp>
        <p:sp>
          <p:nvSpPr>
            <p:cNvPr id="2069" name="Line 53"/>
            <p:cNvSpPr>
              <a:spLocks noChangeShapeType="1"/>
            </p:cNvSpPr>
            <p:nvPr/>
          </p:nvSpPr>
          <p:spPr bwMode="auto">
            <a:xfrm>
              <a:off x="0" y="42"/>
              <a:ext cx="392" cy="0"/>
            </a:xfrm>
            <a:prstGeom prst="line">
              <a:avLst/>
            </a:prstGeom>
            <a:noFill/>
            <a:ln w="38100">
              <a:solidFill>
                <a:srgbClr val="990000"/>
              </a:solidFill>
              <a:round/>
              <a:headEnd/>
              <a:tailEnd type="triangle" w="lg" len="med"/>
            </a:ln>
          </p:spPr>
          <p:txBody>
            <a:bodyPr/>
            <a:lstStyle/>
            <a:p>
              <a:endParaRPr lang="zh-CN" altLang="en-US"/>
            </a:p>
          </p:txBody>
        </p:sp>
      </p:grpSp>
      <p:grpSp>
        <p:nvGrpSpPr>
          <p:cNvPr id="17" name="Group 54"/>
          <p:cNvGrpSpPr>
            <a:grpSpLocks/>
          </p:cNvGrpSpPr>
          <p:nvPr/>
        </p:nvGrpSpPr>
        <p:grpSpPr bwMode="auto">
          <a:xfrm>
            <a:off x="2352675" y="1882775"/>
            <a:ext cx="752475" cy="138113"/>
            <a:chOff x="0" y="0"/>
            <a:chExt cx="474" cy="87"/>
          </a:xfrm>
        </p:grpSpPr>
        <p:sp>
          <p:nvSpPr>
            <p:cNvPr id="2066" name="Oval 55"/>
            <p:cNvSpPr>
              <a:spLocks noChangeArrowheads="1"/>
            </p:cNvSpPr>
            <p:nvPr/>
          </p:nvSpPr>
          <p:spPr bwMode="auto">
            <a:xfrm>
              <a:off x="383" y="0"/>
              <a:ext cx="91" cy="87"/>
            </a:xfrm>
            <a:prstGeom prst="ellipse">
              <a:avLst/>
            </a:prstGeom>
            <a:solidFill>
              <a:srgbClr val="CC0000"/>
            </a:solidFill>
            <a:ln w="9525">
              <a:solidFill>
                <a:srgbClr val="CC0000"/>
              </a:solidFill>
              <a:round/>
              <a:headEnd/>
              <a:tailEnd/>
            </a:ln>
          </p:spPr>
          <p:txBody>
            <a:bodyPr wrap="none" anchor="ctr"/>
            <a:lstStyle/>
            <a:p>
              <a:endParaRPr lang="zh-CN" altLang="zh-CN" sz="1800">
                <a:ea typeface="宋体" pitchFamily="2" charset="-122"/>
              </a:endParaRPr>
            </a:p>
          </p:txBody>
        </p:sp>
        <p:sp>
          <p:nvSpPr>
            <p:cNvPr id="2067" name="Line 56"/>
            <p:cNvSpPr>
              <a:spLocks noChangeShapeType="1"/>
            </p:cNvSpPr>
            <p:nvPr/>
          </p:nvSpPr>
          <p:spPr bwMode="auto">
            <a:xfrm>
              <a:off x="0" y="48"/>
              <a:ext cx="392" cy="0"/>
            </a:xfrm>
            <a:prstGeom prst="line">
              <a:avLst/>
            </a:prstGeom>
            <a:noFill/>
            <a:ln w="38100">
              <a:solidFill>
                <a:srgbClr val="990000"/>
              </a:solidFill>
              <a:round/>
              <a:headEnd/>
              <a:tailEnd type="triangle" w="lg" len="med"/>
            </a:ln>
          </p:spPr>
          <p:txBody>
            <a:bodyPr/>
            <a:lstStyle/>
            <a:p>
              <a:endParaRPr lang="zh-CN" altLang="en-US"/>
            </a:p>
          </p:txBody>
        </p:sp>
      </p:grpSp>
      <p:sp>
        <p:nvSpPr>
          <p:cNvPr id="2063" name="FlagCount" hidden="1">
            <a:hlinkClick r:id="rId7"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2064" name="Rectangle 58"/>
          <p:cNvSpPr>
            <a:spLocks noGrp="1" noChangeArrowheads="1"/>
          </p:cNvSpPr>
          <p:nvPr>
            <p:ph type="title"/>
          </p:nvPr>
        </p:nvSpPr>
        <p:spPr>
          <a:xfrm>
            <a:off x="469900" y="265113"/>
            <a:ext cx="8039100" cy="681037"/>
          </a:xfrm>
        </p:spPr>
        <p:txBody>
          <a:bodyPr/>
          <a:lstStyle/>
          <a:p>
            <a:pPr eaLnBrk="1" hangingPunct="1"/>
            <a:r>
              <a:rPr lang="en-US" altLang="zh-CN" sz="3600" dirty="0" smtClean="0">
                <a:ea typeface="宋体" pitchFamily="2" charset="-122"/>
              </a:rPr>
              <a:t>1.3</a:t>
            </a:r>
            <a:r>
              <a:rPr lang="zh-CN" altLang="en-US" sz="3600" dirty="0" smtClean="0">
                <a:ea typeface="宋体" pitchFamily="2" charset="-122"/>
              </a:rPr>
              <a:t>需求曲线的移动：买者的数量</a:t>
            </a:r>
            <a:endParaRPr lang="zh-CN" altLang="en-US" sz="3600" dirty="0" smtClean="0">
              <a:solidFill>
                <a:srgbClr val="008080"/>
              </a:solidFill>
              <a:ea typeface="宋体" pitchFamily="2" charset="-122"/>
            </a:endParaRPr>
          </a:p>
        </p:txBody>
      </p:sp>
      <p:sp>
        <p:nvSpPr>
          <p:cNvPr id="61" name="矩形 60"/>
          <p:cNvSpPr/>
          <p:nvPr/>
        </p:nvSpPr>
        <p:spPr>
          <a:xfrm>
            <a:off x="282575" y="1625600"/>
            <a:ext cx="236538" cy="413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62"/>
                                        </p:tgtEl>
                                        <p:attrNameLst>
                                          <p:attrName>style.visibility</p:attrName>
                                        </p:attrNameLst>
                                      </p:cBhvr>
                                      <p:to>
                                        <p:strVal val="visible"/>
                                      </p:to>
                                    </p:set>
                                    <p:animEffect transition="in" filter="dissolve">
                                      <p:cBhvr>
                                        <p:cTn id="7" dur="500"/>
                                        <p:tgtEl>
                                          <p:spTgt spid="22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22563"/>
                                        </p:tgtEl>
                                        <p:attrNameLst>
                                          <p:attrName>style.visibility</p:attrName>
                                        </p:attrNameLst>
                                      </p:cBhvr>
                                      <p:to>
                                        <p:strVal val="visible"/>
                                      </p:to>
                                    </p:set>
                                    <p:animEffect transition="in" filter="strips(downRight)">
                                      <p:cBhvr>
                                        <p:cTn id="41" dur="500"/>
                                        <p:tgtEl>
                                          <p:spTgt spid="2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2" grpId="0" bldLvl="0" animBg="1" autoUpdateAnimBg="0"/>
      <p:bldP spid="2256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4035" name="灯片编号占位符 2"/>
          <p:cNvSpPr>
            <a:spLocks noGrp="1"/>
          </p:cNvSpPr>
          <p:nvPr>
            <p:ph type="sldNum" sz="quarter" idx="11"/>
          </p:nvPr>
        </p:nvSpPr>
        <p:spPr>
          <a:noFill/>
          <a:ln>
            <a:miter lim="800000"/>
            <a:headEnd/>
            <a:tailEnd/>
          </a:ln>
        </p:spPr>
        <p:txBody>
          <a:bodyPr/>
          <a:lstStyle/>
          <a:p>
            <a:fld id="{26CC7BE1-76B3-45FD-9A3A-DFF7A21008AB}" type="slidenum">
              <a:rPr lang="zh-CN" altLang="zh-CN" smtClean="0"/>
              <a:pPr/>
              <a:t>11</a:t>
            </a:fld>
            <a:endParaRPr lang="zh-CN" altLang="zh-CN" smtClean="0"/>
          </a:p>
        </p:txBody>
      </p:sp>
      <p:sp>
        <p:nvSpPr>
          <p:cNvPr id="30724" name="Rectangle 2"/>
          <p:cNvSpPr>
            <a:spLocks noGrp="1" noChangeArrowheads="1"/>
          </p:cNvSpPr>
          <p:nvPr>
            <p:ph type="body" idx="4294967295"/>
          </p:nvPr>
        </p:nvSpPr>
        <p:spPr>
          <a:xfrm>
            <a:off x="457200" y="1089025"/>
            <a:ext cx="8229600" cy="5318125"/>
          </a:xfrm>
        </p:spPr>
        <p:txBody>
          <a:bodyPr/>
          <a:lstStyle/>
          <a:p>
            <a:pPr eaLnBrk="1" hangingPunct="1"/>
            <a:r>
              <a:rPr lang="zh-CN" altLang="zh-CN" smtClean="0">
                <a:ea typeface="宋体" pitchFamily="2" charset="-122"/>
              </a:rPr>
              <a:t>正常物品</a:t>
            </a:r>
            <a:r>
              <a:rPr lang="zh-CN" altLang="en-US" smtClean="0">
                <a:ea typeface="宋体" pitchFamily="2" charset="-122"/>
              </a:rPr>
              <a:t>（</a:t>
            </a:r>
            <a:r>
              <a:rPr lang="en-US" altLang="zh-CN" smtClean="0">
                <a:solidFill>
                  <a:srgbClr val="FF0000"/>
                </a:solidFill>
                <a:ea typeface="宋体" pitchFamily="2" charset="-122"/>
              </a:rPr>
              <a:t>normal good</a:t>
            </a:r>
            <a:r>
              <a:rPr lang="zh-CN" altLang="en-US" smtClean="0">
                <a:ea typeface="宋体" pitchFamily="2" charset="-122"/>
              </a:rPr>
              <a:t>）</a:t>
            </a:r>
            <a:r>
              <a:rPr lang="zh-CN" altLang="zh-CN" smtClean="0">
                <a:ea typeface="宋体" pitchFamily="2" charset="-122"/>
              </a:rPr>
              <a:t>的需求与收入</a:t>
            </a:r>
            <a:r>
              <a:rPr lang="zh-CN" altLang="en-US" smtClean="0">
                <a:ea typeface="宋体" pitchFamily="2" charset="-122"/>
              </a:rPr>
              <a:t>正相关</a:t>
            </a:r>
            <a:r>
              <a:rPr lang="zh-CN" altLang="zh-CN" smtClean="0">
                <a:ea typeface="宋体" pitchFamily="2" charset="-122"/>
              </a:rPr>
              <a:t>：</a:t>
            </a:r>
          </a:p>
          <a:p>
            <a:pPr lvl="1" eaLnBrk="1" hangingPunct="1">
              <a:lnSpc>
                <a:spcPct val="105000"/>
              </a:lnSpc>
            </a:pPr>
            <a:r>
              <a:rPr lang="zh-CN" altLang="zh-CN" sz="2800" smtClean="0">
                <a:ea typeface="宋体" pitchFamily="2" charset="-122"/>
              </a:rPr>
              <a:t>收入增加会增加每种价格水平下的需求量，并使需求曲线向右移动</a:t>
            </a:r>
            <a:endParaRPr lang="zh-CN" altLang="en-US" sz="2800" smtClean="0">
              <a:ea typeface="宋体" pitchFamily="2" charset="-122"/>
            </a:endParaRPr>
          </a:p>
          <a:p>
            <a:pPr eaLnBrk="1" hangingPunct="1"/>
            <a:r>
              <a:rPr lang="zh-CN" altLang="zh-CN" smtClean="0">
                <a:ea typeface="宋体" pitchFamily="2" charset="-122"/>
              </a:rPr>
              <a:t>低档物品</a:t>
            </a:r>
            <a:r>
              <a:rPr lang="zh-CN" altLang="en-US" smtClean="0">
                <a:ea typeface="宋体" pitchFamily="2" charset="-122"/>
              </a:rPr>
              <a:t>（</a:t>
            </a:r>
            <a:r>
              <a:rPr lang="en-US" altLang="zh-CN" smtClean="0">
                <a:solidFill>
                  <a:srgbClr val="FF0000"/>
                </a:solidFill>
                <a:ea typeface="宋体" pitchFamily="2" charset="-122"/>
              </a:rPr>
              <a:t>inferior good</a:t>
            </a:r>
            <a:r>
              <a:rPr lang="zh-CN" altLang="en-US" smtClean="0">
                <a:ea typeface="宋体" pitchFamily="2" charset="-122"/>
              </a:rPr>
              <a:t>）</a:t>
            </a:r>
            <a:r>
              <a:rPr lang="zh-CN" altLang="zh-CN" smtClean="0">
                <a:ea typeface="宋体" pitchFamily="2" charset="-122"/>
              </a:rPr>
              <a:t>的需求与收入</a:t>
            </a:r>
            <a:r>
              <a:rPr lang="zh-CN" altLang="en-US" smtClean="0">
                <a:ea typeface="宋体" pitchFamily="2" charset="-122"/>
              </a:rPr>
              <a:t>负相关</a:t>
            </a:r>
            <a:r>
              <a:rPr lang="zh-CN" altLang="zh-CN" smtClean="0">
                <a:ea typeface="宋体" pitchFamily="2" charset="-122"/>
              </a:rPr>
              <a:t>，收入增加会使低档物品的需求曲线向左移动</a:t>
            </a:r>
            <a:r>
              <a:rPr lang="zh-CN" altLang="en-US" smtClean="0">
                <a:ea typeface="宋体" pitchFamily="2" charset="-122"/>
              </a:rPr>
              <a:t>。</a:t>
            </a:r>
            <a:endParaRPr lang="zh-CN" altLang="zh-CN" smtClean="0">
              <a:ea typeface="宋体" pitchFamily="2" charset="-122"/>
            </a:endParaRPr>
          </a:p>
        </p:txBody>
      </p:sp>
      <p:sp>
        <p:nvSpPr>
          <p:cNvPr id="44037" name="Rectangle 3"/>
          <p:cNvSpPr>
            <a:spLocks noGrp="1" noChangeArrowheads="1"/>
          </p:cNvSpPr>
          <p:nvPr>
            <p:ph type="title" idx="4294967295"/>
          </p:nvPr>
        </p:nvSpPr>
        <p:spPr>
          <a:noFill/>
        </p:spPr>
        <p:txBody>
          <a:bodyPr/>
          <a:lstStyle/>
          <a:p>
            <a:pPr eaLnBrk="1" hangingPunct="1"/>
            <a:r>
              <a:rPr lang="en-US" altLang="zh-CN" sz="3600" dirty="0" smtClean="0">
                <a:ea typeface="宋体" pitchFamily="2" charset="-122"/>
              </a:rPr>
              <a:t>1.3</a:t>
            </a:r>
            <a:r>
              <a:rPr lang="zh-CN" altLang="en-US" sz="3600" dirty="0" smtClean="0">
                <a:ea typeface="宋体" pitchFamily="2" charset="-122"/>
              </a:rPr>
              <a:t>需求曲线的移动：收入</a:t>
            </a:r>
            <a:endParaRPr lang="zh-CN" altLang="en-US" sz="3600" dirty="0" smtClean="0">
              <a:solidFill>
                <a:srgbClr val="008080"/>
              </a:solidFill>
              <a:ea typeface="宋体" pitchFamily="2" charset="-122"/>
            </a:endParaRPr>
          </a:p>
        </p:txBody>
      </p:sp>
      <p:sp>
        <p:nvSpPr>
          <p:cNvPr id="4403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animEffect transition="in" filter="wipe(left)">
                                      <p:cBhvr>
                                        <p:cTn id="7" dur="500"/>
                                        <p:tgtEl>
                                          <p:spTgt spid="307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4">
                                            <p:txEl>
                                              <p:pRg st="1" end="1"/>
                                            </p:txEl>
                                          </p:spTgt>
                                        </p:tgtEl>
                                        <p:attrNameLst>
                                          <p:attrName>style.visibility</p:attrName>
                                        </p:attrNameLst>
                                      </p:cBhvr>
                                      <p:to>
                                        <p:strVal val="visible"/>
                                      </p:to>
                                    </p:set>
                                    <p:animEffect transition="in" filter="wipe(left)">
                                      <p:cBhvr>
                                        <p:cTn id="12" dur="500"/>
                                        <p:tgtEl>
                                          <p:spTgt spid="307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4">
                                            <p:txEl>
                                              <p:pRg st="2" end="2"/>
                                            </p:txEl>
                                          </p:spTgt>
                                        </p:tgtEl>
                                        <p:attrNameLst>
                                          <p:attrName>style.visibility</p:attrName>
                                        </p:attrNameLst>
                                      </p:cBhvr>
                                      <p:to>
                                        <p:strVal val="visible"/>
                                      </p:to>
                                    </p:set>
                                    <p:animEffect transition="in" filter="wipe(left)">
                                      <p:cBhvr>
                                        <p:cTn id="17" dur="500"/>
                                        <p:tgtEl>
                                          <p:spTgt spid="307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bldLvl="4"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45059" name="灯片编号占位符 2"/>
          <p:cNvSpPr>
            <a:spLocks noGrp="1"/>
          </p:cNvSpPr>
          <p:nvPr>
            <p:ph type="sldNum" sz="quarter" idx="11"/>
          </p:nvPr>
        </p:nvSpPr>
        <p:spPr>
          <a:noFill/>
          <a:ln>
            <a:miter lim="800000"/>
            <a:headEnd/>
            <a:tailEnd/>
          </a:ln>
        </p:spPr>
        <p:txBody>
          <a:bodyPr/>
          <a:lstStyle/>
          <a:p>
            <a:fld id="{60FB7141-AC22-4224-BE9F-0CF35006169C}" type="slidenum">
              <a:rPr lang="en-US" altLang="zh-CN" smtClean="0"/>
              <a:pPr/>
              <a:t>12</a:t>
            </a:fld>
            <a:endParaRPr lang="zh-CN" altLang="zh-CN" smtClean="0"/>
          </a:p>
        </p:txBody>
      </p:sp>
      <p:sp>
        <p:nvSpPr>
          <p:cNvPr id="46084" name="Rectangle 2"/>
          <p:cNvSpPr>
            <a:spLocks noGrp="1" noChangeArrowheads="1"/>
          </p:cNvSpPr>
          <p:nvPr>
            <p:ph type="body" idx="4294967295"/>
          </p:nvPr>
        </p:nvSpPr>
        <p:spPr>
          <a:xfrm>
            <a:off x="430213" y="1020763"/>
            <a:ext cx="8208962" cy="4884737"/>
          </a:xfrm>
        </p:spPr>
        <p:txBody>
          <a:bodyPr/>
          <a:lstStyle/>
          <a:p>
            <a:pPr marL="290513" indent="-290513">
              <a:spcBef>
                <a:spcPct val="65000"/>
              </a:spcBef>
            </a:pPr>
            <a:r>
              <a:rPr lang="zh-CN" smtClean="0">
                <a:ea typeface="宋体" pitchFamily="2" charset="-122"/>
              </a:rPr>
              <a:t>预期</a:t>
            </a:r>
            <a:r>
              <a:rPr lang="zh-CN" altLang="en-US" smtClean="0">
                <a:ea typeface="宋体" pitchFamily="2" charset="-122"/>
              </a:rPr>
              <a:t>收入</a:t>
            </a:r>
            <a:r>
              <a:rPr lang="zh-CN" smtClean="0">
                <a:ea typeface="宋体" pitchFamily="2" charset="-122"/>
              </a:rPr>
              <a:t>会影响消费者</a:t>
            </a:r>
            <a:r>
              <a:rPr lang="zh-CN" altLang="en-US" smtClean="0">
                <a:ea typeface="宋体" pitchFamily="2" charset="-122"/>
              </a:rPr>
              <a:t>当期</a:t>
            </a:r>
            <a:r>
              <a:rPr lang="zh-CN" smtClean="0">
                <a:ea typeface="宋体" pitchFamily="2" charset="-122"/>
              </a:rPr>
              <a:t>的购买决定</a:t>
            </a:r>
          </a:p>
          <a:p>
            <a:pPr marL="290513" indent="-290513">
              <a:spcBef>
                <a:spcPct val="40000"/>
              </a:spcBef>
            </a:pPr>
            <a:r>
              <a:rPr lang="zh-CN" altLang="en-US" smtClean="0">
                <a:ea typeface="宋体" pitchFamily="2" charset="-122"/>
              </a:rPr>
              <a:t>人们在其生命周期中通过储蓄、信贷来调节各期支出</a:t>
            </a:r>
            <a:endParaRPr lang="en-US" altLang="zh-CN" smtClean="0">
              <a:ea typeface="宋体" pitchFamily="2" charset="-122"/>
            </a:endParaRPr>
          </a:p>
          <a:p>
            <a:pPr marL="290513" indent="-290513">
              <a:spcBef>
                <a:spcPct val="40000"/>
              </a:spcBef>
            </a:pPr>
            <a:r>
              <a:rPr lang="zh-CN" smtClean="0">
                <a:ea typeface="宋体" pitchFamily="2" charset="-122"/>
              </a:rPr>
              <a:t>例如</a:t>
            </a:r>
            <a:r>
              <a:rPr lang="zh-CN" altLang="zh-CN" smtClean="0">
                <a:ea typeface="宋体" pitchFamily="2" charset="-122"/>
              </a:rPr>
              <a:t>:</a:t>
            </a:r>
          </a:p>
          <a:p>
            <a:pPr lvl="1">
              <a:lnSpc>
                <a:spcPct val="105000"/>
              </a:lnSpc>
              <a:spcBef>
                <a:spcPct val="35000"/>
              </a:spcBef>
            </a:pPr>
            <a:r>
              <a:rPr lang="zh-CN" sz="2800" smtClean="0">
                <a:ea typeface="宋体" pitchFamily="2" charset="-122"/>
              </a:rPr>
              <a:t>如果人们预期他们的收入将增加，他们对于昂贵餐厅的饮食需求现在就可能增加</a:t>
            </a:r>
          </a:p>
          <a:p>
            <a:pPr lvl="1">
              <a:lnSpc>
                <a:spcPct val="105000"/>
              </a:lnSpc>
              <a:spcBef>
                <a:spcPct val="35000"/>
              </a:spcBef>
            </a:pPr>
            <a:r>
              <a:rPr lang="zh-CN" sz="2800" smtClean="0">
                <a:ea typeface="宋体" pitchFamily="2" charset="-122"/>
              </a:rPr>
              <a:t>如果经济不好，人们会担心他们未来的就业保障，现在对新汽车的需求就可能减少</a:t>
            </a:r>
          </a:p>
        </p:txBody>
      </p:sp>
      <p:sp>
        <p:nvSpPr>
          <p:cNvPr id="45061" name="Rectangle 3"/>
          <p:cNvSpPr>
            <a:spLocks noGrp="1" noChangeArrowheads="1"/>
          </p:cNvSpPr>
          <p:nvPr>
            <p:ph type="title" idx="4294967295"/>
          </p:nvPr>
        </p:nvSpPr>
        <p:spPr/>
        <p:txBody>
          <a:bodyPr/>
          <a:lstStyle/>
          <a:p>
            <a:r>
              <a:rPr lang="en-US" altLang="zh-CN" sz="3600" dirty="0" smtClean="0">
                <a:ea typeface="宋体" pitchFamily="2" charset="-122"/>
              </a:rPr>
              <a:t>1.3</a:t>
            </a:r>
            <a:r>
              <a:rPr lang="zh-CN" altLang="en-US" sz="3600" dirty="0" smtClean="0">
                <a:ea typeface="宋体" pitchFamily="2" charset="-122"/>
              </a:rPr>
              <a:t>需求曲线的移动：预期收入</a:t>
            </a:r>
            <a:endParaRPr lang="zh-CN" altLang="en-US" sz="3600" dirty="0" smtClean="0">
              <a:solidFill>
                <a:srgbClr val="008080"/>
              </a:solidFill>
              <a:ea typeface="宋体" pitchFamily="2" charset="-122"/>
            </a:endParaRPr>
          </a:p>
        </p:txBody>
      </p:sp>
      <p:sp>
        <p:nvSpPr>
          <p:cNvPr id="45062"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wipe(left)">
                                      <p:cBhvr>
                                        <p:cTn id="7" dur="500"/>
                                        <p:tgtEl>
                                          <p:spTgt spid="460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4">
                                            <p:txEl>
                                              <p:pRg st="1" end="1"/>
                                            </p:txEl>
                                          </p:spTgt>
                                        </p:tgtEl>
                                        <p:attrNameLst>
                                          <p:attrName>style.visibility</p:attrName>
                                        </p:attrNameLst>
                                      </p:cBhvr>
                                      <p:to>
                                        <p:strVal val="visible"/>
                                      </p:to>
                                    </p:set>
                                    <p:animEffect transition="in" filter="wipe(left)">
                                      <p:cBhvr>
                                        <p:cTn id="12" dur="500"/>
                                        <p:tgtEl>
                                          <p:spTgt spid="460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4">
                                            <p:txEl>
                                              <p:pRg st="2" end="2"/>
                                            </p:txEl>
                                          </p:spTgt>
                                        </p:tgtEl>
                                        <p:attrNameLst>
                                          <p:attrName>style.visibility</p:attrName>
                                        </p:attrNameLst>
                                      </p:cBhvr>
                                      <p:to>
                                        <p:strVal val="visible"/>
                                      </p:to>
                                    </p:set>
                                    <p:animEffect transition="in" filter="wipe(left)">
                                      <p:cBhvr>
                                        <p:cTn id="17" dur="500"/>
                                        <p:tgtEl>
                                          <p:spTgt spid="460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4">
                                            <p:txEl>
                                              <p:pRg st="3" end="3"/>
                                            </p:txEl>
                                          </p:spTgt>
                                        </p:tgtEl>
                                        <p:attrNameLst>
                                          <p:attrName>style.visibility</p:attrName>
                                        </p:attrNameLst>
                                      </p:cBhvr>
                                      <p:to>
                                        <p:strVal val="visible"/>
                                      </p:to>
                                    </p:set>
                                    <p:animEffect transition="in" filter="wipe(left)">
                                      <p:cBhvr>
                                        <p:cTn id="22" dur="500"/>
                                        <p:tgtEl>
                                          <p:spTgt spid="460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4">
                                            <p:txEl>
                                              <p:pRg st="4" end="4"/>
                                            </p:txEl>
                                          </p:spTgt>
                                        </p:tgtEl>
                                        <p:attrNameLst>
                                          <p:attrName>style.visibility</p:attrName>
                                        </p:attrNameLst>
                                      </p:cBhvr>
                                      <p:to>
                                        <p:strVal val="visible"/>
                                      </p:to>
                                    </p:set>
                                    <p:animEffect transition="in" filter="wipe(left)">
                                      <p:cBhvr>
                                        <p:cTn id="27" dur="500"/>
                                        <p:tgtEl>
                                          <p:spTgt spid="460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bldLvl="4"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6083" name="灯片编号占位符 2"/>
          <p:cNvSpPr>
            <a:spLocks noGrp="1"/>
          </p:cNvSpPr>
          <p:nvPr>
            <p:ph type="sldNum" sz="quarter" idx="11"/>
          </p:nvPr>
        </p:nvSpPr>
        <p:spPr>
          <a:noFill/>
          <a:ln>
            <a:miter lim="800000"/>
            <a:headEnd/>
            <a:tailEnd/>
          </a:ln>
        </p:spPr>
        <p:txBody>
          <a:bodyPr/>
          <a:lstStyle/>
          <a:p>
            <a:fld id="{09036D4A-A79A-4C9B-B132-3304590575E7}" type="slidenum">
              <a:rPr lang="zh-CN" altLang="zh-CN" smtClean="0"/>
              <a:pPr/>
              <a:t>13</a:t>
            </a:fld>
            <a:endParaRPr lang="zh-CN" altLang="zh-CN" smtClean="0"/>
          </a:p>
        </p:txBody>
      </p:sp>
      <p:sp>
        <p:nvSpPr>
          <p:cNvPr id="31748" name="Rectangle 2"/>
          <p:cNvSpPr>
            <a:spLocks noGrp="1" noChangeArrowheads="1"/>
          </p:cNvSpPr>
          <p:nvPr>
            <p:ph type="body" idx="4294967295"/>
          </p:nvPr>
        </p:nvSpPr>
        <p:spPr>
          <a:xfrm>
            <a:off x="409575" y="1389063"/>
            <a:ext cx="8466138" cy="5016500"/>
          </a:xfrm>
        </p:spPr>
        <p:txBody>
          <a:bodyPr/>
          <a:lstStyle/>
          <a:p>
            <a:pPr marL="290513" indent="-290513" eaLnBrk="1" hangingPunct="1">
              <a:spcBef>
                <a:spcPct val="50000"/>
              </a:spcBef>
            </a:pPr>
            <a:r>
              <a:rPr lang="zh-CN" altLang="zh-CN" dirty="0" smtClean="0">
                <a:solidFill>
                  <a:srgbClr val="FF0000"/>
                </a:solidFill>
                <a:ea typeface="宋体" pitchFamily="2" charset="-122"/>
              </a:rPr>
              <a:t>替代品：</a:t>
            </a:r>
            <a:r>
              <a:rPr lang="zh-CN" altLang="en-US" dirty="0" smtClean="0">
                <a:ea typeface="宋体" pitchFamily="2" charset="-122"/>
              </a:rPr>
              <a:t>功用相似、可以相互替换使用的两种物品，它们互为对方的替代品。</a:t>
            </a:r>
            <a:endParaRPr lang="en-US" altLang="zh-CN" dirty="0" smtClean="0">
              <a:ea typeface="宋体" pitchFamily="2" charset="-122"/>
            </a:endParaRPr>
          </a:p>
          <a:p>
            <a:pPr marL="290513" indent="-290513" eaLnBrk="1" hangingPunct="1">
              <a:spcBef>
                <a:spcPct val="50000"/>
              </a:spcBef>
            </a:pPr>
            <a:r>
              <a:rPr lang="zh-CN" altLang="en-US" dirty="0" smtClean="0">
                <a:ea typeface="宋体" pitchFamily="2" charset="-122"/>
              </a:rPr>
              <a:t>两种物品是替代品时，</a:t>
            </a:r>
            <a:r>
              <a:rPr lang="zh-CN" altLang="zh-CN" dirty="0" smtClean="0">
                <a:ea typeface="宋体" pitchFamily="2" charset="-122"/>
              </a:rPr>
              <a:t>一种物品价格上升引起另一种物品需求增加</a:t>
            </a:r>
            <a:r>
              <a:rPr lang="zh-CN" altLang="en-US" dirty="0" smtClean="0">
                <a:ea typeface="宋体" pitchFamily="2" charset="-122"/>
              </a:rPr>
              <a:t>。</a:t>
            </a:r>
            <a:endParaRPr lang="zh-CN" altLang="zh-CN" dirty="0" smtClean="0">
              <a:ea typeface="宋体" pitchFamily="2" charset="-122"/>
            </a:endParaRPr>
          </a:p>
          <a:p>
            <a:pPr marL="290513" indent="-290513" eaLnBrk="1" hangingPunct="1">
              <a:spcBef>
                <a:spcPct val="50000"/>
              </a:spcBef>
            </a:pPr>
            <a:endParaRPr lang="zh-CN" altLang="zh-CN" sz="1000" dirty="0" smtClean="0">
              <a:ea typeface="宋体" pitchFamily="2" charset="-122"/>
            </a:endParaRPr>
          </a:p>
          <a:p>
            <a:pPr marL="290513" indent="-290513" eaLnBrk="1" hangingPunct="1">
              <a:spcBef>
                <a:spcPct val="50000"/>
              </a:spcBef>
            </a:pPr>
            <a:r>
              <a:rPr lang="zh-CN" altLang="zh-CN" dirty="0" smtClean="0">
                <a:ea typeface="宋体" pitchFamily="2" charset="-122"/>
              </a:rPr>
              <a:t>例如，</a:t>
            </a:r>
            <a:r>
              <a:rPr lang="zh-CN" altLang="en-US" dirty="0" smtClean="0">
                <a:ea typeface="宋体" pitchFamily="2" charset="-122"/>
              </a:rPr>
              <a:t>鸡蛋煎饼</a:t>
            </a:r>
            <a:r>
              <a:rPr lang="zh-CN" altLang="zh-CN" dirty="0" smtClean="0">
                <a:ea typeface="宋体" pitchFamily="2" charset="-122"/>
              </a:rPr>
              <a:t>与</a:t>
            </a:r>
            <a:r>
              <a:rPr lang="zh-CN" altLang="en-US" dirty="0" smtClean="0">
                <a:ea typeface="宋体" pitchFamily="2" charset="-122"/>
              </a:rPr>
              <a:t>肉包</a:t>
            </a:r>
            <a:r>
              <a:rPr lang="zh-CN" altLang="zh-CN" dirty="0" smtClean="0">
                <a:ea typeface="宋体" pitchFamily="2" charset="-122"/>
              </a:rPr>
              <a:t>。</a:t>
            </a:r>
            <a:r>
              <a:rPr lang="zh-CN" altLang="en-US" dirty="0" smtClean="0">
                <a:ea typeface="宋体" pitchFamily="2" charset="-122"/>
              </a:rPr>
              <a:t>肉包</a:t>
            </a:r>
            <a:r>
              <a:rPr lang="zh-CN" altLang="zh-CN" dirty="0" smtClean="0">
                <a:ea typeface="宋体" pitchFamily="2" charset="-122"/>
              </a:rPr>
              <a:t>价格的上升会</a:t>
            </a:r>
            <a:r>
              <a:rPr lang="zh-CN" altLang="zh-CN" b="1" dirty="0" smtClean="0">
                <a:ea typeface="宋体" pitchFamily="2" charset="-122"/>
              </a:rPr>
              <a:t>增加</a:t>
            </a:r>
            <a:r>
              <a:rPr lang="zh-CN" altLang="en-US" b="1" dirty="0" smtClean="0">
                <a:ea typeface="宋体" pitchFamily="2" charset="-122"/>
              </a:rPr>
              <a:t>鸡蛋煎饼</a:t>
            </a:r>
            <a:r>
              <a:rPr lang="zh-CN" altLang="zh-CN" b="1" dirty="0" smtClean="0">
                <a:ea typeface="宋体" pitchFamily="2" charset="-122"/>
              </a:rPr>
              <a:t>的需求</a:t>
            </a:r>
            <a:r>
              <a:rPr lang="zh-CN" altLang="zh-CN" dirty="0" smtClean="0">
                <a:ea typeface="宋体" pitchFamily="2" charset="-122"/>
              </a:rPr>
              <a:t>，并使</a:t>
            </a:r>
            <a:r>
              <a:rPr lang="zh-CN" altLang="en-US" dirty="0" smtClean="0">
                <a:ea typeface="宋体" pitchFamily="2" charset="-122"/>
              </a:rPr>
              <a:t>鸡蛋煎饼</a:t>
            </a:r>
            <a:r>
              <a:rPr lang="zh-CN" altLang="zh-CN" dirty="0" smtClean="0">
                <a:ea typeface="宋体" pitchFamily="2" charset="-122"/>
              </a:rPr>
              <a:t>的需求曲线向右移动</a:t>
            </a:r>
          </a:p>
          <a:p>
            <a:pPr marL="290513" indent="-290513" eaLnBrk="1" hangingPunct="1">
              <a:spcBef>
                <a:spcPct val="50000"/>
              </a:spcBef>
            </a:pPr>
            <a:endParaRPr lang="zh-CN" altLang="zh-CN" sz="1000" dirty="0" smtClean="0">
              <a:ea typeface="宋体" pitchFamily="2" charset="-122"/>
            </a:endParaRPr>
          </a:p>
          <a:p>
            <a:pPr marL="290513" indent="-290513" eaLnBrk="1" hangingPunct="1">
              <a:spcBef>
                <a:spcPct val="50000"/>
              </a:spcBef>
            </a:pPr>
            <a:r>
              <a:rPr lang="zh-CN" altLang="zh-CN" dirty="0" smtClean="0">
                <a:ea typeface="宋体" pitchFamily="2" charset="-122"/>
              </a:rPr>
              <a:t>其它例子：可口可乐与百事可乐，笔记本电脑与台式电脑，CD</a:t>
            </a:r>
            <a:r>
              <a:rPr lang="zh-CN" altLang="en-US" dirty="0" smtClean="0">
                <a:ea typeface="宋体" pitchFamily="2" charset="-122"/>
              </a:rPr>
              <a:t>唱片</a:t>
            </a:r>
            <a:r>
              <a:rPr lang="zh-CN" altLang="zh-CN" dirty="0" smtClean="0">
                <a:ea typeface="宋体" pitchFamily="2" charset="-122"/>
              </a:rPr>
              <a:t>与音乐下载</a:t>
            </a:r>
            <a:endParaRPr lang="zh-CN" altLang="zh-CN" sz="3200" dirty="0" smtClean="0">
              <a:ea typeface="宋体" pitchFamily="2" charset="-122"/>
            </a:endParaRPr>
          </a:p>
        </p:txBody>
      </p:sp>
      <p:sp>
        <p:nvSpPr>
          <p:cNvPr id="46085" name="Rectangle 3"/>
          <p:cNvSpPr>
            <a:spLocks noGrp="1" noChangeArrowheads="1"/>
          </p:cNvSpPr>
          <p:nvPr>
            <p:ph type="title" idx="4294967295"/>
          </p:nvPr>
        </p:nvSpPr>
        <p:spPr>
          <a:xfrm>
            <a:off x="457200" y="300038"/>
            <a:ext cx="8337550" cy="1087437"/>
          </a:xfrm>
          <a:noFill/>
        </p:spPr>
        <p:txBody>
          <a:bodyPr/>
          <a:lstStyle/>
          <a:p>
            <a:pPr eaLnBrk="1" hangingPunct="1">
              <a:tabLst>
                <a:tab pos="5197475" algn="l"/>
              </a:tabLst>
            </a:pPr>
            <a:r>
              <a:rPr lang="en-US" altLang="zh-CN" sz="3600" dirty="0" smtClean="0">
                <a:ea typeface="宋体" pitchFamily="2" charset="-122"/>
              </a:rPr>
              <a:t>1.3</a:t>
            </a:r>
            <a:r>
              <a:rPr lang="zh-CN" altLang="en-US" sz="3600" dirty="0" smtClean="0">
                <a:ea typeface="宋体" pitchFamily="2" charset="-122"/>
              </a:rPr>
              <a:t>需求曲线的移动：相关物品的价格</a:t>
            </a:r>
            <a:endParaRPr lang="zh-CN" altLang="en-US" sz="3600" dirty="0" smtClean="0">
              <a:solidFill>
                <a:srgbClr val="008080"/>
              </a:solidFill>
              <a:ea typeface="宋体" pitchFamily="2" charset="-122"/>
            </a:endParaRPr>
          </a:p>
        </p:txBody>
      </p:sp>
      <p:sp>
        <p:nvSpPr>
          <p:cNvPr id="4608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wipe(left)">
                                      <p:cBhvr>
                                        <p:cTn id="7" dur="5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wipe(left)">
                                      <p:cBhvr>
                                        <p:cTn id="12" dur="500"/>
                                        <p:tgtEl>
                                          <p:spTgt spid="31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xEl>
                                              <p:pRg st="3" end="3"/>
                                            </p:txEl>
                                          </p:spTgt>
                                        </p:tgtEl>
                                        <p:attrNameLst>
                                          <p:attrName>style.visibility</p:attrName>
                                        </p:attrNameLst>
                                      </p:cBhvr>
                                      <p:to>
                                        <p:strVal val="visible"/>
                                      </p:to>
                                    </p:set>
                                    <p:animEffect transition="in" filter="wipe(left)">
                                      <p:cBhvr>
                                        <p:cTn id="17" dur="500"/>
                                        <p:tgtEl>
                                          <p:spTgt spid="317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8">
                                            <p:txEl>
                                              <p:pRg st="5" end="5"/>
                                            </p:txEl>
                                          </p:spTgt>
                                        </p:tgtEl>
                                        <p:attrNameLst>
                                          <p:attrName>style.visibility</p:attrName>
                                        </p:attrNameLst>
                                      </p:cBhvr>
                                      <p:to>
                                        <p:strVal val="visible"/>
                                      </p:to>
                                    </p:set>
                                    <p:animEffect transition="in" filter="wipe(left)">
                                      <p:cBhvr>
                                        <p:cTn id="22" dur="500"/>
                                        <p:tgtEl>
                                          <p:spTgt spid="317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bldLvl="4"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7107" name="灯片编号占位符 2"/>
          <p:cNvSpPr>
            <a:spLocks noGrp="1"/>
          </p:cNvSpPr>
          <p:nvPr>
            <p:ph type="sldNum" sz="quarter" idx="11"/>
          </p:nvPr>
        </p:nvSpPr>
        <p:spPr>
          <a:noFill/>
          <a:ln>
            <a:miter lim="800000"/>
            <a:headEnd/>
            <a:tailEnd/>
          </a:ln>
        </p:spPr>
        <p:txBody>
          <a:bodyPr/>
          <a:lstStyle/>
          <a:p>
            <a:fld id="{5BA05476-E466-4CB5-BFAA-4ADCB74796F1}" type="slidenum">
              <a:rPr lang="zh-CN" altLang="zh-CN" smtClean="0"/>
              <a:pPr/>
              <a:t>14</a:t>
            </a:fld>
            <a:endParaRPr lang="zh-CN" altLang="zh-CN" smtClean="0"/>
          </a:p>
        </p:txBody>
      </p:sp>
      <p:sp>
        <p:nvSpPr>
          <p:cNvPr id="32772" name="Rectangle 2"/>
          <p:cNvSpPr>
            <a:spLocks noGrp="1" noChangeArrowheads="1"/>
          </p:cNvSpPr>
          <p:nvPr>
            <p:ph type="body" idx="4294967295"/>
          </p:nvPr>
        </p:nvSpPr>
        <p:spPr>
          <a:xfrm>
            <a:off x="361950" y="1376363"/>
            <a:ext cx="8194675" cy="5057775"/>
          </a:xfrm>
        </p:spPr>
        <p:txBody>
          <a:bodyPr/>
          <a:lstStyle/>
          <a:p>
            <a:pPr marL="290513" indent="-290513" eaLnBrk="1" hangingPunct="1">
              <a:spcBef>
                <a:spcPct val="50000"/>
              </a:spcBef>
            </a:pPr>
            <a:r>
              <a:rPr lang="zh-CN" altLang="zh-CN" sz="2700" dirty="0" smtClean="0">
                <a:ea typeface="宋体" pitchFamily="2" charset="-122"/>
              </a:rPr>
              <a:t>互补品</a:t>
            </a:r>
            <a:r>
              <a:rPr lang="zh-CN" altLang="en-US" sz="2700" dirty="0" smtClean="0">
                <a:ea typeface="宋体" pitchFamily="2" charset="-122"/>
              </a:rPr>
              <a:t>定义</a:t>
            </a:r>
            <a:r>
              <a:rPr lang="en-US" altLang="zh-CN" sz="2700" dirty="0" smtClean="0">
                <a:ea typeface="宋体" pitchFamily="2" charset="-122"/>
              </a:rPr>
              <a:t>1</a:t>
            </a:r>
            <a:r>
              <a:rPr lang="zh-CN" altLang="zh-CN" sz="2700" dirty="0" smtClean="0">
                <a:ea typeface="宋体" pitchFamily="2" charset="-122"/>
              </a:rPr>
              <a:t>：</a:t>
            </a:r>
            <a:r>
              <a:rPr lang="zh-CN" altLang="en-US" sz="2700" dirty="0" smtClean="0">
                <a:ea typeface="宋体" pitchFamily="2" charset="-122"/>
              </a:rPr>
              <a:t>通常会互相搭配起来消费</a:t>
            </a:r>
            <a:r>
              <a:rPr lang="zh-CN" sz="2700" dirty="0" smtClean="0">
                <a:ea typeface="宋体" pitchFamily="2" charset="-122"/>
              </a:rPr>
              <a:t>的两种物品</a:t>
            </a:r>
            <a:endParaRPr lang="en-US" altLang="zh-CN" sz="2700" dirty="0" smtClean="0">
              <a:ea typeface="宋体" pitchFamily="2" charset="-122"/>
            </a:endParaRPr>
          </a:p>
          <a:p>
            <a:pPr marL="290513" indent="-290513" eaLnBrk="1" hangingPunct="1">
              <a:spcBef>
                <a:spcPct val="50000"/>
              </a:spcBef>
            </a:pPr>
            <a:r>
              <a:rPr lang="zh-CN" altLang="en-US" sz="2700" dirty="0" smtClean="0">
                <a:ea typeface="宋体" pitchFamily="2" charset="-122"/>
              </a:rPr>
              <a:t>两种物品是互补品时，</a:t>
            </a:r>
            <a:r>
              <a:rPr lang="zh-CN" altLang="zh-CN" sz="2700" dirty="0" smtClean="0">
                <a:ea typeface="宋体" pitchFamily="2" charset="-122"/>
              </a:rPr>
              <a:t>一种物品价格上升引起另一种物品需求量减少</a:t>
            </a:r>
            <a:r>
              <a:rPr lang="zh-CN" altLang="en-US" sz="2700" dirty="0" smtClean="0">
                <a:ea typeface="宋体" pitchFamily="2" charset="-122"/>
              </a:rPr>
              <a:t>。</a:t>
            </a:r>
            <a:endParaRPr lang="zh-CN" altLang="zh-CN" sz="2700" dirty="0" smtClean="0">
              <a:ea typeface="宋体" pitchFamily="2" charset="-122"/>
            </a:endParaRPr>
          </a:p>
          <a:p>
            <a:pPr marL="290513" indent="-290513" eaLnBrk="1" hangingPunct="1">
              <a:spcBef>
                <a:spcPct val="50000"/>
              </a:spcBef>
            </a:pPr>
            <a:endParaRPr lang="zh-CN" altLang="zh-CN" sz="1000" dirty="0" smtClean="0">
              <a:ea typeface="宋体" pitchFamily="2" charset="-122"/>
            </a:endParaRPr>
          </a:p>
          <a:p>
            <a:pPr marL="290513" indent="-290513" eaLnBrk="1" hangingPunct="1">
              <a:spcBef>
                <a:spcPct val="50000"/>
              </a:spcBef>
            </a:pPr>
            <a:r>
              <a:rPr lang="zh-CN" altLang="zh-CN" sz="2700" dirty="0" smtClean="0">
                <a:ea typeface="宋体" pitchFamily="2" charset="-122"/>
              </a:rPr>
              <a:t>例如，电脑与软件。如果电脑价格上升，那人们会减少电脑的购买，因此也会减少软件的购买。软件的需求曲线向左移动</a:t>
            </a:r>
          </a:p>
          <a:p>
            <a:pPr marL="290513" indent="-290513" eaLnBrk="1" hangingPunct="1">
              <a:spcBef>
                <a:spcPct val="50000"/>
              </a:spcBef>
            </a:pPr>
            <a:endParaRPr lang="zh-CN" altLang="zh-CN" sz="1000" dirty="0" smtClean="0">
              <a:ea typeface="宋体" pitchFamily="2" charset="-122"/>
            </a:endParaRPr>
          </a:p>
          <a:p>
            <a:pPr marL="290513" indent="-290513" eaLnBrk="1" hangingPunct="1">
              <a:spcBef>
                <a:spcPct val="50000"/>
              </a:spcBef>
            </a:pPr>
            <a:r>
              <a:rPr lang="zh-CN" altLang="zh-CN" sz="2700" dirty="0" smtClean="0">
                <a:ea typeface="宋体" pitchFamily="2" charset="-122"/>
              </a:rPr>
              <a:t>其它例子：大学学费与教材，</a:t>
            </a:r>
            <a:r>
              <a:rPr lang="zh-CN" altLang="en-US" sz="2700" dirty="0" smtClean="0">
                <a:ea typeface="宋体" pitchFamily="2" charset="-122"/>
              </a:rPr>
              <a:t>护具与溜冰鞋</a:t>
            </a:r>
            <a:r>
              <a:rPr lang="zh-CN" sz="2700" dirty="0" smtClean="0">
                <a:ea typeface="宋体" pitchFamily="2" charset="-122"/>
              </a:rPr>
              <a:t>，</a:t>
            </a:r>
            <a:r>
              <a:rPr lang="zh-CN" altLang="en-US" sz="2700" dirty="0" smtClean="0">
                <a:ea typeface="宋体" pitchFamily="2" charset="-122"/>
              </a:rPr>
              <a:t>豆浆与油条，</a:t>
            </a:r>
            <a:r>
              <a:rPr lang="en-US" altLang="zh-CN" sz="2700" dirty="0" smtClean="0">
                <a:ea typeface="宋体" pitchFamily="2" charset="-122"/>
              </a:rPr>
              <a:t>……</a:t>
            </a:r>
            <a:endParaRPr lang="zh-CN" altLang="zh-CN" sz="2700" dirty="0" smtClean="0">
              <a:ea typeface="宋体" pitchFamily="2" charset="-122"/>
            </a:endParaRPr>
          </a:p>
        </p:txBody>
      </p:sp>
      <p:sp>
        <p:nvSpPr>
          <p:cNvPr id="47109" name="Rectangle 3"/>
          <p:cNvSpPr>
            <a:spLocks noGrp="1" noChangeArrowheads="1"/>
          </p:cNvSpPr>
          <p:nvPr>
            <p:ph type="title" idx="4294967295"/>
          </p:nvPr>
        </p:nvSpPr>
        <p:spPr>
          <a:xfrm>
            <a:off x="457200" y="300038"/>
            <a:ext cx="8337550" cy="1087437"/>
          </a:xfrm>
          <a:noFill/>
        </p:spPr>
        <p:txBody>
          <a:bodyPr/>
          <a:lstStyle/>
          <a:p>
            <a:pPr eaLnBrk="1" hangingPunct="1">
              <a:tabLst>
                <a:tab pos="5197475" algn="l"/>
              </a:tabLst>
            </a:pPr>
            <a:r>
              <a:rPr lang="en-US" altLang="zh-CN" sz="3600" dirty="0" smtClean="0">
                <a:ea typeface="宋体" pitchFamily="2" charset="-122"/>
              </a:rPr>
              <a:t>1.3</a:t>
            </a:r>
            <a:r>
              <a:rPr lang="zh-CN" altLang="en-US" sz="3600" dirty="0" smtClean="0">
                <a:ea typeface="宋体" pitchFamily="2" charset="-122"/>
              </a:rPr>
              <a:t>需求曲线的移动：相关物品的价格</a:t>
            </a:r>
            <a:endParaRPr lang="zh-CN" altLang="en-US" sz="3600" dirty="0" smtClean="0">
              <a:solidFill>
                <a:srgbClr val="008080"/>
              </a:solidFill>
              <a:ea typeface="宋体" pitchFamily="2" charset="-122"/>
            </a:endParaRPr>
          </a:p>
        </p:txBody>
      </p:sp>
      <p:sp>
        <p:nvSpPr>
          <p:cNvPr id="4711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wipe(left)">
                                      <p:cBhvr>
                                        <p:cTn id="7" dur="500"/>
                                        <p:tgtEl>
                                          <p:spTgt spid="3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wipe(left)">
                                      <p:cBhvr>
                                        <p:cTn id="12" dur="500"/>
                                        <p:tgtEl>
                                          <p:spTgt spid="327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2">
                                            <p:txEl>
                                              <p:pRg st="3" end="3"/>
                                            </p:txEl>
                                          </p:spTgt>
                                        </p:tgtEl>
                                        <p:attrNameLst>
                                          <p:attrName>style.visibility</p:attrName>
                                        </p:attrNameLst>
                                      </p:cBhvr>
                                      <p:to>
                                        <p:strVal val="visible"/>
                                      </p:to>
                                    </p:set>
                                    <p:animEffect transition="in" filter="wipe(left)">
                                      <p:cBhvr>
                                        <p:cTn id="17" dur="500"/>
                                        <p:tgtEl>
                                          <p:spTgt spid="327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2">
                                            <p:txEl>
                                              <p:pRg st="5" end="5"/>
                                            </p:txEl>
                                          </p:spTgt>
                                        </p:tgtEl>
                                        <p:attrNameLst>
                                          <p:attrName>style.visibility</p:attrName>
                                        </p:attrNameLst>
                                      </p:cBhvr>
                                      <p:to>
                                        <p:strVal val="visible"/>
                                      </p:to>
                                    </p:set>
                                    <p:animEffect transition="in" filter="wipe(left)">
                                      <p:cBhvr>
                                        <p:cTn id="22" dur="500"/>
                                        <p:tgtEl>
                                          <p:spTgt spid="327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bldLvl="4"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48131" name="灯片编号占位符 2"/>
          <p:cNvSpPr>
            <a:spLocks noGrp="1"/>
          </p:cNvSpPr>
          <p:nvPr>
            <p:ph type="sldNum" sz="quarter" idx="11"/>
          </p:nvPr>
        </p:nvSpPr>
        <p:spPr>
          <a:noFill/>
          <a:ln>
            <a:miter lim="800000"/>
            <a:headEnd/>
            <a:tailEnd/>
          </a:ln>
        </p:spPr>
        <p:txBody>
          <a:bodyPr/>
          <a:lstStyle/>
          <a:p>
            <a:fld id="{2C3B1928-50F1-4A95-B486-187E0D17D999}" type="slidenum">
              <a:rPr lang="en-US" altLang="zh-CN" smtClean="0"/>
              <a:pPr/>
              <a:t>15</a:t>
            </a:fld>
            <a:endParaRPr lang="zh-CN" altLang="zh-CN" smtClean="0"/>
          </a:p>
        </p:txBody>
      </p:sp>
      <p:sp>
        <p:nvSpPr>
          <p:cNvPr id="49156" name="Rectangle 2"/>
          <p:cNvSpPr>
            <a:spLocks noGrp="1" noChangeArrowheads="1"/>
          </p:cNvSpPr>
          <p:nvPr>
            <p:ph type="body" idx="4294967295"/>
          </p:nvPr>
        </p:nvSpPr>
        <p:spPr>
          <a:xfrm>
            <a:off x="430213" y="1020763"/>
            <a:ext cx="8208962" cy="4884737"/>
          </a:xfrm>
        </p:spPr>
        <p:txBody>
          <a:bodyPr/>
          <a:lstStyle/>
          <a:p>
            <a:pPr marL="290513" indent="-290513">
              <a:spcBef>
                <a:spcPct val="65000"/>
              </a:spcBef>
            </a:pPr>
            <a:r>
              <a:rPr lang="zh-CN" dirty="0" smtClean="0">
                <a:ea typeface="宋体" pitchFamily="2" charset="-122"/>
              </a:rPr>
              <a:t>预期</a:t>
            </a:r>
            <a:r>
              <a:rPr lang="zh-CN" altLang="en-US" dirty="0" smtClean="0">
                <a:ea typeface="宋体" pitchFamily="2" charset="-122"/>
              </a:rPr>
              <a:t>价格上升会增加当前需求</a:t>
            </a:r>
            <a:endParaRPr lang="zh-CN" dirty="0" smtClean="0">
              <a:ea typeface="宋体" pitchFamily="2" charset="-122"/>
            </a:endParaRPr>
          </a:p>
          <a:p>
            <a:pPr marL="290513" indent="-290513">
              <a:spcBef>
                <a:spcPct val="40000"/>
              </a:spcBef>
            </a:pPr>
            <a:r>
              <a:rPr lang="zh-CN" dirty="0" smtClean="0">
                <a:ea typeface="宋体" pitchFamily="2" charset="-122"/>
              </a:rPr>
              <a:t>例如</a:t>
            </a:r>
            <a:r>
              <a:rPr lang="zh-CN" altLang="zh-CN" dirty="0" smtClean="0">
                <a:ea typeface="宋体" pitchFamily="2" charset="-122"/>
              </a:rPr>
              <a:t>:</a:t>
            </a:r>
          </a:p>
          <a:p>
            <a:pPr lvl="1">
              <a:lnSpc>
                <a:spcPct val="105000"/>
              </a:lnSpc>
              <a:spcBef>
                <a:spcPct val="35000"/>
              </a:spcBef>
            </a:pPr>
            <a:r>
              <a:rPr lang="zh-CN" altLang="en-US" sz="2800" dirty="0" smtClean="0">
                <a:ea typeface="宋体" pitchFamily="2" charset="-122"/>
              </a:rPr>
              <a:t>消费需求：你常去的餐厅要提价了，以后吃不起了，现在先吃个过瘾。</a:t>
            </a:r>
            <a:endParaRPr lang="en-US" altLang="zh-CN" sz="2800" dirty="0" smtClean="0">
              <a:ea typeface="宋体" pitchFamily="2" charset="-122"/>
            </a:endParaRPr>
          </a:p>
          <a:p>
            <a:pPr lvl="1">
              <a:lnSpc>
                <a:spcPct val="105000"/>
              </a:lnSpc>
              <a:spcBef>
                <a:spcPct val="35000"/>
              </a:spcBef>
              <a:buFont typeface="Wingdings" pitchFamily="2" charset="2"/>
              <a:buNone/>
            </a:pPr>
            <a:r>
              <a:rPr lang="zh-CN" altLang="en-US" sz="2800" dirty="0" smtClean="0">
                <a:ea typeface="宋体" pitchFamily="2" charset="-122"/>
              </a:rPr>
              <a:t> 现在不买，马上等草莓到了收获季节便宜了再买</a:t>
            </a:r>
            <a:endParaRPr lang="zh-CN" sz="2800" dirty="0" smtClean="0">
              <a:ea typeface="宋体" pitchFamily="2" charset="-122"/>
            </a:endParaRPr>
          </a:p>
          <a:p>
            <a:pPr lvl="1">
              <a:lnSpc>
                <a:spcPct val="105000"/>
              </a:lnSpc>
              <a:spcBef>
                <a:spcPct val="35000"/>
              </a:spcBef>
            </a:pPr>
            <a:r>
              <a:rPr lang="zh-CN" altLang="en-US" sz="2800" dirty="0" smtClean="0">
                <a:ea typeface="宋体" pitchFamily="2" charset="-122"/>
              </a:rPr>
              <a:t>储藏</a:t>
            </a:r>
            <a:r>
              <a:rPr lang="en-US" altLang="zh-CN" sz="2800" dirty="0" smtClean="0">
                <a:ea typeface="宋体" pitchFamily="2" charset="-122"/>
              </a:rPr>
              <a:t>(</a:t>
            </a:r>
            <a:r>
              <a:rPr lang="zh-CN" altLang="en-US" sz="2800" dirty="0" smtClean="0">
                <a:ea typeface="宋体" pitchFamily="2" charset="-122"/>
              </a:rPr>
              <a:t>自用</a:t>
            </a:r>
            <a:r>
              <a:rPr lang="en-US" altLang="zh-CN" sz="2800" dirty="0" smtClean="0">
                <a:ea typeface="宋体" pitchFamily="2" charset="-122"/>
              </a:rPr>
              <a:t>)</a:t>
            </a:r>
            <a:r>
              <a:rPr lang="zh-CN" altLang="en-US" sz="2800" dirty="0" smtClean="0">
                <a:ea typeface="宋体" pitchFamily="2" charset="-122"/>
              </a:rPr>
              <a:t>需求：方便面、化妆品；</a:t>
            </a:r>
            <a:endParaRPr lang="en-US" altLang="zh-CN" sz="2800" dirty="0" smtClean="0">
              <a:ea typeface="宋体" pitchFamily="2" charset="-122"/>
            </a:endParaRPr>
          </a:p>
          <a:p>
            <a:pPr lvl="1">
              <a:lnSpc>
                <a:spcPct val="105000"/>
              </a:lnSpc>
              <a:spcBef>
                <a:spcPct val="35000"/>
              </a:spcBef>
            </a:pPr>
            <a:r>
              <a:rPr lang="zh-CN" altLang="en-US" sz="2800" dirty="0" smtClean="0">
                <a:ea typeface="宋体" pitchFamily="2" charset="-122"/>
              </a:rPr>
              <a:t>储藏</a:t>
            </a:r>
            <a:r>
              <a:rPr lang="en-US" altLang="zh-CN" sz="2800" dirty="0" smtClean="0">
                <a:ea typeface="宋体" pitchFamily="2" charset="-122"/>
              </a:rPr>
              <a:t>(</a:t>
            </a:r>
            <a:r>
              <a:rPr lang="zh-CN" altLang="en-US" sz="2800" dirty="0" smtClean="0">
                <a:ea typeface="宋体" pitchFamily="2" charset="-122"/>
              </a:rPr>
              <a:t>转卖套利</a:t>
            </a:r>
            <a:r>
              <a:rPr lang="en-US" altLang="zh-CN" sz="2800" dirty="0" smtClean="0">
                <a:ea typeface="宋体" pitchFamily="2" charset="-122"/>
              </a:rPr>
              <a:t>)</a:t>
            </a:r>
            <a:r>
              <a:rPr lang="zh-CN" altLang="en-US" sz="2800" dirty="0" smtClean="0">
                <a:ea typeface="宋体" pitchFamily="2" charset="-122"/>
              </a:rPr>
              <a:t>需求：住房等</a:t>
            </a:r>
            <a:endParaRPr lang="zh-CN" sz="2800" dirty="0" smtClean="0">
              <a:ea typeface="宋体" pitchFamily="2" charset="-122"/>
            </a:endParaRPr>
          </a:p>
        </p:txBody>
      </p:sp>
      <p:sp>
        <p:nvSpPr>
          <p:cNvPr id="48133" name="Rectangle 3"/>
          <p:cNvSpPr>
            <a:spLocks noGrp="1" noChangeArrowheads="1"/>
          </p:cNvSpPr>
          <p:nvPr>
            <p:ph type="title" idx="4294967295"/>
          </p:nvPr>
        </p:nvSpPr>
        <p:spPr/>
        <p:txBody>
          <a:bodyPr/>
          <a:lstStyle/>
          <a:p>
            <a:r>
              <a:rPr lang="en-US" altLang="zh-CN" sz="3600" dirty="0" smtClean="0">
                <a:ea typeface="宋体" pitchFamily="2" charset="-122"/>
              </a:rPr>
              <a:t>1.3</a:t>
            </a:r>
            <a:r>
              <a:rPr lang="zh-CN" altLang="en-US" sz="3600" dirty="0" smtClean="0">
                <a:ea typeface="宋体" pitchFamily="2" charset="-122"/>
              </a:rPr>
              <a:t>需求曲线的移动：预期未来价格</a:t>
            </a:r>
            <a:endParaRPr lang="zh-CN" altLang="en-US" sz="3600" dirty="0" smtClean="0">
              <a:solidFill>
                <a:srgbClr val="008080"/>
              </a:solidFill>
              <a:ea typeface="宋体" pitchFamily="2" charset="-122"/>
            </a:endParaRPr>
          </a:p>
        </p:txBody>
      </p:sp>
      <p:sp>
        <p:nvSpPr>
          <p:cNvPr id="4813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wipe(left)">
                                      <p:cBhvr>
                                        <p:cTn id="7" dur="500"/>
                                        <p:tgtEl>
                                          <p:spTgt spid="49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wipe(left)">
                                      <p:cBhvr>
                                        <p:cTn id="12" dur="500"/>
                                        <p:tgtEl>
                                          <p:spTgt spid="49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wipe(left)">
                                      <p:cBhvr>
                                        <p:cTn id="17" dur="500"/>
                                        <p:tgtEl>
                                          <p:spTgt spid="49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xEl>
                                              <p:pRg st="3" end="3"/>
                                            </p:txEl>
                                          </p:spTgt>
                                        </p:tgtEl>
                                        <p:attrNameLst>
                                          <p:attrName>style.visibility</p:attrName>
                                        </p:attrNameLst>
                                      </p:cBhvr>
                                      <p:to>
                                        <p:strVal val="visible"/>
                                      </p:to>
                                    </p:set>
                                    <p:animEffect transition="in" filter="wipe(left)">
                                      <p:cBhvr>
                                        <p:cTn id="22" dur="500"/>
                                        <p:tgtEl>
                                          <p:spTgt spid="49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6">
                                            <p:txEl>
                                              <p:pRg st="4" end="4"/>
                                            </p:txEl>
                                          </p:spTgt>
                                        </p:tgtEl>
                                        <p:attrNameLst>
                                          <p:attrName>style.visibility</p:attrName>
                                        </p:attrNameLst>
                                      </p:cBhvr>
                                      <p:to>
                                        <p:strVal val="visible"/>
                                      </p:to>
                                    </p:set>
                                    <p:animEffect transition="in" filter="wipe(left)">
                                      <p:cBhvr>
                                        <p:cTn id="27" dur="500"/>
                                        <p:tgtEl>
                                          <p:spTgt spid="491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6">
                                            <p:txEl>
                                              <p:pRg st="5" end="5"/>
                                            </p:txEl>
                                          </p:spTgt>
                                        </p:tgtEl>
                                        <p:attrNameLst>
                                          <p:attrName>style.visibility</p:attrName>
                                        </p:attrNameLst>
                                      </p:cBhvr>
                                      <p:to>
                                        <p:strVal val="visible"/>
                                      </p:to>
                                    </p:set>
                                    <p:animEffect transition="in" filter="wipe(left)">
                                      <p:cBhvr>
                                        <p:cTn id="32" dur="500"/>
                                        <p:tgtEl>
                                          <p:spTgt spid="491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bldLvl="4"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9155" name="灯片编号占位符 2"/>
          <p:cNvSpPr>
            <a:spLocks noGrp="1"/>
          </p:cNvSpPr>
          <p:nvPr>
            <p:ph type="sldNum" sz="quarter" idx="11"/>
          </p:nvPr>
        </p:nvSpPr>
        <p:spPr>
          <a:noFill/>
          <a:ln>
            <a:miter lim="800000"/>
            <a:headEnd/>
            <a:tailEnd/>
          </a:ln>
        </p:spPr>
        <p:txBody>
          <a:bodyPr/>
          <a:lstStyle/>
          <a:p>
            <a:fld id="{4DF5B1D4-FDA6-4023-890C-4CB44C4BE90D}" type="slidenum">
              <a:rPr lang="zh-CN" altLang="zh-CN" smtClean="0"/>
              <a:pPr/>
              <a:t>16</a:t>
            </a:fld>
            <a:endParaRPr lang="zh-CN" altLang="zh-CN" smtClean="0"/>
          </a:p>
        </p:txBody>
      </p:sp>
      <p:sp>
        <p:nvSpPr>
          <p:cNvPr id="33796" name="Rectangle 2"/>
          <p:cNvSpPr>
            <a:spLocks noGrp="1" noChangeArrowheads="1"/>
          </p:cNvSpPr>
          <p:nvPr>
            <p:ph type="body" idx="4294967295"/>
          </p:nvPr>
        </p:nvSpPr>
        <p:spPr>
          <a:xfrm>
            <a:off x="412750" y="1117600"/>
            <a:ext cx="8274050" cy="4806950"/>
          </a:xfrm>
        </p:spPr>
        <p:txBody>
          <a:bodyPr/>
          <a:lstStyle/>
          <a:p>
            <a:pPr marL="290513" indent="-290513" eaLnBrk="1" hangingPunct="1">
              <a:spcBef>
                <a:spcPct val="55000"/>
              </a:spcBef>
            </a:pPr>
            <a:r>
              <a:rPr lang="zh-CN" altLang="zh-CN" sz="2700" smtClean="0">
                <a:ea typeface="宋体" pitchFamily="2" charset="-122"/>
              </a:rPr>
              <a:t>对一种物品嗜好</a:t>
            </a:r>
            <a:r>
              <a:rPr lang="en-US" altLang="zh-CN" sz="2700" smtClean="0">
                <a:ea typeface="宋体" pitchFamily="2" charset="-122"/>
              </a:rPr>
              <a:t>/</a:t>
            </a:r>
            <a:r>
              <a:rPr lang="zh-CN" altLang="en-US" sz="2700" smtClean="0">
                <a:ea typeface="宋体" pitchFamily="2" charset="-122"/>
              </a:rPr>
              <a:t>偏好</a:t>
            </a:r>
            <a:r>
              <a:rPr lang="zh-CN" altLang="zh-CN" sz="2700" smtClean="0">
                <a:ea typeface="宋体" pitchFamily="2" charset="-122"/>
              </a:rPr>
              <a:t>的增加会使那种物品的需求增加，并使它的需求曲线向右移动</a:t>
            </a:r>
          </a:p>
          <a:p>
            <a:pPr marL="290513" indent="-290513" eaLnBrk="1" hangingPunct="1">
              <a:spcBef>
                <a:spcPct val="55000"/>
              </a:spcBef>
            </a:pPr>
            <a:endParaRPr lang="zh-CN" altLang="zh-CN" sz="2700" smtClean="0">
              <a:ea typeface="宋体" pitchFamily="2" charset="-122"/>
            </a:endParaRPr>
          </a:p>
          <a:p>
            <a:pPr marL="290513" indent="-290513" eaLnBrk="1" hangingPunct="1">
              <a:spcBef>
                <a:spcPct val="55000"/>
              </a:spcBef>
            </a:pPr>
            <a:r>
              <a:rPr lang="zh-CN" altLang="zh-CN" sz="2700" smtClean="0">
                <a:ea typeface="宋体" pitchFamily="2" charset="-122"/>
              </a:rPr>
              <a:t>比如，</a:t>
            </a:r>
            <a:r>
              <a:rPr lang="zh-CN" altLang="en-US" smtClean="0">
                <a:ea typeface="宋体" pitchFamily="2" charset="-122"/>
              </a:rPr>
              <a:t>对吸烟有害健康的宣传和认识改变了人们的偏好</a:t>
            </a:r>
            <a:r>
              <a:rPr lang="zh-CN" smtClean="0">
                <a:ea typeface="宋体" pitchFamily="2" charset="-122"/>
              </a:rPr>
              <a:t>，这引起</a:t>
            </a:r>
            <a:r>
              <a:rPr lang="zh-CN" altLang="en-US" smtClean="0">
                <a:ea typeface="宋体" pitchFamily="2" charset="-122"/>
              </a:rPr>
              <a:t>烟草</a:t>
            </a:r>
            <a:r>
              <a:rPr lang="zh-CN" smtClean="0">
                <a:ea typeface="宋体" pitchFamily="2" charset="-122"/>
              </a:rPr>
              <a:t>需求</a:t>
            </a:r>
            <a:r>
              <a:rPr lang="zh-CN" altLang="en-US" smtClean="0">
                <a:ea typeface="宋体" pitchFamily="2" charset="-122"/>
              </a:rPr>
              <a:t>减少</a:t>
            </a:r>
            <a:r>
              <a:rPr lang="zh-CN" smtClean="0">
                <a:ea typeface="宋体" pitchFamily="2" charset="-122"/>
              </a:rPr>
              <a:t>，</a:t>
            </a:r>
            <a:r>
              <a:rPr lang="zh-CN" altLang="en-US" smtClean="0">
                <a:ea typeface="宋体" pitchFamily="2" charset="-122"/>
              </a:rPr>
              <a:t>戒烟贴需求增加</a:t>
            </a:r>
            <a:endParaRPr lang="zh-CN" smtClean="0">
              <a:ea typeface="宋体" pitchFamily="2" charset="-122"/>
            </a:endParaRPr>
          </a:p>
          <a:p>
            <a:pPr marL="290513" indent="-290513" eaLnBrk="1" hangingPunct="1">
              <a:spcBef>
                <a:spcPct val="55000"/>
              </a:spcBef>
              <a:buFont typeface="Wingdings" pitchFamily="2" charset="2"/>
              <a:buNone/>
            </a:pPr>
            <a:endParaRPr lang="zh-CN" altLang="zh-CN" sz="2700" smtClean="0">
              <a:ea typeface="宋体" pitchFamily="2" charset="-122"/>
            </a:endParaRPr>
          </a:p>
        </p:txBody>
      </p:sp>
      <p:sp>
        <p:nvSpPr>
          <p:cNvPr id="49157" name="Rectangle 3"/>
          <p:cNvSpPr>
            <a:spLocks noGrp="1" noChangeArrowheads="1"/>
          </p:cNvSpPr>
          <p:nvPr>
            <p:ph type="title" idx="4294967295"/>
          </p:nvPr>
        </p:nvSpPr>
        <p:spPr>
          <a:noFill/>
        </p:spPr>
        <p:txBody>
          <a:bodyPr/>
          <a:lstStyle/>
          <a:p>
            <a:pPr eaLnBrk="1" hangingPunct="1"/>
            <a:r>
              <a:rPr lang="en-US" altLang="zh-CN" sz="3600" dirty="0" smtClean="0">
                <a:ea typeface="宋体" pitchFamily="2" charset="-122"/>
              </a:rPr>
              <a:t>1.3</a:t>
            </a:r>
            <a:r>
              <a:rPr lang="zh-CN" altLang="en-US" sz="3600" dirty="0" smtClean="0">
                <a:ea typeface="宋体" pitchFamily="2" charset="-122"/>
              </a:rPr>
              <a:t>需求曲线的移动：爱好</a:t>
            </a:r>
            <a:r>
              <a:rPr lang="en-US" altLang="zh-CN" sz="3600" dirty="0" smtClean="0">
                <a:ea typeface="宋体" pitchFamily="2" charset="-122"/>
              </a:rPr>
              <a:t>/</a:t>
            </a:r>
            <a:r>
              <a:rPr lang="zh-CN" altLang="en-US" sz="3600" dirty="0" smtClean="0">
                <a:ea typeface="宋体" pitchFamily="2" charset="-122"/>
              </a:rPr>
              <a:t>偏好</a:t>
            </a:r>
            <a:endParaRPr lang="zh-CN" altLang="en-US" sz="3600" dirty="0" smtClean="0">
              <a:solidFill>
                <a:srgbClr val="008080"/>
              </a:solidFill>
              <a:ea typeface="宋体" pitchFamily="2" charset="-122"/>
            </a:endParaRPr>
          </a:p>
        </p:txBody>
      </p:sp>
      <p:sp>
        <p:nvSpPr>
          <p:cNvPr id="4915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wipe(left)">
                                      <p:cBhvr>
                                        <p:cTn id="7" dur="500"/>
                                        <p:tgtEl>
                                          <p:spTgt spid="3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pRg st="2" end="2"/>
                                            </p:txEl>
                                          </p:spTgt>
                                        </p:tgtEl>
                                        <p:attrNameLst>
                                          <p:attrName>style.visibility</p:attrName>
                                        </p:attrNameLst>
                                      </p:cBhvr>
                                      <p:to>
                                        <p:strVal val="visible"/>
                                      </p:to>
                                    </p:set>
                                    <p:animEffect transition="in" filter="wipe(left)">
                                      <p:cBhvr>
                                        <p:cTn id="12" dur="500"/>
                                        <p:tgtEl>
                                          <p:spTgt spid="33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bldLvl="4"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50179" name="灯片编号占位符 2"/>
          <p:cNvSpPr>
            <a:spLocks noGrp="1"/>
          </p:cNvSpPr>
          <p:nvPr>
            <p:ph type="sldNum" sz="quarter" idx="11"/>
          </p:nvPr>
        </p:nvSpPr>
        <p:spPr>
          <a:noFill/>
          <a:ln>
            <a:miter lim="800000"/>
            <a:headEnd/>
            <a:tailEnd/>
          </a:ln>
        </p:spPr>
        <p:txBody>
          <a:bodyPr/>
          <a:lstStyle/>
          <a:p>
            <a:fld id="{BD27E53D-E429-4418-82D0-C838D681DFFA}" type="slidenum">
              <a:rPr lang="en-US" altLang="zh-CN" smtClean="0"/>
              <a:pPr/>
              <a:t>17</a:t>
            </a:fld>
            <a:endParaRPr lang="zh-CN" altLang="zh-CN" smtClean="0"/>
          </a:p>
        </p:txBody>
      </p:sp>
      <p:sp>
        <p:nvSpPr>
          <p:cNvPr id="50180" name="Rectangle 2"/>
          <p:cNvSpPr>
            <a:spLocks noChangeArrowheads="1"/>
          </p:cNvSpPr>
          <p:nvPr/>
        </p:nvSpPr>
        <p:spPr bwMode="auto">
          <a:xfrm>
            <a:off x="666750" y="987425"/>
            <a:ext cx="7359650" cy="5283200"/>
          </a:xfrm>
          <a:prstGeom prst="rect">
            <a:avLst/>
          </a:prstGeom>
          <a:solidFill>
            <a:srgbClr val="FFFFCC"/>
          </a:solidFill>
          <a:ln w="9525">
            <a:noFill/>
            <a:miter lim="800000"/>
            <a:headEnd/>
            <a:tailEnd/>
          </a:ln>
        </p:spPr>
        <p:txBody>
          <a:bodyPr wrap="none" anchor="ctr"/>
          <a:lstStyle/>
          <a:p>
            <a:endParaRPr lang="zh-CN" altLang="zh-CN" sz="1800">
              <a:ea typeface="宋体" pitchFamily="2" charset="-122"/>
            </a:endParaRPr>
          </a:p>
        </p:txBody>
      </p:sp>
      <p:sp>
        <p:nvSpPr>
          <p:cNvPr id="50181" name="Rectangle 3"/>
          <p:cNvSpPr>
            <a:spLocks noGrp="1" noChangeArrowheads="1"/>
          </p:cNvSpPr>
          <p:nvPr>
            <p:ph type="title" idx="4294967295"/>
          </p:nvPr>
        </p:nvSpPr>
        <p:spPr>
          <a:xfrm>
            <a:off x="185738" y="254000"/>
            <a:ext cx="8709025" cy="635000"/>
          </a:xfrm>
        </p:spPr>
        <p:txBody>
          <a:bodyPr/>
          <a:lstStyle/>
          <a:p>
            <a:r>
              <a:rPr lang="zh-CN" altLang="en-US" sz="3600" smtClean="0">
                <a:ea typeface="宋体" pitchFamily="2" charset="-122"/>
              </a:rPr>
              <a:t>总结：影响买者的变量</a:t>
            </a:r>
          </a:p>
        </p:txBody>
      </p:sp>
      <p:sp>
        <p:nvSpPr>
          <p:cNvPr id="50182" name="Rectangle 4"/>
          <p:cNvSpPr>
            <a:spLocks noGrp="1" noChangeArrowheads="1"/>
          </p:cNvSpPr>
          <p:nvPr>
            <p:ph type="body" idx="4294967295"/>
          </p:nvPr>
        </p:nvSpPr>
        <p:spPr>
          <a:xfrm>
            <a:off x="661988" y="1023938"/>
            <a:ext cx="7726362" cy="534987"/>
          </a:xfrm>
        </p:spPr>
        <p:txBody>
          <a:bodyPr/>
          <a:lstStyle/>
          <a:p>
            <a:pPr marL="0" indent="0">
              <a:buFont typeface="Wingdings" pitchFamily="2" charset="2"/>
              <a:buNone/>
              <a:tabLst>
                <a:tab pos="2684463" algn="l"/>
              </a:tabLst>
            </a:pPr>
            <a:r>
              <a:rPr lang="zh-CN" altLang="zh-CN" b="1" smtClean="0">
                <a:ea typeface="宋体" pitchFamily="2" charset="-122"/>
              </a:rPr>
              <a:t>  </a:t>
            </a:r>
            <a:r>
              <a:rPr lang="zh-CN" b="1" smtClean="0">
                <a:ea typeface="宋体" pitchFamily="2" charset="-122"/>
              </a:rPr>
              <a:t>变量	         这些变量的变动将</a:t>
            </a:r>
            <a:r>
              <a:rPr lang="zh-CN" altLang="zh-CN" b="1" smtClean="0">
                <a:ea typeface="宋体" pitchFamily="2" charset="-122"/>
              </a:rPr>
              <a:t>…… </a:t>
            </a:r>
          </a:p>
        </p:txBody>
      </p:sp>
      <p:sp>
        <p:nvSpPr>
          <p:cNvPr id="30725" name="Rectangle 5"/>
          <p:cNvSpPr>
            <a:spLocks noChangeArrowheads="1"/>
          </p:cNvSpPr>
          <p:nvPr/>
        </p:nvSpPr>
        <p:spPr bwMode="auto">
          <a:xfrm>
            <a:off x="863600" y="1711325"/>
            <a:ext cx="7142163" cy="4683125"/>
          </a:xfrm>
          <a:prstGeom prst="rect">
            <a:avLst/>
          </a:prstGeom>
          <a:noFill/>
          <a:ln w="9525">
            <a:noFill/>
            <a:miter lim="800000"/>
            <a:headEnd/>
            <a:tailEnd/>
          </a:ln>
        </p:spPr>
        <p:txBody>
          <a:bodyPr/>
          <a:lstStyle/>
          <a:p>
            <a:pPr marL="504000" algn="ctr">
              <a:spcBef>
                <a:spcPct val="50000"/>
              </a:spcBef>
              <a:buClr>
                <a:srgbClr val="00B85C"/>
              </a:buClr>
              <a:buSzPct val="120000"/>
              <a:buFont typeface="Wingdings" pitchFamily="2" charset="2"/>
              <a:buNone/>
              <a:tabLst>
                <a:tab pos="2684463" algn="l"/>
              </a:tabLst>
              <a:defRPr/>
            </a:pPr>
            <a:r>
              <a:rPr lang="zh-CN" sz="2700" dirty="0">
                <a:ea typeface="宋体" pitchFamily="2" charset="-122"/>
              </a:rPr>
              <a:t>价格	</a:t>
            </a:r>
            <a:r>
              <a:rPr lang="zh-CN" altLang="en-US" sz="2700" dirty="0">
                <a:ea typeface="宋体" pitchFamily="2" charset="-122"/>
              </a:rPr>
              <a:t>需求量的变动</a:t>
            </a:r>
            <a:r>
              <a:rPr lang="en-US" altLang="zh-CN" sz="2700" dirty="0">
                <a:ea typeface="宋体" pitchFamily="2" charset="-122"/>
              </a:rPr>
              <a:t>,</a:t>
            </a:r>
            <a:r>
              <a:rPr lang="zh-CN" sz="2700" dirty="0">
                <a:ea typeface="宋体" pitchFamily="2" charset="-122"/>
              </a:rPr>
              <a:t>表现为沿着需</a:t>
            </a:r>
            <a:r>
              <a:rPr lang="en-US" altLang="zh-CN" sz="2700" dirty="0">
                <a:ea typeface="宋体" pitchFamily="2" charset="-122"/>
              </a:rPr>
              <a:t>  </a:t>
            </a:r>
            <a:r>
              <a:rPr lang="zh-CN" sz="2700" dirty="0">
                <a:ea typeface="宋体" pitchFamily="2" charset="-122"/>
              </a:rPr>
              <a:t>求曲线的变动</a:t>
            </a:r>
          </a:p>
          <a:p>
            <a:pPr>
              <a:spcBef>
                <a:spcPct val="50000"/>
              </a:spcBef>
              <a:buClr>
                <a:srgbClr val="00B85C"/>
              </a:buClr>
              <a:buSzPct val="120000"/>
              <a:buFont typeface="Wingdings" pitchFamily="2" charset="2"/>
              <a:buNone/>
              <a:tabLst>
                <a:tab pos="2684463" algn="l"/>
              </a:tabLst>
              <a:defRPr/>
            </a:pPr>
            <a:r>
              <a:rPr lang="zh-CN" altLang="en-US" sz="2700" dirty="0">
                <a:ea typeface="宋体" pitchFamily="2" charset="-122"/>
              </a:rPr>
              <a:t>人口</a:t>
            </a:r>
            <a:r>
              <a:rPr lang="en-US" altLang="zh-CN" sz="2700" dirty="0">
                <a:ea typeface="宋体" pitchFamily="2" charset="-122"/>
              </a:rPr>
              <a:t>/</a:t>
            </a:r>
            <a:r>
              <a:rPr lang="zh-CN" sz="2700" dirty="0">
                <a:ea typeface="宋体" pitchFamily="2" charset="-122"/>
              </a:rPr>
              <a:t>买者的数量	</a:t>
            </a:r>
            <a:r>
              <a:rPr lang="zh-CN" altLang="en-US" sz="2700" dirty="0">
                <a:ea typeface="宋体" pitchFamily="2" charset="-122"/>
              </a:rPr>
              <a:t>需求变动</a:t>
            </a:r>
            <a:r>
              <a:rPr lang="en-US" altLang="zh-CN" sz="2700" dirty="0">
                <a:ea typeface="宋体" pitchFamily="2" charset="-122"/>
              </a:rPr>
              <a:t>   </a:t>
            </a:r>
            <a:r>
              <a:rPr lang="zh-CN" sz="2700" dirty="0">
                <a:ea typeface="宋体" pitchFamily="2" charset="-122"/>
              </a:rPr>
              <a:t>使需求曲线移动</a:t>
            </a:r>
          </a:p>
          <a:p>
            <a:pPr>
              <a:spcBef>
                <a:spcPct val="50000"/>
              </a:spcBef>
              <a:buClr>
                <a:srgbClr val="00B85C"/>
              </a:buClr>
              <a:buSzPct val="120000"/>
              <a:buFont typeface="Wingdings" pitchFamily="2" charset="2"/>
              <a:buNone/>
              <a:tabLst>
                <a:tab pos="2684463" algn="l"/>
              </a:tabLst>
              <a:defRPr/>
            </a:pPr>
            <a:r>
              <a:rPr lang="zh-CN" sz="2700" dirty="0">
                <a:ea typeface="宋体" pitchFamily="2" charset="-122"/>
              </a:rPr>
              <a:t>相关物品的价格	</a:t>
            </a:r>
            <a:r>
              <a:rPr lang="zh-CN" altLang="en-US" sz="2700" dirty="0">
                <a:ea typeface="宋体" pitchFamily="2" charset="-122"/>
              </a:rPr>
              <a:t>需求变动</a:t>
            </a:r>
            <a:r>
              <a:rPr lang="zh-CN" sz="2700" dirty="0">
                <a:ea typeface="宋体" pitchFamily="2" charset="-122"/>
              </a:rPr>
              <a:t>   使需求曲线移动</a:t>
            </a:r>
          </a:p>
          <a:p>
            <a:pPr>
              <a:spcBef>
                <a:spcPct val="50000"/>
              </a:spcBef>
              <a:buClr>
                <a:srgbClr val="00B85C"/>
              </a:buClr>
              <a:buSzPct val="120000"/>
              <a:buFont typeface="Wingdings" pitchFamily="2" charset="2"/>
              <a:buNone/>
              <a:tabLst>
                <a:tab pos="2684463" algn="l"/>
              </a:tabLst>
              <a:defRPr/>
            </a:pPr>
            <a:r>
              <a:rPr lang="zh-CN" altLang="en-US" sz="2700" dirty="0" smtClean="0">
                <a:ea typeface="宋体" pitchFamily="2" charset="-122"/>
              </a:rPr>
              <a:t>预期未来价格</a:t>
            </a:r>
            <a:r>
              <a:rPr lang="zh-CN" sz="2700" dirty="0">
                <a:ea typeface="宋体" pitchFamily="2" charset="-122"/>
              </a:rPr>
              <a:t>	</a:t>
            </a:r>
            <a:r>
              <a:rPr lang="zh-CN" altLang="en-US" sz="2700" dirty="0">
                <a:ea typeface="宋体" pitchFamily="2" charset="-122"/>
              </a:rPr>
              <a:t>需求变动</a:t>
            </a:r>
            <a:r>
              <a:rPr lang="zh-CN" sz="2700" dirty="0">
                <a:ea typeface="宋体" pitchFamily="2" charset="-122"/>
              </a:rPr>
              <a:t>   使需求曲线移动</a:t>
            </a:r>
          </a:p>
          <a:p>
            <a:pPr>
              <a:spcBef>
                <a:spcPct val="50000"/>
              </a:spcBef>
              <a:buClr>
                <a:srgbClr val="00B85C"/>
              </a:buClr>
              <a:buSzPct val="120000"/>
              <a:buFont typeface="Wingdings" pitchFamily="2" charset="2"/>
              <a:buNone/>
              <a:tabLst>
                <a:tab pos="2684463" algn="l"/>
              </a:tabLst>
              <a:defRPr/>
            </a:pPr>
            <a:r>
              <a:rPr lang="zh-CN" altLang="en-US" sz="2700" dirty="0">
                <a:ea typeface="宋体" pitchFamily="2" charset="-122"/>
              </a:rPr>
              <a:t>收入</a:t>
            </a:r>
            <a:r>
              <a:rPr lang="zh-CN" sz="2700" dirty="0">
                <a:ea typeface="宋体" pitchFamily="2" charset="-122"/>
              </a:rPr>
              <a:t>	</a:t>
            </a:r>
            <a:r>
              <a:rPr lang="zh-CN" altLang="en-US" sz="2700" dirty="0">
                <a:ea typeface="宋体" pitchFamily="2" charset="-122"/>
              </a:rPr>
              <a:t>需求变动</a:t>
            </a:r>
            <a:r>
              <a:rPr lang="zh-CN" sz="2700" dirty="0">
                <a:ea typeface="宋体" pitchFamily="2" charset="-122"/>
              </a:rPr>
              <a:t>   使需求曲线移动</a:t>
            </a:r>
          </a:p>
          <a:p>
            <a:pPr>
              <a:spcBef>
                <a:spcPct val="50000"/>
              </a:spcBef>
              <a:buClr>
                <a:srgbClr val="00B85C"/>
              </a:buClr>
              <a:buSzPct val="120000"/>
              <a:buFont typeface="Wingdings" pitchFamily="2" charset="2"/>
              <a:buNone/>
              <a:tabLst>
                <a:tab pos="2684463" algn="l"/>
              </a:tabLst>
              <a:defRPr/>
            </a:pPr>
            <a:r>
              <a:rPr lang="zh-CN" sz="2700" dirty="0">
                <a:ea typeface="宋体" pitchFamily="2" charset="-122"/>
              </a:rPr>
              <a:t>预期</a:t>
            </a:r>
            <a:r>
              <a:rPr lang="zh-CN" altLang="en-US" sz="2700" dirty="0">
                <a:ea typeface="宋体" pitchFamily="2" charset="-122"/>
              </a:rPr>
              <a:t>收入</a:t>
            </a:r>
            <a:r>
              <a:rPr lang="zh-CN" sz="2700" dirty="0">
                <a:ea typeface="宋体" pitchFamily="2" charset="-122"/>
              </a:rPr>
              <a:t>	</a:t>
            </a:r>
            <a:r>
              <a:rPr lang="zh-CN" altLang="en-US" sz="2700" dirty="0">
                <a:ea typeface="宋体" pitchFamily="2" charset="-122"/>
              </a:rPr>
              <a:t>需求变动</a:t>
            </a:r>
            <a:r>
              <a:rPr lang="zh-CN" sz="2700" dirty="0">
                <a:ea typeface="宋体" pitchFamily="2" charset="-122"/>
              </a:rPr>
              <a:t>   使需求曲线移动</a:t>
            </a:r>
            <a:endParaRPr lang="en-US" altLang="zh-CN" sz="2700" dirty="0">
              <a:ea typeface="宋体" pitchFamily="2" charset="-122"/>
            </a:endParaRPr>
          </a:p>
          <a:p>
            <a:pPr>
              <a:spcBef>
                <a:spcPct val="50000"/>
              </a:spcBef>
              <a:buClr>
                <a:srgbClr val="00B85C"/>
              </a:buClr>
              <a:buSzPct val="120000"/>
              <a:buFont typeface="Wingdings" pitchFamily="2" charset="2"/>
              <a:buNone/>
              <a:tabLst>
                <a:tab pos="2684463" algn="l"/>
              </a:tabLst>
              <a:defRPr/>
            </a:pPr>
            <a:r>
              <a:rPr lang="zh-CN" altLang="en-US" sz="2700" dirty="0">
                <a:ea typeface="宋体" pitchFamily="2" charset="-122"/>
              </a:rPr>
              <a:t>偏好                     需求变动   </a:t>
            </a:r>
            <a:r>
              <a:rPr lang="zh-CN" sz="2700" dirty="0">
                <a:ea typeface="宋体" pitchFamily="2" charset="-122"/>
              </a:rPr>
              <a:t>使需求曲线移动</a:t>
            </a:r>
          </a:p>
        </p:txBody>
      </p:sp>
      <p:sp>
        <p:nvSpPr>
          <p:cNvPr id="50184" name="Line 6"/>
          <p:cNvSpPr>
            <a:spLocks noChangeShapeType="1"/>
          </p:cNvSpPr>
          <p:nvPr/>
        </p:nvSpPr>
        <p:spPr bwMode="auto">
          <a:xfrm>
            <a:off x="850900" y="1624013"/>
            <a:ext cx="6981825" cy="0"/>
          </a:xfrm>
          <a:prstGeom prst="line">
            <a:avLst/>
          </a:prstGeom>
          <a:noFill/>
          <a:ln w="9525">
            <a:solidFill>
              <a:schemeClr val="tx1"/>
            </a:solidFill>
            <a:round/>
            <a:headEnd/>
            <a:tailEnd/>
          </a:ln>
        </p:spPr>
        <p:txBody>
          <a:bodyPr/>
          <a:lstStyle/>
          <a:p>
            <a:endParaRPr lang="zh-CN" altLang="en-US"/>
          </a:p>
        </p:txBody>
      </p:sp>
      <p:sp>
        <p:nvSpPr>
          <p:cNvPr id="5018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cxnSp>
        <p:nvCxnSpPr>
          <p:cNvPr id="12" name="直接连接符 11"/>
          <p:cNvCxnSpPr/>
          <p:nvPr/>
        </p:nvCxnSpPr>
        <p:spPr>
          <a:xfrm rot="10800000">
            <a:off x="1019175" y="2644775"/>
            <a:ext cx="6753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animEffect transition="in" filter="wipe(left)">
                                      <p:cBhvr>
                                        <p:cTn id="7" dur="500"/>
                                        <p:tgtEl>
                                          <p:spTgt spid="307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5">
                                            <p:txEl>
                                              <p:pRg st="1" end="1"/>
                                            </p:txEl>
                                          </p:spTgt>
                                        </p:tgtEl>
                                        <p:attrNameLst>
                                          <p:attrName>style.visibility</p:attrName>
                                        </p:attrNameLst>
                                      </p:cBhvr>
                                      <p:to>
                                        <p:strVal val="visible"/>
                                      </p:to>
                                    </p:set>
                                    <p:animEffect transition="in" filter="wipe(left)">
                                      <p:cBhvr>
                                        <p:cTn id="12" dur="500"/>
                                        <p:tgtEl>
                                          <p:spTgt spid="307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5">
                                            <p:txEl>
                                              <p:pRg st="2" end="2"/>
                                            </p:txEl>
                                          </p:spTgt>
                                        </p:tgtEl>
                                        <p:attrNameLst>
                                          <p:attrName>style.visibility</p:attrName>
                                        </p:attrNameLst>
                                      </p:cBhvr>
                                      <p:to>
                                        <p:strVal val="visible"/>
                                      </p:to>
                                    </p:set>
                                    <p:animEffect transition="in" filter="wipe(left)">
                                      <p:cBhvr>
                                        <p:cTn id="17" dur="500"/>
                                        <p:tgtEl>
                                          <p:spTgt spid="307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25">
                                            <p:txEl>
                                              <p:pRg st="3" end="3"/>
                                            </p:txEl>
                                          </p:spTgt>
                                        </p:tgtEl>
                                        <p:attrNameLst>
                                          <p:attrName>style.visibility</p:attrName>
                                        </p:attrNameLst>
                                      </p:cBhvr>
                                      <p:to>
                                        <p:strVal val="visible"/>
                                      </p:to>
                                    </p:set>
                                    <p:animEffect transition="in" filter="wipe(left)">
                                      <p:cBhvr>
                                        <p:cTn id="22" dur="500"/>
                                        <p:tgtEl>
                                          <p:spTgt spid="307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25">
                                            <p:txEl>
                                              <p:pRg st="4" end="4"/>
                                            </p:txEl>
                                          </p:spTgt>
                                        </p:tgtEl>
                                        <p:attrNameLst>
                                          <p:attrName>style.visibility</p:attrName>
                                        </p:attrNameLst>
                                      </p:cBhvr>
                                      <p:to>
                                        <p:strVal val="visible"/>
                                      </p:to>
                                    </p:set>
                                    <p:animEffect transition="in" filter="wipe(left)">
                                      <p:cBhvr>
                                        <p:cTn id="27" dur="500"/>
                                        <p:tgtEl>
                                          <p:spTgt spid="307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5">
                                            <p:txEl>
                                              <p:pRg st="5" end="5"/>
                                            </p:txEl>
                                          </p:spTgt>
                                        </p:tgtEl>
                                        <p:attrNameLst>
                                          <p:attrName>style.visibility</p:attrName>
                                        </p:attrNameLst>
                                      </p:cBhvr>
                                      <p:to>
                                        <p:strVal val="visible"/>
                                      </p:to>
                                    </p:set>
                                    <p:animEffect transition="in" filter="wipe(left)">
                                      <p:cBhvr>
                                        <p:cTn id="32" dur="500"/>
                                        <p:tgtEl>
                                          <p:spTgt spid="307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25">
                                            <p:txEl>
                                              <p:pRg st="6" end="6"/>
                                            </p:txEl>
                                          </p:spTgt>
                                        </p:tgtEl>
                                        <p:attrNameLst>
                                          <p:attrName>style.visibility</p:attrName>
                                        </p:attrNameLst>
                                      </p:cBhvr>
                                      <p:to>
                                        <p:strVal val="visible"/>
                                      </p:to>
                                    </p:set>
                                    <p:animEffect transition="in" filter="wipe(left)">
                                      <p:cBhvr>
                                        <p:cTn id="37" dur="500"/>
                                        <p:tgtEl>
                                          <p:spTgt spid="307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p:txBody>
          <a:bodyPr anchor="t"/>
          <a:lstStyle/>
          <a:p>
            <a:r>
              <a:rPr lang="en-US" altLang="zh-CN" dirty="0" smtClean="0">
                <a:ea typeface="宋体" pitchFamily="2" charset="-122"/>
              </a:rPr>
              <a:t>1.4 </a:t>
            </a:r>
            <a:r>
              <a:rPr lang="zh-CN" altLang="en-US" dirty="0" smtClean="0">
                <a:ea typeface="宋体" pitchFamily="2" charset="-122"/>
              </a:rPr>
              <a:t>两种减少吸烟的措施</a:t>
            </a:r>
            <a:endParaRPr lang="en-US" altLang="zh-CN" dirty="0" smtClean="0">
              <a:ea typeface="宋体" pitchFamily="2" charset="-122"/>
            </a:endParaRPr>
          </a:p>
        </p:txBody>
      </p:sp>
      <p:sp>
        <p:nvSpPr>
          <p:cNvPr id="51203" name="Content Placeholder 1"/>
          <p:cNvSpPr>
            <a:spLocks noGrp="1"/>
          </p:cNvSpPr>
          <p:nvPr>
            <p:ph idx="1"/>
          </p:nvPr>
        </p:nvSpPr>
        <p:spPr>
          <a:xfrm>
            <a:off x="314325" y="3862388"/>
            <a:ext cx="8601075" cy="2614612"/>
          </a:xfrm>
        </p:spPr>
        <p:txBody>
          <a:bodyPr/>
          <a:lstStyle/>
          <a:p>
            <a:pPr marL="514350" indent="-514350">
              <a:buFontTx/>
              <a:buAutoNum type="arabicPeriod"/>
            </a:pPr>
            <a:r>
              <a:rPr lang="en-US" altLang="zh-CN" smtClean="0">
                <a:ea typeface="宋体" pitchFamily="2" charset="-122"/>
              </a:rPr>
              <a:t>Shift the demand curve for cigarettes</a:t>
            </a:r>
            <a:r>
              <a:rPr lang="zh-CN" altLang="en-US" smtClean="0">
                <a:ea typeface="宋体" pitchFamily="2" charset="-122"/>
              </a:rPr>
              <a:t>移动烟草的需求曲线</a:t>
            </a:r>
            <a:r>
              <a:rPr lang="en-US" altLang="zh-CN" smtClean="0">
                <a:ea typeface="宋体" pitchFamily="2" charset="-122"/>
              </a:rPr>
              <a:t> </a:t>
            </a:r>
          </a:p>
          <a:p>
            <a:pPr marL="514350" indent="-514350">
              <a:buFontTx/>
              <a:buAutoNum type="arabicPeriod"/>
            </a:pPr>
            <a:r>
              <a:rPr lang="en-US" altLang="zh-CN" smtClean="0">
                <a:ea typeface="宋体" pitchFamily="2" charset="-122"/>
              </a:rPr>
              <a:t>Try to raise the price of cigarettes</a:t>
            </a:r>
            <a:r>
              <a:rPr lang="zh-CN" altLang="en-US" smtClean="0">
                <a:ea typeface="宋体" pitchFamily="2" charset="-122"/>
              </a:rPr>
              <a:t>提高烟草的价格</a:t>
            </a:r>
            <a:endParaRPr lang="en-US" altLang="zh-CN" smtClean="0">
              <a:ea typeface="宋体" pitchFamily="2" charset="-122"/>
            </a:endParaRPr>
          </a:p>
          <a:p>
            <a:pPr marL="514350" indent="-514350">
              <a:buFontTx/>
              <a:buNone/>
            </a:pPr>
            <a:endParaRPr lang="en-US" altLang="zh-CN" smtClean="0">
              <a:ea typeface="宋体" pitchFamily="2" charset="-122"/>
            </a:endParaRPr>
          </a:p>
        </p:txBody>
      </p:sp>
      <p:sp>
        <p:nvSpPr>
          <p:cNvPr id="51204" name="Footer Placeholder 4"/>
          <p:cNvSpPr>
            <a:spLocks noGrp="1"/>
          </p:cNvSpPr>
          <p:nvPr>
            <p:ph type="ftr" sz="quarter" idx="10"/>
          </p:nvPr>
        </p:nvSpPr>
        <p:spPr>
          <a:xfrm>
            <a:off x="8302625" y="6375400"/>
            <a:ext cx="684213" cy="368300"/>
          </a:xfrm>
          <a:noFill/>
          <a:ln>
            <a:miter lim="800000"/>
            <a:headEnd/>
            <a:tailEnd/>
          </a:ln>
        </p:spPr>
        <p:txBody>
          <a:bodyPr anchor="t"/>
          <a:lstStyle/>
          <a:p>
            <a:pPr algn="r"/>
            <a:r>
              <a:rPr lang="en-US" altLang="zh-CN" sz="1700" i="0" smtClean="0">
                <a:latin typeface="Tahoma"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51205" name="Slide Number Placeholder 1"/>
          <p:cNvSpPr>
            <a:spLocks noGrp="1"/>
          </p:cNvSpPr>
          <p:nvPr>
            <p:ph type="sldNum" sz="quarter" idx="11"/>
          </p:nvPr>
        </p:nvSpPr>
        <p:spPr>
          <a:xfrm>
            <a:off x="285750" y="6392863"/>
            <a:ext cx="7335838" cy="366712"/>
          </a:xfrm>
          <a:noFill/>
          <a:ln>
            <a:miter lim="800000"/>
            <a:headEnd/>
            <a:tailEnd/>
          </a:ln>
        </p:spPr>
        <p:txBody>
          <a:bodyPr anchor="ctr"/>
          <a:lstStyle/>
          <a:p>
            <a:pPr algn="l"/>
            <a:fld id="{885BAA8D-EAA0-4E3F-9051-3A51182A90EA}" type="slidenum">
              <a:rPr lang="en-US" altLang="zh-CN" sz="1800" i="1" smtClean="0">
                <a:latin typeface="Arial" pitchFamily="34" charset="0"/>
              </a:rPr>
              <a:pPr algn="l"/>
              <a:t>18</a:t>
            </a:fld>
            <a:endParaRPr lang="en-US" altLang="zh-CN" sz="1800" i="1" smtClean="0">
              <a:latin typeface="Arial" pitchFamily="34" charset="0"/>
            </a:endParaRPr>
          </a:p>
        </p:txBody>
      </p:sp>
      <p:sp>
        <p:nvSpPr>
          <p:cNvPr id="51206" name="TextBox 2"/>
          <p:cNvSpPr txBox="1">
            <a:spLocks noChangeArrowheads="1"/>
          </p:cNvSpPr>
          <p:nvPr/>
        </p:nvSpPr>
        <p:spPr bwMode="auto">
          <a:xfrm>
            <a:off x="3990975" y="1531938"/>
            <a:ext cx="4019550" cy="1384300"/>
          </a:xfrm>
          <a:prstGeom prst="rect">
            <a:avLst/>
          </a:prstGeom>
          <a:noFill/>
          <a:ln w="9525">
            <a:noFill/>
            <a:miter lim="800000"/>
            <a:headEnd/>
            <a:tailEnd/>
          </a:ln>
        </p:spPr>
        <p:txBody>
          <a:bodyPr wrap="none">
            <a:spAutoFit/>
          </a:bodyPr>
          <a:lstStyle/>
          <a:p>
            <a:r>
              <a:rPr lang="en-US" altLang="zh-CN" sz="2800" i="1">
                <a:solidFill>
                  <a:srgbClr val="002060"/>
                </a:solidFill>
                <a:ea typeface="宋体" pitchFamily="2" charset="-122"/>
              </a:rPr>
              <a:t>“What is the best way to</a:t>
            </a:r>
          </a:p>
          <a:p>
            <a:r>
              <a:rPr lang="en-US" altLang="zh-CN" sz="2800" i="1">
                <a:solidFill>
                  <a:srgbClr val="002060"/>
                </a:solidFill>
                <a:ea typeface="宋体" pitchFamily="2" charset="-122"/>
              </a:rPr>
              <a:t>stop this?”</a:t>
            </a:r>
            <a:endParaRPr lang="en-US" altLang="zh-CN" sz="2800">
              <a:solidFill>
                <a:srgbClr val="002060"/>
              </a:solidFill>
              <a:ea typeface="宋体" pitchFamily="2" charset="-122"/>
            </a:endParaRPr>
          </a:p>
          <a:p>
            <a:r>
              <a:rPr lang="en-US" altLang="zh-CN" sz="2800" i="1">
                <a:solidFill>
                  <a:srgbClr val="002060"/>
                </a:solidFill>
                <a:ea typeface="宋体" pitchFamily="2" charset="-122"/>
              </a:rPr>
              <a:t>“</a:t>
            </a:r>
            <a:r>
              <a:rPr lang="zh-CN" altLang="en-US" sz="2800" i="1">
                <a:solidFill>
                  <a:srgbClr val="002060"/>
                </a:solidFill>
                <a:ea typeface="宋体" pitchFamily="2" charset="-122"/>
              </a:rPr>
              <a:t>哪个是最好的措施</a:t>
            </a:r>
            <a:r>
              <a:rPr lang="en-US" altLang="zh-CN" sz="2800" i="1">
                <a:solidFill>
                  <a:srgbClr val="002060"/>
                </a:solidFill>
                <a:ea typeface="宋体" pitchFamily="2" charset="-122"/>
              </a:rPr>
              <a:t>?”</a:t>
            </a:r>
            <a:endParaRPr lang="en-US" altLang="zh-CN" sz="2800">
              <a:solidFill>
                <a:srgbClr val="002060"/>
              </a:solidFill>
              <a:ea typeface="宋体" pitchFamily="2" charset="-122"/>
            </a:endParaRPr>
          </a:p>
        </p:txBody>
      </p:sp>
      <p:pic>
        <p:nvPicPr>
          <p:cNvPr id="51207" name="Picture 9"/>
          <p:cNvPicPr>
            <a:picLocks noChangeAspect="1" noChangeArrowheads="1"/>
          </p:cNvPicPr>
          <p:nvPr/>
        </p:nvPicPr>
        <p:blipFill>
          <a:blip r:embed="rId2" cstate="print"/>
          <a:srcRect/>
          <a:stretch>
            <a:fillRect/>
          </a:stretch>
        </p:blipFill>
        <p:spPr bwMode="auto">
          <a:xfrm>
            <a:off x="315913" y="1468438"/>
            <a:ext cx="3467100" cy="2295525"/>
          </a:xfrm>
          <a:prstGeom prst="rect">
            <a:avLst/>
          </a:prstGeom>
          <a:noFill/>
          <a:ln w="9525" algn="ctr">
            <a:noFill/>
            <a:miter lim="800000"/>
            <a:headEnd/>
            <a:tailEnd/>
          </a:ln>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0" y="429369"/>
            <a:ext cx="9144000" cy="850791"/>
          </a:xfrm>
          <a:solidFill>
            <a:schemeClr val="bg1">
              <a:alpha val="25000"/>
            </a:schemeClr>
          </a:solidFill>
        </p:spPr>
        <p:txBody>
          <a:bodyPr lIns="365760" tIns="182880" anchor="t"/>
          <a:lstStyle/>
          <a:p>
            <a:pPr algn="l" eaLnBrk="1" hangingPunct="1">
              <a:lnSpc>
                <a:spcPct val="115000"/>
              </a:lnSpc>
              <a:defRPr/>
            </a:pPr>
            <a:r>
              <a:rPr lang="zh-CN" altLang="en-US" sz="3600" dirty="0" smtClean="0">
                <a:solidFill>
                  <a:schemeClr val="tx1"/>
                </a:solidFill>
                <a:effectLst>
                  <a:outerShdw blurRad="38100" dist="38100" dir="2700000" algn="tl">
                    <a:srgbClr val="C0C0C0"/>
                  </a:outerShdw>
                </a:effectLst>
                <a:ea typeface="宋体" pitchFamily="2" charset="-122"/>
              </a:rPr>
              <a:t>本章我们将探索这些问题的答案：</a:t>
            </a:r>
          </a:p>
        </p:txBody>
      </p:sp>
      <p:sp>
        <p:nvSpPr>
          <p:cNvPr id="9220" name="Rectangle 4"/>
          <p:cNvSpPr>
            <a:spLocks noGrp="1" noChangeArrowheads="1"/>
          </p:cNvSpPr>
          <p:nvPr>
            <p:ph type="body" idx="1"/>
          </p:nvPr>
        </p:nvSpPr>
        <p:spPr>
          <a:xfrm>
            <a:off x="373063" y="1863725"/>
            <a:ext cx="8396287" cy="4546600"/>
          </a:xfrm>
        </p:spPr>
        <p:txBody>
          <a:bodyPr/>
          <a:lstStyle/>
          <a:p>
            <a:pPr eaLnBrk="1" hangingPunct="1">
              <a:buClr>
                <a:srgbClr val="996633"/>
              </a:buClr>
              <a:defRPr/>
            </a:pPr>
            <a:r>
              <a:rPr lang="en-US" altLang="zh-CN" dirty="0" smtClean="0">
                <a:ea typeface="宋体" pitchFamily="2" charset="-122"/>
              </a:rPr>
              <a:t>1.</a:t>
            </a:r>
            <a:r>
              <a:rPr lang="zh-CN" altLang="zh-CN" dirty="0" smtClean="0">
                <a:ea typeface="宋体" pitchFamily="2" charset="-122"/>
              </a:rPr>
              <a:t>影响买者物品需求的因素有哪些？</a:t>
            </a:r>
          </a:p>
          <a:p>
            <a:pPr eaLnBrk="1" hangingPunct="1">
              <a:buClr>
                <a:srgbClr val="996633"/>
              </a:buClr>
              <a:defRPr/>
            </a:pPr>
            <a:r>
              <a:rPr lang="en-US" altLang="zh-CN" dirty="0" smtClean="0">
                <a:ea typeface="宋体" pitchFamily="2" charset="-122"/>
              </a:rPr>
              <a:t>2.</a:t>
            </a:r>
            <a:r>
              <a:rPr lang="zh-CN" altLang="zh-CN" dirty="0" smtClean="0">
                <a:ea typeface="宋体" pitchFamily="2" charset="-122"/>
              </a:rPr>
              <a:t>影响卖者物品供给的因素有哪些？</a:t>
            </a:r>
          </a:p>
          <a:p>
            <a:pPr eaLnBrk="1" hangingPunct="1">
              <a:buClr>
                <a:srgbClr val="996633"/>
              </a:buClr>
              <a:defRPr/>
            </a:pPr>
            <a:r>
              <a:rPr lang="en-US" altLang="zh-CN" dirty="0" smtClean="0">
                <a:ea typeface="宋体" pitchFamily="2" charset="-122"/>
              </a:rPr>
              <a:t>3.</a:t>
            </a:r>
            <a:r>
              <a:rPr lang="zh-CN" altLang="zh-CN" dirty="0" smtClean="0">
                <a:ea typeface="宋体" pitchFamily="2" charset="-122"/>
              </a:rPr>
              <a:t>供给与需求怎么决定物品出售的价格与数量？影响供给与需求的因素又是如何影响市场价格与数量？</a:t>
            </a:r>
          </a:p>
          <a:p>
            <a:pPr eaLnBrk="1" hangingPunct="1">
              <a:buClr>
                <a:srgbClr val="996633"/>
              </a:buClr>
              <a:defRPr/>
            </a:pPr>
            <a:r>
              <a:rPr lang="en-US" altLang="zh-CN" dirty="0" smtClean="0">
                <a:ea typeface="宋体" pitchFamily="2" charset="-122"/>
              </a:rPr>
              <a:t>4.</a:t>
            </a:r>
            <a:r>
              <a:rPr lang="zh-CN" altLang="zh-CN" dirty="0" smtClean="0">
                <a:ea typeface="宋体" pitchFamily="2" charset="-122"/>
              </a:rPr>
              <a:t>市场是如何配置资源的？</a:t>
            </a:r>
          </a:p>
        </p:txBody>
      </p:sp>
      <p:sp>
        <p:nvSpPr>
          <p:cNvPr id="35845" name="Rectangle 5"/>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28EFCD7E-2A69-451B-AE36-CEABB2CACB25}" type="slidenum">
              <a:rPr lang="zh-CN" altLang="zh-CN" sz="1700">
                <a:solidFill>
                  <a:srgbClr val="777777"/>
                </a:solidFill>
                <a:latin typeface="Tahoma" pitchFamily="34" charset="0"/>
                <a:ea typeface="宋体" pitchFamily="2" charset="-122"/>
              </a:rPr>
              <a:pPr algn="r"/>
              <a:t>1</a:t>
            </a:fld>
            <a:endParaRPr lang="en-US" altLang="zh-CN" sz="1700">
              <a:solidFill>
                <a:srgbClr val="777777"/>
              </a:solidFill>
              <a:latin typeface="Tahoma"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p:txBody>
          <a:bodyPr anchor="t"/>
          <a:lstStyle/>
          <a:p>
            <a:r>
              <a:rPr lang="en-US" altLang="zh-CN" dirty="0" smtClean="0">
                <a:ea typeface="宋体" pitchFamily="2" charset="-122"/>
              </a:rPr>
              <a:t>1.4 </a:t>
            </a:r>
            <a:r>
              <a:rPr lang="zh-CN" altLang="en-US" dirty="0" smtClean="0">
                <a:ea typeface="宋体" pitchFamily="2" charset="-122"/>
              </a:rPr>
              <a:t>两种减少吸烟的措施</a:t>
            </a:r>
            <a:endParaRPr lang="en-US" altLang="zh-CN" dirty="0" smtClean="0">
              <a:ea typeface="宋体" pitchFamily="2" charset="-122"/>
            </a:endParaRPr>
          </a:p>
        </p:txBody>
      </p:sp>
      <p:sp>
        <p:nvSpPr>
          <p:cNvPr id="52227" name="Content Placeholder 1"/>
          <p:cNvSpPr>
            <a:spLocks noGrp="1"/>
          </p:cNvSpPr>
          <p:nvPr>
            <p:ph idx="1"/>
          </p:nvPr>
        </p:nvSpPr>
        <p:spPr>
          <a:xfrm>
            <a:off x="314325" y="1524000"/>
            <a:ext cx="8601075" cy="4953000"/>
          </a:xfrm>
        </p:spPr>
        <p:txBody>
          <a:bodyPr/>
          <a:lstStyle/>
          <a:p>
            <a:pPr marL="514350" indent="-514350">
              <a:buFontTx/>
              <a:buAutoNum type="arabicPeriod"/>
            </a:pPr>
            <a:r>
              <a:rPr lang="en-US" altLang="zh-CN" smtClean="0">
                <a:ea typeface="宋体" pitchFamily="2" charset="-122"/>
              </a:rPr>
              <a:t>Shift the demand curve</a:t>
            </a:r>
            <a:r>
              <a:rPr lang="zh-CN" altLang="en-US" smtClean="0">
                <a:ea typeface="宋体" pitchFamily="2" charset="-122"/>
              </a:rPr>
              <a:t>移动需求曲线的政策</a:t>
            </a:r>
            <a:endParaRPr lang="en-US" altLang="zh-CN" smtClean="0">
              <a:ea typeface="宋体" pitchFamily="2" charset="-122"/>
            </a:endParaRPr>
          </a:p>
          <a:p>
            <a:pPr lvl="1"/>
            <a:r>
              <a:rPr lang="en-US" altLang="zh-CN" smtClean="0">
                <a:ea typeface="宋体" pitchFamily="2" charset="-122"/>
              </a:rPr>
              <a:t>Public service announcements</a:t>
            </a:r>
            <a:r>
              <a:rPr lang="zh-CN" altLang="en-US" smtClean="0">
                <a:ea typeface="宋体" pitchFamily="2" charset="-122"/>
              </a:rPr>
              <a:t>公共宣传吸烟危害</a:t>
            </a:r>
            <a:endParaRPr lang="en-US" altLang="zh-CN" smtClean="0">
              <a:ea typeface="宋体" pitchFamily="2" charset="-122"/>
            </a:endParaRPr>
          </a:p>
          <a:p>
            <a:pPr lvl="1"/>
            <a:r>
              <a:rPr lang="zh-CN" altLang="en-US" smtClean="0">
                <a:ea typeface="宋体" pitchFamily="2" charset="-122"/>
              </a:rPr>
              <a:t>强制包装上标明“吸烟有害健康”</a:t>
            </a:r>
            <a:endParaRPr lang="en-US" altLang="zh-CN" smtClean="0">
              <a:ea typeface="宋体" pitchFamily="2" charset="-122"/>
            </a:endParaRPr>
          </a:p>
          <a:p>
            <a:pPr lvl="1"/>
            <a:r>
              <a:rPr lang="en-US" altLang="zh-CN" smtClean="0">
                <a:ea typeface="宋体" pitchFamily="2" charset="-122"/>
              </a:rPr>
              <a:t>Prohibition of cigarette advertising</a:t>
            </a:r>
            <a:r>
              <a:rPr lang="zh-CN" altLang="en-US" smtClean="0">
                <a:ea typeface="宋体" pitchFamily="2" charset="-122"/>
              </a:rPr>
              <a:t>禁止做电视广告</a:t>
            </a:r>
            <a:endParaRPr lang="en-US" altLang="zh-CN" smtClean="0">
              <a:ea typeface="宋体" pitchFamily="2" charset="-122"/>
            </a:endParaRPr>
          </a:p>
          <a:p>
            <a:pPr marL="514350" indent="-514350"/>
            <a:r>
              <a:rPr lang="en-US" altLang="zh-CN" smtClean="0">
                <a:ea typeface="宋体" pitchFamily="2" charset="-122"/>
              </a:rPr>
              <a:t>If successful</a:t>
            </a:r>
            <a:r>
              <a:rPr lang="zh-CN" altLang="en-US" smtClean="0">
                <a:ea typeface="宋体" pitchFamily="2" charset="-122"/>
              </a:rPr>
              <a:t>如果成功，</a:t>
            </a:r>
            <a:endParaRPr lang="en-US" altLang="zh-CN" smtClean="0">
              <a:ea typeface="宋体" pitchFamily="2" charset="-122"/>
            </a:endParaRPr>
          </a:p>
          <a:p>
            <a:pPr lvl="1"/>
            <a:r>
              <a:rPr lang="en-US" altLang="zh-CN" smtClean="0">
                <a:ea typeface="宋体" pitchFamily="2" charset="-122"/>
              </a:rPr>
              <a:t>Shift demand curve to the left</a:t>
            </a:r>
          </a:p>
          <a:p>
            <a:pPr lvl="1"/>
            <a:r>
              <a:rPr lang="zh-CN" altLang="en-US" smtClean="0">
                <a:ea typeface="宋体" pitchFamily="2" charset="-122"/>
              </a:rPr>
              <a:t>使需求曲线向左移动</a:t>
            </a:r>
            <a:endParaRPr lang="en-US" altLang="zh-CN" smtClean="0">
              <a:ea typeface="宋体" pitchFamily="2" charset="-122"/>
            </a:endParaRPr>
          </a:p>
        </p:txBody>
      </p:sp>
      <p:sp>
        <p:nvSpPr>
          <p:cNvPr id="52228" name="Footer Placeholder 4"/>
          <p:cNvSpPr>
            <a:spLocks noGrp="1"/>
          </p:cNvSpPr>
          <p:nvPr>
            <p:ph type="ftr" sz="quarter" idx="10"/>
          </p:nvPr>
        </p:nvSpPr>
        <p:spPr>
          <a:xfrm>
            <a:off x="8302625" y="6375400"/>
            <a:ext cx="684213" cy="368300"/>
          </a:xfrm>
          <a:noFill/>
          <a:ln>
            <a:miter lim="800000"/>
            <a:headEnd/>
            <a:tailEnd/>
          </a:ln>
        </p:spPr>
        <p:txBody>
          <a:bodyPr anchor="t"/>
          <a:lstStyle/>
          <a:p>
            <a:pPr algn="r"/>
            <a:r>
              <a:rPr lang="en-US" altLang="zh-CN" sz="1700" i="0" smtClean="0">
                <a:latin typeface="Tahoma"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52229" name="Slide Number Placeholder 1"/>
          <p:cNvSpPr>
            <a:spLocks noGrp="1"/>
          </p:cNvSpPr>
          <p:nvPr>
            <p:ph type="sldNum" sz="quarter" idx="11"/>
          </p:nvPr>
        </p:nvSpPr>
        <p:spPr>
          <a:xfrm>
            <a:off x="285750" y="6392863"/>
            <a:ext cx="7335838" cy="366712"/>
          </a:xfrm>
          <a:noFill/>
          <a:ln>
            <a:miter lim="800000"/>
            <a:headEnd/>
            <a:tailEnd/>
          </a:ln>
        </p:spPr>
        <p:txBody>
          <a:bodyPr anchor="ctr"/>
          <a:lstStyle/>
          <a:p>
            <a:pPr algn="l"/>
            <a:fld id="{C15A299F-1E3F-4E95-AF86-2C0854829BD5}" type="slidenum">
              <a:rPr lang="en-US" altLang="zh-CN" sz="1800" i="1" smtClean="0">
                <a:latin typeface="Arial" pitchFamily="34" charset="0"/>
              </a:rPr>
              <a:pPr algn="l"/>
              <a:t>19</a:t>
            </a:fld>
            <a:endParaRPr lang="en-US" altLang="zh-CN" sz="1800" i="1" smtClean="0">
              <a:latin typeface="Arial" pitchFamily="34"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2"/>
          <p:cNvSpPr>
            <a:spLocks noGrp="1"/>
          </p:cNvSpPr>
          <p:nvPr>
            <p:ph type="title"/>
          </p:nvPr>
        </p:nvSpPr>
        <p:spPr/>
        <p:txBody>
          <a:bodyPr anchor="t"/>
          <a:lstStyle/>
          <a:p>
            <a:r>
              <a:rPr lang="en-US" altLang="zh-CN" dirty="0" smtClean="0">
                <a:ea typeface="宋体" pitchFamily="2" charset="-122"/>
              </a:rPr>
              <a:t>1.4 </a:t>
            </a:r>
            <a:r>
              <a:rPr lang="zh-CN" altLang="en-US" dirty="0" smtClean="0">
                <a:ea typeface="宋体" pitchFamily="2" charset="-122"/>
              </a:rPr>
              <a:t>两种减少吸烟的措施</a:t>
            </a:r>
            <a:endParaRPr lang="en-US" altLang="zh-CN" dirty="0" smtClean="0">
              <a:ea typeface="宋体" pitchFamily="2" charset="-122"/>
            </a:endParaRPr>
          </a:p>
        </p:txBody>
      </p:sp>
      <p:sp>
        <p:nvSpPr>
          <p:cNvPr id="53251" name="Content Placeholder 1"/>
          <p:cNvSpPr>
            <a:spLocks noGrp="1"/>
          </p:cNvSpPr>
          <p:nvPr>
            <p:ph idx="1"/>
          </p:nvPr>
        </p:nvSpPr>
        <p:spPr>
          <a:xfrm>
            <a:off x="457200" y="1490663"/>
            <a:ext cx="8458200" cy="4986337"/>
          </a:xfrm>
        </p:spPr>
        <p:txBody>
          <a:bodyPr/>
          <a:lstStyle/>
          <a:p>
            <a:pPr marL="514350" indent="-514350">
              <a:buFontTx/>
              <a:buAutoNum type="arabicPeriod" startAt="2"/>
            </a:pPr>
            <a:r>
              <a:rPr lang="en-US" altLang="zh-CN" smtClean="0">
                <a:ea typeface="宋体" pitchFamily="2" charset="-122"/>
              </a:rPr>
              <a:t>Raise the price of cigarettes</a:t>
            </a:r>
            <a:r>
              <a:rPr lang="zh-CN" altLang="en-US" smtClean="0">
                <a:ea typeface="宋体" pitchFamily="2" charset="-122"/>
              </a:rPr>
              <a:t>提高烟草价格</a:t>
            </a:r>
            <a:endParaRPr lang="en-US" altLang="zh-CN" smtClean="0">
              <a:ea typeface="宋体" pitchFamily="2" charset="-122"/>
            </a:endParaRPr>
          </a:p>
          <a:p>
            <a:pPr lvl="1"/>
            <a:r>
              <a:rPr lang="en-US" altLang="zh-CN" smtClean="0">
                <a:ea typeface="宋体" pitchFamily="2" charset="-122"/>
              </a:rPr>
              <a:t>Tax the manufacturer</a:t>
            </a:r>
            <a:r>
              <a:rPr lang="zh-CN" altLang="en-US" smtClean="0">
                <a:ea typeface="宋体" pitchFamily="2" charset="-122"/>
              </a:rPr>
              <a:t>对生产商征税</a:t>
            </a:r>
            <a:r>
              <a:rPr lang="en-US" altLang="zh-CN" smtClean="0">
                <a:ea typeface="宋体" pitchFamily="2" charset="-122"/>
              </a:rPr>
              <a:t>: </a:t>
            </a:r>
            <a:r>
              <a:rPr lang="zh-CN" altLang="en-US" smtClean="0">
                <a:ea typeface="宋体" pitchFamily="2" charset="-122"/>
              </a:rPr>
              <a:t>更高价格</a:t>
            </a:r>
            <a:endParaRPr lang="en-US" altLang="zh-CN" smtClean="0">
              <a:ea typeface="宋体" pitchFamily="2" charset="-122"/>
            </a:endParaRPr>
          </a:p>
          <a:p>
            <a:pPr lvl="1"/>
            <a:r>
              <a:rPr lang="en-US" altLang="zh-CN" smtClean="0">
                <a:ea typeface="宋体" pitchFamily="2" charset="-122"/>
              </a:rPr>
              <a:t>Movement along demand curve</a:t>
            </a:r>
            <a:r>
              <a:rPr lang="zh-CN" altLang="en-US" smtClean="0">
                <a:ea typeface="宋体" pitchFamily="2" charset="-122"/>
              </a:rPr>
              <a:t>沿着需求曲线的移动</a:t>
            </a:r>
            <a:endParaRPr lang="en-US" altLang="zh-CN" smtClean="0">
              <a:ea typeface="宋体" pitchFamily="2" charset="-122"/>
            </a:endParaRPr>
          </a:p>
          <a:p>
            <a:pPr lvl="2"/>
            <a:r>
              <a:rPr lang="zh-CN" altLang="en-US" smtClean="0">
                <a:ea typeface="宋体" pitchFamily="2" charset="-122"/>
              </a:rPr>
              <a:t>价格</a:t>
            </a:r>
            <a:r>
              <a:rPr lang="en-US" altLang="zh-CN" smtClean="0">
                <a:ea typeface="宋体" pitchFamily="2" charset="-122"/>
              </a:rPr>
              <a:t>10% </a:t>
            </a:r>
            <a:r>
              <a:rPr lang="en-US" altLang="zh-CN" sz="3600" b="1" smtClean="0">
                <a:ea typeface="宋体" pitchFamily="2" charset="-122"/>
              </a:rPr>
              <a:t>↑</a:t>
            </a:r>
            <a:r>
              <a:rPr lang="en-US" altLang="zh-CN" sz="3600" smtClean="0">
                <a:ea typeface="宋体" pitchFamily="2" charset="-122"/>
              </a:rPr>
              <a:t> </a:t>
            </a:r>
            <a:r>
              <a:rPr lang="en-US" altLang="zh-CN" sz="3600" b="1" smtClean="0">
                <a:ea typeface="宋体" pitchFamily="2" charset="-122"/>
                <a:cs typeface="Arial" pitchFamily="34" charset="0"/>
              </a:rPr>
              <a:t>→</a:t>
            </a:r>
            <a:r>
              <a:rPr lang="zh-CN" altLang="en-US" smtClean="0">
                <a:ea typeface="宋体" pitchFamily="2" charset="-122"/>
                <a:cs typeface="Arial" pitchFamily="34" charset="0"/>
              </a:rPr>
              <a:t>需求量</a:t>
            </a:r>
            <a:r>
              <a:rPr lang="en-US" altLang="zh-CN" smtClean="0">
                <a:ea typeface="宋体" pitchFamily="2" charset="-122"/>
              </a:rPr>
              <a:t> 4% </a:t>
            </a:r>
            <a:r>
              <a:rPr lang="en-US" altLang="zh-CN" sz="3600" b="1" smtClean="0">
                <a:ea typeface="宋体" pitchFamily="2" charset="-122"/>
              </a:rPr>
              <a:t>↓</a:t>
            </a:r>
            <a:endParaRPr lang="en-US" altLang="zh-CN" smtClean="0">
              <a:ea typeface="宋体" pitchFamily="2" charset="-122"/>
            </a:endParaRPr>
          </a:p>
          <a:p>
            <a:pPr lvl="2"/>
            <a:r>
              <a:rPr lang="zh-CN" altLang="en-US" smtClean="0">
                <a:ea typeface="宋体" pitchFamily="2" charset="-122"/>
              </a:rPr>
              <a:t>青少年</a:t>
            </a:r>
            <a:r>
              <a:rPr lang="en-US" altLang="zh-CN" smtClean="0">
                <a:ea typeface="宋体" pitchFamily="2" charset="-122"/>
              </a:rPr>
              <a:t>: </a:t>
            </a:r>
            <a:r>
              <a:rPr lang="zh-CN" altLang="en-US" smtClean="0">
                <a:ea typeface="宋体" pitchFamily="2" charset="-122"/>
              </a:rPr>
              <a:t>价格</a:t>
            </a:r>
            <a:r>
              <a:rPr lang="en-US" altLang="zh-CN" smtClean="0">
                <a:ea typeface="宋体" pitchFamily="2" charset="-122"/>
              </a:rPr>
              <a:t>10% </a:t>
            </a:r>
            <a:r>
              <a:rPr lang="en-US" altLang="zh-CN" sz="3600" b="1" smtClean="0">
                <a:ea typeface="宋体" pitchFamily="2" charset="-122"/>
              </a:rPr>
              <a:t>↑</a:t>
            </a:r>
            <a:r>
              <a:rPr lang="en-US" altLang="zh-CN" sz="3600" smtClean="0">
                <a:ea typeface="宋体" pitchFamily="2" charset="-122"/>
              </a:rPr>
              <a:t> </a:t>
            </a:r>
            <a:r>
              <a:rPr lang="en-US" altLang="zh-CN" sz="3600" b="1" smtClean="0">
                <a:ea typeface="宋体" pitchFamily="2" charset="-122"/>
              </a:rPr>
              <a:t>→</a:t>
            </a:r>
            <a:r>
              <a:rPr lang="zh-CN" altLang="en-US" smtClean="0">
                <a:ea typeface="宋体" pitchFamily="2" charset="-122"/>
              </a:rPr>
              <a:t>需求量</a:t>
            </a:r>
            <a:r>
              <a:rPr lang="en-US" altLang="zh-CN" smtClean="0">
                <a:ea typeface="宋体" pitchFamily="2" charset="-122"/>
              </a:rPr>
              <a:t>12% </a:t>
            </a:r>
            <a:r>
              <a:rPr lang="en-US" altLang="zh-CN" sz="3600" b="1" smtClean="0">
                <a:ea typeface="宋体" pitchFamily="2" charset="-122"/>
              </a:rPr>
              <a:t>↓</a:t>
            </a:r>
            <a:endParaRPr lang="en-US" altLang="zh-CN" smtClean="0">
              <a:ea typeface="宋体" pitchFamily="2" charset="-122"/>
            </a:endParaRPr>
          </a:p>
        </p:txBody>
      </p:sp>
      <p:sp>
        <p:nvSpPr>
          <p:cNvPr id="53252" name="Footer Placeholder 4"/>
          <p:cNvSpPr>
            <a:spLocks noGrp="1"/>
          </p:cNvSpPr>
          <p:nvPr>
            <p:ph type="ftr" sz="quarter" idx="10"/>
          </p:nvPr>
        </p:nvSpPr>
        <p:spPr>
          <a:xfrm>
            <a:off x="8302625" y="6375400"/>
            <a:ext cx="684213" cy="368300"/>
          </a:xfrm>
          <a:noFill/>
          <a:ln>
            <a:miter lim="800000"/>
            <a:headEnd/>
            <a:tailEnd/>
          </a:ln>
        </p:spPr>
        <p:txBody>
          <a:bodyPr anchor="t"/>
          <a:lstStyle/>
          <a:p>
            <a:pPr algn="r"/>
            <a:r>
              <a:rPr lang="en-US" altLang="zh-CN" sz="1700" i="0" smtClean="0">
                <a:latin typeface="Tahoma"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53253" name="Slide Number Placeholder 1"/>
          <p:cNvSpPr>
            <a:spLocks noGrp="1"/>
          </p:cNvSpPr>
          <p:nvPr>
            <p:ph type="sldNum" sz="quarter" idx="11"/>
          </p:nvPr>
        </p:nvSpPr>
        <p:spPr>
          <a:xfrm>
            <a:off x="285750" y="6392863"/>
            <a:ext cx="7335838" cy="366712"/>
          </a:xfrm>
          <a:noFill/>
          <a:ln>
            <a:miter lim="800000"/>
            <a:headEnd/>
            <a:tailEnd/>
          </a:ln>
        </p:spPr>
        <p:txBody>
          <a:bodyPr anchor="ctr"/>
          <a:lstStyle/>
          <a:p>
            <a:pPr algn="l"/>
            <a:fld id="{1A58DDD5-BDD6-40B4-8275-2558B26F7A24}" type="slidenum">
              <a:rPr lang="en-US" altLang="zh-CN" sz="1800" i="1" smtClean="0">
                <a:latin typeface="Arial" pitchFamily="34" charset="0"/>
              </a:rPr>
              <a:pPr algn="l"/>
              <a:t>20</a:t>
            </a:fld>
            <a:endParaRPr lang="en-US" altLang="zh-CN" sz="1800" i="1" smtClean="0">
              <a:latin typeface="Arial" pitchFamily="34"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Box 4"/>
          <p:cNvSpPr txBox="1">
            <a:spLocks noChangeArrowheads="1"/>
          </p:cNvSpPr>
          <p:nvPr/>
        </p:nvSpPr>
        <p:spPr bwMode="auto">
          <a:xfrm>
            <a:off x="0" y="239713"/>
            <a:ext cx="9144000" cy="460375"/>
          </a:xfrm>
          <a:prstGeom prst="rect">
            <a:avLst/>
          </a:prstGeom>
          <a:noFill/>
          <a:ln w="9525">
            <a:noFill/>
            <a:miter lim="800000"/>
            <a:headEnd/>
            <a:tailEnd/>
          </a:ln>
        </p:spPr>
        <p:txBody>
          <a:bodyPr>
            <a:spAutoFit/>
          </a:bodyPr>
          <a:lstStyle/>
          <a:p>
            <a:r>
              <a:rPr lang="zh-CN" altLang="en-US" sz="2400">
                <a:ea typeface="宋体" pitchFamily="2" charset="-122"/>
              </a:rPr>
              <a:t>  </a:t>
            </a:r>
            <a:endParaRPr lang="en-US" altLang="zh-CN" sz="2100">
              <a:solidFill>
                <a:srgbClr val="002060"/>
              </a:solidFill>
              <a:ea typeface="宋体" pitchFamily="2" charset="-122"/>
            </a:endParaRPr>
          </a:p>
        </p:txBody>
      </p:sp>
      <p:sp>
        <p:nvSpPr>
          <p:cNvPr id="6" name="Rectangle 5"/>
          <p:cNvSpPr/>
          <p:nvPr/>
        </p:nvSpPr>
        <p:spPr>
          <a:xfrm>
            <a:off x="812800" y="2500313"/>
            <a:ext cx="3581400" cy="3181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zh-CN" sz="1400">
              <a:solidFill>
                <a:schemeClr val="tx1"/>
              </a:solidFill>
              <a:ea typeface="宋体" pitchFamily="2" charset="-122"/>
            </a:endParaRPr>
          </a:p>
        </p:txBody>
      </p:sp>
      <p:grpSp>
        <p:nvGrpSpPr>
          <p:cNvPr id="2" name="Group 5"/>
          <p:cNvGrpSpPr>
            <a:grpSpLocks/>
          </p:cNvGrpSpPr>
          <p:nvPr/>
        </p:nvGrpSpPr>
        <p:grpSpPr bwMode="auto">
          <a:xfrm>
            <a:off x="95250" y="2198688"/>
            <a:ext cx="728663" cy="3482975"/>
            <a:chOff x="1110930" y="1089579"/>
            <a:chExt cx="729438" cy="3482421"/>
          </a:xfrm>
        </p:grpSpPr>
        <p:cxnSp>
          <p:nvCxnSpPr>
            <p:cNvPr id="8" name="Straight Connector 7"/>
            <p:cNvCxnSpPr/>
            <p:nvPr/>
          </p:nvCxnSpPr>
          <p:spPr>
            <a:xfrm rot="5400000">
              <a:off x="230093" y="2971260"/>
              <a:ext cx="3199891"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347" name="TextBox 7"/>
            <p:cNvSpPr txBox="1">
              <a:spLocks noChangeArrowheads="1"/>
            </p:cNvSpPr>
            <p:nvPr/>
          </p:nvSpPr>
          <p:spPr bwMode="auto">
            <a:xfrm>
              <a:off x="1110930" y="1089579"/>
              <a:ext cx="729438" cy="923183"/>
            </a:xfrm>
            <a:prstGeom prst="rect">
              <a:avLst/>
            </a:prstGeom>
            <a:noFill/>
            <a:ln w="9525">
              <a:noFill/>
              <a:miter lim="800000"/>
              <a:headEnd/>
              <a:tailEnd/>
            </a:ln>
          </p:spPr>
          <p:txBody>
            <a:bodyPr>
              <a:spAutoFit/>
            </a:bodyPr>
            <a:lstStyle/>
            <a:p>
              <a:r>
                <a:rPr lang="zh-CN" altLang="en-US" sz="1800">
                  <a:ea typeface="宋体" pitchFamily="2" charset="-122"/>
                </a:rPr>
                <a:t>香烟价格</a:t>
              </a:r>
              <a:r>
                <a:rPr lang="en-US" altLang="zh-CN" sz="1800">
                  <a:ea typeface="宋体" pitchFamily="2" charset="-122"/>
                </a:rPr>
                <a:t>(</a:t>
              </a:r>
              <a:r>
                <a:rPr lang="zh-CN" altLang="en-US" sz="1800">
                  <a:ea typeface="宋体" pitchFamily="2" charset="-122"/>
                </a:rPr>
                <a:t>每包</a:t>
              </a:r>
              <a:r>
                <a:rPr lang="en-US" altLang="zh-CN" sz="1800">
                  <a:ea typeface="宋体" pitchFamily="2" charset="-122"/>
                </a:rPr>
                <a:t>)</a:t>
              </a:r>
            </a:p>
          </p:txBody>
        </p:sp>
      </p:grpSp>
      <p:grpSp>
        <p:nvGrpSpPr>
          <p:cNvPr id="3" name="Group 8"/>
          <p:cNvGrpSpPr>
            <a:grpSpLocks/>
          </p:cNvGrpSpPr>
          <p:nvPr/>
        </p:nvGrpSpPr>
        <p:grpSpPr bwMode="auto">
          <a:xfrm>
            <a:off x="666750" y="5681663"/>
            <a:ext cx="3878263" cy="730250"/>
            <a:chOff x="1683614" y="5181600"/>
            <a:chExt cx="3877062" cy="729767"/>
          </a:xfrm>
        </p:grpSpPr>
        <p:cxnSp>
          <p:nvCxnSpPr>
            <p:cNvPr id="11" name="Straight Connector 10"/>
            <p:cNvCxnSpPr/>
            <p:nvPr/>
          </p:nvCxnSpPr>
          <p:spPr>
            <a:xfrm>
              <a:off x="1828032" y="5181600"/>
              <a:ext cx="3581877"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344" name="TextBox 10"/>
            <p:cNvSpPr txBox="1">
              <a:spLocks noChangeArrowheads="1"/>
            </p:cNvSpPr>
            <p:nvPr/>
          </p:nvSpPr>
          <p:spPr bwMode="auto">
            <a:xfrm>
              <a:off x="4350366" y="5511746"/>
              <a:ext cx="1210310" cy="399621"/>
            </a:xfrm>
            <a:prstGeom prst="rect">
              <a:avLst/>
            </a:prstGeom>
            <a:noFill/>
            <a:ln w="9525">
              <a:noFill/>
              <a:miter lim="800000"/>
              <a:headEnd/>
              <a:tailEnd/>
            </a:ln>
          </p:spPr>
          <p:txBody>
            <a:bodyPr wrap="none">
              <a:spAutoFit/>
            </a:bodyPr>
            <a:lstStyle/>
            <a:p>
              <a:r>
                <a:rPr lang="zh-CN" altLang="en-US" sz="2000">
                  <a:ea typeface="宋体" pitchFamily="2" charset="-122"/>
                </a:rPr>
                <a:t>吸烟数量</a:t>
              </a:r>
              <a:endParaRPr lang="en-US" altLang="zh-CN" sz="2000">
                <a:ea typeface="宋体" pitchFamily="2" charset="-122"/>
              </a:endParaRPr>
            </a:p>
          </p:txBody>
        </p:sp>
        <p:sp>
          <p:nvSpPr>
            <p:cNvPr id="54345" name="TextBox 11"/>
            <p:cNvSpPr txBox="1">
              <a:spLocks noChangeArrowheads="1"/>
            </p:cNvSpPr>
            <p:nvPr/>
          </p:nvSpPr>
          <p:spPr bwMode="auto">
            <a:xfrm>
              <a:off x="1683614" y="5181600"/>
              <a:ext cx="284052" cy="307777"/>
            </a:xfrm>
            <a:prstGeom prst="rect">
              <a:avLst/>
            </a:prstGeom>
            <a:noFill/>
            <a:ln w="9525">
              <a:noFill/>
              <a:miter lim="800000"/>
              <a:headEnd/>
              <a:tailEnd/>
            </a:ln>
          </p:spPr>
          <p:txBody>
            <a:bodyPr wrap="none">
              <a:spAutoFit/>
            </a:bodyPr>
            <a:lstStyle/>
            <a:p>
              <a:r>
                <a:rPr lang="en-US" altLang="zh-CN" sz="1400">
                  <a:ea typeface="宋体" pitchFamily="2" charset="-122"/>
                </a:rPr>
                <a:t>0</a:t>
              </a:r>
            </a:p>
          </p:txBody>
        </p:sp>
      </p:grpSp>
      <p:grpSp>
        <p:nvGrpSpPr>
          <p:cNvPr id="4" name="Group 12"/>
          <p:cNvGrpSpPr>
            <a:grpSpLocks/>
          </p:cNvGrpSpPr>
          <p:nvPr/>
        </p:nvGrpSpPr>
        <p:grpSpPr bwMode="auto">
          <a:xfrm>
            <a:off x="1574800" y="2633663"/>
            <a:ext cx="2563813" cy="2671762"/>
            <a:chOff x="3175071" y="2133602"/>
            <a:chExt cx="2563548" cy="2669913"/>
          </a:xfrm>
        </p:grpSpPr>
        <p:cxnSp>
          <p:nvCxnSpPr>
            <p:cNvPr id="15" name="Straight Connector 14"/>
            <p:cNvCxnSpPr/>
            <p:nvPr/>
          </p:nvCxnSpPr>
          <p:spPr>
            <a:xfrm rot="16200000" flipH="1">
              <a:off x="3111479" y="2197194"/>
              <a:ext cx="2362151" cy="2234969"/>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54342" name="TextBox 14"/>
            <p:cNvSpPr txBox="1">
              <a:spLocks noChangeArrowheads="1"/>
            </p:cNvSpPr>
            <p:nvPr/>
          </p:nvSpPr>
          <p:spPr bwMode="auto">
            <a:xfrm>
              <a:off x="5356784" y="4495801"/>
              <a:ext cx="381835" cy="307714"/>
            </a:xfrm>
            <a:prstGeom prst="rect">
              <a:avLst/>
            </a:prstGeom>
            <a:noFill/>
            <a:ln w="9525">
              <a:noFill/>
              <a:miter lim="800000"/>
              <a:headEnd/>
              <a:tailEnd/>
            </a:ln>
          </p:spPr>
          <p:txBody>
            <a:bodyPr wrap="none">
              <a:spAutoFit/>
            </a:bodyPr>
            <a:lstStyle/>
            <a:p>
              <a:r>
                <a:rPr lang="en-US" altLang="zh-CN" sz="1400">
                  <a:ea typeface="宋体" pitchFamily="2" charset="-122"/>
                </a:rPr>
                <a:t>D</a:t>
              </a:r>
              <a:r>
                <a:rPr lang="en-US" altLang="zh-CN" sz="1400" baseline="-25000">
                  <a:ea typeface="宋体" pitchFamily="2" charset="-122"/>
                </a:rPr>
                <a:t>1</a:t>
              </a:r>
            </a:p>
          </p:txBody>
        </p:sp>
      </p:grpSp>
      <p:grpSp>
        <p:nvGrpSpPr>
          <p:cNvPr id="5" name="Group 15"/>
          <p:cNvGrpSpPr>
            <a:grpSpLocks/>
          </p:cNvGrpSpPr>
          <p:nvPr/>
        </p:nvGrpSpPr>
        <p:grpSpPr bwMode="auto">
          <a:xfrm>
            <a:off x="889000" y="3101975"/>
            <a:ext cx="2057400" cy="2354263"/>
            <a:chOff x="3200399" y="2133601"/>
            <a:chExt cx="2057400" cy="2353366"/>
          </a:xfrm>
        </p:grpSpPr>
        <p:cxnSp>
          <p:nvCxnSpPr>
            <p:cNvPr id="18" name="Straight Connector 17"/>
            <p:cNvCxnSpPr/>
            <p:nvPr/>
          </p:nvCxnSpPr>
          <p:spPr>
            <a:xfrm rot="16200000" flipH="1">
              <a:off x="3123826" y="2210174"/>
              <a:ext cx="2210545" cy="2057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54340" name="TextBox 17"/>
            <p:cNvSpPr txBox="1">
              <a:spLocks noChangeArrowheads="1"/>
            </p:cNvSpPr>
            <p:nvPr/>
          </p:nvSpPr>
          <p:spPr bwMode="auto">
            <a:xfrm>
              <a:off x="4827851" y="4179332"/>
              <a:ext cx="381835" cy="307635"/>
            </a:xfrm>
            <a:prstGeom prst="rect">
              <a:avLst/>
            </a:prstGeom>
            <a:noFill/>
            <a:ln w="9525">
              <a:noFill/>
              <a:miter lim="800000"/>
              <a:headEnd/>
              <a:tailEnd/>
            </a:ln>
          </p:spPr>
          <p:txBody>
            <a:bodyPr wrap="none">
              <a:spAutoFit/>
            </a:bodyPr>
            <a:lstStyle/>
            <a:p>
              <a:r>
                <a:rPr lang="en-US" altLang="zh-CN" sz="1400">
                  <a:ea typeface="宋体" pitchFamily="2" charset="-122"/>
                </a:rPr>
                <a:t>D</a:t>
              </a:r>
              <a:r>
                <a:rPr lang="en-US" altLang="zh-CN" sz="1400" baseline="-25000">
                  <a:ea typeface="宋体" pitchFamily="2" charset="-122"/>
                </a:rPr>
                <a:t>2</a:t>
              </a:r>
            </a:p>
          </p:txBody>
        </p:sp>
      </p:grpSp>
      <p:cxnSp>
        <p:nvCxnSpPr>
          <p:cNvPr id="20" name="Straight Arrow Connector 19"/>
          <p:cNvCxnSpPr/>
          <p:nvPr/>
        </p:nvCxnSpPr>
        <p:spPr>
          <a:xfrm>
            <a:off x="1346200" y="3548063"/>
            <a:ext cx="990600" cy="158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26"/>
          <p:cNvGrpSpPr>
            <a:grpSpLocks/>
          </p:cNvGrpSpPr>
          <p:nvPr/>
        </p:nvGrpSpPr>
        <p:grpSpPr bwMode="auto">
          <a:xfrm>
            <a:off x="1727200" y="2482850"/>
            <a:ext cx="2790825" cy="1065213"/>
            <a:chOff x="3809999" y="2134349"/>
            <a:chExt cx="2791179" cy="1066051"/>
          </a:xfrm>
        </p:grpSpPr>
        <p:sp>
          <p:nvSpPr>
            <p:cNvPr id="54337" name="TextBox 27"/>
            <p:cNvSpPr txBox="1">
              <a:spLocks noChangeArrowheads="1"/>
            </p:cNvSpPr>
            <p:nvPr/>
          </p:nvSpPr>
          <p:spPr bwMode="auto">
            <a:xfrm>
              <a:off x="4467578" y="2134349"/>
              <a:ext cx="2133600" cy="1016128"/>
            </a:xfrm>
            <a:prstGeom prst="rect">
              <a:avLst/>
            </a:prstGeom>
            <a:solidFill>
              <a:srgbClr val="F2D698"/>
            </a:solidFill>
            <a:ln w="9525">
              <a:noFill/>
              <a:miter lim="800000"/>
              <a:headEnd/>
              <a:tailEnd/>
            </a:ln>
          </p:spPr>
          <p:txBody>
            <a:bodyPr>
              <a:spAutoFit/>
            </a:bodyPr>
            <a:lstStyle/>
            <a:p>
              <a:r>
                <a:rPr lang="zh-CN" altLang="en-US" sz="2000">
                  <a:ea typeface="宋体" pitchFamily="2" charset="-122"/>
                </a:rPr>
                <a:t>宣传吸烟危害的政策使烟草需求曲线向左移动</a:t>
              </a:r>
              <a:endParaRPr lang="en-US" altLang="zh-CN" sz="2000">
                <a:ea typeface="宋体" pitchFamily="2" charset="-122"/>
              </a:endParaRPr>
            </a:p>
          </p:txBody>
        </p:sp>
        <p:cxnSp>
          <p:nvCxnSpPr>
            <p:cNvPr id="23" name="Straight Connector 22"/>
            <p:cNvCxnSpPr/>
            <p:nvPr/>
          </p:nvCxnSpPr>
          <p:spPr>
            <a:xfrm rot="5400000" flipH="1" flipV="1">
              <a:off x="3808206" y="2577814"/>
              <a:ext cx="624379" cy="6207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42"/>
          <p:cNvGrpSpPr>
            <a:grpSpLocks/>
          </p:cNvGrpSpPr>
          <p:nvPr/>
        </p:nvGrpSpPr>
        <p:grpSpPr bwMode="auto">
          <a:xfrm>
            <a:off x="1817688" y="4311650"/>
            <a:ext cx="469900" cy="1770063"/>
            <a:chOff x="2834040" y="3201193"/>
            <a:chExt cx="468578" cy="1771111"/>
          </a:xfrm>
        </p:grpSpPr>
        <p:cxnSp>
          <p:nvCxnSpPr>
            <p:cNvPr id="25" name="Straight Connector 24"/>
            <p:cNvCxnSpPr/>
            <p:nvPr/>
          </p:nvCxnSpPr>
          <p:spPr>
            <a:xfrm rot="5400000">
              <a:off x="2361546" y="3885814"/>
              <a:ext cx="1370824" cy="1583"/>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36" name="TextBox 40"/>
            <p:cNvSpPr txBox="1">
              <a:spLocks noChangeArrowheads="1"/>
            </p:cNvSpPr>
            <p:nvPr/>
          </p:nvSpPr>
          <p:spPr bwMode="auto">
            <a:xfrm>
              <a:off x="2834040" y="4572000"/>
              <a:ext cx="468578" cy="400304"/>
            </a:xfrm>
            <a:prstGeom prst="rect">
              <a:avLst/>
            </a:prstGeom>
            <a:noFill/>
            <a:ln w="9525">
              <a:noFill/>
              <a:miter lim="800000"/>
              <a:headEnd/>
              <a:tailEnd/>
            </a:ln>
          </p:spPr>
          <p:txBody>
            <a:bodyPr wrap="none">
              <a:spAutoFit/>
            </a:bodyPr>
            <a:lstStyle/>
            <a:p>
              <a:r>
                <a:rPr lang="en-US" altLang="zh-CN" sz="2000">
                  <a:ea typeface="宋体" pitchFamily="2" charset="-122"/>
                </a:rPr>
                <a:t>10</a:t>
              </a:r>
            </a:p>
          </p:txBody>
        </p:sp>
      </p:grpSp>
      <p:grpSp>
        <p:nvGrpSpPr>
          <p:cNvPr id="10" name="Group 43"/>
          <p:cNvGrpSpPr>
            <a:grpSpLocks/>
          </p:cNvGrpSpPr>
          <p:nvPr/>
        </p:nvGrpSpPr>
        <p:grpSpPr bwMode="auto">
          <a:xfrm>
            <a:off x="2960688" y="4310063"/>
            <a:ext cx="469900" cy="1771650"/>
            <a:chOff x="3977040" y="3200400"/>
            <a:chExt cx="468578" cy="1771681"/>
          </a:xfrm>
        </p:grpSpPr>
        <p:cxnSp>
          <p:nvCxnSpPr>
            <p:cNvPr id="28" name="Straight Connector 27"/>
            <p:cNvCxnSpPr/>
            <p:nvPr/>
          </p:nvCxnSpPr>
          <p:spPr>
            <a:xfrm rot="5400000">
              <a:off x="3505729" y="3885420"/>
              <a:ext cx="1371624" cy="1584"/>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34" name="TextBox 41"/>
            <p:cNvSpPr txBox="1">
              <a:spLocks noChangeArrowheads="1"/>
            </p:cNvSpPr>
            <p:nvPr/>
          </p:nvSpPr>
          <p:spPr bwMode="auto">
            <a:xfrm>
              <a:off x="3977040" y="4572000"/>
              <a:ext cx="468578" cy="400081"/>
            </a:xfrm>
            <a:prstGeom prst="rect">
              <a:avLst/>
            </a:prstGeom>
            <a:noFill/>
            <a:ln w="9525">
              <a:noFill/>
              <a:miter lim="800000"/>
              <a:headEnd/>
              <a:tailEnd/>
            </a:ln>
          </p:spPr>
          <p:txBody>
            <a:bodyPr wrap="none">
              <a:spAutoFit/>
            </a:bodyPr>
            <a:lstStyle/>
            <a:p>
              <a:r>
                <a:rPr lang="en-US" altLang="zh-CN" sz="2000">
                  <a:ea typeface="宋体" pitchFamily="2" charset="-122"/>
                </a:rPr>
                <a:t>20</a:t>
              </a:r>
            </a:p>
          </p:txBody>
        </p:sp>
      </p:grpSp>
      <p:grpSp>
        <p:nvGrpSpPr>
          <p:cNvPr id="12" name="Group 45"/>
          <p:cNvGrpSpPr>
            <a:grpSpLocks/>
          </p:cNvGrpSpPr>
          <p:nvPr/>
        </p:nvGrpSpPr>
        <p:grpSpPr bwMode="auto">
          <a:xfrm>
            <a:off x="180975" y="4157663"/>
            <a:ext cx="2994025" cy="400050"/>
            <a:chOff x="1196942" y="3014245"/>
            <a:chExt cx="2994058" cy="400345"/>
          </a:xfrm>
        </p:grpSpPr>
        <p:cxnSp>
          <p:nvCxnSpPr>
            <p:cNvPr id="31" name="Straight Connector 30"/>
            <p:cNvCxnSpPr/>
            <p:nvPr/>
          </p:nvCxnSpPr>
          <p:spPr>
            <a:xfrm>
              <a:off x="1827187" y="3200119"/>
              <a:ext cx="2363813"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32" name="TextBox 44"/>
            <p:cNvSpPr txBox="1">
              <a:spLocks noChangeArrowheads="1"/>
            </p:cNvSpPr>
            <p:nvPr/>
          </p:nvSpPr>
          <p:spPr bwMode="auto">
            <a:xfrm>
              <a:off x="1196942" y="3014245"/>
              <a:ext cx="541809" cy="400345"/>
            </a:xfrm>
            <a:prstGeom prst="rect">
              <a:avLst/>
            </a:prstGeom>
            <a:noFill/>
            <a:ln w="9525">
              <a:noFill/>
              <a:miter lim="800000"/>
              <a:headEnd/>
              <a:tailEnd/>
            </a:ln>
          </p:spPr>
          <p:txBody>
            <a:bodyPr>
              <a:spAutoFit/>
            </a:bodyPr>
            <a:lstStyle/>
            <a:p>
              <a:r>
                <a:rPr lang="en-US" altLang="zh-CN" sz="2000">
                  <a:ea typeface="宋体" pitchFamily="2" charset="-122"/>
                </a:rPr>
                <a:t>20</a:t>
              </a:r>
            </a:p>
          </p:txBody>
        </p:sp>
      </p:grpSp>
      <p:grpSp>
        <p:nvGrpSpPr>
          <p:cNvPr id="13" name="Group 40"/>
          <p:cNvGrpSpPr>
            <a:grpSpLocks/>
          </p:cNvGrpSpPr>
          <p:nvPr/>
        </p:nvGrpSpPr>
        <p:grpSpPr bwMode="auto">
          <a:xfrm>
            <a:off x="1955800" y="4005263"/>
            <a:ext cx="403225" cy="411162"/>
            <a:chOff x="7810761" y="4154235"/>
            <a:chExt cx="401240" cy="410772"/>
          </a:xfrm>
        </p:grpSpPr>
        <p:sp>
          <p:nvSpPr>
            <p:cNvPr id="54329"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w="9525">
              <a:noFill/>
              <a:round/>
              <a:headEnd/>
              <a:tailEnd/>
            </a:ln>
          </p:spPr>
          <p:txBody>
            <a:bodyPr/>
            <a:lstStyle/>
            <a:p>
              <a:endParaRPr lang="zh-CN" altLang="en-US">
                <a:ea typeface="宋体" pitchFamily="2" charset="-122"/>
              </a:endParaRPr>
            </a:p>
          </p:txBody>
        </p:sp>
        <p:sp>
          <p:nvSpPr>
            <p:cNvPr id="54330" name="TextBox 42"/>
            <p:cNvSpPr txBox="1">
              <a:spLocks noChangeArrowheads="1"/>
            </p:cNvSpPr>
            <p:nvPr/>
          </p:nvSpPr>
          <p:spPr bwMode="auto">
            <a:xfrm>
              <a:off x="7908971" y="4154235"/>
              <a:ext cx="303030" cy="307483"/>
            </a:xfrm>
            <a:prstGeom prst="rect">
              <a:avLst/>
            </a:prstGeom>
            <a:noFill/>
            <a:ln w="9525">
              <a:noFill/>
              <a:miter lim="800000"/>
              <a:headEnd/>
              <a:tailEnd/>
            </a:ln>
          </p:spPr>
          <p:txBody>
            <a:bodyPr wrap="none">
              <a:spAutoFit/>
            </a:bodyPr>
            <a:lstStyle/>
            <a:p>
              <a:r>
                <a:rPr lang="en-US" altLang="zh-CN" sz="1400">
                  <a:ea typeface="宋体" pitchFamily="2" charset="-122"/>
                </a:rPr>
                <a:t>B</a:t>
              </a:r>
            </a:p>
          </p:txBody>
        </p:sp>
      </p:grpSp>
      <p:grpSp>
        <p:nvGrpSpPr>
          <p:cNvPr id="14" name="Group 40"/>
          <p:cNvGrpSpPr>
            <a:grpSpLocks/>
          </p:cNvGrpSpPr>
          <p:nvPr/>
        </p:nvGrpSpPr>
        <p:grpSpPr bwMode="auto">
          <a:xfrm>
            <a:off x="3098800" y="4005263"/>
            <a:ext cx="403225" cy="411162"/>
            <a:chOff x="7810761" y="4154235"/>
            <a:chExt cx="401252" cy="410772"/>
          </a:xfrm>
        </p:grpSpPr>
        <p:sp>
          <p:nvSpPr>
            <p:cNvPr id="54327"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w="9525">
              <a:noFill/>
              <a:round/>
              <a:headEnd/>
              <a:tailEnd/>
            </a:ln>
          </p:spPr>
          <p:txBody>
            <a:bodyPr/>
            <a:lstStyle/>
            <a:p>
              <a:endParaRPr lang="zh-CN" altLang="en-US">
                <a:ea typeface="宋体" pitchFamily="2" charset="-122"/>
              </a:endParaRPr>
            </a:p>
          </p:txBody>
        </p:sp>
        <p:sp>
          <p:nvSpPr>
            <p:cNvPr id="54328" name="TextBox 42"/>
            <p:cNvSpPr txBox="1">
              <a:spLocks noChangeArrowheads="1"/>
            </p:cNvSpPr>
            <p:nvPr/>
          </p:nvSpPr>
          <p:spPr bwMode="auto">
            <a:xfrm>
              <a:off x="7908973" y="4154235"/>
              <a:ext cx="303040" cy="307483"/>
            </a:xfrm>
            <a:prstGeom prst="rect">
              <a:avLst/>
            </a:prstGeom>
            <a:noFill/>
            <a:ln w="9525">
              <a:noFill/>
              <a:miter lim="800000"/>
              <a:headEnd/>
              <a:tailEnd/>
            </a:ln>
          </p:spPr>
          <p:txBody>
            <a:bodyPr wrap="none">
              <a:spAutoFit/>
            </a:bodyPr>
            <a:lstStyle/>
            <a:p>
              <a:r>
                <a:rPr lang="en-US" altLang="zh-CN" sz="1400">
                  <a:ea typeface="宋体" pitchFamily="2" charset="-122"/>
                </a:rPr>
                <a:t>A</a:t>
              </a:r>
            </a:p>
          </p:txBody>
        </p:sp>
      </p:grpSp>
      <p:sp>
        <p:nvSpPr>
          <p:cNvPr id="39" name="TextBox 38"/>
          <p:cNvSpPr txBox="1">
            <a:spLocks noChangeArrowheads="1"/>
          </p:cNvSpPr>
          <p:nvPr/>
        </p:nvSpPr>
        <p:spPr bwMode="auto">
          <a:xfrm>
            <a:off x="704850" y="876300"/>
            <a:ext cx="3417888" cy="769938"/>
          </a:xfrm>
          <a:prstGeom prst="rect">
            <a:avLst/>
          </a:prstGeom>
          <a:noFill/>
          <a:ln w="9525">
            <a:noFill/>
            <a:miter lim="800000"/>
            <a:headEnd/>
            <a:tailEnd/>
          </a:ln>
        </p:spPr>
        <p:txBody>
          <a:bodyPr wrap="none">
            <a:spAutoFit/>
          </a:bodyPr>
          <a:lstStyle/>
          <a:p>
            <a:pPr marL="457200" indent="-457200">
              <a:buFontTx/>
              <a:buAutoNum type="alphaLcParenBoth"/>
            </a:pPr>
            <a:r>
              <a:rPr lang="zh-CN" altLang="en-US" sz="2400">
                <a:ea typeface="宋体" pitchFamily="2" charset="-122"/>
              </a:rPr>
              <a:t>需求变动</a:t>
            </a:r>
            <a:r>
              <a:rPr lang="en-US" altLang="zh-CN" sz="2400">
                <a:ea typeface="宋体" pitchFamily="2" charset="-122"/>
              </a:rPr>
              <a:t>. </a:t>
            </a:r>
          </a:p>
          <a:p>
            <a:pPr marL="457200" indent="-457200"/>
            <a:r>
              <a:rPr lang="en-US" altLang="zh-CN" sz="2000">
                <a:ea typeface="宋体" pitchFamily="2" charset="-122"/>
              </a:rPr>
              <a:t>A Shift in the Demand Curve</a:t>
            </a:r>
          </a:p>
        </p:txBody>
      </p:sp>
      <p:sp>
        <p:nvSpPr>
          <p:cNvPr id="41" name="Rectangle 40"/>
          <p:cNvSpPr/>
          <p:nvPr/>
        </p:nvSpPr>
        <p:spPr>
          <a:xfrm>
            <a:off x="5289550" y="2476500"/>
            <a:ext cx="3581400" cy="3205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zh-CN" sz="1400">
              <a:solidFill>
                <a:schemeClr val="tx1"/>
              </a:solidFill>
              <a:ea typeface="宋体" pitchFamily="2" charset="-122"/>
            </a:endParaRPr>
          </a:p>
        </p:txBody>
      </p:sp>
      <p:grpSp>
        <p:nvGrpSpPr>
          <p:cNvPr id="16" name="Group 55"/>
          <p:cNvGrpSpPr>
            <a:grpSpLocks/>
          </p:cNvGrpSpPr>
          <p:nvPr/>
        </p:nvGrpSpPr>
        <p:grpSpPr bwMode="auto">
          <a:xfrm>
            <a:off x="4549775" y="2187575"/>
            <a:ext cx="741363" cy="3494088"/>
            <a:chOff x="1088141" y="1077715"/>
            <a:chExt cx="742329" cy="3494285"/>
          </a:xfrm>
        </p:grpSpPr>
        <p:cxnSp>
          <p:nvCxnSpPr>
            <p:cNvPr id="43" name="Straight Connector 42"/>
            <p:cNvCxnSpPr/>
            <p:nvPr/>
          </p:nvCxnSpPr>
          <p:spPr>
            <a:xfrm rot="5400000">
              <a:off x="229385" y="2970915"/>
              <a:ext cx="3200580"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326" name="TextBox 57"/>
            <p:cNvSpPr txBox="1">
              <a:spLocks noChangeArrowheads="1"/>
            </p:cNvSpPr>
            <p:nvPr/>
          </p:nvSpPr>
          <p:spPr bwMode="auto">
            <a:xfrm>
              <a:off x="1088141" y="1077715"/>
              <a:ext cx="723084" cy="923382"/>
            </a:xfrm>
            <a:prstGeom prst="rect">
              <a:avLst/>
            </a:prstGeom>
            <a:noFill/>
            <a:ln w="9525">
              <a:noFill/>
              <a:miter lim="800000"/>
              <a:headEnd/>
              <a:tailEnd/>
            </a:ln>
          </p:spPr>
          <p:txBody>
            <a:bodyPr>
              <a:spAutoFit/>
            </a:bodyPr>
            <a:lstStyle/>
            <a:p>
              <a:r>
                <a:rPr lang="zh-CN" altLang="en-US" sz="1800">
                  <a:ea typeface="宋体" pitchFamily="2" charset="-122"/>
                </a:rPr>
                <a:t>香烟价格</a:t>
              </a:r>
              <a:r>
                <a:rPr lang="en-US" altLang="zh-CN" sz="1800">
                  <a:ea typeface="宋体" pitchFamily="2" charset="-122"/>
                </a:rPr>
                <a:t>(</a:t>
              </a:r>
              <a:r>
                <a:rPr lang="zh-CN" altLang="en-US" sz="1800">
                  <a:ea typeface="宋体" pitchFamily="2" charset="-122"/>
                </a:rPr>
                <a:t>每包</a:t>
              </a:r>
              <a:r>
                <a:rPr lang="en-US" altLang="zh-CN" sz="1800">
                  <a:ea typeface="宋体" pitchFamily="2" charset="-122"/>
                </a:rPr>
                <a:t>)</a:t>
              </a:r>
            </a:p>
          </p:txBody>
        </p:sp>
      </p:grpSp>
      <p:grpSp>
        <p:nvGrpSpPr>
          <p:cNvPr id="17" name="Group 58"/>
          <p:cNvGrpSpPr>
            <a:grpSpLocks/>
          </p:cNvGrpSpPr>
          <p:nvPr/>
        </p:nvGrpSpPr>
        <p:grpSpPr bwMode="auto">
          <a:xfrm>
            <a:off x="5143500" y="5681663"/>
            <a:ext cx="3765550" cy="685800"/>
            <a:chOff x="1683614" y="5181600"/>
            <a:chExt cx="3763582" cy="684665"/>
          </a:xfrm>
        </p:grpSpPr>
        <p:cxnSp>
          <p:nvCxnSpPr>
            <p:cNvPr id="46" name="Straight Connector 45"/>
            <p:cNvCxnSpPr/>
            <p:nvPr/>
          </p:nvCxnSpPr>
          <p:spPr>
            <a:xfrm>
              <a:off x="1828001" y="5181600"/>
              <a:ext cx="3428794" cy="15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323" name="TextBox 60"/>
            <p:cNvSpPr txBox="1">
              <a:spLocks noChangeArrowheads="1"/>
            </p:cNvSpPr>
            <p:nvPr/>
          </p:nvSpPr>
          <p:spPr bwMode="auto">
            <a:xfrm>
              <a:off x="4237103" y="5466644"/>
              <a:ext cx="1210093" cy="399621"/>
            </a:xfrm>
            <a:prstGeom prst="rect">
              <a:avLst/>
            </a:prstGeom>
            <a:noFill/>
            <a:ln w="9525">
              <a:noFill/>
              <a:miter lim="800000"/>
              <a:headEnd/>
              <a:tailEnd/>
            </a:ln>
          </p:spPr>
          <p:txBody>
            <a:bodyPr wrap="none">
              <a:spAutoFit/>
            </a:bodyPr>
            <a:lstStyle/>
            <a:p>
              <a:r>
                <a:rPr lang="zh-CN" altLang="en-US" sz="2000">
                  <a:ea typeface="宋体" pitchFamily="2" charset="-122"/>
                </a:rPr>
                <a:t>吸烟数量</a:t>
              </a:r>
              <a:endParaRPr lang="en-US" altLang="zh-CN" sz="2000">
                <a:ea typeface="宋体" pitchFamily="2" charset="-122"/>
              </a:endParaRPr>
            </a:p>
          </p:txBody>
        </p:sp>
        <p:sp>
          <p:nvSpPr>
            <p:cNvPr id="54324" name="TextBox 61"/>
            <p:cNvSpPr txBox="1">
              <a:spLocks noChangeArrowheads="1"/>
            </p:cNvSpPr>
            <p:nvPr/>
          </p:nvSpPr>
          <p:spPr bwMode="auto">
            <a:xfrm>
              <a:off x="1683614" y="5181600"/>
              <a:ext cx="284052" cy="307777"/>
            </a:xfrm>
            <a:prstGeom prst="rect">
              <a:avLst/>
            </a:prstGeom>
            <a:noFill/>
            <a:ln w="9525">
              <a:noFill/>
              <a:miter lim="800000"/>
              <a:headEnd/>
              <a:tailEnd/>
            </a:ln>
          </p:spPr>
          <p:txBody>
            <a:bodyPr wrap="none">
              <a:spAutoFit/>
            </a:bodyPr>
            <a:lstStyle/>
            <a:p>
              <a:r>
                <a:rPr lang="en-US" altLang="zh-CN" sz="1400">
                  <a:ea typeface="宋体" pitchFamily="2" charset="-122"/>
                </a:rPr>
                <a:t>0</a:t>
              </a:r>
            </a:p>
          </p:txBody>
        </p:sp>
      </p:grpSp>
      <p:grpSp>
        <p:nvGrpSpPr>
          <p:cNvPr id="19" name="Group 62"/>
          <p:cNvGrpSpPr>
            <a:grpSpLocks/>
          </p:cNvGrpSpPr>
          <p:nvPr/>
        </p:nvGrpSpPr>
        <p:grpSpPr bwMode="auto">
          <a:xfrm>
            <a:off x="5822950" y="2786063"/>
            <a:ext cx="2563813" cy="2671762"/>
            <a:chOff x="3175071" y="2133602"/>
            <a:chExt cx="2563548" cy="2669913"/>
          </a:xfrm>
        </p:grpSpPr>
        <p:cxnSp>
          <p:nvCxnSpPr>
            <p:cNvPr id="50" name="Straight Connector 49"/>
            <p:cNvCxnSpPr/>
            <p:nvPr/>
          </p:nvCxnSpPr>
          <p:spPr>
            <a:xfrm rot="16200000" flipH="1">
              <a:off x="3111479" y="2197194"/>
              <a:ext cx="2362151" cy="2234969"/>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54321" name="TextBox 64"/>
            <p:cNvSpPr txBox="1">
              <a:spLocks noChangeArrowheads="1"/>
            </p:cNvSpPr>
            <p:nvPr/>
          </p:nvSpPr>
          <p:spPr bwMode="auto">
            <a:xfrm>
              <a:off x="5356784" y="4495801"/>
              <a:ext cx="381835" cy="307714"/>
            </a:xfrm>
            <a:prstGeom prst="rect">
              <a:avLst/>
            </a:prstGeom>
            <a:noFill/>
            <a:ln w="9525">
              <a:noFill/>
              <a:miter lim="800000"/>
              <a:headEnd/>
              <a:tailEnd/>
            </a:ln>
          </p:spPr>
          <p:txBody>
            <a:bodyPr wrap="none">
              <a:spAutoFit/>
            </a:bodyPr>
            <a:lstStyle/>
            <a:p>
              <a:r>
                <a:rPr lang="en-US" altLang="zh-CN" sz="1400">
                  <a:ea typeface="宋体" pitchFamily="2" charset="-122"/>
                </a:rPr>
                <a:t>D</a:t>
              </a:r>
              <a:r>
                <a:rPr lang="en-US" altLang="zh-CN" sz="1400" baseline="-25000">
                  <a:ea typeface="宋体" pitchFamily="2" charset="-122"/>
                </a:rPr>
                <a:t>1</a:t>
              </a:r>
            </a:p>
          </p:txBody>
        </p:sp>
      </p:grpSp>
      <p:cxnSp>
        <p:nvCxnSpPr>
          <p:cNvPr id="52" name="Straight Arrow Connector 51"/>
          <p:cNvCxnSpPr/>
          <p:nvPr/>
        </p:nvCxnSpPr>
        <p:spPr>
          <a:xfrm rot="16200000" flipH="1">
            <a:off x="6546850" y="3433763"/>
            <a:ext cx="838200" cy="7620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Group 69"/>
          <p:cNvGrpSpPr>
            <a:grpSpLocks/>
          </p:cNvGrpSpPr>
          <p:nvPr/>
        </p:nvGrpSpPr>
        <p:grpSpPr bwMode="auto">
          <a:xfrm>
            <a:off x="6737350" y="2457450"/>
            <a:ext cx="2133600" cy="1558925"/>
            <a:chOff x="4343400" y="2109404"/>
            <a:chExt cx="2133600" cy="1559864"/>
          </a:xfrm>
        </p:grpSpPr>
        <p:sp>
          <p:nvSpPr>
            <p:cNvPr id="54318" name="TextBox 70"/>
            <p:cNvSpPr txBox="1">
              <a:spLocks noChangeArrowheads="1"/>
            </p:cNvSpPr>
            <p:nvPr/>
          </p:nvSpPr>
          <p:spPr bwMode="auto">
            <a:xfrm>
              <a:off x="4343400" y="2109404"/>
              <a:ext cx="2133600" cy="1016275"/>
            </a:xfrm>
            <a:prstGeom prst="rect">
              <a:avLst/>
            </a:prstGeom>
            <a:solidFill>
              <a:srgbClr val="F2D698"/>
            </a:solidFill>
            <a:ln w="9525">
              <a:noFill/>
              <a:miter lim="800000"/>
              <a:headEnd/>
              <a:tailEnd/>
            </a:ln>
          </p:spPr>
          <p:txBody>
            <a:bodyPr>
              <a:spAutoFit/>
            </a:bodyPr>
            <a:lstStyle/>
            <a:p>
              <a:r>
                <a:rPr lang="zh-CN" altLang="en-US" sz="2000">
                  <a:ea typeface="宋体" pitchFamily="2" charset="-122"/>
                </a:rPr>
                <a:t>征税提高烟草价格引起沿着需求曲线的移动</a:t>
              </a:r>
              <a:endParaRPr lang="en-US" altLang="zh-CN" sz="2000">
                <a:ea typeface="宋体" pitchFamily="2" charset="-122"/>
              </a:endParaRPr>
            </a:p>
          </p:txBody>
        </p:sp>
        <p:cxnSp>
          <p:nvCxnSpPr>
            <p:cNvPr id="55" name="Straight Connector 54"/>
            <p:cNvCxnSpPr/>
            <p:nvPr/>
          </p:nvCxnSpPr>
          <p:spPr>
            <a:xfrm rot="5400000" flipH="1" flipV="1">
              <a:off x="4680557" y="3092025"/>
              <a:ext cx="621086"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 name="Group 72"/>
          <p:cNvGrpSpPr>
            <a:grpSpLocks/>
          </p:cNvGrpSpPr>
          <p:nvPr/>
        </p:nvGrpSpPr>
        <p:grpSpPr bwMode="auto">
          <a:xfrm>
            <a:off x="6203950" y="3471863"/>
            <a:ext cx="469900" cy="2609850"/>
            <a:chOff x="2743998" y="2362198"/>
            <a:chExt cx="468578" cy="2609889"/>
          </a:xfrm>
        </p:grpSpPr>
        <p:cxnSp>
          <p:nvCxnSpPr>
            <p:cNvPr id="57" name="Straight Connector 56"/>
            <p:cNvCxnSpPr/>
            <p:nvPr/>
          </p:nvCxnSpPr>
          <p:spPr>
            <a:xfrm rot="5400000">
              <a:off x="1942233" y="3466323"/>
              <a:ext cx="2209833" cy="1583"/>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17" name="TextBox 74"/>
            <p:cNvSpPr txBox="1">
              <a:spLocks noChangeArrowheads="1"/>
            </p:cNvSpPr>
            <p:nvPr/>
          </p:nvSpPr>
          <p:spPr bwMode="auto">
            <a:xfrm>
              <a:off x="2743998" y="4572000"/>
              <a:ext cx="468578" cy="400087"/>
            </a:xfrm>
            <a:prstGeom prst="rect">
              <a:avLst/>
            </a:prstGeom>
            <a:noFill/>
            <a:ln w="9525">
              <a:noFill/>
              <a:miter lim="800000"/>
              <a:headEnd/>
              <a:tailEnd/>
            </a:ln>
          </p:spPr>
          <p:txBody>
            <a:bodyPr wrap="none">
              <a:spAutoFit/>
            </a:bodyPr>
            <a:lstStyle/>
            <a:p>
              <a:r>
                <a:rPr lang="en-US" altLang="zh-CN" sz="2000">
                  <a:ea typeface="宋体" pitchFamily="2" charset="-122"/>
                </a:rPr>
                <a:t>12</a:t>
              </a:r>
            </a:p>
          </p:txBody>
        </p:sp>
      </p:grpSp>
      <p:grpSp>
        <p:nvGrpSpPr>
          <p:cNvPr id="24" name="Group 75"/>
          <p:cNvGrpSpPr>
            <a:grpSpLocks/>
          </p:cNvGrpSpPr>
          <p:nvPr/>
        </p:nvGrpSpPr>
        <p:grpSpPr bwMode="auto">
          <a:xfrm>
            <a:off x="7056438" y="4310063"/>
            <a:ext cx="469900" cy="1771650"/>
            <a:chOff x="3977040" y="3200400"/>
            <a:chExt cx="468578" cy="1771681"/>
          </a:xfrm>
        </p:grpSpPr>
        <p:cxnSp>
          <p:nvCxnSpPr>
            <p:cNvPr id="60" name="Straight Connector 59"/>
            <p:cNvCxnSpPr/>
            <p:nvPr/>
          </p:nvCxnSpPr>
          <p:spPr>
            <a:xfrm rot="5400000">
              <a:off x="3505729" y="3885420"/>
              <a:ext cx="1371624" cy="1584"/>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15" name="TextBox 77"/>
            <p:cNvSpPr txBox="1">
              <a:spLocks noChangeArrowheads="1"/>
            </p:cNvSpPr>
            <p:nvPr/>
          </p:nvSpPr>
          <p:spPr bwMode="auto">
            <a:xfrm>
              <a:off x="3977040" y="4572000"/>
              <a:ext cx="468578" cy="400081"/>
            </a:xfrm>
            <a:prstGeom prst="rect">
              <a:avLst/>
            </a:prstGeom>
            <a:noFill/>
            <a:ln w="9525">
              <a:noFill/>
              <a:miter lim="800000"/>
              <a:headEnd/>
              <a:tailEnd/>
            </a:ln>
          </p:spPr>
          <p:txBody>
            <a:bodyPr wrap="none">
              <a:spAutoFit/>
            </a:bodyPr>
            <a:lstStyle/>
            <a:p>
              <a:r>
                <a:rPr lang="en-US" altLang="zh-CN" sz="2000">
                  <a:ea typeface="宋体" pitchFamily="2" charset="-122"/>
                </a:rPr>
                <a:t>20</a:t>
              </a:r>
            </a:p>
          </p:txBody>
        </p:sp>
      </p:grpSp>
      <p:grpSp>
        <p:nvGrpSpPr>
          <p:cNvPr id="26" name="Group 78"/>
          <p:cNvGrpSpPr>
            <a:grpSpLocks/>
          </p:cNvGrpSpPr>
          <p:nvPr/>
        </p:nvGrpSpPr>
        <p:grpSpPr bwMode="auto">
          <a:xfrm>
            <a:off x="4730750" y="4157663"/>
            <a:ext cx="2540000" cy="400050"/>
            <a:chOff x="1270674" y="3014245"/>
            <a:chExt cx="2539326" cy="400345"/>
          </a:xfrm>
        </p:grpSpPr>
        <p:cxnSp>
          <p:nvCxnSpPr>
            <p:cNvPr id="63" name="Straight Connector 62"/>
            <p:cNvCxnSpPr/>
            <p:nvPr/>
          </p:nvCxnSpPr>
          <p:spPr>
            <a:xfrm>
              <a:off x="1829326" y="3200119"/>
              <a:ext cx="1980674"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13" name="TextBox 80"/>
            <p:cNvSpPr txBox="1">
              <a:spLocks noChangeArrowheads="1"/>
            </p:cNvSpPr>
            <p:nvPr/>
          </p:nvSpPr>
          <p:spPr bwMode="auto">
            <a:xfrm>
              <a:off x="1270674" y="3014245"/>
              <a:ext cx="469875" cy="400345"/>
            </a:xfrm>
            <a:prstGeom prst="rect">
              <a:avLst/>
            </a:prstGeom>
            <a:noFill/>
            <a:ln w="9525">
              <a:noFill/>
              <a:miter lim="800000"/>
              <a:headEnd/>
              <a:tailEnd/>
            </a:ln>
          </p:spPr>
          <p:txBody>
            <a:bodyPr wrap="none">
              <a:spAutoFit/>
            </a:bodyPr>
            <a:lstStyle/>
            <a:p>
              <a:r>
                <a:rPr lang="en-US" altLang="zh-CN" sz="2000">
                  <a:ea typeface="宋体" pitchFamily="2" charset="-122"/>
                </a:rPr>
                <a:t>20</a:t>
              </a:r>
            </a:p>
          </p:txBody>
        </p:sp>
      </p:grpSp>
      <p:grpSp>
        <p:nvGrpSpPr>
          <p:cNvPr id="27" name="Group 40"/>
          <p:cNvGrpSpPr>
            <a:grpSpLocks/>
          </p:cNvGrpSpPr>
          <p:nvPr/>
        </p:nvGrpSpPr>
        <p:grpSpPr bwMode="auto">
          <a:xfrm>
            <a:off x="6146800" y="3411538"/>
            <a:ext cx="431800" cy="381000"/>
            <a:chOff x="7526149" y="4428277"/>
            <a:chExt cx="429204" cy="379983"/>
          </a:xfrm>
        </p:grpSpPr>
        <p:sp>
          <p:nvSpPr>
            <p:cNvPr id="54310"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w="9525">
              <a:noFill/>
              <a:round/>
              <a:headEnd/>
              <a:tailEnd/>
            </a:ln>
          </p:spPr>
          <p:txBody>
            <a:bodyPr/>
            <a:lstStyle/>
            <a:p>
              <a:endParaRPr lang="zh-CN" altLang="en-US">
                <a:ea typeface="宋体" pitchFamily="2" charset="-122"/>
              </a:endParaRPr>
            </a:p>
          </p:txBody>
        </p:sp>
        <p:sp>
          <p:nvSpPr>
            <p:cNvPr id="54311" name="TextBox 42"/>
            <p:cNvSpPr txBox="1">
              <a:spLocks noChangeArrowheads="1"/>
            </p:cNvSpPr>
            <p:nvPr/>
          </p:nvSpPr>
          <p:spPr bwMode="auto">
            <a:xfrm>
              <a:off x="7526149" y="4500539"/>
              <a:ext cx="312377" cy="307721"/>
            </a:xfrm>
            <a:prstGeom prst="rect">
              <a:avLst/>
            </a:prstGeom>
            <a:noFill/>
            <a:ln w="9525">
              <a:noFill/>
              <a:miter lim="800000"/>
              <a:headEnd/>
              <a:tailEnd/>
            </a:ln>
          </p:spPr>
          <p:txBody>
            <a:bodyPr wrap="none">
              <a:spAutoFit/>
            </a:bodyPr>
            <a:lstStyle/>
            <a:p>
              <a:r>
                <a:rPr lang="en-US" altLang="zh-CN" sz="1400">
                  <a:ea typeface="宋体" pitchFamily="2" charset="-122"/>
                </a:rPr>
                <a:t>C</a:t>
              </a:r>
            </a:p>
          </p:txBody>
        </p:sp>
      </p:grpSp>
      <p:grpSp>
        <p:nvGrpSpPr>
          <p:cNvPr id="29" name="Group 40"/>
          <p:cNvGrpSpPr>
            <a:grpSpLocks/>
          </p:cNvGrpSpPr>
          <p:nvPr/>
        </p:nvGrpSpPr>
        <p:grpSpPr bwMode="auto">
          <a:xfrm>
            <a:off x="6907213" y="4279900"/>
            <a:ext cx="433387" cy="338138"/>
            <a:chOff x="7524529" y="4428277"/>
            <a:chExt cx="430824" cy="337784"/>
          </a:xfrm>
        </p:grpSpPr>
        <p:sp>
          <p:nvSpPr>
            <p:cNvPr id="54308" name="Freeform 183"/>
            <p:cNvSpPr>
              <a:spLocks/>
            </p:cNvSpPr>
            <p:nvPr/>
          </p:nvSpPr>
          <p:spPr bwMode="auto">
            <a:xfrm>
              <a:off x="7810761" y="4428277"/>
              <a:ext cx="144592" cy="136730"/>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w="9525">
              <a:noFill/>
              <a:round/>
              <a:headEnd/>
              <a:tailEnd/>
            </a:ln>
          </p:spPr>
          <p:txBody>
            <a:bodyPr/>
            <a:lstStyle/>
            <a:p>
              <a:endParaRPr lang="zh-CN" altLang="en-US">
                <a:ea typeface="宋体" pitchFamily="2" charset="-122"/>
              </a:endParaRPr>
            </a:p>
          </p:txBody>
        </p:sp>
        <p:sp>
          <p:nvSpPr>
            <p:cNvPr id="54309" name="TextBox 42"/>
            <p:cNvSpPr txBox="1">
              <a:spLocks noChangeArrowheads="1"/>
            </p:cNvSpPr>
            <p:nvPr/>
          </p:nvSpPr>
          <p:spPr bwMode="auto">
            <a:xfrm>
              <a:off x="7524529" y="4458746"/>
              <a:ext cx="302837" cy="307315"/>
            </a:xfrm>
            <a:prstGeom prst="rect">
              <a:avLst/>
            </a:prstGeom>
            <a:noFill/>
            <a:ln w="9525">
              <a:noFill/>
              <a:miter lim="800000"/>
              <a:headEnd/>
              <a:tailEnd/>
            </a:ln>
          </p:spPr>
          <p:txBody>
            <a:bodyPr wrap="none">
              <a:spAutoFit/>
            </a:bodyPr>
            <a:lstStyle/>
            <a:p>
              <a:r>
                <a:rPr lang="en-US" altLang="zh-CN" sz="1400">
                  <a:ea typeface="宋体" pitchFamily="2" charset="-122"/>
                </a:rPr>
                <a:t>A</a:t>
              </a:r>
            </a:p>
          </p:txBody>
        </p:sp>
      </p:grpSp>
      <p:sp>
        <p:nvSpPr>
          <p:cNvPr id="71" name="TextBox 70"/>
          <p:cNvSpPr txBox="1">
            <a:spLocks noChangeArrowheads="1"/>
          </p:cNvSpPr>
          <p:nvPr/>
        </p:nvSpPr>
        <p:spPr bwMode="auto">
          <a:xfrm>
            <a:off x="4616450" y="876300"/>
            <a:ext cx="4529138" cy="769938"/>
          </a:xfrm>
          <a:prstGeom prst="rect">
            <a:avLst/>
          </a:prstGeom>
          <a:noFill/>
          <a:ln w="9525">
            <a:noFill/>
            <a:miter lim="800000"/>
            <a:headEnd/>
            <a:tailEnd/>
          </a:ln>
        </p:spPr>
        <p:txBody>
          <a:bodyPr wrap="none">
            <a:spAutoFit/>
          </a:bodyPr>
          <a:lstStyle/>
          <a:p>
            <a:r>
              <a:rPr lang="en-US" altLang="zh-CN" sz="2400">
                <a:ea typeface="宋体" pitchFamily="2" charset="-122"/>
              </a:rPr>
              <a:t>(b) </a:t>
            </a:r>
            <a:r>
              <a:rPr lang="zh-CN" altLang="en-US" sz="2400">
                <a:ea typeface="宋体" pitchFamily="2" charset="-122"/>
              </a:rPr>
              <a:t>需求量的变动</a:t>
            </a:r>
            <a:endParaRPr lang="en-US" altLang="zh-CN" sz="2400">
              <a:ea typeface="宋体" pitchFamily="2" charset="-122"/>
            </a:endParaRPr>
          </a:p>
          <a:p>
            <a:r>
              <a:rPr lang="en-US" altLang="zh-CN" sz="2000">
                <a:ea typeface="宋体" pitchFamily="2" charset="-122"/>
              </a:rPr>
              <a:t>A Movement along the Demand Curve</a:t>
            </a:r>
          </a:p>
        </p:txBody>
      </p:sp>
      <p:cxnSp>
        <p:nvCxnSpPr>
          <p:cNvPr id="72" name="Straight Arrow Connector 71"/>
          <p:cNvCxnSpPr/>
          <p:nvPr/>
        </p:nvCxnSpPr>
        <p:spPr>
          <a:xfrm>
            <a:off x="2184400" y="5834063"/>
            <a:ext cx="838200" cy="1587"/>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Group 95"/>
          <p:cNvGrpSpPr>
            <a:grpSpLocks/>
          </p:cNvGrpSpPr>
          <p:nvPr/>
        </p:nvGrpSpPr>
        <p:grpSpPr bwMode="auto">
          <a:xfrm>
            <a:off x="4637088" y="3286125"/>
            <a:ext cx="1871662" cy="400050"/>
            <a:chOff x="1164034" y="3014250"/>
            <a:chExt cx="1872139" cy="400347"/>
          </a:xfrm>
        </p:grpSpPr>
        <p:cxnSp>
          <p:nvCxnSpPr>
            <p:cNvPr id="74" name="Straight Connector 73"/>
            <p:cNvCxnSpPr/>
            <p:nvPr/>
          </p:nvCxnSpPr>
          <p:spPr>
            <a:xfrm>
              <a:off x="1827778" y="3200126"/>
              <a:ext cx="1208395" cy="1588"/>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4307" name="TextBox 97"/>
            <p:cNvSpPr txBox="1">
              <a:spLocks noChangeArrowheads="1"/>
            </p:cNvSpPr>
            <p:nvPr/>
          </p:nvSpPr>
          <p:spPr bwMode="auto">
            <a:xfrm>
              <a:off x="1164034" y="3014250"/>
              <a:ext cx="470120" cy="400347"/>
            </a:xfrm>
            <a:prstGeom prst="rect">
              <a:avLst/>
            </a:prstGeom>
            <a:noFill/>
            <a:ln w="9525">
              <a:noFill/>
              <a:miter lim="800000"/>
              <a:headEnd/>
              <a:tailEnd/>
            </a:ln>
          </p:spPr>
          <p:txBody>
            <a:bodyPr wrap="none">
              <a:spAutoFit/>
            </a:bodyPr>
            <a:lstStyle/>
            <a:p>
              <a:r>
                <a:rPr lang="en-US" altLang="zh-CN" sz="2000">
                  <a:ea typeface="宋体" pitchFamily="2" charset="-122"/>
                </a:rPr>
                <a:t>40</a:t>
              </a:r>
            </a:p>
          </p:txBody>
        </p:sp>
      </p:grpSp>
      <p:cxnSp>
        <p:nvCxnSpPr>
          <p:cNvPr id="76" name="Straight Arrow Connector 75"/>
          <p:cNvCxnSpPr/>
          <p:nvPr/>
        </p:nvCxnSpPr>
        <p:spPr>
          <a:xfrm>
            <a:off x="6584950" y="5832475"/>
            <a:ext cx="5334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4832350" y="3852863"/>
            <a:ext cx="611187"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304" name="Slide Number Placeholder 31"/>
          <p:cNvSpPr>
            <a:spLocks noGrp="1"/>
          </p:cNvSpPr>
          <p:nvPr>
            <p:ph type="sldNum" sz="quarter" idx="10"/>
          </p:nvPr>
        </p:nvSpPr>
        <p:spPr>
          <a:noFill/>
          <a:ln>
            <a:miter lim="800000"/>
            <a:headEnd/>
            <a:tailEnd/>
          </a:ln>
        </p:spPr>
        <p:txBody>
          <a:bodyPr/>
          <a:lstStyle/>
          <a:p>
            <a:fld id="{6228D4AE-8B0B-48ED-A767-97ABEA29008A}" type="slidenum">
              <a:rPr lang="en-US" altLang="zh-CN" smtClean="0"/>
              <a:pPr/>
              <a:t>21</a:t>
            </a:fld>
            <a:endParaRPr lang="en-US" altLang="zh-CN" smtClean="0"/>
          </a:p>
        </p:txBody>
      </p:sp>
      <p:sp>
        <p:nvSpPr>
          <p:cNvPr id="54305" name="Title 2"/>
          <p:cNvSpPr>
            <a:spLocks noGrp="1"/>
          </p:cNvSpPr>
          <p:nvPr>
            <p:ph type="title"/>
          </p:nvPr>
        </p:nvSpPr>
        <p:spPr/>
        <p:txBody>
          <a:bodyPr anchor="t"/>
          <a:lstStyle/>
          <a:p>
            <a:r>
              <a:rPr lang="en-US" altLang="zh-CN" sz="4000" dirty="0" smtClean="0">
                <a:ea typeface="宋体" pitchFamily="2" charset="-122"/>
              </a:rPr>
              <a:t>1.4 </a:t>
            </a:r>
            <a:r>
              <a:rPr lang="zh-CN" altLang="en-US" sz="4000" dirty="0" smtClean="0">
                <a:ea typeface="宋体" pitchFamily="2" charset="-122"/>
              </a:rPr>
              <a:t>需求量与需求变化</a:t>
            </a:r>
            <a:endParaRPr lang="en-US" altLang="zh-CN"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par>
                          <p:cTn id="34" fill="hold" nodeType="afterGroup">
                            <p:stCondLst>
                              <p:cond delay="3000"/>
                            </p:stCondLst>
                            <p:childTnLst>
                              <p:par>
                                <p:cTn id="35" presetID="22" presetClass="entr" presetSubtype="2"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nodeType="afterGroup">
                            <p:stCondLst>
                              <p:cond delay="5000"/>
                            </p:stCondLst>
                            <p:childTnLst>
                              <p:par>
                                <p:cTn id="51" presetID="22" presetClass="entr" presetSubtype="2" fill="hold" nodeType="after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right)">
                                      <p:cBhvr>
                                        <p:cTn id="53" dur="500"/>
                                        <p:tgtEl>
                                          <p:spTgt spid="72"/>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par>
                                <p:cTn id="67" presetID="22" presetClass="entr" presetSubtype="4"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down)">
                                      <p:cBhvr>
                                        <p:cTn id="69" dur="500"/>
                                        <p:tgtEl>
                                          <p:spTgt spid="1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down)">
                                      <p:cBhvr>
                                        <p:cTn id="72" dur="500"/>
                                        <p:tgtEl>
                                          <p:spTgt spid="41"/>
                                        </p:tgtEl>
                                      </p:cBhvr>
                                    </p:animEffect>
                                  </p:childTnLst>
                                </p:cTn>
                              </p:par>
                            </p:childTnLst>
                          </p:cTn>
                        </p:par>
                        <p:par>
                          <p:cTn id="73" fill="hold" nodeType="afterGroup">
                            <p:stCondLst>
                              <p:cond delay="1000"/>
                            </p:stCondLst>
                            <p:childTnLst>
                              <p:par>
                                <p:cTn id="74" presetID="22" presetClass="entr" presetSubtype="8" fill="hold" nodeType="after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par>
                          <p:cTn id="77" fill="hold" nodeType="afterGroup">
                            <p:stCondLst>
                              <p:cond delay="1500"/>
                            </p:stCondLst>
                            <p:childTnLst>
                              <p:par>
                                <p:cTn id="78" presetID="22" presetClass="entr" presetSubtype="8" fill="hold"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wipe(left)">
                                      <p:cBhvr>
                                        <p:cTn id="80" dur="500"/>
                                        <p:tgtEl>
                                          <p:spTgt spid="26"/>
                                        </p:tgtEl>
                                      </p:cBhvr>
                                    </p:animEffect>
                                  </p:childTnLst>
                                </p:cTn>
                              </p:par>
                            </p:childTnLst>
                          </p:cTn>
                        </p:par>
                        <p:par>
                          <p:cTn id="81" fill="hold" nodeType="afterGroup">
                            <p:stCondLst>
                              <p:cond delay="2000"/>
                            </p:stCondLst>
                            <p:childTnLst>
                              <p:par>
                                <p:cTn id="82" presetID="22" presetClass="entr" presetSubtype="8" fill="hold" nodeType="after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left)">
                                      <p:cBhvr>
                                        <p:cTn id="84" dur="500"/>
                                        <p:tgtEl>
                                          <p:spTgt spid="29"/>
                                        </p:tgtEl>
                                      </p:cBhvr>
                                    </p:animEffect>
                                  </p:childTnLst>
                                </p:cTn>
                              </p:par>
                            </p:childTnLst>
                          </p:cTn>
                        </p:par>
                        <p:par>
                          <p:cTn id="85" fill="hold" nodeType="afterGroup">
                            <p:stCondLst>
                              <p:cond delay="2500"/>
                            </p:stCondLst>
                            <p:childTnLst>
                              <p:par>
                                <p:cTn id="86" presetID="22" presetClass="entr" presetSubtype="1" fill="hold"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up)">
                                      <p:cBhvr>
                                        <p:cTn id="88" dur="500"/>
                                        <p:tgtEl>
                                          <p:spTgt spid="24"/>
                                        </p:tgtEl>
                                      </p:cBhvr>
                                    </p:animEffect>
                                  </p:childTnLst>
                                </p:cTn>
                              </p:par>
                            </p:childTnLst>
                          </p:cTn>
                        </p:par>
                        <p:par>
                          <p:cTn id="89" fill="hold" nodeType="afterGroup">
                            <p:stCondLst>
                              <p:cond delay="3000"/>
                            </p:stCondLst>
                            <p:childTnLst>
                              <p:par>
                                <p:cTn id="90" presetID="22" presetClass="entr" presetSubtype="2" fill="hold" nodeType="after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right)">
                                      <p:cBhvr>
                                        <p:cTn id="92" dur="500"/>
                                        <p:tgtEl>
                                          <p:spTgt spid="52"/>
                                        </p:tgtEl>
                                      </p:cBhvr>
                                    </p:animEffect>
                                  </p:childTnLst>
                                </p:cTn>
                              </p:par>
                            </p:childTnLst>
                          </p:cTn>
                        </p:par>
                        <p:par>
                          <p:cTn id="93" fill="hold" nodeType="afterGroup">
                            <p:stCondLst>
                              <p:cond delay="3500"/>
                            </p:stCondLst>
                            <p:childTnLst>
                              <p:par>
                                <p:cTn id="94" presetID="22" presetClass="entr" presetSubtype="8" fill="hold" nodeType="after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left)">
                                      <p:cBhvr>
                                        <p:cTn id="96" dur="500"/>
                                        <p:tgtEl>
                                          <p:spTgt spid="21"/>
                                        </p:tgtEl>
                                      </p:cBhvr>
                                    </p:animEffect>
                                  </p:childTnLst>
                                </p:cTn>
                              </p:par>
                            </p:childTnLst>
                          </p:cTn>
                        </p:par>
                        <p:par>
                          <p:cTn id="97" fill="hold" nodeType="afterGroup">
                            <p:stCondLst>
                              <p:cond delay="4000"/>
                            </p:stCondLst>
                            <p:childTnLst>
                              <p:par>
                                <p:cTn id="98" presetID="22" presetClass="entr" presetSubtype="8"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ipe(left)">
                                      <p:cBhvr>
                                        <p:cTn id="100" dur="500"/>
                                        <p:tgtEl>
                                          <p:spTgt spid="27"/>
                                        </p:tgtEl>
                                      </p:cBhvr>
                                    </p:animEffect>
                                  </p:childTnLst>
                                </p:cTn>
                              </p:par>
                            </p:childTnLst>
                          </p:cTn>
                        </p:par>
                        <p:par>
                          <p:cTn id="101" fill="hold" nodeType="afterGroup">
                            <p:stCondLst>
                              <p:cond delay="4500"/>
                            </p:stCondLst>
                            <p:childTnLst>
                              <p:par>
                                <p:cTn id="102" presetID="22" presetClass="entr" presetSubtype="8"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par>
                          <p:cTn id="105" fill="hold" nodeType="afterGroup">
                            <p:stCondLst>
                              <p:cond delay="5000"/>
                            </p:stCondLst>
                            <p:childTnLst>
                              <p:par>
                                <p:cTn id="106" presetID="22" presetClass="entr" presetSubtype="1" fill="hold"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wipe(up)">
                                      <p:cBhvr>
                                        <p:cTn id="108" dur="500"/>
                                        <p:tgtEl>
                                          <p:spTgt spid="22"/>
                                        </p:tgtEl>
                                      </p:cBhvr>
                                    </p:animEffect>
                                  </p:childTnLst>
                                </p:cTn>
                              </p:par>
                            </p:childTnLst>
                          </p:cTn>
                        </p:par>
                        <p:par>
                          <p:cTn id="109" fill="hold" nodeType="afterGroup">
                            <p:stCondLst>
                              <p:cond delay="5500"/>
                            </p:stCondLst>
                            <p:childTnLst>
                              <p:par>
                                <p:cTn id="110" presetID="22" presetClass="entr" presetSubtype="2" fill="hold" nodeType="afterEffect">
                                  <p:stCondLst>
                                    <p:cond delay="0"/>
                                  </p:stCondLst>
                                  <p:childTnLst>
                                    <p:set>
                                      <p:cBhvr>
                                        <p:cTn id="111" dur="1" fill="hold">
                                          <p:stCondLst>
                                            <p:cond delay="0"/>
                                          </p:stCondLst>
                                        </p:cTn>
                                        <p:tgtEl>
                                          <p:spTgt spid="76"/>
                                        </p:tgtEl>
                                        <p:attrNameLst>
                                          <p:attrName>style.visibility</p:attrName>
                                        </p:attrNameLst>
                                      </p:cBhvr>
                                      <p:to>
                                        <p:strVal val="visible"/>
                                      </p:to>
                                    </p:set>
                                    <p:animEffect transition="in" filter="wipe(right)">
                                      <p:cBhvr>
                                        <p:cTn id="112" dur="500"/>
                                        <p:tgtEl>
                                          <p:spTgt spid="76"/>
                                        </p:tgtEl>
                                      </p:cBhvr>
                                    </p:animEffect>
                                  </p:childTnLst>
                                </p:cTn>
                              </p:par>
                            </p:childTnLst>
                          </p:cTn>
                        </p:par>
                        <p:par>
                          <p:cTn id="113" fill="hold" nodeType="afterGroup">
                            <p:stCondLst>
                              <p:cond delay="6000"/>
                            </p:stCondLst>
                            <p:childTnLst>
                              <p:par>
                                <p:cTn id="114" presetID="22" presetClass="entr" presetSubtype="4" fill="hold" nodeType="afterEffect">
                                  <p:stCondLst>
                                    <p:cond delay="0"/>
                                  </p:stCondLst>
                                  <p:childTnLst>
                                    <p:set>
                                      <p:cBhvr>
                                        <p:cTn id="115" dur="1" fill="hold">
                                          <p:stCondLst>
                                            <p:cond delay="0"/>
                                          </p:stCondLst>
                                        </p:cTn>
                                        <p:tgtEl>
                                          <p:spTgt spid="77"/>
                                        </p:tgtEl>
                                        <p:attrNameLst>
                                          <p:attrName>style.visibility</p:attrName>
                                        </p:attrNameLst>
                                      </p:cBhvr>
                                      <p:to>
                                        <p:strVal val="visible"/>
                                      </p:to>
                                    </p:set>
                                    <p:animEffect transition="in" filter="wipe(down)">
                                      <p:cBhvr>
                                        <p:cTn id="11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9" grpId="0"/>
      <p:bldP spid="41" grpId="0" animBg="1"/>
      <p:bldP spid="7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625475" y="2933700"/>
            <a:ext cx="4005263" cy="3157538"/>
          </a:xfrm>
        </p:spPr>
        <p:txBody>
          <a:bodyPr/>
          <a:lstStyle/>
          <a:p>
            <a:pPr marL="517525" indent="-517525" eaLnBrk="1" hangingPunct="1">
              <a:buSzPct val="115000"/>
              <a:buFont typeface="Wingdings" pitchFamily="2" charset="2"/>
              <a:buNone/>
            </a:pPr>
            <a:r>
              <a:rPr lang="zh-CN" altLang="zh-CN" b="1" dirty="0" smtClean="0">
                <a:solidFill>
                  <a:srgbClr val="339966"/>
                </a:solidFill>
                <a:ea typeface="宋体" pitchFamily="2" charset="-122"/>
              </a:rPr>
              <a:t>A.	</a:t>
            </a:r>
            <a:r>
              <a:rPr lang="zh-CN" altLang="en-US" dirty="0" smtClean="0">
                <a:ea typeface="宋体" pitchFamily="2" charset="-122"/>
              </a:rPr>
              <a:t>手机</a:t>
            </a:r>
            <a:r>
              <a:rPr lang="zh-CN" altLang="zh-CN" dirty="0" smtClean="0">
                <a:ea typeface="宋体" pitchFamily="2" charset="-122"/>
              </a:rPr>
              <a:t>的价格下降</a:t>
            </a:r>
          </a:p>
          <a:p>
            <a:pPr marL="517525" indent="-517525" eaLnBrk="1" hangingPunct="1">
              <a:buSzPct val="115000"/>
              <a:buFont typeface="Wingdings" pitchFamily="2" charset="2"/>
              <a:buNone/>
            </a:pPr>
            <a:r>
              <a:rPr lang="zh-CN" altLang="zh-CN" b="1" dirty="0" smtClean="0">
                <a:solidFill>
                  <a:srgbClr val="339966"/>
                </a:solidFill>
                <a:ea typeface="宋体" pitchFamily="2" charset="-122"/>
              </a:rPr>
              <a:t>B.	</a:t>
            </a:r>
            <a:r>
              <a:rPr lang="zh-CN" altLang="zh-CN" dirty="0" smtClean="0">
                <a:ea typeface="宋体" pitchFamily="2" charset="-122"/>
              </a:rPr>
              <a:t>音乐下载的价格下降</a:t>
            </a:r>
          </a:p>
          <a:p>
            <a:pPr marL="517525" indent="-517525" eaLnBrk="1" hangingPunct="1">
              <a:buSzPct val="115000"/>
              <a:buFont typeface="Wingdings" pitchFamily="2" charset="2"/>
              <a:buNone/>
            </a:pPr>
            <a:r>
              <a:rPr lang="zh-CN" altLang="zh-CN" b="1" dirty="0" smtClean="0">
                <a:solidFill>
                  <a:srgbClr val="339966"/>
                </a:solidFill>
                <a:ea typeface="宋体" pitchFamily="2" charset="-122"/>
              </a:rPr>
              <a:t>C.	</a:t>
            </a:r>
            <a:r>
              <a:rPr lang="zh-CN" altLang="zh-CN" dirty="0" smtClean="0">
                <a:ea typeface="宋体" pitchFamily="2" charset="-122"/>
              </a:rPr>
              <a:t>CD</a:t>
            </a:r>
            <a:r>
              <a:rPr lang="zh-CN" altLang="en-US" dirty="0" smtClean="0">
                <a:ea typeface="宋体" pitchFamily="2" charset="-122"/>
              </a:rPr>
              <a:t>唱片</a:t>
            </a:r>
            <a:r>
              <a:rPr lang="zh-CN" altLang="zh-CN" dirty="0" smtClean="0">
                <a:ea typeface="宋体" pitchFamily="2" charset="-122"/>
              </a:rPr>
              <a:t>价格下降</a:t>
            </a:r>
          </a:p>
        </p:txBody>
      </p:sp>
      <p:sp>
        <p:nvSpPr>
          <p:cNvPr id="55299"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32772"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1</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zh-CN" altLang="zh-CN" sz="3200" smtClean="0">
                <a:solidFill>
                  <a:srgbClr val="339966"/>
                </a:solidFill>
                <a:effectLst>
                  <a:outerShdw blurRad="38100" dist="38100" dir="2700000" algn="tl">
                    <a:srgbClr val="C0C0C0"/>
                  </a:outerShdw>
                </a:effectLst>
                <a:ea typeface="宋体" pitchFamily="2" charset="-122"/>
              </a:rPr>
              <a:t>需求曲线</a:t>
            </a:r>
          </a:p>
        </p:txBody>
      </p:sp>
      <p:grpSp>
        <p:nvGrpSpPr>
          <p:cNvPr id="55301" name="Group 5"/>
          <p:cNvGrpSpPr>
            <a:grpSpLocks/>
          </p:cNvGrpSpPr>
          <p:nvPr/>
        </p:nvGrpSpPr>
        <p:grpSpPr bwMode="auto">
          <a:xfrm>
            <a:off x="593725" y="290513"/>
            <a:ext cx="8210550" cy="1049337"/>
            <a:chOff x="0" y="0"/>
            <a:chExt cx="5000" cy="661"/>
          </a:xfrm>
        </p:grpSpPr>
        <p:sp>
          <p:nvSpPr>
            <p:cNvPr id="55305"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5306"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5302" name="Rectangle 8"/>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005A4793-CA5E-45DE-9CC8-A3E6BD338C03}" type="slidenum">
              <a:rPr lang="zh-CN" altLang="zh-CN" sz="1700">
                <a:solidFill>
                  <a:srgbClr val="777777"/>
                </a:solidFill>
                <a:latin typeface="Tahoma" pitchFamily="34" charset="0"/>
                <a:ea typeface="宋体" pitchFamily="2" charset="-122"/>
              </a:rPr>
              <a:pPr algn="r"/>
              <a:t>22</a:t>
            </a:fld>
            <a:endParaRPr lang="zh-CN" altLang="zh-CN" sz="1700">
              <a:solidFill>
                <a:srgbClr val="777777"/>
              </a:solidFill>
              <a:latin typeface="Tahoma" pitchFamily="34" charset="0"/>
              <a:ea typeface="宋体" pitchFamily="2" charset="-122"/>
            </a:endParaRPr>
          </a:p>
        </p:txBody>
      </p:sp>
      <p:sp>
        <p:nvSpPr>
          <p:cNvPr id="55303" name="Rectangle 7"/>
          <p:cNvSpPr>
            <a:spLocks noChangeArrowheads="1"/>
          </p:cNvSpPr>
          <p:nvPr/>
        </p:nvSpPr>
        <p:spPr bwMode="auto">
          <a:xfrm>
            <a:off x="617538" y="1381125"/>
            <a:ext cx="7646987" cy="1481138"/>
          </a:xfrm>
          <a:prstGeom prst="rect">
            <a:avLst/>
          </a:prstGeom>
          <a:noFill/>
          <a:ln w="9525">
            <a:noFill/>
            <a:miter lim="800000"/>
            <a:headEnd/>
            <a:tailEnd/>
          </a:ln>
        </p:spPr>
        <p:txBody>
          <a:bodyPr/>
          <a:lstStyle/>
          <a:p>
            <a:pPr>
              <a:lnSpc>
                <a:spcPct val="105000"/>
              </a:lnSpc>
              <a:spcBef>
                <a:spcPct val="60000"/>
              </a:spcBef>
              <a:buClr>
                <a:srgbClr val="00B85C"/>
              </a:buClr>
              <a:buSzPct val="120000"/>
              <a:buFont typeface="Wingdings" pitchFamily="2" charset="2"/>
              <a:buNone/>
            </a:pPr>
            <a:r>
              <a:rPr lang="zh-CN" altLang="zh-CN" sz="2700">
                <a:ea typeface="宋体" pitchFamily="2" charset="-122"/>
              </a:rPr>
              <a:t>画出一个音乐下载的需求曲线。在下述情况下需求曲线将如何改变？为什么？</a:t>
            </a:r>
          </a:p>
        </p:txBody>
      </p:sp>
      <p:pic>
        <p:nvPicPr>
          <p:cNvPr id="55304" name="Picture 10"/>
          <p:cNvPicPr>
            <a:picLocks noChangeAspect="1" noChangeArrowheads="1"/>
          </p:cNvPicPr>
          <p:nvPr/>
        </p:nvPicPr>
        <p:blipFill>
          <a:blip r:embed="rId4" cstate="print"/>
          <a:srcRect t="3795" r="11397"/>
          <a:stretch>
            <a:fillRect/>
          </a:stretch>
        </p:blipFill>
        <p:spPr bwMode="auto">
          <a:xfrm>
            <a:off x="5913438" y="2058988"/>
            <a:ext cx="2584450" cy="4211637"/>
          </a:xfrm>
          <a:prstGeom prst="rect">
            <a:avLst/>
          </a:prstGeom>
          <a:noFill/>
          <a:ln w="9525">
            <a:solidFill>
              <a:schemeClr val="tx1"/>
            </a:solidFill>
            <a:miter lim="800000"/>
            <a:headEnd/>
            <a:tailEnd/>
          </a:ln>
        </p:spPr>
      </p:pic>
    </p:spTree>
  </p:cSld>
  <p:clrMapOvr>
    <a:masterClrMapping/>
  </p:clrMapOvr>
  <p:transition spd="med">
    <p:diamon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56322"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34819"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1</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en-US" altLang="zh-CN" sz="3200" smtClean="0">
                <a:solidFill>
                  <a:srgbClr val="339966"/>
                </a:solidFill>
                <a:effectLst>
                  <a:outerShdw blurRad="38100" dist="38100" dir="2700000" algn="tl">
                    <a:srgbClr val="C0C0C0"/>
                  </a:outerShdw>
                </a:effectLst>
                <a:ea typeface="宋体" pitchFamily="2" charset="-122"/>
              </a:rPr>
              <a:t>A. </a:t>
            </a:r>
            <a:r>
              <a:rPr lang="zh-CN" altLang="zh-CN" sz="3200" smtClean="0">
                <a:solidFill>
                  <a:srgbClr val="339966"/>
                </a:solidFill>
                <a:effectLst>
                  <a:outerShdw blurRad="38100" dist="38100" dir="2700000" algn="tl">
                    <a:srgbClr val="C0C0C0"/>
                  </a:outerShdw>
                </a:effectLst>
                <a:ea typeface="宋体" pitchFamily="2" charset="-122"/>
              </a:rPr>
              <a:t>  </a:t>
            </a:r>
            <a:r>
              <a:rPr lang="en-US" altLang="zh-CN" sz="3200" smtClean="0">
                <a:solidFill>
                  <a:srgbClr val="339966"/>
                </a:solidFill>
                <a:effectLst>
                  <a:outerShdw blurRad="38100" dist="38100" dir="2700000" algn="tl">
                    <a:srgbClr val="C0C0C0"/>
                  </a:outerShdw>
                </a:effectLst>
                <a:ea typeface="宋体" pitchFamily="2" charset="-122"/>
              </a:rPr>
              <a:t>iPod</a:t>
            </a:r>
            <a:r>
              <a:rPr lang="zh-CN" altLang="zh-CN" sz="3200" smtClean="0">
                <a:solidFill>
                  <a:srgbClr val="339966"/>
                </a:solidFill>
                <a:effectLst>
                  <a:outerShdw blurRad="38100" dist="38100" dir="2700000" algn="tl">
                    <a:srgbClr val="C0C0C0"/>
                  </a:outerShdw>
                </a:effectLst>
                <a:ea typeface="宋体" pitchFamily="2" charset="-122"/>
              </a:rPr>
              <a:t>价格的下降</a:t>
            </a:r>
          </a:p>
        </p:txBody>
      </p:sp>
      <p:grpSp>
        <p:nvGrpSpPr>
          <p:cNvPr id="56324" name="Group 4"/>
          <p:cNvGrpSpPr>
            <a:grpSpLocks/>
          </p:cNvGrpSpPr>
          <p:nvPr/>
        </p:nvGrpSpPr>
        <p:grpSpPr bwMode="auto">
          <a:xfrm>
            <a:off x="593725" y="290513"/>
            <a:ext cx="8210550" cy="1049337"/>
            <a:chOff x="0" y="0"/>
            <a:chExt cx="5000" cy="661"/>
          </a:xfrm>
        </p:grpSpPr>
        <p:sp>
          <p:nvSpPr>
            <p:cNvPr id="56354"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6355"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6325"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2F3BE001-6D04-4A4E-92EB-238F9FD98C13}" type="slidenum">
              <a:rPr lang="zh-CN" altLang="zh-CN" sz="1700">
                <a:solidFill>
                  <a:srgbClr val="777777"/>
                </a:solidFill>
                <a:latin typeface="Tahoma" pitchFamily="34" charset="0"/>
                <a:ea typeface="宋体" pitchFamily="2" charset="-122"/>
              </a:rPr>
              <a:pPr algn="r"/>
              <a:t>23</a:t>
            </a:fld>
            <a:endParaRPr lang="zh-CN" altLang="zh-CN" sz="1700">
              <a:solidFill>
                <a:srgbClr val="777777"/>
              </a:solidFill>
              <a:latin typeface="Tahoma" pitchFamily="34" charset="0"/>
              <a:ea typeface="宋体" pitchFamily="2" charset="-122"/>
            </a:endParaRPr>
          </a:p>
        </p:txBody>
      </p:sp>
      <p:grpSp>
        <p:nvGrpSpPr>
          <p:cNvPr id="3" name="Group 8"/>
          <p:cNvGrpSpPr>
            <a:grpSpLocks/>
          </p:cNvGrpSpPr>
          <p:nvPr/>
        </p:nvGrpSpPr>
        <p:grpSpPr bwMode="auto">
          <a:xfrm>
            <a:off x="2951163" y="3543300"/>
            <a:ext cx="1254125" cy="2365375"/>
            <a:chOff x="0" y="0"/>
            <a:chExt cx="790" cy="1490"/>
          </a:xfrm>
        </p:grpSpPr>
        <p:grpSp>
          <p:nvGrpSpPr>
            <p:cNvPr id="56350" name="Group 9"/>
            <p:cNvGrpSpPr>
              <a:grpSpLocks/>
            </p:cNvGrpSpPr>
            <p:nvPr/>
          </p:nvGrpSpPr>
          <p:grpSpPr bwMode="auto">
            <a:xfrm>
              <a:off x="0" y="0"/>
              <a:ext cx="599" cy="1243"/>
              <a:chOff x="0" y="0"/>
              <a:chExt cx="795" cy="646"/>
            </a:xfrm>
          </p:grpSpPr>
          <p:sp>
            <p:nvSpPr>
              <p:cNvPr id="56352" name="Line 10"/>
              <p:cNvSpPr>
                <a:spLocks noChangeShapeType="1"/>
              </p:cNvSpPr>
              <p:nvPr/>
            </p:nvSpPr>
            <p:spPr bwMode="auto">
              <a:xfrm>
                <a:off x="0" y="0"/>
                <a:ext cx="795" cy="0"/>
              </a:xfrm>
              <a:prstGeom prst="line">
                <a:avLst/>
              </a:prstGeom>
              <a:noFill/>
              <a:ln w="9525">
                <a:solidFill>
                  <a:schemeClr val="tx1"/>
                </a:solidFill>
                <a:prstDash val="lgDash"/>
                <a:round/>
                <a:headEnd/>
                <a:tailEnd/>
              </a:ln>
            </p:spPr>
            <p:txBody>
              <a:bodyPr/>
              <a:lstStyle/>
              <a:p>
                <a:endParaRPr lang="zh-CN" altLang="en-US"/>
              </a:p>
            </p:txBody>
          </p:sp>
          <p:sp>
            <p:nvSpPr>
              <p:cNvPr id="56353" name="Line 11"/>
              <p:cNvSpPr>
                <a:spLocks noChangeShapeType="1"/>
              </p:cNvSpPr>
              <p:nvPr/>
            </p:nvSpPr>
            <p:spPr bwMode="auto">
              <a:xfrm>
                <a:off x="795" y="1"/>
                <a:ext cx="0" cy="645"/>
              </a:xfrm>
              <a:prstGeom prst="line">
                <a:avLst/>
              </a:prstGeom>
              <a:noFill/>
              <a:ln w="9525">
                <a:solidFill>
                  <a:schemeClr val="tx1"/>
                </a:solidFill>
                <a:prstDash val="lgDash"/>
                <a:round/>
                <a:headEnd/>
                <a:tailEnd/>
              </a:ln>
            </p:spPr>
            <p:txBody>
              <a:bodyPr/>
              <a:lstStyle/>
              <a:p>
                <a:endParaRPr lang="zh-CN" altLang="en-US"/>
              </a:p>
            </p:txBody>
          </p:sp>
        </p:grpSp>
        <p:sp>
          <p:nvSpPr>
            <p:cNvPr id="56351" name="Text Box 12"/>
            <p:cNvSpPr txBox="1">
              <a:spLocks noChangeArrowheads="1"/>
            </p:cNvSpPr>
            <p:nvPr/>
          </p:nvSpPr>
          <p:spPr bwMode="auto">
            <a:xfrm>
              <a:off x="410" y="1221"/>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Q</a:t>
              </a:r>
              <a:r>
                <a:rPr lang="en-US" altLang="zh-CN" sz="2200" b="1" baseline="-25000">
                  <a:latin typeface="Tahoma" pitchFamily="34" charset="0"/>
                  <a:ea typeface="宋体" pitchFamily="2" charset="-122"/>
                </a:rPr>
                <a:t>2</a:t>
              </a:r>
            </a:p>
          </p:txBody>
        </p:sp>
      </p:grpSp>
      <p:grpSp>
        <p:nvGrpSpPr>
          <p:cNvPr id="5" name="Group 13"/>
          <p:cNvGrpSpPr>
            <a:grpSpLocks/>
          </p:cNvGrpSpPr>
          <p:nvPr/>
        </p:nvGrpSpPr>
        <p:grpSpPr bwMode="auto">
          <a:xfrm>
            <a:off x="452438" y="1546225"/>
            <a:ext cx="6076950" cy="4383088"/>
            <a:chOff x="195" y="0"/>
            <a:chExt cx="3828" cy="2761"/>
          </a:xfrm>
        </p:grpSpPr>
        <p:grpSp>
          <p:nvGrpSpPr>
            <p:cNvPr id="56345" name="Group 14"/>
            <p:cNvGrpSpPr>
              <a:grpSpLocks/>
            </p:cNvGrpSpPr>
            <p:nvPr/>
          </p:nvGrpSpPr>
          <p:grpSpPr bwMode="auto">
            <a:xfrm>
              <a:off x="933" y="123"/>
              <a:ext cx="2970" cy="2378"/>
              <a:chOff x="0" y="0"/>
              <a:chExt cx="3055" cy="2115"/>
            </a:xfrm>
          </p:grpSpPr>
          <p:sp>
            <p:nvSpPr>
              <p:cNvPr id="56348" name="Line 15"/>
              <p:cNvSpPr>
                <a:spLocks noChangeShapeType="1"/>
              </p:cNvSpPr>
              <p:nvPr/>
            </p:nvSpPr>
            <p:spPr bwMode="auto">
              <a:xfrm>
                <a:off x="1" y="0"/>
                <a:ext cx="0" cy="2115"/>
              </a:xfrm>
              <a:prstGeom prst="line">
                <a:avLst/>
              </a:prstGeom>
              <a:noFill/>
              <a:ln w="12700">
                <a:solidFill>
                  <a:schemeClr val="tx1"/>
                </a:solidFill>
                <a:round/>
                <a:headEnd/>
                <a:tailEnd/>
              </a:ln>
            </p:spPr>
            <p:txBody>
              <a:bodyPr/>
              <a:lstStyle/>
              <a:p>
                <a:endParaRPr lang="zh-CN" altLang="en-US"/>
              </a:p>
            </p:txBody>
          </p:sp>
          <p:sp>
            <p:nvSpPr>
              <p:cNvPr id="56349" name="Line 16"/>
              <p:cNvSpPr>
                <a:spLocks noChangeShapeType="1"/>
              </p:cNvSpPr>
              <p:nvPr/>
            </p:nvSpPr>
            <p:spPr bwMode="auto">
              <a:xfrm>
                <a:off x="0" y="2114"/>
                <a:ext cx="3055" cy="0"/>
              </a:xfrm>
              <a:prstGeom prst="line">
                <a:avLst/>
              </a:prstGeom>
              <a:noFill/>
              <a:ln w="12700">
                <a:solidFill>
                  <a:schemeClr val="tx1"/>
                </a:solidFill>
                <a:round/>
                <a:headEnd/>
                <a:tailEnd/>
              </a:ln>
            </p:spPr>
            <p:txBody>
              <a:bodyPr/>
              <a:lstStyle/>
              <a:p>
                <a:endParaRPr lang="zh-CN" altLang="en-US"/>
              </a:p>
            </p:txBody>
          </p:sp>
        </p:grpSp>
        <p:sp>
          <p:nvSpPr>
            <p:cNvPr id="56346" name="Text Box 17"/>
            <p:cNvSpPr txBox="1">
              <a:spLocks noChangeArrowheads="1"/>
            </p:cNvSpPr>
            <p:nvPr/>
          </p:nvSpPr>
          <p:spPr bwMode="auto">
            <a:xfrm>
              <a:off x="195" y="0"/>
              <a:ext cx="698" cy="756"/>
            </a:xfrm>
            <a:prstGeom prst="rect">
              <a:avLst/>
            </a:prstGeom>
            <a:noFill/>
            <a:ln w="9525">
              <a:noFill/>
              <a:miter lim="800000"/>
              <a:headEnd/>
              <a:tailEnd/>
            </a:ln>
          </p:spPr>
          <p:txBody>
            <a:bodyPr wrap="square">
              <a:spAutoFit/>
            </a:bodyPr>
            <a:lstStyle/>
            <a:p>
              <a:pPr algn="ctr">
                <a:spcBef>
                  <a:spcPct val="50000"/>
                </a:spcBef>
              </a:pPr>
              <a:r>
                <a:rPr lang="zh-CN" altLang="zh-CN" sz="2400" dirty="0">
                  <a:ea typeface="宋体" pitchFamily="2" charset="-122"/>
                </a:rPr>
                <a:t> 音乐下载的价格</a:t>
              </a:r>
            </a:p>
          </p:txBody>
        </p:sp>
        <p:sp>
          <p:nvSpPr>
            <p:cNvPr id="56347" name="Text Box 18"/>
            <p:cNvSpPr txBox="1">
              <a:spLocks noChangeArrowheads="1"/>
            </p:cNvSpPr>
            <p:nvPr/>
          </p:nvSpPr>
          <p:spPr bwMode="auto">
            <a:xfrm>
              <a:off x="2363" y="2492"/>
              <a:ext cx="1660" cy="269"/>
            </a:xfrm>
            <a:prstGeom prst="rect">
              <a:avLst/>
            </a:prstGeom>
            <a:noFill/>
            <a:ln w="9525">
              <a:noFill/>
              <a:miter lim="800000"/>
              <a:headEnd/>
              <a:tailEnd/>
            </a:ln>
          </p:spPr>
          <p:txBody>
            <a:bodyPr>
              <a:spAutoFit/>
            </a:bodyPr>
            <a:lstStyle/>
            <a:p>
              <a:pPr algn="r">
                <a:spcBef>
                  <a:spcPct val="50000"/>
                </a:spcBef>
              </a:pPr>
              <a:r>
                <a:rPr lang="zh-CN" altLang="zh-CN" sz="2200">
                  <a:ea typeface="宋体" pitchFamily="2" charset="-122"/>
                </a:rPr>
                <a:t>音乐下载的数量</a:t>
              </a:r>
            </a:p>
          </p:txBody>
        </p:sp>
      </p:grpSp>
      <p:grpSp>
        <p:nvGrpSpPr>
          <p:cNvPr id="7" name="Group 19"/>
          <p:cNvGrpSpPr>
            <a:grpSpLocks/>
          </p:cNvGrpSpPr>
          <p:nvPr/>
        </p:nvGrpSpPr>
        <p:grpSpPr bwMode="auto">
          <a:xfrm>
            <a:off x="1806575" y="2136775"/>
            <a:ext cx="2732088" cy="3149600"/>
            <a:chOff x="0" y="0"/>
            <a:chExt cx="1721" cy="1984"/>
          </a:xfrm>
        </p:grpSpPr>
        <p:sp>
          <p:nvSpPr>
            <p:cNvPr id="56343" name="Line 20"/>
            <p:cNvSpPr>
              <a:spLocks noChangeShapeType="1"/>
            </p:cNvSpPr>
            <p:nvPr/>
          </p:nvSpPr>
          <p:spPr bwMode="auto">
            <a:xfrm>
              <a:off x="0" y="0"/>
              <a:ext cx="1412" cy="1756"/>
            </a:xfrm>
            <a:prstGeom prst="line">
              <a:avLst/>
            </a:prstGeom>
            <a:noFill/>
            <a:ln w="38100">
              <a:solidFill>
                <a:schemeClr val="tx1"/>
              </a:solidFill>
              <a:round/>
              <a:headEnd/>
              <a:tailEnd/>
            </a:ln>
          </p:spPr>
          <p:txBody>
            <a:bodyPr/>
            <a:lstStyle/>
            <a:p>
              <a:endParaRPr lang="zh-CN" altLang="en-US"/>
            </a:p>
          </p:txBody>
        </p:sp>
        <p:sp>
          <p:nvSpPr>
            <p:cNvPr id="56344" name="Text Box 21"/>
            <p:cNvSpPr txBox="1">
              <a:spLocks noChangeArrowheads="1"/>
            </p:cNvSpPr>
            <p:nvPr/>
          </p:nvSpPr>
          <p:spPr bwMode="auto">
            <a:xfrm>
              <a:off x="1341" y="1715"/>
              <a:ext cx="380" cy="269"/>
            </a:xfrm>
            <a:prstGeom prst="rect">
              <a:avLst/>
            </a:prstGeom>
            <a:noFill/>
            <a:ln w="9525">
              <a:noFill/>
              <a:miter lim="800000"/>
              <a:headEnd/>
              <a:tailEnd/>
            </a:ln>
          </p:spPr>
          <p:txBody>
            <a:bodyPr>
              <a:spAutoFit/>
            </a:bodyPr>
            <a:lstStyle/>
            <a:p>
              <a:pPr>
                <a:spcBef>
                  <a:spcPct val="50000"/>
                </a:spcBef>
              </a:pPr>
              <a:r>
                <a:rPr lang="en-US" altLang="zh-CN" sz="2200" b="1" i="1">
                  <a:latin typeface="Tahoma" pitchFamily="34" charset="0"/>
                  <a:ea typeface="宋体" pitchFamily="2" charset="-122"/>
                </a:rPr>
                <a:t>D</a:t>
              </a:r>
              <a:r>
                <a:rPr lang="en-US" altLang="zh-CN" sz="2200" b="1" baseline="-25000">
                  <a:latin typeface="Tahoma" pitchFamily="34" charset="0"/>
                  <a:ea typeface="宋体" pitchFamily="2" charset="-122"/>
                </a:rPr>
                <a:t>1</a:t>
              </a:r>
            </a:p>
          </p:txBody>
        </p:sp>
      </p:grpSp>
      <p:grpSp>
        <p:nvGrpSpPr>
          <p:cNvPr id="8" name="Group 22"/>
          <p:cNvGrpSpPr>
            <a:grpSpLocks/>
          </p:cNvGrpSpPr>
          <p:nvPr/>
        </p:nvGrpSpPr>
        <p:grpSpPr bwMode="auto">
          <a:xfrm>
            <a:off x="2759075" y="2138363"/>
            <a:ext cx="2732088" cy="3092450"/>
            <a:chOff x="0" y="0"/>
            <a:chExt cx="1721" cy="1948"/>
          </a:xfrm>
        </p:grpSpPr>
        <p:sp>
          <p:nvSpPr>
            <p:cNvPr id="56341" name="Line 23"/>
            <p:cNvSpPr>
              <a:spLocks noChangeShapeType="1"/>
            </p:cNvSpPr>
            <p:nvPr/>
          </p:nvSpPr>
          <p:spPr bwMode="auto">
            <a:xfrm>
              <a:off x="0" y="0"/>
              <a:ext cx="1412" cy="1756"/>
            </a:xfrm>
            <a:prstGeom prst="line">
              <a:avLst/>
            </a:prstGeom>
            <a:noFill/>
            <a:ln w="38100">
              <a:solidFill>
                <a:srgbClr val="339966"/>
              </a:solidFill>
              <a:round/>
              <a:headEnd/>
              <a:tailEnd/>
            </a:ln>
          </p:spPr>
          <p:txBody>
            <a:bodyPr/>
            <a:lstStyle/>
            <a:p>
              <a:endParaRPr lang="zh-CN" altLang="en-US"/>
            </a:p>
          </p:txBody>
        </p:sp>
        <p:sp>
          <p:nvSpPr>
            <p:cNvPr id="56342" name="Text Box 24"/>
            <p:cNvSpPr txBox="1">
              <a:spLocks noChangeArrowheads="1"/>
            </p:cNvSpPr>
            <p:nvPr/>
          </p:nvSpPr>
          <p:spPr bwMode="auto">
            <a:xfrm>
              <a:off x="1341" y="1679"/>
              <a:ext cx="380" cy="269"/>
            </a:xfrm>
            <a:prstGeom prst="rect">
              <a:avLst/>
            </a:prstGeom>
            <a:noFill/>
            <a:ln w="9525">
              <a:noFill/>
              <a:miter lim="800000"/>
              <a:headEnd/>
              <a:tailEnd/>
            </a:ln>
          </p:spPr>
          <p:txBody>
            <a:bodyPr>
              <a:spAutoFit/>
            </a:bodyPr>
            <a:lstStyle/>
            <a:p>
              <a:pPr>
                <a:spcBef>
                  <a:spcPct val="50000"/>
                </a:spcBef>
              </a:pPr>
              <a:r>
                <a:rPr lang="en-US" altLang="zh-CN" sz="2200" b="1" i="1">
                  <a:solidFill>
                    <a:srgbClr val="006600"/>
                  </a:solidFill>
                  <a:latin typeface="Tahoma" pitchFamily="34" charset="0"/>
                  <a:ea typeface="宋体" pitchFamily="2" charset="-122"/>
                </a:rPr>
                <a:t>D</a:t>
              </a:r>
              <a:r>
                <a:rPr lang="en-US" altLang="zh-CN" sz="2200" b="1" baseline="-25000">
                  <a:solidFill>
                    <a:srgbClr val="006600"/>
                  </a:solidFill>
                  <a:latin typeface="Tahoma" pitchFamily="34" charset="0"/>
                  <a:ea typeface="宋体" pitchFamily="2" charset="-122"/>
                </a:rPr>
                <a:t>2</a:t>
              </a:r>
            </a:p>
          </p:txBody>
        </p:sp>
      </p:grpSp>
      <p:grpSp>
        <p:nvGrpSpPr>
          <p:cNvPr id="9" name="Group 25"/>
          <p:cNvGrpSpPr>
            <a:grpSpLocks/>
          </p:cNvGrpSpPr>
          <p:nvPr/>
        </p:nvGrpSpPr>
        <p:grpSpPr bwMode="auto">
          <a:xfrm>
            <a:off x="3005138" y="3473450"/>
            <a:ext cx="960437" cy="138113"/>
            <a:chOff x="0" y="0"/>
            <a:chExt cx="605" cy="87"/>
          </a:xfrm>
        </p:grpSpPr>
        <p:sp>
          <p:nvSpPr>
            <p:cNvPr id="56339" name="Line 26"/>
            <p:cNvSpPr>
              <a:spLocks noChangeShapeType="1"/>
            </p:cNvSpPr>
            <p:nvPr/>
          </p:nvSpPr>
          <p:spPr bwMode="auto">
            <a:xfrm>
              <a:off x="0" y="43"/>
              <a:ext cx="519" cy="0"/>
            </a:xfrm>
            <a:prstGeom prst="line">
              <a:avLst/>
            </a:prstGeom>
            <a:noFill/>
            <a:ln w="44450">
              <a:solidFill>
                <a:srgbClr val="00CC00"/>
              </a:solidFill>
              <a:round/>
              <a:headEnd/>
              <a:tailEnd type="triangle" w="lg" len="lg"/>
            </a:ln>
          </p:spPr>
          <p:txBody>
            <a:bodyPr/>
            <a:lstStyle/>
            <a:p>
              <a:endParaRPr lang="zh-CN" altLang="en-US"/>
            </a:p>
          </p:txBody>
        </p:sp>
        <p:sp>
          <p:nvSpPr>
            <p:cNvPr id="56340" name="Oval 27"/>
            <p:cNvSpPr>
              <a:spLocks noChangeArrowheads="1"/>
            </p:cNvSpPr>
            <p:nvPr/>
          </p:nvSpPr>
          <p:spPr bwMode="auto">
            <a:xfrm>
              <a:off x="517" y="0"/>
              <a:ext cx="88" cy="87"/>
            </a:xfrm>
            <a:prstGeom prst="ellipse">
              <a:avLst/>
            </a:prstGeom>
            <a:solidFill>
              <a:srgbClr val="00CC00"/>
            </a:solidFill>
            <a:ln w="9525">
              <a:noFill/>
              <a:round/>
              <a:headEnd/>
              <a:tailEnd/>
            </a:ln>
          </p:spPr>
          <p:txBody>
            <a:bodyPr wrap="none" anchor="ctr"/>
            <a:lstStyle/>
            <a:p>
              <a:endParaRPr lang="zh-CN" altLang="zh-CN" sz="1800">
                <a:ea typeface="宋体" pitchFamily="2" charset="-122"/>
              </a:endParaRPr>
            </a:p>
          </p:txBody>
        </p:sp>
      </p:grpSp>
      <p:grpSp>
        <p:nvGrpSpPr>
          <p:cNvPr id="10" name="Group 28"/>
          <p:cNvGrpSpPr>
            <a:grpSpLocks/>
          </p:cNvGrpSpPr>
          <p:nvPr/>
        </p:nvGrpSpPr>
        <p:grpSpPr bwMode="auto">
          <a:xfrm>
            <a:off x="1050925" y="3317875"/>
            <a:ext cx="2176463" cy="2606675"/>
            <a:chOff x="0" y="0"/>
            <a:chExt cx="1371" cy="1642"/>
          </a:xfrm>
        </p:grpSpPr>
        <p:grpSp>
          <p:nvGrpSpPr>
            <p:cNvPr id="56333" name="Group 29"/>
            <p:cNvGrpSpPr>
              <a:grpSpLocks/>
            </p:cNvGrpSpPr>
            <p:nvPr/>
          </p:nvGrpSpPr>
          <p:grpSpPr bwMode="auto">
            <a:xfrm>
              <a:off x="364" y="138"/>
              <a:ext cx="819" cy="1243"/>
              <a:chOff x="0" y="0"/>
              <a:chExt cx="795" cy="646"/>
            </a:xfrm>
          </p:grpSpPr>
          <p:sp>
            <p:nvSpPr>
              <p:cNvPr id="56337" name="Line 30"/>
              <p:cNvSpPr>
                <a:spLocks noChangeShapeType="1"/>
              </p:cNvSpPr>
              <p:nvPr/>
            </p:nvSpPr>
            <p:spPr bwMode="auto">
              <a:xfrm>
                <a:off x="0" y="0"/>
                <a:ext cx="795" cy="0"/>
              </a:xfrm>
              <a:prstGeom prst="line">
                <a:avLst/>
              </a:prstGeom>
              <a:noFill/>
              <a:ln w="9525">
                <a:solidFill>
                  <a:schemeClr val="tx1"/>
                </a:solidFill>
                <a:prstDash val="lgDash"/>
                <a:round/>
                <a:headEnd/>
                <a:tailEnd/>
              </a:ln>
            </p:spPr>
            <p:txBody>
              <a:bodyPr/>
              <a:lstStyle/>
              <a:p>
                <a:endParaRPr lang="zh-CN" altLang="en-US"/>
              </a:p>
            </p:txBody>
          </p:sp>
          <p:sp>
            <p:nvSpPr>
              <p:cNvPr id="56338" name="Line 31"/>
              <p:cNvSpPr>
                <a:spLocks noChangeShapeType="1"/>
              </p:cNvSpPr>
              <p:nvPr/>
            </p:nvSpPr>
            <p:spPr bwMode="auto">
              <a:xfrm>
                <a:off x="795" y="1"/>
                <a:ext cx="0" cy="645"/>
              </a:xfrm>
              <a:prstGeom prst="line">
                <a:avLst/>
              </a:prstGeom>
              <a:noFill/>
              <a:ln w="9525">
                <a:solidFill>
                  <a:schemeClr val="tx1"/>
                </a:solidFill>
                <a:prstDash val="lgDash"/>
                <a:round/>
                <a:headEnd/>
                <a:tailEnd/>
              </a:ln>
            </p:spPr>
            <p:txBody>
              <a:bodyPr/>
              <a:lstStyle/>
              <a:p>
                <a:endParaRPr lang="zh-CN" altLang="en-US"/>
              </a:p>
            </p:txBody>
          </p:sp>
        </p:grpSp>
        <p:sp>
          <p:nvSpPr>
            <p:cNvPr id="56334" name="Oval 32"/>
            <p:cNvSpPr>
              <a:spLocks noChangeArrowheads="1"/>
            </p:cNvSpPr>
            <p:nvPr/>
          </p:nvSpPr>
          <p:spPr bwMode="auto">
            <a:xfrm>
              <a:off x="1140" y="10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56335" name="Text Box 33"/>
            <p:cNvSpPr txBox="1">
              <a:spLocks noChangeArrowheads="1"/>
            </p:cNvSpPr>
            <p:nvPr/>
          </p:nvSpPr>
          <p:spPr bwMode="auto">
            <a:xfrm>
              <a:off x="0" y="0"/>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P</a:t>
              </a:r>
              <a:r>
                <a:rPr lang="en-US" altLang="zh-CN" sz="2200" b="1" baseline="-25000">
                  <a:latin typeface="Tahoma" pitchFamily="34" charset="0"/>
                  <a:ea typeface="宋体" pitchFamily="2" charset="-122"/>
                </a:rPr>
                <a:t>1</a:t>
              </a:r>
            </a:p>
          </p:txBody>
        </p:sp>
        <p:sp>
          <p:nvSpPr>
            <p:cNvPr id="56336" name="Text Box 34"/>
            <p:cNvSpPr txBox="1">
              <a:spLocks noChangeArrowheads="1"/>
            </p:cNvSpPr>
            <p:nvPr/>
          </p:nvSpPr>
          <p:spPr bwMode="auto">
            <a:xfrm>
              <a:off x="991" y="1373"/>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Q</a:t>
              </a:r>
              <a:r>
                <a:rPr lang="en-US" altLang="zh-CN" sz="2200" b="1" baseline="-25000">
                  <a:latin typeface="Tahoma" pitchFamily="34" charset="0"/>
                  <a:ea typeface="宋体" pitchFamily="2" charset="-122"/>
                </a:rPr>
                <a:t>1</a:t>
              </a:r>
            </a:p>
          </p:txBody>
        </p:sp>
      </p:grpSp>
      <p:sp>
        <p:nvSpPr>
          <p:cNvPr id="34851" name="Text Box 35"/>
          <p:cNvSpPr txBox="1">
            <a:spLocks noChangeArrowheads="1"/>
          </p:cNvSpPr>
          <p:nvPr/>
        </p:nvSpPr>
        <p:spPr bwMode="auto">
          <a:xfrm>
            <a:off x="5794375" y="1219200"/>
            <a:ext cx="2962275" cy="3659188"/>
          </a:xfrm>
          <a:prstGeom prst="rect">
            <a:avLst/>
          </a:prstGeom>
          <a:solidFill>
            <a:schemeClr val="bg1"/>
          </a:solidFill>
          <a:ln w="9525">
            <a:noFill/>
            <a:miter lim="800000"/>
            <a:headEnd/>
            <a:tailEnd/>
          </a:ln>
          <a:effectLst>
            <a:outerShdw dist="71842" dir="2700000" algn="ctr" rotWithShape="0">
              <a:schemeClr val="bg2"/>
            </a:outerShdw>
          </a:effectLst>
        </p:spPr>
        <p:txBody>
          <a:bodyPr/>
          <a:lstStyle/>
          <a:p>
            <a:pPr>
              <a:lnSpc>
                <a:spcPct val="105000"/>
              </a:lnSpc>
              <a:spcBef>
                <a:spcPct val="30000"/>
              </a:spcBef>
              <a:defRPr/>
            </a:pPr>
            <a:r>
              <a:rPr lang="zh-CN" altLang="zh-CN" sz="2800" dirty="0">
                <a:ea typeface="宋体" pitchFamily="2" charset="-122"/>
              </a:rPr>
              <a:t>音乐下载</a:t>
            </a:r>
            <a:r>
              <a:rPr lang="zh-CN" altLang="zh-CN" sz="2800" dirty="0" smtClean="0">
                <a:ea typeface="宋体" pitchFamily="2" charset="-122"/>
              </a:rPr>
              <a:t>和</a:t>
            </a:r>
            <a:r>
              <a:rPr lang="zh-CN" altLang="en-US" sz="2800" dirty="0" smtClean="0">
                <a:ea typeface="宋体" pitchFamily="2" charset="-122"/>
              </a:rPr>
              <a:t>手机</a:t>
            </a:r>
            <a:r>
              <a:rPr lang="zh-CN" altLang="zh-CN" sz="2800" dirty="0" smtClean="0">
                <a:ea typeface="宋体" pitchFamily="2" charset="-122"/>
              </a:rPr>
              <a:t>是</a:t>
            </a:r>
            <a:r>
              <a:rPr lang="zh-CN" altLang="zh-CN" sz="2800" dirty="0">
                <a:ea typeface="宋体" pitchFamily="2" charset="-122"/>
              </a:rPr>
              <a:t>互补品</a:t>
            </a:r>
            <a:r>
              <a:rPr lang="zh-CN" altLang="zh-CN" sz="2800" dirty="0" smtClean="0">
                <a:ea typeface="宋体" pitchFamily="2" charset="-122"/>
              </a:rPr>
              <a:t>。</a:t>
            </a:r>
            <a:r>
              <a:rPr lang="zh-CN" altLang="en-US" sz="2800" dirty="0" smtClean="0">
                <a:ea typeface="宋体" pitchFamily="2" charset="-122"/>
              </a:rPr>
              <a:t>手机</a:t>
            </a:r>
            <a:r>
              <a:rPr lang="zh-CN" altLang="zh-CN" sz="2800" dirty="0" smtClean="0">
                <a:ea typeface="宋体" pitchFamily="2" charset="-122"/>
              </a:rPr>
              <a:t>价格</a:t>
            </a:r>
            <a:r>
              <a:rPr lang="zh-CN" altLang="zh-CN" sz="2800" dirty="0">
                <a:ea typeface="宋体" pitchFamily="2" charset="-122"/>
              </a:rPr>
              <a:t>的下降会使音乐下载的需求曲线向右移动</a:t>
            </a:r>
            <a:endParaRPr lang="zh-CN" altLang="zh-CN" sz="2600" dirty="0">
              <a:ea typeface="宋体"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851"/>
                                        </p:tgtEl>
                                        <p:attrNameLst>
                                          <p:attrName>style.visibility</p:attrName>
                                        </p:attrNameLst>
                                      </p:cBhvr>
                                      <p:to>
                                        <p:strVal val="visible"/>
                                      </p:to>
                                    </p:set>
                                    <p:animEffect transition="in" filter="dissolve">
                                      <p:cBhvr>
                                        <p:cTn id="22" dur="500"/>
                                        <p:tgtEl>
                                          <p:spTgt spid="348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par>
                          <p:cTn id="32" fill="hold" nodeType="afterGroup">
                            <p:stCondLst>
                              <p:cond delay="1000"/>
                            </p:stCondLst>
                            <p:childTnLst>
                              <p:par>
                                <p:cTn id="33" presetID="18" presetClass="entr" presetSubtype="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trips(downRight)">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36867"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1</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en-US" altLang="zh-CN" sz="3200" smtClean="0">
                <a:solidFill>
                  <a:srgbClr val="339966"/>
                </a:solidFill>
                <a:effectLst>
                  <a:outerShdw blurRad="38100" dist="38100" dir="2700000" algn="tl">
                    <a:srgbClr val="C0C0C0"/>
                  </a:outerShdw>
                </a:effectLst>
                <a:ea typeface="宋体" pitchFamily="2" charset="-122"/>
              </a:rPr>
              <a:t>B. </a:t>
            </a:r>
            <a:r>
              <a:rPr lang="zh-CN" altLang="zh-CN" sz="3200" smtClean="0">
                <a:solidFill>
                  <a:srgbClr val="339966"/>
                </a:solidFill>
                <a:effectLst>
                  <a:outerShdw blurRad="38100" dist="38100" dir="2700000" algn="tl">
                    <a:srgbClr val="C0C0C0"/>
                  </a:outerShdw>
                </a:effectLst>
                <a:ea typeface="宋体" pitchFamily="2" charset="-122"/>
              </a:rPr>
              <a:t>音乐下载价格的下降</a:t>
            </a:r>
          </a:p>
        </p:txBody>
      </p:sp>
      <p:grpSp>
        <p:nvGrpSpPr>
          <p:cNvPr id="57348" name="Group 4"/>
          <p:cNvGrpSpPr>
            <a:grpSpLocks/>
          </p:cNvGrpSpPr>
          <p:nvPr/>
        </p:nvGrpSpPr>
        <p:grpSpPr bwMode="auto">
          <a:xfrm>
            <a:off x="593725" y="290513"/>
            <a:ext cx="8210550" cy="1049337"/>
            <a:chOff x="0" y="0"/>
            <a:chExt cx="5000" cy="661"/>
          </a:xfrm>
        </p:grpSpPr>
        <p:sp>
          <p:nvSpPr>
            <p:cNvPr id="57375"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7376"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7349"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6AC93089-8D80-42C1-964A-63184E0607EC}" type="slidenum">
              <a:rPr lang="zh-CN" altLang="zh-CN" sz="1700">
                <a:solidFill>
                  <a:srgbClr val="777777"/>
                </a:solidFill>
                <a:latin typeface="Tahoma" pitchFamily="34" charset="0"/>
                <a:ea typeface="宋体" pitchFamily="2" charset="-122"/>
              </a:rPr>
              <a:pPr algn="r"/>
              <a:t>24</a:t>
            </a:fld>
            <a:endParaRPr lang="zh-CN" altLang="zh-CN" sz="1700">
              <a:solidFill>
                <a:srgbClr val="777777"/>
              </a:solidFill>
              <a:latin typeface="Tahoma" pitchFamily="34" charset="0"/>
              <a:ea typeface="宋体" pitchFamily="2" charset="-122"/>
            </a:endParaRPr>
          </a:p>
        </p:txBody>
      </p:sp>
      <p:sp>
        <p:nvSpPr>
          <p:cNvPr id="36872" name="Text Box 8"/>
          <p:cNvSpPr txBox="1">
            <a:spLocks noChangeArrowheads="1"/>
          </p:cNvSpPr>
          <p:nvPr/>
        </p:nvSpPr>
        <p:spPr bwMode="auto">
          <a:xfrm>
            <a:off x="4857750" y="1814513"/>
            <a:ext cx="3408363" cy="2351087"/>
          </a:xfrm>
          <a:prstGeom prst="rect">
            <a:avLst/>
          </a:prstGeom>
          <a:solidFill>
            <a:schemeClr val="bg1"/>
          </a:solidFill>
          <a:ln w="9525">
            <a:noFill/>
            <a:miter lim="800000"/>
            <a:headEnd/>
            <a:tailEnd/>
          </a:ln>
          <a:effectLst>
            <a:outerShdw dist="71842" dir="2700000" algn="ctr" rotWithShape="0">
              <a:schemeClr val="bg2"/>
            </a:outerShdw>
          </a:effectLst>
        </p:spPr>
        <p:txBody>
          <a:bodyPr/>
          <a:lstStyle/>
          <a:p>
            <a:pPr>
              <a:lnSpc>
                <a:spcPct val="105000"/>
              </a:lnSpc>
              <a:spcBef>
                <a:spcPct val="30000"/>
              </a:spcBef>
              <a:defRPr/>
            </a:pPr>
            <a:r>
              <a:rPr lang="zh-CN" altLang="zh-CN" sz="2800">
                <a:ea typeface="宋体" pitchFamily="2" charset="-122"/>
              </a:rPr>
              <a:t>需求曲线并不移动，而是沿着需求曲线到一个价格更低，需求量更高的点</a:t>
            </a:r>
          </a:p>
        </p:txBody>
      </p:sp>
      <p:grpSp>
        <p:nvGrpSpPr>
          <p:cNvPr id="57351" name="Group 9"/>
          <p:cNvGrpSpPr>
            <a:grpSpLocks/>
          </p:cNvGrpSpPr>
          <p:nvPr/>
        </p:nvGrpSpPr>
        <p:grpSpPr bwMode="auto">
          <a:xfrm>
            <a:off x="1624013" y="1741488"/>
            <a:ext cx="4714875" cy="3775075"/>
            <a:chOff x="0" y="0"/>
            <a:chExt cx="3055" cy="2115"/>
          </a:xfrm>
        </p:grpSpPr>
        <p:sp>
          <p:nvSpPr>
            <p:cNvPr id="57373" name="Line 10"/>
            <p:cNvSpPr>
              <a:spLocks noChangeShapeType="1"/>
            </p:cNvSpPr>
            <p:nvPr/>
          </p:nvSpPr>
          <p:spPr bwMode="auto">
            <a:xfrm>
              <a:off x="1" y="0"/>
              <a:ext cx="0" cy="2115"/>
            </a:xfrm>
            <a:prstGeom prst="line">
              <a:avLst/>
            </a:prstGeom>
            <a:noFill/>
            <a:ln w="12700">
              <a:solidFill>
                <a:schemeClr val="tx1"/>
              </a:solidFill>
              <a:round/>
              <a:headEnd/>
              <a:tailEnd/>
            </a:ln>
          </p:spPr>
          <p:txBody>
            <a:bodyPr/>
            <a:lstStyle/>
            <a:p>
              <a:endParaRPr lang="zh-CN" altLang="en-US"/>
            </a:p>
          </p:txBody>
        </p:sp>
        <p:sp>
          <p:nvSpPr>
            <p:cNvPr id="57374" name="Line 11"/>
            <p:cNvSpPr>
              <a:spLocks noChangeShapeType="1"/>
            </p:cNvSpPr>
            <p:nvPr/>
          </p:nvSpPr>
          <p:spPr bwMode="auto">
            <a:xfrm>
              <a:off x="0" y="2114"/>
              <a:ext cx="3055" cy="0"/>
            </a:xfrm>
            <a:prstGeom prst="line">
              <a:avLst/>
            </a:prstGeom>
            <a:noFill/>
            <a:ln w="12700">
              <a:solidFill>
                <a:schemeClr val="tx1"/>
              </a:solidFill>
              <a:round/>
              <a:headEnd/>
              <a:tailEnd/>
            </a:ln>
          </p:spPr>
          <p:txBody>
            <a:bodyPr/>
            <a:lstStyle/>
            <a:p>
              <a:endParaRPr lang="zh-CN" altLang="en-US"/>
            </a:p>
          </p:txBody>
        </p:sp>
      </p:grpSp>
      <p:sp>
        <p:nvSpPr>
          <p:cNvPr id="57352" name="Text Box 12"/>
          <p:cNvSpPr txBox="1">
            <a:spLocks noChangeArrowheads="1"/>
          </p:cNvSpPr>
          <p:nvPr/>
        </p:nvSpPr>
        <p:spPr bwMode="auto">
          <a:xfrm>
            <a:off x="260350" y="1546225"/>
            <a:ext cx="1300163" cy="1187450"/>
          </a:xfrm>
          <a:prstGeom prst="rect">
            <a:avLst/>
          </a:prstGeom>
          <a:noFill/>
          <a:ln w="9525">
            <a:noFill/>
            <a:miter lim="800000"/>
            <a:headEnd/>
            <a:tailEnd/>
          </a:ln>
        </p:spPr>
        <p:txBody>
          <a:bodyPr>
            <a:spAutoFit/>
          </a:bodyPr>
          <a:lstStyle/>
          <a:p>
            <a:pPr algn="ctr">
              <a:spcBef>
                <a:spcPct val="50000"/>
              </a:spcBef>
            </a:pPr>
            <a:r>
              <a:rPr lang="zh-CN" altLang="zh-CN" sz="2400">
                <a:ea typeface="宋体" pitchFamily="2" charset="-122"/>
              </a:rPr>
              <a:t>音乐下载的价格</a:t>
            </a:r>
          </a:p>
        </p:txBody>
      </p:sp>
      <p:sp>
        <p:nvSpPr>
          <p:cNvPr id="57353" name="Text Box 13"/>
          <p:cNvSpPr txBox="1">
            <a:spLocks noChangeArrowheads="1"/>
          </p:cNvSpPr>
          <p:nvPr/>
        </p:nvSpPr>
        <p:spPr bwMode="auto">
          <a:xfrm>
            <a:off x="3894138" y="5502275"/>
            <a:ext cx="2635250" cy="427038"/>
          </a:xfrm>
          <a:prstGeom prst="rect">
            <a:avLst/>
          </a:prstGeom>
          <a:noFill/>
          <a:ln w="9525">
            <a:noFill/>
            <a:miter lim="800000"/>
            <a:headEnd/>
            <a:tailEnd/>
          </a:ln>
        </p:spPr>
        <p:txBody>
          <a:bodyPr>
            <a:spAutoFit/>
          </a:bodyPr>
          <a:lstStyle/>
          <a:p>
            <a:pPr algn="r">
              <a:spcBef>
                <a:spcPct val="50000"/>
              </a:spcBef>
            </a:pPr>
            <a:r>
              <a:rPr lang="zh-CN" altLang="zh-CN" sz="2200">
                <a:ea typeface="宋体" pitchFamily="2" charset="-122"/>
              </a:rPr>
              <a:t>音乐下载的数量</a:t>
            </a:r>
          </a:p>
        </p:txBody>
      </p:sp>
      <p:sp>
        <p:nvSpPr>
          <p:cNvPr id="57354" name="Line 14"/>
          <p:cNvSpPr>
            <a:spLocks noChangeShapeType="1"/>
          </p:cNvSpPr>
          <p:nvPr/>
        </p:nvSpPr>
        <p:spPr bwMode="auto">
          <a:xfrm>
            <a:off x="1806575" y="2136775"/>
            <a:ext cx="2241550" cy="2787650"/>
          </a:xfrm>
          <a:prstGeom prst="line">
            <a:avLst/>
          </a:prstGeom>
          <a:noFill/>
          <a:ln w="38100">
            <a:solidFill>
              <a:schemeClr val="tx1"/>
            </a:solidFill>
            <a:round/>
            <a:headEnd/>
            <a:tailEnd/>
          </a:ln>
        </p:spPr>
        <p:txBody>
          <a:bodyPr/>
          <a:lstStyle/>
          <a:p>
            <a:endParaRPr lang="zh-CN" altLang="en-US"/>
          </a:p>
        </p:txBody>
      </p:sp>
      <p:sp>
        <p:nvSpPr>
          <p:cNvPr id="57355" name="Text Box 15"/>
          <p:cNvSpPr txBox="1">
            <a:spLocks noChangeArrowheads="1"/>
          </p:cNvSpPr>
          <p:nvPr/>
        </p:nvSpPr>
        <p:spPr bwMode="auto">
          <a:xfrm>
            <a:off x="3935413" y="4859338"/>
            <a:ext cx="603250" cy="427037"/>
          </a:xfrm>
          <a:prstGeom prst="rect">
            <a:avLst/>
          </a:prstGeom>
          <a:noFill/>
          <a:ln w="9525">
            <a:noFill/>
            <a:miter lim="800000"/>
            <a:headEnd/>
            <a:tailEnd/>
          </a:ln>
        </p:spPr>
        <p:txBody>
          <a:bodyPr>
            <a:spAutoFit/>
          </a:bodyPr>
          <a:lstStyle/>
          <a:p>
            <a:pPr>
              <a:spcBef>
                <a:spcPct val="50000"/>
              </a:spcBef>
            </a:pPr>
            <a:r>
              <a:rPr lang="en-US" altLang="zh-CN" sz="2200" b="1" i="1">
                <a:latin typeface="Tahoma" pitchFamily="34" charset="0"/>
                <a:ea typeface="宋体" pitchFamily="2" charset="-122"/>
              </a:rPr>
              <a:t>D</a:t>
            </a:r>
            <a:r>
              <a:rPr lang="en-US" altLang="zh-CN" sz="2200" b="1" baseline="-25000">
                <a:latin typeface="Tahoma" pitchFamily="34" charset="0"/>
                <a:ea typeface="宋体" pitchFamily="2" charset="-122"/>
              </a:rPr>
              <a:t>1</a:t>
            </a:r>
          </a:p>
        </p:txBody>
      </p:sp>
      <p:grpSp>
        <p:nvGrpSpPr>
          <p:cNvPr id="57356" name="Group 16"/>
          <p:cNvGrpSpPr>
            <a:grpSpLocks/>
          </p:cNvGrpSpPr>
          <p:nvPr/>
        </p:nvGrpSpPr>
        <p:grpSpPr bwMode="auto">
          <a:xfrm>
            <a:off x="1628775" y="3536950"/>
            <a:ext cx="1300163" cy="1973263"/>
            <a:chOff x="0" y="0"/>
            <a:chExt cx="795" cy="646"/>
          </a:xfrm>
        </p:grpSpPr>
        <p:sp>
          <p:nvSpPr>
            <p:cNvPr id="57371" name="Line 17"/>
            <p:cNvSpPr>
              <a:spLocks noChangeShapeType="1"/>
            </p:cNvSpPr>
            <p:nvPr/>
          </p:nvSpPr>
          <p:spPr bwMode="auto">
            <a:xfrm>
              <a:off x="0" y="0"/>
              <a:ext cx="795" cy="0"/>
            </a:xfrm>
            <a:prstGeom prst="line">
              <a:avLst/>
            </a:prstGeom>
            <a:noFill/>
            <a:ln w="9525">
              <a:solidFill>
                <a:schemeClr val="tx1"/>
              </a:solidFill>
              <a:prstDash val="lgDash"/>
              <a:round/>
              <a:headEnd/>
              <a:tailEnd/>
            </a:ln>
          </p:spPr>
          <p:txBody>
            <a:bodyPr/>
            <a:lstStyle/>
            <a:p>
              <a:endParaRPr lang="zh-CN" altLang="en-US"/>
            </a:p>
          </p:txBody>
        </p:sp>
        <p:sp>
          <p:nvSpPr>
            <p:cNvPr id="57372" name="Line 18"/>
            <p:cNvSpPr>
              <a:spLocks noChangeShapeType="1"/>
            </p:cNvSpPr>
            <p:nvPr/>
          </p:nvSpPr>
          <p:spPr bwMode="auto">
            <a:xfrm>
              <a:off x="795" y="1"/>
              <a:ext cx="0" cy="645"/>
            </a:xfrm>
            <a:prstGeom prst="line">
              <a:avLst/>
            </a:prstGeom>
            <a:noFill/>
            <a:ln w="9525">
              <a:solidFill>
                <a:schemeClr val="tx1"/>
              </a:solidFill>
              <a:prstDash val="lgDash"/>
              <a:round/>
              <a:headEnd/>
              <a:tailEnd/>
            </a:ln>
          </p:spPr>
          <p:txBody>
            <a:bodyPr/>
            <a:lstStyle/>
            <a:p>
              <a:endParaRPr lang="zh-CN" altLang="en-US"/>
            </a:p>
          </p:txBody>
        </p:sp>
      </p:grpSp>
      <p:sp>
        <p:nvSpPr>
          <p:cNvPr id="57357" name="Oval 19"/>
          <p:cNvSpPr>
            <a:spLocks noChangeArrowheads="1"/>
          </p:cNvSpPr>
          <p:nvPr/>
        </p:nvSpPr>
        <p:spPr bwMode="auto">
          <a:xfrm>
            <a:off x="2860675" y="3476625"/>
            <a:ext cx="139700" cy="138113"/>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36884" name="Line 20"/>
          <p:cNvSpPr>
            <a:spLocks noChangeShapeType="1"/>
          </p:cNvSpPr>
          <p:nvPr/>
        </p:nvSpPr>
        <p:spPr bwMode="auto">
          <a:xfrm rot="5400000">
            <a:off x="1416050" y="3897313"/>
            <a:ext cx="704850" cy="0"/>
          </a:xfrm>
          <a:prstGeom prst="line">
            <a:avLst/>
          </a:prstGeom>
          <a:noFill/>
          <a:ln w="38100">
            <a:solidFill>
              <a:srgbClr val="003399"/>
            </a:solidFill>
            <a:round/>
            <a:headEnd/>
            <a:tailEnd type="triangle" w="lg" len="lg"/>
          </a:ln>
        </p:spPr>
        <p:txBody>
          <a:bodyPr/>
          <a:lstStyle/>
          <a:p>
            <a:endParaRPr lang="zh-CN" altLang="en-US"/>
          </a:p>
        </p:txBody>
      </p:sp>
      <p:sp>
        <p:nvSpPr>
          <p:cNvPr id="57359" name="Text Box 21"/>
          <p:cNvSpPr txBox="1">
            <a:spLocks noChangeArrowheads="1"/>
          </p:cNvSpPr>
          <p:nvPr/>
        </p:nvSpPr>
        <p:spPr bwMode="auto">
          <a:xfrm>
            <a:off x="1050925" y="3317875"/>
            <a:ext cx="603250" cy="427038"/>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P</a:t>
            </a:r>
            <a:r>
              <a:rPr lang="en-US" altLang="zh-CN" sz="2200" b="1" baseline="-25000">
                <a:latin typeface="Tahoma" pitchFamily="34" charset="0"/>
                <a:ea typeface="宋体" pitchFamily="2" charset="-122"/>
              </a:rPr>
              <a:t>1</a:t>
            </a:r>
          </a:p>
        </p:txBody>
      </p:sp>
      <p:sp>
        <p:nvSpPr>
          <p:cNvPr id="57360" name="Text Box 22"/>
          <p:cNvSpPr txBox="1">
            <a:spLocks noChangeArrowheads="1"/>
          </p:cNvSpPr>
          <p:nvPr/>
        </p:nvSpPr>
        <p:spPr bwMode="auto">
          <a:xfrm>
            <a:off x="2590800" y="5497513"/>
            <a:ext cx="603250" cy="427037"/>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Q</a:t>
            </a:r>
            <a:r>
              <a:rPr lang="en-US" altLang="zh-CN" sz="2200" b="1" baseline="-25000">
                <a:latin typeface="Tahoma" pitchFamily="34" charset="0"/>
                <a:ea typeface="宋体" pitchFamily="2" charset="-122"/>
              </a:rPr>
              <a:t>1</a:t>
            </a:r>
          </a:p>
        </p:txBody>
      </p:sp>
      <p:grpSp>
        <p:nvGrpSpPr>
          <p:cNvPr id="5" name="Group 23"/>
          <p:cNvGrpSpPr>
            <a:grpSpLocks/>
          </p:cNvGrpSpPr>
          <p:nvPr/>
        </p:nvGrpSpPr>
        <p:grpSpPr bwMode="auto">
          <a:xfrm>
            <a:off x="1058863" y="4025900"/>
            <a:ext cx="2790825" cy="1882775"/>
            <a:chOff x="0" y="0"/>
            <a:chExt cx="1758" cy="1186"/>
          </a:xfrm>
        </p:grpSpPr>
        <p:sp>
          <p:nvSpPr>
            <p:cNvPr id="57362" name="Oval 24"/>
            <p:cNvSpPr>
              <a:spLocks noChangeArrowheads="1"/>
            </p:cNvSpPr>
            <p:nvPr/>
          </p:nvSpPr>
          <p:spPr bwMode="auto">
            <a:xfrm>
              <a:off x="1495" y="101"/>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nvGrpSpPr>
            <p:cNvPr id="57363" name="Group 25"/>
            <p:cNvGrpSpPr>
              <a:grpSpLocks/>
            </p:cNvGrpSpPr>
            <p:nvPr/>
          </p:nvGrpSpPr>
          <p:grpSpPr bwMode="auto">
            <a:xfrm>
              <a:off x="0" y="0"/>
              <a:ext cx="1758" cy="1186"/>
              <a:chOff x="0" y="0"/>
              <a:chExt cx="1758" cy="1186"/>
            </a:xfrm>
          </p:grpSpPr>
          <p:sp>
            <p:nvSpPr>
              <p:cNvPr id="57364" name="Line 26"/>
              <p:cNvSpPr>
                <a:spLocks noChangeShapeType="1"/>
              </p:cNvSpPr>
              <p:nvPr/>
            </p:nvSpPr>
            <p:spPr bwMode="auto">
              <a:xfrm>
                <a:off x="1177" y="857"/>
                <a:ext cx="361" cy="0"/>
              </a:xfrm>
              <a:prstGeom prst="line">
                <a:avLst/>
              </a:prstGeom>
              <a:noFill/>
              <a:ln w="38100">
                <a:solidFill>
                  <a:srgbClr val="003399"/>
                </a:solidFill>
                <a:round/>
                <a:headEnd/>
                <a:tailEnd type="triangle" w="lg" len="lg"/>
              </a:ln>
            </p:spPr>
            <p:txBody>
              <a:bodyPr/>
              <a:lstStyle/>
              <a:p>
                <a:endParaRPr lang="zh-CN" altLang="en-US"/>
              </a:p>
            </p:txBody>
          </p:sp>
          <p:grpSp>
            <p:nvGrpSpPr>
              <p:cNvPr id="57365" name="Group 27"/>
              <p:cNvGrpSpPr>
                <a:grpSpLocks/>
              </p:cNvGrpSpPr>
              <p:nvPr/>
            </p:nvGrpSpPr>
            <p:grpSpPr bwMode="auto">
              <a:xfrm>
                <a:off x="0" y="0"/>
                <a:ext cx="1758" cy="1186"/>
                <a:chOff x="0" y="0"/>
                <a:chExt cx="1758" cy="1186"/>
              </a:xfrm>
            </p:grpSpPr>
            <p:grpSp>
              <p:nvGrpSpPr>
                <p:cNvPr id="57366" name="Group 28"/>
                <p:cNvGrpSpPr>
                  <a:grpSpLocks/>
                </p:cNvGrpSpPr>
                <p:nvPr/>
              </p:nvGrpSpPr>
              <p:grpSpPr bwMode="auto">
                <a:xfrm>
                  <a:off x="356" y="142"/>
                  <a:ext cx="1182" cy="796"/>
                  <a:chOff x="0" y="0"/>
                  <a:chExt cx="795" cy="646"/>
                </a:xfrm>
              </p:grpSpPr>
              <p:sp>
                <p:nvSpPr>
                  <p:cNvPr id="57369" name="Line 29"/>
                  <p:cNvSpPr>
                    <a:spLocks noChangeShapeType="1"/>
                  </p:cNvSpPr>
                  <p:nvPr/>
                </p:nvSpPr>
                <p:spPr bwMode="auto">
                  <a:xfrm>
                    <a:off x="0" y="0"/>
                    <a:ext cx="795" cy="0"/>
                  </a:xfrm>
                  <a:prstGeom prst="line">
                    <a:avLst/>
                  </a:prstGeom>
                  <a:noFill/>
                  <a:ln w="9525">
                    <a:solidFill>
                      <a:srgbClr val="0000FF"/>
                    </a:solidFill>
                    <a:prstDash val="lgDash"/>
                    <a:round/>
                    <a:headEnd/>
                    <a:tailEnd/>
                  </a:ln>
                </p:spPr>
                <p:txBody>
                  <a:bodyPr/>
                  <a:lstStyle/>
                  <a:p>
                    <a:endParaRPr lang="zh-CN" altLang="en-US"/>
                  </a:p>
                </p:txBody>
              </p:sp>
              <p:sp>
                <p:nvSpPr>
                  <p:cNvPr id="57370" name="Line 30"/>
                  <p:cNvSpPr>
                    <a:spLocks noChangeShapeType="1"/>
                  </p:cNvSpPr>
                  <p:nvPr/>
                </p:nvSpPr>
                <p:spPr bwMode="auto">
                  <a:xfrm>
                    <a:off x="795" y="1"/>
                    <a:ext cx="0" cy="645"/>
                  </a:xfrm>
                  <a:prstGeom prst="line">
                    <a:avLst/>
                  </a:prstGeom>
                  <a:noFill/>
                  <a:ln w="9525">
                    <a:solidFill>
                      <a:srgbClr val="0000FF"/>
                    </a:solidFill>
                    <a:prstDash val="lgDash"/>
                    <a:round/>
                    <a:headEnd/>
                    <a:tailEnd/>
                  </a:ln>
                </p:spPr>
                <p:txBody>
                  <a:bodyPr/>
                  <a:lstStyle/>
                  <a:p>
                    <a:endParaRPr lang="zh-CN" altLang="en-US"/>
                  </a:p>
                </p:txBody>
              </p:sp>
            </p:grpSp>
            <p:sp>
              <p:nvSpPr>
                <p:cNvPr id="57367" name="Text Box 31"/>
                <p:cNvSpPr txBox="1">
                  <a:spLocks noChangeArrowheads="1"/>
                </p:cNvSpPr>
                <p:nvPr/>
              </p:nvSpPr>
              <p:spPr bwMode="auto">
                <a:xfrm>
                  <a:off x="1378" y="917"/>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Q</a:t>
                  </a:r>
                  <a:r>
                    <a:rPr lang="en-US" altLang="zh-CN" sz="2200" b="1" baseline="-25000">
                      <a:latin typeface="Tahoma" pitchFamily="34" charset="0"/>
                      <a:ea typeface="宋体" pitchFamily="2" charset="-122"/>
                    </a:rPr>
                    <a:t>2</a:t>
                  </a:r>
                </a:p>
              </p:txBody>
            </p:sp>
            <p:sp>
              <p:nvSpPr>
                <p:cNvPr id="57368" name="Text Box 32"/>
                <p:cNvSpPr txBox="1">
                  <a:spLocks noChangeArrowheads="1"/>
                </p:cNvSpPr>
                <p:nvPr/>
              </p:nvSpPr>
              <p:spPr bwMode="auto">
                <a:xfrm>
                  <a:off x="0" y="0"/>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P</a:t>
                  </a:r>
                  <a:r>
                    <a:rPr lang="en-US" altLang="zh-CN" sz="2200" b="1" baseline="-25000">
                      <a:latin typeface="Tahoma" pitchFamily="34" charset="0"/>
                      <a:ea typeface="宋体" pitchFamily="2" charset="-122"/>
                    </a:rPr>
                    <a:t>2</a:t>
                  </a:r>
                </a:p>
              </p:txBody>
            </p:sp>
          </p:grpSp>
        </p:gr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dissolve">
                                      <p:cBhvr>
                                        <p:cTn id="7" dur="500"/>
                                        <p:tgtEl>
                                          <p:spTgt spid="368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84"/>
                                        </p:tgtEl>
                                        <p:attrNameLst>
                                          <p:attrName>style.visibility</p:attrName>
                                        </p:attrNameLst>
                                      </p:cBhvr>
                                      <p:to>
                                        <p:strVal val="visible"/>
                                      </p:to>
                                    </p:set>
                                    <p:animEffect transition="in" filter="wipe(up)">
                                      <p:cBhvr>
                                        <p:cTn id="12" dur="500"/>
                                        <p:tgtEl>
                                          <p:spTgt spid="36884"/>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nimBg="1" autoUpdateAnimBg="0"/>
      <p:bldP spid="3688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58370"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37891"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1</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en-US" altLang="zh-CN" sz="3200" smtClean="0">
                <a:solidFill>
                  <a:srgbClr val="339966"/>
                </a:solidFill>
                <a:effectLst>
                  <a:outerShdw blurRad="38100" dist="38100" dir="2700000" algn="tl">
                    <a:srgbClr val="C0C0C0"/>
                  </a:outerShdw>
                </a:effectLst>
                <a:ea typeface="宋体" pitchFamily="2" charset="-122"/>
              </a:rPr>
              <a:t>C. </a:t>
            </a:r>
            <a:r>
              <a:rPr lang="zh-CN" altLang="zh-CN" sz="3200" smtClean="0">
                <a:solidFill>
                  <a:srgbClr val="339966"/>
                </a:solidFill>
                <a:effectLst>
                  <a:outerShdw blurRad="38100" dist="38100" dir="2700000" algn="tl">
                    <a:srgbClr val="C0C0C0"/>
                  </a:outerShdw>
                </a:effectLst>
                <a:ea typeface="宋体" pitchFamily="2" charset="-122"/>
              </a:rPr>
              <a:t> </a:t>
            </a:r>
            <a:r>
              <a:rPr lang="en-US" altLang="zh-CN" sz="3200" smtClean="0">
                <a:solidFill>
                  <a:srgbClr val="339966"/>
                </a:solidFill>
                <a:effectLst>
                  <a:outerShdw blurRad="38100" dist="38100" dir="2700000" algn="tl">
                    <a:srgbClr val="C0C0C0"/>
                  </a:outerShdw>
                </a:effectLst>
                <a:ea typeface="宋体" pitchFamily="2" charset="-122"/>
              </a:rPr>
              <a:t>CD</a:t>
            </a:r>
            <a:r>
              <a:rPr lang="zh-CN" altLang="zh-CN" sz="3200" smtClean="0">
                <a:solidFill>
                  <a:srgbClr val="339966"/>
                </a:solidFill>
                <a:effectLst>
                  <a:outerShdw blurRad="38100" dist="38100" dir="2700000" algn="tl">
                    <a:srgbClr val="C0C0C0"/>
                  </a:outerShdw>
                </a:effectLst>
                <a:ea typeface="宋体" pitchFamily="2" charset="-122"/>
              </a:rPr>
              <a:t>价格的下降</a:t>
            </a:r>
          </a:p>
        </p:txBody>
      </p:sp>
      <p:grpSp>
        <p:nvGrpSpPr>
          <p:cNvPr id="58372" name="Group 4"/>
          <p:cNvGrpSpPr>
            <a:grpSpLocks/>
          </p:cNvGrpSpPr>
          <p:nvPr/>
        </p:nvGrpSpPr>
        <p:grpSpPr bwMode="auto">
          <a:xfrm>
            <a:off x="593725" y="290513"/>
            <a:ext cx="8210550" cy="1049337"/>
            <a:chOff x="0" y="0"/>
            <a:chExt cx="5000" cy="661"/>
          </a:xfrm>
        </p:grpSpPr>
        <p:sp>
          <p:nvSpPr>
            <p:cNvPr id="58400"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58401"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58373"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0AB3D956-2F06-4E55-8392-1181B0CA751B}" type="slidenum">
              <a:rPr lang="zh-CN" altLang="zh-CN" sz="1700">
                <a:solidFill>
                  <a:srgbClr val="777777"/>
                </a:solidFill>
                <a:latin typeface="Tahoma" pitchFamily="34" charset="0"/>
                <a:ea typeface="宋体" pitchFamily="2" charset="-122"/>
              </a:rPr>
              <a:pPr algn="r"/>
              <a:t>25</a:t>
            </a:fld>
            <a:endParaRPr lang="zh-CN" altLang="zh-CN" sz="1700">
              <a:solidFill>
                <a:srgbClr val="777777"/>
              </a:solidFill>
              <a:latin typeface="Tahoma" pitchFamily="34" charset="0"/>
              <a:ea typeface="宋体" pitchFamily="2" charset="-122"/>
            </a:endParaRPr>
          </a:p>
        </p:txBody>
      </p:sp>
      <p:grpSp>
        <p:nvGrpSpPr>
          <p:cNvPr id="58374" name="Group 8"/>
          <p:cNvGrpSpPr>
            <a:grpSpLocks/>
          </p:cNvGrpSpPr>
          <p:nvPr/>
        </p:nvGrpSpPr>
        <p:grpSpPr bwMode="auto">
          <a:xfrm>
            <a:off x="1050925" y="3317875"/>
            <a:ext cx="2754313" cy="2606675"/>
            <a:chOff x="0" y="0"/>
            <a:chExt cx="1735" cy="1642"/>
          </a:xfrm>
        </p:grpSpPr>
        <p:grpSp>
          <p:nvGrpSpPr>
            <p:cNvPr id="58394" name="Group 9"/>
            <p:cNvGrpSpPr>
              <a:grpSpLocks/>
            </p:cNvGrpSpPr>
            <p:nvPr/>
          </p:nvGrpSpPr>
          <p:grpSpPr bwMode="auto">
            <a:xfrm>
              <a:off x="364" y="138"/>
              <a:ext cx="1181" cy="1243"/>
              <a:chOff x="0" y="0"/>
              <a:chExt cx="795" cy="646"/>
            </a:xfrm>
          </p:grpSpPr>
          <p:sp>
            <p:nvSpPr>
              <p:cNvPr id="58398" name="Line 10"/>
              <p:cNvSpPr>
                <a:spLocks noChangeShapeType="1"/>
              </p:cNvSpPr>
              <p:nvPr/>
            </p:nvSpPr>
            <p:spPr bwMode="auto">
              <a:xfrm>
                <a:off x="0" y="0"/>
                <a:ext cx="795" cy="0"/>
              </a:xfrm>
              <a:prstGeom prst="line">
                <a:avLst/>
              </a:prstGeom>
              <a:noFill/>
              <a:ln w="9525">
                <a:solidFill>
                  <a:schemeClr val="tx1"/>
                </a:solidFill>
                <a:prstDash val="lgDash"/>
                <a:round/>
                <a:headEnd/>
                <a:tailEnd/>
              </a:ln>
            </p:spPr>
            <p:txBody>
              <a:bodyPr/>
              <a:lstStyle/>
              <a:p>
                <a:endParaRPr lang="zh-CN" altLang="en-US"/>
              </a:p>
            </p:txBody>
          </p:sp>
          <p:sp>
            <p:nvSpPr>
              <p:cNvPr id="58399" name="Line 11"/>
              <p:cNvSpPr>
                <a:spLocks noChangeShapeType="1"/>
              </p:cNvSpPr>
              <p:nvPr/>
            </p:nvSpPr>
            <p:spPr bwMode="auto">
              <a:xfrm>
                <a:off x="795" y="1"/>
                <a:ext cx="0" cy="645"/>
              </a:xfrm>
              <a:prstGeom prst="line">
                <a:avLst/>
              </a:prstGeom>
              <a:noFill/>
              <a:ln w="9525">
                <a:solidFill>
                  <a:schemeClr val="tx1"/>
                </a:solidFill>
                <a:prstDash val="lgDash"/>
                <a:round/>
                <a:headEnd/>
                <a:tailEnd/>
              </a:ln>
            </p:spPr>
            <p:txBody>
              <a:bodyPr/>
              <a:lstStyle/>
              <a:p>
                <a:endParaRPr lang="zh-CN" altLang="en-US"/>
              </a:p>
            </p:txBody>
          </p:sp>
        </p:grpSp>
        <p:sp>
          <p:nvSpPr>
            <p:cNvPr id="58395" name="Oval 12"/>
            <p:cNvSpPr>
              <a:spLocks noChangeArrowheads="1"/>
            </p:cNvSpPr>
            <p:nvPr/>
          </p:nvSpPr>
          <p:spPr bwMode="auto">
            <a:xfrm>
              <a:off x="1504" y="10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58396" name="Text Box 13"/>
            <p:cNvSpPr txBox="1">
              <a:spLocks noChangeArrowheads="1"/>
            </p:cNvSpPr>
            <p:nvPr/>
          </p:nvSpPr>
          <p:spPr bwMode="auto">
            <a:xfrm>
              <a:off x="0" y="0"/>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P</a:t>
              </a:r>
              <a:r>
                <a:rPr lang="en-US" altLang="zh-CN" sz="2200" b="1" baseline="-25000">
                  <a:latin typeface="Tahoma" pitchFamily="34" charset="0"/>
                  <a:ea typeface="宋体" pitchFamily="2" charset="-122"/>
                </a:rPr>
                <a:t>1</a:t>
              </a:r>
            </a:p>
          </p:txBody>
        </p:sp>
        <p:sp>
          <p:nvSpPr>
            <p:cNvPr id="58397" name="Text Box 14"/>
            <p:cNvSpPr txBox="1">
              <a:spLocks noChangeArrowheads="1"/>
            </p:cNvSpPr>
            <p:nvPr/>
          </p:nvSpPr>
          <p:spPr bwMode="auto">
            <a:xfrm>
              <a:off x="1355" y="1373"/>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Q</a:t>
              </a:r>
              <a:r>
                <a:rPr lang="en-US" altLang="zh-CN" sz="2200" b="1" baseline="-25000">
                  <a:latin typeface="Tahoma" pitchFamily="34" charset="0"/>
                  <a:ea typeface="宋体" pitchFamily="2" charset="-122"/>
                </a:rPr>
                <a:t>1</a:t>
              </a:r>
            </a:p>
          </p:txBody>
        </p:sp>
      </p:grpSp>
      <p:sp>
        <p:nvSpPr>
          <p:cNvPr id="37903" name="Text Box 15"/>
          <p:cNvSpPr txBox="1">
            <a:spLocks noChangeArrowheads="1"/>
          </p:cNvSpPr>
          <p:nvPr/>
        </p:nvSpPr>
        <p:spPr bwMode="auto">
          <a:xfrm>
            <a:off x="5248275" y="1460500"/>
            <a:ext cx="3255963" cy="3165475"/>
          </a:xfrm>
          <a:prstGeom prst="rect">
            <a:avLst/>
          </a:prstGeom>
          <a:solidFill>
            <a:schemeClr val="bg1"/>
          </a:solidFill>
          <a:ln w="9525">
            <a:noFill/>
            <a:miter lim="800000"/>
            <a:headEnd/>
            <a:tailEnd/>
          </a:ln>
          <a:effectLst>
            <a:outerShdw dist="71842" dir="2700000" algn="ctr" rotWithShape="0">
              <a:schemeClr val="bg2"/>
            </a:outerShdw>
          </a:effectLst>
        </p:spPr>
        <p:txBody>
          <a:bodyPr/>
          <a:lstStyle/>
          <a:p>
            <a:pPr>
              <a:lnSpc>
                <a:spcPct val="105000"/>
              </a:lnSpc>
              <a:spcBef>
                <a:spcPct val="30000"/>
              </a:spcBef>
              <a:defRPr/>
            </a:pPr>
            <a:r>
              <a:rPr lang="en-US" altLang="zh-CN" sz="2800" dirty="0" smtClean="0">
                <a:ea typeface="宋体" pitchFamily="2" charset="-122"/>
              </a:rPr>
              <a:t>CD</a:t>
            </a:r>
            <a:r>
              <a:rPr lang="zh-CN" altLang="en-US" sz="2800" dirty="0" smtClean="0">
                <a:ea typeface="宋体" pitchFamily="2" charset="-122"/>
              </a:rPr>
              <a:t>唱片</a:t>
            </a:r>
            <a:r>
              <a:rPr lang="zh-CN" altLang="zh-CN" sz="2800" dirty="0" smtClean="0">
                <a:ea typeface="宋体" pitchFamily="2" charset="-122"/>
              </a:rPr>
              <a:t>与</a:t>
            </a:r>
            <a:r>
              <a:rPr lang="zh-CN" altLang="zh-CN" sz="2800" dirty="0">
                <a:ea typeface="宋体" pitchFamily="2" charset="-122"/>
              </a:rPr>
              <a:t>音乐下载是替代品，CD价格的下降使音乐下载的需求曲线向左移动</a:t>
            </a:r>
            <a:endParaRPr lang="zh-CN" altLang="zh-CN" sz="2600" dirty="0">
              <a:ea typeface="宋体" pitchFamily="2" charset="-122"/>
            </a:endParaRPr>
          </a:p>
        </p:txBody>
      </p:sp>
      <p:grpSp>
        <p:nvGrpSpPr>
          <p:cNvPr id="58376" name="Group 16"/>
          <p:cNvGrpSpPr>
            <a:grpSpLocks/>
          </p:cNvGrpSpPr>
          <p:nvPr/>
        </p:nvGrpSpPr>
        <p:grpSpPr bwMode="auto">
          <a:xfrm>
            <a:off x="1624013" y="1741488"/>
            <a:ext cx="4714875" cy="3775075"/>
            <a:chOff x="0" y="0"/>
            <a:chExt cx="3055" cy="2115"/>
          </a:xfrm>
        </p:grpSpPr>
        <p:sp>
          <p:nvSpPr>
            <p:cNvPr id="58392" name="Line 17"/>
            <p:cNvSpPr>
              <a:spLocks noChangeShapeType="1"/>
            </p:cNvSpPr>
            <p:nvPr/>
          </p:nvSpPr>
          <p:spPr bwMode="auto">
            <a:xfrm>
              <a:off x="1" y="0"/>
              <a:ext cx="0" cy="2115"/>
            </a:xfrm>
            <a:prstGeom prst="line">
              <a:avLst/>
            </a:prstGeom>
            <a:noFill/>
            <a:ln w="12700">
              <a:solidFill>
                <a:schemeClr val="tx1"/>
              </a:solidFill>
              <a:round/>
              <a:headEnd/>
              <a:tailEnd/>
            </a:ln>
          </p:spPr>
          <p:txBody>
            <a:bodyPr/>
            <a:lstStyle/>
            <a:p>
              <a:endParaRPr lang="zh-CN" altLang="en-US"/>
            </a:p>
          </p:txBody>
        </p:sp>
        <p:sp>
          <p:nvSpPr>
            <p:cNvPr id="58393" name="Line 18"/>
            <p:cNvSpPr>
              <a:spLocks noChangeShapeType="1"/>
            </p:cNvSpPr>
            <p:nvPr/>
          </p:nvSpPr>
          <p:spPr bwMode="auto">
            <a:xfrm>
              <a:off x="0" y="2114"/>
              <a:ext cx="3055" cy="0"/>
            </a:xfrm>
            <a:prstGeom prst="line">
              <a:avLst/>
            </a:prstGeom>
            <a:noFill/>
            <a:ln w="12700">
              <a:solidFill>
                <a:schemeClr val="tx1"/>
              </a:solidFill>
              <a:round/>
              <a:headEnd/>
              <a:tailEnd/>
            </a:ln>
          </p:spPr>
          <p:txBody>
            <a:bodyPr/>
            <a:lstStyle/>
            <a:p>
              <a:endParaRPr lang="zh-CN" altLang="en-US"/>
            </a:p>
          </p:txBody>
        </p:sp>
      </p:grpSp>
      <p:sp>
        <p:nvSpPr>
          <p:cNvPr id="58377" name="Text Box 19"/>
          <p:cNvSpPr txBox="1">
            <a:spLocks noChangeArrowheads="1"/>
          </p:cNvSpPr>
          <p:nvPr/>
        </p:nvSpPr>
        <p:spPr bwMode="auto">
          <a:xfrm>
            <a:off x="260350" y="1546225"/>
            <a:ext cx="1300163" cy="1096963"/>
          </a:xfrm>
          <a:prstGeom prst="rect">
            <a:avLst/>
          </a:prstGeom>
          <a:noFill/>
          <a:ln w="9525">
            <a:noFill/>
            <a:miter lim="800000"/>
            <a:headEnd/>
            <a:tailEnd/>
          </a:ln>
        </p:spPr>
        <p:txBody>
          <a:bodyPr>
            <a:spAutoFit/>
          </a:bodyPr>
          <a:lstStyle/>
          <a:p>
            <a:pPr algn="ctr">
              <a:spcBef>
                <a:spcPct val="50000"/>
              </a:spcBef>
            </a:pPr>
            <a:r>
              <a:rPr lang="zh-CN" altLang="zh-CN" sz="2200">
                <a:ea typeface="宋体" pitchFamily="2" charset="-122"/>
              </a:rPr>
              <a:t>音乐下载的价格</a:t>
            </a:r>
          </a:p>
        </p:txBody>
      </p:sp>
      <p:sp>
        <p:nvSpPr>
          <p:cNvPr id="58378" name="Text Box 20"/>
          <p:cNvSpPr txBox="1">
            <a:spLocks noChangeArrowheads="1"/>
          </p:cNvSpPr>
          <p:nvPr/>
        </p:nvSpPr>
        <p:spPr bwMode="auto">
          <a:xfrm>
            <a:off x="3894138" y="5502275"/>
            <a:ext cx="2635250" cy="427038"/>
          </a:xfrm>
          <a:prstGeom prst="rect">
            <a:avLst/>
          </a:prstGeom>
          <a:noFill/>
          <a:ln w="9525">
            <a:noFill/>
            <a:miter lim="800000"/>
            <a:headEnd/>
            <a:tailEnd/>
          </a:ln>
        </p:spPr>
        <p:txBody>
          <a:bodyPr>
            <a:spAutoFit/>
          </a:bodyPr>
          <a:lstStyle/>
          <a:p>
            <a:pPr algn="r">
              <a:spcBef>
                <a:spcPct val="50000"/>
              </a:spcBef>
            </a:pPr>
            <a:r>
              <a:rPr lang="zh-CN" altLang="zh-CN" sz="2200">
                <a:ea typeface="宋体" pitchFamily="2" charset="-122"/>
              </a:rPr>
              <a:t>音乐下载的数量</a:t>
            </a:r>
          </a:p>
        </p:txBody>
      </p:sp>
      <p:grpSp>
        <p:nvGrpSpPr>
          <p:cNvPr id="58379" name="Group 21"/>
          <p:cNvGrpSpPr>
            <a:grpSpLocks/>
          </p:cNvGrpSpPr>
          <p:nvPr/>
        </p:nvGrpSpPr>
        <p:grpSpPr bwMode="auto">
          <a:xfrm>
            <a:off x="2384425" y="2136775"/>
            <a:ext cx="2732088" cy="3149600"/>
            <a:chOff x="0" y="0"/>
            <a:chExt cx="1721" cy="1984"/>
          </a:xfrm>
        </p:grpSpPr>
        <p:sp>
          <p:nvSpPr>
            <p:cNvPr id="58390" name="Line 22"/>
            <p:cNvSpPr>
              <a:spLocks noChangeShapeType="1"/>
            </p:cNvSpPr>
            <p:nvPr/>
          </p:nvSpPr>
          <p:spPr bwMode="auto">
            <a:xfrm>
              <a:off x="0" y="0"/>
              <a:ext cx="1412" cy="1756"/>
            </a:xfrm>
            <a:prstGeom prst="line">
              <a:avLst/>
            </a:prstGeom>
            <a:noFill/>
            <a:ln w="38100">
              <a:solidFill>
                <a:schemeClr val="tx1"/>
              </a:solidFill>
              <a:round/>
              <a:headEnd/>
              <a:tailEnd/>
            </a:ln>
          </p:spPr>
          <p:txBody>
            <a:bodyPr/>
            <a:lstStyle/>
            <a:p>
              <a:endParaRPr lang="zh-CN" altLang="en-US"/>
            </a:p>
          </p:txBody>
        </p:sp>
        <p:sp>
          <p:nvSpPr>
            <p:cNvPr id="58391" name="Text Box 23"/>
            <p:cNvSpPr txBox="1">
              <a:spLocks noChangeArrowheads="1"/>
            </p:cNvSpPr>
            <p:nvPr/>
          </p:nvSpPr>
          <p:spPr bwMode="auto">
            <a:xfrm>
              <a:off x="1341" y="1715"/>
              <a:ext cx="380" cy="269"/>
            </a:xfrm>
            <a:prstGeom prst="rect">
              <a:avLst/>
            </a:prstGeom>
            <a:noFill/>
            <a:ln w="9525">
              <a:noFill/>
              <a:miter lim="800000"/>
              <a:headEnd/>
              <a:tailEnd/>
            </a:ln>
          </p:spPr>
          <p:txBody>
            <a:bodyPr>
              <a:spAutoFit/>
            </a:bodyPr>
            <a:lstStyle/>
            <a:p>
              <a:pPr>
                <a:spcBef>
                  <a:spcPct val="50000"/>
                </a:spcBef>
              </a:pPr>
              <a:r>
                <a:rPr lang="en-US" altLang="zh-CN" sz="2200" b="1" i="1">
                  <a:latin typeface="Tahoma" pitchFamily="34" charset="0"/>
                  <a:ea typeface="宋体" pitchFamily="2" charset="-122"/>
                </a:rPr>
                <a:t>D</a:t>
              </a:r>
              <a:r>
                <a:rPr lang="en-US" altLang="zh-CN" sz="2200" b="1" baseline="-25000">
                  <a:latin typeface="Tahoma" pitchFamily="34" charset="0"/>
                  <a:ea typeface="宋体" pitchFamily="2" charset="-122"/>
                </a:rPr>
                <a:t>1</a:t>
              </a:r>
            </a:p>
          </p:txBody>
        </p:sp>
      </p:grpSp>
      <p:grpSp>
        <p:nvGrpSpPr>
          <p:cNvPr id="7" name="Group 24"/>
          <p:cNvGrpSpPr>
            <a:grpSpLocks/>
          </p:cNvGrpSpPr>
          <p:nvPr/>
        </p:nvGrpSpPr>
        <p:grpSpPr bwMode="auto">
          <a:xfrm>
            <a:off x="1866900" y="2670175"/>
            <a:ext cx="2482850" cy="2705100"/>
            <a:chOff x="0" y="0"/>
            <a:chExt cx="1564" cy="1704"/>
          </a:xfrm>
        </p:grpSpPr>
        <p:sp>
          <p:nvSpPr>
            <p:cNvPr id="58388" name="Line 25"/>
            <p:cNvSpPr>
              <a:spLocks noChangeShapeType="1"/>
            </p:cNvSpPr>
            <p:nvPr/>
          </p:nvSpPr>
          <p:spPr bwMode="auto">
            <a:xfrm>
              <a:off x="0" y="0"/>
              <a:ext cx="1238" cy="1555"/>
            </a:xfrm>
            <a:prstGeom prst="line">
              <a:avLst/>
            </a:prstGeom>
            <a:noFill/>
            <a:ln w="38100">
              <a:solidFill>
                <a:srgbClr val="CC0000"/>
              </a:solidFill>
              <a:round/>
              <a:headEnd/>
              <a:tailEnd/>
            </a:ln>
          </p:spPr>
          <p:txBody>
            <a:bodyPr/>
            <a:lstStyle/>
            <a:p>
              <a:endParaRPr lang="zh-CN" altLang="en-US"/>
            </a:p>
          </p:txBody>
        </p:sp>
        <p:sp>
          <p:nvSpPr>
            <p:cNvPr id="58389" name="Text Box 26"/>
            <p:cNvSpPr txBox="1">
              <a:spLocks noChangeArrowheads="1"/>
            </p:cNvSpPr>
            <p:nvPr/>
          </p:nvSpPr>
          <p:spPr bwMode="auto">
            <a:xfrm>
              <a:off x="1184" y="1435"/>
              <a:ext cx="380" cy="269"/>
            </a:xfrm>
            <a:prstGeom prst="rect">
              <a:avLst/>
            </a:prstGeom>
            <a:noFill/>
            <a:ln w="9525">
              <a:noFill/>
              <a:miter lim="800000"/>
              <a:headEnd/>
              <a:tailEnd/>
            </a:ln>
          </p:spPr>
          <p:txBody>
            <a:bodyPr>
              <a:spAutoFit/>
            </a:bodyPr>
            <a:lstStyle/>
            <a:p>
              <a:pPr>
                <a:spcBef>
                  <a:spcPct val="50000"/>
                </a:spcBef>
              </a:pPr>
              <a:r>
                <a:rPr lang="en-US" altLang="zh-CN" sz="2200" b="1" i="1">
                  <a:solidFill>
                    <a:srgbClr val="A50021"/>
                  </a:solidFill>
                  <a:latin typeface="Tahoma" pitchFamily="34" charset="0"/>
                  <a:ea typeface="宋体" pitchFamily="2" charset="-122"/>
                </a:rPr>
                <a:t>D</a:t>
              </a:r>
              <a:r>
                <a:rPr lang="en-US" altLang="zh-CN" sz="2200" b="1" baseline="-25000">
                  <a:solidFill>
                    <a:srgbClr val="A50021"/>
                  </a:solidFill>
                  <a:latin typeface="Tahoma" pitchFamily="34" charset="0"/>
                  <a:ea typeface="宋体" pitchFamily="2" charset="-122"/>
                </a:rPr>
                <a:t>2</a:t>
              </a:r>
            </a:p>
          </p:txBody>
        </p:sp>
      </p:grpSp>
      <p:sp>
        <p:nvSpPr>
          <p:cNvPr id="37915" name="Line 27"/>
          <p:cNvSpPr>
            <a:spLocks noChangeShapeType="1"/>
          </p:cNvSpPr>
          <p:nvPr/>
        </p:nvSpPr>
        <p:spPr bwMode="auto">
          <a:xfrm rot="10800000">
            <a:off x="2620963" y="3538538"/>
            <a:ext cx="823912" cy="0"/>
          </a:xfrm>
          <a:prstGeom prst="line">
            <a:avLst/>
          </a:prstGeom>
          <a:noFill/>
          <a:ln w="44450">
            <a:solidFill>
              <a:srgbClr val="CC0000"/>
            </a:solidFill>
            <a:round/>
            <a:headEnd/>
            <a:tailEnd type="triangle" w="lg" len="lg"/>
          </a:ln>
        </p:spPr>
        <p:txBody>
          <a:bodyPr/>
          <a:lstStyle/>
          <a:p>
            <a:endParaRPr lang="zh-CN" altLang="en-US"/>
          </a:p>
        </p:txBody>
      </p:sp>
      <p:grpSp>
        <p:nvGrpSpPr>
          <p:cNvPr id="8" name="Group 28"/>
          <p:cNvGrpSpPr>
            <a:grpSpLocks/>
          </p:cNvGrpSpPr>
          <p:nvPr/>
        </p:nvGrpSpPr>
        <p:grpSpPr bwMode="auto">
          <a:xfrm>
            <a:off x="1620838" y="3470275"/>
            <a:ext cx="1247775" cy="2457450"/>
            <a:chOff x="0" y="0"/>
            <a:chExt cx="786" cy="1548"/>
          </a:xfrm>
        </p:grpSpPr>
        <p:grpSp>
          <p:nvGrpSpPr>
            <p:cNvPr id="58383" name="Group 29"/>
            <p:cNvGrpSpPr>
              <a:grpSpLocks/>
            </p:cNvGrpSpPr>
            <p:nvPr/>
          </p:nvGrpSpPr>
          <p:grpSpPr bwMode="auto">
            <a:xfrm>
              <a:off x="0" y="43"/>
              <a:ext cx="587" cy="1243"/>
              <a:chOff x="0" y="0"/>
              <a:chExt cx="795" cy="646"/>
            </a:xfrm>
          </p:grpSpPr>
          <p:sp>
            <p:nvSpPr>
              <p:cNvPr id="58386" name="Line 30"/>
              <p:cNvSpPr>
                <a:spLocks noChangeShapeType="1"/>
              </p:cNvSpPr>
              <p:nvPr/>
            </p:nvSpPr>
            <p:spPr bwMode="auto">
              <a:xfrm>
                <a:off x="0" y="0"/>
                <a:ext cx="795" cy="0"/>
              </a:xfrm>
              <a:prstGeom prst="line">
                <a:avLst/>
              </a:prstGeom>
              <a:noFill/>
              <a:ln w="9525">
                <a:solidFill>
                  <a:schemeClr val="tx1"/>
                </a:solidFill>
                <a:prstDash val="lgDash"/>
                <a:round/>
                <a:headEnd/>
                <a:tailEnd/>
              </a:ln>
            </p:spPr>
            <p:txBody>
              <a:bodyPr/>
              <a:lstStyle/>
              <a:p>
                <a:endParaRPr lang="zh-CN" altLang="en-US"/>
              </a:p>
            </p:txBody>
          </p:sp>
          <p:sp>
            <p:nvSpPr>
              <p:cNvPr id="58387" name="Line 31"/>
              <p:cNvSpPr>
                <a:spLocks noChangeShapeType="1"/>
              </p:cNvSpPr>
              <p:nvPr/>
            </p:nvSpPr>
            <p:spPr bwMode="auto">
              <a:xfrm>
                <a:off x="795" y="1"/>
                <a:ext cx="0" cy="645"/>
              </a:xfrm>
              <a:prstGeom prst="line">
                <a:avLst/>
              </a:prstGeom>
              <a:noFill/>
              <a:ln w="9525">
                <a:solidFill>
                  <a:schemeClr val="tx1"/>
                </a:solidFill>
                <a:prstDash val="lgDash"/>
                <a:round/>
                <a:headEnd/>
                <a:tailEnd/>
              </a:ln>
            </p:spPr>
            <p:txBody>
              <a:bodyPr/>
              <a:lstStyle/>
              <a:p>
                <a:endParaRPr lang="zh-CN" altLang="en-US"/>
              </a:p>
            </p:txBody>
          </p:sp>
        </p:grpSp>
        <p:sp>
          <p:nvSpPr>
            <p:cNvPr id="58384" name="Oval 32"/>
            <p:cNvSpPr>
              <a:spLocks noChangeArrowheads="1"/>
            </p:cNvSpPr>
            <p:nvPr/>
          </p:nvSpPr>
          <p:spPr bwMode="auto">
            <a:xfrm>
              <a:off x="540"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sp>
          <p:nvSpPr>
            <p:cNvPr id="58385" name="Text Box 33"/>
            <p:cNvSpPr txBox="1">
              <a:spLocks noChangeArrowheads="1"/>
            </p:cNvSpPr>
            <p:nvPr/>
          </p:nvSpPr>
          <p:spPr bwMode="auto">
            <a:xfrm>
              <a:off x="406" y="1279"/>
              <a:ext cx="380" cy="269"/>
            </a:xfrm>
            <a:prstGeom prst="rect">
              <a:avLst/>
            </a:prstGeom>
            <a:noFill/>
            <a:ln w="9525">
              <a:noFill/>
              <a:miter lim="800000"/>
              <a:headEnd/>
              <a:tailEnd/>
            </a:ln>
          </p:spPr>
          <p:txBody>
            <a:bodyPr>
              <a:spAutoFit/>
            </a:bodyPr>
            <a:lstStyle/>
            <a:p>
              <a:pPr algn="ctr">
                <a:spcBef>
                  <a:spcPct val="50000"/>
                </a:spcBef>
              </a:pPr>
              <a:r>
                <a:rPr lang="en-US" altLang="zh-CN" sz="2200" b="1" i="1">
                  <a:latin typeface="Tahoma" pitchFamily="34" charset="0"/>
                  <a:ea typeface="宋体" pitchFamily="2" charset="-122"/>
                </a:rPr>
                <a:t>Q</a:t>
              </a:r>
              <a:r>
                <a:rPr lang="en-US" altLang="zh-CN" sz="2200" b="1" baseline="-25000">
                  <a:latin typeface="Tahoma" pitchFamily="34" charset="0"/>
                  <a:ea typeface="宋体" pitchFamily="2" charset="-122"/>
                </a:rPr>
                <a:t>2</a:t>
              </a: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903"/>
                                        </p:tgtEl>
                                        <p:attrNameLst>
                                          <p:attrName>style.visibility</p:attrName>
                                        </p:attrNameLst>
                                      </p:cBhvr>
                                      <p:to>
                                        <p:strVal val="visible"/>
                                      </p:to>
                                    </p:set>
                                    <p:animEffect transition="in" filter="dissolve">
                                      <p:cBhvr>
                                        <p:cTn id="7" dur="500"/>
                                        <p:tgtEl>
                                          <p:spTgt spid="379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7915"/>
                                        </p:tgtEl>
                                        <p:attrNameLst>
                                          <p:attrName>style.visibility</p:attrName>
                                        </p:attrNameLst>
                                      </p:cBhvr>
                                      <p:to>
                                        <p:strVal val="visible"/>
                                      </p:to>
                                    </p:set>
                                    <p:animEffect transition="in" filter="wipe(right)">
                                      <p:cBhvr>
                                        <p:cTn id="12" dur="500"/>
                                        <p:tgtEl>
                                          <p:spTgt spid="37915"/>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cTn>
                              </p:par>
                            </p:childTnLst>
                          </p:cTn>
                        </p:par>
                        <p:par>
                          <p:cTn id="17" fill="hold" nodeType="afterGroup">
                            <p:stCondLst>
                              <p:cond delay="1000"/>
                            </p:stCondLst>
                            <p:childTnLst>
                              <p:par>
                                <p:cTn id="18" presetID="18" presetClass="entr" presetSubtype="12"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animBg="1" autoUpdateAnimBg="0"/>
      <p:bldP spid="3791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59395" name="灯片编号占位符 2"/>
          <p:cNvSpPr>
            <a:spLocks noGrp="1"/>
          </p:cNvSpPr>
          <p:nvPr>
            <p:ph type="sldNum" sz="quarter" idx="11"/>
          </p:nvPr>
        </p:nvSpPr>
        <p:spPr>
          <a:noFill/>
          <a:ln>
            <a:miter lim="800000"/>
            <a:headEnd/>
            <a:tailEnd/>
          </a:ln>
        </p:spPr>
        <p:txBody>
          <a:bodyPr/>
          <a:lstStyle/>
          <a:p>
            <a:fld id="{A181C26F-9711-4313-B89D-23A7D641DD98}" type="slidenum">
              <a:rPr lang="zh-CN" altLang="zh-CN" smtClean="0"/>
              <a:pPr/>
              <a:t>26</a:t>
            </a:fld>
            <a:endParaRPr lang="zh-CN" altLang="zh-CN" smtClean="0"/>
          </a:p>
        </p:txBody>
      </p:sp>
      <p:sp>
        <p:nvSpPr>
          <p:cNvPr id="59396" name="Rectangle 2"/>
          <p:cNvSpPr>
            <a:spLocks noGrp="1" noChangeArrowheads="1"/>
          </p:cNvSpPr>
          <p:nvPr>
            <p:ph type="title" idx="4294967295"/>
          </p:nvPr>
        </p:nvSpPr>
        <p:spPr/>
        <p:txBody>
          <a:bodyPr/>
          <a:lstStyle/>
          <a:p>
            <a:pPr eaLnBrk="1" hangingPunct="1"/>
            <a:r>
              <a:rPr lang="en-US" altLang="zh-CN" sz="3600" dirty="0" smtClean="0">
                <a:ea typeface="宋体" pitchFamily="2" charset="-122"/>
              </a:rPr>
              <a:t>3.1</a:t>
            </a:r>
            <a:r>
              <a:rPr lang="zh-CN" altLang="en-US" sz="3600" dirty="0" smtClean="0">
                <a:ea typeface="宋体" pitchFamily="2" charset="-122"/>
              </a:rPr>
              <a:t>供给</a:t>
            </a:r>
          </a:p>
        </p:txBody>
      </p:sp>
      <p:sp>
        <p:nvSpPr>
          <p:cNvPr id="40965" name="Rectangle 3"/>
          <p:cNvSpPr>
            <a:spLocks noGrp="1" noChangeArrowheads="1"/>
          </p:cNvSpPr>
          <p:nvPr>
            <p:ph type="body" idx="4294967295"/>
          </p:nvPr>
        </p:nvSpPr>
        <p:spPr/>
        <p:txBody>
          <a:bodyPr/>
          <a:lstStyle/>
          <a:p>
            <a:pPr eaLnBrk="1" hangingPunct="1"/>
            <a:r>
              <a:rPr lang="zh-CN" altLang="zh-CN" b="1" dirty="0" smtClean="0">
                <a:solidFill>
                  <a:srgbClr val="C00000"/>
                </a:solidFill>
                <a:ea typeface="宋体" pitchFamily="2" charset="-122"/>
              </a:rPr>
              <a:t>供给量：</a:t>
            </a:r>
            <a:r>
              <a:rPr lang="zh-CN" altLang="en-US" dirty="0" smtClean="0">
                <a:ea typeface="宋体" pitchFamily="2" charset="-122"/>
              </a:rPr>
              <a:t>在</a:t>
            </a:r>
            <a:r>
              <a:rPr lang="zh-CN" altLang="en-US" b="1" dirty="0" smtClean="0">
                <a:solidFill>
                  <a:srgbClr val="00B050"/>
                </a:solidFill>
                <a:ea typeface="宋体" pitchFamily="2" charset="-122"/>
              </a:rPr>
              <a:t>某一特定价格下</a:t>
            </a:r>
            <a:r>
              <a:rPr lang="zh-CN" altLang="zh-CN" dirty="0" smtClean="0">
                <a:ea typeface="宋体" pitchFamily="2" charset="-122"/>
              </a:rPr>
              <a:t>卖者</a:t>
            </a:r>
            <a:r>
              <a:rPr lang="zh-CN" altLang="zh-CN" b="1" dirty="0" smtClean="0">
                <a:solidFill>
                  <a:srgbClr val="333399"/>
                </a:solidFill>
                <a:ea typeface="宋体" pitchFamily="2" charset="-122"/>
              </a:rPr>
              <a:t>愿意并且能够出售</a:t>
            </a:r>
            <a:r>
              <a:rPr lang="zh-CN" altLang="zh-CN" dirty="0" smtClean="0">
                <a:ea typeface="宋体" pitchFamily="2" charset="-122"/>
              </a:rPr>
              <a:t>的一种物品的数量</a:t>
            </a:r>
            <a:r>
              <a:rPr lang="en-US" altLang="zh-CN" sz="2600" b="1" dirty="0" smtClean="0">
                <a:solidFill>
                  <a:srgbClr val="C00000"/>
                </a:solidFill>
                <a:ea typeface="宋体" pitchFamily="2" charset="-122"/>
              </a:rPr>
              <a:t>Quantity supplied: </a:t>
            </a:r>
            <a:r>
              <a:rPr lang="en-US" altLang="zh-CN" sz="2600" dirty="0" smtClean="0">
                <a:ea typeface="宋体" pitchFamily="2" charset="-122"/>
              </a:rPr>
              <a:t>The amount of a good sellers are willing and able to sell</a:t>
            </a:r>
            <a:endParaRPr lang="zh-CN" altLang="zh-CN" sz="2600" dirty="0" smtClean="0">
              <a:ea typeface="宋体" pitchFamily="2" charset="-122"/>
            </a:endParaRPr>
          </a:p>
          <a:p>
            <a:pPr eaLnBrk="1" hangingPunct="1"/>
            <a:r>
              <a:rPr lang="zh-CN" altLang="zh-CN" b="1" dirty="0" smtClean="0">
                <a:solidFill>
                  <a:srgbClr val="CC0000"/>
                </a:solidFill>
                <a:ea typeface="宋体" pitchFamily="2" charset="-122"/>
              </a:rPr>
              <a:t>供给定理：</a:t>
            </a:r>
            <a:r>
              <a:rPr lang="zh-CN" altLang="zh-CN" dirty="0" smtClean="0">
                <a:ea typeface="宋体" pitchFamily="2" charset="-122"/>
              </a:rPr>
              <a:t>认为在其他条件不变时，一种物品价格上升，该物品供给量增加的观点</a:t>
            </a:r>
            <a:r>
              <a:rPr lang="zh-CN" altLang="en-US" dirty="0" smtClean="0">
                <a:ea typeface="宋体" pitchFamily="2" charset="-122"/>
              </a:rPr>
              <a:t>。</a:t>
            </a:r>
            <a:r>
              <a:rPr lang="en-US" altLang="zh-CN" b="1" dirty="0" smtClean="0">
                <a:solidFill>
                  <a:srgbClr val="CC0000"/>
                </a:solidFill>
                <a:ea typeface="宋体" pitchFamily="2" charset="-122"/>
              </a:rPr>
              <a:t>                   </a:t>
            </a:r>
            <a:r>
              <a:rPr lang="en-US" altLang="zh-CN" sz="2600" b="1" dirty="0" smtClean="0">
                <a:solidFill>
                  <a:srgbClr val="C00000"/>
                </a:solidFill>
                <a:ea typeface="宋体" pitchFamily="2" charset="-122"/>
              </a:rPr>
              <a:t>Law of supply</a:t>
            </a:r>
            <a:r>
              <a:rPr lang="zh-CN" altLang="en-US" sz="2600" b="1" dirty="0" smtClean="0">
                <a:solidFill>
                  <a:srgbClr val="C00000"/>
                </a:solidFill>
                <a:ea typeface="宋体" pitchFamily="2" charset="-122"/>
              </a:rPr>
              <a:t>：</a:t>
            </a:r>
            <a:r>
              <a:rPr lang="en-US" altLang="zh-CN" sz="2600" dirty="0" smtClean="0">
                <a:ea typeface="宋体" pitchFamily="2" charset="-122"/>
              </a:rPr>
              <a:t>-Other things equal</a:t>
            </a:r>
            <a:r>
              <a:rPr lang="zh-CN" altLang="en-US" sz="2600" dirty="0" smtClean="0">
                <a:ea typeface="宋体" pitchFamily="2" charset="-122"/>
              </a:rPr>
              <a:t>，</a:t>
            </a:r>
            <a:r>
              <a:rPr lang="en-US" altLang="zh-CN" sz="2600" dirty="0" smtClean="0">
                <a:ea typeface="宋体" pitchFamily="2" charset="-122"/>
              </a:rPr>
              <a:t>-When the price of a good rises, the  quantity supplied of the good also rises</a:t>
            </a:r>
            <a:r>
              <a:rPr lang="zh-CN" altLang="en-US" sz="2600" dirty="0" smtClean="0">
                <a:ea typeface="宋体" pitchFamily="2" charset="-122"/>
              </a:rPr>
              <a:t>，</a:t>
            </a:r>
            <a:r>
              <a:rPr lang="en-US" altLang="zh-CN" sz="2600" dirty="0" smtClean="0">
                <a:ea typeface="宋体" pitchFamily="2" charset="-122"/>
              </a:rPr>
              <a:t>-When the price falls, the quantity supplied falls as well</a:t>
            </a:r>
          </a:p>
          <a:p>
            <a:pPr eaLnBrk="1" hangingPunct="1"/>
            <a:r>
              <a:rPr lang="zh-CN" altLang="en-US" dirty="0" smtClean="0">
                <a:ea typeface="宋体" pitchFamily="2" charset="-122"/>
              </a:rPr>
              <a:t>注意竞争市场上单个卖者的供给量多少并不影响市场价格</a:t>
            </a:r>
            <a:endParaRPr lang="en-US" altLang="zh-CN" dirty="0" smtClean="0">
              <a:ea typeface="宋体" pitchFamily="2" charset="-122"/>
            </a:endParaRPr>
          </a:p>
          <a:p>
            <a:pPr eaLnBrk="1" hangingPunct="1"/>
            <a:endParaRPr lang="en-US" altLang="zh-CN" b="1" dirty="0" smtClean="0">
              <a:solidFill>
                <a:srgbClr val="CC0000"/>
              </a:solidFill>
              <a:ea typeface="宋体" pitchFamily="2" charset="-122"/>
            </a:endParaRPr>
          </a:p>
        </p:txBody>
      </p:sp>
      <p:sp>
        <p:nvSpPr>
          <p:cNvPr id="5939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Effect transition="in" filter="wipe(left)">
                                      <p:cBhvr>
                                        <p:cTn id="7" dur="500"/>
                                        <p:tgtEl>
                                          <p:spTgt spid="409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5">
                                            <p:txEl>
                                              <p:pRg st="1" end="1"/>
                                            </p:txEl>
                                          </p:spTgt>
                                        </p:tgtEl>
                                        <p:attrNameLst>
                                          <p:attrName>style.visibility</p:attrName>
                                        </p:attrNameLst>
                                      </p:cBhvr>
                                      <p:to>
                                        <p:strVal val="visible"/>
                                      </p:to>
                                    </p:set>
                                    <p:animEffect transition="in" filter="wipe(left)">
                                      <p:cBhvr>
                                        <p:cTn id="12" dur="500"/>
                                        <p:tgtEl>
                                          <p:spTgt spid="409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xEl>
                                              <p:pRg st="2" end="2"/>
                                            </p:txEl>
                                          </p:spTgt>
                                        </p:tgtEl>
                                        <p:attrNameLst>
                                          <p:attrName>style.visibility</p:attrName>
                                        </p:attrNameLst>
                                      </p:cBhvr>
                                      <p:to>
                                        <p:strVal val="visible"/>
                                      </p:to>
                                    </p:set>
                                    <p:animEffect transition="in" filter="wipe(left)">
                                      <p:cBhvr>
                                        <p:cTn id="17" dur="500"/>
                                        <p:tgtEl>
                                          <p:spTgt spid="409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bldLvl="4"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pPr>
              <a:spcBef>
                <a:spcPct val="50000"/>
              </a:spcBef>
            </a:pPr>
            <a:endParaRPr lang="zh-CN" altLang="zh-CN">
              <a:ea typeface="宋体" pitchFamily="2" charset="-122"/>
            </a:endParaRPr>
          </a:p>
        </p:txBody>
      </p:sp>
      <p:grpSp>
        <p:nvGrpSpPr>
          <p:cNvPr id="60419" name="Group 5"/>
          <p:cNvGrpSpPr>
            <a:grpSpLocks/>
          </p:cNvGrpSpPr>
          <p:nvPr/>
        </p:nvGrpSpPr>
        <p:grpSpPr bwMode="auto">
          <a:xfrm>
            <a:off x="593725" y="290513"/>
            <a:ext cx="8210550" cy="1049337"/>
            <a:chOff x="0" y="0"/>
            <a:chExt cx="5000" cy="661"/>
          </a:xfrm>
        </p:grpSpPr>
        <p:sp>
          <p:nvSpPr>
            <p:cNvPr id="60467"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60468"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9" name="Rectangle 3"/>
          <p:cNvSpPr txBox="1">
            <a:spLocks noChangeArrowheads="1"/>
          </p:cNvSpPr>
          <p:nvPr/>
        </p:nvSpPr>
        <p:spPr bwMode="auto">
          <a:xfrm>
            <a:off x="533400" y="4724400"/>
            <a:ext cx="8382000" cy="1752600"/>
          </a:xfrm>
          <a:prstGeom prst="rect">
            <a:avLst/>
          </a:prstGeom>
          <a:noFill/>
          <a:ln w="9525">
            <a:noFill/>
            <a:miter lim="800000"/>
            <a:headEnd/>
            <a:tailEnd/>
          </a:ln>
        </p:spPr>
        <p:txBody>
          <a:bodyPr/>
          <a:lstStyle/>
          <a:p>
            <a:pPr>
              <a:spcBef>
                <a:spcPct val="20000"/>
              </a:spcBef>
              <a:defRPr/>
            </a:pPr>
            <a:r>
              <a:rPr lang="zh-CN" altLang="en-US" sz="2700" kern="0" dirty="0">
                <a:latin typeface="宋体" pitchFamily="2" charset="-122"/>
                <a:ea typeface="宋体" pitchFamily="2" charset="-122"/>
              </a:rPr>
              <a:t>给定饼的价格为</a:t>
            </a:r>
            <a:r>
              <a:rPr lang="en-US" altLang="zh-CN" sz="2700" kern="0" dirty="0">
                <a:latin typeface="宋体" pitchFamily="2" charset="-122"/>
                <a:ea typeface="宋体" pitchFamily="2" charset="-122"/>
              </a:rPr>
              <a:t>1</a:t>
            </a:r>
            <a:r>
              <a:rPr lang="zh-CN" altLang="en-US" sz="2700" kern="0" dirty="0">
                <a:latin typeface="宋体" pitchFamily="2" charset="-122"/>
                <a:ea typeface="宋体" pitchFamily="2" charset="-122"/>
              </a:rPr>
              <a:t>元</a:t>
            </a:r>
            <a:r>
              <a:rPr lang="en-US" altLang="zh-CN" sz="2700" kern="0" dirty="0" smtClean="0">
                <a:latin typeface="宋体" pitchFamily="2" charset="-122"/>
                <a:ea typeface="宋体" pitchFamily="2" charset="-122"/>
              </a:rPr>
              <a:t>/</a:t>
            </a:r>
            <a:r>
              <a:rPr lang="zh-CN" altLang="en-US" sz="2700" kern="0" dirty="0" smtClean="0">
                <a:latin typeface="宋体" pitchFamily="2" charset="-122"/>
                <a:ea typeface="宋体" pitchFamily="2" charset="-122"/>
              </a:rPr>
              <a:t>斤：</a:t>
            </a:r>
            <a:endParaRPr lang="en-US" altLang="zh-CN" sz="2700" kern="0" dirty="0">
              <a:latin typeface="宋体" pitchFamily="2" charset="-122"/>
              <a:ea typeface="宋体" pitchFamily="2" charset="-122"/>
            </a:endParaRPr>
          </a:p>
          <a:p>
            <a:pPr>
              <a:spcBef>
                <a:spcPct val="20000"/>
              </a:spcBef>
              <a:defRPr/>
            </a:pPr>
            <a:r>
              <a:rPr lang="en-US" altLang="zh-CN" sz="2400" kern="0" dirty="0">
                <a:latin typeface="宋体" pitchFamily="2" charset="-122"/>
                <a:ea typeface="宋体" pitchFamily="2" charset="-122"/>
              </a:rPr>
              <a:t> </a:t>
            </a:r>
            <a:r>
              <a:rPr lang="zh-CN" altLang="en-US" sz="2400" kern="0" dirty="0">
                <a:latin typeface="宋体" pitchFamily="2" charset="-122"/>
                <a:ea typeface="宋体" pitchFamily="2" charset="-122"/>
              </a:rPr>
              <a:t>（</a:t>
            </a:r>
            <a:r>
              <a:rPr lang="en-US" altLang="zh-CN" sz="2400" kern="0" dirty="0">
                <a:latin typeface="宋体" pitchFamily="2" charset="-122"/>
                <a:ea typeface="宋体" pitchFamily="2" charset="-122"/>
              </a:rPr>
              <a:t>1</a:t>
            </a:r>
            <a:r>
              <a:rPr lang="zh-CN" altLang="en-US" sz="2400" kern="0" dirty="0">
                <a:latin typeface="宋体" pitchFamily="2" charset="-122"/>
                <a:ea typeface="宋体" pitchFamily="2" charset="-122"/>
              </a:rPr>
              <a:t>）羊肉串价格</a:t>
            </a:r>
            <a:r>
              <a:rPr lang="zh-CN" altLang="en-US" sz="2400" kern="0" dirty="0" smtClean="0">
                <a:latin typeface="宋体" pitchFamily="2" charset="-122"/>
                <a:ea typeface="宋体" pitchFamily="2" charset="-122"/>
              </a:rPr>
              <a:t>为</a:t>
            </a:r>
            <a:r>
              <a:rPr lang="en-US" altLang="zh-CN" sz="2400" kern="0" dirty="0" smtClean="0">
                <a:latin typeface="宋体" pitchFamily="2" charset="-122"/>
                <a:ea typeface="宋体" pitchFamily="2" charset="-122"/>
              </a:rPr>
              <a:t>7.5</a:t>
            </a:r>
            <a:r>
              <a:rPr lang="zh-CN" altLang="en-US" sz="2400" kern="0" dirty="0" smtClean="0">
                <a:latin typeface="宋体" pitchFamily="2" charset="-122"/>
                <a:ea typeface="宋体" pitchFamily="2" charset="-122"/>
              </a:rPr>
              <a:t>元</a:t>
            </a:r>
            <a:r>
              <a:rPr lang="en-US" altLang="zh-CN" sz="2400" kern="0" dirty="0">
                <a:latin typeface="宋体" pitchFamily="2" charset="-122"/>
                <a:ea typeface="宋体" pitchFamily="2" charset="-122"/>
              </a:rPr>
              <a:t>/</a:t>
            </a:r>
            <a:r>
              <a:rPr lang="zh-CN" altLang="en-US" sz="2400" kern="0" dirty="0">
                <a:latin typeface="宋体" pitchFamily="2" charset="-122"/>
                <a:ea typeface="宋体" pitchFamily="2" charset="-122"/>
              </a:rPr>
              <a:t>串时，他将生产几串？</a:t>
            </a:r>
            <a:endParaRPr lang="en-US" altLang="zh-CN" sz="2400" kern="0" dirty="0">
              <a:latin typeface="宋体" pitchFamily="2" charset="-122"/>
              <a:ea typeface="宋体" pitchFamily="2" charset="-122"/>
            </a:endParaRPr>
          </a:p>
          <a:p>
            <a:pPr>
              <a:spcBef>
                <a:spcPct val="20000"/>
              </a:spcBef>
              <a:defRPr/>
            </a:pPr>
            <a:r>
              <a:rPr lang="zh-CN" altLang="en-US" sz="2400" kern="0" dirty="0">
                <a:latin typeface="宋体" pitchFamily="2" charset="-122"/>
                <a:ea typeface="宋体" pitchFamily="2" charset="-122"/>
              </a:rPr>
              <a:t> （</a:t>
            </a:r>
            <a:r>
              <a:rPr lang="en-US" altLang="zh-CN" sz="2400" kern="0" dirty="0">
                <a:latin typeface="宋体" pitchFamily="2" charset="-122"/>
                <a:ea typeface="宋体" pitchFamily="2" charset="-122"/>
              </a:rPr>
              <a:t>2</a:t>
            </a:r>
            <a:r>
              <a:rPr lang="zh-CN" altLang="en-US" sz="2400" kern="0" dirty="0">
                <a:latin typeface="宋体" pitchFamily="2" charset="-122"/>
                <a:ea typeface="宋体" pitchFamily="2" charset="-122"/>
              </a:rPr>
              <a:t>）羊肉串价格</a:t>
            </a:r>
            <a:r>
              <a:rPr lang="zh-CN" altLang="en-US" sz="2400" kern="0" dirty="0" smtClean="0">
                <a:latin typeface="宋体" pitchFamily="2" charset="-122"/>
                <a:ea typeface="宋体" pitchFamily="2" charset="-122"/>
              </a:rPr>
              <a:t>为</a:t>
            </a:r>
            <a:r>
              <a:rPr lang="en-US" altLang="zh-CN" sz="2400" kern="0" dirty="0" smtClean="0">
                <a:latin typeface="宋体" pitchFamily="2" charset="-122"/>
                <a:ea typeface="宋体" pitchFamily="2" charset="-122"/>
              </a:rPr>
              <a:t>15</a:t>
            </a:r>
            <a:r>
              <a:rPr lang="zh-CN" altLang="en-US" sz="2400" kern="0" dirty="0" smtClean="0">
                <a:latin typeface="宋体" pitchFamily="2" charset="-122"/>
                <a:ea typeface="宋体" pitchFamily="2" charset="-122"/>
              </a:rPr>
              <a:t>元</a:t>
            </a:r>
            <a:r>
              <a:rPr lang="en-US" altLang="zh-CN" sz="2400" kern="0" dirty="0">
                <a:latin typeface="宋体" pitchFamily="2" charset="-122"/>
                <a:ea typeface="宋体" pitchFamily="2" charset="-122"/>
              </a:rPr>
              <a:t>/</a:t>
            </a:r>
            <a:r>
              <a:rPr lang="zh-CN" altLang="en-US" sz="2400" kern="0" dirty="0">
                <a:latin typeface="宋体" pitchFamily="2" charset="-122"/>
                <a:ea typeface="宋体" pitchFamily="2" charset="-122"/>
              </a:rPr>
              <a:t>串时，他将生产几串？</a:t>
            </a:r>
            <a:endParaRPr lang="en-US" altLang="zh-CN" sz="2400" kern="0" dirty="0">
              <a:latin typeface="宋体" pitchFamily="2" charset="-122"/>
              <a:ea typeface="宋体" pitchFamily="2" charset="-122"/>
            </a:endParaRPr>
          </a:p>
          <a:p>
            <a:pPr>
              <a:spcBef>
                <a:spcPct val="20000"/>
              </a:spcBef>
              <a:defRPr/>
            </a:pPr>
            <a:r>
              <a:rPr lang="zh-CN" altLang="en-US" sz="2400" kern="0" dirty="0">
                <a:latin typeface="宋体" pitchFamily="2" charset="-122"/>
                <a:ea typeface="宋体" pitchFamily="2" charset="-122"/>
              </a:rPr>
              <a:t> （</a:t>
            </a:r>
            <a:r>
              <a:rPr lang="en-US" altLang="zh-CN" sz="2400" kern="0" dirty="0">
                <a:latin typeface="宋体" pitchFamily="2" charset="-122"/>
                <a:ea typeface="宋体" pitchFamily="2" charset="-122"/>
              </a:rPr>
              <a:t>3</a:t>
            </a:r>
            <a:r>
              <a:rPr lang="zh-CN" altLang="en-US" sz="2400" kern="0" dirty="0" smtClean="0">
                <a:latin typeface="宋体" pitchFamily="2" charset="-122"/>
                <a:ea typeface="宋体" pitchFamily="2" charset="-122"/>
              </a:rPr>
              <a:t>）价格</a:t>
            </a:r>
            <a:r>
              <a:rPr lang="zh-CN" altLang="en-US" sz="2400" kern="0" dirty="0">
                <a:latin typeface="宋体" pitchFamily="2" charset="-122"/>
                <a:ea typeface="宋体" pitchFamily="2" charset="-122"/>
              </a:rPr>
              <a:t>上升</a:t>
            </a:r>
            <a:r>
              <a:rPr lang="zh-CN" altLang="en-US" sz="2400" kern="0" dirty="0" smtClean="0">
                <a:latin typeface="宋体" pitchFamily="2" charset="-122"/>
                <a:ea typeface="宋体" pitchFamily="2" charset="-122"/>
              </a:rPr>
              <a:t>为什么羊肉的供给量</a:t>
            </a:r>
            <a:r>
              <a:rPr lang="zh-CN" altLang="en-US" sz="2400" kern="0" dirty="0">
                <a:latin typeface="宋体" pitchFamily="2" charset="-122"/>
                <a:ea typeface="宋体" pitchFamily="2" charset="-122"/>
              </a:rPr>
              <a:t>增加？</a:t>
            </a:r>
            <a:endParaRPr lang="en-US" altLang="zh-CN" sz="2400" kern="0" dirty="0">
              <a:latin typeface="宋体" pitchFamily="2" charset="-122"/>
              <a:ea typeface="宋体" pitchFamily="2" charset="-122"/>
            </a:endParaRPr>
          </a:p>
          <a:p>
            <a:pPr>
              <a:spcBef>
                <a:spcPct val="20000"/>
              </a:spcBef>
              <a:defRPr/>
            </a:pPr>
            <a:endParaRPr lang="en-US" altLang="zh-CN" sz="2700" kern="0" dirty="0">
              <a:latin typeface="宋体" pitchFamily="2" charset="-122"/>
              <a:ea typeface="宋体" pitchFamily="2" charset="-122"/>
            </a:endParaRPr>
          </a:p>
          <a:p>
            <a:pPr>
              <a:spcBef>
                <a:spcPct val="20000"/>
              </a:spcBef>
              <a:defRPr/>
            </a:pPr>
            <a:endParaRPr lang="en-US" altLang="zh-CN" sz="2700" kern="0" dirty="0">
              <a:latin typeface="宋体" pitchFamily="2" charset="-122"/>
              <a:ea typeface="宋体" pitchFamily="2" charset="-122"/>
            </a:endParaRPr>
          </a:p>
        </p:txBody>
      </p:sp>
      <p:graphicFrame>
        <p:nvGraphicFramePr>
          <p:cNvPr id="10" name="内容占位符 5"/>
          <p:cNvGraphicFramePr>
            <a:graphicFrameLocks/>
          </p:cNvGraphicFramePr>
          <p:nvPr/>
        </p:nvGraphicFramePr>
        <p:xfrm>
          <a:off x="5334000" y="1371601"/>
          <a:ext cx="3124200" cy="3343521"/>
        </p:xfrm>
        <a:graphic>
          <a:graphicData uri="http://schemas.openxmlformats.org/drawingml/2006/table">
            <a:tbl>
              <a:tblPr/>
              <a:tblGrid>
                <a:gridCol w="877888"/>
                <a:gridCol w="977900"/>
                <a:gridCol w="1268412"/>
              </a:tblGrid>
              <a:tr h="576469">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宋体" pitchFamily="2" charset="-122"/>
                          <a:ea typeface="宋体" pitchFamily="2" charset="-122"/>
                        </a:rPr>
                        <a:t>地块资源</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81BC"/>
                    </a:solidFill>
                  </a:tcPr>
                </a:tc>
                <a:tc gridSpan="2">
                  <a:txBody>
                    <a:bodyPr/>
                    <a:lstStyle/>
                    <a:p>
                      <a:pPr algn="ctr"/>
                      <a:r>
                        <a:rPr kumimoji="0" lang="zh-CN" altLang="en-US" sz="2400" b="1" i="0" u="none" strike="noStrike" kern="1200" cap="none" normalizeH="0" baseline="0" dirty="0" smtClean="0">
                          <a:ln>
                            <a:noFill/>
                          </a:ln>
                          <a:solidFill>
                            <a:srgbClr val="FFFFFF"/>
                          </a:solidFill>
                          <a:effectLst/>
                          <a:latin typeface="宋体" pitchFamily="2" charset="-122"/>
                          <a:ea typeface="宋体" pitchFamily="2" charset="-122"/>
                          <a:cs typeface="+mn-cs"/>
                        </a:rPr>
                        <a:t> 当前技术下</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81BC"/>
                    </a:solidFill>
                  </a:tcPr>
                </a:tc>
                <a:tc hMerge="1">
                  <a:txBody>
                    <a:bodyPr/>
                    <a:lstStyle/>
                    <a:p>
                      <a:endParaRPr lang="zh-CN" altLang="en-US" dirty="0"/>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037645">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rgbClr val="FFFFFF"/>
                        </a:solidFill>
                        <a:effectLst/>
                        <a:latin typeface="Arial"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宋体" pitchFamily="2" charset="-122"/>
                          <a:ea typeface="宋体" pitchFamily="2" charset="-122"/>
                        </a:rPr>
                        <a:t>羊肉</a:t>
                      </a:r>
                      <a:endParaRPr kumimoji="0" lang="en-US" altLang="zh-CN" sz="2400" b="1" i="0" u="none" strike="noStrike" cap="none" normalizeH="0" baseline="0" dirty="0" smtClean="0">
                        <a:ln>
                          <a:noFill/>
                        </a:ln>
                        <a:solidFill>
                          <a:srgbClr val="FFFFFF"/>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FFFF"/>
                          </a:solidFill>
                          <a:effectLst/>
                          <a:latin typeface="宋体" pitchFamily="2" charset="-122"/>
                          <a:ea typeface="宋体" pitchFamily="2" charset="-122"/>
                        </a:rPr>
                        <a:t>(</a:t>
                      </a:r>
                      <a:r>
                        <a:rPr kumimoji="0" lang="zh-CN" altLang="en-US" sz="2400" b="1" i="0" u="none" strike="noStrike" cap="none" normalizeH="0" baseline="0" dirty="0" smtClean="0">
                          <a:ln>
                            <a:noFill/>
                          </a:ln>
                          <a:solidFill>
                            <a:srgbClr val="FFFFFF"/>
                          </a:solidFill>
                          <a:effectLst/>
                          <a:latin typeface="宋体" pitchFamily="2" charset="-122"/>
                          <a:ea typeface="宋体" pitchFamily="2" charset="-122"/>
                        </a:rPr>
                        <a:t>斤</a:t>
                      </a:r>
                      <a:r>
                        <a:rPr kumimoji="0" lang="en-US" altLang="zh-CN" sz="2400" b="1" i="0" u="none" strike="noStrike" cap="none" normalizeH="0" baseline="0" dirty="0" smtClean="0">
                          <a:ln>
                            <a:noFill/>
                          </a:ln>
                          <a:solidFill>
                            <a:srgbClr val="FFFFFF"/>
                          </a:solidFill>
                          <a:effectLst/>
                          <a:latin typeface="宋体" pitchFamily="2" charset="-122"/>
                          <a:ea typeface="宋体" pitchFamily="2" charset="-122"/>
                        </a:rPr>
                        <a:t>)</a:t>
                      </a:r>
                      <a:endParaRPr kumimoji="0" lang="zh-CN" altLang="en-US" sz="2400" b="1" i="0" u="none" strike="noStrike" cap="none" normalizeH="0" baseline="0" dirty="0" smtClean="0">
                        <a:ln>
                          <a:noFill/>
                        </a:ln>
                        <a:solidFill>
                          <a:srgbClr val="FFFFFF"/>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81B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宋体" pitchFamily="2" charset="-122"/>
                          <a:ea typeface="宋体" pitchFamily="2" charset="-122"/>
                        </a:rPr>
                        <a:t>或馕饼</a:t>
                      </a:r>
                      <a:endParaRPr kumimoji="0" lang="en-US" altLang="zh-CN" sz="2400" b="1" i="0" u="none" strike="noStrike" cap="none" normalizeH="0" baseline="0" dirty="0" smtClean="0">
                        <a:ln>
                          <a:noFill/>
                        </a:ln>
                        <a:solidFill>
                          <a:srgbClr val="FFFFFF"/>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FFFF"/>
                          </a:solidFill>
                          <a:effectLst/>
                          <a:latin typeface="宋体" pitchFamily="2" charset="-122"/>
                          <a:ea typeface="宋体" pitchFamily="2" charset="-122"/>
                        </a:rPr>
                        <a:t> （斤）</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0081BC"/>
                    </a:solidFill>
                  </a:tcPr>
                </a:tc>
              </a:tr>
              <a:tr h="5764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P1</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200</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1000</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r h="5764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rPr>
                        <a:t>P2</a:t>
                      </a:r>
                      <a:endParaRPr kumimoji="0" lang="zh-CN" altLang="en-US" sz="2400" b="0"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100</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1000</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5764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00"/>
                          </a:solidFill>
                          <a:effectLst/>
                          <a:latin typeface="宋体" pitchFamily="2" charset="-122"/>
                          <a:ea typeface="宋体" pitchFamily="2" charset="-122"/>
                        </a:rPr>
                        <a:t>P3</a:t>
                      </a:r>
                      <a:endParaRPr kumimoji="0" lang="zh-CN" altLang="en-US" sz="2400" b="0" i="0" u="none" strike="noStrike" cap="none" normalizeH="0" baseline="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100</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00"/>
                          </a:solidFill>
                          <a:effectLst/>
                          <a:latin typeface="宋体" pitchFamily="2" charset="-122"/>
                          <a:ea typeface="宋体" pitchFamily="2" charset="-122"/>
                        </a:rPr>
                        <a:t>2000</a:t>
                      </a:r>
                      <a:endParaRPr kumimoji="0" lang="zh-CN" altLang="en-US" sz="2400" b="0" i="0" u="none" strike="noStrike" cap="none" normalizeH="0" baseline="0" dirty="0" smtClean="0">
                        <a:ln>
                          <a:noFill/>
                        </a:ln>
                        <a:solidFill>
                          <a:srgbClr val="000000"/>
                        </a:solidFill>
                        <a:effectLst/>
                        <a:latin typeface="宋体" pitchFamily="2" charset="-122"/>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r>
            </a:tbl>
          </a:graphicData>
        </a:graphic>
      </p:graphicFrame>
      <p:sp>
        <p:nvSpPr>
          <p:cNvPr id="60453" name="任意多边形 6"/>
          <p:cNvSpPr>
            <a:spLocks noChangeArrowheads="1"/>
          </p:cNvSpPr>
          <p:nvPr/>
        </p:nvSpPr>
        <p:spPr bwMode="auto">
          <a:xfrm>
            <a:off x="752475" y="3679825"/>
            <a:ext cx="2632075" cy="1744663"/>
          </a:xfrm>
          <a:custGeom>
            <a:avLst/>
            <a:gdLst>
              <a:gd name="T0" fmla="*/ 0 w 2632075"/>
              <a:gd name="T1" fmla="*/ 996950 h 1744663"/>
              <a:gd name="T2" fmla="*/ 295275 w 2632075"/>
              <a:gd name="T3" fmla="*/ 82550 h 1744663"/>
              <a:gd name="T4" fmla="*/ 962025 w 2632075"/>
              <a:gd name="T5" fmla="*/ 501650 h 1744663"/>
              <a:gd name="T6" fmla="*/ 1771663 w 2632075"/>
              <a:gd name="T7" fmla="*/ 1635125 h 1744663"/>
              <a:gd name="T8" fmla="*/ 2505075 w 2632075"/>
              <a:gd name="T9" fmla="*/ 1158875 h 1744663"/>
              <a:gd name="T10" fmla="*/ 2533651 w 2632075"/>
              <a:gd name="T11" fmla="*/ 1139825 h 1744663"/>
              <a:gd name="T12" fmla="*/ 0 60000 65536"/>
              <a:gd name="T13" fmla="*/ 0 60000 65536"/>
              <a:gd name="T14" fmla="*/ 0 60000 65536"/>
              <a:gd name="T15" fmla="*/ 0 60000 65536"/>
              <a:gd name="T16" fmla="*/ 0 60000 65536"/>
              <a:gd name="T17" fmla="*/ 0 60000 65536"/>
              <a:gd name="T18" fmla="*/ 0 w 2632075"/>
              <a:gd name="T19" fmla="*/ 0 h 1744663"/>
              <a:gd name="T20" fmla="*/ 2632075 w 2632075"/>
              <a:gd name="T21" fmla="*/ 1744663 h 1744663"/>
            </a:gdLst>
            <a:ahLst/>
            <a:cxnLst>
              <a:cxn ang="T12">
                <a:pos x="T0" y="T1"/>
              </a:cxn>
              <a:cxn ang="T13">
                <a:pos x="T2" y="T3"/>
              </a:cxn>
              <a:cxn ang="T14">
                <a:pos x="T4" y="T5"/>
              </a:cxn>
              <a:cxn ang="T15">
                <a:pos x="T6" y="T7"/>
              </a:cxn>
              <a:cxn ang="T16">
                <a:pos x="T8" y="T9"/>
              </a:cxn>
              <a:cxn ang="T17">
                <a:pos x="T10" y="T11"/>
              </a:cxn>
            </a:cxnLst>
            <a:rect l="T18" t="T19" r="T20" b="T21"/>
            <a:pathLst>
              <a:path w="2632075" h="1744663">
                <a:moveTo>
                  <a:pt x="0" y="996950"/>
                </a:moveTo>
                <a:cubicBezTo>
                  <a:pt x="67469" y="581025"/>
                  <a:pt x="134938" y="165100"/>
                  <a:pt x="295275" y="82550"/>
                </a:cubicBezTo>
                <a:cubicBezTo>
                  <a:pt x="455613" y="0"/>
                  <a:pt x="715963" y="242888"/>
                  <a:pt x="962025" y="501650"/>
                </a:cubicBezTo>
                <a:cubicBezTo>
                  <a:pt x="1208087" y="760412"/>
                  <a:pt x="1514475" y="1525588"/>
                  <a:pt x="1771650" y="1635125"/>
                </a:cubicBezTo>
                <a:cubicBezTo>
                  <a:pt x="2028825" y="1744663"/>
                  <a:pt x="2378075" y="1241425"/>
                  <a:pt x="2505075" y="1158875"/>
                </a:cubicBezTo>
                <a:cubicBezTo>
                  <a:pt x="2632075" y="1076325"/>
                  <a:pt x="2582862" y="1108075"/>
                  <a:pt x="2533650" y="1139825"/>
                </a:cubicBezTo>
              </a:path>
            </a:pathLst>
          </a:custGeom>
          <a:noFill/>
          <a:ln w="9525" algn="ctr">
            <a:noFill/>
            <a:round/>
            <a:headEnd/>
            <a:tailEnd/>
          </a:ln>
        </p:spPr>
        <p:txBody>
          <a:bodyPr>
            <a:spAutoFit/>
          </a:bodyPr>
          <a:lstStyle/>
          <a:p>
            <a:pPr>
              <a:spcBef>
                <a:spcPct val="50000"/>
              </a:spcBef>
            </a:pPr>
            <a:endParaRPr lang="zh-CN" altLang="en-US">
              <a:ea typeface="宋体" pitchFamily="2" charset="-122"/>
            </a:endParaRPr>
          </a:p>
        </p:txBody>
      </p:sp>
      <p:sp>
        <p:nvSpPr>
          <p:cNvPr id="60454" name="任意多边形 7"/>
          <p:cNvSpPr>
            <a:spLocks noChangeArrowheads="1"/>
          </p:cNvSpPr>
          <p:nvPr/>
        </p:nvSpPr>
        <p:spPr bwMode="auto">
          <a:xfrm>
            <a:off x="762000" y="1371600"/>
            <a:ext cx="3552825" cy="3405188"/>
          </a:xfrm>
          <a:custGeom>
            <a:avLst/>
            <a:gdLst>
              <a:gd name="T0" fmla="*/ 0 w 3552825"/>
              <a:gd name="T1" fmla="*/ 1333807 h 3087688"/>
              <a:gd name="T2" fmla="*/ 428625 w 3552825"/>
              <a:gd name="T3" fmla="*/ 23481 h 3087688"/>
              <a:gd name="T4" fmla="*/ 1104913 w 3552825"/>
              <a:gd name="T5" fmla="*/ 1474702 h 3087688"/>
              <a:gd name="T6" fmla="*/ 2057413 w 3552825"/>
              <a:gd name="T7" fmla="*/ 3644484 h 3087688"/>
              <a:gd name="T8" fmla="*/ 2800351 w 3552825"/>
              <a:gd name="T9" fmla="*/ 4292600 h 3087688"/>
              <a:gd name="T10" fmla="*/ 3552825 w 3552825"/>
              <a:gd name="T11" fmla="*/ 1996013 h 3087688"/>
              <a:gd name="T12" fmla="*/ 0 60000 65536"/>
              <a:gd name="T13" fmla="*/ 0 60000 65536"/>
              <a:gd name="T14" fmla="*/ 0 60000 65536"/>
              <a:gd name="T15" fmla="*/ 0 60000 65536"/>
              <a:gd name="T16" fmla="*/ 0 60000 65536"/>
              <a:gd name="T17" fmla="*/ 0 60000 65536"/>
              <a:gd name="T18" fmla="*/ 0 w 3552825"/>
              <a:gd name="T19" fmla="*/ 0 h 3087688"/>
              <a:gd name="T20" fmla="*/ 3552825 w 3552825"/>
              <a:gd name="T21" fmla="*/ 3087688 h 3087688"/>
            </a:gdLst>
            <a:ahLst/>
            <a:cxnLst>
              <a:cxn ang="T12">
                <a:pos x="T0" y="T1"/>
              </a:cxn>
              <a:cxn ang="T13">
                <a:pos x="T2" y="T3"/>
              </a:cxn>
              <a:cxn ang="T14">
                <a:pos x="T4" y="T5"/>
              </a:cxn>
              <a:cxn ang="T15">
                <a:pos x="T6" y="T7"/>
              </a:cxn>
              <a:cxn ang="T16">
                <a:pos x="T8" y="T9"/>
              </a:cxn>
              <a:cxn ang="T17">
                <a:pos x="T10" y="T11"/>
              </a:cxn>
            </a:cxnLst>
            <a:rect l="T18" t="T19" r="T20" b="T21"/>
            <a:pathLst>
              <a:path w="3552825" h="3087688">
                <a:moveTo>
                  <a:pt x="0" y="901700"/>
                </a:moveTo>
                <a:cubicBezTo>
                  <a:pt x="122237" y="450850"/>
                  <a:pt x="244475" y="0"/>
                  <a:pt x="428625" y="15875"/>
                </a:cubicBezTo>
                <a:cubicBezTo>
                  <a:pt x="612775" y="31750"/>
                  <a:pt x="833438" y="588963"/>
                  <a:pt x="1104900" y="996950"/>
                </a:cubicBezTo>
                <a:cubicBezTo>
                  <a:pt x="1376363" y="1404938"/>
                  <a:pt x="1774825" y="2146300"/>
                  <a:pt x="2057400" y="2463800"/>
                </a:cubicBezTo>
                <a:cubicBezTo>
                  <a:pt x="2339975" y="2781300"/>
                  <a:pt x="2551113" y="3087688"/>
                  <a:pt x="2800350" y="2901950"/>
                </a:cubicBezTo>
                <a:cubicBezTo>
                  <a:pt x="3049588" y="2716213"/>
                  <a:pt x="3301206" y="2032794"/>
                  <a:pt x="3552825" y="1349375"/>
                </a:cubicBezTo>
              </a:path>
            </a:pathLst>
          </a:custGeom>
          <a:noFill/>
          <a:ln w="38100" algn="ctr">
            <a:solidFill>
              <a:schemeClr val="tx1"/>
            </a:solidFill>
            <a:round/>
            <a:headEnd/>
            <a:tailEnd/>
          </a:ln>
        </p:spPr>
        <p:txBody>
          <a:bodyPr>
            <a:spAutoFit/>
          </a:bodyPr>
          <a:lstStyle/>
          <a:p>
            <a:pPr>
              <a:spcBef>
                <a:spcPct val="50000"/>
              </a:spcBef>
            </a:pPr>
            <a:endParaRPr lang="zh-CN" altLang="en-US">
              <a:ea typeface="宋体" pitchFamily="2" charset="-122"/>
            </a:endParaRPr>
          </a:p>
        </p:txBody>
      </p:sp>
      <p:sp>
        <p:nvSpPr>
          <p:cNvPr id="60456" name="矩形 10"/>
          <p:cNvSpPr>
            <a:spLocks noChangeArrowheads="1"/>
          </p:cNvSpPr>
          <p:nvPr/>
        </p:nvSpPr>
        <p:spPr bwMode="auto">
          <a:xfrm>
            <a:off x="1878490" y="2162981"/>
            <a:ext cx="498475" cy="441325"/>
          </a:xfrm>
          <a:prstGeom prst="rect">
            <a:avLst/>
          </a:prstGeom>
          <a:noFill/>
          <a:ln w="9525">
            <a:noFill/>
            <a:miter lim="800000"/>
            <a:headEnd/>
            <a:tailEnd/>
          </a:ln>
        </p:spPr>
        <p:txBody>
          <a:bodyPr wrap="none">
            <a:spAutoFit/>
          </a:bodyPr>
          <a:lstStyle/>
          <a:p>
            <a:pPr>
              <a:spcBef>
                <a:spcPct val="50000"/>
              </a:spcBef>
            </a:pPr>
            <a:r>
              <a:rPr lang="en-US" altLang="zh-CN" sz="2000" b="1" dirty="0">
                <a:ea typeface="宋体" pitchFamily="2" charset="-122"/>
              </a:rPr>
              <a:t>P1</a:t>
            </a:r>
            <a:endParaRPr lang="zh-CN" altLang="en-US" sz="2000" b="1" dirty="0">
              <a:ea typeface="宋体" pitchFamily="2" charset="-122"/>
            </a:endParaRPr>
          </a:p>
        </p:txBody>
      </p:sp>
      <p:cxnSp>
        <p:nvCxnSpPr>
          <p:cNvPr id="60457" name="直接连接符 11"/>
          <p:cNvCxnSpPr>
            <a:cxnSpLocks noChangeShapeType="1"/>
          </p:cNvCxnSpPr>
          <p:nvPr/>
        </p:nvCxnSpPr>
        <p:spPr bwMode="auto">
          <a:xfrm rot="5400000" flipH="1" flipV="1">
            <a:off x="2340346" y="3137462"/>
            <a:ext cx="168275" cy="152400"/>
          </a:xfrm>
          <a:prstGeom prst="line">
            <a:avLst/>
          </a:prstGeom>
          <a:noFill/>
          <a:ln w="38100" algn="ctr">
            <a:solidFill>
              <a:schemeClr val="tx1"/>
            </a:solidFill>
            <a:round/>
            <a:headEnd/>
            <a:tailEnd/>
          </a:ln>
        </p:spPr>
      </p:cxnSp>
      <p:sp>
        <p:nvSpPr>
          <p:cNvPr id="60458" name="矩形 12"/>
          <p:cNvSpPr>
            <a:spLocks noChangeArrowheads="1"/>
          </p:cNvSpPr>
          <p:nvPr/>
        </p:nvSpPr>
        <p:spPr bwMode="auto">
          <a:xfrm>
            <a:off x="2496489" y="3362502"/>
            <a:ext cx="498475" cy="441325"/>
          </a:xfrm>
          <a:prstGeom prst="rect">
            <a:avLst/>
          </a:prstGeom>
          <a:noFill/>
          <a:ln w="9525">
            <a:noFill/>
            <a:miter lim="800000"/>
            <a:headEnd/>
            <a:tailEnd/>
          </a:ln>
        </p:spPr>
        <p:txBody>
          <a:bodyPr wrap="none">
            <a:spAutoFit/>
          </a:bodyPr>
          <a:lstStyle/>
          <a:p>
            <a:pPr>
              <a:spcBef>
                <a:spcPct val="50000"/>
              </a:spcBef>
            </a:pPr>
            <a:r>
              <a:rPr lang="en-US" altLang="zh-CN" sz="2000" b="1" dirty="0">
                <a:ea typeface="宋体" pitchFamily="2" charset="-122"/>
              </a:rPr>
              <a:t>P2</a:t>
            </a:r>
            <a:endParaRPr lang="zh-CN" altLang="en-US" sz="2000" b="1" dirty="0">
              <a:ea typeface="宋体" pitchFamily="2" charset="-122"/>
            </a:endParaRPr>
          </a:p>
        </p:txBody>
      </p:sp>
      <p:cxnSp>
        <p:nvCxnSpPr>
          <p:cNvPr id="60461" name="直接连接符 15"/>
          <p:cNvCxnSpPr>
            <a:cxnSpLocks noChangeShapeType="1"/>
          </p:cNvCxnSpPr>
          <p:nvPr/>
        </p:nvCxnSpPr>
        <p:spPr bwMode="auto">
          <a:xfrm rot="5400000" flipH="1" flipV="1">
            <a:off x="2855872" y="3970325"/>
            <a:ext cx="168275" cy="152400"/>
          </a:xfrm>
          <a:prstGeom prst="line">
            <a:avLst/>
          </a:prstGeom>
          <a:noFill/>
          <a:ln w="38100" algn="ctr">
            <a:solidFill>
              <a:schemeClr val="tx1"/>
            </a:solidFill>
            <a:round/>
            <a:headEnd/>
            <a:tailEnd/>
          </a:ln>
        </p:spPr>
      </p:cxnSp>
      <p:cxnSp>
        <p:nvCxnSpPr>
          <p:cNvPr id="60463" name="直接连接符 17"/>
          <p:cNvCxnSpPr>
            <a:cxnSpLocks noChangeShapeType="1"/>
          </p:cNvCxnSpPr>
          <p:nvPr/>
        </p:nvCxnSpPr>
        <p:spPr bwMode="auto">
          <a:xfrm rot="5400000" flipH="1" flipV="1">
            <a:off x="3306762" y="4475163"/>
            <a:ext cx="168275" cy="152400"/>
          </a:xfrm>
          <a:prstGeom prst="line">
            <a:avLst/>
          </a:prstGeom>
          <a:noFill/>
          <a:ln w="38100" algn="ctr">
            <a:solidFill>
              <a:schemeClr val="tx1"/>
            </a:solidFill>
            <a:round/>
            <a:headEnd/>
            <a:tailEnd/>
          </a:ln>
        </p:spPr>
      </p:cxnSp>
      <p:sp>
        <p:nvSpPr>
          <p:cNvPr id="60464" name="矩形 18"/>
          <p:cNvSpPr>
            <a:spLocks noChangeArrowheads="1"/>
          </p:cNvSpPr>
          <p:nvPr/>
        </p:nvSpPr>
        <p:spPr bwMode="auto">
          <a:xfrm>
            <a:off x="3048000" y="4054475"/>
            <a:ext cx="498855" cy="400110"/>
          </a:xfrm>
          <a:prstGeom prst="rect">
            <a:avLst/>
          </a:prstGeom>
          <a:noFill/>
          <a:ln w="9525">
            <a:noFill/>
            <a:miter lim="800000"/>
            <a:headEnd/>
            <a:tailEnd/>
          </a:ln>
        </p:spPr>
        <p:txBody>
          <a:bodyPr wrap="none">
            <a:spAutoFit/>
          </a:bodyPr>
          <a:lstStyle/>
          <a:p>
            <a:pPr>
              <a:spcBef>
                <a:spcPct val="50000"/>
              </a:spcBef>
            </a:pPr>
            <a:r>
              <a:rPr lang="en-US" altLang="zh-CN" sz="2000" b="1" dirty="0" smtClean="0">
                <a:ea typeface="宋体" pitchFamily="2" charset="-122"/>
              </a:rPr>
              <a:t>P3</a:t>
            </a:r>
            <a:endParaRPr lang="zh-CN" altLang="en-US" sz="2000" b="1" dirty="0">
              <a:ea typeface="宋体" pitchFamily="2" charset="-122"/>
            </a:endParaRPr>
          </a:p>
        </p:txBody>
      </p:sp>
      <p:sp>
        <p:nvSpPr>
          <p:cNvPr id="60465" name="矩形 27"/>
          <p:cNvSpPr>
            <a:spLocks noChangeArrowheads="1"/>
          </p:cNvSpPr>
          <p:nvPr/>
        </p:nvSpPr>
        <p:spPr bwMode="auto">
          <a:xfrm>
            <a:off x="2889250" y="1311275"/>
            <a:ext cx="2405063" cy="2308324"/>
          </a:xfrm>
          <a:prstGeom prst="rect">
            <a:avLst/>
          </a:prstGeom>
          <a:noFill/>
          <a:ln w="9525">
            <a:noFill/>
            <a:miter lim="800000"/>
            <a:headEnd/>
            <a:tailEnd/>
          </a:ln>
        </p:spPr>
        <p:txBody>
          <a:bodyPr>
            <a:spAutoFit/>
          </a:bodyPr>
          <a:lstStyle/>
          <a:p>
            <a:r>
              <a:rPr lang="zh-CN" altLang="en-US" sz="2400" dirty="0">
                <a:latin typeface="宋体" pitchFamily="2" charset="-122"/>
                <a:ea typeface="宋体" pitchFamily="2" charset="-122"/>
              </a:rPr>
              <a:t>愚公</a:t>
            </a:r>
            <a:r>
              <a:rPr lang="zh-CN" altLang="en-US" sz="2400" dirty="0" smtClean="0">
                <a:latin typeface="宋体" pitchFamily="2" charset="-122"/>
                <a:ea typeface="宋体" pitchFamily="2" charset="-122"/>
              </a:rPr>
              <a:t>有</a:t>
            </a:r>
            <a:r>
              <a:rPr lang="en-US" altLang="zh-CN" sz="2400" dirty="0" smtClean="0">
                <a:latin typeface="宋体" pitchFamily="2" charset="-122"/>
                <a:ea typeface="宋体" pitchFamily="2" charset="-122"/>
              </a:rPr>
              <a:t>3</a:t>
            </a:r>
            <a:r>
              <a:rPr lang="zh-CN" altLang="en-US" sz="2400" dirty="0" smtClean="0">
                <a:latin typeface="宋体" pitchFamily="2" charset="-122"/>
                <a:ea typeface="宋体" pitchFamily="2" charset="-122"/>
              </a:rPr>
              <a:t>块</a:t>
            </a:r>
            <a:r>
              <a:rPr lang="zh-CN" altLang="en-US" sz="2400" dirty="0">
                <a:latin typeface="宋体" pitchFamily="2" charset="-122"/>
                <a:ea typeface="宋体" pitchFamily="2" charset="-122"/>
              </a:rPr>
              <a:t>地，每块地的生产能力如表所示（假定除了土地，不需要任何其他投入）</a:t>
            </a:r>
          </a:p>
        </p:txBody>
      </p:sp>
      <p:sp>
        <p:nvSpPr>
          <p:cNvPr id="23" name="Rectangle 4"/>
          <p:cNvSpPr>
            <a:spLocks noGrp="1" noChangeArrowheads="1"/>
          </p:cNvSpPr>
          <p:nvPr>
            <p:ph type="title"/>
          </p:nvPr>
        </p:nvSpPr>
        <p:spPr>
          <a:xfrm>
            <a:off x="587375" y="352425"/>
            <a:ext cx="8208963" cy="954088"/>
          </a:xfrm>
        </p:spPr>
        <p:txBody>
          <a:bodyPr/>
          <a:lstStyle/>
          <a:p>
            <a:pPr algn="l">
              <a:defRPr/>
            </a:pPr>
            <a:r>
              <a:rPr lang="zh-CN" sz="2400" b="0" dirty="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t>2   </a:t>
            </a:r>
            <a:br>
              <a:rPr lang="en-US" altLang="zh-CN" sz="2400" b="0" dirty="0" smtClean="0">
                <a:solidFill>
                  <a:srgbClr val="339966"/>
                </a:solidFill>
                <a:effectLst>
                  <a:outerShdw blurRad="38100" dist="38100" dir="2700000" algn="tl">
                    <a:srgbClr val="C0C0C0"/>
                  </a:outerShdw>
                </a:effectLst>
                <a:latin typeface="Tahoma" pitchFamily="34" charset="0"/>
                <a:ea typeface="宋体" pitchFamily="2" charset="-122"/>
              </a:rPr>
            </a:br>
            <a:r>
              <a:rPr lang="zh-CN" altLang="en-US" sz="3200" dirty="0" smtClean="0">
                <a:solidFill>
                  <a:srgbClr val="339966"/>
                </a:solidFill>
                <a:effectLst>
                  <a:outerShdw blurRad="38100" dist="38100" dir="2700000" algn="tl">
                    <a:srgbClr val="C0C0C0"/>
                  </a:outerShdw>
                </a:effectLst>
                <a:ea typeface="宋体" pitchFamily="2" charset="-122"/>
              </a:rPr>
              <a:t>供给定理背后的原因：愚公的生产选择</a:t>
            </a: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61443" name="灯片编号占位符 2"/>
          <p:cNvSpPr>
            <a:spLocks noGrp="1"/>
          </p:cNvSpPr>
          <p:nvPr>
            <p:ph type="sldNum" sz="quarter" idx="11"/>
          </p:nvPr>
        </p:nvSpPr>
        <p:spPr>
          <a:noFill/>
          <a:ln>
            <a:miter lim="800000"/>
            <a:headEnd/>
            <a:tailEnd/>
          </a:ln>
        </p:spPr>
        <p:txBody>
          <a:bodyPr/>
          <a:lstStyle/>
          <a:p>
            <a:fld id="{5AC2D2B7-69AE-4D38-B129-2EBCD8A5C07B}" type="slidenum">
              <a:rPr lang="zh-CN" altLang="zh-CN" smtClean="0"/>
              <a:pPr/>
              <a:t>28</a:t>
            </a:fld>
            <a:endParaRPr lang="zh-CN" altLang="zh-CN" smtClean="0"/>
          </a:p>
        </p:txBody>
      </p:sp>
      <p:sp>
        <p:nvSpPr>
          <p:cNvPr id="61444" name="Rectangle 2"/>
          <p:cNvSpPr>
            <a:spLocks noGrp="1" noChangeArrowheads="1"/>
          </p:cNvSpPr>
          <p:nvPr>
            <p:ph type="title" idx="4294967295"/>
          </p:nvPr>
        </p:nvSpPr>
        <p:spPr>
          <a:xfrm>
            <a:off x="222250" y="0"/>
            <a:ext cx="8686800" cy="901700"/>
          </a:xfrm>
        </p:spPr>
        <p:txBody>
          <a:bodyPr/>
          <a:lstStyle/>
          <a:p>
            <a:pPr eaLnBrk="1" hangingPunct="1"/>
            <a:r>
              <a:rPr lang="en-US" altLang="zh-CN" sz="3600" dirty="0" smtClean="0">
                <a:ea typeface="宋体" pitchFamily="2" charset="-122"/>
              </a:rPr>
              <a:t>2.1</a:t>
            </a:r>
            <a:r>
              <a:rPr lang="zh-CN" altLang="en-US" sz="3600" dirty="0" smtClean="0">
                <a:ea typeface="宋体" pitchFamily="2" charset="-122"/>
              </a:rPr>
              <a:t>供给表</a:t>
            </a:r>
          </a:p>
        </p:txBody>
      </p:sp>
      <p:sp>
        <p:nvSpPr>
          <p:cNvPr id="41989" name="Rectangle 3"/>
          <p:cNvSpPr>
            <a:spLocks noGrp="1" noChangeArrowheads="1"/>
          </p:cNvSpPr>
          <p:nvPr>
            <p:ph type="body" idx="4294967295"/>
          </p:nvPr>
        </p:nvSpPr>
        <p:spPr>
          <a:xfrm>
            <a:off x="531813" y="1003300"/>
            <a:ext cx="5099050" cy="2835275"/>
          </a:xfrm>
        </p:spPr>
        <p:txBody>
          <a:bodyPr/>
          <a:lstStyle/>
          <a:p>
            <a:pPr marL="342900" lvl="1" indent="-342900">
              <a:lnSpc>
                <a:spcPct val="105000"/>
              </a:lnSpc>
              <a:spcBef>
                <a:spcPct val="45000"/>
              </a:spcBef>
              <a:buClr>
                <a:srgbClr val="339966"/>
              </a:buClr>
            </a:pPr>
            <a:r>
              <a:rPr lang="zh-CN" altLang="en-US" dirty="0" smtClean="0">
                <a:ea typeface="宋体" pitchFamily="2" charset="-122"/>
              </a:rPr>
              <a:t>每个价格下均有一个供给量</a:t>
            </a:r>
            <a:endParaRPr lang="en-US" altLang="zh-CN" dirty="0" smtClean="0">
              <a:ea typeface="宋体" pitchFamily="2" charset="-122"/>
            </a:endParaRPr>
          </a:p>
          <a:p>
            <a:pPr marL="342900" lvl="1" indent="-342900">
              <a:lnSpc>
                <a:spcPct val="105000"/>
              </a:lnSpc>
              <a:spcBef>
                <a:spcPct val="45000"/>
              </a:spcBef>
              <a:buClr>
                <a:srgbClr val="339966"/>
              </a:buClr>
            </a:pPr>
            <a:r>
              <a:rPr lang="zh-CN" altLang="en-US" dirty="0" smtClean="0">
                <a:ea typeface="宋体" pitchFamily="2" charset="-122"/>
              </a:rPr>
              <a:t>价格与供给量之间的整体关系称为</a:t>
            </a:r>
            <a:r>
              <a:rPr lang="zh-CN" altLang="en-US" b="1" dirty="0" smtClean="0">
                <a:solidFill>
                  <a:srgbClr val="C00000"/>
                </a:solidFill>
                <a:ea typeface="宋体" pitchFamily="2" charset="-122"/>
              </a:rPr>
              <a:t>供给</a:t>
            </a:r>
            <a:r>
              <a:rPr lang="en-US" altLang="zh-CN" sz="2600" b="1" dirty="0" smtClean="0">
                <a:solidFill>
                  <a:srgbClr val="C00000"/>
                </a:solidFill>
                <a:latin typeface="Times New Roman" pitchFamily="18" charset="0"/>
                <a:ea typeface="宋体" pitchFamily="2" charset="-122"/>
                <a:cs typeface="Times New Roman" pitchFamily="18" charset="0"/>
              </a:rPr>
              <a:t>(</a:t>
            </a:r>
            <a:r>
              <a:rPr lang="en-US" altLang="zh-CN" sz="2600" dirty="0" smtClean="0">
                <a:solidFill>
                  <a:srgbClr val="C00000"/>
                </a:solidFill>
                <a:latin typeface="Times New Roman" pitchFamily="18" charset="0"/>
                <a:ea typeface="宋体" pitchFamily="2" charset="-122"/>
                <a:cs typeface="Times New Roman" pitchFamily="18" charset="0"/>
              </a:rPr>
              <a:t>Supply)</a:t>
            </a:r>
            <a:r>
              <a:rPr lang="zh-CN" altLang="en-US" sz="2600" dirty="0" smtClean="0">
                <a:latin typeface="Times New Roman" pitchFamily="18" charset="0"/>
                <a:ea typeface="宋体" pitchFamily="2" charset="-122"/>
                <a:cs typeface="Times New Roman" pitchFamily="18" charset="0"/>
              </a:rPr>
              <a:t>：</a:t>
            </a:r>
            <a:r>
              <a:rPr lang="en-US" altLang="zh-CN" sz="2600" dirty="0" smtClean="0">
                <a:latin typeface="Times New Roman" pitchFamily="18" charset="0"/>
                <a:ea typeface="宋体" pitchFamily="2" charset="-122"/>
                <a:cs typeface="Times New Roman" pitchFamily="18" charset="0"/>
              </a:rPr>
              <a:t>Relationship between the price of a good and the quantity supplied</a:t>
            </a:r>
            <a:endParaRPr lang="en-US" altLang="zh-CN" sz="2600" b="1" dirty="0" smtClean="0">
              <a:solidFill>
                <a:srgbClr val="FF0000"/>
              </a:solidFill>
              <a:latin typeface="Times New Roman" pitchFamily="18" charset="0"/>
              <a:ea typeface="宋体" pitchFamily="2" charset="-122"/>
              <a:cs typeface="Times New Roman" pitchFamily="18" charset="0"/>
            </a:endParaRPr>
          </a:p>
          <a:p>
            <a:pPr marL="342900" lvl="1" indent="-342900">
              <a:lnSpc>
                <a:spcPct val="105000"/>
              </a:lnSpc>
              <a:spcBef>
                <a:spcPct val="45000"/>
              </a:spcBef>
              <a:buClr>
                <a:srgbClr val="339966"/>
              </a:buClr>
            </a:pPr>
            <a:r>
              <a:rPr lang="zh-CN" altLang="zh-CN" b="1" dirty="0" smtClean="0">
                <a:solidFill>
                  <a:srgbClr val="CC0000"/>
                </a:solidFill>
                <a:ea typeface="宋体" pitchFamily="2" charset="-122"/>
              </a:rPr>
              <a:t>供给表</a:t>
            </a:r>
            <a:r>
              <a:rPr lang="en-US" altLang="zh-CN" dirty="0" smtClean="0">
                <a:ea typeface="宋体" pitchFamily="2" charset="-122"/>
              </a:rPr>
              <a:t>Supply schedule</a:t>
            </a:r>
            <a:r>
              <a:rPr lang="zh-CN" altLang="zh-CN" b="1" dirty="0" smtClean="0">
                <a:solidFill>
                  <a:srgbClr val="CC0000"/>
                </a:solidFill>
                <a:ea typeface="宋体" pitchFamily="2" charset="-122"/>
              </a:rPr>
              <a:t>：</a:t>
            </a:r>
            <a:r>
              <a:rPr lang="zh-CN" altLang="zh-CN" dirty="0" smtClean="0">
                <a:ea typeface="宋体" pitchFamily="2" charset="-122"/>
              </a:rPr>
              <a:t>   </a:t>
            </a:r>
            <a:br>
              <a:rPr lang="zh-CN" altLang="zh-CN" dirty="0" smtClean="0">
                <a:ea typeface="宋体" pitchFamily="2" charset="-122"/>
              </a:rPr>
            </a:br>
            <a:r>
              <a:rPr lang="zh-CN" altLang="zh-CN" dirty="0" smtClean="0">
                <a:ea typeface="宋体" pitchFamily="2" charset="-122"/>
              </a:rPr>
              <a:t>表示一种物品的价格与供给量之间关系的表格</a:t>
            </a:r>
            <a:r>
              <a:rPr lang="en-US" altLang="zh-CN" dirty="0" smtClean="0">
                <a:ea typeface="宋体" pitchFamily="2" charset="-122"/>
              </a:rPr>
              <a:t> a table </a:t>
            </a:r>
            <a:endParaRPr lang="zh-CN" altLang="zh-CN" dirty="0" smtClean="0">
              <a:ea typeface="宋体" pitchFamily="2" charset="-122"/>
            </a:endParaRPr>
          </a:p>
          <a:p>
            <a:pPr eaLnBrk="1" hangingPunct="1">
              <a:spcBef>
                <a:spcPct val="60000"/>
              </a:spcBef>
            </a:pPr>
            <a:r>
              <a:rPr lang="zh-CN" altLang="zh-CN" dirty="0" smtClean="0">
                <a:ea typeface="宋体" pitchFamily="2" charset="-122"/>
              </a:rPr>
              <a:t>例如：</a:t>
            </a:r>
            <a:r>
              <a:rPr lang="zh-CN" altLang="en-US" dirty="0" smtClean="0">
                <a:ea typeface="宋体" pitchFamily="2" charset="-122"/>
              </a:rPr>
              <a:t>小王对冰淇淋</a:t>
            </a:r>
            <a:r>
              <a:rPr lang="zh-CN" altLang="zh-CN" dirty="0" smtClean="0">
                <a:ea typeface="宋体" pitchFamily="2" charset="-122"/>
              </a:rPr>
              <a:t>的供应</a:t>
            </a:r>
          </a:p>
        </p:txBody>
      </p:sp>
      <p:graphicFrame>
        <p:nvGraphicFramePr>
          <p:cNvPr id="40965" name="Group 5"/>
          <p:cNvGraphicFramePr>
            <a:graphicFrameLocks noGrp="1"/>
          </p:cNvGraphicFramePr>
          <p:nvPr/>
        </p:nvGraphicFramePr>
        <p:xfrm>
          <a:off x="6048375" y="889000"/>
          <a:ext cx="2651125" cy="4955604"/>
        </p:xfrm>
        <a:graphic>
          <a:graphicData uri="http://schemas.openxmlformats.org/drawingml/2006/table">
            <a:tbl>
              <a:tblPr/>
              <a:tblGrid>
                <a:gridCol w="1084263"/>
                <a:gridCol w="1566862"/>
              </a:tblGrid>
              <a:tr h="16271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的价格</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的供应数量</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bl>
          </a:graphicData>
        </a:graphic>
      </p:graphicFrame>
      <p:sp>
        <p:nvSpPr>
          <p:cNvPr id="61471"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9" name="Rectangle 4"/>
          <p:cNvSpPr>
            <a:spLocks noChangeArrowheads="1"/>
          </p:cNvSpPr>
          <p:nvPr/>
        </p:nvSpPr>
        <p:spPr bwMode="auto">
          <a:xfrm>
            <a:off x="3182938" y="6096000"/>
            <a:ext cx="5654675" cy="627063"/>
          </a:xfrm>
          <a:prstGeom prst="rect">
            <a:avLst/>
          </a:prstGeom>
          <a:noFill/>
          <a:ln w="9525">
            <a:noFill/>
            <a:miter lim="800000"/>
            <a:headEnd/>
            <a:tailEnd/>
          </a:ln>
        </p:spPr>
        <p:txBody>
          <a:bodyPr/>
          <a:lstStyle/>
          <a:p>
            <a:pPr marL="342900" indent="-342900">
              <a:lnSpc>
                <a:spcPct val="105000"/>
              </a:lnSpc>
              <a:spcBef>
                <a:spcPct val="45000"/>
              </a:spcBef>
              <a:buClr>
                <a:srgbClr val="339966"/>
              </a:buClr>
              <a:buSzPct val="120000"/>
              <a:buFont typeface="Wingdings" pitchFamily="2" charset="2"/>
              <a:buChar char="§"/>
            </a:pPr>
            <a:r>
              <a:rPr lang="zh-CN" altLang="zh-CN" sz="2800">
                <a:ea typeface="宋体" pitchFamily="2" charset="-122"/>
              </a:rPr>
              <a:t>注意</a:t>
            </a:r>
            <a:r>
              <a:rPr lang="zh-CN" altLang="en-US" sz="2800">
                <a:ea typeface="宋体" pitchFamily="2" charset="-122"/>
              </a:rPr>
              <a:t>小王</a:t>
            </a:r>
            <a:r>
              <a:rPr lang="zh-CN" altLang="zh-CN" sz="2800">
                <a:ea typeface="宋体" pitchFamily="2" charset="-122"/>
              </a:rPr>
              <a:t>的供给表满足供给定理</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animEffect transition="in" filter="wipe(left)">
                                      <p:cBhvr>
                                        <p:cTn id="7" dur="500"/>
                                        <p:tgtEl>
                                          <p:spTgt spid="419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xEl>
                                              <p:pRg st="1" end="1"/>
                                            </p:txEl>
                                          </p:spTgt>
                                        </p:tgtEl>
                                        <p:attrNameLst>
                                          <p:attrName>style.visibility</p:attrName>
                                        </p:attrNameLst>
                                      </p:cBhvr>
                                      <p:to>
                                        <p:strVal val="visible"/>
                                      </p:to>
                                    </p:set>
                                    <p:animEffect transition="in" filter="wipe(left)">
                                      <p:cBhvr>
                                        <p:cTn id="12" dur="500"/>
                                        <p:tgtEl>
                                          <p:spTgt spid="419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9">
                                            <p:txEl>
                                              <p:pRg st="2" end="2"/>
                                            </p:txEl>
                                          </p:spTgt>
                                        </p:tgtEl>
                                        <p:attrNameLst>
                                          <p:attrName>style.visibility</p:attrName>
                                        </p:attrNameLst>
                                      </p:cBhvr>
                                      <p:to>
                                        <p:strVal val="visible"/>
                                      </p:to>
                                    </p:set>
                                    <p:animEffect transition="in" filter="wipe(left)">
                                      <p:cBhvr>
                                        <p:cTn id="17" dur="500"/>
                                        <p:tgtEl>
                                          <p:spTgt spid="419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9">
                                            <p:txEl>
                                              <p:pRg st="3" end="3"/>
                                            </p:txEl>
                                          </p:spTgt>
                                        </p:tgtEl>
                                        <p:attrNameLst>
                                          <p:attrName>style.visibility</p:attrName>
                                        </p:attrNameLst>
                                      </p:cBhvr>
                                      <p:to>
                                        <p:strVal val="visible"/>
                                      </p:to>
                                    </p:set>
                                    <p:animEffect transition="in" filter="wipe(left)">
                                      <p:cBhvr>
                                        <p:cTn id="22" dur="500"/>
                                        <p:tgtEl>
                                          <p:spTgt spid="41989">
                                            <p:txEl>
                                              <p:pRg st="3" end="3"/>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40965"/>
                                        </p:tgtEl>
                                        <p:attrNameLst>
                                          <p:attrName>style.visibility</p:attrName>
                                        </p:attrNameLst>
                                      </p:cBhvr>
                                      <p:to>
                                        <p:strVal val="visible"/>
                                      </p:to>
                                    </p:set>
                                    <p:animEffect transition="in" filter="dissolve">
                                      <p:cBhvr>
                                        <p:cTn id="26" dur="500"/>
                                        <p:tgtEl>
                                          <p:spTgt spid="4096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uild="p" bldLvl="4" autoUpdateAnimBg="0"/>
      <p:bldP spid="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页脚占位符 1"/>
          <p:cNvSpPr>
            <a:spLocks noGrp="1"/>
          </p:cNvSpPr>
          <p:nvPr>
            <p:ph type="ftr" sz="quarter" idx="10"/>
          </p:nvPr>
        </p:nvSpPr>
        <p:spPr>
          <a:xfrm>
            <a:off x="217488" y="6392863"/>
            <a:ext cx="7335837" cy="366712"/>
          </a:xfrm>
          <a:noFill/>
          <a:ln>
            <a:miter lim="800000"/>
            <a:headEnd/>
            <a:tailEnd/>
          </a:ln>
        </p:spPr>
        <p:txBody>
          <a:bodyPr/>
          <a:lstStyle/>
          <a:p>
            <a:r>
              <a:rPr lang="zh-CN" altLang="zh-CN" smtClean="0"/>
              <a:t>需求、供给与市场均衡</a:t>
            </a:r>
            <a:endParaRPr lang="en-US" altLang="zh-CN" smtClean="0"/>
          </a:p>
        </p:txBody>
      </p:sp>
      <p:sp>
        <p:nvSpPr>
          <p:cNvPr id="36867" name="灯片编号占位符 2"/>
          <p:cNvSpPr>
            <a:spLocks noGrp="1"/>
          </p:cNvSpPr>
          <p:nvPr>
            <p:ph type="sldNum" sz="quarter" idx="11"/>
          </p:nvPr>
        </p:nvSpPr>
        <p:spPr>
          <a:noFill/>
          <a:ln>
            <a:miter lim="800000"/>
            <a:headEnd/>
            <a:tailEnd/>
          </a:ln>
        </p:spPr>
        <p:txBody>
          <a:bodyPr/>
          <a:lstStyle/>
          <a:p>
            <a:fld id="{83E29174-98A2-4373-8002-E163377BBC99}" type="slidenum">
              <a:rPr lang="zh-CN" altLang="zh-CN" smtClean="0"/>
              <a:pPr/>
              <a:t>2</a:t>
            </a:fld>
            <a:endParaRPr lang="zh-CN" altLang="zh-CN" smtClean="0"/>
          </a:p>
        </p:txBody>
      </p:sp>
      <p:sp>
        <p:nvSpPr>
          <p:cNvPr id="36868" name="Rectangle 2"/>
          <p:cNvSpPr>
            <a:spLocks noGrp="1" noChangeArrowheads="1"/>
          </p:cNvSpPr>
          <p:nvPr>
            <p:ph type="title" idx="4294967295"/>
          </p:nvPr>
        </p:nvSpPr>
        <p:spPr/>
        <p:txBody>
          <a:bodyPr/>
          <a:lstStyle/>
          <a:p>
            <a:pPr eaLnBrk="1" hangingPunct="1"/>
            <a:r>
              <a:rPr lang="en-US" altLang="zh-CN" sz="3600" dirty="0" smtClean="0">
                <a:ea typeface="宋体" pitchFamily="2" charset="-122"/>
              </a:rPr>
              <a:t>0.</a:t>
            </a:r>
            <a:r>
              <a:rPr lang="zh-CN" altLang="en-US" sz="3600" dirty="0" smtClean="0">
                <a:ea typeface="宋体" pitchFamily="2" charset="-122"/>
              </a:rPr>
              <a:t>市场和竞争</a:t>
            </a:r>
          </a:p>
        </p:txBody>
      </p:sp>
      <p:sp>
        <p:nvSpPr>
          <p:cNvPr id="21509" name="Rectangle 3"/>
          <p:cNvSpPr>
            <a:spLocks noGrp="1" noChangeArrowheads="1"/>
          </p:cNvSpPr>
          <p:nvPr>
            <p:ph type="body" idx="4294967295"/>
          </p:nvPr>
        </p:nvSpPr>
        <p:spPr>
          <a:xfrm>
            <a:off x="379413" y="1009650"/>
            <a:ext cx="8402637" cy="5370513"/>
          </a:xfrm>
        </p:spPr>
        <p:txBody>
          <a:bodyPr/>
          <a:lstStyle/>
          <a:p>
            <a:pPr eaLnBrk="1" hangingPunct="1"/>
            <a:r>
              <a:rPr lang="zh-CN" altLang="zh-CN" sz="2700" dirty="0" smtClean="0">
                <a:ea typeface="宋体" pitchFamily="2" charset="-122"/>
              </a:rPr>
              <a:t>市场是</a:t>
            </a:r>
            <a:r>
              <a:rPr lang="zh-CN" altLang="en-US" sz="2700" dirty="0" smtClean="0">
                <a:ea typeface="宋体" pitchFamily="2" charset="-122"/>
              </a:rPr>
              <a:t>让</a:t>
            </a:r>
            <a:r>
              <a:rPr lang="zh-CN" sz="2700" dirty="0" smtClean="0">
                <a:ea typeface="宋体" pitchFamily="2" charset="-122"/>
              </a:rPr>
              <a:t>买者与卖者</a:t>
            </a:r>
            <a:r>
              <a:rPr lang="zh-CN" altLang="en-US" sz="2700" dirty="0" smtClean="0">
                <a:ea typeface="宋体" pitchFamily="2" charset="-122"/>
              </a:rPr>
              <a:t>集中在一起的任何安排</a:t>
            </a:r>
            <a:endParaRPr lang="zh-CN" altLang="zh-CN" sz="2700" dirty="0" smtClean="0">
              <a:ea typeface="宋体" pitchFamily="2" charset="-122"/>
            </a:endParaRPr>
          </a:p>
          <a:p>
            <a:pPr eaLnBrk="1" hangingPunct="1"/>
            <a:r>
              <a:rPr lang="zh-CN" altLang="zh-CN" sz="2700" dirty="0" smtClean="0">
                <a:ea typeface="宋体" pitchFamily="2" charset="-122"/>
              </a:rPr>
              <a:t>竞争市场是有许多买者与卖者，以至于每个人对市场价格的影响都微乎其微的市场</a:t>
            </a:r>
          </a:p>
          <a:p>
            <a:pPr eaLnBrk="1" hangingPunct="1"/>
            <a:r>
              <a:rPr lang="zh-CN" altLang="zh-CN" sz="2700" dirty="0" smtClean="0">
                <a:ea typeface="宋体" pitchFamily="2" charset="-122"/>
              </a:rPr>
              <a:t>在一个完全竞争市场里：</a:t>
            </a:r>
          </a:p>
          <a:p>
            <a:pPr lvl="1" eaLnBrk="1" hangingPunct="1">
              <a:lnSpc>
                <a:spcPct val="105000"/>
              </a:lnSpc>
            </a:pPr>
            <a:r>
              <a:rPr lang="zh-CN" altLang="zh-CN" dirty="0" smtClean="0">
                <a:ea typeface="宋体" pitchFamily="2" charset="-122"/>
              </a:rPr>
              <a:t>可供销售的物品是完全相同的</a:t>
            </a:r>
          </a:p>
          <a:p>
            <a:pPr lvl="1" eaLnBrk="1" hangingPunct="1">
              <a:lnSpc>
                <a:spcPct val="105000"/>
              </a:lnSpc>
            </a:pPr>
            <a:r>
              <a:rPr lang="zh-CN" altLang="zh-CN" dirty="0" smtClean="0">
                <a:ea typeface="宋体" pitchFamily="2" charset="-122"/>
              </a:rPr>
              <a:t>买者与卖者人数众多，以至于没有任何一个买者或卖者可以影响市场价格，也就是说，每个人都是</a:t>
            </a:r>
            <a:r>
              <a:rPr lang="zh-CN" altLang="zh-CN" b="1" dirty="0" smtClean="0">
                <a:ea typeface="宋体" pitchFamily="2" charset="-122"/>
              </a:rPr>
              <a:t>“</a:t>
            </a:r>
            <a:r>
              <a:rPr lang="zh-CN" altLang="zh-CN" b="1" dirty="0" smtClean="0">
                <a:solidFill>
                  <a:srgbClr val="C00000"/>
                </a:solidFill>
                <a:ea typeface="宋体" pitchFamily="2" charset="-122"/>
              </a:rPr>
              <a:t>价格接受者</a:t>
            </a:r>
            <a:r>
              <a:rPr lang="zh-CN" altLang="zh-CN" b="1" dirty="0" smtClean="0">
                <a:ea typeface="宋体" pitchFamily="2" charset="-122"/>
              </a:rPr>
              <a:t>”</a:t>
            </a:r>
            <a:r>
              <a:rPr lang="en-US" altLang="zh-CN" dirty="0" smtClean="0">
                <a:ea typeface="宋体" pitchFamily="2" charset="-122"/>
              </a:rPr>
              <a:t>(price-taker)</a:t>
            </a:r>
            <a:r>
              <a:rPr lang="zh-CN" altLang="en-US" dirty="0" smtClean="0">
                <a:ea typeface="宋体" pitchFamily="2" charset="-122"/>
              </a:rPr>
              <a:t>而非制定者</a:t>
            </a:r>
            <a:r>
              <a:rPr lang="zh-CN" altLang="en-US" b="1" dirty="0" smtClean="0">
                <a:ea typeface="宋体" pitchFamily="2" charset="-122"/>
              </a:rPr>
              <a:t>。</a:t>
            </a:r>
            <a:endParaRPr lang="zh-CN" altLang="zh-CN" b="1" dirty="0" smtClean="0">
              <a:ea typeface="宋体" pitchFamily="2" charset="-122"/>
            </a:endParaRPr>
          </a:p>
          <a:p>
            <a:pPr eaLnBrk="1" hangingPunct="1"/>
            <a:r>
              <a:rPr lang="zh-CN" altLang="zh-CN" sz="2700" dirty="0" smtClean="0">
                <a:ea typeface="宋体" pitchFamily="2" charset="-122"/>
              </a:rPr>
              <a:t>本章我们假定市场是完全竞争的</a:t>
            </a:r>
          </a:p>
        </p:txBody>
      </p:sp>
      <p:sp>
        <p:nvSpPr>
          <p:cNvPr id="3687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wipe(left)">
                                      <p:cBhvr>
                                        <p:cTn id="7" dur="500"/>
                                        <p:tgtEl>
                                          <p:spTgt spid="215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9">
                                            <p:txEl>
                                              <p:pRg st="1" end="1"/>
                                            </p:txEl>
                                          </p:spTgt>
                                        </p:tgtEl>
                                        <p:attrNameLst>
                                          <p:attrName>style.visibility</p:attrName>
                                        </p:attrNameLst>
                                      </p:cBhvr>
                                      <p:to>
                                        <p:strVal val="visible"/>
                                      </p:to>
                                    </p:set>
                                    <p:animEffect transition="in" filter="wipe(left)">
                                      <p:cBhvr>
                                        <p:cTn id="12" dur="500"/>
                                        <p:tgtEl>
                                          <p:spTgt spid="215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9">
                                            <p:txEl>
                                              <p:pRg st="2" end="2"/>
                                            </p:txEl>
                                          </p:spTgt>
                                        </p:tgtEl>
                                        <p:attrNameLst>
                                          <p:attrName>style.visibility</p:attrName>
                                        </p:attrNameLst>
                                      </p:cBhvr>
                                      <p:to>
                                        <p:strVal val="visible"/>
                                      </p:to>
                                    </p:set>
                                    <p:animEffect transition="in" filter="wipe(left)">
                                      <p:cBhvr>
                                        <p:cTn id="17" dur="500"/>
                                        <p:tgtEl>
                                          <p:spTgt spid="215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9">
                                            <p:txEl>
                                              <p:pRg st="3" end="3"/>
                                            </p:txEl>
                                          </p:spTgt>
                                        </p:tgtEl>
                                        <p:attrNameLst>
                                          <p:attrName>style.visibility</p:attrName>
                                        </p:attrNameLst>
                                      </p:cBhvr>
                                      <p:to>
                                        <p:strVal val="visible"/>
                                      </p:to>
                                    </p:set>
                                    <p:animEffect transition="in" filter="wipe(left)">
                                      <p:cBhvr>
                                        <p:cTn id="22" dur="500"/>
                                        <p:tgtEl>
                                          <p:spTgt spid="215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9">
                                            <p:txEl>
                                              <p:pRg st="4" end="4"/>
                                            </p:txEl>
                                          </p:spTgt>
                                        </p:tgtEl>
                                        <p:attrNameLst>
                                          <p:attrName>style.visibility</p:attrName>
                                        </p:attrNameLst>
                                      </p:cBhvr>
                                      <p:to>
                                        <p:strVal val="visible"/>
                                      </p:to>
                                    </p:set>
                                    <p:animEffect transition="in" filter="wipe(left)">
                                      <p:cBhvr>
                                        <p:cTn id="27" dur="500"/>
                                        <p:tgtEl>
                                          <p:spTgt spid="215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9">
                                            <p:txEl>
                                              <p:pRg st="5" end="5"/>
                                            </p:txEl>
                                          </p:spTgt>
                                        </p:tgtEl>
                                        <p:attrNameLst>
                                          <p:attrName>style.visibility</p:attrName>
                                        </p:attrNameLst>
                                      </p:cBhvr>
                                      <p:to>
                                        <p:strVal val="visible"/>
                                      </p:to>
                                    </p:set>
                                    <p:animEffect transition="in" filter="wipe(left)">
                                      <p:cBhvr>
                                        <p:cTn id="32" dur="500"/>
                                        <p:tgtEl>
                                          <p:spTgt spid="2150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bldLvl="4"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3076" name="灯片编号占位符 2"/>
          <p:cNvSpPr>
            <a:spLocks noGrp="1"/>
          </p:cNvSpPr>
          <p:nvPr>
            <p:ph type="sldNum" sz="quarter" idx="11"/>
          </p:nvPr>
        </p:nvSpPr>
        <p:spPr>
          <a:noFill/>
          <a:ln>
            <a:miter lim="800000"/>
            <a:headEnd/>
            <a:tailEnd/>
          </a:ln>
        </p:spPr>
        <p:txBody>
          <a:bodyPr/>
          <a:lstStyle/>
          <a:p>
            <a:fld id="{FFD58B1A-871C-4B66-9119-43E2BEB22EFD}" type="slidenum">
              <a:rPr lang="zh-CN" altLang="zh-CN" smtClean="0"/>
              <a:pPr/>
              <a:t>29</a:t>
            </a:fld>
            <a:endParaRPr lang="zh-CN" altLang="zh-CN" smtClean="0"/>
          </a:p>
        </p:txBody>
      </p:sp>
      <p:graphicFrame>
        <p:nvGraphicFramePr>
          <p:cNvPr id="3074" name="Object 2"/>
          <p:cNvGraphicFramePr>
            <a:graphicFrameLocks noChangeAspect="1"/>
          </p:cNvGraphicFramePr>
          <p:nvPr/>
        </p:nvGraphicFramePr>
        <p:xfrm>
          <a:off x="277813" y="1157288"/>
          <a:ext cx="5151437" cy="5121275"/>
        </p:xfrm>
        <a:graphic>
          <a:graphicData uri="http://schemas.openxmlformats.org/presentationml/2006/ole">
            <mc:AlternateContent xmlns:mc="http://schemas.openxmlformats.org/markup-compatibility/2006">
              <mc:Choice xmlns:v="urn:schemas-microsoft-com:vml" Requires="v">
                <p:oleObj spid="_x0000_s3088" r:id="rId4" imgW="4410000" imgH="4398840" progId="Excel.Sheet.8">
                  <p:embed/>
                </p:oleObj>
              </mc:Choice>
              <mc:Fallback>
                <p:oleObj r:id="rId4" imgW="4410000" imgH="439884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813" y="1157288"/>
                        <a:ext cx="5151437" cy="51212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a:grpSpLocks/>
          </p:cNvGrpSpPr>
          <p:nvPr/>
        </p:nvGrpSpPr>
        <p:grpSpPr bwMode="auto">
          <a:xfrm>
            <a:off x="1312863" y="4256088"/>
            <a:ext cx="1157287" cy="1262062"/>
            <a:chOff x="0" y="0"/>
            <a:chExt cx="729" cy="795"/>
          </a:xfrm>
        </p:grpSpPr>
        <p:grpSp>
          <p:nvGrpSpPr>
            <p:cNvPr id="3143" name="Group 4"/>
            <p:cNvGrpSpPr>
              <a:grpSpLocks/>
            </p:cNvGrpSpPr>
            <p:nvPr/>
          </p:nvGrpSpPr>
          <p:grpSpPr bwMode="auto">
            <a:xfrm>
              <a:off x="0" y="43"/>
              <a:ext cx="685" cy="752"/>
              <a:chOff x="0" y="0"/>
              <a:chExt cx="795" cy="646"/>
            </a:xfrm>
          </p:grpSpPr>
          <p:sp>
            <p:nvSpPr>
              <p:cNvPr id="3145" name="Line 5"/>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146" name="Line 6"/>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144" name="Oval 7"/>
            <p:cNvSpPr>
              <a:spLocks noChangeArrowheads="1"/>
            </p:cNvSpPr>
            <p:nvPr/>
          </p:nvSpPr>
          <p:spPr bwMode="auto">
            <a:xfrm>
              <a:off x="641" y="0"/>
              <a:ext cx="88" cy="87"/>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grpSp>
      <p:grpSp>
        <p:nvGrpSpPr>
          <p:cNvPr id="4" name="Group 8"/>
          <p:cNvGrpSpPr>
            <a:grpSpLocks/>
          </p:cNvGrpSpPr>
          <p:nvPr/>
        </p:nvGrpSpPr>
        <p:grpSpPr bwMode="auto">
          <a:xfrm>
            <a:off x="1316038" y="3671888"/>
            <a:ext cx="1689100" cy="1852612"/>
            <a:chOff x="0" y="0"/>
            <a:chExt cx="1064" cy="1167"/>
          </a:xfrm>
        </p:grpSpPr>
        <p:grpSp>
          <p:nvGrpSpPr>
            <p:cNvPr id="3139" name="Group 9"/>
            <p:cNvGrpSpPr>
              <a:grpSpLocks/>
            </p:cNvGrpSpPr>
            <p:nvPr/>
          </p:nvGrpSpPr>
          <p:grpSpPr bwMode="auto">
            <a:xfrm>
              <a:off x="0" y="42"/>
              <a:ext cx="1022" cy="1125"/>
              <a:chOff x="0" y="0"/>
              <a:chExt cx="795" cy="646"/>
            </a:xfrm>
          </p:grpSpPr>
          <p:sp>
            <p:nvSpPr>
              <p:cNvPr id="3141" name="Line 10"/>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142" name="Line 11"/>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140" name="Oval 12"/>
            <p:cNvSpPr>
              <a:spLocks noChangeArrowheads="1"/>
            </p:cNvSpPr>
            <p:nvPr/>
          </p:nvSpPr>
          <p:spPr bwMode="auto">
            <a:xfrm>
              <a:off x="976" y="0"/>
              <a:ext cx="88" cy="87"/>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grpSp>
      <p:sp>
        <p:nvSpPr>
          <p:cNvPr id="41997" name="Line 13"/>
          <p:cNvSpPr>
            <a:spLocks noChangeShapeType="1"/>
          </p:cNvSpPr>
          <p:nvPr/>
        </p:nvSpPr>
        <p:spPr bwMode="auto">
          <a:xfrm flipV="1">
            <a:off x="1323975" y="1766888"/>
            <a:ext cx="3390900" cy="3733800"/>
          </a:xfrm>
          <a:prstGeom prst="line">
            <a:avLst/>
          </a:prstGeom>
          <a:noFill/>
          <a:ln w="50800">
            <a:solidFill>
              <a:srgbClr val="006600"/>
            </a:solidFill>
            <a:round/>
            <a:headEnd/>
            <a:tailEnd/>
          </a:ln>
        </p:spPr>
        <p:txBody>
          <a:bodyPr/>
          <a:lstStyle/>
          <a:p>
            <a:endParaRPr lang="zh-CN" altLang="en-US"/>
          </a:p>
        </p:txBody>
      </p:sp>
      <p:sp>
        <p:nvSpPr>
          <p:cNvPr id="41998" name="Oval 14"/>
          <p:cNvSpPr>
            <a:spLocks noChangeArrowheads="1"/>
          </p:cNvSpPr>
          <p:nvPr/>
        </p:nvSpPr>
        <p:spPr bwMode="auto">
          <a:xfrm>
            <a:off x="1247775" y="5438775"/>
            <a:ext cx="139700" cy="138113"/>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sp>
        <p:nvSpPr>
          <p:cNvPr id="3081" name="Rectangle 15"/>
          <p:cNvSpPr>
            <a:spLocks noGrp="1" noChangeArrowheads="1"/>
          </p:cNvSpPr>
          <p:nvPr>
            <p:ph type="title" idx="4294967295"/>
          </p:nvPr>
        </p:nvSpPr>
        <p:spPr>
          <a:xfrm>
            <a:off x="482600" y="238125"/>
            <a:ext cx="8129588" cy="677863"/>
          </a:xfrm>
        </p:spPr>
        <p:txBody>
          <a:bodyPr/>
          <a:lstStyle/>
          <a:p>
            <a:pPr eaLnBrk="1" hangingPunct="1"/>
            <a:r>
              <a:rPr lang="en-US" altLang="zh-CN" sz="3600" dirty="0" smtClean="0">
                <a:ea typeface="宋体" pitchFamily="2" charset="-122"/>
              </a:rPr>
              <a:t>2.1</a:t>
            </a:r>
            <a:r>
              <a:rPr lang="zh-CN" altLang="en-US" sz="3600" dirty="0" smtClean="0">
                <a:ea typeface="宋体" pitchFamily="2" charset="-122"/>
              </a:rPr>
              <a:t>小王的供给表与供给曲线</a:t>
            </a:r>
          </a:p>
        </p:txBody>
      </p:sp>
      <p:graphicFrame>
        <p:nvGraphicFramePr>
          <p:cNvPr id="42000" name="Group 16"/>
          <p:cNvGraphicFramePr>
            <a:graphicFrameLocks noGrp="1"/>
          </p:cNvGraphicFramePr>
          <p:nvPr/>
        </p:nvGraphicFramePr>
        <p:xfrm>
          <a:off x="6048375" y="889000"/>
          <a:ext cx="2651125" cy="4955604"/>
        </p:xfrm>
        <a:graphic>
          <a:graphicData uri="http://schemas.openxmlformats.org/drawingml/2006/table">
            <a:tbl>
              <a:tblPr/>
              <a:tblGrid>
                <a:gridCol w="1084263"/>
                <a:gridCol w="1566862"/>
              </a:tblGrid>
              <a:tr h="16271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的价格</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的供应数量</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bl>
          </a:graphicData>
        </a:graphic>
      </p:graphicFrame>
      <p:grpSp>
        <p:nvGrpSpPr>
          <p:cNvPr id="6" name="Group 41"/>
          <p:cNvGrpSpPr>
            <a:grpSpLocks/>
          </p:cNvGrpSpPr>
          <p:nvPr/>
        </p:nvGrpSpPr>
        <p:grpSpPr bwMode="auto">
          <a:xfrm>
            <a:off x="1311275" y="4860925"/>
            <a:ext cx="601663" cy="655638"/>
            <a:chOff x="0" y="0"/>
            <a:chExt cx="379" cy="413"/>
          </a:xfrm>
        </p:grpSpPr>
        <p:grpSp>
          <p:nvGrpSpPr>
            <p:cNvPr id="3135" name="Group 42"/>
            <p:cNvGrpSpPr>
              <a:grpSpLocks/>
            </p:cNvGrpSpPr>
            <p:nvPr/>
          </p:nvGrpSpPr>
          <p:grpSpPr bwMode="auto">
            <a:xfrm>
              <a:off x="0" y="41"/>
              <a:ext cx="341" cy="372"/>
              <a:chOff x="0" y="0"/>
              <a:chExt cx="795" cy="646"/>
            </a:xfrm>
          </p:grpSpPr>
          <p:sp>
            <p:nvSpPr>
              <p:cNvPr id="3137" name="Line 63"/>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138" name="Line 64"/>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136" name="Oval 65"/>
            <p:cNvSpPr>
              <a:spLocks noChangeArrowheads="1"/>
            </p:cNvSpPr>
            <p:nvPr/>
          </p:nvSpPr>
          <p:spPr bwMode="auto">
            <a:xfrm>
              <a:off x="291" y="0"/>
              <a:ext cx="88" cy="87"/>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grpSp>
      <p:grpSp>
        <p:nvGrpSpPr>
          <p:cNvPr id="8" name="Group 46"/>
          <p:cNvGrpSpPr>
            <a:grpSpLocks/>
          </p:cNvGrpSpPr>
          <p:nvPr/>
        </p:nvGrpSpPr>
        <p:grpSpPr bwMode="auto">
          <a:xfrm>
            <a:off x="1314450" y="3071813"/>
            <a:ext cx="2219325" cy="2444750"/>
            <a:chOff x="0" y="0"/>
            <a:chExt cx="1398" cy="1540"/>
          </a:xfrm>
        </p:grpSpPr>
        <p:grpSp>
          <p:nvGrpSpPr>
            <p:cNvPr id="3131" name="Group 47"/>
            <p:cNvGrpSpPr>
              <a:grpSpLocks/>
            </p:cNvGrpSpPr>
            <p:nvPr/>
          </p:nvGrpSpPr>
          <p:grpSpPr bwMode="auto">
            <a:xfrm>
              <a:off x="0" y="40"/>
              <a:ext cx="1358" cy="1500"/>
              <a:chOff x="0" y="0"/>
              <a:chExt cx="795" cy="646"/>
            </a:xfrm>
          </p:grpSpPr>
          <p:sp>
            <p:nvSpPr>
              <p:cNvPr id="3133" name="Line 68"/>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134" name="Line 69"/>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132" name="Oval 70"/>
            <p:cNvSpPr>
              <a:spLocks noChangeArrowheads="1"/>
            </p:cNvSpPr>
            <p:nvPr/>
          </p:nvSpPr>
          <p:spPr bwMode="auto">
            <a:xfrm>
              <a:off x="1310" y="0"/>
              <a:ext cx="88" cy="87"/>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grpSp>
      <p:grpSp>
        <p:nvGrpSpPr>
          <p:cNvPr id="10" name="Group 51"/>
          <p:cNvGrpSpPr>
            <a:grpSpLocks/>
          </p:cNvGrpSpPr>
          <p:nvPr/>
        </p:nvGrpSpPr>
        <p:grpSpPr bwMode="auto">
          <a:xfrm>
            <a:off x="1316038" y="2479675"/>
            <a:ext cx="2759075" cy="3048000"/>
            <a:chOff x="0" y="0"/>
            <a:chExt cx="1738" cy="1920"/>
          </a:xfrm>
        </p:grpSpPr>
        <p:grpSp>
          <p:nvGrpSpPr>
            <p:cNvPr id="3127" name="Group 52"/>
            <p:cNvGrpSpPr>
              <a:grpSpLocks/>
            </p:cNvGrpSpPr>
            <p:nvPr/>
          </p:nvGrpSpPr>
          <p:grpSpPr bwMode="auto">
            <a:xfrm>
              <a:off x="0" y="40"/>
              <a:ext cx="1695" cy="1880"/>
              <a:chOff x="0" y="0"/>
              <a:chExt cx="795" cy="646"/>
            </a:xfrm>
          </p:grpSpPr>
          <p:sp>
            <p:nvSpPr>
              <p:cNvPr id="3129" name="Line 73"/>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130" name="Line 74"/>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128" name="Oval 75"/>
            <p:cNvSpPr>
              <a:spLocks noChangeArrowheads="1"/>
            </p:cNvSpPr>
            <p:nvPr/>
          </p:nvSpPr>
          <p:spPr bwMode="auto">
            <a:xfrm>
              <a:off x="1650" y="0"/>
              <a:ext cx="88" cy="87"/>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grpSp>
      <p:grpSp>
        <p:nvGrpSpPr>
          <p:cNvPr id="12" name="Group 56"/>
          <p:cNvGrpSpPr>
            <a:grpSpLocks/>
          </p:cNvGrpSpPr>
          <p:nvPr/>
        </p:nvGrpSpPr>
        <p:grpSpPr bwMode="auto">
          <a:xfrm>
            <a:off x="1314450" y="1873250"/>
            <a:ext cx="3316288" cy="3640138"/>
            <a:chOff x="0" y="0"/>
            <a:chExt cx="2089" cy="2293"/>
          </a:xfrm>
        </p:grpSpPr>
        <p:grpSp>
          <p:nvGrpSpPr>
            <p:cNvPr id="3123" name="Group 57"/>
            <p:cNvGrpSpPr>
              <a:grpSpLocks/>
            </p:cNvGrpSpPr>
            <p:nvPr/>
          </p:nvGrpSpPr>
          <p:grpSpPr bwMode="auto">
            <a:xfrm>
              <a:off x="0" y="44"/>
              <a:ext cx="2043" cy="2249"/>
              <a:chOff x="0" y="0"/>
              <a:chExt cx="795" cy="646"/>
            </a:xfrm>
          </p:grpSpPr>
          <p:sp>
            <p:nvSpPr>
              <p:cNvPr id="3125" name="Line 78"/>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126" name="Line 79"/>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3124" name="Oval 80"/>
            <p:cNvSpPr>
              <a:spLocks noChangeArrowheads="1"/>
            </p:cNvSpPr>
            <p:nvPr/>
          </p:nvSpPr>
          <p:spPr bwMode="auto">
            <a:xfrm>
              <a:off x="2001" y="0"/>
              <a:ext cx="88" cy="87"/>
            </a:xfrm>
            <a:prstGeom prst="ellipse">
              <a:avLst/>
            </a:prstGeom>
            <a:solidFill>
              <a:srgbClr val="008000"/>
            </a:solidFill>
            <a:ln w="9525">
              <a:noFill/>
              <a:round/>
              <a:headEnd/>
              <a:tailEnd/>
            </a:ln>
          </p:spPr>
          <p:txBody>
            <a:bodyPr wrap="none" anchor="ctr"/>
            <a:lstStyle/>
            <a:p>
              <a:endParaRPr lang="zh-CN" altLang="zh-CN" sz="1800">
                <a:ea typeface="宋体" pitchFamily="2" charset="-122"/>
              </a:endParaRPr>
            </a:p>
          </p:txBody>
        </p:sp>
      </p:grpSp>
      <p:sp>
        <p:nvSpPr>
          <p:cNvPr id="42045" name="Line 81"/>
          <p:cNvSpPr>
            <a:spLocks noChangeShapeType="1"/>
          </p:cNvSpPr>
          <p:nvPr/>
        </p:nvSpPr>
        <p:spPr bwMode="auto">
          <a:xfrm>
            <a:off x="5502275" y="2386013"/>
            <a:ext cx="552450" cy="0"/>
          </a:xfrm>
          <a:prstGeom prst="line">
            <a:avLst/>
          </a:prstGeom>
          <a:noFill/>
          <a:ln w="57150">
            <a:solidFill>
              <a:srgbClr val="006600"/>
            </a:solidFill>
            <a:round/>
            <a:headEnd/>
            <a:tailEnd type="triangle" w="lg" len="med"/>
          </a:ln>
        </p:spPr>
        <p:txBody>
          <a:bodyPr/>
          <a:lstStyle/>
          <a:p>
            <a:endParaRPr lang="zh-CN" altLang="en-US"/>
          </a:p>
        </p:txBody>
      </p:sp>
      <p:sp>
        <p:nvSpPr>
          <p:cNvPr id="42046" name="Line 82"/>
          <p:cNvSpPr>
            <a:spLocks noChangeShapeType="1"/>
          </p:cNvSpPr>
          <p:nvPr/>
        </p:nvSpPr>
        <p:spPr bwMode="auto">
          <a:xfrm>
            <a:off x="5494338" y="2857500"/>
            <a:ext cx="552450" cy="0"/>
          </a:xfrm>
          <a:prstGeom prst="line">
            <a:avLst/>
          </a:prstGeom>
          <a:noFill/>
          <a:ln w="57150">
            <a:solidFill>
              <a:srgbClr val="006600"/>
            </a:solidFill>
            <a:round/>
            <a:headEnd/>
            <a:tailEnd type="triangle" w="lg" len="med"/>
          </a:ln>
        </p:spPr>
        <p:txBody>
          <a:bodyPr/>
          <a:lstStyle/>
          <a:p>
            <a:endParaRPr lang="zh-CN" altLang="en-US"/>
          </a:p>
        </p:txBody>
      </p:sp>
      <p:sp>
        <p:nvSpPr>
          <p:cNvPr id="42047" name="Line 83"/>
          <p:cNvSpPr>
            <a:spLocks noChangeShapeType="1"/>
          </p:cNvSpPr>
          <p:nvPr/>
        </p:nvSpPr>
        <p:spPr bwMode="auto">
          <a:xfrm>
            <a:off x="5503863" y="3327400"/>
            <a:ext cx="552450" cy="0"/>
          </a:xfrm>
          <a:prstGeom prst="line">
            <a:avLst/>
          </a:prstGeom>
          <a:noFill/>
          <a:ln w="57150">
            <a:solidFill>
              <a:srgbClr val="006600"/>
            </a:solidFill>
            <a:round/>
            <a:headEnd/>
            <a:tailEnd type="triangle" w="lg" len="med"/>
          </a:ln>
        </p:spPr>
        <p:txBody>
          <a:bodyPr/>
          <a:lstStyle/>
          <a:p>
            <a:endParaRPr lang="zh-CN" altLang="en-US"/>
          </a:p>
        </p:txBody>
      </p:sp>
      <p:sp>
        <p:nvSpPr>
          <p:cNvPr id="42048" name="Line 84"/>
          <p:cNvSpPr>
            <a:spLocks noChangeShapeType="1"/>
          </p:cNvSpPr>
          <p:nvPr/>
        </p:nvSpPr>
        <p:spPr bwMode="auto">
          <a:xfrm>
            <a:off x="5494338" y="3800475"/>
            <a:ext cx="552450" cy="0"/>
          </a:xfrm>
          <a:prstGeom prst="line">
            <a:avLst/>
          </a:prstGeom>
          <a:noFill/>
          <a:ln w="57150">
            <a:solidFill>
              <a:srgbClr val="006600"/>
            </a:solidFill>
            <a:round/>
            <a:headEnd/>
            <a:tailEnd type="triangle" w="lg" len="med"/>
          </a:ln>
        </p:spPr>
        <p:txBody>
          <a:bodyPr/>
          <a:lstStyle/>
          <a:p>
            <a:endParaRPr lang="zh-CN" altLang="en-US"/>
          </a:p>
        </p:txBody>
      </p:sp>
      <p:sp>
        <p:nvSpPr>
          <p:cNvPr id="42049" name="Line 85"/>
          <p:cNvSpPr>
            <a:spLocks noChangeShapeType="1"/>
          </p:cNvSpPr>
          <p:nvPr/>
        </p:nvSpPr>
        <p:spPr bwMode="auto">
          <a:xfrm>
            <a:off x="5502275" y="4286250"/>
            <a:ext cx="552450" cy="0"/>
          </a:xfrm>
          <a:prstGeom prst="line">
            <a:avLst/>
          </a:prstGeom>
          <a:noFill/>
          <a:ln w="57150">
            <a:solidFill>
              <a:srgbClr val="006600"/>
            </a:solidFill>
            <a:round/>
            <a:headEnd/>
            <a:tailEnd type="triangle" w="lg" len="med"/>
          </a:ln>
        </p:spPr>
        <p:txBody>
          <a:bodyPr/>
          <a:lstStyle/>
          <a:p>
            <a:endParaRPr lang="zh-CN" altLang="en-US"/>
          </a:p>
        </p:txBody>
      </p:sp>
      <p:sp>
        <p:nvSpPr>
          <p:cNvPr id="42050" name="Line 86"/>
          <p:cNvSpPr>
            <a:spLocks noChangeShapeType="1"/>
          </p:cNvSpPr>
          <p:nvPr/>
        </p:nvSpPr>
        <p:spPr bwMode="auto">
          <a:xfrm>
            <a:off x="5495925" y="4757738"/>
            <a:ext cx="552450" cy="0"/>
          </a:xfrm>
          <a:prstGeom prst="line">
            <a:avLst/>
          </a:prstGeom>
          <a:noFill/>
          <a:ln w="57150">
            <a:solidFill>
              <a:srgbClr val="006600"/>
            </a:solidFill>
            <a:round/>
            <a:headEnd/>
            <a:tailEnd type="triangle" w="lg" len="med"/>
          </a:ln>
        </p:spPr>
        <p:txBody>
          <a:bodyPr/>
          <a:lstStyle/>
          <a:p>
            <a:endParaRPr lang="zh-CN" altLang="en-US"/>
          </a:p>
        </p:txBody>
      </p:sp>
      <p:sp>
        <p:nvSpPr>
          <p:cNvPr id="42051" name="Line 87"/>
          <p:cNvSpPr>
            <a:spLocks noChangeShapeType="1"/>
          </p:cNvSpPr>
          <p:nvPr/>
        </p:nvSpPr>
        <p:spPr bwMode="auto">
          <a:xfrm>
            <a:off x="5486400" y="5229225"/>
            <a:ext cx="552450" cy="0"/>
          </a:xfrm>
          <a:prstGeom prst="line">
            <a:avLst/>
          </a:prstGeom>
          <a:noFill/>
          <a:ln w="57150">
            <a:solidFill>
              <a:srgbClr val="006600"/>
            </a:solidFill>
            <a:round/>
            <a:headEnd/>
            <a:tailEnd type="triangle" w="lg" len="med"/>
          </a:ln>
        </p:spPr>
        <p:txBody>
          <a:bodyPr/>
          <a:lstStyle/>
          <a:p>
            <a:endParaRPr lang="zh-CN" altLang="en-US"/>
          </a:p>
        </p:txBody>
      </p:sp>
      <p:sp>
        <p:nvSpPr>
          <p:cNvPr id="3118" name="Text Box 88"/>
          <p:cNvSpPr txBox="1">
            <a:spLocks noChangeArrowheads="1"/>
          </p:cNvSpPr>
          <p:nvPr/>
        </p:nvSpPr>
        <p:spPr bwMode="auto">
          <a:xfrm>
            <a:off x="1089025" y="1301750"/>
            <a:ext cx="415925" cy="488950"/>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3119" name="Text Box 89"/>
          <p:cNvSpPr txBox="1">
            <a:spLocks noChangeArrowheads="1"/>
          </p:cNvSpPr>
          <p:nvPr/>
        </p:nvSpPr>
        <p:spPr bwMode="auto">
          <a:xfrm>
            <a:off x="4852988" y="5373688"/>
            <a:ext cx="433387" cy="39687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sp>
        <p:nvSpPr>
          <p:cNvPr id="3120"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49" name="矩形 48"/>
          <p:cNvSpPr/>
          <p:nvPr/>
        </p:nvSpPr>
        <p:spPr>
          <a:xfrm>
            <a:off x="293688" y="1625600"/>
            <a:ext cx="236537" cy="413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3122" name="矩形 49"/>
          <p:cNvSpPr>
            <a:spLocks noChangeArrowheads="1"/>
          </p:cNvSpPr>
          <p:nvPr/>
        </p:nvSpPr>
        <p:spPr bwMode="auto">
          <a:xfrm>
            <a:off x="1687513" y="901700"/>
            <a:ext cx="4171950" cy="922338"/>
          </a:xfrm>
          <a:prstGeom prst="rect">
            <a:avLst/>
          </a:prstGeom>
          <a:noFill/>
          <a:ln w="9525">
            <a:noFill/>
            <a:miter lim="800000"/>
            <a:headEnd/>
            <a:tailEnd/>
          </a:ln>
        </p:spPr>
        <p:txBody>
          <a:bodyPr>
            <a:spAutoFit/>
          </a:bodyPr>
          <a:lstStyle/>
          <a:p>
            <a:pPr lvl="1"/>
            <a:r>
              <a:rPr lang="en-US" altLang="zh-CN" sz="1800">
                <a:ea typeface="宋体" pitchFamily="2" charset="-122"/>
              </a:rPr>
              <a:t>Supply curve: a graph</a:t>
            </a:r>
          </a:p>
          <a:p>
            <a:pPr lvl="2"/>
            <a:r>
              <a:rPr lang="en-US" altLang="zh-CN" sz="1800">
                <a:ea typeface="宋体" pitchFamily="2" charset="-122"/>
              </a:rPr>
              <a:t>Price on the vertical axis</a:t>
            </a:r>
          </a:p>
          <a:p>
            <a:pPr lvl="2"/>
            <a:r>
              <a:rPr lang="en-US" altLang="zh-CN" sz="1800">
                <a:ea typeface="宋体" pitchFamily="2" charset="-122"/>
              </a:rPr>
              <a:t>Quantity on the horizontal axis</a:t>
            </a:r>
          </a:p>
        </p:txBody>
      </p:sp>
      <p:sp>
        <p:nvSpPr>
          <p:cNvPr id="51" name="TextBox 50"/>
          <p:cNvSpPr txBox="1"/>
          <p:nvPr/>
        </p:nvSpPr>
        <p:spPr>
          <a:xfrm>
            <a:off x="4635610" y="5907820"/>
            <a:ext cx="1948070" cy="830997"/>
          </a:xfrm>
          <a:prstGeom prst="rect">
            <a:avLst/>
          </a:prstGeom>
          <a:solidFill>
            <a:srgbClr val="FFFFCC"/>
          </a:solidFill>
          <a:ln w="22225">
            <a:solidFill>
              <a:srgbClr val="C00000"/>
            </a:solidFill>
          </a:ln>
        </p:spPr>
        <p:txBody>
          <a:bodyPr wrap="square" rtlCol="0">
            <a:spAutoFit/>
          </a:bodyPr>
          <a:lstStyle/>
          <a:p>
            <a:r>
              <a:rPr lang="zh-CN" altLang="en-US" sz="2400" b="1" dirty="0" smtClean="0">
                <a:solidFill>
                  <a:srgbClr val="FF0000"/>
                </a:solidFill>
              </a:rPr>
              <a:t>注意：数量在横轴！！！</a:t>
            </a:r>
            <a:endParaRPr lang="zh-CN" altLang="en-US" sz="2400" b="1"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98"/>
                                        </p:tgtEl>
                                        <p:attrNameLst>
                                          <p:attrName>style.visibility</p:attrName>
                                        </p:attrNameLst>
                                      </p:cBhvr>
                                      <p:to>
                                        <p:strVal val="visible"/>
                                      </p:to>
                                    </p:set>
                                    <p:animEffect transition="in" filter="dissolve">
                                      <p:cBhvr>
                                        <p:cTn id="7" dur="500"/>
                                        <p:tgtEl>
                                          <p:spTgt spid="4199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2045"/>
                                        </p:tgtEl>
                                        <p:attrNameLst>
                                          <p:attrName>style.visibility</p:attrName>
                                        </p:attrNameLst>
                                      </p:cBhvr>
                                      <p:to>
                                        <p:strVal val="visible"/>
                                      </p:to>
                                    </p:set>
                                    <p:animEffect transition="in" filter="dissolve">
                                      <p:cBhvr>
                                        <p:cTn id="10" dur="500"/>
                                        <p:tgtEl>
                                          <p:spTgt spid="42045"/>
                                        </p:tgtEl>
                                      </p:cBhvr>
                                    </p:animEffect>
                                  </p:childTnLst>
                                  <p:subTnLst>
                                    <p:animClr clrSpc="rgb" dir="cw">
                                      <p:cBhvr override="childStyle">
                                        <p:cTn dur="1" fill="hold" display="0" masterRel="nextClick" afterEffect="1"/>
                                        <p:tgtEl>
                                          <p:spTgt spid="42045"/>
                                        </p:tgtEl>
                                        <p:attrNameLst>
                                          <p:attrName>ppt_c</p:attrName>
                                        </p:attrNameLst>
                                      </p:cBhvr>
                                      <p:to>
                                        <a:schemeClr val="bg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upRight)">
                                      <p:cBhvr>
                                        <p:cTn id="15" dur="500"/>
                                        <p:tgtEl>
                                          <p:spTgt spid="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2046"/>
                                        </p:tgtEl>
                                        <p:attrNameLst>
                                          <p:attrName>style.visibility</p:attrName>
                                        </p:attrNameLst>
                                      </p:cBhvr>
                                      <p:to>
                                        <p:strVal val="visible"/>
                                      </p:to>
                                    </p:set>
                                    <p:animEffect transition="in" filter="dissolve">
                                      <p:cBhvr>
                                        <p:cTn id="18" dur="500"/>
                                        <p:tgtEl>
                                          <p:spTgt spid="42046"/>
                                        </p:tgtEl>
                                      </p:cBhvr>
                                    </p:animEffect>
                                  </p:childTnLst>
                                  <p:subTnLst>
                                    <p:animClr clrSpc="rgb" dir="cw">
                                      <p:cBhvr override="childStyle">
                                        <p:cTn dur="1" fill="hold" display="0" masterRel="nextClick" afterEffect="1"/>
                                        <p:tgtEl>
                                          <p:spTgt spid="42046"/>
                                        </p:tgtEl>
                                        <p:attrNameLst>
                                          <p:attrName>ppt_c</p:attrName>
                                        </p:attrNameLst>
                                      </p:cBhvr>
                                      <p:to>
                                        <a:schemeClr val="bg1"/>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upRight)">
                                      <p:cBhvr>
                                        <p:cTn id="23" dur="500"/>
                                        <p:tgtEl>
                                          <p:spTgt spid="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2047"/>
                                        </p:tgtEl>
                                        <p:attrNameLst>
                                          <p:attrName>style.visibility</p:attrName>
                                        </p:attrNameLst>
                                      </p:cBhvr>
                                      <p:to>
                                        <p:strVal val="visible"/>
                                      </p:to>
                                    </p:set>
                                    <p:animEffect transition="in" filter="dissolve">
                                      <p:cBhvr>
                                        <p:cTn id="26" dur="500"/>
                                        <p:tgtEl>
                                          <p:spTgt spid="42047"/>
                                        </p:tgtEl>
                                      </p:cBhvr>
                                    </p:animEffect>
                                  </p:childTnLst>
                                  <p:subTnLst>
                                    <p:animClr clrSpc="rgb" dir="cw">
                                      <p:cBhvr override="childStyle">
                                        <p:cTn dur="1" fill="hold" display="0" masterRel="nextClick" afterEffect="1"/>
                                        <p:tgtEl>
                                          <p:spTgt spid="42047"/>
                                        </p:tgtEl>
                                        <p:attrNameLst>
                                          <p:attrName>ppt_c</p:attrName>
                                        </p:attrNameLst>
                                      </p:cBhvr>
                                      <p:to>
                                        <a:schemeClr val="bg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trips(upRight)">
                                      <p:cBhvr>
                                        <p:cTn id="31" dur="500"/>
                                        <p:tgtEl>
                                          <p:spTgt spid="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2048"/>
                                        </p:tgtEl>
                                        <p:attrNameLst>
                                          <p:attrName>style.visibility</p:attrName>
                                        </p:attrNameLst>
                                      </p:cBhvr>
                                      <p:to>
                                        <p:strVal val="visible"/>
                                      </p:to>
                                    </p:set>
                                    <p:animEffect transition="in" filter="dissolve">
                                      <p:cBhvr>
                                        <p:cTn id="34" dur="500"/>
                                        <p:tgtEl>
                                          <p:spTgt spid="42048"/>
                                        </p:tgtEl>
                                      </p:cBhvr>
                                    </p:animEffect>
                                  </p:childTnLst>
                                  <p:subTnLst>
                                    <p:animClr clrSpc="rgb" dir="cw">
                                      <p:cBhvr override="childStyle">
                                        <p:cTn dur="1" fill="hold" display="0" masterRel="nextClick" afterEffect="1"/>
                                        <p:tgtEl>
                                          <p:spTgt spid="42048"/>
                                        </p:tgtEl>
                                        <p:attrNameLst>
                                          <p:attrName>ppt_c</p:attrName>
                                        </p:attrNameLst>
                                      </p:cBhvr>
                                      <p:to>
                                        <a:schemeClr val="bg1"/>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strips(upRight)">
                                      <p:cBhvr>
                                        <p:cTn id="39" dur="500"/>
                                        <p:tgtEl>
                                          <p:spTgt spid="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2049"/>
                                        </p:tgtEl>
                                        <p:attrNameLst>
                                          <p:attrName>style.visibility</p:attrName>
                                        </p:attrNameLst>
                                      </p:cBhvr>
                                      <p:to>
                                        <p:strVal val="visible"/>
                                      </p:to>
                                    </p:set>
                                    <p:animEffect transition="in" filter="dissolve">
                                      <p:cBhvr>
                                        <p:cTn id="42" dur="500"/>
                                        <p:tgtEl>
                                          <p:spTgt spid="42049"/>
                                        </p:tgtEl>
                                      </p:cBhvr>
                                    </p:animEffect>
                                  </p:childTnLst>
                                  <p:subTnLst>
                                    <p:animClr clrSpc="rgb" dir="cw">
                                      <p:cBhvr override="childStyle">
                                        <p:cTn dur="1" fill="hold" display="0" masterRel="nextClick" afterEffect="1"/>
                                        <p:tgtEl>
                                          <p:spTgt spid="42049"/>
                                        </p:tgtEl>
                                        <p:attrNameLst>
                                          <p:attrName>ppt_c</p:attrName>
                                        </p:attrNameLst>
                                      </p:cBhvr>
                                      <p:to>
                                        <a:schemeClr val="bg1"/>
                                      </p:to>
                                    </p:animClr>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trips(upRight)">
                                      <p:cBhvr>
                                        <p:cTn id="47" dur="500"/>
                                        <p:tgtEl>
                                          <p:spTgt spid="10"/>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42050"/>
                                        </p:tgtEl>
                                        <p:attrNameLst>
                                          <p:attrName>style.visibility</p:attrName>
                                        </p:attrNameLst>
                                      </p:cBhvr>
                                      <p:to>
                                        <p:strVal val="visible"/>
                                      </p:to>
                                    </p:set>
                                    <p:animEffect transition="in" filter="dissolve">
                                      <p:cBhvr>
                                        <p:cTn id="50" dur="500"/>
                                        <p:tgtEl>
                                          <p:spTgt spid="42050"/>
                                        </p:tgtEl>
                                      </p:cBhvr>
                                    </p:animEffect>
                                  </p:childTnLst>
                                  <p:subTnLst>
                                    <p:animClr clrSpc="rgb" dir="cw">
                                      <p:cBhvr override="childStyle">
                                        <p:cTn dur="1" fill="hold" display="0" masterRel="nextClick" afterEffect="1"/>
                                        <p:tgtEl>
                                          <p:spTgt spid="42050"/>
                                        </p:tgtEl>
                                        <p:attrNameLst>
                                          <p:attrName>ppt_c</p:attrName>
                                        </p:attrNameLst>
                                      </p:cBhvr>
                                      <p:to>
                                        <a:schemeClr val="bg1"/>
                                      </p:to>
                                    </p:animClr>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strips(upRight)">
                                      <p:cBhvr>
                                        <p:cTn id="55" dur="500"/>
                                        <p:tgtEl>
                                          <p:spTgt spid="1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42051"/>
                                        </p:tgtEl>
                                        <p:attrNameLst>
                                          <p:attrName>style.visibility</p:attrName>
                                        </p:attrNameLst>
                                      </p:cBhvr>
                                      <p:to>
                                        <p:strVal val="visible"/>
                                      </p:to>
                                    </p:set>
                                    <p:animEffect transition="in" filter="dissolve">
                                      <p:cBhvr>
                                        <p:cTn id="58" dur="500"/>
                                        <p:tgtEl>
                                          <p:spTgt spid="42051"/>
                                        </p:tgtEl>
                                      </p:cBhvr>
                                    </p:animEffect>
                                  </p:childTnLst>
                                  <p:subTnLst>
                                    <p:animClr clrSpc="rgb" dir="cw">
                                      <p:cBhvr override="childStyle">
                                        <p:cTn dur="1" fill="hold" display="0" masterRel="nextClick" afterEffect="1"/>
                                        <p:tgtEl>
                                          <p:spTgt spid="42051"/>
                                        </p:tgtEl>
                                        <p:attrNameLst>
                                          <p:attrName>ppt_c</p:attrName>
                                        </p:attrNameLst>
                                      </p:cBhvr>
                                      <p:to>
                                        <a:schemeClr val="bg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41997"/>
                                        </p:tgtEl>
                                        <p:attrNameLst>
                                          <p:attrName>style.visibility</p:attrName>
                                        </p:attrNameLst>
                                      </p:cBhvr>
                                      <p:to>
                                        <p:strVal val="visible"/>
                                      </p:to>
                                    </p:set>
                                    <p:animEffect transition="in" filter="strips(upRight)">
                                      <p:cBhvr>
                                        <p:cTn id="63" dur="500"/>
                                        <p:tgtEl>
                                          <p:spTgt spid="4199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down)">
                                      <p:cBhvr>
                                        <p:cTn id="6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7" grpId="0" animBg="1"/>
      <p:bldP spid="41998" grpId="0" animBg="1" autoUpdateAnimBg="0"/>
      <p:bldP spid="42045" grpId="0" animBg="1"/>
      <p:bldP spid="42046" grpId="0" animBg="1"/>
      <p:bldP spid="42047" grpId="0" animBg="1"/>
      <p:bldP spid="42048" grpId="0" animBg="1"/>
      <p:bldP spid="42049" grpId="0" animBg="1"/>
      <p:bldP spid="42050" grpId="0" animBg="1"/>
      <p:bldP spid="42051" grpId="0" animBg="1"/>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75" y="2801938"/>
            <a:ext cx="7491413" cy="3863975"/>
            <a:chOff x="0" y="0"/>
            <a:chExt cx="4719" cy="2434"/>
          </a:xfrm>
        </p:grpSpPr>
        <p:sp>
          <p:nvSpPr>
            <p:cNvPr id="62552" name="Rectangle 3"/>
            <p:cNvSpPr>
              <a:spLocks noChangeArrowheads="1"/>
            </p:cNvSpPr>
            <p:nvPr/>
          </p:nvSpPr>
          <p:spPr bwMode="auto">
            <a:xfrm>
              <a:off x="0" y="0"/>
              <a:ext cx="4719" cy="2434"/>
            </a:xfrm>
            <a:prstGeom prst="rect">
              <a:avLst/>
            </a:prstGeom>
            <a:solidFill>
              <a:srgbClr val="FFFFCC"/>
            </a:solidFill>
            <a:ln w="9525">
              <a:noFill/>
              <a:miter lim="800000"/>
              <a:headEnd/>
              <a:tailEnd/>
            </a:ln>
          </p:spPr>
          <p:txBody>
            <a:bodyPr wrap="none" anchor="ctr"/>
            <a:lstStyle/>
            <a:p>
              <a:endParaRPr lang="zh-CN" altLang="zh-CN" sz="1800">
                <a:ea typeface="宋体" pitchFamily="2" charset="-122"/>
              </a:endParaRPr>
            </a:p>
          </p:txBody>
        </p:sp>
        <p:sp>
          <p:nvSpPr>
            <p:cNvPr id="62553" name="Line 4"/>
            <p:cNvSpPr>
              <a:spLocks noChangeShapeType="1"/>
            </p:cNvSpPr>
            <p:nvPr/>
          </p:nvSpPr>
          <p:spPr bwMode="auto">
            <a:xfrm>
              <a:off x="52" y="330"/>
              <a:ext cx="4588" cy="0"/>
            </a:xfrm>
            <a:prstGeom prst="line">
              <a:avLst/>
            </a:prstGeom>
            <a:noFill/>
            <a:ln w="12700">
              <a:solidFill>
                <a:schemeClr val="tx1"/>
              </a:solidFill>
              <a:round/>
              <a:headEnd/>
              <a:tailEnd/>
            </a:ln>
          </p:spPr>
          <p:txBody>
            <a:bodyPr/>
            <a:lstStyle/>
            <a:p>
              <a:endParaRPr lang="zh-CN" altLang="en-US"/>
            </a:p>
          </p:txBody>
        </p:sp>
      </p:grpSp>
      <p:sp>
        <p:nvSpPr>
          <p:cNvPr id="62467" name="Rectangle 5"/>
          <p:cNvSpPr>
            <a:spLocks noGrp="1" noChangeArrowheads="1"/>
          </p:cNvSpPr>
          <p:nvPr>
            <p:ph type="title" idx="4294967295"/>
          </p:nvPr>
        </p:nvSpPr>
        <p:spPr>
          <a:xfrm>
            <a:off x="85725" y="206375"/>
            <a:ext cx="9001125" cy="588963"/>
          </a:xfrm>
        </p:spPr>
        <p:txBody>
          <a:bodyPr/>
          <a:lstStyle/>
          <a:p>
            <a:pPr eaLnBrk="1" hangingPunct="1"/>
            <a:r>
              <a:rPr lang="en-US" altLang="zh-CN" sz="3600" dirty="0" smtClean="0">
                <a:ea typeface="宋体" pitchFamily="2" charset="-122"/>
              </a:rPr>
              <a:t>2.2</a:t>
            </a:r>
            <a:r>
              <a:rPr lang="zh-CN" altLang="en-US" sz="3600" dirty="0" smtClean="0">
                <a:ea typeface="宋体" pitchFamily="2" charset="-122"/>
              </a:rPr>
              <a:t>市场供给与个人供给</a:t>
            </a:r>
          </a:p>
        </p:txBody>
      </p:sp>
      <p:sp>
        <p:nvSpPr>
          <p:cNvPr id="44036" name="Rectangle 6"/>
          <p:cNvSpPr>
            <a:spLocks noGrp="1" noChangeArrowheads="1"/>
          </p:cNvSpPr>
          <p:nvPr>
            <p:ph type="body" idx="4294967295"/>
          </p:nvPr>
        </p:nvSpPr>
        <p:spPr>
          <a:xfrm>
            <a:off x="338138" y="803275"/>
            <a:ext cx="8526462" cy="1262063"/>
          </a:xfrm>
        </p:spPr>
        <p:txBody>
          <a:bodyPr/>
          <a:lstStyle/>
          <a:p>
            <a:r>
              <a:rPr lang="zh-CN" altLang="zh-CN" sz="2500" dirty="0" smtClean="0">
                <a:ea typeface="宋体" pitchFamily="2" charset="-122"/>
              </a:rPr>
              <a:t>市场供给量是在每种价格水平下所有卖者的供给量之和</a:t>
            </a:r>
            <a:r>
              <a:rPr lang="en-US" altLang="zh-CN" sz="2000" dirty="0" smtClean="0">
                <a:ea typeface="宋体" pitchFamily="2" charset="-122"/>
              </a:rPr>
              <a:t>Market supply</a:t>
            </a:r>
            <a:r>
              <a:rPr lang="zh-CN" altLang="en-US" sz="2000" dirty="0" smtClean="0">
                <a:ea typeface="宋体" pitchFamily="2" charset="-122"/>
              </a:rPr>
              <a:t>：</a:t>
            </a:r>
            <a:r>
              <a:rPr lang="en-US" altLang="zh-CN" sz="2000" dirty="0" smtClean="0">
                <a:ea typeface="宋体" pitchFamily="2" charset="-122"/>
              </a:rPr>
              <a:t>Sum of the supplies of all sellers for a good or service</a:t>
            </a:r>
            <a:endParaRPr lang="zh-CN" altLang="zh-CN" sz="2000" dirty="0" smtClean="0">
              <a:ea typeface="宋体" pitchFamily="2" charset="-122"/>
            </a:endParaRPr>
          </a:p>
          <a:p>
            <a:pPr eaLnBrk="1" hangingPunct="1">
              <a:lnSpc>
                <a:spcPct val="100000"/>
              </a:lnSpc>
              <a:spcBef>
                <a:spcPct val="35000"/>
              </a:spcBef>
            </a:pPr>
            <a:r>
              <a:rPr lang="zh-CN" altLang="zh-CN" sz="2500" dirty="0" smtClean="0">
                <a:ea typeface="宋体" pitchFamily="2" charset="-122"/>
              </a:rPr>
              <a:t>假设</a:t>
            </a:r>
            <a:r>
              <a:rPr lang="zh-CN" altLang="en-US" sz="2500" dirty="0" smtClean="0">
                <a:ea typeface="宋体" pitchFamily="2" charset="-122"/>
              </a:rPr>
              <a:t>小王</a:t>
            </a:r>
            <a:r>
              <a:rPr lang="zh-CN" altLang="zh-CN" sz="2500" dirty="0" smtClean="0">
                <a:ea typeface="宋体" pitchFamily="2" charset="-122"/>
              </a:rPr>
              <a:t>和</a:t>
            </a:r>
            <a:r>
              <a:rPr lang="zh-CN" altLang="en-US" sz="2500" dirty="0" smtClean="0">
                <a:ea typeface="宋体" pitchFamily="2" charset="-122"/>
              </a:rPr>
              <a:t>小张</a:t>
            </a:r>
            <a:r>
              <a:rPr lang="zh-CN" altLang="zh-CN" sz="2500" dirty="0" smtClean="0">
                <a:ea typeface="宋体" pitchFamily="2" charset="-122"/>
              </a:rPr>
              <a:t>是这个市场上仅有的两个</a:t>
            </a:r>
            <a:r>
              <a:rPr lang="zh-CN" altLang="en-US" sz="2500" dirty="0" smtClean="0">
                <a:ea typeface="宋体" pitchFamily="2" charset="-122"/>
              </a:rPr>
              <a:t>生产者</a:t>
            </a:r>
            <a:r>
              <a:rPr lang="zh-CN" altLang="zh-CN" sz="2500" dirty="0" smtClean="0">
                <a:ea typeface="宋体" pitchFamily="2" charset="-122"/>
              </a:rPr>
              <a:t>    (</a:t>
            </a:r>
            <a:r>
              <a:rPr lang="zh-CN" altLang="zh-CN" sz="2500" b="1" i="1" dirty="0" smtClean="0">
                <a:ea typeface="宋体" pitchFamily="2" charset="-122"/>
              </a:rPr>
              <a:t>Q</a:t>
            </a:r>
            <a:r>
              <a:rPr lang="zh-CN" altLang="zh-CN" sz="2500" b="1" i="1" baseline="30000" dirty="0" smtClean="0">
                <a:ea typeface="宋体" pitchFamily="2" charset="-122"/>
              </a:rPr>
              <a:t>s</a:t>
            </a:r>
            <a:r>
              <a:rPr lang="zh-CN" altLang="zh-CN" sz="2500" dirty="0" smtClean="0">
                <a:ea typeface="宋体" pitchFamily="2" charset="-122"/>
              </a:rPr>
              <a:t> = </a:t>
            </a:r>
            <a:r>
              <a:rPr lang="zh-CN" altLang="en-US" sz="2500" dirty="0" smtClean="0">
                <a:ea typeface="宋体" pitchFamily="2" charset="-122"/>
              </a:rPr>
              <a:t>市场</a:t>
            </a:r>
            <a:r>
              <a:rPr lang="zh-CN" altLang="zh-CN" sz="2500" dirty="0" smtClean="0">
                <a:ea typeface="宋体" pitchFamily="2" charset="-122"/>
              </a:rPr>
              <a:t>供应数量)</a:t>
            </a:r>
          </a:p>
        </p:txBody>
      </p:sp>
      <p:grpSp>
        <p:nvGrpSpPr>
          <p:cNvPr id="3" name="Group 7"/>
          <p:cNvGrpSpPr>
            <a:grpSpLocks/>
          </p:cNvGrpSpPr>
          <p:nvPr/>
        </p:nvGrpSpPr>
        <p:grpSpPr bwMode="auto">
          <a:xfrm>
            <a:off x="2116138" y="2832100"/>
            <a:ext cx="1873250" cy="3816350"/>
            <a:chOff x="0" y="0"/>
            <a:chExt cx="1180" cy="2404"/>
          </a:xfrm>
        </p:grpSpPr>
        <p:sp>
          <p:nvSpPr>
            <p:cNvPr id="62544" name="Rectangle 8"/>
            <p:cNvSpPr>
              <a:spLocks noChangeArrowheads="1"/>
            </p:cNvSpPr>
            <p:nvPr/>
          </p:nvSpPr>
          <p:spPr bwMode="auto">
            <a:xfrm>
              <a:off x="0" y="2105"/>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18</a:t>
              </a:r>
            </a:p>
          </p:txBody>
        </p:sp>
        <p:sp>
          <p:nvSpPr>
            <p:cNvPr id="62545" name="Rectangle 9"/>
            <p:cNvSpPr>
              <a:spLocks noChangeArrowheads="1"/>
            </p:cNvSpPr>
            <p:nvPr/>
          </p:nvSpPr>
          <p:spPr bwMode="auto">
            <a:xfrm>
              <a:off x="0" y="1806"/>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15</a:t>
              </a:r>
            </a:p>
          </p:txBody>
        </p:sp>
        <p:sp>
          <p:nvSpPr>
            <p:cNvPr id="62546" name="Rectangle 10"/>
            <p:cNvSpPr>
              <a:spLocks noChangeArrowheads="1"/>
            </p:cNvSpPr>
            <p:nvPr/>
          </p:nvSpPr>
          <p:spPr bwMode="auto">
            <a:xfrm>
              <a:off x="0" y="1507"/>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12</a:t>
              </a:r>
            </a:p>
          </p:txBody>
        </p:sp>
        <p:sp>
          <p:nvSpPr>
            <p:cNvPr id="62547" name="Rectangle 11"/>
            <p:cNvSpPr>
              <a:spLocks noChangeArrowheads="1"/>
            </p:cNvSpPr>
            <p:nvPr/>
          </p:nvSpPr>
          <p:spPr bwMode="auto">
            <a:xfrm>
              <a:off x="0" y="1208"/>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9</a:t>
              </a:r>
            </a:p>
          </p:txBody>
        </p:sp>
        <p:sp>
          <p:nvSpPr>
            <p:cNvPr id="62548" name="Rectangle 12"/>
            <p:cNvSpPr>
              <a:spLocks noChangeArrowheads="1"/>
            </p:cNvSpPr>
            <p:nvPr/>
          </p:nvSpPr>
          <p:spPr bwMode="auto">
            <a:xfrm>
              <a:off x="0" y="909"/>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6</a:t>
              </a:r>
            </a:p>
          </p:txBody>
        </p:sp>
        <p:sp>
          <p:nvSpPr>
            <p:cNvPr id="62549" name="Rectangle 13"/>
            <p:cNvSpPr>
              <a:spLocks noChangeArrowheads="1"/>
            </p:cNvSpPr>
            <p:nvPr/>
          </p:nvSpPr>
          <p:spPr bwMode="auto">
            <a:xfrm>
              <a:off x="0" y="610"/>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3</a:t>
              </a:r>
            </a:p>
          </p:txBody>
        </p:sp>
        <p:sp>
          <p:nvSpPr>
            <p:cNvPr id="62550" name="Rectangle 14"/>
            <p:cNvSpPr>
              <a:spLocks noChangeArrowheads="1"/>
            </p:cNvSpPr>
            <p:nvPr/>
          </p:nvSpPr>
          <p:spPr bwMode="auto">
            <a:xfrm>
              <a:off x="0" y="311"/>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0</a:t>
              </a:r>
            </a:p>
          </p:txBody>
        </p:sp>
        <p:sp>
          <p:nvSpPr>
            <p:cNvPr id="62551" name="Rectangle 15"/>
            <p:cNvSpPr>
              <a:spLocks noChangeArrowheads="1"/>
            </p:cNvSpPr>
            <p:nvPr/>
          </p:nvSpPr>
          <p:spPr bwMode="auto">
            <a:xfrm>
              <a:off x="0" y="0"/>
              <a:ext cx="1180"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400">
                  <a:ea typeface="宋体" pitchFamily="2" charset="-122"/>
                </a:rPr>
                <a:t>小王</a:t>
              </a:r>
              <a:endParaRPr lang="zh-CN" altLang="zh-CN" sz="2400">
                <a:ea typeface="宋体" pitchFamily="2" charset="-122"/>
              </a:endParaRPr>
            </a:p>
          </p:txBody>
        </p:sp>
      </p:grpSp>
      <p:grpSp>
        <p:nvGrpSpPr>
          <p:cNvPr id="4" name="Group 16"/>
          <p:cNvGrpSpPr>
            <a:grpSpLocks/>
          </p:cNvGrpSpPr>
          <p:nvPr/>
        </p:nvGrpSpPr>
        <p:grpSpPr bwMode="auto">
          <a:xfrm>
            <a:off x="4256088" y="2832100"/>
            <a:ext cx="1598612" cy="3816350"/>
            <a:chOff x="0" y="0"/>
            <a:chExt cx="1007" cy="2404"/>
          </a:xfrm>
        </p:grpSpPr>
        <p:sp>
          <p:nvSpPr>
            <p:cNvPr id="62536" name="Rectangle 17"/>
            <p:cNvSpPr>
              <a:spLocks noChangeArrowheads="1"/>
            </p:cNvSpPr>
            <p:nvPr/>
          </p:nvSpPr>
          <p:spPr bwMode="auto">
            <a:xfrm>
              <a:off x="0" y="2105"/>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12</a:t>
              </a:r>
            </a:p>
          </p:txBody>
        </p:sp>
        <p:sp>
          <p:nvSpPr>
            <p:cNvPr id="62537" name="Rectangle 18"/>
            <p:cNvSpPr>
              <a:spLocks noChangeArrowheads="1"/>
            </p:cNvSpPr>
            <p:nvPr/>
          </p:nvSpPr>
          <p:spPr bwMode="auto">
            <a:xfrm>
              <a:off x="0" y="1806"/>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10</a:t>
              </a:r>
            </a:p>
          </p:txBody>
        </p:sp>
        <p:sp>
          <p:nvSpPr>
            <p:cNvPr id="62538" name="Rectangle 19"/>
            <p:cNvSpPr>
              <a:spLocks noChangeArrowheads="1"/>
            </p:cNvSpPr>
            <p:nvPr/>
          </p:nvSpPr>
          <p:spPr bwMode="auto">
            <a:xfrm>
              <a:off x="0" y="1507"/>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8</a:t>
              </a:r>
            </a:p>
          </p:txBody>
        </p:sp>
        <p:sp>
          <p:nvSpPr>
            <p:cNvPr id="62539" name="Rectangle 20"/>
            <p:cNvSpPr>
              <a:spLocks noChangeArrowheads="1"/>
            </p:cNvSpPr>
            <p:nvPr/>
          </p:nvSpPr>
          <p:spPr bwMode="auto">
            <a:xfrm>
              <a:off x="0" y="1208"/>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6</a:t>
              </a:r>
            </a:p>
          </p:txBody>
        </p:sp>
        <p:sp>
          <p:nvSpPr>
            <p:cNvPr id="62540" name="Rectangle 21"/>
            <p:cNvSpPr>
              <a:spLocks noChangeArrowheads="1"/>
            </p:cNvSpPr>
            <p:nvPr/>
          </p:nvSpPr>
          <p:spPr bwMode="auto">
            <a:xfrm>
              <a:off x="0" y="909"/>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a:t>
              </a:r>
            </a:p>
          </p:txBody>
        </p:sp>
        <p:sp>
          <p:nvSpPr>
            <p:cNvPr id="62541" name="Rectangle 22"/>
            <p:cNvSpPr>
              <a:spLocks noChangeArrowheads="1"/>
            </p:cNvSpPr>
            <p:nvPr/>
          </p:nvSpPr>
          <p:spPr bwMode="auto">
            <a:xfrm>
              <a:off x="0" y="610"/>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2</a:t>
              </a:r>
            </a:p>
          </p:txBody>
        </p:sp>
        <p:sp>
          <p:nvSpPr>
            <p:cNvPr id="62542" name="Rectangle 23"/>
            <p:cNvSpPr>
              <a:spLocks noChangeArrowheads="1"/>
            </p:cNvSpPr>
            <p:nvPr/>
          </p:nvSpPr>
          <p:spPr bwMode="auto">
            <a:xfrm>
              <a:off x="0" y="311"/>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0</a:t>
              </a:r>
            </a:p>
          </p:txBody>
        </p:sp>
        <p:sp>
          <p:nvSpPr>
            <p:cNvPr id="62543" name="Rectangle 24"/>
            <p:cNvSpPr>
              <a:spLocks noChangeArrowheads="1"/>
            </p:cNvSpPr>
            <p:nvPr/>
          </p:nvSpPr>
          <p:spPr bwMode="auto">
            <a:xfrm>
              <a:off x="0" y="0"/>
              <a:ext cx="1007"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400">
                  <a:ea typeface="宋体" pitchFamily="2" charset="-122"/>
                </a:rPr>
                <a:t>小张</a:t>
              </a:r>
              <a:endParaRPr lang="zh-CN" altLang="zh-CN" sz="2400">
                <a:ea typeface="宋体" pitchFamily="2" charset="-122"/>
              </a:endParaRPr>
            </a:p>
          </p:txBody>
        </p:sp>
      </p:grpSp>
      <p:grpSp>
        <p:nvGrpSpPr>
          <p:cNvPr id="5" name="Group 25"/>
          <p:cNvGrpSpPr>
            <a:grpSpLocks/>
          </p:cNvGrpSpPr>
          <p:nvPr/>
        </p:nvGrpSpPr>
        <p:grpSpPr bwMode="auto">
          <a:xfrm>
            <a:off x="3989388" y="4749800"/>
            <a:ext cx="4217987" cy="1898650"/>
            <a:chOff x="0" y="0"/>
            <a:chExt cx="2657" cy="1196"/>
          </a:xfrm>
        </p:grpSpPr>
        <p:sp>
          <p:nvSpPr>
            <p:cNvPr id="62524" name="Rectangle 26"/>
            <p:cNvSpPr>
              <a:spLocks noChangeArrowheads="1"/>
            </p:cNvSpPr>
            <p:nvPr/>
          </p:nvSpPr>
          <p:spPr bwMode="auto">
            <a:xfrm>
              <a:off x="0" y="897"/>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5" name="Rectangle 27"/>
            <p:cNvSpPr>
              <a:spLocks noChangeArrowheads="1"/>
            </p:cNvSpPr>
            <p:nvPr/>
          </p:nvSpPr>
          <p:spPr bwMode="auto">
            <a:xfrm>
              <a:off x="0" y="598"/>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6" name="Rectangle 28"/>
            <p:cNvSpPr>
              <a:spLocks noChangeArrowheads="1"/>
            </p:cNvSpPr>
            <p:nvPr/>
          </p:nvSpPr>
          <p:spPr bwMode="auto">
            <a:xfrm>
              <a:off x="0" y="299"/>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7" name="Rectangle 29"/>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8" name="Rectangle 30"/>
            <p:cNvSpPr>
              <a:spLocks noChangeArrowheads="1"/>
            </p:cNvSpPr>
            <p:nvPr/>
          </p:nvSpPr>
          <p:spPr bwMode="auto">
            <a:xfrm>
              <a:off x="1175" y="897"/>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9" name="Rectangle 31"/>
            <p:cNvSpPr>
              <a:spLocks noChangeArrowheads="1"/>
            </p:cNvSpPr>
            <p:nvPr/>
          </p:nvSpPr>
          <p:spPr bwMode="auto">
            <a:xfrm>
              <a:off x="1175" y="598"/>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30" name="Rectangle 32"/>
            <p:cNvSpPr>
              <a:spLocks noChangeArrowheads="1"/>
            </p:cNvSpPr>
            <p:nvPr/>
          </p:nvSpPr>
          <p:spPr bwMode="auto">
            <a:xfrm>
              <a:off x="1175" y="299"/>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31" name="Rectangle 33"/>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32" name="Rectangle 34"/>
            <p:cNvSpPr>
              <a:spLocks noChangeArrowheads="1"/>
            </p:cNvSpPr>
            <p:nvPr/>
          </p:nvSpPr>
          <p:spPr bwMode="auto">
            <a:xfrm>
              <a:off x="1460" y="897"/>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30</a:t>
              </a:r>
            </a:p>
          </p:txBody>
        </p:sp>
        <p:sp>
          <p:nvSpPr>
            <p:cNvPr id="62533" name="Rectangle 35"/>
            <p:cNvSpPr>
              <a:spLocks noChangeArrowheads="1"/>
            </p:cNvSpPr>
            <p:nvPr/>
          </p:nvSpPr>
          <p:spPr bwMode="auto">
            <a:xfrm>
              <a:off x="1460" y="598"/>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25</a:t>
              </a:r>
            </a:p>
          </p:txBody>
        </p:sp>
        <p:sp>
          <p:nvSpPr>
            <p:cNvPr id="62534" name="Rectangle 36"/>
            <p:cNvSpPr>
              <a:spLocks noChangeArrowheads="1"/>
            </p:cNvSpPr>
            <p:nvPr/>
          </p:nvSpPr>
          <p:spPr bwMode="auto">
            <a:xfrm>
              <a:off x="1460" y="299"/>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20</a:t>
              </a:r>
            </a:p>
          </p:txBody>
        </p:sp>
        <p:sp>
          <p:nvSpPr>
            <p:cNvPr id="62535" name="Rectangle 37"/>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15</a:t>
              </a:r>
            </a:p>
          </p:txBody>
        </p:sp>
      </p:grpSp>
      <p:grpSp>
        <p:nvGrpSpPr>
          <p:cNvPr id="6" name="Group 38"/>
          <p:cNvGrpSpPr>
            <a:grpSpLocks/>
          </p:cNvGrpSpPr>
          <p:nvPr/>
        </p:nvGrpSpPr>
        <p:grpSpPr bwMode="auto">
          <a:xfrm>
            <a:off x="3989388" y="4275138"/>
            <a:ext cx="4217987" cy="474662"/>
            <a:chOff x="0" y="0"/>
            <a:chExt cx="2657" cy="299"/>
          </a:xfrm>
        </p:grpSpPr>
        <p:sp>
          <p:nvSpPr>
            <p:cNvPr id="62521" name="Rectangle 39"/>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2" name="Rectangle 40"/>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3" name="Rectangle 41"/>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10</a:t>
              </a:r>
            </a:p>
          </p:txBody>
        </p:sp>
      </p:grpSp>
      <p:grpSp>
        <p:nvGrpSpPr>
          <p:cNvPr id="7" name="Group 42"/>
          <p:cNvGrpSpPr>
            <a:grpSpLocks/>
          </p:cNvGrpSpPr>
          <p:nvPr/>
        </p:nvGrpSpPr>
        <p:grpSpPr bwMode="auto">
          <a:xfrm>
            <a:off x="3989388" y="3800475"/>
            <a:ext cx="4217987" cy="474663"/>
            <a:chOff x="0" y="0"/>
            <a:chExt cx="2657" cy="299"/>
          </a:xfrm>
        </p:grpSpPr>
        <p:sp>
          <p:nvSpPr>
            <p:cNvPr id="62518" name="Rectangle 43"/>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19" name="Rectangle 44"/>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20" name="Rectangle 45"/>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5</a:t>
              </a:r>
            </a:p>
          </p:txBody>
        </p:sp>
      </p:grpSp>
      <p:grpSp>
        <p:nvGrpSpPr>
          <p:cNvPr id="8" name="Group 46"/>
          <p:cNvGrpSpPr>
            <a:grpSpLocks/>
          </p:cNvGrpSpPr>
          <p:nvPr/>
        </p:nvGrpSpPr>
        <p:grpSpPr bwMode="auto">
          <a:xfrm>
            <a:off x="3989388" y="3325813"/>
            <a:ext cx="4217987" cy="474662"/>
            <a:chOff x="0" y="0"/>
            <a:chExt cx="2657" cy="299"/>
          </a:xfrm>
        </p:grpSpPr>
        <p:sp>
          <p:nvSpPr>
            <p:cNvPr id="62515" name="Rectangle 47"/>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16" name="Rectangle 48"/>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62517" name="Rectangle 49"/>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0</a:t>
              </a:r>
            </a:p>
          </p:txBody>
        </p:sp>
      </p:grpSp>
      <p:sp>
        <p:nvSpPr>
          <p:cNvPr id="43058" name="Rectangle 50"/>
          <p:cNvSpPr>
            <a:spLocks noChangeArrowheads="1"/>
          </p:cNvSpPr>
          <p:nvPr/>
        </p:nvSpPr>
        <p:spPr bwMode="auto">
          <a:xfrm>
            <a:off x="6307138" y="2832100"/>
            <a:ext cx="1900237" cy="49371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zh-CN" sz="2200" b="1">
                <a:solidFill>
                  <a:srgbClr val="FF0000"/>
                </a:solidFill>
                <a:ea typeface="宋体" pitchFamily="2" charset="-122"/>
              </a:rPr>
              <a:t>市场供应数量</a:t>
            </a:r>
          </a:p>
        </p:txBody>
      </p:sp>
      <p:grpSp>
        <p:nvGrpSpPr>
          <p:cNvPr id="9" name="Group 51"/>
          <p:cNvGrpSpPr>
            <a:grpSpLocks/>
          </p:cNvGrpSpPr>
          <p:nvPr/>
        </p:nvGrpSpPr>
        <p:grpSpPr bwMode="auto">
          <a:xfrm>
            <a:off x="923925" y="2832100"/>
            <a:ext cx="1192213" cy="3816350"/>
            <a:chOff x="0" y="0"/>
            <a:chExt cx="751" cy="2404"/>
          </a:xfrm>
        </p:grpSpPr>
        <p:sp>
          <p:nvSpPr>
            <p:cNvPr id="62507" name="Rectangle 52"/>
            <p:cNvSpPr>
              <a:spLocks noChangeArrowheads="1"/>
            </p:cNvSpPr>
            <p:nvPr/>
          </p:nvSpPr>
          <p:spPr bwMode="auto">
            <a:xfrm>
              <a:off x="0" y="311"/>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zh-CN" altLang="en-US" sz="2400">
                  <a:ea typeface="宋体" pitchFamily="2" charset="-122"/>
                </a:rPr>
                <a:t>￥</a:t>
              </a:r>
              <a:r>
                <a:rPr lang="en-US" altLang="zh-CN" sz="2400">
                  <a:ea typeface="宋体" pitchFamily="2" charset="-122"/>
                </a:rPr>
                <a:t>0.00</a:t>
              </a:r>
            </a:p>
          </p:txBody>
        </p:sp>
        <p:sp>
          <p:nvSpPr>
            <p:cNvPr id="62508" name="Rectangle 53"/>
            <p:cNvSpPr>
              <a:spLocks noChangeArrowheads="1"/>
            </p:cNvSpPr>
            <p:nvPr/>
          </p:nvSpPr>
          <p:spPr bwMode="auto">
            <a:xfrm>
              <a:off x="0" y="2105"/>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6.00</a:t>
              </a:r>
            </a:p>
          </p:txBody>
        </p:sp>
        <p:sp>
          <p:nvSpPr>
            <p:cNvPr id="62509" name="Rectangle 54"/>
            <p:cNvSpPr>
              <a:spLocks noChangeArrowheads="1"/>
            </p:cNvSpPr>
            <p:nvPr/>
          </p:nvSpPr>
          <p:spPr bwMode="auto">
            <a:xfrm>
              <a:off x="0" y="1806"/>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5.00</a:t>
              </a:r>
            </a:p>
          </p:txBody>
        </p:sp>
        <p:sp>
          <p:nvSpPr>
            <p:cNvPr id="62510" name="Rectangle 55"/>
            <p:cNvSpPr>
              <a:spLocks noChangeArrowheads="1"/>
            </p:cNvSpPr>
            <p:nvPr/>
          </p:nvSpPr>
          <p:spPr bwMode="auto">
            <a:xfrm>
              <a:off x="0" y="1507"/>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4.00</a:t>
              </a:r>
            </a:p>
          </p:txBody>
        </p:sp>
        <p:sp>
          <p:nvSpPr>
            <p:cNvPr id="62511" name="Rectangle 56"/>
            <p:cNvSpPr>
              <a:spLocks noChangeArrowheads="1"/>
            </p:cNvSpPr>
            <p:nvPr/>
          </p:nvSpPr>
          <p:spPr bwMode="auto">
            <a:xfrm>
              <a:off x="0" y="1208"/>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dirty="0">
                  <a:ea typeface="宋体" pitchFamily="2" charset="-122"/>
                </a:rPr>
                <a:t>3.00</a:t>
              </a:r>
            </a:p>
          </p:txBody>
        </p:sp>
        <p:sp>
          <p:nvSpPr>
            <p:cNvPr id="62512" name="Rectangle 57"/>
            <p:cNvSpPr>
              <a:spLocks noChangeArrowheads="1"/>
            </p:cNvSpPr>
            <p:nvPr/>
          </p:nvSpPr>
          <p:spPr bwMode="auto">
            <a:xfrm>
              <a:off x="0" y="909"/>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2.00</a:t>
              </a:r>
            </a:p>
          </p:txBody>
        </p:sp>
        <p:sp>
          <p:nvSpPr>
            <p:cNvPr id="62513" name="Rectangle 58"/>
            <p:cNvSpPr>
              <a:spLocks noChangeArrowheads="1"/>
            </p:cNvSpPr>
            <p:nvPr/>
          </p:nvSpPr>
          <p:spPr bwMode="auto">
            <a:xfrm>
              <a:off x="0" y="610"/>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1.00</a:t>
              </a:r>
            </a:p>
          </p:txBody>
        </p:sp>
        <p:sp>
          <p:nvSpPr>
            <p:cNvPr id="62514" name="Rectangle 59"/>
            <p:cNvSpPr>
              <a:spLocks noChangeArrowheads="1"/>
            </p:cNvSpPr>
            <p:nvPr/>
          </p:nvSpPr>
          <p:spPr bwMode="auto">
            <a:xfrm>
              <a:off x="0" y="0"/>
              <a:ext cx="751"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zh-CN" sz="2400">
                  <a:ea typeface="宋体" pitchFamily="2" charset="-122"/>
                </a:rPr>
                <a:t>价格 </a:t>
              </a:r>
            </a:p>
          </p:txBody>
        </p:sp>
      </p:grpSp>
      <p:sp>
        <p:nvSpPr>
          <p:cNvPr id="62477" name="Line 60"/>
          <p:cNvSpPr>
            <a:spLocks noChangeShapeType="1"/>
          </p:cNvSpPr>
          <p:nvPr/>
        </p:nvSpPr>
        <p:spPr bwMode="auto">
          <a:xfrm>
            <a:off x="923925" y="2832100"/>
            <a:ext cx="1192213" cy="0"/>
          </a:xfrm>
          <a:prstGeom prst="line">
            <a:avLst/>
          </a:prstGeom>
          <a:noFill/>
          <a:ln w="9525">
            <a:noFill/>
            <a:round/>
            <a:headEnd/>
            <a:tailEnd/>
          </a:ln>
        </p:spPr>
        <p:txBody>
          <a:bodyPr/>
          <a:lstStyle/>
          <a:p>
            <a:endParaRPr lang="zh-CN" altLang="en-US"/>
          </a:p>
        </p:txBody>
      </p:sp>
      <p:sp>
        <p:nvSpPr>
          <p:cNvPr id="62478" name="Line 61"/>
          <p:cNvSpPr>
            <a:spLocks noChangeShapeType="1"/>
          </p:cNvSpPr>
          <p:nvPr/>
        </p:nvSpPr>
        <p:spPr bwMode="auto">
          <a:xfrm>
            <a:off x="923925" y="6648450"/>
            <a:ext cx="1192213" cy="0"/>
          </a:xfrm>
          <a:prstGeom prst="line">
            <a:avLst/>
          </a:prstGeom>
          <a:noFill/>
          <a:ln w="9525">
            <a:noFill/>
            <a:round/>
            <a:headEnd/>
            <a:tailEnd/>
          </a:ln>
        </p:spPr>
        <p:txBody>
          <a:bodyPr/>
          <a:lstStyle/>
          <a:p>
            <a:endParaRPr lang="zh-CN" altLang="en-US"/>
          </a:p>
        </p:txBody>
      </p:sp>
      <p:sp>
        <p:nvSpPr>
          <p:cNvPr id="62479" name="Line 62"/>
          <p:cNvSpPr>
            <a:spLocks noChangeShapeType="1"/>
          </p:cNvSpPr>
          <p:nvPr/>
        </p:nvSpPr>
        <p:spPr bwMode="auto">
          <a:xfrm>
            <a:off x="923925" y="2832100"/>
            <a:ext cx="0" cy="493713"/>
          </a:xfrm>
          <a:prstGeom prst="line">
            <a:avLst/>
          </a:prstGeom>
          <a:noFill/>
          <a:ln w="9525">
            <a:noFill/>
            <a:round/>
            <a:headEnd/>
            <a:tailEnd/>
          </a:ln>
        </p:spPr>
        <p:txBody>
          <a:bodyPr/>
          <a:lstStyle/>
          <a:p>
            <a:endParaRPr lang="zh-CN" altLang="en-US"/>
          </a:p>
        </p:txBody>
      </p:sp>
      <p:sp>
        <p:nvSpPr>
          <p:cNvPr id="62480" name="Line 63"/>
          <p:cNvSpPr>
            <a:spLocks noChangeShapeType="1"/>
          </p:cNvSpPr>
          <p:nvPr/>
        </p:nvSpPr>
        <p:spPr bwMode="auto">
          <a:xfrm>
            <a:off x="8207375" y="2832100"/>
            <a:ext cx="0" cy="493713"/>
          </a:xfrm>
          <a:prstGeom prst="line">
            <a:avLst/>
          </a:prstGeom>
          <a:noFill/>
          <a:ln w="9525">
            <a:noFill/>
            <a:round/>
            <a:headEnd/>
            <a:tailEnd/>
          </a:ln>
        </p:spPr>
        <p:txBody>
          <a:bodyPr/>
          <a:lstStyle/>
          <a:p>
            <a:endParaRPr lang="zh-CN" altLang="en-US"/>
          </a:p>
        </p:txBody>
      </p:sp>
      <p:sp>
        <p:nvSpPr>
          <p:cNvPr id="62481" name="Line 64"/>
          <p:cNvSpPr>
            <a:spLocks noChangeShapeType="1"/>
          </p:cNvSpPr>
          <p:nvPr/>
        </p:nvSpPr>
        <p:spPr bwMode="auto">
          <a:xfrm>
            <a:off x="2116138" y="2832100"/>
            <a:ext cx="1873250" cy="0"/>
          </a:xfrm>
          <a:prstGeom prst="line">
            <a:avLst/>
          </a:prstGeom>
          <a:noFill/>
          <a:ln w="9525">
            <a:noFill/>
            <a:round/>
            <a:headEnd/>
            <a:tailEnd/>
          </a:ln>
        </p:spPr>
        <p:txBody>
          <a:bodyPr/>
          <a:lstStyle/>
          <a:p>
            <a:endParaRPr lang="zh-CN" altLang="en-US"/>
          </a:p>
        </p:txBody>
      </p:sp>
      <p:sp>
        <p:nvSpPr>
          <p:cNvPr id="62482" name="Line 65"/>
          <p:cNvSpPr>
            <a:spLocks noChangeShapeType="1"/>
          </p:cNvSpPr>
          <p:nvPr/>
        </p:nvSpPr>
        <p:spPr bwMode="auto">
          <a:xfrm>
            <a:off x="923925" y="3325813"/>
            <a:ext cx="0" cy="474662"/>
          </a:xfrm>
          <a:prstGeom prst="line">
            <a:avLst/>
          </a:prstGeom>
          <a:noFill/>
          <a:ln w="9525">
            <a:noFill/>
            <a:round/>
            <a:headEnd/>
            <a:tailEnd/>
          </a:ln>
        </p:spPr>
        <p:txBody>
          <a:bodyPr/>
          <a:lstStyle/>
          <a:p>
            <a:endParaRPr lang="zh-CN" altLang="en-US"/>
          </a:p>
        </p:txBody>
      </p:sp>
      <p:sp>
        <p:nvSpPr>
          <p:cNvPr id="62483" name="Line 66"/>
          <p:cNvSpPr>
            <a:spLocks noChangeShapeType="1"/>
          </p:cNvSpPr>
          <p:nvPr/>
        </p:nvSpPr>
        <p:spPr bwMode="auto">
          <a:xfrm>
            <a:off x="8207375" y="3325813"/>
            <a:ext cx="0" cy="474662"/>
          </a:xfrm>
          <a:prstGeom prst="line">
            <a:avLst/>
          </a:prstGeom>
          <a:noFill/>
          <a:ln w="9525">
            <a:noFill/>
            <a:round/>
            <a:headEnd/>
            <a:tailEnd/>
          </a:ln>
        </p:spPr>
        <p:txBody>
          <a:bodyPr/>
          <a:lstStyle/>
          <a:p>
            <a:endParaRPr lang="zh-CN" altLang="en-US"/>
          </a:p>
        </p:txBody>
      </p:sp>
      <p:sp>
        <p:nvSpPr>
          <p:cNvPr id="62484" name="Line 67"/>
          <p:cNvSpPr>
            <a:spLocks noChangeShapeType="1"/>
          </p:cNvSpPr>
          <p:nvPr/>
        </p:nvSpPr>
        <p:spPr bwMode="auto">
          <a:xfrm>
            <a:off x="923925" y="3800475"/>
            <a:ext cx="0" cy="474663"/>
          </a:xfrm>
          <a:prstGeom prst="line">
            <a:avLst/>
          </a:prstGeom>
          <a:noFill/>
          <a:ln w="9525">
            <a:noFill/>
            <a:round/>
            <a:headEnd/>
            <a:tailEnd/>
          </a:ln>
        </p:spPr>
        <p:txBody>
          <a:bodyPr/>
          <a:lstStyle/>
          <a:p>
            <a:endParaRPr lang="zh-CN" altLang="en-US"/>
          </a:p>
        </p:txBody>
      </p:sp>
      <p:sp>
        <p:nvSpPr>
          <p:cNvPr id="62485" name="Line 68"/>
          <p:cNvSpPr>
            <a:spLocks noChangeShapeType="1"/>
          </p:cNvSpPr>
          <p:nvPr/>
        </p:nvSpPr>
        <p:spPr bwMode="auto">
          <a:xfrm>
            <a:off x="8207375" y="3800475"/>
            <a:ext cx="0" cy="474663"/>
          </a:xfrm>
          <a:prstGeom prst="line">
            <a:avLst/>
          </a:prstGeom>
          <a:noFill/>
          <a:ln w="9525">
            <a:noFill/>
            <a:round/>
            <a:headEnd/>
            <a:tailEnd/>
          </a:ln>
        </p:spPr>
        <p:txBody>
          <a:bodyPr/>
          <a:lstStyle/>
          <a:p>
            <a:endParaRPr lang="zh-CN" altLang="en-US"/>
          </a:p>
        </p:txBody>
      </p:sp>
      <p:sp>
        <p:nvSpPr>
          <p:cNvPr id="62486" name="Line 69"/>
          <p:cNvSpPr>
            <a:spLocks noChangeShapeType="1"/>
          </p:cNvSpPr>
          <p:nvPr/>
        </p:nvSpPr>
        <p:spPr bwMode="auto">
          <a:xfrm>
            <a:off x="923925" y="4275138"/>
            <a:ext cx="0" cy="474662"/>
          </a:xfrm>
          <a:prstGeom prst="line">
            <a:avLst/>
          </a:prstGeom>
          <a:noFill/>
          <a:ln w="9525">
            <a:noFill/>
            <a:round/>
            <a:headEnd/>
            <a:tailEnd/>
          </a:ln>
        </p:spPr>
        <p:txBody>
          <a:bodyPr/>
          <a:lstStyle/>
          <a:p>
            <a:endParaRPr lang="zh-CN" altLang="en-US"/>
          </a:p>
        </p:txBody>
      </p:sp>
      <p:sp>
        <p:nvSpPr>
          <p:cNvPr id="62487" name="Line 70"/>
          <p:cNvSpPr>
            <a:spLocks noChangeShapeType="1"/>
          </p:cNvSpPr>
          <p:nvPr/>
        </p:nvSpPr>
        <p:spPr bwMode="auto">
          <a:xfrm>
            <a:off x="8207375" y="4275138"/>
            <a:ext cx="0" cy="474662"/>
          </a:xfrm>
          <a:prstGeom prst="line">
            <a:avLst/>
          </a:prstGeom>
          <a:noFill/>
          <a:ln w="9525">
            <a:noFill/>
            <a:round/>
            <a:headEnd/>
            <a:tailEnd/>
          </a:ln>
        </p:spPr>
        <p:txBody>
          <a:bodyPr/>
          <a:lstStyle/>
          <a:p>
            <a:endParaRPr lang="zh-CN" altLang="en-US"/>
          </a:p>
        </p:txBody>
      </p:sp>
      <p:sp>
        <p:nvSpPr>
          <p:cNvPr id="62488" name="Line 71"/>
          <p:cNvSpPr>
            <a:spLocks noChangeShapeType="1"/>
          </p:cNvSpPr>
          <p:nvPr/>
        </p:nvSpPr>
        <p:spPr bwMode="auto">
          <a:xfrm>
            <a:off x="923925" y="4749800"/>
            <a:ext cx="0" cy="474663"/>
          </a:xfrm>
          <a:prstGeom prst="line">
            <a:avLst/>
          </a:prstGeom>
          <a:noFill/>
          <a:ln w="9525">
            <a:noFill/>
            <a:round/>
            <a:headEnd/>
            <a:tailEnd/>
          </a:ln>
        </p:spPr>
        <p:txBody>
          <a:bodyPr/>
          <a:lstStyle/>
          <a:p>
            <a:endParaRPr lang="zh-CN" altLang="en-US"/>
          </a:p>
        </p:txBody>
      </p:sp>
      <p:sp>
        <p:nvSpPr>
          <p:cNvPr id="62489" name="Line 72"/>
          <p:cNvSpPr>
            <a:spLocks noChangeShapeType="1"/>
          </p:cNvSpPr>
          <p:nvPr/>
        </p:nvSpPr>
        <p:spPr bwMode="auto">
          <a:xfrm>
            <a:off x="8207375" y="4749800"/>
            <a:ext cx="0" cy="474663"/>
          </a:xfrm>
          <a:prstGeom prst="line">
            <a:avLst/>
          </a:prstGeom>
          <a:noFill/>
          <a:ln w="9525">
            <a:noFill/>
            <a:round/>
            <a:headEnd/>
            <a:tailEnd/>
          </a:ln>
        </p:spPr>
        <p:txBody>
          <a:bodyPr/>
          <a:lstStyle/>
          <a:p>
            <a:endParaRPr lang="zh-CN" altLang="en-US"/>
          </a:p>
        </p:txBody>
      </p:sp>
      <p:sp>
        <p:nvSpPr>
          <p:cNvPr id="62490" name="Line 73"/>
          <p:cNvSpPr>
            <a:spLocks noChangeShapeType="1"/>
          </p:cNvSpPr>
          <p:nvPr/>
        </p:nvSpPr>
        <p:spPr bwMode="auto">
          <a:xfrm>
            <a:off x="923925" y="5224463"/>
            <a:ext cx="0" cy="474662"/>
          </a:xfrm>
          <a:prstGeom prst="line">
            <a:avLst/>
          </a:prstGeom>
          <a:noFill/>
          <a:ln w="9525">
            <a:noFill/>
            <a:round/>
            <a:headEnd/>
            <a:tailEnd/>
          </a:ln>
        </p:spPr>
        <p:txBody>
          <a:bodyPr/>
          <a:lstStyle/>
          <a:p>
            <a:endParaRPr lang="zh-CN" altLang="en-US"/>
          </a:p>
        </p:txBody>
      </p:sp>
      <p:sp>
        <p:nvSpPr>
          <p:cNvPr id="62491" name="Line 74"/>
          <p:cNvSpPr>
            <a:spLocks noChangeShapeType="1"/>
          </p:cNvSpPr>
          <p:nvPr/>
        </p:nvSpPr>
        <p:spPr bwMode="auto">
          <a:xfrm>
            <a:off x="8207375" y="5224463"/>
            <a:ext cx="0" cy="474662"/>
          </a:xfrm>
          <a:prstGeom prst="line">
            <a:avLst/>
          </a:prstGeom>
          <a:noFill/>
          <a:ln w="9525">
            <a:noFill/>
            <a:round/>
            <a:headEnd/>
            <a:tailEnd/>
          </a:ln>
        </p:spPr>
        <p:txBody>
          <a:bodyPr/>
          <a:lstStyle/>
          <a:p>
            <a:endParaRPr lang="zh-CN" altLang="en-US"/>
          </a:p>
        </p:txBody>
      </p:sp>
      <p:sp>
        <p:nvSpPr>
          <p:cNvPr id="62492" name="Line 75"/>
          <p:cNvSpPr>
            <a:spLocks noChangeShapeType="1"/>
          </p:cNvSpPr>
          <p:nvPr/>
        </p:nvSpPr>
        <p:spPr bwMode="auto">
          <a:xfrm>
            <a:off x="923925" y="5699125"/>
            <a:ext cx="0" cy="474663"/>
          </a:xfrm>
          <a:prstGeom prst="line">
            <a:avLst/>
          </a:prstGeom>
          <a:noFill/>
          <a:ln w="9525">
            <a:noFill/>
            <a:round/>
            <a:headEnd/>
            <a:tailEnd/>
          </a:ln>
        </p:spPr>
        <p:txBody>
          <a:bodyPr/>
          <a:lstStyle/>
          <a:p>
            <a:endParaRPr lang="zh-CN" altLang="en-US"/>
          </a:p>
        </p:txBody>
      </p:sp>
      <p:sp>
        <p:nvSpPr>
          <p:cNvPr id="62493" name="Line 76"/>
          <p:cNvSpPr>
            <a:spLocks noChangeShapeType="1"/>
          </p:cNvSpPr>
          <p:nvPr/>
        </p:nvSpPr>
        <p:spPr bwMode="auto">
          <a:xfrm>
            <a:off x="8207375" y="5699125"/>
            <a:ext cx="0" cy="474663"/>
          </a:xfrm>
          <a:prstGeom prst="line">
            <a:avLst/>
          </a:prstGeom>
          <a:noFill/>
          <a:ln w="9525">
            <a:noFill/>
            <a:round/>
            <a:headEnd/>
            <a:tailEnd/>
          </a:ln>
        </p:spPr>
        <p:txBody>
          <a:bodyPr/>
          <a:lstStyle/>
          <a:p>
            <a:endParaRPr lang="zh-CN" altLang="en-US"/>
          </a:p>
        </p:txBody>
      </p:sp>
      <p:sp>
        <p:nvSpPr>
          <p:cNvPr id="62494" name="Line 77"/>
          <p:cNvSpPr>
            <a:spLocks noChangeShapeType="1"/>
          </p:cNvSpPr>
          <p:nvPr/>
        </p:nvSpPr>
        <p:spPr bwMode="auto">
          <a:xfrm>
            <a:off x="923925" y="6173788"/>
            <a:ext cx="0" cy="474662"/>
          </a:xfrm>
          <a:prstGeom prst="line">
            <a:avLst/>
          </a:prstGeom>
          <a:noFill/>
          <a:ln w="9525">
            <a:noFill/>
            <a:round/>
            <a:headEnd/>
            <a:tailEnd/>
          </a:ln>
        </p:spPr>
        <p:txBody>
          <a:bodyPr/>
          <a:lstStyle/>
          <a:p>
            <a:endParaRPr lang="zh-CN" altLang="en-US"/>
          </a:p>
        </p:txBody>
      </p:sp>
      <p:sp>
        <p:nvSpPr>
          <p:cNvPr id="62495" name="Line 78"/>
          <p:cNvSpPr>
            <a:spLocks noChangeShapeType="1"/>
          </p:cNvSpPr>
          <p:nvPr/>
        </p:nvSpPr>
        <p:spPr bwMode="auto">
          <a:xfrm>
            <a:off x="8207375" y="6173788"/>
            <a:ext cx="0" cy="474662"/>
          </a:xfrm>
          <a:prstGeom prst="line">
            <a:avLst/>
          </a:prstGeom>
          <a:noFill/>
          <a:ln w="9525">
            <a:noFill/>
            <a:round/>
            <a:headEnd/>
            <a:tailEnd/>
          </a:ln>
        </p:spPr>
        <p:txBody>
          <a:bodyPr/>
          <a:lstStyle/>
          <a:p>
            <a:endParaRPr lang="zh-CN" altLang="en-US"/>
          </a:p>
        </p:txBody>
      </p:sp>
      <p:sp>
        <p:nvSpPr>
          <p:cNvPr id="62496" name="Line 79"/>
          <p:cNvSpPr>
            <a:spLocks noChangeShapeType="1"/>
          </p:cNvSpPr>
          <p:nvPr/>
        </p:nvSpPr>
        <p:spPr bwMode="auto">
          <a:xfrm>
            <a:off x="2116138" y="6648450"/>
            <a:ext cx="1873250" cy="0"/>
          </a:xfrm>
          <a:prstGeom prst="line">
            <a:avLst/>
          </a:prstGeom>
          <a:noFill/>
          <a:ln w="9525">
            <a:noFill/>
            <a:round/>
            <a:headEnd/>
            <a:tailEnd/>
          </a:ln>
        </p:spPr>
        <p:txBody>
          <a:bodyPr/>
          <a:lstStyle/>
          <a:p>
            <a:endParaRPr lang="zh-CN" altLang="en-US"/>
          </a:p>
        </p:txBody>
      </p:sp>
      <p:sp>
        <p:nvSpPr>
          <p:cNvPr id="62497" name="Line 80"/>
          <p:cNvSpPr>
            <a:spLocks noChangeShapeType="1"/>
          </p:cNvSpPr>
          <p:nvPr/>
        </p:nvSpPr>
        <p:spPr bwMode="auto">
          <a:xfrm>
            <a:off x="3989388" y="2832100"/>
            <a:ext cx="266700" cy="0"/>
          </a:xfrm>
          <a:prstGeom prst="line">
            <a:avLst/>
          </a:prstGeom>
          <a:noFill/>
          <a:ln w="9525">
            <a:noFill/>
            <a:round/>
            <a:headEnd/>
            <a:tailEnd/>
          </a:ln>
        </p:spPr>
        <p:txBody>
          <a:bodyPr/>
          <a:lstStyle/>
          <a:p>
            <a:endParaRPr lang="zh-CN" altLang="en-US"/>
          </a:p>
        </p:txBody>
      </p:sp>
      <p:sp>
        <p:nvSpPr>
          <p:cNvPr id="62498" name="Line 81"/>
          <p:cNvSpPr>
            <a:spLocks noChangeShapeType="1"/>
          </p:cNvSpPr>
          <p:nvPr/>
        </p:nvSpPr>
        <p:spPr bwMode="auto">
          <a:xfrm>
            <a:off x="4256088" y="2832100"/>
            <a:ext cx="1598612" cy="0"/>
          </a:xfrm>
          <a:prstGeom prst="line">
            <a:avLst/>
          </a:prstGeom>
          <a:noFill/>
          <a:ln w="9525">
            <a:noFill/>
            <a:round/>
            <a:headEnd/>
            <a:tailEnd/>
          </a:ln>
        </p:spPr>
        <p:txBody>
          <a:bodyPr/>
          <a:lstStyle/>
          <a:p>
            <a:endParaRPr lang="zh-CN" altLang="en-US"/>
          </a:p>
        </p:txBody>
      </p:sp>
      <p:sp>
        <p:nvSpPr>
          <p:cNvPr id="62499" name="Line 82"/>
          <p:cNvSpPr>
            <a:spLocks noChangeShapeType="1"/>
          </p:cNvSpPr>
          <p:nvPr/>
        </p:nvSpPr>
        <p:spPr bwMode="auto">
          <a:xfrm>
            <a:off x="5854700" y="2832100"/>
            <a:ext cx="452438" cy="0"/>
          </a:xfrm>
          <a:prstGeom prst="line">
            <a:avLst/>
          </a:prstGeom>
          <a:noFill/>
          <a:ln w="9525">
            <a:noFill/>
            <a:round/>
            <a:headEnd/>
            <a:tailEnd/>
          </a:ln>
        </p:spPr>
        <p:txBody>
          <a:bodyPr/>
          <a:lstStyle/>
          <a:p>
            <a:endParaRPr lang="zh-CN" altLang="en-US"/>
          </a:p>
        </p:txBody>
      </p:sp>
      <p:sp>
        <p:nvSpPr>
          <p:cNvPr id="62500" name="Line 83"/>
          <p:cNvSpPr>
            <a:spLocks noChangeShapeType="1"/>
          </p:cNvSpPr>
          <p:nvPr/>
        </p:nvSpPr>
        <p:spPr bwMode="auto">
          <a:xfrm>
            <a:off x="6307138" y="2832100"/>
            <a:ext cx="1900237" cy="0"/>
          </a:xfrm>
          <a:prstGeom prst="line">
            <a:avLst/>
          </a:prstGeom>
          <a:noFill/>
          <a:ln w="9525">
            <a:noFill/>
            <a:round/>
            <a:headEnd/>
            <a:tailEnd/>
          </a:ln>
        </p:spPr>
        <p:txBody>
          <a:bodyPr/>
          <a:lstStyle/>
          <a:p>
            <a:endParaRPr lang="zh-CN" altLang="en-US"/>
          </a:p>
        </p:txBody>
      </p:sp>
      <p:sp>
        <p:nvSpPr>
          <p:cNvPr id="62501" name="Line 84"/>
          <p:cNvSpPr>
            <a:spLocks noChangeShapeType="1"/>
          </p:cNvSpPr>
          <p:nvPr/>
        </p:nvSpPr>
        <p:spPr bwMode="auto">
          <a:xfrm>
            <a:off x="3989388" y="6648450"/>
            <a:ext cx="266700" cy="0"/>
          </a:xfrm>
          <a:prstGeom prst="line">
            <a:avLst/>
          </a:prstGeom>
          <a:noFill/>
          <a:ln w="9525">
            <a:noFill/>
            <a:round/>
            <a:headEnd/>
            <a:tailEnd/>
          </a:ln>
        </p:spPr>
        <p:txBody>
          <a:bodyPr/>
          <a:lstStyle/>
          <a:p>
            <a:endParaRPr lang="zh-CN" altLang="en-US"/>
          </a:p>
        </p:txBody>
      </p:sp>
      <p:sp>
        <p:nvSpPr>
          <p:cNvPr id="62502" name="Line 85"/>
          <p:cNvSpPr>
            <a:spLocks noChangeShapeType="1"/>
          </p:cNvSpPr>
          <p:nvPr/>
        </p:nvSpPr>
        <p:spPr bwMode="auto">
          <a:xfrm>
            <a:off x="4256088" y="6648450"/>
            <a:ext cx="1598612" cy="0"/>
          </a:xfrm>
          <a:prstGeom prst="line">
            <a:avLst/>
          </a:prstGeom>
          <a:noFill/>
          <a:ln w="9525">
            <a:noFill/>
            <a:round/>
            <a:headEnd/>
            <a:tailEnd/>
          </a:ln>
        </p:spPr>
        <p:txBody>
          <a:bodyPr/>
          <a:lstStyle/>
          <a:p>
            <a:endParaRPr lang="zh-CN" altLang="en-US"/>
          </a:p>
        </p:txBody>
      </p:sp>
      <p:sp>
        <p:nvSpPr>
          <p:cNvPr id="62503" name="Line 86"/>
          <p:cNvSpPr>
            <a:spLocks noChangeShapeType="1"/>
          </p:cNvSpPr>
          <p:nvPr/>
        </p:nvSpPr>
        <p:spPr bwMode="auto">
          <a:xfrm>
            <a:off x="5854700" y="6648450"/>
            <a:ext cx="452438" cy="0"/>
          </a:xfrm>
          <a:prstGeom prst="line">
            <a:avLst/>
          </a:prstGeom>
          <a:noFill/>
          <a:ln w="9525">
            <a:noFill/>
            <a:round/>
            <a:headEnd/>
            <a:tailEnd/>
          </a:ln>
        </p:spPr>
        <p:txBody>
          <a:bodyPr/>
          <a:lstStyle/>
          <a:p>
            <a:endParaRPr lang="zh-CN" altLang="en-US"/>
          </a:p>
        </p:txBody>
      </p:sp>
      <p:sp>
        <p:nvSpPr>
          <p:cNvPr id="62504" name="Line 87"/>
          <p:cNvSpPr>
            <a:spLocks noChangeShapeType="1"/>
          </p:cNvSpPr>
          <p:nvPr/>
        </p:nvSpPr>
        <p:spPr bwMode="auto">
          <a:xfrm>
            <a:off x="6307138" y="6648450"/>
            <a:ext cx="1900237" cy="0"/>
          </a:xfrm>
          <a:prstGeom prst="line">
            <a:avLst/>
          </a:prstGeom>
          <a:noFill/>
          <a:ln w="9525">
            <a:noFill/>
            <a:round/>
            <a:headEnd/>
            <a:tailEnd/>
          </a:ln>
        </p:spPr>
        <p:txBody>
          <a:bodyPr/>
          <a:lstStyle/>
          <a:p>
            <a:endParaRPr lang="zh-CN" altLang="en-US"/>
          </a:p>
        </p:txBody>
      </p:sp>
      <p:sp>
        <p:nvSpPr>
          <p:cNvPr id="6250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62506" name="Rectangle 89"/>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B59BA0FE-BB3B-4A4B-856A-DBD7C03A43BA}" type="slidenum">
              <a:rPr lang="zh-CN" altLang="zh-CN" sz="1700">
                <a:solidFill>
                  <a:srgbClr val="777777"/>
                </a:solidFill>
                <a:latin typeface="Tahoma" pitchFamily="34" charset="0"/>
                <a:ea typeface="宋体" pitchFamily="2" charset="-122"/>
              </a:rPr>
              <a:pPr algn="r"/>
              <a:t>30</a:t>
            </a:fld>
            <a:endParaRPr lang="zh-CN" altLang="zh-CN" sz="1700">
              <a:solidFill>
                <a:srgbClr val="777777"/>
              </a:solidFill>
              <a:latin typeface="Tahoma" pitchFamily="34" charset="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wipe(left)">
                                      <p:cBhvr>
                                        <p:cTn id="7" dur="500"/>
                                        <p:tgtEl>
                                          <p:spTgt spid="44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6">
                                            <p:txEl>
                                              <p:pRg st="1" end="1"/>
                                            </p:txEl>
                                          </p:spTgt>
                                        </p:tgtEl>
                                        <p:attrNameLst>
                                          <p:attrName>style.visibility</p:attrName>
                                        </p:attrNameLst>
                                      </p:cBhvr>
                                      <p:to>
                                        <p:strVal val="visible"/>
                                      </p:to>
                                    </p:set>
                                    <p:animEffect transition="in" filter="wipe(left)">
                                      <p:cBhvr>
                                        <p:cTn id="12" dur="500"/>
                                        <p:tgtEl>
                                          <p:spTgt spid="440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58"/>
                                        </p:tgtEl>
                                        <p:attrNameLst>
                                          <p:attrName>style.visibility</p:attrName>
                                        </p:attrNameLst>
                                      </p:cBhvr>
                                      <p:to>
                                        <p:strVal val="visible"/>
                                      </p:to>
                                    </p:set>
                                    <p:animEffect transition="in" filter="wipe(left)">
                                      <p:cBhvr>
                                        <p:cTn id="35" dur="500"/>
                                        <p:tgtEl>
                                          <p:spTgt spid="4305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bldLvl="4" autoUpdateAnimBg="0"/>
      <p:bldP spid="4305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100" name="灯片编号占位符 2"/>
          <p:cNvSpPr>
            <a:spLocks noGrp="1"/>
          </p:cNvSpPr>
          <p:nvPr>
            <p:ph type="sldNum" sz="quarter" idx="11"/>
          </p:nvPr>
        </p:nvSpPr>
        <p:spPr>
          <a:noFill/>
          <a:ln>
            <a:miter lim="800000"/>
            <a:headEnd/>
            <a:tailEnd/>
          </a:ln>
        </p:spPr>
        <p:txBody>
          <a:bodyPr/>
          <a:lstStyle/>
          <a:p>
            <a:fld id="{8D05405C-FB92-41D0-AAB5-97243993182E}" type="slidenum">
              <a:rPr lang="zh-CN" altLang="zh-CN" smtClean="0"/>
              <a:pPr/>
              <a:t>31</a:t>
            </a:fld>
            <a:endParaRPr lang="zh-CN" altLang="zh-CN" smtClean="0"/>
          </a:p>
        </p:txBody>
      </p:sp>
      <p:grpSp>
        <p:nvGrpSpPr>
          <p:cNvPr id="4101" name="Group 2"/>
          <p:cNvGrpSpPr>
            <a:grpSpLocks/>
          </p:cNvGrpSpPr>
          <p:nvPr/>
        </p:nvGrpSpPr>
        <p:grpSpPr bwMode="auto">
          <a:xfrm>
            <a:off x="258763" y="1198563"/>
            <a:ext cx="6221412" cy="5111750"/>
            <a:chOff x="0" y="0"/>
            <a:chExt cx="3919" cy="3220"/>
          </a:xfrm>
        </p:grpSpPr>
        <p:graphicFrame>
          <p:nvGraphicFramePr>
            <p:cNvPr id="4098" name="Object 3"/>
            <p:cNvGraphicFramePr>
              <a:graphicFrameLocks noChangeAspect="1"/>
            </p:cNvGraphicFramePr>
            <p:nvPr/>
          </p:nvGraphicFramePr>
          <p:xfrm>
            <a:off x="0" y="0"/>
            <a:ext cx="3919" cy="3220"/>
          </p:xfrm>
          <a:graphic>
            <a:graphicData uri="http://schemas.openxmlformats.org/presentationml/2006/ole">
              <mc:AlternateContent xmlns:mc="http://schemas.openxmlformats.org/markup-compatibility/2006">
                <mc:Choice xmlns:v="urn:schemas-microsoft-com:vml" Requires="v">
                  <p:oleObj spid="_x0000_s4112" r:id="rId5" imgW="4390949" imgH="3610051" progId="Excel.Sheet.8">
                    <p:embed/>
                  </p:oleObj>
                </mc:Choice>
                <mc:Fallback>
                  <p:oleObj r:id="rId5" imgW="4390949" imgH="3610051" progId="Excel.Sheet.8">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919" cy="322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56" name="Text Box 4"/>
            <p:cNvSpPr txBox="1">
              <a:spLocks noChangeArrowheads="1"/>
            </p:cNvSpPr>
            <p:nvPr/>
          </p:nvSpPr>
          <p:spPr bwMode="auto">
            <a:xfrm>
              <a:off x="514" y="96"/>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4157" name="Text Box 5"/>
            <p:cNvSpPr txBox="1">
              <a:spLocks noChangeArrowheads="1"/>
            </p:cNvSpPr>
            <p:nvPr/>
          </p:nvSpPr>
          <p:spPr bwMode="auto">
            <a:xfrm>
              <a:off x="3577" y="260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grpSp>
        <p:nvGrpSpPr>
          <p:cNvPr id="4102" name="Group 6"/>
          <p:cNvGrpSpPr>
            <a:grpSpLocks/>
          </p:cNvGrpSpPr>
          <p:nvPr/>
        </p:nvGrpSpPr>
        <p:grpSpPr bwMode="auto">
          <a:xfrm>
            <a:off x="1355725" y="2022475"/>
            <a:ext cx="3740150" cy="3546475"/>
            <a:chOff x="0" y="0"/>
            <a:chExt cx="2356" cy="2234"/>
          </a:xfrm>
        </p:grpSpPr>
        <p:grpSp>
          <p:nvGrpSpPr>
            <p:cNvPr id="4138" name="Group 7"/>
            <p:cNvGrpSpPr>
              <a:grpSpLocks/>
            </p:cNvGrpSpPr>
            <p:nvPr/>
          </p:nvGrpSpPr>
          <p:grpSpPr bwMode="auto">
            <a:xfrm>
              <a:off x="6" y="374"/>
              <a:ext cx="1964" cy="1855"/>
              <a:chOff x="0" y="0"/>
              <a:chExt cx="795" cy="646"/>
            </a:xfrm>
          </p:grpSpPr>
          <p:sp>
            <p:nvSpPr>
              <p:cNvPr id="4154" name="Line 8"/>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155" name="Line 9"/>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4139" name="Group 10"/>
            <p:cNvGrpSpPr>
              <a:grpSpLocks/>
            </p:cNvGrpSpPr>
            <p:nvPr/>
          </p:nvGrpSpPr>
          <p:grpSpPr bwMode="auto">
            <a:xfrm>
              <a:off x="0" y="1486"/>
              <a:ext cx="791" cy="747"/>
              <a:chOff x="0" y="0"/>
              <a:chExt cx="795" cy="646"/>
            </a:xfrm>
          </p:grpSpPr>
          <p:sp>
            <p:nvSpPr>
              <p:cNvPr id="4152" name="Line 11"/>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153" name="Line 12"/>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4140" name="Group 13"/>
            <p:cNvGrpSpPr>
              <a:grpSpLocks/>
            </p:cNvGrpSpPr>
            <p:nvPr/>
          </p:nvGrpSpPr>
          <p:grpSpPr bwMode="auto">
            <a:xfrm>
              <a:off x="2" y="1861"/>
              <a:ext cx="388" cy="371"/>
              <a:chOff x="0" y="0"/>
              <a:chExt cx="795" cy="646"/>
            </a:xfrm>
          </p:grpSpPr>
          <p:sp>
            <p:nvSpPr>
              <p:cNvPr id="4150" name="Line 14"/>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151" name="Line 15"/>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4141" name="Group 16"/>
            <p:cNvGrpSpPr>
              <a:grpSpLocks/>
            </p:cNvGrpSpPr>
            <p:nvPr/>
          </p:nvGrpSpPr>
          <p:grpSpPr bwMode="auto">
            <a:xfrm>
              <a:off x="3" y="1123"/>
              <a:ext cx="1179" cy="1109"/>
              <a:chOff x="0" y="0"/>
              <a:chExt cx="795" cy="646"/>
            </a:xfrm>
          </p:grpSpPr>
          <p:sp>
            <p:nvSpPr>
              <p:cNvPr id="4148" name="Line 17"/>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149" name="Line 18"/>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4142" name="Group 19"/>
            <p:cNvGrpSpPr>
              <a:grpSpLocks/>
            </p:cNvGrpSpPr>
            <p:nvPr/>
          </p:nvGrpSpPr>
          <p:grpSpPr bwMode="auto">
            <a:xfrm>
              <a:off x="4" y="748"/>
              <a:ext cx="1577" cy="1479"/>
              <a:chOff x="0" y="0"/>
              <a:chExt cx="795" cy="646"/>
            </a:xfrm>
          </p:grpSpPr>
          <p:sp>
            <p:nvSpPr>
              <p:cNvPr id="4146" name="Line 20"/>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147" name="Line 21"/>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nvGrpSpPr>
            <p:cNvPr id="4143" name="Group 22"/>
            <p:cNvGrpSpPr>
              <a:grpSpLocks/>
            </p:cNvGrpSpPr>
            <p:nvPr/>
          </p:nvGrpSpPr>
          <p:grpSpPr bwMode="auto">
            <a:xfrm>
              <a:off x="10" y="0"/>
              <a:ext cx="2346" cy="2234"/>
              <a:chOff x="0" y="0"/>
              <a:chExt cx="795" cy="646"/>
            </a:xfrm>
          </p:grpSpPr>
          <p:sp>
            <p:nvSpPr>
              <p:cNvPr id="4144" name="Line 23"/>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145" name="Line 24"/>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sp>
        <p:nvSpPr>
          <p:cNvPr id="4103" name="Line 25"/>
          <p:cNvSpPr>
            <a:spLocks noChangeShapeType="1"/>
          </p:cNvSpPr>
          <p:nvPr/>
        </p:nvSpPr>
        <p:spPr bwMode="auto">
          <a:xfrm flipH="1">
            <a:off x="1712913" y="1804988"/>
            <a:ext cx="3611562" cy="3416300"/>
          </a:xfrm>
          <a:prstGeom prst="line">
            <a:avLst/>
          </a:prstGeom>
          <a:noFill/>
          <a:ln w="50800">
            <a:solidFill>
              <a:srgbClr val="FF0000"/>
            </a:solidFill>
            <a:round/>
            <a:headEnd/>
            <a:tailEnd/>
          </a:ln>
        </p:spPr>
        <p:txBody>
          <a:bodyPr/>
          <a:lstStyle/>
          <a:p>
            <a:endParaRPr lang="zh-CN" altLang="en-US"/>
          </a:p>
        </p:txBody>
      </p:sp>
      <p:sp>
        <p:nvSpPr>
          <p:cNvPr id="4104" name="Oval 26"/>
          <p:cNvSpPr>
            <a:spLocks noChangeArrowheads="1"/>
          </p:cNvSpPr>
          <p:nvPr/>
        </p:nvSpPr>
        <p:spPr bwMode="auto">
          <a:xfrm>
            <a:off x="5022850" y="1954213"/>
            <a:ext cx="139700" cy="138112"/>
          </a:xfrm>
          <a:prstGeom prst="ellipse">
            <a:avLst/>
          </a:prstGeom>
          <a:solidFill>
            <a:srgbClr val="FF3300"/>
          </a:solidFill>
          <a:ln w="9525">
            <a:solidFill>
              <a:srgbClr val="FF0000"/>
            </a:solidFill>
            <a:round/>
            <a:headEnd/>
            <a:tailEnd/>
          </a:ln>
        </p:spPr>
        <p:txBody>
          <a:bodyPr wrap="none" anchor="ctr"/>
          <a:lstStyle/>
          <a:p>
            <a:endParaRPr lang="zh-CN" altLang="zh-CN" sz="1800">
              <a:ea typeface="宋体" pitchFamily="2" charset="-122"/>
            </a:endParaRPr>
          </a:p>
        </p:txBody>
      </p:sp>
      <p:sp>
        <p:nvSpPr>
          <p:cNvPr id="4105" name="Oval 27"/>
          <p:cNvSpPr>
            <a:spLocks noChangeArrowheads="1"/>
          </p:cNvSpPr>
          <p:nvPr/>
        </p:nvSpPr>
        <p:spPr bwMode="auto">
          <a:xfrm>
            <a:off x="4406900" y="2546350"/>
            <a:ext cx="139700" cy="138113"/>
          </a:xfrm>
          <a:prstGeom prst="ellipse">
            <a:avLst/>
          </a:prstGeom>
          <a:solidFill>
            <a:srgbClr val="FF3300"/>
          </a:solidFill>
          <a:ln w="9525">
            <a:solidFill>
              <a:srgbClr val="FF0000"/>
            </a:solidFill>
            <a:round/>
            <a:headEnd/>
            <a:tailEnd/>
          </a:ln>
        </p:spPr>
        <p:txBody>
          <a:bodyPr wrap="none" anchor="ctr"/>
          <a:lstStyle/>
          <a:p>
            <a:endParaRPr lang="zh-CN" altLang="zh-CN" sz="1800">
              <a:ea typeface="宋体" pitchFamily="2" charset="-122"/>
            </a:endParaRPr>
          </a:p>
        </p:txBody>
      </p:sp>
      <p:sp>
        <p:nvSpPr>
          <p:cNvPr id="4106" name="Oval 28"/>
          <p:cNvSpPr>
            <a:spLocks noChangeArrowheads="1"/>
          </p:cNvSpPr>
          <p:nvPr/>
        </p:nvSpPr>
        <p:spPr bwMode="auto">
          <a:xfrm>
            <a:off x="3784600" y="3132138"/>
            <a:ext cx="139700" cy="138112"/>
          </a:xfrm>
          <a:prstGeom prst="ellipse">
            <a:avLst/>
          </a:prstGeom>
          <a:solidFill>
            <a:srgbClr val="FF3300"/>
          </a:solidFill>
          <a:ln w="9525">
            <a:solidFill>
              <a:srgbClr val="FF0000"/>
            </a:solidFill>
            <a:round/>
            <a:headEnd/>
            <a:tailEnd/>
          </a:ln>
        </p:spPr>
        <p:txBody>
          <a:bodyPr wrap="none" anchor="ctr"/>
          <a:lstStyle/>
          <a:p>
            <a:endParaRPr lang="zh-CN" altLang="zh-CN" sz="1800">
              <a:ea typeface="宋体" pitchFamily="2" charset="-122"/>
            </a:endParaRPr>
          </a:p>
        </p:txBody>
      </p:sp>
      <p:sp>
        <p:nvSpPr>
          <p:cNvPr id="4107" name="Oval 29"/>
          <p:cNvSpPr>
            <a:spLocks noChangeArrowheads="1"/>
          </p:cNvSpPr>
          <p:nvPr/>
        </p:nvSpPr>
        <p:spPr bwMode="auto">
          <a:xfrm>
            <a:off x="3148013" y="3733800"/>
            <a:ext cx="139700" cy="138113"/>
          </a:xfrm>
          <a:prstGeom prst="ellipse">
            <a:avLst/>
          </a:prstGeom>
          <a:solidFill>
            <a:srgbClr val="FF3300"/>
          </a:solidFill>
          <a:ln w="9525">
            <a:solidFill>
              <a:srgbClr val="FF0000"/>
            </a:solidFill>
            <a:round/>
            <a:headEnd/>
            <a:tailEnd/>
          </a:ln>
        </p:spPr>
        <p:txBody>
          <a:bodyPr wrap="none" anchor="ctr"/>
          <a:lstStyle/>
          <a:p>
            <a:endParaRPr lang="zh-CN" altLang="zh-CN" sz="1800">
              <a:ea typeface="宋体" pitchFamily="2" charset="-122"/>
            </a:endParaRPr>
          </a:p>
        </p:txBody>
      </p:sp>
      <p:sp>
        <p:nvSpPr>
          <p:cNvPr id="4108" name="Oval 30"/>
          <p:cNvSpPr>
            <a:spLocks noChangeArrowheads="1"/>
          </p:cNvSpPr>
          <p:nvPr/>
        </p:nvSpPr>
        <p:spPr bwMode="auto">
          <a:xfrm>
            <a:off x="2536825" y="4308475"/>
            <a:ext cx="139700" cy="138113"/>
          </a:xfrm>
          <a:prstGeom prst="ellipse">
            <a:avLst/>
          </a:prstGeom>
          <a:solidFill>
            <a:srgbClr val="FF3300"/>
          </a:solidFill>
          <a:ln w="9525">
            <a:solidFill>
              <a:srgbClr val="FF0000"/>
            </a:solidFill>
            <a:round/>
            <a:headEnd/>
            <a:tailEnd/>
          </a:ln>
        </p:spPr>
        <p:txBody>
          <a:bodyPr wrap="none" anchor="ctr"/>
          <a:lstStyle/>
          <a:p>
            <a:endParaRPr lang="zh-CN" altLang="zh-CN" sz="1800">
              <a:ea typeface="宋体" pitchFamily="2" charset="-122"/>
            </a:endParaRPr>
          </a:p>
        </p:txBody>
      </p:sp>
      <p:sp>
        <p:nvSpPr>
          <p:cNvPr id="4109" name="Oval 31"/>
          <p:cNvSpPr>
            <a:spLocks noChangeArrowheads="1"/>
          </p:cNvSpPr>
          <p:nvPr/>
        </p:nvSpPr>
        <p:spPr bwMode="auto">
          <a:xfrm>
            <a:off x="1901825" y="4905375"/>
            <a:ext cx="139700" cy="138113"/>
          </a:xfrm>
          <a:prstGeom prst="ellipse">
            <a:avLst/>
          </a:prstGeom>
          <a:solidFill>
            <a:srgbClr val="FF3300"/>
          </a:solidFill>
          <a:ln w="9525">
            <a:solidFill>
              <a:srgbClr val="FF0000"/>
            </a:solidFill>
            <a:round/>
            <a:headEnd/>
            <a:tailEnd/>
          </a:ln>
        </p:spPr>
        <p:txBody>
          <a:bodyPr wrap="none" anchor="ctr"/>
          <a:lstStyle/>
          <a:p>
            <a:endParaRPr lang="zh-CN" altLang="zh-CN" sz="1800">
              <a:ea typeface="宋体" pitchFamily="2" charset="-122"/>
            </a:endParaRPr>
          </a:p>
        </p:txBody>
      </p:sp>
      <p:sp>
        <p:nvSpPr>
          <p:cNvPr id="4110" name="Rectangle 32"/>
          <p:cNvSpPr>
            <a:spLocks noChangeArrowheads="1"/>
          </p:cNvSpPr>
          <p:nvPr/>
        </p:nvSpPr>
        <p:spPr bwMode="auto">
          <a:xfrm>
            <a:off x="457200" y="252413"/>
            <a:ext cx="8229600" cy="692150"/>
          </a:xfrm>
          <a:prstGeom prst="rect">
            <a:avLst/>
          </a:prstGeom>
          <a:noFill/>
          <a:ln w="9525">
            <a:noFill/>
            <a:miter lim="800000"/>
            <a:headEnd/>
            <a:tailEnd/>
          </a:ln>
        </p:spPr>
        <p:txBody>
          <a:bodyPr anchor="ctr"/>
          <a:lstStyle/>
          <a:p>
            <a:pPr algn="ctr"/>
            <a:r>
              <a:rPr lang="en-US" altLang="zh-CN" sz="3600" b="1" dirty="0" smtClean="0">
                <a:solidFill>
                  <a:srgbClr val="333399"/>
                </a:solidFill>
                <a:latin typeface="Book Antiqua" pitchFamily="18" charset="0"/>
                <a:ea typeface="宋体" pitchFamily="2" charset="-122"/>
              </a:rPr>
              <a:t>2.2</a:t>
            </a:r>
            <a:r>
              <a:rPr lang="zh-CN" altLang="zh-CN" sz="3600" b="1" dirty="0" smtClean="0">
                <a:solidFill>
                  <a:srgbClr val="333399"/>
                </a:solidFill>
                <a:latin typeface="Book Antiqua" pitchFamily="18" charset="0"/>
                <a:ea typeface="宋体" pitchFamily="2" charset="-122"/>
              </a:rPr>
              <a:t>市场</a:t>
            </a:r>
            <a:r>
              <a:rPr lang="zh-CN" altLang="zh-CN" sz="3600" b="1" dirty="0">
                <a:solidFill>
                  <a:srgbClr val="333399"/>
                </a:solidFill>
                <a:latin typeface="Book Antiqua" pitchFamily="18" charset="0"/>
                <a:ea typeface="宋体" pitchFamily="2" charset="-122"/>
              </a:rPr>
              <a:t>供给曲线</a:t>
            </a:r>
            <a:endParaRPr lang="zh-CN" altLang="zh-CN" sz="3600" b="1" dirty="0">
              <a:solidFill>
                <a:srgbClr val="0000FF"/>
              </a:solidFill>
              <a:latin typeface="Book Antiqua" pitchFamily="18" charset="0"/>
              <a:ea typeface="宋体" pitchFamily="2" charset="-122"/>
            </a:endParaRPr>
          </a:p>
        </p:txBody>
      </p:sp>
      <p:graphicFrame>
        <p:nvGraphicFramePr>
          <p:cNvPr id="45089" name="Group 33"/>
          <p:cNvGraphicFramePr>
            <a:graphicFrameLocks noGrp="1"/>
          </p:cNvGraphicFramePr>
          <p:nvPr/>
        </p:nvGraphicFramePr>
        <p:xfrm>
          <a:off x="6111875" y="809625"/>
          <a:ext cx="2651125" cy="3836416"/>
        </p:xfrm>
        <a:graphic>
          <a:graphicData uri="http://schemas.openxmlformats.org/drawingml/2006/table">
            <a:tbl>
              <a:tblPr/>
              <a:tblGrid>
                <a:gridCol w="1084263"/>
                <a:gridCol w="1566862"/>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dirty="0" smtClean="0">
                          <a:ln>
                            <a:noFill/>
                          </a:ln>
                          <a:solidFill>
                            <a:schemeClr val="tx1"/>
                          </a:solidFill>
                          <a:effectLst/>
                          <a:latin typeface="Arial" pitchFamily="34" charset="0"/>
                          <a:ea typeface="宋体" pitchFamily="2" charset="-122"/>
                        </a:rPr>
                        <a:t>P</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zh-CN" sz="2400" b="1" i="1" u="none" strike="noStrike" cap="none" normalizeH="0" baseline="0" smtClean="0">
                          <a:ln>
                            <a:noFill/>
                          </a:ln>
                          <a:solidFill>
                            <a:schemeClr val="tx1"/>
                          </a:solidFill>
                          <a:effectLst/>
                          <a:latin typeface="Arial" pitchFamily="34" charset="0"/>
                          <a:ea typeface="宋体" pitchFamily="2" charset="-122"/>
                        </a:rPr>
                        <a:t>Q</a:t>
                      </a:r>
                      <a:r>
                        <a:rPr kumimoji="0" lang="zh-CN" altLang="zh-CN" sz="2400" b="1" i="1" u="none" strike="noStrike" cap="none" normalizeH="0" baseline="30000" smtClean="0">
                          <a:ln>
                            <a:noFill/>
                          </a:ln>
                          <a:solidFill>
                            <a:schemeClr val="tx1"/>
                          </a:solidFill>
                          <a:effectLst/>
                          <a:latin typeface="Arial" pitchFamily="34" charset="0"/>
                          <a:ea typeface="宋体" pitchFamily="2" charset="-122"/>
                        </a:rPr>
                        <a:t>S</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(市场)</a:t>
                      </a:r>
                      <a:endParaRPr kumimoji="0" lang="zh-CN" altLang="zh-CN" sz="2400" b="1" i="1" u="none" strike="noStrike" cap="none" normalizeH="0" baseline="30000" smtClean="0">
                        <a:ln>
                          <a:noFill/>
                        </a:ln>
                        <a:solidFill>
                          <a:schemeClr val="tx1"/>
                        </a:solidFill>
                        <a:effectLst/>
                        <a:latin typeface="Arial"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4136" name="FlagCount" hidden="1">
            <a:hlinkClick r:id="rId7"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37" name="矩形 36"/>
          <p:cNvSpPr/>
          <p:nvPr/>
        </p:nvSpPr>
        <p:spPr>
          <a:xfrm>
            <a:off x="293688" y="1625600"/>
            <a:ext cx="236537" cy="413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63491" name="灯片编号占位符 2"/>
          <p:cNvSpPr>
            <a:spLocks noGrp="1"/>
          </p:cNvSpPr>
          <p:nvPr>
            <p:ph type="sldNum" sz="quarter" idx="11"/>
          </p:nvPr>
        </p:nvSpPr>
        <p:spPr>
          <a:noFill/>
          <a:ln>
            <a:miter lim="800000"/>
            <a:headEnd/>
            <a:tailEnd/>
          </a:ln>
        </p:spPr>
        <p:txBody>
          <a:bodyPr/>
          <a:lstStyle/>
          <a:p>
            <a:fld id="{A68B3627-A860-4D71-B9AE-01662F055201}" type="slidenum">
              <a:rPr lang="zh-CN" altLang="zh-CN" smtClean="0"/>
              <a:pPr/>
              <a:t>32</a:t>
            </a:fld>
            <a:endParaRPr lang="zh-CN" altLang="zh-CN" smtClean="0"/>
          </a:p>
        </p:txBody>
      </p:sp>
      <p:sp>
        <p:nvSpPr>
          <p:cNvPr id="63492" name="Rectangle 2"/>
          <p:cNvSpPr>
            <a:spLocks noGrp="1" noChangeArrowheads="1"/>
          </p:cNvSpPr>
          <p:nvPr>
            <p:ph type="title" idx="4294967295"/>
          </p:nvPr>
        </p:nvSpPr>
        <p:spPr/>
        <p:txBody>
          <a:bodyPr/>
          <a:lstStyle/>
          <a:p>
            <a:pPr eaLnBrk="1" hangingPunct="1"/>
            <a:r>
              <a:rPr lang="en-US" altLang="zh-CN" sz="3600" dirty="0" smtClean="0">
                <a:ea typeface="宋体" pitchFamily="2" charset="-122"/>
              </a:rPr>
              <a:t>2.3</a:t>
            </a:r>
            <a:r>
              <a:rPr lang="zh-CN" altLang="en-US" sz="3600" dirty="0" smtClean="0">
                <a:ea typeface="宋体" pitchFamily="2" charset="-122"/>
              </a:rPr>
              <a:t>供给曲线的移动</a:t>
            </a:r>
          </a:p>
        </p:txBody>
      </p:sp>
      <p:sp>
        <p:nvSpPr>
          <p:cNvPr id="46085" name="Rectangle 3"/>
          <p:cNvSpPr>
            <a:spLocks noGrp="1" noChangeArrowheads="1"/>
          </p:cNvSpPr>
          <p:nvPr>
            <p:ph type="body" idx="4294967295"/>
          </p:nvPr>
        </p:nvSpPr>
        <p:spPr>
          <a:xfrm>
            <a:off x="457200" y="1001713"/>
            <a:ext cx="8229600" cy="5324475"/>
          </a:xfrm>
        </p:spPr>
        <p:txBody>
          <a:bodyPr/>
          <a:lstStyle/>
          <a:p>
            <a:pPr eaLnBrk="1" hangingPunct="1"/>
            <a:r>
              <a:rPr lang="zh-CN" altLang="zh-CN" smtClean="0">
                <a:ea typeface="宋体" pitchFamily="2" charset="-122"/>
              </a:rPr>
              <a:t>供给曲线表示其他条件不变的情况下，一种物品的价格与供给量之间的关系</a:t>
            </a:r>
          </a:p>
          <a:p>
            <a:pPr eaLnBrk="1" hangingPunct="1"/>
            <a:endParaRPr lang="zh-CN" altLang="zh-CN" smtClean="0">
              <a:ea typeface="宋体" pitchFamily="2" charset="-122"/>
            </a:endParaRPr>
          </a:p>
          <a:p>
            <a:pPr eaLnBrk="1" hangingPunct="1"/>
            <a:r>
              <a:rPr lang="zh-CN" altLang="zh-CN" smtClean="0">
                <a:ea typeface="宋体" pitchFamily="2" charset="-122"/>
              </a:rPr>
              <a:t>这里的“其他条件”是决定供应的非价格因素</a:t>
            </a:r>
          </a:p>
          <a:p>
            <a:pPr eaLnBrk="1" hangingPunct="1"/>
            <a:endParaRPr lang="zh-CN" altLang="zh-CN" smtClean="0">
              <a:ea typeface="宋体" pitchFamily="2" charset="-122"/>
            </a:endParaRPr>
          </a:p>
          <a:p>
            <a:r>
              <a:rPr lang="zh-CN" altLang="zh-CN" smtClean="0">
                <a:ea typeface="宋体" pitchFamily="2" charset="-122"/>
              </a:rPr>
              <a:t>改变这些非价格因素会</a:t>
            </a:r>
            <a:r>
              <a:rPr lang="zh-CN" altLang="en-US" smtClean="0">
                <a:ea typeface="宋体" pitchFamily="2" charset="-122"/>
              </a:rPr>
              <a:t>产生新的供给曲线</a:t>
            </a:r>
            <a:endParaRPr lang="en-US" altLang="zh-CN" smtClean="0">
              <a:ea typeface="宋体" pitchFamily="2" charset="-122"/>
            </a:endParaRPr>
          </a:p>
          <a:p>
            <a:endParaRPr lang="en-US" altLang="zh-CN" smtClean="0">
              <a:ea typeface="宋体" pitchFamily="2" charset="-122"/>
            </a:endParaRPr>
          </a:p>
          <a:p>
            <a:r>
              <a:rPr lang="zh-CN" altLang="en-US" smtClean="0">
                <a:ea typeface="宋体" pitchFamily="2" charset="-122"/>
              </a:rPr>
              <a:t>或者说</a:t>
            </a:r>
            <a:r>
              <a:rPr lang="zh-CN" smtClean="0">
                <a:ea typeface="宋体" pitchFamily="2" charset="-122"/>
              </a:rPr>
              <a:t>使供给曲线移动</a:t>
            </a:r>
            <a:r>
              <a:rPr lang="zh-CN" altLang="zh-CN" smtClean="0">
                <a:ea typeface="宋体" pitchFamily="2" charset="-122"/>
              </a:rPr>
              <a:t>… </a:t>
            </a:r>
          </a:p>
        </p:txBody>
      </p:sp>
      <p:sp>
        <p:nvSpPr>
          <p:cNvPr id="6349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wipe(left)">
                                      <p:cBhvr>
                                        <p:cTn id="7" dur="500"/>
                                        <p:tgtEl>
                                          <p:spTgt spid="46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5">
                                            <p:txEl>
                                              <p:pRg st="2" end="2"/>
                                            </p:txEl>
                                          </p:spTgt>
                                        </p:tgtEl>
                                        <p:attrNameLst>
                                          <p:attrName>style.visibility</p:attrName>
                                        </p:attrNameLst>
                                      </p:cBhvr>
                                      <p:to>
                                        <p:strVal val="visible"/>
                                      </p:to>
                                    </p:set>
                                    <p:animEffect transition="in" filter="wipe(left)">
                                      <p:cBhvr>
                                        <p:cTn id="12" dur="500"/>
                                        <p:tgtEl>
                                          <p:spTgt spid="4608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5">
                                            <p:txEl>
                                              <p:pRg st="4" end="4"/>
                                            </p:txEl>
                                          </p:spTgt>
                                        </p:tgtEl>
                                        <p:attrNameLst>
                                          <p:attrName>style.visibility</p:attrName>
                                        </p:attrNameLst>
                                      </p:cBhvr>
                                      <p:to>
                                        <p:strVal val="visible"/>
                                      </p:to>
                                    </p:set>
                                    <p:animEffect transition="in" filter="wipe(left)">
                                      <p:cBhvr>
                                        <p:cTn id="17" dur="500"/>
                                        <p:tgtEl>
                                          <p:spTgt spid="4608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5">
                                            <p:txEl>
                                              <p:pRg st="6" end="6"/>
                                            </p:txEl>
                                          </p:spTgt>
                                        </p:tgtEl>
                                        <p:attrNameLst>
                                          <p:attrName>style.visibility</p:attrName>
                                        </p:attrNameLst>
                                      </p:cBhvr>
                                      <p:to>
                                        <p:strVal val="visible"/>
                                      </p:to>
                                    </p:set>
                                    <p:animEffect transition="in" filter="wipe(left)">
                                      <p:cBhvr>
                                        <p:cTn id="22" dur="500"/>
                                        <p:tgtEl>
                                          <p:spTgt spid="460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build="p" bldLvl="4"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4"/>
          <p:cNvSpPr txBox="1">
            <a:spLocks noChangeArrowheads="1"/>
          </p:cNvSpPr>
          <p:nvPr/>
        </p:nvSpPr>
        <p:spPr bwMode="auto">
          <a:xfrm>
            <a:off x="163513" y="368300"/>
            <a:ext cx="8034282" cy="522288"/>
          </a:xfrm>
          <a:prstGeom prst="rect">
            <a:avLst/>
          </a:prstGeom>
          <a:noFill/>
          <a:ln w="9525">
            <a:noFill/>
            <a:miter lim="800000"/>
            <a:headEnd/>
            <a:tailEnd/>
          </a:ln>
        </p:spPr>
        <p:txBody>
          <a:bodyPr wrap="square">
            <a:spAutoFit/>
          </a:bodyPr>
          <a:lstStyle/>
          <a:p>
            <a:pPr algn="ctr"/>
            <a:r>
              <a:rPr lang="en-US" altLang="zh-CN" sz="2800" dirty="0" smtClean="0">
                <a:solidFill>
                  <a:srgbClr val="002060"/>
                </a:solidFill>
                <a:ea typeface="宋体" pitchFamily="2" charset="-122"/>
              </a:rPr>
              <a:t>2.3 Shifts </a:t>
            </a:r>
            <a:r>
              <a:rPr lang="en-US" altLang="zh-CN" sz="2800" dirty="0">
                <a:solidFill>
                  <a:srgbClr val="002060"/>
                </a:solidFill>
                <a:ea typeface="宋体" pitchFamily="2" charset="-122"/>
              </a:rPr>
              <a:t>in the Supply </a:t>
            </a:r>
            <a:r>
              <a:rPr lang="en-US" altLang="zh-CN" sz="2800" dirty="0" smtClean="0">
                <a:solidFill>
                  <a:srgbClr val="002060"/>
                </a:solidFill>
                <a:ea typeface="宋体" pitchFamily="2" charset="-122"/>
              </a:rPr>
              <a:t>Curve</a:t>
            </a:r>
            <a:r>
              <a:rPr lang="zh-CN" altLang="en-US" sz="2800" dirty="0" smtClean="0">
                <a:solidFill>
                  <a:srgbClr val="002060"/>
                </a:solidFill>
                <a:ea typeface="宋体" pitchFamily="2" charset="-122"/>
              </a:rPr>
              <a:t>供给曲线的移动</a:t>
            </a:r>
            <a:endParaRPr lang="en-US" altLang="zh-CN" sz="2800" dirty="0">
              <a:solidFill>
                <a:srgbClr val="002060"/>
              </a:solidFill>
              <a:ea typeface="宋体" pitchFamily="2" charset="-122"/>
            </a:endParaRPr>
          </a:p>
        </p:txBody>
      </p:sp>
      <p:sp>
        <p:nvSpPr>
          <p:cNvPr id="6" name="Rectangle 5"/>
          <p:cNvSpPr/>
          <p:nvPr/>
        </p:nvSpPr>
        <p:spPr>
          <a:xfrm>
            <a:off x="1852613" y="1174750"/>
            <a:ext cx="60198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zh-CN" sz="1800">
              <a:solidFill>
                <a:schemeClr val="tx1"/>
              </a:solidFill>
              <a:ea typeface="宋体" pitchFamily="2" charset="-122"/>
            </a:endParaRPr>
          </a:p>
        </p:txBody>
      </p:sp>
      <p:grpSp>
        <p:nvGrpSpPr>
          <p:cNvPr id="2" name="Group 5"/>
          <p:cNvGrpSpPr>
            <a:grpSpLocks/>
          </p:cNvGrpSpPr>
          <p:nvPr/>
        </p:nvGrpSpPr>
        <p:grpSpPr bwMode="auto">
          <a:xfrm>
            <a:off x="476250" y="1089025"/>
            <a:ext cx="1376363" cy="3821113"/>
            <a:chOff x="452782" y="1362670"/>
            <a:chExt cx="1376449" cy="3819724"/>
          </a:xfrm>
        </p:grpSpPr>
        <p:cxnSp>
          <p:nvCxnSpPr>
            <p:cNvPr id="8" name="Straight Connector 7"/>
            <p:cNvCxnSpPr/>
            <p:nvPr/>
          </p:nvCxnSpPr>
          <p:spPr>
            <a:xfrm rot="5400000">
              <a:off x="-76664" y="3276499"/>
              <a:ext cx="381020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541" name="TextBox 7"/>
            <p:cNvSpPr txBox="1">
              <a:spLocks noChangeArrowheads="1"/>
            </p:cNvSpPr>
            <p:nvPr/>
          </p:nvSpPr>
          <p:spPr bwMode="auto">
            <a:xfrm>
              <a:off x="452782" y="1362670"/>
              <a:ext cx="1326087" cy="1199893"/>
            </a:xfrm>
            <a:prstGeom prst="rect">
              <a:avLst/>
            </a:prstGeom>
            <a:noFill/>
            <a:ln w="9525">
              <a:noFill/>
              <a:miter lim="800000"/>
              <a:headEnd/>
              <a:tailEnd/>
            </a:ln>
          </p:spPr>
          <p:txBody>
            <a:bodyPr wrap="none">
              <a:spAutoFit/>
            </a:bodyPr>
            <a:lstStyle/>
            <a:p>
              <a:r>
                <a:rPr lang="en-US" altLang="zh-CN" sz="1800" dirty="0">
                  <a:ea typeface="宋体" pitchFamily="2" charset="-122"/>
                </a:rPr>
                <a:t>Price of </a:t>
              </a:r>
            </a:p>
            <a:p>
              <a:r>
                <a:rPr lang="en-US" altLang="zh-CN" sz="1800" dirty="0">
                  <a:ea typeface="宋体" pitchFamily="2" charset="-122"/>
                </a:rPr>
                <a:t>Ice-Cream </a:t>
              </a:r>
            </a:p>
            <a:p>
              <a:r>
                <a:rPr lang="en-US" altLang="zh-CN" sz="1800" dirty="0">
                  <a:ea typeface="宋体" pitchFamily="2" charset="-122"/>
                </a:rPr>
                <a:t>Cones </a:t>
              </a:r>
              <a:endParaRPr lang="en-US" altLang="zh-CN" sz="1800" dirty="0" smtClean="0">
                <a:ea typeface="宋体" pitchFamily="2" charset="-122"/>
              </a:endParaRPr>
            </a:p>
            <a:p>
              <a:r>
                <a:rPr lang="zh-CN" altLang="en-US" sz="1800" dirty="0" smtClean="0">
                  <a:ea typeface="宋体" pitchFamily="2" charset="-122"/>
                </a:rPr>
                <a:t>冰淇淋价格</a:t>
              </a:r>
              <a:endParaRPr lang="en-US" altLang="zh-CN" sz="1800" dirty="0">
                <a:ea typeface="宋体" pitchFamily="2" charset="-122"/>
              </a:endParaRPr>
            </a:p>
          </p:txBody>
        </p:sp>
      </p:grpSp>
      <p:grpSp>
        <p:nvGrpSpPr>
          <p:cNvPr id="3" name="Group 8"/>
          <p:cNvGrpSpPr>
            <a:grpSpLocks/>
          </p:cNvGrpSpPr>
          <p:nvPr/>
        </p:nvGrpSpPr>
        <p:grpSpPr bwMode="auto">
          <a:xfrm>
            <a:off x="1660525" y="4908550"/>
            <a:ext cx="6379069" cy="522288"/>
            <a:chOff x="1636325" y="5181596"/>
            <a:chExt cx="6379466" cy="521343"/>
          </a:xfrm>
        </p:grpSpPr>
        <p:cxnSp>
          <p:nvCxnSpPr>
            <p:cNvPr id="11" name="Straight Connector 10"/>
            <p:cNvCxnSpPr/>
            <p:nvPr/>
          </p:nvCxnSpPr>
          <p:spPr>
            <a:xfrm>
              <a:off x="1828425" y="5181596"/>
              <a:ext cx="6020175" cy="1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538" name="TextBox 10"/>
            <p:cNvSpPr txBox="1">
              <a:spLocks noChangeArrowheads="1"/>
            </p:cNvSpPr>
            <p:nvPr/>
          </p:nvSpPr>
          <p:spPr bwMode="auto">
            <a:xfrm>
              <a:off x="2550724" y="5334000"/>
              <a:ext cx="5465067" cy="368939"/>
            </a:xfrm>
            <a:prstGeom prst="rect">
              <a:avLst/>
            </a:prstGeom>
            <a:noFill/>
            <a:ln w="9525">
              <a:noFill/>
              <a:miter lim="800000"/>
              <a:headEnd/>
              <a:tailEnd/>
            </a:ln>
          </p:spPr>
          <p:txBody>
            <a:bodyPr wrap="square">
              <a:spAutoFit/>
            </a:bodyPr>
            <a:lstStyle/>
            <a:p>
              <a:pPr algn="r"/>
              <a:r>
                <a:rPr lang="en-US" altLang="zh-CN" sz="1800" dirty="0">
                  <a:ea typeface="宋体" pitchFamily="2" charset="-122"/>
                </a:rPr>
                <a:t>Quantity of Ice-Cream </a:t>
              </a:r>
              <a:r>
                <a:rPr lang="en-US" altLang="zh-CN" sz="1800" dirty="0" smtClean="0">
                  <a:ea typeface="宋体" pitchFamily="2" charset="-122"/>
                </a:rPr>
                <a:t>Cones </a:t>
              </a:r>
              <a:r>
                <a:rPr lang="zh-CN" altLang="en-US" sz="1800" dirty="0" smtClean="0">
                  <a:ea typeface="宋体" pitchFamily="2" charset="-122"/>
                </a:rPr>
                <a:t>冰淇淋数量</a:t>
              </a:r>
              <a:r>
                <a:rPr lang="en-US" altLang="zh-CN" sz="1800" dirty="0" smtClean="0">
                  <a:ea typeface="宋体" pitchFamily="2" charset="-122"/>
                </a:rPr>
                <a:t> </a:t>
              </a:r>
              <a:endParaRPr lang="en-US" altLang="zh-CN" sz="1800" dirty="0">
                <a:ea typeface="宋体" pitchFamily="2" charset="-122"/>
              </a:endParaRPr>
            </a:p>
          </p:txBody>
        </p:sp>
        <p:sp>
          <p:nvSpPr>
            <p:cNvPr id="64539" name="TextBox 11"/>
            <p:cNvSpPr txBox="1">
              <a:spLocks noChangeArrowheads="1"/>
            </p:cNvSpPr>
            <p:nvPr/>
          </p:nvSpPr>
          <p:spPr bwMode="auto">
            <a:xfrm>
              <a:off x="1636325" y="5181596"/>
              <a:ext cx="312906" cy="368939"/>
            </a:xfrm>
            <a:prstGeom prst="rect">
              <a:avLst/>
            </a:prstGeom>
            <a:noFill/>
            <a:ln w="9525">
              <a:noFill/>
              <a:miter lim="800000"/>
              <a:headEnd/>
              <a:tailEnd/>
            </a:ln>
          </p:spPr>
          <p:txBody>
            <a:bodyPr wrap="none">
              <a:spAutoFit/>
            </a:bodyPr>
            <a:lstStyle/>
            <a:p>
              <a:r>
                <a:rPr lang="en-US" altLang="zh-CN" sz="1800">
                  <a:ea typeface="宋体" pitchFamily="2" charset="-122"/>
                </a:rPr>
                <a:t>0</a:t>
              </a:r>
            </a:p>
          </p:txBody>
        </p:sp>
      </p:grpSp>
      <p:grpSp>
        <p:nvGrpSpPr>
          <p:cNvPr id="4" name="Group 12"/>
          <p:cNvGrpSpPr>
            <a:grpSpLocks/>
          </p:cNvGrpSpPr>
          <p:nvPr/>
        </p:nvGrpSpPr>
        <p:grpSpPr bwMode="auto">
          <a:xfrm>
            <a:off x="3224213" y="1174750"/>
            <a:ext cx="2511425" cy="3352800"/>
            <a:chOff x="3175069" y="1752600"/>
            <a:chExt cx="2511790" cy="3352802"/>
          </a:xfrm>
        </p:grpSpPr>
        <p:cxnSp>
          <p:nvCxnSpPr>
            <p:cNvPr id="15" name="Straight Connector 14"/>
            <p:cNvCxnSpPr/>
            <p:nvPr/>
          </p:nvCxnSpPr>
          <p:spPr>
            <a:xfrm rot="5400000">
              <a:off x="2717990" y="2971679"/>
              <a:ext cx="2590802" cy="1676644"/>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64536" name="TextBox 14"/>
            <p:cNvSpPr txBox="1">
              <a:spLocks noChangeArrowheads="1"/>
            </p:cNvSpPr>
            <p:nvPr/>
          </p:nvSpPr>
          <p:spPr bwMode="auto">
            <a:xfrm>
              <a:off x="4506442" y="1752600"/>
              <a:ext cx="1180417" cy="701731"/>
            </a:xfrm>
            <a:prstGeom prst="rect">
              <a:avLst/>
            </a:prstGeom>
            <a:noFill/>
            <a:ln w="9525">
              <a:noFill/>
              <a:miter lim="800000"/>
              <a:headEnd/>
              <a:tailEnd/>
            </a:ln>
          </p:spPr>
          <p:txBody>
            <a:bodyPr wrap="none">
              <a:spAutoFit/>
            </a:bodyPr>
            <a:lstStyle/>
            <a:p>
              <a:r>
                <a:rPr lang="en-US" altLang="zh-CN" sz="1800">
                  <a:ea typeface="宋体" pitchFamily="2" charset="-122"/>
                </a:rPr>
                <a:t>Supply</a:t>
              </a:r>
            </a:p>
            <a:p>
              <a:r>
                <a:rPr lang="en-US" altLang="zh-CN" sz="1800">
                  <a:ea typeface="宋体" pitchFamily="2" charset="-122"/>
                </a:rPr>
                <a:t> curve, S</a:t>
              </a:r>
              <a:r>
                <a:rPr lang="en-US" altLang="zh-CN" sz="1800" baseline="-25000">
                  <a:ea typeface="宋体" pitchFamily="2" charset="-122"/>
                </a:rPr>
                <a:t>1</a:t>
              </a:r>
            </a:p>
          </p:txBody>
        </p:sp>
      </p:grpSp>
      <p:grpSp>
        <p:nvGrpSpPr>
          <p:cNvPr id="5" name="Group 15"/>
          <p:cNvGrpSpPr>
            <a:grpSpLocks/>
          </p:cNvGrpSpPr>
          <p:nvPr/>
        </p:nvGrpSpPr>
        <p:grpSpPr bwMode="auto">
          <a:xfrm>
            <a:off x="1906588" y="1104900"/>
            <a:ext cx="1563687" cy="2971800"/>
            <a:chOff x="3161332" y="1295400"/>
            <a:chExt cx="1563688" cy="2971801"/>
          </a:xfrm>
        </p:grpSpPr>
        <p:cxnSp>
          <p:nvCxnSpPr>
            <p:cNvPr id="18" name="Straight Connector 17"/>
            <p:cNvCxnSpPr/>
            <p:nvPr/>
          </p:nvCxnSpPr>
          <p:spPr>
            <a:xfrm rot="5400000">
              <a:off x="2762076" y="2304256"/>
              <a:ext cx="2362201" cy="15636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4534" name="TextBox 17"/>
            <p:cNvSpPr txBox="1">
              <a:spLocks noChangeArrowheads="1"/>
            </p:cNvSpPr>
            <p:nvPr/>
          </p:nvSpPr>
          <p:spPr bwMode="auto">
            <a:xfrm>
              <a:off x="3541325" y="1295400"/>
              <a:ext cx="1180131" cy="701731"/>
            </a:xfrm>
            <a:prstGeom prst="rect">
              <a:avLst/>
            </a:prstGeom>
            <a:noFill/>
            <a:ln w="9525">
              <a:noFill/>
              <a:miter lim="800000"/>
              <a:headEnd/>
              <a:tailEnd/>
            </a:ln>
          </p:spPr>
          <p:txBody>
            <a:bodyPr wrap="none">
              <a:spAutoFit/>
            </a:bodyPr>
            <a:lstStyle/>
            <a:p>
              <a:r>
                <a:rPr lang="en-US" altLang="zh-CN" sz="1800">
                  <a:ea typeface="宋体" pitchFamily="2" charset="-122"/>
                </a:rPr>
                <a:t>Supply </a:t>
              </a:r>
            </a:p>
            <a:p>
              <a:r>
                <a:rPr lang="en-US" altLang="zh-CN" sz="1800">
                  <a:ea typeface="宋体" pitchFamily="2" charset="-122"/>
                </a:rPr>
                <a:t> curve, S</a:t>
              </a:r>
              <a:r>
                <a:rPr lang="en-US" altLang="zh-CN" sz="1800" baseline="-25000">
                  <a:ea typeface="宋体" pitchFamily="2" charset="-122"/>
                </a:rPr>
                <a:t>3</a:t>
              </a:r>
            </a:p>
          </p:txBody>
        </p:sp>
      </p:grpSp>
      <p:grpSp>
        <p:nvGrpSpPr>
          <p:cNvPr id="7" name="Group 18"/>
          <p:cNvGrpSpPr>
            <a:grpSpLocks/>
          </p:cNvGrpSpPr>
          <p:nvPr/>
        </p:nvGrpSpPr>
        <p:grpSpPr bwMode="auto">
          <a:xfrm>
            <a:off x="5080000" y="1250950"/>
            <a:ext cx="2740025" cy="3276600"/>
            <a:chOff x="1066800" y="990600"/>
            <a:chExt cx="2740379" cy="3276600"/>
          </a:xfrm>
        </p:grpSpPr>
        <p:cxnSp>
          <p:nvCxnSpPr>
            <p:cNvPr id="21" name="Straight Connector 20"/>
            <p:cNvCxnSpPr/>
            <p:nvPr/>
          </p:nvCxnSpPr>
          <p:spPr>
            <a:xfrm rot="5400000">
              <a:off x="609708" y="2133492"/>
              <a:ext cx="2590800" cy="16766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4532" name="TextBox 20"/>
            <p:cNvSpPr txBox="1">
              <a:spLocks noChangeArrowheads="1"/>
            </p:cNvSpPr>
            <p:nvPr/>
          </p:nvSpPr>
          <p:spPr bwMode="auto">
            <a:xfrm>
              <a:off x="2626785" y="990600"/>
              <a:ext cx="1180394" cy="701731"/>
            </a:xfrm>
            <a:prstGeom prst="rect">
              <a:avLst/>
            </a:prstGeom>
            <a:noFill/>
            <a:ln w="9525">
              <a:noFill/>
              <a:miter lim="800000"/>
              <a:headEnd/>
              <a:tailEnd/>
            </a:ln>
          </p:spPr>
          <p:txBody>
            <a:bodyPr wrap="none">
              <a:spAutoFit/>
            </a:bodyPr>
            <a:lstStyle/>
            <a:p>
              <a:r>
                <a:rPr lang="en-US" altLang="zh-CN" sz="1800">
                  <a:ea typeface="宋体" pitchFamily="2" charset="-122"/>
                </a:rPr>
                <a:t>Supply</a:t>
              </a:r>
            </a:p>
            <a:p>
              <a:r>
                <a:rPr lang="en-US" altLang="zh-CN" sz="1800">
                  <a:ea typeface="宋体" pitchFamily="2" charset="-122"/>
                </a:rPr>
                <a:t> curve, S</a:t>
              </a:r>
              <a:r>
                <a:rPr lang="en-US" altLang="zh-CN" sz="1800" baseline="-25000">
                  <a:ea typeface="宋体" pitchFamily="2" charset="-122"/>
                </a:rPr>
                <a:t>2</a:t>
              </a:r>
            </a:p>
          </p:txBody>
        </p:sp>
      </p:grpSp>
      <p:cxnSp>
        <p:nvCxnSpPr>
          <p:cNvPr id="23" name="Straight Arrow Connector 22"/>
          <p:cNvCxnSpPr/>
          <p:nvPr/>
        </p:nvCxnSpPr>
        <p:spPr>
          <a:xfrm>
            <a:off x="4138613" y="3232150"/>
            <a:ext cx="1660525"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22"/>
          <p:cNvGrpSpPr>
            <a:grpSpLocks/>
          </p:cNvGrpSpPr>
          <p:nvPr/>
        </p:nvGrpSpPr>
        <p:grpSpPr bwMode="auto">
          <a:xfrm>
            <a:off x="4114800" y="3236912"/>
            <a:ext cx="1192430" cy="978195"/>
            <a:chOff x="3100006" y="2443562"/>
            <a:chExt cx="1193464" cy="978456"/>
          </a:xfrm>
        </p:grpSpPr>
        <p:sp>
          <p:nvSpPr>
            <p:cNvPr id="64529" name="TextBox 23"/>
            <p:cNvSpPr txBox="1">
              <a:spLocks noChangeArrowheads="1"/>
            </p:cNvSpPr>
            <p:nvPr/>
          </p:nvSpPr>
          <p:spPr bwMode="auto">
            <a:xfrm>
              <a:off x="3100006" y="2590800"/>
              <a:ext cx="1193464" cy="831218"/>
            </a:xfrm>
            <a:prstGeom prst="rect">
              <a:avLst/>
            </a:prstGeom>
            <a:solidFill>
              <a:srgbClr val="F2D698"/>
            </a:solidFill>
            <a:ln w="9525">
              <a:noFill/>
              <a:miter lim="800000"/>
              <a:headEnd/>
              <a:tailEnd/>
            </a:ln>
          </p:spPr>
          <p:txBody>
            <a:bodyPr wrap="square">
              <a:spAutoFit/>
            </a:bodyPr>
            <a:lstStyle/>
            <a:p>
              <a:r>
                <a:rPr lang="en-US" altLang="zh-CN" sz="1600" dirty="0">
                  <a:ea typeface="宋体" pitchFamily="2" charset="-122"/>
                </a:rPr>
                <a:t>Increase in</a:t>
              </a:r>
            </a:p>
            <a:p>
              <a:r>
                <a:rPr lang="en-US" altLang="zh-CN" sz="1600" dirty="0" smtClean="0">
                  <a:ea typeface="宋体" pitchFamily="2" charset="-122"/>
                </a:rPr>
                <a:t>Supply      </a:t>
              </a:r>
              <a:r>
                <a:rPr lang="zh-CN" altLang="en-US" sz="1600" dirty="0" smtClean="0">
                  <a:ea typeface="宋体" pitchFamily="2" charset="-122"/>
                </a:rPr>
                <a:t>供给增加</a:t>
              </a:r>
              <a:r>
                <a:rPr lang="en-US" altLang="zh-CN" sz="1600" dirty="0" smtClean="0">
                  <a:ea typeface="宋体" pitchFamily="2" charset="-122"/>
                </a:rPr>
                <a:t> </a:t>
              </a:r>
              <a:endParaRPr lang="en-US" altLang="zh-CN" sz="1600" dirty="0">
                <a:ea typeface="宋体" pitchFamily="2" charset="-122"/>
              </a:endParaRPr>
            </a:p>
          </p:txBody>
        </p:sp>
        <p:cxnSp>
          <p:nvCxnSpPr>
            <p:cNvPr id="26" name="Straight Connector 25"/>
            <p:cNvCxnSpPr/>
            <p:nvPr/>
          </p:nvCxnSpPr>
          <p:spPr>
            <a:xfrm rot="5400000" flipH="1" flipV="1">
              <a:off x="3583865" y="2509453"/>
              <a:ext cx="157204" cy="25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p:nvPr/>
        </p:nvCxnSpPr>
        <p:spPr>
          <a:xfrm flipV="1">
            <a:off x="2863850" y="2776538"/>
            <a:ext cx="1350963" cy="1587"/>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26"/>
          <p:cNvGrpSpPr>
            <a:grpSpLocks/>
          </p:cNvGrpSpPr>
          <p:nvPr/>
        </p:nvGrpSpPr>
        <p:grpSpPr bwMode="auto">
          <a:xfrm>
            <a:off x="3447672" y="1783058"/>
            <a:ext cx="1210528" cy="977602"/>
            <a:chOff x="4871997" y="3198915"/>
            <a:chExt cx="1209926" cy="977745"/>
          </a:xfrm>
        </p:grpSpPr>
        <p:sp>
          <p:nvSpPr>
            <p:cNvPr id="64527" name="TextBox 27"/>
            <p:cNvSpPr txBox="1">
              <a:spLocks noChangeArrowheads="1"/>
            </p:cNvSpPr>
            <p:nvPr/>
          </p:nvSpPr>
          <p:spPr bwMode="auto">
            <a:xfrm>
              <a:off x="4871997" y="3198915"/>
              <a:ext cx="1209926" cy="831118"/>
            </a:xfrm>
            <a:prstGeom prst="rect">
              <a:avLst/>
            </a:prstGeom>
            <a:solidFill>
              <a:srgbClr val="F2D698"/>
            </a:solidFill>
            <a:ln w="9525">
              <a:noFill/>
              <a:miter lim="800000"/>
              <a:headEnd/>
              <a:tailEnd/>
            </a:ln>
          </p:spPr>
          <p:txBody>
            <a:bodyPr wrap="square">
              <a:spAutoFit/>
            </a:bodyPr>
            <a:lstStyle/>
            <a:p>
              <a:r>
                <a:rPr lang="en-US" altLang="zh-CN" sz="1600" dirty="0">
                  <a:ea typeface="宋体" pitchFamily="2" charset="-122"/>
                </a:rPr>
                <a:t>Decrease</a:t>
              </a:r>
            </a:p>
            <a:p>
              <a:r>
                <a:rPr lang="en-US" altLang="zh-CN" sz="1600" dirty="0">
                  <a:ea typeface="宋体" pitchFamily="2" charset="-122"/>
                </a:rPr>
                <a:t>In </a:t>
              </a:r>
              <a:r>
                <a:rPr lang="en-US" altLang="zh-CN" sz="1600" dirty="0" smtClean="0">
                  <a:ea typeface="宋体" pitchFamily="2" charset="-122"/>
                </a:rPr>
                <a:t>supply </a:t>
              </a:r>
              <a:r>
                <a:rPr lang="zh-CN" altLang="en-US" sz="1600" dirty="0" smtClean="0">
                  <a:ea typeface="宋体" pitchFamily="2" charset="-122"/>
                </a:rPr>
                <a:t>供给减少</a:t>
              </a:r>
              <a:endParaRPr lang="en-US" altLang="zh-CN" sz="1600" dirty="0">
                <a:ea typeface="宋体" pitchFamily="2" charset="-122"/>
              </a:endParaRPr>
            </a:p>
          </p:txBody>
        </p:sp>
        <p:cxnSp>
          <p:nvCxnSpPr>
            <p:cNvPr id="30" name="Straight Connector 29"/>
            <p:cNvCxnSpPr/>
            <p:nvPr/>
          </p:nvCxnSpPr>
          <p:spPr>
            <a:xfrm rot="16200000" flipH="1">
              <a:off x="5121447" y="4098871"/>
              <a:ext cx="125431" cy="301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a:spLocks noChangeArrowheads="1"/>
          </p:cNvSpPr>
          <p:nvPr/>
        </p:nvSpPr>
        <p:spPr bwMode="auto">
          <a:xfrm>
            <a:off x="177800" y="5518150"/>
            <a:ext cx="8788400" cy="923925"/>
          </a:xfrm>
          <a:prstGeom prst="rect">
            <a:avLst/>
          </a:prstGeom>
          <a:noFill/>
          <a:ln w="9525">
            <a:noFill/>
            <a:miter lim="800000"/>
            <a:headEnd/>
            <a:tailEnd/>
          </a:ln>
        </p:spPr>
        <p:txBody>
          <a:bodyPr>
            <a:spAutoFit/>
          </a:bodyPr>
          <a:lstStyle/>
          <a:p>
            <a:r>
              <a:rPr lang="en-US" altLang="zh-CN" sz="1800">
                <a:ea typeface="宋体" pitchFamily="2" charset="-122"/>
              </a:rPr>
              <a:t>Any change that raises the quantity that sellers wish to produce at any given price shifts the supply curve to the right. Any change that lowers the quantity that sellers wish to produce at any given price shifts the supply curve to the left.</a:t>
            </a:r>
          </a:p>
        </p:txBody>
      </p:sp>
      <p:sp>
        <p:nvSpPr>
          <p:cNvPr id="64526" name="Slide Number Placeholder 1"/>
          <p:cNvSpPr>
            <a:spLocks noGrp="1"/>
          </p:cNvSpPr>
          <p:nvPr>
            <p:ph type="sldNum" sz="quarter" idx="10"/>
          </p:nvPr>
        </p:nvSpPr>
        <p:spPr>
          <a:noFill/>
          <a:ln>
            <a:miter lim="800000"/>
            <a:headEnd/>
            <a:tailEnd/>
          </a:ln>
        </p:spPr>
        <p:txBody>
          <a:bodyPr/>
          <a:lstStyle/>
          <a:p>
            <a:fld id="{55DB907A-0A5D-46D9-8C39-895BFE62FE01}" type="slidenum">
              <a:rPr lang="en-US" altLang="zh-CN" smtClean="0"/>
              <a:pPr/>
              <a:t>33</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nodeType="afterGroup">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nodeType="afterGroup">
                            <p:stCondLst>
                              <p:cond delay="30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nodeType="afterGroup">
                            <p:stCondLst>
                              <p:cond delay="3500"/>
                            </p:stCondLst>
                            <p:childTnLst>
                              <p:par>
                                <p:cTn id="31" presetID="22" presetClass="entr" presetSubtype="2" fill="hold" nodeType="afterEffect">
                                  <p:stCondLst>
                                    <p:cond delay="500"/>
                                  </p:stCondLst>
                                  <p:childTnLst>
                                    <p:set>
                                      <p:cBhvr>
                                        <p:cTn id="32" dur="1" fill="hold">
                                          <p:stCondLst>
                                            <p:cond delay="0"/>
                                          </p:stCondLst>
                                        </p:cTn>
                                        <p:tgtEl>
                                          <p:spTgt spid="27"/>
                                        </p:tgtEl>
                                        <p:attrNameLst>
                                          <p:attrName>style.visibility</p:attrName>
                                        </p:attrNameLst>
                                      </p:cBhvr>
                                      <p:to>
                                        <p:strVal val="visible"/>
                                      </p:to>
                                    </p:set>
                                    <p:animEffect transition="in" filter="wipe(right)">
                                      <p:cBhvr>
                                        <p:cTn id="33" dur="1000"/>
                                        <p:tgtEl>
                                          <p:spTgt spid="27"/>
                                        </p:tgtEl>
                                      </p:cBhvr>
                                    </p:animEffect>
                                  </p:childTnLst>
                                </p:cTn>
                              </p:par>
                            </p:childTnLst>
                          </p:cTn>
                        </p:par>
                        <p:par>
                          <p:cTn id="34" fill="hold" nodeType="afterGroup">
                            <p:stCondLst>
                              <p:cond delay="5000"/>
                            </p:stCondLst>
                            <p:childTnLst>
                              <p:par>
                                <p:cTn id="35" presetID="22" presetClass="entr" presetSubtype="8"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nodeType="afterGroup">
                            <p:stCondLst>
                              <p:cond delay="5500"/>
                            </p:stCondLst>
                            <p:childTnLst>
                              <p:par>
                                <p:cTn id="39" presetID="22" presetClass="entr" presetSubtype="8"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nodeType="afterGroup">
                            <p:stCondLst>
                              <p:cond delay="6000"/>
                            </p:stCondLst>
                            <p:childTnLst>
                              <p:par>
                                <p:cTn id="43" presetID="22" presetClass="entr" presetSubtype="8"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66563" name="灯片编号占位符 2"/>
          <p:cNvSpPr>
            <a:spLocks noGrp="1"/>
          </p:cNvSpPr>
          <p:nvPr>
            <p:ph type="sldNum" sz="quarter" idx="11"/>
          </p:nvPr>
        </p:nvSpPr>
        <p:spPr>
          <a:noFill/>
          <a:ln>
            <a:miter lim="800000"/>
            <a:headEnd/>
            <a:tailEnd/>
          </a:ln>
        </p:spPr>
        <p:txBody>
          <a:bodyPr/>
          <a:lstStyle/>
          <a:p>
            <a:fld id="{EF3E8170-F3D1-45D1-8374-9475FD51A6F4}" type="slidenum">
              <a:rPr lang="zh-CN" altLang="zh-CN" smtClean="0"/>
              <a:pPr/>
              <a:t>34</a:t>
            </a:fld>
            <a:endParaRPr lang="zh-CN" altLang="zh-CN" smtClean="0"/>
          </a:p>
        </p:txBody>
      </p:sp>
      <p:sp>
        <p:nvSpPr>
          <p:cNvPr id="66564" name="Rectangle 2"/>
          <p:cNvSpPr>
            <a:spLocks noGrp="1" noChangeArrowheads="1"/>
          </p:cNvSpPr>
          <p:nvPr>
            <p:ph type="title" idx="4294967295"/>
          </p:nvPr>
        </p:nvSpPr>
        <p:spPr>
          <a:xfrm>
            <a:off x="134938" y="252413"/>
            <a:ext cx="9009062" cy="1035050"/>
          </a:xfrm>
        </p:spPr>
        <p:txBody>
          <a:bodyPr/>
          <a:lstStyle/>
          <a:p>
            <a:pPr eaLnBrk="1" hangingPunct="1"/>
            <a:r>
              <a:rPr lang="en-US" altLang="zh-CN" sz="3600" dirty="0" smtClean="0">
                <a:ea typeface="宋体" pitchFamily="2" charset="-122"/>
              </a:rPr>
              <a:t>2.3</a:t>
            </a:r>
            <a:r>
              <a:rPr lang="zh-CN" altLang="en-US" sz="3600" dirty="0" smtClean="0">
                <a:ea typeface="宋体" pitchFamily="2" charset="-122"/>
              </a:rPr>
              <a:t>供给曲线的移动：</a:t>
            </a:r>
            <a:r>
              <a:rPr lang="zh-CN" altLang="en-US" sz="3200" dirty="0" smtClean="0">
                <a:ea typeface="宋体" pitchFamily="2" charset="-122"/>
              </a:rPr>
              <a:t>投入品价格</a:t>
            </a:r>
            <a:r>
              <a:rPr lang="en-US" altLang="zh-CN" sz="3200" dirty="0" smtClean="0">
                <a:ea typeface="宋体" pitchFamily="2" charset="-122"/>
              </a:rPr>
              <a:t>input prices</a:t>
            </a:r>
            <a:r>
              <a:rPr lang="en-US" altLang="zh-CN" sz="3600" dirty="0" smtClean="0">
                <a:ea typeface="宋体" pitchFamily="2" charset="-122"/>
              </a:rPr>
              <a:t/>
            </a:r>
            <a:br>
              <a:rPr lang="en-US" altLang="zh-CN" sz="3600" dirty="0" smtClean="0">
                <a:ea typeface="宋体" pitchFamily="2" charset="-122"/>
              </a:rPr>
            </a:br>
            <a:endParaRPr lang="zh-CN" altLang="en-US" sz="3600" dirty="0" smtClean="0">
              <a:solidFill>
                <a:srgbClr val="008080"/>
              </a:solidFill>
              <a:ea typeface="宋体" pitchFamily="2" charset="-122"/>
            </a:endParaRPr>
          </a:p>
        </p:txBody>
      </p:sp>
      <p:sp>
        <p:nvSpPr>
          <p:cNvPr id="47109" name="Rectangle 3"/>
          <p:cNvSpPr>
            <a:spLocks noGrp="1" noChangeArrowheads="1"/>
          </p:cNvSpPr>
          <p:nvPr>
            <p:ph type="body" idx="4294967295"/>
          </p:nvPr>
        </p:nvSpPr>
        <p:spPr/>
        <p:txBody>
          <a:bodyPr/>
          <a:lstStyle/>
          <a:p>
            <a:pPr eaLnBrk="1" hangingPunct="1">
              <a:lnSpc>
                <a:spcPct val="110000"/>
              </a:lnSpc>
              <a:spcBef>
                <a:spcPct val="50000"/>
              </a:spcBef>
            </a:pPr>
            <a:r>
              <a:rPr lang="zh-CN" altLang="zh-CN" smtClean="0">
                <a:ea typeface="宋体" pitchFamily="2" charset="-122"/>
              </a:rPr>
              <a:t>投入品价格的例子：工资，原材料价格</a:t>
            </a:r>
          </a:p>
          <a:p>
            <a:pPr eaLnBrk="1" hangingPunct="1">
              <a:lnSpc>
                <a:spcPct val="110000"/>
              </a:lnSpc>
              <a:spcBef>
                <a:spcPct val="50000"/>
              </a:spcBef>
              <a:buFont typeface="Wingdings" pitchFamily="2" charset="2"/>
              <a:buNone/>
            </a:pPr>
            <a:endParaRPr lang="zh-CN" altLang="zh-CN" smtClean="0">
              <a:ea typeface="宋体" pitchFamily="2" charset="-122"/>
            </a:endParaRPr>
          </a:p>
          <a:p>
            <a:pPr marL="342900" lvl="1" indent="-342900" eaLnBrk="1" hangingPunct="1">
              <a:lnSpc>
                <a:spcPct val="110000"/>
              </a:lnSpc>
              <a:spcBef>
                <a:spcPct val="50000"/>
              </a:spcBef>
              <a:buClr>
                <a:srgbClr val="339966"/>
              </a:buClr>
            </a:pPr>
            <a:r>
              <a:rPr lang="zh-CN" altLang="zh-CN" smtClean="0">
                <a:ea typeface="宋体" pitchFamily="2" charset="-122"/>
              </a:rPr>
              <a:t>投入品价格的</a:t>
            </a:r>
            <a:r>
              <a:rPr lang="zh-CN" altLang="en-US" smtClean="0">
                <a:ea typeface="宋体" pitchFamily="2" charset="-122"/>
              </a:rPr>
              <a:t>下降</a:t>
            </a:r>
            <a:r>
              <a:rPr lang="zh-CN" altLang="zh-CN" smtClean="0">
                <a:ea typeface="宋体" pitchFamily="2" charset="-122"/>
              </a:rPr>
              <a:t>会使</a:t>
            </a:r>
            <a:r>
              <a:rPr lang="zh-CN" altLang="en-US" smtClean="0">
                <a:ea typeface="宋体" pitchFamily="2" charset="-122"/>
              </a:rPr>
              <a:t>生产更有利可图，生产者</a:t>
            </a:r>
            <a:r>
              <a:rPr lang="zh-CN" altLang="zh-CN" smtClean="0">
                <a:ea typeface="宋体" pitchFamily="2" charset="-122"/>
              </a:rPr>
              <a:t>会</a:t>
            </a:r>
            <a:r>
              <a:rPr lang="zh-CN" altLang="en-US" smtClean="0">
                <a:ea typeface="宋体" pitchFamily="2" charset="-122"/>
              </a:rPr>
              <a:t>增加</a:t>
            </a:r>
            <a:r>
              <a:rPr lang="zh-CN" altLang="zh-CN" smtClean="0">
                <a:ea typeface="宋体" pitchFamily="2" charset="-122"/>
              </a:rPr>
              <a:t>供应的数量，使供给曲线向</a:t>
            </a:r>
            <a:r>
              <a:rPr lang="zh-CN" altLang="en-US" smtClean="0">
                <a:ea typeface="宋体" pitchFamily="2" charset="-122"/>
              </a:rPr>
              <a:t>右</a:t>
            </a:r>
            <a:r>
              <a:rPr lang="zh-CN" altLang="zh-CN" smtClean="0">
                <a:ea typeface="宋体" pitchFamily="2" charset="-122"/>
              </a:rPr>
              <a:t>移动</a:t>
            </a:r>
            <a:r>
              <a:rPr lang="zh-CN" altLang="en-US" smtClean="0">
                <a:ea typeface="宋体" pitchFamily="2" charset="-122"/>
              </a:rPr>
              <a:t>。例如羊饲料</a:t>
            </a:r>
            <a:r>
              <a:rPr lang="en-US" altLang="zh-CN" smtClean="0">
                <a:ea typeface="宋体" pitchFamily="2" charset="-122"/>
              </a:rPr>
              <a:t>(</a:t>
            </a:r>
            <a:r>
              <a:rPr lang="zh-CN" altLang="en-US" smtClean="0">
                <a:ea typeface="宋体" pitchFamily="2" charset="-122"/>
              </a:rPr>
              <a:t>豆粕秸秆等</a:t>
            </a:r>
            <a:r>
              <a:rPr lang="en-US" altLang="zh-CN" smtClean="0">
                <a:ea typeface="宋体" pitchFamily="2" charset="-122"/>
              </a:rPr>
              <a:t>)</a:t>
            </a:r>
            <a:r>
              <a:rPr lang="zh-CN" altLang="en-US" smtClean="0">
                <a:ea typeface="宋体" pitchFamily="2" charset="-122"/>
              </a:rPr>
              <a:t>的价格下降，会使羊肉供给增加。</a:t>
            </a:r>
            <a:r>
              <a:rPr lang="en-US" altLang="zh-CN" smtClean="0">
                <a:ea typeface="宋体" pitchFamily="2" charset="-122"/>
              </a:rPr>
              <a:t>Lower input prices: increase in supply</a:t>
            </a:r>
          </a:p>
          <a:p>
            <a:pPr eaLnBrk="1" hangingPunct="1">
              <a:lnSpc>
                <a:spcPct val="110000"/>
              </a:lnSpc>
              <a:spcBef>
                <a:spcPct val="50000"/>
              </a:spcBef>
              <a:buFont typeface="Wingdings" pitchFamily="2" charset="2"/>
              <a:buNone/>
            </a:pPr>
            <a:endParaRPr lang="en-US" altLang="zh-CN" smtClean="0">
              <a:ea typeface="宋体" pitchFamily="2" charset="-122"/>
            </a:endParaRPr>
          </a:p>
        </p:txBody>
      </p:sp>
      <p:sp>
        <p:nvSpPr>
          <p:cNvPr id="665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9">
                                            <p:txEl>
                                              <p:pRg st="2" end="2"/>
                                            </p:txEl>
                                          </p:spTgt>
                                        </p:tgtEl>
                                        <p:attrNameLst>
                                          <p:attrName>style.visibility</p:attrName>
                                        </p:attrNameLst>
                                      </p:cBhvr>
                                      <p:to>
                                        <p:strVal val="visible"/>
                                      </p:to>
                                    </p:set>
                                    <p:animEffect transition="in" filter="wipe(left)">
                                      <p:cBhvr>
                                        <p:cTn id="12" dur="500"/>
                                        <p:tgtEl>
                                          <p:spTgt spid="471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bldLvl="4"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67587" name="灯片编号占位符 2"/>
          <p:cNvSpPr>
            <a:spLocks noGrp="1"/>
          </p:cNvSpPr>
          <p:nvPr>
            <p:ph type="sldNum" sz="quarter" idx="11"/>
          </p:nvPr>
        </p:nvSpPr>
        <p:spPr>
          <a:noFill/>
          <a:ln>
            <a:miter lim="800000"/>
            <a:headEnd/>
            <a:tailEnd/>
          </a:ln>
        </p:spPr>
        <p:txBody>
          <a:bodyPr/>
          <a:lstStyle/>
          <a:p>
            <a:fld id="{ACE307C9-A046-41E5-8D95-F4A21A7F913F}" type="slidenum">
              <a:rPr lang="zh-CN" altLang="zh-CN" smtClean="0"/>
              <a:pPr/>
              <a:t>35</a:t>
            </a:fld>
            <a:endParaRPr lang="zh-CN" altLang="zh-CN" smtClean="0"/>
          </a:p>
        </p:txBody>
      </p:sp>
      <p:sp>
        <p:nvSpPr>
          <p:cNvPr id="67588" name="Rectangle 2"/>
          <p:cNvSpPr>
            <a:spLocks noGrp="1" noChangeArrowheads="1"/>
          </p:cNvSpPr>
          <p:nvPr>
            <p:ph type="title" idx="4294967295"/>
          </p:nvPr>
        </p:nvSpPr>
        <p:spPr/>
        <p:txBody>
          <a:bodyPr/>
          <a:lstStyle/>
          <a:p>
            <a:pPr eaLnBrk="1" hangingPunct="1"/>
            <a:r>
              <a:rPr lang="en-US" altLang="zh-CN" sz="3600" dirty="0" smtClean="0">
                <a:ea typeface="宋体" pitchFamily="2" charset="-122"/>
              </a:rPr>
              <a:t>2.3</a:t>
            </a:r>
            <a:r>
              <a:rPr lang="zh-CN" altLang="en-US" sz="3600" dirty="0" smtClean="0">
                <a:ea typeface="宋体" pitchFamily="2" charset="-122"/>
              </a:rPr>
              <a:t>供给曲线的移动：技术</a:t>
            </a:r>
            <a:r>
              <a:rPr lang="en-US" altLang="zh-CN" sz="3600" dirty="0" err="1" smtClean="0">
                <a:ea typeface="宋体" pitchFamily="2" charset="-122"/>
              </a:rPr>
              <a:t>Techonolog</a:t>
            </a:r>
            <a:endParaRPr lang="zh-CN" altLang="en-US" sz="3600" dirty="0" smtClean="0">
              <a:solidFill>
                <a:srgbClr val="008080"/>
              </a:solidFill>
              <a:ea typeface="宋体" pitchFamily="2" charset="-122"/>
            </a:endParaRPr>
          </a:p>
        </p:txBody>
      </p:sp>
      <p:sp>
        <p:nvSpPr>
          <p:cNvPr id="49157" name="Rectangle 3"/>
          <p:cNvSpPr>
            <a:spLocks noGrp="1" noChangeArrowheads="1"/>
          </p:cNvSpPr>
          <p:nvPr>
            <p:ph type="body" idx="4294967295"/>
          </p:nvPr>
        </p:nvSpPr>
        <p:spPr/>
        <p:txBody>
          <a:bodyPr/>
          <a:lstStyle/>
          <a:p>
            <a:pPr eaLnBrk="1" hangingPunct="1"/>
            <a:r>
              <a:rPr lang="zh-CN" altLang="zh-CN" dirty="0" smtClean="0">
                <a:ea typeface="宋体" pitchFamily="2" charset="-122"/>
              </a:rPr>
              <a:t>技术决定生产一单位的产出品需要多少投入品</a:t>
            </a:r>
          </a:p>
          <a:p>
            <a:pPr eaLnBrk="1" hangingPunct="1"/>
            <a:r>
              <a:rPr lang="zh-CN" altLang="zh-CN" dirty="0" smtClean="0">
                <a:ea typeface="宋体" pitchFamily="2" charset="-122"/>
              </a:rPr>
              <a:t>一个节约成本的技术改进与投入品价格下降一样有相同的作用，使供给曲线向</a:t>
            </a:r>
            <a:r>
              <a:rPr lang="zh-CN" altLang="en-US" dirty="0" smtClean="0">
                <a:ea typeface="宋体" pitchFamily="2" charset="-122"/>
              </a:rPr>
              <a:t>右</a:t>
            </a:r>
            <a:r>
              <a:rPr lang="zh-CN" altLang="zh-CN" dirty="0" smtClean="0">
                <a:ea typeface="宋体" pitchFamily="2" charset="-122"/>
              </a:rPr>
              <a:t>移动。</a:t>
            </a:r>
            <a:r>
              <a:rPr lang="en-US" altLang="zh-CN" dirty="0" smtClean="0">
                <a:ea typeface="宋体" pitchFamily="2" charset="-122"/>
              </a:rPr>
              <a:t>         Advance in technology: increase in supply</a:t>
            </a:r>
          </a:p>
          <a:p>
            <a:pPr eaLnBrk="1" hangingPunct="1">
              <a:buFont typeface="Wingdings" pitchFamily="2" charset="2"/>
              <a:buNone/>
            </a:pPr>
            <a:endParaRPr lang="zh-CN" altLang="zh-CN" dirty="0" smtClean="0">
              <a:ea typeface="宋体" pitchFamily="2" charset="-122"/>
            </a:endParaRPr>
          </a:p>
        </p:txBody>
      </p:sp>
      <p:sp>
        <p:nvSpPr>
          <p:cNvPr id="6759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animEffect transition="in" filter="wipe(left)">
                                      <p:cBhvr>
                                        <p:cTn id="7" dur="500"/>
                                        <p:tgtEl>
                                          <p:spTgt spid="491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7">
                                            <p:txEl>
                                              <p:pRg st="1" end="1"/>
                                            </p:txEl>
                                          </p:spTgt>
                                        </p:tgtEl>
                                        <p:attrNameLst>
                                          <p:attrName>style.visibility</p:attrName>
                                        </p:attrNameLst>
                                      </p:cBhvr>
                                      <p:to>
                                        <p:strVal val="visible"/>
                                      </p:to>
                                    </p:set>
                                    <p:animEffect transition="in" filter="wipe(left)">
                                      <p:cBhvr>
                                        <p:cTn id="12" dur="500"/>
                                        <p:tgtEl>
                                          <p:spTgt spid="491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build="p" bldLvl="4"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68611" name="灯片编号占位符 2"/>
          <p:cNvSpPr>
            <a:spLocks noGrp="1"/>
          </p:cNvSpPr>
          <p:nvPr>
            <p:ph type="sldNum" sz="quarter" idx="11"/>
          </p:nvPr>
        </p:nvSpPr>
        <p:spPr>
          <a:noFill/>
          <a:ln>
            <a:miter lim="800000"/>
            <a:headEnd/>
            <a:tailEnd/>
          </a:ln>
        </p:spPr>
        <p:txBody>
          <a:bodyPr/>
          <a:lstStyle/>
          <a:p>
            <a:fld id="{158F49AB-0482-4E6B-8C4B-E9B1BE4238C7}" type="slidenum">
              <a:rPr lang="zh-CN" altLang="zh-CN" smtClean="0"/>
              <a:pPr/>
              <a:t>36</a:t>
            </a:fld>
            <a:endParaRPr lang="zh-CN" altLang="zh-CN" smtClean="0"/>
          </a:p>
        </p:txBody>
      </p:sp>
      <p:sp>
        <p:nvSpPr>
          <p:cNvPr id="68612" name="Rectangle 2"/>
          <p:cNvSpPr>
            <a:spLocks noGrp="1" noChangeArrowheads="1"/>
          </p:cNvSpPr>
          <p:nvPr>
            <p:ph type="title" idx="4294967295"/>
          </p:nvPr>
        </p:nvSpPr>
        <p:spPr>
          <a:xfrm>
            <a:off x="457200" y="300038"/>
            <a:ext cx="8307388" cy="661987"/>
          </a:xfrm>
          <a:noFill/>
        </p:spPr>
        <p:txBody>
          <a:bodyPr anchor="t"/>
          <a:lstStyle/>
          <a:p>
            <a:pPr eaLnBrk="1" hangingPunct="1">
              <a:tabLst>
                <a:tab pos="4856163" algn="l"/>
              </a:tabLst>
            </a:pPr>
            <a:r>
              <a:rPr lang="en-US" altLang="zh-CN" sz="3600" dirty="0" smtClean="0">
                <a:ea typeface="宋体" pitchFamily="2" charset="-122"/>
              </a:rPr>
              <a:t>2.3 </a:t>
            </a:r>
            <a:r>
              <a:rPr lang="zh-CN" altLang="en-US" sz="3600" dirty="0" smtClean="0">
                <a:ea typeface="宋体" pitchFamily="2" charset="-122"/>
              </a:rPr>
              <a:t>供给曲线的移动：卖者</a:t>
            </a:r>
            <a:r>
              <a:rPr lang="zh-CN" altLang="en-US" sz="3400" dirty="0" smtClean="0">
                <a:ea typeface="宋体" pitchFamily="2" charset="-122"/>
              </a:rPr>
              <a:t>数量</a:t>
            </a:r>
            <a:endParaRPr lang="zh-CN" altLang="en-US" sz="3400" dirty="0" smtClean="0">
              <a:solidFill>
                <a:srgbClr val="008080"/>
              </a:solidFill>
              <a:ea typeface="宋体" pitchFamily="2" charset="-122"/>
            </a:endParaRPr>
          </a:p>
        </p:txBody>
      </p:sp>
      <p:sp>
        <p:nvSpPr>
          <p:cNvPr id="50181" name="Rectangle 3"/>
          <p:cNvSpPr>
            <a:spLocks noGrp="1" noChangeArrowheads="1"/>
          </p:cNvSpPr>
          <p:nvPr>
            <p:ph type="body" idx="4294967295"/>
          </p:nvPr>
        </p:nvSpPr>
        <p:spPr>
          <a:xfrm>
            <a:off x="603250" y="1301750"/>
            <a:ext cx="8083550" cy="4565650"/>
          </a:xfrm>
        </p:spPr>
        <p:txBody>
          <a:bodyPr/>
          <a:lstStyle/>
          <a:p>
            <a:pPr eaLnBrk="1" hangingPunct="1"/>
            <a:r>
              <a:rPr lang="zh-CN" altLang="zh-CN" smtClean="0">
                <a:ea typeface="宋体" pitchFamily="2" charset="-122"/>
              </a:rPr>
              <a:t>卖者数量的增加使供给数量在每一个价格水平下都会增加，并使供给曲线向右移动</a:t>
            </a:r>
            <a:r>
              <a:rPr lang="en-US" altLang="zh-CN" smtClean="0">
                <a:ea typeface="宋体" pitchFamily="2" charset="-122"/>
              </a:rPr>
              <a:t>           Number of sellers  increases  market supply</a:t>
            </a:r>
          </a:p>
          <a:p>
            <a:pPr eaLnBrk="1" hangingPunct="1">
              <a:buFont typeface="Wingdings" pitchFamily="2" charset="2"/>
              <a:buNone/>
            </a:pPr>
            <a:endParaRPr lang="zh-CN" altLang="zh-CN" smtClean="0">
              <a:ea typeface="宋体" pitchFamily="2" charset="-122"/>
            </a:endParaRPr>
          </a:p>
        </p:txBody>
      </p:sp>
      <p:sp>
        <p:nvSpPr>
          <p:cNvPr id="6861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wipe(left)">
                                      <p:cBhvr>
                                        <p:cTn id="7" dur="500"/>
                                        <p:tgtEl>
                                          <p:spTgt spid="501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bldLvl="4"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69635" name="灯片编号占位符 2"/>
          <p:cNvSpPr>
            <a:spLocks noGrp="1"/>
          </p:cNvSpPr>
          <p:nvPr>
            <p:ph type="sldNum" sz="quarter" idx="11"/>
          </p:nvPr>
        </p:nvSpPr>
        <p:spPr>
          <a:noFill/>
          <a:ln>
            <a:miter lim="800000"/>
            <a:headEnd/>
            <a:tailEnd/>
          </a:ln>
        </p:spPr>
        <p:txBody>
          <a:bodyPr/>
          <a:lstStyle/>
          <a:p>
            <a:fld id="{7857916D-4666-4043-BB4B-978BF6D406C2}" type="slidenum">
              <a:rPr lang="en-US" altLang="zh-CN" smtClean="0"/>
              <a:pPr/>
              <a:t>37</a:t>
            </a:fld>
            <a:endParaRPr lang="zh-CN" altLang="zh-CN" smtClean="0"/>
          </a:p>
        </p:txBody>
      </p:sp>
      <p:sp>
        <p:nvSpPr>
          <p:cNvPr id="69636" name="Rectangle 2"/>
          <p:cNvSpPr>
            <a:spLocks noGrp="1" noChangeArrowheads="1"/>
          </p:cNvSpPr>
          <p:nvPr>
            <p:ph type="title" idx="4294967295"/>
          </p:nvPr>
        </p:nvSpPr>
        <p:spPr>
          <a:xfrm>
            <a:off x="457200" y="300038"/>
            <a:ext cx="8307388" cy="661987"/>
          </a:xfrm>
        </p:spPr>
        <p:txBody>
          <a:bodyPr anchor="t"/>
          <a:lstStyle/>
          <a:p>
            <a:pPr>
              <a:tabLst>
                <a:tab pos="4856163" algn="l"/>
              </a:tabLst>
            </a:pPr>
            <a:r>
              <a:rPr lang="en-US" altLang="zh-CN" sz="3600" dirty="0" smtClean="0">
                <a:ea typeface="宋体" pitchFamily="2" charset="-122"/>
              </a:rPr>
              <a:t>2.3</a:t>
            </a:r>
            <a:r>
              <a:rPr lang="zh-CN" altLang="en-US" sz="3600" dirty="0" smtClean="0">
                <a:ea typeface="宋体" pitchFamily="2" charset="-122"/>
              </a:rPr>
              <a:t>供给曲线的移动：预期未来价格</a:t>
            </a:r>
          </a:p>
        </p:txBody>
      </p:sp>
      <p:sp>
        <p:nvSpPr>
          <p:cNvPr id="69637" name="Rectangle 3"/>
          <p:cNvSpPr>
            <a:spLocks noGrp="1" noChangeArrowheads="1"/>
          </p:cNvSpPr>
          <p:nvPr>
            <p:ph type="body" idx="4294967295"/>
          </p:nvPr>
        </p:nvSpPr>
        <p:spPr>
          <a:xfrm>
            <a:off x="457200" y="1268413"/>
            <a:ext cx="8229600" cy="5118100"/>
          </a:xfrm>
        </p:spPr>
        <p:txBody>
          <a:bodyPr/>
          <a:lstStyle/>
          <a:p>
            <a:pPr marL="400050" lvl="1">
              <a:lnSpc>
                <a:spcPct val="105000"/>
              </a:lnSpc>
              <a:defRPr/>
            </a:pPr>
            <a:r>
              <a:rPr lang="zh-CN" sz="2600" dirty="0" smtClean="0">
                <a:ea typeface="宋体" pitchFamily="2" charset="-122"/>
              </a:rPr>
              <a:t>中东事件会导致高油价预期</a:t>
            </a:r>
          </a:p>
          <a:p>
            <a:pPr marL="400050" lvl="1">
              <a:lnSpc>
                <a:spcPct val="105000"/>
              </a:lnSpc>
              <a:defRPr/>
            </a:pPr>
            <a:r>
              <a:rPr lang="zh-CN" sz="2600" dirty="0" smtClean="0">
                <a:ea typeface="宋体" pitchFamily="2" charset="-122"/>
              </a:rPr>
              <a:t>作为回应，得克萨斯的油田所有者现在会减少供给，储备一部分石油以便过段时间以更高的价格出售</a:t>
            </a:r>
          </a:p>
          <a:p>
            <a:pPr>
              <a:defRPr/>
            </a:pPr>
            <a:r>
              <a:rPr lang="en-US" altLang="zh-CN" dirty="0" smtClean="0">
                <a:ea typeface="宋体" charset="-122"/>
              </a:rPr>
              <a:t>Expectations about future affect current supply</a:t>
            </a:r>
          </a:p>
          <a:p>
            <a:pPr lvl="1">
              <a:defRPr/>
            </a:pPr>
            <a:r>
              <a:rPr lang="en-US" altLang="zh-CN" dirty="0" smtClean="0">
                <a:ea typeface="宋体" charset="-122"/>
              </a:rPr>
              <a:t>Expected higher prices</a:t>
            </a:r>
          </a:p>
          <a:p>
            <a:pPr lvl="2">
              <a:defRPr/>
            </a:pPr>
            <a:r>
              <a:rPr lang="en-US" altLang="zh-CN" dirty="0" smtClean="0">
                <a:ea typeface="宋体" charset="-122"/>
              </a:rPr>
              <a:t>Decrease in current supply</a:t>
            </a:r>
            <a:endParaRPr lang="zh-CN" sz="2800" dirty="0" smtClean="0">
              <a:ea typeface="宋体" pitchFamily="2" charset="-122"/>
            </a:endParaRPr>
          </a:p>
          <a:p>
            <a:pPr marL="0" indent="0">
              <a:buFont typeface="Wingdings" pitchFamily="2" charset="2"/>
              <a:buNone/>
              <a:defRPr/>
            </a:pPr>
            <a:r>
              <a:rPr lang="zh-CN" altLang="en-US" sz="2600" dirty="0" smtClean="0">
                <a:ea typeface="宋体" pitchFamily="2" charset="-122"/>
              </a:rPr>
              <a:t>存储与套利：有些物品，</a:t>
            </a:r>
            <a:r>
              <a:rPr lang="zh-CN" sz="2600" dirty="0" smtClean="0">
                <a:ea typeface="宋体" pitchFamily="2" charset="-122"/>
              </a:rPr>
              <a:t>卖者会</a:t>
            </a:r>
            <a:r>
              <a:rPr lang="zh-CN" altLang="en-US" sz="2600" dirty="0" smtClean="0">
                <a:ea typeface="宋体" pitchFamily="2" charset="-122"/>
              </a:rPr>
              <a:t>根据预期未来</a:t>
            </a:r>
            <a:r>
              <a:rPr lang="zh-CN" sz="2600" dirty="0" smtClean="0">
                <a:ea typeface="宋体" pitchFamily="2" charset="-122"/>
              </a:rPr>
              <a:t>价格变化调整他们的</a:t>
            </a:r>
            <a:r>
              <a:rPr lang="zh-CN" altLang="en-US" sz="2600" dirty="0" smtClean="0">
                <a:ea typeface="宋体" pitchFamily="2" charset="-122"/>
              </a:rPr>
              <a:t>当期</a:t>
            </a:r>
            <a:r>
              <a:rPr lang="zh-CN" sz="2600" dirty="0" smtClean="0">
                <a:ea typeface="宋体" pitchFamily="2" charset="-122"/>
              </a:rPr>
              <a:t>供给（如果物品不是易腐的）</a:t>
            </a:r>
            <a:endParaRPr lang="en-US" altLang="zh-CN" sz="2600" dirty="0" smtClean="0">
              <a:ea typeface="宋体" pitchFamily="2" charset="-122"/>
            </a:endParaRPr>
          </a:p>
          <a:p>
            <a:pPr marL="0" indent="0">
              <a:buFont typeface="Wingdings" pitchFamily="2" charset="2"/>
              <a:buNone/>
              <a:defRPr/>
            </a:pPr>
            <a:r>
              <a:rPr lang="en-US" altLang="zh-CN" dirty="0" smtClean="0">
                <a:solidFill>
                  <a:srgbClr val="00B050"/>
                </a:solidFill>
                <a:ea typeface="宋体" pitchFamily="2" charset="-122"/>
              </a:rPr>
              <a:t> </a:t>
            </a:r>
            <a:r>
              <a:rPr lang="zh-CN" altLang="en-US" dirty="0" smtClean="0">
                <a:solidFill>
                  <a:srgbClr val="00B050"/>
                </a:solidFill>
                <a:ea typeface="宋体" pitchFamily="2" charset="-122"/>
              </a:rPr>
              <a:t>李嘉诚商业帝国的内地财富机密：</a:t>
            </a:r>
            <a:r>
              <a:rPr lang="zh-CN" altLang="en-US" sz="2600" dirty="0" smtClean="0">
                <a:solidFill>
                  <a:srgbClr val="00B050"/>
                </a:solidFill>
                <a:ea typeface="宋体" pitchFamily="2" charset="-122"/>
              </a:rPr>
              <a:t>早拿地、缓开发</a:t>
            </a:r>
            <a:endParaRPr lang="zh-CN" sz="2600" dirty="0" smtClean="0">
              <a:solidFill>
                <a:srgbClr val="00B050"/>
              </a:solidFill>
              <a:ea typeface="宋体" pitchFamily="2" charset="-122"/>
            </a:endParaRPr>
          </a:p>
        </p:txBody>
      </p:sp>
      <p:sp>
        <p:nvSpPr>
          <p:cNvPr id="69638"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animEffect transition="in" filter="wipe(left)">
                                      <p:cBhvr>
                                        <p:cTn id="7" dur="500"/>
                                        <p:tgtEl>
                                          <p:spTgt spid="696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7">
                                            <p:txEl>
                                              <p:pRg st="1" end="1"/>
                                            </p:txEl>
                                          </p:spTgt>
                                        </p:tgtEl>
                                        <p:attrNameLst>
                                          <p:attrName>style.visibility</p:attrName>
                                        </p:attrNameLst>
                                      </p:cBhvr>
                                      <p:to>
                                        <p:strVal val="visible"/>
                                      </p:to>
                                    </p:set>
                                    <p:animEffect transition="in" filter="wipe(left)">
                                      <p:cBhvr>
                                        <p:cTn id="12" dur="500"/>
                                        <p:tgtEl>
                                          <p:spTgt spid="696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7">
                                            <p:txEl>
                                              <p:pRg st="2" end="2"/>
                                            </p:txEl>
                                          </p:spTgt>
                                        </p:tgtEl>
                                        <p:attrNameLst>
                                          <p:attrName>style.visibility</p:attrName>
                                        </p:attrNameLst>
                                      </p:cBhvr>
                                      <p:to>
                                        <p:strVal val="visible"/>
                                      </p:to>
                                    </p:set>
                                    <p:animEffect transition="in" filter="wipe(left)">
                                      <p:cBhvr>
                                        <p:cTn id="17" dur="500"/>
                                        <p:tgtEl>
                                          <p:spTgt spid="696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7">
                                            <p:txEl>
                                              <p:pRg st="3" end="3"/>
                                            </p:txEl>
                                          </p:spTgt>
                                        </p:tgtEl>
                                        <p:attrNameLst>
                                          <p:attrName>style.visibility</p:attrName>
                                        </p:attrNameLst>
                                      </p:cBhvr>
                                      <p:to>
                                        <p:strVal val="visible"/>
                                      </p:to>
                                    </p:set>
                                    <p:animEffect transition="in" filter="wipe(left)">
                                      <p:cBhvr>
                                        <p:cTn id="22" dur="500"/>
                                        <p:tgtEl>
                                          <p:spTgt spid="696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7">
                                            <p:txEl>
                                              <p:pRg st="4" end="4"/>
                                            </p:txEl>
                                          </p:spTgt>
                                        </p:tgtEl>
                                        <p:attrNameLst>
                                          <p:attrName>style.visibility</p:attrName>
                                        </p:attrNameLst>
                                      </p:cBhvr>
                                      <p:to>
                                        <p:strVal val="visible"/>
                                      </p:to>
                                    </p:set>
                                    <p:animEffect transition="in" filter="wipe(left)">
                                      <p:cBhvr>
                                        <p:cTn id="27" dur="500"/>
                                        <p:tgtEl>
                                          <p:spTgt spid="696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37">
                                            <p:txEl>
                                              <p:pRg st="5" end="5"/>
                                            </p:txEl>
                                          </p:spTgt>
                                        </p:tgtEl>
                                        <p:attrNameLst>
                                          <p:attrName>style.visibility</p:attrName>
                                        </p:attrNameLst>
                                      </p:cBhvr>
                                      <p:to>
                                        <p:strVal val="visible"/>
                                      </p:to>
                                    </p:set>
                                    <p:animEffect transition="in" filter="wipe(left)">
                                      <p:cBhvr>
                                        <p:cTn id="32" dur="500"/>
                                        <p:tgtEl>
                                          <p:spTgt spid="696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37">
                                            <p:txEl>
                                              <p:pRg st="6" end="6"/>
                                            </p:txEl>
                                          </p:spTgt>
                                        </p:tgtEl>
                                        <p:attrNameLst>
                                          <p:attrName>style.visibility</p:attrName>
                                        </p:attrNameLst>
                                      </p:cBhvr>
                                      <p:to>
                                        <p:strVal val="visible"/>
                                      </p:to>
                                    </p:set>
                                    <p:animEffect transition="in" filter="wipe(left)">
                                      <p:cBhvr>
                                        <p:cTn id="37" dur="500"/>
                                        <p:tgtEl>
                                          <p:spTgt spid="696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uild="p" bldLvl="4"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70659" name="灯片编号占位符 2"/>
          <p:cNvSpPr>
            <a:spLocks noGrp="1"/>
          </p:cNvSpPr>
          <p:nvPr>
            <p:ph type="sldNum" sz="quarter" idx="11"/>
          </p:nvPr>
        </p:nvSpPr>
        <p:spPr>
          <a:noFill/>
          <a:ln>
            <a:miter lim="800000"/>
            <a:headEnd/>
            <a:tailEnd/>
          </a:ln>
        </p:spPr>
        <p:txBody>
          <a:bodyPr/>
          <a:lstStyle/>
          <a:p>
            <a:fld id="{24BA7FED-070A-4B1D-A054-1154F84B0576}" type="slidenum">
              <a:rPr lang="en-US" altLang="zh-CN" smtClean="0"/>
              <a:pPr/>
              <a:t>38</a:t>
            </a:fld>
            <a:endParaRPr lang="zh-CN" altLang="zh-CN" smtClean="0"/>
          </a:p>
        </p:txBody>
      </p:sp>
      <p:sp>
        <p:nvSpPr>
          <p:cNvPr id="70660" name="Rectangle 2"/>
          <p:cNvSpPr>
            <a:spLocks noChangeArrowheads="1"/>
          </p:cNvSpPr>
          <p:nvPr/>
        </p:nvSpPr>
        <p:spPr bwMode="auto">
          <a:xfrm>
            <a:off x="839788" y="1144588"/>
            <a:ext cx="7359650" cy="4879975"/>
          </a:xfrm>
          <a:prstGeom prst="rect">
            <a:avLst/>
          </a:prstGeom>
          <a:solidFill>
            <a:srgbClr val="CCFFCC"/>
          </a:solidFill>
          <a:ln w="9525">
            <a:noFill/>
            <a:miter lim="800000"/>
            <a:headEnd/>
            <a:tailEnd/>
          </a:ln>
        </p:spPr>
        <p:txBody>
          <a:bodyPr wrap="none" anchor="ctr"/>
          <a:lstStyle/>
          <a:p>
            <a:endParaRPr lang="zh-CN" altLang="zh-CN" sz="1800">
              <a:ea typeface="宋体" pitchFamily="2" charset="-122"/>
            </a:endParaRPr>
          </a:p>
        </p:txBody>
      </p:sp>
      <p:sp>
        <p:nvSpPr>
          <p:cNvPr id="70661" name="Rectangle 3"/>
          <p:cNvSpPr>
            <a:spLocks noGrp="1" noChangeArrowheads="1"/>
          </p:cNvSpPr>
          <p:nvPr>
            <p:ph type="title" idx="4294967295"/>
          </p:nvPr>
        </p:nvSpPr>
        <p:spPr>
          <a:xfrm>
            <a:off x="58738" y="254000"/>
            <a:ext cx="8958262" cy="635000"/>
          </a:xfrm>
        </p:spPr>
        <p:txBody>
          <a:bodyPr/>
          <a:lstStyle/>
          <a:p>
            <a:r>
              <a:rPr lang="zh-CN" altLang="en-US" sz="3600" smtClean="0">
                <a:ea typeface="宋体" pitchFamily="2" charset="-122"/>
              </a:rPr>
              <a:t>总结：影响卖者的变量</a:t>
            </a:r>
          </a:p>
        </p:txBody>
      </p:sp>
      <p:sp>
        <p:nvSpPr>
          <p:cNvPr id="70662" name="Rectangle 4"/>
          <p:cNvSpPr>
            <a:spLocks noGrp="1" noChangeArrowheads="1"/>
          </p:cNvSpPr>
          <p:nvPr>
            <p:ph type="body" idx="4294967295"/>
          </p:nvPr>
        </p:nvSpPr>
        <p:spPr>
          <a:xfrm>
            <a:off x="854075" y="1169988"/>
            <a:ext cx="7726363" cy="542925"/>
          </a:xfrm>
        </p:spPr>
        <p:txBody>
          <a:bodyPr/>
          <a:lstStyle/>
          <a:p>
            <a:pPr marL="0" indent="0" algn="ctr">
              <a:buFont typeface="Wingdings" pitchFamily="2" charset="2"/>
              <a:buNone/>
              <a:tabLst>
                <a:tab pos="2684463" algn="l"/>
              </a:tabLst>
            </a:pPr>
            <a:r>
              <a:rPr lang="zh-CN" sz="2700" b="1" smtClean="0">
                <a:ea typeface="宋体" pitchFamily="2" charset="-122"/>
              </a:rPr>
              <a:t>变量	这些变量的变动将</a:t>
            </a:r>
            <a:r>
              <a:rPr lang="zh-CN" altLang="zh-CN" sz="2700" b="1" smtClean="0">
                <a:ea typeface="宋体" pitchFamily="2" charset="-122"/>
              </a:rPr>
              <a:t>… </a:t>
            </a:r>
          </a:p>
        </p:txBody>
      </p:sp>
      <p:sp>
        <p:nvSpPr>
          <p:cNvPr id="55301" name="Rectangle 5"/>
          <p:cNvSpPr>
            <a:spLocks noChangeArrowheads="1"/>
          </p:cNvSpPr>
          <p:nvPr/>
        </p:nvSpPr>
        <p:spPr bwMode="auto">
          <a:xfrm>
            <a:off x="1054100" y="1822450"/>
            <a:ext cx="7142163" cy="4056063"/>
          </a:xfrm>
          <a:prstGeom prst="rect">
            <a:avLst/>
          </a:prstGeom>
          <a:noFill/>
          <a:ln w="9525">
            <a:noFill/>
            <a:miter lim="800000"/>
            <a:headEnd/>
            <a:tailEnd/>
          </a:ln>
        </p:spPr>
        <p:txBody>
          <a:bodyPr/>
          <a:lstStyle/>
          <a:p>
            <a:pPr algn="ctr">
              <a:spcBef>
                <a:spcPct val="50000"/>
              </a:spcBef>
              <a:buClr>
                <a:srgbClr val="00B85C"/>
              </a:buClr>
              <a:buSzPct val="120000"/>
              <a:buFont typeface="Wingdings" pitchFamily="2" charset="2"/>
              <a:buNone/>
              <a:tabLst>
                <a:tab pos="2684463" algn="l"/>
              </a:tabLst>
            </a:pPr>
            <a:r>
              <a:rPr lang="zh-CN" sz="2700">
                <a:ea typeface="宋体" pitchFamily="2" charset="-122"/>
              </a:rPr>
              <a:t>价格	表现为沿着供给曲线的变动</a:t>
            </a:r>
          </a:p>
          <a:p>
            <a:pPr>
              <a:spcBef>
                <a:spcPct val="50000"/>
              </a:spcBef>
              <a:buClr>
                <a:srgbClr val="00B85C"/>
              </a:buClr>
              <a:buSzPct val="120000"/>
              <a:buFont typeface="Wingdings" pitchFamily="2" charset="2"/>
              <a:buNone/>
              <a:tabLst>
                <a:tab pos="2684463" algn="l"/>
              </a:tabLst>
            </a:pPr>
            <a:r>
              <a:rPr lang="zh-CN" altLang="en-US" sz="2700">
                <a:ea typeface="宋体" pitchFamily="2" charset="-122"/>
              </a:rPr>
              <a:t>相关产品价格</a:t>
            </a:r>
            <a:r>
              <a:rPr lang="zh-CN" sz="2700">
                <a:ea typeface="宋体" pitchFamily="2" charset="-122"/>
              </a:rPr>
              <a:t>	使供给曲线移动</a:t>
            </a:r>
          </a:p>
          <a:p>
            <a:pPr>
              <a:spcBef>
                <a:spcPct val="50000"/>
              </a:spcBef>
              <a:buClr>
                <a:srgbClr val="00B85C"/>
              </a:buClr>
              <a:buSzPct val="120000"/>
              <a:buFont typeface="Wingdings" pitchFamily="2" charset="2"/>
              <a:buNone/>
              <a:tabLst>
                <a:tab pos="2684463" algn="l"/>
              </a:tabLst>
            </a:pPr>
            <a:r>
              <a:rPr lang="zh-CN" sz="2700">
                <a:ea typeface="宋体" pitchFamily="2" charset="-122"/>
              </a:rPr>
              <a:t>投入品价格	使供给曲线移动</a:t>
            </a:r>
          </a:p>
          <a:p>
            <a:pPr>
              <a:spcBef>
                <a:spcPct val="50000"/>
              </a:spcBef>
              <a:buClr>
                <a:srgbClr val="00B85C"/>
              </a:buClr>
              <a:buSzPct val="120000"/>
              <a:buFont typeface="Wingdings" pitchFamily="2" charset="2"/>
              <a:buNone/>
              <a:tabLst>
                <a:tab pos="2684463" algn="l"/>
              </a:tabLst>
            </a:pPr>
            <a:r>
              <a:rPr lang="zh-CN" sz="2700">
                <a:ea typeface="宋体" pitchFamily="2" charset="-122"/>
              </a:rPr>
              <a:t>技术	使供给曲线移动</a:t>
            </a:r>
          </a:p>
          <a:p>
            <a:pPr>
              <a:spcBef>
                <a:spcPct val="50000"/>
              </a:spcBef>
              <a:buClr>
                <a:srgbClr val="00B85C"/>
              </a:buClr>
              <a:buSzPct val="120000"/>
              <a:buFont typeface="Wingdings" pitchFamily="2" charset="2"/>
              <a:buNone/>
              <a:tabLst>
                <a:tab pos="2684463" algn="l"/>
              </a:tabLst>
            </a:pPr>
            <a:r>
              <a:rPr lang="zh-CN" sz="2700">
                <a:ea typeface="宋体" pitchFamily="2" charset="-122"/>
              </a:rPr>
              <a:t>卖者的数量	使供给曲线移动</a:t>
            </a:r>
            <a:endParaRPr lang="en-US" altLang="zh-CN" sz="2700">
              <a:ea typeface="宋体" pitchFamily="2" charset="-122"/>
            </a:endParaRPr>
          </a:p>
          <a:p>
            <a:pPr>
              <a:spcBef>
                <a:spcPct val="50000"/>
              </a:spcBef>
              <a:buClr>
                <a:srgbClr val="00B85C"/>
              </a:buClr>
              <a:buSzPct val="120000"/>
              <a:buFont typeface="Wingdings" pitchFamily="2" charset="2"/>
              <a:buNone/>
              <a:tabLst>
                <a:tab pos="2684463" algn="l"/>
              </a:tabLst>
            </a:pPr>
            <a:r>
              <a:rPr lang="zh-CN" sz="2700">
                <a:ea typeface="宋体" pitchFamily="2" charset="-122"/>
              </a:rPr>
              <a:t>预期</a:t>
            </a:r>
            <a:r>
              <a:rPr lang="zh-CN" altLang="en-US" sz="2700">
                <a:ea typeface="宋体" pitchFamily="2" charset="-122"/>
              </a:rPr>
              <a:t>未来价格       </a:t>
            </a:r>
            <a:r>
              <a:rPr lang="zh-CN" sz="2700">
                <a:ea typeface="宋体" pitchFamily="2" charset="-122"/>
              </a:rPr>
              <a:t>使供给曲线移动</a:t>
            </a:r>
            <a:endParaRPr lang="en-US" altLang="zh-CN" sz="2700">
              <a:ea typeface="宋体" pitchFamily="2" charset="-122"/>
            </a:endParaRPr>
          </a:p>
          <a:p>
            <a:pPr>
              <a:spcBef>
                <a:spcPct val="50000"/>
              </a:spcBef>
              <a:buClr>
                <a:srgbClr val="00B85C"/>
              </a:buClr>
              <a:buSzPct val="120000"/>
              <a:buFont typeface="Wingdings" pitchFamily="2" charset="2"/>
              <a:buNone/>
              <a:tabLst>
                <a:tab pos="2684463" algn="l"/>
              </a:tabLst>
            </a:pPr>
            <a:endParaRPr lang="zh-CN" sz="2700">
              <a:ea typeface="宋体" pitchFamily="2" charset="-122"/>
            </a:endParaRPr>
          </a:p>
        </p:txBody>
      </p:sp>
      <p:sp>
        <p:nvSpPr>
          <p:cNvPr id="70664" name="Line 6"/>
          <p:cNvSpPr>
            <a:spLocks noChangeShapeType="1"/>
          </p:cNvSpPr>
          <p:nvPr/>
        </p:nvSpPr>
        <p:spPr bwMode="auto">
          <a:xfrm>
            <a:off x="1041400" y="1735138"/>
            <a:ext cx="6981825" cy="0"/>
          </a:xfrm>
          <a:prstGeom prst="line">
            <a:avLst/>
          </a:prstGeom>
          <a:noFill/>
          <a:ln w="9525">
            <a:solidFill>
              <a:schemeClr val="tx1"/>
            </a:solidFill>
            <a:round/>
            <a:headEnd/>
            <a:tailEnd/>
          </a:ln>
        </p:spPr>
        <p:txBody>
          <a:bodyPr/>
          <a:lstStyle/>
          <a:p>
            <a:endParaRPr lang="zh-CN" altLang="en-US"/>
          </a:p>
        </p:txBody>
      </p:sp>
      <p:sp>
        <p:nvSpPr>
          <p:cNvPr id="70665"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cxnSp>
        <p:nvCxnSpPr>
          <p:cNvPr id="11" name="直接连接符 10"/>
          <p:cNvCxnSpPr/>
          <p:nvPr/>
        </p:nvCxnSpPr>
        <p:spPr>
          <a:xfrm flipV="1">
            <a:off x="1135063" y="2384425"/>
            <a:ext cx="6845300" cy="17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Effect transition="in" filter="wipe(left)">
                                      <p:cBhvr>
                                        <p:cTn id="7" dur="500"/>
                                        <p:tgtEl>
                                          <p:spTgt spid="55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xEl>
                                              <p:pRg st="1" end="1"/>
                                            </p:txEl>
                                          </p:spTgt>
                                        </p:tgtEl>
                                        <p:attrNameLst>
                                          <p:attrName>style.visibility</p:attrName>
                                        </p:attrNameLst>
                                      </p:cBhvr>
                                      <p:to>
                                        <p:strVal val="visible"/>
                                      </p:to>
                                    </p:set>
                                    <p:animEffect transition="in" filter="wipe(left)">
                                      <p:cBhvr>
                                        <p:cTn id="12" dur="500"/>
                                        <p:tgtEl>
                                          <p:spTgt spid="553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1">
                                            <p:txEl>
                                              <p:pRg st="2" end="2"/>
                                            </p:txEl>
                                          </p:spTgt>
                                        </p:tgtEl>
                                        <p:attrNameLst>
                                          <p:attrName>style.visibility</p:attrName>
                                        </p:attrNameLst>
                                      </p:cBhvr>
                                      <p:to>
                                        <p:strVal val="visible"/>
                                      </p:to>
                                    </p:set>
                                    <p:animEffect transition="in" filter="wipe(left)">
                                      <p:cBhvr>
                                        <p:cTn id="17" dur="500"/>
                                        <p:tgtEl>
                                          <p:spTgt spid="553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1">
                                            <p:txEl>
                                              <p:pRg st="3" end="3"/>
                                            </p:txEl>
                                          </p:spTgt>
                                        </p:tgtEl>
                                        <p:attrNameLst>
                                          <p:attrName>style.visibility</p:attrName>
                                        </p:attrNameLst>
                                      </p:cBhvr>
                                      <p:to>
                                        <p:strVal val="visible"/>
                                      </p:to>
                                    </p:set>
                                    <p:animEffect transition="in" filter="wipe(left)">
                                      <p:cBhvr>
                                        <p:cTn id="22" dur="500"/>
                                        <p:tgtEl>
                                          <p:spTgt spid="553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1">
                                            <p:txEl>
                                              <p:pRg st="4" end="4"/>
                                            </p:txEl>
                                          </p:spTgt>
                                        </p:tgtEl>
                                        <p:attrNameLst>
                                          <p:attrName>style.visibility</p:attrName>
                                        </p:attrNameLst>
                                      </p:cBhvr>
                                      <p:to>
                                        <p:strVal val="visible"/>
                                      </p:to>
                                    </p:set>
                                    <p:animEffect transition="in" filter="wipe(left)">
                                      <p:cBhvr>
                                        <p:cTn id="27" dur="500"/>
                                        <p:tgtEl>
                                          <p:spTgt spid="553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01">
                                            <p:txEl>
                                              <p:pRg st="5" end="5"/>
                                            </p:txEl>
                                          </p:spTgt>
                                        </p:tgtEl>
                                        <p:attrNameLst>
                                          <p:attrName>style.visibility</p:attrName>
                                        </p:attrNameLst>
                                      </p:cBhvr>
                                      <p:to>
                                        <p:strVal val="visible"/>
                                      </p:to>
                                    </p:set>
                                    <p:animEffect transition="in" filter="wipe(left)">
                                      <p:cBhvr>
                                        <p:cTn id="32" dur="500"/>
                                        <p:tgtEl>
                                          <p:spTgt spid="553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37891" name="灯片编号占位符 2"/>
          <p:cNvSpPr>
            <a:spLocks noGrp="1"/>
          </p:cNvSpPr>
          <p:nvPr>
            <p:ph type="sldNum" sz="quarter" idx="11"/>
          </p:nvPr>
        </p:nvSpPr>
        <p:spPr>
          <a:noFill/>
          <a:ln>
            <a:miter lim="800000"/>
            <a:headEnd/>
            <a:tailEnd/>
          </a:ln>
        </p:spPr>
        <p:txBody>
          <a:bodyPr/>
          <a:lstStyle/>
          <a:p>
            <a:fld id="{FBD5E5D6-FA3A-45E7-BC35-E3B2E2EB79EE}" type="slidenum">
              <a:rPr lang="zh-CN" altLang="zh-CN" smtClean="0"/>
              <a:pPr/>
              <a:t>3</a:t>
            </a:fld>
            <a:endParaRPr lang="zh-CN" altLang="zh-CN" smtClean="0"/>
          </a:p>
        </p:txBody>
      </p:sp>
      <p:sp>
        <p:nvSpPr>
          <p:cNvPr id="37892" name="Rectangle 2"/>
          <p:cNvSpPr>
            <a:spLocks noGrp="1" noChangeArrowheads="1"/>
          </p:cNvSpPr>
          <p:nvPr>
            <p:ph type="title" idx="4294967295"/>
          </p:nvPr>
        </p:nvSpPr>
        <p:spPr/>
        <p:txBody>
          <a:bodyPr/>
          <a:lstStyle/>
          <a:p>
            <a:pPr eaLnBrk="1" hangingPunct="1"/>
            <a:r>
              <a:rPr lang="en-US" altLang="zh-CN" sz="3600" dirty="0" smtClean="0">
                <a:ea typeface="宋体" pitchFamily="2" charset="-122"/>
              </a:rPr>
              <a:t>1.1</a:t>
            </a:r>
            <a:r>
              <a:rPr lang="zh-CN" altLang="en-US" sz="3600" dirty="0" smtClean="0">
                <a:ea typeface="宋体" pitchFamily="2" charset="-122"/>
              </a:rPr>
              <a:t>需求</a:t>
            </a:r>
          </a:p>
        </p:txBody>
      </p:sp>
      <p:sp>
        <p:nvSpPr>
          <p:cNvPr id="22533" name="Rectangle 3"/>
          <p:cNvSpPr>
            <a:spLocks noGrp="1" noChangeArrowheads="1"/>
          </p:cNvSpPr>
          <p:nvPr>
            <p:ph type="body" idx="4294967295"/>
          </p:nvPr>
        </p:nvSpPr>
        <p:spPr/>
        <p:txBody>
          <a:bodyPr/>
          <a:lstStyle/>
          <a:p>
            <a:pPr eaLnBrk="1" hangingPunct="1"/>
            <a:r>
              <a:rPr lang="zh-CN" altLang="zh-CN" dirty="0" smtClean="0">
                <a:ea typeface="宋体" pitchFamily="2" charset="-122"/>
              </a:rPr>
              <a:t>物品</a:t>
            </a:r>
            <a:r>
              <a:rPr lang="zh-CN" altLang="en-US" dirty="0" smtClean="0">
                <a:ea typeface="宋体" pitchFamily="2" charset="-122"/>
              </a:rPr>
              <a:t>或服务</a:t>
            </a:r>
            <a:r>
              <a:rPr lang="zh-CN" altLang="zh-CN" dirty="0" smtClean="0">
                <a:ea typeface="宋体" pitchFamily="2" charset="-122"/>
              </a:rPr>
              <a:t>的</a:t>
            </a:r>
            <a:r>
              <a:rPr lang="zh-CN" altLang="zh-CN" b="1" dirty="0" smtClean="0">
                <a:solidFill>
                  <a:srgbClr val="C00000"/>
                </a:solidFill>
                <a:ea typeface="宋体" pitchFamily="2" charset="-122"/>
              </a:rPr>
              <a:t>需求量</a:t>
            </a:r>
            <a:r>
              <a:rPr lang="zh-CN" altLang="en-US" b="1" dirty="0" smtClean="0">
                <a:solidFill>
                  <a:srgbClr val="C00000"/>
                </a:solidFill>
                <a:ea typeface="宋体" pitchFamily="2" charset="-122"/>
              </a:rPr>
              <a:t>（</a:t>
            </a:r>
            <a:r>
              <a:rPr lang="en-US" altLang="zh-CN" b="1" dirty="0" smtClean="0">
                <a:solidFill>
                  <a:srgbClr val="C00000"/>
                </a:solidFill>
                <a:ea typeface="宋体" pitchFamily="2" charset="-122"/>
              </a:rPr>
              <a:t>Quantity demanded</a:t>
            </a:r>
            <a:r>
              <a:rPr lang="zh-CN" altLang="en-US" b="1" dirty="0" smtClean="0">
                <a:solidFill>
                  <a:srgbClr val="C00000"/>
                </a:solidFill>
                <a:ea typeface="宋体" pitchFamily="2" charset="-122"/>
              </a:rPr>
              <a:t>）</a:t>
            </a:r>
            <a:r>
              <a:rPr lang="zh-CN" altLang="zh-CN" dirty="0" smtClean="0">
                <a:ea typeface="宋体" pitchFamily="2" charset="-122"/>
              </a:rPr>
              <a:t>是</a:t>
            </a:r>
            <a:r>
              <a:rPr lang="zh-CN" altLang="en-US" dirty="0" smtClean="0">
                <a:ea typeface="宋体" pitchFamily="2" charset="-122"/>
              </a:rPr>
              <a:t>在某一</a:t>
            </a:r>
            <a:r>
              <a:rPr lang="zh-CN" altLang="en-US" b="1" dirty="0" smtClean="0">
                <a:solidFill>
                  <a:srgbClr val="00B050"/>
                </a:solidFill>
                <a:ea typeface="宋体" pitchFamily="2" charset="-122"/>
              </a:rPr>
              <a:t>特定价格下</a:t>
            </a:r>
            <a:r>
              <a:rPr lang="zh-CN" altLang="zh-CN" dirty="0" smtClean="0">
                <a:ea typeface="宋体" pitchFamily="2" charset="-122"/>
              </a:rPr>
              <a:t>买者</a:t>
            </a:r>
            <a:r>
              <a:rPr lang="zh-CN" altLang="zh-CN" b="1" dirty="0" smtClean="0">
                <a:solidFill>
                  <a:srgbClr val="333399"/>
                </a:solidFill>
                <a:ea typeface="宋体" pitchFamily="2" charset="-122"/>
              </a:rPr>
              <a:t>愿意并且能够购买</a:t>
            </a:r>
            <a:r>
              <a:rPr lang="zh-CN" altLang="zh-CN" dirty="0" smtClean="0">
                <a:ea typeface="宋体" pitchFamily="2" charset="-122"/>
              </a:rPr>
              <a:t>的数量</a:t>
            </a:r>
          </a:p>
          <a:p>
            <a:pPr eaLnBrk="1" hangingPunct="1">
              <a:buFont typeface="Wingdings" pitchFamily="2" charset="2"/>
              <a:buNone/>
            </a:pPr>
            <a:endParaRPr lang="zh-CN" altLang="zh-CN" sz="1000" dirty="0" smtClean="0">
              <a:ea typeface="宋体" pitchFamily="2" charset="-122"/>
            </a:endParaRPr>
          </a:p>
          <a:p>
            <a:pPr eaLnBrk="1" hangingPunct="1"/>
            <a:r>
              <a:rPr lang="zh-CN" altLang="zh-CN" b="1" dirty="0" smtClean="0">
                <a:solidFill>
                  <a:srgbClr val="C00000"/>
                </a:solidFill>
                <a:ea typeface="宋体" pitchFamily="2" charset="-122"/>
              </a:rPr>
              <a:t>需求定理</a:t>
            </a:r>
            <a:r>
              <a:rPr lang="en-US" altLang="zh-CN" b="1" dirty="0" smtClean="0">
                <a:solidFill>
                  <a:srgbClr val="C00000"/>
                </a:solidFill>
                <a:ea typeface="宋体" pitchFamily="2" charset="-122"/>
              </a:rPr>
              <a:t>(law of demand)</a:t>
            </a:r>
            <a:r>
              <a:rPr lang="zh-CN" altLang="zh-CN" dirty="0" smtClean="0">
                <a:ea typeface="宋体" pitchFamily="2" charset="-122"/>
              </a:rPr>
              <a:t>：认为在其他条件不变时，一种物品的价格上升，对该物品的需求量减少</a:t>
            </a:r>
            <a:r>
              <a:rPr lang="zh-CN" altLang="en-US" dirty="0" smtClean="0">
                <a:ea typeface="宋体" pitchFamily="2" charset="-122"/>
              </a:rPr>
              <a:t>；价格下降，对该物品需求量增加</a:t>
            </a:r>
            <a:r>
              <a:rPr lang="zh-CN" altLang="zh-CN" dirty="0" smtClean="0">
                <a:ea typeface="宋体" pitchFamily="2" charset="-122"/>
              </a:rPr>
              <a:t>的观点</a:t>
            </a:r>
            <a:r>
              <a:rPr lang="zh-CN" altLang="en-US" dirty="0" smtClean="0">
                <a:ea typeface="宋体" pitchFamily="2" charset="-122"/>
              </a:rPr>
              <a:t>。</a:t>
            </a:r>
            <a:endParaRPr lang="en-US" altLang="zh-CN" dirty="0" smtClean="0">
              <a:ea typeface="宋体" pitchFamily="2" charset="-122"/>
            </a:endParaRPr>
          </a:p>
          <a:p>
            <a:pPr eaLnBrk="1" hangingPunct="1">
              <a:buNone/>
            </a:pPr>
            <a:endParaRPr lang="en-US" altLang="zh-CN" sz="1000" dirty="0" smtClean="0">
              <a:ea typeface="宋体" pitchFamily="2" charset="-122"/>
            </a:endParaRPr>
          </a:p>
          <a:p>
            <a:pPr eaLnBrk="1" hangingPunct="1"/>
            <a:r>
              <a:rPr lang="zh-CN" altLang="en-US" dirty="0" smtClean="0">
                <a:ea typeface="宋体" pitchFamily="2" charset="-122"/>
              </a:rPr>
              <a:t>定理源于，价格上升的替代效应：转向购买替代品</a:t>
            </a:r>
            <a:r>
              <a:rPr lang="en-US" altLang="zh-CN" dirty="0" smtClean="0">
                <a:ea typeface="宋体" pitchFamily="2" charset="-122"/>
              </a:rPr>
              <a:t>(</a:t>
            </a:r>
            <a:r>
              <a:rPr lang="zh-CN" altLang="en-US" dirty="0" smtClean="0">
                <a:ea typeface="宋体" pitchFamily="2" charset="-122"/>
              </a:rPr>
              <a:t>不愿</a:t>
            </a:r>
            <a:r>
              <a:rPr lang="en-US" altLang="zh-CN" dirty="0" smtClean="0">
                <a:ea typeface="宋体" pitchFamily="2" charset="-122"/>
              </a:rPr>
              <a:t>)</a:t>
            </a:r>
            <a:r>
              <a:rPr lang="zh-CN" altLang="en-US" dirty="0" smtClean="0">
                <a:ea typeface="宋体" pitchFamily="2" charset="-122"/>
              </a:rPr>
              <a:t>；收入效应</a:t>
            </a:r>
            <a:r>
              <a:rPr lang="en-US" altLang="zh-CN" dirty="0" smtClean="0">
                <a:ea typeface="宋体" pitchFamily="2" charset="-122"/>
              </a:rPr>
              <a:t>:</a:t>
            </a:r>
            <a:r>
              <a:rPr lang="zh-CN" altLang="en-US" dirty="0" smtClean="0">
                <a:ea typeface="宋体" pitchFamily="2" charset="-122"/>
              </a:rPr>
              <a:t>买不起原来的数量</a:t>
            </a:r>
            <a:r>
              <a:rPr lang="en-US" altLang="zh-CN" dirty="0" smtClean="0">
                <a:ea typeface="宋体" pitchFamily="2" charset="-122"/>
              </a:rPr>
              <a:t>(</a:t>
            </a:r>
            <a:r>
              <a:rPr lang="zh-CN" altLang="en-US" dirty="0" smtClean="0">
                <a:ea typeface="宋体" pitchFamily="2" charset="-122"/>
              </a:rPr>
              <a:t>不能够</a:t>
            </a:r>
            <a:r>
              <a:rPr lang="en-US" altLang="zh-CN" dirty="0" smtClean="0">
                <a:ea typeface="宋体" pitchFamily="2" charset="-122"/>
              </a:rPr>
              <a:t>)</a:t>
            </a:r>
            <a:r>
              <a:rPr lang="zh-CN" altLang="en-US" dirty="0" smtClean="0">
                <a:ea typeface="宋体" pitchFamily="2" charset="-122"/>
              </a:rPr>
              <a:t>。</a:t>
            </a:r>
            <a:endParaRPr lang="en-US" altLang="zh-CN" dirty="0" smtClean="0">
              <a:ea typeface="宋体" pitchFamily="2" charset="-122"/>
            </a:endParaRPr>
          </a:p>
          <a:p>
            <a:pPr eaLnBrk="1" hangingPunct="1"/>
            <a:r>
              <a:rPr lang="zh-CN" altLang="en-US" dirty="0" smtClean="0">
                <a:ea typeface="宋体" pitchFamily="2" charset="-122"/>
              </a:rPr>
              <a:t>注意</a:t>
            </a:r>
            <a:r>
              <a:rPr lang="en-US" altLang="zh-CN" dirty="0" smtClean="0">
                <a:ea typeface="宋体" pitchFamily="2" charset="-122"/>
              </a:rPr>
              <a:t>:</a:t>
            </a:r>
            <a:r>
              <a:rPr lang="zh-CN" altLang="en-US" dirty="0" smtClean="0">
                <a:ea typeface="宋体" pitchFamily="2" charset="-122"/>
              </a:rPr>
              <a:t>竞争市场上单个买者的需求量不影响价格</a:t>
            </a:r>
            <a:endParaRPr lang="zh-CN" altLang="zh-CN" dirty="0" smtClean="0">
              <a:ea typeface="宋体" pitchFamily="2" charset="-122"/>
            </a:endParaRPr>
          </a:p>
        </p:txBody>
      </p:sp>
      <p:sp>
        <p:nvSpPr>
          <p:cNvPr id="3789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animEffect transition="in" filter="wipe(left)">
                                      <p:cBhvr>
                                        <p:cTn id="7" dur="500"/>
                                        <p:tgtEl>
                                          <p:spTgt spid="225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wipe(left)">
                                      <p:cBhvr>
                                        <p:cTn id="12" dur="500"/>
                                        <p:tgtEl>
                                          <p:spTgt spid="2253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animEffect transition="in" filter="wipe(left)">
                                      <p:cBhvr>
                                        <p:cTn id="17" dur="500"/>
                                        <p:tgtEl>
                                          <p:spTgt spid="2253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3">
                                            <p:txEl>
                                              <p:pRg st="5" end="5"/>
                                            </p:txEl>
                                          </p:spTgt>
                                        </p:tgtEl>
                                        <p:attrNameLst>
                                          <p:attrName>style.visibility</p:attrName>
                                        </p:attrNameLst>
                                      </p:cBhvr>
                                      <p:to>
                                        <p:strVal val="visible"/>
                                      </p:to>
                                    </p:set>
                                    <p:animEffect transition="in" filter="wipe(left)">
                                      <p:cBhvr>
                                        <p:cTn id="22" dur="500"/>
                                        <p:tgtEl>
                                          <p:spTgt spid="225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bldLvl="4"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71683" name="灯片编号占位符 2"/>
          <p:cNvSpPr>
            <a:spLocks noGrp="1"/>
          </p:cNvSpPr>
          <p:nvPr>
            <p:ph type="sldNum" sz="quarter" idx="11"/>
          </p:nvPr>
        </p:nvSpPr>
        <p:spPr>
          <a:noFill/>
          <a:ln>
            <a:miter lim="800000"/>
            <a:headEnd/>
            <a:tailEnd/>
          </a:ln>
        </p:spPr>
        <p:txBody>
          <a:bodyPr/>
          <a:lstStyle/>
          <a:p>
            <a:fld id="{837FAD32-1114-4423-B934-DE6F15CFF481}" type="slidenum">
              <a:rPr lang="en-US" altLang="zh-CN" smtClean="0"/>
              <a:pPr/>
              <a:t>39</a:t>
            </a:fld>
            <a:endParaRPr lang="zh-CN" altLang="zh-CN" smtClean="0"/>
          </a:p>
        </p:txBody>
      </p:sp>
      <p:sp>
        <p:nvSpPr>
          <p:cNvPr id="71684" name="Rectangle 2"/>
          <p:cNvSpPr>
            <a:spLocks noChangeArrowheads="1"/>
          </p:cNvSpPr>
          <p:nvPr/>
        </p:nvSpPr>
        <p:spPr bwMode="auto">
          <a:xfrm>
            <a:off x="850900" y="1150938"/>
            <a:ext cx="8293100" cy="4879975"/>
          </a:xfrm>
          <a:prstGeom prst="rect">
            <a:avLst/>
          </a:prstGeom>
          <a:solidFill>
            <a:srgbClr val="CCFFCC"/>
          </a:solidFill>
          <a:ln w="9525">
            <a:noFill/>
            <a:miter lim="800000"/>
            <a:headEnd/>
            <a:tailEnd/>
          </a:ln>
        </p:spPr>
        <p:txBody>
          <a:bodyPr wrap="none" anchor="ctr"/>
          <a:lstStyle/>
          <a:p>
            <a:endParaRPr lang="zh-CN" altLang="zh-CN" sz="1800">
              <a:ea typeface="宋体" pitchFamily="2" charset="-122"/>
            </a:endParaRPr>
          </a:p>
        </p:txBody>
      </p:sp>
      <p:sp>
        <p:nvSpPr>
          <p:cNvPr id="71685" name="Rectangle 3"/>
          <p:cNvSpPr>
            <a:spLocks noGrp="1" noChangeArrowheads="1"/>
          </p:cNvSpPr>
          <p:nvPr>
            <p:ph type="title" idx="4294967295"/>
          </p:nvPr>
        </p:nvSpPr>
        <p:spPr>
          <a:xfrm>
            <a:off x="58738" y="254000"/>
            <a:ext cx="8958262" cy="635000"/>
          </a:xfrm>
        </p:spPr>
        <p:txBody>
          <a:bodyPr/>
          <a:lstStyle/>
          <a:p>
            <a:r>
              <a:rPr lang="zh-CN" altLang="en-US" sz="3600" smtClean="0">
                <a:ea typeface="宋体" pitchFamily="2" charset="-122"/>
              </a:rPr>
              <a:t>对照记忆：供给</a:t>
            </a:r>
            <a:r>
              <a:rPr lang="en-US" altLang="zh-CN" sz="3600" smtClean="0">
                <a:ea typeface="宋体" pitchFamily="2" charset="-122"/>
              </a:rPr>
              <a:t>vs</a:t>
            </a:r>
            <a:r>
              <a:rPr lang="zh-CN" altLang="en-US" sz="3600" smtClean="0">
                <a:ea typeface="宋体" pitchFamily="2" charset="-122"/>
              </a:rPr>
              <a:t>需求</a:t>
            </a:r>
          </a:p>
        </p:txBody>
      </p:sp>
      <p:sp>
        <p:nvSpPr>
          <p:cNvPr id="71686" name="Rectangle 4"/>
          <p:cNvSpPr>
            <a:spLocks noGrp="1" noChangeArrowheads="1"/>
          </p:cNvSpPr>
          <p:nvPr>
            <p:ph type="body" idx="4294967295"/>
          </p:nvPr>
        </p:nvSpPr>
        <p:spPr>
          <a:xfrm>
            <a:off x="854075" y="1169988"/>
            <a:ext cx="7726363" cy="542925"/>
          </a:xfrm>
        </p:spPr>
        <p:txBody>
          <a:bodyPr/>
          <a:lstStyle/>
          <a:p>
            <a:pPr marL="0" indent="0">
              <a:buFont typeface="Wingdings" pitchFamily="2" charset="2"/>
              <a:buNone/>
              <a:tabLst>
                <a:tab pos="2684463" algn="l"/>
              </a:tabLst>
            </a:pPr>
            <a:r>
              <a:rPr lang="zh-CN" altLang="en-US" sz="2700" b="1" smtClean="0">
                <a:ea typeface="宋体" pitchFamily="2" charset="-122"/>
              </a:rPr>
              <a:t>影响买者</a:t>
            </a:r>
            <a:r>
              <a:rPr lang="zh-CN" sz="2700" b="1" smtClean="0">
                <a:ea typeface="宋体" pitchFamily="2" charset="-122"/>
              </a:rPr>
              <a:t>变量</a:t>
            </a:r>
            <a:r>
              <a:rPr lang="en-US" altLang="zh-CN" sz="2700" b="1" smtClean="0">
                <a:ea typeface="宋体" pitchFamily="2" charset="-122"/>
              </a:rPr>
              <a:t>  </a:t>
            </a:r>
            <a:r>
              <a:rPr lang="zh-CN" sz="2700" b="1" smtClean="0">
                <a:ea typeface="宋体" pitchFamily="2" charset="-122"/>
              </a:rPr>
              <a:t>	</a:t>
            </a:r>
            <a:r>
              <a:rPr lang="en-US" altLang="zh-CN" sz="2700" b="1" smtClean="0">
                <a:ea typeface="宋体" pitchFamily="2" charset="-122"/>
              </a:rPr>
              <a:t>   </a:t>
            </a:r>
            <a:r>
              <a:rPr lang="zh-CN" altLang="en-US" sz="2700" b="1" smtClean="0">
                <a:ea typeface="宋体" pitchFamily="2" charset="-122"/>
              </a:rPr>
              <a:t>影响卖者的变量</a:t>
            </a:r>
            <a:endParaRPr lang="zh-CN" sz="2700" b="1" smtClean="0">
              <a:ea typeface="宋体" pitchFamily="2" charset="-122"/>
            </a:endParaRPr>
          </a:p>
        </p:txBody>
      </p:sp>
      <p:sp>
        <p:nvSpPr>
          <p:cNvPr id="55301" name="Rectangle 5"/>
          <p:cNvSpPr>
            <a:spLocks noChangeArrowheads="1"/>
          </p:cNvSpPr>
          <p:nvPr/>
        </p:nvSpPr>
        <p:spPr bwMode="auto">
          <a:xfrm>
            <a:off x="1054100" y="1822450"/>
            <a:ext cx="8089900" cy="4056063"/>
          </a:xfrm>
          <a:prstGeom prst="rect">
            <a:avLst/>
          </a:prstGeom>
          <a:noFill/>
          <a:ln w="9525">
            <a:noFill/>
            <a:miter lim="800000"/>
            <a:headEnd/>
            <a:tailEnd/>
          </a:ln>
        </p:spPr>
        <p:txBody>
          <a:bodyPr/>
          <a:lstStyle/>
          <a:p>
            <a:pPr>
              <a:spcBef>
                <a:spcPct val="50000"/>
              </a:spcBef>
              <a:buClr>
                <a:srgbClr val="00B85C"/>
              </a:buClr>
              <a:buSzPct val="120000"/>
              <a:buFont typeface="Wingdings" pitchFamily="2" charset="2"/>
              <a:buNone/>
              <a:tabLst>
                <a:tab pos="2684463" algn="l"/>
              </a:tabLst>
            </a:pPr>
            <a:r>
              <a:rPr lang="zh-CN" sz="2400" dirty="0">
                <a:ea typeface="宋体" pitchFamily="2" charset="-122"/>
              </a:rPr>
              <a:t>价格</a:t>
            </a:r>
            <a:r>
              <a:rPr lang="en-US" altLang="zh-CN" sz="2400" dirty="0">
                <a:ea typeface="宋体" pitchFamily="2" charset="-122"/>
              </a:rPr>
              <a:t> - </a:t>
            </a:r>
            <a:r>
              <a:rPr lang="zh-CN" altLang="zh-CN" sz="2400" dirty="0">
                <a:ea typeface="宋体" pitchFamily="2" charset="-122"/>
              </a:rPr>
              <a:t>	</a:t>
            </a:r>
            <a:r>
              <a:rPr lang="zh-CN" sz="2400" dirty="0">
                <a:ea typeface="宋体" pitchFamily="2" charset="-122"/>
              </a:rPr>
              <a:t>价格</a:t>
            </a:r>
            <a:r>
              <a:rPr lang="en-US" altLang="zh-CN" sz="2400" dirty="0">
                <a:ea typeface="宋体" pitchFamily="2" charset="-122"/>
              </a:rPr>
              <a:t> +</a:t>
            </a:r>
            <a:endParaRPr lang="zh-CN" altLang="zh-CN" sz="2400" dirty="0">
              <a:ea typeface="宋体" pitchFamily="2" charset="-122"/>
            </a:endParaRPr>
          </a:p>
          <a:p>
            <a:pPr>
              <a:spcBef>
                <a:spcPct val="50000"/>
              </a:spcBef>
              <a:buClr>
                <a:srgbClr val="00B85C"/>
              </a:buClr>
              <a:buSzPct val="120000"/>
              <a:buFont typeface="Wingdings" pitchFamily="2" charset="2"/>
              <a:buNone/>
              <a:tabLst>
                <a:tab pos="2684463" algn="l"/>
              </a:tabLst>
            </a:pPr>
            <a:r>
              <a:rPr lang="zh-CN" altLang="en-US" sz="2400" dirty="0">
                <a:ea typeface="宋体" pitchFamily="2" charset="-122"/>
              </a:rPr>
              <a:t>预期未来价格</a:t>
            </a:r>
            <a:r>
              <a:rPr lang="en-US" altLang="zh-CN" sz="2400" dirty="0">
                <a:ea typeface="宋体" pitchFamily="2" charset="-122"/>
              </a:rPr>
              <a:t>+</a:t>
            </a:r>
            <a:r>
              <a:rPr lang="zh-CN" altLang="zh-CN" sz="2400" dirty="0">
                <a:ea typeface="宋体" pitchFamily="2" charset="-122"/>
              </a:rPr>
              <a:t>	</a:t>
            </a:r>
            <a:r>
              <a:rPr lang="zh-CN" altLang="en-US" sz="2400" dirty="0">
                <a:ea typeface="宋体" pitchFamily="2" charset="-122"/>
              </a:rPr>
              <a:t>预期未来价格</a:t>
            </a:r>
            <a:r>
              <a:rPr lang="en-US" altLang="zh-CN" sz="2400" dirty="0">
                <a:ea typeface="宋体" pitchFamily="2" charset="-122"/>
              </a:rPr>
              <a:t>-</a:t>
            </a:r>
            <a:endParaRPr lang="zh-CN" altLang="zh-CN" sz="2400" dirty="0">
              <a:ea typeface="宋体" pitchFamily="2" charset="-122"/>
            </a:endParaRPr>
          </a:p>
          <a:p>
            <a:pPr>
              <a:spcBef>
                <a:spcPct val="50000"/>
              </a:spcBef>
              <a:buClr>
                <a:srgbClr val="00B85C"/>
              </a:buClr>
              <a:buSzPct val="120000"/>
              <a:buFont typeface="Wingdings" pitchFamily="2" charset="2"/>
              <a:buNone/>
              <a:tabLst>
                <a:tab pos="2684463" algn="l"/>
              </a:tabLst>
            </a:pPr>
            <a:r>
              <a:rPr lang="zh-CN" altLang="en-US" sz="2400" dirty="0">
                <a:ea typeface="宋体" pitchFamily="2" charset="-122"/>
              </a:rPr>
              <a:t>替代品价格</a:t>
            </a:r>
            <a:r>
              <a:rPr lang="en-US" altLang="zh-CN" sz="2400" dirty="0">
                <a:ea typeface="宋体" pitchFamily="2" charset="-122"/>
              </a:rPr>
              <a:t>+            </a:t>
            </a:r>
            <a:r>
              <a:rPr lang="zh-CN" altLang="en-US" sz="2400" dirty="0">
                <a:ea typeface="宋体" pitchFamily="2" charset="-122"/>
              </a:rPr>
              <a:t>替代品价格</a:t>
            </a:r>
            <a:r>
              <a:rPr lang="en-US" altLang="zh-CN" sz="2400" dirty="0">
                <a:ea typeface="宋体" pitchFamily="2" charset="-122"/>
              </a:rPr>
              <a:t>-</a:t>
            </a:r>
          </a:p>
          <a:p>
            <a:pPr>
              <a:spcBef>
                <a:spcPct val="50000"/>
              </a:spcBef>
              <a:buClr>
                <a:srgbClr val="00B85C"/>
              </a:buClr>
              <a:buSzPct val="120000"/>
              <a:buFont typeface="Wingdings" pitchFamily="2" charset="2"/>
              <a:buNone/>
              <a:tabLst>
                <a:tab pos="2684463" algn="l"/>
              </a:tabLst>
            </a:pPr>
            <a:r>
              <a:rPr lang="zh-CN" altLang="en-US" sz="2400" dirty="0">
                <a:ea typeface="宋体" pitchFamily="2" charset="-122"/>
              </a:rPr>
              <a:t>互补品价格</a:t>
            </a:r>
            <a:r>
              <a:rPr lang="en-US" altLang="zh-CN" sz="2400" dirty="0">
                <a:ea typeface="宋体" pitchFamily="2" charset="-122"/>
              </a:rPr>
              <a:t>-</a:t>
            </a:r>
            <a:r>
              <a:rPr lang="zh-CN" altLang="zh-CN" sz="2400" dirty="0">
                <a:ea typeface="宋体" pitchFamily="2" charset="-122"/>
              </a:rPr>
              <a:t>	</a:t>
            </a:r>
            <a:r>
              <a:rPr lang="zh-CN" altLang="en-US" sz="2400" dirty="0">
                <a:ea typeface="宋体" pitchFamily="2" charset="-122"/>
              </a:rPr>
              <a:t>互补品价格</a:t>
            </a:r>
            <a:r>
              <a:rPr lang="en-US" altLang="zh-CN" sz="2400" dirty="0">
                <a:ea typeface="宋体" pitchFamily="2" charset="-122"/>
              </a:rPr>
              <a:t>+</a:t>
            </a:r>
            <a:endParaRPr lang="zh-CN" altLang="zh-CN" sz="2400" dirty="0">
              <a:ea typeface="宋体" pitchFamily="2" charset="-122"/>
            </a:endParaRPr>
          </a:p>
          <a:p>
            <a:pPr>
              <a:spcBef>
                <a:spcPct val="50000"/>
              </a:spcBef>
              <a:buClr>
                <a:srgbClr val="00B85C"/>
              </a:buClr>
              <a:buSzPct val="120000"/>
              <a:buFont typeface="Wingdings" pitchFamily="2" charset="2"/>
              <a:buNone/>
              <a:tabLst>
                <a:tab pos="2684463" algn="l"/>
              </a:tabLst>
            </a:pPr>
            <a:r>
              <a:rPr lang="zh-CN" altLang="en-US" sz="2400" dirty="0">
                <a:ea typeface="宋体" pitchFamily="2" charset="-122"/>
              </a:rPr>
              <a:t>收入</a:t>
            </a:r>
            <a:r>
              <a:rPr lang="en-US" altLang="zh-CN" sz="2400" dirty="0">
                <a:ea typeface="宋体" pitchFamily="2" charset="-122"/>
              </a:rPr>
              <a:t>(</a:t>
            </a:r>
            <a:r>
              <a:rPr lang="zh-CN" altLang="en-US" sz="2400" dirty="0">
                <a:ea typeface="宋体" pitchFamily="2" charset="-122"/>
              </a:rPr>
              <a:t>购买能力</a:t>
            </a:r>
            <a:r>
              <a:rPr lang="en-US" altLang="zh-CN" sz="2400" dirty="0" smtClean="0">
                <a:ea typeface="宋体" pitchFamily="2" charset="-122"/>
              </a:rPr>
              <a:t>)+</a:t>
            </a:r>
            <a:r>
              <a:rPr lang="zh-CN" altLang="zh-CN" sz="2400" dirty="0">
                <a:ea typeface="宋体" pitchFamily="2" charset="-122"/>
              </a:rPr>
              <a:t>	</a:t>
            </a:r>
            <a:r>
              <a:rPr lang="zh-CN" altLang="en-US" sz="2400" dirty="0" smtClean="0">
                <a:ea typeface="宋体" pitchFamily="2" charset="-122"/>
              </a:rPr>
              <a:t>资源与</a:t>
            </a:r>
            <a:r>
              <a:rPr lang="zh-CN" sz="2400" dirty="0" smtClean="0">
                <a:ea typeface="宋体" pitchFamily="2" charset="-122"/>
              </a:rPr>
              <a:t>投入品</a:t>
            </a:r>
            <a:r>
              <a:rPr lang="zh-CN" altLang="en-US" sz="2400" dirty="0" smtClean="0">
                <a:ea typeface="宋体" pitchFamily="2" charset="-122"/>
              </a:rPr>
              <a:t>数量</a:t>
            </a:r>
            <a:r>
              <a:rPr lang="zh-CN" altLang="en-US" sz="2400" dirty="0">
                <a:ea typeface="宋体" pitchFamily="2" charset="-122"/>
              </a:rPr>
              <a:t>与</a:t>
            </a:r>
            <a:r>
              <a:rPr lang="zh-CN" sz="2400" dirty="0">
                <a:ea typeface="宋体" pitchFamily="2" charset="-122"/>
              </a:rPr>
              <a:t>价格</a:t>
            </a:r>
            <a:r>
              <a:rPr lang="en-US" altLang="zh-CN" sz="2400" dirty="0">
                <a:ea typeface="宋体" pitchFamily="2" charset="-122"/>
              </a:rPr>
              <a:t>(</a:t>
            </a:r>
            <a:r>
              <a:rPr lang="zh-CN" altLang="en-US" sz="2400" dirty="0">
                <a:ea typeface="宋体" pitchFamily="2" charset="-122"/>
              </a:rPr>
              <a:t>生产能力</a:t>
            </a:r>
            <a:r>
              <a:rPr lang="en-US" altLang="zh-CN" sz="2400" dirty="0" smtClean="0">
                <a:ea typeface="宋体" pitchFamily="2" charset="-122"/>
              </a:rPr>
              <a:t>)+</a:t>
            </a:r>
            <a:endParaRPr lang="zh-CN" altLang="zh-CN" sz="2400" dirty="0">
              <a:ea typeface="宋体" pitchFamily="2" charset="-122"/>
            </a:endParaRPr>
          </a:p>
          <a:p>
            <a:pPr>
              <a:spcBef>
                <a:spcPct val="50000"/>
              </a:spcBef>
              <a:buClr>
                <a:srgbClr val="00B85C"/>
              </a:buClr>
              <a:buSzPct val="120000"/>
              <a:buFont typeface="Wingdings" pitchFamily="2" charset="2"/>
              <a:buNone/>
              <a:tabLst>
                <a:tab pos="2684463" algn="l"/>
              </a:tabLst>
            </a:pPr>
            <a:r>
              <a:rPr lang="zh-CN" altLang="en-US" sz="2400" dirty="0">
                <a:ea typeface="宋体" pitchFamily="2" charset="-122"/>
              </a:rPr>
              <a:t>偏好</a:t>
            </a:r>
            <a:r>
              <a:rPr lang="en-US" altLang="zh-CN" sz="2400" dirty="0">
                <a:ea typeface="宋体" pitchFamily="2" charset="-122"/>
              </a:rPr>
              <a:t>+</a:t>
            </a:r>
            <a:r>
              <a:rPr lang="zh-CN" altLang="zh-CN" sz="2400" dirty="0">
                <a:ea typeface="宋体" pitchFamily="2" charset="-122"/>
              </a:rPr>
              <a:t>	</a:t>
            </a:r>
            <a:r>
              <a:rPr lang="zh-CN" sz="2400" dirty="0">
                <a:ea typeface="宋体" pitchFamily="2" charset="-122"/>
              </a:rPr>
              <a:t>技术</a:t>
            </a:r>
            <a:r>
              <a:rPr lang="en-US" altLang="zh-CN" sz="2400" dirty="0">
                <a:ea typeface="宋体" pitchFamily="2" charset="-122"/>
              </a:rPr>
              <a:t>+</a:t>
            </a:r>
          </a:p>
          <a:p>
            <a:pPr>
              <a:spcBef>
                <a:spcPct val="50000"/>
              </a:spcBef>
              <a:buClr>
                <a:srgbClr val="00B85C"/>
              </a:buClr>
              <a:buSzPct val="120000"/>
              <a:buFont typeface="Wingdings" pitchFamily="2" charset="2"/>
              <a:buNone/>
              <a:tabLst>
                <a:tab pos="2684463" algn="l"/>
              </a:tabLst>
            </a:pPr>
            <a:r>
              <a:rPr lang="zh-CN" altLang="en-US" sz="2400" dirty="0">
                <a:ea typeface="宋体" pitchFamily="2" charset="-122"/>
              </a:rPr>
              <a:t>买者数量</a:t>
            </a:r>
            <a:r>
              <a:rPr lang="en-US" altLang="zh-CN" sz="2400" dirty="0">
                <a:ea typeface="宋体" pitchFamily="2" charset="-122"/>
              </a:rPr>
              <a:t>+</a:t>
            </a:r>
            <a:r>
              <a:rPr lang="zh-CN" altLang="en-US" sz="2400" dirty="0">
                <a:ea typeface="宋体" pitchFamily="2" charset="-122"/>
              </a:rPr>
              <a:t>               </a:t>
            </a:r>
            <a:r>
              <a:rPr lang="zh-CN" sz="2400" dirty="0">
                <a:ea typeface="宋体" pitchFamily="2" charset="-122"/>
              </a:rPr>
              <a:t>卖者的数量</a:t>
            </a:r>
            <a:r>
              <a:rPr lang="en-US" altLang="zh-CN" sz="2400" dirty="0">
                <a:ea typeface="宋体" pitchFamily="2" charset="-122"/>
              </a:rPr>
              <a:t>+</a:t>
            </a:r>
          </a:p>
          <a:p>
            <a:pPr>
              <a:spcBef>
                <a:spcPct val="50000"/>
              </a:spcBef>
              <a:buClr>
                <a:srgbClr val="00B85C"/>
              </a:buClr>
              <a:buSzPct val="120000"/>
              <a:buFont typeface="Wingdings" pitchFamily="2" charset="2"/>
              <a:buNone/>
              <a:tabLst>
                <a:tab pos="2684463" algn="l"/>
              </a:tabLst>
            </a:pPr>
            <a:endParaRPr lang="zh-CN" sz="2700" dirty="0">
              <a:ea typeface="宋体" pitchFamily="2" charset="-122"/>
            </a:endParaRPr>
          </a:p>
        </p:txBody>
      </p:sp>
      <p:sp>
        <p:nvSpPr>
          <p:cNvPr id="71688" name="Line 6"/>
          <p:cNvSpPr>
            <a:spLocks noChangeShapeType="1"/>
          </p:cNvSpPr>
          <p:nvPr/>
        </p:nvSpPr>
        <p:spPr bwMode="auto">
          <a:xfrm>
            <a:off x="1041400" y="1735138"/>
            <a:ext cx="6981825" cy="0"/>
          </a:xfrm>
          <a:prstGeom prst="line">
            <a:avLst/>
          </a:prstGeom>
          <a:noFill/>
          <a:ln w="9525">
            <a:solidFill>
              <a:schemeClr val="tx1"/>
            </a:solidFill>
            <a:round/>
            <a:headEnd/>
            <a:tailEnd/>
          </a:ln>
        </p:spPr>
        <p:txBody>
          <a:bodyPr/>
          <a:lstStyle/>
          <a:p>
            <a:endParaRPr lang="zh-CN" altLang="en-US"/>
          </a:p>
        </p:txBody>
      </p:sp>
      <p:sp>
        <p:nvSpPr>
          <p:cNvPr id="71689"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cxnSp>
        <p:nvCxnSpPr>
          <p:cNvPr id="11" name="直接连接符 10"/>
          <p:cNvCxnSpPr/>
          <p:nvPr/>
        </p:nvCxnSpPr>
        <p:spPr>
          <a:xfrm flipV="1">
            <a:off x="1135063" y="2384425"/>
            <a:ext cx="6845300" cy="17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Effect transition="in" filter="wipe(left)">
                                      <p:cBhvr>
                                        <p:cTn id="7" dur="500"/>
                                        <p:tgtEl>
                                          <p:spTgt spid="55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1">
                                            <p:txEl>
                                              <p:pRg st="1" end="1"/>
                                            </p:txEl>
                                          </p:spTgt>
                                        </p:tgtEl>
                                        <p:attrNameLst>
                                          <p:attrName>style.visibility</p:attrName>
                                        </p:attrNameLst>
                                      </p:cBhvr>
                                      <p:to>
                                        <p:strVal val="visible"/>
                                      </p:to>
                                    </p:set>
                                    <p:animEffect transition="in" filter="wipe(left)">
                                      <p:cBhvr>
                                        <p:cTn id="12" dur="500"/>
                                        <p:tgtEl>
                                          <p:spTgt spid="553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1">
                                            <p:txEl>
                                              <p:pRg st="2" end="2"/>
                                            </p:txEl>
                                          </p:spTgt>
                                        </p:tgtEl>
                                        <p:attrNameLst>
                                          <p:attrName>style.visibility</p:attrName>
                                        </p:attrNameLst>
                                      </p:cBhvr>
                                      <p:to>
                                        <p:strVal val="visible"/>
                                      </p:to>
                                    </p:set>
                                    <p:animEffect transition="in" filter="wipe(left)">
                                      <p:cBhvr>
                                        <p:cTn id="17" dur="500"/>
                                        <p:tgtEl>
                                          <p:spTgt spid="553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1">
                                            <p:txEl>
                                              <p:pRg st="3" end="3"/>
                                            </p:txEl>
                                          </p:spTgt>
                                        </p:tgtEl>
                                        <p:attrNameLst>
                                          <p:attrName>style.visibility</p:attrName>
                                        </p:attrNameLst>
                                      </p:cBhvr>
                                      <p:to>
                                        <p:strVal val="visible"/>
                                      </p:to>
                                    </p:set>
                                    <p:animEffect transition="in" filter="wipe(left)">
                                      <p:cBhvr>
                                        <p:cTn id="22" dur="500"/>
                                        <p:tgtEl>
                                          <p:spTgt spid="553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1">
                                            <p:txEl>
                                              <p:pRg st="4" end="4"/>
                                            </p:txEl>
                                          </p:spTgt>
                                        </p:tgtEl>
                                        <p:attrNameLst>
                                          <p:attrName>style.visibility</p:attrName>
                                        </p:attrNameLst>
                                      </p:cBhvr>
                                      <p:to>
                                        <p:strVal val="visible"/>
                                      </p:to>
                                    </p:set>
                                    <p:animEffect transition="in" filter="wipe(left)">
                                      <p:cBhvr>
                                        <p:cTn id="27" dur="500"/>
                                        <p:tgtEl>
                                          <p:spTgt spid="553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01">
                                            <p:txEl>
                                              <p:pRg st="5" end="5"/>
                                            </p:txEl>
                                          </p:spTgt>
                                        </p:tgtEl>
                                        <p:attrNameLst>
                                          <p:attrName>style.visibility</p:attrName>
                                        </p:attrNameLst>
                                      </p:cBhvr>
                                      <p:to>
                                        <p:strVal val="visible"/>
                                      </p:to>
                                    </p:set>
                                    <p:animEffect transition="in" filter="wipe(left)">
                                      <p:cBhvr>
                                        <p:cTn id="32" dur="500"/>
                                        <p:tgtEl>
                                          <p:spTgt spid="5530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01">
                                            <p:txEl>
                                              <p:pRg st="6" end="6"/>
                                            </p:txEl>
                                          </p:spTgt>
                                        </p:tgtEl>
                                        <p:attrNameLst>
                                          <p:attrName>style.visibility</p:attrName>
                                        </p:attrNameLst>
                                      </p:cBhvr>
                                      <p:to>
                                        <p:strVal val="visible"/>
                                      </p:to>
                                    </p:set>
                                    <p:animEffect transition="in" filter="wipe(left)">
                                      <p:cBhvr>
                                        <p:cTn id="37" dur="500"/>
                                        <p:tgtEl>
                                          <p:spTgt spid="553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5124" name="灯片编号占位符 2"/>
          <p:cNvSpPr>
            <a:spLocks noGrp="1"/>
          </p:cNvSpPr>
          <p:nvPr>
            <p:ph type="sldNum" sz="quarter" idx="11"/>
          </p:nvPr>
        </p:nvSpPr>
        <p:spPr>
          <a:noFill/>
          <a:ln>
            <a:miter lim="800000"/>
            <a:headEnd/>
            <a:tailEnd/>
          </a:ln>
        </p:spPr>
        <p:txBody>
          <a:bodyPr/>
          <a:lstStyle/>
          <a:p>
            <a:fld id="{65393560-EF8F-42DC-B705-603AED6C868E}" type="slidenum">
              <a:rPr lang="zh-CN" altLang="zh-CN" smtClean="0"/>
              <a:pPr/>
              <a:t>40</a:t>
            </a:fld>
            <a:endParaRPr lang="zh-CN" altLang="zh-CN" smtClean="0"/>
          </a:p>
        </p:txBody>
      </p:sp>
      <p:grpSp>
        <p:nvGrpSpPr>
          <p:cNvPr id="5125" name="Group 2"/>
          <p:cNvGrpSpPr>
            <a:grpSpLocks/>
          </p:cNvGrpSpPr>
          <p:nvPr/>
        </p:nvGrpSpPr>
        <p:grpSpPr bwMode="auto">
          <a:xfrm>
            <a:off x="277813" y="1444625"/>
            <a:ext cx="5513387" cy="4886325"/>
            <a:chOff x="0" y="0"/>
            <a:chExt cx="3473" cy="3078"/>
          </a:xfrm>
        </p:grpSpPr>
        <p:graphicFrame>
          <p:nvGraphicFramePr>
            <p:cNvPr id="5122"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5136" r:id="rId5" imgW="6851160" imgH="6120000" progId="Excel.Sheet.8">
                    <p:embed/>
                  </p:oleObj>
                </mc:Choice>
                <mc:Fallback>
                  <p:oleObj r:id="rId5" imgW="6851160" imgH="6120000" progId="Excel.Sheet.8">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40"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5141"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sp>
        <p:nvSpPr>
          <p:cNvPr id="5126" name="Rectangle 6"/>
          <p:cNvSpPr>
            <a:spLocks noGrp="1" noChangeArrowheads="1"/>
          </p:cNvSpPr>
          <p:nvPr>
            <p:ph type="title" idx="4294967295"/>
          </p:nvPr>
        </p:nvSpPr>
        <p:spPr>
          <a:xfrm>
            <a:off x="457200" y="223838"/>
            <a:ext cx="8229600" cy="633412"/>
          </a:xfrm>
        </p:spPr>
        <p:txBody>
          <a:bodyPr/>
          <a:lstStyle/>
          <a:p>
            <a:pPr eaLnBrk="1" hangingPunct="1"/>
            <a:r>
              <a:rPr lang="en-US" altLang="zh-CN" sz="3600" dirty="0" smtClean="0">
                <a:ea typeface="宋体" pitchFamily="2" charset="-122"/>
              </a:rPr>
              <a:t>3.1</a:t>
            </a:r>
            <a:r>
              <a:rPr lang="zh-CN" altLang="en-US" sz="3600" dirty="0" smtClean="0">
                <a:ea typeface="宋体" pitchFamily="2" charset="-122"/>
              </a:rPr>
              <a:t>供给与需求的结合</a:t>
            </a:r>
          </a:p>
        </p:txBody>
      </p:sp>
      <p:grpSp>
        <p:nvGrpSpPr>
          <p:cNvPr id="5127" name="Group 7"/>
          <p:cNvGrpSpPr>
            <a:grpSpLocks/>
          </p:cNvGrpSpPr>
          <p:nvPr/>
        </p:nvGrpSpPr>
        <p:grpSpPr bwMode="auto">
          <a:xfrm>
            <a:off x="1808163" y="1946275"/>
            <a:ext cx="2101850" cy="3660775"/>
            <a:chOff x="0" y="0"/>
            <a:chExt cx="1324" cy="2306"/>
          </a:xfrm>
        </p:grpSpPr>
        <p:sp>
          <p:nvSpPr>
            <p:cNvPr id="5138" name="Line 8"/>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5139" name="Text Box 9"/>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5128" name="Group 10"/>
          <p:cNvGrpSpPr>
            <a:grpSpLocks/>
          </p:cNvGrpSpPr>
          <p:nvPr/>
        </p:nvGrpSpPr>
        <p:grpSpPr bwMode="auto">
          <a:xfrm>
            <a:off x="1327150" y="1944688"/>
            <a:ext cx="3367088" cy="3665537"/>
            <a:chOff x="0" y="0"/>
            <a:chExt cx="2121" cy="2309"/>
          </a:xfrm>
        </p:grpSpPr>
        <p:sp>
          <p:nvSpPr>
            <p:cNvPr id="5136" name="Line 11"/>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5137" name="Text Box 12"/>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61453" name="Text Box 13"/>
          <p:cNvSpPr txBox="1">
            <a:spLocks noChangeArrowheads="1"/>
          </p:cNvSpPr>
          <p:nvPr/>
        </p:nvSpPr>
        <p:spPr bwMode="auto">
          <a:xfrm>
            <a:off x="5137150" y="1482725"/>
            <a:ext cx="3521075" cy="3325813"/>
          </a:xfrm>
          <a:prstGeom prst="rect">
            <a:avLst/>
          </a:prstGeom>
          <a:solidFill>
            <a:srgbClr val="CCFFCC"/>
          </a:solidFill>
          <a:ln w="9525">
            <a:noFill/>
            <a:miter lim="800000"/>
            <a:headEnd/>
            <a:tailEnd/>
          </a:ln>
        </p:spPr>
        <p:txBody>
          <a:bodyPr>
            <a:spAutoFit/>
          </a:bodyPr>
          <a:lstStyle/>
          <a:p>
            <a:pPr>
              <a:lnSpc>
                <a:spcPct val="105000"/>
              </a:lnSpc>
              <a:spcBef>
                <a:spcPct val="50000"/>
              </a:spcBef>
            </a:pPr>
            <a:r>
              <a:rPr lang="zh-CN" altLang="zh-CN" sz="2700" b="1" dirty="0">
                <a:solidFill>
                  <a:srgbClr val="CC0000"/>
                </a:solidFill>
                <a:ea typeface="宋体" pitchFamily="2" charset="-122"/>
              </a:rPr>
              <a:t>均衡：</a:t>
            </a:r>
            <a:r>
              <a:rPr lang="zh-CN" altLang="zh-CN" sz="2700" dirty="0">
                <a:ea typeface="宋体" pitchFamily="2" charset="-122"/>
              </a:rPr>
              <a:t>市场价格达到使供给量与需求量相等的水平时的状态</a:t>
            </a:r>
            <a:endParaRPr lang="en-US" altLang="zh-CN" sz="2700" dirty="0">
              <a:ea typeface="宋体" pitchFamily="2" charset="-122"/>
            </a:endParaRPr>
          </a:p>
          <a:p>
            <a:pPr marL="0" lvl="1"/>
            <a:r>
              <a:rPr lang="en-US" altLang="zh-CN" sz="2500" dirty="0">
                <a:solidFill>
                  <a:srgbClr val="C00000"/>
                </a:solidFill>
                <a:ea typeface="宋体" pitchFamily="2" charset="-122"/>
              </a:rPr>
              <a:t>Equilibrium: </a:t>
            </a:r>
            <a:r>
              <a:rPr lang="en-US" altLang="zh-CN" sz="2500" dirty="0">
                <a:ea typeface="宋体" pitchFamily="2" charset="-122"/>
              </a:rPr>
              <a:t>A situation in which market price has reached the level where quantity supplied =quantity demanded</a:t>
            </a:r>
            <a:endParaRPr lang="zh-CN" altLang="zh-CN" sz="2500" dirty="0">
              <a:ea typeface="宋体" pitchFamily="2" charset="-122"/>
            </a:endParaRPr>
          </a:p>
        </p:txBody>
      </p:sp>
      <p:grpSp>
        <p:nvGrpSpPr>
          <p:cNvPr id="5" name="Group 14"/>
          <p:cNvGrpSpPr>
            <a:grpSpLocks/>
          </p:cNvGrpSpPr>
          <p:nvPr/>
        </p:nvGrpSpPr>
        <p:grpSpPr bwMode="auto">
          <a:xfrm>
            <a:off x="1319213" y="3833813"/>
            <a:ext cx="1676400" cy="1781175"/>
            <a:chOff x="0" y="0"/>
            <a:chExt cx="1056" cy="1122"/>
          </a:xfrm>
        </p:grpSpPr>
        <p:grpSp>
          <p:nvGrpSpPr>
            <p:cNvPr id="5132" name="Group 15"/>
            <p:cNvGrpSpPr>
              <a:grpSpLocks/>
            </p:cNvGrpSpPr>
            <p:nvPr/>
          </p:nvGrpSpPr>
          <p:grpSpPr bwMode="auto">
            <a:xfrm>
              <a:off x="0" y="46"/>
              <a:ext cx="1013" cy="1076"/>
              <a:chOff x="0" y="0"/>
              <a:chExt cx="795" cy="646"/>
            </a:xfrm>
          </p:grpSpPr>
          <p:sp>
            <p:nvSpPr>
              <p:cNvPr id="5134" name="Line 16"/>
              <p:cNvSpPr>
                <a:spLocks noChangeShapeType="1"/>
              </p:cNvSpPr>
              <p:nvPr/>
            </p:nvSpPr>
            <p:spPr bwMode="auto">
              <a:xfrm>
                <a:off x="0" y="0"/>
                <a:ext cx="795" cy="0"/>
              </a:xfrm>
              <a:prstGeom prst="line">
                <a:avLst/>
              </a:prstGeom>
              <a:noFill/>
              <a:ln w="9525">
                <a:solidFill>
                  <a:srgbClr val="4D4D4D"/>
                </a:solidFill>
                <a:prstDash val="dash"/>
                <a:round/>
                <a:headEnd/>
                <a:tailEnd/>
              </a:ln>
            </p:spPr>
            <p:txBody>
              <a:bodyPr/>
              <a:lstStyle/>
              <a:p>
                <a:endParaRPr lang="zh-CN" altLang="en-US"/>
              </a:p>
            </p:txBody>
          </p:sp>
          <p:sp>
            <p:nvSpPr>
              <p:cNvPr id="5135" name="Line 17"/>
              <p:cNvSpPr>
                <a:spLocks noChangeShapeType="1"/>
              </p:cNvSpPr>
              <p:nvPr/>
            </p:nvSpPr>
            <p:spPr bwMode="auto">
              <a:xfrm>
                <a:off x="795" y="1"/>
                <a:ext cx="0" cy="645"/>
              </a:xfrm>
              <a:prstGeom prst="line">
                <a:avLst/>
              </a:prstGeom>
              <a:noFill/>
              <a:ln w="9525">
                <a:solidFill>
                  <a:srgbClr val="4D4D4D"/>
                </a:solidFill>
                <a:prstDash val="dash"/>
                <a:round/>
                <a:headEnd/>
                <a:tailEnd/>
              </a:ln>
            </p:spPr>
            <p:txBody>
              <a:bodyPr/>
              <a:lstStyle/>
              <a:p>
                <a:endParaRPr lang="zh-CN" altLang="en-US"/>
              </a:p>
            </p:txBody>
          </p:sp>
        </p:grpSp>
        <p:sp>
          <p:nvSpPr>
            <p:cNvPr id="5133" name="Oval 18"/>
            <p:cNvSpPr>
              <a:spLocks noChangeArrowheads="1"/>
            </p:cNvSpPr>
            <p:nvPr/>
          </p:nvSpPr>
          <p:spPr bwMode="auto">
            <a:xfrm>
              <a:off x="968"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5131" name="FlagCount" hidden="1">
            <a:hlinkClick r:id="rId7"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53"/>
                                        </p:tgtEl>
                                        <p:attrNameLst>
                                          <p:attrName>style.visibility</p:attrName>
                                        </p:attrNameLst>
                                      </p:cBhvr>
                                      <p:to>
                                        <p:strVal val="visible"/>
                                      </p:to>
                                    </p:set>
                                    <p:animEffect transition="in" filter="dissolve">
                                      <p:cBhvr>
                                        <p:cTn id="7" dur="500"/>
                                        <p:tgtEl>
                                          <p:spTgt spid="61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6148" name="灯片编号占位符 2"/>
          <p:cNvSpPr>
            <a:spLocks noGrp="1"/>
          </p:cNvSpPr>
          <p:nvPr>
            <p:ph type="sldNum" sz="quarter" idx="11"/>
          </p:nvPr>
        </p:nvSpPr>
        <p:spPr>
          <a:noFill/>
          <a:ln>
            <a:miter lim="800000"/>
            <a:headEnd/>
            <a:tailEnd/>
          </a:ln>
        </p:spPr>
        <p:txBody>
          <a:bodyPr/>
          <a:lstStyle/>
          <a:p>
            <a:fld id="{C5609DDD-553C-43A5-9C9F-8875DF1F3DD4}" type="slidenum">
              <a:rPr lang="zh-CN" altLang="zh-CN" smtClean="0"/>
              <a:pPr/>
              <a:t>41</a:t>
            </a:fld>
            <a:endParaRPr lang="zh-CN" altLang="zh-CN" smtClean="0"/>
          </a:p>
        </p:txBody>
      </p:sp>
      <p:grpSp>
        <p:nvGrpSpPr>
          <p:cNvPr id="6149" name="Group 2"/>
          <p:cNvGrpSpPr>
            <a:grpSpLocks/>
          </p:cNvGrpSpPr>
          <p:nvPr/>
        </p:nvGrpSpPr>
        <p:grpSpPr bwMode="auto">
          <a:xfrm>
            <a:off x="1808163" y="1946275"/>
            <a:ext cx="2101850" cy="3660775"/>
            <a:chOff x="0" y="0"/>
            <a:chExt cx="1324" cy="2306"/>
          </a:xfrm>
        </p:grpSpPr>
        <p:sp>
          <p:nvSpPr>
            <p:cNvPr id="6201" name="Line 3"/>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6202" name="Text Box 4"/>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6150" name="Group 5"/>
          <p:cNvGrpSpPr>
            <a:grpSpLocks/>
          </p:cNvGrpSpPr>
          <p:nvPr/>
        </p:nvGrpSpPr>
        <p:grpSpPr bwMode="auto">
          <a:xfrm>
            <a:off x="1327150" y="1944688"/>
            <a:ext cx="3367088" cy="3665537"/>
            <a:chOff x="0" y="0"/>
            <a:chExt cx="2121" cy="2309"/>
          </a:xfrm>
        </p:grpSpPr>
        <p:sp>
          <p:nvSpPr>
            <p:cNvPr id="6199" name="Line 6"/>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6200" name="Text Box 7"/>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grpSp>
        <p:nvGrpSpPr>
          <p:cNvPr id="6151" name="Group 8"/>
          <p:cNvGrpSpPr>
            <a:grpSpLocks/>
          </p:cNvGrpSpPr>
          <p:nvPr/>
        </p:nvGrpSpPr>
        <p:grpSpPr bwMode="auto">
          <a:xfrm>
            <a:off x="277813" y="1430338"/>
            <a:ext cx="5513387" cy="4886325"/>
            <a:chOff x="0" y="0"/>
            <a:chExt cx="3473" cy="3078"/>
          </a:xfrm>
        </p:grpSpPr>
        <p:graphicFrame>
          <p:nvGraphicFramePr>
            <p:cNvPr id="6146" name="Object 9"/>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6160" r:id="rId4" imgW="6851160" imgH="6120000" progId="Excel.Sheet.8">
                    <p:embed/>
                  </p:oleObj>
                </mc:Choice>
                <mc:Fallback>
                  <p:oleObj r:id="rId4" imgW="6851160" imgH="612000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97" name="Text Box 10"/>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6198" name="Text Box 11"/>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sp>
        <p:nvSpPr>
          <p:cNvPr id="63500" name="Rectangle 12"/>
          <p:cNvSpPr>
            <a:spLocks noGrp="1" noChangeArrowheads="1"/>
          </p:cNvSpPr>
          <p:nvPr>
            <p:ph type="title" idx="4294967295"/>
          </p:nvPr>
        </p:nvSpPr>
        <p:spPr>
          <a:xfrm>
            <a:off x="355600" y="149225"/>
            <a:ext cx="7921708" cy="622300"/>
          </a:xfrm>
        </p:spPr>
        <p:txBody>
          <a:bodyPr/>
          <a:lstStyle/>
          <a:p>
            <a:pPr algn="l" eaLnBrk="1" hangingPunct="1"/>
            <a:r>
              <a:rPr lang="en-US" altLang="zh-CN" sz="2800" dirty="0" smtClean="0">
                <a:ea typeface="宋体" pitchFamily="2" charset="-122"/>
              </a:rPr>
              <a:t>3.1</a:t>
            </a:r>
            <a:r>
              <a:rPr lang="zh-CN" altLang="en-US" sz="2800" dirty="0" smtClean="0">
                <a:solidFill>
                  <a:srgbClr val="C00000"/>
                </a:solidFill>
                <a:ea typeface="宋体" pitchFamily="2" charset="-122"/>
              </a:rPr>
              <a:t>均衡价格</a:t>
            </a:r>
            <a:r>
              <a:rPr lang="en-US" altLang="zh-CN" sz="2800" dirty="0" smtClean="0">
                <a:ea typeface="宋体" pitchFamily="2" charset="-122"/>
              </a:rPr>
              <a:t>Equilibrium price</a:t>
            </a:r>
            <a:endParaRPr lang="zh-CN" altLang="en-US" sz="2800" dirty="0" smtClean="0">
              <a:solidFill>
                <a:srgbClr val="CC0000"/>
              </a:solidFill>
              <a:ea typeface="宋体" pitchFamily="2" charset="-122"/>
            </a:endParaRPr>
          </a:p>
        </p:txBody>
      </p:sp>
      <p:graphicFrame>
        <p:nvGraphicFramePr>
          <p:cNvPr id="63501" name="Group 13"/>
          <p:cNvGraphicFramePr>
            <a:graphicFrameLocks noGrp="1"/>
          </p:cNvGraphicFramePr>
          <p:nvPr/>
        </p:nvGraphicFramePr>
        <p:xfrm>
          <a:off x="6173788" y="2070100"/>
          <a:ext cx="2293937" cy="3839464"/>
        </p:xfrm>
        <a:graphic>
          <a:graphicData uri="http://schemas.openxmlformats.org/drawingml/2006/table">
            <a:tbl>
              <a:tblPr/>
              <a:tblGrid>
                <a:gridCol w="701675"/>
                <a:gridCol w="869950"/>
                <a:gridCol w="722312"/>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dirty="0" smtClean="0">
                          <a:ln>
                            <a:noFill/>
                          </a:ln>
                          <a:solidFill>
                            <a:schemeClr val="tx1"/>
                          </a:solidFill>
                          <a:effectLst/>
                          <a:latin typeface="Arial" pitchFamily="34" charset="0"/>
                          <a:ea typeface="宋体" pitchFamily="2" charset="-122"/>
                        </a:rPr>
                        <a:t>P</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smtClean="0">
                          <a:ln>
                            <a:noFill/>
                          </a:ln>
                          <a:solidFill>
                            <a:schemeClr val="tx1"/>
                          </a:solidFill>
                          <a:effectLst/>
                          <a:latin typeface="Arial" pitchFamily="34" charset="0"/>
                          <a:ea typeface="宋体" pitchFamily="2" charset="-122"/>
                        </a:rPr>
                        <a:t>Q</a:t>
                      </a:r>
                      <a:r>
                        <a:rPr kumimoji="0" lang="en-US" altLang="zh-CN" sz="2400" b="1" i="1" u="none" strike="noStrike" cap="none" normalizeH="0" baseline="30000" smtClean="0">
                          <a:ln>
                            <a:noFill/>
                          </a:ln>
                          <a:solidFill>
                            <a:schemeClr val="tx1"/>
                          </a:solidFill>
                          <a:effectLst/>
                          <a:latin typeface="Arial"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smtClean="0">
                          <a:ln>
                            <a:noFill/>
                          </a:ln>
                          <a:solidFill>
                            <a:schemeClr val="tx1"/>
                          </a:solidFill>
                          <a:effectLst/>
                          <a:latin typeface="Arial" pitchFamily="34" charset="0"/>
                          <a:ea typeface="宋体" pitchFamily="2" charset="-122"/>
                        </a:rPr>
                        <a:t>Q</a:t>
                      </a:r>
                      <a:r>
                        <a:rPr kumimoji="0" lang="en-US" altLang="zh-CN" sz="2400" b="1" i="1" u="none" strike="noStrike" cap="none" normalizeH="0" baseline="30000" smtClean="0">
                          <a:ln>
                            <a:noFill/>
                          </a:ln>
                          <a:solidFill>
                            <a:schemeClr val="tx1"/>
                          </a:solidFill>
                          <a:effectLst/>
                          <a:latin typeface="Arial" pitchFamily="34" charset="0"/>
                          <a:ea typeface="宋体" pitchFamily="2" charset="-122"/>
                        </a:rPr>
                        <a:t>S</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63535" name="Text Box 67"/>
          <p:cNvSpPr txBox="1">
            <a:spLocks noChangeArrowheads="1"/>
          </p:cNvSpPr>
          <p:nvPr/>
        </p:nvSpPr>
        <p:spPr bwMode="auto">
          <a:xfrm>
            <a:off x="423863" y="765175"/>
            <a:ext cx="7319962" cy="892175"/>
          </a:xfrm>
          <a:prstGeom prst="rect">
            <a:avLst/>
          </a:prstGeom>
          <a:noFill/>
          <a:ln w="9525">
            <a:noFill/>
            <a:miter lim="800000"/>
            <a:headEnd/>
            <a:tailEnd/>
          </a:ln>
        </p:spPr>
        <p:txBody>
          <a:bodyPr>
            <a:spAutoFit/>
          </a:bodyPr>
          <a:lstStyle/>
          <a:p>
            <a:pPr>
              <a:spcBef>
                <a:spcPct val="50000"/>
              </a:spcBef>
            </a:pPr>
            <a:r>
              <a:rPr lang="zh-CN" altLang="zh-CN" sz="2700">
                <a:ea typeface="宋体" pitchFamily="2" charset="-122"/>
              </a:rPr>
              <a:t>使供给与需求平衡的价格</a:t>
            </a:r>
            <a:r>
              <a:rPr lang="en-US" altLang="zh-CN" sz="2500">
                <a:ea typeface="宋体" pitchFamily="2" charset="-122"/>
              </a:rPr>
              <a:t>Balances quantity supplied and quantity demanded</a:t>
            </a:r>
            <a:endParaRPr lang="zh-CN" altLang="zh-CN" sz="2500">
              <a:ea typeface="宋体" pitchFamily="2" charset="-122"/>
            </a:endParaRPr>
          </a:p>
        </p:txBody>
      </p:sp>
      <p:grpSp>
        <p:nvGrpSpPr>
          <p:cNvPr id="6188" name="Group 48"/>
          <p:cNvGrpSpPr>
            <a:grpSpLocks/>
          </p:cNvGrpSpPr>
          <p:nvPr/>
        </p:nvGrpSpPr>
        <p:grpSpPr bwMode="auto">
          <a:xfrm>
            <a:off x="1319213" y="3833813"/>
            <a:ext cx="1676400" cy="1781175"/>
            <a:chOff x="0" y="0"/>
            <a:chExt cx="1056" cy="1122"/>
          </a:xfrm>
        </p:grpSpPr>
        <p:grpSp>
          <p:nvGrpSpPr>
            <p:cNvPr id="6193" name="Group 49"/>
            <p:cNvGrpSpPr>
              <a:grpSpLocks/>
            </p:cNvGrpSpPr>
            <p:nvPr/>
          </p:nvGrpSpPr>
          <p:grpSpPr bwMode="auto">
            <a:xfrm>
              <a:off x="0" y="46"/>
              <a:ext cx="1013" cy="1076"/>
              <a:chOff x="0" y="0"/>
              <a:chExt cx="795" cy="646"/>
            </a:xfrm>
          </p:grpSpPr>
          <p:sp>
            <p:nvSpPr>
              <p:cNvPr id="6195" name="Line 70"/>
              <p:cNvSpPr>
                <a:spLocks noChangeShapeType="1"/>
              </p:cNvSpPr>
              <p:nvPr/>
            </p:nvSpPr>
            <p:spPr bwMode="auto">
              <a:xfrm>
                <a:off x="0" y="0"/>
                <a:ext cx="795" cy="0"/>
              </a:xfrm>
              <a:prstGeom prst="line">
                <a:avLst/>
              </a:prstGeom>
              <a:noFill/>
              <a:ln w="9525">
                <a:solidFill>
                  <a:srgbClr val="4D4D4D"/>
                </a:solidFill>
                <a:prstDash val="dash"/>
                <a:round/>
                <a:headEnd/>
                <a:tailEnd/>
              </a:ln>
            </p:spPr>
            <p:txBody>
              <a:bodyPr/>
              <a:lstStyle/>
              <a:p>
                <a:endParaRPr lang="zh-CN" altLang="en-US"/>
              </a:p>
            </p:txBody>
          </p:sp>
          <p:sp>
            <p:nvSpPr>
              <p:cNvPr id="6196" name="Line 71"/>
              <p:cNvSpPr>
                <a:spLocks noChangeShapeType="1"/>
              </p:cNvSpPr>
              <p:nvPr/>
            </p:nvSpPr>
            <p:spPr bwMode="auto">
              <a:xfrm>
                <a:off x="795" y="1"/>
                <a:ext cx="0" cy="645"/>
              </a:xfrm>
              <a:prstGeom prst="line">
                <a:avLst/>
              </a:prstGeom>
              <a:noFill/>
              <a:ln w="9525">
                <a:solidFill>
                  <a:srgbClr val="4D4D4D"/>
                </a:solidFill>
                <a:prstDash val="dash"/>
                <a:round/>
                <a:headEnd/>
                <a:tailEnd/>
              </a:ln>
            </p:spPr>
            <p:txBody>
              <a:bodyPr/>
              <a:lstStyle/>
              <a:p>
                <a:endParaRPr lang="zh-CN" altLang="en-US"/>
              </a:p>
            </p:txBody>
          </p:sp>
        </p:grpSp>
        <p:sp>
          <p:nvSpPr>
            <p:cNvPr id="6194" name="Oval 72"/>
            <p:cNvSpPr>
              <a:spLocks noChangeArrowheads="1"/>
            </p:cNvSpPr>
            <p:nvPr/>
          </p:nvSpPr>
          <p:spPr bwMode="auto">
            <a:xfrm>
              <a:off x="968"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grpSp>
        <p:nvGrpSpPr>
          <p:cNvPr id="7" name="Group 53"/>
          <p:cNvGrpSpPr>
            <a:grpSpLocks/>
          </p:cNvGrpSpPr>
          <p:nvPr/>
        </p:nvGrpSpPr>
        <p:grpSpPr bwMode="auto">
          <a:xfrm>
            <a:off x="309563" y="3702050"/>
            <a:ext cx="6419850" cy="727075"/>
            <a:chOff x="0" y="0"/>
            <a:chExt cx="4044" cy="458"/>
          </a:xfrm>
        </p:grpSpPr>
        <p:sp>
          <p:nvSpPr>
            <p:cNvPr id="6191" name="Rectangle 74"/>
            <p:cNvSpPr>
              <a:spLocks noChangeArrowheads="1"/>
            </p:cNvSpPr>
            <p:nvPr/>
          </p:nvSpPr>
          <p:spPr bwMode="auto">
            <a:xfrm>
              <a:off x="0" y="0"/>
              <a:ext cx="529" cy="242"/>
            </a:xfrm>
            <a:prstGeom prst="rect">
              <a:avLst/>
            </a:prstGeom>
            <a:noFill/>
            <a:ln w="12700">
              <a:solidFill>
                <a:srgbClr val="FF0000"/>
              </a:solidFill>
              <a:miter lim="800000"/>
              <a:headEnd/>
              <a:tailEnd/>
            </a:ln>
          </p:spPr>
          <p:txBody>
            <a:bodyPr wrap="none" anchor="ctr"/>
            <a:lstStyle/>
            <a:p>
              <a:endParaRPr lang="zh-CN" altLang="zh-CN" sz="1800">
                <a:ea typeface="宋体" pitchFamily="2" charset="-122"/>
              </a:endParaRPr>
            </a:p>
          </p:txBody>
        </p:sp>
        <p:sp>
          <p:nvSpPr>
            <p:cNvPr id="6192" name="Rectangle 75"/>
            <p:cNvSpPr>
              <a:spLocks noChangeArrowheads="1"/>
            </p:cNvSpPr>
            <p:nvPr/>
          </p:nvSpPr>
          <p:spPr bwMode="auto">
            <a:xfrm>
              <a:off x="3784" y="220"/>
              <a:ext cx="260" cy="238"/>
            </a:xfrm>
            <a:prstGeom prst="rect">
              <a:avLst/>
            </a:prstGeom>
            <a:noFill/>
            <a:ln w="12700">
              <a:solidFill>
                <a:srgbClr val="FF0000"/>
              </a:solidFill>
              <a:miter lim="800000"/>
              <a:headEnd/>
              <a:tailEnd/>
            </a:ln>
          </p:spPr>
          <p:txBody>
            <a:bodyPr wrap="none" anchor="ctr"/>
            <a:lstStyle/>
            <a:p>
              <a:endParaRPr lang="zh-CN" altLang="zh-CN" sz="1800">
                <a:ea typeface="宋体" pitchFamily="2" charset="-122"/>
              </a:endParaRPr>
            </a:p>
          </p:txBody>
        </p:sp>
      </p:grpSp>
      <p:sp>
        <p:nvSpPr>
          <p:cNvPr id="6190"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500"/>
                                        </p:tgtEl>
                                        <p:attrNameLst>
                                          <p:attrName>style.visibility</p:attrName>
                                        </p:attrNameLst>
                                      </p:cBhvr>
                                      <p:to>
                                        <p:strVal val="visible"/>
                                      </p:to>
                                    </p:set>
                                    <p:animEffect transition="in" filter="wipe(left)">
                                      <p:cBhvr>
                                        <p:cTn id="7" dur="500"/>
                                        <p:tgtEl>
                                          <p:spTgt spid="6350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3535"/>
                                        </p:tgtEl>
                                        <p:attrNameLst>
                                          <p:attrName>style.visibility</p:attrName>
                                        </p:attrNameLst>
                                      </p:cBhvr>
                                      <p:to>
                                        <p:strVal val="visible"/>
                                      </p:to>
                                    </p:set>
                                    <p:animEffect transition="in" filter="wipe(left)">
                                      <p:cBhvr>
                                        <p:cTn id="10" dur="500"/>
                                        <p:tgtEl>
                                          <p:spTgt spid="635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autoUpdateAnimBg="0"/>
      <p:bldP spid="6353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7172" name="灯片编号占位符 2"/>
          <p:cNvSpPr>
            <a:spLocks noGrp="1"/>
          </p:cNvSpPr>
          <p:nvPr>
            <p:ph type="sldNum" sz="quarter" idx="11"/>
          </p:nvPr>
        </p:nvSpPr>
        <p:spPr>
          <a:noFill/>
          <a:ln>
            <a:miter lim="800000"/>
            <a:headEnd/>
            <a:tailEnd/>
          </a:ln>
        </p:spPr>
        <p:txBody>
          <a:bodyPr/>
          <a:lstStyle/>
          <a:p>
            <a:fld id="{0D540C49-3613-425D-888E-E8742E461BE7}" type="slidenum">
              <a:rPr lang="zh-CN" altLang="zh-CN" smtClean="0"/>
              <a:pPr/>
              <a:t>42</a:t>
            </a:fld>
            <a:endParaRPr lang="zh-CN" altLang="zh-CN" smtClean="0"/>
          </a:p>
        </p:txBody>
      </p:sp>
      <p:grpSp>
        <p:nvGrpSpPr>
          <p:cNvPr id="7173" name="Group 2"/>
          <p:cNvGrpSpPr>
            <a:grpSpLocks/>
          </p:cNvGrpSpPr>
          <p:nvPr/>
        </p:nvGrpSpPr>
        <p:grpSpPr bwMode="auto">
          <a:xfrm>
            <a:off x="1808163" y="1946275"/>
            <a:ext cx="2101850" cy="3660775"/>
            <a:chOff x="0" y="0"/>
            <a:chExt cx="1324" cy="2306"/>
          </a:xfrm>
        </p:grpSpPr>
        <p:sp>
          <p:nvSpPr>
            <p:cNvPr id="7225" name="Line 3"/>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7226" name="Text Box 4"/>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7174" name="Group 5"/>
          <p:cNvGrpSpPr>
            <a:grpSpLocks/>
          </p:cNvGrpSpPr>
          <p:nvPr/>
        </p:nvGrpSpPr>
        <p:grpSpPr bwMode="auto">
          <a:xfrm>
            <a:off x="1327150" y="1944688"/>
            <a:ext cx="3367088" cy="3665537"/>
            <a:chOff x="0" y="0"/>
            <a:chExt cx="2121" cy="2309"/>
          </a:xfrm>
        </p:grpSpPr>
        <p:sp>
          <p:nvSpPr>
            <p:cNvPr id="7223" name="Line 6"/>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7224" name="Text Box 7"/>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grpSp>
        <p:nvGrpSpPr>
          <p:cNvPr id="7175" name="Group 8"/>
          <p:cNvGrpSpPr>
            <a:grpSpLocks/>
          </p:cNvGrpSpPr>
          <p:nvPr/>
        </p:nvGrpSpPr>
        <p:grpSpPr bwMode="auto">
          <a:xfrm>
            <a:off x="277813" y="1444625"/>
            <a:ext cx="5513387" cy="4886325"/>
            <a:chOff x="0" y="0"/>
            <a:chExt cx="3473" cy="3078"/>
          </a:xfrm>
        </p:grpSpPr>
        <p:graphicFrame>
          <p:nvGraphicFramePr>
            <p:cNvPr id="7170" name="Object 9"/>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7184" r:id="rId4" imgW="6851160" imgH="6120000" progId="Excel.Sheet.8">
                    <p:embed/>
                  </p:oleObj>
                </mc:Choice>
                <mc:Fallback>
                  <p:oleObj r:id="rId4" imgW="6851160" imgH="612000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21" name="Text Box 10"/>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7222" name="Text Box 11"/>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sp>
        <p:nvSpPr>
          <p:cNvPr id="64524" name="Rectangle 12"/>
          <p:cNvSpPr>
            <a:spLocks noGrp="1" noChangeArrowheads="1"/>
          </p:cNvSpPr>
          <p:nvPr>
            <p:ph type="title" idx="4294967295"/>
          </p:nvPr>
        </p:nvSpPr>
        <p:spPr>
          <a:xfrm>
            <a:off x="492125" y="0"/>
            <a:ext cx="6586538" cy="622300"/>
          </a:xfrm>
        </p:spPr>
        <p:txBody>
          <a:bodyPr/>
          <a:lstStyle/>
          <a:p>
            <a:pPr algn="l" eaLnBrk="1" hangingPunct="1"/>
            <a:r>
              <a:rPr lang="en-US" altLang="zh-CN" sz="2800" dirty="0" smtClean="0">
                <a:ea typeface="宋体" pitchFamily="2" charset="-122"/>
              </a:rPr>
              <a:t>3.1 </a:t>
            </a:r>
            <a:r>
              <a:rPr lang="zh-CN" altLang="en-US" sz="2800" dirty="0" smtClean="0">
                <a:solidFill>
                  <a:srgbClr val="CC0000"/>
                </a:solidFill>
                <a:ea typeface="宋体" pitchFamily="2" charset="-122"/>
              </a:rPr>
              <a:t>均衡数量</a:t>
            </a:r>
            <a:r>
              <a:rPr lang="en-US" altLang="zh-CN" sz="2800" dirty="0" smtClean="0">
                <a:ea typeface="宋体" pitchFamily="2" charset="-122"/>
              </a:rPr>
              <a:t>Equilibrium quantity </a:t>
            </a:r>
            <a:endParaRPr lang="zh-CN" altLang="en-US" sz="2800" dirty="0" smtClean="0">
              <a:solidFill>
                <a:srgbClr val="CC0000"/>
              </a:solidFill>
              <a:ea typeface="宋体" pitchFamily="2" charset="-122"/>
            </a:endParaRPr>
          </a:p>
        </p:txBody>
      </p:sp>
      <p:graphicFrame>
        <p:nvGraphicFramePr>
          <p:cNvPr id="64525" name="Group 13"/>
          <p:cNvGraphicFramePr>
            <a:graphicFrameLocks noGrp="1"/>
          </p:cNvGraphicFramePr>
          <p:nvPr/>
        </p:nvGraphicFramePr>
        <p:xfrm>
          <a:off x="6173788" y="2070100"/>
          <a:ext cx="2293937" cy="3839464"/>
        </p:xfrm>
        <a:graphic>
          <a:graphicData uri="http://schemas.openxmlformats.org/drawingml/2006/table">
            <a:tbl>
              <a:tblPr/>
              <a:tblGrid>
                <a:gridCol w="701675"/>
                <a:gridCol w="869950"/>
                <a:gridCol w="722312"/>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dirty="0" smtClean="0">
                          <a:ln>
                            <a:noFill/>
                          </a:ln>
                          <a:solidFill>
                            <a:schemeClr val="tx1"/>
                          </a:solidFill>
                          <a:effectLst/>
                          <a:latin typeface="Arial" pitchFamily="34" charset="0"/>
                          <a:ea typeface="宋体" pitchFamily="2" charset="-122"/>
                        </a:rPr>
                        <a:t>P</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smtClean="0">
                          <a:ln>
                            <a:noFill/>
                          </a:ln>
                          <a:solidFill>
                            <a:schemeClr val="tx1"/>
                          </a:solidFill>
                          <a:effectLst/>
                          <a:latin typeface="Arial" pitchFamily="34" charset="0"/>
                          <a:ea typeface="宋体" pitchFamily="2" charset="-122"/>
                        </a:rPr>
                        <a:t>Q</a:t>
                      </a:r>
                      <a:r>
                        <a:rPr kumimoji="0" lang="en-US" altLang="zh-CN" sz="2400" b="1" i="1" u="none" strike="noStrike" cap="none" normalizeH="0" baseline="30000" smtClean="0">
                          <a:ln>
                            <a:noFill/>
                          </a:ln>
                          <a:solidFill>
                            <a:schemeClr val="tx1"/>
                          </a:solidFill>
                          <a:effectLst/>
                          <a:latin typeface="Arial" pitchFamily="34" charset="0"/>
                          <a:ea typeface="宋体" pitchFamily="2" charset="-122"/>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smtClean="0">
                          <a:ln>
                            <a:noFill/>
                          </a:ln>
                          <a:solidFill>
                            <a:schemeClr val="tx1"/>
                          </a:solidFill>
                          <a:effectLst/>
                          <a:latin typeface="Arial" pitchFamily="34" charset="0"/>
                          <a:ea typeface="宋体" pitchFamily="2" charset="-122"/>
                        </a:rPr>
                        <a:t>Q</a:t>
                      </a:r>
                      <a:r>
                        <a:rPr kumimoji="0" lang="en-US" altLang="zh-CN" sz="2400" b="1" i="1" u="none" strike="noStrike" cap="none" normalizeH="0" baseline="30000" smtClean="0">
                          <a:ln>
                            <a:noFill/>
                          </a:ln>
                          <a:solidFill>
                            <a:schemeClr val="tx1"/>
                          </a:solidFill>
                          <a:effectLst/>
                          <a:latin typeface="Arial" pitchFamily="34" charset="0"/>
                          <a:ea typeface="宋体" pitchFamily="2" charset="-122"/>
                        </a:rPr>
                        <a:t>S</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64559" name="Text Box 67"/>
          <p:cNvSpPr txBox="1">
            <a:spLocks noChangeArrowheads="1"/>
          </p:cNvSpPr>
          <p:nvPr/>
        </p:nvSpPr>
        <p:spPr bwMode="auto">
          <a:xfrm>
            <a:off x="474663" y="690563"/>
            <a:ext cx="8015287" cy="1470025"/>
          </a:xfrm>
          <a:prstGeom prst="rect">
            <a:avLst/>
          </a:prstGeom>
          <a:noFill/>
          <a:ln w="9525">
            <a:noFill/>
            <a:miter lim="800000"/>
            <a:headEnd/>
            <a:tailEnd/>
          </a:ln>
        </p:spPr>
        <p:txBody>
          <a:bodyPr>
            <a:spAutoFit/>
          </a:bodyPr>
          <a:lstStyle/>
          <a:p>
            <a:pPr marL="0" lvl="1">
              <a:spcBef>
                <a:spcPct val="50000"/>
              </a:spcBef>
            </a:pPr>
            <a:r>
              <a:rPr lang="zh-CN" altLang="zh-CN" sz="2700">
                <a:ea typeface="宋体" pitchFamily="2" charset="-122"/>
              </a:rPr>
              <a:t>均衡价格下的供给量与需求量</a:t>
            </a:r>
            <a:r>
              <a:rPr lang="en-US" altLang="zh-CN" sz="2500">
                <a:ea typeface="宋体" pitchFamily="2" charset="-122"/>
              </a:rPr>
              <a:t>Quantity supplied and quantity demanded at the equilibrium price</a:t>
            </a:r>
          </a:p>
          <a:p>
            <a:pPr>
              <a:spcBef>
                <a:spcPct val="50000"/>
              </a:spcBef>
            </a:pPr>
            <a:endParaRPr lang="zh-CN" altLang="zh-CN" sz="2500">
              <a:ea typeface="宋体" pitchFamily="2" charset="-122"/>
            </a:endParaRPr>
          </a:p>
        </p:txBody>
      </p:sp>
      <p:grpSp>
        <p:nvGrpSpPr>
          <p:cNvPr id="7212" name="Group 48"/>
          <p:cNvGrpSpPr>
            <a:grpSpLocks/>
          </p:cNvGrpSpPr>
          <p:nvPr/>
        </p:nvGrpSpPr>
        <p:grpSpPr bwMode="auto">
          <a:xfrm>
            <a:off x="1319213" y="3833813"/>
            <a:ext cx="1676400" cy="1781175"/>
            <a:chOff x="0" y="0"/>
            <a:chExt cx="1056" cy="1122"/>
          </a:xfrm>
        </p:grpSpPr>
        <p:grpSp>
          <p:nvGrpSpPr>
            <p:cNvPr id="7217" name="Group 49"/>
            <p:cNvGrpSpPr>
              <a:grpSpLocks/>
            </p:cNvGrpSpPr>
            <p:nvPr/>
          </p:nvGrpSpPr>
          <p:grpSpPr bwMode="auto">
            <a:xfrm>
              <a:off x="0" y="46"/>
              <a:ext cx="1013" cy="1076"/>
              <a:chOff x="0" y="0"/>
              <a:chExt cx="795" cy="646"/>
            </a:xfrm>
          </p:grpSpPr>
          <p:sp>
            <p:nvSpPr>
              <p:cNvPr id="7219" name="Line 70"/>
              <p:cNvSpPr>
                <a:spLocks noChangeShapeType="1"/>
              </p:cNvSpPr>
              <p:nvPr/>
            </p:nvSpPr>
            <p:spPr bwMode="auto">
              <a:xfrm>
                <a:off x="0" y="0"/>
                <a:ext cx="795" cy="0"/>
              </a:xfrm>
              <a:prstGeom prst="line">
                <a:avLst/>
              </a:prstGeom>
              <a:noFill/>
              <a:ln w="9525">
                <a:solidFill>
                  <a:srgbClr val="4D4D4D"/>
                </a:solidFill>
                <a:prstDash val="dash"/>
                <a:round/>
                <a:headEnd/>
                <a:tailEnd/>
              </a:ln>
            </p:spPr>
            <p:txBody>
              <a:bodyPr/>
              <a:lstStyle/>
              <a:p>
                <a:endParaRPr lang="zh-CN" altLang="en-US"/>
              </a:p>
            </p:txBody>
          </p:sp>
          <p:sp>
            <p:nvSpPr>
              <p:cNvPr id="7220" name="Line 71"/>
              <p:cNvSpPr>
                <a:spLocks noChangeShapeType="1"/>
              </p:cNvSpPr>
              <p:nvPr/>
            </p:nvSpPr>
            <p:spPr bwMode="auto">
              <a:xfrm>
                <a:off x="795" y="1"/>
                <a:ext cx="0" cy="645"/>
              </a:xfrm>
              <a:prstGeom prst="line">
                <a:avLst/>
              </a:prstGeom>
              <a:noFill/>
              <a:ln w="9525">
                <a:solidFill>
                  <a:srgbClr val="4D4D4D"/>
                </a:solidFill>
                <a:prstDash val="dash"/>
                <a:round/>
                <a:headEnd/>
                <a:tailEnd/>
              </a:ln>
            </p:spPr>
            <p:txBody>
              <a:bodyPr/>
              <a:lstStyle/>
              <a:p>
                <a:endParaRPr lang="zh-CN" altLang="en-US"/>
              </a:p>
            </p:txBody>
          </p:sp>
        </p:grpSp>
        <p:sp>
          <p:nvSpPr>
            <p:cNvPr id="7218" name="Oval 72"/>
            <p:cNvSpPr>
              <a:spLocks noChangeArrowheads="1"/>
            </p:cNvSpPr>
            <p:nvPr/>
          </p:nvSpPr>
          <p:spPr bwMode="auto">
            <a:xfrm>
              <a:off x="968"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grpSp>
        <p:nvGrpSpPr>
          <p:cNvPr id="7" name="Group 53"/>
          <p:cNvGrpSpPr>
            <a:grpSpLocks/>
          </p:cNvGrpSpPr>
          <p:nvPr/>
        </p:nvGrpSpPr>
        <p:grpSpPr bwMode="auto">
          <a:xfrm>
            <a:off x="2708275" y="4051300"/>
            <a:ext cx="5672138" cy="2168525"/>
            <a:chOff x="0" y="0"/>
            <a:chExt cx="3573" cy="1366"/>
          </a:xfrm>
        </p:grpSpPr>
        <p:sp>
          <p:nvSpPr>
            <p:cNvPr id="7215" name="Rectangle 74"/>
            <p:cNvSpPr>
              <a:spLocks noChangeArrowheads="1"/>
            </p:cNvSpPr>
            <p:nvPr/>
          </p:nvSpPr>
          <p:spPr bwMode="auto">
            <a:xfrm>
              <a:off x="0" y="1124"/>
              <a:ext cx="278" cy="242"/>
            </a:xfrm>
            <a:prstGeom prst="rect">
              <a:avLst/>
            </a:prstGeom>
            <a:noFill/>
            <a:ln w="12700">
              <a:solidFill>
                <a:srgbClr val="FF0000"/>
              </a:solidFill>
              <a:miter lim="800000"/>
              <a:headEnd/>
              <a:tailEnd/>
            </a:ln>
          </p:spPr>
          <p:txBody>
            <a:bodyPr wrap="none" anchor="ctr"/>
            <a:lstStyle/>
            <a:p>
              <a:endParaRPr lang="zh-CN" altLang="zh-CN" sz="1800">
                <a:ea typeface="宋体" pitchFamily="2" charset="-122"/>
              </a:endParaRPr>
            </a:p>
          </p:txBody>
        </p:sp>
        <p:sp>
          <p:nvSpPr>
            <p:cNvPr id="7216" name="Rectangle 75"/>
            <p:cNvSpPr>
              <a:spLocks noChangeArrowheads="1"/>
            </p:cNvSpPr>
            <p:nvPr/>
          </p:nvSpPr>
          <p:spPr bwMode="auto">
            <a:xfrm>
              <a:off x="2727" y="0"/>
              <a:ext cx="846" cy="238"/>
            </a:xfrm>
            <a:prstGeom prst="rect">
              <a:avLst/>
            </a:prstGeom>
            <a:noFill/>
            <a:ln w="12700">
              <a:solidFill>
                <a:srgbClr val="FF0000"/>
              </a:solidFill>
              <a:miter lim="800000"/>
              <a:headEnd/>
              <a:tailEnd/>
            </a:ln>
          </p:spPr>
          <p:txBody>
            <a:bodyPr wrap="none" anchor="ctr"/>
            <a:lstStyle/>
            <a:p>
              <a:endParaRPr lang="zh-CN" altLang="zh-CN" sz="1800">
                <a:ea typeface="宋体" pitchFamily="2" charset="-122"/>
              </a:endParaRPr>
            </a:p>
          </p:txBody>
        </p:sp>
      </p:grpSp>
      <p:sp>
        <p:nvSpPr>
          <p:cNvPr id="7214"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24"/>
                                        </p:tgtEl>
                                        <p:attrNameLst>
                                          <p:attrName>style.visibility</p:attrName>
                                        </p:attrNameLst>
                                      </p:cBhvr>
                                      <p:to>
                                        <p:strVal val="visible"/>
                                      </p:to>
                                    </p:set>
                                    <p:animEffect transition="in" filter="wipe(left)">
                                      <p:cBhvr>
                                        <p:cTn id="7" dur="500"/>
                                        <p:tgtEl>
                                          <p:spTgt spid="645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559"/>
                                        </p:tgtEl>
                                        <p:attrNameLst>
                                          <p:attrName>style.visibility</p:attrName>
                                        </p:attrNameLst>
                                      </p:cBhvr>
                                      <p:to>
                                        <p:strVal val="visible"/>
                                      </p:to>
                                    </p:set>
                                    <p:animEffect transition="in" filter="wipe(left)">
                                      <p:cBhvr>
                                        <p:cTn id="10" dur="500"/>
                                        <p:tgtEl>
                                          <p:spTgt spid="645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4" grpId="0" autoUpdateAnimBg="0"/>
      <p:bldP spid="6455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8196" name="灯片编号占位符 2"/>
          <p:cNvSpPr>
            <a:spLocks noGrp="1"/>
          </p:cNvSpPr>
          <p:nvPr>
            <p:ph type="sldNum" sz="quarter" idx="11"/>
          </p:nvPr>
        </p:nvSpPr>
        <p:spPr>
          <a:noFill/>
          <a:ln>
            <a:miter lim="800000"/>
            <a:headEnd/>
            <a:tailEnd/>
          </a:ln>
        </p:spPr>
        <p:txBody>
          <a:bodyPr/>
          <a:lstStyle/>
          <a:p>
            <a:fld id="{D1884F77-1213-44E0-8552-B45AA3F78255}" type="slidenum">
              <a:rPr lang="zh-CN" altLang="zh-CN" smtClean="0"/>
              <a:pPr/>
              <a:t>43</a:t>
            </a:fld>
            <a:endParaRPr lang="zh-CN" altLang="zh-CN" smtClean="0"/>
          </a:p>
        </p:txBody>
      </p:sp>
      <p:grpSp>
        <p:nvGrpSpPr>
          <p:cNvPr id="8197" name="Group 2"/>
          <p:cNvGrpSpPr>
            <a:grpSpLocks/>
          </p:cNvGrpSpPr>
          <p:nvPr/>
        </p:nvGrpSpPr>
        <p:grpSpPr bwMode="auto">
          <a:xfrm>
            <a:off x="247650" y="1458913"/>
            <a:ext cx="5513388" cy="4886325"/>
            <a:chOff x="0" y="0"/>
            <a:chExt cx="3473" cy="3078"/>
          </a:xfrm>
        </p:grpSpPr>
        <p:graphicFrame>
          <p:nvGraphicFramePr>
            <p:cNvPr id="8194"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8208" r:id="rId4" imgW="6851160" imgH="6120000" progId="Excel.Sheet.8">
                    <p:embed/>
                  </p:oleObj>
                </mc:Choice>
                <mc:Fallback>
                  <p:oleObj r:id="rId4" imgW="6851160" imgH="612000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20"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8221"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grpSp>
        <p:nvGrpSpPr>
          <p:cNvPr id="8198" name="Group 6"/>
          <p:cNvGrpSpPr>
            <a:grpSpLocks/>
          </p:cNvGrpSpPr>
          <p:nvPr/>
        </p:nvGrpSpPr>
        <p:grpSpPr bwMode="auto">
          <a:xfrm>
            <a:off x="1808163" y="1946275"/>
            <a:ext cx="2101850" cy="3660775"/>
            <a:chOff x="0" y="0"/>
            <a:chExt cx="1324" cy="2306"/>
          </a:xfrm>
        </p:grpSpPr>
        <p:sp>
          <p:nvSpPr>
            <p:cNvPr id="8218" name="Line 7"/>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8219" name="Text Box 8"/>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8199" name="Group 9"/>
          <p:cNvGrpSpPr>
            <a:grpSpLocks/>
          </p:cNvGrpSpPr>
          <p:nvPr/>
        </p:nvGrpSpPr>
        <p:grpSpPr bwMode="auto">
          <a:xfrm>
            <a:off x="1327150" y="1944688"/>
            <a:ext cx="3367088" cy="3665537"/>
            <a:chOff x="0" y="0"/>
            <a:chExt cx="2121" cy="2309"/>
          </a:xfrm>
        </p:grpSpPr>
        <p:sp>
          <p:nvSpPr>
            <p:cNvPr id="8216" name="Line 10"/>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8217" name="Text Box 11"/>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65548" name="Line 12"/>
          <p:cNvSpPr>
            <a:spLocks noChangeShapeType="1"/>
          </p:cNvSpPr>
          <p:nvPr/>
        </p:nvSpPr>
        <p:spPr bwMode="auto">
          <a:xfrm>
            <a:off x="1319213" y="2767013"/>
            <a:ext cx="2681287" cy="0"/>
          </a:xfrm>
          <a:prstGeom prst="line">
            <a:avLst/>
          </a:prstGeom>
          <a:noFill/>
          <a:ln w="12700">
            <a:solidFill>
              <a:srgbClr val="FF0000"/>
            </a:solidFill>
            <a:prstDash val="dash"/>
            <a:round/>
            <a:headEnd/>
            <a:tailEnd/>
          </a:ln>
        </p:spPr>
        <p:txBody>
          <a:bodyPr/>
          <a:lstStyle/>
          <a:p>
            <a:endParaRPr lang="zh-CN" altLang="en-US"/>
          </a:p>
        </p:txBody>
      </p:sp>
      <p:grpSp>
        <p:nvGrpSpPr>
          <p:cNvPr id="5" name="Group 13"/>
          <p:cNvGrpSpPr>
            <a:grpSpLocks/>
          </p:cNvGrpSpPr>
          <p:nvPr/>
        </p:nvGrpSpPr>
        <p:grpSpPr bwMode="auto">
          <a:xfrm>
            <a:off x="2212975" y="2695575"/>
            <a:ext cx="139700" cy="2908300"/>
            <a:chOff x="0" y="0"/>
            <a:chExt cx="88" cy="1832"/>
          </a:xfrm>
        </p:grpSpPr>
        <p:sp>
          <p:nvSpPr>
            <p:cNvPr id="8214" name="Line 14"/>
            <p:cNvSpPr>
              <a:spLocks noChangeShapeType="1"/>
            </p:cNvSpPr>
            <p:nvPr/>
          </p:nvSpPr>
          <p:spPr bwMode="auto">
            <a:xfrm>
              <a:off x="44" y="46"/>
              <a:ext cx="0" cy="1786"/>
            </a:xfrm>
            <a:prstGeom prst="line">
              <a:avLst/>
            </a:prstGeom>
            <a:noFill/>
            <a:ln w="12700">
              <a:solidFill>
                <a:srgbClr val="FF0000"/>
              </a:solidFill>
              <a:prstDash val="dash"/>
              <a:round/>
              <a:headEnd/>
              <a:tailEnd/>
            </a:ln>
          </p:spPr>
          <p:txBody>
            <a:bodyPr/>
            <a:lstStyle/>
            <a:p>
              <a:endParaRPr lang="zh-CN" altLang="en-US"/>
            </a:p>
          </p:txBody>
        </p:sp>
        <p:sp>
          <p:nvSpPr>
            <p:cNvPr id="8215" name="Oval 15"/>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65552" name="Rectangle 16"/>
          <p:cNvSpPr>
            <a:spLocks noGrp="1" noChangeArrowheads="1"/>
          </p:cNvSpPr>
          <p:nvPr>
            <p:ph type="title" idx="4294967295"/>
          </p:nvPr>
        </p:nvSpPr>
        <p:spPr>
          <a:xfrm>
            <a:off x="244475" y="139700"/>
            <a:ext cx="6586538" cy="622300"/>
          </a:xfrm>
        </p:spPr>
        <p:txBody>
          <a:bodyPr/>
          <a:lstStyle/>
          <a:p>
            <a:pPr algn="l" eaLnBrk="1" hangingPunct="1"/>
            <a:r>
              <a:rPr lang="en-US" altLang="zh-CN" sz="2800" dirty="0" smtClean="0">
                <a:ea typeface="宋体" pitchFamily="2" charset="-122"/>
              </a:rPr>
              <a:t>3.1</a:t>
            </a:r>
            <a:r>
              <a:rPr lang="zh-CN" altLang="en-US" sz="2800" dirty="0" smtClean="0">
                <a:ea typeface="宋体" pitchFamily="2" charset="-122"/>
              </a:rPr>
              <a:t>过剩（超额供给） </a:t>
            </a:r>
            <a:r>
              <a:rPr lang="en-US" altLang="zh-CN" sz="2800" dirty="0" smtClean="0">
                <a:ea typeface="宋体" pitchFamily="2" charset="-122"/>
              </a:rPr>
              <a:t>Surplus:</a:t>
            </a:r>
            <a:endParaRPr lang="en-US" altLang="zh-CN" sz="2800" dirty="0" smtClean="0">
              <a:solidFill>
                <a:schemeClr val="tx1"/>
              </a:solidFill>
              <a:ea typeface="宋体" pitchFamily="2" charset="-122"/>
            </a:endParaRPr>
          </a:p>
        </p:txBody>
      </p:sp>
      <p:sp>
        <p:nvSpPr>
          <p:cNvPr id="65553" name="Text Box 17"/>
          <p:cNvSpPr txBox="1">
            <a:spLocks noChangeArrowheads="1"/>
          </p:cNvSpPr>
          <p:nvPr/>
        </p:nvSpPr>
        <p:spPr bwMode="auto">
          <a:xfrm>
            <a:off x="271463" y="715963"/>
            <a:ext cx="8386762" cy="1354137"/>
          </a:xfrm>
          <a:prstGeom prst="rect">
            <a:avLst/>
          </a:prstGeom>
          <a:noFill/>
          <a:ln w="9525">
            <a:noFill/>
            <a:miter lim="800000"/>
            <a:headEnd/>
            <a:tailEnd/>
          </a:ln>
        </p:spPr>
        <p:txBody>
          <a:bodyPr>
            <a:spAutoFit/>
          </a:bodyPr>
          <a:lstStyle/>
          <a:p>
            <a:pPr marL="0" lvl="1">
              <a:spcBef>
                <a:spcPct val="50000"/>
              </a:spcBef>
            </a:pPr>
            <a:r>
              <a:rPr lang="zh-CN" altLang="zh-CN" sz="2700">
                <a:ea typeface="宋体" pitchFamily="2" charset="-122"/>
              </a:rPr>
              <a:t>供给量大于需求量的状态</a:t>
            </a:r>
            <a:r>
              <a:rPr lang="en-US" altLang="zh-CN" sz="2700">
                <a:ea typeface="宋体" pitchFamily="2" charset="-122"/>
              </a:rPr>
              <a:t>:</a:t>
            </a:r>
          </a:p>
          <a:p>
            <a:pPr marL="0" lvl="1"/>
            <a:r>
              <a:rPr lang="en-US" altLang="zh-CN" sz="2400">
                <a:ea typeface="宋体" pitchFamily="2" charset="-122"/>
              </a:rPr>
              <a:t>Quantity supplied &gt; quantity demanded,,</a:t>
            </a:r>
            <a:r>
              <a:rPr lang="en-US" altLang="zh-CN" sz="2800">
                <a:ea typeface="宋体" pitchFamily="2" charset="-122"/>
              </a:rPr>
              <a:t> Excess supply</a:t>
            </a:r>
          </a:p>
          <a:p>
            <a:pPr marL="0" lvl="1"/>
            <a:endParaRPr lang="zh-CN" altLang="zh-CN" sz="2700">
              <a:ea typeface="宋体" pitchFamily="2" charset="-122"/>
            </a:endParaRPr>
          </a:p>
        </p:txBody>
      </p:sp>
      <p:sp>
        <p:nvSpPr>
          <p:cNvPr id="65554" name="AutoShape 18"/>
          <p:cNvSpPr>
            <a:spLocks/>
          </p:cNvSpPr>
          <p:nvPr/>
        </p:nvSpPr>
        <p:spPr bwMode="auto">
          <a:xfrm rot="5400000">
            <a:off x="3029744" y="1705769"/>
            <a:ext cx="220662" cy="1714500"/>
          </a:xfrm>
          <a:prstGeom prst="leftBrace">
            <a:avLst>
              <a:gd name="adj1" fmla="val 64748"/>
              <a:gd name="adj2" fmla="val 50000"/>
            </a:avLst>
          </a:prstGeom>
          <a:noFill/>
          <a:ln w="19050">
            <a:solidFill>
              <a:srgbClr val="990000"/>
            </a:solidFill>
            <a:round/>
            <a:headEnd/>
            <a:tailEnd/>
          </a:ln>
        </p:spPr>
        <p:txBody>
          <a:bodyPr wrap="none" anchor="ctr"/>
          <a:lstStyle/>
          <a:p>
            <a:endParaRPr lang="zh-CN" altLang="zh-CN" sz="1800">
              <a:ea typeface="宋体" pitchFamily="2" charset="-122"/>
            </a:endParaRPr>
          </a:p>
        </p:txBody>
      </p:sp>
      <p:sp>
        <p:nvSpPr>
          <p:cNvPr id="65555" name="Text Box 19"/>
          <p:cNvSpPr txBox="1">
            <a:spLocks noChangeArrowheads="1"/>
          </p:cNvSpPr>
          <p:nvPr/>
        </p:nvSpPr>
        <p:spPr bwMode="auto">
          <a:xfrm>
            <a:off x="2428875" y="1924050"/>
            <a:ext cx="1501775" cy="488950"/>
          </a:xfrm>
          <a:prstGeom prst="rect">
            <a:avLst/>
          </a:prstGeom>
          <a:solidFill>
            <a:srgbClr val="CCFFCC"/>
          </a:solidFill>
          <a:ln w="9525">
            <a:noFill/>
            <a:miter lim="800000"/>
            <a:headEnd/>
            <a:tailEnd/>
          </a:ln>
        </p:spPr>
        <p:txBody>
          <a:bodyPr>
            <a:spAutoFit/>
          </a:bodyPr>
          <a:lstStyle/>
          <a:p>
            <a:pPr algn="ctr">
              <a:spcBef>
                <a:spcPct val="50000"/>
              </a:spcBef>
            </a:pPr>
            <a:r>
              <a:rPr lang="zh-CN" altLang="zh-CN" sz="2600" b="1">
                <a:ea typeface="宋体" pitchFamily="2" charset="-122"/>
              </a:rPr>
              <a:t>过剩</a:t>
            </a:r>
          </a:p>
        </p:txBody>
      </p:sp>
      <p:sp>
        <p:nvSpPr>
          <p:cNvPr id="65556" name="Text Box 20"/>
          <p:cNvSpPr txBox="1">
            <a:spLocks noChangeArrowheads="1"/>
          </p:cNvSpPr>
          <p:nvPr/>
        </p:nvSpPr>
        <p:spPr bwMode="auto">
          <a:xfrm>
            <a:off x="5586413" y="2112963"/>
            <a:ext cx="2257425" cy="885825"/>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例如: </a:t>
            </a:r>
            <a:br>
              <a:rPr lang="zh-CN" altLang="zh-CN" sz="2600">
                <a:ea typeface="宋体" pitchFamily="2" charset="-122"/>
              </a:rPr>
            </a:br>
            <a:r>
              <a:rPr lang="zh-CN" altLang="zh-CN" sz="2600">
                <a:ea typeface="宋体" pitchFamily="2" charset="-122"/>
              </a:rPr>
              <a:t>如果 </a:t>
            </a:r>
            <a:r>
              <a:rPr lang="zh-CN" altLang="zh-CN" sz="2600" b="1" i="1">
                <a:ea typeface="宋体" pitchFamily="2" charset="-122"/>
              </a:rPr>
              <a:t>P</a:t>
            </a:r>
            <a:r>
              <a:rPr lang="zh-CN" altLang="zh-CN" sz="2600">
                <a:ea typeface="宋体" pitchFamily="2" charset="-122"/>
              </a:rPr>
              <a:t>  =  </a:t>
            </a:r>
            <a:r>
              <a:rPr lang="zh-CN" altLang="en-US" sz="2600">
                <a:ea typeface="宋体" pitchFamily="2" charset="-122"/>
              </a:rPr>
              <a:t>￥</a:t>
            </a:r>
            <a:r>
              <a:rPr lang="zh-CN" altLang="zh-CN" sz="2600">
                <a:ea typeface="宋体" pitchFamily="2" charset="-122"/>
              </a:rPr>
              <a:t>5, </a:t>
            </a:r>
          </a:p>
        </p:txBody>
      </p:sp>
      <p:sp>
        <p:nvSpPr>
          <p:cNvPr id="65557" name="Text Box 21"/>
          <p:cNvSpPr txBox="1">
            <a:spLocks noChangeArrowheads="1"/>
          </p:cNvSpPr>
          <p:nvPr/>
        </p:nvSpPr>
        <p:spPr bwMode="auto">
          <a:xfrm>
            <a:off x="5468938" y="3225800"/>
            <a:ext cx="2862262" cy="487363"/>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 那  </a:t>
            </a:r>
            <a:r>
              <a:rPr lang="zh-CN" altLang="zh-CN" sz="2600" b="1" i="1">
                <a:ea typeface="宋体" pitchFamily="2" charset="-122"/>
              </a:rPr>
              <a:t>Q</a:t>
            </a:r>
            <a:r>
              <a:rPr lang="zh-CN" altLang="zh-CN" sz="2600" b="1" i="1" baseline="30000">
                <a:ea typeface="宋体" pitchFamily="2" charset="-122"/>
              </a:rPr>
              <a:t>D</a:t>
            </a:r>
            <a:r>
              <a:rPr lang="zh-CN" altLang="zh-CN" sz="2600">
                <a:ea typeface="宋体" pitchFamily="2" charset="-122"/>
              </a:rPr>
              <a:t>  =  9 </a:t>
            </a:r>
          </a:p>
        </p:txBody>
      </p:sp>
      <p:sp>
        <p:nvSpPr>
          <p:cNvPr id="65558" name="Text Box 22"/>
          <p:cNvSpPr txBox="1">
            <a:spLocks noChangeArrowheads="1"/>
          </p:cNvSpPr>
          <p:nvPr/>
        </p:nvSpPr>
        <p:spPr bwMode="auto">
          <a:xfrm>
            <a:off x="5478463" y="3586163"/>
            <a:ext cx="2787650" cy="884237"/>
          </a:xfrm>
          <a:prstGeom prst="rect">
            <a:avLst/>
          </a:prstGeom>
          <a:noFill/>
          <a:ln w="9525">
            <a:noFill/>
            <a:miter lim="800000"/>
            <a:headEnd/>
            <a:tailEnd/>
          </a:ln>
        </p:spPr>
        <p:txBody>
          <a:bodyPr>
            <a:spAutoFit/>
          </a:bodyPr>
          <a:lstStyle/>
          <a:p>
            <a:pPr>
              <a:spcBef>
                <a:spcPct val="50000"/>
              </a:spcBef>
            </a:pPr>
            <a:r>
              <a:rPr lang="zh-CN" altLang="en-US" sz="2600">
                <a:ea typeface="宋体" pitchFamily="2" charset="-122"/>
              </a:rPr>
              <a:t/>
            </a:r>
            <a:br>
              <a:rPr lang="zh-CN" altLang="en-US" sz="2600">
                <a:ea typeface="宋体" pitchFamily="2" charset="-122"/>
              </a:rPr>
            </a:br>
            <a:r>
              <a:rPr lang="zh-CN" altLang="en-US" sz="2600">
                <a:ea typeface="宋体" pitchFamily="2" charset="-122"/>
              </a:rPr>
              <a:t>  </a:t>
            </a:r>
            <a:r>
              <a:rPr lang="en-US" altLang="zh-CN" sz="2600" b="1" i="1">
                <a:ea typeface="宋体" pitchFamily="2" charset="-122"/>
              </a:rPr>
              <a:t>Q</a:t>
            </a:r>
            <a:r>
              <a:rPr lang="en-US" altLang="zh-CN" sz="2600" b="1" i="1" baseline="30000">
                <a:ea typeface="宋体" pitchFamily="2" charset="-122"/>
              </a:rPr>
              <a:t>S</a:t>
            </a:r>
            <a:r>
              <a:rPr lang="en-US" altLang="zh-CN" sz="2600">
                <a:ea typeface="宋体" pitchFamily="2" charset="-122"/>
              </a:rPr>
              <a:t>  =  25 </a:t>
            </a:r>
          </a:p>
        </p:txBody>
      </p:sp>
      <p:sp>
        <p:nvSpPr>
          <p:cNvPr id="65559" name="Text Box 23"/>
          <p:cNvSpPr txBox="1">
            <a:spLocks noChangeArrowheads="1"/>
          </p:cNvSpPr>
          <p:nvPr/>
        </p:nvSpPr>
        <p:spPr bwMode="auto">
          <a:xfrm>
            <a:off x="5473700" y="4502150"/>
            <a:ext cx="3559175" cy="488950"/>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  会有16单位的过剩</a:t>
            </a:r>
          </a:p>
        </p:txBody>
      </p:sp>
      <p:grpSp>
        <p:nvGrpSpPr>
          <p:cNvPr id="6" name="Group 24"/>
          <p:cNvGrpSpPr>
            <a:grpSpLocks/>
          </p:cNvGrpSpPr>
          <p:nvPr/>
        </p:nvGrpSpPr>
        <p:grpSpPr bwMode="auto">
          <a:xfrm>
            <a:off x="3927475" y="2695575"/>
            <a:ext cx="139700" cy="2911475"/>
            <a:chOff x="0" y="0"/>
            <a:chExt cx="88" cy="1834"/>
          </a:xfrm>
        </p:grpSpPr>
        <p:sp>
          <p:nvSpPr>
            <p:cNvPr id="8212" name="Line 25"/>
            <p:cNvSpPr>
              <a:spLocks noChangeShapeType="1"/>
            </p:cNvSpPr>
            <p:nvPr/>
          </p:nvSpPr>
          <p:spPr bwMode="auto">
            <a:xfrm>
              <a:off x="45" y="46"/>
              <a:ext cx="0" cy="1788"/>
            </a:xfrm>
            <a:prstGeom prst="line">
              <a:avLst/>
            </a:prstGeom>
            <a:noFill/>
            <a:ln w="12700">
              <a:solidFill>
                <a:srgbClr val="FF0000"/>
              </a:solidFill>
              <a:prstDash val="dash"/>
              <a:round/>
              <a:headEnd/>
              <a:tailEnd/>
            </a:ln>
          </p:spPr>
          <p:txBody>
            <a:bodyPr/>
            <a:lstStyle/>
            <a:p>
              <a:endParaRPr lang="zh-CN" altLang="en-US"/>
            </a:p>
          </p:txBody>
        </p:sp>
        <p:sp>
          <p:nvSpPr>
            <p:cNvPr id="8213" name="Oval 26"/>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8211"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52"/>
                                        </p:tgtEl>
                                        <p:attrNameLst>
                                          <p:attrName>style.visibility</p:attrName>
                                        </p:attrNameLst>
                                      </p:cBhvr>
                                      <p:to>
                                        <p:strVal val="visible"/>
                                      </p:to>
                                    </p:set>
                                    <p:animEffect transition="in" filter="wipe(left)">
                                      <p:cBhvr>
                                        <p:cTn id="7" dur="500"/>
                                        <p:tgtEl>
                                          <p:spTgt spid="6555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5553"/>
                                        </p:tgtEl>
                                        <p:attrNameLst>
                                          <p:attrName>style.visibility</p:attrName>
                                        </p:attrNameLst>
                                      </p:cBhvr>
                                      <p:to>
                                        <p:strVal val="visible"/>
                                      </p:to>
                                    </p:set>
                                    <p:animEffect transition="in" filter="wipe(left)">
                                      <p:cBhvr>
                                        <p:cTn id="10" dur="500"/>
                                        <p:tgtEl>
                                          <p:spTgt spid="655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5556"/>
                                        </p:tgtEl>
                                        <p:attrNameLst>
                                          <p:attrName>style.visibility</p:attrName>
                                        </p:attrNameLst>
                                      </p:cBhvr>
                                      <p:to>
                                        <p:strVal val="visible"/>
                                      </p:to>
                                    </p:set>
                                    <p:animEffect transition="in" filter="wipe(left)">
                                      <p:cBhvr>
                                        <p:cTn id="15" dur="500"/>
                                        <p:tgtEl>
                                          <p:spTgt spid="6555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5548"/>
                                        </p:tgtEl>
                                        <p:attrNameLst>
                                          <p:attrName>style.visibility</p:attrName>
                                        </p:attrNameLst>
                                      </p:cBhvr>
                                      <p:to>
                                        <p:strVal val="visible"/>
                                      </p:to>
                                    </p:set>
                                    <p:animEffect transition="in" filter="wipe(left)">
                                      <p:cBhvr>
                                        <p:cTn id="18" dur="500"/>
                                        <p:tgtEl>
                                          <p:spTgt spid="655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5557"/>
                                        </p:tgtEl>
                                        <p:attrNameLst>
                                          <p:attrName>style.visibility</p:attrName>
                                        </p:attrNameLst>
                                      </p:cBhvr>
                                      <p:to>
                                        <p:strVal val="visible"/>
                                      </p:to>
                                    </p:set>
                                    <p:animEffect transition="in" filter="wipe(left)">
                                      <p:cBhvr>
                                        <p:cTn id="23" dur="500"/>
                                        <p:tgtEl>
                                          <p:spTgt spid="65557"/>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58"/>
                                        </p:tgtEl>
                                        <p:attrNameLst>
                                          <p:attrName>style.visibility</p:attrName>
                                        </p:attrNameLst>
                                      </p:cBhvr>
                                      <p:to>
                                        <p:strVal val="visible"/>
                                      </p:to>
                                    </p:set>
                                    <p:animEffect transition="in" filter="wipe(left)">
                                      <p:cBhvr>
                                        <p:cTn id="32" dur="500"/>
                                        <p:tgtEl>
                                          <p:spTgt spid="65558"/>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5559"/>
                                        </p:tgtEl>
                                        <p:attrNameLst>
                                          <p:attrName>style.visibility</p:attrName>
                                        </p:attrNameLst>
                                      </p:cBhvr>
                                      <p:to>
                                        <p:strVal val="visible"/>
                                      </p:to>
                                    </p:set>
                                    <p:animEffect transition="in" filter="wipe(left)">
                                      <p:cBhvr>
                                        <p:cTn id="41" dur="500"/>
                                        <p:tgtEl>
                                          <p:spTgt spid="65559"/>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65554"/>
                                        </p:tgtEl>
                                        <p:attrNameLst>
                                          <p:attrName>style.visibility</p:attrName>
                                        </p:attrNameLst>
                                      </p:cBhvr>
                                      <p:to>
                                        <p:strVal val="visible"/>
                                      </p:to>
                                    </p:set>
                                    <p:animEffect transition="in" filter="wipe(left)">
                                      <p:cBhvr>
                                        <p:cTn id="45" dur="500"/>
                                        <p:tgtEl>
                                          <p:spTgt spid="6555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5555"/>
                                        </p:tgtEl>
                                        <p:attrNameLst>
                                          <p:attrName>style.visibility</p:attrName>
                                        </p:attrNameLst>
                                      </p:cBhvr>
                                      <p:to>
                                        <p:strVal val="visible"/>
                                      </p:to>
                                    </p:set>
                                    <p:animEffect transition="in" filter="dissolve">
                                      <p:cBhvr>
                                        <p:cTn id="48" dur="500"/>
                                        <p:tgtEl>
                                          <p:spTgt spid="65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animBg="1"/>
      <p:bldP spid="65552" grpId="0" autoUpdateAnimBg="0"/>
      <p:bldP spid="65553" grpId="0" autoUpdateAnimBg="0"/>
      <p:bldP spid="65554" grpId="0" animBg="1" autoUpdateAnimBg="0"/>
      <p:bldP spid="65555" grpId="0" animBg="1" autoUpdateAnimBg="0"/>
      <p:bldP spid="65556" grpId="0" autoUpdateAnimBg="0"/>
      <p:bldP spid="65558" grpId="0" autoUpdateAnimBg="0"/>
      <p:bldP spid="6555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9220" name="灯片编号占位符 2"/>
          <p:cNvSpPr>
            <a:spLocks noGrp="1"/>
          </p:cNvSpPr>
          <p:nvPr>
            <p:ph type="sldNum" sz="quarter" idx="11"/>
          </p:nvPr>
        </p:nvSpPr>
        <p:spPr>
          <a:noFill/>
          <a:ln>
            <a:miter lim="800000"/>
            <a:headEnd/>
            <a:tailEnd/>
          </a:ln>
        </p:spPr>
        <p:txBody>
          <a:bodyPr/>
          <a:lstStyle/>
          <a:p>
            <a:fld id="{008E0CA5-B481-4596-9453-339FDE586D66}" type="slidenum">
              <a:rPr lang="zh-CN" altLang="zh-CN" smtClean="0"/>
              <a:pPr/>
              <a:t>44</a:t>
            </a:fld>
            <a:endParaRPr lang="zh-CN" altLang="zh-CN" smtClean="0"/>
          </a:p>
        </p:txBody>
      </p:sp>
      <p:grpSp>
        <p:nvGrpSpPr>
          <p:cNvPr id="9221" name="Group 2"/>
          <p:cNvGrpSpPr>
            <a:grpSpLocks/>
          </p:cNvGrpSpPr>
          <p:nvPr/>
        </p:nvGrpSpPr>
        <p:grpSpPr bwMode="auto">
          <a:xfrm>
            <a:off x="277813" y="1444625"/>
            <a:ext cx="5513387" cy="4886325"/>
            <a:chOff x="0" y="0"/>
            <a:chExt cx="3473" cy="3078"/>
          </a:xfrm>
        </p:grpSpPr>
        <p:graphicFrame>
          <p:nvGraphicFramePr>
            <p:cNvPr id="9218"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9232" r:id="rId4" imgW="6851160" imgH="6120000" progId="Excel.Sheet.8">
                    <p:embed/>
                  </p:oleObj>
                </mc:Choice>
                <mc:Fallback>
                  <p:oleObj r:id="rId4" imgW="6851160" imgH="612000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56"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9257"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sp>
        <p:nvSpPr>
          <p:cNvPr id="9222" name="Line 6"/>
          <p:cNvSpPr>
            <a:spLocks noChangeShapeType="1"/>
          </p:cNvSpPr>
          <p:nvPr/>
        </p:nvSpPr>
        <p:spPr bwMode="auto">
          <a:xfrm>
            <a:off x="1319213" y="2767013"/>
            <a:ext cx="2681287" cy="0"/>
          </a:xfrm>
          <a:prstGeom prst="line">
            <a:avLst/>
          </a:prstGeom>
          <a:noFill/>
          <a:ln w="12700">
            <a:solidFill>
              <a:srgbClr val="B2B2B2"/>
            </a:solidFill>
            <a:prstDash val="dash"/>
            <a:round/>
            <a:headEnd/>
            <a:tailEnd/>
          </a:ln>
        </p:spPr>
        <p:txBody>
          <a:bodyPr/>
          <a:lstStyle/>
          <a:p>
            <a:endParaRPr lang="zh-CN" altLang="en-US"/>
          </a:p>
        </p:txBody>
      </p:sp>
      <p:grpSp>
        <p:nvGrpSpPr>
          <p:cNvPr id="9223" name="Group 7"/>
          <p:cNvGrpSpPr>
            <a:grpSpLocks/>
          </p:cNvGrpSpPr>
          <p:nvPr/>
        </p:nvGrpSpPr>
        <p:grpSpPr bwMode="auto">
          <a:xfrm>
            <a:off x="1808163" y="1946275"/>
            <a:ext cx="2101850" cy="3660775"/>
            <a:chOff x="0" y="0"/>
            <a:chExt cx="1324" cy="2306"/>
          </a:xfrm>
        </p:grpSpPr>
        <p:sp>
          <p:nvSpPr>
            <p:cNvPr id="9254" name="Line 8"/>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9255" name="Text Box 9"/>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9224" name="Group 10"/>
          <p:cNvGrpSpPr>
            <a:grpSpLocks/>
          </p:cNvGrpSpPr>
          <p:nvPr/>
        </p:nvGrpSpPr>
        <p:grpSpPr bwMode="auto">
          <a:xfrm>
            <a:off x="1327150" y="1944688"/>
            <a:ext cx="3367088" cy="3665537"/>
            <a:chOff x="0" y="0"/>
            <a:chExt cx="2121" cy="2309"/>
          </a:xfrm>
        </p:grpSpPr>
        <p:sp>
          <p:nvSpPr>
            <p:cNvPr id="9252" name="Line 11"/>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9253" name="Text Box 12"/>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9225" name="Line 15"/>
          <p:cNvSpPr>
            <a:spLocks noChangeShapeType="1"/>
          </p:cNvSpPr>
          <p:nvPr/>
        </p:nvSpPr>
        <p:spPr bwMode="auto">
          <a:xfrm>
            <a:off x="2282825" y="2768600"/>
            <a:ext cx="0" cy="2835275"/>
          </a:xfrm>
          <a:prstGeom prst="line">
            <a:avLst/>
          </a:prstGeom>
          <a:noFill/>
          <a:ln w="12700">
            <a:solidFill>
              <a:srgbClr val="B2B2B2"/>
            </a:solidFill>
            <a:prstDash val="dash"/>
            <a:round/>
            <a:headEnd/>
            <a:tailEnd/>
          </a:ln>
        </p:spPr>
        <p:txBody>
          <a:bodyPr/>
          <a:lstStyle/>
          <a:p>
            <a:endParaRPr lang="zh-CN" altLang="en-US"/>
          </a:p>
        </p:txBody>
      </p:sp>
      <p:sp>
        <p:nvSpPr>
          <p:cNvPr id="9226" name="Oval 16"/>
          <p:cNvSpPr>
            <a:spLocks noChangeArrowheads="1"/>
          </p:cNvSpPr>
          <p:nvPr/>
        </p:nvSpPr>
        <p:spPr bwMode="auto">
          <a:xfrm>
            <a:off x="2212975" y="2695575"/>
            <a:ext cx="139700" cy="138113"/>
          </a:xfrm>
          <a:prstGeom prst="ellipse">
            <a:avLst/>
          </a:prstGeom>
          <a:solidFill>
            <a:srgbClr val="B2B2B2"/>
          </a:solidFill>
          <a:ln w="9525">
            <a:noFill/>
            <a:round/>
            <a:headEnd/>
            <a:tailEnd/>
          </a:ln>
        </p:spPr>
        <p:txBody>
          <a:bodyPr wrap="none" anchor="ctr"/>
          <a:lstStyle/>
          <a:p>
            <a:endParaRPr lang="zh-CN" altLang="zh-CN" sz="1800">
              <a:ea typeface="宋体" pitchFamily="2" charset="-122"/>
            </a:endParaRPr>
          </a:p>
        </p:txBody>
      </p:sp>
      <p:sp>
        <p:nvSpPr>
          <p:cNvPr id="9227" name="Line 17"/>
          <p:cNvSpPr>
            <a:spLocks noChangeShapeType="1"/>
          </p:cNvSpPr>
          <p:nvPr/>
        </p:nvSpPr>
        <p:spPr bwMode="auto">
          <a:xfrm>
            <a:off x="3998913" y="2768600"/>
            <a:ext cx="0" cy="2838450"/>
          </a:xfrm>
          <a:prstGeom prst="line">
            <a:avLst/>
          </a:prstGeom>
          <a:noFill/>
          <a:ln w="12700">
            <a:solidFill>
              <a:srgbClr val="B2B2B2"/>
            </a:solidFill>
            <a:prstDash val="dash"/>
            <a:round/>
            <a:headEnd/>
            <a:tailEnd/>
          </a:ln>
        </p:spPr>
        <p:txBody>
          <a:bodyPr/>
          <a:lstStyle/>
          <a:p>
            <a:endParaRPr lang="zh-CN" altLang="en-US"/>
          </a:p>
        </p:txBody>
      </p:sp>
      <p:sp>
        <p:nvSpPr>
          <p:cNvPr id="9228" name="Oval 18"/>
          <p:cNvSpPr>
            <a:spLocks noChangeArrowheads="1"/>
          </p:cNvSpPr>
          <p:nvPr/>
        </p:nvSpPr>
        <p:spPr bwMode="auto">
          <a:xfrm>
            <a:off x="3927475" y="2695575"/>
            <a:ext cx="139700" cy="138113"/>
          </a:xfrm>
          <a:prstGeom prst="ellipse">
            <a:avLst/>
          </a:prstGeom>
          <a:solidFill>
            <a:srgbClr val="B2B2B2"/>
          </a:solidFill>
          <a:ln w="9525">
            <a:noFill/>
            <a:round/>
            <a:headEnd/>
            <a:tailEnd/>
          </a:ln>
        </p:spPr>
        <p:txBody>
          <a:bodyPr wrap="none" anchor="ctr"/>
          <a:lstStyle/>
          <a:p>
            <a:endParaRPr lang="zh-CN" altLang="zh-CN" sz="1800">
              <a:ea typeface="宋体" pitchFamily="2" charset="-122"/>
            </a:endParaRPr>
          </a:p>
        </p:txBody>
      </p:sp>
      <p:sp>
        <p:nvSpPr>
          <p:cNvPr id="9229" name="AutoShape 19"/>
          <p:cNvSpPr>
            <a:spLocks/>
          </p:cNvSpPr>
          <p:nvPr/>
        </p:nvSpPr>
        <p:spPr bwMode="auto">
          <a:xfrm rot="5400000">
            <a:off x="3029744" y="1705769"/>
            <a:ext cx="220662" cy="1714500"/>
          </a:xfrm>
          <a:prstGeom prst="leftBrace">
            <a:avLst>
              <a:gd name="adj1" fmla="val 64748"/>
              <a:gd name="adj2" fmla="val 50000"/>
            </a:avLst>
          </a:prstGeom>
          <a:noFill/>
          <a:ln w="19050">
            <a:solidFill>
              <a:srgbClr val="B2B2B2"/>
            </a:solidFill>
            <a:round/>
            <a:headEnd/>
            <a:tailEnd/>
          </a:ln>
        </p:spPr>
        <p:txBody>
          <a:bodyPr wrap="none" anchor="ctr"/>
          <a:lstStyle/>
          <a:p>
            <a:endParaRPr lang="zh-CN" altLang="zh-CN" sz="1800">
              <a:ea typeface="宋体" pitchFamily="2" charset="-122"/>
            </a:endParaRPr>
          </a:p>
        </p:txBody>
      </p:sp>
      <p:sp>
        <p:nvSpPr>
          <p:cNvPr id="66580" name="Text Box 20"/>
          <p:cNvSpPr txBox="1">
            <a:spLocks noChangeArrowheads="1"/>
          </p:cNvSpPr>
          <p:nvPr/>
        </p:nvSpPr>
        <p:spPr bwMode="auto">
          <a:xfrm>
            <a:off x="4983163" y="958850"/>
            <a:ext cx="3968750" cy="1924050"/>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面临过剩，卖者会通过降低价格来增加销量</a:t>
            </a:r>
            <a:endParaRPr lang="en-US" altLang="zh-CN" sz="2600">
              <a:ea typeface="宋体" pitchFamily="2" charset="-122"/>
            </a:endParaRPr>
          </a:p>
          <a:p>
            <a:pPr marL="0" lvl="1">
              <a:spcBef>
                <a:spcPct val="50000"/>
              </a:spcBef>
            </a:pPr>
            <a:r>
              <a:rPr lang="en-US" altLang="zh-CN" sz="2800">
                <a:ea typeface="宋体" pitchFamily="2" charset="-122"/>
              </a:rPr>
              <a:t>Surplus</a:t>
            </a:r>
            <a:r>
              <a:rPr lang="en-US" altLang="zh-CN" sz="2500">
                <a:ea typeface="宋体" pitchFamily="2" charset="-122"/>
              </a:rPr>
              <a:t>: Downward pressure on price</a:t>
            </a:r>
          </a:p>
        </p:txBody>
      </p:sp>
      <p:sp>
        <p:nvSpPr>
          <p:cNvPr id="66581" name="Text Box 21"/>
          <p:cNvSpPr txBox="1">
            <a:spLocks noChangeArrowheads="1"/>
          </p:cNvSpPr>
          <p:nvPr/>
        </p:nvSpPr>
        <p:spPr bwMode="auto">
          <a:xfrm>
            <a:off x="4962525" y="3155950"/>
            <a:ext cx="3122613" cy="488950"/>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这会使 </a:t>
            </a:r>
            <a:r>
              <a:rPr lang="zh-CN" altLang="zh-CN" sz="2600" b="1" i="1">
                <a:ea typeface="宋体" pitchFamily="2" charset="-122"/>
              </a:rPr>
              <a:t>Q</a:t>
            </a:r>
            <a:r>
              <a:rPr lang="zh-CN" altLang="zh-CN" sz="2600" b="1" i="1" baseline="30000">
                <a:ea typeface="宋体" pitchFamily="2" charset="-122"/>
              </a:rPr>
              <a:t>D</a:t>
            </a:r>
            <a:r>
              <a:rPr lang="zh-CN" altLang="zh-CN" sz="2600">
                <a:ea typeface="宋体" pitchFamily="2" charset="-122"/>
              </a:rPr>
              <a:t> 增加</a:t>
            </a:r>
          </a:p>
        </p:txBody>
      </p:sp>
      <p:grpSp>
        <p:nvGrpSpPr>
          <p:cNvPr id="5" name="Group 22"/>
          <p:cNvGrpSpPr>
            <a:grpSpLocks/>
          </p:cNvGrpSpPr>
          <p:nvPr/>
        </p:nvGrpSpPr>
        <p:grpSpPr bwMode="auto">
          <a:xfrm>
            <a:off x="1320800" y="2770188"/>
            <a:ext cx="2152650" cy="558800"/>
            <a:chOff x="0" y="0"/>
            <a:chExt cx="1356" cy="352"/>
          </a:xfrm>
        </p:grpSpPr>
        <p:sp>
          <p:nvSpPr>
            <p:cNvPr id="9250" name="Line 23"/>
            <p:cNvSpPr>
              <a:spLocks noChangeShapeType="1"/>
            </p:cNvSpPr>
            <p:nvPr/>
          </p:nvSpPr>
          <p:spPr bwMode="auto">
            <a:xfrm>
              <a:off x="1" y="0"/>
              <a:ext cx="0" cy="352"/>
            </a:xfrm>
            <a:prstGeom prst="line">
              <a:avLst/>
            </a:prstGeom>
            <a:noFill/>
            <a:ln w="57150">
              <a:solidFill>
                <a:srgbClr val="990000"/>
              </a:solidFill>
              <a:round/>
              <a:headEnd/>
              <a:tailEnd type="triangle" w="med" len="med"/>
            </a:ln>
          </p:spPr>
          <p:txBody>
            <a:bodyPr/>
            <a:lstStyle/>
            <a:p>
              <a:endParaRPr lang="zh-CN" altLang="en-US"/>
            </a:p>
          </p:txBody>
        </p:sp>
        <p:sp>
          <p:nvSpPr>
            <p:cNvPr id="9251" name="Line 24"/>
            <p:cNvSpPr>
              <a:spLocks noChangeShapeType="1"/>
            </p:cNvSpPr>
            <p:nvPr/>
          </p:nvSpPr>
          <p:spPr bwMode="auto">
            <a:xfrm flipV="1">
              <a:off x="0" y="351"/>
              <a:ext cx="1356" cy="1"/>
            </a:xfrm>
            <a:prstGeom prst="line">
              <a:avLst/>
            </a:prstGeom>
            <a:noFill/>
            <a:ln w="12700">
              <a:solidFill>
                <a:srgbClr val="FF0000"/>
              </a:solidFill>
              <a:prstDash val="dash"/>
              <a:round/>
              <a:headEnd/>
              <a:tailEnd/>
            </a:ln>
          </p:spPr>
          <p:txBody>
            <a:bodyPr/>
            <a:lstStyle/>
            <a:p>
              <a:endParaRPr lang="zh-CN" altLang="en-US"/>
            </a:p>
          </p:txBody>
        </p:sp>
      </p:grpSp>
      <p:grpSp>
        <p:nvGrpSpPr>
          <p:cNvPr id="6" name="Group 25"/>
          <p:cNvGrpSpPr>
            <a:grpSpLocks/>
          </p:cNvGrpSpPr>
          <p:nvPr/>
        </p:nvGrpSpPr>
        <p:grpSpPr bwMode="auto">
          <a:xfrm>
            <a:off x="2282825" y="3254375"/>
            <a:ext cx="377825" cy="2365375"/>
            <a:chOff x="0" y="0"/>
            <a:chExt cx="238" cy="1490"/>
          </a:xfrm>
        </p:grpSpPr>
        <p:sp>
          <p:nvSpPr>
            <p:cNvPr id="9247" name="Line 26"/>
            <p:cNvSpPr>
              <a:spLocks noChangeShapeType="1"/>
            </p:cNvSpPr>
            <p:nvPr/>
          </p:nvSpPr>
          <p:spPr bwMode="auto">
            <a:xfrm>
              <a:off x="196" y="40"/>
              <a:ext cx="6" cy="1450"/>
            </a:xfrm>
            <a:prstGeom prst="line">
              <a:avLst/>
            </a:prstGeom>
            <a:noFill/>
            <a:ln w="12700">
              <a:solidFill>
                <a:srgbClr val="FF0000"/>
              </a:solidFill>
              <a:prstDash val="dash"/>
              <a:round/>
              <a:headEnd/>
              <a:tailEnd/>
            </a:ln>
          </p:spPr>
          <p:txBody>
            <a:bodyPr/>
            <a:lstStyle/>
            <a:p>
              <a:endParaRPr lang="zh-CN" altLang="en-US"/>
            </a:p>
          </p:txBody>
        </p:sp>
        <p:sp>
          <p:nvSpPr>
            <p:cNvPr id="9248" name="Oval 27"/>
            <p:cNvSpPr>
              <a:spLocks noChangeArrowheads="1"/>
            </p:cNvSpPr>
            <p:nvPr/>
          </p:nvSpPr>
          <p:spPr bwMode="auto">
            <a:xfrm>
              <a:off x="15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9249" name="Line 28"/>
            <p:cNvSpPr>
              <a:spLocks noChangeShapeType="1"/>
            </p:cNvSpPr>
            <p:nvPr/>
          </p:nvSpPr>
          <p:spPr bwMode="auto">
            <a:xfrm rot="-5400000">
              <a:off x="103" y="1385"/>
              <a:ext cx="0" cy="206"/>
            </a:xfrm>
            <a:prstGeom prst="line">
              <a:avLst/>
            </a:prstGeom>
            <a:noFill/>
            <a:ln w="57150">
              <a:solidFill>
                <a:srgbClr val="990000"/>
              </a:solidFill>
              <a:round/>
              <a:headEnd/>
              <a:tailEnd type="triangle" w="med" len="med"/>
            </a:ln>
          </p:spPr>
          <p:txBody>
            <a:bodyPr/>
            <a:lstStyle/>
            <a:p>
              <a:endParaRPr lang="zh-CN" altLang="en-US"/>
            </a:p>
          </p:txBody>
        </p:sp>
      </p:grpSp>
      <p:grpSp>
        <p:nvGrpSpPr>
          <p:cNvPr id="7" name="Group 29"/>
          <p:cNvGrpSpPr>
            <a:grpSpLocks/>
          </p:cNvGrpSpPr>
          <p:nvPr/>
        </p:nvGrpSpPr>
        <p:grpSpPr bwMode="auto">
          <a:xfrm>
            <a:off x="3381375" y="3254375"/>
            <a:ext cx="617538" cy="2362200"/>
            <a:chOff x="0" y="0"/>
            <a:chExt cx="389" cy="1488"/>
          </a:xfrm>
        </p:grpSpPr>
        <p:sp>
          <p:nvSpPr>
            <p:cNvPr id="9244" name="Line 30"/>
            <p:cNvSpPr>
              <a:spLocks noChangeShapeType="1"/>
            </p:cNvSpPr>
            <p:nvPr/>
          </p:nvSpPr>
          <p:spPr bwMode="auto">
            <a:xfrm>
              <a:off x="44" y="38"/>
              <a:ext cx="6" cy="1450"/>
            </a:xfrm>
            <a:prstGeom prst="line">
              <a:avLst/>
            </a:prstGeom>
            <a:noFill/>
            <a:ln w="12700">
              <a:solidFill>
                <a:srgbClr val="FF0000"/>
              </a:solidFill>
              <a:prstDash val="dash"/>
              <a:round/>
              <a:headEnd/>
              <a:tailEnd/>
            </a:ln>
          </p:spPr>
          <p:txBody>
            <a:bodyPr/>
            <a:lstStyle/>
            <a:p>
              <a:endParaRPr lang="zh-CN" altLang="en-US"/>
            </a:p>
          </p:txBody>
        </p:sp>
        <p:sp>
          <p:nvSpPr>
            <p:cNvPr id="9245" name="Oval 31"/>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9246" name="Line 32"/>
            <p:cNvSpPr>
              <a:spLocks noChangeShapeType="1"/>
            </p:cNvSpPr>
            <p:nvPr/>
          </p:nvSpPr>
          <p:spPr bwMode="auto">
            <a:xfrm rot="5400000">
              <a:off x="218" y="1317"/>
              <a:ext cx="0" cy="342"/>
            </a:xfrm>
            <a:prstGeom prst="line">
              <a:avLst/>
            </a:prstGeom>
            <a:noFill/>
            <a:ln w="57150">
              <a:solidFill>
                <a:srgbClr val="990000"/>
              </a:solidFill>
              <a:round/>
              <a:headEnd/>
              <a:tailEnd type="triangle" w="med" len="med"/>
            </a:ln>
          </p:spPr>
          <p:txBody>
            <a:bodyPr/>
            <a:lstStyle/>
            <a:p>
              <a:endParaRPr lang="zh-CN" altLang="en-US"/>
            </a:p>
          </p:txBody>
        </p:sp>
      </p:grpSp>
      <p:grpSp>
        <p:nvGrpSpPr>
          <p:cNvPr id="8" name="Group 33"/>
          <p:cNvGrpSpPr>
            <a:grpSpLocks/>
          </p:cNvGrpSpPr>
          <p:nvPr/>
        </p:nvGrpSpPr>
        <p:grpSpPr bwMode="auto">
          <a:xfrm>
            <a:off x="2428875" y="1924050"/>
            <a:ext cx="1501775" cy="1317625"/>
            <a:chOff x="0" y="0"/>
            <a:chExt cx="946" cy="830"/>
          </a:xfrm>
        </p:grpSpPr>
        <p:sp>
          <p:nvSpPr>
            <p:cNvPr id="9240" name="AutoShape 34"/>
            <p:cNvSpPr>
              <a:spLocks/>
            </p:cNvSpPr>
            <p:nvPr/>
          </p:nvSpPr>
          <p:spPr bwMode="auto">
            <a:xfrm rot="5400000">
              <a:off x="302" y="485"/>
              <a:ext cx="139" cy="548"/>
            </a:xfrm>
            <a:prstGeom prst="leftBrace">
              <a:avLst>
                <a:gd name="adj1" fmla="val 32854"/>
                <a:gd name="adj2" fmla="val 50000"/>
              </a:avLst>
            </a:prstGeom>
            <a:noFill/>
            <a:ln w="19050">
              <a:solidFill>
                <a:srgbClr val="990000"/>
              </a:solidFill>
              <a:round/>
              <a:headEnd/>
              <a:tailEnd/>
            </a:ln>
          </p:spPr>
          <p:txBody>
            <a:bodyPr wrap="none" anchor="ctr"/>
            <a:lstStyle/>
            <a:p>
              <a:endParaRPr lang="zh-CN" altLang="zh-CN" sz="1800">
                <a:ea typeface="宋体" pitchFamily="2" charset="-122"/>
              </a:endParaRPr>
            </a:p>
          </p:txBody>
        </p:sp>
        <p:grpSp>
          <p:nvGrpSpPr>
            <p:cNvPr id="9241" name="Group 35"/>
            <p:cNvGrpSpPr>
              <a:grpSpLocks/>
            </p:cNvGrpSpPr>
            <p:nvPr/>
          </p:nvGrpSpPr>
          <p:grpSpPr bwMode="auto">
            <a:xfrm>
              <a:off x="0" y="0"/>
              <a:ext cx="946" cy="666"/>
              <a:chOff x="0" y="0"/>
              <a:chExt cx="946" cy="666"/>
            </a:xfrm>
          </p:grpSpPr>
          <p:sp>
            <p:nvSpPr>
              <p:cNvPr id="9242" name="Line 36"/>
              <p:cNvSpPr>
                <a:spLocks noChangeShapeType="1"/>
              </p:cNvSpPr>
              <p:nvPr/>
            </p:nvSpPr>
            <p:spPr bwMode="auto">
              <a:xfrm flipV="1">
                <a:off x="377" y="277"/>
                <a:ext cx="120" cy="389"/>
              </a:xfrm>
              <a:prstGeom prst="line">
                <a:avLst/>
              </a:prstGeom>
              <a:noFill/>
              <a:ln w="9525">
                <a:solidFill>
                  <a:schemeClr val="tx1"/>
                </a:solidFill>
                <a:round/>
                <a:headEnd/>
                <a:tailEnd/>
              </a:ln>
            </p:spPr>
            <p:txBody>
              <a:bodyPr/>
              <a:lstStyle/>
              <a:p>
                <a:endParaRPr lang="zh-CN" altLang="en-US"/>
              </a:p>
            </p:txBody>
          </p:sp>
          <p:sp>
            <p:nvSpPr>
              <p:cNvPr id="9243" name="Text Box 37"/>
              <p:cNvSpPr txBox="1">
                <a:spLocks noChangeArrowheads="1"/>
              </p:cNvSpPr>
              <p:nvPr/>
            </p:nvSpPr>
            <p:spPr bwMode="auto">
              <a:xfrm>
                <a:off x="0" y="0"/>
                <a:ext cx="946" cy="308"/>
              </a:xfrm>
              <a:prstGeom prst="rect">
                <a:avLst/>
              </a:prstGeom>
              <a:solidFill>
                <a:srgbClr val="CCFFCC"/>
              </a:solidFill>
              <a:ln w="9525">
                <a:noFill/>
                <a:miter lim="800000"/>
                <a:headEnd/>
                <a:tailEnd/>
              </a:ln>
            </p:spPr>
            <p:txBody>
              <a:bodyPr>
                <a:spAutoFit/>
              </a:bodyPr>
              <a:lstStyle/>
              <a:p>
                <a:pPr algn="ctr">
                  <a:spcBef>
                    <a:spcPct val="50000"/>
                  </a:spcBef>
                </a:pPr>
                <a:r>
                  <a:rPr lang="zh-CN" altLang="zh-CN" sz="2600" b="1">
                    <a:ea typeface="宋体" pitchFamily="2" charset="-122"/>
                  </a:rPr>
                  <a:t>过剩</a:t>
                </a:r>
              </a:p>
            </p:txBody>
          </p:sp>
        </p:grpSp>
      </p:grpSp>
      <p:sp>
        <p:nvSpPr>
          <p:cNvPr id="66598" name="Text Box 38"/>
          <p:cNvSpPr txBox="1">
            <a:spLocks noChangeArrowheads="1"/>
          </p:cNvSpPr>
          <p:nvPr/>
        </p:nvSpPr>
        <p:spPr bwMode="auto">
          <a:xfrm>
            <a:off x="4973638" y="4156075"/>
            <a:ext cx="3352800" cy="492125"/>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a:t>
            </a:r>
            <a:r>
              <a:rPr lang="en-US" altLang="zh-CN" sz="2600">
                <a:ea typeface="宋体" pitchFamily="2" charset="-122"/>
              </a:rPr>
              <a:t>…</a:t>
            </a:r>
            <a:r>
              <a:rPr lang="zh-CN" altLang="zh-CN" sz="2600">
                <a:ea typeface="宋体" pitchFamily="2" charset="-122"/>
              </a:rPr>
              <a:t>减少过剩</a:t>
            </a:r>
            <a:endParaRPr lang="en-US" altLang="zh-CN" sz="2600">
              <a:ea typeface="宋体" pitchFamily="2" charset="-122"/>
            </a:endParaRPr>
          </a:p>
        </p:txBody>
      </p:sp>
      <p:sp>
        <p:nvSpPr>
          <p:cNvPr id="66599" name="Text Box 39"/>
          <p:cNvSpPr txBox="1">
            <a:spLocks noChangeArrowheads="1"/>
          </p:cNvSpPr>
          <p:nvPr/>
        </p:nvSpPr>
        <p:spPr bwMode="auto">
          <a:xfrm>
            <a:off x="6462713" y="3559175"/>
            <a:ext cx="2446337" cy="488950"/>
          </a:xfrm>
          <a:prstGeom prst="rect">
            <a:avLst/>
          </a:prstGeom>
          <a:noFill/>
          <a:ln w="9525">
            <a:noFill/>
            <a:miter lim="800000"/>
            <a:headEnd/>
            <a:tailEnd/>
          </a:ln>
        </p:spPr>
        <p:txBody>
          <a:bodyPr>
            <a:spAutoFit/>
          </a:bodyPr>
          <a:lstStyle/>
          <a:p>
            <a:pPr>
              <a:spcBef>
                <a:spcPct val="50000"/>
              </a:spcBef>
            </a:pPr>
            <a:r>
              <a:rPr lang="zh-CN" altLang="zh-CN" sz="2600" b="1" i="1">
                <a:ea typeface="宋体" pitchFamily="2" charset="-122"/>
              </a:rPr>
              <a:t>Q</a:t>
            </a:r>
            <a:r>
              <a:rPr lang="zh-CN" altLang="zh-CN" sz="2600" b="1" i="1" baseline="30000">
                <a:ea typeface="宋体" pitchFamily="2" charset="-122"/>
              </a:rPr>
              <a:t>S</a:t>
            </a:r>
            <a:r>
              <a:rPr lang="zh-CN" altLang="zh-CN" sz="2600">
                <a:ea typeface="宋体" pitchFamily="2" charset="-122"/>
              </a:rPr>
              <a:t> 减少…  </a:t>
            </a:r>
          </a:p>
        </p:txBody>
      </p:sp>
      <p:sp>
        <p:nvSpPr>
          <p:cNvPr id="9238"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44" name="Rectangle 12"/>
          <p:cNvSpPr txBox="1">
            <a:spLocks noChangeArrowheads="1"/>
          </p:cNvSpPr>
          <p:nvPr/>
        </p:nvSpPr>
        <p:spPr bwMode="auto">
          <a:xfrm>
            <a:off x="571500" y="252413"/>
            <a:ext cx="6586538" cy="622300"/>
          </a:xfrm>
          <a:prstGeom prst="rect">
            <a:avLst/>
          </a:prstGeom>
          <a:noFill/>
          <a:ln w="9525">
            <a:noFill/>
            <a:miter lim="800000"/>
            <a:headEnd/>
            <a:tailEnd/>
          </a:ln>
        </p:spPr>
        <p:txBody>
          <a:bodyPr anchor="ctr"/>
          <a:lstStyle/>
          <a:p>
            <a:pPr>
              <a:defRPr/>
            </a:pPr>
            <a:r>
              <a:rPr lang="en-US" altLang="zh-CN" sz="2800" b="1" kern="0" dirty="0" smtClean="0">
                <a:solidFill>
                  <a:srgbClr val="333399"/>
                </a:solidFill>
                <a:latin typeface="+mj-lt"/>
                <a:ea typeface="宋体" pitchFamily="2" charset="-122"/>
                <a:cs typeface="+mj-cs"/>
              </a:rPr>
              <a:t>3.1</a:t>
            </a:r>
            <a:r>
              <a:rPr lang="zh-CN" altLang="en-US" sz="2800" b="1" kern="0" dirty="0" smtClean="0">
                <a:solidFill>
                  <a:srgbClr val="333399"/>
                </a:solidFill>
                <a:latin typeface="+mj-lt"/>
                <a:ea typeface="宋体" pitchFamily="2" charset="-122"/>
                <a:cs typeface="+mj-cs"/>
              </a:rPr>
              <a:t>过剩</a:t>
            </a:r>
            <a:r>
              <a:rPr lang="zh-CN" altLang="en-US" sz="2800" b="1" kern="0" dirty="0">
                <a:solidFill>
                  <a:srgbClr val="333399"/>
                </a:solidFill>
                <a:latin typeface="+mj-lt"/>
                <a:ea typeface="宋体" pitchFamily="2" charset="-122"/>
                <a:cs typeface="+mj-cs"/>
              </a:rPr>
              <a:t>（超额供给）</a:t>
            </a:r>
            <a:r>
              <a:rPr lang="en-US" altLang="zh-CN" sz="2800" b="1" kern="0" dirty="0">
                <a:solidFill>
                  <a:srgbClr val="333399"/>
                </a:solidFill>
                <a:latin typeface="+mj-lt"/>
                <a:ea typeface="宋体" pitchFamily="2" charset="-122"/>
                <a:cs typeface="+mj-cs"/>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80"/>
                                        </p:tgtEl>
                                        <p:attrNameLst>
                                          <p:attrName>style.visibility</p:attrName>
                                        </p:attrNameLst>
                                      </p:cBhvr>
                                      <p:to>
                                        <p:strVal val="visible"/>
                                      </p:to>
                                    </p:set>
                                    <p:animEffect transition="in" filter="wipe(left)">
                                      <p:cBhvr>
                                        <p:cTn id="7" dur="500"/>
                                        <p:tgtEl>
                                          <p:spTgt spid="66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81"/>
                                        </p:tgtEl>
                                        <p:attrNameLst>
                                          <p:attrName>style.visibility</p:attrName>
                                        </p:attrNameLst>
                                      </p:cBhvr>
                                      <p:to>
                                        <p:strVal val="visible"/>
                                      </p:to>
                                    </p:set>
                                    <p:animEffect transition="in" filter="wipe(left)">
                                      <p:cBhvr>
                                        <p:cTn id="17" dur="500"/>
                                        <p:tgtEl>
                                          <p:spTgt spid="66581"/>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6599"/>
                                        </p:tgtEl>
                                        <p:attrNameLst>
                                          <p:attrName>style.visibility</p:attrName>
                                        </p:attrNameLst>
                                      </p:cBhvr>
                                      <p:to>
                                        <p:strVal val="visible"/>
                                      </p:to>
                                    </p:set>
                                    <p:animEffect transition="in" filter="wipe(left)">
                                      <p:cBhvr>
                                        <p:cTn id="26" dur="500"/>
                                        <p:tgtEl>
                                          <p:spTgt spid="66599"/>
                                        </p:tgtEl>
                                      </p:cBhvr>
                                    </p:animEffect>
                                  </p:childTnLst>
                                </p:cTn>
                              </p:par>
                            </p:childTnLst>
                          </p:cTn>
                        </p:par>
                        <p:par>
                          <p:cTn id="27" fill="hold" nodeType="afterGroup">
                            <p:stCondLst>
                              <p:cond delay="500"/>
                            </p:stCondLst>
                            <p:childTnLst>
                              <p:par>
                                <p:cTn id="28" presetID="18" presetClass="entr" presetSubtype="12"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strips(down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598"/>
                                        </p:tgtEl>
                                        <p:attrNameLst>
                                          <p:attrName>style.visibility</p:attrName>
                                        </p:attrNameLst>
                                      </p:cBhvr>
                                      <p:to>
                                        <p:strVal val="visible"/>
                                      </p:to>
                                    </p:set>
                                    <p:animEffect transition="in" filter="wipe(left)">
                                      <p:cBhvr>
                                        <p:cTn id="35" dur="500"/>
                                        <p:tgtEl>
                                          <p:spTgt spid="66598"/>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dissolv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0" grpId="0" autoUpdateAnimBg="0"/>
      <p:bldP spid="66581" grpId="0" autoUpdateAnimBg="0"/>
      <p:bldP spid="66598" grpId="0" autoUpdateAnimBg="0"/>
      <p:bldP spid="6659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10244" name="灯片编号占位符 2"/>
          <p:cNvSpPr>
            <a:spLocks noGrp="1"/>
          </p:cNvSpPr>
          <p:nvPr>
            <p:ph type="sldNum" sz="quarter" idx="11"/>
          </p:nvPr>
        </p:nvSpPr>
        <p:spPr>
          <a:noFill/>
          <a:ln>
            <a:miter lim="800000"/>
            <a:headEnd/>
            <a:tailEnd/>
          </a:ln>
        </p:spPr>
        <p:txBody>
          <a:bodyPr/>
          <a:lstStyle/>
          <a:p>
            <a:fld id="{4C8201D1-5A91-4C14-805F-0E4728D44B8C}" type="slidenum">
              <a:rPr lang="zh-CN" altLang="zh-CN" smtClean="0"/>
              <a:pPr/>
              <a:t>45</a:t>
            </a:fld>
            <a:endParaRPr lang="zh-CN" altLang="zh-CN" smtClean="0"/>
          </a:p>
        </p:txBody>
      </p:sp>
      <p:grpSp>
        <p:nvGrpSpPr>
          <p:cNvPr id="10245" name="Group 2"/>
          <p:cNvGrpSpPr>
            <a:grpSpLocks/>
          </p:cNvGrpSpPr>
          <p:nvPr/>
        </p:nvGrpSpPr>
        <p:grpSpPr bwMode="auto">
          <a:xfrm>
            <a:off x="261938" y="1444625"/>
            <a:ext cx="5513387" cy="4886325"/>
            <a:chOff x="0" y="0"/>
            <a:chExt cx="3473" cy="3078"/>
          </a:xfrm>
        </p:grpSpPr>
        <p:graphicFrame>
          <p:nvGraphicFramePr>
            <p:cNvPr id="10242"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10256" r:id="rId4" imgW="6851160" imgH="6120000" progId="Excel.Sheet.8">
                    <p:embed/>
                  </p:oleObj>
                </mc:Choice>
                <mc:Fallback>
                  <p:oleObj r:id="rId4" imgW="6851160" imgH="612000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68"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10269"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grpSp>
        <p:nvGrpSpPr>
          <p:cNvPr id="10246" name="Group 6"/>
          <p:cNvGrpSpPr>
            <a:grpSpLocks/>
          </p:cNvGrpSpPr>
          <p:nvPr/>
        </p:nvGrpSpPr>
        <p:grpSpPr bwMode="auto">
          <a:xfrm>
            <a:off x="1808163" y="1946275"/>
            <a:ext cx="2101850" cy="3660775"/>
            <a:chOff x="0" y="0"/>
            <a:chExt cx="1324" cy="2306"/>
          </a:xfrm>
        </p:grpSpPr>
        <p:sp>
          <p:nvSpPr>
            <p:cNvPr id="10266" name="Line 7"/>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10267" name="Text Box 8"/>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10247" name="Group 9"/>
          <p:cNvGrpSpPr>
            <a:grpSpLocks/>
          </p:cNvGrpSpPr>
          <p:nvPr/>
        </p:nvGrpSpPr>
        <p:grpSpPr bwMode="auto">
          <a:xfrm>
            <a:off x="1327150" y="1944688"/>
            <a:ext cx="3367088" cy="3665537"/>
            <a:chOff x="0" y="0"/>
            <a:chExt cx="2121" cy="2309"/>
          </a:xfrm>
        </p:grpSpPr>
        <p:sp>
          <p:nvSpPr>
            <p:cNvPr id="10264" name="Line 10"/>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10265" name="Text Box 11"/>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10248" name="Rectangle 12"/>
          <p:cNvSpPr>
            <a:spLocks noGrp="1" noChangeArrowheads="1"/>
          </p:cNvSpPr>
          <p:nvPr>
            <p:ph type="title" idx="4294967295"/>
          </p:nvPr>
        </p:nvSpPr>
        <p:spPr>
          <a:xfrm>
            <a:off x="571500" y="252413"/>
            <a:ext cx="6586538" cy="622300"/>
          </a:xfrm>
        </p:spPr>
        <p:txBody>
          <a:bodyPr/>
          <a:lstStyle/>
          <a:p>
            <a:pPr algn="l" eaLnBrk="1" hangingPunct="1"/>
            <a:r>
              <a:rPr lang="en-US" altLang="zh-CN" sz="2800" dirty="0" smtClean="0">
                <a:ea typeface="宋体" pitchFamily="2" charset="-122"/>
              </a:rPr>
              <a:t>3.1</a:t>
            </a:r>
            <a:r>
              <a:rPr lang="zh-CN" altLang="en-US" sz="2800" dirty="0" smtClean="0">
                <a:ea typeface="宋体" pitchFamily="2" charset="-122"/>
              </a:rPr>
              <a:t>过剩（超额供给）</a:t>
            </a:r>
            <a:endParaRPr lang="en-US" altLang="zh-CN" sz="2800" dirty="0" smtClean="0">
              <a:ea typeface="宋体" pitchFamily="2" charset="-122"/>
            </a:endParaRPr>
          </a:p>
        </p:txBody>
      </p:sp>
      <p:sp>
        <p:nvSpPr>
          <p:cNvPr id="10249" name="Line 16"/>
          <p:cNvSpPr>
            <a:spLocks noChangeShapeType="1"/>
          </p:cNvSpPr>
          <p:nvPr/>
        </p:nvSpPr>
        <p:spPr bwMode="auto">
          <a:xfrm flipV="1">
            <a:off x="1320800" y="3327400"/>
            <a:ext cx="2152650" cy="1588"/>
          </a:xfrm>
          <a:prstGeom prst="line">
            <a:avLst/>
          </a:prstGeom>
          <a:noFill/>
          <a:ln w="12700">
            <a:solidFill>
              <a:srgbClr val="B2B2B2"/>
            </a:solidFill>
            <a:prstDash val="dash"/>
            <a:round/>
            <a:headEnd/>
            <a:tailEnd/>
          </a:ln>
        </p:spPr>
        <p:txBody>
          <a:bodyPr/>
          <a:lstStyle/>
          <a:p>
            <a:endParaRPr lang="zh-CN" altLang="en-US"/>
          </a:p>
        </p:txBody>
      </p:sp>
      <p:sp>
        <p:nvSpPr>
          <p:cNvPr id="10250" name="Line 17"/>
          <p:cNvSpPr>
            <a:spLocks noChangeShapeType="1"/>
          </p:cNvSpPr>
          <p:nvPr/>
        </p:nvSpPr>
        <p:spPr bwMode="auto">
          <a:xfrm>
            <a:off x="2593975" y="3317875"/>
            <a:ext cx="9525" cy="2301875"/>
          </a:xfrm>
          <a:prstGeom prst="line">
            <a:avLst/>
          </a:prstGeom>
          <a:noFill/>
          <a:ln w="12700">
            <a:solidFill>
              <a:srgbClr val="B2B2B2"/>
            </a:solidFill>
            <a:prstDash val="dash"/>
            <a:round/>
            <a:headEnd/>
            <a:tailEnd/>
          </a:ln>
        </p:spPr>
        <p:txBody>
          <a:bodyPr/>
          <a:lstStyle/>
          <a:p>
            <a:endParaRPr lang="zh-CN" altLang="en-US"/>
          </a:p>
        </p:txBody>
      </p:sp>
      <p:sp>
        <p:nvSpPr>
          <p:cNvPr id="10251" name="Line 18"/>
          <p:cNvSpPr>
            <a:spLocks noChangeShapeType="1"/>
          </p:cNvSpPr>
          <p:nvPr/>
        </p:nvSpPr>
        <p:spPr bwMode="auto">
          <a:xfrm>
            <a:off x="3451225" y="3314700"/>
            <a:ext cx="9525" cy="2301875"/>
          </a:xfrm>
          <a:prstGeom prst="line">
            <a:avLst/>
          </a:prstGeom>
          <a:noFill/>
          <a:ln w="12700">
            <a:solidFill>
              <a:srgbClr val="B2B2B2"/>
            </a:solidFill>
            <a:prstDash val="dash"/>
            <a:round/>
            <a:headEnd/>
            <a:tailEnd/>
          </a:ln>
        </p:spPr>
        <p:txBody>
          <a:bodyPr/>
          <a:lstStyle/>
          <a:p>
            <a:endParaRPr lang="zh-CN" altLang="en-US"/>
          </a:p>
        </p:txBody>
      </p:sp>
      <p:sp>
        <p:nvSpPr>
          <p:cNvPr id="10252" name="AutoShape 19"/>
          <p:cNvSpPr>
            <a:spLocks/>
          </p:cNvSpPr>
          <p:nvPr/>
        </p:nvSpPr>
        <p:spPr bwMode="auto">
          <a:xfrm rot="5400000">
            <a:off x="2912269" y="2696369"/>
            <a:ext cx="220662" cy="869950"/>
          </a:xfrm>
          <a:prstGeom prst="leftBrace">
            <a:avLst>
              <a:gd name="adj1" fmla="val 32854"/>
              <a:gd name="adj2" fmla="val 50000"/>
            </a:avLst>
          </a:prstGeom>
          <a:noFill/>
          <a:ln w="19050">
            <a:solidFill>
              <a:srgbClr val="B2B2B2"/>
            </a:solidFill>
            <a:round/>
            <a:headEnd/>
            <a:tailEnd/>
          </a:ln>
        </p:spPr>
        <p:txBody>
          <a:bodyPr wrap="none" anchor="ctr"/>
          <a:lstStyle/>
          <a:p>
            <a:endParaRPr lang="zh-CN" altLang="zh-CN" sz="1800">
              <a:ea typeface="宋体" pitchFamily="2" charset="-122"/>
            </a:endParaRPr>
          </a:p>
        </p:txBody>
      </p:sp>
      <p:sp>
        <p:nvSpPr>
          <p:cNvPr id="10253" name="Line 20"/>
          <p:cNvSpPr>
            <a:spLocks noChangeShapeType="1"/>
          </p:cNvSpPr>
          <p:nvPr/>
        </p:nvSpPr>
        <p:spPr bwMode="auto">
          <a:xfrm flipV="1">
            <a:off x="3027363" y="2363788"/>
            <a:ext cx="190500" cy="617537"/>
          </a:xfrm>
          <a:prstGeom prst="line">
            <a:avLst/>
          </a:prstGeom>
          <a:noFill/>
          <a:ln w="9525">
            <a:solidFill>
              <a:srgbClr val="B2B2B2"/>
            </a:solidFill>
            <a:round/>
            <a:headEnd/>
            <a:tailEnd/>
          </a:ln>
        </p:spPr>
        <p:txBody>
          <a:bodyPr/>
          <a:lstStyle/>
          <a:p>
            <a:endParaRPr lang="zh-CN" altLang="en-US"/>
          </a:p>
        </p:txBody>
      </p:sp>
      <p:sp>
        <p:nvSpPr>
          <p:cNvPr id="10254" name="Text Box 21"/>
          <p:cNvSpPr txBox="1">
            <a:spLocks noChangeArrowheads="1"/>
          </p:cNvSpPr>
          <p:nvPr/>
        </p:nvSpPr>
        <p:spPr bwMode="auto">
          <a:xfrm>
            <a:off x="2428875" y="1924050"/>
            <a:ext cx="1501775" cy="488950"/>
          </a:xfrm>
          <a:prstGeom prst="rect">
            <a:avLst/>
          </a:prstGeom>
          <a:noFill/>
          <a:ln w="9525">
            <a:noFill/>
            <a:miter lim="800000"/>
            <a:headEnd/>
            <a:tailEnd/>
          </a:ln>
        </p:spPr>
        <p:txBody>
          <a:bodyPr>
            <a:spAutoFit/>
          </a:bodyPr>
          <a:lstStyle/>
          <a:p>
            <a:pPr algn="ctr">
              <a:spcBef>
                <a:spcPct val="50000"/>
              </a:spcBef>
            </a:pPr>
            <a:r>
              <a:rPr lang="zh-CN" altLang="zh-CN" sz="2600" b="1">
                <a:ea typeface="宋体" pitchFamily="2" charset="-122"/>
              </a:rPr>
              <a:t>过剩</a:t>
            </a:r>
          </a:p>
        </p:txBody>
      </p:sp>
      <p:sp>
        <p:nvSpPr>
          <p:cNvPr id="67606" name="Text Box 22"/>
          <p:cNvSpPr txBox="1">
            <a:spLocks noChangeArrowheads="1"/>
          </p:cNvSpPr>
          <p:nvPr/>
        </p:nvSpPr>
        <p:spPr bwMode="auto">
          <a:xfrm>
            <a:off x="4843463" y="2933700"/>
            <a:ext cx="3768725" cy="954088"/>
          </a:xfrm>
          <a:prstGeom prst="rect">
            <a:avLst/>
          </a:prstGeom>
          <a:noFill/>
          <a:ln w="9525">
            <a:noFill/>
            <a:miter lim="800000"/>
            <a:headEnd/>
            <a:tailEnd/>
          </a:ln>
        </p:spPr>
        <p:txBody>
          <a:bodyPr>
            <a:spAutoFit/>
          </a:bodyPr>
          <a:lstStyle/>
          <a:p>
            <a:pPr>
              <a:spcBef>
                <a:spcPct val="50000"/>
              </a:spcBef>
            </a:pPr>
            <a:r>
              <a:rPr lang="zh-CN" altLang="zh-CN" sz="2800">
                <a:ea typeface="宋体" pitchFamily="2" charset="-122"/>
              </a:rPr>
              <a:t>价格会继续下降，直到达到均衡价格</a:t>
            </a:r>
            <a:endParaRPr lang="en-US" altLang="zh-CN" sz="2800">
              <a:ea typeface="宋体" pitchFamily="2" charset="-122"/>
            </a:endParaRPr>
          </a:p>
        </p:txBody>
      </p:sp>
      <p:grpSp>
        <p:nvGrpSpPr>
          <p:cNvPr id="5" name="Group 23"/>
          <p:cNvGrpSpPr>
            <a:grpSpLocks/>
          </p:cNvGrpSpPr>
          <p:nvPr/>
        </p:nvGrpSpPr>
        <p:grpSpPr bwMode="auto">
          <a:xfrm>
            <a:off x="1319213" y="3338513"/>
            <a:ext cx="1681162" cy="2278062"/>
            <a:chOff x="0" y="0"/>
            <a:chExt cx="1059" cy="1435"/>
          </a:xfrm>
        </p:grpSpPr>
        <p:grpSp>
          <p:nvGrpSpPr>
            <p:cNvPr id="10258" name="Group 24"/>
            <p:cNvGrpSpPr>
              <a:grpSpLocks/>
            </p:cNvGrpSpPr>
            <p:nvPr/>
          </p:nvGrpSpPr>
          <p:grpSpPr bwMode="auto">
            <a:xfrm>
              <a:off x="0" y="0"/>
              <a:ext cx="1013" cy="358"/>
              <a:chOff x="0" y="0"/>
              <a:chExt cx="1013" cy="358"/>
            </a:xfrm>
          </p:grpSpPr>
          <p:sp>
            <p:nvSpPr>
              <p:cNvPr id="10262" name="Line 25"/>
              <p:cNvSpPr>
                <a:spLocks noChangeShapeType="1"/>
              </p:cNvSpPr>
              <p:nvPr/>
            </p:nvSpPr>
            <p:spPr bwMode="auto">
              <a:xfrm>
                <a:off x="0" y="0"/>
                <a:ext cx="0" cy="352"/>
              </a:xfrm>
              <a:prstGeom prst="line">
                <a:avLst/>
              </a:prstGeom>
              <a:noFill/>
              <a:ln w="57150">
                <a:solidFill>
                  <a:srgbClr val="990000"/>
                </a:solidFill>
                <a:round/>
                <a:headEnd/>
                <a:tailEnd type="triangle" w="med" len="med"/>
              </a:ln>
            </p:spPr>
            <p:txBody>
              <a:bodyPr/>
              <a:lstStyle/>
              <a:p>
                <a:endParaRPr lang="zh-CN" altLang="en-US"/>
              </a:p>
            </p:txBody>
          </p:sp>
          <p:sp>
            <p:nvSpPr>
              <p:cNvPr id="10263" name="Line 26"/>
              <p:cNvSpPr>
                <a:spLocks noChangeShapeType="1"/>
              </p:cNvSpPr>
              <p:nvPr/>
            </p:nvSpPr>
            <p:spPr bwMode="auto">
              <a:xfrm flipV="1">
                <a:off x="3" y="357"/>
                <a:ext cx="1010" cy="1"/>
              </a:xfrm>
              <a:prstGeom prst="line">
                <a:avLst/>
              </a:prstGeom>
              <a:noFill/>
              <a:ln w="12700">
                <a:solidFill>
                  <a:srgbClr val="FF0000"/>
                </a:solidFill>
                <a:prstDash val="dash"/>
                <a:round/>
                <a:headEnd/>
                <a:tailEnd/>
              </a:ln>
            </p:spPr>
            <p:txBody>
              <a:bodyPr/>
              <a:lstStyle/>
              <a:p>
                <a:endParaRPr lang="zh-CN" altLang="en-US"/>
              </a:p>
            </p:txBody>
          </p:sp>
        </p:grpSp>
        <p:grpSp>
          <p:nvGrpSpPr>
            <p:cNvPr id="10259" name="Group 27"/>
            <p:cNvGrpSpPr>
              <a:grpSpLocks/>
            </p:cNvGrpSpPr>
            <p:nvPr/>
          </p:nvGrpSpPr>
          <p:grpSpPr bwMode="auto">
            <a:xfrm>
              <a:off x="971" y="307"/>
              <a:ext cx="88" cy="1128"/>
              <a:chOff x="0" y="0"/>
              <a:chExt cx="88" cy="1128"/>
            </a:xfrm>
          </p:grpSpPr>
          <p:sp>
            <p:nvSpPr>
              <p:cNvPr id="10260" name="Line 28"/>
              <p:cNvSpPr>
                <a:spLocks noChangeShapeType="1"/>
              </p:cNvSpPr>
              <p:nvPr/>
            </p:nvSpPr>
            <p:spPr bwMode="auto">
              <a:xfrm>
                <a:off x="38" y="30"/>
                <a:ext cx="4" cy="1098"/>
              </a:xfrm>
              <a:prstGeom prst="line">
                <a:avLst/>
              </a:prstGeom>
              <a:noFill/>
              <a:ln w="12700">
                <a:solidFill>
                  <a:srgbClr val="FF0000"/>
                </a:solidFill>
                <a:prstDash val="dash"/>
                <a:round/>
                <a:headEnd/>
                <a:tailEnd/>
              </a:ln>
            </p:spPr>
            <p:txBody>
              <a:bodyPr/>
              <a:lstStyle/>
              <a:p>
                <a:endParaRPr lang="zh-CN" altLang="en-US"/>
              </a:p>
            </p:txBody>
          </p:sp>
          <p:sp>
            <p:nvSpPr>
              <p:cNvPr id="10261" name="Oval 29"/>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grpSp>
      <p:sp>
        <p:nvSpPr>
          <p:cNvPr id="10257"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606"/>
                                        </p:tgtEl>
                                        <p:attrNameLst>
                                          <p:attrName>style.visibility</p:attrName>
                                        </p:attrNameLst>
                                      </p:cBhvr>
                                      <p:to>
                                        <p:strVal val="visible"/>
                                      </p:to>
                                    </p:set>
                                    <p:animEffect transition="in" filter="wipe(left)">
                                      <p:cBhvr>
                                        <p:cTn id="7" dur="500"/>
                                        <p:tgtEl>
                                          <p:spTgt spid="67606"/>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downRigh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11268" name="灯片编号占位符 2"/>
          <p:cNvSpPr>
            <a:spLocks noGrp="1"/>
          </p:cNvSpPr>
          <p:nvPr>
            <p:ph type="sldNum" sz="quarter" idx="11"/>
          </p:nvPr>
        </p:nvSpPr>
        <p:spPr>
          <a:noFill/>
          <a:ln>
            <a:miter lim="800000"/>
            <a:headEnd/>
            <a:tailEnd/>
          </a:ln>
        </p:spPr>
        <p:txBody>
          <a:bodyPr/>
          <a:lstStyle/>
          <a:p>
            <a:fld id="{E42C3AFE-D929-4ECF-AAEF-483F5D75CD7D}" type="slidenum">
              <a:rPr lang="zh-CN" altLang="zh-CN" smtClean="0"/>
              <a:pPr/>
              <a:t>46</a:t>
            </a:fld>
            <a:endParaRPr lang="zh-CN" altLang="zh-CN" smtClean="0"/>
          </a:p>
        </p:txBody>
      </p:sp>
      <p:grpSp>
        <p:nvGrpSpPr>
          <p:cNvPr id="11269" name="Group 2"/>
          <p:cNvGrpSpPr>
            <a:grpSpLocks/>
          </p:cNvGrpSpPr>
          <p:nvPr/>
        </p:nvGrpSpPr>
        <p:grpSpPr bwMode="auto">
          <a:xfrm>
            <a:off x="277813" y="1444625"/>
            <a:ext cx="5513387" cy="4886325"/>
            <a:chOff x="0" y="0"/>
            <a:chExt cx="3473" cy="3078"/>
          </a:xfrm>
        </p:grpSpPr>
        <p:graphicFrame>
          <p:nvGraphicFramePr>
            <p:cNvPr id="11266"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11280" r:id="rId4" imgW="6851160" imgH="6120000" progId="Excel.Sheet.8">
                    <p:embed/>
                  </p:oleObj>
                </mc:Choice>
                <mc:Fallback>
                  <p:oleObj r:id="rId4" imgW="6851160" imgH="6120000"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92"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11293"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grpSp>
        <p:nvGrpSpPr>
          <p:cNvPr id="11270" name="Group 6"/>
          <p:cNvGrpSpPr>
            <a:grpSpLocks/>
          </p:cNvGrpSpPr>
          <p:nvPr/>
        </p:nvGrpSpPr>
        <p:grpSpPr bwMode="auto">
          <a:xfrm>
            <a:off x="1808163" y="1946275"/>
            <a:ext cx="2101850" cy="3660775"/>
            <a:chOff x="0" y="0"/>
            <a:chExt cx="1324" cy="2306"/>
          </a:xfrm>
        </p:grpSpPr>
        <p:sp>
          <p:nvSpPr>
            <p:cNvPr id="11290" name="Line 7"/>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11291" name="Text Box 8"/>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11271" name="Group 9"/>
          <p:cNvGrpSpPr>
            <a:grpSpLocks/>
          </p:cNvGrpSpPr>
          <p:nvPr/>
        </p:nvGrpSpPr>
        <p:grpSpPr bwMode="auto">
          <a:xfrm>
            <a:off x="1327150" y="1944688"/>
            <a:ext cx="3367088" cy="3665537"/>
            <a:chOff x="0" y="0"/>
            <a:chExt cx="2121" cy="2309"/>
          </a:xfrm>
        </p:grpSpPr>
        <p:sp>
          <p:nvSpPr>
            <p:cNvPr id="11288" name="Line 10"/>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11289" name="Text Box 11"/>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68620" name="Rectangle 12"/>
          <p:cNvSpPr>
            <a:spLocks noGrp="1" noChangeArrowheads="1"/>
          </p:cNvSpPr>
          <p:nvPr>
            <p:ph type="title" idx="4294967295"/>
          </p:nvPr>
        </p:nvSpPr>
        <p:spPr>
          <a:xfrm>
            <a:off x="233363" y="0"/>
            <a:ext cx="6586537" cy="622300"/>
          </a:xfrm>
        </p:spPr>
        <p:txBody>
          <a:bodyPr/>
          <a:lstStyle/>
          <a:p>
            <a:pPr algn="l" eaLnBrk="1" hangingPunct="1"/>
            <a:r>
              <a:rPr lang="en-US" altLang="zh-CN" sz="2800" dirty="0" smtClean="0">
                <a:ea typeface="宋体" pitchFamily="2" charset="-122"/>
              </a:rPr>
              <a:t>3.1</a:t>
            </a:r>
            <a:r>
              <a:rPr lang="zh-CN" altLang="en-US" sz="2800" dirty="0" smtClean="0">
                <a:ea typeface="宋体" pitchFamily="2" charset="-122"/>
              </a:rPr>
              <a:t>短缺（超额需求） </a:t>
            </a:r>
            <a:r>
              <a:rPr lang="en-US" altLang="zh-CN" sz="2800" dirty="0" smtClean="0">
                <a:ea typeface="宋体" pitchFamily="2" charset="-122"/>
              </a:rPr>
              <a:t>Shortage:</a:t>
            </a:r>
          </a:p>
        </p:txBody>
      </p:sp>
      <p:sp>
        <p:nvSpPr>
          <p:cNvPr id="68621" name="Text Box 13"/>
          <p:cNvSpPr txBox="1">
            <a:spLocks noChangeArrowheads="1"/>
          </p:cNvSpPr>
          <p:nvPr/>
        </p:nvSpPr>
        <p:spPr bwMode="auto">
          <a:xfrm>
            <a:off x="203200" y="601663"/>
            <a:ext cx="7951788" cy="954087"/>
          </a:xfrm>
          <a:prstGeom prst="rect">
            <a:avLst/>
          </a:prstGeom>
          <a:noFill/>
          <a:ln w="9525">
            <a:noFill/>
            <a:miter lim="800000"/>
            <a:headEnd/>
            <a:tailEnd/>
          </a:ln>
        </p:spPr>
        <p:txBody>
          <a:bodyPr>
            <a:spAutoFit/>
          </a:bodyPr>
          <a:lstStyle/>
          <a:p>
            <a:pPr>
              <a:spcBef>
                <a:spcPct val="50000"/>
              </a:spcBef>
            </a:pPr>
            <a:r>
              <a:rPr lang="zh-CN" altLang="zh-CN" sz="2700">
                <a:ea typeface="宋体" pitchFamily="2" charset="-122"/>
              </a:rPr>
              <a:t>需求量大于供给量的状态</a:t>
            </a:r>
            <a:r>
              <a:rPr lang="en-US" altLang="zh-CN" sz="2800">
                <a:ea typeface="宋体" pitchFamily="2" charset="-122"/>
              </a:rPr>
              <a:t>Quantity demanded &gt; quantity supplied,, Excess demand</a:t>
            </a:r>
            <a:endParaRPr lang="zh-CN" altLang="zh-CN" sz="2700">
              <a:ea typeface="宋体" pitchFamily="2" charset="-122"/>
            </a:endParaRPr>
          </a:p>
        </p:txBody>
      </p:sp>
      <p:sp>
        <p:nvSpPr>
          <p:cNvPr id="68622" name="Text Box 14"/>
          <p:cNvSpPr txBox="1">
            <a:spLocks noChangeArrowheads="1"/>
          </p:cNvSpPr>
          <p:nvPr/>
        </p:nvSpPr>
        <p:spPr bwMode="auto">
          <a:xfrm>
            <a:off x="5656263" y="2112963"/>
            <a:ext cx="2257425" cy="884237"/>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例如: </a:t>
            </a:r>
            <a:br>
              <a:rPr lang="zh-CN" altLang="zh-CN" sz="2600">
                <a:ea typeface="宋体" pitchFamily="2" charset="-122"/>
              </a:rPr>
            </a:br>
            <a:r>
              <a:rPr lang="zh-CN" altLang="zh-CN" sz="2600">
                <a:ea typeface="宋体" pitchFamily="2" charset="-122"/>
              </a:rPr>
              <a:t>如果 </a:t>
            </a:r>
            <a:r>
              <a:rPr lang="zh-CN" altLang="zh-CN" sz="2600" b="1" i="1">
                <a:ea typeface="宋体" pitchFamily="2" charset="-122"/>
              </a:rPr>
              <a:t>P</a:t>
            </a:r>
            <a:r>
              <a:rPr lang="zh-CN" altLang="zh-CN" sz="2600">
                <a:ea typeface="宋体" pitchFamily="2" charset="-122"/>
              </a:rPr>
              <a:t>  =  </a:t>
            </a:r>
            <a:r>
              <a:rPr lang="zh-CN" altLang="en-US" sz="2600">
                <a:ea typeface="宋体" pitchFamily="2" charset="-122"/>
              </a:rPr>
              <a:t>￥</a:t>
            </a:r>
            <a:r>
              <a:rPr lang="zh-CN" altLang="zh-CN" sz="2600">
                <a:ea typeface="宋体" pitchFamily="2" charset="-122"/>
              </a:rPr>
              <a:t>1 </a:t>
            </a:r>
          </a:p>
        </p:txBody>
      </p:sp>
      <p:sp>
        <p:nvSpPr>
          <p:cNvPr id="68623" name="Text Box 15"/>
          <p:cNvSpPr txBox="1">
            <a:spLocks noChangeArrowheads="1"/>
          </p:cNvSpPr>
          <p:nvPr/>
        </p:nvSpPr>
        <p:spPr bwMode="auto">
          <a:xfrm>
            <a:off x="5753100" y="3194050"/>
            <a:ext cx="2863850" cy="487363"/>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那  </a:t>
            </a:r>
            <a:r>
              <a:rPr lang="zh-CN" altLang="zh-CN" sz="2600" b="1" i="1">
                <a:ea typeface="宋体" pitchFamily="2" charset="-122"/>
              </a:rPr>
              <a:t>Q</a:t>
            </a:r>
            <a:r>
              <a:rPr lang="zh-CN" altLang="zh-CN" sz="2600" b="1" i="1" baseline="30000">
                <a:ea typeface="宋体" pitchFamily="2" charset="-122"/>
              </a:rPr>
              <a:t>D</a:t>
            </a:r>
            <a:r>
              <a:rPr lang="zh-CN" altLang="zh-CN" sz="2600">
                <a:ea typeface="宋体" pitchFamily="2" charset="-122"/>
              </a:rPr>
              <a:t>  =  21 </a:t>
            </a:r>
          </a:p>
        </p:txBody>
      </p:sp>
      <p:sp>
        <p:nvSpPr>
          <p:cNvPr id="68624" name="Text Box 16"/>
          <p:cNvSpPr txBox="1">
            <a:spLocks noChangeArrowheads="1"/>
          </p:cNvSpPr>
          <p:nvPr/>
        </p:nvSpPr>
        <p:spPr bwMode="auto">
          <a:xfrm>
            <a:off x="5667375" y="3859213"/>
            <a:ext cx="2787650" cy="487362"/>
          </a:xfrm>
          <a:prstGeom prst="rect">
            <a:avLst/>
          </a:prstGeom>
          <a:noFill/>
          <a:ln w="9525">
            <a:noFill/>
            <a:miter lim="800000"/>
            <a:headEnd/>
            <a:tailEnd/>
          </a:ln>
        </p:spPr>
        <p:txBody>
          <a:bodyPr>
            <a:spAutoFit/>
          </a:bodyPr>
          <a:lstStyle/>
          <a:p>
            <a:pPr>
              <a:spcBef>
                <a:spcPct val="50000"/>
              </a:spcBef>
            </a:pPr>
            <a:r>
              <a:rPr lang="en-US" altLang="zh-CN" sz="2600" b="1" i="1">
                <a:ea typeface="宋体" pitchFamily="2" charset="-122"/>
              </a:rPr>
              <a:t>Q</a:t>
            </a:r>
            <a:r>
              <a:rPr lang="en-US" altLang="zh-CN" sz="2600" b="1" i="1" baseline="30000">
                <a:ea typeface="宋体" pitchFamily="2" charset="-122"/>
              </a:rPr>
              <a:t>S</a:t>
            </a:r>
            <a:r>
              <a:rPr lang="en-US" altLang="zh-CN" sz="2600">
                <a:ea typeface="宋体" pitchFamily="2" charset="-122"/>
              </a:rPr>
              <a:t>  =  5 </a:t>
            </a:r>
          </a:p>
        </p:txBody>
      </p:sp>
      <p:sp>
        <p:nvSpPr>
          <p:cNvPr id="68625" name="Text Box 17"/>
          <p:cNvSpPr txBox="1">
            <a:spLocks noChangeArrowheads="1"/>
          </p:cNvSpPr>
          <p:nvPr/>
        </p:nvSpPr>
        <p:spPr bwMode="auto">
          <a:xfrm>
            <a:off x="5537200" y="4451350"/>
            <a:ext cx="3252788" cy="488950"/>
          </a:xfrm>
          <a:prstGeom prst="rect">
            <a:avLst/>
          </a:prstGeom>
          <a:noFill/>
          <a:ln w="9525">
            <a:noFill/>
            <a:miter lim="800000"/>
            <a:headEnd/>
            <a:tailEnd/>
          </a:ln>
        </p:spPr>
        <p:txBody>
          <a:bodyPr>
            <a:spAutoFit/>
          </a:bodyPr>
          <a:lstStyle/>
          <a:p>
            <a:pPr>
              <a:spcBef>
                <a:spcPct val="50000"/>
              </a:spcBef>
            </a:pPr>
            <a:r>
              <a:rPr lang="zh-CN" altLang="zh-CN" sz="2600">
                <a:ea typeface="宋体" pitchFamily="2" charset="-122"/>
              </a:rPr>
              <a:t>会有16单位的短缺</a:t>
            </a:r>
          </a:p>
        </p:txBody>
      </p:sp>
      <p:sp>
        <p:nvSpPr>
          <p:cNvPr id="68626" name="Line 18"/>
          <p:cNvSpPr>
            <a:spLocks noChangeShapeType="1"/>
          </p:cNvSpPr>
          <p:nvPr/>
        </p:nvSpPr>
        <p:spPr bwMode="auto">
          <a:xfrm>
            <a:off x="1322388" y="5045075"/>
            <a:ext cx="2259012" cy="0"/>
          </a:xfrm>
          <a:prstGeom prst="line">
            <a:avLst/>
          </a:prstGeom>
          <a:noFill/>
          <a:ln w="12700">
            <a:solidFill>
              <a:srgbClr val="FF0000"/>
            </a:solidFill>
            <a:prstDash val="dash"/>
            <a:round/>
            <a:headEnd/>
            <a:tailEnd/>
          </a:ln>
        </p:spPr>
        <p:txBody>
          <a:bodyPr/>
          <a:lstStyle/>
          <a:p>
            <a:endParaRPr lang="zh-CN" altLang="en-US"/>
          </a:p>
        </p:txBody>
      </p:sp>
      <p:grpSp>
        <p:nvGrpSpPr>
          <p:cNvPr id="5" name="Group 19"/>
          <p:cNvGrpSpPr>
            <a:grpSpLocks/>
          </p:cNvGrpSpPr>
          <p:nvPr/>
        </p:nvGrpSpPr>
        <p:grpSpPr bwMode="auto">
          <a:xfrm>
            <a:off x="3505200" y="4972050"/>
            <a:ext cx="139700" cy="642938"/>
            <a:chOff x="0" y="0"/>
            <a:chExt cx="88" cy="405"/>
          </a:xfrm>
        </p:grpSpPr>
        <p:sp>
          <p:nvSpPr>
            <p:cNvPr id="11286" name="Line 20"/>
            <p:cNvSpPr>
              <a:spLocks noChangeShapeType="1"/>
            </p:cNvSpPr>
            <p:nvPr/>
          </p:nvSpPr>
          <p:spPr bwMode="auto">
            <a:xfrm flipH="1">
              <a:off x="39" y="31"/>
              <a:ext cx="2" cy="374"/>
            </a:xfrm>
            <a:prstGeom prst="line">
              <a:avLst/>
            </a:prstGeom>
            <a:noFill/>
            <a:ln w="12700">
              <a:solidFill>
                <a:srgbClr val="FF0000"/>
              </a:solidFill>
              <a:prstDash val="dash"/>
              <a:round/>
              <a:headEnd/>
              <a:tailEnd/>
            </a:ln>
          </p:spPr>
          <p:txBody>
            <a:bodyPr/>
            <a:lstStyle/>
            <a:p>
              <a:endParaRPr lang="zh-CN" altLang="en-US"/>
            </a:p>
          </p:txBody>
        </p:sp>
        <p:sp>
          <p:nvSpPr>
            <p:cNvPr id="11287" name="Oval 21"/>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grpSp>
        <p:nvGrpSpPr>
          <p:cNvPr id="6" name="Group 22"/>
          <p:cNvGrpSpPr>
            <a:grpSpLocks/>
          </p:cNvGrpSpPr>
          <p:nvPr/>
        </p:nvGrpSpPr>
        <p:grpSpPr bwMode="auto">
          <a:xfrm>
            <a:off x="1793875" y="4972050"/>
            <a:ext cx="139700" cy="646113"/>
            <a:chOff x="0" y="0"/>
            <a:chExt cx="88" cy="407"/>
          </a:xfrm>
        </p:grpSpPr>
        <p:sp>
          <p:nvSpPr>
            <p:cNvPr id="11284" name="Line 23"/>
            <p:cNvSpPr>
              <a:spLocks noChangeShapeType="1"/>
            </p:cNvSpPr>
            <p:nvPr/>
          </p:nvSpPr>
          <p:spPr bwMode="auto">
            <a:xfrm flipH="1">
              <a:off x="43" y="33"/>
              <a:ext cx="2" cy="374"/>
            </a:xfrm>
            <a:prstGeom prst="line">
              <a:avLst/>
            </a:prstGeom>
            <a:noFill/>
            <a:ln w="12700">
              <a:solidFill>
                <a:srgbClr val="FF0000"/>
              </a:solidFill>
              <a:prstDash val="dash"/>
              <a:round/>
              <a:headEnd/>
              <a:tailEnd/>
            </a:ln>
          </p:spPr>
          <p:txBody>
            <a:bodyPr/>
            <a:lstStyle/>
            <a:p>
              <a:endParaRPr lang="zh-CN" altLang="en-US"/>
            </a:p>
          </p:txBody>
        </p:sp>
        <p:sp>
          <p:nvSpPr>
            <p:cNvPr id="11285" name="Oval 24"/>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68633" name="AutoShape 25"/>
          <p:cNvSpPr>
            <a:spLocks/>
          </p:cNvSpPr>
          <p:nvPr/>
        </p:nvSpPr>
        <p:spPr bwMode="auto">
          <a:xfrm rot="-5400000">
            <a:off x="2601119" y="4407694"/>
            <a:ext cx="220662" cy="1714500"/>
          </a:xfrm>
          <a:prstGeom prst="leftBrace">
            <a:avLst>
              <a:gd name="adj1" fmla="val 64748"/>
              <a:gd name="adj2" fmla="val 50000"/>
            </a:avLst>
          </a:prstGeom>
          <a:noFill/>
          <a:ln w="19050">
            <a:solidFill>
              <a:srgbClr val="990000"/>
            </a:solidFill>
            <a:round/>
            <a:headEnd/>
            <a:tailEnd/>
          </a:ln>
        </p:spPr>
        <p:txBody>
          <a:bodyPr wrap="none" anchor="ctr"/>
          <a:lstStyle/>
          <a:p>
            <a:endParaRPr lang="zh-CN" altLang="zh-CN" sz="1800">
              <a:ea typeface="宋体" pitchFamily="2" charset="-122"/>
            </a:endParaRPr>
          </a:p>
        </p:txBody>
      </p:sp>
      <p:sp>
        <p:nvSpPr>
          <p:cNvPr id="68634" name="Text Box 26"/>
          <p:cNvSpPr txBox="1">
            <a:spLocks noChangeArrowheads="1"/>
          </p:cNvSpPr>
          <p:nvPr/>
        </p:nvSpPr>
        <p:spPr bwMode="auto">
          <a:xfrm>
            <a:off x="1951038" y="5394325"/>
            <a:ext cx="1512887" cy="519113"/>
          </a:xfrm>
          <a:prstGeom prst="rect">
            <a:avLst/>
          </a:prstGeom>
          <a:solidFill>
            <a:srgbClr val="CCFFCC"/>
          </a:solidFill>
          <a:ln w="9525">
            <a:noFill/>
            <a:miter lim="800000"/>
            <a:headEnd/>
            <a:tailEnd/>
          </a:ln>
        </p:spPr>
        <p:txBody>
          <a:bodyPr lIns="45720" rIns="45720">
            <a:spAutoFit/>
          </a:bodyPr>
          <a:lstStyle/>
          <a:p>
            <a:pPr algn="ctr">
              <a:spcBef>
                <a:spcPct val="50000"/>
              </a:spcBef>
            </a:pPr>
            <a:r>
              <a:rPr lang="zh-CN" altLang="zh-CN" sz="2800" b="1">
                <a:ea typeface="宋体" pitchFamily="2" charset="-122"/>
              </a:rPr>
              <a:t>短缺</a:t>
            </a:r>
          </a:p>
        </p:txBody>
      </p:sp>
      <p:sp>
        <p:nvSpPr>
          <p:cNvPr id="11283"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20"/>
                                        </p:tgtEl>
                                        <p:attrNameLst>
                                          <p:attrName>style.visibility</p:attrName>
                                        </p:attrNameLst>
                                      </p:cBhvr>
                                      <p:to>
                                        <p:strVal val="visible"/>
                                      </p:to>
                                    </p:set>
                                    <p:animEffect transition="in" filter="wipe(left)">
                                      <p:cBhvr>
                                        <p:cTn id="7" dur="500"/>
                                        <p:tgtEl>
                                          <p:spTgt spid="686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621"/>
                                        </p:tgtEl>
                                        <p:attrNameLst>
                                          <p:attrName>style.visibility</p:attrName>
                                        </p:attrNameLst>
                                      </p:cBhvr>
                                      <p:to>
                                        <p:strVal val="visible"/>
                                      </p:to>
                                    </p:set>
                                    <p:animEffect transition="in" filter="wipe(left)">
                                      <p:cBhvr>
                                        <p:cTn id="10" dur="500"/>
                                        <p:tgtEl>
                                          <p:spTgt spid="686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622"/>
                                        </p:tgtEl>
                                        <p:attrNameLst>
                                          <p:attrName>style.visibility</p:attrName>
                                        </p:attrNameLst>
                                      </p:cBhvr>
                                      <p:to>
                                        <p:strVal val="visible"/>
                                      </p:to>
                                    </p:set>
                                    <p:animEffect transition="in" filter="wipe(left)">
                                      <p:cBhvr>
                                        <p:cTn id="15" dur="500"/>
                                        <p:tgtEl>
                                          <p:spTgt spid="6862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8626"/>
                                        </p:tgtEl>
                                        <p:attrNameLst>
                                          <p:attrName>style.visibility</p:attrName>
                                        </p:attrNameLst>
                                      </p:cBhvr>
                                      <p:to>
                                        <p:strVal val="visible"/>
                                      </p:to>
                                    </p:set>
                                    <p:animEffect transition="in" filter="wipe(left)">
                                      <p:cBhvr>
                                        <p:cTn id="18" dur="500"/>
                                        <p:tgtEl>
                                          <p:spTgt spid="686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8623"/>
                                        </p:tgtEl>
                                        <p:attrNameLst>
                                          <p:attrName>style.visibility</p:attrName>
                                        </p:attrNameLst>
                                      </p:cBhvr>
                                      <p:to>
                                        <p:strVal val="visible"/>
                                      </p:to>
                                    </p:set>
                                    <p:animEffect transition="in" filter="wipe(left)">
                                      <p:cBhvr>
                                        <p:cTn id="23" dur="500"/>
                                        <p:tgtEl>
                                          <p:spTgt spid="68623"/>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24"/>
                                        </p:tgtEl>
                                        <p:attrNameLst>
                                          <p:attrName>style.visibility</p:attrName>
                                        </p:attrNameLst>
                                      </p:cBhvr>
                                      <p:to>
                                        <p:strVal val="visible"/>
                                      </p:to>
                                    </p:set>
                                    <p:animEffect transition="in" filter="wipe(left)">
                                      <p:cBhvr>
                                        <p:cTn id="32" dur="500"/>
                                        <p:tgtEl>
                                          <p:spTgt spid="68624"/>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8625"/>
                                        </p:tgtEl>
                                        <p:attrNameLst>
                                          <p:attrName>style.visibility</p:attrName>
                                        </p:attrNameLst>
                                      </p:cBhvr>
                                      <p:to>
                                        <p:strVal val="visible"/>
                                      </p:to>
                                    </p:set>
                                    <p:animEffect transition="in" filter="wipe(left)">
                                      <p:cBhvr>
                                        <p:cTn id="41" dur="500"/>
                                        <p:tgtEl>
                                          <p:spTgt spid="68625"/>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68633"/>
                                        </p:tgtEl>
                                        <p:attrNameLst>
                                          <p:attrName>style.visibility</p:attrName>
                                        </p:attrNameLst>
                                      </p:cBhvr>
                                      <p:to>
                                        <p:strVal val="visible"/>
                                      </p:to>
                                    </p:set>
                                    <p:animEffect transition="in" filter="wipe(left)">
                                      <p:cBhvr>
                                        <p:cTn id="45" dur="500"/>
                                        <p:tgtEl>
                                          <p:spTgt spid="6863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8634"/>
                                        </p:tgtEl>
                                        <p:attrNameLst>
                                          <p:attrName>style.visibility</p:attrName>
                                        </p:attrNameLst>
                                      </p:cBhvr>
                                      <p:to>
                                        <p:strVal val="visible"/>
                                      </p:to>
                                    </p:set>
                                    <p:animEffect transition="in" filter="dissolve">
                                      <p:cBhvr>
                                        <p:cTn id="48" dur="500"/>
                                        <p:tgtEl>
                                          <p:spTgt spid="6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autoUpdateAnimBg="0"/>
      <p:bldP spid="68621" grpId="0" autoUpdateAnimBg="0"/>
      <p:bldP spid="68622" grpId="0" autoUpdateAnimBg="0"/>
      <p:bldP spid="68624" grpId="0" autoUpdateAnimBg="0"/>
      <p:bldP spid="68625" grpId="0" autoUpdateAnimBg="0"/>
      <p:bldP spid="68626" grpId="0" animBg="1"/>
      <p:bldP spid="68633" grpId="0" animBg="1" autoUpdateAnimBg="0"/>
      <p:bldP spid="68634"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12292" name="灯片编号占位符 2"/>
          <p:cNvSpPr>
            <a:spLocks noGrp="1"/>
          </p:cNvSpPr>
          <p:nvPr>
            <p:ph type="sldNum" sz="quarter" idx="11"/>
          </p:nvPr>
        </p:nvSpPr>
        <p:spPr>
          <a:noFill/>
          <a:ln>
            <a:miter lim="800000"/>
            <a:headEnd/>
            <a:tailEnd/>
          </a:ln>
        </p:spPr>
        <p:txBody>
          <a:bodyPr/>
          <a:lstStyle/>
          <a:p>
            <a:fld id="{F3F2D57F-FCE1-4433-9222-468000B16D76}" type="slidenum">
              <a:rPr lang="zh-CN" altLang="zh-CN" smtClean="0"/>
              <a:pPr/>
              <a:t>47</a:t>
            </a:fld>
            <a:endParaRPr lang="zh-CN" altLang="zh-CN" smtClean="0"/>
          </a:p>
        </p:txBody>
      </p:sp>
      <p:grpSp>
        <p:nvGrpSpPr>
          <p:cNvPr id="12293" name="Group 2"/>
          <p:cNvGrpSpPr>
            <a:grpSpLocks/>
          </p:cNvGrpSpPr>
          <p:nvPr/>
        </p:nvGrpSpPr>
        <p:grpSpPr bwMode="auto">
          <a:xfrm>
            <a:off x="277813" y="1444625"/>
            <a:ext cx="5513387" cy="4886325"/>
            <a:chOff x="0" y="0"/>
            <a:chExt cx="3473" cy="3078"/>
          </a:xfrm>
        </p:grpSpPr>
        <p:graphicFrame>
          <p:nvGraphicFramePr>
            <p:cNvPr id="12290"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12304" r:id="rId4" imgW="5800825" imgH="5181763" progId="Excel.Sheet.8">
                    <p:embed/>
                  </p:oleObj>
                </mc:Choice>
                <mc:Fallback>
                  <p:oleObj r:id="rId4" imgW="5800825" imgH="5181763"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30"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12331"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grpSp>
        <p:nvGrpSpPr>
          <p:cNvPr id="12294" name="Group 6"/>
          <p:cNvGrpSpPr>
            <a:grpSpLocks/>
          </p:cNvGrpSpPr>
          <p:nvPr/>
        </p:nvGrpSpPr>
        <p:grpSpPr bwMode="auto">
          <a:xfrm>
            <a:off x="1808163" y="1946275"/>
            <a:ext cx="2101850" cy="3660775"/>
            <a:chOff x="0" y="0"/>
            <a:chExt cx="1324" cy="2306"/>
          </a:xfrm>
        </p:grpSpPr>
        <p:sp>
          <p:nvSpPr>
            <p:cNvPr id="12328" name="Line 7"/>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12329" name="Text Box 8"/>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12295" name="Group 9"/>
          <p:cNvGrpSpPr>
            <a:grpSpLocks/>
          </p:cNvGrpSpPr>
          <p:nvPr/>
        </p:nvGrpSpPr>
        <p:grpSpPr bwMode="auto">
          <a:xfrm>
            <a:off x="1327150" y="1944688"/>
            <a:ext cx="3367088" cy="3665537"/>
            <a:chOff x="0" y="0"/>
            <a:chExt cx="2121" cy="2309"/>
          </a:xfrm>
        </p:grpSpPr>
        <p:sp>
          <p:nvSpPr>
            <p:cNvPr id="12326" name="Line 10"/>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12327" name="Text Box 11"/>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12296" name="Rectangle 12"/>
          <p:cNvSpPr>
            <a:spLocks noGrp="1" noChangeArrowheads="1"/>
          </p:cNvSpPr>
          <p:nvPr>
            <p:ph type="title" idx="4294967295"/>
          </p:nvPr>
        </p:nvSpPr>
        <p:spPr>
          <a:xfrm>
            <a:off x="571500" y="257175"/>
            <a:ext cx="6586538" cy="622300"/>
          </a:xfrm>
        </p:spPr>
        <p:txBody>
          <a:bodyPr/>
          <a:lstStyle/>
          <a:p>
            <a:pPr algn="l" eaLnBrk="1" hangingPunct="1"/>
            <a:r>
              <a:rPr lang="en-US" altLang="zh-CN" sz="2800" dirty="0" smtClean="0">
                <a:ea typeface="宋体" pitchFamily="2" charset="-122"/>
              </a:rPr>
              <a:t>3.1</a:t>
            </a:r>
            <a:r>
              <a:rPr lang="zh-CN" altLang="en-US" sz="2800" dirty="0" smtClean="0">
                <a:ea typeface="宋体" pitchFamily="2" charset="-122"/>
              </a:rPr>
              <a:t>短缺（超额需求）</a:t>
            </a:r>
            <a:r>
              <a:rPr lang="en-US" altLang="zh-CN" sz="2800" dirty="0" smtClean="0">
                <a:ea typeface="宋体" pitchFamily="2" charset="-122"/>
              </a:rPr>
              <a:t>:</a:t>
            </a:r>
          </a:p>
        </p:txBody>
      </p:sp>
      <p:sp>
        <p:nvSpPr>
          <p:cNvPr id="12297" name="Line 14"/>
          <p:cNvSpPr>
            <a:spLocks noChangeShapeType="1"/>
          </p:cNvSpPr>
          <p:nvPr/>
        </p:nvSpPr>
        <p:spPr bwMode="auto">
          <a:xfrm>
            <a:off x="1322388" y="5045075"/>
            <a:ext cx="2259012" cy="0"/>
          </a:xfrm>
          <a:prstGeom prst="line">
            <a:avLst/>
          </a:prstGeom>
          <a:noFill/>
          <a:ln w="12700">
            <a:solidFill>
              <a:srgbClr val="B2B2B2"/>
            </a:solidFill>
            <a:prstDash val="dash"/>
            <a:round/>
            <a:headEnd/>
            <a:tailEnd/>
          </a:ln>
        </p:spPr>
        <p:txBody>
          <a:bodyPr/>
          <a:lstStyle/>
          <a:p>
            <a:endParaRPr lang="zh-CN" altLang="en-US"/>
          </a:p>
        </p:txBody>
      </p:sp>
      <p:sp>
        <p:nvSpPr>
          <p:cNvPr id="12298" name="Line 15"/>
          <p:cNvSpPr>
            <a:spLocks noChangeShapeType="1"/>
          </p:cNvSpPr>
          <p:nvPr/>
        </p:nvSpPr>
        <p:spPr bwMode="auto">
          <a:xfrm flipH="1">
            <a:off x="3567113" y="5021263"/>
            <a:ext cx="3175" cy="593725"/>
          </a:xfrm>
          <a:prstGeom prst="line">
            <a:avLst/>
          </a:prstGeom>
          <a:noFill/>
          <a:ln w="12700">
            <a:solidFill>
              <a:srgbClr val="B2B2B2"/>
            </a:solidFill>
            <a:prstDash val="dash"/>
            <a:round/>
            <a:headEnd/>
            <a:tailEnd/>
          </a:ln>
        </p:spPr>
        <p:txBody>
          <a:bodyPr/>
          <a:lstStyle/>
          <a:p>
            <a:endParaRPr lang="zh-CN" altLang="en-US"/>
          </a:p>
        </p:txBody>
      </p:sp>
      <p:sp>
        <p:nvSpPr>
          <p:cNvPr id="12299" name="Oval 16"/>
          <p:cNvSpPr>
            <a:spLocks noChangeArrowheads="1"/>
          </p:cNvSpPr>
          <p:nvPr/>
        </p:nvSpPr>
        <p:spPr bwMode="auto">
          <a:xfrm>
            <a:off x="3505200" y="4972050"/>
            <a:ext cx="139700" cy="138113"/>
          </a:xfrm>
          <a:prstGeom prst="ellipse">
            <a:avLst/>
          </a:prstGeom>
          <a:solidFill>
            <a:srgbClr val="B2B2B2"/>
          </a:solidFill>
          <a:ln w="9525">
            <a:noFill/>
            <a:round/>
            <a:headEnd/>
            <a:tailEnd/>
          </a:ln>
        </p:spPr>
        <p:txBody>
          <a:bodyPr wrap="none" anchor="ctr"/>
          <a:lstStyle/>
          <a:p>
            <a:endParaRPr lang="zh-CN" altLang="zh-CN" sz="1800">
              <a:ea typeface="宋体" pitchFamily="2" charset="-122"/>
            </a:endParaRPr>
          </a:p>
        </p:txBody>
      </p:sp>
      <p:grpSp>
        <p:nvGrpSpPr>
          <p:cNvPr id="12300" name="Group 17"/>
          <p:cNvGrpSpPr>
            <a:grpSpLocks/>
          </p:cNvGrpSpPr>
          <p:nvPr/>
        </p:nvGrpSpPr>
        <p:grpSpPr bwMode="auto">
          <a:xfrm>
            <a:off x="1793875" y="4972050"/>
            <a:ext cx="139700" cy="646113"/>
            <a:chOff x="0" y="0"/>
            <a:chExt cx="88" cy="407"/>
          </a:xfrm>
        </p:grpSpPr>
        <p:sp>
          <p:nvSpPr>
            <p:cNvPr id="12324" name="Line 18"/>
            <p:cNvSpPr>
              <a:spLocks noChangeShapeType="1"/>
            </p:cNvSpPr>
            <p:nvPr/>
          </p:nvSpPr>
          <p:spPr bwMode="auto">
            <a:xfrm flipH="1">
              <a:off x="43" y="33"/>
              <a:ext cx="2" cy="374"/>
            </a:xfrm>
            <a:prstGeom prst="line">
              <a:avLst/>
            </a:prstGeom>
            <a:noFill/>
            <a:ln w="12700">
              <a:solidFill>
                <a:srgbClr val="B2B2B2"/>
              </a:solidFill>
              <a:prstDash val="dash"/>
              <a:round/>
              <a:headEnd/>
              <a:tailEnd/>
            </a:ln>
          </p:spPr>
          <p:txBody>
            <a:bodyPr/>
            <a:lstStyle/>
            <a:p>
              <a:endParaRPr lang="zh-CN" altLang="en-US"/>
            </a:p>
          </p:txBody>
        </p:sp>
        <p:sp>
          <p:nvSpPr>
            <p:cNvPr id="12325" name="Oval 19"/>
            <p:cNvSpPr>
              <a:spLocks noChangeArrowheads="1"/>
            </p:cNvSpPr>
            <p:nvPr/>
          </p:nvSpPr>
          <p:spPr bwMode="auto">
            <a:xfrm>
              <a:off x="0" y="0"/>
              <a:ext cx="88" cy="87"/>
            </a:xfrm>
            <a:prstGeom prst="ellipse">
              <a:avLst/>
            </a:prstGeom>
            <a:solidFill>
              <a:srgbClr val="B2B2B2"/>
            </a:solidFill>
            <a:ln w="9525">
              <a:noFill/>
              <a:round/>
              <a:headEnd/>
              <a:tailEnd/>
            </a:ln>
          </p:spPr>
          <p:txBody>
            <a:bodyPr wrap="none" anchor="ctr"/>
            <a:lstStyle/>
            <a:p>
              <a:endParaRPr lang="zh-CN" altLang="zh-CN" sz="1800">
                <a:ea typeface="宋体" pitchFamily="2" charset="-122"/>
              </a:endParaRPr>
            </a:p>
          </p:txBody>
        </p:sp>
      </p:grpSp>
      <p:sp>
        <p:nvSpPr>
          <p:cNvPr id="69652" name="Text Box 20"/>
          <p:cNvSpPr txBox="1">
            <a:spLocks noChangeArrowheads="1"/>
          </p:cNvSpPr>
          <p:nvPr/>
        </p:nvSpPr>
        <p:spPr bwMode="auto">
          <a:xfrm>
            <a:off x="4903788" y="1184275"/>
            <a:ext cx="3968750" cy="1878013"/>
          </a:xfrm>
          <a:prstGeom prst="rect">
            <a:avLst/>
          </a:prstGeom>
          <a:noFill/>
          <a:ln w="9525">
            <a:noFill/>
            <a:miter lim="800000"/>
            <a:headEnd/>
            <a:tailEnd/>
          </a:ln>
        </p:spPr>
        <p:txBody>
          <a:bodyPr>
            <a:spAutoFit/>
          </a:bodyPr>
          <a:lstStyle/>
          <a:p>
            <a:pPr marL="0" lvl="1">
              <a:spcBef>
                <a:spcPct val="50000"/>
              </a:spcBef>
            </a:pPr>
            <a:r>
              <a:rPr lang="zh-CN" altLang="zh-CN" sz="2800">
                <a:ea typeface="宋体" pitchFamily="2" charset="-122"/>
              </a:rPr>
              <a:t>面对短缺，卖者会提高价格</a:t>
            </a:r>
            <a:r>
              <a:rPr lang="en-US" altLang="zh-CN" sz="2400">
                <a:ea typeface="宋体" pitchFamily="2" charset="-122"/>
              </a:rPr>
              <a:t>Upward pressure on price</a:t>
            </a:r>
          </a:p>
          <a:p>
            <a:pPr>
              <a:spcBef>
                <a:spcPct val="50000"/>
              </a:spcBef>
            </a:pPr>
            <a:endParaRPr lang="zh-CN" altLang="zh-CN" sz="2400">
              <a:ea typeface="宋体" pitchFamily="2" charset="-122"/>
            </a:endParaRPr>
          </a:p>
        </p:txBody>
      </p:sp>
      <p:sp>
        <p:nvSpPr>
          <p:cNvPr id="69653" name="Text Box 21"/>
          <p:cNvSpPr txBox="1">
            <a:spLocks noChangeArrowheads="1"/>
          </p:cNvSpPr>
          <p:nvPr/>
        </p:nvSpPr>
        <p:spPr bwMode="auto">
          <a:xfrm>
            <a:off x="5011738" y="2711450"/>
            <a:ext cx="3122612" cy="519113"/>
          </a:xfrm>
          <a:prstGeom prst="rect">
            <a:avLst/>
          </a:prstGeom>
          <a:noFill/>
          <a:ln w="9525">
            <a:noFill/>
            <a:miter lim="800000"/>
            <a:headEnd/>
            <a:tailEnd/>
          </a:ln>
        </p:spPr>
        <p:txBody>
          <a:bodyPr>
            <a:spAutoFit/>
          </a:bodyPr>
          <a:lstStyle/>
          <a:p>
            <a:pPr>
              <a:spcBef>
                <a:spcPct val="50000"/>
              </a:spcBef>
            </a:pPr>
            <a:r>
              <a:rPr lang="zh-CN" altLang="zh-CN" sz="2800">
                <a:ea typeface="宋体" pitchFamily="2" charset="-122"/>
              </a:rPr>
              <a:t>使 </a:t>
            </a:r>
            <a:r>
              <a:rPr lang="zh-CN" altLang="zh-CN" sz="2800" b="1" i="1">
                <a:ea typeface="宋体" pitchFamily="2" charset="-122"/>
              </a:rPr>
              <a:t>Q</a:t>
            </a:r>
            <a:r>
              <a:rPr lang="zh-CN" altLang="zh-CN" sz="2800" b="1" i="1" baseline="30000">
                <a:ea typeface="宋体" pitchFamily="2" charset="-122"/>
              </a:rPr>
              <a:t>D</a:t>
            </a:r>
            <a:r>
              <a:rPr lang="zh-CN" altLang="zh-CN" sz="2800">
                <a:ea typeface="宋体" pitchFamily="2" charset="-122"/>
              </a:rPr>
              <a:t> 减少</a:t>
            </a:r>
          </a:p>
        </p:txBody>
      </p:sp>
      <p:sp>
        <p:nvSpPr>
          <p:cNvPr id="69654" name="Text Box 22"/>
          <p:cNvSpPr txBox="1">
            <a:spLocks noChangeArrowheads="1"/>
          </p:cNvSpPr>
          <p:nvPr/>
        </p:nvSpPr>
        <p:spPr bwMode="auto">
          <a:xfrm>
            <a:off x="5019675" y="3638550"/>
            <a:ext cx="3352800" cy="946150"/>
          </a:xfrm>
          <a:prstGeom prst="rect">
            <a:avLst/>
          </a:prstGeom>
          <a:noFill/>
          <a:ln w="9525">
            <a:noFill/>
            <a:miter lim="800000"/>
            <a:headEnd/>
            <a:tailEnd/>
          </a:ln>
        </p:spPr>
        <p:txBody>
          <a:bodyPr>
            <a:spAutoFit/>
          </a:bodyPr>
          <a:lstStyle/>
          <a:p>
            <a:pPr>
              <a:spcBef>
                <a:spcPct val="50000"/>
              </a:spcBef>
            </a:pPr>
            <a:r>
              <a:rPr lang="zh-CN" altLang="zh-CN" sz="2800">
                <a:ea typeface="宋体" pitchFamily="2" charset="-122"/>
              </a:rPr>
              <a:t>…</a:t>
            </a:r>
            <a:r>
              <a:rPr lang="en-US" altLang="zh-CN" sz="2800">
                <a:ea typeface="宋体" pitchFamily="2" charset="-122"/>
              </a:rPr>
              <a:t>…</a:t>
            </a:r>
            <a:r>
              <a:rPr lang="zh-CN" altLang="zh-CN" sz="2800">
                <a:ea typeface="宋体" pitchFamily="2" charset="-122"/>
              </a:rPr>
              <a:t>这会使短缺减少</a:t>
            </a:r>
          </a:p>
        </p:txBody>
      </p:sp>
      <p:sp>
        <p:nvSpPr>
          <p:cNvPr id="69655" name="Text Box 23"/>
          <p:cNvSpPr txBox="1">
            <a:spLocks noChangeArrowheads="1"/>
          </p:cNvSpPr>
          <p:nvPr/>
        </p:nvSpPr>
        <p:spPr bwMode="auto">
          <a:xfrm>
            <a:off x="5359400" y="3144838"/>
            <a:ext cx="3122613" cy="519112"/>
          </a:xfrm>
          <a:prstGeom prst="rect">
            <a:avLst/>
          </a:prstGeom>
          <a:noFill/>
          <a:ln w="9525">
            <a:noFill/>
            <a:miter lim="800000"/>
            <a:headEnd/>
            <a:tailEnd/>
          </a:ln>
        </p:spPr>
        <p:txBody>
          <a:bodyPr>
            <a:spAutoFit/>
          </a:bodyPr>
          <a:lstStyle/>
          <a:p>
            <a:pPr>
              <a:spcBef>
                <a:spcPct val="50000"/>
              </a:spcBef>
            </a:pPr>
            <a:r>
              <a:rPr lang="zh-CN" altLang="zh-CN" sz="2800">
                <a:ea typeface="宋体" pitchFamily="2" charset="-122"/>
              </a:rPr>
              <a:t> </a:t>
            </a:r>
            <a:r>
              <a:rPr lang="zh-CN" altLang="zh-CN" sz="2800" b="1" i="1">
                <a:ea typeface="宋体" pitchFamily="2" charset="-122"/>
              </a:rPr>
              <a:t>Q</a:t>
            </a:r>
            <a:r>
              <a:rPr lang="zh-CN" altLang="zh-CN" sz="2800" b="1" i="1" baseline="30000">
                <a:ea typeface="宋体" pitchFamily="2" charset="-122"/>
              </a:rPr>
              <a:t>S</a:t>
            </a:r>
            <a:r>
              <a:rPr lang="zh-CN" altLang="zh-CN" sz="2800">
                <a:ea typeface="宋体" pitchFamily="2" charset="-122"/>
              </a:rPr>
              <a:t> 增加</a:t>
            </a:r>
          </a:p>
        </p:txBody>
      </p:sp>
      <p:grpSp>
        <p:nvGrpSpPr>
          <p:cNvPr id="6" name="Group 24"/>
          <p:cNvGrpSpPr>
            <a:grpSpLocks/>
          </p:cNvGrpSpPr>
          <p:nvPr/>
        </p:nvGrpSpPr>
        <p:grpSpPr bwMode="auto">
          <a:xfrm>
            <a:off x="1319213" y="4479925"/>
            <a:ext cx="1952625" cy="558800"/>
            <a:chOff x="0" y="0"/>
            <a:chExt cx="1230" cy="352"/>
          </a:xfrm>
        </p:grpSpPr>
        <p:sp>
          <p:nvSpPr>
            <p:cNvPr id="12322" name="Line 25"/>
            <p:cNvSpPr>
              <a:spLocks noChangeShapeType="1"/>
            </p:cNvSpPr>
            <p:nvPr/>
          </p:nvSpPr>
          <p:spPr bwMode="auto">
            <a:xfrm>
              <a:off x="0" y="0"/>
              <a:ext cx="1230" cy="0"/>
            </a:xfrm>
            <a:prstGeom prst="line">
              <a:avLst/>
            </a:prstGeom>
            <a:noFill/>
            <a:ln w="12700">
              <a:solidFill>
                <a:srgbClr val="FF0000"/>
              </a:solidFill>
              <a:prstDash val="dash"/>
              <a:round/>
              <a:headEnd/>
              <a:tailEnd/>
            </a:ln>
          </p:spPr>
          <p:txBody>
            <a:bodyPr/>
            <a:lstStyle/>
            <a:p>
              <a:endParaRPr lang="zh-CN" altLang="en-US"/>
            </a:p>
          </p:txBody>
        </p:sp>
        <p:sp>
          <p:nvSpPr>
            <p:cNvPr id="12323" name="Line 26"/>
            <p:cNvSpPr>
              <a:spLocks noChangeShapeType="1"/>
            </p:cNvSpPr>
            <p:nvPr/>
          </p:nvSpPr>
          <p:spPr bwMode="auto">
            <a:xfrm rot="10800000">
              <a:off x="2" y="0"/>
              <a:ext cx="0" cy="352"/>
            </a:xfrm>
            <a:prstGeom prst="line">
              <a:avLst/>
            </a:prstGeom>
            <a:noFill/>
            <a:ln w="57150">
              <a:solidFill>
                <a:srgbClr val="990000"/>
              </a:solidFill>
              <a:round/>
              <a:headEnd/>
              <a:tailEnd type="triangle" w="med" len="med"/>
            </a:ln>
          </p:spPr>
          <p:txBody>
            <a:bodyPr/>
            <a:lstStyle/>
            <a:p>
              <a:endParaRPr lang="zh-CN" altLang="en-US"/>
            </a:p>
          </p:txBody>
        </p:sp>
      </p:grpSp>
      <p:grpSp>
        <p:nvGrpSpPr>
          <p:cNvPr id="7" name="Group 27"/>
          <p:cNvGrpSpPr>
            <a:grpSpLocks/>
          </p:cNvGrpSpPr>
          <p:nvPr/>
        </p:nvGrpSpPr>
        <p:grpSpPr bwMode="auto">
          <a:xfrm>
            <a:off x="3186113" y="4405313"/>
            <a:ext cx="384175" cy="1214437"/>
            <a:chOff x="0" y="0"/>
            <a:chExt cx="242" cy="765"/>
          </a:xfrm>
        </p:grpSpPr>
        <p:grpSp>
          <p:nvGrpSpPr>
            <p:cNvPr id="12318" name="Group 28"/>
            <p:cNvGrpSpPr>
              <a:grpSpLocks/>
            </p:cNvGrpSpPr>
            <p:nvPr/>
          </p:nvGrpSpPr>
          <p:grpSpPr bwMode="auto">
            <a:xfrm>
              <a:off x="0" y="0"/>
              <a:ext cx="88" cy="765"/>
              <a:chOff x="0" y="0"/>
              <a:chExt cx="88" cy="765"/>
            </a:xfrm>
          </p:grpSpPr>
          <p:sp>
            <p:nvSpPr>
              <p:cNvPr id="12320" name="Line 29"/>
              <p:cNvSpPr>
                <a:spLocks noChangeShapeType="1"/>
              </p:cNvSpPr>
              <p:nvPr/>
            </p:nvSpPr>
            <p:spPr bwMode="auto">
              <a:xfrm flipH="1">
                <a:off x="43" y="47"/>
                <a:ext cx="0" cy="718"/>
              </a:xfrm>
              <a:prstGeom prst="line">
                <a:avLst/>
              </a:prstGeom>
              <a:noFill/>
              <a:ln w="12700">
                <a:solidFill>
                  <a:srgbClr val="FF0000"/>
                </a:solidFill>
                <a:prstDash val="dash"/>
                <a:round/>
                <a:headEnd/>
                <a:tailEnd/>
              </a:ln>
            </p:spPr>
            <p:txBody>
              <a:bodyPr/>
              <a:lstStyle/>
              <a:p>
                <a:endParaRPr lang="zh-CN" altLang="en-US"/>
              </a:p>
            </p:txBody>
          </p:sp>
          <p:sp>
            <p:nvSpPr>
              <p:cNvPr id="12321" name="Oval 30"/>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12319" name="Line 31"/>
            <p:cNvSpPr>
              <a:spLocks noChangeShapeType="1"/>
            </p:cNvSpPr>
            <p:nvPr/>
          </p:nvSpPr>
          <p:spPr bwMode="auto">
            <a:xfrm rot="5400000">
              <a:off x="141" y="663"/>
              <a:ext cx="0" cy="202"/>
            </a:xfrm>
            <a:prstGeom prst="line">
              <a:avLst/>
            </a:prstGeom>
            <a:noFill/>
            <a:ln w="57150">
              <a:solidFill>
                <a:srgbClr val="990000"/>
              </a:solidFill>
              <a:round/>
              <a:headEnd/>
              <a:tailEnd type="triangle" w="med" len="med"/>
            </a:ln>
          </p:spPr>
          <p:txBody>
            <a:bodyPr/>
            <a:lstStyle/>
            <a:p>
              <a:endParaRPr lang="zh-CN" altLang="en-US"/>
            </a:p>
          </p:txBody>
        </p:sp>
      </p:grpSp>
      <p:grpSp>
        <p:nvGrpSpPr>
          <p:cNvPr id="9" name="Group 32"/>
          <p:cNvGrpSpPr>
            <a:grpSpLocks/>
          </p:cNvGrpSpPr>
          <p:nvPr/>
        </p:nvGrpSpPr>
        <p:grpSpPr bwMode="auto">
          <a:xfrm>
            <a:off x="1858963" y="4408488"/>
            <a:ext cx="596900" cy="1209675"/>
            <a:chOff x="0" y="0"/>
            <a:chExt cx="376" cy="762"/>
          </a:xfrm>
        </p:grpSpPr>
        <p:grpSp>
          <p:nvGrpSpPr>
            <p:cNvPr id="12314" name="Group 33"/>
            <p:cNvGrpSpPr>
              <a:grpSpLocks/>
            </p:cNvGrpSpPr>
            <p:nvPr/>
          </p:nvGrpSpPr>
          <p:grpSpPr bwMode="auto">
            <a:xfrm>
              <a:off x="288" y="0"/>
              <a:ext cx="88" cy="759"/>
              <a:chOff x="0" y="0"/>
              <a:chExt cx="88" cy="759"/>
            </a:xfrm>
          </p:grpSpPr>
          <p:sp>
            <p:nvSpPr>
              <p:cNvPr id="12316" name="Line 34"/>
              <p:cNvSpPr>
                <a:spLocks noChangeShapeType="1"/>
              </p:cNvSpPr>
              <p:nvPr/>
            </p:nvSpPr>
            <p:spPr bwMode="auto">
              <a:xfrm flipH="1">
                <a:off x="45" y="43"/>
                <a:ext cx="2" cy="716"/>
              </a:xfrm>
              <a:prstGeom prst="line">
                <a:avLst/>
              </a:prstGeom>
              <a:noFill/>
              <a:ln w="12700">
                <a:solidFill>
                  <a:srgbClr val="FF0000"/>
                </a:solidFill>
                <a:prstDash val="dash"/>
                <a:round/>
                <a:headEnd/>
                <a:tailEnd/>
              </a:ln>
            </p:spPr>
            <p:txBody>
              <a:bodyPr/>
              <a:lstStyle/>
              <a:p>
                <a:endParaRPr lang="zh-CN" altLang="en-US"/>
              </a:p>
            </p:txBody>
          </p:sp>
          <p:sp>
            <p:nvSpPr>
              <p:cNvPr id="12317" name="Oval 35"/>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12315" name="Line 36"/>
            <p:cNvSpPr>
              <a:spLocks noChangeShapeType="1"/>
            </p:cNvSpPr>
            <p:nvPr/>
          </p:nvSpPr>
          <p:spPr bwMode="auto">
            <a:xfrm rot="-5400000">
              <a:off x="169" y="593"/>
              <a:ext cx="0" cy="338"/>
            </a:xfrm>
            <a:prstGeom prst="line">
              <a:avLst/>
            </a:prstGeom>
            <a:noFill/>
            <a:ln w="57150">
              <a:solidFill>
                <a:srgbClr val="990000"/>
              </a:solidFill>
              <a:round/>
              <a:headEnd/>
              <a:tailEnd type="triangle" w="med" len="med"/>
            </a:ln>
          </p:spPr>
          <p:txBody>
            <a:bodyPr/>
            <a:lstStyle/>
            <a:p>
              <a:endParaRPr lang="zh-CN" altLang="en-US"/>
            </a:p>
          </p:txBody>
        </p:sp>
      </p:grpSp>
      <p:grpSp>
        <p:nvGrpSpPr>
          <p:cNvPr id="11" name="Group 37"/>
          <p:cNvGrpSpPr>
            <a:grpSpLocks/>
          </p:cNvGrpSpPr>
          <p:nvPr/>
        </p:nvGrpSpPr>
        <p:grpSpPr bwMode="auto">
          <a:xfrm>
            <a:off x="1958975" y="4572000"/>
            <a:ext cx="1512888" cy="912813"/>
            <a:chOff x="0" y="0"/>
            <a:chExt cx="953" cy="575"/>
          </a:xfrm>
        </p:grpSpPr>
        <p:sp>
          <p:nvSpPr>
            <p:cNvPr id="12310" name="AutoShape 38"/>
            <p:cNvSpPr>
              <a:spLocks/>
            </p:cNvSpPr>
            <p:nvPr/>
          </p:nvSpPr>
          <p:spPr bwMode="auto">
            <a:xfrm rot="-5400000">
              <a:off x="476" y="-205"/>
              <a:ext cx="132" cy="541"/>
            </a:xfrm>
            <a:prstGeom prst="leftBrace">
              <a:avLst>
                <a:gd name="adj1" fmla="val 34154"/>
                <a:gd name="adj2" fmla="val 50000"/>
              </a:avLst>
            </a:prstGeom>
            <a:noFill/>
            <a:ln w="19050">
              <a:solidFill>
                <a:srgbClr val="990000"/>
              </a:solidFill>
              <a:round/>
              <a:headEnd/>
              <a:tailEnd/>
            </a:ln>
          </p:spPr>
          <p:txBody>
            <a:bodyPr wrap="none" anchor="ctr"/>
            <a:lstStyle/>
            <a:p>
              <a:endParaRPr lang="zh-CN" altLang="zh-CN" sz="1800">
                <a:ea typeface="宋体" pitchFamily="2" charset="-122"/>
              </a:endParaRPr>
            </a:p>
          </p:txBody>
        </p:sp>
        <p:grpSp>
          <p:nvGrpSpPr>
            <p:cNvPr id="12311" name="Group 39"/>
            <p:cNvGrpSpPr>
              <a:grpSpLocks/>
            </p:cNvGrpSpPr>
            <p:nvPr/>
          </p:nvGrpSpPr>
          <p:grpSpPr bwMode="auto">
            <a:xfrm>
              <a:off x="0" y="151"/>
              <a:ext cx="953" cy="424"/>
              <a:chOff x="0" y="0"/>
              <a:chExt cx="953" cy="424"/>
            </a:xfrm>
          </p:grpSpPr>
          <p:sp>
            <p:nvSpPr>
              <p:cNvPr id="12312" name="Line 40"/>
              <p:cNvSpPr>
                <a:spLocks noChangeShapeType="1"/>
              </p:cNvSpPr>
              <p:nvPr/>
            </p:nvSpPr>
            <p:spPr bwMode="auto">
              <a:xfrm flipV="1">
                <a:off x="466" y="0"/>
                <a:ext cx="75" cy="322"/>
              </a:xfrm>
              <a:prstGeom prst="line">
                <a:avLst/>
              </a:prstGeom>
              <a:noFill/>
              <a:ln w="9525">
                <a:solidFill>
                  <a:schemeClr val="tx1"/>
                </a:solidFill>
                <a:round/>
                <a:headEnd/>
                <a:tailEnd/>
              </a:ln>
            </p:spPr>
            <p:txBody>
              <a:bodyPr/>
              <a:lstStyle/>
              <a:p>
                <a:endParaRPr lang="zh-CN" altLang="en-US"/>
              </a:p>
            </p:txBody>
          </p:sp>
          <p:sp>
            <p:nvSpPr>
              <p:cNvPr id="12313" name="Text Box 41"/>
              <p:cNvSpPr txBox="1">
                <a:spLocks noChangeArrowheads="1"/>
              </p:cNvSpPr>
              <p:nvPr/>
            </p:nvSpPr>
            <p:spPr bwMode="auto">
              <a:xfrm>
                <a:off x="0" y="126"/>
                <a:ext cx="953" cy="298"/>
              </a:xfrm>
              <a:prstGeom prst="rect">
                <a:avLst/>
              </a:prstGeom>
              <a:solidFill>
                <a:srgbClr val="CCFFCC"/>
              </a:solidFill>
              <a:ln w="9525">
                <a:noFill/>
                <a:miter lim="800000"/>
                <a:headEnd/>
                <a:tailEnd/>
              </a:ln>
            </p:spPr>
            <p:txBody>
              <a:bodyPr lIns="45720" rIns="45720">
                <a:spAutoFit/>
              </a:bodyPr>
              <a:lstStyle/>
              <a:p>
                <a:pPr algn="ctr">
                  <a:spcBef>
                    <a:spcPct val="50000"/>
                  </a:spcBef>
                </a:pPr>
                <a:r>
                  <a:rPr lang="zh-CN" altLang="zh-CN" sz="2500" b="1">
                    <a:ea typeface="宋体" pitchFamily="2" charset="-122"/>
                  </a:rPr>
                  <a:t>短缺</a:t>
                </a:r>
              </a:p>
            </p:txBody>
          </p:sp>
        </p:grpSp>
      </p:grpSp>
      <p:sp>
        <p:nvSpPr>
          <p:cNvPr id="12309"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52"/>
                                        </p:tgtEl>
                                        <p:attrNameLst>
                                          <p:attrName>style.visibility</p:attrName>
                                        </p:attrNameLst>
                                      </p:cBhvr>
                                      <p:to>
                                        <p:strVal val="visible"/>
                                      </p:to>
                                    </p:set>
                                    <p:animEffect transition="in" filter="wipe(left)">
                                      <p:cBhvr>
                                        <p:cTn id="7" dur="500"/>
                                        <p:tgtEl>
                                          <p:spTgt spid="69652"/>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upRigh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9653"/>
                                        </p:tgtEl>
                                        <p:attrNameLst>
                                          <p:attrName>style.visibility</p:attrName>
                                        </p:attrNameLst>
                                      </p:cBhvr>
                                      <p:to>
                                        <p:strVal val="visible"/>
                                      </p:to>
                                    </p:set>
                                    <p:animEffect transition="in" filter="wipe(left)">
                                      <p:cBhvr>
                                        <p:cTn id="16" dur="500"/>
                                        <p:tgtEl>
                                          <p:spTgt spid="69653"/>
                                        </p:tgtEl>
                                      </p:cBhvr>
                                    </p:animEffect>
                                  </p:childTnLst>
                                </p:cTn>
                              </p:par>
                            </p:childTnLst>
                          </p:cTn>
                        </p:par>
                        <p:par>
                          <p:cTn id="17" fill="hold" nodeType="afterGroup">
                            <p:stCondLst>
                              <p:cond delay="500"/>
                            </p:stCondLst>
                            <p:childTnLst>
                              <p:par>
                                <p:cTn id="18" presetID="18" presetClass="entr" presetSubtype="12"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trips(downLeft)">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9655"/>
                                        </p:tgtEl>
                                        <p:attrNameLst>
                                          <p:attrName>style.visibility</p:attrName>
                                        </p:attrNameLst>
                                      </p:cBhvr>
                                      <p:to>
                                        <p:strVal val="visible"/>
                                      </p:to>
                                    </p:set>
                                    <p:animEffect transition="in" filter="wipe(left)">
                                      <p:cBhvr>
                                        <p:cTn id="25" dur="500"/>
                                        <p:tgtEl>
                                          <p:spTgt spid="69655"/>
                                        </p:tgtEl>
                                      </p:cBhvr>
                                    </p:animEffect>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trips(downRigh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9654"/>
                                        </p:tgtEl>
                                        <p:attrNameLst>
                                          <p:attrName>style.visibility</p:attrName>
                                        </p:attrNameLst>
                                      </p:cBhvr>
                                      <p:to>
                                        <p:strVal val="visible"/>
                                      </p:to>
                                    </p:set>
                                    <p:animEffect transition="in" filter="wipe(left)">
                                      <p:cBhvr>
                                        <p:cTn id="34" dur="500"/>
                                        <p:tgtEl>
                                          <p:spTgt spid="69654"/>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autoUpdateAnimBg="0"/>
      <p:bldP spid="69653" grpId="0" autoUpdateAnimBg="0"/>
      <p:bldP spid="69654" grpId="0" autoUpdateAnimBg="0"/>
      <p:bldP spid="6965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13316" name="灯片编号占位符 2"/>
          <p:cNvSpPr>
            <a:spLocks noGrp="1"/>
          </p:cNvSpPr>
          <p:nvPr>
            <p:ph type="sldNum" sz="quarter" idx="11"/>
          </p:nvPr>
        </p:nvSpPr>
        <p:spPr>
          <a:noFill/>
          <a:ln>
            <a:miter lim="800000"/>
            <a:headEnd/>
            <a:tailEnd/>
          </a:ln>
        </p:spPr>
        <p:txBody>
          <a:bodyPr/>
          <a:lstStyle/>
          <a:p>
            <a:fld id="{6A27B704-FB62-4EE6-959E-022693AE7463}" type="slidenum">
              <a:rPr lang="zh-CN" altLang="zh-CN" smtClean="0"/>
              <a:pPr/>
              <a:t>48</a:t>
            </a:fld>
            <a:endParaRPr lang="zh-CN" altLang="zh-CN" smtClean="0"/>
          </a:p>
        </p:txBody>
      </p:sp>
      <p:grpSp>
        <p:nvGrpSpPr>
          <p:cNvPr id="13317" name="Group 2"/>
          <p:cNvGrpSpPr>
            <a:grpSpLocks/>
          </p:cNvGrpSpPr>
          <p:nvPr/>
        </p:nvGrpSpPr>
        <p:grpSpPr bwMode="auto">
          <a:xfrm>
            <a:off x="277813" y="1444625"/>
            <a:ext cx="5513387" cy="4886325"/>
            <a:chOff x="0" y="0"/>
            <a:chExt cx="3473" cy="3078"/>
          </a:xfrm>
        </p:grpSpPr>
        <p:graphicFrame>
          <p:nvGraphicFramePr>
            <p:cNvPr id="13314" name="Object 3"/>
            <p:cNvGraphicFramePr>
              <a:graphicFrameLocks noChangeAspect="1"/>
            </p:cNvGraphicFramePr>
            <p:nvPr/>
          </p:nvGraphicFramePr>
          <p:xfrm>
            <a:off x="0" y="0"/>
            <a:ext cx="3446" cy="3078"/>
          </p:xfrm>
          <a:graphic>
            <a:graphicData uri="http://schemas.openxmlformats.org/presentationml/2006/ole">
              <mc:AlternateContent xmlns:mc="http://schemas.openxmlformats.org/markup-compatibility/2006">
                <mc:Choice xmlns:v="urn:schemas-microsoft-com:vml" Requires="v">
                  <p:oleObj spid="_x0000_s13328" r:id="rId4" imgW="5800825" imgH="5181763" progId="Excel.Sheet.8">
                    <p:embed/>
                  </p:oleObj>
                </mc:Choice>
                <mc:Fallback>
                  <p:oleObj r:id="rId4" imgW="5800825" imgH="5181763"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446" cy="307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43" name="Text Box 4"/>
            <p:cNvSpPr txBox="1">
              <a:spLocks noChangeArrowheads="1"/>
            </p:cNvSpPr>
            <p:nvPr/>
          </p:nvSpPr>
          <p:spPr bwMode="auto">
            <a:xfrm>
              <a:off x="490" y="105"/>
              <a:ext cx="262" cy="308"/>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13344" name="Text Box 5"/>
            <p:cNvSpPr txBox="1">
              <a:spLocks noChangeArrowheads="1"/>
            </p:cNvSpPr>
            <p:nvPr/>
          </p:nvSpPr>
          <p:spPr bwMode="auto">
            <a:xfrm>
              <a:off x="3200" y="2541"/>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grpSp>
      <p:grpSp>
        <p:nvGrpSpPr>
          <p:cNvPr id="13318" name="Group 6"/>
          <p:cNvGrpSpPr>
            <a:grpSpLocks/>
          </p:cNvGrpSpPr>
          <p:nvPr/>
        </p:nvGrpSpPr>
        <p:grpSpPr bwMode="auto">
          <a:xfrm>
            <a:off x="1808163" y="1946275"/>
            <a:ext cx="2101850" cy="3660775"/>
            <a:chOff x="0" y="0"/>
            <a:chExt cx="1324" cy="2306"/>
          </a:xfrm>
        </p:grpSpPr>
        <p:sp>
          <p:nvSpPr>
            <p:cNvPr id="13341" name="Line 7"/>
            <p:cNvSpPr>
              <a:spLocks noChangeShapeType="1"/>
            </p:cNvSpPr>
            <p:nvPr/>
          </p:nvSpPr>
          <p:spPr bwMode="auto">
            <a:xfrm>
              <a:off x="12" y="26"/>
              <a:ext cx="1312" cy="2280"/>
            </a:xfrm>
            <a:prstGeom prst="line">
              <a:avLst/>
            </a:prstGeom>
            <a:noFill/>
            <a:ln w="50800">
              <a:solidFill>
                <a:srgbClr val="003399"/>
              </a:solidFill>
              <a:round/>
              <a:headEnd/>
              <a:tailEnd/>
            </a:ln>
          </p:spPr>
          <p:txBody>
            <a:bodyPr/>
            <a:lstStyle/>
            <a:p>
              <a:endParaRPr lang="zh-CN" altLang="en-US"/>
            </a:p>
          </p:txBody>
        </p:sp>
        <p:sp>
          <p:nvSpPr>
            <p:cNvPr id="13342" name="Text Box 8"/>
            <p:cNvSpPr txBox="1">
              <a:spLocks noChangeArrowheads="1"/>
            </p:cNvSpPr>
            <p:nvPr/>
          </p:nvSpPr>
          <p:spPr bwMode="auto">
            <a:xfrm>
              <a:off x="0"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D</a:t>
              </a:r>
            </a:p>
          </p:txBody>
        </p:sp>
      </p:grpSp>
      <p:grpSp>
        <p:nvGrpSpPr>
          <p:cNvPr id="13319" name="Group 9"/>
          <p:cNvGrpSpPr>
            <a:grpSpLocks/>
          </p:cNvGrpSpPr>
          <p:nvPr/>
        </p:nvGrpSpPr>
        <p:grpSpPr bwMode="auto">
          <a:xfrm>
            <a:off x="1327150" y="1944688"/>
            <a:ext cx="3367088" cy="3665537"/>
            <a:chOff x="0" y="0"/>
            <a:chExt cx="2121" cy="2309"/>
          </a:xfrm>
        </p:grpSpPr>
        <p:sp>
          <p:nvSpPr>
            <p:cNvPr id="13339" name="Line 10"/>
            <p:cNvSpPr>
              <a:spLocks noChangeShapeType="1"/>
            </p:cNvSpPr>
            <p:nvPr/>
          </p:nvSpPr>
          <p:spPr bwMode="auto">
            <a:xfrm flipH="1">
              <a:off x="0" y="101"/>
              <a:ext cx="2064" cy="2208"/>
            </a:xfrm>
            <a:prstGeom prst="line">
              <a:avLst/>
            </a:prstGeom>
            <a:noFill/>
            <a:ln w="50800">
              <a:solidFill>
                <a:srgbClr val="003399"/>
              </a:solidFill>
              <a:round/>
              <a:headEnd/>
              <a:tailEnd/>
            </a:ln>
          </p:spPr>
          <p:txBody>
            <a:bodyPr/>
            <a:lstStyle/>
            <a:p>
              <a:endParaRPr lang="zh-CN" altLang="en-US"/>
            </a:p>
          </p:txBody>
        </p:sp>
        <p:sp>
          <p:nvSpPr>
            <p:cNvPr id="13340" name="Text Box 11"/>
            <p:cNvSpPr txBox="1">
              <a:spLocks noChangeArrowheads="1"/>
            </p:cNvSpPr>
            <p:nvPr/>
          </p:nvSpPr>
          <p:spPr bwMode="auto">
            <a:xfrm>
              <a:off x="1848" y="0"/>
              <a:ext cx="273" cy="250"/>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S</a:t>
              </a:r>
            </a:p>
          </p:txBody>
        </p:sp>
      </p:grpSp>
      <p:sp>
        <p:nvSpPr>
          <p:cNvPr id="13320" name="Rectangle 12"/>
          <p:cNvSpPr>
            <a:spLocks noGrp="1" noChangeArrowheads="1"/>
          </p:cNvSpPr>
          <p:nvPr>
            <p:ph type="title" idx="4294967295"/>
          </p:nvPr>
        </p:nvSpPr>
        <p:spPr>
          <a:xfrm>
            <a:off x="571500" y="257175"/>
            <a:ext cx="6586538" cy="622300"/>
          </a:xfrm>
        </p:spPr>
        <p:txBody>
          <a:bodyPr/>
          <a:lstStyle/>
          <a:p>
            <a:pPr algn="l" eaLnBrk="1" hangingPunct="1"/>
            <a:r>
              <a:rPr lang="en-US" altLang="zh-CN" sz="2800" dirty="0" smtClean="0">
                <a:ea typeface="宋体" pitchFamily="2" charset="-122"/>
              </a:rPr>
              <a:t>3.1</a:t>
            </a:r>
            <a:r>
              <a:rPr lang="zh-CN" altLang="en-US" sz="2800" dirty="0" smtClean="0">
                <a:ea typeface="宋体" pitchFamily="2" charset="-122"/>
              </a:rPr>
              <a:t>短缺</a:t>
            </a:r>
            <a:r>
              <a:rPr lang="en-US" altLang="zh-CN" sz="2800" dirty="0" smtClean="0">
                <a:ea typeface="宋体" pitchFamily="2" charset="-122"/>
              </a:rPr>
              <a:t>(</a:t>
            </a:r>
            <a:r>
              <a:rPr lang="zh-CN" altLang="en-US" sz="2800" dirty="0" smtClean="0">
                <a:ea typeface="宋体" pitchFamily="2" charset="-122"/>
              </a:rPr>
              <a:t>超额需求）</a:t>
            </a:r>
            <a:r>
              <a:rPr lang="en-US" altLang="zh-CN" sz="2800" dirty="0" smtClean="0">
                <a:ea typeface="宋体" pitchFamily="2" charset="-122"/>
              </a:rPr>
              <a:t>:</a:t>
            </a:r>
          </a:p>
        </p:txBody>
      </p:sp>
      <p:sp>
        <p:nvSpPr>
          <p:cNvPr id="13321" name="Text Box 13"/>
          <p:cNvSpPr txBox="1">
            <a:spLocks noChangeArrowheads="1"/>
          </p:cNvSpPr>
          <p:nvPr/>
        </p:nvSpPr>
        <p:spPr bwMode="auto">
          <a:xfrm>
            <a:off x="1465181" y="1008573"/>
            <a:ext cx="6675437" cy="503238"/>
          </a:xfrm>
          <a:prstGeom prst="rect">
            <a:avLst/>
          </a:prstGeom>
          <a:noFill/>
          <a:ln w="9525">
            <a:noFill/>
            <a:miter lim="800000"/>
            <a:headEnd/>
            <a:tailEnd/>
          </a:ln>
        </p:spPr>
        <p:txBody>
          <a:bodyPr>
            <a:spAutoFit/>
          </a:bodyPr>
          <a:lstStyle/>
          <a:p>
            <a:pPr>
              <a:spcBef>
                <a:spcPct val="50000"/>
              </a:spcBef>
            </a:pPr>
            <a:r>
              <a:rPr lang="zh-CN" altLang="zh-CN" sz="2700" dirty="0">
                <a:ea typeface="宋体" pitchFamily="2" charset="-122"/>
              </a:rPr>
              <a:t>需求量大于供给量的状态</a:t>
            </a:r>
          </a:p>
        </p:txBody>
      </p:sp>
      <p:sp>
        <p:nvSpPr>
          <p:cNvPr id="13322" name="Text Box 14"/>
          <p:cNvSpPr txBox="1">
            <a:spLocks noChangeArrowheads="1"/>
          </p:cNvSpPr>
          <p:nvPr/>
        </p:nvSpPr>
        <p:spPr bwMode="auto">
          <a:xfrm>
            <a:off x="5005388" y="1782763"/>
            <a:ext cx="3517900" cy="946150"/>
          </a:xfrm>
          <a:prstGeom prst="rect">
            <a:avLst/>
          </a:prstGeom>
          <a:noFill/>
          <a:ln w="9525">
            <a:noFill/>
            <a:miter lim="800000"/>
            <a:headEnd/>
            <a:tailEnd/>
          </a:ln>
        </p:spPr>
        <p:txBody>
          <a:bodyPr>
            <a:spAutoFit/>
          </a:bodyPr>
          <a:lstStyle/>
          <a:p>
            <a:pPr>
              <a:spcBef>
                <a:spcPct val="50000"/>
              </a:spcBef>
            </a:pPr>
            <a:r>
              <a:rPr lang="zh-CN" altLang="zh-CN" sz="2800">
                <a:solidFill>
                  <a:srgbClr val="B2B2B2"/>
                </a:solidFill>
                <a:ea typeface="宋体" pitchFamily="2" charset="-122"/>
              </a:rPr>
              <a:t>面对短缺，卖者会提高价格,</a:t>
            </a:r>
          </a:p>
        </p:txBody>
      </p:sp>
      <p:sp>
        <p:nvSpPr>
          <p:cNvPr id="13323" name="Text Box 15"/>
          <p:cNvSpPr txBox="1">
            <a:spLocks noChangeArrowheads="1"/>
          </p:cNvSpPr>
          <p:nvPr/>
        </p:nvSpPr>
        <p:spPr bwMode="auto">
          <a:xfrm>
            <a:off x="5056188" y="2722563"/>
            <a:ext cx="3122612" cy="519112"/>
          </a:xfrm>
          <a:prstGeom prst="rect">
            <a:avLst/>
          </a:prstGeom>
          <a:noFill/>
          <a:ln w="9525">
            <a:noFill/>
            <a:miter lim="800000"/>
            <a:headEnd/>
            <a:tailEnd/>
          </a:ln>
        </p:spPr>
        <p:txBody>
          <a:bodyPr>
            <a:spAutoFit/>
          </a:bodyPr>
          <a:lstStyle/>
          <a:p>
            <a:pPr>
              <a:spcBef>
                <a:spcPct val="50000"/>
              </a:spcBef>
            </a:pPr>
            <a:r>
              <a:rPr lang="zh-CN" altLang="zh-CN" sz="2800">
                <a:solidFill>
                  <a:srgbClr val="B2B2B2"/>
                </a:solidFill>
                <a:ea typeface="宋体" pitchFamily="2" charset="-122"/>
              </a:rPr>
              <a:t>使 </a:t>
            </a:r>
            <a:r>
              <a:rPr lang="zh-CN" altLang="zh-CN" sz="2800" b="1" i="1">
                <a:solidFill>
                  <a:srgbClr val="B2B2B2"/>
                </a:solidFill>
                <a:ea typeface="宋体" pitchFamily="2" charset="-122"/>
              </a:rPr>
              <a:t>Q</a:t>
            </a:r>
            <a:r>
              <a:rPr lang="zh-CN" altLang="zh-CN" sz="2800" b="1" i="1" baseline="30000">
                <a:solidFill>
                  <a:srgbClr val="B2B2B2"/>
                </a:solidFill>
                <a:ea typeface="宋体" pitchFamily="2" charset="-122"/>
              </a:rPr>
              <a:t>D</a:t>
            </a:r>
            <a:r>
              <a:rPr lang="zh-CN" altLang="zh-CN" sz="2800">
                <a:solidFill>
                  <a:srgbClr val="B2B2B2"/>
                </a:solidFill>
                <a:ea typeface="宋体" pitchFamily="2" charset="-122"/>
              </a:rPr>
              <a:t> 减少</a:t>
            </a:r>
          </a:p>
        </p:txBody>
      </p:sp>
      <p:sp>
        <p:nvSpPr>
          <p:cNvPr id="13324" name="Text Box 16"/>
          <p:cNvSpPr txBox="1">
            <a:spLocks noChangeArrowheads="1"/>
          </p:cNvSpPr>
          <p:nvPr/>
        </p:nvSpPr>
        <p:spPr bwMode="auto">
          <a:xfrm>
            <a:off x="5051425" y="3159125"/>
            <a:ext cx="3122613" cy="519113"/>
          </a:xfrm>
          <a:prstGeom prst="rect">
            <a:avLst/>
          </a:prstGeom>
          <a:noFill/>
          <a:ln w="9525">
            <a:noFill/>
            <a:miter lim="800000"/>
            <a:headEnd/>
            <a:tailEnd/>
          </a:ln>
        </p:spPr>
        <p:txBody>
          <a:bodyPr>
            <a:spAutoFit/>
          </a:bodyPr>
          <a:lstStyle/>
          <a:p>
            <a:pPr>
              <a:spcBef>
                <a:spcPct val="50000"/>
              </a:spcBef>
            </a:pPr>
            <a:r>
              <a:rPr lang="zh-CN" altLang="zh-CN" sz="2800">
                <a:solidFill>
                  <a:srgbClr val="B2B2B2"/>
                </a:solidFill>
                <a:ea typeface="宋体" pitchFamily="2" charset="-122"/>
              </a:rPr>
              <a:t> </a:t>
            </a:r>
            <a:r>
              <a:rPr lang="zh-CN" altLang="zh-CN" sz="2800" b="1" i="1">
                <a:solidFill>
                  <a:srgbClr val="B2B2B2"/>
                </a:solidFill>
                <a:ea typeface="宋体" pitchFamily="2" charset="-122"/>
              </a:rPr>
              <a:t>Q</a:t>
            </a:r>
            <a:r>
              <a:rPr lang="zh-CN" altLang="zh-CN" sz="2800" b="1" i="1" baseline="30000">
                <a:solidFill>
                  <a:srgbClr val="B2B2B2"/>
                </a:solidFill>
                <a:ea typeface="宋体" pitchFamily="2" charset="-122"/>
              </a:rPr>
              <a:t>S</a:t>
            </a:r>
            <a:r>
              <a:rPr lang="zh-CN" altLang="zh-CN" sz="2800">
                <a:solidFill>
                  <a:srgbClr val="B2B2B2"/>
                </a:solidFill>
                <a:ea typeface="宋体" pitchFamily="2" charset="-122"/>
              </a:rPr>
              <a:t> 增加</a:t>
            </a:r>
          </a:p>
        </p:txBody>
      </p:sp>
      <p:sp>
        <p:nvSpPr>
          <p:cNvPr id="13325" name="Line 17"/>
          <p:cNvSpPr>
            <a:spLocks noChangeShapeType="1"/>
          </p:cNvSpPr>
          <p:nvPr/>
        </p:nvSpPr>
        <p:spPr bwMode="auto">
          <a:xfrm>
            <a:off x="1319213" y="4479925"/>
            <a:ext cx="1952625" cy="0"/>
          </a:xfrm>
          <a:prstGeom prst="line">
            <a:avLst/>
          </a:prstGeom>
          <a:noFill/>
          <a:ln w="12700">
            <a:solidFill>
              <a:srgbClr val="B2B2B2"/>
            </a:solidFill>
            <a:prstDash val="dash"/>
            <a:round/>
            <a:headEnd/>
            <a:tailEnd/>
          </a:ln>
        </p:spPr>
        <p:txBody>
          <a:bodyPr/>
          <a:lstStyle/>
          <a:p>
            <a:endParaRPr lang="zh-CN" altLang="en-US"/>
          </a:p>
        </p:txBody>
      </p:sp>
      <p:sp>
        <p:nvSpPr>
          <p:cNvPr id="13326" name="Line 18"/>
          <p:cNvSpPr>
            <a:spLocks noChangeShapeType="1"/>
          </p:cNvSpPr>
          <p:nvPr/>
        </p:nvSpPr>
        <p:spPr bwMode="auto">
          <a:xfrm flipH="1">
            <a:off x="3254375" y="4479925"/>
            <a:ext cx="0" cy="1139825"/>
          </a:xfrm>
          <a:prstGeom prst="line">
            <a:avLst/>
          </a:prstGeom>
          <a:noFill/>
          <a:ln w="12700">
            <a:solidFill>
              <a:srgbClr val="B2B2B2"/>
            </a:solidFill>
            <a:prstDash val="dash"/>
            <a:round/>
            <a:headEnd/>
            <a:tailEnd/>
          </a:ln>
        </p:spPr>
        <p:txBody>
          <a:bodyPr/>
          <a:lstStyle/>
          <a:p>
            <a:endParaRPr lang="zh-CN" altLang="en-US"/>
          </a:p>
        </p:txBody>
      </p:sp>
      <p:sp>
        <p:nvSpPr>
          <p:cNvPr id="13327" name="Line 19"/>
          <p:cNvSpPr>
            <a:spLocks noChangeShapeType="1"/>
          </p:cNvSpPr>
          <p:nvPr/>
        </p:nvSpPr>
        <p:spPr bwMode="auto">
          <a:xfrm flipH="1">
            <a:off x="2387600" y="4476750"/>
            <a:ext cx="3175" cy="1136650"/>
          </a:xfrm>
          <a:prstGeom prst="line">
            <a:avLst/>
          </a:prstGeom>
          <a:noFill/>
          <a:ln w="12700">
            <a:solidFill>
              <a:srgbClr val="B2B2B2"/>
            </a:solidFill>
            <a:prstDash val="dash"/>
            <a:round/>
            <a:headEnd/>
            <a:tailEnd/>
          </a:ln>
        </p:spPr>
        <p:txBody>
          <a:bodyPr/>
          <a:lstStyle/>
          <a:p>
            <a:endParaRPr lang="zh-CN" altLang="en-US"/>
          </a:p>
        </p:txBody>
      </p:sp>
      <p:sp>
        <p:nvSpPr>
          <p:cNvPr id="13328" name="AutoShape 20"/>
          <p:cNvSpPr>
            <a:spLocks/>
          </p:cNvSpPr>
          <p:nvPr/>
        </p:nvSpPr>
        <p:spPr bwMode="auto">
          <a:xfrm rot="-5400000">
            <a:off x="2717007" y="4247356"/>
            <a:ext cx="209550" cy="858837"/>
          </a:xfrm>
          <a:prstGeom prst="leftBrace">
            <a:avLst>
              <a:gd name="adj1" fmla="val 34154"/>
              <a:gd name="adj2" fmla="val 50000"/>
            </a:avLst>
          </a:prstGeom>
          <a:noFill/>
          <a:ln w="19050">
            <a:solidFill>
              <a:srgbClr val="B2B2B2"/>
            </a:solidFill>
            <a:round/>
            <a:headEnd/>
            <a:tailEnd/>
          </a:ln>
        </p:spPr>
        <p:txBody>
          <a:bodyPr wrap="none" anchor="ctr"/>
          <a:lstStyle/>
          <a:p>
            <a:endParaRPr lang="zh-CN" altLang="zh-CN" sz="1800">
              <a:ea typeface="宋体" pitchFamily="2" charset="-122"/>
            </a:endParaRPr>
          </a:p>
        </p:txBody>
      </p:sp>
      <p:sp>
        <p:nvSpPr>
          <p:cNvPr id="13329" name="Line 21"/>
          <p:cNvSpPr>
            <a:spLocks noChangeShapeType="1"/>
          </p:cNvSpPr>
          <p:nvPr/>
        </p:nvSpPr>
        <p:spPr bwMode="auto">
          <a:xfrm flipV="1">
            <a:off x="2746375" y="4811713"/>
            <a:ext cx="71438" cy="320675"/>
          </a:xfrm>
          <a:prstGeom prst="line">
            <a:avLst/>
          </a:prstGeom>
          <a:noFill/>
          <a:ln w="9525">
            <a:solidFill>
              <a:srgbClr val="B2B2B2"/>
            </a:solidFill>
            <a:round/>
            <a:headEnd/>
            <a:tailEnd/>
          </a:ln>
        </p:spPr>
        <p:txBody>
          <a:bodyPr/>
          <a:lstStyle/>
          <a:p>
            <a:endParaRPr lang="zh-CN" altLang="en-US"/>
          </a:p>
        </p:txBody>
      </p:sp>
      <p:sp>
        <p:nvSpPr>
          <p:cNvPr id="13330" name="Text Box 22"/>
          <p:cNvSpPr txBox="1">
            <a:spLocks noChangeArrowheads="1"/>
          </p:cNvSpPr>
          <p:nvPr/>
        </p:nvSpPr>
        <p:spPr bwMode="auto">
          <a:xfrm>
            <a:off x="1958975" y="5011738"/>
            <a:ext cx="1512888" cy="473075"/>
          </a:xfrm>
          <a:prstGeom prst="rect">
            <a:avLst/>
          </a:prstGeom>
          <a:noFill/>
          <a:ln w="9525">
            <a:noFill/>
            <a:miter lim="800000"/>
            <a:headEnd/>
            <a:tailEnd/>
          </a:ln>
        </p:spPr>
        <p:txBody>
          <a:bodyPr lIns="45720" rIns="45720">
            <a:spAutoFit/>
          </a:bodyPr>
          <a:lstStyle/>
          <a:p>
            <a:pPr algn="ctr">
              <a:spcBef>
                <a:spcPct val="50000"/>
              </a:spcBef>
            </a:pPr>
            <a:r>
              <a:rPr lang="zh-CN" altLang="zh-CN" sz="2500" b="1" i="1">
                <a:solidFill>
                  <a:srgbClr val="B2B2B2"/>
                </a:solidFill>
                <a:ea typeface="宋体" pitchFamily="2" charset="-122"/>
              </a:rPr>
              <a:t>短缺</a:t>
            </a:r>
          </a:p>
        </p:txBody>
      </p:sp>
      <p:sp>
        <p:nvSpPr>
          <p:cNvPr id="70679" name="Text Box 23"/>
          <p:cNvSpPr txBox="1">
            <a:spLocks noChangeArrowheads="1"/>
          </p:cNvSpPr>
          <p:nvPr/>
        </p:nvSpPr>
        <p:spPr bwMode="auto">
          <a:xfrm>
            <a:off x="5048250" y="3697288"/>
            <a:ext cx="3536950" cy="946150"/>
          </a:xfrm>
          <a:prstGeom prst="rect">
            <a:avLst/>
          </a:prstGeom>
          <a:noFill/>
          <a:ln w="9525">
            <a:noFill/>
            <a:miter lim="800000"/>
            <a:headEnd/>
            <a:tailEnd/>
          </a:ln>
        </p:spPr>
        <p:txBody>
          <a:bodyPr>
            <a:spAutoFit/>
          </a:bodyPr>
          <a:lstStyle/>
          <a:p>
            <a:pPr>
              <a:spcBef>
                <a:spcPct val="50000"/>
              </a:spcBef>
            </a:pPr>
            <a:r>
              <a:rPr lang="zh-CN" altLang="zh-CN" sz="2800">
                <a:ea typeface="宋体" pitchFamily="2" charset="-122"/>
              </a:rPr>
              <a:t>价格继续上升直到达到均衡价格</a:t>
            </a:r>
            <a:endParaRPr lang="zh-CN" altLang="zh-CN" sz="2600">
              <a:ea typeface="宋体" pitchFamily="2" charset="-122"/>
            </a:endParaRPr>
          </a:p>
        </p:txBody>
      </p:sp>
      <p:grpSp>
        <p:nvGrpSpPr>
          <p:cNvPr id="5" name="Group 24"/>
          <p:cNvGrpSpPr>
            <a:grpSpLocks/>
          </p:cNvGrpSpPr>
          <p:nvPr/>
        </p:nvGrpSpPr>
        <p:grpSpPr bwMode="auto">
          <a:xfrm>
            <a:off x="1322388" y="3902075"/>
            <a:ext cx="1604962" cy="558800"/>
            <a:chOff x="0" y="0"/>
            <a:chExt cx="1011" cy="352"/>
          </a:xfrm>
        </p:grpSpPr>
        <p:sp>
          <p:nvSpPr>
            <p:cNvPr id="13337" name="Line 25"/>
            <p:cNvSpPr>
              <a:spLocks noChangeShapeType="1"/>
            </p:cNvSpPr>
            <p:nvPr/>
          </p:nvSpPr>
          <p:spPr bwMode="auto">
            <a:xfrm rot="10800000">
              <a:off x="0" y="0"/>
              <a:ext cx="0" cy="352"/>
            </a:xfrm>
            <a:prstGeom prst="line">
              <a:avLst/>
            </a:prstGeom>
            <a:noFill/>
            <a:ln w="57150">
              <a:solidFill>
                <a:srgbClr val="990000"/>
              </a:solidFill>
              <a:round/>
              <a:headEnd/>
              <a:tailEnd type="triangle" w="med" len="med"/>
            </a:ln>
          </p:spPr>
          <p:txBody>
            <a:bodyPr/>
            <a:lstStyle/>
            <a:p>
              <a:endParaRPr lang="zh-CN" altLang="en-US"/>
            </a:p>
          </p:txBody>
        </p:sp>
        <p:sp>
          <p:nvSpPr>
            <p:cNvPr id="13338" name="Line 26"/>
            <p:cNvSpPr>
              <a:spLocks noChangeShapeType="1"/>
            </p:cNvSpPr>
            <p:nvPr/>
          </p:nvSpPr>
          <p:spPr bwMode="auto">
            <a:xfrm flipV="1">
              <a:off x="1" y="2"/>
              <a:ext cx="1010" cy="1"/>
            </a:xfrm>
            <a:prstGeom prst="line">
              <a:avLst/>
            </a:prstGeom>
            <a:noFill/>
            <a:ln w="12700">
              <a:solidFill>
                <a:srgbClr val="FF0000"/>
              </a:solidFill>
              <a:prstDash val="dash"/>
              <a:round/>
              <a:headEnd/>
              <a:tailEnd/>
            </a:ln>
          </p:spPr>
          <p:txBody>
            <a:bodyPr/>
            <a:lstStyle/>
            <a:p>
              <a:endParaRPr lang="zh-CN" altLang="en-US"/>
            </a:p>
          </p:txBody>
        </p:sp>
      </p:grpSp>
      <p:grpSp>
        <p:nvGrpSpPr>
          <p:cNvPr id="6" name="Group 27"/>
          <p:cNvGrpSpPr>
            <a:grpSpLocks/>
          </p:cNvGrpSpPr>
          <p:nvPr/>
        </p:nvGrpSpPr>
        <p:grpSpPr bwMode="auto">
          <a:xfrm>
            <a:off x="2860675" y="3825875"/>
            <a:ext cx="139700" cy="1790700"/>
            <a:chOff x="0" y="0"/>
            <a:chExt cx="88" cy="1128"/>
          </a:xfrm>
        </p:grpSpPr>
        <p:sp>
          <p:nvSpPr>
            <p:cNvPr id="13335" name="Line 28"/>
            <p:cNvSpPr>
              <a:spLocks noChangeShapeType="1"/>
            </p:cNvSpPr>
            <p:nvPr/>
          </p:nvSpPr>
          <p:spPr bwMode="auto">
            <a:xfrm>
              <a:off x="38" y="30"/>
              <a:ext cx="4" cy="1098"/>
            </a:xfrm>
            <a:prstGeom prst="line">
              <a:avLst/>
            </a:prstGeom>
            <a:noFill/>
            <a:ln w="12700">
              <a:solidFill>
                <a:srgbClr val="FF0000"/>
              </a:solidFill>
              <a:prstDash val="dash"/>
              <a:round/>
              <a:headEnd/>
              <a:tailEnd/>
            </a:ln>
          </p:spPr>
          <p:txBody>
            <a:bodyPr/>
            <a:lstStyle/>
            <a:p>
              <a:endParaRPr lang="zh-CN" altLang="en-US"/>
            </a:p>
          </p:txBody>
        </p:sp>
        <p:sp>
          <p:nvSpPr>
            <p:cNvPr id="13336" name="Oval 29"/>
            <p:cNvSpPr>
              <a:spLocks noChangeArrowheads="1"/>
            </p:cNvSpPr>
            <p:nvPr/>
          </p:nvSpPr>
          <p:spPr bwMode="auto">
            <a:xfrm>
              <a:off x="0"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13334"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79"/>
                                        </p:tgtEl>
                                        <p:attrNameLst>
                                          <p:attrName>style.visibility</p:attrName>
                                        </p:attrNameLst>
                                      </p:cBhvr>
                                      <p:to>
                                        <p:strVal val="visible"/>
                                      </p:to>
                                    </p:set>
                                    <p:animEffect transition="in" filter="wipe(left)">
                                      <p:cBhvr>
                                        <p:cTn id="7" dur="500"/>
                                        <p:tgtEl>
                                          <p:spTgt spid="70679"/>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trips(upRight)">
                                      <p:cBhvr>
                                        <p:cTn id="11" dur="500"/>
                                        <p:tgtEl>
                                          <p:spTgt spid="5"/>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38915" name="灯片编号占位符 2"/>
          <p:cNvSpPr>
            <a:spLocks noGrp="1"/>
          </p:cNvSpPr>
          <p:nvPr>
            <p:ph type="sldNum" sz="quarter" idx="11"/>
          </p:nvPr>
        </p:nvSpPr>
        <p:spPr>
          <a:noFill/>
          <a:ln>
            <a:miter lim="800000"/>
            <a:headEnd/>
            <a:tailEnd/>
          </a:ln>
        </p:spPr>
        <p:txBody>
          <a:bodyPr/>
          <a:lstStyle/>
          <a:p>
            <a:fld id="{71D5AE38-9023-4363-BB6D-D5B5E1D9D997}" type="slidenum">
              <a:rPr lang="zh-CN" altLang="zh-CN" smtClean="0"/>
              <a:pPr/>
              <a:t>4</a:t>
            </a:fld>
            <a:endParaRPr lang="zh-CN" altLang="zh-CN" smtClean="0"/>
          </a:p>
        </p:txBody>
      </p:sp>
      <p:sp>
        <p:nvSpPr>
          <p:cNvPr id="38916" name="Rectangle 2"/>
          <p:cNvSpPr>
            <a:spLocks noGrp="1" noChangeArrowheads="1"/>
          </p:cNvSpPr>
          <p:nvPr>
            <p:ph type="title" idx="4294967295"/>
          </p:nvPr>
        </p:nvSpPr>
        <p:spPr>
          <a:xfrm>
            <a:off x="222250" y="0"/>
            <a:ext cx="8686800" cy="901700"/>
          </a:xfrm>
        </p:spPr>
        <p:txBody>
          <a:bodyPr/>
          <a:lstStyle/>
          <a:p>
            <a:pPr eaLnBrk="1" hangingPunct="1"/>
            <a:r>
              <a:rPr lang="en-US" altLang="zh-CN" sz="3600" dirty="0" smtClean="0">
                <a:ea typeface="宋体" pitchFamily="2" charset="-122"/>
              </a:rPr>
              <a:t>1.1</a:t>
            </a:r>
            <a:r>
              <a:rPr lang="zh-CN" altLang="en-US" sz="3600" dirty="0" smtClean="0">
                <a:ea typeface="宋体" pitchFamily="2" charset="-122"/>
              </a:rPr>
              <a:t>需求表</a:t>
            </a:r>
          </a:p>
        </p:txBody>
      </p:sp>
      <p:sp>
        <p:nvSpPr>
          <p:cNvPr id="23557" name="Rectangle 3"/>
          <p:cNvSpPr>
            <a:spLocks noGrp="1" noChangeArrowheads="1"/>
          </p:cNvSpPr>
          <p:nvPr>
            <p:ph type="body" idx="4294967295"/>
          </p:nvPr>
        </p:nvSpPr>
        <p:spPr>
          <a:xfrm>
            <a:off x="531813" y="1016000"/>
            <a:ext cx="5099050" cy="3527425"/>
          </a:xfrm>
        </p:spPr>
        <p:txBody>
          <a:bodyPr/>
          <a:lstStyle/>
          <a:p>
            <a:pPr marL="342900" lvl="1" indent="-342900">
              <a:lnSpc>
                <a:spcPct val="105000"/>
              </a:lnSpc>
              <a:spcBef>
                <a:spcPct val="45000"/>
              </a:spcBef>
              <a:buClr>
                <a:srgbClr val="339966"/>
              </a:buClr>
            </a:pPr>
            <a:r>
              <a:rPr lang="zh-CN" altLang="en-US" dirty="0" smtClean="0">
                <a:ea typeface="宋体" pitchFamily="2" charset="-122"/>
              </a:rPr>
              <a:t>每个价格下均有一个需求量</a:t>
            </a:r>
            <a:endParaRPr lang="en-US" altLang="zh-CN" dirty="0" smtClean="0">
              <a:ea typeface="宋体" pitchFamily="2" charset="-122"/>
            </a:endParaRPr>
          </a:p>
          <a:p>
            <a:pPr marL="342900" lvl="1" indent="-342900">
              <a:lnSpc>
                <a:spcPct val="105000"/>
              </a:lnSpc>
              <a:spcBef>
                <a:spcPct val="45000"/>
              </a:spcBef>
              <a:buClr>
                <a:srgbClr val="339966"/>
              </a:buClr>
            </a:pPr>
            <a:r>
              <a:rPr lang="zh-CN" altLang="en-US" dirty="0" smtClean="0">
                <a:ea typeface="宋体" pitchFamily="2" charset="-122"/>
              </a:rPr>
              <a:t>价格与需求量之间的整体关系称为</a:t>
            </a:r>
            <a:r>
              <a:rPr lang="zh-CN" altLang="en-US" b="1" dirty="0" smtClean="0">
                <a:solidFill>
                  <a:srgbClr val="FF0000"/>
                </a:solidFill>
                <a:ea typeface="宋体" pitchFamily="2" charset="-122"/>
              </a:rPr>
              <a:t>需求（</a:t>
            </a:r>
            <a:r>
              <a:rPr lang="en-US" altLang="zh-CN" b="1" dirty="0" smtClean="0">
                <a:solidFill>
                  <a:srgbClr val="FF0000"/>
                </a:solidFill>
                <a:ea typeface="宋体" pitchFamily="2" charset="-122"/>
              </a:rPr>
              <a:t>demand</a:t>
            </a:r>
            <a:r>
              <a:rPr lang="zh-CN" altLang="en-US" b="1" dirty="0" smtClean="0">
                <a:solidFill>
                  <a:srgbClr val="FF0000"/>
                </a:solidFill>
                <a:ea typeface="宋体" pitchFamily="2" charset="-122"/>
              </a:rPr>
              <a:t>）</a:t>
            </a:r>
            <a:endParaRPr lang="en-US" altLang="zh-CN" b="1" dirty="0" smtClean="0">
              <a:solidFill>
                <a:srgbClr val="CC0000"/>
              </a:solidFill>
              <a:ea typeface="宋体" pitchFamily="2" charset="-122"/>
            </a:endParaRPr>
          </a:p>
          <a:p>
            <a:pPr eaLnBrk="1" hangingPunct="1"/>
            <a:r>
              <a:rPr lang="zh-CN" altLang="zh-CN" b="1" dirty="0" smtClean="0">
                <a:solidFill>
                  <a:srgbClr val="CC0000"/>
                </a:solidFill>
                <a:ea typeface="宋体" pitchFamily="2" charset="-122"/>
              </a:rPr>
              <a:t>需求表：</a:t>
            </a:r>
            <a:r>
              <a:rPr lang="zh-CN" altLang="zh-CN" dirty="0" smtClean="0">
                <a:ea typeface="宋体" pitchFamily="2" charset="-122"/>
              </a:rPr>
              <a:t/>
            </a:r>
            <a:br>
              <a:rPr lang="zh-CN" altLang="zh-CN" dirty="0" smtClean="0">
                <a:ea typeface="宋体" pitchFamily="2" charset="-122"/>
              </a:rPr>
            </a:br>
            <a:r>
              <a:rPr lang="zh-CN" altLang="zh-CN" dirty="0" smtClean="0">
                <a:ea typeface="宋体" pitchFamily="2" charset="-122"/>
              </a:rPr>
              <a:t>表示一种物品的价格与需求量之间关系的表格</a:t>
            </a:r>
          </a:p>
          <a:p>
            <a:pPr eaLnBrk="1" hangingPunct="1">
              <a:spcBef>
                <a:spcPct val="60000"/>
              </a:spcBef>
            </a:pPr>
            <a:r>
              <a:rPr lang="zh-CN" altLang="zh-CN" dirty="0" smtClean="0">
                <a:ea typeface="宋体" pitchFamily="2" charset="-122"/>
              </a:rPr>
              <a:t>例如:</a:t>
            </a:r>
            <a:br>
              <a:rPr lang="zh-CN" altLang="zh-CN" dirty="0" smtClean="0">
                <a:ea typeface="宋体" pitchFamily="2" charset="-122"/>
              </a:rPr>
            </a:br>
            <a:r>
              <a:rPr lang="zh-CN" altLang="en-US" dirty="0" smtClean="0">
                <a:ea typeface="宋体" pitchFamily="2" charset="-122"/>
              </a:rPr>
              <a:t>莉莉</a:t>
            </a:r>
            <a:r>
              <a:rPr lang="zh-CN" altLang="zh-CN" dirty="0" smtClean="0">
                <a:ea typeface="宋体" pitchFamily="2" charset="-122"/>
              </a:rPr>
              <a:t>对</a:t>
            </a:r>
            <a:r>
              <a:rPr lang="zh-CN" altLang="en-US" dirty="0" smtClean="0">
                <a:ea typeface="宋体" pitchFamily="2" charset="-122"/>
              </a:rPr>
              <a:t>冰淇淋</a:t>
            </a:r>
            <a:r>
              <a:rPr lang="zh-CN" altLang="zh-CN" dirty="0" smtClean="0">
                <a:ea typeface="宋体" pitchFamily="2" charset="-122"/>
              </a:rPr>
              <a:t>的需求</a:t>
            </a:r>
          </a:p>
        </p:txBody>
      </p:sp>
      <p:graphicFrame>
        <p:nvGraphicFramePr>
          <p:cNvPr id="14340" name="Group 4"/>
          <p:cNvGraphicFramePr>
            <a:graphicFrameLocks noGrp="1"/>
          </p:cNvGraphicFramePr>
          <p:nvPr/>
        </p:nvGraphicFramePr>
        <p:xfrm>
          <a:off x="5983288" y="841375"/>
          <a:ext cx="2876727" cy="4574477"/>
        </p:xfrm>
        <a:graphic>
          <a:graphicData uri="http://schemas.openxmlformats.org/drawingml/2006/table">
            <a:tbl>
              <a:tblPr/>
              <a:tblGrid>
                <a:gridCol w="1286933"/>
                <a:gridCol w="1589794"/>
              </a:tblGrid>
              <a:tr h="12430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价格</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zh-CN" sz="2400" b="0" i="0" u="none" strike="noStrike" cap="none" normalizeH="0" baseline="0" smtClean="0">
                          <a:ln>
                            <a:noFill/>
                          </a:ln>
                          <a:solidFill>
                            <a:schemeClr val="tx1"/>
                          </a:solidFill>
                          <a:effectLst/>
                          <a:latin typeface="Arial" pitchFamily="34" charset="0"/>
                          <a:ea typeface="宋体" pitchFamily="2" charset="-122"/>
                        </a:rPr>
                        <a:t>需求量</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sp>
        <p:nvSpPr>
          <p:cNvPr id="14365" name="Rectangle 49"/>
          <p:cNvSpPr>
            <a:spLocks noChangeArrowheads="1"/>
          </p:cNvSpPr>
          <p:nvPr/>
        </p:nvSpPr>
        <p:spPr bwMode="auto">
          <a:xfrm>
            <a:off x="565150" y="5429250"/>
            <a:ext cx="4840288" cy="819150"/>
          </a:xfrm>
          <a:prstGeom prst="rect">
            <a:avLst/>
          </a:prstGeom>
          <a:noFill/>
          <a:ln w="9525">
            <a:noFill/>
            <a:miter lim="800000"/>
            <a:headEnd/>
            <a:tailEnd/>
          </a:ln>
        </p:spPr>
        <p:txBody>
          <a:bodyPr/>
          <a:lstStyle/>
          <a:p>
            <a:pPr marL="342900" indent="-342900">
              <a:lnSpc>
                <a:spcPct val="105000"/>
              </a:lnSpc>
              <a:spcBef>
                <a:spcPct val="45000"/>
              </a:spcBef>
              <a:buClr>
                <a:srgbClr val="339966"/>
              </a:buClr>
              <a:buSzPct val="120000"/>
              <a:buFont typeface="Wingdings" pitchFamily="2" charset="2"/>
              <a:buChar char="§"/>
            </a:pPr>
            <a:r>
              <a:rPr lang="zh-CN" altLang="zh-CN" sz="2800" dirty="0" smtClean="0">
                <a:ea typeface="宋体" pitchFamily="2" charset="-122"/>
              </a:rPr>
              <a:t>注意</a:t>
            </a:r>
            <a:r>
              <a:rPr lang="zh-CN" altLang="en-US" sz="2800" dirty="0" smtClean="0">
                <a:ea typeface="宋体" pitchFamily="2" charset="-122"/>
              </a:rPr>
              <a:t>莉莉</a:t>
            </a:r>
            <a:r>
              <a:rPr lang="zh-CN" altLang="zh-CN" sz="2800" dirty="0" smtClean="0">
                <a:ea typeface="宋体" pitchFamily="2" charset="-122"/>
              </a:rPr>
              <a:t>的</a:t>
            </a:r>
            <a:r>
              <a:rPr lang="zh-CN" altLang="zh-CN" sz="2800" dirty="0">
                <a:ea typeface="宋体" pitchFamily="2" charset="-122"/>
              </a:rPr>
              <a:t>偏好满足需求定理</a:t>
            </a:r>
            <a:endParaRPr lang="zh-CN" altLang="en-US" sz="2800" dirty="0">
              <a:ea typeface="宋体" pitchFamily="2" charset="-122"/>
            </a:endParaRPr>
          </a:p>
        </p:txBody>
      </p:sp>
      <p:sp>
        <p:nvSpPr>
          <p:cNvPr id="38944"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animEffect transition="in" filter="wipe(left)">
                                      <p:cBhvr>
                                        <p:cTn id="7" dur="500"/>
                                        <p:tgtEl>
                                          <p:spTgt spid="235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1" end="1"/>
                                            </p:txEl>
                                          </p:spTgt>
                                        </p:tgtEl>
                                        <p:attrNameLst>
                                          <p:attrName>style.visibility</p:attrName>
                                        </p:attrNameLst>
                                      </p:cBhvr>
                                      <p:to>
                                        <p:strVal val="visible"/>
                                      </p:to>
                                    </p:set>
                                    <p:animEffect transition="in" filter="wipe(left)">
                                      <p:cBhvr>
                                        <p:cTn id="12" dur="500"/>
                                        <p:tgtEl>
                                          <p:spTgt spid="235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7">
                                            <p:txEl>
                                              <p:pRg st="2" end="2"/>
                                            </p:txEl>
                                          </p:spTgt>
                                        </p:tgtEl>
                                        <p:attrNameLst>
                                          <p:attrName>style.visibility</p:attrName>
                                        </p:attrNameLst>
                                      </p:cBhvr>
                                      <p:to>
                                        <p:strVal val="visible"/>
                                      </p:to>
                                    </p:set>
                                    <p:animEffect transition="in" filter="wipe(left)">
                                      <p:cBhvr>
                                        <p:cTn id="17" dur="500"/>
                                        <p:tgtEl>
                                          <p:spTgt spid="235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7">
                                            <p:txEl>
                                              <p:pRg st="3" end="3"/>
                                            </p:txEl>
                                          </p:spTgt>
                                        </p:tgtEl>
                                        <p:attrNameLst>
                                          <p:attrName>style.visibility</p:attrName>
                                        </p:attrNameLst>
                                      </p:cBhvr>
                                      <p:to>
                                        <p:strVal val="visible"/>
                                      </p:to>
                                    </p:set>
                                    <p:animEffect transition="in" filter="wipe(left)">
                                      <p:cBhvr>
                                        <p:cTn id="22" dur="500"/>
                                        <p:tgtEl>
                                          <p:spTgt spid="23557">
                                            <p:txEl>
                                              <p:pRg st="3" end="3"/>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4340"/>
                                        </p:tgtEl>
                                        <p:attrNameLst>
                                          <p:attrName>style.visibility</p:attrName>
                                        </p:attrNameLst>
                                      </p:cBhvr>
                                      <p:to>
                                        <p:strVal val="visible"/>
                                      </p:to>
                                    </p:set>
                                    <p:animEffect transition="in" filter="dissolve">
                                      <p:cBhvr>
                                        <p:cTn id="26" dur="500"/>
                                        <p:tgtEl>
                                          <p:spTgt spid="1434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365"/>
                                        </p:tgtEl>
                                        <p:attrNameLst>
                                          <p:attrName>style.visibility</p:attrName>
                                        </p:attrNameLst>
                                      </p:cBhvr>
                                      <p:to>
                                        <p:strVal val="visible"/>
                                      </p:to>
                                    </p:set>
                                    <p:animEffect transition="in" filter="wipe(left)">
                                      <p:cBhvr>
                                        <p:cTn id="31" dur="500"/>
                                        <p:tgtEl>
                                          <p:spTgt spid="1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bldLvl="4" autoUpdateAnimBg="0"/>
      <p:bldP spid="1436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72707" name="灯片编号占位符 2"/>
          <p:cNvSpPr>
            <a:spLocks noGrp="1"/>
          </p:cNvSpPr>
          <p:nvPr>
            <p:ph type="sldNum" sz="quarter" idx="11"/>
          </p:nvPr>
        </p:nvSpPr>
        <p:spPr>
          <a:noFill/>
          <a:ln>
            <a:miter lim="800000"/>
            <a:headEnd/>
            <a:tailEnd/>
          </a:ln>
        </p:spPr>
        <p:txBody>
          <a:bodyPr/>
          <a:lstStyle/>
          <a:p>
            <a:fld id="{4DF7360C-8A58-4B97-8CEA-DD4F184F5F8D}" type="slidenum">
              <a:rPr lang="zh-CN" altLang="zh-CN" smtClean="0"/>
              <a:pPr/>
              <a:t>49</a:t>
            </a:fld>
            <a:endParaRPr lang="zh-CN" altLang="zh-CN" smtClean="0"/>
          </a:p>
        </p:txBody>
      </p:sp>
      <p:sp>
        <p:nvSpPr>
          <p:cNvPr id="72708" name="Rectangle 2"/>
          <p:cNvSpPr>
            <a:spLocks noGrp="1" noChangeArrowheads="1"/>
          </p:cNvSpPr>
          <p:nvPr>
            <p:ph type="title" idx="4294967295"/>
          </p:nvPr>
        </p:nvSpPr>
        <p:spPr>
          <a:xfrm>
            <a:off x="0" y="263525"/>
            <a:ext cx="9144000" cy="649288"/>
          </a:xfrm>
        </p:spPr>
        <p:txBody>
          <a:bodyPr/>
          <a:lstStyle/>
          <a:p>
            <a:pPr eaLnBrk="1" hangingPunct="1"/>
            <a:r>
              <a:rPr lang="en-US" altLang="zh-CN" sz="3600" dirty="0" smtClean="0">
                <a:ea typeface="宋体" pitchFamily="2" charset="-122"/>
              </a:rPr>
              <a:t>3.2</a:t>
            </a:r>
            <a:r>
              <a:rPr lang="zh-CN" altLang="en-US" sz="3600" dirty="0" smtClean="0">
                <a:ea typeface="宋体" pitchFamily="2" charset="-122"/>
              </a:rPr>
              <a:t>分析均衡变动的三个步骤</a:t>
            </a:r>
            <a:r>
              <a:rPr lang="en-US" altLang="zh-CN" sz="3600" dirty="0" smtClean="0">
                <a:ea typeface="宋体" pitchFamily="2" charset="-122"/>
              </a:rPr>
              <a:t>Three steps to analyzing changes in equilibrium</a:t>
            </a:r>
            <a:endParaRPr lang="zh-CN" altLang="en-US" sz="3600" dirty="0" smtClean="0">
              <a:ea typeface="宋体" pitchFamily="2" charset="-122"/>
            </a:endParaRPr>
          </a:p>
        </p:txBody>
      </p:sp>
      <p:sp>
        <p:nvSpPr>
          <p:cNvPr id="71683" name="Rectangle 3"/>
          <p:cNvSpPr>
            <a:spLocks noGrp="1" noChangeArrowheads="1"/>
          </p:cNvSpPr>
          <p:nvPr>
            <p:ph type="body" idx="4294967295"/>
          </p:nvPr>
        </p:nvSpPr>
        <p:spPr>
          <a:xfrm>
            <a:off x="474663" y="1354138"/>
            <a:ext cx="8296275" cy="4764087"/>
          </a:xfrm>
          <a:solidFill>
            <a:schemeClr val="bg1"/>
          </a:solidFill>
          <a:ln>
            <a:solidFill>
              <a:srgbClr val="0000FF"/>
            </a:solidFill>
          </a:ln>
          <a:effectLst>
            <a:outerShdw dist="125724" dir="2700000" algn="ctr" rotWithShape="0">
              <a:srgbClr val="336699">
                <a:alpha val="50000"/>
              </a:srgbClr>
            </a:outerShdw>
          </a:effectLst>
        </p:spPr>
        <p:txBody>
          <a:bodyPr lIns="137160" tIns="91440" bIns="91440"/>
          <a:lstStyle/>
          <a:p>
            <a:pPr marL="0" indent="0" eaLnBrk="1" hangingPunct="1">
              <a:spcBef>
                <a:spcPts val="600"/>
              </a:spcBef>
              <a:buFont typeface="Wingdings" pitchFamily="2" charset="2"/>
              <a:buNone/>
              <a:defRPr/>
            </a:pPr>
            <a:r>
              <a:rPr lang="zh-CN" altLang="zh-CN" sz="2700" dirty="0" smtClean="0">
                <a:ea typeface="宋体" pitchFamily="2" charset="-122"/>
              </a:rPr>
              <a:t>分析均衡的变动：</a:t>
            </a:r>
            <a:endParaRPr lang="zh-CN" altLang="zh-CN" sz="2700" b="1" dirty="0" smtClean="0">
              <a:solidFill>
                <a:srgbClr val="CC0000"/>
              </a:solidFill>
              <a:ea typeface="宋体" pitchFamily="2" charset="-122"/>
            </a:endParaRPr>
          </a:p>
          <a:p>
            <a:pPr marL="692150" lvl="1" indent="-457200" eaLnBrk="1" hangingPunct="1">
              <a:lnSpc>
                <a:spcPct val="105000"/>
              </a:lnSpc>
              <a:spcBef>
                <a:spcPts val="600"/>
              </a:spcBef>
              <a:buFont typeface="Wingdings" pitchFamily="2" charset="2"/>
              <a:buNone/>
              <a:defRPr/>
            </a:pPr>
            <a:r>
              <a:rPr lang="zh-CN" altLang="zh-CN" b="1" dirty="0" smtClean="0">
                <a:solidFill>
                  <a:srgbClr val="339966"/>
                </a:solidFill>
                <a:ea typeface="宋体" pitchFamily="2" charset="-122"/>
              </a:rPr>
              <a:t>1.</a:t>
            </a:r>
            <a:r>
              <a:rPr lang="zh-CN" altLang="zh-CN" dirty="0" smtClean="0">
                <a:solidFill>
                  <a:srgbClr val="339966"/>
                </a:solidFill>
                <a:ea typeface="宋体" pitchFamily="2" charset="-122"/>
              </a:rPr>
              <a:t>	</a:t>
            </a:r>
            <a:r>
              <a:rPr lang="zh-CN" altLang="zh-CN" dirty="0" smtClean="0">
                <a:ea typeface="宋体" pitchFamily="2" charset="-122"/>
              </a:rPr>
              <a:t>确定该事件是使供给曲线移动还是使需求曲线移动（还是使两者都移动）</a:t>
            </a:r>
            <a:endParaRPr lang="en-US" altLang="zh-CN" dirty="0" smtClean="0">
              <a:ea typeface="宋体" pitchFamily="2" charset="-122"/>
            </a:endParaRPr>
          </a:p>
          <a:p>
            <a:pPr marL="692150" lvl="1" indent="-457200" eaLnBrk="1" hangingPunct="1">
              <a:lnSpc>
                <a:spcPct val="105000"/>
              </a:lnSpc>
              <a:spcBef>
                <a:spcPts val="0"/>
              </a:spcBef>
              <a:buFont typeface="Wingdings" pitchFamily="2" charset="2"/>
              <a:buNone/>
              <a:defRPr/>
            </a:pPr>
            <a:r>
              <a:rPr lang="en-US" altLang="zh-CN" sz="2400" dirty="0" smtClean="0">
                <a:ea typeface="宋体" charset="-122"/>
              </a:rPr>
              <a:t>     Decide whether the event shifts the supply curve, the demand curve, or, in some cases, both curves.</a:t>
            </a:r>
            <a:endParaRPr lang="zh-CN" altLang="zh-CN" sz="2400" dirty="0" smtClean="0">
              <a:ea typeface="宋体" pitchFamily="2" charset="-122"/>
            </a:endParaRPr>
          </a:p>
          <a:p>
            <a:pPr marL="692150" lvl="1" indent="-457200" eaLnBrk="1" hangingPunct="1">
              <a:lnSpc>
                <a:spcPct val="105000"/>
              </a:lnSpc>
              <a:spcBef>
                <a:spcPts val="600"/>
              </a:spcBef>
              <a:buFont typeface="Wingdings" pitchFamily="2" charset="2"/>
              <a:buNone/>
              <a:defRPr/>
            </a:pPr>
            <a:r>
              <a:rPr lang="zh-CN" altLang="zh-CN" sz="2800" b="1" dirty="0" smtClean="0">
                <a:solidFill>
                  <a:srgbClr val="339966"/>
                </a:solidFill>
                <a:ea typeface="宋体" pitchFamily="2" charset="-122"/>
              </a:rPr>
              <a:t>2.</a:t>
            </a:r>
            <a:r>
              <a:rPr lang="zh-CN" altLang="zh-CN" sz="2800" dirty="0" smtClean="0">
                <a:solidFill>
                  <a:srgbClr val="339966"/>
                </a:solidFill>
                <a:ea typeface="宋体" pitchFamily="2" charset="-122"/>
              </a:rPr>
              <a:t>	</a:t>
            </a:r>
            <a:r>
              <a:rPr lang="zh-CN" altLang="zh-CN" dirty="0" smtClean="0">
                <a:ea typeface="宋体" pitchFamily="2" charset="-122"/>
              </a:rPr>
              <a:t>确定曲线移动的方向</a:t>
            </a:r>
            <a:r>
              <a:rPr lang="en-US" altLang="zh-CN" sz="2400" dirty="0" smtClean="0">
                <a:solidFill>
                  <a:srgbClr val="000000"/>
                </a:solidFill>
                <a:ea typeface="宋体" charset="-122"/>
              </a:rPr>
              <a:t>Decide in which direction the curve shifts.</a:t>
            </a:r>
            <a:endParaRPr lang="zh-CN" altLang="zh-CN" sz="2400" dirty="0" smtClean="0">
              <a:ea typeface="宋体" pitchFamily="2" charset="-122"/>
            </a:endParaRPr>
          </a:p>
          <a:p>
            <a:pPr marL="692150" lvl="1" indent="-457200" eaLnBrk="1" hangingPunct="1">
              <a:lnSpc>
                <a:spcPct val="105000"/>
              </a:lnSpc>
              <a:spcBef>
                <a:spcPts val="600"/>
              </a:spcBef>
              <a:buFont typeface="Wingdings" pitchFamily="2" charset="2"/>
              <a:buNone/>
              <a:defRPr/>
            </a:pPr>
            <a:r>
              <a:rPr lang="zh-CN" altLang="zh-CN" b="1" dirty="0" smtClean="0">
                <a:solidFill>
                  <a:srgbClr val="339966"/>
                </a:solidFill>
                <a:ea typeface="宋体" pitchFamily="2" charset="-122"/>
              </a:rPr>
              <a:t>3.</a:t>
            </a:r>
            <a:r>
              <a:rPr lang="zh-CN" altLang="zh-CN" dirty="0" smtClean="0">
                <a:solidFill>
                  <a:srgbClr val="339966"/>
                </a:solidFill>
                <a:ea typeface="宋体" pitchFamily="2" charset="-122"/>
              </a:rPr>
              <a:t>	</a:t>
            </a:r>
            <a:r>
              <a:rPr lang="zh-CN" altLang="zh-CN" dirty="0" smtClean="0">
                <a:ea typeface="宋体" pitchFamily="2" charset="-122"/>
              </a:rPr>
              <a:t>用供求图说明这种移动如何改变均衡价格和均衡数量</a:t>
            </a:r>
            <a:r>
              <a:rPr lang="en-US" altLang="zh-CN" sz="2400" dirty="0" smtClean="0">
                <a:solidFill>
                  <a:srgbClr val="000000"/>
                </a:solidFill>
                <a:ea typeface="宋体" charset="-122"/>
              </a:rPr>
              <a:t>Use the supply-and demand diagram to see how the shift changes the equilibrium price and quantity</a:t>
            </a:r>
            <a:endParaRPr lang="zh-CN" altLang="zh-CN" sz="2400" dirty="0" smtClean="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Effect transition="in" filter="wipe(left)">
                                      <p:cBhvr>
                                        <p:cTn id="7" dur="500"/>
                                        <p:tgtEl>
                                          <p:spTgt spid="716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2" end="2"/>
                                            </p:txEl>
                                          </p:spTgt>
                                        </p:tgtEl>
                                        <p:attrNameLst>
                                          <p:attrName>style.visibility</p:attrName>
                                        </p:attrNameLst>
                                      </p:cBhvr>
                                      <p:to>
                                        <p:strVal val="visible"/>
                                      </p:to>
                                    </p:set>
                                    <p:animEffect transition="in" filter="wipe(left)">
                                      <p:cBhvr>
                                        <p:cTn id="12" dur="500"/>
                                        <p:tgtEl>
                                          <p:spTgt spid="716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3" end="3"/>
                                            </p:txEl>
                                          </p:spTgt>
                                        </p:tgtEl>
                                        <p:attrNameLst>
                                          <p:attrName>style.visibility</p:attrName>
                                        </p:attrNameLst>
                                      </p:cBhvr>
                                      <p:to>
                                        <p:strVal val="visible"/>
                                      </p:to>
                                    </p:set>
                                    <p:animEffect transition="in" filter="wipe(left)">
                                      <p:cBhvr>
                                        <p:cTn id="17" dur="500"/>
                                        <p:tgtEl>
                                          <p:spTgt spid="716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3">
                                            <p:txEl>
                                              <p:pRg st="4" end="4"/>
                                            </p:txEl>
                                          </p:spTgt>
                                        </p:tgtEl>
                                        <p:attrNameLst>
                                          <p:attrName>style.visibility</p:attrName>
                                        </p:attrNameLst>
                                      </p:cBhvr>
                                      <p:to>
                                        <p:strVal val="visible"/>
                                      </p:to>
                                    </p:set>
                                    <p:animEffect transition="in" filter="wipe(left)">
                                      <p:cBhvr>
                                        <p:cTn id="22"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5"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1049338" y="101600"/>
            <a:ext cx="8094662" cy="860425"/>
          </a:xfrm>
        </p:spPr>
        <p:txBody>
          <a:bodyPr anchor="t"/>
          <a:lstStyle/>
          <a:p>
            <a:r>
              <a:rPr lang="en-US" altLang="zh-CN" dirty="0" smtClean="0">
                <a:ea typeface="宋体" pitchFamily="2" charset="-122"/>
              </a:rPr>
              <a:t>3.2 Supply and Demand Together</a:t>
            </a:r>
          </a:p>
        </p:txBody>
      </p:sp>
      <p:sp>
        <p:nvSpPr>
          <p:cNvPr id="73731" name="Content Placeholder 2"/>
          <p:cNvSpPr>
            <a:spLocks noGrp="1"/>
          </p:cNvSpPr>
          <p:nvPr>
            <p:ph idx="1"/>
          </p:nvPr>
        </p:nvSpPr>
        <p:spPr/>
        <p:txBody>
          <a:bodyPr/>
          <a:lstStyle/>
          <a:p>
            <a:pPr>
              <a:buFont typeface="Arial" pitchFamily="34" charset="0"/>
              <a:buChar char="•"/>
            </a:pPr>
            <a:r>
              <a:rPr lang="en-US" altLang="zh-CN" dirty="0" smtClean="0">
                <a:ea typeface="宋体" pitchFamily="2" charset="-122"/>
              </a:rPr>
              <a:t>A change in market equilibrium due to a shift in demand </a:t>
            </a:r>
            <a:r>
              <a:rPr lang="zh-CN" altLang="en-US" dirty="0" smtClean="0">
                <a:ea typeface="宋体" pitchFamily="2" charset="-122"/>
              </a:rPr>
              <a:t>需求变动对市场均衡的影响</a:t>
            </a:r>
          </a:p>
          <a:p>
            <a:pPr lvl="1"/>
            <a:r>
              <a:rPr lang="en-US" altLang="zh-CN" dirty="0" smtClean="0">
                <a:ea typeface="宋体" pitchFamily="2" charset="-122"/>
              </a:rPr>
              <a:t>One summer, very hot weather </a:t>
            </a:r>
            <a:r>
              <a:rPr lang="zh-CN" altLang="en-US" dirty="0" smtClean="0">
                <a:ea typeface="宋体" pitchFamily="2" charset="-122"/>
              </a:rPr>
              <a:t>今夏更热</a:t>
            </a:r>
          </a:p>
          <a:p>
            <a:pPr lvl="1"/>
            <a:r>
              <a:rPr lang="en-US" altLang="zh-CN" dirty="0" smtClean="0">
                <a:ea typeface="宋体" pitchFamily="2" charset="-122"/>
              </a:rPr>
              <a:t>Effect on the market for ice cream? </a:t>
            </a:r>
            <a:r>
              <a:rPr lang="zh-CN" altLang="en-US" dirty="0" smtClean="0">
                <a:ea typeface="宋体" pitchFamily="2" charset="-122"/>
              </a:rPr>
              <a:t>对冰淇淋市场的影响</a:t>
            </a:r>
            <a:endParaRPr lang="en-US" altLang="zh-CN" dirty="0" smtClean="0">
              <a:ea typeface="宋体" pitchFamily="2" charset="-122"/>
            </a:endParaRPr>
          </a:p>
          <a:p>
            <a:pPr lvl="1"/>
            <a:endParaRPr lang="zh-CN" altLang="en-US" dirty="0" smtClean="0">
              <a:ea typeface="宋体" pitchFamily="2" charset="-122"/>
            </a:endParaRPr>
          </a:p>
          <a:p>
            <a:pPr lvl="1">
              <a:buFont typeface="Book Antiqua" pitchFamily="18" charset="0"/>
              <a:buAutoNum type="arabicPeriod"/>
            </a:pPr>
            <a:r>
              <a:rPr lang="en-US" altLang="zh-CN" sz="2400" dirty="0" smtClean="0">
                <a:ea typeface="宋体" pitchFamily="2" charset="-122"/>
              </a:rPr>
              <a:t>Hot weather: shifts the demand curve (tastes )</a:t>
            </a:r>
            <a:r>
              <a:rPr lang="zh-CN" altLang="en-US" sz="2400" dirty="0" smtClean="0">
                <a:ea typeface="宋体" pitchFamily="2" charset="-122"/>
              </a:rPr>
              <a:t>炎热天气移动需求曲线（偏好） </a:t>
            </a:r>
          </a:p>
          <a:p>
            <a:pPr lvl="1">
              <a:buFont typeface="Book Antiqua" pitchFamily="18" charset="0"/>
              <a:buAutoNum type="arabicPeriod"/>
            </a:pPr>
            <a:r>
              <a:rPr lang="en-US" altLang="zh-CN" sz="2400" dirty="0" smtClean="0">
                <a:ea typeface="宋体" pitchFamily="2" charset="-122"/>
              </a:rPr>
              <a:t>Demand curve shifts to the right </a:t>
            </a:r>
            <a:r>
              <a:rPr lang="zh-CN" altLang="en-US" sz="2400" dirty="0" smtClean="0">
                <a:ea typeface="宋体" pitchFamily="2" charset="-122"/>
              </a:rPr>
              <a:t>需求曲线右移</a:t>
            </a:r>
          </a:p>
          <a:p>
            <a:pPr lvl="1">
              <a:buFont typeface="Book Antiqua" pitchFamily="18" charset="0"/>
              <a:buAutoNum type="arabicPeriod"/>
            </a:pPr>
            <a:r>
              <a:rPr lang="en-US" altLang="zh-CN" sz="2400" dirty="0" smtClean="0">
                <a:ea typeface="宋体" pitchFamily="2" charset="-122"/>
              </a:rPr>
              <a:t>Higher equilibrium price; higher equilibrium quantity </a:t>
            </a:r>
            <a:r>
              <a:rPr lang="zh-CN" altLang="en-US" sz="2400" dirty="0" smtClean="0">
                <a:ea typeface="宋体" pitchFamily="2" charset="-122"/>
              </a:rPr>
              <a:t>更高的均衡价格和均衡数量</a:t>
            </a:r>
          </a:p>
        </p:txBody>
      </p:sp>
      <p:sp>
        <p:nvSpPr>
          <p:cNvPr id="73732" name="Footer Placeholder 4"/>
          <p:cNvSpPr>
            <a:spLocks noGrp="1"/>
          </p:cNvSpPr>
          <p:nvPr>
            <p:ph type="ftr" sz="quarter" idx="10"/>
          </p:nvPr>
        </p:nvSpPr>
        <p:spPr>
          <a:xfrm>
            <a:off x="8302625" y="6375400"/>
            <a:ext cx="684213" cy="368300"/>
          </a:xfrm>
          <a:noFill/>
          <a:ln>
            <a:miter lim="800000"/>
            <a:headEnd/>
            <a:tailEnd/>
          </a:ln>
        </p:spPr>
        <p:txBody>
          <a:bodyPr anchor="t"/>
          <a:lstStyle/>
          <a:p>
            <a:pPr algn="r"/>
            <a:r>
              <a:rPr lang="en-US" altLang="zh-CN" sz="1700" i="0" smtClean="0">
                <a:latin typeface="Tahoma"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73733" name="Slide Number Placeholder 1"/>
          <p:cNvSpPr>
            <a:spLocks noGrp="1"/>
          </p:cNvSpPr>
          <p:nvPr>
            <p:ph type="sldNum" sz="quarter" idx="11"/>
          </p:nvPr>
        </p:nvSpPr>
        <p:spPr>
          <a:xfrm>
            <a:off x="285750" y="6392863"/>
            <a:ext cx="7335838" cy="366712"/>
          </a:xfrm>
          <a:noFill/>
          <a:ln>
            <a:miter lim="800000"/>
            <a:headEnd/>
            <a:tailEnd/>
          </a:ln>
        </p:spPr>
        <p:txBody>
          <a:bodyPr anchor="ctr"/>
          <a:lstStyle/>
          <a:p>
            <a:pPr algn="l"/>
            <a:fld id="{A490E5C0-6BFE-4CFF-A9BD-5066AF5F9A63}" type="slidenum">
              <a:rPr lang="en-US" altLang="zh-CN" sz="1800" i="1" smtClean="0">
                <a:latin typeface="Arial" pitchFamily="34" charset="0"/>
              </a:rPr>
              <a:pPr algn="l"/>
              <a:t>50</a:t>
            </a:fld>
            <a:endParaRPr lang="en-US" altLang="zh-CN" sz="1800" i="1" smtClean="0">
              <a:latin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4"/>
          <p:cNvSpPr txBox="1">
            <a:spLocks noChangeArrowheads="1"/>
          </p:cNvSpPr>
          <p:nvPr/>
        </p:nvSpPr>
        <p:spPr bwMode="auto">
          <a:xfrm>
            <a:off x="136525" y="0"/>
            <a:ext cx="8337550" cy="954088"/>
          </a:xfrm>
          <a:prstGeom prst="rect">
            <a:avLst/>
          </a:prstGeom>
          <a:noFill/>
          <a:ln w="9525">
            <a:noFill/>
            <a:miter lim="800000"/>
            <a:headEnd/>
            <a:tailEnd/>
          </a:ln>
        </p:spPr>
        <p:txBody>
          <a:bodyPr wrap="none">
            <a:spAutoFit/>
          </a:bodyPr>
          <a:lstStyle/>
          <a:p>
            <a:r>
              <a:rPr lang="zh-CN" altLang="en-US" sz="2800" dirty="0">
                <a:solidFill>
                  <a:srgbClr val="002060"/>
                </a:solidFill>
                <a:ea typeface="宋体" pitchFamily="2" charset="-122"/>
              </a:rPr>
              <a:t>需求增加怎样影响均衡</a:t>
            </a:r>
            <a:endParaRPr lang="en-US" altLang="zh-CN" sz="2800" dirty="0">
              <a:solidFill>
                <a:srgbClr val="002060"/>
              </a:solidFill>
              <a:ea typeface="宋体" pitchFamily="2" charset="-122"/>
            </a:endParaRPr>
          </a:p>
          <a:p>
            <a:r>
              <a:rPr lang="en-US" altLang="zh-CN" sz="2800" dirty="0">
                <a:solidFill>
                  <a:srgbClr val="002060"/>
                </a:solidFill>
                <a:ea typeface="宋体" pitchFamily="2" charset="-122"/>
              </a:rPr>
              <a:t>How an increase in demand  affects the equilibrium</a:t>
            </a:r>
          </a:p>
        </p:txBody>
      </p:sp>
      <p:sp>
        <p:nvSpPr>
          <p:cNvPr id="6" name="Rectangle 5"/>
          <p:cNvSpPr/>
          <p:nvPr/>
        </p:nvSpPr>
        <p:spPr>
          <a:xfrm>
            <a:off x="1977905" y="843359"/>
            <a:ext cx="4544449" cy="3594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zh-CN" sz="1800">
              <a:solidFill>
                <a:schemeClr val="tx1"/>
              </a:solidFill>
              <a:ea typeface="宋体" pitchFamily="2" charset="-122"/>
            </a:endParaRPr>
          </a:p>
        </p:txBody>
      </p:sp>
      <p:grpSp>
        <p:nvGrpSpPr>
          <p:cNvPr id="2" name="Group 5"/>
          <p:cNvGrpSpPr>
            <a:grpSpLocks/>
          </p:cNvGrpSpPr>
          <p:nvPr/>
        </p:nvGrpSpPr>
        <p:grpSpPr bwMode="auto">
          <a:xfrm>
            <a:off x="3281425" y="1469984"/>
            <a:ext cx="1632029" cy="3020993"/>
            <a:chOff x="4571747" y="1711339"/>
            <a:chExt cx="4208717" cy="2664329"/>
          </a:xfrm>
        </p:grpSpPr>
        <p:cxnSp>
          <p:nvCxnSpPr>
            <p:cNvPr id="8" name="Straight Connector 7"/>
            <p:cNvCxnSpPr/>
            <p:nvPr/>
          </p:nvCxnSpPr>
          <p:spPr>
            <a:xfrm flipV="1">
              <a:off x="4571747" y="1969997"/>
              <a:ext cx="3351738" cy="2405671"/>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74805" name="TextBox 7"/>
            <p:cNvSpPr txBox="1">
              <a:spLocks noChangeArrowheads="1"/>
            </p:cNvSpPr>
            <p:nvPr/>
          </p:nvSpPr>
          <p:spPr bwMode="auto">
            <a:xfrm>
              <a:off x="7890634" y="1711339"/>
              <a:ext cx="889830" cy="369264"/>
            </a:xfrm>
            <a:prstGeom prst="rect">
              <a:avLst/>
            </a:prstGeom>
            <a:noFill/>
            <a:ln w="9525">
              <a:noFill/>
              <a:miter lim="800000"/>
              <a:headEnd/>
              <a:tailEnd/>
            </a:ln>
          </p:spPr>
          <p:txBody>
            <a:bodyPr wrap="none">
              <a:spAutoFit/>
            </a:bodyPr>
            <a:lstStyle/>
            <a:p>
              <a:r>
                <a:rPr lang="en-US" altLang="zh-CN" sz="1800">
                  <a:ea typeface="宋体" pitchFamily="2" charset="-122"/>
                </a:rPr>
                <a:t>Supply</a:t>
              </a:r>
            </a:p>
          </p:txBody>
        </p:sp>
      </p:grpSp>
      <p:grpSp>
        <p:nvGrpSpPr>
          <p:cNvPr id="3" name="Group 70"/>
          <p:cNvGrpSpPr>
            <a:grpSpLocks/>
          </p:cNvGrpSpPr>
          <p:nvPr/>
        </p:nvGrpSpPr>
        <p:grpSpPr bwMode="auto">
          <a:xfrm>
            <a:off x="4273430" y="2297509"/>
            <a:ext cx="2230437" cy="338138"/>
            <a:chOff x="4572000" y="1403348"/>
            <a:chExt cx="2230903" cy="338045"/>
          </a:xfrm>
        </p:grpSpPr>
        <p:sp>
          <p:nvSpPr>
            <p:cNvPr id="74802" name="TextBox 71"/>
            <p:cNvSpPr txBox="1">
              <a:spLocks noChangeArrowheads="1"/>
            </p:cNvSpPr>
            <p:nvPr/>
          </p:nvSpPr>
          <p:spPr bwMode="auto">
            <a:xfrm>
              <a:off x="5162487" y="1403348"/>
              <a:ext cx="1640416" cy="338045"/>
            </a:xfrm>
            <a:prstGeom prst="rect">
              <a:avLst/>
            </a:prstGeom>
            <a:solidFill>
              <a:srgbClr val="F2D698"/>
            </a:solidFill>
            <a:ln w="9525">
              <a:noFill/>
              <a:miter lim="800000"/>
              <a:headEnd/>
              <a:tailEnd/>
            </a:ln>
          </p:spPr>
          <p:txBody>
            <a:bodyPr wrap="none">
              <a:spAutoFit/>
            </a:bodyPr>
            <a:lstStyle/>
            <a:p>
              <a:r>
                <a:rPr lang="en-US" altLang="zh-CN" sz="1600">
                  <a:ea typeface="宋体" pitchFamily="2" charset="-122"/>
                </a:rPr>
                <a:t>New equilibrium</a:t>
              </a:r>
            </a:p>
          </p:txBody>
        </p:sp>
        <p:cxnSp>
          <p:nvCxnSpPr>
            <p:cNvPr id="12" name="Straight Connector 11"/>
            <p:cNvCxnSpPr/>
            <p:nvPr/>
          </p:nvCxnSpPr>
          <p:spPr>
            <a:xfrm flipV="1">
              <a:off x="4572000" y="1627124"/>
              <a:ext cx="597025" cy="60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73"/>
          <p:cNvGrpSpPr>
            <a:grpSpLocks/>
          </p:cNvGrpSpPr>
          <p:nvPr/>
        </p:nvGrpSpPr>
        <p:grpSpPr bwMode="auto">
          <a:xfrm>
            <a:off x="3356658" y="1713053"/>
            <a:ext cx="2893671" cy="2819260"/>
            <a:chOff x="4572000" y="2057400"/>
            <a:chExt cx="4166338" cy="3023821"/>
          </a:xfrm>
        </p:grpSpPr>
        <p:cxnSp>
          <p:nvCxnSpPr>
            <p:cNvPr id="14" name="Straight Connector 13"/>
            <p:cNvCxnSpPr/>
            <p:nvPr/>
          </p:nvCxnSpPr>
          <p:spPr>
            <a:xfrm>
              <a:off x="4572000" y="2057400"/>
              <a:ext cx="3648919" cy="274271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74801" name="TextBox 75"/>
            <p:cNvSpPr txBox="1">
              <a:spLocks noChangeArrowheads="1"/>
            </p:cNvSpPr>
            <p:nvPr/>
          </p:nvSpPr>
          <p:spPr bwMode="auto">
            <a:xfrm>
              <a:off x="8302025" y="4711889"/>
              <a:ext cx="436313" cy="369332"/>
            </a:xfrm>
            <a:prstGeom prst="rect">
              <a:avLst/>
            </a:prstGeom>
            <a:noFill/>
            <a:ln w="9525">
              <a:noFill/>
              <a:miter lim="800000"/>
              <a:headEnd/>
              <a:tailEnd/>
            </a:ln>
          </p:spPr>
          <p:txBody>
            <a:bodyPr wrap="none">
              <a:spAutoFit/>
            </a:bodyPr>
            <a:lstStyle/>
            <a:p>
              <a:r>
                <a:rPr lang="en-US" altLang="zh-CN" sz="1800">
                  <a:ea typeface="宋体" pitchFamily="2" charset="-122"/>
                </a:rPr>
                <a:t>D</a:t>
              </a:r>
              <a:r>
                <a:rPr lang="en-US" altLang="zh-CN" sz="1800" baseline="-25000">
                  <a:ea typeface="宋体" pitchFamily="2" charset="-122"/>
                </a:rPr>
                <a:t>2</a:t>
              </a:r>
            </a:p>
          </p:txBody>
        </p:sp>
      </p:grpSp>
      <p:sp>
        <p:nvSpPr>
          <p:cNvPr id="16" name="Freeform 183"/>
          <p:cNvSpPr>
            <a:spLocks/>
          </p:cNvSpPr>
          <p:nvPr/>
        </p:nvSpPr>
        <p:spPr bwMode="auto">
          <a:xfrm>
            <a:off x="4127380" y="2489597"/>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CN" altLang="en-US">
              <a:ea typeface="宋体" pitchFamily="2" charset="-122"/>
            </a:endParaRPr>
          </a:p>
        </p:txBody>
      </p:sp>
      <p:sp>
        <p:nvSpPr>
          <p:cNvPr id="17" name="TextBox 16"/>
          <p:cNvSpPr txBox="1">
            <a:spLocks noChangeArrowheads="1"/>
          </p:cNvSpPr>
          <p:nvPr/>
        </p:nvSpPr>
        <p:spPr bwMode="auto">
          <a:xfrm>
            <a:off x="119063" y="5199063"/>
            <a:ext cx="8932862" cy="1323975"/>
          </a:xfrm>
          <a:prstGeom prst="rect">
            <a:avLst/>
          </a:prstGeom>
          <a:noFill/>
          <a:ln w="9525">
            <a:noFill/>
            <a:miter lim="800000"/>
            <a:headEnd/>
            <a:tailEnd/>
          </a:ln>
        </p:spPr>
        <p:txBody>
          <a:bodyPr>
            <a:spAutoFit/>
          </a:bodyPr>
          <a:lstStyle/>
          <a:p>
            <a:r>
              <a:rPr lang="en-US" altLang="zh-CN" sz="1600">
                <a:ea typeface="宋体" pitchFamily="2" charset="-122"/>
              </a:rPr>
              <a:t>An event that raises quantity demanded at any given price shifts the demand curve to the right. The equilibrium price and the equilibrium quantity both rise. Here an abnormally hot summer causes buyers to demand more ice cream. The demand curve shifts from D</a:t>
            </a:r>
            <a:r>
              <a:rPr lang="en-US" altLang="zh-CN" sz="1600" baseline="-25000">
                <a:ea typeface="宋体" pitchFamily="2" charset="-122"/>
              </a:rPr>
              <a:t>1</a:t>
            </a:r>
            <a:r>
              <a:rPr lang="en-US" altLang="zh-CN" sz="1600">
                <a:ea typeface="宋体" pitchFamily="2" charset="-122"/>
              </a:rPr>
              <a:t> to D</a:t>
            </a:r>
            <a:r>
              <a:rPr lang="en-US" altLang="zh-CN" sz="1600" baseline="-25000">
                <a:ea typeface="宋体" pitchFamily="2" charset="-122"/>
              </a:rPr>
              <a:t>2</a:t>
            </a:r>
            <a:r>
              <a:rPr lang="en-US" altLang="zh-CN" sz="1600">
                <a:ea typeface="宋体" pitchFamily="2" charset="-122"/>
              </a:rPr>
              <a:t>, which causes the equilibrium price to rise from $2.00 to $2.50 and the equilibrium quantity to rise from 7 to 10 cones.</a:t>
            </a:r>
          </a:p>
        </p:txBody>
      </p:sp>
      <p:grpSp>
        <p:nvGrpSpPr>
          <p:cNvPr id="5" name="Group 99"/>
          <p:cNvGrpSpPr>
            <a:grpSpLocks/>
          </p:cNvGrpSpPr>
          <p:nvPr/>
        </p:nvGrpSpPr>
        <p:grpSpPr bwMode="auto">
          <a:xfrm>
            <a:off x="1063625" y="981075"/>
            <a:ext cx="1262063" cy="3714750"/>
            <a:chOff x="572969" y="858829"/>
            <a:chExt cx="1260850" cy="3713965"/>
          </a:xfrm>
        </p:grpSpPr>
        <p:cxnSp>
          <p:nvCxnSpPr>
            <p:cNvPr id="19" name="Straight Connector 18"/>
            <p:cNvCxnSpPr/>
            <p:nvPr/>
          </p:nvCxnSpPr>
          <p:spPr>
            <a:xfrm rot="5400000">
              <a:off x="17312" y="2757873"/>
              <a:ext cx="3625084" cy="47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799" name="TextBox 101"/>
            <p:cNvSpPr txBox="1">
              <a:spLocks noChangeArrowheads="1"/>
            </p:cNvSpPr>
            <p:nvPr/>
          </p:nvSpPr>
          <p:spPr bwMode="auto">
            <a:xfrm>
              <a:off x="572969" y="858829"/>
              <a:ext cx="1260850" cy="1034187"/>
            </a:xfrm>
            <a:prstGeom prst="rect">
              <a:avLst/>
            </a:prstGeom>
            <a:noFill/>
            <a:ln w="9525">
              <a:noFill/>
              <a:miter lim="800000"/>
              <a:headEnd/>
              <a:tailEnd/>
            </a:ln>
          </p:spPr>
          <p:txBody>
            <a:bodyPr wrap="none">
              <a:spAutoFit/>
            </a:bodyPr>
            <a:lstStyle/>
            <a:p>
              <a:r>
                <a:rPr lang="en-US" altLang="zh-CN" sz="1800">
                  <a:ea typeface="宋体" pitchFamily="2" charset="-122"/>
                </a:rPr>
                <a:t>Price of</a:t>
              </a:r>
            </a:p>
            <a:p>
              <a:r>
                <a:rPr lang="en-US" altLang="zh-CN" sz="1800">
                  <a:ea typeface="宋体" pitchFamily="2" charset="-122"/>
                </a:rPr>
                <a:t>Ice-Cream</a:t>
              </a:r>
            </a:p>
            <a:p>
              <a:r>
                <a:rPr lang="en-US" altLang="zh-CN" sz="1800">
                  <a:ea typeface="宋体" pitchFamily="2" charset="-122"/>
                </a:rPr>
                <a:t>Cones</a:t>
              </a:r>
            </a:p>
          </p:txBody>
        </p:sp>
      </p:grpSp>
      <p:grpSp>
        <p:nvGrpSpPr>
          <p:cNvPr id="7" name="Group 102"/>
          <p:cNvGrpSpPr>
            <a:grpSpLocks/>
          </p:cNvGrpSpPr>
          <p:nvPr/>
        </p:nvGrpSpPr>
        <p:grpSpPr bwMode="auto">
          <a:xfrm>
            <a:off x="2174875" y="4683125"/>
            <a:ext cx="6234113" cy="381000"/>
            <a:chOff x="1683613" y="5170047"/>
            <a:chExt cx="6234217" cy="380899"/>
          </a:xfrm>
        </p:grpSpPr>
        <p:cxnSp>
          <p:nvCxnSpPr>
            <p:cNvPr id="22" name="Straight Connector 21"/>
            <p:cNvCxnSpPr/>
            <p:nvPr/>
          </p:nvCxnSpPr>
          <p:spPr>
            <a:xfrm flipV="1">
              <a:off x="1828078" y="5170047"/>
              <a:ext cx="5954811" cy="126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796" name="TextBox 104"/>
            <p:cNvSpPr txBox="1">
              <a:spLocks noChangeArrowheads="1"/>
            </p:cNvSpPr>
            <p:nvPr/>
          </p:nvSpPr>
          <p:spPr bwMode="auto">
            <a:xfrm>
              <a:off x="4681046" y="5171735"/>
              <a:ext cx="3236784" cy="369346"/>
            </a:xfrm>
            <a:prstGeom prst="rect">
              <a:avLst/>
            </a:prstGeom>
            <a:noFill/>
            <a:ln w="9525">
              <a:noFill/>
              <a:miter lim="800000"/>
              <a:headEnd/>
              <a:tailEnd/>
            </a:ln>
          </p:spPr>
          <p:txBody>
            <a:bodyPr wrap="none">
              <a:spAutoFit/>
            </a:bodyPr>
            <a:lstStyle/>
            <a:p>
              <a:r>
                <a:rPr lang="en-US" altLang="zh-CN" sz="1800">
                  <a:ea typeface="宋体" pitchFamily="2" charset="-122"/>
                </a:rPr>
                <a:t>Quantity of Ice-Cream Cones </a:t>
              </a:r>
            </a:p>
          </p:txBody>
        </p:sp>
        <p:sp>
          <p:nvSpPr>
            <p:cNvPr id="74797" name="TextBox 105"/>
            <p:cNvSpPr txBox="1">
              <a:spLocks noChangeArrowheads="1"/>
            </p:cNvSpPr>
            <p:nvPr/>
          </p:nvSpPr>
          <p:spPr bwMode="auto">
            <a:xfrm>
              <a:off x="1683613" y="5181601"/>
              <a:ext cx="312906" cy="369345"/>
            </a:xfrm>
            <a:prstGeom prst="rect">
              <a:avLst/>
            </a:prstGeom>
            <a:noFill/>
            <a:ln w="9525">
              <a:noFill/>
              <a:miter lim="800000"/>
              <a:headEnd/>
              <a:tailEnd/>
            </a:ln>
          </p:spPr>
          <p:txBody>
            <a:bodyPr wrap="none">
              <a:spAutoFit/>
            </a:bodyPr>
            <a:lstStyle/>
            <a:p>
              <a:r>
                <a:rPr lang="en-US" altLang="zh-CN" sz="1800">
                  <a:ea typeface="宋体" pitchFamily="2" charset="-122"/>
                </a:rPr>
                <a:t>0</a:t>
              </a:r>
            </a:p>
          </p:txBody>
        </p:sp>
      </p:grpSp>
      <p:grpSp>
        <p:nvGrpSpPr>
          <p:cNvPr id="9" name="Group 106"/>
          <p:cNvGrpSpPr>
            <a:grpSpLocks/>
          </p:cNvGrpSpPr>
          <p:nvPr/>
        </p:nvGrpSpPr>
        <p:grpSpPr bwMode="auto">
          <a:xfrm>
            <a:off x="3576577" y="3324225"/>
            <a:ext cx="532436" cy="1739910"/>
            <a:chOff x="2786626" y="3201193"/>
            <a:chExt cx="533009" cy="1740202"/>
          </a:xfrm>
        </p:grpSpPr>
        <p:cxnSp>
          <p:nvCxnSpPr>
            <p:cNvPr id="26" name="Straight Connector 25"/>
            <p:cNvCxnSpPr/>
            <p:nvPr/>
          </p:nvCxnSpPr>
          <p:spPr>
            <a:xfrm rot="5400000">
              <a:off x="2360602" y="3886313"/>
              <a:ext cx="1371830" cy="159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4794" name="TextBox 108"/>
            <p:cNvSpPr txBox="1">
              <a:spLocks noChangeArrowheads="1"/>
            </p:cNvSpPr>
            <p:nvPr/>
          </p:nvSpPr>
          <p:spPr bwMode="auto">
            <a:xfrm>
              <a:off x="2786626" y="4572001"/>
              <a:ext cx="533009" cy="369394"/>
            </a:xfrm>
            <a:prstGeom prst="rect">
              <a:avLst/>
            </a:prstGeom>
            <a:noFill/>
            <a:ln w="9525">
              <a:noFill/>
              <a:miter lim="800000"/>
              <a:headEnd/>
              <a:tailEnd/>
            </a:ln>
          </p:spPr>
          <p:txBody>
            <a:bodyPr wrap="square">
              <a:spAutoFit/>
            </a:bodyPr>
            <a:lstStyle/>
            <a:p>
              <a:r>
                <a:rPr lang="en-US" altLang="zh-CN" sz="1800" dirty="0" smtClean="0">
                  <a:ea typeface="宋体" pitchFamily="2" charset="-122"/>
                </a:rPr>
                <a:t>Q</a:t>
              </a:r>
              <a:r>
                <a:rPr lang="en-US" altLang="zh-CN" sz="1800" baseline="-25000" dirty="0" smtClean="0">
                  <a:ea typeface="宋体" pitchFamily="2" charset="-122"/>
                </a:rPr>
                <a:t>1</a:t>
              </a:r>
              <a:endParaRPr lang="en-US" altLang="zh-CN" sz="1800" dirty="0">
                <a:ea typeface="宋体" pitchFamily="2" charset="-122"/>
              </a:endParaRPr>
            </a:p>
          </p:txBody>
        </p:sp>
      </p:grpSp>
      <p:grpSp>
        <p:nvGrpSpPr>
          <p:cNvPr id="10" name="Group 109"/>
          <p:cNvGrpSpPr>
            <a:grpSpLocks/>
          </p:cNvGrpSpPr>
          <p:nvPr/>
        </p:nvGrpSpPr>
        <p:grpSpPr bwMode="auto">
          <a:xfrm>
            <a:off x="1736782" y="2391633"/>
            <a:ext cx="2372232" cy="368929"/>
            <a:chOff x="1163147" y="3014244"/>
            <a:chExt cx="2875453" cy="369810"/>
          </a:xfrm>
        </p:grpSpPr>
        <p:cxnSp>
          <p:nvCxnSpPr>
            <p:cNvPr id="29" name="Straight Connector 28"/>
            <p:cNvCxnSpPr/>
            <p:nvPr/>
          </p:nvCxnSpPr>
          <p:spPr>
            <a:xfrm>
              <a:off x="1828790" y="3200226"/>
              <a:ext cx="2209810"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4792" name="TextBox 111"/>
            <p:cNvSpPr txBox="1">
              <a:spLocks noChangeArrowheads="1"/>
            </p:cNvSpPr>
            <p:nvPr/>
          </p:nvSpPr>
          <p:spPr bwMode="auto">
            <a:xfrm>
              <a:off x="1163147" y="3014244"/>
              <a:ext cx="504736" cy="369810"/>
            </a:xfrm>
            <a:prstGeom prst="rect">
              <a:avLst/>
            </a:prstGeom>
            <a:noFill/>
            <a:ln w="9525">
              <a:noFill/>
              <a:miter lim="800000"/>
              <a:headEnd/>
              <a:tailEnd/>
            </a:ln>
          </p:spPr>
          <p:txBody>
            <a:bodyPr wrap="none">
              <a:spAutoFit/>
            </a:bodyPr>
            <a:lstStyle/>
            <a:p>
              <a:r>
                <a:rPr lang="en-US" altLang="zh-CN" sz="1800" dirty="0" smtClean="0">
                  <a:ea typeface="宋体" pitchFamily="2" charset="-122"/>
                </a:rPr>
                <a:t>P</a:t>
              </a:r>
              <a:r>
                <a:rPr lang="en-US" altLang="zh-CN" sz="1800" baseline="-25000" dirty="0" smtClean="0">
                  <a:ea typeface="宋体" pitchFamily="2" charset="-122"/>
                </a:rPr>
                <a:t>2</a:t>
              </a:r>
              <a:endParaRPr lang="en-US" altLang="zh-CN" sz="1800" baseline="-25000" dirty="0">
                <a:ea typeface="宋体" pitchFamily="2" charset="-122"/>
              </a:endParaRPr>
            </a:p>
          </p:txBody>
        </p:sp>
      </p:grpSp>
      <p:grpSp>
        <p:nvGrpSpPr>
          <p:cNvPr id="11" name="Group 112"/>
          <p:cNvGrpSpPr>
            <a:grpSpLocks/>
          </p:cNvGrpSpPr>
          <p:nvPr/>
        </p:nvGrpSpPr>
        <p:grpSpPr bwMode="auto">
          <a:xfrm>
            <a:off x="1760538" y="3136900"/>
            <a:ext cx="2082800" cy="369332"/>
            <a:chOff x="1258059" y="3014244"/>
            <a:chExt cx="2082914" cy="369810"/>
          </a:xfrm>
        </p:grpSpPr>
        <p:cxnSp>
          <p:nvCxnSpPr>
            <p:cNvPr id="32" name="Straight Connector 31"/>
            <p:cNvCxnSpPr/>
            <p:nvPr/>
          </p:nvCxnSpPr>
          <p:spPr>
            <a:xfrm>
              <a:off x="1828002" y="3200226"/>
              <a:ext cx="1512971"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4790" name="TextBox 114"/>
            <p:cNvSpPr txBox="1">
              <a:spLocks noChangeArrowheads="1"/>
            </p:cNvSpPr>
            <p:nvPr/>
          </p:nvSpPr>
          <p:spPr bwMode="auto">
            <a:xfrm>
              <a:off x="1258059" y="3014244"/>
              <a:ext cx="423537" cy="369810"/>
            </a:xfrm>
            <a:prstGeom prst="rect">
              <a:avLst/>
            </a:prstGeom>
            <a:noFill/>
            <a:ln w="9525">
              <a:noFill/>
              <a:miter lim="800000"/>
              <a:headEnd/>
              <a:tailEnd/>
            </a:ln>
          </p:spPr>
          <p:txBody>
            <a:bodyPr wrap="none">
              <a:spAutoFit/>
            </a:bodyPr>
            <a:lstStyle/>
            <a:p>
              <a:r>
                <a:rPr lang="en-US" altLang="zh-CN" sz="1800" dirty="0" smtClean="0">
                  <a:ea typeface="宋体" pitchFamily="2" charset="-122"/>
                </a:rPr>
                <a:t>P</a:t>
              </a:r>
              <a:r>
                <a:rPr lang="en-US" altLang="zh-CN" sz="1800" baseline="-25000" dirty="0" smtClean="0">
                  <a:ea typeface="宋体" pitchFamily="2" charset="-122"/>
                </a:rPr>
                <a:t>1</a:t>
              </a:r>
              <a:endParaRPr lang="en-US" altLang="zh-CN" sz="1800" baseline="-25000" dirty="0">
                <a:ea typeface="宋体" pitchFamily="2" charset="-122"/>
              </a:endParaRPr>
            </a:p>
          </p:txBody>
        </p:sp>
      </p:grpSp>
      <p:grpSp>
        <p:nvGrpSpPr>
          <p:cNvPr id="13" name="Group 25"/>
          <p:cNvGrpSpPr>
            <a:grpSpLocks/>
          </p:cNvGrpSpPr>
          <p:nvPr/>
        </p:nvGrpSpPr>
        <p:grpSpPr bwMode="auto">
          <a:xfrm>
            <a:off x="4002425" y="2529068"/>
            <a:ext cx="390167" cy="2521418"/>
            <a:chOff x="3976910" y="2743994"/>
            <a:chExt cx="396034" cy="2141721"/>
          </a:xfrm>
        </p:grpSpPr>
        <p:cxnSp>
          <p:nvCxnSpPr>
            <p:cNvPr id="35" name="Straight Connector 34"/>
            <p:cNvCxnSpPr/>
            <p:nvPr/>
          </p:nvCxnSpPr>
          <p:spPr>
            <a:xfrm rot="5400000">
              <a:off x="3277328" y="3657716"/>
              <a:ext cx="1829031" cy="1587"/>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4788" name="TextBox 119"/>
            <p:cNvSpPr txBox="1">
              <a:spLocks noChangeArrowheads="1"/>
            </p:cNvSpPr>
            <p:nvPr/>
          </p:nvSpPr>
          <p:spPr bwMode="auto">
            <a:xfrm>
              <a:off x="3976910" y="4572000"/>
              <a:ext cx="396034" cy="313715"/>
            </a:xfrm>
            <a:prstGeom prst="rect">
              <a:avLst/>
            </a:prstGeom>
            <a:noFill/>
            <a:ln w="9525">
              <a:noFill/>
              <a:miter lim="800000"/>
              <a:headEnd/>
              <a:tailEnd/>
            </a:ln>
          </p:spPr>
          <p:txBody>
            <a:bodyPr wrap="none">
              <a:spAutoFit/>
            </a:bodyPr>
            <a:lstStyle/>
            <a:p>
              <a:r>
                <a:rPr lang="en-US" altLang="zh-CN" sz="1800" dirty="0" smtClean="0">
                  <a:ea typeface="宋体" pitchFamily="2" charset="-122"/>
                </a:rPr>
                <a:t>Q</a:t>
              </a:r>
              <a:r>
                <a:rPr lang="en-US" altLang="zh-CN" sz="1800" baseline="-25000" dirty="0">
                  <a:ea typeface="宋体" pitchFamily="2" charset="-122"/>
                </a:rPr>
                <a:t>2</a:t>
              </a:r>
              <a:endParaRPr lang="en-US" altLang="zh-CN" sz="1800" dirty="0">
                <a:ea typeface="宋体" pitchFamily="2" charset="-122"/>
              </a:endParaRPr>
            </a:p>
          </p:txBody>
        </p:sp>
      </p:grpSp>
      <p:grpSp>
        <p:nvGrpSpPr>
          <p:cNvPr id="15" name="Group 120"/>
          <p:cNvGrpSpPr>
            <a:grpSpLocks/>
          </p:cNvGrpSpPr>
          <p:nvPr/>
        </p:nvGrpSpPr>
        <p:grpSpPr bwMode="auto">
          <a:xfrm>
            <a:off x="2777917" y="2274425"/>
            <a:ext cx="2511706" cy="2278525"/>
            <a:chOff x="5715000" y="2895600"/>
            <a:chExt cx="3036972" cy="2076439"/>
          </a:xfrm>
        </p:grpSpPr>
        <p:cxnSp>
          <p:nvCxnSpPr>
            <p:cNvPr id="38" name="Straight Connector 37"/>
            <p:cNvCxnSpPr/>
            <p:nvPr/>
          </p:nvCxnSpPr>
          <p:spPr>
            <a:xfrm>
              <a:off x="5715000" y="2895600"/>
              <a:ext cx="2507009" cy="1904990"/>
            </a:xfrm>
            <a:prstGeom prst="line">
              <a:avLst/>
            </a:prstGeom>
            <a:ln w="38100">
              <a:solidFill>
                <a:srgbClr val="005EA4"/>
              </a:solidFill>
            </a:ln>
          </p:spPr>
          <p:style>
            <a:lnRef idx="1">
              <a:schemeClr val="accent1"/>
            </a:lnRef>
            <a:fillRef idx="0">
              <a:schemeClr val="accent1"/>
            </a:fillRef>
            <a:effectRef idx="0">
              <a:schemeClr val="accent1"/>
            </a:effectRef>
            <a:fontRef idx="minor">
              <a:schemeClr val="tx1"/>
            </a:fontRef>
          </p:style>
        </p:cxnSp>
        <p:sp>
          <p:nvSpPr>
            <p:cNvPr id="74786" name="TextBox 122"/>
            <p:cNvSpPr txBox="1">
              <a:spLocks noChangeArrowheads="1"/>
            </p:cNvSpPr>
            <p:nvPr/>
          </p:nvSpPr>
          <p:spPr bwMode="auto">
            <a:xfrm>
              <a:off x="8315670" y="4602707"/>
              <a:ext cx="436302" cy="369332"/>
            </a:xfrm>
            <a:prstGeom prst="rect">
              <a:avLst/>
            </a:prstGeom>
            <a:noFill/>
            <a:ln w="9525">
              <a:noFill/>
              <a:miter lim="800000"/>
              <a:headEnd/>
              <a:tailEnd/>
            </a:ln>
          </p:spPr>
          <p:txBody>
            <a:bodyPr wrap="none">
              <a:spAutoFit/>
            </a:bodyPr>
            <a:lstStyle/>
            <a:p>
              <a:r>
                <a:rPr lang="en-US" altLang="zh-CN" sz="1800" dirty="0">
                  <a:ea typeface="宋体" pitchFamily="2" charset="-122"/>
                </a:rPr>
                <a:t>D</a:t>
              </a:r>
              <a:r>
                <a:rPr lang="en-US" altLang="zh-CN" sz="1800" baseline="-25000" dirty="0">
                  <a:ea typeface="宋体" pitchFamily="2" charset="-122"/>
                </a:rPr>
                <a:t>1</a:t>
              </a:r>
            </a:p>
          </p:txBody>
        </p:sp>
      </p:grpSp>
      <p:sp>
        <p:nvSpPr>
          <p:cNvPr id="40" name="Freeform 183"/>
          <p:cNvSpPr>
            <a:spLocks/>
          </p:cNvSpPr>
          <p:nvPr/>
        </p:nvSpPr>
        <p:spPr bwMode="auto">
          <a:xfrm>
            <a:off x="3767138" y="3254375"/>
            <a:ext cx="146050" cy="136525"/>
          </a:xfrm>
          <a:custGeom>
            <a:avLst/>
            <a:gdLst>
              <a:gd name="T0" fmla="*/ 2147483647 w 106"/>
              <a:gd name="T1" fmla="*/ 2147483647 h 68"/>
              <a:gd name="T2" fmla="*/ 2147483647 w 106"/>
              <a:gd name="T3" fmla="*/ 2147483647 h 68"/>
              <a:gd name="T4" fmla="*/ 2147483647 w 106"/>
              <a:gd name="T5" fmla="*/ 2147483647 h 68"/>
              <a:gd name="T6" fmla="*/ 2147483647 w 106"/>
              <a:gd name="T7" fmla="*/ 2147483647 h 68"/>
              <a:gd name="T8" fmla="*/ 2147483647 w 106"/>
              <a:gd name="T9" fmla="*/ 2147483647 h 68"/>
              <a:gd name="T10" fmla="*/ 2147483647 w 106"/>
              <a:gd name="T11" fmla="*/ 2147483647 h 68"/>
              <a:gd name="T12" fmla="*/ 2147483647 w 106"/>
              <a:gd name="T13" fmla="*/ 2147483647 h 68"/>
              <a:gd name="T14" fmla="*/ 2147483647 w 106"/>
              <a:gd name="T15" fmla="*/ 2147483647 h 68"/>
              <a:gd name="T16" fmla="*/ 2147483647 w 106"/>
              <a:gd name="T17" fmla="*/ 2147483647 h 68"/>
              <a:gd name="T18" fmla="*/ 2147483647 w 106"/>
              <a:gd name="T19" fmla="*/ 2147483647 h 68"/>
              <a:gd name="T20" fmla="*/ 2147483647 w 106"/>
              <a:gd name="T21" fmla="*/ 0 h 68"/>
              <a:gd name="T22" fmla="*/ 2147483647 w 106"/>
              <a:gd name="T23" fmla="*/ 0 h 68"/>
              <a:gd name="T24" fmla="*/ 2147483647 w 106"/>
              <a:gd name="T25" fmla="*/ 2147483647 h 68"/>
              <a:gd name="T26" fmla="*/ 2147483647 w 106"/>
              <a:gd name="T27" fmla="*/ 2147483647 h 68"/>
              <a:gd name="T28" fmla="*/ 2147483647 w 106"/>
              <a:gd name="T29" fmla="*/ 2147483647 h 68"/>
              <a:gd name="T30" fmla="*/ 0 w 106"/>
              <a:gd name="T31" fmla="*/ 2147483647 h 68"/>
              <a:gd name="T32" fmla="*/ 0 w 106"/>
              <a:gd name="T33" fmla="*/ 2147483647 h 68"/>
              <a:gd name="T34" fmla="*/ 2147483647 w 106"/>
              <a:gd name="T35" fmla="*/ 2147483647 h 68"/>
              <a:gd name="T36" fmla="*/ 2147483647 w 106"/>
              <a:gd name="T37" fmla="*/ 2147483647 h 68"/>
              <a:gd name="T38" fmla="*/ 2147483647 w 106"/>
              <a:gd name="T39" fmla="*/ 2147483647 h 68"/>
              <a:gd name="T40" fmla="*/ 2147483647 w 106"/>
              <a:gd name="T41" fmla="*/ 2147483647 h 68"/>
              <a:gd name="T42" fmla="*/ 2147483647 w 106"/>
              <a:gd name="T43" fmla="*/ 2147483647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CN" altLang="en-US">
              <a:ea typeface="宋体" pitchFamily="2" charset="-122"/>
            </a:endParaRPr>
          </a:p>
        </p:txBody>
      </p:sp>
      <p:grpSp>
        <p:nvGrpSpPr>
          <p:cNvPr id="18" name="Group 127"/>
          <p:cNvGrpSpPr>
            <a:grpSpLocks/>
          </p:cNvGrpSpPr>
          <p:nvPr/>
        </p:nvGrpSpPr>
        <p:grpSpPr bwMode="auto">
          <a:xfrm>
            <a:off x="3919538" y="2984500"/>
            <a:ext cx="3389312" cy="366713"/>
            <a:chOff x="4265682" y="1206979"/>
            <a:chExt cx="3389521" cy="365210"/>
          </a:xfrm>
        </p:grpSpPr>
        <p:sp>
          <p:nvSpPr>
            <p:cNvPr id="74783" name="TextBox 128"/>
            <p:cNvSpPr txBox="1">
              <a:spLocks noChangeArrowheads="1"/>
            </p:cNvSpPr>
            <p:nvPr/>
          </p:nvSpPr>
          <p:spPr bwMode="auto">
            <a:xfrm>
              <a:off x="5946217" y="1206979"/>
              <a:ext cx="1708986" cy="338045"/>
            </a:xfrm>
            <a:prstGeom prst="rect">
              <a:avLst/>
            </a:prstGeom>
            <a:solidFill>
              <a:srgbClr val="F2D698"/>
            </a:solidFill>
            <a:ln w="9525">
              <a:noFill/>
              <a:miter lim="800000"/>
              <a:headEnd/>
              <a:tailEnd/>
            </a:ln>
          </p:spPr>
          <p:txBody>
            <a:bodyPr wrap="none">
              <a:spAutoFit/>
            </a:bodyPr>
            <a:lstStyle/>
            <a:p>
              <a:r>
                <a:rPr lang="en-US" altLang="zh-CN" sz="1600" dirty="0">
                  <a:ea typeface="宋体" pitchFamily="2" charset="-122"/>
                </a:rPr>
                <a:t>Initial equilibrium</a:t>
              </a:r>
            </a:p>
          </p:txBody>
        </p:sp>
        <p:cxnSp>
          <p:nvCxnSpPr>
            <p:cNvPr id="43" name="Straight Connector 42"/>
            <p:cNvCxnSpPr/>
            <p:nvPr/>
          </p:nvCxnSpPr>
          <p:spPr>
            <a:xfrm flipV="1">
              <a:off x="4265682" y="1458357"/>
              <a:ext cx="1686029" cy="113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32"/>
          <p:cNvGrpSpPr>
            <a:grpSpLocks/>
          </p:cNvGrpSpPr>
          <p:nvPr/>
        </p:nvGrpSpPr>
        <p:grpSpPr bwMode="auto">
          <a:xfrm>
            <a:off x="2767134" y="926015"/>
            <a:ext cx="2901950" cy="1377348"/>
            <a:chOff x="5553006" y="900622"/>
            <a:chExt cx="2901045" cy="1377617"/>
          </a:xfrm>
        </p:grpSpPr>
        <p:sp>
          <p:nvSpPr>
            <p:cNvPr id="74781" name="TextBox 133"/>
            <p:cNvSpPr txBox="1">
              <a:spLocks noChangeArrowheads="1"/>
            </p:cNvSpPr>
            <p:nvPr/>
          </p:nvSpPr>
          <p:spPr bwMode="auto">
            <a:xfrm>
              <a:off x="5553006" y="900622"/>
              <a:ext cx="2901045" cy="584826"/>
            </a:xfrm>
            <a:prstGeom prst="rect">
              <a:avLst/>
            </a:prstGeom>
            <a:solidFill>
              <a:srgbClr val="F2D698"/>
            </a:solidFill>
            <a:ln w="9525">
              <a:noFill/>
              <a:miter lim="800000"/>
              <a:headEnd/>
              <a:tailEnd/>
            </a:ln>
          </p:spPr>
          <p:txBody>
            <a:bodyPr>
              <a:spAutoFit/>
            </a:bodyPr>
            <a:lstStyle/>
            <a:p>
              <a:r>
                <a:rPr lang="en-US" altLang="zh-CN" sz="1600" dirty="0">
                  <a:ea typeface="宋体" pitchFamily="2" charset="-122"/>
                </a:rPr>
                <a:t>1. Hot weather increases the demand for ice cream . . .</a:t>
              </a:r>
            </a:p>
          </p:txBody>
        </p:sp>
        <p:cxnSp>
          <p:nvCxnSpPr>
            <p:cNvPr id="46" name="Straight Connector 45"/>
            <p:cNvCxnSpPr/>
            <p:nvPr/>
          </p:nvCxnSpPr>
          <p:spPr>
            <a:xfrm flipH="1" flipV="1">
              <a:off x="6402696" y="1450486"/>
              <a:ext cx="5785" cy="827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p:nvPr/>
        </p:nvCxnSpPr>
        <p:spPr>
          <a:xfrm>
            <a:off x="2893616" y="2297517"/>
            <a:ext cx="1007239" cy="303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Group 140"/>
          <p:cNvGrpSpPr>
            <a:grpSpLocks/>
          </p:cNvGrpSpPr>
          <p:nvPr/>
        </p:nvGrpSpPr>
        <p:grpSpPr bwMode="auto">
          <a:xfrm>
            <a:off x="204788" y="1835501"/>
            <a:ext cx="2038350" cy="1098550"/>
            <a:chOff x="2837590" y="-1011924"/>
            <a:chExt cx="2039215" cy="1098306"/>
          </a:xfrm>
        </p:grpSpPr>
        <p:sp>
          <p:nvSpPr>
            <p:cNvPr id="74779" name="TextBox 141"/>
            <p:cNvSpPr txBox="1">
              <a:spLocks noChangeArrowheads="1"/>
            </p:cNvSpPr>
            <p:nvPr/>
          </p:nvSpPr>
          <p:spPr bwMode="auto">
            <a:xfrm>
              <a:off x="2837590" y="-1011924"/>
              <a:ext cx="1773245" cy="634082"/>
            </a:xfrm>
            <a:prstGeom prst="rect">
              <a:avLst/>
            </a:prstGeom>
            <a:solidFill>
              <a:srgbClr val="F2D698"/>
            </a:solidFill>
            <a:ln w="9525">
              <a:noFill/>
              <a:miter lim="800000"/>
              <a:headEnd/>
              <a:tailEnd/>
            </a:ln>
          </p:spPr>
          <p:txBody>
            <a:bodyPr wrap="none">
              <a:spAutoFit/>
            </a:bodyPr>
            <a:lstStyle/>
            <a:p>
              <a:pPr marL="342900" indent="-342900"/>
              <a:r>
                <a:rPr lang="en-US" altLang="zh-CN" sz="1600" dirty="0">
                  <a:ea typeface="宋体" pitchFamily="2" charset="-122"/>
                </a:rPr>
                <a:t>2. …resulting in </a:t>
              </a:r>
            </a:p>
            <a:p>
              <a:pPr marL="342900" indent="-342900"/>
              <a:r>
                <a:rPr lang="en-US" altLang="zh-CN" sz="1600" dirty="0">
                  <a:ea typeface="宋体" pitchFamily="2" charset="-122"/>
                </a:rPr>
                <a:t>a higher price . . .</a:t>
              </a:r>
            </a:p>
          </p:txBody>
        </p:sp>
        <p:cxnSp>
          <p:nvCxnSpPr>
            <p:cNvPr id="50" name="Straight Connector 49"/>
            <p:cNvCxnSpPr/>
            <p:nvPr/>
          </p:nvCxnSpPr>
          <p:spPr>
            <a:xfrm rot="10800000">
              <a:off x="3233045" y="-404047"/>
              <a:ext cx="1643760" cy="490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p:cNvCxnSpPr/>
          <p:nvPr/>
        </p:nvCxnSpPr>
        <p:spPr>
          <a:xfrm flipV="1">
            <a:off x="2436467" y="2575783"/>
            <a:ext cx="9083" cy="711427"/>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19645" y="4624086"/>
            <a:ext cx="393539"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148"/>
          <p:cNvGrpSpPr>
            <a:grpSpLocks/>
          </p:cNvGrpSpPr>
          <p:nvPr/>
        </p:nvGrpSpPr>
        <p:grpSpPr bwMode="auto">
          <a:xfrm>
            <a:off x="177800" y="4060825"/>
            <a:ext cx="4046538" cy="633413"/>
            <a:chOff x="-2981396" y="-892777"/>
            <a:chExt cx="4048196" cy="634799"/>
          </a:xfrm>
        </p:grpSpPr>
        <p:sp>
          <p:nvSpPr>
            <p:cNvPr id="74777" name="TextBox 149"/>
            <p:cNvSpPr txBox="1">
              <a:spLocks noChangeArrowheads="1"/>
            </p:cNvSpPr>
            <p:nvPr/>
          </p:nvSpPr>
          <p:spPr bwMode="auto">
            <a:xfrm>
              <a:off x="-2981396" y="-892777"/>
              <a:ext cx="1759030" cy="634799"/>
            </a:xfrm>
            <a:prstGeom prst="rect">
              <a:avLst/>
            </a:prstGeom>
            <a:solidFill>
              <a:srgbClr val="F2D698"/>
            </a:solidFill>
            <a:ln w="9525">
              <a:noFill/>
              <a:miter lim="800000"/>
              <a:headEnd/>
              <a:tailEnd/>
            </a:ln>
          </p:spPr>
          <p:txBody>
            <a:bodyPr wrap="none">
              <a:spAutoFit/>
            </a:bodyPr>
            <a:lstStyle/>
            <a:p>
              <a:pPr marL="342900" indent="-342900"/>
              <a:r>
                <a:rPr lang="en-US" altLang="zh-CN" sz="1600">
                  <a:ea typeface="宋体" pitchFamily="2" charset="-122"/>
                </a:rPr>
                <a:t>3. …and a higher</a:t>
              </a:r>
            </a:p>
            <a:p>
              <a:pPr marL="342900" indent="-342900"/>
              <a:r>
                <a:rPr lang="en-US" altLang="zh-CN" sz="1600">
                  <a:ea typeface="宋体" pitchFamily="2" charset="-122"/>
                </a:rPr>
                <a:t>quantity sold.</a:t>
              </a:r>
            </a:p>
          </p:txBody>
        </p:sp>
        <p:cxnSp>
          <p:nvCxnSpPr>
            <p:cNvPr id="55" name="Straight Connector 54"/>
            <p:cNvCxnSpPr/>
            <p:nvPr/>
          </p:nvCxnSpPr>
          <p:spPr>
            <a:xfrm rot="10800000">
              <a:off x="-1234431" y="-790955"/>
              <a:ext cx="2301231" cy="34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776" name="Slide Number Placeholder 1"/>
          <p:cNvSpPr>
            <a:spLocks noGrp="1"/>
          </p:cNvSpPr>
          <p:nvPr>
            <p:ph type="sldNum" sz="quarter" idx="10"/>
          </p:nvPr>
        </p:nvSpPr>
        <p:spPr>
          <a:noFill/>
          <a:ln>
            <a:miter lim="800000"/>
            <a:headEnd/>
            <a:tailEnd/>
          </a:ln>
        </p:spPr>
        <p:txBody>
          <a:bodyPr/>
          <a:lstStyle/>
          <a:p>
            <a:fld id="{377233EC-E883-4AB1-AE9B-3C39EB020F14}" type="slidenum">
              <a:rPr lang="en-US" altLang="zh-CN" smtClean="0"/>
              <a:pPr/>
              <a:t>51</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500"/>
                                        <p:tgtEl>
                                          <p:spTgt spid="40"/>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left)">
                                      <p:cBhvr>
                                        <p:cTn id="42" dur="500"/>
                                        <p:tgtEl>
                                          <p:spTgt spid="47"/>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par>
                          <p:cTn id="51" fill="hold" nodeType="afterGroup">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nodeType="afterGroup">
                            <p:stCondLst>
                              <p:cond delay="2000"/>
                            </p:stCondLst>
                            <p:childTnLst>
                              <p:par>
                                <p:cTn id="56" presetID="22" presetClass="entr" presetSubtype="8"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par>
                          <p:cTn id="59" fill="hold" nodeType="afterGroup">
                            <p:stCondLst>
                              <p:cond delay="2500"/>
                            </p:stCondLst>
                            <p:childTnLst>
                              <p:par>
                                <p:cTn id="60" presetID="22" presetClass="entr" presetSubtype="8"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par>
                          <p:cTn id="63" fill="hold" nodeType="afterGroup">
                            <p:stCondLst>
                              <p:cond delay="3000"/>
                            </p:stCondLst>
                            <p:childTnLst>
                              <p:par>
                                <p:cTn id="64" presetID="22" presetClass="entr" presetSubtype="1"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up)">
                                      <p:cBhvr>
                                        <p:cTn id="66" dur="500"/>
                                        <p:tgtEl>
                                          <p:spTgt spid="13"/>
                                        </p:tgtEl>
                                      </p:cBhvr>
                                    </p:animEffect>
                                  </p:childTnLst>
                                </p:cTn>
                              </p:par>
                            </p:childTnLst>
                          </p:cTn>
                        </p:par>
                        <p:par>
                          <p:cTn id="67" fill="hold" nodeType="afterGroup">
                            <p:stCondLst>
                              <p:cond delay="3500"/>
                            </p:stCondLst>
                            <p:childTnLst>
                              <p:par>
                                <p:cTn id="68" presetID="22" presetClass="entr" presetSubtype="4" fill="hold" nodeType="after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par>
                          <p:cTn id="71" fill="hold" nodeType="afterGroup">
                            <p:stCondLst>
                              <p:cond delay="4000"/>
                            </p:stCondLst>
                            <p:childTnLst>
                              <p:par>
                                <p:cTn id="72" presetID="22" presetClass="entr" presetSubtype="8"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par>
                          <p:cTn id="75" fill="hold" nodeType="afterGroup">
                            <p:stCondLst>
                              <p:cond delay="4500"/>
                            </p:stCondLst>
                            <p:childTnLst>
                              <p:par>
                                <p:cTn id="76" presetID="22" presetClass="entr" presetSubtype="8" fill="hold" nodeType="after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wipe(left)">
                                      <p:cBhvr>
                                        <p:cTn id="78" dur="500"/>
                                        <p:tgtEl>
                                          <p:spTgt spid="52"/>
                                        </p:tgtEl>
                                      </p:cBhvr>
                                    </p:animEffect>
                                  </p:childTnLst>
                                </p:cTn>
                              </p:par>
                            </p:childTnLst>
                          </p:cTn>
                        </p:par>
                        <p:par>
                          <p:cTn id="79" fill="hold" nodeType="afterGroup">
                            <p:stCondLst>
                              <p:cond delay="5000"/>
                            </p:stCondLst>
                            <p:childTnLst>
                              <p:par>
                                <p:cTn id="80" presetID="22" presetClass="entr" presetSubtype="8" fill="hold"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left)">
                                      <p:cBhvr>
                                        <p:cTn id="82" dur="500"/>
                                        <p:tgtEl>
                                          <p:spTgt spid="23"/>
                                        </p:tgtEl>
                                      </p:cBhvr>
                                    </p:animEffect>
                                  </p:childTnLst>
                                </p:cTn>
                              </p:par>
                            </p:childTnLst>
                          </p:cTn>
                        </p:par>
                        <p:par>
                          <p:cTn id="83" fill="hold" nodeType="afterGroup">
                            <p:stCondLst>
                              <p:cond delay="5500"/>
                            </p:stCondLst>
                            <p:childTnLst>
                              <p:par>
                                <p:cTn id="84" presetID="22" presetClass="entr" presetSubtype="8" fill="hold" grpId="0"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wipe(left)">
                                      <p:cBhvr>
                                        <p:cTn id="8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p:bldP spid="4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页脚占位符 1"/>
          <p:cNvSpPr>
            <a:spLocks noGrp="1"/>
          </p:cNvSpPr>
          <p:nvPr>
            <p:ph type="ftr" sz="quarter" idx="10"/>
          </p:nvPr>
        </p:nvSpPr>
        <p:spPr>
          <a:noFill/>
          <a:ln>
            <a:miter lim="800000"/>
            <a:headEnd/>
            <a:tailEnd/>
          </a:ln>
        </p:spPr>
        <p:txBody>
          <a:bodyPr/>
          <a:lstStyle/>
          <a:p>
            <a:r>
              <a:rPr lang="zh-CN" altLang="en-US" smtClean="0"/>
              <a:t>需求和供给</a:t>
            </a:r>
            <a:endParaRPr lang="zh-CN" smtClean="0"/>
          </a:p>
        </p:txBody>
      </p:sp>
      <p:sp>
        <p:nvSpPr>
          <p:cNvPr id="75779" name="灯片编号占位符 2"/>
          <p:cNvSpPr>
            <a:spLocks noGrp="1"/>
          </p:cNvSpPr>
          <p:nvPr>
            <p:ph type="sldNum" sz="quarter" idx="11"/>
          </p:nvPr>
        </p:nvSpPr>
        <p:spPr>
          <a:noFill/>
          <a:ln>
            <a:miter lim="800000"/>
            <a:headEnd/>
            <a:tailEnd/>
          </a:ln>
        </p:spPr>
        <p:txBody>
          <a:bodyPr/>
          <a:lstStyle/>
          <a:p>
            <a:fld id="{2EBB3E00-285A-4F5A-8D70-4A71BCAC43D4}" type="slidenum">
              <a:rPr lang="en-US" altLang="zh-CN" smtClean="0"/>
              <a:pPr/>
              <a:t>52</a:t>
            </a:fld>
            <a:endParaRPr lang="zh-CN" altLang="zh-CN" smtClean="0"/>
          </a:p>
        </p:txBody>
      </p:sp>
      <p:sp>
        <p:nvSpPr>
          <p:cNvPr id="75780" name="Rectangle 2"/>
          <p:cNvSpPr>
            <a:spLocks noGrp="1" noChangeArrowheads="1"/>
          </p:cNvSpPr>
          <p:nvPr>
            <p:ph type="title" idx="4294967295"/>
          </p:nvPr>
        </p:nvSpPr>
        <p:spPr>
          <a:xfrm>
            <a:off x="346075" y="163513"/>
            <a:ext cx="8351838" cy="1139825"/>
          </a:xfrm>
        </p:spPr>
        <p:txBody>
          <a:bodyPr/>
          <a:lstStyle/>
          <a:p>
            <a:pPr marL="2341563" indent="-2341563" algn="l"/>
            <a:r>
              <a:rPr lang="zh-CN" altLang="en-US" sz="3500" smtClean="0">
                <a:ea typeface="宋体" pitchFamily="2" charset="-122"/>
              </a:rPr>
              <a:t>例 </a:t>
            </a:r>
            <a:r>
              <a:rPr lang="en-US" altLang="zh-CN" sz="3500" smtClean="0">
                <a:ea typeface="宋体" pitchFamily="2" charset="-122"/>
              </a:rPr>
              <a:t>1: </a:t>
            </a:r>
            <a:r>
              <a:rPr lang="zh-CN" altLang="en-US" sz="3500" smtClean="0">
                <a:ea typeface="宋体" pitchFamily="2" charset="-122"/>
              </a:rPr>
              <a:t>需求移动</a:t>
            </a:r>
            <a:endParaRPr lang="zh-CN" altLang="en-US" smtClean="0">
              <a:ea typeface="宋体" pitchFamily="2" charset="-122"/>
            </a:endParaRPr>
          </a:p>
        </p:txBody>
      </p:sp>
      <p:grpSp>
        <p:nvGrpSpPr>
          <p:cNvPr id="75781" name="Group 3"/>
          <p:cNvGrpSpPr>
            <a:grpSpLocks/>
          </p:cNvGrpSpPr>
          <p:nvPr/>
        </p:nvGrpSpPr>
        <p:grpSpPr bwMode="auto">
          <a:xfrm>
            <a:off x="4094163" y="1179513"/>
            <a:ext cx="4422775" cy="4106862"/>
            <a:chOff x="0" y="0"/>
            <a:chExt cx="2786" cy="2420"/>
          </a:xfrm>
        </p:grpSpPr>
        <p:grpSp>
          <p:nvGrpSpPr>
            <p:cNvPr id="75804" name="Group 4"/>
            <p:cNvGrpSpPr>
              <a:grpSpLocks/>
            </p:cNvGrpSpPr>
            <p:nvPr/>
          </p:nvGrpSpPr>
          <p:grpSpPr bwMode="auto">
            <a:xfrm>
              <a:off x="118" y="252"/>
              <a:ext cx="2409" cy="2049"/>
              <a:chOff x="0" y="0"/>
              <a:chExt cx="2116" cy="2027"/>
            </a:xfrm>
          </p:grpSpPr>
          <p:sp>
            <p:nvSpPr>
              <p:cNvPr id="75807" name="Line 6"/>
              <p:cNvSpPr>
                <a:spLocks noChangeShapeType="1"/>
              </p:cNvSpPr>
              <p:nvPr/>
            </p:nvSpPr>
            <p:spPr bwMode="auto">
              <a:xfrm>
                <a:off x="4" y="0"/>
                <a:ext cx="0" cy="2025"/>
              </a:xfrm>
              <a:prstGeom prst="line">
                <a:avLst/>
              </a:prstGeom>
              <a:noFill/>
              <a:ln w="12700">
                <a:solidFill>
                  <a:schemeClr val="tx1"/>
                </a:solidFill>
                <a:round/>
                <a:headEnd/>
                <a:tailEnd/>
              </a:ln>
            </p:spPr>
            <p:txBody>
              <a:bodyPr/>
              <a:lstStyle/>
              <a:p>
                <a:endParaRPr lang="zh-CN" altLang="en-US"/>
              </a:p>
            </p:txBody>
          </p:sp>
          <p:sp>
            <p:nvSpPr>
              <p:cNvPr id="75808" name="Line 7"/>
              <p:cNvSpPr>
                <a:spLocks noChangeShapeType="1"/>
              </p:cNvSpPr>
              <p:nvPr/>
            </p:nvSpPr>
            <p:spPr bwMode="auto">
              <a:xfrm>
                <a:off x="0" y="2027"/>
                <a:ext cx="2116" cy="0"/>
              </a:xfrm>
              <a:prstGeom prst="line">
                <a:avLst/>
              </a:prstGeom>
              <a:noFill/>
              <a:ln w="12700">
                <a:solidFill>
                  <a:schemeClr val="tx1"/>
                </a:solidFill>
                <a:round/>
                <a:headEnd/>
                <a:tailEnd/>
              </a:ln>
            </p:spPr>
            <p:txBody>
              <a:bodyPr/>
              <a:lstStyle/>
              <a:p>
                <a:endParaRPr lang="zh-CN" altLang="en-US"/>
              </a:p>
            </p:txBody>
          </p:sp>
        </p:grpSp>
        <p:sp>
          <p:nvSpPr>
            <p:cNvPr id="2" name="Text Box 8"/>
            <p:cNvSpPr txBox="1">
              <a:spLocks noChangeArrowheads="1"/>
            </p:cNvSpPr>
            <p:nvPr/>
          </p:nvSpPr>
          <p:spPr bwMode="auto">
            <a:xfrm>
              <a:off x="0" y="0"/>
              <a:ext cx="267"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P</a:t>
              </a:r>
            </a:p>
          </p:txBody>
        </p:sp>
        <p:sp>
          <p:nvSpPr>
            <p:cNvPr id="3" name="Text Box 9"/>
            <p:cNvSpPr txBox="1">
              <a:spLocks noChangeArrowheads="1"/>
            </p:cNvSpPr>
            <p:nvPr/>
          </p:nvSpPr>
          <p:spPr bwMode="auto">
            <a:xfrm>
              <a:off x="2496" y="2151"/>
              <a:ext cx="290"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Q</a:t>
              </a:r>
            </a:p>
          </p:txBody>
        </p:sp>
      </p:grpSp>
      <p:grpSp>
        <p:nvGrpSpPr>
          <p:cNvPr id="75782" name="Group 9"/>
          <p:cNvGrpSpPr>
            <a:grpSpLocks/>
          </p:cNvGrpSpPr>
          <p:nvPr/>
        </p:nvGrpSpPr>
        <p:grpSpPr bwMode="auto">
          <a:xfrm>
            <a:off x="4524375" y="1957388"/>
            <a:ext cx="2486025" cy="2901950"/>
            <a:chOff x="0" y="0"/>
            <a:chExt cx="1566" cy="1828"/>
          </a:xfrm>
        </p:grpSpPr>
        <p:sp>
          <p:nvSpPr>
            <p:cNvPr id="75802" name="Line 11"/>
            <p:cNvSpPr>
              <a:spLocks noChangeShapeType="1"/>
            </p:cNvSpPr>
            <p:nvPr/>
          </p:nvSpPr>
          <p:spPr bwMode="auto">
            <a:xfrm>
              <a:off x="0" y="0"/>
              <a:ext cx="1263" cy="1587"/>
            </a:xfrm>
            <a:prstGeom prst="line">
              <a:avLst/>
            </a:prstGeom>
            <a:noFill/>
            <a:ln w="38100">
              <a:solidFill>
                <a:srgbClr val="003399"/>
              </a:solidFill>
              <a:round/>
              <a:headEnd/>
              <a:tailEnd/>
            </a:ln>
          </p:spPr>
          <p:txBody>
            <a:bodyPr/>
            <a:lstStyle/>
            <a:p>
              <a:endParaRPr lang="zh-CN" altLang="en-US"/>
            </a:p>
          </p:txBody>
        </p:sp>
        <p:sp>
          <p:nvSpPr>
            <p:cNvPr id="75803" name="Text Box 12"/>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1</a:t>
              </a:r>
            </a:p>
          </p:txBody>
        </p:sp>
      </p:grpSp>
      <p:grpSp>
        <p:nvGrpSpPr>
          <p:cNvPr id="75783" name="Group 12"/>
          <p:cNvGrpSpPr>
            <a:grpSpLocks/>
          </p:cNvGrpSpPr>
          <p:nvPr/>
        </p:nvGrpSpPr>
        <p:grpSpPr bwMode="auto">
          <a:xfrm>
            <a:off x="4868863" y="1625600"/>
            <a:ext cx="1933575" cy="2901950"/>
            <a:chOff x="0" y="0"/>
            <a:chExt cx="1218" cy="1828"/>
          </a:xfrm>
        </p:grpSpPr>
        <p:sp>
          <p:nvSpPr>
            <p:cNvPr id="75800" name="Line 14"/>
            <p:cNvSpPr>
              <a:spLocks noChangeShapeType="1"/>
            </p:cNvSpPr>
            <p:nvPr/>
          </p:nvSpPr>
          <p:spPr bwMode="auto">
            <a:xfrm flipV="1">
              <a:off x="0" y="254"/>
              <a:ext cx="949" cy="1574"/>
            </a:xfrm>
            <a:prstGeom prst="line">
              <a:avLst/>
            </a:prstGeom>
            <a:noFill/>
            <a:ln w="38100">
              <a:solidFill>
                <a:srgbClr val="003399"/>
              </a:solidFill>
              <a:round/>
              <a:headEnd/>
              <a:tailEnd/>
            </a:ln>
          </p:spPr>
          <p:txBody>
            <a:bodyPr/>
            <a:lstStyle/>
            <a:p>
              <a:endParaRPr lang="zh-CN" altLang="en-US"/>
            </a:p>
          </p:txBody>
        </p:sp>
        <p:sp>
          <p:nvSpPr>
            <p:cNvPr id="75801" name="Text Box 15"/>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1</a:t>
              </a:r>
            </a:p>
          </p:txBody>
        </p:sp>
      </p:grpSp>
      <p:grpSp>
        <p:nvGrpSpPr>
          <p:cNvPr id="75784" name="Group 15"/>
          <p:cNvGrpSpPr>
            <a:grpSpLocks/>
          </p:cNvGrpSpPr>
          <p:nvPr/>
        </p:nvGrpSpPr>
        <p:grpSpPr bwMode="auto">
          <a:xfrm>
            <a:off x="3783013" y="3136900"/>
            <a:ext cx="2060575" cy="2327275"/>
            <a:chOff x="0" y="0"/>
            <a:chExt cx="1298" cy="1466"/>
          </a:xfrm>
        </p:grpSpPr>
        <p:sp>
          <p:nvSpPr>
            <p:cNvPr id="75795" name="Text Box 17"/>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1</a:t>
              </a:r>
            </a:p>
          </p:txBody>
        </p:sp>
        <p:sp>
          <p:nvSpPr>
            <p:cNvPr id="75796" name="Oval 18"/>
            <p:cNvSpPr>
              <a:spLocks noChangeArrowheads="1"/>
            </p:cNvSpPr>
            <p:nvPr/>
          </p:nvSpPr>
          <p:spPr bwMode="auto">
            <a:xfrm>
              <a:off x="1098" y="67"/>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5797" name="Line 19"/>
            <p:cNvSpPr>
              <a:spLocks noChangeShapeType="1"/>
            </p:cNvSpPr>
            <p:nvPr/>
          </p:nvSpPr>
          <p:spPr bwMode="auto">
            <a:xfrm>
              <a:off x="318" y="114"/>
              <a:ext cx="823" cy="0"/>
            </a:xfrm>
            <a:prstGeom prst="line">
              <a:avLst/>
            </a:prstGeom>
            <a:noFill/>
            <a:ln w="9525">
              <a:solidFill>
                <a:schemeClr val="tx1"/>
              </a:solidFill>
              <a:prstDash val="lgDash"/>
              <a:round/>
              <a:headEnd/>
              <a:tailEnd/>
            </a:ln>
          </p:spPr>
          <p:txBody>
            <a:bodyPr/>
            <a:lstStyle/>
            <a:p>
              <a:endParaRPr lang="zh-CN" altLang="en-US"/>
            </a:p>
          </p:txBody>
        </p:sp>
        <p:sp>
          <p:nvSpPr>
            <p:cNvPr id="75798" name="Line 20"/>
            <p:cNvSpPr>
              <a:spLocks noChangeShapeType="1"/>
            </p:cNvSpPr>
            <p:nvPr/>
          </p:nvSpPr>
          <p:spPr bwMode="auto">
            <a:xfrm>
              <a:off x="1144" y="112"/>
              <a:ext cx="0" cy="1117"/>
            </a:xfrm>
            <a:prstGeom prst="line">
              <a:avLst/>
            </a:prstGeom>
            <a:noFill/>
            <a:ln w="9525">
              <a:solidFill>
                <a:schemeClr val="tx1"/>
              </a:solidFill>
              <a:prstDash val="lgDash"/>
              <a:round/>
              <a:headEnd/>
              <a:tailEnd/>
            </a:ln>
          </p:spPr>
          <p:txBody>
            <a:bodyPr/>
            <a:lstStyle/>
            <a:p>
              <a:endParaRPr lang="zh-CN" altLang="en-US"/>
            </a:p>
          </p:txBody>
        </p:sp>
        <p:sp>
          <p:nvSpPr>
            <p:cNvPr id="75799" name="Text Box 21"/>
            <p:cNvSpPr txBox="1">
              <a:spLocks noChangeArrowheads="1"/>
            </p:cNvSpPr>
            <p:nvPr/>
          </p:nvSpPr>
          <p:spPr bwMode="auto">
            <a:xfrm>
              <a:off x="990" y="1236"/>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1</a:t>
              </a:r>
            </a:p>
          </p:txBody>
        </p:sp>
      </p:grpSp>
      <p:grpSp>
        <p:nvGrpSpPr>
          <p:cNvPr id="75785" name="Group 21"/>
          <p:cNvGrpSpPr>
            <a:grpSpLocks/>
          </p:cNvGrpSpPr>
          <p:nvPr/>
        </p:nvGrpSpPr>
        <p:grpSpPr bwMode="auto">
          <a:xfrm>
            <a:off x="5665788" y="1854200"/>
            <a:ext cx="2486025" cy="2901950"/>
            <a:chOff x="0" y="0"/>
            <a:chExt cx="1566" cy="1828"/>
          </a:xfrm>
        </p:grpSpPr>
        <p:sp>
          <p:nvSpPr>
            <p:cNvPr id="75793" name="Line 23"/>
            <p:cNvSpPr>
              <a:spLocks noChangeShapeType="1"/>
            </p:cNvSpPr>
            <p:nvPr/>
          </p:nvSpPr>
          <p:spPr bwMode="auto">
            <a:xfrm>
              <a:off x="0" y="0"/>
              <a:ext cx="1263" cy="1587"/>
            </a:xfrm>
            <a:prstGeom prst="line">
              <a:avLst/>
            </a:prstGeom>
            <a:noFill/>
            <a:ln w="38100">
              <a:solidFill>
                <a:srgbClr val="FF0000"/>
              </a:solidFill>
              <a:round/>
              <a:headEnd/>
              <a:tailEnd/>
            </a:ln>
          </p:spPr>
          <p:txBody>
            <a:bodyPr/>
            <a:lstStyle/>
            <a:p>
              <a:endParaRPr lang="zh-CN" altLang="en-US"/>
            </a:p>
          </p:txBody>
        </p:sp>
        <p:sp>
          <p:nvSpPr>
            <p:cNvPr id="75794" name="Text Box 24"/>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2</a:t>
              </a:r>
            </a:p>
          </p:txBody>
        </p:sp>
      </p:grpSp>
      <p:sp>
        <p:nvSpPr>
          <p:cNvPr id="75786" name="Text Box 26"/>
          <p:cNvSpPr txBox="1">
            <a:spLocks noChangeArrowheads="1"/>
          </p:cNvSpPr>
          <p:nvPr/>
        </p:nvSpPr>
        <p:spPr bwMode="auto">
          <a:xfrm>
            <a:off x="3775075" y="2252663"/>
            <a:ext cx="488950" cy="365125"/>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2</a:t>
            </a:r>
          </a:p>
        </p:txBody>
      </p:sp>
      <p:sp>
        <p:nvSpPr>
          <p:cNvPr id="75787" name="Oval 27"/>
          <p:cNvSpPr>
            <a:spLocks noChangeArrowheads="1"/>
          </p:cNvSpPr>
          <p:nvPr/>
        </p:nvSpPr>
        <p:spPr bwMode="auto">
          <a:xfrm>
            <a:off x="6061075" y="2360613"/>
            <a:ext cx="139700" cy="138112"/>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5788" name="Text Box 28"/>
          <p:cNvSpPr txBox="1">
            <a:spLocks noChangeArrowheads="1"/>
          </p:cNvSpPr>
          <p:nvPr/>
        </p:nvSpPr>
        <p:spPr bwMode="auto">
          <a:xfrm>
            <a:off x="5884863" y="5106988"/>
            <a:ext cx="488950" cy="365125"/>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2</a:t>
            </a:r>
          </a:p>
        </p:txBody>
      </p:sp>
      <p:sp>
        <p:nvSpPr>
          <p:cNvPr id="75789" name="Line 29"/>
          <p:cNvSpPr>
            <a:spLocks noChangeShapeType="1"/>
          </p:cNvSpPr>
          <p:nvPr/>
        </p:nvSpPr>
        <p:spPr bwMode="auto">
          <a:xfrm flipH="1">
            <a:off x="4286250" y="2436813"/>
            <a:ext cx="1849438" cy="0"/>
          </a:xfrm>
          <a:prstGeom prst="line">
            <a:avLst/>
          </a:prstGeom>
          <a:noFill/>
          <a:ln w="9525">
            <a:solidFill>
              <a:schemeClr val="tx1"/>
            </a:solidFill>
            <a:prstDash val="lgDash"/>
            <a:round/>
            <a:headEnd/>
            <a:tailEnd/>
          </a:ln>
        </p:spPr>
        <p:txBody>
          <a:bodyPr/>
          <a:lstStyle/>
          <a:p>
            <a:endParaRPr lang="zh-CN" altLang="en-US"/>
          </a:p>
        </p:txBody>
      </p:sp>
      <p:sp>
        <p:nvSpPr>
          <p:cNvPr id="75790" name="Line 30"/>
          <p:cNvSpPr>
            <a:spLocks noChangeShapeType="1"/>
          </p:cNvSpPr>
          <p:nvPr/>
        </p:nvSpPr>
        <p:spPr bwMode="auto">
          <a:xfrm>
            <a:off x="6130925" y="2436813"/>
            <a:ext cx="0" cy="2643187"/>
          </a:xfrm>
          <a:prstGeom prst="line">
            <a:avLst/>
          </a:prstGeom>
          <a:noFill/>
          <a:ln w="9525">
            <a:solidFill>
              <a:schemeClr val="tx1"/>
            </a:solidFill>
            <a:prstDash val="lgDash"/>
            <a:round/>
            <a:headEnd/>
            <a:tailEnd/>
          </a:ln>
        </p:spPr>
        <p:txBody>
          <a:bodyPr/>
          <a:lstStyle/>
          <a:p>
            <a:endParaRPr lang="zh-CN" altLang="en-US"/>
          </a:p>
        </p:txBody>
      </p:sp>
      <p:sp>
        <p:nvSpPr>
          <p:cNvPr id="75805" name="Text Box 31"/>
          <p:cNvSpPr txBox="1">
            <a:spLocks noChangeArrowheads="1"/>
          </p:cNvSpPr>
          <p:nvPr/>
        </p:nvSpPr>
        <p:spPr bwMode="auto">
          <a:xfrm>
            <a:off x="490538" y="1231900"/>
            <a:ext cx="2965450" cy="2192338"/>
          </a:xfrm>
          <a:prstGeom prst="rect">
            <a:avLst/>
          </a:prstGeom>
          <a:noFill/>
          <a:ln w="9525">
            <a:noFill/>
            <a:miter lim="800000"/>
            <a:headEnd/>
            <a:tailEnd/>
          </a:ln>
        </p:spPr>
        <p:txBody>
          <a:bodyPr>
            <a:spAutoFit/>
          </a:bodyPr>
          <a:lstStyle/>
          <a:p>
            <a:pPr>
              <a:lnSpc>
                <a:spcPct val="105000"/>
              </a:lnSpc>
              <a:spcBef>
                <a:spcPct val="15000"/>
              </a:spcBef>
              <a:buClr>
                <a:srgbClr val="00B85C"/>
              </a:buClr>
              <a:buSzPct val="120000"/>
              <a:buFont typeface="Wingdings" pitchFamily="2" charset="2"/>
              <a:buNone/>
            </a:pPr>
            <a:r>
              <a:rPr lang="zh-CN" sz="2600">
                <a:ea typeface="宋体" pitchFamily="2" charset="-122"/>
              </a:rPr>
              <a:t>注意：当</a:t>
            </a:r>
            <a:r>
              <a:rPr lang="zh-CN" altLang="en-US" sz="2600">
                <a:ea typeface="宋体" pitchFamily="2" charset="-122"/>
              </a:rPr>
              <a:t>冰淇淋价格上升</a:t>
            </a:r>
            <a:r>
              <a:rPr lang="zh-CN" sz="2600">
                <a:ea typeface="宋体" pitchFamily="2" charset="-122"/>
              </a:rPr>
              <a:t>，生产者的供应量会增加，即使供给曲线没有移动</a:t>
            </a:r>
          </a:p>
        </p:txBody>
      </p:sp>
      <p:sp>
        <p:nvSpPr>
          <p:cNvPr id="75806" name="Text Box 34"/>
          <p:cNvSpPr txBox="1">
            <a:spLocks noChangeArrowheads="1"/>
          </p:cNvSpPr>
          <p:nvPr/>
        </p:nvSpPr>
        <p:spPr bwMode="auto">
          <a:xfrm>
            <a:off x="428625" y="3770313"/>
            <a:ext cx="3403600" cy="1439862"/>
          </a:xfrm>
          <a:prstGeom prst="rect">
            <a:avLst/>
          </a:prstGeom>
          <a:solidFill>
            <a:srgbClr val="FFFF99"/>
          </a:solidFill>
          <a:ln w="9525">
            <a:solidFill>
              <a:schemeClr val="tx1"/>
            </a:solidFill>
            <a:miter lim="800000"/>
            <a:headEnd/>
            <a:tailEnd/>
          </a:ln>
        </p:spPr>
        <p:txBody>
          <a:bodyPr lIns="137160" tIns="91440" bIns="91440">
            <a:spAutoFit/>
          </a:bodyPr>
          <a:lstStyle/>
          <a:p>
            <a:pPr>
              <a:lnSpc>
                <a:spcPct val="105000"/>
              </a:lnSpc>
              <a:spcBef>
                <a:spcPct val="15000"/>
              </a:spcBef>
              <a:buClr>
                <a:srgbClr val="00B85C"/>
              </a:buClr>
              <a:buSzPct val="120000"/>
              <a:buFont typeface="Wingdings" pitchFamily="2" charset="2"/>
              <a:buNone/>
              <a:defRPr/>
            </a:pPr>
            <a:r>
              <a:rPr lang="zh-CN" sz="2600">
                <a:effectLst>
                  <a:outerShdw blurRad="38100" dist="38100" dir="2700000" algn="tl">
                    <a:srgbClr val="FFFFFF"/>
                  </a:outerShdw>
                </a:effectLst>
                <a:ea typeface="宋体" pitchFamily="2" charset="-122"/>
              </a:rPr>
              <a:t>仔细区分供给/需求曲线的移动和沿着供给/需求曲线的移动</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805">
                                            <p:txEl>
                                              <p:pRg st="0" end="0"/>
                                            </p:txEl>
                                          </p:spTgt>
                                        </p:tgtEl>
                                        <p:attrNameLst>
                                          <p:attrName>style.visibility</p:attrName>
                                        </p:attrNameLst>
                                      </p:cBhvr>
                                      <p:to>
                                        <p:strVal val="visible"/>
                                      </p:to>
                                    </p:set>
                                    <p:animEffect transition="in" filter="wipe(left)">
                                      <p:cBhvr>
                                        <p:cTn id="7" dur="500"/>
                                        <p:tgtEl>
                                          <p:spTgt spid="758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806"/>
                                        </p:tgtEl>
                                        <p:attrNameLst>
                                          <p:attrName>style.visibility</p:attrName>
                                        </p:attrNameLst>
                                      </p:cBhvr>
                                      <p:to>
                                        <p:strVal val="visible"/>
                                      </p:to>
                                    </p:set>
                                    <p:animEffect transition="in" filter="dissolve">
                                      <p:cBhvr>
                                        <p:cTn id="12" dur="500"/>
                                        <p:tgtEl>
                                          <p:spTgt spid="75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5" grpId="0" build="p" autoUpdateAnimBg="0"/>
      <p:bldP spid="75806" grpId="0" bldLvl="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0" y="130175"/>
            <a:ext cx="9144000" cy="649288"/>
          </a:xfrm>
        </p:spPr>
        <p:txBody>
          <a:bodyPr/>
          <a:lstStyle/>
          <a:p>
            <a:pPr eaLnBrk="1" hangingPunct="1"/>
            <a:r>
              <a:rPr lang="en-US" altLang="zh-CN" sz="3600" dirty="0" smtClean="0">
                <a:ea typeface="宋体" pitchFamily="2" charset="-122"/>
              </a:rPr>
              <a:t>3.2 </a:t>
            </a:r>
            <a:r>
              <a:rPr lang="zh-CN" altLang="en-US" sz="3600" dirty="0" smtClean="0">
                <a:ea typeface="宋体" pitchFamily="2" charset="-122"/>
              </a:rPr>
              <a:t>曲线移动与沿曲线移动</a:t>
            </a:r>
          </a:p>
        </p:txBody>
      </p:sp>
      <p:sp>
        <p:nvSpPr>
          <p:cNvPr id="76803" name="Rectangle 3"/>
          <p:cNvSpPr>
            <a:spLocks noGrp="1" noChangeArrowheads="1"/>
          </p:cNvSpPr>
          <p:nvPr>
            <p:ph type="body" idx="4294967295"/>
          </p:nvPr>
        </p:nvSpPr>
        <p:spPr>
          <a:xfrm>
            <a:off x="431800" y="1214438"/>
            <a:ext cx="8189913" cy="5910262"/>
          </a:xfrm>
        </p:spPr>
        <p:txBody>
          <a:bodyPr/>
          <a:lstStyle/>
          <a:p>
            <a:pPr eaLnBrk="1" hangingPunct="1">
              <a:spcBef>
                <a:spcPct val="10000"/>
              </a:spcBef>
            </a:pPr>
            <a:r>
              <a:rPr lang="zh-CN" altLang="zh-CN" b="1" dirty="0" smtClean="0">
                <a:solidFill>
                  <a:srgbClr val="CC0000"/>
                </a:solidFill>
                <a:ea typeface="宋体" pitchFamily="2" charset="-122"/>
              </a:rPr>
              <a:t>供给变动:</a:t>
            </a:r>
            <a:r>
              <a:rPr lang="zh-CN" altLang="zh-CN" dirty="0" smtClean="0">
                <a:ea typeface="宋体" pitchFamily="2" charset="-122"/>
              </a:rPr>
              <a:t>  影响供给变动的非价格因素使供给曲线移动（比如技术或投入品成本）</a:t>
            </a:r>
          </a:p>
          <a:p>
            <a:pPr eaLnBrk="1" hangingPunct="1">
              <a:spcBef>
                <a:spcPct val="10000"/>
              </a:spcBef>
            </a:pPr>
            <a:endParaRPr lang="zh-CN" altLang="zh-CN" dirty="0" smtClean="0">
              <a:ea typeface="宋体" pitchFamily="2" charset="-122"/>
            </a:endParaRPr>
          </a:p>
          <a:p>
            <a:pPr eaLnBrk="1" hangingPunct="1">
              <a:spcBef>
                <a:spcPct val="35000"/>
              </a:spcBef>
            </a:pPr>
            <a:r>
              <a:rPr lang="zh-CN" altLang="zh-CN" b="1" dirty="0" smtClean="0">
                <a:solidFill>
                  <a:srgbClr val="CC0000"/>
                </a:solidFill>
                <a:ea typeface="宋体" pitchFamily="2" charset="-122"/>
              </a:rPr>
              <a:t>供给量的变动：</a:t>
            </a:r>
            <a:r>
              <a:rPr lang="zh-CN" altLang="zh-CN" dirty="0" smtClean="0">
                <a:ea typeface="宋体" pitchFamily="2" charset="-122"/>
              </a:rPr>
              <a:t>沿着一条固定供给曲线的变动</a:t>
            </a:r>
          </a:p>
          <a:p>
            <a:pPr eaLnBrk="1" hangingPunct="1">
              <a:spcBef>
                <a:spcPct val="35000"/>
              </a:spcBef>
            </a:pPr>
            <a:endParaRPr lang="zh-CN" altLang="zh-CN" dirty="0" smtClean="0">
              <a:ea typeface="宋体" pitchFamily="2" charset="-122"/>
            </a:endParaRPr>
          </a:p>
          <a:p>
            <a:pPr eaLnBrk="1" hangingPunct="1">
              <a:spcBef>
                <a:spcPct val="35000"/>
              </a:spcBef>
            </a:pPr>
            <a:r>
              <a:rPr lang="zh-CN" altLang="zh-CN" b="1" dirty="0" smtClean="0">
                <a:solidFill>
                  <a:srgbClr val="CC0000"/>
                </a:solidFill>
                <a:ea typeface="宋体" pitchFamily="2" charset="-122"/>
              </a:rPr>
              <a:t>需求变动:</a:t>
            </a:r>
            <a:r>
              <a:rPr lang="zh-CN" altLang="zh-CN" dirty="0" smtClean="0">
                <a:ea typeface="宋体" pitchFamily="2" charset="-122"/>
              </a:rPr>
              <a:t> 影响需求变动的非价格因素使需求曲线移动（比如收入或买者的数量）</a:t>
            </a:r>
          </a:p>
          <a:p>
            <a:pPr eaLnBrk="1" hangingPunct="1">
              <a:spcBef>
                <a:spcPct val="35000"/>
              </a:spcBef>
            </a:pPr>
            <a:endParaRPr lang="zh-CN" altLang="zh-CN" dirty="0" smtClean="0">
              <a:ea typeface="宋体" pitchFamily="2" charset="-122"/>
            </a:endParaRPr>
          </a:p>
          <a:p>
            <a:pPr eaLnBrk="1" hangingPunct="1">
              <a:spcBef>
                <a:spcPct val="35000"/>
              </a:spcBef>
            </a:pPr>
            <a:r>
              <a:rPr lang="zh-CN" altLang="zh-CN" b="1" dirty="0" smtClean="0">
                <a:solidFill>
                  <a:srgbClr val="CC0000"/>
                </a:solidFill>
                <a:ea typeface="宋体" pitchFamily="2" charset="-122"/>
              </a:rPr>
              <a:t>需求量的变动：</a:t>
            </a:r>
            <a:r>
              <a:rPr lang="zh-CN" altLang="zh-CN" dirty="0" smtClean="0">
                <a:ea typeface="宋体" pitchFamily="2" charset="-122"/>
              </a:rPr>
              <a:t>沿着一条固定需求曲线的变动</a:t>
            </a:r>
          </a:p>
        </p:txBody>
      </p:sp>
      <p:sp>
        <p:nvSpPr>
          <p:cNvPr id="76804" name="Rectangle 4"/>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E64F00EA-E9FC-41C6-B400-07FA9F97A256}" type="slidenum">
              <a:rPr lang="zh-CN" altLang="zh-CN" sz="1700">
                <a:solidFill>
                  <a:srgbClr val="777777"/>
                </a:solidFill>
                <a:latin typeface="Tahoma" pitchFamily="34" charset="0"/>
                <a:ea typeface="宋体" pitchFamily="2" charset="-122"/>
              </a:rPr>
              <a:pPr algn="r"/>
              <a:t>53</a:t>
            </a:fld>
            <a:endParaRPr lang="zh-CN" altLang="zh-CN" sz="1700">
              <a:solidFill>
                <a:srgbClr val="777777"/>
              </a:solidFill>
              <a:latin typeface="Tahoma" pitchFamily="34" charset="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2" end="2"/>
                                            </p:txEl>
                                          </p:spTgt>
                                        </p:tgtEl>
                                        <p:attrNameLst>
                                          <p:attrName>style.visibility</p:attrName>
                                        </p:attrNameLst>
                                      </p:cBhvr>
                                      <p:to>
                                        <p:strVal val="visible"/>
                                      </p:to>
                                    </p:set>
                                    <p:animEffect transition="in" filter="wipe(left)">
                                      <p:cBhvr>
                                        <p:cTn id="12" dur="500"/>
                                        <p:tgtEl>
                                          <p:spTgt spid="768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3">
                                            <p:txEl>
                                              <p:pRg st="4" end="4"/>
                                            </p:txEl>
                                          </p:spTgt>
                                        </p:tgtEl>
                                        <p:attrNameLst>
                                          <p:attrName>style.visibility</p:attrName>
                                        </p:attrNameLst>
                                      </p:cBhvr>
                                      <p:to>
                                        <p:strVal val="visible"/>
                                      </p:to>
                                    </p:set>
                                    <p:animEffect transition="in" filter="wipe(left)">
                                      <p:cBhvr>
                                        <p:cTn id="17" dur="500"/>
                                        <p:tgtEl>
                                          <p:spTgt spid="7680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3">
                                            <p:txEl>
                                              <p:pRg st="6" end="6"/>
                                            </p:txEl>
                                          </p:spTgt>
                                        </p:tgtEl>
                                        <p:attrNameLst>
                                          <p:attrName>style.visibility</p:attrName>
                                        </p:attrNameLst>
                                      </p:cBhvr>
                                      <p:to>
                                        <p:strVal val="visible"/>
                                      </p:to>
                                    </p:set>
                                    <p:animEffect transition="in" filter="wipe(left)">
                                      <p:cBhvr>
                                        <p:cTn id="22" dur="500"/>
                                        <p:tgtEl>
                                          <p:spTgt spid="76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5"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 Box 44"/>
          <p:cNvSpPr txBox="1">
            <a:spLocks noChangeArrowheads="1"/>
          </p:cNvSpPr>
          <p:nvPr/>
        </p:nvSpPr>
        <p:spPr bwMode="auto">
          <a:xfrm>
            <a:off x="438150" y="2144713"/>
            <a:ext cx="3289300" cy="2047875"/>
          </a:xfrm>
          <a:prstGeom prst="rect">
            <a:avLst/>
          </a:prstGeom>
          <a:noFill/>
          <a:ln w="9525">
            <a:noFill/>
            <a:miter lim="800000"/>
            <a:headEnd/>
            <a:tailEnd/>
          </a:ln>
        </p:spPr>
        <p:txBody>
          <a:bodyPr>
            <a:spAutoFit/>
          </a:bodyPr>
          <a:lstStyle/>
          <a:p>
            <a:pPr>
              <a:lnSpc>
                <a:spcPct val="105000"/>
              </a:lnSpc>
              <a:spcBef>
                <a:spcPct val="15000"/>
              </a:spcBef>
              <a:buClr>
                <a:srgbClr val="00B85C"/>
              </a:buClr>
              <a:buSzPct val="120000"/>
              <a:buFont typeface="Wingdings" pitchFamily="2" charset="2"/>
              <a:buNone/>
            </a:pPr>
            <a:r>
              <a:rPr lang="zh-CN" altLang="zh-CN" sz="2400">
                <a:ea typeface="宋体" pitchFamily="2" charset="-122"/>
              </a:rPr>
              <a:t>第一步：供给曲线移动，因为该事件影响生产成本。而需求曲线不变，因为生产技术并不影响需求</a:t>
            </a:r>
          </a:p>
        </p:txBody>
      </p:sp>
      <p:sp>
        <p:nvSpPr>
          <p:cNvPr id="77827"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77828" name="灯片编号占位符 2"/>
          <p:cNvSpPr>
            <a:spLocks noGrp="1"/>
          </p:cNvSpPr>
          <p:nvPr>
            <p:ph type="sldNum" sz="quarter" idx="11"/>
          </p:nvPr>
        </p:nvSpPr>
        <p:spPr>
          <a:noFill/>
          <a:ln>
            <a:miter lim="800000"/>
            <a:headEnd/>
            <a:tailEnd/>
          </a:ln>
        </p:spPr>
        <p:txBody>
          <a:bodyPr/>
          <a:lstStyle/>
          <a:p>
            <a:fld id="{231036ED-2796-4584-8648-84886FFA4AEC}" type="slidenum">
              <a:rPr lang="zh-CN" altLang="zh-CN" smtClean="0"/>
              <a:pPr/>
              <a:t>54</a:t>
            </a:fld>
            <a:endParaRPr lang="zh-CN" altLang="zh-CN" smtClean="0"/>
          </a:p>
        </p:txBody>
      </p:sp>
      <p:sp>
        <p:nvSpPr>
          <p:cNvPr id="3" name="Rectangle 47"/>
          <p:cNvSpPr>
            <a:spLocks noChangeArrowheads="1"/>
          </p:cNvSpPr>
          <p:nvPr/>
        </p:nvSpPr>
        <p:spPr bwMode="auto">
          <a:xfrm>
            <a:off x="423863" y="3089275"/>
            <a:ext cx="3367087" cy="3244850"/>
          </a:xfrm>
          <a:prstGeom prst="rect">
            <a:avLst/>
          </a:prstGeom>
          <a:solidFill>
            <a:schemeClr val="bg1"/>
          </a:solidFill>
          <a:ln w="9525">
            <a:noFill/>
            <a:miter lim="800000"/>
            <a:headEnd/>
            <a:tailEnd/>
          </a:ln>
        </p:spPr>
        <p:txBody>
          <a:bodyPr wrap="none" anchor="ctr"/>
          <a:lstStyle/>
          <a:p>
            <a:endParaRPr lang="zh-CN" altLang="zh-CN" sz="1800">
              <a:ea typeface="宋体" pitchFamily="2" charset="-122"/>
            </a:endParaRPr>
          </a:p>
        </p:txBody>
      </p:sp>
      <p:sp>
        <p:nvSpPr>
          <p:cNvPr id="78852" name="Text Box 45"/>
          <p:cNvSpPr txBox="1">
            <a:spLocks noChangeArrowheads="1"/>
          </p:cNvSpPr>
          <p:nvPr/>
        </p:nvSpPr>
        <p:spPr bwMode="auto">
          <a:xfrm>
            <a:off x="431800" y="3298825"/>
            <a:ext cx="3200400" cy="3171825"/>
          </a:xfrm>
          <a:prstGeom prst="rect">
            <a:avLst/>
          </a:prstGeom>
          <a:noFill/>
          <a:ln w="9525">
            <a:noFill/>
            <a:miter lim="800000"/>
            <a:headEnd/>
            <a:tailEnd/>
          </a:ln>
        </p:spPr>
        <p:txBody>
          <a:bodyPr tIns="137160"/>
          <a:lstStyle/>
          <a:p>
            <a:pPr>
              <a:lnSpc>
                <a:spcPct val="105000"/>
              </a:lnSpc>
              <a:spcBef>
                <a:spcPct val="15000"/>
              </a:spcBef>
              <a:buClr>
                <a:srgbClr val="00B85C"/>
              </a:buClr>
              <a:buSzPct val="120000"/>
              <a:buFont typeface="Wingdings" pitchFamily="2" charset="2"/>
              <a:buNone/>
            </a:pPr>
            <a:r>
              <a:rPr lang="zh-CN" altLang="zh-CN" sz="2400">
                <a:ea typeface="宋体" pitchFamily="2" charset="-122"/>
              </a:rPr>
              <a:t>第二步：供给曲线向右移动，因为该事件降低生产成本，使在任何一个给定价格下生产都更有利可图</a:t>
            </a:r>
          </a:p>
        </p:txBody>
      </p:sp>
      <p:sp>
        <p:nvSpPr>
          <p:cNvPr id="78853" name="Rectangle 48"/>
          <p:cNvSpPr>
            <a:spLocks noChangeArrowheads="1"/>
          </p:cNvSpPr>
          <p:nvPr/>
        </p:nvSpPr>
        <p:spPr bwMode="auto">
          <a:xfrm>
            <a:off x="350838" y="4103688"/>
            <a:ext cx="3121025" cy="2085975"/>
          </a:xfrm>
          <a:prstGeom prst="rect">
            <a:avLst/>
          </a:prstGeom>
          <a:solidFill>
            <a:schemeClr val="bg1"/>
          </a:solidFill>
          <a:ln w="9525">
            <a:noFill/>
            <a:miter lim="800000"/>
            <a:headEnd/>
            <a:tailEnd/>
          </a:ln>
        </p:spPr>
        <p:txBody>
          <a:bodyPr wrap="none" anchor="ctr"/>
          <a:lstStyle/>
          <a:p>
            <a:endParaRPr lang="zh-CN" altLang="zh-CN" sz="1800">
              <a:ea typeface="宋体" pitchFamily="2" charset="-122"/>
            </a:endParaRPr>
          </a:p>
        </p:txBody>
      </p:sp>
      <p:sp>
        <p:nvSpPr>
          <p:cNvPr id="77832"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zh-CN" altLang="en-US" sz="3500" smtClean="0">
                <a:ea typeface="宋体" pitchFamily="2" charset="-122"/>
              </a:rPr>
              <a:t>例 </a:t>
            </a:r>
            <a:r>
              <a:rPr lang="en-US" altLang="zh-CN" sz="3500" smtClean="0">
                <a:ea typeface="宋体" pitchFamily="2" charset="-122"/>
              </a:rPr>
              <a:t>2: </a:t>
            </a:r>
            <a:r>
              <a:rPr lang="zh-CN" altLang="en-US" sz="3500" smtClean="0">
                <a:ea typeface="宋体" pitchFamily="2" charset="-122"/>
              </a:rPr>
              <a:t>供给移动</a:t>
            </a:r>
            <a:endParaRPr lang="zh-CN" altLang="en-US" smtClean="0">
              <a:ea typeface="宋体" pitchFamily="2" charset="-122"/>
            </a:endParaRPr>
          </a:p>
        </p:txBody>
      </p:sp>
      <p:grpSp>
        <p:nvGrpSpPr>
          <p:cNvPr id="77833" name="Group 7"/>
          <p:cNvGrpSpPr>
            <a:grpSpLocks/>
          </p:cNvGrpSpPr>
          <p:nvPr/>
        </p:nvGrpSpPr>
        <p:grpSpPr bwMode="auto">
          <a:xfrm>
            <a:off x="4094163" y="1179513"/>
            <a:ext cx="4422775" cy="4106862"/>
            <a:chOff x="0" y="0"/>
            <a:chExt cx="2786" cy="2420"/>
          </a:xfrm>
        </p:grpSpPr>
        <p:grpSp>
          <p:nvGrpSpPr>
            <p:cNvPr id="77858" name="Group 8"/>
            <p:cNvGrpSpPr>
              <a:grpSpLocks/>
            </p:cNvGrpSpPr>
            <p:nvPr/>
          </p:nvGrpSpPr>
          <p:grpSpPr bwMode="auto">
            <a:xfrm>
              <a:off x="118" y="252"/>
              <a:ext cx="2409" cy="2049"/>
              <a:chOff x="0" y="0"/>
              <a:chExt cx="2116" cy="2027"/>
            </a:xfrm>
          </p:grpSpPr>
          <p:sp>
            <p:nvSpPr>
              <p:cNvPr id="77861" name="Line 6"/>
              <p:cNvSpPr>
                <a:spLocks noChangeShapeType="1"/>
              </p:cNvSpPr>
              <p:nvPr/>
            </p:nvSpPr>
            <p:spPr bwMode="auto">
              <a:xfrm>
                <a:off x="4" y="0"/>
                <a:ext cx="0" cy="2025"/>
              </a:xfrm>
              <a:prstGeom prst="line">
                <a:avLst/>
              </a:prstGeom>
              <a:noFill/>
              <a:ln w="12700">
                <a:solidFill>
                  <a:schemeClr val="tx1"/>
                </a:solidFill>
                <a:round/>
                <a:headEnd/>
                <a:tailEnd/>
              </a:ln>
            </p:spPr>
            <p:txBody>
              <a:bodyPr/>
              <a:lstStyle/>
              <a:p>
                <a:endParaRPr lang="zh-CN" altLang="en-US"/>
              </a:p>
            </p:txBody>
          </p:sp>
          <p:sp>
            <p:nvSpPr>
              <p:cNvPr id="77862" name="Line 7"/>
              <p:cNvSpPr>
                <a:spLocks noChangeShapeType="1"/>
              </p:cNvSpPr>
              <p:nvPr/>
            </p:nvSpPr>
            <p:spPr bwMode="auto">
              <a:xfrm>
                <a:off x="0" y="2027"/>
                <a:ext cx="2116" cy="0"/>
              </a:xfrm>
              <a:prstGeom prst="line">
                <a:avLst/>
              </a:prstGeom>
              <a:noFill/>
              <a:ln w="12700">
                <a:solidFill>
                  <a:schemeClr val="tx1"/>
                </a:solidFill>
                <a:round/>
                <a:headEnd/>
                <a:tailEnd/>
              </a:ln>
            </p:spPr>
            <p:txBody>
              <a:bodyPr/>
              <a:lstStyle/>
              <a:p>
                <a:endParaRPr lang="zh-CN" altLang="en-US"/>
              </a:p>
            </p:txBody>
          </p:sp>
        </p:grpSp>
        <p:sp>
          <p:nvSpPr>
            <p:cNvPr id="77859" name="Text Box 8"/>
            <p:cNvSpPr txBox="1">
              <a:spLocks noChangeArrowheads="1"/>
            </p:cNvSpPr>
            <p:nvPr/>
          </p:nvSpPr>
          <p:spPr bwMode="auto">
            <a:xfrm>
              <a:off x="0" y="0"/>
              <a:ext cx="267"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P</a:t>
              </a:r>
            </a:p>
          </p:txBody>
        </p:sp>
        <p:sp>
          <p:nvSpPr>
            <p:cNvPr id="77860" name="Text Box 9"/>
            <p:cNvSpPr txBox="1">
              <a:spLocks noChangeArrowheads="1"/>
            </p:cNvSpPr>
            <p:nvPr/>
          </p:nvSpPr>
          <p:spPr bwMode="auto">
            <a:xfrm>
              <a:off x="2496" y="2151"/>
              <a:ext cx="290"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Q</a:t>
              </a:r>
            </a:p>
          </p:txBody>
        </p:sp>
      </p:grpSp>
      <p:grpSp>
        <p:nvGrpSpPr>
          <p:cNvPr id="77834" name="Group 13"/>
          <p:cNvGrpSpPr>
            <a:grpSpLocks/>
          </p:cNvGrpSpPr>
          <p:nvPr/>
        </p:nvGrpSpPr>
        <p:grpSpPr bwMode="auto">
          <a:xfrm>
            <a:off x="4524375" y="1957388"/>
            <a:ext cx="2486025" cy="2901950"/>
            <a:chOff x="0" y="0"/>
            <a:chExt cx="1566" cy="1828"/>
          </a:xfrm>
        </p:grpSpPr>
        <p:sp>
          <p:nvSpPr>
            <p:cNvPr id="77856" name="Line 11"/>
            <p:cNvSpPr>
              <a:spLocks noChangeShapeType="1"/>
            </p:cNvSpPr>
            <p:nvPr/>
          </p:nvSpPr>
          <p:spPr bwMode="auto">
            <a:xfrm>
              <a:off x="0" y="0"/>
              <a:ext cx="1263" cy="1587"/>
            </a:xfrm>
            <a:prstGeom prst="line">
              <a:avLst/>
            </a:prstGeom>
            <a:noFill/>
            <a:ln w="38100">
              <a:solidFill>
                <a:srgbClr val="003399"/>
              </a:solidFill>
              <a:round/>
              <a:headEnd/>
              <a:tailEnd/>
            </a:ln>
          </p:spPr>
          <p:txBody>
            <a:bodyPr/>
            <a:lstStyle/>
            <a:p>
              <a:endParaRPr lang="zh-CN" altLang="en-US"/>
            </a:p>
          </p:txBody>
        </p:sp>
        <p:sp>
          <p:nvSpPr>
            <p:cNvPr id="77857" name="Text Box 12"/>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1</a:t>
              </a:r>
            </a:p>
          </p:txBody>
        </p:sp>
      </p:grpSp>
      <p:grpSp>
        <p:nvGrpSpPr>
          <p:cNvPr id="77835" name="Group 16"/>
          <p:cNvGrpSpPr>
            <a:grpSpLocks/>
          </p:cNvGrpSpPr>
          <p:nvPr/>
        </p:nvGrpSpPr>
        <p:grpSpPr bwMode="auto">
          <a:xfrm>
            <a:off x="4868863" y="1625600"/>
            <a:ext cx="1933575" cy="2901950"/>
            <a:chOff x="0" y="0"/>
            <a:chExt cx="1218" cy="1828"/>
          </a:xfrm>
        </p:grpSpPr>
        <p:sp>
          <p:nvSpPr>
            <p:cNvPr id="77854" name="Line 14"/>
            <p:cNvSpPr>
              <a:spLocks noChangeShapeType="1"/>
            </p:cNvSpPr>
            <p:nvPr/>
          </p:nvSpPr>
          <p:spPr bwMode="auto">
            <a:xfrm flipV="1">
              <a:off x="0" y="254"/>
              <a:ext cx="949" cy="1574"/>
            </a:xfrm>
            <a:prstGeom prst="line">
              <a:avLst/>
            </a:prstGeom>
            <a:noFill/>
            <a:ln w="38100">
              <a:solidFill>
                <a:srgbClr val="003399"/>
              </a:solidFill>
              <a:round/>
              <a:headEnd/>
              <a:tailEnd/>
            </a:ln>
          </p:spPr>
          <p:txBody>
            <a:bodyPr/>
            <a:lstStyle/>
            <a:p>
              <a:endParaRPr lang="zh-CN" altLang="en-US"/>
            </a:p>
          </p:txBody>
        </p:sp>
        <p:sp>
          <p:nvSpPr>
            <p:cNvPr id="77855" name="Text Box 15"/>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1</a:t>
              </a:r>
            </a:p>
          </p:txBody>
        </p:sp>
      </p:grpSp>
      <p:grpSp>
        <p:nvGrpSpPr>
          <p:cNvPr id="77836" name="Group 19"/>
          <p:cNvGrpSpPr>
            <a:grpSpLocks/>
          </p:cNvGrpSpPr>
          <p:nvPr/>
        </p:nvGrpSpPr>
        <p:grpSpPr bwMode="auto">
          <a:xfrm>
            <a:off x="3783013" y="3136900"/>
            <a:ext cx="2060575" cy="2327275"/>
            <a:chOff x="0" y="0"/>
            <a:chExt cx="1298" cy="1466"/>
          </a:xfrm>
        </p:grpSpPr>
        <p:sp>
          <p:nvSpPr>
            <p:cNvPr id="77849" name="Text Box 17"/>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1</a:t>
              </a:r>
            </a:p>
          </p:txBody>
        </p:sp>
        <p:sp>
          <p:nvSpPr>
            <p:cNvPr id="77850" name="Oval 18"/>
            <p:cNvSpPr>
              <a:spLocks noChangeArrowheads="1"/>
            </p:cNvSpPr>
            <p:nvPr/>
          </p:nvSpPr>
          <p:spPr bwMode="auto">
            <a:xfrm>
              <a:off x="1098" y="67"/>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7851" name="Line 19"/>
            <p:cNvSpPr>
              <a:spLocks noChangeShapeType="1"/>
            </p:cNvSpPr>
            <p:nvPr/>
          </p:nvSpPr>
          <p:spPr bwMode="auto">
            <a:xfrm>
              <a:off x="318" y="114"/>
              <a:ext cx="823" cy="0"/>
            </a:xfrm>
            <a:prstGeom prst="line">
              <a:avLst/>
            </a:prstGeom>
            <a:noFill/>
            <a:ln w="9525">
              <a:solidFill>
                <a:schemeClr val="tx1"/>
              </a:solidFill>
              <a:prstDash val="lgDash"/>
              <a:round/>
              <a:headEnd/>
              <a:tailEnd/>
            </a:ln>
          </p:spPr>
          <p:txBody>
            <a:bodyPr/>
            <a:lstStyle/>
            <a:p>
              <a:endParaRPr lang="zh-CN" altLang="en-US"/>
            </a:p>
          </p:txBody>
        </p:sp>
        <p:sp>
          <p:nvSpPr>
            <p:cNvPr id="77852" name="Line 20"/>
            <p:cNvSpPr>
              <a:spLocks noChangeShapeType="1"/>
            </p:cNvSpPr>
            <p:nvPr/>
          </p:nvSpPr>
          <p:spPr bwMode="auto">
            <a:xfrm>
              <a:off x="1144" y="112"/>
              <a:ext cx="0" cy="1117"/>
            </a:xfrm>
            <a:prstGeom prst="line">
              <a:avLst/>
            </a:prstGeom>
            <a:noFill/>
            <a:ln w="9525">
              <a:solidFill>
                <a:schemeClr val="tx1"/>
              </a:solidFill>
              <a:prstDash val="lgDash"/>
              <a:round/>
              <a:headEnd/>
              <a:tailEnd/>
            </a:ln>
          </p:spPr>
          <p:txBody>
            <a:bodyPr/>
            <a:lstStyle/>
            <a:p>
              <a:endParaRPr lang="zh-CN" altLang="en-US"/>
            </a:p>
          </p:txBody>
        </p:sp>
        <p:sp>
          <p:nvSpPr>
            <p:cNvPr id="77853" name="Text Box 21"/>
            <p:cNvSpPr txBox="1">
              <a:spLocks noChangeArrowheads="1"/>
            </p:cNvSpPr>
            <p:nvPr/>
          </p:nvSpPr>
          <p:spPr bwMode="auto">
            <a:xfrm>
              <a:off x="990" y="1236"/>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1</a:t>
              </a:r>
            </a:p>
          </p:txBody>
        </p:sp>
      </p:grpSp>
      <p:grpSp>
        <p:nvGrpSpPr>
          <p:cNvPr id="12" name="Group 25"/>
          <p:cNvGrpSpPr>
            <a:grpSpLocks/>
          </p:cNvGrpSpPr>
          <p:nvPr/>
        </p:nvGrpSpPr>
        <p:grpSpPr bwMode="auto">
          <a:xfrm>
            <a:off x="5588000" y="1633538"/>
            <a:ext cx="1933575" cy="2901950"/>
            <a:chOff x="0" y="0"/>
            <a:chExt cx="1218" cy="1828"/>
          </a:xfrm>
        </p:grpSpPr>
        <p:sp>
          <p:nvSpPr>
            <p:cNvPr id="77847" name="Line 29"/>
            <p:cNvSpPr>
              <a:spLocks noChangeShapeType="1"/>
            </p:cNvSpPr>
            <p:nvPr/>
          </p:nvSpPr>
          <p:spPr bwMode="auto">
            <a:xfrm flipV="1">
              <a:off x="0" y="254"/>
              <a:ext cx="949" cy="1574"/>
            </a:xfrm>
            <a:prstGeom prst="line">
              <a:avLst/>
            </a:prstGeom>
            <a:noFill/>
            <a:ln w="38100">
              <a:solidFill>
                <a:srgbClr val="FF0000"/>
              </a:solidFill>
              <a:round/>
              <a:headEnd/>
              <a:tailEnd/>
            </a:ln>
          </p:spPr>
          <p:txBody>
            <a:bodyPr/>
            <a:lstStyle/>
            <a:p>
              <a:endParaRPr lang="zh-CN" altLang="en-US"/>
            </a:p>
          </p:txBody>
        </p:sp>
        <p:sp>
          <p:nvSpPr>
            <p:cNvPr id="77848" name="Text Box 30"/>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2</a:t>
              </a:r>
            </a:p>
          </p:txBody>
        </p:sp>
      </p:grpSp>
      <p:sp>
        <p:nvSpPr>
          <p:cNvPr id="78876" name="Line 35"/>
          <p:cNvSpPr>
            <a:spLocks noChangeShapeType="1"/>
          </p:cNvSpPr>
          <p:nvPr/>
        </p:nvSpPr>
        <p:spPr bwMode="auto">
          <a:xfrm>
            <a:off x="6326188" y="2190750"/>
            <a:ext cx="646112" cy="0"/>
          </a:xfrm>
          <a:prstGeom prst="line">
            <a:avLst/>
          </a:prstGeom>
          <a:noFill/>
          <a:ln w="57150">
            <a:solidFill>
              <a:srgbClr val="A50021"/>
            </a:solidFill>
            <a:round/>
            <a:headEnd/>
            <a:tailEnd type="triangle" w="lg" len="med"/>
          </a:ln>
        </p:spPr>
        <p:txBody>
          <a:bodyPr/>
          <a:lstStyle/>
          <a:p>
            <a:endParaRPr lang="zh-CN" altLang="en-US"/>
          </a:p>
        </p:txBody>
      </p:sp>
      <p:grpSp>
        <p:nvGrpSpPr>
          <p:cNvPr id="13" name="Group 29"/>
          <p:cNvGrpSpPr>
            <a:grpSpLocks/>
          </p:cNvGrpSpPr>
          <p:nvPr/>
        </p:nvGrpSpPr>
        <p:grpSpPr bwMode="auto">
          <a:xfrm>
            <a:off x="3775075" y="3648075"/>
            <a:ext cx="2484438" cy="1824038"/>
            <a:chOff x="0" y="0"/>
            <a:chExt cx="1565" cy="1149"/>
          </a:xfrm>
        </p:grpSpPr>
        <p:sp>
          <p:nvSpPr>
            <p:cNvPr id="77842" name="Line 36"/>
            <p:cNvSpPr>
              <a:spLocks noChangeShapeType="1"/>
            </p:cNvSpPr>
            <p:nvPr/>
          </p:nvSpPr>
          <p:spPr bwMode="auto">
            <a:xfrm flipH="1">
              <a:off x="319" y="119"/>
              <a:ext cx="1089" cy="0"/>
            </a:xfrm>
            <a:prstGeom prst="line">
              <a:avLst/>
            </a:prstGeom>
            <a:noFill/>
            <a:ln w="9525">
              <a:solidFill>
                <a:schemeClr val="tx1"/>
              </a:solidFill>
              <a:prstDash val="lgDash"/>
              <a:round/>
              <a:headEnd/>
              <a:tailEnd/>
            </a:ln>
          </p:spPr>
          <p:txBody>
            <a:bodyPr/>
            <a:lstStyle/>
            <a:p>
              <a:endParaRPr lang="zh-CN" altLang="en-US"/>
            </a:p>
          </p:txBody>
        </p:sp>
        <p:sp>
          <p:nvSpPr>
            <p:cNvPr id="77843" name="Line 37"/>
            <p:cNvSpPr>
              <a:spLocks noChangeShapeType="1"/>
            </p:cNvSpPr>
            <p:nvPr/>
          </p:nvSpPr>
          <p:spPr bwMode="auto">
            <a:xfrm>
              <a:off x="1411" y="119"/>
              <a:ext cx="0" cy="786"/>
            </a:xfrm>
            <a:prstGeom prst="line">
              <a:avLst/>
            </a:prstGeom>
            <a:noFill/>
            <a:ln w="9525">
              <a:solidFill>
                <a:schemeClr val="tx1"/>
              </a:solidFill>
              <a:prstDash val="lgDash"/>
              <a:round/>
              <a:headEnd/>
              <a:tailEnd/>
            </a:ln>
          </p:spPr>
          <p:txBody>
            <a:bodyPr/>
            <a:lstStyle/>
            <a:p>
              <a:endParaRPr lang="zh-CN" altLang="en-US"/>
            </a:p>
          </p:txBody>
        </p:sp>
        <p:sp>
          <p:nvSpPr>
            <p:cNvPr id="77844" name="Text Box 38"/>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2</a:t>
              </a:r>
            </a:p>
          </p:txBody>
        </p:sp>
        <p:sp>
          <p:nvSpPr>
            <p:cNvPr id="77845" name="Oval 39"/>
            <p:cNvSpPr>
              <a:spLocks noChangeArrowheads="1"/>
            </p:cNvSpPr>
            <p:nvPr/>
          </p:nvSpPr>
          <p:spPr bwMode="auto">
            <a:xfrm>
              <a:off x="1364" y="74"/>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7846" name="Text Box 40"/>
            <p:cNvSpPr txBox="1">
              <a:spLocks noChangeArrowheads="1"/>
            </p:cNvSpPr>
            <p:nvPr/>
          </p:nvSpPr>
          <p:spPr bwMode="auto">
            <a:xfrm>
              <a:off x="1257" y="919"/>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2</a:t>
              </a:r>
            </a:p>
          </p:txBody>
        </p:sp>
      </p:grpSp>
      <p:sp>
        <p:nvSpPr>
          <p:cNvPr id="78883" name="Rectangle 43"/>
          <p:cNvSpPr>
            <a:spLocks noGrp="1" noChangeArrowheads="1"/>
          </p:cNvSpPr>
          <p:nvPr>
            <p:ph type="body" idx="4294967295"/>
          </p:nvPr>
        </p:nvSpPr>
        <p:spPr>
          <a:xfrm>
            <a:off x="377825" y="1111250"/>
            <a:ext cx="3648075" cy="1228725"/>
          </a:xfrm>
          <a:noFill/>
        </p:spPr>
        <p:txBody>
          <a:bodyPr/>
          <a:lstStyle/>
          <a:p>
            <a:pPr marL="0" indent="0" eaLnBrk="1" hangingPunct="1">
              <a:lnSpc>
                <a:spcPct val="100000"/>
              </a:lnSpc>
              <a:buFont typeface="Wingdings" pitchFamily="2" charset="2"/>
              <a:buNone/>
            </a:pPr>
            <a:r>
              <a:rPr lang="zh-CN" altLang="zh-CN" sz="2400" smtClean="0">
                <a:ea typeface="宋体" pitchFamily="2" charset="-122"/>
              </a:rPr>
              <a:t>事件: </a:t>
            </a:r>
            <a:r>
              <a:rPr lang="zh-CN" altLang="en-US" sz="2400" smtClean="0">
                <a:ea typeface="宋体" pitchFamily="2" charset="-122"/>
              </a:rPr>
              <a:t>技术进步</a:t>
            </a:r>
            <a:r>
              <a:rPr lang="zh-CN" altLang="zh-CN" sz="2400" smtClean="0">
                <a:ea typeface="宋体" pitchFamily="2" charset="-122"/>
              </a:rPr>
              <a:t>降低了生产</a:t>
            </a:r>
            <a:r>
              <a:rPr lang="zh-CN" altLang="en-US" sz="2400" smtClean="0">
                <a:ea typeface="宋体" pitchFamily="2" charset="-122"/>
              </a:rPr>
              <a:t>冰淇淋</a:t>
            </a:r>
            <a:r>
              <a:rPr lang="zh-CN" altLang="zh-CN" sz="2400" smtClean="0">
                <a:ea typeface="宋体" pitchFamily="2" charset="-122"/>
              </a:rPr>
              <a:t>的成本 </a:t>
            </a:r>
          </a:p>
        </p:txBody>
      </p:sp>
      <p:sp>
        <p:nvSpPr>
          <p:cNvPr id="78884" name="Text Box 46"/>
          <p:cNvSpPr txBox="1">
            <a:spLocks noChangeArrowheads="1"/>
          </p:cNvSpPr>
          <p:nvPr/>
        </p:nvSpPr>
        <p:spPr bwMode="auto">
          <a:xfrm>
            <a:off x="384175" y="4351338"/>
            <a:ext cx="3079750" cy="2284412"/>
          </a:xfrm>
          <a:prstGeom prst="rect">
            <a:avLst/>
          </a:prstGeom>
          <a:noFill/>
          <a:ln w="9525">
            <a:noFill/>
            <a:miter lim="800000"/>
            <a:headEnd/>
            <a:tailEnd/>
          </a:ln>
        </p:spPr>
        <p:txBody>
          <a:bodyPr tIns="137160"/>
          <a:lstStyle/>
          <a:p>
            <a:pPr>
              <a:lnSpc>
                <a:spcPct val="105000"/>
              </a:lnSpc>
              <a:spcBef>
                <a:spcPct val="20000"/>
              </a:spcBef>
              <a:buClr>
                <a:srgbClr val="00B85C"/>
              </a:buClr>
              <a:buSzPct val="120000"/>
              <a:buFont typeface="Wingdings" pitchFamily="2" charset="2"/>
              <a:buNone/>
            </a:pPr>
            <a:r>
              <a:rPr lang="zh-CN" altLang="zh-CN" sz="2400">
                <a:ea typeface="宋体" pitchFamily="2" charset="-122"/>
              </a:rPr>
              <a:t>第三步：这种移动使价格下降，产量增加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83">
                                            <p:txEl>
                                              <p:pRg st="0" end="0"/>
                                            </p:txEl>
                                          </p:spTgt>
                                        </p:tgtEl>
                                        <p:attrNameLst>
                                          <p:attrName>style.visibility</p:attrName>
                                        </p:attrNameLst>
                                      </p:cBhvr>
                                      <p:to>
                                        <p:strVal val="visible"/>
                                      </p:to>
                                    </p:set>
                                    <p:animEffect transition="in" filter="wipe(left)">
                                      <p:cBhvr>
                                        <p:cTn id="7" dur="500"/>
                                        <p:tgtEl>
                                          <p:spTgt spid="7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8852">
                                            <p:txEl>
                                              <p:pRg st="0" end="0"/>
                                            </p:txEl>
                                          </p:spTgt>
                                        </p:tgtEl>
                                        <p:attrNameLst>
                                          <p:attrName>style.visibility</p:attrName>
                                        </p:attrNameLst>
                                      </p:cBhvr>
                                      <p:to>
                                        <p:strVal val="visible"/>
                                      </p:to>
                                    </p:set>
                                    <p:animEffect transition="in" filter="wipe(left)">
                                      <p:cBhvr>
                                        <p:cTn id="22" dur="500"/>
                                        <p:tgtEl>
                                          <p:spTgt spid="7885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78876"/>
                                        </p:tgtEl>
                                        <p:attrNameLst>
                                          <p:attrName>style.visibility</p:attrName>
                                        </p:attrNameLst>
                                      </p:cBhvr>
                                      <p:to>
                                        <p:strVal val="visible"/>
                                      </p:to>
                                    </p:set>
                                    <p:anim calcmode="lin" valueType="num">
                                      <p:cBhvr>
                                        <p:cTn id="27" dur="500" fill="hold"/>
                                        <p:tgtEl>
                                          <p:spTgt spid="78876"/>
                                        </p:tgtEl>
                                        <p:attrNameLst>
                                          <p:attrName>ppt_x</p:attrName>
                                        </p:attrNameLst>
                                      </p:cBhvr>
                                      <p:tavLst>
                                        <p:tav tm="0">
                                          <p:val>
                                            <p:strVal val="#ppt_x-#ppt_w/2"/>
                                          </p:val>
                                        </p:tav>
                                        <p:tav tm="100000">
                                          <p:val>
                                            <p:strVal val="#ppt_x"/>
                                          </p:val>
                                        </p:tav>
                                      </p:tavLst>
                                    </p:anim>
                                    <p:anim calcmode="lin" valueType="num">
                                      <p:cBhvr>
                                        <p:cTn id="28" dur="500" fill="hold"/>
                                        <p:tgtEl>
                                          <p:spTgt spid="78876"/>
                                        </p:tgtEl>
                                        <p:attrNameLst>
                                          <p:attrName>ppt_y</p:attrName>
                                        </p:attrNameLst>
                                      </p:cBhvr>
                                      <p:tavLst>
                                        <p:tav tm="0">
                                          <p:val>
                                            <p:strVal val="#ppt_y"/>
                                          </p:val>
                                        </p:tav>
                                        <p:tav tm="100000">
                                          <p:val>
                                            <p:strVal val="#ppt_y"/>
                                          </p:val>
                                        </p:tav>
                                      </p:tavLst>
                                    </p:anim>
                                    <p:anim calcmode="lin" valueType="num">
                                      <p:cBhvr>
                                        <p:cTn id="29" dur="500" fill="hold"/>
                                        <p:tgtEl>
                                          <p:spTgt spid="78876"/>
                                        </p:tgtEl>
                                        <p:attrNameLst>
                                          <p:attrName>ppt_w</p:attrName>
                                        </p:attrNameLst>
                                      </p:cBhvr>
                                      <p:tavLst>
                                        <p:tav tm="0">
                                          <p:val>
                                            <p:fltVal val="0"/>
                                          </p:val>
                                        </p:tav>
                                        <p:tav tm="100000">
                                          <p:val>
                                            <p:strVal val="#ppt_w"/>
                                          </p:val>
                                        </p:tav>
                                      </p:tavLst>
                                    </p:anim>
                                    <p:anim calcmode="lin" valueType="num">
                                      <p:cBhvr>
                                        <p:cTn id="30" dur="500" fill="hold"/>
                                        <p:tgtEl>
                                          <p:spTgt spid="78876"/>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18" presetClass="entr" presetSubtype="12"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strips(downLeft)">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78853"/>
                                        </p:tgtEl>
                                        <p:attrNameLst>
                                          <p:attrName>style.visibility</p:attrName>
                                        </p:attrNameLst>
                                      </p:cBhvr>
                                      <p:to>
                                        <p:strVal val="visible"/>
                                      </p:to>
                                    </p:set>
                                    <p:animEffect transition="in" filter="dissolve">
                                      <p:cBhvr>
                                        <p:cTn id="39" dur="500"/>
                                        <p:tgtEl>
                                          <p:spTgt spid="78853"/>
                                        </p:tgtEl>
                                      </p:cBhvr>
                                    </p:animEffect>
                                  </p:childTnLst>
                                </p:cTn>
                              </p:par>
                              <p:par>
                                <p:cTn id="40" presetID="9" presetClass="exit" presetSubtype="0" fill="hold" grpId="1" nodeType="withEffect">
                                  <p:stCondLst>
                                    <p:cond delay="0"/>
                                  </p:stCondLst>
                                  <p:childTnLst>
                                    <p:animEffect transition="out" filter="dissolve">
                                      <p:cBhvr>
                                        <p:cTn id="41" dur="500"/>
                                        <p:tgtEl>
                                          <p:spTgt spid="78876"/>
                                        </p:tgtEl>
                                      </p:cBhvr>
                                    </p:animEffect>
                                    <p:set>
                                      <p:cBhvr>
                                        <p:cTn id="42" dur="1" fill="hold">
                                          <p:stCondLst>
                                            <p:cond delay="499"/>
                                          </p:stCondLst>
                                        </p:cTn>
                                        <p:tgtEl>
                                          <p:spTgt spid="78876"/>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8884">
                                            <p:txEl>
                                              <p:pRg st="0" end="0"/>
                                            </p:txEl>
                                          </p:spTgt>
                                        </p:tgtEl>
                                        <p:attrNameLst>
                                          <p:attrName>style.visibility</p:attrName>
                                        </p:attrNameLst>
                                      </p:cBhvr>
                                      <p:to>
                                        <p:strVal val="visible"/>
                                      </p:to>
                                    </p:set>
                                    <p:animEffect transition="in" filter="wipe(left)">
                                      <p:cBhvr>
                                        <p:cTn id="47" dur="500"/>
                                        <p:tgtEl>
                                          <p:spTgt spid="7888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trips(down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nimBg="1" autoUpdateAnimBg="0"/>
      <p:bldP spid="78852" grpId="0" build="p" autoUpdateAnimBg="0"/>
      <p:bldP spid="78853" grpId="0" bldLvl="0" animBg="1" autoUpdateAnimBg="0"/>
      <p:bldP spid="78876" grpId="0" animBg="1"/>
      <p:bldP spid="78876" grpId="1" animBg="1"/>
      <p:bldP spid="78883" grpId="0" build="p" bldLvl="5" autoUpdateAnimBg="0"/>
      <p:bldP spid="7888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78851" name="灯片编号占位符 2"/>
          <p:cNvSpPr>
            <a:spLocks noGrp="1"/>
          </p:cNvSpPr>
          <p:nvPr>
            <p:ph type="sldNum" sz="quarter" idx="11"/>
          </p:nvPr>
        </p:nvSpPr>
        <p:spPr>
          <a:noFill/>
          <a:ln>
            <a:miter lim="800000"/>
            <a:headEnd/>
            <a:tailEnd/>
          </a:ln>
        </p:spPr>
        <p:txBody>
          <a:bodyPr/>
          <a:lstStyle/>
          <a:p>
            <a:fld id="{30793FFD-1DCD-4010-A347-E270E07C0E7E}" type="slidenum">
              <a:rPr lang="zh-CN" altLang="zh-CN" smtClean="0"/>
              <a:pPr/>
              <a:t>55</a:t>
            </a:fld>
            <a:endParaRPr lang="zh-CN" altLang="zh-CN" smtClean="0"/>
          </a:p>
        </p:txBody>
      </p:sp>
      <p:sp>
        <p:nvSpPr>
          <p:cNvPr id="78852"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zh-CN" altLang="en-US" sz="3900" smtClean="0">
                <a:ea typeface="宋体" pitchFamily="2" charset="-122"/>
              </a:rPr>
              <a:t>例</a:t>
            </a:r>
            <a:r>
              <a:rPr lang="en-US" altLang="zh-CN" sz="3900" smtClean="0">
                <a:ea typeface="宋体" pitchFamily="2" charset="-122"/>
              </a:rPr>
              <a:t>3</a:t>
            </a:r>
            <a:r>
              <a:rPr lang="zh-CN" altLang="en-US" sz="3900" smtClean="0">
                <a:ea typeface="宋体" pitchFamily="2" charset="-122"/>
              </a:rPr>
              <a:t>：供给与需求的移动</a:t>
            </a:r>
            <a:endParaRPr lang="zh-CN" altLang="en-US" sz="4200" smtClean="0">
              <a:ea typeface="宋体" pitchFamily="2" charset="-122"/>
            </a:endParaRPr>
          </a:p>
        </p:txBody>
      </p:sp>
      <p:grpSp>
        <p:nvGrpSpPr>
          <p:cNvPr id="78853" name="Group 3"/>
          <p:cNvGrpSpPr>
            <a:grpSpLocks/>
          </p:cNvGrpSpPr>
          <p:nvPr/>
        </p:nvGrpSpPr>
        <p:grpSpPr bwMode="auto">
          <a:xfrm>
            <a:off x="4094163" y="1179513"/>
            <a:ext cx="4422775" cy="4106862"/>
            <a:chOff x="0" y="0"/>
            <a:chExt cx="2786" cy="2420"/>
          </a:xfrm>
        </p:grpSpPr>
        <p:grpSp>
          <p:nvGrpSpPr>
            <p:cNvPr id="78885" name="Group 4"/>
            <p:cNvGrpSpPr>
              <a:grpSpLocks/>
            </p:cNvGrpSpPr>
            <p:nvPr/>
          </p:nvGrpSpPr>
          <p:grpSpPr bwMode="auto">
            <a:xfrm>
              <a:off x="118" y="252"/>
              <a:ext cx="2409" cy="2049"/>
              <a:chOff x="0" y="0"/>
              <a:chExt cx="2116" cy="2027"/>
            </a:xfrm>
          </p:grpSpPr>
          <p:sp>
            <p:nvSpPr>
              <p:cNvPr id="78888" name="Line 6"/>
              <p:cNvSpPr>
                <a:spLocks noChangeShapeType="1"/>
              </p:cNvSpPr>
              <p:nvPr/>
            </p:nvSpPr>
            <p:spPr bwMode="auto">
              <a:xfrm>
                <a:off x="4" y="0"/>
                <a:ext cx="0" cy="2025"/>
              </a:xfrm>
              <a:prstGeom prst="line">
                <a:avLst/>
              </a:prstGeom>
              <a:noFill/>
              <a:ln w="12700">
                <a:solidFill>
                  <a:schemeClr val="tx1"/>
                </a:solidFill>
                <a:round/>
                <a:headEnd/>
                <a:tailEnd/>
              </a:ln>
            </p:spPr>
            <p:txBody>
              <a:bodyPr/>
              <a:lstStyle/>
              <a:p>
                <a:endParaRPr lang="zh-CN" altLang="en-US"/>
              </a:p>
            </p:txBody>
          </p:sp>
          <p:sp>
            <p:nvSpPr>
              <p:cNvPr id="78889" name="Line 7"/>
              <p:cNvSpPr>
                <a:spLocks noChangeShapeType="1"/>
              </p:cNvSpPr>
              <p:nvPr/>
            </p:nvSpPr>
            <p:spPr bwMode="auto">
              <a:xfrm>
                <a:off x="0" y="2027"/>
                <a:ext cx="2116" cy="0"/>
              </a:xfrm>
              <a:prstGeom prst="line">
                <a:avLst/>
              </a:prstGeom>
              <a:noFill/>
              <a:ln w="12700">
                <a:solidFill>
                  <a:schemeClr val="tx1"/>
                </a:solidFill>
                <a:round/>
                <a:headEnd/>
                <a:tailEnd/>
              </a:ln>
            </p:spPr>
            <p:txBody>
              <a:bodyPr/>
              <a:lstStyle/>
              <a:p>
                <a:endParaRPr lang="zh-CN" altLang="en-US"/>
              </a:p>
            </p:txBody>
          </p:sp>
        </p:grpSp>
        <p:sp>
          <p:nvSpPr>
            <p:cNvPr id="78886" name="Text Box 8"/>
            <p:cNvSpPr txBox="1">
              <a:spLocks noChangeArrowheads="1"/>
            </p:cNvSpPr>
            <p:nvPr/>
          </p:nvSpPr>
          <p:spPr bwMode="auto">
            <a:xfrm>
              <a:off x="0" y="0"/>
              <a:ext cx="267"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P</a:t>
              </a:r>
            </a:p>
          </p:txBody>
        </p:sp>
        <p:sp>
          <p:nvSpPr>
            <p:cNvPr id="78887" name="Text Box 9"/>
            <p:cNvSpPr txBox="1">
              <a:spLocks noChangeArrowheads="1"/>
            </p:cNvSpPr>
            <p:nvPr/>
          </p:nvSpPr>
          <p:spPr bwMode="auto">
            <a:xfrm>
              <a:off x="2496" y="2151"/>
              <a:ext cx="290"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Q</a:t>
              </a:r>
            </a:p>
          </p:txBody>
        </p:sp>
      </p:grpSp>
      <p:grpSp>
        <p:nvGrpSpPr>
          <p:cNvPr id="78854" name="Group 9"/>
          <p:cNvGrpSpPr>
            <a:grpSpLocks/>
          </p:cNvGrpSpPr>
          <p:nvPr/>
        </p:nvGrpSpPr>
        <p:grpSpPr bwMode="auto">
          <a:xfrm>
            <a:off x="4524375" y="1957388"/>
            <a:ext cx="2486025" cy="2901950"/>
            <a:chOff x="0" y="0"/>
            <a:chExt cx="1566" cy="1828"/>
          </a:xfrm>
        </p:grpSpPr>
        <p:sp>
          <p:nvSpPr>
            <p:cNvPr id="78883" name="Line 11"/>
            <p:cNvSpPr>
              <a:spLocks noChangeShapeType="1"/>
            </p:cNvSpPr>
            <p:nvPr/>
          </p:nvSpPr>
          <p:spPr bwMode="auto">
            <a:xfrm>
              <a:off x="0" y="0"/>
              <a:ext cx="1263" cy="1587"/>
            </a:xfrm>
            <a:prstGeom prst="line">
              <a:avLst/>
            </a:prstGeom>
            <a:noFill/>
            <a:ln w="38100">
              <a:solidFill>
                <a:srgbClr val="003399"/>
              </a:solidFill>
              <a:round/>
              <a:headEnd/>
              <a:tailEnd/>
            </a:ln>
          </p:spPr>
          <p:txBody>
            <a:bodyPr/>
            <a:lstStyle/>
            <a:p>
              <a:endParaRPr lang="zh-CN" altLang="en-US"/>
            </a:p>
          </p:txBody>
        </p:sp>
        <p:sp>
          <p:nvSpPr>
            <p:cNvPr id="78884" name="Text Box 12"/>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1</a:t>
              </a:r>
            </a:p>
          </p:txBody>
        </p:sp>
      </p:grpSp>
      <p:grpSp>
        <p:nvGrpSpPr>
          <p:cNvPr id="78855" name="Group 12"/>
          <p:cNvGrpSpPr>
            <a:grpSpLocks/>
          </p:cNvGrpSpPr>
          <p:nvPr/>
        </p:nvGrpSpPr>
        <p:grpSpPr bwMode="auto">
          <a:xfrm>
            <a:off x="4868863" y="1625600"/>
            <a:ext cx="1933575" cy="2901950"/>
            <a:chOff x="0" y="0"/>
            <a:chExt cx="1218" cy="1828"/>
          </a:xfrm>
        </p:grpSpPr>
        <p:sp>
          <p:nvSpPr>
            <p:cNvPr id="78881" name="Line 14"/>
            <p:cNvSpPr>
              <a:spLocks noChangeShapeType="1"/>
            </p:cNvSpPr>
            <p:nvPr/>
          </p:nvSpPr>
          <p:spPr bwMode="auto">
            <a:xfrm flipV="1">
              <a:off x="0" y="254"/>
              <a:ext cx="949" cy="1574"/>
            </a:xfrm>
            <a:prstGeom prst="line">
              <a:avLst/>
            </a:prstGeom>
            <a:noFill/>
            <a:ln w="38100">
              <a:solidFill>
                <a:srgbClr val="003399"/>
              </a:solidFill>
              <a:round/>
              <a:headEnd/>
              <a:tailEnd/>
            </a:ln>
          </p:spPr>
          <p:txBody>
            <a:bodyPr/>
            <a:lstStyle/>
            <a:p>
              <a:endParaRPr lang="zh-CN" altLang="en-US"/>
            </a:p>
          </p:txBody>
        </p:sp>
        <p:sp>
          <p:nvSpPr>
            <p:cNvPr id="78882" name="Text Box 15"/>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1</a:t>
              </a:r>
            </a:p>
          </p:txBody>
        </p:sp>
      </p:grpSp>
      <p:grpSp>
        <p:nvGrpSpPr>
          <p:cNvPr id="78856" name="Group 15"/>
          <p:cNvGrpSpPr>
            <a:grpSpLocks/>
          </p:cNvGrpSpPr>
          <p:nvPr/>
        </p:nvGrpSpPr>
        <p:grpSpPr bwMode="auto">
          <a:xfrm>
            <a:off x="3783013" y="3136900"/>
            <a:ext cx="2060575" cy="2327275"/>
            <a:chOff x="0" y="0"/>
            <a:chExt cx="1298" cy="1466"/>
          </a:xfrm>
        </p:grpSpPr>
        <p:sp>
          <p:nvSpPr>
            <p:cNvPr id="78876" name="Text Box 17"/>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1</a:t>
              </a:r>
            </a:p>
          </p:txBody>
        </p:sp>
        <p:sp>
          <p:nvSpPr>
            <p:cNvPr id="78877" name="Oval 18"/>
            <p:cNvSpPr>
              <a:spLocks noChangeArrowheads="1"/>
            </p:cNvSpPr>
            <p:nvPr/>
          </p:nvSpPr>
          <p:spPr bwMode="auto">
            <a:xfrm>
              <a:off x="1098" y="67"/>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8878" name="Line 19"/>
            <p:cNvSpPr>
              <a:spLocks noChangeShapeType="1"/>
            </p:cNvSpPr>
            <p:nvPr/>
          </p:nvSpPr>
          <p:spPr bwMode="auto">
            <a:xfrm>
              <a:off x="318" y="114"/>
              <a:ext cx="823" cy="0"/>
            </a:xfrm>
            <a:prstGeom prst="line">
              <a:avLst/>
            </a:prstGeom>
            <a:noFill/>
            <a:ln w="9525">
              <a:solidFill>
                <a:schemeClr val="tx1"/>
              </a:solidFill>
              <a:prstDash val="lgDash"/>
              <a:round/>
              <a:headEnd/>
              <a:tailEnd/>
            </a:ln>
          </p:spPr>
          <p:txBody>
            <a:bodyPr/>
            <a:lstStyle/>
            <a:p>
              <a:endParaRPr lang="zh-CN" altLang="en-US"/>
            </a:p>
          </p:txBody>
        </p:sp>
        <p:sp>
          <p:nvSpPr>
            <p:cNvPr id="78879" name="Line 20"/>
            <p:cNvSpPr>
              <a:spLocks noChangeShapeType="1"/>
            </p:cNvSpPr>
            <p:nvPr/>
          </p:nvSpPr>
          <p:spPr bwMode="auto">
            <a:xfrm>
              <a:off x="1144" y="112"/>
              <a:ext cx="0" cy="1117"/>
            </a:xfrm>
            <a:prstGeom prst="line">
              <a:avLst/>
            </a:prstGeom>
            <a:noFill/>
            <a:ln w="9525">
              <a:solidFill>
                <a:schemeClr val="tx1"/>
              </a:solidFill>
              <a:prstDash val="lgDash"/>
              <a:round/>
              <a:headEnd/>
              <a:tailEnd/>
            </a:ln>
          </p:spPr>
          <p:txBody>
            <a:bodyPr/>
            <a:lstStyle/>
            <a:p>
              <a:endParaRPr lang="zh-CN" altLang="en-US"/>
            </a:p>
          </p:txBody>
        </p:sp>
        <p:sp>
          <p:nvSpPr>
            <p:cNvPr id="78880" name="Text Box 21"/>
            <p:cNvSpPr txBox="1">
              <a:spLocks noChangeArrowheads="1"/>
            </p:cNvSpPr>
            <p:nvPr/>
          </p:nvSpPr>
          <p:spPr bwMode="auto">
            <a:xfrm>
              <a:off x="990" y="1236"/>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1</a:t>
              </a:r>
            </a:p>
          </p:txBody>
        </p:sp>
      </p:grpSp>
      <p:grpSp>
        <p:nvGrpSpPr>
          <p:cNvPr id="12" name="Group 21"/>
          <p:cNvGrpSpPr>
            <a:grpSpLocks/>
          </p:cNvGrpSpPr>
          <p:nvPr/>
        </p:nvGrpSpPr>
        <p:grpSpPr bwMode="auto">
          <a:xfrm>
            <a:off x="5588000" y="1633538"/>
            <a:ext cx="1933575" cy="2901950"/>
            <a:chOff x="0" y="0"/>
            <a:chExt cx="1218" cy="1828"/>
          </a:xfrm>
        </p:grpSpPr>
        <p:sp>
          <p:nvSpPr>
            <p:cNvPr id="78874" name="Line 29"/>
            <p:cNvSpPr>
              <a:spLocks noChangeShapeType="1"/>
            </p:cNvSpPr>
            <p:nvPr/>
          </p:nvSpPr>
          <p:spPr bwMode="auto">
            <a:xfrm flipV="1">
              <a:off x="0" y="254"/>
              <a:ext cx="949" cy="1574"/>
            </a:xfrm>
            <a:prstGeom prst="line">
              <a:avLst/>
            </a:prstGeom>
            <a:noFill/>
            <a:ln w="38100">
              <a:solidFill>
                <a:srgbClr val="FF0000"/>
              </a:solidFill>
              <a:round/>
              <a:headEnd/>
              <a:tailEnd/>
            </a:ln>
          </p:spPr>
          <p:txBody>
            <a:bodyPr/>
            <a:lstStyle/>
            <a:p>
              <a:endParaRPr lang="zh-CN" altLang="en-US"/>
            </a:p>
          </p:txBody>
        </p:sp>
        <p:sp>
          <p:nvSpPr>
            <p:cNvPr id="78875" name="Text Box 30"/>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2</a:t>
              </a:r>
            </a:p>
          </p:txBody>
        </p:sp>
      </p:grpSp>
      <p:grpSp>
        <p:nvGrpSpPr>
          <p:cNvPr id="13" name="Group 24"/>
          <p:cNvGrpSpPr>
            <a:grpSpLocks/>
          </p:cNvGrpSpPr>
          <p:nvPr/>
        </p:nvGrpSpPr>
        <p:grpSpPr bwMode="auto">
          <a:xfrm>
            <a:off x="5665788" y="1854200"/>
            <a:ext cx="2486025" cy="2901950"/>
            <a:chOff x="0" y="0"/>
            <a:chExt cx="1566" cy="1828"/>
          </a:xfrm>
        </p:grpSpPr>
        <p:sp>
          <p:nvSpPr>
            <p:cNvPr id="78872" name="Line 32"/>
            <p:cNvSpPr>
              <a:spLocks noChangeShapeType="1"/>
            </p:cNvSpPr>
            <p:nvPr/>
          </p:nvSpPr>
          <p:spPr bwMode="auto">
            <a:xfrm>
              <a:off x="0" y="0"/>
              <a:ext cx="1263" cy="1587"/>
            </a:xfrm>
            <a:prstGeom prst="line">
              <a:avLst/>
            </a:prstGeom>
            <a:noFill/>
            <a:ln w="38100">
              <a:solidFill>
                <a:srgbClr val="FF0000"/>
              </a:solidFill>
              <a:round/>
              <a:headEnd/>
              <a:tailEnd/>
            </a:ln>
          </p:spPr>
          <p:txBody>
            <a:bodyPr/>
            <a:lstStyle/>
            <a:p>
              <a:endParaRPr lang="zh-CN" altLang="en-US"/>
            </a:p>
          </p:txBody>
        </p:sp>
        <p:sp>
          <p:nvSpPr>
            <p:cNvPr id="78873" name="Text Box 33"/>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2</a:t>
              </a:r>
            </a:p>
          </p:txBody>
        </p:sp>
      </p:grpSp>
      <p:sp>
        <p:nvSpPr>
          <p:cNvPr id="79899" name="Line 34"/>
          <p:cNvSpPr>
            <a:spLocks noChangeShapeType="1"/>
          </p:cNvSpPr>
          <p:nvPr/>
        </p:nvSpPr>
        <p:spPr bwMode="auto">
          <a:xfrm>
            <a:off x="4787900" y="2192338"/>
            <a:ext cx="1068388" cy="0"/>
          </a:xfrm>
          <a:prstGeom prst="line">
            <a:avLst/>
          </a:prstGeom>
          <a:noFill/>
          <a:ln w="57150">
            <a:solidFill>
              <a:srgbClr val="A50021"/>
            </a:solidFill>
            <a:round/>
            <a:headEnd/>
            <a:tailEnd type="triangle" w="lg" len="med"/>
          </a:ln>
        </p:spPr>
        <p:txBody>
          <a:bodyPr/>
          <a:lstStyle/>
          <a:p>
            <a:endParaRPr lang="zh-CN" altLang="en-US"/>
          </a:p>
        </p:txBody>
      </p:sp>
      <p:sp>
        <p:nvSpPr>
          <p:cNvPr id="79900" name="Line 35"/>
          <p:cNvSpPr>
            <a:spLocks noChangeShapeType="1"/>
          </p:cNvSpPr>
          <p:nvPr/>
        </p:nvSpPr>
        <p:spPr bwMode="auto">
          <a:xfrm>
            <a:off x="6326188" y="2190750"/>
            <a:ext cx="646112" cy="0"/>
          </a:xfrm>
          <a:prstGeom prst="line">
            <a:avLst/>
          </a:prstGeom>
          <a:noFill/>
          <a:ln w="57150">
            <a:solidFill>
              <a:srgbClr val="A50021"/>
            </a:solidFill>
            <a:round/>
            <a:headEnd/>
            <a:tailEnd type="triangle" w="lg" len="med"/>
          </a:ln>
        </p:spPr>
        <p:txBody>
          <a:bodyPr/>
          <a:lstStyle/>
          <a:p>
            <a:endParaRPr lang="zh-CN" altLang="en-US"/>
          </a:p>
        </p:txBody>
      </p:sp>
      <p:grpSp>
        <p:nvGrpSpPr>
          <p:cNvPr id="14" name="Group 29"/>
          <p:cNvGrpSpPr>
            <a:grpSpLocks/>
          </p:cNvGrpSpPr>
          <p:nvPr/>
        </p:nvGrpSpPr>
        <p:grpSpPr bwMode="auto">
          <a:xfrm>
            <a:off x="3597275" y="2654300"/>
            <a:ext cx="3190875" cy="2817813"/>
            <a:chOff x="0" y="0"/>
            <a:chExt cx="2010" cy="1775"/>
          </a:xfrm>
        </p:grpSpPr>
        <p:sp>
          <p:nvSpPr>
            <p:cNvPr id="78866" name="Text Box 36"/>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2</a:t>
              </a:r>
            </a:p>
          </p:txBody>
        </p:sp>
        <p:sp>
          <p:nvSpPr>
            <p:cNvPr id="78867" name="Oval 37"/>
            <p:cNvSpPr>
              <a:spLocks noChangeArrowheads="1"/>
            </p:cNvSpPr>
            <p:nvPr/>
          </p:nvSpPr>
          <p:spPr bwMode="auto">
            <a:xfrm>
              <a:off x="1809" y="145"/>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8868" name="Line 38"/>
            <p:cNvSpPr>
              <a:spLocks noChangeShapeType="1"/>
            </p:cNvSpPr>
            <p:nvPr/>
          </p:nvSpPr>
          <p:spPr bwMode="auto">
            <a:xfrm>
              <a:off x="433" y="192"/>
              <a:ext cx="1422" cy="0"/>
            </a:xfrm>
            <a:prstGeom prst="line">
              <a:avLst/>
            </a:prstGeom>
            <a:noFill/>
            <a:ln w="9525">
              <a:solidFill>
                <a:schemeClr val="tx1"/>
              </a:solidFill>
              <a:prstDash val="lgDash"/>
              <a:round/>
              <a:headEnd/>
              <a:tailEnd/>
            </a:ln>
          </p:spPr>
          <p:txBody>
            <a:bodyPr/>
            <a:lstStyle/>
            <a:p>
              <a:endParaRPr lang="zh-CN" altLang="en-US"/>
            </a:p>
          </p:txBody>
        </p:sp>
        <p:sp>
          <p:nvSpPr>
            <p:cNvPr id="78869" name="Text Box 40"/>
            <p:cNvSpPr txBox="1">
              <a:spLocks noChangeArrowheads="1"/>
            </p:cNvSpPr>
            <p:nvPr/>
          </p:nvSpPr>
          <p:spPr bwMode="auto">
            <a:xfrm>
              <a:off x="1702" y="1545"/>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2</a:t>
              </a:r>
            </a:p>
          </p:txBody>
        </p:sp>
        <p:sp>
          <p:nvSpPr>
            <p:cNvPr id="78870" name="Line 41"/>
            <p:cNvSpPr>
              <a:spLocks noChangeShapeType="1"/>
            </p:cNvSpPr>
            <p:nvPr/>
          </p:nvSpPr>
          <p:spPr bwMode="auto">
            <a:xfrm flipH="1" flipV="1">
              <a:off x="272" y="146"/>
              <a:ext cx="132" cy="42"/>
            </a:xfrm>
            <a:prstGeom prst="line">
              <a:avLst/>
            </a:prstGeom>
            <a:noFill/>
            <a:ln w="9525">
              <a:solidFill>
                <a:schemeClr val="tx1"/>
              </a:solidFill>
              <a:round/>
              <a:headEnd/>
              <a:tailEnd/>
            </a:ln>
          </p:spPr>
          <p:txBody>
            <a:bodyPr/>
            <a:lstStyle/>
            <a:p>
              <a:endParaRPr lang="zh-CN" altLang="en-US"/>
            </a:p>
          </p:txBody>
        </p:sp>
        <p:sp>
          <p:nvSpPr>
            <p:cNvPr id="78871" name="Line 42"/>
            <p:cNvSpPr>
              <a:spLocks noChangeShapeType="1"/>
            </p:cNvSpPr>
            <p:nvPr/>
          </p:nvSpPr>
          <p:spPr bwMode="auto">
            <a:xfrm>
              <a:off x="1856" y="195"/>
              <a:ext cx="0" cy="1335"/>
            </a:xfrm>
            <a:prstGeom prst="line">
              <a:avLst/>
            </a:prstGeom>
            <a:noFill/>
            <a:ln w="9525">
              <a:solidFill>
                <a:schemeClr val="tx1"/>
              </a:solidFill>
              <a:prstDash val="lgDash"/>
              <a:round/>
              <a:headEnd/>
              <a:tailEnd/>
            </a:ln>
          </p:spPr>
          <p:txBody>
            <a:bodyPr/>
            <a:lstStyle/>
            <a:p>
              <a:endParaRPr lang="zh-CN" altLang="en-US"/>
            </a:p>
          </p:txBody>
        </p:sp>
      </p:grpSp>
      <p:sp>
        <p:nvSpPr>
          <p:cNvPr id="79908" name="Rectangle 44"/>
          <p:cNvSpPr>
            <a:spLocks noGrp="1" noChangeArrowheads="1"/>
          </p:cNvSpPr>
          <p:nvPr>
            <p:ph type="body" idx="4294967295"/>
          </p:nvPr>
        </p:nvSpPr>
        <p:spPr>
          <a:xfrm>
            <a:off x="419100" y="1068388"/>
            <a:ext cx="3714750" cy="1641475"/>
          </a:xfrm>
          <a:noFill/>
        </p:spPr>
        <p:txBody>
          <a:bodyPr/>
          <a:lstStyle/>
          <a:p>
            <a:pPr marL="0" indent="0" eaLnBrk="1" hangingPunct="1">
              <a:lnSpc>
                <a:spcPct val="100000"/>
              </a:lnSpc>
              <a:buFont typeface="Wingdings" pitchFamily="2" charset="2"/>
              <a:buNone/>
            </a:pPr>
            <a:r>
              <a:rPr lang="zh-CN" altLang="zh-CN" sz="2400" smtClean="0">
                <a:ea typeface="宋体" pitchFamily="2" charset="-122"/>
              </a:rPr>
              <a:t>事件：</a:t>
            </a:r>
            <a:r>
              <a:rPr lang="zh-CN" altLang="en-US" sz="2400" smtClean="0">
                <a:ea typeface="宋体" pitchFamily="2" charset="-122"/>
              </a:rPr>
              <a:t>热浪来袭</a:t>
            </a:r>
            <a:r>
              <a:rPr lang="zh-CN" altLang="zh-CN" sz="2400" smtClean="0">
                <a:ea typeface="宋体" pitchFamily="2" charset="-122"/>
              </a:rPr>
              <a:t>与</a:t>
            </a:r>
            <a:r>
              <a:rPr lang="zh-CN" altLang="en-US" sz="2400" smtClean="0">
                <a:ea typeface="宋体" pitchFamily="2" charset="-122"/>
              </a:rPr>
              <a:t>冰淇淋生产技术进步同时出现</a:t>
            </a:r>
            <a:endParaRPr lang="zh-CN" altLang="zh-CN" sz="2400" smtClean="0">
              <a:ea typeface="宋体" pitchFamily="2" charset="-122"/>
            </a:endParaRPr>
          </a:p>
        </p:txBody>
      </p:sp>
      <p:sp>
        <p:nvSpPr>
          <p:cNvPr id="79909" name="Text Box 45"/>
          <p:cNvSpPr txBox="1">
            <a:spLocks noChangeArrowheads="1"/>
          </p:cNvSpPr>
          <p:nvPr/>
        </p:nvSpPr>
        <p:spPr bwMode="auto">
          <a:xfrm>
            <a:off x="423863" y="1979613"/>
            <a:ext cx="3289300" cy="823912"/>
          </a:xfrm>
          <a:prstGeom prst="rect">
            <a:avLst/>
          </a:prstGeom>
          <a:noFill/>
          <a:ln w="9525">
            <a:noFill/>
            <a:miter lim="800000"/>
            <a:headEnd/>
            <a:tailEnd/>
          </a:ln>
        </p:spPr>
        <p:txBody>
          <a:bodyPr>
            <a:spAutoFit/>
          </a:bodyPr>
          <a:lstStyle/>
          <a:p>
            <a:pPr>
              <a:spcBef>
                <a:spcPct val="5000"/>
              </a:spcBef>
              <a:buClr>
                <a:srgbClr val="00B85C"/>
              </a:buClr>
              <a:buSzPct val="120000"/>
              <a:buFont typeface="Wingdings" pitchFamily="2" charset="2"/>
              <a:buNone/>
            </a:pPr>
            <a:r>
              <a:rPr lang="zh-CN" altLang="zh-CN" sz="2400">
                <a:ea typeface="宋体" pitchFamily="2" charset="-122"/>
              </a:rPr>
              <a:t>第1步：两条曲线都移动</a:t>
            </a:r>
          </a:p>
        </p:txBody>
      </p:sp>
      <p:sp>
        <p:nvSpPr>
          <p:cNvPr id="79910" name="Text Box 46"/>
          <p:cNvSpPr txBox="1">
            <a:spLocks noChangeArrowheads="1"/>
          </p:cNvSpPr>
          <p:nvPr/>
        </p:nvSpPr>
        <p:spPr bwMode="auto">
          <a:xfrm>
            <a:off x="460375" y="2981325"/>
            <a:ext cx="3200400" cy="984250"/>
          </a:xfrm>
          <a:prstGeom prst="rect">
            <a:avLst/>
          </a:prstGeom>
          <a:noFill/>
          <a:ln w="9525">
            <a:noFill/>
            <a:miter lim="800000"/>
            <a:headEnd/>
            <a:tailEnd/>
          </a:ln>
        </p:spPr>
        <p:txBody>
          <a:bodyPr/>
          <a:lstStyle/>
          <a:p>
            <a:pPr>
              <a:spcBef>
                <a:spcPct val="5000"/>
              </a:spcBef>
              <a:buClr>
                <a:srgbClr val="00B85C"/>
              </a:buClr>
              <a:buSzPct val="120000"/>
              <a:buFont typeface="Wingdings" pitchFamily="2" charset="2"/>
              <a:buNone/>
            </a:pPr>
            <a:r>
              <a:rPr lang="zh-CN" altLang="zh-CN" sz="2400">
                <a:ea typeface="宋体" pitchFamily="2" charset="-122"/>
              </a:rPr>
              <a:t>第2步：两条曲线都向右移动</a:t>
            </a:r>
          </a:p>
        </p:txBody>
      </p:sp>
      <p:sp>
        <p:nvSpPr>
          <p:cNvPr id="79911" name="Text Box 47"/>
          <p:cNvSpPr txBox="1">
            <a:spLocks noChangeArrowheads="1"/>
          </p:cNvSpPr>
          <p:nvPr/>
        </p:nvSpPr>
        <p:spPr bwMode="auto">
          <a:xfrm>
            <a:off x="412750" y="3821113"/>
            <a:ext cx="3919538" cy="2281237"/>
          </a:xfrm>
          <a:prstGeom prst="rect">
            <a:avLst/>
          </a:prstGeom>
          <a:noFill/>
          <a:ln w="9525">
            <a:noFill/>
            <a:miter lim="800000"/>
            <a:headEnd/>
            <a:tailEnd/>
          </a:ln>
        </p:spPr>
        <p:txBody>
          <a:bodyPr/>
          <a:lstStyle/>
          <a:p>
            <a:pPr>
              <a:spcBef>
                <a:spcPct val="5000"/>
              </a:spcBef>
              <a:buClr>
                <a:srgbClr val="00B85C"/>
              </a:buClr>
              <a:buSzPct val="120000"/>
              <a:buFont typeface="Wingdings" pitchFamily="2" charset="2"/>
              <a:buNone/>
            </a:pPr>
            <a:r>
              <a:rPr lang="zh-CN" altLang="zh-CN" sz="2400">
                <a:ea typeface="宋体" pitchFamily="2" charset="-122"/>
              </a:rPr>
              <a:t>第3步：产量增加，但价格不确定。如果需求相对于供给增加的更多，那价格上升</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908">
                                            <p:txEl>
                                              <p:pRg st="0" end="0"/>
                                            </p:txEl>
                                          </p:spTgt>
                                        </p:tgtEl>
                                        <p:attrNameLst>
                                          <p:attrName>style.visibility</p:attrName>
                                        </p:attrNameLst>
                                      </p:cBhvr>
                                      <p:to>
                                        <p:strVal val="visible"/>
                                      </p:to>
                                    </p:set>
                                    <p:animEffect transition="in" filter="wipe(left)">
                                      <p:cBhvr>
                                        <p:cTn id="7" dur="500"/>
                                        <p:tgtEl>
                                          <p:spTgt spid="799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909">
                                            <p:txEl>
                                              <p:pRg st="0" end="0"/>
                                            </p:txEl>
                                          </p:spTgt>
                                        </p:tgtEl>
                                        <p:attrNameLst>
                                          <p:attrName>style.visibility</p:attrName>
                                        </p:attrNameLst>
                                      </p:cBhvr>
                                      <p:to>
                                        <p:strVal val="visible"/>
                                      </p:to>
                                    </p:set>
                                    <p:animEffect transition="in" filter="wipe(left)">
                                      <p:cBhvr>
                                        <p:cTn id="12" dur="500"/>
                                        <p:tgtEl>
                                          <p:spTgt spid="7990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910"/>
                                        </p:tgtEl>
                                        <p:attrNameLst>
                                          <p:attrName>style.visibility</p:attrName>
                                        </p:attrNameLst>
                                      </p:cBhvr>
                                      <p:to>
                                        <p:strVal val="visible"/>
                                      </p:to>
                                    </p:set>
                                    <p:animEffect transition="in" filter="wipe(left)">
                                      <p:cBhvr>
                                        <p:cTn id="17" dur="500"/>
                                        <p:tgtEl>
                                          <p:spTgt spid="799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79899"/>
                                        </p:tgtEl>
                                        <p:attrNameLst>
                                          <p:attrName>style.visibility</p:attrName>
                                        </p:attrNameLst>
                                      </p:cBhvr>
                                      <p:to>
                                        <p:strVal val="visible"/>
                                      </p:to>
                                    </p:set>
                                    <p:anim calcmode="lin" valueType="num">
                                      <p:cBhvr>
                                        <p:cTn id="22" dur="500" fill="hold"/>
                                        <p:tgtEl>
                                          <p:spTgt spid="79899"/>
                                        </p:tgtEl>
                                        <p:attrNameLst>
                                          <p:attrName>ppt_x</p:attrName>
                                        </p:attrNameLst>
                                      </p:cBhvr>
                                      <p:tavLst>
                                        <p:tav tm="0">
                                          <p:val>
                                            <p:strVal val="#ppt_x-#ppt_w/2"/>
                                          </p:val>
                                        </p:tav>
                                        <p:tav tm="100000">
                                          <p:val>
                                            <p:strVal val="#ppt_x"/>
                                          </p:val>
                                        </p:tav>
                                      </p:tavLst>
                                    </p:anim>
                                    <p:anim calcmode="lin" valueType="num">
                                      <p:cBhvr>
                                        <p:cTn id="23" dur="500" fill="hold"/>
                                        <p:tgtEl>
                                          <p:spTgt spid="79899"/>
                                        </p:tgtEl>
                                        <p:attrNameLst>
                                          <p:attrName>ppt_y</p:attrName>
                                        </p:attrNameLst>
                                      </p:cBhvr>
                                      <p:tavLst>
                                        <p:tav tm="0">
                                          <p:val>
                                            <p:strVal val="#ppt_y"/>
                                          </p:val>
                                        </p:tav>
                                        <p:tav tm="100000">
                                          <p:val>
                                            <p:strVal val="#ppt_y"/>
                                          </p:val>
                                        </p:tav>
                                      </p:tavLst>
                                    </p:anim>
                                    <p:anim calcmode="lin" valueType="num">
                                      <p:cBhvr>
                                        <p:cTn id="24" dur="500" fill="hold"/>
                                        <p:tgtEl>
                                          <p:spTgt spid="79899"/>
                                        </p:tgtEl>
                                        <p:attrNameLst>
                                          <p:attrName>ppt_w</p:attrName>
                                        </p:attrNameLst>
                                      </p:cBhvr>
                                      <p:tavLst>
                                        <p:tav tm="0">
                                          <p:val>
                                            <p:fltVal val="0"/>
                                          </p:val>
                                        </p:tav>
                                        <p:tav tm="100000">
                                          <p:val>
                                            <p:strVal val="#ppt_w"/>
                                          </p:val>
                                        </p:tav>
                                      </p:tavLst>
                                    </p:anim>
                                    <p:anim calcmode="lin" valueType="num">
                                      <p:cBhvr>
                                        <p:cTn id="25" dur="500" fill="hold"/>
                                        <p:tgtEl>
                                          <p:spTgt spid="79899"/>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8" presetClass="entr" presetSubtype="6"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downRight)">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79900"/>
                                        </p:tgtEl>
                                        <p:attrNameLst>
                                          <p:attrName>style.visibility</p:attrName>
                                        </p:attrNameLst>
                                      </p:cBhvr>
                                      <p:to>
                                        <p:strVal val="visible"/>
                                      </p:to>
                                    </p:set>
                                    <p:anim calcmode="lin" valueType="num">
                                      <p:cBhvr>
                                        <p:cTn id="34" dur="500" fill="hold"/>
                                        <p:tgtEl>
                                          <p:spTgt spid="79900"/>
                                        </p:tgtEl>
                                        <p:attrNameLst>
                                          <p:attrName>ppt_x</p:attrName>
                                        </p:attrNameLst>
                                      </p:cBhvr>
                                      <p:tavLst>
                                        <p:tav tm="0">
                                          <p:val>
                                            <p:strVal val="#ppt_x-#ppt_w/2"/>
                                          </p:val>
                                        </p:tav>
                                        <p:tav tm="100000">
                                          <p:val>
                                            <p:strVal val="#ppt_x"/>
                                          </p:val>
                                        </p:tav>
                                      </p:tavLst>
                                    </p:anim>
                                    <p:anim calcmode="lin" valueType="num">
                                      <p:cBhvr>
                                        <p:cTn id="35" dur="500" fill="hold"/>
                                        <p:tgtEl>
                                          <p:spTgt spid="79900"/>
                                        </p:tgtEl>
                                        <p:attrNameLst>
                                          <p:attrName>ppt_y</p:attrName>
                                        </p:attrNameLst>
                                      </p:cBhvr>
                                      <p:tavLst>
                                        <p:tav tm="0">
                                          <p:val>
                                            <p:strVal val="#ppt_y"/>
                                          </p:val>
                                        </p:tav>
                                        <p:tav tm="100000">
                                          <p:val>
                                            <p:strVal val="#ppt_y"/>
                                          </p:val>
                                        </p:tav>
                                      </p:tavLst>
                                    </p:anim>
                                    <p:anim calcmode="lin" valueType="num">
                                      <p:cBhvr>
                                        <p:cTn id="36" dur="500" fill="hold"/>
                                        <p:tgtEl>
                                          <p:spTgt spid="79900"/>
                                        </p:tgtEl>
                                        <p:attrNameLst>
                                          <p:attrName>ppt_w</p:attrName>
                                        </p:attrNameLst>
                                      </p:cBhvr>
                                      <p:tavLst>
                                        <p:tav tm="0">
                                          <p:val>
                                            <p:fltVal val="0"/>
                                          </p:val>
                                        </p:tav>
                                        <p:tav tm="100000">
                                          <p:val>
                                            <p:strVal val="#ppt_w"/>
                                          </p:val>
                                        </p:tav>
                                      </p:tavLst>
                                    </p:anim>
                                    <p:anim calcmode="lin" valueType="num">
                                      <p:cBhvr>
                                        <p:cTn id="37" dur="500" fill="hold"/>
                                        <p:tgtEl>
                                          <p:spTgt spid="79900"/>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8" presetClass="entr" presetSubtype="12"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trips(downLeft)">
                                      <p:cBhvr>
                                        <p:cTn id="41" dur="500"/>
                                        <p:tgtEl>
                                          <p:spTgt spid="1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9911">
                                            <p:txEl>
                                              <p:pRg st="0" end="0"/>
                                            </p:txEl>
                                          </p:spTgt>
                                        </p:tgtEl>
                                        <p:attrNameLst>
                                          <p:attrName>style.visibility</p:attrName>
                                        </p:attrNameLst>
                                      </p:cBhvr>
                                      <p:to>
                                        <p:strVal val="visible"/>
                                      </p:to>
                                    </p:set>
                                    <p:animEffect transition="in" filter="wipe(left)">
                                      <p:cBhvr>
                                        <p:cTn id="46" dur="500"/>
                                        <p:tgtEl>
                                          <p:spTgt spid="79911">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strips(downLeft)">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9" grpId="0" animBg="1"/>
      <p:bldP spid="79900" grpId="0" animBg="1"/>
      <p:bldP spid="79908" grpId="0" build="p" bldLvl="5" autoUpdateAnimBg="0"/>
      <p:bldP spid="79909" grpId="0" build="p" autoUpdateAnimBg="0"/>
      <p:bldP spid="79910" grpId="0" autoUpdateAnimBg="0"/>
      <p:bldP spid="7991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79875" name="灯片编号占位符 2"/>
          <p:cNvSpPr>
            <a:spLocks noGrp="1"/>
          </p:cNvSpPr>
          <p:nvPr>
            <p:ph type="sldNum" sz="quarter" idx="11"/>
          </p:nvPr>
        </p:nvSpPr>
        <p:spPr>
          <a:noFill/>
          <a:ln>
            <a:miter lim="800000"/>
            <a:headEnd/>
            <a:tailEnd/>
          </a:ln>
        </p:spPr>
        <p:txBody>
          <a:bodyPr/>
          <a:lstStyle/>
          <a:p>
            <a:fld id="{29CA058D-0D27-4F2F-AF86-C1385801FC0E}" type="slidenum">
              <a:rPr lang="zh-CN" altLang="zh-CN" smtClean="0"/>
              <a:pPr/>
              <a:t>56</a:t>
            </a:fld>
            <a:endParaRPr lang="zh-CN" altLang="zh-CN" smtClean="0"/>
          </a:p>
        </p:txBody>
      </p:sp>
      <p:sp>
        <p:nvSpPr>
          <p:cNvPr id="79876" name="Rectangle 2"/>
          <p:cNvSpPr>
            <a:spLocks noGrp="1" noChangeArrowheads="1"/>
          </p:cNvSpPr>
          <p:nvPr>
            <p:ph type="title" idx="4294967295"/>
          </p:nvPr>
        </p:nvSpPr>
        <p:spPr>
          <a:xfrm>
            <a:off x="346075" y="163513"/>
            <a:ext cx="8351838" cy="1139825"/>
          </a:xfrm>
        </p:spPr>
        <p:txBody>
          <a:bodyPr/>
          <a:lstStyle/>
          <a:p>
            <a:pPr marL="2341563" indent="-2341563" algn="l" eaLnBrk="1" hangingPunct="1"/>
            <a:r>
              <a:rPr lang="zh-CN" altLang="en-US" sz="3500" smtClean="0">
                <a:ea typeface="宋体" pitchFamily="2" charset="-122"/>
              </a:rPr>
              <a:t>例 </a:t>
            </a:r>
            <a:r>
              <a:rPr lang="en-US" altLang="zh-CN" sz="3500" smtClean="0">
                <a:ea typeface="宋体" pitchFamily="2" charset="-122"/>
              </a:rPr>
              <a:t>3: </a:t>
            </a:r>
            <a:r>
              <a:rPr lang="zh-CN" altLang="en-US" sz="3500" smtClean="0">
                <a:ea typeface="宋体" pitchFamily="2" charset="-122"/>
              </a:rPr>
              <a:t>供给与需求的移动</a:t>
            </a:r>
            <a:endParaRPr lang="zh-CN" altLang="en-US" smtClean="0">
              <a:ea typeface="宋体" pitchFamily="2" charset="-122"/>
            </a:endParaRPr>
          </a:p>
        </p:txBody>
      </p:sp>
      <p:sp>
        <p:nvSpPr>
          <p:cNvPr id="79877" name="Rectangle 3"/>
          <p:cNvSpPr>
            <a:spLocks noGrp="1" noChangeArrowheads="1"/>
          </p:cNvSpPr>
          <p:nvPr>
            <p:ph type="body" idx="4294967295"/>
          </p:nvPr>
        </p:nvSpPr>
        <p:spPr>
          <a:xfrm>
            <a:off x="495300" y="2359025"/>
            <a:ext cx="2571750" cy="506413"/>
          </a:xfrm>
        </p:spPr>
        <p:txBody>
          <a:bodyPr/>
          <a:lstStyle/>
          <a:p>
            <a:pPr marL="0" indent="0" eaLnBrk="1" hangingPunct="1">
              <a:lnSpc>
                <a:spcPct val="85000"/>
              </a:lnSpc>
              <a:buFont typeface="Wingdings" pitchFamily="2" charset="2"/>
              <a:buNone/>
            </a:pPr>
            <a:r>
              <a:rPr lang="zh-CN" altLang="zh-CN" sz="2400" smtClean="0">
                <a:ea typeface="宋体" pitchFamily="2" charset="-122"/>
              </a:rPr>
              <a:t>第3步：继续</a:t>
            </a:r>
          </a:p>
        </p:txBody>
      </p:sp>
      <p:grpSp>
        <p:nvGrpSpPr>
          <p:cNvPr id="79878" name="Group 4"/>
          <p:cNvGrpSpPr>
            <a:grpSpLocks/>
          </p:cNvGrpSpPr>
          <p:nvPr/>
        </p:nvGrpSpPr>
        <p:grpSpPr bwMode="auto">
          <a:xfrm>
            <a:off x="4094163" y="1179513"/>
            <a:ext cx="4422775" cy="4106862"/>
            <a:chOff x="0" y="0"/>
            <a:chExt cx="2786" cy="2420"/>
          </a:xfrm>
        </p:grpSpPr>
        <p:grpSp>
          <p:nvGrpSpPr>
            <p:cNvPr id="79908" name="Group 5"/>
            <p:cNvGrpSpPr>
              <a:grpSpLocks/>
            </p:cNvGrpSpPr>
            <p:nvPr/>
          </p:nvGrpSpPr>
          <p:grpSpPr bwMode="auto">
            <a:xfrm>
              <a:off x="118" y="252"/>
              <a:ext cx="2409" cy="2049"/>
              <a:chOff x="0" y="0"/>
              <a:chExt cx="2116" cy="2027"/>
            </a:xfrm>
          </p:grpSpPr>
          <p:sp>
            <p:nvSpPr>
              <p:cNvPr id="79911" name="Line 6"/>
              <p:cNvSpPr>
                <a:spLocks noChangeShapeType="1"/>
              </p:cNvSpPr>
              <p:nvPr/>
            </p:nvSpPr>
            <p:spPr bwMode="auto">
              <a:xfrm>
                <a:off x="4" y="0"/>
                <a:ext cx="0" cy="2025"/>
              </a:xfrm>
              <a:prstGeom prst="line">
                <a:avLst/>
              </a:prstGeom>
              <a:noFill/>
              <a:ln w="12700">
                <a:solidFill>
                  <a:schemeClr val="tx1"/>
                </a:solidFill>
                <a:round/>
                <a:headEnd/>
                <a:tailEnd/>
              </a:ln>
            </p:spPr>
            <p:txBody>
              <a:bodyPr/>
              <a:lstStyle/>
              <a:p>
                <a:endParaRPr lang="zh-CN" altLang="en-US"/>
              </a:p>
            </p:txBody>
          </p:sp>
          <p:sp>
            <p:nvSpPr>
              <p:cNvPr id="79912" name="Line 7"/>
              <p:cNvSpPr>
                <a:spLocks noChangeShapeType="1"/>
              </p:cNvSpPr>
              <p:nvPr/>
            </p:nvSpPr>
            <p:spPr bwMode="auto">
              <a:xfrm>
                <a:off x="0" y="2027"/>
                <a:ext cx="2116" cy="0"/>
              </a:xfrm>
              <a:prstGeom prst="line">
                <a:avLst/>
              </a:prstGeom>
              <a:noFill/>
              <a:ln w="12700">
                <a:solidFill>
                  <a:schemeClr val="tx1"/>
                </a:solidFill>
                <a:round/>
                <a:headEnd/>
                <a:tailEnd/>
              </a:ln>
            </p:spPr>
            <p:txBody>
              <a:bodyPr/>
              <a:lstStyle/>
              <a:p>
                <a:endParaRPr lang="zh-CN" altLang="en-US"/>
              </a:p>
            </p:txBody>
          </p:sp>
        </p:grpSp>
        <p:sp>
          <p:nvSpPr>
            <p:cNvPr id="79909" name="Text Box 8"/>
            <p:cNvSpPr txBox="1">
              <a:spLocks noChangeArrowheads="1"/>
            </p:cNvSpPr>
            <p:nvPr/>
          </p:nvSpPr>
          <p:spPr bwMode="auto">
            <a:xfrm>
              <a:off x="0" y="0"/>
              <a:ext cx="267"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P</a:t>
              </a:r>
            </a:p>
          </p:txBody>
        </p:sp>
        <p:sp>
          <p:nvSpPr>
            <p:cNvPr id="79910" name="Text Box 9"/>
            <p:cNvSpPr txBox="1">
              <a:spLocks noChangeArrowheads="1"/>
            </p:cNvSpPr>
            <p:nvPr/>
          </p:nvSpPr>
          <p:spPr bwMode="auto">
            <a:xfrm>
              <a:off x="2496" y="2151"/>
              <a:ext cx="290"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Q</a:t>
              </a:r>
            </a:p>
          </p:txBody>
        </p:sp>
      </p:grpSp>
      <p:grpSp>
        <p:nvGrpSpPr>
          <p:cNvPr id="79879" name="Group 10"/>
          <p:cNvGrpSpPr>
            <a:grpSpLocks/>
          </p:cNvGrpSpPr>
          <p:nvPr/>
        </p:nvGrpSpPr>
        <p:grpSpPr bwMode="auto">
          <a:xfrm>
            <a:off x="4524375" y="1957388"/>
            <a:ext cx="2486025" cy="2901950"/>
            <a:chOff x="0" y="0"/>
            <a:chExt cx="1566" cy="1828"/>
          </a:xfrm>
        </p:grpSpPr>
        <p:sp>
          <p:nvSpPr>
            <p:cNvPr id="79906" name="Line 11"/>
            <p:cNvSpPr>
              <a:spLocks noChangeShapeType="1"/>
            </p:cNvSpPr>
            <p:nvPr/>
          </p:nvSpPr>
          <p:spPr bwMode="auto">
            <a:xfrm>
              <a:off x="0" y="0"/>
              <a:ext cx="1263" cy="1587"/>
            </a:xfrm>
            <a:prstGeom prst="line">
              <a:avLst/>
            </a:prstGeom>
            <a:noFill/>
            <a:ln w="38100">
              <a:solidFill>
                <a:srgbClr val="003399"/>
              </a:solidFill>
              <a:round/>
              <a:headEnd/>
              <a:tailEnd/>
            </a:ln>
          </p:spPr>
          <p:txBody>
            <a:bodyPr/>
            <a:lstStyle/>
            <a:p>
              <a:endParaRPr lang="zh-CN" altLang="en-US"/>
            </a:p>
          </p:txBody>
        </p:sp>
        <p:sp>
          <p:nvSpPr>
            <p:cNvPr id="79907" name="Text Box 12"/>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1</a:t>
              </a:r>
            </a:p>
          </p:txBody>
        </p:sp>
      </p:grpSp>
      <p:grpSp>
        <p:nvGrpSpPr>
          <p:cNvPr id="79880" name="Group 13"/>
          <p:cNvGrpSpPr>
            <a:grpSpLocks/>
          </p:cNvGrpSpPr>
          <p:nvPr/>
        </p:nvGrpSpPr>
        <p:grpSpPr bwMode="auto">
          <a:xfrm>
            <a:off x="4868863" y="1625600"/>
            <a:ext cx="1933575" cy="2901950"/>
            <a:chOff x="0" y="0"/>
            <a:chExt cx="1218" cy="1828"/>
          </a:xfrm>
        </p:grpSpPr>
        <p:sp>
          <p:nvSpPr>
            <p:cNvPr id="79904" name="Line 14"/>
            <p:cNvSpPr>
              <a:spLocks noChangeShapeType="1"/>
            </p:cNvSpPr>
            <p:nvPr/>
          </p:nvSpPr>
          <p:spPr bwMode="auto">
            <a:xfrm flipV="1">
              <a:off x="0" y="254"/>
              <a:ext cx="949" cy="1574"/>
            </a:xfrm>
            <a:prstGeom prst="line">
              <a:avLst/>
            </a:prstGeom>
            <a:noFill/>
            <a:ln w="38100">
              <a:solidFill>
                <a:srgbClr val="003399"/>
              </a:solidFill>
              <a:round/>
              <a:headEnd/>
              <a:tailEnd/>
            </a:ln>
          </p:spPr>
          <p:txBody>
            <a:bodyPr/>
            <a:lstStyle/>
            <a:p>
              <a:endParaRPr lang="zh-CN" altLang="en-US"/>
            </a:p>
          </p:txBody>
        </p:sp>
        <p:sp>
          <p:nvSpPr>
            <p:cNvPr id="79905" name="Text Box 15"/>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1</a:t>
              </a:r>
            </a:p>
          </p:txBody>
        </p:sp>
      </p:grpSp>
      <p:grpSp>
        <p:nvGrpSpPr>
          <p:cNvPr id="79881" name="Group 16"/>
          <p:cNvGrpSpPr>
            <a:grpSpLocks/>
          </p:cNvGrpSpPr>
          <p:nvPr/>
        </p:nvGrpSpPr>
        <p:grpSpPr bwMode="auto">
          <a:xfrm>
            <a:off x="3783013" y="3136900"/>
            <a:ext cx="2060575" cy="2327275"/>
            <a:chOff x="0" y="0"/>
            <a:chExt cx="1298" cy="1466"/>
          </a:xfrm>
        </p:grpSpPr>
        <p:sp>
          <p:nvSpPr>
            <p:cNvPr id="79899" name="Text Box 17"/>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1</a:t>
              </a:r>
            </a:p>
          </p:txBody>
        </p:sp>
        <p:sp>
          <p:nvSpPr>
            <p:cNvPr id="79900" name="Oval 18"/>
            <p:cNvSpPr>
              <a:spLocks noChangeArrowheads="1"/>
            </p:cNvSpPr>
            <p:nvPr/>
          </p:nvSpPr>
          <p:spPr bwMode="auto">
            <a:xfrm>
              <a:off x="1098" y="67"/>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9901" name="Line 19"/>
            <p:cNvSpPr>
              <a:spLocks noChangeShapeType="1"/>
            </p:cNvSpPr>
            <p:nvPr/>
          </p:nvSpPr>
          <p:spPr bwMode="auto">
            <a:xfrm>
              <a:off x="318" y="114"/>
              <a:ext cx="823" cy="0"/>
            </a:xfrm>
            <a:prstGeom prst="line">
              <a:avLst/>
            </a:prstGeom>
            <a:noFill/>
            <a:ln w="9525">
              <a:solidFill>
                <a:schemeClr val="tx1"/>
              </a:solidFill>
              <a:prstDash val="lgDash"/>
              <a:round/>
              <a:headEnd/>
              <a:tailEnd/>
            </a:ln>
          </p:spPr>
          <p:txBody>
            <a:bodyPr/>
            <a:lstStyle/>
            <a:p>
              <a:endParaRPr lang="zh-CN" altLang="en-US"/>
            </a:p>
          </p:txBody>
        </p:sp>
        <p:sp>
          <p:nvSpPr>
            <p:cNvPr id="79902" name="Line 20"/>
            <p:cNvSpPr>
              <a:spLocks noChangeShapeType="1"/>
            </p:cNvSpPr>
            <p:nvPr/>
          </p:nvSpPr>
          <p:spPr bwMode="auto">
            <a:xfrm>
              <a:off x="1144" y="112"/>
              <a:ext cx="0" cy="1117"/>
            </a:xfrm>
            <a:prstGeom prst="line">
              <a:avLst/>
            </a:prstGeom>
            <a:noFill/>
            <a:ln w="9525">
              <a:solidFill>
                <a:schemeClr val="tx1"/>
              </a:solidFill>
              <a:prstDash val="lgDash"/>
              <a:round/>
              <a:headEnd/>
              <a:tailEnd/>
            </a:ln>
          </p:spPr>
          <p:txBody>
            <a:bodyPr/>
            <a:lstStyle/>
            <a:p>
              <a:endParaRPr lang="zh-CN" altLang="en-US"/>
            </a:p>
          </p:txBody>
        </p:sp>
        <p:sp>
          <p:nvSpPr>
            <p:cNvPr id="79903" name="Text Box 21"/>
            <p:cNvSpPr txBox="1">
              <a:spLocks noChangeArrowheads="1"/>
            </p:cNvSpPr>
            <p:nvPr/>
          </p:nvSpPr>
          <p:spPr bwMode="auto">
            <a:xfrm>
              <a:off x="990" y="1236"/>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1</a:t>
              </a:r>
            </a:p>
          </p:txBody>
        </p:sp>
      </p:grpSp>
      <p:grpSp>
        <p:nvGrpSpPr>
          <p:cNvPr id="10" name="Group 22"/>
          <p:cNvGrpSpPr>
            <a:grpSpLocks/>
          </p:cNvGrpSpPr>
          <p:nvPr/>
        </p:nvGrpSpPr>
        <p:grpSpPr bwMode="auto">
          <a:xfrm>
            <a:off x="6043613" y="1633538"/>
            <a:ext cx="1933575" cy="2901950"/>
            <a:chOff x="0" y="0"/>
            <a:chExt cx="1218" cy="1828"/>
          </a:xfrm>
        </p:grpSpPr>
        <p:sp>
          <p:nvSpPr>
            <p:cNvPr id="79897" name="Line 23"/>
            <p:cNvSpPr>
              <a:spLocks noChangeShapeType="1"/>
            </p:cNvSpPr>
            <p:nvPr/>
          </p:nvSpPr>
          <p:spPr bwMode="auto">
            <a:xfrm flipV="1">
              <a:off x="0" y="254"/>
              <a:ext cx="949" cy="1574"/>
            </a:xfrm>
            <a:prstGeom prst="line">
              <a:avLst/>
            </a:prstGeom>
            <a:noFill/>
            <a:ln w="38100">
              <a:solidFill>
                <a:srgbClr val="FF0000"/>
              </a:solidFill>
              <a:round/>
              <a:headEnd/>
              <a:tailEnd/>
            </a:ln>
          </p:spPr>
          <p:txBody>
            <a:bodyPr/>
            <a:lstStyle/>
            <a:p>
              <a:endParaRPr lang="zh-CN" altLang="en-US"/>
            </a:p>
          </p:txBody>
        </p:sp>
        <p:sp>
          <p:nvSpPr>
            <p:cNvPr id="79898" name="Text Box 24"/>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2</a:t>
              </a:r>
            </a:p>
          </p:txBody>
        </p:sp>
      </p:grpSp>
      <p:grpSp>
        <p:nvGrpSpPr>
          <p:cNvPr id="11" name="Group 25"/>
          <p:cNvGrpSpPr>
            <a:grpSpLocks/>
          </p:cNvGrpSpPr>
          <p:nvPr/>
        </p:nvGrpSpPr>
        <p:grpSpPr bwMode="auto">
          <a:xfrm>
            <a:off x="5210175" y="1854200"/>
            <a:ext cx="2486025" cy="2901950"/>
            <a:chOff x="0" y="0"/>
            <a:chExt cx="1566" cy="1828"/>
          </a:xfrm>
        </p:grpSpPr>
        <p:sp>
          <p:nvSpPr>
            <p:cNvPr id="79895" name="Line 26"/>
            <p:cNvSpPr>
              <a:spLocks noChangeShapeType="1"/>
            </p:cNvSpPr>
            <p:nvPr/>
          </p:nvSpPr>
          <p:spPr bwMode="auto">
            <a:xfrm>
              <a:off x="0" y="0"/>
              <a:ext cx="1263" cy="1587"/>
            </a:xfrm>
            <a:prstGeom prst="line">
              <a:avLst/>
            </a:prstGeom>
            <a:noFill/>
            <a:ln w="38100">
              <a:solidFill>
                <a:srgbClr val="FF0000"/>
              </a:solidFill>
              <a:round/>
              <a:headEnd/>
              <a:tailEnd/>
            </a:ln>
          </p:spPr>
          <p:txBody>
            <a:bodyPr/>
            <a:lstStyle/>
            <a:p>
              <a:endParaRPr lang="zh-CN" altLang="en-US"/>
            </a:p>
          </p:txBody>
        </p:sp>
        <p:sp>
          <p:nvSpPr>
            <p:cNvPr id="79896" name="Text Box 27"/>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2</a:t>
              </a:r>
            </a:p>
          </p:txBody>
        </p:sp>
      </p:grpSp>
      <p:sp>
        <p:nvSpPr>
          <p:cNvPr id="80924" name="Line 28"/>
          <p:cNvSpPr>
            <a:spLocks noChangeShapeType="1"/>
          </p:cNvSpPr>
          <p:nvPr/>
        </p:nvSpPr>
        <p:spPr bwMode="auto">
          <a:xfrm>
            <a:off x="6332538" y="2192338"/>
            <a:ext cx="1068387" cy="0"/>
          </a:xfrm>
          <a:prstGeom prst="line">
            <a:avLst/>
          </a:prstGeom>
          <a:noFill/>
          <a:ln w="57150">
            <a:solidFill>
              <a:srgbClr val="A50021"/>
            </a:solidFill>
            <a:round/>
            <a:headEnd/>
            <a:tailEnd type="triangle" w="lg" len="med"/>
          </a:ln>
        </p:spPr>
        <p:txBody>
          <a:bodyPr/>
          <a:lstStyle/>
          <a:p>
            <a:endParaRPr lang="zh-CN" altLang="en-US"/>
          </a:p>
        </p:txBody>
      </p:sp>
      <p:sp>
        <p:nvSpPr>
          <p:cNvPr id="80925" name="Line 29"/>
          <p:cNvSpPr>
            <a:spLocks noChangeShapeType="1"/>
          </p:cNvSpPr>
          <p:nvPr/>
        </p:nvSpPr>
        <p:spPr bwMode="auto">
          <a:xfrm>
            <a:off x="4781550" y="2190750"/>
            <a:ext cx="646113" cy="0"/>
          </a:xfrm>
          <a:prstGeom prst="line">
            <a:avLst/>
          </a:prstGeom>
          <a:noFill/>
          <a:ln w="57150">
            <a:solidFill>
              <a:srgbClr val="A50021"/>
            </a:solidFill>
            <a:round/>
            <a:headEnd/>
            <a:tailEnd type="triangle" w="lg" len="med"/>
          </a:ln>
        </p:spPr>
        <p:txBody>
          <a:bodyPr/>
          <a:lstStyle/>
          <a:p>
            <a:endParaRPr lang="zh-CN" altLang="en-US"/>
          </a:p>
        </p:txBody>
      </p:sp>
      <p:grpSp>
        <p:nvGrpSpPr>
          <p:cNvPr id="12" name="Group 30"/>
          <p:cNvGrpSpPr>
            <a:grpSpLocks/>
          </p:cNvGrpSpPr>
          <p:nvPr/>
        </p:nvGrpSpPr>
        <p:grpSpPr bwMode="auto">
          <a:xfrm>
            <a:off x="3654425" y="3532188"/>
            <a:ext cx="3197225" cy="1939925"/>
            <a:chOff x="0" y="0"/>
            <a:chExt cx="2014" cy="1222"/>
          </a:xfrm>
        </p:grpSpPr>
        <p:sp>
          <p:nvSpPr>
            <p:cNvPr id="79889" name="Text Box 31"/>
            <p:cNvSpPr txBox="1">
              <a:spLocks noChangeArrowheads="1"/>
            </p:cNvSpPr>
            <p:nvPr/>
          </p:nvSpPr>
          <p:spPr bwMode="auto">
            <a:xfrm>
              <a:off x="0" y="55"/>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2</a:t>
              </a:r>
            </a:p>
          </p:txBody>
        </p:sp>
        <p:sp>
          <p:nvSpPr>
            <p:cNvPr id="79890" name="Oval 32"/>
            <p:cNvSpPr>
              <a:spLocks noChangeArrowheads="1"/>
            </p:cNvSpPr>
            <p:nvPr/>
          </p:nvSpPr>
          <p:spPr bwMode="auto">
            <a:xfrm>
              <a:off x="1814" y="0"/>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79891" name="Line 33"/>
            <p:cNvSpPr>
              <a:spLocks noChangeShapeType="1"/>
            </p:cNvSpPr>
            <p:nvPr/>
          </p:nvSpPr>
          <p:spPr bwMode="auto">
            <a:xfrm>
              <a:off x="397" y="49"/>
              <a:ext cx="1459" cy="0"/>
            </a:xfrm>
            <a:prstGeom prst="line">
              <a:avLst/>
            </a:prstGeom>
            <a:noFill/>
            <a:ln w="9525">
              <a:solidFill>
                <a:schemeClr val="tx1"/>
              </a:solidFill>
              <a:prstDash val="lgDash"/>
              <a:round/>
              <a:headEnd/>
              <a:tailEnd/>
            </a:ln>
          </p:spPr>
          <p:txBody>
            <a:bodyPr/>
            <a:lstStyle/>
            <a:p>
              <a:endParaRPr lang="zh-CN" altLang="en-US"/>
            </a:p>
          </p:txBody>
        </p:sp>
        <p:sp>
          <p:nvSpPr>
            <p:cNvPr id="79892" name="Line 34"/>
            <p:cNvSpPr>
              <a:spLocks noChangeShapeType="1"/>
            </p:cNvSpPr>
            <p:nvPr/>
          </p:nvSpPr>
          <p:spPr bwMode="auto">
            <a:xfrm flipH="1">
              <a:off x="1861" y="49"/>
              <a:ext cx="0" cy="926"/>
            </a:xfrm>
            <a:prstGeom prst="line">
              <a:avLst/>
            </a:prstGeom>
            <a:noFill/>
            <a:ln w="9525">
              <a:solidFill>
                <a:schemeClr val="tx1"/>
              </a:solidFill>
              <a:prstDash val="lgDash"/>
              <a:round/>
              <a:headEnd/>
              <a:tailEnd/>
            </a:ln>
          </p:spPr>
          <p:txBody>
            <a:bodyPr/>
            <a:lstStyle/>
            <a:p>
              <a:endParaRPr lang="zh-CN" altLang="en-US"/>
            </a:p>
          </p:txBody>
        </p:sp>
        <p:sp>
          <p:nvSpPr>
            <p:cNvPr id="79893" name="Text Box 35"/>
            <p:cNvSpPr txBox="1">
              <a:spLocks noChangeArrowheads="1"/>
            </p:cNvSpPr>
            <p:nvPr/>
          </p:nvSpPr>
          <p:spPr bwMode="auto">
            <a:xfrm>
              <a:off x="1706" y="992"/>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2</a:t>
              </a:r>
            </a:p>
          </p:txBody>
        </p:sp>
        <p:sp>
          <p:nvSpPr>
            <p:cNvPr id="79894" name="Line 36"/>
            <p:cNvSpPr>
              <a:spLocks noChangeShapeType="1"/>
            </p:cNvSpPr>
            <p:nvPr/>
          </p:nvSpPr>
          <p:spPr bwMode="auto">
            <a:xfrm flipH="1">
              <a:off x="217" y="53"/>
              <a:ext cx="155" cy="78"/>
            </a:xfrm>
            <a:prstGeom prst="line">
              <a:avLst/>
            </a:prstGeom>
            <a:noFill/>
            <a:ln w="9525">
              <a:solidFill>
                <a:schemeClr val="tx1"/>
              </a:solidFill>
              <a:round/>
              <a:headEnd/>
              <a:tailEnd/>
            </a:ln>
          </p:spPr>
          <p:txBody>
            <a:bodyPr/>
            <a:lstStyle/>
            <a:p>
              <a:endParaRPr lang="zh-CN" altLang="en-US"/>
            </a:p>
          </p:txBody>
        </p:sp>
      </p:grpSp>
      <p:sp>
        <p:nvSpPr>
          <p:cNvPr id="79887" name="Rectangle 37"/>
          <p:cNvSpPr>
            <a:spLocks noChangeArrowheads="1"/>
          </p:cNvSpPr>
          <p:nvPr/>
        </p:nvSpPr>
        <p:spPr bwMode="auto">
          <a:xfrm>
            <a:off x="406400" y="1233488"/>
            <a:ext cx="3714750" cy="1641475"/>
          </a:xfrm>
          <a:prstGeom prst="rect">
            <a:avLst/>
          </a:prstGeom>
          <a:noFill/>
          <a:ln w="9525">
            <a:noFill/>
            <a:miter lim="800000"/>
            <a:headEnd/>
            <a:tailEnd/>
          </a:ln>
        </p:spPr>
        <p:txBody>
          <a:bodyPr/>
          <a:lstStyle/>
          <a:p>
            <a:r>
              <a:rPr lang="zh-CN" altLang="zh-CN" sz="2400">
                <a:ea typeface="宋体" pitchFamily="2" charset="-122"/>
              </a:rPr>
              <a:t>事件：</a:t>
            </a:r>
            <a:r>
              <a:rPr lang="zh-CN" altLang="en-US" sz="2400">
                <a:ea typeface="宋体" pitchFamily="2" charset="-122"/>
              </a:rPr>
              <a:t>热浪来袭</a:t>
            </a:r>
            <a:r>
              <a:rPr lang="zh-CN" altLang="zh-CN" sz="2400">
                <a:ea typeface="宋体" pitchFamily="2" charset="-122"/>
              </a:rPr>
              <a:t>与</a:t>
            </a:r>
            <a:r>
              <a:rPr lang="zh-CN" altLang="en-US" sz="2400">
                <a:ea typeface="宋体" pitchFamily="2" charset="-122"/>
              </a:rPr>
              <a:t>技术进步同时出现</a:t>
            </a:r>
            <a:endParaRPr lang="zh-CN" altLang="zh-CN" sz="2400">
              <a:ea typeface="宋体" pitchFamily="2" charset="-122"/>
            </a:endParaRPr>
          </a:p>
          <a:p>
            <a:pPr>
              <a:spcBef>
                <a:spcPct val="45000"/>
              </a:spcBef>
              <a:buClr>
                <a:srgbClr val="00B85C"/>
              </a:buClr>
              <a:buSzPct val="120000"/>
              <a:buFont typeface="Wingdings" pitchFamily="2" charset="2"/>
              <a:buNone/>
            </a:pPr>
            <a:endParaRPr lang="zh-CN" altLang="zh-CN" sz="2400">
              <a:ea typeface="宋体" pitchFamily="2" charset="-122"/>
            </a:endParaRPr>
          </a:p>
        </p:txBody>
      </p:sp>
      <p:sp>
        <p:nvSpPr>
          <p:cNvPr id="80934" name="Rectangle 39"/>
          <p:cNvSpPr>
            <a:spLocks noChangeArrowheads="1"/>
          </p:cNvSpPr>
          <p:nvPr/>
        </p:nvSpPr>
        <p:spPr bwMode="auto">
          <a:xfrm>
            <a:off x="490538" y="2963863"/>
            <a:ext cx="2543175" cy="1825625"/>
          </a:xfrm>
          <a:prstGeom prst="rect">
            <a:avLst/>
          </a:prstGeom>
          <a:noFill/>
          <a:ln w="9525">
            <a:noFill/>
            <a:miter lim="800000"/>
            <a:headEnd/>
            <a:tailEnd/>
          </a:ln>
        </p:spPr>
        <p:txBody>
          <a:bodyPr/>
          <a:lstStyle/>
          <a:p>
            <a:pPr>
              <a:lnSpc>
                <a:spcPct val="105000"/>
              </a:lnSpc>
              <a:spcBef>
                <a:spcPct val="20000"/>
              </a:spcBef>
              <a:buClr>
                <a:srgbClr val="00B85C"/>
              </a:buClr>
              <a:buSzPct val="120000"/>
              <a:buFont typeface="Wingdings" pitchFamily="2" charset="2"/>
              <a:buNone/>
            </a:pPr>
            <a:r>
              <a:rPr lang="zh-CN" altLang="zh-CN" sz="2500">
                <a:ea typeface="宋体" pitchFamily="2" charset="-122"/>
              </a:rPr>
              <a:t>如果供给相对于需求增加更多，那价格下降</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34">
                                            <p:txEl>
                                              <p:pRg st="0" end="0"/>
                                            </p:txEl>
                                          </p:spTgt>
                                        </p:tgtEl>
                                        <p:attrNameLst>
                                          <p:attrName>style.visibility</p:attrName>
                                        </p:attrNameLst>
                                      </p:cBhvr>
                                      <p:to>
                                        <p:strVal val="visible"/>
                                      </p:to>
                                    </p:set>
                                    <p:animEffect transition="in" filter="wipe(left)">
                                      <p:cBhvr>
                                        <p:cTn id="7" dur="500"/>
                                        <p:tgtEl>
                                          <p:spTgt spid="809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80924"/>
                                        </p:tgtEl>
                                        <p:attrNameLst>
                                          <p:attrName>style.visibility</p:attrName>
                                        </p:attrNameLst>
                                      </p:cBhvr>
                                      <p:to>
                                        <p:strVal val="visible"/>
                                      </p:to>
                                    </p:set>
                                    <p:anim calcmode="lin" valueType="num">
                                      <p:cBhvr>
                                        <p:cTn id="12" dur="500" fill="hold"/>
                                        <p:tgtEl>
                                          <p:spTgt spid="80924"/>
                                        </p:tgtEl>
                                        <p:attrNameLst>
                                          <p:attrName>ppt_x</p:attrName>
                                        </p:attrNameLst>
                                      </p:cBhvr>
                                      <p:tavLst>
                                        <p:tav tm="0">
                                          <p:val>
                                            <p:strVal val="#ppt_x-#ppt_w/2"/>
                                          </p:val>
                                        </p:tav>
                                        <p:tav tm="100000">
                                          <p:val>
                                            <p:strVal val="#ppt_x"/>
                                          </p:val>
                                        </p:tav>
                                      </p:tavLst>
                                    </p:anim>
                                    <p:anim calcmode="lin" valueType="num">
                                      <p:cBhvr>
                                        <p:cTn id="13" dur="500" fill="hold"/>
                                        <p:tgtEl>
                                          <p:spTgt spid="80924"/>
                                        </p:tgtEl>
                                        <p:attrNameLst>
                                          <p:attrName>ppt_y</p:attrName>
                                        </p:attrNameLst>
                                      </p:cBhvr>
                                      <p:tavLst>
                                        <p:tav tm="0">
                                          <p:val>
                                            <p:strVal val="#ppt_y"/>
                                          </p:val>
                                        </p:tav>
                                        <p:tav tm="100000">
                                          <p:val>
                                            <p:strVal val="#ppt_y"/>
                                          </p:val>
                                        </p:tav>
                                      </p:tavLst>
                                    </p:anim>
                                    <p:anim calcmode="lin" valueType="num">
                                      <p:cBhvr>
                                        <p:cTn id="14" dur="500" fill="hold"/>
                                        <p:tgtEl>
                                          <p:spTgt spid="80924"/>
                                        </p:tgtEl>
                                        <p:attrNameLst>
                                          <p:attrName>ppt_w</p:attrName>
                                        </p:attrNameLst>
                                      </p:cBhvr>
                                      <p:tavLst>
                                        <p:tav tm="0">
                                          <p:val>
                                            <p:fltVal val="0"/>
                                          </p:val>
                                        </p:tav>
                                        <p:tav tm="100000">
                                          <p:val>
                                            <p:strVal val="#ppt_w"/>
                                          </p:val>
                                        </p:tav>
                                      </p:tavLst>
                                    </p:anim>
                                    <p:anim calcmode="lin" valueType="num">
                                      <p:cBhvr>
                                        <p:cTn id="15" dur="500" fill="hold"/>
                                        <p:tgtEl>
                                          <p:spTgt spid="8092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12"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strips(downLeft)">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80925"/>
                                        </p:tgtEl>
                                        <p:attrNameLst>
                                          <p:attrName>style.visibility</p:attrName>
                                        </p:attrNameLst>
                                      </p:cBhvr>
                                      <p:to>
                                        <p:strVal val="visible"/>
                                      </p:to>
                                    </p:set>
                                    <p:anim calcmode="lin" valueType="num">
                                      <p:cBhvr>
                                        <p:cTn id="24" dur="500" fill="hold"/>
                                        <p:tgtEl>
                                          <p:spTgt spid="80925"/>
                                        </p:tgtEl>
                                        <p:attrNameLst>
                                          <p:attrName>ppt_x</p:attrName>
                                        </p:attrNameLst>
                                      </p:cBhvr>
                                      <p:tavLst>
                                        <p:tav tm="0">
                                          <p:val>
                                            <p:strVal val="#ppt_x-#ppt_w/2"/>
                                          </p:val>
                                        </p:tav>
                                        <p:tav tm="100000">
                                          <p:val>
                                            <p:strVal val="#ppt_x"/>
                                          </p:val>
                                        </p:tav>
                                      </p:tavLst>
                                    </p:anim>
                                    <p:anim calcmode="lin" valueType="num">
                                      <p:cBhvr>
                                        <p:cTn id="25" dur="500" fill="hold"/>
                                        <p:tgtEl>
                                          <p:spTgt spid="80925"/>
                                        </p:tgtEl>
                                        <p:attrNameLst>
                                          <p:attrName>ppt_y</p:attrName>
                                        </p:attrNameLst>
                                      </p:cBhvr>
                                      <p:tavLst>
                                        <p:tav tm="0">
                                          <p:val>
                                            <p:strVal val="#ppt_y"/>
                                          </p:val>
                                        </p:tav>
                                        <p:tav tm="100000">
                                          <p:val>
                                            <p:strVal val="#ppt_y"/>
                                          </p:val>
                                        </p:tav>
                                      </p:tavLst>
                                    </p:anim>
                                    <p:anim calcmode="lin" valueType="num">
                                      <p:cBhvr>
                                        <p:cTn id="26" dur="500" fill="hold"/>
                                        <p:tgtEl>
                                          <p:spTgt spid="80925"/>
                                        </p:tgtEl>
                                        <p:attrNameLst>
                                          <p:attrName>ppt_w</p:attrName>
                                        </p:attrNameLst>
                                      </p:cBhvr>
                                      <p:tavLst>
                                        <p:tav tm="0">
                                          <p:val>
                                            <p:fltVal val="0"/>
                                          </p:val>
                                        </p:tav>
                                        <p:tav tm="100000">
                                          <p:val>
                                            <p:strVal val="#ppt_w"/>
                                          </p:val>
                                        </p:tav>
                                      </p:tavLst>
                                    </p:anim>
                                    <p:anim calcmode="lin" valueType="num">
                                      <p:cBhvr>
                                        <p:cTn id="27" dur="500" fill="hold"/>
                                        <p:tgtEl>
                                          <p:spTgt spid="80925"/>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strips(downRight)">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strips(downLef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4" grpId="0" animBg="1"/>
      <p:bldP spid="80925" grpId="0" animBg="1"/>
      <p:bldP spid="80934" grpId="0" build="p" bldLvl="5"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80898"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81923"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3</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zh-CN" altLang="zh-CN" sz="3200" smtClean="0">
                <a:solidFill>
                  <a:srgbClr val="339966"/>
                </a:solidFill>
                <a:effectLst>
                  <a:outerShdw blurRad="38100" dist="38100" dir="2700000" algn="tl">
                    <a:srgbClr val="C0C0C0"/>
                  </a:outerShdw>
                </a:effectLst>
                <a:latin typeface="Tahoma" pitchFamily="34" charset="0"/>
                <a:ea typeface="宋体" pitchFamily="2" charset="-122"/>
              </a:rPr>
              <a:t>供给与需求的移动</a:t>
            </a:r>
          </a:p>
        </p:txBody>
      </p:sp>
      <p:grpSp>
        <p:nvGrpSpPr>
          <p:cNvPr id="80900" name="Group 4"/>
          <p:cNvGrpSpPr>
            <a:grpSpLocks/>
          </p:cNvGrpSpPr>
          <p:nvPr/>
        </p:nvGrpSpPr>
        <p:grpSpPr bwMode="auto">
          <a:xfrm>
            <a:off x="593725" y="290513"/>
            <a:ext cx="8210550" cy="1049337"/>
            <a:chOff x="0" y="0"/>
            <a:chExt cx="5000" cy="661"/>
          </a:xfrm>
        </p:grpSpPr>
        <p:sp>
          <p:nvSpPr>
            <p:cNvPr id="80903"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80904"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80901"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FABA53C4-6546-4E7F-9835-02AF90577EE1}" type="slidenum">
              <a:rPr lang="zh-CN" altLang="zh-CN" sz="1700">
                <a:solidFill>
                  <a:srgbClr val="777777"/>
                </a:solidFill>
                <a:latin typeface="Tahoma" pitchFamily="34" charset="0"/>
                <a:ea typeface="宋体" pitchFamily="2" charset="-122"/>
              </a:rPr>
              <a:pPr algn="r"/>
              <a:t>57</a:t>
            </a:fld>
            <a:endParaRPr lang="zh-CN" altLang="zh-CN" sz="1700">
              <a:solidFill>
                <a:srgbClr val="777777"/>
              </a:solidFill>
              <a:latin typeface="Tahoma" pitchFamily="34" charset="0"/>
              <a:ea typeface="宋体" pitchFamily="2" charset="-122"/>
            </a:endParaRPr>
          </a:p>
        </p:txBody>
      </p:sp>
      <p:sp>
        <p:nvSpPr>
          <p:cNvPr id="81928" name="Rectangle 10"/>
          <p:cNvSpPr>
            <a:spLocks noChangeArrowheads="1"/>
          </p:cNvSpPr>
          <p:nvPr/>
        </p:nvSpPr>
        <p:spPr bwMode="auto">
          <a:xfrm>
            <a:off x="633413" y="1462088"/>
            <a:ext cx="8229600" cy="4532312"/>
          </a:xfrm>
          <a:prstGeom prst="rect">
            <a:avLst/>
          </a:prstGeom>
          <a:noFill/>
          <a:ln w="9525">
            <a:noFill/>
            <a:miter lim="800000"/>
            <a:headEnd/>
            <a:tailEnd/>
          </a:ln>
        </p:spPr>
        <p:txBody>
          <a:bodyPr/>
          <a:lstStyle/>
          <a:p>
            <a:pPr>
              <a:lnSpc>
                <a:spcPct val="105000"/>
              </a:lnSpc>
              <a:spcBef>
                <a:spcPct val="50000"/>
              </a:spcBef>
              <a:buClr>
                <a:srgbClr val="003399"/>
              </a:buClr>
              <a:buSzPct val="120000"/>
              <a:buFont typeface="Wingdings" pitchFamily="2" charset="2"/>
              <a:buNone/>
            </a:pPr>
            <a:r>
              <a:rPr lang="zh-CN" altLang="zh-CN" sz="2700">
                <a:ea typeface="宋体" pitchFamily="2" charset="-122"/>
              </a:rPr>
              <a:t>用三步法来分析下列事件对音乐下载的均衡价格与均衡数量的影响  </a:t>
            </a:r>
          </a:p>
          <a:p>
            <a:pPr marL="1720850" lvl="1" indent="-1606550">
              <a:lnSpc>
                <a:spcPct val="105000"/>
              </a:lnSpc>
              <a:spcBef>
                <a:spcPct val="50000"/>
              </a:spcBef>
              <a:buClr>
                <a:srgbClr val="003399"/>
              </a:buClr>
              <a:buSzPct val="120000"/>
              <a:buFont typeface="Wingdings" pitchFamily="2" charset="2"/>
              <a:buNone/>
            </a:pPr>
            <a:r>
              <a:rPr lang="zh-CN" altLang="zh-CN" sz="2700">
                <a:ea typeface="宋体" pitchFamily="2" charset="-122"/>
              </a:rPr>
              <a:t>事件 A：CD价格下降</a:t>
            </a:r>
          </a:p>
          <a:p>
            <a:pPr marL="1720850" lvl="1" indent="-1606550">
              <a:lnSpc>
                <a:spcPct val="105000"/>
              </a:lnSpc>
              <a:spcBef>
                <a:spcPct val="50000"/>
              </a:spcBef>
              <a:buClr>
                <a:srgbClr val="003399"/>
              </a:buClr>
              <a:buSzPct val="120000"/>
              <a:buFont typeface="Wingdings" pitchFamily="2" charset="2"/>
              <a:buNone/>
            </a:pPr>
            <a:r>
              <a:rPr lang="zh-CN" altLang="zh-CN" sz="2700">
                <a:ea typeface="宋体" pitchFamily="2" charset="-122"/>
              </a:rPr>
              <a:t>事件 B：音乐下载的卖者通过谈判降低了他们出售每一首歌</a:t>
            </a:r>
            <a:r>
              <a:rPr lang="zh-CN" altLang="zh-CN" sz="2700" b="1">
                <a:ea typeface="宋体" pitchFamily="2" charset="-122"/>
              </a:rPr>
              <a:t>需要支付的特许使用费 </a:t>
            </a:r>
          </a:p>
          <a:p>
            <a:pPr marL="1720850" lvl="1" indent="-1606550">
              <a:lnSpc>
                <a:spcPct val="105000"/>
              </a:lnSpc>
              <a:spcBef>
                <a:spcPct val="50000"/>
              </a:spcBef>
              <a:buClr>
                <a:srgbClr val="003399"/>
              </a:buClr>
              <a:buSzPct val="120000"/>
              <a:buFont typeface="Wingdings" pitchFamily="2" charset="2"/>
              <a:buNone/>
            </a:pPr>
            <a:r>
              <a:rPr lang="zh-CN" altLang="zh-CN" sz="2700">
                <a:ea typeface="宋体" pitchFamily="2" charset="-122"/>
              </a:rPr>
              <a:t>事件 C：事件A和事件B都发生</a:t>
            </a: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8">
                                            <p:txEl>
                                              <p:pRg st="1" end="1"/>
                                            </p:txEl>
                                          </p:spTgt>
                                        </p:tgtEl>
                                        <p:attrNameLst>
                                          <p:attrName>style.visibility</p:attrName>
                                        </p:attrNameLst>
                                      </p:cBhvr>
                                      <p:to>
                                        <p:strVal val="visible"/>
                                      </p:to>
                                    </p:set>
                                    <p:animEffect transition="in" filter="wipe(left)">
                                      <p:cBhvr>
                                        <p:cTn id="7" dur="500"/>
                                        <p:tgtEl>
                                          <p:spTgt spid="819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8">
                                            <p:txEl>
                                              <p:pRg st="2" end="2"/>
                                            </p:txEl>
                                          </p:spTgt>
                                        </p:tgtEl>
                                        <p:attrNameLst>
                                          <p:attrName>style.visibility</p:attrName>
                                        </p:attrNameLst>
                                      </p:cBhvr>
                                      <p:to>
                                        <p:strVal val="visible"/>
                                      </p:to>
                                    </p:set>
                                    <p:animEffect transition="in" filter="wipe(left)">
                                      <p:cBhvr>
                                        <p:cTn id="12" dur="500"/>
                                        <p:tgtEl>
                                          <p:spTgt spid="819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8">
                                            <p:txEl>
                                              <p:pRg st="3" end="3"/>
                                            </p:txEl>
                                          </p:spTgt>
                                        </p:tgtEl>
                                        <p:attrNameLst>
                                          <p:attrName>style.visibility</p:attrName>
                                        </p:attrNameLst>
                                      </p:cBhvr>
                                      <p:to>
                                        <p:strVal val="visible"/>
                                      </p:to>
                                    </p:set>
                                    <p:animEffect transition="in" filter="wipe(left)">
                                      <p:cBhvr>
                                        <p:cTn id="17" dur="500"/>
                                        <p:tgtEl>
                                          <p:spTgt spid="819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8" grpId="0" build="p" bldLvl="5"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81922"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83971"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3</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en-US" altLang="zh-CN" sz="3200" b="0" smtClean="0">
                <a:solidFill>
                  <a:srgbClr val="339966"/>
                </a:solidFill>
                <a:effectLst>
                  <a:outerShdw blurRad="38100" dist="38100" dir="2700000" algn="tl">
                    <a:srgbClr val="C0C0C0"/>
                  </a:outerShdw>
                </a:effectLst>
                <a:ea typeface="宋体" pitchFamily="2" charset="-122"/>
              </a:rPr>
              <a:t>A.  CD</a:t>
            </a:r>
            <a:r>
              <a:rPr lang="zh-CN" altLang="zh-CN" sz="3200" b="0" smtClean="0">
                <a:solidFill>
                  <a:srgbClr val="339966"/>
                </a:solidFill>
                <a:effectLst>
                  <a:outerShdw blurRad="38100" dist="38100" dir="2700000" algn="tl">
                    <a:srgbClr val="C0C0C0"/>
                  </a:outerShdw>
                </a:effectLst>
                <a:ea typeface="宋体" pitchFamily="2" charset="-122"/>
              </a:rPr>
              <a:t>价格下降</a:t>
            </a:r>
          </a:p>
        </p:txBody>
      </p:sp>
      <p:grpSp>
        <p:nvGrpSpPr>
          <p:cNvPr id="81924" name="Group 4"/>
          <p:cNvGrpSpPr>
            <a:grpSpLocks/>
          </p:cNvGrpSpPr>
          <p:nvPr/>
        </p:nvGrpSpPr>
        <p:grpSpPr bwMode="auto">
          <a:xfrm>
            <a:off x="593725" y="290513"/>
            <a:ext cx="8210550" cy="1049337"/>
            <a:chOff x="0" y="0"/>
            <a:chExt cx="5000" cy="661"/>
          </a:xfrm>
        </p:grpSpPr>
        <p:sp>
          <p:nvSpPr>
            <p:cNvPr id="81961"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81962"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81925"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FE928C76-C505-4883-96BF-8DB212D93253}" type="slidenum">
              <a:rPr lang="zh-CN" altLang="zh-CN" sz="1700">
                <a:solidFill>
                  <a:srgbClr val="777777"/>
                </a:solidFill>
                <a:latin typeface="Tahoma" pitchFamily="34" charset="0"/>
                <a:ea typeface="宋体" pitchFamily="2" charset="-122"/>
              </a:rPr>
              <a:pPr algn="r"/>
              <a:t>58</a:t>
            </a:fld>
            <a:endParaRPr lang="zh-CN" altLang="zh-CN" sz="1700">
              <a:solidFill>
                <a:srgbClr val="777777"/>
              </a:solidFill>
              <a:latin typeface="Tahoma" pitchFamily="34" charset="0"/>
              <a:ea typeface="宋体" pitchFamily="2" charset="-122"/>
            </a:endParaRPr>
          </a:p>
        </p:txBody>
      </p:sp>
      <p:sp>
        <p:nvSpPr>
          <p:cNvPr id="83976" name="Rectangle 42"/>
          <p:cNvSpPr>
            <a:spLocks noChangeArrowheads="1"/>
          </p:cNvSpPr>
          <p:nvPr/>
        </p:nvSpPr>
        <p:spPr bwMode="auto">
          <a:xfrm>
            <a:off x="638175" y="2878138"/>
            <a:ext cx="2676525" cy="612775"/>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600">
                <a:ea typeface="宋体" pitchFamily="2" charset="-122"/>
              </a:rPr>
              <a:t>2.	需求曲线向</a:t>
            </a:r>
            <a:r>
              <a:rPr lang="zh-CN" altLang="zh-CN" sz="2600" u="sng">
                <a:ea typeface="宋体" pitchFamily="2" charset="-122"/>
              </a:rPr>
              <a:t>左</a:t>
            </a:r>
            <a:r>
              <a:rPr lang="zh-CN" altLang="zh-CN" sz="2600">
                <a:ea typeface="宋体" pitchFamily="2" charset="-122"/>
              </a:rPr>
              <a:t>移动</a:t>
            </a:r>
          </a:p>
        </p:txBody>
      </p:sp>
      <p:grpSp>
        <p:nvGrpSpPr>
          <p:cNvPr id="81927" name="Group 9"/>
          <p:cNvGrpSpPr>
            <a:grpSpLocks/>
          </p:cNvGrpSpPr>
          <p:nvPr/>
        </p:nvGrpSpPr>
        <p:grpSpPr bwMode="auto">
          <a:xfrm>
            <a:off x="4110038" y="2073275"/>
            <a:ext cx="4422775" cy="4106863"/>
            <a:chOff x="0" y="0"/>
            <a:chExt cx="2786" cy="2420"/>
          </a:xfrm>
        </p:grpSpPr>
        <p:grpSp>
          <p:nvGrpSpPr>
            <p:cNvPr id="81956" name="Group 10"/>
            <p:cNvGrpSpPr>
              <a:grpSpLocks/>
            </p:cNvGrpSpPr>
            <p:nvPr/>
          </p:nvGrpSpPr>
          <p:grpSpPr bwMode="auto">
            <a:xfrm>
              <a:off x="118" y="252"/>
              <a:ext cx="2409" cy="2049"/>
              <a:chOff x="0" y="0"/>
              <a:chExt cx="2116" cy="2027"/>
            </a:xfrm>
          </p:grpSpPr>
          <p:sp>
            <p:nvSpPr>
              <p:cNvPr id="81959" name="Line 11"/>
              <p:cNvSpPr>
                <a:spLocks noChangeShapeType="1"/>
              </p:cNvSpPr>
              <p:nvPr/>
            </p:nvSpPr>
            <p:spPr bwMode="auto">
              <a:xfrm>
                <a:off x="4" y="0"/>
                <a:ext cx="0" cy="2025"/>
              </a:xfrm>
              <a:prstGeom prst="line">
                <a:avLst/>
              </a:prstGeom>
              <a:noFill/>
              <a:ln w="12700">
                <a:solidFill>
                  <a:schemeClr val="tx1"/>
                </a:solidFill>
                <a:round/>
                <a:headEnd/>
                <a:tailEnd/>
              </a:ln>
            </p:spPr>
            <p:txBody>
              <a:bodyPr/>
              <a:lstStyle/>
              <a:p>
                <a:endParaRPr lang="zh-CN" altLang="en-US"/>
              </a:p>
            </p:txBody>
          </p:sp>
          <p:sp>
            <p:nvSpPr>
              <p:cNvPr id="81960" name="Line 12"/>
              <p:cNvSpPr>
                <a:spLocks noChangeShapeType="1"/>
              </p:cNvSpPr>
              <p:nvPr/>
            </p:nvSpPr>
            <p:spPr bwMode="auto">
              <a:xfrm>
                <a:off x="0" y="2027"/>
                <a:ext cx="2116" cy="0"/>
              </a:xfrm>
              <a:prstGeom prst="line">
                <a:avLst/>
              </a:prstGeom>
              <a:noFill/>
              <a:ln w="12700">
                <a:solidFill>
                  <a:schemeClr val="tx1"/>
                </a:solidFill>
                <a:round/>
                <a:headEnd/>
                <a:tailEnd/>
              </a:ln>
            </p:spPr>
            <p:txBody>
              <a:bodyPr/>
              <a:lstStyle/>
              <a:p>
                <a:endParaRPr lang="zh-CN" altLang="en-US"/>
              </a:p>
            </p:txBody>
          </p:sp>
        </p:grpSp>
        <p:sp>
          <p:nvSpPr>
            <p:cNvPr id="81957" name="Text Box 13"/>
            <p:cNvSpPr txBox="1">
              <a:spLocks noChangeArrowheads="1"/>
            </p:cNvSpPr>
            <p:nvPr/>
          </p:nvSpPr>
          <p:spPr bwMode="auto">
            <a:xfrm>
              <a:off x="0" y="0"/>
              <a:ext cx="267"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P</a:t>
              </a:r>
            </a:p>
          </p:txBody>
        </p:sp>
        <p:sp>
          <p:nvSpPr>
            <p:cNvPr id="81958" name="Text Box 14"/>
            <p:cNvSpPr txBox="1">
              <a:spLocks noChangeArrowheads="1"/>
            </p:cNvSpPr>
            <p:nvPr/>
          </p:nvSpPr>
          <p:spPr bwMode="auto">
            <a:xfrm>
              <a:off x="2496" y="2151"/>
              <a:ext cx="290"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Q</a:t>
              </a:r>
            </a:p>
          </p:txBody>
        </p:sp>
      </p:grpSp>
      <p:grpSp>
        <p:nvGrpSpPr>
          <p:cNvPr id="81928" name="Group 15"/>
          <p:cNvGrpSpPr>
            <a:grpSpLocks/>
          </p:cNvGrpSpPr>
          <p:nvPr/>
        </p:nvGrpSpPr>
        <p:grpSpPr bwMode="auto">
          <a:xfrm>
            <a:off x="5565775" y="2906713"/>
            <a:ext cx="2486025" cy="2901950"/>
            <a:chOff x="0" y="0"/>
            <a:chExt cx="1566" cy="1828"/>
          </a:xfrm>
        </p:grpSpPr>
        <p:sp>
          <p:nvSpPr>
            <p:cNvPr id="81954" name="Line 16"/>
            <p:cNvSpPr>
              <a:spLocks noChangeShapeType="1"/>
            </p:cNvSpPr>
            <p:nvPr/>
          </p:nvSpPr>
          <p:spPr bwMode="auto">
            <a:xfrm>
              <a:off x="0" y="0"/>
              <a:ext cx="1263" cy="1587"/>
            </a:xfrm>
            <a:prstGeom prst="line">
              <a:avLst/>
            </a:prstGeom>
            <a:noFill/>
            <a:ln w="38100">
              <a:solidFill>
                <a:srgbClr val="003399"/>
              </a:solidFill>
              <a:round/>
              <a:headEnd/>
              <a:tailEnd/>
            </a:ln>
          </p:spPr>
          <p:txBody>
            <a:bodyPr/>
            <a:lstStyle/>
            <a:p>
              <a:endParaRPr lang="zh-CN" altLang="en-US"/>
            </a:p>
          </p:txBody>
        </p:sp>
        <p:sp>
          <p:nvSpPr>
            <p:cNvPr id="81955" name="Text Box 17"/>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1</a:t>
              </a:r>
            </a:p>
          </p:txBody>
        </p:sp>
      </p:grpSp>
      <p:grpSp>
        <p:nvGrpSpPr>
          <p:cNvPr id="81929" name="Group 18"/>
          <p:cNvGrpSpPr>
            <a:grpSpLocks/>
          </p:cNvGrpSpPr>
          <p:nvPr/>
        </p:nvGrpSpPr>
        <p:grpSpPr bwMode="auto">
          <a:xfrm>
            <a:off x="4884738" y="2519363"/>
            <a:ext cx="1933575" cy="2901950"/>
            <a:chOff x="0" y="0"/>
            <a:chExt cx="1218" cy="1828"/>
          </a:xfrm>
        </p:grpSpPr>
        <p:sp>
          <p:nvSpPr>
            <p:cNvPr id="81952" name="Line 19"/>
            <p:cNvSpPr>
              <a:spLocks noChangeShapeType="1"/>
            </p:cNvSpPr>
            <p:nvPr/>
          </p:nvSpPr>
          <p:spPr bwMode="auto">
            <a:xfrm flipV="1">
              <a:off x="0" y="254"/>
              <a:ext cx="949" cy="1574"/>
            </a:xfrm>
            <a:prstGeom prst="line">
              <a:avLst/>
            </a:prstGeom>
            <a:noFill/>
            <a:ln w="38100">
              <a:solidFill>
                <a:srgbClr val="003399"/>
              </a:solidFill>
              <a:round/>
              <a:headEnd/>
              <a:tailEnd/>
            </a:ln>
          </p:spPr>
          <p:txBody>
            <a:bodyPr/>
            <a:lstStyle/>
            <a:p>
              <a:endParaRPr lang="zh-CN" altLang="en-US"/>
            </a:p>
          </p:txBody>
        </p:sp>
        <p:sp>
          <p:nvSpPr>
            <p:cNvPr id="81953" name="Text Box 20"/>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1</a:t>
              </a:r>
            </a:p>
          </p:txBody>
        </p:sp>
      </p:grpSp>
      <p:grpSp>
        <p:nvGrpSpPr>
          <p:cNvPr id="81930" name="Group 21"/>
          <p:cNvGrpSpPr>
            <a:grpSpLocks/>
          </p:cNvGrpSpPr>
          <p:nvPr/>
        </p:nvGrpSpPr>
        <p:grpSpPr bwMode="auto">
          <a:xfrm>
            <a:off x="3800475" y="3321050"/>
            <a:ext cx="2489200" cy="3036888"/>
            <a:chOff x="0" y="0"/>
            <a:chExt cx="1568" cy="1913"/>
          </a:xfrm>
        </p:grpSpPr>
        <p:sp>
          <p:nvSpPr>
            <p:cNvPr id="81946" name="Text Box 22"/>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1</a:t>
              </a:r>
            </a:p>
          </p:txBody>
        </p:sp>
        <p:sp>
          <p:nvSpPr>
            <p:cNvPr id="81947" name="Oval 23"/>
            <p:cNvSpPr>
              <a:spLocks noChangeArrowheads="1"/>
            </p:cNvSpPr>
            <p:nvPr/>
          </p:nvSpPr>
          <p:spPr bwMode="auto">
            <a:xfrm>
              <a:off x="1368" y="67"/>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nvGrpSpPr>
            <p:cNvPr id="81948" name="Group 24"/>
            <p:cNvGrpSpPr>
              <a:grpSpLocks/>
            </p:cNvGrpSpPr>
            <p:nvPr/>
          </p:nvGrpSpPr>
          <p:grpSpPr bwMode="auto">
            <a:xfrm>
              <a:off x="316" y="112"/>
              <a:ext cx="1098" cy="1562"/>
              <a:chOff x="0" y="0"/>
              <a:chExt cx="826" cy="1117"/>
            </a:xfrm>
          </p:grpSpPr>
          <p:sp>
            <p:nvSpPr>
              <p:cNvPr id="81950" name="Line 25"/>
              <p:cNvSpPr>
                <a:spLocks noChangeShapeType="1"/>
              </p:cNvSpPr>
              <p:nvPr/>
            </p:nvSpPr>
            <p:spPr bwMode="auto">
              <a:xfrm>
                <a:off x="0" y="2"/>
                <a:ext cx="823" cy="0"/>
              </a:xfrm>
              <a:prstGeom prst="line">
                <a:avLst/>
              </a:prstGeom>
              <a:noFill/>
              <a:ln w="9525">
                <a:solidFill>
                  <a:schemeClr val="tx1"/>
                </a:solidFill>
                <a:prstDash val="lgDash"/>
                <a:round/>
                <a:headEnd/>
                <a:tailEnd/>
              </a:ln>
            </p:spPr>
            <p:txBody>
              <a:bodyPr/>
              <a:lstStyle/>
              <a:p>
                <a:endParaRPr lang="zh-CN" altLang="en-US"/>
              </a:p>
            </p:txBody>
          </p:sp>
          <p:sp>
            <p:nvSpPr>
              <p:cNvPr id="81951" name="Line 26"/>
              <p:cNvSpPr>
                <a:spLocks noChangeShapeType="1"/>
              </p:cNvSpPr>
              <p:nvPr/>
            </p:nvSpPr>
            <p:spPr bwMode="auto">
              <a:xfrm>
                <a:off x="826" y="0"/>
                <a:ext cx="0" cy="1117"/>
              </a:xfrm>
              <a:prstGeom prst="line">
                <a:avLst/>
              </a:prstGeom>
              <a:noFill/>
              <a:ln w="9525">
                <a:solidFill>
                  <a:schemeClr val="tx1"/>
                </a:solidFill>
                <a:prstDash val="lgDash"/>
                <a:round/>
                <a:headEnd/>
                <a:tailEnd/>
              </a:ln>
            </p:spPr>
            <p:txBody>
              <a:bodyPr/>
              <a:lstStyle/>
              <a:p>
                <a:endParaRPr lang="zh-CN" altLang="en-US"/>
              </a:p>
            </p:txBody>
          </p:sp>
        </p:grpSp>
        <p:sp>
          <p:nvSpPr>
            <p:cNvPr id="81949" name="Text Box 27"/>
            <p:cNvSpPr txBox="1">
              <a:spLocks noChangeArrowheads="1"/>
            </p:cNvSpPr>
            <p:nvPr/>
          </p:nvSpPr>
          <p:spPr bwMode="auto">
            <a:xfrm>
              <a:off x="1260" y="1683"/>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1</a:t>
              </a:r>
            </a:p>
          </p:txBody>
        </p:sp>
      </p:grpSp>
      <p:grpSp>
        <p:nvGrpSpPr>
          <p:cNvPr id="9" name="Group 28"/>
          <p:cNvGrpSpPr>
            <a:grpSpLocks/>
          </p:cNvGrpSpPr>
          <p:nvPr/>
        </p:nvGrpSpPr>
        <p:grpSpPr bwMode="auto">
          <a:xfrm>
            <a:off x="4722813" y="2959100"/>
            <a:ext cx="2486025" cy="2901950"/>
            <a:chOff x="0" y="0"/>
            <a:chExt cx="1566" cy="1828"/>
          </a:xfrm>
        </p:grpSpPr>
        <p:sp>
          <p:nvSpPr>
            <p:cNvPr id="81944" name="Line 29"/>
            <p:cNvSpPr>
              <a:spLocks noChangeShapeType="1"/>
            </p:cNvSpPr>
            <p:nvPr/>
          </p:nvSpPr>
          <p:spPr bwMode="auto">
            <a:xfrm>
              <a:off x="0" y="0"/>
              <a:ext cx="1263" cy="1587"/>
            </a:xfrm>
            <a:prstGeom prst="line">
              <a:avLst/>
            </a:prstGeom>
            <a:noFill/>
            <a:ln w="38100">
              <a:solidFill>
                <a:srgbClr val="FF0000"/>
              </a:solidFill>
              <a:round/>
              <a:headEnd/>
              <a:tailEnd/>
            </a:ln>
          </p:spPr>
          <p:txBody>
            <a:bodyPr/>
            <a:lstStyle/>
            <a:p>
              <a:endParaRPr lang="zh-CN" altLang="en-US"/>
            </a:p>
          </p:txBody>
        </p:sp>
        <p:sp>
          <p:nvSpPr>
            <p:cNvPr id="81945" name="Text Box 30"/>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2</a:t>
              </a:r>
            </a:p>
          </p:txBody>
        </p:sp>
      </p:grpSp>
      <p:sp>
        <p:nvSpPr>
          <p:cNvPr id="83999" name="Line 31"/>
          <p:cNvSpPr>
            <a:spLocks noChangeShapeType="1"/>
          </p:cNvSpPr>
          <p:nvPr/>
        </p:nvSpPr>
        <p:spPr bwMode="auto">
          <a:xfrm rot="10800000">
            <a:off x="5008563" y="3259138"/>
            <a:ext cx="782637" cy="0"/>
          </a:xfrm>
          <a:prstGeom prst="line">
            <a:avLst/>
          </a:prstGeom>
          <a:noFill/>
          <a:ln w="57150">
            <a:solidFill>
              <a:srgbClr val="A50021"/>
            </a:solidFill>
            <a:round/>
            <a:headEnd/>
            <a:tailEnd type="triangle" w="lg" len="med"/>
          </a:ln>
        </p:spPr>
        <p:txBody>
          <a:bodyPr/>
          <a:lstStyle/>
          <a:p>
            <a:endParaRPr lang="zh-CN" altLang="en-US"/>
          </a:p>
        </p:txBody>
      </p:sp>
      <p:sp>
        <p:nvSpPr>
          <p:cNvPr id="81933" name="Text Box 32"/>
          <p:cNvSpPr txBox="1">
            <a:spLocks noChangeArrowheads="1"/>
          </p:cNvSpPr>
          <p:nvPr/>
        </p:nvSpPr>
        <p:spPr bwMode="auto">
          <a:xfrm>
            <a:off x="4905375" y="1530350"/>
            <a:ext cx="2754313" cy="481013"/>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zh-CN" altLang="zh-CN" sz="2500">
                <a:ea typeface="宋体" pitchFamily="2" charset="-122"/>
              </a:rPr>
              <a:t>音乐下载市场</a:t>
            </a:r>
          </a:p>
        </p:txBody>
      </p:sp>
      <p:grpSp>
        <p:nvGrpSpPr>
          <p:cNvPr id="10" name="Group 33"/>
          <p:cNvGrpSpPr>
            <a:grpSpLocks/>
          </p:cNvGrpSpPr>
          <p:nvPr/>
        </p:nvGrpSpPr>
        <p:grpSpPr bwMode="auto">
          <a:xfrm>
            <a:off x="3789363" y="3949700"/>
            <a:ext cx="2089150" cy="2414588"/>
            <a:chOff x="0" y="0"/>
            <a:chExt cx="1316" cy="1521"/>
          </a:xfrm>
        </p:grpSpPr>
        <p:grpSp>
          <p:nvGrpSpPr>
            <p:cNvPr id="81938" name="Group 34"/>
            <p:cNvGrpSpPr>
              <a:grpSpLocks/>
            </p:cNvGrpSpPr>
            <p:nvPr/>
          </p:nvGrpSpPr>
          <p:grpSpPr bwMode="auto">
            <a:xfrm>
              <a:off x="320" y="114"/>
              <a:ext cx="862" cy="1166"/>
              <a:chOff x="0" y="0"/>
              <a:chExt cx="826" cy="1117"/>
            </a:xfrm>
          </p:grpSpPr>
          <p:sp>
            <p:nvSpPr>
              <p:cNvPr id="81942" name="Line 35"/>
              <p:cNvSpPr>
                <a:spLocks noChangeShapeType="1"/>
              </p:cNvSpPr>
              <p:nvPr/>
            </p:nvSpPr>
            <p:spPr bwMode="auto">
              <a:xfrm>
                <a:off x="0" y="2"/>
                <a:ext cx="823" cy="0"/>
              </a:xfrm>
              <a:prstGeom prst="line">
                <a:avLst/>
              </a:prstGeom>
              <a:noFill/>
              <a:ln w="9525">
                <a:solidFill>
                  <a:schemeClr val="tx1"/>
                </a:solidFill>
                <a:prstDash val="lgDash"/>
                <a:round/>
                <a:headEnd/>
                <a:tailEnd/>
              </a:ln>
            </p:spPr>
            <p:txBody>
              <a:bodyPr/>
              <a:lstStyle/>
              <a:p>
                <a:endParaRPr lang="zh-CN" altLang="en-US"/>
              </a:p>
            </p:txBody>
          </p:sp>
          <p:sp>
            <p:nvSpPr>
              <p:cNvPr id="81943" name="Line 36"/>
              <p:cNvSpPr>
                <a:spLocks noChangeShapeType="1"/>
              </p:cNvSpPr>
              <p:nvPr/>
            </p:nvSpPr>
            <p:spPr bwMode="auto">
              <a:xfrm>
                <a:off x="826" y="0"/>
                <a:ext cx="0" cy="1117"/>
              </a:xfrm>
              <a:prstGeom prst="line">
                <a:avLst/>
              </a:prstGeom>
              <a:noFill/>
              <a:ln w="9525">
                <a:solidFill>
                  <a:schemeClr val="tx1"/>
                </a:solidFill>
                <a:prstDash val="lgDash"/>
                <a:round/>
                <a:headEnd/>
                <a:tailEnd/>
              </a:ln>
            </p:spPr>
            <p:txBody>
              <a:bodyPr/>
              <a:lstStyle/>
              <a:p>
                <a:endParaRPr lang="zh-CN" altLang="en-US"/>
              </a:p>
            </p:txBody>
          </p:sp>
        </p:grpSp>
        <p:sp>
          <p:nvSpPr>
            <p:cNvPr id="81939" name="Oval 37"/>
            <p:cNvSpPr>
              <a:spLocks noChangeArrowheads="1"/>
            </p:cNvSpPr>
            <p:nvPr/>
          </p:nvSpPr>
          <p:spPr bwMode="auto">
            <a:xfrm>
              <a:off x="1132" y="76"/>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sp>
          <p:nvSpPr>
            <p:cNvPr id="81940" name="Text Box 38"/>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2</a:t>
              </a:r>
            </a:p>
          </p:txBody>
        </p:sp>
        <p:sp>
          <p:nvSpPr>
            <p:cNvPr id="81941" name="Text Box 39"/>
            <p:cNvSpPr txBox="1">
              <a:spLocks noChangeArrowheads="1"/>
            </p:cNvSpPr>
            <p:nvPr/>
          </p:nvSpPr>
          <p:spPr bwMode="auto">
            <a:xfrm>
              <a:off x="1008" y="1291"/>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2</a:t>
              </a:r>
            </a:p>
          </p:txBody>
        </p:sp>
      </p:grpSp>
      <p:sp>
        <p:nvSpPr>
          <p:cNvPr id="84008" name="Rectangle 40"/>
          <p:cNvSpPr>
            <a:spLocks noChangeArrowheads="1"/>
          </p:cNvSpPr>
          <p:nvPr/>
        </p:nvSpPr>
        <p:spPr bwMode="auto">
          <a:xfrm>
            <a:off x="639763" y="2309813"/>
            <a:ext cx="3084512" cy="546100"/>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600">
                <a:ea typeface="宋体" pitchFamily="2" charset="-122"/>
              </a:rPr>
              <a:t>1.	需求曲线移动</a:t>
            </a:r>
          </a:p>
        </p:txBody>
      </p:sp>
      <p:sp>
        <p:nvSpPr>
          <p:cNvPr id="84009" name="Rectangle 44"/>
          <p:cNvSpPr>
            <a:spLocks noChangeArrowheads="1"/>
          </p:cNvSpPr>
          <p:nvPr/>
        </p:nvSpPr>
        <p:spPr bwMode="auto">
          <a:xfrm>
            <a:off x="546100" y="3767138"/>
            <a:ext cx="3084513" cy="960437"/>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600">
                <a:ea typeface="宋体" pitchFamily="2" charset="-122"/>
              </a:rPr>
              <a:t>3.	 价格与数量都下 降</a:t>
            </a:r>
            <a:endParaRPr lang="zh-CN" altLang="zh-CN" sz="2600" u="sng">
              <a:ea typeface="宋体" pitchFamily="2" charset="-122"/>
            </a:endParaRPr>
          </a:p>
        </p:txBody>
      </p:sp>
      <p:sp>
        <p:nvSpPr>
          <p:cNvPr id="81937" name="Rectangle 45"/>
          <p:cNvSpPr>
            <a:spLocks noChangeArrowheads="1"/>
          </p:cNvSpPr>
          <p:nvPr/>
        </p:nvSpPr>
        <p:spPr bwMode="auto">
          <a:xfrm>
            <a:off x="661988" y="1711325"/>
            <a:ext cx="1376362" cy="544513"/>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500" b="1" u="sng">
                <a:ea typeface="宋体" pitchFamily="2" charset="-122"/>
              </a:rPr>
              <a:t>步骤</a:t>
            </a:r>
            <a:endParaRPr lang="zh-CN" altLang="zh-CN" sz="2500" b="1">
              <a:ea typeface="宋体"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008"/>
                                        </p:tgtEl>
                                        <p:attrNameLst>
                                          <p:attrName>style.visibility</p:attrName>
                                        </p:attrNameLst>
                                      </p:cBhvr>
                                      <p:to>
                                        <p:strVal val="visible"/>
                                      </p:to>
                                    </p:set>
                                    <p:animEffect transition="in" filter="wipe(left)">
                                      <p:cBhvr>
                                        <p:cTn id="7" dur="500"/>
                                        <p:tgtEl>
                                          <p:spTgt spid="84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6"/>
                                        </p:tgtEl>
                                        <p:attrNameLst>
                                          <p:attrName>style.visibility</p:attrName>
                                        </p:attrNameLst>
                                      </p:cBhvr>
                                      <p:to>
                                        <p:strVal val="visible"/>
                                      </p:to>
                                    </p:set>
                                    <p:animEffect transition="in" filter="wipe(left)">
                                      <p:cBhvr>
                                        <p:cTn id="12" dur="500"/>
                                        <p:tgtEl>
                                          <p:spTgt spid="83976"/>
                                        </p:tgtEl>
                                      </p:cBhvr>
                                    </p:animEffect>
                                  </p:childTnLst>
                                </p:cTn>
                              </p:par>
                            </p:childTnLst>
                          </p:cTn>
                        </p:par>
                        <p:par>
                          <p:cTn id="13" fill="hold" nodeType="afterGroup">
                            <p:stCondLst>
                              <p:cond delay="500"/>
                            </p:stCondLst>
                            <p:childTnLst>
                              <p:par>
                                <p:cTn id="14" presetID="17" presetClass="entr" presetSubtype="2" fill="hold" grpId="0" nodeType="afterEffect">
                                  <p:stCondLst>
                                    <p:cond delay="0"/>
                                  </p:stCondLst>
                                  <p:childTnLst>
                                    <p:set>
                                      <p:cBhvr>
                                        <p:cTn id="15" dur="1" fill="hold">
                                          <p:stCondLst>
                                            <p:cond delay="0"/>
                                          </p:stCondLst>
                                        </p:cTn>
                                        <p:tgtEl>
                                          <p:spTgt spid="83999"/>
                                        </p:tgtEl>
                                        <p:attrNameLst>
                                          <p:attrName>style.visibility</p:attrName>
                                        </p:attrNameLst>
                                      </p:cBhvr>
                                      <p:to>
                                        <p:strVal val="visible"/>
                                      </p:to>
                                    </p:set>
                                    <p:anim calcmode="lin" valueType="num">
                                      <p:cBhvr>
                                        <p:cTn id="16" dur="500" fill="hold"/>
                                        <p:tgtEl>
                                          <p:spTgt spid="83999"/>
                                        </p:tgtEl>
                                        <p:attrNameLst>
                                          <p:attrName>ppt_x</p:attrName>
                                        </p:attrNameLst>
                                      </p:cBhvr>
                                      <p:tavLst>
                                        <p:tav tm="0">
                                          <p:val>
                                            <p:strVal val="#ppt_x+#ppt_w/2"/>
                                          </p:val>
                                        </p:tav>
                                        <p:tav tm="100000">
                                          <p:val>
                                            <p:strVal val="#ppt_x"/>
                                          </p:val>
                                        </p:tav>
                                      </p:tavLst>
                                    </p:anim>
                                    <p:anim calcmode="lin" valueType="num">
                                      <p:cBhvr>
                                        <p:cTn id="17" dur="500" fill="hold"/>
                                        <p:tgtEl>
                                          <p:spTgt spid="83999"/>
                                        </p:tgtEl>
                                        <p:attrNameLst>
                                          <p:attrName>ppt_y</p:attrName>
                                        </p:attrNameLst>
                                      </p:cBhvr>
                                      <p:tavLst>
                                        <p:tav tm="0">
                                          <p:val>
                                            <p:strVal val="#ppt_y"/>
                                          </p:val>
                                        </p:tav>
                                        <p:tav tm="100000">
                                          <p:val>
                                            <p:strVal val="#ppt_y"/>
                                          </p:val>
                                        </p:tav>
                                      </p:tavLst>
                                    </p:anim>
                                    <p:anim calcmode="lin" valueType="num">
                                      <p:cBhvr>
                                        <p:cTn id="18" dur="500" fill="hold"/>
                                        <p:tgtEl>
                                          <p:spTgt spid="83999"/>
                                        </p:tgtEl>
                                        <p:attrNameLst>
                                          <p:attrName>ppt_w</p:attrName>
                                        </p:attrNameLst>
                                      </p:cBhvr>
                                      <p:tavLst>
                                        <p:tav tm="0">
                                          <p:val>
                                            <p:fltVal val="0"/>
                                          </p:val>
                                        </p:tav>
                                        <p:tav tm="100000">
                                          <p:val>
                                            <p:strVal val="#ppt_w"/>
                                          </p:val>
                                        </p:tav>
                                      </p:tavLst>
                                    </p:anim>
                                    <p:anim calcmode="lin" valueType="num">
                                      <p:cBhvr>
                                        <p:cTn id="19" dur="500" fill="hold"/>
                                        <p:tgtEl>
                                          <p:spTgt spid="83999"/>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000"/>
                            </p:stCondLst>
                            <p:childTnLst>
                              <p:par>
                                <p:cTn id="21" presetID="18" presetClass="entr" presetSubtype="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4009"/>
                                        </p:tgtEl>
                                        <p:attrNameLst>
                                          <p:attrName>style.visibility</p:attrName>
                                        </p:attrNameLst>
                                      </p:cBhvr>
                                      <p:to>
                                        <p:strVal val="visible"/>
                                      </p:to>
                                    </p:set>
                                    <p:animEffect transition="in" filter="wipe(left)">
                                      <p:cBhvr>
                                        <p:cTn id="28" dur="500"/>
                                        <p:tgtEl>
                                          <p:spTgt spid="84009"/>
                                        </p:tgtEl>
                                      </p:cBhvr>
                                    </p:animEffect>
                                  </p:childTnLst>
                                </p:cTn>
                              </p:par>
                            </p:childTnLst>
                          </p:cTn>
                        </p:par>
                        <p:par>
                          <p:cTn id="29" fill="hold" nodeType="afterGroup">
                            <p:stCondLst>
                              <p:cond delay="500"/>
                            </p:stCondLst>
                            <p:childTnLst>
                              <p:par>
                                <p:cTn id="30" presetID="18" presetClass="entr" presetSubtype="12"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6" grpId="0" autoUpdateAnimBg="0"/>
      <p:bldP spid="83999" grpId="0" animBg="1"/>
      <p:bldP spid="84008" grpId="0" autoUpdateAnimBg="0"/>
      <p:bldP spid="8400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39939" name="灯片编号占位符 2"/>
          <p:cNvSpPr>
            <a:spLocks noGrp="1"/>
          </p:cNvSpPr>
          <p:nvPr>
            <p:ph type="sldNum" sz="quarter" idx="11"/>
          </p:nvPr>
        </p:nvSpPr>
        <p:spPr>
          <a:noFill/>
          <a:ln>
            <a:miter lim="800000"/>
            <a:headEnd/>
            <a:tailEnd/>
          </a:ln>
        </p:spPr>
        <p:txBody>
          <a:bodyPr/>
          <a:lstStyle/>
          <a:p>
            <a:fld id="{7240DBE3-396E-47D0-9F95-B6AD1809371F}" type="slidenum">
              <a:rPr lang="zh-CN" altLang="zh-CN" smtClean="0"/>
              <a:pPr/>
              <a:t>5</a:t>
            </a:fld>
            <a:endParaRPr lang="zh-CN" altLang="zh-CN" smtClean="0"/>
          </a:p>
        </p:txBody>
      </p:sp>
      <p:grpSp>
        <p:nvGrpSpPr>
          <p:cNvPr id="2" name="Group 2"/>
          <p:cNvGrpSpPr>
            <a:grpSpLocks/>
          </p:cNvGrpSpPr>
          <p:nvPr/>
        </p:nvGrpSpPr>
        <p:grpSpPr bwMode="auto">
          <a:xfrm>
            <a:off x="133350" y="876300"/>
            <a:ext cx="6445250" cy="5456238"/>
            <a:chOff x="0" y="0"/>
            <a:chExt cx="4060" cy="3437"/>
          </a:xfrm>
        </p:grpSpPr>
        <p:pic>
          <p:nvPicPr>
            <p:cNvPr id="40008" name="Picture 3" descr="chap4 graph1"/>
            <p:cNvPicPr>
              <a:picLocks noChangeAspect="1" noChangeArrowheads="1"/>
            </p:cNvPicPr>
            <p:nvPr/>
          </p:nvPicPr>
          <p:blipFill>
            <a:blip r:embed="rId2" cstate="print"/>
            <a:srcRect/>
            <a:stretch>
              <a:fillRect/>
            </a:stretch>
          </p:blipFill>
          <p:spPr bwMode="auto">
            <a:xfrm>
              <a:off x="53" y="79"/>
              <a:ext cx="3646" cy="3358"/>
            </a:xfrm>
            <a:prstGeom prst="rect">
              <a:avLst/>
            </a:prstGeom>
            <a:noFill/>
            <a:ln w="9525">
              <a:noFill/>
              <a:miter lim="800000"/>
              <a:headEnd/>
              <a:tailEnd/>
            </a:ln>
          </p:spPr>
        </p:pic>
        <p:sp>
          <p:nvSpPr>
            <p:cNvPr id="40009" name="Text Box 4"/>
            <p:cNvSpPr txBox="1">
              <a:spLocks noChangeArrowheads="1"/>
            </p:cNvSpPr>
            <p:nvPr/>
          </p:nvSpPr>
          <p:spPr bwMode="auto">
            <a:xfrm>
              <a:off x="0" y="0"/>
              <a:ext cx="857" cy="523"/>
            </a:xfrm>
            <a:prstGeom prst="rect">
              <a:avLst/>
            </a:prstGeom>
            <a:solidFill>
              <a:schemeClr val="bg1"/>
            </a:solidFill>
            <a:ln w="9525">
              <a:noFill/>
              <a:miter lim="800000"/>
              <a:headEnd/>
              <a:tailEnd/>
            </a:ln>
          </p:spPr>
          <p:txBody>
            <a:bodyPr>
              <a:spAutoFit/>
            </a:bodyPr>
            <a:lstStyle/>
            <a:p>
              <a:pPr algn="r">
                <a:spcBef>
                  <a:spcPct val="50000"/>
                </a:spcBef>
              </a:pPr>
              <a:r>
                <a:rPr lang="zh-CN" altLang="en-US" sz="2400" b="1">
                  <a:ea typeface="宋体" pitchFamily="2" charset="-122"/>
                </a:rPr>
                <a:t>冰淇淋</a:t>
              </a:r>
              <a:r>
                <a:rPr lang="zh-CN" altLang="zh-CN" sz="2400" b="1">
                  <a:ea typeface="宋体" pitchFamily="2" charset="-122"/>
                </a:rPr>
                <a:t>价格</a:t>
              </a:r>
            </a:p>
          </p:txBody>
        </p:sp>
        <p:sp>
          <p:nvSpPr>
            <p:cNvPr id="40010" name="Text Box 5"/>
            <p:cNvSpPr txBox="1">
              <a:spLocks noChangeArrowheads="1"/>
            </p:cNvSpPr>
            <p:nvPr/>
          </p:nvSpPr>
          <p:spPr bwMode="auto">
            <a:xfrm>
              <a:off x="3193" y="2937"/>
              <a:ext cx="867" cy="46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zh-CN" altLang="en-US" sz="2400" b="1">
                  <a:ea typeface="宋体" pitchFamily="2" charset="-122"/>
                </a:rPr>
                <a:t>冰淇淋</a:t>
              </a:r>
              <a:r>
                <a:rPr lang="zh-CN" altLang="zh-CN" sz="2400" b="1">
                  <a:ea typeface="宋体" pitchFamily="2" charset="-122"/>
                </a:rPr>
                <a:t>数量</a:t>
              </a:r>
            </a:p>
          </p:txBody>
        </p:sp>
      </p:grpSp>
      <p:sp>
        <p:nvSpPr>
          <p:cNvPr id="15366" name="Line 6"/>
          <p:cNvSpPr>
            <a:spLocks noChangeShapeType="1"/>
          </p:cNvSpPr>
          <p:nvPr/>
        </p:nvSpPr>
        <p:spPr bwMode="auto">
          <a:xfrm>
            <a:off x="1960563" y="1585913"/>
            <a:ext cx="3052762" cy="3889375"/>
          </a:xfrm>
          <a:prstGeom prst="line">
            <a:avLst/>
          </a:prstGeom>
          <a:noFill/>
          <a:ln w="50800">
            <a:solidFill>
              <a:srgbClr val="FF0000"/>
            </a:solidFill>
            <a:round/>
            <a:headEnd/>
            <a:tailEnd/>
          </a:ln>
        </p:spPr>
        <p:txBody>
          <a:bodyPr/>
          <a:lstStyle/>
          <a:p>
            <a:endParaRPr lang="zh-CN" altLang="en-US"/>
          </a:p>
        </p:txBody>
      </p:sp>
      <p:sp>
        <p:nvSpPr>
          <p:cNvPr id="15367" name="Oval 7"/>
          <p:cNvSpPr>
            <a:spLocks noChangeArrowheads="1"/>
          </p:cNvSpPr>
          <p:nvPr/>
        </p:nvSpPr>
        <p:spPr bwMode="auto">
          <a:xfrm>
            <a:off x="4943475" y="5414963"/>
            <a:ext cx="139700" cy="138112"/>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sp>
        <p:nvSpPr>
          <p:cNvPr id="39943" name="Rectangle 8"/>
          <p:cNvSpPr>
            <a:spLocks noGrp="1" noChangeArrowheads="1"/>
          </p:cNvSpPr>
          <p:nvPr>
            <p:ph type="title" idx="4294967295"/>
          </p:nvPr>
        </p:nvSpPr>
        <p:spPr>
          <a:xfrm>
            <a:off x="896938" y="109538"/>
            <a:ext cx="7491412" cy="677862"/>
          </a:xfrm>
        </p:spPr>
        <p:txBody>
          <a:bodyPr/>
          <a:lstStyle/>
          <a:p>
            <a:pPr eaLnBrk="1" hangingPunct="1"/>
            <a:r>
              <a:rPr lang="en-US" altLang="zh-CN" sz="3600" dirty="0" smtClean="0">
                <a:ea typeface="宋体" pitchFamily="2" charset="-122"/>
              </a:rPr>
              <a:t>1.1</a:t>
            </a:r>
            <a:r>
              <a:rPr lang="zh-CN" altLang="en-US" sz="3600" dirty="0" smtClean="0">
                <a:ea typeface="宋体" pitchFamily="2" charset="-122"/>
              </a:rPr>
              <a:t>莉莉的需求表与需求曲线</a:t>
            </a:r>
          </a:p>
        </p:txBody>
      </p:sp>
      <p:graphicFrame>
        <p:nvGraphicFramePr>
          <p:cNvPr id="15369" name="Group 9"/>
          <p:cNvGraphicFramePr>
            <a:graphicFrameLocks noGrp="1"/>
          </p:cNvGraphicFramePr>
          <p:nvPr/>
        </p:nvGraphicFramePr>
        <p:xfrm>
          <a:off x="6191250" y="841375"/>
          <a:ext cx="2523772" cy="4574477"/>
        </p:xfrm>
        <a:graphic>
          <a:graphicData uri="http://schemas.openxmlformats.org/drawingml/2006/table">
            <a:tbl>
              <a:tblPr/>
              <a:tblGrid>
                <a:gridCol w="1101372"/>
                <a:gridCol w="1422400"/>
              </a:tblGrid>
              <a:tr h="12430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价格</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冰淇淋</a:t>
                      </a:r>
                      <a:r>
                        <a:rPr kumimoji="0" lang="zh-CN" altLang="zh-CN" sz="2400" b="0" i="0" u="none" strike="noStrike" cap="none" normalizeH="0" baseline="0" dirty="0" smtClean="0">
                          <a:ln>
                            <a:noFill/>
                          </a:ln>
                          <a:solidFill>
                            <a:schemeClr val="tx1"/>
                          </a:solidFill>
                          <a:effectLst/>
                          <a:latin typeface="Arial" pitchFamily="34" charset="0"/>
                          <a:ea typeface="宋体" pitchFamily="2" charset="-122"/>
                        </a:rPr>
                        <a:t>需求量</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762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FFFFCC"/>
                    </a:solidFill>
                  </a:tcPr>
                </a:tc>
              </a:tr>
            </a:tbl>
          </a:graphicData>
        </a:graphic>
      </p:graphicFrame>
      <p:grpSp>
        <p:nvGrpSpPr>
          <p:cNvPr id="3" name="Group 34"/>
          <p:cNvGrpSpPr>
            <a:grpSpLocks/>
          </p:cNvGrpSpPr>
          <p:nvPr/>
        </p:nvGrpSpPr>
        <p:grpSpPr bwMode="auto">
          <a:xfrm>
            <a:off x="1335088" y="4235450"/>
            <a:ext cx="2832100" cy="1250950"/>
            <a:chOff x="0" y="0"/>
            <a:chExt cx="1784" cy="788"/>
          </a:xfrm>
        </p:grpSpPr>
        <p:grpSp>
          <p:nvGrpSpPr>
            <p:cNvPr id="40004" name="Group 35"/>
            <p:cNvGrpSpPr>
              <a:grpSpLocks/>
            </p:cNvGrpSpPr>
            <p:nvPr/>
          </p:nvGrpSpPr>
          <p:grpSpPr bwMode="auto">
            <a:xfrm>
              <a:off x="0" y="44"/>
              <a:ext cx="1747" cy="744"/>
              <a:chOff x="0" y="0"/>
              <a:chExt cx="795" cy="646"/>
            </a:xfrm>
          </p:grpSpPr>
          <p:sp>
            <p:nvSpPr>
              <p:cNvPr id="40006" name="Line 56"/>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0007" name="Line 57"/>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40005" name="Oval 58"/>
            <p:cNvSpPr>
              <a:spLocks noChangeArrowheads="1"/>
            </p:cNvSpPr>
            <p:nvPr/>
          </p:nvSpPr>
          <p:spPr bwMode="auto">
            <a:xfrm>
              <a:off x="1696"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grpSp>
      <p:grpSp>
        <p:nvGrpSpPr>
          <p:cNvPr id="5" name="Group 39"/>
          <p:cNvGrpSpPr>
            <a:grpSpLocks/>
          </p:cNvGrpSpPr>
          <p:nvPr/>
        </p:nvGrpSpPr>
        <p:grpSpPr bwMode="auto">
          <a:xfrm>
            <a:off x="1335088" y="4837113"/>
            <a:ext cx="3300412" cy="655637"/>
            <a:chOff x="0" y="0"/>
            <a:chExt cx="2079" cy="413"/>
          </a:xfrm>
        </p:grpSpPr>
        <p:grpSp>
          <p:nvGrpSpPr>
            <p:cNvPr id="40000" name="Group 40"/>
            <p:cNvGrpSpPr>
              <a:grpSpLocks/>
            </p:cNvGrpSpPr>
            <p:nvPr/>
          </p:nvGrpSpPr>
          <p:grpSpPr bwMode="auto">
            <a:xfrm>
              <a:off x="0" y="45"/>
              <a:ext cx="2032" cy="368"/>
              <a:chOff x="0" y="0"/>
              <a:chExt cx="795" cy="646"/>
            </a:xfrm>
          </p:grpSpPr>
          <p:sp>
            <p:nvSpPr>
              <p:cNvPr id="40002" name="Line 61"/>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40003" name="Line 62"/>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40001" name="Oval 63"/>
            <p:cNvSpPr>
              <a:spLocks noChangeArrowheads="1"/>
            </p:cNvSpPr>
            <p:nvPr/>
          </p:nvSpPr>
          <p:spPr bwMode="auto">
            <a:xfrm>
              <a:off x="1991"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grpSp>
      <p:grpSp>
        <p:nvGrpSpPr>
          <p:cNvPr id="7" name="Group 44"/>
          <p:cNvGrpSpPr>
            <a:grpSpLocks/>
          </p:cNvGrpSpPr>
          <p:nvPr/>
        </p:nvGrpSpPr>
        <p:grpSpPr bwMode="auto">
          <a:xfrm>
            <a:off x="1338263" y="3652838"/>
            <a:ext cx="2374900" cy="1835150"/>
            <a:chOff x="0" y="0"/>
            <a:chExt cx="1496" cy="1156"/>
          </a:xfrm>
        </p:grpSpPr>
        <p:sp>
          <p:nvSpPr>
            <p:cNvPr id="39996" name="Oval 65"/>
            <p:cNvSpPr>
              <a:spLocks noChangeArrowheads="1"/>
            </p:cNvSpPr>
            <p:nvPr/>
          </p:nvSpPr>
          <p:spPr bwMode="auto">
            <a:xfrm>
              <a:off x="1408"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grpSp>
          <p:nvGrpSpPr>
            <p:cNvPr id="39997" name="Group 46"/>
            <p:cNvGrpSpPr>
              <a:grpSpLocks/>
            </p:cNvGrpSpPr>
            <p:nvPr/>
          </p:nvGrpSpPr>
          <p:grpSpPr bwMode="auto">
            <a:xfrm>
              <a:off x="0" y="42"/>
              <a:ext cx="1452" cy="1114"/>
              <a:chOff x="0" y="0"/>
              <a:chExt cx="795" cy="646"/>
            </a:xfrm>
          </p:grpSpPr>
          <p:sp>
            <p:nvSpPr>
              <p:cNvPr id="39998" name="Line 67"/>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9999" name="Line 68"/>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grpSp>
        <p:nvGrpSpPr>
          <p:cNvPr id="9" name="Group 49"/>
          <p:cNvGrpSpPr>
            <a:grpSpLocks/>
          </p:cNvGrpSpPr>
          <p:nvPr/>
        </p:nvGrpSpPr>
        <p:grpSpPr bwMode="auto">
          <a:xfrm>
            <a:off x="1333500" y="3063875"/>
            <a:ext cx="1917700" cy="2420938"/>
            <a:chOff x="0" y="0"/>
            <a:chExt cx="1208" cy="1525"/>
          </a:xfrm>
        </p:grpSpPr>
        <p:sp>
          <p:nvSpPr>
            <p:cNvPr id="39992" name="Oval 70"/>
            <p:cNvSpPr>
              <a:spLocks noChangeArrowheads="1"/>
            </p:cNvSpPr>
            <p:nvPr/>
          </p:nvSpPr>
          <p:spPr bwMode="auto">
            <a:xfrm>
              <a:off x="1120"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grpSp>
          <p:nvGrpSpPr>
            <p:cNvPr id="39993" name="Group 51"/>
            <p:cNvGrpSpPr>
              <a:grpSpLocks/>
            </p:cNvGrpSpPr>
            <p:nvPr/>
          </p:nvGrpSpPr>
          <p:grpSpPr bwMode="auto">
            <a:xfrm>
              <a:off x="0" y="41"/>
              <a:ext cx="1172" cy="1484"/>
              <a:chOff x="0" y="0"/>
              <a:chExt cx="795" cy="646"/>
            </a:xfrm>
          </p:grpSpPr>
          <p:sp>
            <p:nvSpPr>
              <p:cNvPr id="39994" name="Line 72"/>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9995" name="Line 73"/>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grpSp>
        <p:nvGrpSpPr>
          <p:cNvPr id="11" name="Group 54"/>
          <p:cNvGrpSpPr>
            <a:grpSpLocks/>
          </p:cNvGrpSpPr>
          <p:nvPr/>
        </p:nvGrpSpPr>
        <p:grpSpPr bwMode="auto">
          <a:xfrm>
            <a:off x="1336675" y="2466975"/>
            <a:ext cx="1452563" cy="3027363"/>
            <a:chOff x="0" y="0"/>
            <a:chExt cx="915" cy="1907"/>
          </a:xfrm>
        </p:grpSpPr>
        <p:sp>
          <p:nvSpPr>
            <p:cNvPr id="39988" name="Oval 75"/>
            <p:cNvSpPr>
              <a:spLocks noChangeArrowheads="1"/>
            </p:cNvSpPr>
            <p:nvPr/>
          </p:nvSpPr>
          <p:spPr bwMode="auto">
            <a:xfrm>
              <a:off x="827"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grpSp>
          <p:nvGrpSpPr>
            <p:cNvPr id="39989" name="Group 56"/>
            <p:cNvGrpSpPr>
              <a:grpSpLocks/>
            </p:cNvGrpSpPr>
            <p:nvPr/>
          </p:nvGrpSpPr>
          <p:grpSpPr bwMode="auto">
            <a:xfrm>
              <a:off x="0" y="36"/>
              <a:ext cx="873" cy="1871"/>
              <a:chOff x="0" y="0"/>
              <a:chExt cx="795" cy="646"/>
            </a:xfrm>
          </p:grpSpPr>
          <p:sp>
            <p:nvSpPr>
              <p:cNvPr id="39990" name="Line 77"/>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9991" name="Line 78"/>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grpSp>
        <p:nvGrpSpPr>
          <p:cNvPr id="13" name="Group 59"/>
          <p:cNvGrpSpPr>
            <a:grpSpLocks/>
          </p:cNvGrpSpPr>
          <p:nvPr/>
        </p:nvGrpSpPr>
        <p:grpSpPr bwMode="auto">
          <a:xfrm>
            <a:off x="1333500" y="1876425"/>
            <a:ext cx="984250" cy="3619500"/>
            <a:chOff x="0" y="0"/>
            <a:chExt cx="620" cy="2280"/>
          </a:xfrm>
        </p:grpSpPr>
        <p:sp>
          <p:nvSpPr>
            <p:cNvPr id="39984" name="Oval 80"/>
            <p:cNvSpPr>
              <a:spLocks noChangeArrowheads="1"/>
            </p:cNvSpPr>
            <p:nvPr/>
          </p:nvSpPr>
          <p:spPr bwMode="auto">
            <a:xfrm>
              <a:off x="532" y="0"/>
              <a:ext cx="88" cy="87"/>
            </a:xfrm>
            <a:prstGeom prst="ellipse">
              <a:avLst/>
            </a:prstGeom>
            <a:solidFill>
              <a:srgbClr val="FF0000"/>
            </a:solidFill>
            <a:ln w="9525">
              <a:noFill/>
              <a:round/>
              <a:headEnd/>
              <a:tailEnd/>
            </a:ln>
          </p:spPr>
          <p:txBody>
            <a:bodyPr wrap="none" anchor="ctr"/>
            <a:lstStyle/>
            <a:p>
              <a:endParaRPr lang="zh-CN" altLang="zh-CN" sz="1800">
                <a:ea typeface="宋体" pitchFamily="2" charset="-122"/>
              </a:endParaRPr>
            </a:p>
          </p:txBody>
        </p:sp>
        <p:grpSp>
          <p:nvGrpSpPr>
            <p:cNvPr id="39985" name="Group 61"/>
            <p:cNvGrpSpPr>
              <a:grpSpLocks/>
            </p:cNvGrpSpPr>
            <p:nvPr/>
          </p:nvGrpSpPr>
          <p:grpSpPr bwMode="auto">
            <a:xfrm>
              <a:off x="0" y="39"/>
              <a:ext cx="579" cy="2241"/>
              <a:chOff x="0" y="0"/>
              <a:chExt cx="795" cy="646"/>
            </a:xfrm>
          </p:grpSpPr>
          <p:sp>
            <p:nvSpPr>
              <p:cNvPr id="39986" name="Line 82"/>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39987" name="Line 83"/>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sp>
        <p:nvSpPr>
          <p:cNvPr id="15424" name="Line 84"/>
          <p:cNvSpPr>
            <a:spLocks noChangeShapeType="1"/>
          </p:cNvSpPr>
          <p:nvPr/>
        </p:nvSpPr>
        <p:spPr bwMode="auto">
          <a:xfrm>
            <a:off x="5645150" y="2338388"/>
            <a:ext cx="552450" cy="0"/>
          </a:xfrm>
          <a:prstGeom prst="line">
            <a:avLst/>
          </a:prstGeom>
          <a:noFill/>
          <a:ln w="76200">
            <a:solidFill>
              <a:srgbClr val="FF0000"/>
            </a:solidFill>
            <a:round/>
            <a:headEnd/>
            <a:tailEnd type="triangle" w="lg" len="med"/>
          </a:ln>
        </p:spPr>
        <p:txBody>
          <a:bodyPr/>
          <a:lstStyle/>
          <a:p>
            <a:endParaRPr lang="zh-CN" altLang="en-US"/>
          </a:p>
        </p:txBody>
      </p:sp>
      <p:sp>
        <p:nvSpPr>
          <p:cNvPr id="15425" name="Line 85"/>
          <p:cNvSpPr>
            <a:spLocks noChangeShapeType="1"/>
          </p:cNvSpPr>
          <p:nvPr/>
        </p:nvSpPr>
        <p:spPr bwMode="auto">
          <a:xfrm>
            <a:off x="5637213" y="2809875"/>
            <a:ext cx="552450" cy="0"/>
          </a:xfrm>
          <a:prstGeom prst="line">
            <a:avLst/>
          </a:prstGeom>
          <a:noFill/>
          <a:ln w="76200">
            <a:solidFill>
              <a:srgbClr val="FF0000"/>
            </a:solidFill>
            <a:round/>
            <a:headEnd/>
            <a:tailEnd type="triangle" w="lg" len="med"/>
          </a:ln>
        </p:spPr>
        <p:txBody>
          <a:bodyPr/>
          <a:lstStyle/>
          <a:p>
            <a:endParaRPr lang="zh-CN" altLang="en-US"/>
          </a:p>
        </p:txBody>
      </p:sp>
      <p:sp>
        <p:nvSpPr>
          <p:cNvPr id="15426" name="Line 86"/>
          <p:cNvSpPr>
            <a:spLocks noChangeShapeType="1"/>
          </p:cNvSpPr>
          <p:nvPr/>
        </p:nvSpPr>
        <p:spPr bwMode="auto">
          <a:xfrm>
            <a:off x="5646738" y="3279775"/>
            <a:ext cx="552450" cy="0"/>
          </a:xfrm>
          <a:prstGeom prst="line">
            <a:avLst/>
          </a:prstGeom>
          <a:noFill/>
          <a:ln w="76200">
            <a:solidFill>
              <a:srgbClr val="FF0000"/>
            </a:solidFill>
            <a:round/>
            <a:headEnd/>
            <a:tailEnd type="triangle" w="lg" len="med"/>
          </a:ln>
        </p:spPr>
        <p:txBody>
          <a:bodyPr/>
          <a:lstStyle/>
          <a:p>
            <a:endParaRPr lang="zh-CN" altLang="en-US"/>
          </a:p>
        </p:txBody>
      </p:sp>
      <p:sp>
        <p:nvSpPr>
          <p:cNvPr id="15427" name="Line 87"/>
          <p:cNvSpPr>
            <a:spLocks noChangeShapeType="1"/>
          </p:cNvSpPr>
          <p:nvPr/>
        </p:nvSpPr>
        <p:spPr bwMode="auto">
          <a:xfrm>
            <a:off x="5637213" y="3752850"/>
            <a:ext cx="552450" cy="0"/>
          </a:xfrm>
          <a:prstGeom prst="line">
            <a:avLst/>
          </a:prstGeom>
          <a:noFill/>
          <a:ln w="76200">
            <a:solidFill>
              <a:srgbClr val="FF0000"/>
            </a:solidFill>
            <a:round/>
            <a:headEnd/>
            <a:tailEnd type="triangle" w="lg" len="med"/>
          </a:ln>
        </p:spPr>
        <p:txBody>
          <a:bodyPr/>
          <a:lstStyle/>
          <a:p>
            <a:endParaRPr lang="zh-CN" altLang="en-US"/>
          </a:p>
        </p:txBody>
      </p:sp>
      <p:sp>
        <p:nvSpPr>
          <p:cNvPr id="15428" name="Line 88"/>
          <p:cNvSpPr>
            <a:spLocks noChangeShapeType="1"/>
          </p:cNvSpPr>
          <p:nvPr/>
        </p:nvSpPr>
        <p:spPr bwMode="auto">
          <a:xfrm>
            <a:off x="5645150" y="4238625"/>
            <a:ext cx="552450" cy="0"/>
          </a:xfrm>
          <a:prstGeom prst="line">
            <a:avLst/>
          </a:prstGeom>
          <a:noFill/>
          <a:ln w="76200">
            <a:solidFill>
              <a:srgbClr val="FF0000"/>
            </a:solidFill>
            <a:round/>
            <a:headEnd/>
            <a:tailEnd type="triangle" w="lg" len="med"/>
          </a:ln>
        </p:spPr>
        <p:txBody>
          <a:bodyPr/>
          <a:lstStyle/>
          <a:p>
            <a:endParaRPr lang="zh-CN" altLang="en-US"/>
          </a:p>
        </p:txBody>
      </p:sp>
      <p:sp>
        <p:nvSpPr>
          <p:cNvPr id="15429" name="Line 89"/>
          <p:cNvSpPr>
            <a:spLocks noChangeShapeType="1"/>
          </p:cNvSpPr>
          <p:nvPr/>
        </p:nvSpPr>
        <p:spPr bwMode="auto">
          <a:xfrm>
            <a:off x="5638800" y="4710113"/>
            <a:ext cx="552450" cy="0"/>
          </a:xfrm>
          <a:prstGeom prst="line">
            <a:avLst/>
          </a:prstGeom>
          <a:noFill/>
          <a:ln w="76200">
            <a:solidFill>
              <a:srgbClr val="FF0000"/>
            </a:solidFill>
            <a:round/>
            <a:headEnd/>
            <a:tailEnd type="triangle" w="lg" len="med"/>
          </a:ln>
        </p:spPr>
        <p:txBody>
          <a:bodyPr/>
          <a:lstStyle/>
          <a:p>
            <a:endParaRPr lang="zh-CN" altLang="en-US"/>
          </a:p>
        </p:txBody>
      </p:sp>
      <p:sp>
        <p:nvSpPr>
          <p:cNvPr id="15430" name="Line 90"/>
          <p:cNvSpPr>
            <a:spLocks noChangeShapeType="1"/>
          </p:cNvSpPr>
          <p:nvPr/>
        </p:nvSpPr>
        <p:spPr bwMode="auto">
          <a:xfrm>
            <a:off x="5629275" y="5181600"/>
            <a:ext cx="552450" cy="0"/>
          </a:xfrm>
          <a:prstGeom prst="line">
            <a:avLst/>
          </a:prstGeom>
          <a:noFill/>
          <a:ln w="76200">
            <a:solidFill>
              <a:srgbClr val="FF0000"/>
            </a:solidFill>
            <a:round/>
            <a:headEnd/>
            <a:tailEnd type="triangle" w="lg" len="med"/>
          </a:ln>
        </p:spPr>
        <p:txBody>
          <a:bodyPr/>
          <a:lstStyle/>
          <a:p>
            <a:endParaRPr lang="zh-CN" altLang="en-US"/>
          </a:p>
        </p:txBody>
      </p:sp>
      <p:sp>
        <p:nvSpPr>
          <p:cNvPr id="3998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50" name="矩形 49"/>
          <p:cNvSpPr/>
          <p:nvPr/>
        </p:nvSpPr>
        <p:spPr>
          <a:xfrm>
            <a:off x="271463" y="1625600"/>
            <a:ext cx="236537" cy="413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51" name="TextBox 50"/>
          <p:cNvSpPr txBox="1"/>
          <p:nvPr/>
        </p:nvSpPr>
        <p:spPr>
          <a:xfrm>
            <a:off x="6623436" y="5589768"/>
            <a:ext cx="1948070" cy="830997"/>
          </a:xfrm>
          <a:prstGeom prst="rect">
            <a:avLst/>
          </a:prstGeom>
          <a:solidFill>
            <a:srgbClr val="FFFFCC"/>
          </a:solidFill>
          <a:ln w="22225">
            <a:solidFill>
              <a:srgbClr val="C00000"/>
            </a:solidFill>
          </a:ln>
        </p:spPr>
        <p:txBody>
          <a:bodyPr wrap="square" rtlCol="0">
            <a:spAutoFit/>
          </a:bodyPr>
          <a:lstStyle/>
          <a:p>
            <a:r>
              <a:rPr lang="zh-CN" altLang="en-US" sz="2400" b="1" dirty="0" smtClean="0">
                <a:solidFill>
                  <a:srgbClr val="FF0000"/>
                </a:solidFill>
              </a:rPr>
              <a:t>注意：数量在横轴！！！</a:t>
            </a:r>
            <a:endParaRPr lang="zh-CN" altLang="en-US" sz="2400" b="1"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dissolve">
                                      <p:cBhvr>
                                        <p:cTn id="12" dur="500"/>
                                        <p:tgtEl>
                                          <p:spTgt spid="1536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424"/>
                                        </p:tgtEl>
                                        <p:attrNameLst>
                                          <p:attrName>style.visibility</p:attrName>
                                        </p:attrNameLst>
                                      </p:cBhvr>
                                      <p:to>
                                        <p:strVal val="visible"/>
                                      </p:to>
                                    </p:set>
                                    <p:animEffect transition="in" filter="dissolve">
                                      <p:cBhvr>
                                        <p:cTn id="15" dur="500"/>
                                        <p:tgtEl>
                                          <p:spTgt spid="15424"/>
                                        </p:tgtEl>
                                      </p:cBhvr>
                                    </p:animEffect>
                                  </p:childTnLst>
                                  <p:subTnLst>
                                    <p:animClr clrSpc="rgb" dir="cw">
                                      <p:cBhvr override="childStyle">
                                        <p:cTn dur="1" fill="hold" display="0" masterRel="nextClick" afterEffect="1"/>
                                        <p:tgtEl>
                                          <p:spTgt spid="15424"/>
                                        </p:tgtEl>
                                        <p:attrNameLst>
                                          <p:attrName>ppt_c</p:attrName>
                                        </p:attrNameLst>
                                      </p:cBhvr>
                                      <p:to>
                                        <a:schemeClr val="bg1"/>
                                      </p:to>
                                    </p:animClr>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upRight)">
                                      <p:cBhvr>
                                        <p:cTn id="20" dur="1000"/>
                                        <p:tgtEl>
                                          <p:spTgt spid="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5425"/>
                                        </p:tgtEl>
                                        <p:attrNameLst>
                                          <p:attrName>style.visibility</p:attrName>
                                        </p:attrNameLst>
                                      </p:cBhvr>
                                      <p:to>
                                        <p:strVal val="visible"/>
                                      </p:to>
                                    </p:set>
                                    <p:animEffect transition="in" filter="dissolve">
                                      <p:cBhvr>
                                        <p:cTn id="23" dur="500"/>
                                        <p:tgtEl>
                                          <p:spTgt spid="15425"/>
                                        </p:tgtEl>
                                      </p:cBhvr>
                                    </p:animEffect>
                                  </p:childTnLst>
                                  <p:subTnLst>
                                    <p:animClr clrSpc="rgb" dir="cw">
                                      <p:cBhvr override="childStyle">
                                        <p:cTn dur="1" fill="hold" display="0" masterRel="nextClick" afterEffect="1"/>
                                        <p:tgtEl>
                                          <p:spTgt spid="15425"/>
                                        </p:tgtEl>
                                        <p:attrNameLst>
                                          <p:attrName>ppt_c</p:attrName>
                                        </p:attrNameLst>
                                      </p:cBhvr>
                                      <p:to>
                                        <a:schemeClr val="bg1"/>
                                      </p:to>
                                    </p:animClr>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upRight)">
                                      <p:cBhvr>
                                        <p:cTn id="28" dur="1000"/>
                                        <p:tgtEl>
                                          <p:spTgt spid="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426"/>
                                        </p:tgtEl>
                                        <p:attrNameLst>
                                          <p:attrName>style.visibility</p:attrName>
                                        </p:attrNameLst>
                                      </p:cBhvr>
                                      <p:to>
                                        <p:strVal val="visible"/>
                                      </p:to>
                                    </p:set>
                                    <p:animEffect transition="in" filter="dissolve">
                                      <p:cBhvr>
                                        <p:cTn id="31" dur="500"/>
                                        <p:tgtEl>
                                          <p:spTgt spid="15426"/>
                                        </p:tgtEl>
                                      </p:cBhvr>
                                    </p:animEffect>
                                  </p:childTnLst>
                                  <p:subTnLst>
                                    <p:animClr clrSpc="rgb" dir="cw">
                                      <p:cBhvr override="childStyle">
                                        <p:cTn dur="1" fill="hold" display="0" masterRel="nextClick" afterEffect="1"/>
                                        <p:tgtEl>
                                          <p:spTgt spid="15426"/>
                                        </p:tgtEl>
                                        <p:attrNameLst>
                                          <p:attrName>ppt_c</p:attrName>
                                        </p:attrNameLst>
                                      </p:cBhvr>
                                      <p:to>
                                        <a:schemeClr val="bg1"/>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trips(upRight)">
                                      <p:cBhvr>
                                        <p:cTn id="36" dur="1000"/>
                                        <p:tgtEl>
                                          <p:spTgt spid="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427"/>
                                        </p:tgtEl>
                                        <p:attrNameLst>
                                          <p:attrName>style.visibility</p:attrName>
                                        </p:attrNameLst>
                                      </p:cBhvr>
                                      <p:to>
                                        <p:strVal val="visible"/>
                                      </p:to>
                                    </p:set>
                                    <p:animEffect transition="in" filter="dissolve">
                                      <p:cBhvr>
                                        <p:cTn id="39" dur="500"/>
                                        <p:tgtEl>
                                          <p:spTgt spid="15427"/>
                                        </p:tgtEl>
                                      </p:cBhvr>
                                    </p:animEffect>
                                  </p:childTnLst>
                                  <p:subTnLst>
                                    <p:animClr clrSpc="rgb" dir="cw">
                                      <p:cBhvr override="childStyle">
                                        <p:cTn dur="1" fill="hold" display="0" masterRel="nextClick" afterEffect="1"/>
                                        <p:tgtEl>
                                          <p:spTgt spid="15427"/>
                                        </p:tgtEl>
                                        <p:attrNameLst>
                                          <p:attrName>ppt_c</p:attrName>
                                        </p:attrNameLst>
                                      </p:cBhvr>
                                      <p:to>
                                        <a:schemeClr val="bg1"/>
                                      </p:to>
                                    </p:animClr>
                                  </p:sub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upRight)">
                                      <p:cBhvr>
                                        <p:cTn id="44" dur="1000"/>
                                        <p:tgtEl>
                                          <p:spTgt spid="9"/>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428"/>
                                        </p:tgtEl>
                                        <p:attrNameLst>
                                          <p:attrName>style.visibility</p:attrName>
                                        </p:attrNameLst>
                                      </p:cBhvr>
                                      <p:to>
                                        <p:strVal val="visible"/>
                                      </p:to>
                                    </p:set>
                                    <p:animEffect transition="in" filter="dissolve">
                                      <p:cBhvr>
                                        <p:cTn id="47" dur="500"/>
                                        <p:tgtEl>
                                          <p:spTgt spid="15428"/>
                                        </p:tgtEl>
                                      </p:cBhvr>
                                    </p:animEffect>
                                  </p:childTnLst>
                                  <p:subTnLst>
                                    <p:animClr clrSpc="rgb" dir="cw">
                                      <p:cBhvr override="childStyle">
                                        <p:cTn dur="1" fill="hold" display="0" masterRel="nextClick" afterEffect="1"/>
                                        <p:tgtEl>
                                          <p:spTgt spid="15428"/>
                                        </p:tgtEl>
                                        <p:attrNameLst>
                                          <p:attrName>ppt_c</p:attrName>
                                        </p:attrNameLst>
                                      </p:cBhvr>
                                      <p:to>
                                        <a:schemeClr val="bg1"/>
                                      </p:to>
                                    </p:animClr>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3"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strips(upRight)">
                                      <p:cBhvr>
                                        <p:cTn id="52" dur="1000"/>
                                        <p:tgtEl>
                                          <p:spTgt spid="1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5429"/>
                                        </p:tgtEl>
                                        <p:attrNameLst>
                                          <p:attrName>style.visibility</p:attrName>
                                        </p:attrNameLst>
                                      </p:cBhvr>
                                      <p:to>
                                        <p:strVal val="visible"/>
                                      </p:to>
                                    </p:set>
                                    <p:animEffect transition="in" filter="dissolve">
                                      <p:cBhvr>
                                        <p:cTn id="55" dur="500"/>
                                        <p:tgtEl>
                                          <p:spTgt spid="15429"/>
                                        </p:tgtEl>
                                      </p:cBhvr>
                                    </p:animEffect>
                                  </p:childTnLst>
                                  <p:subTnLst>
                                    <p:animClr clrSpc="rgb" dir="cw">
                                      <p:cBhvr override="childStyle">
                                        <p:cTn dur="1" fill="hold" display="0" masterRel="nextClick" afterEffect="1"/>
                                        <p:tgtEl>
                                          <p:spTgt spid="15429"/>
                                        </p:tgtEl>
                                        <p:attrNameLst>
                                          <p:attrName>ppt_c</p:attrName>
                                        </p:attrNameLst>
                                      </p:cBhvr>
                                      <p:to>
                                        <a:schemeClr val="bg1"/>
                                      </p:to>
                                    </p:animClr>
                                  </p:sub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3"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strips(upRight)">
                                      <p:cBhvr>
                                        <p:cTn id="60" dur="1000"/>
                                        <p:tgtEl>
                                          <p:spTgt spid="1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5430"/>
                                        </p:tgtEl>
                                        <p:attrNameLst>
                                          <p:attrName>style.visibility</p:attrName>
                                        </p:attrNameLst>
                                      </p:cBhvr>
                                      <p:to>
                                        <p:strVal val="visible"/>
                                      </p:to>
                                    </p:set>
                                    <p:animEffect transition="in" filter="dissolve">
                                      <p:cBhvr>
                                        <p:cTn id="63" dur="500"/>
                                        <p:tgtEl>
                                          <p:spTgt spid="15430"/>
                                        </p:tgtEl>
                                      </p:cBhvr>
                                    </p:animEffect>
                                  </p:childTnLst>
                                  <p:subTnLst>
                                    <p:animClr clrSpc="rgb" dir="cw">
                                      <p:cBhvr override="childStyle">
                                        <p:cTn dur="1" fill="hold" display="0" masterRel="nextClick" afterEffect="1"/>
                                        <p:tgtEl>
                                          <p:spTgt spid="15430"/>
                                        </p:tgtEl>
                                        <p:attrNameLst>
                                          <p:attrName>ppt_c</p:attrName>
                                        </p:attrNameLst>
                                      </p:cBhvr>
                                      <p:to>
                                        <a:schemeClr val="bg1"/>
                                      </p:to>
                                    </p:animClr>
                                  </p:sub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15366"/>
                                        </p:tgtEl>
                                        <p:attrNameLst>
                                          <p:attrName>style.visibility</p:attrName>
                                        </p:attrNameLst>
                                      </p:cBhvr>
                                      <p:to>
                                        <p:strVal val="visible"/>
                                      </p:to>
                                    </p:set>
                                    <p:animEffect transition="in" filter="strips(downRight)">
                                      <p:cBhvr>
                                        <p:cTn id="68" dur="1000"/>
                                        <p:tgtEl>
                                          <p:spTgt spid="1536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down)">
                                      <p:cBhvr>
                                        <p:cTn id="7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nimBg="1"/>
      <p:bldP spid="15367" grpId="0" animBg="1" autoUpdateAnimBg="0"/>
      <p:bldP spid="15424" grpId="0" animBg="1"/>
      <p:bldP spid="15425" grpId="0" animBg="1"/>
      <p:bldP spid="15426" grpId="0" animBg="1"/>
      <p:bldP spid="15427" grpId="0" animBg="1"/>
      <p:bldP spid="15428" grpId="0" animBg="1"/>
      <p:bldP spid="15429" grpId="0" animBg="1"/>
      <p:bldP spid="15430" grpId="0" animBg="1"/>
      <p:bldP spid="51"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82946"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86019" name="Rectangle 4"/>
          <p:cNvSpPr>
            <a:spLocks noGrp="1" noChangeArrowheads="1"/>
          </p:cNvSpPr>
          <p:nvPr>
            <p:ph type="title"/>
          </p:nvPr>
        </p:nvSpPr>
        <p:spPr>
          <a:xfrm>
            <a:off x="587375" y="352425"/>
            <a:ext cx="8208963" cy="954088"/>
          </a:xfrm>
          <a:extLst/>
        </p:spPr>
        <p:txBody>
          <a:bodyPr/>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800" i="1" smtClean="0">
                <a:solidFill>
                  <a:srgbClr val="339966"/>
                </a:solidFill>
                <a:effectLst>
                  <a:outerShdw blurRad="38100" dist="38100" dir="2700000" algn="tl">
                    <a:srgbClr val="C0C0C0"/>
                  </a:outerShdw>
                </a:effectLst>
                <a:latin typeface="Tahoma" pitchFamily="34" charset="0"/>
                <a:ea typeface="宋体" pitchFamily="2" charset="-122"/>
              </a:rPr>
              <a:t>3</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b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br>
            <a:r>
              <a:rPr lang="en-US" altLang="zh-CN" sz="3200" b="0" smtClean="0">
                <a:solidFill>
                  <a:srgbClr val="339966"/>
                </a:solidFill>
                <a:effectLst>
                  <a:outerShdw blurRad="38100" dist="38100" dir="2700000" algn="tl">
                    <a:srgbClr val="C0C0C0"/>
                  </a:outerShdw>
                </a:effectLst>
                <a:ea typeface="宋体" pitchFamily="2" charset="-122"/>
              </a:rPr>
              <a:t>B.  </a:t>
            </a:r>
            <a:r>
              <a:rPr lang="zh-CN" altLang="zh-CN" sz="3200" b="0" smtClean="0">
                <a:solidFill>
                  <a:srgbClr val="339966"/>
                </a:solidFill>
                <a:effectLst>
                  <a:outerShdw blurRad="38100" dist="38100" dir="2700000" algn="tl">
                    <a:srgbClr val="C0C0C0"/>
                  </a:outerShdw>
                </a:effectLst>
                <a:ea typeface="宋体" pitchFamily="2" charset="-122"/>
              </a:rPr>
              <a:t>特许使用费的下降</a:t>
            </a:r>
          </a:p>
        </p:txBody>
      </p:sp>
      <p:grpSp>
        <p:nvGrpSpPr>
          <p:cNvPr id="82948" name="Group 4"/>
          <p:cNvGrpSpPr>
            <a:grpSpLocks/>
          </p:cNvGrpSpPr>
          <p:nvPr/>
        </p:nvGrpSpPr>
        <p:grpSpPr bwMode="auto">
          <a:xfrm>
            <a:off x="593725" y="290513"/>
            <a:ext cx="8210550" cy="1049337"/>
            <a:chOff x="0" y="0"/>
            <a:chExt cx="5000" cy="661"/>
          </a:xfrm>
        </p:grpSpPr>
        <p:sp>
          <p:nvSpPr>
            <p:cNvPr id="82986" name="Line 9"/>
            <p:cNvSpPr>
              <a:spLocks noChangeShapeType="1"/>
            </p:cNvSpPr>
            <p:nvPr/>
          </p:nvSpPr>
          <p:spPr bwMode="auto">
            <a:xfrm>
              <a:off x="2" y="661"/>
              <a:ext cx="4998" cy="0"/>
            </a:xfrm>
            <a:prstGeom prst="line">
              <a:avLst/>
            </a:prstGeom>
            <a:noFill/>
            <a:ln w="12700">
              <a:solidFill>
                <a:srgbClr val="C0C0C0"/>
              </a:solidFill>
              <a:round/>
              <a:headEnd/>
              <a:tailEnd/>
            </a:ln>
          </p:spPr>
          <p:txBody>
            <a:bodyPr/>
            <a:lstStyle/>
            <a:p>
              <a:endParaRPr lang="zh-CN" altLang="en-US"/>
            </a:p>
          </p:txBody>
        </p:sp>
        <p:sp>
          <p:nvSpPr>
            <p:cNvPr id="82987" name="Line 10"/>
            <p:cNvSpPr>
              <a:spLocks noChangeShapeType="1"/>
            </p:cNvSpPr>
            <p:nvPr/>
          </p:nvSpPr>
          <p:spPr bwMode="auto">
            <a:xfrm>
              <a:off x="0" y="0"/>
              <a:ext cx="4998" cy="0"/>
            </a:xfrm>
            <a:prstGeom prst="line">
              <a:avLst/>
            </a:prstGeom>
            <a:noFill/>
            <a:ln w="12700">
              <a:solidFill>
                <a:srgbClr val="C0C0C0"/>
              </a:solidFill>
              <a:round/>
              <a:headEnd/>
              <a:tailEnd/>
            </a:ln>
          </p:spPr>
          <p:txBody>
            <a:bodyPr/>
            <a:lstStyle/>
            <a:p>
              <a:endParaRPr lang="zh-CN" altLang="en-US"/>
            </a:p>
          </p:txBody>
        </p:sp>
      </p:grpSp>
      <p:sp>
        <p:nvSpPr>
          <p:cNvPr id="82949" name="Rectangle 7"/>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8133333E-FA7F-413A-A5B9-3042908699A7}" type="slidenum">
              <a:rPr lang="zh-CN" altLang="zh-CN" sz="1700">
                <a:solidFill>
                  <a:srgbClr val="777777"/>
                </a:solidFill>
                <a:latin typeface="Tahoma" pitchFamily="34" charset="0"/>
                <a:ea typeface="宋体" pitchFamily="2" charset="-122"/>
              </a:rPr>
              <a:pPr algn="r"/>
              <a:t>59</a:t>
            </a:fld>
            <a:endParaRPr lang="zh-CN" altLang="zh-CN" sz="1700">
              <a:solidFill>
                <a:srgbClr val="777777"/>
              </a:solidFill>
              <a:latin typeface="Tahoma" pitchFamily="34" charset="0"/>
              <a:ea typeface="宋体" pitchFamily="2" charset="-122"/>
            </a:endParaRPr>
          </a:p>
        </p:txBody>
      </p:sp>
      <p:grpSp>
        <p:nvGrpSpPr>
          <p:cNvPr id="82950" name="Group 8"/>
          <p:cNvGrpSpPr>
            <a:grpSpLocks/>
          </p:cNvGrpSpPr>
          <p:nvPr/>
        </p:nvGrpSpPr>
        <p:grpSpPr bwMode="auto">
          <a:xfrm>
            <a:off x="4318000" y="2114550"/>
            <a:ext cx="4422775" cy="4106863"/>
            <a:chOff x="0" y="0"/>
            <a:chExt cx="2786" cy="2420"/>
          </a:xfrm>
        </p:grpSpPr>
        <p:grpSp>
          <p:nvGrpSpPr>
            <p:cNvPr id="82981" name="Group 9"/>
            <p:cNvGrpSpPr>
              <a:grpSpLocks/>
            </p:cNvGrpSpPr>
            <p:nvPr/>
          </p:nvGrpSpPr>
          <p:grpSpPr bwMode="auto">
            <a:xfrm>
              <a:off x="118" y="252"/>
              <a:ext cx="2409" cy="2049"/>
              <a:chOff x="0" y="0"/>
              <a:chExt cx="2116" cy="2027"/>
            </a:xfrm>
          </p:grpSpPr>
          <p:sp>
            <p:nvSpPr>
              <p:cNvPr id="82984" name="Line 11"/>
              <p:cNvSpPr>
                <a:spLocks noChangeShapeType="1"/>
              </p:cNvSpPr>
              <p:nvPr/>
            </p:nvSpPr>
            <p:spPr bwMode="auto">
              <a:xfrm>
                <a:off x="4" y="0"/>
                <a:ext cx="0" cy="2025"/>
              </a:xfrm>
              <a:prstGeom prst="line">
                <a:avLst/>
              </a:prstGeom>
              <a:noFill/>
              <a:ln w="12700">
                <a:solidFill>
                  <a:schemeClr val="tx1"/>
                </a:solidFill>
                <a:round/>
                <a:headEnd/>
                <a:tailEnd/>
              </a:ln>
            </p:spPr>
            <p:txBody>
              <a:bodyPr/>
              <a:lstStyle/>
              <a:p>
                <a:endParaRPr lang="zh-CN" altLang="en-US"/>
              </a:p>
            </p:txBody>
          </p:sp>
          <p:sp>
            <p:nvSpPr>
              <p:cNvPr id="82985" name="Line 12"/>
              <p:cNvSpPr>
                <a:spLocks noChangeShapeType="1"/>
              </p:cNvSpPr>
              <p:nvPr/>
            </p:nvSpPr>
            <p:spPr bwMode="auto">
              <a:xfrm>
                <a:off x="0" y="2027"/>
                <a:ext cx="2116" cy="0"/>
              </a:xfrm>
              <a:prstGeom prst="line">
                <a:avLst/>
              </a:prstGeom>
              <a:noFill/>
              <a:ln w="12700">
                <a:solidFill>
                  <a:schemeClr val="tx1"/>
                </a:solidFill>
                <a:round/>
                <a:headEnd/>
                <a:tailEnd/>
              </a:ln>
            </p:spPr>
            <p:txBody>
              <a:bodyPr/>
              <a:lstStyle/>
              <a:p>
                <a:endParaRPr lang="zh-CN" altLang="en-US"/>
              </a:p>
            </p:txBody>
          </p:sp>
        </p:grpSp>
        <p:sp>
          <p:nvSpPr>
            <p:cNvPr id="82982" name="Text Box 13"/>
            <p:cNvSpPr txBox="1">
              <a:spLocks noChangeArrowheads="1"/>
            </p:cNvSpPr>
            <p:nvPr/>
          </p:nvSpPr>
          <p:spPr bwMode="auto">
            <a:xfrm>
              <a:off x="0" y="0"/>
              <a:ext cx="267"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P</a:t>
              </a:r>
            </a:p>
          </p:txBody>
        </p:sp>
        <p:sp>
          <p:nvSpPr>
            <p:cNvPr id="82983" name="Text Box 14"/>
            <p:cNvSpPr txBox="1">
              <a:spLocks noChangeArrowheads="1"/>
            </p:cNvSpPr>
            <p:nvPr/>
          </p:nvSpPr>
          <p:spPr bwMode="auto">
            <a:xfrm>
              <a:off x="2496" y="2151"/>
              <a:ext cx="290" cy="269"/>
            </a:xfrm>
            <a:prstGeom prst="rect">
              <a:avLst/>
            </a:prstGeom>
            <a:noFill/>
            <a:ln w="9525">
              <a:noFill/>
              <a:miter lim="800000"/>
              <a:headEnd/>
              <a:tailEnd/>
            </a:ln>
          </p:spPr>
          <p:txBody>
            <a:bodyPr>
              <a:spAutoFit/>
            </a:bodyPr>
            <a:lstStyle/>
            <a:p>
              <a:pPr algn="ctr">
                <a:spcBef>
                  <a:spcPct val="50000"/>
                </a:spcBef>
              </a:pPr>
              <a:r>
                <a:rPr lang="en-US" altLang="zh-CN" sz="2400" b="1" i="1">
                  <a:ea typeface="宋体" pitchFamily="2" charset="-122"/>
                </a:rPr>
                <a:t>Q</a:t>
              </a:r>
            </a:p>
          </p:txBody>
        </p:sp>
      </p:grpSp>
      <p:grpSp>
        <p:nvGrpSpPr>
          <p:cNvPr id="82951" name="Group 14"/>
          <p:cNvGrpSpPr>
            <a:grpSpLocks/>
          </p:cNvGrpSpPr>
          <p:nvPr/>
        </p:nvGrpSpPr>
        <p:grpSpPr bwMode="auto">
          <a:xfrm>
            <a:off x="5773738" y="2947988"/>
            <a:ext cx="2486025" cy="2901950"/>
            <a:chOff x="0" y="0"/>
            <a:chExt cx="1566" cy="1828"/>
          </a:xfrm>
        </p:grpSpPr>
        <p:sp>
          <p:nvSpPr>
            <p:cNvPr id="82979" name="Line 16"/>
            <p:cNvSpPr>
              <a:spLocks noChangeShapeType="1"/>
            </p:cNvSpPr>
            <p:nvPr/>
          </p:nvSpPr>
          <p:spPr bwMode="auto">
            <a:xfrm>
              <a:off x="0" y="0"/>
              <a:ext cx="1263" cy="1587"/>
            </a:xfrm>
            <a:prstGeom prst="line">
              <a:avLst/>
            </a:prstGeom>
            <a:noFill/>
            <a:ln w="38100">
              <a:solidFill>
                <a:srgbClr val="003399"/>
              </a:solidFill>
              <a:round/>
              <a:headEnd/>
              <a:tailEnd/>
            </a:ln>
          </p:spPr>
          <p:txBody>
            <a:bodyPr/>
            <a:lstStyle/>
            <a:p>
              <a:endParaRPr lang="zh-CN" altLang="en-US"/>
            </a:p>
          </p:txBody>
        </p:sp>
        <p:sp>
          <p:nvSpPr>
            <p:cNvPr id="82980" name="Text Box 17"/>
            <p:cNvSpPr txBox="1">
              <a:spLocks noChangeArrowheads="1"/>
            </p:cNvSpPr>
            <p:nvPr/>
          </p:nvSpPr>
          <p:spPr bwMode="auto">
            <a:xfrm>
              <a:off x="1222" y="1540"/>
              <a:ext cx="344"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D</a:t>
              </a:r>
              <a:r>
                <a:rPr lang="en-US" altLang="zh-CN" sz="2400" baseline="-25000">
                  <a:ea typeface="宋体" pitchFamily="2" charset="-122"/>
                </a:rPr>
                <a:t>1</a:t>
              </a:r>
            </a:p>
          </p:txBody>
        </p:sp>
      </p:grpSp>
      <p:grpSp>
        <p:nvGrpSpPr>
          <p:cNvPr id="82952" name="Group 17"/>
          <p:cNvGrpSpPr>
            <a:grpSpLocks/>
          </p:cNvGrpSpPr>
          <p:nvPr/>
        </p:nvGrpSpPr>
        <p:grpSpPr bwMode="auto">
          <a:xfrm>
            <a:off x="5092700" y="2560638"/>
            <a:ext cx="1933575" cy="2901950"/>
            <a:chOff x="0" y="0"/>
            <a:chExt cx="1218" cy="1828"/>
          </a:xfrm>
        </p:grpSpPr>
        <p:sp>
          <p:nvSpPr>
            <p:cNvPr id="82977" name="Line 19"/>
            <p:cNvSpPr>
              <a:spLocks noChangeShapeType="1"/>
            </p:cNvSpPr>
            <p:nvPr/>
          </p:nvSpPr>
          <p:spPr bwMode="auto">
            <a:xfrm flipV="1">
              <a:off x="0" y="254"/>
              <a:ext cx="949" cy="1574"/>
            </a:xfrm>
            <a:prstGeom prst="line">
              <a:avLst/>
            </a:prstGeom>
            <a:noFill/>
            <a:ln w="38100">
              <a:solidFill>
                <a:srgbClr val="003399"/>
              </a:solidFill>
              <a:round/>
              <a:headEnd/>
              <a:tailEnd/>
            </a:ln>
          </p:spPr>
          <p:txBody>
            <a:bodyPr/>
            <a:lstStyle/>
            <a:p>
              <a:endParaRPr lang="zh-CN" altLang="en-US"/>
            </a:p>
          </p:txBody>
        </p:sp>
        <p:sp>
          <p:nvSpPr>
            <p:cNvPr id="82978" name="Text Box 20"/>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1</a:t>
              </a:r>
            </a:p>
          </p:txBody>
        </p:sp>
      </p:grpSp>
      <p:grpSp>
        <p:nvGrpSpPr>
          <p:cNvPr id="82953" name="Group 20"/>
          <p:cNvGrpSpPr>
            <a:grpSpLocks/>
          </p:cNvGrpSpPr>
          <p:nvPr/>
        </p:nvGrpSpPr>
        <p:grpSpPr bwMode="auto">
          <a:xfrm>
            <a:off x="4008438" y="3362325"/>
            <a:ext cx="2489200" cy="3036888"/>
            <a:chOff x="0" y="0"/>
            <a:chExt cx="1568" cy="1913"/>
          </a:xfrm>
        </p:grpSpPr>
        <p:sp>
          <p:nvSpPr>
            <p:cNvPr id="82971" name="Text Box 22"/>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1</a:t>
              </a:r>
            </a:p>
          </p:txBody>
        </p:sp>
        <p:sp>
          <p:nvSpPr>
            <p:cNvPr id="82972" name="Oval 23"/>
            <p:cNvSpPr>
              <a:spLocks noChangeArrowheads="1"/>
            </p:cNvSpPr>
            <p:nvPr/>
          </p:nvSpPr>
          <p:spPr bwMode="auto">
            <a:xfrm>
              <a:off x="1368" y="67"/>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nvGrpSpPr>
            <p:cNvPr id="82973" name="Group 23"/>
            <p:cNvGrpSpPr>
              <a:grpSpLocks/>
            </p:cNvGrpSpPr>
            <p:nvPr/>
          </p:nvGrpSpPr>
          <p:grpSpPr bwMode="auto">
            <a:xfrm>
              <a:off x="316" y="112"/>
              <a:ext cx="1098" cy="1562"/>
              <a:chOff x="0" y="0"/>
              <a:chExt cx="826" cy="1117"/>
            </a:xfrm>
          </p:grpSpPr>
          <p:sp>
            <p:nvSpPr>
              <p:cNvPr id="82975" name="Line 25"/>
              <p:cNvSpPr>
                <a:spLocks noChangeShapeType="1"/>
              </p:cNvSpPr>
              <p:nvPr/>
            </p:nvSpPr>
            <p:spPr bwMode="auto">
              <a:xfrm>
                <a:off x="0" y="2"/>
                <a:ext cx="823" cy="0"/>
              </a:xfrm>
              <a:prstGeom prst="line">
                <a:avLst/>
              </a:prstGeom>
              <a:noFill/>
              <a:ln w="9525">
                <a:solidFill>
                  <a:schemeClr val="tx1"/>
                </a:solidFill>
                <a:prstDash val="lgDash"/>
                <a:round/>
                <a:headEnd/>
                <a:tailEnd/>
              </a:ln>
            </p:spPr>
            <p:txBody>
              <a:bodyPr/>
              <a:lstStyle/>
              <a:p>
                <a:endParaRPr lang="zh-CN" altLang="en-US"/>
              </a:p>
            </p:txBody>
          </p:sp>
          <p:sp>
            <p:nvSpPr>
              <p:cNvPr id="82976" name="Line 26"/>
              <p:cNvSpPr>
                <a:spLocks noChangeShapeType="1"/>
              </p:cNvSpPr>
              <p:nvPr/>
            </p:nvSpPr>
            <p:spPr bwMode="auto">
              <a:xfrm>
                <a:off x="826" y="0"/>
                <a:ext cx="0" cy="1117"/>
              </a:xfrm>
              <a:prstGeom prst="line">
                <a:avLst/>
              </a:prstGeom>
              <a:noFill/>
              <a:ln w="9525">
                <a:solidFill>
                  <a:schemeClr val="tx1"/>
                </a:solidFill>
                <a:prstDash val="lgDash"/>
                <a:round/>
                <a:headEnd/>
                <a:tailEnd/>
              </a:ln>
            </p:spPr>
            <p:txBody>
              <a:bodyPr/>
              <a:lstStyle/>
              <a:p>
                <a:endParaRPr lang="zh-CN" altLang="en-US"/>
              </a:p>
            </p:txBody>
          </p:sp>
        </p:grpSp>
        <p:sp>
          <p:nvSpPr>
            <p:cNvPr id="82974" name="Text Box 27"/>
            <p:cNvSpPr txBox="1">
              <a:spLocks noChangeArrowheads="1"/>
            </p:cNvSpPr>
            <p:nvPr/>
          </p:nvSpPr>
          <p:spPr bwMode="auto">
            <a:xfrm>
              <a:off x="1260" y="1683"/>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1</a:t>
              </a:r>
            </a:p>
          </p:txBody>
        </p:sp>
      </p:grpSp>
      <p:grpSp>
        <p:nvGrpSpPr>
          <p:cNvPr id="9" name="Group 27"/>
          <p:cNvGrpSpPr>
            <a:grpSpLocks/>
          </p:cNvGrpSpPr>
          <p:nvPr/>
        </p:nvGrpSpPr>
        <p:grpSpPr bwMode="auto">
          <a:xfrm>
            <a:off x="5989638" y="2568575"/>
            <a:ext cx="1933575" cy="2901950"/>
            <a:chOff x="0" y="0"/>
            <a:chExt cx="1218" cy="1828"/>
          </a:xfrm>
        </p:grpSpPr>
        <p:sp>
          <p:nvSpPr>
            <p:cNvPr id="82969" name="Line 29"/>
            <p:cNvSpPr>
              <a:spLocks noChangeShapeType="1"/>
            </p:cNvSpPr>
            <p:nvPr/>
          </p:nvSpPr>
          <p:spPr bwMode="auto">
            <a:xfrm flipV="1">
              <a:off x="0" y="254"/>
              <a:ext cx="949" cy="1574"/>
            </a:xfrm>
            <a:prstGeom prst="line">
              <a:avLst/>
            </a:prstGeom>
            <a:noFill/>
            <a:ln w="38100">
              <a:solidFill>
                <a:srgbClr val="FF0000"/>
              </a:solidFill>
              <a:round/>
              <a:headEnd/>
              <a:tailEnd/>
            </a:ln>
          </p:spPr>
          <p:txBody>
            <a:bodyPr/>
            <a:lstStyle/>
            <a:p>
              <a:endParaRPr lang="zh-CN" altLang="en-US"/>
            </a:p>
          </p:txBody>
        </p:sp>
        <p:sp>
          <p:nvSpPr>
            <p:cNvPr id="82970" name="Text Box 30"/>
            <p:cNvSpPr txBox="1">
              <a:spLocks noChangeArrowheads="1"/>
            </p:cNvSpPr>
            <p:nvPr/>
          </p:nvSpPr>
          <p:spPr bwMode="auto">
            <a:xfrm>
              <a:off x="853" y="0"/>
              <a:ext cx="365" cy="288"/>
            </a:xfrm>
            <a:prstGeom prst="rect">
              <a:avLst/>
            </a:prstGeom>
            <a:noFill/>
            <a:ln w="9525">
              <a:noFill/>
              <a:miter lim="800000"/>
              <a:headEnd/>
              <a:tailEnd/>
            </a:ln>
          </p:spPr>
          <p:txBody>
            <a:bodyPr>
              <a:spAutoFit/>
            </a:bodyPr>
            <a:lstStyle/>
            <a:p>
              <a:pPr algn="ctr">
                <a:spcBef>
                  <a:spcPct val="50000"/>
                </a:spcBef>
              </a:pPr>
              <a:r>
                <a:rPr lang="en-US" altLang="zh-CN" sz="2400">
                  <a:ea typeface="宋体" pitchFamily="2" charset="-122"/>
                </a:rPr>
                <a:t>S</a:t>
              </a:r>
              <a:r>
                <a:rPr lang="en-US" altLang="zh-CN" sz="2400" baseline="-25000">
                  <a:ea typeface="宋体" pitchFamily="2" charset="-122"/>
                </a:rPr>
                <a:t>2</a:t>
              </a:r>
            </a:p>
          </p:txBody>
        </p:sp>
      </p:grpSp>
      <p:sp>
        <p:nvSpPr>
          <p:cNvPr id="86046" name="Line 31"/>
          <p:cNvSpPr>
            <a:spLocks noChangeShapeType="1"/>
          </p:cNvSpPr>
          <p:nvPr/>
        </p:nvSpPr>
        <p:spPr bwMode="auto">
          <a:xfrm>
            <a:off x="6453188" y="3305175"/>
            <a:ext cx="790575" cy="0"/>
          </a:xfrm>
          <a:prstGeom prst="line">
            <a:avLst/>
          </a:prstGeom>
          <a:noFill/>
          <a:ln w="57150">
            <a:solidFill>
              <a:srgbClr val="A50021"/>
            </a:solidFill>
            <a:round/>
            <a:headEnd/>
            <a:tailEnd type="triangle" w="lg" len="med"/>
          </a:ln>
        </p:spPr>
        <p:txBody>
          <a:bodyPr/>
          <a:lstStyle/>
          <a:p>
            <a:endParaRPr lang="zh-CN" altLang="en-US"/>
          </a:p>
        </p:txBody>
      </p:sp>
      <p:sp>
        <p:nvSpPr>
          <p:cNvPr id="82956" name="Text Box 32"/>
          <p:cNvSpPr txBox="1">
            <a:spLocks noChangeArrowheads="1"/>
          </p:cNvSpPr>
          <p:nvPr/>
        </p:nvSpPr>
        <p:spPr bwMode="auto">
          <a:xfrm>
            <a:off x="5113338" y="1571625"/>
            <a:ext cx="2754312" cy="481013"/>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zh-CN" altLang="zh-CN" sz="2500">
                <a:ea typeface="宋体" pitchFamily="2" charset="-122"/>
              </a:rPr>
              <a:t>音乐下载市场</a:t>
            </a:r>
          </a:p>
        </p:txBody>
      </p:sp>
      <p:grpSp>
        <p:nvGrpSpPr>
          <p:cNvPr id="10" name="Group 32"/>
          <p:cNvGrpSpPr>
            <a:grpSpLocks/>
          </p:cNvGrpSpPr>
          <p:nvPr/>
        </p:nvGrpSpPr>
        <p:grpSpPr bwMode="auto">
          <a:xfrm>
            <a:off x="3998913" y="4003675"/>
            <a:ext cx="3022600" cy="2403475"/>
            <a:chOff x="0" y="0"/>
            <a:chExt cx="1904" cy="1514"/>
          </a:xfrm>
        </p:grpSpPr>
        <p:grpSp>
          <p:nvGrpSpPr>
            <p:cNvPr id="82963" name="Group 33"/>
            <p:cNvGrpSpPr>
              <a:grpSpLocks/>
            </p:cNvGrpSpPr>
            <p:nvPr/>
          </p:nvGrpSpPr>
          <p:grpSpPr bwMode="auto">
            <a:xfrm>
              <a:off x="322" y="118"/>
              <a:ext cx="1417" cy="1150"/>
              <a:chOff x="0" y="0"/>
              <a:chExt cx="826" cy="1117"/>
            </a:xfrm>
          </p:grpSpPr>
          <p:sp>
            <p:nvSpPr>
              <p:cNvPr id="82967" name="Line 35"/>
              <p:cNvSpPr>
                <a:spLocks noChangeShapeType="1"/>
              </p:cNvSpPr>
              <p:nvPr/>
            </p:nvSpPr>
            <p:spPr bwMode="auto">
              <a:xfrm>
                <a:off x="0" y="2"/>
                <a:ext cx="823" cy="0"/>
              </a:xfrm>
              <a:prstGeom prst="line">
                <a:avLst/>
              </a:prstGeom>
              <a:noFill/>
              <a:ln w="9525">
                <a:solidFill>
                  <a:schemeClr val="tx1"/>
                </a:solidFill>
                <a:prstDash val="lgDash"/>
                <a:round/>
                <a:headEnd/>
                <a:tailEnd/>
              </a:ln>
            </p:spPr>
            <p:txBody>
              <a:bodyPr/>
              <a:lstStyle/>
              <a:p>
                <a:endParaRPr lang="zh-CN" altLang="en-US"/>
              </a:p>
            </p:txBody>
          </p:sp>
          <p:sp>
            <p:nvSpPr>
              <p:cNvPr id="82968" name="Line 36"/>
              <p:cNvSpPr>
                <a:spLocks noChangeShapeType="1"/>
              </p:cNvSpPr>
              <p:nvPr/>
            </p:nvSpPr>
            <p:spPr bwMode="auto">
              <a:xfrm>
                <a:off x="826" y="0"/>
                <a:ext cx="0" cy="1117"/>
              </a:xfrm>
              <a:prstGeom prst="line">
                <a:avLst/>
              </a:prstGeom>
              <a:noFill/>
              <a:ln w="9525">
                <a:solidFill>
                  <a:schemeClr val="tx1"/>
                </a:solidFill>
                <a:prstDash val="lgDash"/>
                <a:round/>
                <a:headEnd/>
                <a:tailEnd/>
              </a:ln>
            </p:spPr>
            <p:txBody>
              <a:bodyPr/>
              <a:lstStyle/>
              <a:p>
                <a:endParaRPr lang="zh-CN" altLang="en-US"/>
              </a:p>
            </p:txBody>
          </p:sp>
        </p:grpSp>
        <p:sp>
          <p:nvSpPr>
            <p:cNvPr id="82964" name="Text Box 37"/>
            <p:cNvSpPr txBox="1">
              <a:spLocks noChangeArrowheads="1"/>
            </p:cNvSpPr>
            <p:nvPr/>
          </p:nvSpPr>
          <p:spPr bwMode="auto">
            <a:xfrm>
              <a:off x="1596" y="1284"/>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Q</a:t>
              </a:r>
              <a:r>
                <a:rPr lang="en-US" altLang="zh-CN" sz="2400" b="1" baseline="-25000">
                  <a:ea typeface="宋体" pitchFamily="2" charset="-122"/>
                </a:rPr>
                <a:t>2</a:t>
              </a:r>
            </a:p>
          </p:txBody>
        </p:sp>
        <p:sp>
          <p:nvSpPr>
            <p:cNvPr id="82965" name="Text Box 38"/>
            <p:cNvSpPr txBox="1">
              <a:spLocks noChangeArrowheads="1"/>
            </p:cNvSpPr>
            <p:nvPr/>
          </p:nvSpPr>
          <p:spPr bwMode="auto">
            <a:xfrm>
              <a:off x="0" y="0"/>
              <a:ext cx="308" cy="230"/>
            </a:xfrm>
            <a:prstGeom prst="rect">
              <a:avLst/>
            </a:prstGeom>
            <a:noFill/>
            <a:ln w="9525">
              <a:noFill/>
              <a:miter lim="800000"/>
              <a:headEnd/>
              <a:tailEnd/>
            </a:ln>
          </p:spPr>
          <p:txBody>
            <a:bodyPr lIns="0" tIns="0" rIns="0" bIns="0">
              <a:spAutoFit/>
            </a:bodyPr>
            <a:lstStyle/>
            <a:p>
              <a:pPr algn="ctr">
                <a:spcBef>
                  <a:spcPct val="50000"/>
                </a:spcBef>
              </a:pPr>
              <a:r>
                <a:rPr lang="en-US" altLang="zh-CN" sz="2400" b="1" i="1">
                  <a:ea typeface="宋体" pitchFamily="2" charset="-122"/>
                </a:rPr>
                <a:t>P</a:t>
              </a:r>
              <a:r>
                <a:rPr lang="en-US" altLang="zh-CN" sz="2400" b="1" baseline="-25000">
                  <a:ea typeface="宋体" pitchFamily="2" charset="-122"/>
                </a:rPr>
                <a:t>2</a:t>
              </a:r>
            </a:p>
          </p:txBody>
        </p:sp>
        <p:sp>
          <p:nvSpPr>
            <p:cNvPr id="82966" name="Oval 39"/>
            <p:cNvSpPr>
              <a:spLocks noChangeArrowheads="1"/>
            </p:cNvSpPr>
            <p:nvPr/>
          </p:nvSpPr>
          <p:spPr bwMode="auto">
            <a:xfrm>
              <a:off x="1694" y="76"/>
              <a:ext cx="88" cy="87"/>
            </a:xfrm>
            <a:prstGeom prst="ellipse">
              <a:avLst/>
            </a:prstGeom>
            <a:solidFill>
              <a:srgbClr val="000000"/>
            </a:solidFill>
            <a:ln w="9525">
              <a:noFill/>
              <a:round/>
              <a:headEnd/>
              <a:tailEnd/>
            </a:ln>
          </p:spPr>
          <p:txBody>
            <a:bodyPr wrap="none" anchor="ctr"/>
            <a:lstStyle/>
            <a:p>
              <a:endParaRPr lang="zh-CN" altLang="zh-CN" sz="1800">
                <a:ea typeface="宋体" pitchFamily="2" charset="-122"/>
              </a:endParaRPr>
            </a:p>
          </p:txBody>
        </p:sp>
      </p:grpSp>
      <p:sp>
        <p:nvSpPr>
          <p:cNvPr id="86055" name="Rectangle 40"/>
          <p:cNvSpPr>
            <a:spLocks noChangeArrowheads="1"/>
          </p:cNvSpPr>
          <p:nvPr/>
        </p:nvSpPr>
        <p:spPr bwMode="auto">
          <a:xfrm>
            <a:off x="681038" y="2295525"/>
            <a:ext cx="3084512" cy="546100"/>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400">
                <a:ea typeface="宋体" pitchFamily="2" charset="-122"/>
              </a:rPr>
              <a:t>1.	供给曲线移动</a:t>
            </a:r>
          </a:p>
        </p:txBody>
      </p:sp>
      <p:sp>
        <p:nvSpPr>
          <p:cNvPr id="86056" name="Rectangle 41"/>
          <p:cNvSpPr>
            <a:spLocks noChangeArrowheads="1"/>
          </p:cNvSpPr>
          <p:nvPr/>
        </p:nvSpPr>
        <p:spPr bwMode="auto">
          <a:xfrm>
            <a:off x="677863" y="3192463"/>
            <a:ext cx="2516187" cy="546100"/>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400">
                <a:ea typeface="宋体" pitchFamily="2" charset="-122"/>
              </a:rPr>
              <a:t>2.	供给曲线向</a:t>
            </a:r>
            <a:r>
              <a:rPr lang="zh-CN" altLang="zh-CN" sz="2400" u="sng">
                <a:ea typeface="宋体" pitchFamily="2" charset="-122"/>
              </a:rPr>
              <a:t>右</a:t>
            </a:r>
            <a:r>
              <a:rPr lang="zh-CN" altLang="zh-CN" sz="2400">
                <a:ea typeface="宋体" pitchFamily="2" charset="-122"/>
              </a:rPr>
              <a:t>移动</a:t>
            </a:r>
          </a:p>
        </p:txBody>
      </p:sp>
      <p:sp>
        <p:nvSpPr>
          <p:cNvPr id="86057" name="Rectangle 42"/>
          <p:cNvSpPr>
            <a:spLocks noChangeArrowheads="1"/>
          </p:cNvSpPr>
          <p:nvPr/>
        </p:nvSpPr>
        <p:spPr bwMode="auto">
          <a:xfrm>
            <a:off x="684213" y="4014788"/>
            <a:ext cx="3084512" cy="960437"/>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400">
                <a:ea typeface="宋体" pitchFamily="2" charset="-122"/>
              </a:rPr>
              <a:t>3.	价格下降，数量增加</a:t>
            </a:r>
            <a:endParaRPr lang="zh-CN" altLang="zh-CN" sz="2400" u="sng">
              <a:ea typeface="宋体" pitchFamily="2" charset="-122"/>
            </a:endParaRPr>
          </a:p>
        </p:txBody>
      </p:sp>
      <p:sp>
        <p:nvSpPr>
          <p:cNvPr id="82961" name="Rectangle 43"/>
          <p:cNvSpPr>
            <a:spLocks noChangeArrowheads="1"/>
          </p:cNvSpPr>
          <p:nvPr/>
        </p:nvSpPr>
        <p:spPr bwMode="auto">
          <a:xfrm>
            <a:off x="703263" y="1697038"/>
            <a:ext cx="1376362" cy="544512"/>
          </a:xfrm>
          <a:prstGeom prst="rect">
            <a:avLst/>
          </a:prstGeom>
          <a:noFill/>
          <a:ln w="9525">
            <a:noFill/>
            <a:miter lim="800000"/>
            <a:headEnd/>
            <a:tailEnd/>
          </a:ln>
        </p:spPr>
        <p:txBody>
          <a:bodyPr/>
          <a:lstStyle/>
          <a:p>
            <a:pPr marL="457200" indent="-457200">
              <a:lnSpc>
                <a:spcPct val="105000"/>
              </a:lnSpc>
              <a:spcBef>
                <a:spcPct val="45000"/>
              </a:spcBef>
              <a:buClr>
                <a:srgbClr val="003399"/>
              </a:buClr>
              <a:buSzPct val="120000"/>
              <a:buFont typeface="Wingdings" pitchFamily="2" charset="2"/>
              <a:buNone/>
            </a:pPr>
            <a:r>
              <a:rPr lang="zh-CN" altLang="zh-CN" sz="2500" b="1" u="sng">
                <a:ea typeface="宋体" pitchFamily="2" charset="-122"/>
              </a:rPr>
              <a:t>步骤</a:t>
            </a:r>
            <a:endParaRPr lang="zh-CN" altLang="zh-CN" sz="2500" b="1">
              <a:ea typeface="宋体" pitchFamily="2" charset="-122"/>
            </a:endParaRPr>
          </a:p>
        </p:txBody>
      </p:sp>
      <p:sp>
        <p:nvSpPr>
          <p:cNvPr id="86059" name="Rectangle 44"/>
          <p:cNvSpPr>
            <a:spLocks noChangeArrowheads="1"/>
          </p:cNvSpPr>
          <p:nvPr/>
        </p:nvSpPr>
        <p:spPr bwMode="auto">
          <a:xfrm>
            <a:off x="1120775" y="2732088"/>
            <a:ext cx="2989263" cy="858837"/>
          </a:xfrm>
          <a:prstGeom prst="rect">
            <a:avLst/>
          </a:prstGeom>
          <a:noFill/>
          <a:ln w="9525">
            <a:noFill/>
            <a:miter lim="800000"/>
            <a:headEnd/>
            <a:tailEnd/>
          </a:ln>
        </p:spPr>
        <p:txBody>
          <a:bodyPr>
            <a:spAutoFit/>
          </a:bodyPr>
          <a:lstStyle/>
          <a:p>
            <a:pPr>
              <a:lnSpc>
                <a:spcPct val="105000"/>
              </a:lnSpc>
              <a:spcBef>
                <a:spcPct val="45000"/>
              </a:spcBef>
              <a:buClr>
                <a:srgbClr val="003399"/>
              </a:buClr>
              <a:buSzPct val="120000"/>
              <a:buFont typeface="Wingdings" pitchFamily="2" charset="2"/>
              <a:buNone/>
            </a:pPr>
            <a:r>
              <a:rPr lang="zh-CN" altLang="zh-CN" sz="2400">
                <a:ea typeface="宋体" pitchFamily="2" charset="-122"/>
              </a:rPr>
              <a:t>(特许使用费是卖者成本的一部分)</a:t>
            </a: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55"/>
                                        </p:tgtEl>
                                        <p:attrNameLst>
                                          <p:attrName>style.visibility</p:attrName>
                                        </p:attrNameLst>
                                      </p:cBhvr>
                                      <p:to>
                                        <p:strVal val="visible"/>
                                      </p:to>
                                    </p:set>
                                    <p:animEffect transition="in" filter="wipe(left)">
                                      <p:cBhvr>
                                        <p:cTn id="7" dur="500"/>
                                        <p:tgtEl>
                                          <p:spTgt spid="860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6059"/>
                                        </p:tgtEl>
                                        <p:attrNameLst>
                                          <p:attrName>style.visibility</p:attrName>
                                        </p:attrNameLst>
                                      </p:cBhvr>
                                      <p:to>
                                        <p:strVal val="visible"/>
                                      </p:to>
                                    </p:set>
                                    <p:animEffect transition="in" filter="wipe(left)">
                                      <p:cBhvr>
                                        <p:cTn id="10" dur="500"/>
                                        <p:tgtEl>
                                          <p:spTgt spid="860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grpId="1" nodeType="clickEffect">
                                  <p:stCondLst>
                                    <p:cond delay="0"/>
                                  </p:stCondLst>
                                  <p:childTnLst>
                                    <p:animEffect transition="out" filter="dissolve">
                                      <p:cBhvr>
                                        <p:cTn id="14" dur="500"/>
                                        <p:tgtEl>
                                          <p:spTgt spid="86059"/>
                                        </p:tgtEl>
                                      </p:cBhvr>
                                    </p:animEffect>
                                    <p:set>
                                      <p:cBhvr>
                                        <p:cTn id="15" dur="1" fill="hold">
                                          <p:stCondLst>
                                            <p:cond delay="499"/>
                                          </p:stCondLst>
                                        </p:cTn>
                                        <p:tgtEl>
                                          <p:spTgt spid="86059"/>
                                        </p:tgtEl>
                                        <p:attrNameLst>
                                          <p:attrName>style.visibility</p:attrName>
                                        </p:attrNameLst>
                                      </p:cBhvr>
                                      <p:to>
                                        <p:strVal val="hidden"/>
                                      </p:to>
                                    </p:se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86056"/>
                                        </p:tgtEl>
                                        <p:attrNameLst>
                                          <p:attrName>style.visibility</p:attrName>
                                        </p:attrNameLst>
                                      </p:cBhvr>
                                      <p:to>
                                        <p:strVal val="visible"/>
                                      </p:to>
                                    </p:set>
                                    <p:animEffect transition="in" filter="wipe(left)">
                                      <p:cBhvr>
                                        <p:cTn id="19" dur="500"/>
                                        <p:tgtEl>
                                          <p:spTgt spid="86056"/>
                                        </p:tgtEl>
                                      </p:cBhvr>
                                    </p:animEffect>
                                  </p:childTnLst>
                                </p:cTn>
                              </p:par>
                            </p:childTnLst>
                          </p:cTn>
                        </p:par>
                        <p:par>
                          <p:cTn id="20" fill="hold" nodeType="afterGroup">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86046"/>
                                        </p:tgtEl>
                                        <p:attrNameLst>
                                          <p:attrName>style.visibility</p:attrName>
                                        </p:attrNameLst>
                                      </p:cBhvr>
                                      <p:to>
                                        <p:strVal val="visible"/>
                                      </p:to>
                                    </p:set>
                                    <p:anim calcmode="lin" valueType="num">
                                      <p:cBhvr>
                                        <p:cTn id="23" dur="500" fill="hold"/>
                                        <p:tgtEl>
                                          <p:spTgt spid="86046"/>
                                        </p:tgtEl>
                                        <p:attrNameLst>
                                          <p:attrName>ppt_x</p:attrName>
                                        </p:attrNameLst>
                                      </p:cBhvr>
                                      <p:tavLst>
                                        <p:tav tm="0">
                                          <p:val>
                                            <p:strVal val="#ppt_x-#ppt_w/2"/>
                                          </p:val>
                                        </p:tav>
                                        <p:tav tm="100000">
                                          <p:val>
                                            <p:strVal val="#ppt_x"/>
                                          </p:val>
                                        </p:tav>
                                      </p:tavLst>
                                    </p:anim>
                                    <p:anim calcmode="lin" valueType="num">
                                      <p:cBhvr>
                                        <p:cTn id="24" dur="500" fill="hold"/>
                                        <p:tgtEl>
                                          <p:spTgt spid="86046"/>
                                        </p:tgtEl>
                                        <p:attrNameLst>
                                          <p:attrName>ppt_y</p:attrName>
                                        </p:attrNameLst>
                                      </p:cBhvr>
                                      <p:tavLst>
                                        <p:tav tm="0">
                                          <p:val>
                                            <p:strVal val="#ppt_y"/>
                                          </p:val>
                                        </p:tav>
                                        <p:tav tm="100000">
                                          <p:val>
                                            <p:strVal val="#ppt_y"/>
                                          </p:val>
                                        </p:tav>
                                      </p:tavLst>
                                    </p:anim>
                                    <p:anim calcmode="lin" valueType="num">
                                      <p:cBhvr>
                                        <p:cTn id="25" dur="500" fill="hold"/>
                                        <p:tgtEl>
                                          <p:spTgt spid="86046"/>
                                        </p:tgtEl>
                                        <p:attrNameLst>
                                          <p:attrName>ppt_w</p:attrName>
                                        </p:attrNameLst>
                                      </p:cBhvr>
                                      <p:tavLst>
                                        <p:tav tm="0">
                                          <p:val>
                                            <p:fltVal val="0"/>
                                          </p:val>
                                        </p:tav>
                                        <p:tav tm="100000">
                                          <p:val>
                                            <p:strVal val="#ppt_w"/>
                                          </p:val>
                                        </p:tav>
                                      </p:tavLst>
                                    </p:anim>
                                    <p:anim calcmode="lin" valueType="num">
                                      <p:cBhvr>
                                        <p:cTn id="26" dur="500" fill="hold"/>
                                        <p:tgtEl>
                                          <p:spTgt spid="86046"/>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1500"/>
                            </p:stCondLst>
                            <p:childTnLst>
                              <p:par>
                                <p:cTn id="28" presetID="18" presetClass="entr" presetSubtype="12"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Left)">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6057"/>
                                        </p:tgtEl>
                                        <p:attrNameLst>
                                          <p:attrName>style.visibility</p:attrName>
                                        </p:attrNameLst>
                                      </p:cBhvr>
                                      <p:to>
                                        <p:strVal val="visible"/>
                                      </p:to>
                                    </p:set>
                                    <p:animEffect transition="in" filter="wipe(left)">
                                      <p:cBhvr>
                                        <p:cTn id="35" dur="500"/>
                                        <p:tgtEl>
                                          <p:spTgt spid="86057"/>
                                        </p:tgtEl>
                                      </p:cBhvr>
                                    </p:animEffect>
                                  </p:childTnLst>
                                </p:cTn>
                              </p:par>
                            </p:childTnLst>
                          </p:cTn>
                        </p:par>
                        <p:par>
                          <p:cTn id="36" fill="hold" nodeType="afterGroup">
                            <p:stCondLst>
                              <p:cond delay="500"/>
                            </p:stCondLst>
                            <p:childTnLst>
                              <p:par>
                                <p:cTn id="37" presetID="18" presetClass="entr" presetSubtype="12"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trips(down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6" grpId="0" animBg="1"/>
      <p:bldP spid="86055" grpId="0" autoUpdateAnimBg="0"/>
      <p:bldP spid="86056" grpId="0" autoUpdateAnimBg="0"/>
      <p:bldP spid="86057" grpId="0" autoUpdateAnimBg="0"/>
      <p:bldP spid="86059" grpId="0" autoUpdateAnimBg="0"/>
      <p:bldP spid="86059" grpId="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83970" name="Rectangle 8"/>
          <p:cNvSpPr>
            <a:spLocks noChangeArrowheads="1"/>
          </p:cNvSpPr>
          <p:nvPr/>
        </p:nvSpPr>
        <p:spPr bwMode="auto">
          <a:xfrm>
            <a:off x="0" y="0"/>
            <a:ext cx="381000" cy="6858000"/>
          </a:xfrm>
          <a:prstGeom prst="rect">
            <a:avLst/>
          </a:prstGeom>
          <a:solidFill>
            <a:srgbClr val="996633"/>
          </a:solidFill>
          <a:ln w="9525">
            <a:noFill/>
            <a:miter lim="800000"/>
            <a:headEnd/>
            <a:tailEnd/>
          </a:ln>
        </p:spPr>
        <p:txBody>
          <a:bodyPr wrap="none" anchor="ctr"/>
          <a:lstStyle/>
          <a:p>
            <a:endParaRPr lang="zh-CN" altLang="zh-CN" sz="1800">
              <a:ea typeface="宋体" pitchFamily="2" charset="-122"/>
            </a:endParaRPr>
          </a:p>
        </p:txBody>
      </p:sp>
      <p:sp>
        <p:nvSpPr>
          <p:cNvPr id="88067" name="Rectangle 4"/>
          <p:cNvSpPr>
            <a:spLocks noGrp="1" noChangeArrowheads="1"/>
          </p:cNvSpPr>
          <p:nvPr>
            <p:ph type="title"/>
          </p:nvPr>
        </p:nvSpPr>
        <p:spPr>
          <a:xfrm>
            <a:off x="587375" y="288925"/>
            <a:ext cx="8208963" cy="1603375"/>
          </a:xfrm>
          <a:extLst/>
        </p:spPr>
        <p:txBody>
          <a:bodyPr anchor="t"/>
          <a:lstStyle/>
          <a:p>
            <a:pPr algn="l" eaLnBrk="1" hangingPunct="1">
              <a:defRPr/>
            </a:pPr>
            <a:r>
              <a:rPr lang="zh-CN" altLang="zh-CN" sz="2400" b="0" smtClean="0">
                <a:solidFill>
                  <a:srgbClr val="339966"/>
                </a:solidFill>
                <a:effectLst>
                  <a:outerShdw blurRad="38100" dist="38100" dir="2700000" algn="tl">
                    <a:srgbClr val="C0C0C0"/>
                  </a:outerShdw>
                </a:effectLst>
                <a:latin typeface="Tahoma" pitchFamily="34" charset="0"/>
                <a:ea typeface="宋体" pitchFamily="2" charset="-122"/>
              </a:rPr>
              <a:t>主动学习   </a:t>
            </a:r>
            <a:r>
              <a:rPr lang="en-US" altLang="zh-CN" sz="2400" i="1" smtClean="0">
                <a:solidFill>
                  <a:srgbClr val="339966"/>
                </a:solidFill>
                <a:effectLst>
                  <a:outerShdw blurRad="38100" dist="38100" dir="2700000" algn="tl">
                    <a:srgbClr val="C0C0C0"/>
                  </a:outerShdw>
                </a:effectLst>
                <a:latin typeface="Tahoma" pitchFamily="34" charset="0"/>
                <a:ea typeface="宋体" pitchFamily="2" charset="-122"/>
              </a:rPr>
              <a:t>3</a:t>
            </a:r>
            <a:r>
              <a:rPr lang="en-US" altLang="zh-CN" sz="2400" b="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2800" b="0" smtClean="0">
                <a:solidFill>
                  <a:srgbClr val="339966"/>
                </a:solidFill>
                <a:effectLst>
                  <a:outerShdw blurRad="38100" dist="38100" dir="2700000" algn="tl">
                    <a:srgbClr val="C0C0C0"/>
                  </a:outerShdw>
                </a:effectLst>
                <a:latin typeface="Tahoma" pitchFamily="34" charset="0"/>
                <a:ea typeface="宋体" pitchFamily="2" charset="-122"/>
              </a:rPr>
              <a:t>  </a:t>
            </a:r>
            <a:r>
              <a:rPr lang="en-US" altLang="zh-CN" sz="3200" b="0" smtClean="0">
                <a:solidFill>
                  <a:srgbClr val="339966"/>
                </a:solidFill>
                <a:effectLst>
                  <a:outerShdw blurRad="38100" dist="38100" dir="2700000" algn="tl">
                    <a:srgbClr val="C0C0C0"/>
                  </a:outerShdw>
                </a:effectLst>
                <a:latin typeface="Tahoma" pitchFamily="34" charset="0"/>
                <a:ea typeface="宋体" pitchFamily="2" charset="-122"/>
              </a:rPr>
              <a:t/>
            </a:r>
            <a:br>
              <a:rPr lang="en-US" altLang="zh-CN" sz="3200" b="0" smtClean="0">
                <a:solidFill>
                  <a:srgbClr val="339966"/>
                </a:solidFill>
                <a:effectLst>
                  <a:outerShdw blurRad="38100" dist="38100" dir="2700000" algn="tl">
                    <a:srgbClr val="C0C0C0"/>
                  </a:outerShdw>
                </a:effectLst>
                <a:latin typeface="Tahoma" pitchFamily="34" charset="0"/>
                <a:ea typeface="宋体" pitchFamily="2" charset="-122"/>
              </a:rPr>
            </a:br>
            <a:r>
              <a:rPr lang="en-US" altLang="zh-CN" sz="3200" smtClean="0">
                <a:solidFill>
                  <a:srgbClr val="339966"/>
                </a:solidFill>
                <a:effectLst>
                  <a:outerShdw blurRad="38100" dist="38100" dir="2700000" algn="tl">
                    <a:srgbClr val="C0C0C0"/>
                  </a:outerShdw>
                </a:effectLst>
                <a:ea typeface="宋体" pitchFamily="2" charset="-122"/>
              </a:rPr>
              <a:t>C.  CD</a:t>
            </a:r>
            <a:r>
              <a:rPr lang="zh-CN" altLang="zh-CN" sz="3200" smtClean="0">
                <a:solidFill>
                  <a:srgbClr val="339966"/>
                </a:solidFill>
                <a:effectLst>
                  <a:outerShdw blurRad="38100" dist="38100" dir="2700000" algn="tl">
                    <a:srgbClr val="C0C0C0"/>
                  </a:outerShdw>
                </a:effectLst>
                <a:ea typeface="宋体" pitchFamily="2" charset="-122"/>
              </a:rPr>
              <a:t>价格下降</a:t>
            </a:r>
            <a:r>
              <a:rPr lang="zh-CN" altLang="zh-CN" sz="3200" u="sng" smtClean="0">
                <a:solidFill>
                  <a:srgbClr val="339966"/>
                </a:solidFill>
                <a:effectLst>
                  <a:outerShdw blurRad="38100" dist="38100" dir="2700000" algn="tl">
                    <a:srgbClr val="C0C0C0"/>
                  </a:outerShdw>
                </a:effectLst>
                <a:ea typeface="宋体" pitchFamily="2" charset="-122"/>
              </a:rPr>
              <a:t>且</a:t>
            </a:r>
            <a:r>
              <a:rPr lang="zh-CN" altLang="zh-CN" sz="3200" smtClean="0">
                <a:solidFill>
                  <a:srgbClr val="339966"/>
                </a:solidFill>
                <a:effectLst>
                  <a:outerShdw blurRad="38100" dist="38100" dir="2700000" algn="tl">
                    <a:srgbClr val="C0C0C0"/>
                  </a:outerShdw>
                </a:effectLst>
                <a:ea typeface="宋体" pitchFamily="2" charset="-122"/>
              </a:rPr>
              <a:t>特许使用费也下降</a:t>
            </a:r>
            <a:r>
              <a:rPr lang="zh-CN" altLang="en-US" sz="3600" smtClean="0">
                <a:solidFill>
                  <a:srgbClr val="339966"/>
                </a:solidFill>
                <a:effectLst>
                  <a:outerShdw blurRad="38100" dist="38100" dir="2700000" algn="tl">
                    <a:srgbClr val="C0C0C0"/>
                  </a:outerShdw>
                </a:effectLst>
                <a:ea typeface="宋体" pitchFamily="2" charset="-122"/>
              </a:rPr>
              <a:t> </a:t>
            </a:r>
          </a:p>
        </p:txBody>
      </p:sp>
      <p:sp>
        <p:nvSpPr>
          <p:cNvPr id="83972" name="Line 10"/>
          <p:cNvSpPr>
            <a:spLocks noChangeShapeType="1"/>
          </p:cNvSpPr>
          <p:nvPr/>
        </p:nvSpPr>
        <p:spPr bwMode="auto">
          <a:xfrm>
            <a:off x="593725" y="290513"/>
            <a:ext cx="8207375" cy="0"/>
          </a:xfrm>
          <a:prstGeom prst="line">
            <a:avLst/>
          </a:prstGeom>
          <a:noFill/>
          <a:ln w="12700">
            <a:solidFill>
              <a:srgbClr val="C0C0C0"/>
            </a:solidFill>
            <a:round/>
            <a:headEnd/>
            <a:tailEnd/>
          </a:ln>
        </p:spPr>
        <p:txBody>
          <a:bodyPr/>
          <a:lstStyle/>
          <a:p>
            <a:endParaRPr lang="zh-CN" altLang="en-US"/>
          </a:p>
        </p:txBody>
      </p:sp>
      <p:sp>
        <p:nvSpPr>
          <p:cNvPr id="83973" name="Rectangle 5"/>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8E7A0154-2A1F-4D62-9F00-E807CBD531F2}" type="slidenum">
              <a:rPr lang="zh-CN" altLang="zh-CN" sz="1700">
                <a:solidFill>
                  <a:srgbClr val="777777"/>
                </a:solidFill>
                <a:latin typeface="Tahoma" pitchFamily="34" charset="0"/>
                <a:ea typeface="宋体" pitchFamily="2" charset="-122"/>
              </a:rPr>
              <a:pPr algn="r"/>
              <a:t>60</a:t>
            </a:fld>
            <a:endParaRPr lang="zh-CN" altLang="zh-CN" sz="1700">
              <a:solidFill>
                <a:srgbClr val="777777"/>
              </a:solidFill>
              <a:latin typeface="Tahoma" pitchFamily="34" charset="0"/>
              <a:ea typeface="宋体" pitchFamily="2" charset="-122"/>
            </a:endParaRPr>
          </a:p>
        </p:txBody>
      </p:sp>
      <p:sp>
        <p:nvSpPr>
          <p:cNvPr id="88070" name="Text Box 9"/>
          <p:cNvSpPr txBox="1">
            <a:spLocks noChangeArrowheads="1"/>
          </p:cNvSpPr>
          <p:nvPr/>
        </p:nvSpPr>
        <p:spPr bwMode="auto">
          <a:xfrm>
            <a:off x="866775" y="1687513"/>
            <a:ext cx="7497763" cy="3925887"/>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lIns="137160" tIns="91440"/>
          <a:lstStyle/>
          <a:p>
            <a:pPr marL="568325" indent="-568325">
              <a:lnSpc>
                <a:spcPct val="105000"/>
              </a:lnSpc>
              <a:spcBef>
                <a:spcPct val="50000"/>
              </a:spcBef>
              <a:defRPr/>
            </a:pPr>
            <a:r>
              <a:rPr lang="zh-CN" altLang="zh-CN" sz="2800" b="1" u="sng">
                <a:ea typeface="宋体" pitchFamily="2" charset="-122"/>
              </a:rPr>
              <a:t>步骤</a:t>
            </a:r>
            <a:endParaRPr lang="zh-CN" altLang="zh-CN" sz="2800" b="1">
              <a:ea typeface="宋体" pitchFamily="2" charset="-122"/>
            </a:endParaRPr>
          </a:p>
          <a:p>
            <a:pPr marL="568325" indent="-568325">
              <a:lnSpc>
                <a:spcPct val="105000"/>
              </a:lnSpc>
              <a:spcBef>
                <a:spcPct val="50000"/>
              </a:spcBef>
              <a:defRPr/>
            </a:pPr>
            <a:r>
              <a:rPr lang="zh-CN" altLang="zh-CN" sz="2800">
                <a:ea typeface="宋体" pitchFamily="2" charset="-122"/>
              </a:rPr>
              <a:t>1.	两条曲线都移动（见 A与 B）</a:t>
            </a:r>
          </a:p>
          <a:p>
            <a:pPr marL="568325" indent="-568325">
              <a:lnSpc>
                <a:spcPct val="105000"/>
              </a:lnSpc>
              <a:spcBef>
                <a:spcPct val="50000"/>
              </a:spcBef>
              <a:defRPr/>
            </a:pPr>
            <a:r>
              <a:rPr lang="zh-CN" altLang="zh-CN" sz="2800">
                <a:ea typeface="宋体" pitchFamily="2" charset="-122"/>
              </a:rPr>
              <a:t>2.	需求曲线向左移动，供给曲线向右移动</a:t>
            </a:r>
          </a:p>
          <a:p>
            <a:pPr marL="568325" indent="-568325">
              <a:lnSpc>
                <a:spcPct val="105000"/>
              </a:lnSpc>
              <a:spcBef>
                <a:spcPct val="50000"/>
              </a:spcBef>
              <a:defRPr/>
            </a:pPr>
            <a:r>
              <a:rPr lang="zh-CN" altLang="zh-CN" sz="2800">
                <a:ea typeface="宋体" pitchFamily="2" charset="-122"/>
              </a:rPr>
              <a:t>3.	价格肯定下降，而数量则不确定：需求减少会减少数量，而供给增加会使数量增加 </a:t>
            </a:r>
            <a:endParaRPr lang="zh-CN" altLang="zh-CN" sz="2600" u="sng">
              <a:ea typeface="宋体" pitchFamily="2" charset="-122"/>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70">
                                            <p:bg/>
                                          </p:spTgt>
                                        </p:tgtEl>
                                        <p:attrNameLst>
                                          <p:attrName>style.visibility</p:attrName>
                                        </p:attrNameLst>
                                      </p:cBhvr>
                                      <p:to>
                                        <p:strVal val="visible"/>
                                      </p:to>
                                    </p:set>
                                    <p:animEffect transition="in" filter="wipe(left)">
                                      <p:cBhvr>
                                        <p:cTn id="7" dur="500"/>
                                        <p:tgtEl>
                                          <p:spTgt spid="880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70">
                                            <p:txEl>
                                              <p:pRg st="1" end="1"/>
                                            </p:txEl>
                                          </p:spTgt>
                                        </p:tgtEl>
                                        <p:attrNameLst>
                                          <p:attrName>style.visibility</p:attrName>
                                        </p:attrNameLst>
                                      </p:cBhvr>
                                      <p:to>
                                        <p:strVal val="visible"/>
                                      </p:to>
                                    </p:set>
                                    <p:animEffect transition="in" filter="wipe(left)">
                                      <p:cBhvr>
                                        <p:cTn id="12" dur="500"/>
                                        <p:tgtEl>
                                          <p:spTgt spid="880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70">
                                            <p:txEl>
                                              <p:pRg st="2" end="2"/>
                                            </p:txEl>
                                          </p:spTgt>
                                        </p:tgtEl>
                                        <p:attrNameLst>
                                          <p:attrName>style.visibility</p:attrName>
                                        </p:attrNameLst>
                                      </p:cBhvr>
                                      <p:to>
                                        <p:strVal val="visible"/>
                                      </p:to>
                                    </p:set>
                                    <p:animEffect transition="in" filter="wipe(left)">
                                      <p:cBhvr>
                                        <p:cTn id="17" dur="500"/>
                                        <p:tgtEl>
                                          <p:spTgt spid="880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70">
                                            <p:txEl>
                                              <p:pRg st="3" end="3"/>
                                            </p:txEl>
                                          </p:spTgt>
                                        </p:tgtEl>
                                        <p:attrNameLst>
                                          <p:attrName>style.visibility</p:attrName>
                                        </p:attrNameLst>
                                      </p:cBhvr>
                                      <p:to>
                                        <p:strVal val="visible"/>
                                      </p:to>
                                    </p:set>
                                    <p:animEffect transition="in" filter="wipe(left)">
                                      <p:cBhvr>
                                        <p:cTn id="22" dur="500"/>
                                        <p:tgtEl>
                                          <p:spTgt spid="880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build="p"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灯片编号占位符 2"/>
          <p:cNvSpPr>
            <a:spLocks noGrp="1"/>
          </p:cNvSpPr>
          <p:nvPr>
            <p:ph type="sldNum" sz="quarter" idx="11"/>
          </p:nvPr>
        </p:nvSpPr>
        <p:spPr>
          <a:noFill/>
          <a:ln>
            <a:miter lim="800000"/>
            <a:headEnd/>
            <a:tailEnd/>
          </a:ln>
        </p:spPr>
        <p:txBody>
          <a:bodyPr/>
          <a:lstStyle/>
          <a:p>
            <a:fld id="{61D2AFCB-55FC-4C99-9972-FAAB62854766}" type="slidenum">
              <a:rPr lang="zh-CN" altLang="zh-CN" smtClean="0"/>
              <a:pPr/>
              <a:t>61</a:t>
            </a:fld>
            <a:endParaRPr lang="zh-CN" altLang="zh-CN" smtClean="0"/>
          </a:p>
        </p:txBody>
      </p:sp>
      <p:sp>
        <p:nvSpPr>
          <p:cNvPr id="84996" name="Rectangle 2"/>
          <p:cNvSpPr>
            <a:spLocks noGrp="1" noChangeArrowheads="1"/>
          </p:cNvSpPr>
          <p:nvPr>
            <p:ph type="title" idx="4294967295"/>
          </p:nvPr>
        </p:nvSpPr>
        <p:spPr>
          <a:xfrm>
            <a:off x="457200" y="363538"/>
            <a:ext cx="8229600" cy="649287"/>
          </a:xfrm>
        </p:spPr>
        <p:txBody>
          <a:bodyPr/>
          <a:lstStyle/>
          <a:p>
            <a:pPr eaLnBrk="1" hangingPunct="1"/>
            <a:r>
              <a:rPr lang="zh-CN" altLang="en-US" sz="3600" smtClean="0">
                <a:ea typeface="宋体" pitchFamily="2" charset="-122"/>
              </a:rPr>
              <a:t>结论：价格如何配置资源</a:t>
            </a:r>
          </a:p>
        </p:txBody>
      </p:sp>
      <p:sp>
        <p:nvSpPr>
          <p:cNvPr id="90115" name="Rectangle 3"/>
          <p:cNvSpPr>
            <a:spLocks noGrp="1" noChangeArrowheads="1"/>
          </p:cNvSpPr>
          <p:nvPr>
            <p:ph type="body" idx="4294967295"/>
          </p:nvPr>
        </p:nvSpPr>
        <p:spPr>
          <a:xfrm>
            <a:off x="373063" y="1316039"/>
            <a:ext cx="8313737" cy="997792"/>
          </a:xfrm>
        </p:spPr>
        <p:txBody>
          <a:bodyPr/>
          <a:lstStyle/>
          <a:p>
            <a:pPr eaLnBrk="1" hangingPunct="1"/>
            <a:r>
              <a:rPr lang="zh-CN" altLang="zh-CN" sz="2700" dirty="0" smtClean="0">
                <a:ea typeface="宋体" pitchFamily="2" charset="-122"/>
              </a:rPr>
              <a:t>第一</a:t>
            </a:r>
            <a:r>
              <a:rPr lang="zh-CN" altLang="en-US" sz="2700" dirty="0" smtClean="0">
                <a:ea typeface="宋体" pitchFamily="2" charset="-122"/>
              </a:rPr>
              <a:t>讲</a:t>
            </a:r>
            <a:r>
              <a:rPr lang="zh-CN" altLang="zh-CN" sz="2700" dirty="0" smtClean="0">
                <a:ea typeface="宋体" pitchFamily="2" charset="-122"/>
              </a:rPr>
              <a:t>中讨论的经济学十大原理之一是:</a:t>
            </a:r>
            <a:br>
              <a:rPr lang="zh-CN" altLang="zh-CN" sz="2700" dirty="0" smtClean="0">
                <a:ea typeface="宋体" pitchFamily="2" charset="-122"/>
              </a:rPr>
            </a:br>
            <a:r>
              <a:rPr lang="zh-CN" altLang="zh-CN" sz="2700" dirty="0" smtClean="0">
                <a:ea typeface="宋体" pitchFamily="2" charset="-122"/>
              </a:rPr>
              <a:t>    </a:t>
            </a:r>
            <a:r>
              <a:rPr lang="zh-CN" altLang="zh-CN" sz="2700" dirty="0" smtClean="0">
                <a:solidFill>
                  <a:srgbClr val="996633"/>
                </a:solidFill>
                <a:ea typeface="宋体" pitchFamily="2" charset="-122"/>
              </a:rPr>
              <a:t> 市场通常是一种组织经济活动的好方法</a:t>
            </a:r>
            <a:endParaRPr lang="zh-CN" altLang="zh-CN" sz="2700" i="1" dirty="0" smtClean="0">
              <a:solidFill>
                <a:srgbClr val="996633"/>
              </a:solidFill>
              <a:ea typeface="宋体" pitchFamily="2" charset="-122"/>
            </a:endParaRPr>
          </a:p>
        </p:txBody>
      </p:sp>
      <p:sp>
        <p:nvSpPr>
          <p:cNvPr id="90116" name="Rectangle 4"/>
          <p:cNvSpPr>
            <a:spLocks noChangeArrowheads="1"/>
          </p:cNvSpPr>
          <p:nvPr/>
        </p:nvSpPr>
        <p:spPr bwMode="auto">
          <a:xfrm>
            <a:off x="387335" y="2401293"/>
            <a:ext cx="8422709" cy="4047213"/>
          </a:xfrm>
          <a:prstGeom prst="rect">
            <a:avLst/>
          </a:prstGeom>
          <a:noFill/>
          <a:ln w="9525">
            <a:noFill/>
            <a:miter lim="800000"/>
            <a:headEnd/>
            <a:tailEnd/>
          </a:ln>
        </p:spPr>
        <p:txBody>
          <a:bodyPr/>
          <a:lstStyle/>
          <a:p>
            <a:pPr marL="342900" indent="-342900">
              <a:lnSpc>
                <a:spcPct val="105000"/>
              </a:lnSpc>
              <a:spcBef>
                <a:spcPct val="45000"/>
              </a:spcBef>
              <a:buClr>
                <a:srgbClr val="339966"/>
              </a:buClr>
              <a:buSzPct val="120000"/>
              <a:buFont typeface="Wingdings" pitchFamily="2" charset="2"/>
              <a:buChar char="§"/>
            </a:pPr>
            <a:r>
              <a:rPr lang="zh-CN" altLang="zh-CN" sz="2700" dirty="0">
                <a:ea typeface="宋体" pitchFamily="2" charset="-122"/>
              </a:rPr>
              <a:t>在市场经济中，价格调整使</a:t>
            </a:r>
            <a:r>
              <a:rPr lang="zh-CN" altLang="zh-CN" sz="2700" dirty="0" smtClean="0">
                <a:ea typeface="宋体" pitchFamily="2" charset="-122"/>
              </a:rPr>
              <a:t>供给</a:t>
            </a:r>
            <a:r>
              <a:rPr lang="zh-CN" altLang="en-US" sz="2700" dirty="0" smtClean="0">
                <a:ea typeface="宋体" pitchFamily="2" charset="-122"/>
              </a:rPr>
              <a:t>量</a:t>
            </a:r>
            <a:r>
              <a:rPr lang="zh-CN" altLang="zh-CN" sz="2700" dirty="0" smtClean="0">
                <a:ea typeface="宋体" pitchFamily="2" charset="-122"/>
              </a:rPr>
              <a:t>与需求</a:t>
            </a:r>
            <a:r>
              <a:rPr lang="zh-CN" altLang="en-US" sz="2700" dirty="0" smtClean="0">
                <a:ea typeface="宋体" pitchFamily="2" charset="-122"/>
              </a:rPr>
              <a:t>量</a:t>
            </a:r>
            <a:r>
              <a:rPr lang="zh-CN" altLang="zh-CN" sz="2700" dirty="0" smtClean="0">
                <a:ea typeface="宋体" pitchFamily="2" charset="-122"/>
              </a:rPr>
              <a:t>相等。价格</a:t>
            </a:r>
            <a:r>
              <a:rPr lang="zh-CN" altLang="zh-CN" sz="2700" dirty="0">
                <a:ea typeface="宋体" pitchFamily="2" charset="-122"/>
              </a:rPr>
              <a:t>是引导</a:t>
            </a:r>
            <a:r>
              <a:rPr lang="zh-CN" altLang="zh-CN" sz="2700" dirty="0" smtClean="0">
                <a:ea typeface="宋体" pitchFamily="2" charset="-122"/>
              </a:rPr>
              <a:t>经济决策从而</a:t>
            </a:r>
            <a:r>
              <a:rPr lang="zh-CN" altLang="zh-CN" sz="2700" dirty="0">
                <a:ea typeface="宋体" pitchFamily="2" charset="-122"/>
              </a:rPr>
              <a:t>配置稀缺资源的</a:t>
            </a:r>
            <a:r>
              <a:rPr lang="zh-CN" altLang="zh-CN" sz="2700" dirty="0" smtClean="0">
                <a:ea typeface="宋体" pitchFamily="2" charset="-122"/>
              </a:rPr>
              <a:t>信号</a:t>
            </a:r>
            <a:endParaRPr lang="en-US" altLang="zh-CN" sz="2700" dirty="0" smtClean="0">
              <a:ea typeface="宋体" pitchFamily="2" charset="-122"/>
            </a:endParaRPr>
          </a:p>
          <a:p>
            <a:pPr marL="792000" indent="-252000">
              <a:lnSpc>
                <a:spcPct val="105000"/>
              </a:lnSpc>
              <a:spcBef>
                <a:spcPct val="45000"/>
              </a:spcBef>
              <a:buClr>
                <a:srgbClr val="339966"/>
              </a:buClr>
              <a:buSzPct val="120000"/>
              <a:buFont typeface="Wingdings" pitchFamily="2" charset="2"/>
              <a:buChar char="§"/>
            </a:pPr>
            <a:r>
              <a:rPr lang="zh-CN" altLang="en-US" sz="2500" dirty="0" smtClean="0">
                <a:ea typeface="宋体" pitchFamily="2" charset="-122"/>
              </a:rPr>
              <a:t>数量有限的海景房配置：市场价格会调整到需求量等于供给量，愿意并且能够支付这种价格的人享有奢华海景房</a:t>
            </a:r>
            <a:endParaRPr lang="en-US" altLang="zh-CN" sz="2500" dirty="0" smtClean="0">
              <a:ea typeface="宋体" pitchFamily="2" charset="-122"/>
            </a:endParaRPr>
          </a:p>
          <a:p>
            <a:pPr marL="792000" indent="-252000">
              <a:lnSpc>
                <a:spcPct val="105000"/>
              </a:lnSpc>
              <a:spcBef>
                <a:spcPct val="45000"/>
              </a:spcBef>
              <a:buClr>
                <a:srgbClr val="339966"/>
              </a:buClr>
              <a:buSzPct val="120000"/>
              <a:buFont typeface="Wingdings" pitchFamily="2" charset="2"/>
              <a:buChar char="§"/>
            </a:pPr>
            <a:r>
              <a:rPr lang="zh-CN" altLang="en-US" sz="2500" dirty="0" smtClean="0">
                <a:ea typeface="宋体" pitchFamily="2" charset="-122"/>
              </a:rPr>
              <a:t>谁来生产、生产多少人们赖以生存的食物：市场经济下，食物价格和农民工资会不断调整，从而确保有足够的劳动等资源用于食物生产。</a:t>
            </a:r>
            <a:endParaRPr lang="en-US" altLang="zh-CN" sz="2500" dirty="0" smtClean="0">
              <a:ea typeface="宋体" pitchFamily="2" charset="-122"/>
            </a:endParaRPr>
          </a:p>
          <a:p>
            <a:pPr marL="792000" indent="-252000">
              <a:lnSpc>
                <a:spcPct val="105000"/>
              </a:lnSpc>
              <a:spcBef>
                <a:spcPct val="45000"/>
              </a:spcBef>
              <a:buClr>
                <a:srgbClr val="339966"/>
              </a:buClr>
              <a:buSzPct val="120000"/>
              <a:buFont typeface="Wingdings" pitchFamily="2" charset="2"/>
              <a:buChar char="§"/>
            </a:pPr>
            <a:r>
              <a:rPr lang="zh-CN" altLang="en-US" sz="2500" dirty="0" smtClean="0">
                <a:ea typeface="宋体" pitchFamily="2" charset="-122"/>
              </a:rPr>
              <a:t>价格机制保证了相互依存的分散决策并不会陷入混乱</a:t>
            </a:r>
            <a:endParaRPr lang="zh-CN" altLang="zh-CN" sz="2500" dirty="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wipe(left)">
                                      <p:cBhvr>
                                        <p:cTn id="12"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bldLvl="5" autoUpdateAnimBg="0"/>
      <p:bldP spid="9011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018"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92163"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zh-CN" altLang="en-US" sz="3700" smtClean="0">
                <a:solidFill>
                  <a:schemeClr val="tx1"/>
                </a:solidFill>
                <a:effectLst>
                  <a:outerShdw blurRad="38100" dist="38100" dir="2700000" algn="tl">
                    <a:srgbClr val="C0C0C0"/>
                  </a:outerShdw>
                </a:effectLst>
                <a:ea typeface="宋体" pitchFamily="2" charset="-122"/>
              </a:rPr>
              <a:t>内容提要</a:t>
            </a:r>
          </a:p>
        </p:txBody>
      </p:sp>
      <p:sp>
        <p:nvSpPr>
          <p:cNvPr id="86020" name="Rectangle 4"/>
          <p:cNvSpPr>
            <a:spLocks noGrp="1" noChangeArrowheads="1"/>
          </p:cNvSpPr>
          <p:nvPr>
            <p:ph type="body" idx="1"/>
          </p:nvPr>
        </p:nvSpPr>
        <p:spPr>
          <a:xfrm>
            <a:off x="373063" y="1863725"/>
            <a:ext cx="8313737" cy="4648200"/>
          </a:xfrm>
        </p:spPr>
        <p:txBody>
          <a:bodyPr/>
          <a:lstStyle/>
          <a:p>
            <a:pPr eaLnBrk="1" hangingPunct="1">
              <a:buClr>
                <a:srgbClr val="996633"/>
              </a:buClr>
            </a:pPr>
            <a:r>
              <a:rPr lang="zh-CN" altLang="zh-CN" smtClean="0">
                <a:ea typeface="宋体" pitchFamily="2" charset="-122"/>
              </a:rPr>
              <a:t>在竞争性市场上，有许多买者与卖者，他们每个人对市场价格影响很小，甚至没有影响</a:t>
            </a:r>
          </a:p>
          <a:p>
            <a:pPr eaLnBrk="1" hangingPunct="1">
              <a:buClr>
                <a:srgbClr val="996633"/>
              </a:buClr>
            </a:pPr>
            <a:r>
              <a:rPr lang="zh-CN" altLang="zh-CN" smtClean="0">
                <a:ea typeface="宋体" pitchFamily="2" charset="-122"/>
              </a:rPr>
              <a:t>经济学家使用供给与需求模型来分析竞争市场</a:t>
            </a:r>
          </a:p>
          <a:p>
            <a:pPr eaLnBrk="1" hangingPunct="1">
              <a:buClr>
                <a:srgbClr val="996633"/>
              </a:buClr>
            </a:pPr>
            <a:r>
              <a:rPr lang="zh-CN" altLang="zh-CN" smtClean="0">
                <a:ea typeface="宋体" pitchFamily="2" charset="-122"/>
              </a:rPr>
              <a:t>根据需求定理，随着一种物品价格下降，需求量增加。向右下方倾斜的需求曲线反应了需求定理</a:t>
            </a:r>
          </a:p>
        </p:txBody>
      </p:sp>
      <p:sp>
        <p:nvSpPr>
          <p:cNvPr id="86021" name="Rectangle 5"/>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DD1461AE-EBAC-4209-8EBF-45336348040E}" type="slidenum">
              <a:rPr lang="zh-CN" altLang="zh-CN" sz="1700">
                <a:solidFill>
                  <a:srgbClr val="777777"/>
                </a:solidFill>
                <a:latin typeface="Tahoma" pitchFamily="34" charset="0"/>
                <a:ea typeface="宋体" pitchFamily="2" charset="-122"/>
              </a:rPr>
              <a:pPr algn="r"/>
              <a:t>62</a:t>
            </a:fld>
            <a:endParaRPr lang="zh-CN" altLang="zh-CN" sz="1700">
              <a:solidFill>
                <a:srgbClr val="777777"/>
              </a:solidFill>
              <a:latin typeface="Tahoma"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7042"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93187"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zh-CN" altLang="en-US" sz="3600" smtClean="0">
                <a:solidFill>
                  <a:schemeClr val="tx1"/>
                </a:solidFill>
                <a:effectLst>
                  <a:outerShdw blurRad="38100" dist="38100" dir="2700000" algn="tl">
                    <a:srgbClr val="C0C0C0"/>
                  </a:outerShdw>
                </a:effectLst>
                <a:ea typeface="宋体" pitchFamily="2" charset="-122"/>
              </a:rPr>
              <a:t>内容提要</a:t>
            </a:r>
          </a:p>
        </p:txBody>
      </p:sp>
      <p:sp>
        <p:nvSpPr>
          <p:cNvPr id="87044" name="Rectangle 4"/>
          <p:cNvSpPr>
            <a:spLocks noGrp="1" noChangeArrowheads="1"/>
          </p:cNvSpPr>
          <p:nvPr>
            <p:ph type="body" idx="1"/>
          </p:nvPr>
        </p:nvSpPr>
        <p:spPr>
          <a:xfrm>
            <a:off x="309563" y="1863725"/>
            <a:ext cx="8566150" cy="4640263"/>
          </a:xfrm>
        </p:spPr>
        <p:txBody>
          <a:bodyPr/>
          <a:lstStyle/>
          <a:p>
            <a:pPr eaLnBrk="1" hangingPunct="1">
              <a:lnSpc>
                <a:spcPct val="100000"/>
              </a:lnSpc>
              <a:spcBef>
                <a:spcPct val="40000"/>
              </a:spcBef>
              <a:buClr>
                <a:srgbClr val="996633"/>
              </a:buClr>
            </a:pPr>
            <a:r>
              <a:rPr lang="zh-CN" altLang="zh-CN" smtClean="0">
                <a:ea typeface="宋体" pitchFamily="2" charset="-122"/>
              </a:rPr>
              <a:t>除了价格之外，决定消费者想购买多少物品的其他因素包括收入，替代品和互补品的价格，嗜好和买者的数量。如果这些因素中的一种改变了，需求曲线就会移动</a:t>
            </a:r>
          </a:p>
          <a:p>
            <a:pPr eaLnBrk="1" hangingPunct="1">
              <a:lnSpc>
                <a:spcPct val="100000"/>
              </a:lnSpc>
              <a:spcBef>
                <a:spcPct val="40000"/>
              </a:spcBef>
              <a:buClr>
                <a:srgbClr val="996633"/>
              </a:buClr>
            </a:pPr>
            <a:r>
              <a:rPr lang="zh-CN" altLang="zh-CN" smtClean="0">
                <a:ea typeface="宋体" pitchFamily="2" charset="-122"/>
              </a:rPr>
              <a:t>根据供给定理，随着一种物品价格上升，供给量增加。向右上方倾斜的供给曲线反应了供给定理</a:t>
            </a:r>
          </a:p>
          <a:p>
            <a:pPr eaLnBrk="1" hangingPunct="1">
              <a:lnSpc>
                <a:spcPct val="100000"/>
              </a:lnSpc>
              <a:spcBef>
                <a:spcPct val="40000"/>
              </a:spcBef>
              <a:buClr>
                <a:srgbClr val="996633"/>
              </a:buClr>
            </a:pPr>
            <a:r>
              <a:rPr lang="zh-CN" altLang="zh-CN" smtClean="0">
                <a:ea typeface="宋体" pitchFamily="2" charset="-122"/>
              </a:rPr>
              <a:t>除了价格之外，决定生产者想出售多少物品的其他因素包括投入品价格，技术，预期和卖者的数量。如果这些因素中的一种改变了，供给曲线就会移动</a:t>
            </a:r>
          </a:p>
        </p:txBody>
      </p:sp>
      <p:sp>
        <p:nvSpPr>
          <p:cNvPr id="87045" name="Rectangle 5"/>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1D43371C-EC01-4F12-92C9-80B5F185EB7D}" type="slidenum">
              <a:rPr lang="zh-CN" altLang="zh-CN" sz="1700">
                <a:solidFill>
                  <a:srgbClr val="777777"/>
                </a:solidFill>
                <a:latin typeface="Tahoma" pitchFamily="34" charset="0"/>
                <a:ea typeface="宋体" pitchFamily="2" charset="-122"/>
              </a:rPr>
              <a:pPr algn="r"/>
              <a:t>63</a:t>
            </a:fld>
            <a:endParaRPr lang="zh-CN" altLang="zh-CN" sz="1700">
              <a:solidFill>
                <a:srgbClr val="777777"/>
              </a:solidFill>
              <a:latin typeface="Tahoma"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8066"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94211"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zh-CN" altLang="en-US" sz="3600" smtClean="0">
                <a:solidFill>
                  <a:schemeClr val="tx1"/>
                </a:solidFill>
                <a:effectLst>
                  <a:outerShdw blurRad="38100" dist="38100" dir="2700000" algn="tl">
                    <a:srgbClr val="C0C0C0"/>
                  </a:outerShdw>
                </a:effectLst>
                <a:ea typeface="宋体" pitchFamily="2" charset="-122"/>
              </a:rPr>
              <a:t>内容提要</a:t>
            </a:r>
          </a:p>
        </p:txBody>
      </p:sp>
      <p:sp>
        <p:nvSpPr>
          <p:cNvPr id="88068" name="Rectangle 4"/>
          <p:cNvSpPr>
            <a:spLocks noGrp="1" noChangeArrowheads="1"/>
          </p:cNvSpPr>
          <p:nvPr>
            <p:ph type="body" idx="1"/>
          </p:nvPr>
        </p:nvSpPr>
        <p:spPr>
          <a:xfrm>
            <a:off x="373063" y="1982788"/>
            <a:ext cx="8313737" cy="4130675"/>
          </a:xfrm>
        </p:spPr>
        <p:txBody>
          <a:bodyPr/>
          <a:lstStyle/>
          <a:p>
            <a:pPr eaLnBrk="1" hangingPunct="1">
              <a:buClr>
                <a:srgbClr val="996633"/>
              </a:buClr>
            </a:pPr>
            <a:r>
              <a:rPr lang="zh-CN" altLang="zh-CN" smtClean="0">
                <a:ea typeface="宋体" pitchFamily="2" charset="-122"/>
              </a:rPr>
              <a:t>供给曲线与需求曲线相交决定了市场均衡。当价格为均衡价格时，需求量等于供给量</a:t>
            </a:r>
          </a:p>
          <a:p>
            <a:pPr eaLnBrk="1" hangingPunct="1">
              <a:buClr>
                <a:srgbClr val="996633"/>
              </a:buClr>
            </a:pPr>
            <a:r>
              <a:rPr lang="zh-CN" altLang="zh-CN" smtClean="0">
                <a:ea typeface="宋体" pitchFamily="2" charset="-122"/>
              </a:rPr>
              <a:t>当市场价格高于均衡价格时，存在物品的过剩，引起市场价格下降。当市场价格低于均衡价格时，存在物品的短缺，引起市场价格上升</a:t>
            </a:r>
          </a:p>
        </p:txBody>
      </p:sp>
      <p:sp>
        <p:nvSpPr>
          <p:cNvPr id="88069" name="Rectangle 5"/>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37F9D42D-85B4-413C-9706-9D85AF9B375D}" type="slidenum">
              <a:rPr lang="zh-CN" altLang="zh-CN" sz="1700">
                <a:solidFill>
                  <a:srgbClr val="777777"/>
                </a:solidFill>
                <a:latin typeface="Tahoma" pitchFamily="34" charset="0"/>
                <a:ea typeface="宋体" pitchFamily="2" charset="-122"/>
              </a:rPr>
              <a:pPr algn="r"/>
              <a:t>64</a:t>
            </a:fld>
            <a:endParaRPr lang="zh-CN" altLang="zh-CN" sz="1700">
              <a:solidFill>
                <a:srgbClr val="777777"/>
              </a:solidFill>
              <a:latin typeface="Tahoma"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9090" name="Content Placeholder 8" descr="Mankiw_PaintingArt.jpg"/>
          <p:cNvPicPr>
            <a:picLocks noChangeAspect="1" noChangeArrowheads="1"/>
          </p:cNvPicPr>
          <p:nvPr/>
        </p:nvPicPr>
        <p:blipFill>
          <a:blip r:embed="rId2" cstate="print"/>
          <a:srcRect b="16696"/>
          <a:stretch>
            <a:fillRect/>
          </a:stretch>
        </p:blipFill>
        <p:spPr bwMode="auto">
          <a:xfrm>
            <a:off x="0" y="0"/>
            <a:ext cx="9144000" cy="2052638"/>
          </a:xfrm>
          <a:prstGeom prst="rect">
            <a:avLst/>
          </a:prstGeom>
          <a:noFill/>
          <a:ln w="9525">
            <a:noFill/>
            <a:miter lim="800000"/>
            <a:headEnd/>
            <a:tailEnd/>
          </a:ln>
        </p:spPr>
      </p:pic>
      <p:sp>
        <p:nvSpPr>
          <p:cNvPr id="95235" name="Rectangle 3"/>
          <p:cNvSpPr>
            <a:spLocks noGrp="1" noChangeArrowheads="1"/>
          </p:cNvSpPr>
          <p:nvPr>
            <p:ph type="title"/>
          </p:nvPr>
        </p:nvSpPr>
        <p:spPr>
          <a:xfrm>
            <a:off x="0" y="0"/>
            <a:ext cx="9144000" cy="1954213"/>
          </a:xfrm>
          <a:solidFill>
            <a:schemeClr val="bg1">
              <a:alpha val="25000"/>
            </a:schemeClr>
          </a:solidFill>
        </p:spPr>
        <p:txBody>
          <a:bodyPr lIns="365760" tIns="182880" anchor="t"/>
          <a:lstStyle/>
          <a:p>
            <a:pPr algn="l" eaLnBrk="1" hangingPunct="1">
              <a:lnSpc>
                <a:spcPct val="115000"/>
              </a:lnSpc>
              <a:defRPr/>
            </a:pPr>
            <a:r>
              <a:rPr lang="zh-CN" altLang="en-US" sz="3600" smtClean="0">
                <a:solidFill>
                  <a:schemeClr val="tx1"/>
                </a:solidFill>
                <a:effectLst>
                  <a:outerShdw blurRad="38100" dist="38100" dir="2700000" algn="tl">
                    <a:srgbClr val="C0C0C0"/>
                  </a:outerShdw>
                </a:effectLst>
                <a:ea typeface="宋体" pitchFamily="2" charset="-122"/>
              </a:rPr>
              <a:t>内容提要</a:t>
            </a:r>
          </a:p>
        </p:txBody>
      </p:sp>
      <p:sp>
        <p:nvSpPr>
          <p:cNvPr id="89092" name="Rectangle 4"/>
          <p:cNvSpPr>
            <a:spLocks noGrp="1" noChangeArrowheads="1"/>
          </p:cNvSpPr>
          <p:nvPr>
            <p:ph type="body" idx="1"/>
          </p:nvPr>
        </p:nvSpPr>
        <p:spPr>
          <a:xfrm>
            <a:off x="373063" y="1939925"/>
            <a:ext cx="8313737" cy="4408488"/>
          </a:xfrm>
        </p:spPr>
        <p:txBody>
          <a:bodyPr/>
          <a:lstStyle/>
          <a:p>
            <a:pPr eaLnBrk="1" hangingPunct="1">
              <a:buClr>
                <a:srgbClr val="996633"/>
              </a:buClr>
            </a:pPr>
            <a:r>
              <a:rPr lang="zh-CN" altLang="zh-CN" smtClean="0">
                <a:ea typeface="宋体" pitchFamily="2" charset="-122"/>
              </a:rPr>
              <a:t>为了分析某个事件如何影响一个市场，我们用供求图来考察该事件对均衡价格和均衡数量的影响。我们遵循三个步骤进行：第一，确定该事件是使供给曲线移动，还是使需求曲线移动（还是使两者都移动）。第二，确定曲线移动的方向。第三，比较新均衡与原来的均衡</a:t>
            </a:r>
          </a:p>
          <a:p>
            <a:pPr eaLnBrk="1" hangingPunct="1">
              <a:buClr>
                <a:srgbClr val="996633"/>
              </a:buClr>
            </a:pPr>
            <a:r>
              <a:rPr lang="zh-CN" altLang="zh-CN" smtClean="0">
                <a:ea typeface="宋体" pitchFamily="2" charset="-122"/>
              </a:rPr>
              <a:t>在市场经济中，价格是引导经济决策，从而配置稀缺资源的信号</a:t>
            </a:r>
          </a:p>
        </p:txBody>
      </p:sp>
      <p:sp>
        <p:nvSpPr>
          <p:cNvPr id="89093" name="Rectangle 5"/>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B674C472-48F4-40C2-A649-B018B7592430}" type="slidenum">
              <a:rPr lang="zh-CN" altLang="zh-CN" sz="1700">
                <a:solidFill>
                  <a:srgbClr val="777777"/>
                </a:solidFill>
                <a:latin typeface="Tahoma" pitchFamily="34" charset="0"/>
                <a:ea typeface="宋体" pitchFamily="2" charset="-122"/>
              </a:rPr>
              <a:pPr algn="r"/>
              <a:t>65</a:t>
            </a:fld>
            <a:endParaRPr lang="zh-CN" altLang="zh-CN" sz="1700">
              <a:solidFill>
                <a:srgbClr val="777777"/>
              </a:solidFill>
              <a:latin typeface="Tahoma"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1375" y="2801938"/>
            <a:ext cx="7491413" cy="3863975"/>
            <a:chOff x="0" y="0"/>
            <a:chExt cx="4719" cy="2434"/>
          </a:xfrm>
        </p:grpSpPr>
        <p:sp>
          <p:nvSpPr>
            <p:cNvPr id="41048" name="Rectangle 3"/>
            <p:cNvSpPr>
              <a:spLocks noChangeArrowheads="1"/>
            </p:cNvSpPr>
            <p:nvPr/>
          </p:nvSpPr>
          <p:spPr bwMode="auto">
            <a:xfrm>
              <a:off x="0" y="0"/>
              <a:ext cx="4719" cy="2434"/>
            </a:xfrm>
            <a:prstGeom prst="rect">
              <a:avLst/>
            </a:prstGeom>
            <a:solidFill>
              <a:srgbClr val="FFFFCC"/>
            </a:solidFill>
            <a:ln w="9525">
              <a:noFill/>
              <a:miter lim="800000"/>
              <a:headEnd/>
              <a:tailEnd/>
            </a:ln>
          </p:spPr>
          <p:txBody>
            <a:bodyPr wrap="none" anchor="ctr"/>
            <a:lstStyle/>
            <a:p>
              <a:endParaRPr lang="zh-CN" altLang="zh-CN" sz="1800">
                <a:ea typeface="宋体" pitchFamily="2" charset="-122"/>
              </a:endParaRPr>
            </a:p>
          </p:txBody>
        </p:sp>
        <p:sp>
          <p:nvSpPr>
            <p:cNvPr id="41049" name="Line 4"/>
            <p:cNvSpPr>
              <a:spLocks noChangeShapeType="1"/>
            </p:cNvSpPr>
            <p:nvPr/>
          </p:nvSpPr>
          <p:spPr bwMode="auto">
            <a:xfrm>
              <a:off x="52" y="330"/>
              <a:ext cx="4588" cy="0"/>
            </a:xfrm>
            <a:prstGeom prst="line">
              <a:avLst/>
            </a:prstGeom>
            <a:noFill/>
            <a:ln w="12700">
              <a:solidFill>
                <a:schemeClr val="tx1"/>
              </a:solidFill>
              <a:round/>
              <a:headEnd/>
              <a:tailEnd/>
            </a:ln>
          </p:spPr>
          <p:txBody>
            <a:bodyPr/>
            <a:lstStyle/>
            <a:p>
              <a:endParaRPr lang="zh-CN" altLang="en-US"/>
            </a:p>
          </p:txBody>
        </p:sp>
      </p:grpSp>
      <p:sp>
        <p:nvSpPr>
          <p:cNvPr id="40963" name="Rectangle 5"/>
          <p:cNvSpPr>
            <a:spLocks noGrp="1" noChangeArrowheads="1"/>
          </p:cNvSpPr>
          <p:nvPr>
            <p:ph type="title" idx="4294967295"/>
          </p:nvPr>
        </p:nvSpPr>
        <p:spPr>
          <a:xfrm>
            <a:off x="85725" y="238125"/>
            <a:ext cx="9001125" cy="588963"/>
          </a:xfrm>
        </p:spPr>
        <p:txBody>
          <a:bodyPr/>
          <a:lstStyle/>
          <a:p>
            <a:pPr eaLnBrk="1" hangingPunct="1"/>
            <a:r>
              <a:rPr lang="en-US" altLang="zh-CN" sz="3600" dirty="0" smtClean="0">
                <a:ea typeface="宋体" pitchFamily="2" charset="-122"/>
              </a:rPr>
              <a:t>1.2</a:t>
            </a:r>
            <a:r>
              <a:rPr lang="zh-CN" altLang="en-US" sz="3600" dirty="0" smtClean="0">
                <a:ea typeface="宋体" pitchFamily="2" charset="-122"/>
              </a:rPr>
              <a:t>市场需求与个人需求</a:t>
            </a:r>
          </a:p>
        </p:txBody>
      </p:sp>
      <p:sp>
        <p:nvSpPr>
          <p:cNvPr id="25604" name="Rectangle 6"/>
          <p:cNvSpPr>
            <a:spLocks noGrp="1" noChangeArrowheads="1"/>
          </p:cNvSpPr>
          <p:nvPr>
            <p:ph type="body" idx="4294967295"/>
          </p:nvPr>
        </p:nvSpPr>
        <p:spPr>
          <a:xfrm>
            <a:off x="323850" y="846138"/>
            <a:ext cx="8526463" cy="1984375"/>
          </a:xfrm>
        </p:spPr>
        <p:txBody>
          <a:bodyPr/>
          <a:lstStyle/>
          <a:p>
            <a:pPr eaLnBrk="1" hangingPunct="1">
              <a:lnSpc>
                <a:spcPct val="100000"/>
              </a:lnSpc>
              <a:spcBef>
                <a:spcPct val="35000"/>
              </a:spcBef>
            </a:pPr>
            <a:r>
              <a:rPr lang="zh-CN" altLang="zh-CN" dirty="0" smtClean="0">
                <a:ea typeface="宋体" pitchFamily="2" charset="-122"/>
              </a:rPr>
              <a:t>市场需求量是所有买者在每一价格水平下需求量的总和</a:t>
            </a:r>
          </a:p>
          <a:p>
            <a:pPr eaLnBrk="1" hangingPunct="1">
              <a:lnSpc>
                <a:spcPct val="100000"/>
              </a:lnSpc>
              <a:spcBef>
                <a:spcPct val="35000"/>
              </a:spcBef>
            </a:pPr>
            <a:r>
              <a:rPr lang="zh-CN" altLang="zh-CN" dirty="0" smtClean="0">
                <a:ea typeface="宋体" pitchFamily="2" charset="-122"/>
              </a:rPr>
              <a:t>假设</a:t>
            </a:r>
            <a:r>
              <a:rPr lang="zh-CN" altLang="en-US" dirty="0" smtClean="0">
                <a:ea typeface="宋体" pitchFamily="2" charset="-122"/>
              </a:rPr>
              <a:t>莉莉</a:t>
            </a:r>
            <a:r>
              <a:rPr lang="zh-CN" altLang="zh-CN" dirty="0" smtClean="0">
                <a:ea typeface="宋体" pitchFamily="2" charset="-122"/>
              </a:rPr>
              <a:t>与</a:t>
            </a:r>
            <a:r>
              <a:rPr lang="zh-CN" altLang="en-US" dirty="0" smtClean="0">
                <a:ea typeface="宋体" pitchFamily="2" charset="-122"/>
              </a:rPr>
              <a:t>盈盈</a:t>
            </a:r>
            <a:r>
              <a:rPr lang="zh-CN" altLang="zh-CN" dirty="0" smtClean="0">
                <a:ea typeface="宋体" pitchFamily="2" charset="-122"/>
              </a:rPr>
              <a:t>是</a:t>
            </a:r>
            <a:r>
              <a:rPr lang="zh-CN" altLang="en-US" dirty="0" smtClean="0">
                <a:ea typeface="宋体" pitchFamily="2" charset="-122"/>
              </a:rPr>
              <a:t>冰淇淋</a:t>
            </a:r>
            <a:r>
              <a:rPr lang="zh-CN" altLang="zh-CN" dirty="0" smtClean="0">
                <a:ea typeface="宋体" pitchFamily="2" charset="-122"/>
              </a:rPr>
              <a:t>市场上唯</a:t>
            </a:r>
            <a:r>
              <a:rPr lang="zh-CN" altLang="en-US" dirty="0" smtClean="0">
                <a:ea typeface="宋体" pitchFamily="2" charset="-122"/>
              </a:rPr>
              <a:t>有</a:t>
            </a:r>
            <a:r>
              <a:rPr lang="zh-CN" altLang="zh-CN" dirty="0" smtClean="0">
                <a:ea typeface="宋体" pitchFamily="2" charset="-122"/>
              </a:rPr>
              <a:t>的两个买者</a:t>
            </a:r>
            <a:r>
              <a:rPr lang="zh-CN" altLang="en-US" dirty="0" smtClean="0">
                <a:ea typeface="宋体" pitchFamily="2" charset="-122"/>
              </a:rPr>
              <a:t>：</a:t>
            </a:r>
            <a:endParaRPr lang="zh-CN" altLang="zh-CN" dirty="0" smtClean="0">
              <a:ea typeface="宋体" pitchFamily="2" charset="-122"/>
            </a:endParaRPr>
          </a:p>
        </p:txBody>
      </p:sp>
      <p:grpSp>
        <p:nvGrpSpPr>
          <p:cNvPr id="3" name="Group 7"/>
          <p:cNvGrpSpPr>
            <a:grpSpLocks/>
          </p:cNvGrpSpPr>
          <p:nvPr/>
        </p:nvGrpSpPr>
        <p:grpSpPr bwMode="auto">
          <a:xfrm>
            <a:off x="2116138" y="2832100"/>
            <a:ext cx="1873250" cy="3816350"/>
            <a:chOff x="0" y="0"/>
            <a:chExt cx="1180" cy="2404"/>
          </a:xfrm>
        </p:grpSpPr>
        <p:sp>
          <p:nvSpPr>
            <p:cNvPr id="41040" name="Rectangle 8"/>
            <p:cNvSpPr>
              <a:spLocks noChangeArrowheads="1"/>
            </p:cNvSpPr>
            <p:nvPr/>
          </p:nvSpPr>
          <p:spPr bwMode="auto">
            <a:xfrm>
              <a:off x="0" y="2105"/>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a:t>
              </a:r>
            </a:p>
          </p:txBody>
        </p:sp>
        <p:sp>
          <p:nvSpPr>
            <p:cNvPr id="41041" name="Rectangle 9"/>
            <p:cNvSpPr>
              <a:spLocks noChangeArrowheads="1"/>
            </p:cNvSpPr>
            <p:nvPr/>
          </p:nvSpPr>
          <p:spPr bwMode="auto">
            <a:xfrm>
              <a:off x="0" y="1806"/>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6</a:t>
              </a:r>
            </a:p>
          </p:txBody>
        </p:sp>
        <p:sp>
          <p:nvSpPr>
            <p:cNvPr id="41042" name="Rectangle 10"/>
            <p:cNvSpPr>
              <a:spLocks noChangeArrowheads="1"/>
            </p:cNvSpPr>
            <p:nvPr/>
          </p:nvSpPr>
          <p:spPr bwMode="auto">
            <a:xfrm>
              <a:off x="0" y="1507"/>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8</a:t>
              </a:r>
            </a:p>
          </p:txBody>
        </p:sp>
        <p:sp>
          <p:nvSpPr>
            <p:cNvPr id="41043" name="Rectangle 11"/>
            <p:cNvSpPr>
              <a:spLocks noChangeArrowheads="1"/>
            </p:cNvSpPr>
            <p:nvPr/>
          </p:nvSpPr>
          <p:spPr bwMode="auto">
            <a:xfrm>
              <a:off x="0" y="1208"/>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10</a:t>
              </a:r>
            </a:p>
          </p:txBody>
        </p:sp>
        <p:sp>
          <p:nvSpPr>
            <p:cNvPr id="41044" name="Rectangle 12"/>
            <p:cNvSpPr>
              <a:spLocks noChangeArrowheads="1"/>
            </p:cNvSpPr>
            <p:nvPr/>
          </p:nvSpPr>
          <p:spPr bwMode="auto">
            <a:xfrm>
              <a:off x="0" y="909"/>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12</a:t>
              </a:r>
            </a:p>
          </p:txBody>
        </p:sp>
        <p:sp>
          <p:nvSpPr>
            <p:cNvPr id="41045" name="Rectangle 13"/>
            <p:cNvSpPr>
              <a:spLocks noChangeArrowheads="1"/>
            </p:cNvSpPr>
            <p:nvPr/>
          </p:nvSpPr>
          <p:spPr bwMode="auto">
            <a:xfrm>
              <a:off x="0" y="610"/>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14</a:t>
              </a:r>
            </a:p>
          </p:txBody>
        </p:sp>
        <p:sp>
          <p:nvSpPr>
            <p:cNvPr id="41046" name="Rectangle 14"/>
            <p:cNvSpPr>
              <a:spLocks noChangeArrowheads="1"/>
            </p:cNvSpPr>
            <p:nvPr/>
          </p:nvSpPr>
          <p:spPr bwMode="auto">
            <a:xfrm>
              <a:off x="0" y="311"/>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16</a:t>
              </a:r>
            </a:p>
          </p:txBody>
        </p:sp>
        <p:sp>
          <p:nvSpPr>
            <p:cNvPr id="41047" name="Rectangle 15"/>
            <p:cNvSpPr>
              <a:spLocks noChangeArrowheads="1"/>
            </p:cNvSpPr>
            <p:nvPr/>
          </p:nvSpPr>
          <p:spPr bwMode="auto">
            <a:xfrm>
              <a:off x="0" y="0"/>
              <a:ext cx="1180"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200" dirty="0" smtClean="0">
                  <a:ea typeface="宋体" pitchFamily="2" charset="-122"/>
                </a:rPr>
                <a:t>莉莉</a:t>
              </a:r>
              <a:r>
                <a:rPr lang="zh-CN" altLang="zh-CN" sz="2200" dirty="0" smtClean="0">
                  <a:ea typeface="宋体" pitchFamily="2" charset="-122"/>
                </a:rPr>
                <a:t>的</a:t>
              </a:r>
              <a:r>
                <a:rPr lang="zh-CN" altLang="zh-CN" sz="2200" dirty="0">
                  <a:ea typeface="宋体" pitchFamily="2" charset="-122"/>
                </a:rPr>
                <a:t>需求量</a:t>
              </a:r>
            </a:p>
          </p:txBody>
        </p:sp>
      </p:grpSp>
      <p:grpSp>
        <p:nvGrpSpPr>
          <p:cNvPr id="4" name="Group 16"/>
          <p:cNvGrpSpPr>
            <a:grpSpLocks/>
          </p:cNvGrpSpPr>
          <p:nvPr/>
        </p:nvGrpSpPr>
        <p:grpSpPr bwMode="auto">
          <a:xfrm>
            <a:off x="4070351" y="2832100"/>
            <a:ext cx="1931987" cy="3816350"/>
            <a:chOff x="-117" y="0"/>
            <a:chExt cx="1217" cy="2404"/>
          </a:xfrm>
        </p:grpSpPr>
        <p:sp>
          <p:nvSpPr>
            <p:cNvPr id="41032" name="Rectangle 17"/>
            <p:cNvSpPr>
              <a:spLocks noChangeArrowheads="1"/>
            </p:cNvSpPr>
            <p:nvPr/>
          </p:nvSpPr>
          <p:spPr bwMode="auto">
            <a:xfrm>
              <a:off x="0" y="2105"/>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2</a:t>
              </a:r>
            </a:p>
          </p:txBody>
        </p:sp>
        <p:sp>
          <p:nvSpPr>
            <p:cNvPr id="41033" name="Rectangle 18"/>
            <p:cNvSpPr>
              <a:spLocks noChangeArrowheads="1"/>
            </p:cNvSpPr>
            <p:nvPr/>
          </p:nvSpPr>
          <p:spPr bwMode="auto">
            <a:xfrm>
              <a:off x="0" y="1806"/>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3</a:t>
              </a:r>
            </a:p>
          </p:txBody>
        </p:sp>
        <p:sp>
          <p:nvSpPr>
            <p:cNvPr id="41034" name="Rectangle 19"/>
            <p:cNvSpPr>
              <a:spLocks noChangeArrowheads="1"/>
            </p:cNvSpPr>
            <p:nvPr/>
          </p:nvSpPr>
          <p:spPr bwMode="auto">
            <a:xfrm>
              <a:off x="0" y="1507"/>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4</a:t>
              </a:r>
            </a:p>
          </p:txBody>
        </p:sp>
        <p:sp>
          <p:nvSpPr>
            <p:cNvPr id="41035" name="Rectangle 20"/>
            <p:cNvSpPr>
              <a:spLocks noChangeArrowheads="1"/>
            </p:cNvSpPr>
            <p:nvPr/>
          </p:nvSpPr>
          <p:spPr bwMode="auto">
            <a:xfrm>
              <a:off x="0" y="1208"/>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5</a:t>
              </a:r>
            </a:p>
          </p:txBody>
        </p:sp>
        <p:sp>
          <p:nvSpPr>
            <p:cNvPr id="41036" name="Rectangle 21"/>
            <p:cNvSpPr>
              <a:spLocks noChangeArrowheads="1"/>
            </p:cNvSpPr>
            <p:nvPr/>
          </p:nvSpPr>
          <p:spPr bwMode="auto">
            <a:xfrm>
              <a:off x="0" y="909"/>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6</a:t>
              </a:r>
            </a:p>
          </p:txBody>
        </p:sp>
        <p:sp>
          <p:nvSpPr>
            <p:cNvPr id="41037" name="Rectangle 22"/>
            <p:cNvSpPr>
              <a:spLocks noChangeArrowheads="1"/>
            </p:cNvSpPr>
            <p:nvPr/>
          </p:nvSpPr>
          <p:spPr bwMode="auto">
            <a:xfrm>
              <a:off x="0" y="610"/>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7</a:t>
              </a:r>
            </a:p>
          </p:txBody>
        </p:sp>
        <p:sp>
          <p:nvSpPr>
            <p:cNvPr id="41038" name="Rectangle 23"/>
            <p:cNvSpPr>
              <a:spLocks noChangeArrowheads="1"/>
            </p:cNvSpPr>
            <p:nvPr/>
          </p:nvSpPr>
          <p:spPr bwMode="auto">
            <a:xfrm>
              <a:off x="0" y="311"/>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8</a:t>
              </a:r>
            </a:p>
          </p:txBody>
        </p:sp>
        <p:sp>
          <p:nvSpPr>
            <p:cNvPr id="41039" name="Rectangle 24"/>
            <p:cNvSpPr>
              <a:spLocks noChangeArrowheads="1"/>
            </p:cNvSpPr>
            <p:nvPr/>
          </p:nvSpPr>
          <p:spPr bwMode="auto">
            <a:xfrm>
              <a:off x="-117" y="0"/>
              <a:ext cx="1217"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en-US" sz="2200" dirty="0" smtClean="0">
                  <a:ea typeface="宋体" pitchFamily="2" charset="-122"/>
                </a:rPr>
                <a:t>盈盈</a:t>
              </a:r>
              <a:r>
                <a:rPr lang="zh-CN" altLang="zh-CN" sz="2200" dirty="0" smtClean="0">
                  <a:ea typeface="宋体" pitchFamily="2" charset="-122"/>
                </a:rPr>
                <a:t>的</a:t>
              </a:r>
              <a:r>
                <a:rPr lang="zh-CN" altLang="zh-CN" sz="2200" dirty="0">
                  <a:ea typeface="宋体" pitchFamily="2" charset="-122"/>
                </a:rPr>
                <a:t>需求量</a:t>
              </a:r>
            </a:p>
          </p:txBody>
        </p:sp>
      </p:grpSp>
      <p:grpSp>
        <p:nvGrpSpPr>
          <p:cNvPr id="5" name="Group 25"/>
          <p:cNvGrpSpPr>
            <a:grpSpLocks/>
          </p:cNvGrpSpPr>
          <p:nvPr/>
        </p:nvGrpSpPr>
        <p:grpSpPr bwMode="auto">
          <a:xfrm>
            <a:off x="3989388" y="4749800"/>
            <a:ext cx="4217987" cy="1898650"/>
            <a:chOff x="0" y="0"/>
            <a:chExt cx="2657" cy="1196"/>
          </a:xfrm>
        </p:grpSpPr>
        <p:sp>
          <p:nvSpPr>
            <p:cNvPr id="41020" name="Rectangle 26"/>
            <p:cNvSpPr>
              <a:spLocks noChangeArrowheads="1"/>
            </p:cNvSpPr>
            <p:nvPr/>
          </p:nvSpPr>
          <p:spPr bwMode="auto">
            <a:xfrm>
              <a:off x="0" y="897"/>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1" name="Rectangle 27"/>
            <p:cNvSpPr>
              <a:spLocks noChangeArrowheads="1"/>
            </p:cNvSpPr>
            <p:nvPr/>
          </p:nvSpPr>
          <p:spPr bwMode="auto">
            <a:xfrm>
              <a:off x="0" y="598"/>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2" name="Rectangle 28"/>
            <p:cNvSpPr>
              <a:spLocks noChangeArrowheads="1"/>
            </p:cNvSpPr>
            <p:nvPr/>
          </p:nvSpPr>
          <p:spPr bwMode="auto">
            <a:xfrm>
              <a:off x="0" y="299"/>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3" name="Rectangle 29"/>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4" name="Rectangle 30"/>
            <p:cNvSpPr>
              <a:spLocks noChangeArrowheads="1"/>
            </p:cNvSpPr>
            <p:nvPr/>
          </p:nvSpPr>
          <p:spPr bwMode="auto">
            <a:xfrm>
              <a:off x="1175" y="897"/>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5" name="Rectangle 31"/>
            <p:cNvSpPr>
              <a:spLocks noChangeArrowheads="1"/>
            </p:cNvSpPr>
            <p:nvPr/>
          </p:nvSpPr>
          <p:spPr bwMode="auto">
            <a:xfrm>
              <a:off x="1175" y="598"/>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6" name="Rectangle 32"/>
            <p:cNvSpPr>
              <a:spLocks noChangeArrowheads="1"/>
            </p:cNvSpPr>
            <p:nvPr/>
          </p:nvSpPr>
          <p:spPr bwMode="auto">
            <a:xfrm>
              <a:off x="1175" y="299"/>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7" name="Rectangle 33"/>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28" name="Rectangle 34"/>
            <p:cNvSpPr>
              <a:spLocks noChangeArrowheads="1"/>
            </p:cNvSpPr>
            <p:nvPr/>
          </p:nvSpPr>
          <p:spPr bwMode="auto">
            <a:xfrm>
              <a:off x="1460" y="897"/>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6</a:t>
              </a:r>
            </a:p>
          </p:txBody>
        </p:sp>
        <p:sp>
          <p:nvSpPr>
            <p:cNvPr id="41029" name="Rectangle 35"/>
            <p:cNvSpPr>
              <a:spLocks noChangeArrowheads="1"/>
            </p:cNvSpPr>
            <p:nvPr/>
          </p:nvSpPr>
          <p:spPr bwMode="auto">
            <a:xfrm>
              <a:off x="1460" y="598"/>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9</a:t>
              </a:r>
            </a:p>
          </p:txBody>
        </p:sp>
        <p:sp>
          <p:nvSpPr>
            <p:cNvPr id="41030" name="Rectangle 36"/>
            <p:cNvSpPr>
              <a:spLocks noChangeArrowheads="1"/>
            </p:cNvSpPr>
            <p:nvPr/>
          </p:nvSpPr>
          <p:spPr bwMode="auto">
            <a:xfrm>
              <a:off x="1460" y="299"/>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12</a:t>
              </a:r>
            </a:p>
          </p:txBody>
        </p:sp>
        <p:sp>
          <p:nvSpPr>
            <p:cNvPr id="41031" name="Rectangle 37"/>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15</a:t>
              </a:r>
            </a:p>
          </p:txBody>
        </p:sp>
      </p:grpSp>
      <p:grpSp>
        <p:nvGrpSpPr>
          <p:cNvPr id="6" name="Group 38"/>
          <p:cNvGrpSpPr>
            <a:grpSpLocks/>
          </p:cNvGrpSpPr>
          <p:nvPr/>
        </p:nvGrpSpPr>
        <p:grpSpPr bwMode="auto">
          <a:xfrm>
            <a:off x="3989388" y="4275138"/>
            <a:ext cx="4217987" cy="474662"/>
            <a:chOff x="0" y="0"/>
            <a:chExt cx="2657" cy="299"/>
          </a:xfrm>
        </p:grpSpPr>
        <p:sp>
          <p:nvSpPr>
            <p:cNvPr id="41017" name="Rectangle 39"/>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18" name="Rectangle 40"/>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19" name="Rectangle 41"/>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18</a:t>
              </a:r>
            </a:p>
          </p:txBody>
        </p:sp>
      </p:grpSp>
      <p:grpSp>
        <p:nvGrpSpPr>
          <p:cNvPr id="7" name="Group 42"/>
          <p:cNvGrpSpPr>
            <a:grpSpLocks/>
          </p:cNvGrpSpPr>
          <p:nvPr/>
        </p:nvGrpSpPr>
        <p:grpSpPr bwMode="auto">
          <a:xfrm>
            <a:off x="3989388" y="3800475"/>
            <a:ext cx="4217987" cy="474663"/>
            <a:chOff x="0" y="0"/>
            <a:chExt cx="2657" cy="299"/>
          </a:xfrm>
        </p:grpSpPr>
        <p:sp>
          <p:nvSpPr>
            <p:cNvPr id="41014" name="Rectangle 43"/>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15" name="Rectangle 44"/>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16" name="Rectangle 45"/>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21</a:t>
              </a:r>
            </a:p>
          </p:txBody>
        </p:sp>
      </p:grpSp>
      <p:grpSp>
        <p:nvGrpSpPr>
          <p:cNvPr id="8" name="Group 46"/>
          <p:cNvGrpSpPr>
            <a:grpSpLocks/>
          </p:cNvGrpSpPr>
          <p:nvPr/>
        </p:nvGrpSpPr>
        <p:grpSpPr bwMode="auto">
          <a:xfrm>
            <a:off x="3989388" y="3325813"/>
            <a:ext cx="4217987" cy="474662"/>
            <a:chOff x="0" y="0"/>
            <a:chExt cx="2657" cy="299"/>
          </a:xfrm>
        </p:grpSpPr>
        <p:sp>
          <p:nvSpPr>
            <p:cNvPr id="41011" name="Rectangle 47"/>
            <p:cNvSpPr>
              <a:spLocks noChangeArrowheads="1"/>
            </p:cNvSpPr>
            <p:nvPr/>
          </p:nvSpPr>
          <p:spPr bwMode="auto">
            <a:xfrm>
              <a:off x="0" y="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12" name="Rectangle 48"/>
            <p:cNvSpPr>
              <a:spLocks noChangeArrowheads="1"/>
            </p:cNvSpPr>
            <p:nvPr/>
          </p:nvSpPr>
          <p:spPr bwMode="auto">
            <a:xfrm>
              <a:off x="1175" y="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ea typeface="宋体" pitchFamily="2" charset="-122"/>
                </a:rPr>
                <a:t>=</a:t>
              </a:r>
            </a:p>
          </p:txBody>
        </p:sp>
        <p:sp>
          <p:nvSpPr>
            <p:cNvPr id="41013" name="Rectangle 49"/>
            <p:cNvSpPr>
              <a:spLocks noChangeArrowheads="1"/>
            </p:cNvSpPr>
            <p:nvPr/>
          </p:nvSpPr>
          <p:spPr bwMode="auto">
            <a:xfrm>
              <a:off x="1460" y="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altLang="zh-CN" sz="2400">
                  <a:solidFill>
                    <a:srgbClr val="FF0000"/>
                  </a:solidFill>
                  <a:ea typeface="宋体" pitchFamily="2" charset="-122"/>
                </a:rPr>
                <a:t>24</a:t>
              </a:r>
            </a:p>
          </p:txBody>
        </p:sp>
      </p:grpSp>
      <p:sp>
        <p:nvSpPr>
          <p:cNvPr id="16434" name="Rectangle 50"/>
          <p:cNvSpPr>
            <a:spLocks noChangeArrowheads="1"/>
          </p:cNvSpPr>
          <p:nvPr/>
        </p:nvSpPr>
        <p:spPr bwMode="auto">
          <a:xfrm>
            <a:off x="6307138" y="2832100"/>
            <a:ext cx="1900237" cy="49371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zh-CN" sz="2400">
                <a:solidFill>
                  <a:srgbClr val="FF0000"/>
                </a:solidFill>
                <a:ea typeface="宋体" pitchFamily="2" charset="-122"/>
              </a:rPr>
              <a:t>市场需求量</a:t>
            </a:r>
          </a:p>
        </p:txBody>
      </p:sp>
      <p:grpSp>
        <p:nvGrpSpPr>
          <p:cNvPr id="9" name="Group 51"/>
          <p:cNvGrpSpPr>
            <a:grpSpLocks/>
          </p:cNvGrpSpPr>
          <p:nvPr/>
        </p:nvGrpSpPr>
        <p:grpSpPr bwMode="auto">
          <a:xfrm>
            <a:off x="923925" y="2832100"/>
            <a:ext cx="1192213" cy="3816350"/>
            <a:chOff x="0" y="0"/>
            <a:chExt cx="751" cy="2404"/>
          </a:xfrm>
        </p:grpSpPr>
        <p:sp>
          <p:nvSpPr>
            <p:cNvPr id="41003" name="Rectangle 52"/>
            <p:cNvSpPr>
              <a:spLocks noChangeArrowheads="1"/>
            </p:cNvSpPr>
            <p:nvPr/>
          </p:nvSpPr>
          <p:spPr bwMode="auto">
            <a:xfrm>
              <a:off x="0" y="311"/>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zh-CN" altLang="en-US" sz="2400">
                  <a:ea typeface="宋体" pitchFamily="2" charset="-122"/>
                </a:rPr>
                <a:t>￥</a:t>
              </a:r>
              <a:r>
                <a:rPr lang="en-US" altLang="zh-CN" sz="2400">
                  <a:ea typeface="宋体" pitchFamily="2" charset="-122"/>
                </a:rPr>
                <a:t>0.00</a:t>
              </a:r>
            </a:p>
          </p:txBody>
        </p:sp>
        <p:sp>
          <p:nvSpPr>
            <p:cNvPr id="41004" name="Rectangle 53"/>
            <p:cNvSpPr>
              <a:spLocks noChangeArrowheads="1"/>
            </p:cNvSpPr>
            <p:nvPr/>
          </p:nvSpPr>
          <p:spPr bwMode="auto">
            <a:xfrm>
              <a:off x="0" y="2105"/>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6.00</a:t>
              </a:r>
            </a:p>
          </p:txBody>
        </p:sp>
        <p:sp>
          <p:nvSpPr>
            <p:cNvPr id="41005" name="Rectangle 54"/>
            <p:cNvSpPr>
              <a:spLocks noChangeArrowheads="1"/>
            </p:cNvSpPr>
            <p:nvPr/>
          </p:nvSpPr>
          <p:spPr bwMode="auto">
            <a:xfrm>
              <a:off x="0" y="1806"/>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5.00</a:t>
              </a:r>
            </a:p>
          </p:txBody>
        </p:sp>
        <p:sp>
          <p:nvSpPr>
            <p:cNvPr id="41006" name="Rectangle 55"/>
            <p:cNvSpPr>
              <a:spLocks noChangeArrowheads="1"/>
            </p:cNvSpPr>
            <p:nvPr/>
          </p:nvSpPr>
          <p:spPr bwMode="auto">
            <a:xfrm>
              <a:off x="0" y="1507"/>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4.00</a:t>
              </a:r>
            </a:p>
          </p:txBody>
        </p:sp>
        <p:sp>
          <p:nvSpPr>
            <p:cNvPr id="41007" name="Rectangle 56"/>
            <p:cNvSpPr>
              <a:spLocks noChangeArrowheads="1"/>
            </p:cNvSpPr>
            <p:nvPr/>
          </p:nvSpPr>
          <p:spPr bwMode="auto">
            <a:xfrm>
              <a:off x="0" y="1208"/>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3.00</a:t>
              </a:r>
            </a:p>
          </p:txBody>
        </p:sp>
        <p:sp>
          <p:nvSpPr>
            <p:cNvPr id="41008" name="Rectangle 57"/>
            <p:cNvSpPr>
              <a:spLocks noChangeArrowheads="1"/>
            </p:cNvSpPr>
            <p:nvPr/>
          </p:nvSpPr>
          <p:spPr bwMode="auto">
            <a:xfrm>
              <a:off x="0" y="909"/>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dirty="0">
                  <a:ea typeface="宋体" pitchFamily="2" charset="-122"/>
                </a:rPr>
                <a:t>2.00</a:t>
              </a:r>
            </a:p>
          </p:txBody>
        </p:sp>
        <p:sp>
          <p:nvSpPr>
            <p:cNvPr id="41009" name="Rectangle 58"/>
            <p:cNvSpPr>
              <a:spLocks noChangeArrowheads="1"/>
            </p:cNvSpPr>
            <p:nvPr/>
          </p:nvSpPr>
          <p:spPr bwMode="auto">
            <a:xfrm>
              <a:off x="0" y="610"/>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altLang="zh-CN" sz="2400">
                  <a:ea typeface="宋体" pitchFamily="2" charset="-122"/>
                </a:rPr>
                <a:t>1.00</a:t>
              </a:r>
            </a:p>
          </p:txBody>
        </p:sp>
        <p:sp>
          <p:nvSpPr>
            <p:cNvPr id="41010" name="Rectangle 59"/>
            <p:cNvSpPr>
              <a:spLocks noChangeArrowheads="1"/>
            </p:cNvSpPr>
            <p:nvPr/>
          </p:nvSpPr>
          <p:spPr bwMode="auto">
            <a:xfrm>
              <a:off x="0" y="0"/>
              <a:ext cx="751"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zh-CN" altLang="zh-CN" sz="2400">
                  <a:ea typeface="宋体" pitchFamily="2" charset="-122"/>
                </a:rPr>
                <a:t>价格 </a:t>
              </a:r>
            </a:p>
          </p:txBody>
        </p:sp>
      </p:grpSp>
      <p:sp>
        <p:nvSpPr>
          <p:cNvPr id="40973" name="Line 60"/>
          <p:cNvSpPr>
            <a:spLocks noChangeShapeType="1"/>
          </p:cNvSpPr>
          <p:nvPr/>
        </p:nvSpPr>
        <p:spPr bwMode="auto">
          <a:xfrm>
            <a:off x="923925" y="2832100"/>
            <a:ext cx="1192213" cy="0"/>
          </a:xfrm>
          <a:prstGeom prst="line">
            <a:avLst/>
          </a:prstGeom>
          <a:noFill/>
          <a:ln w="9525">
            <a:noFill/>
            <a:round/>
            <a:headEnd/>
            <a:tailEnd/>
          </a:ln>
        </p:spPr>
        <p:txBody>
          <a:bodyPr/>
          <a:lstStyle/>
          <a:p>
            <a:endParaRPr lang="zh-CN" altLang="en-US"/>
          </a:p>
        </p:txBody>
      </p:sp>
      <p:sp>
        <p:nvSpPr>
          <p:cNvPr id="40974" name="Line 61"/>
          <p:cNvSpPr>
            <a:spLocks noChangeShapeType="1"/>
          </p:cNvSpPr>
          <p:nvPr/>
        </p:nvSpPr>
        <p:spPr bwMode="auto">
          <a:xfrm>
            <a:off x="923925" y="6648450"/>
            <a:ext cx="1192213" cy="0"/>
          </a:xfrm>
          <a:prstGeom prst="line">
            <a:avLst/>
          </a:prstGeom>
          <a:noFill/>
          <a:ln w="9525">
            <a:noFill/>
            <a:round/>
            <a:headEnd/>
            <a:tailEnd/>
          </a:ln>
        </p:spPr>
        <p:txBody>
          <a:bodyPr/>
          <a:lstStyle/>
          <a:p>
            <a:endParaRPr lang="zh-CN" altLang="en-US"/>
          </a:p>
        </p:txBody>
      </p:sp>
      <p:sp>
        <p:nvSpPr>
          <p:cNvPr id="40975" name="Line 62"/>
          <p:cNvSpPr>
            <a:spLocks noChangeShapeType="1"/>
          </p:cNvSpPr>
          <p:nvPr/>
        </p:nvSpPr>
        <p:spPr bwMode="auto">
          <a:xfrm>
            <a:off x="923925" y="2832100"/>
            <a:ext cx="0" cy="493713"/>
          </a:xfrm>
          <a:prstGeom prst="line">
            <a:avLst/>
          </a:prstGeom>
          <a:noFill/>
          <a:ln w="9525">
            <a:noFill/>
            <a:round/>
            <a:headEnd/>
            <a:tailEnd/>
          </a:ln>
        </p:spPr>
        <p:txBody>
          <a:bodyPr/>
          <a:lstStyle/>
          <a:p>
            <a:endParaRPr lang="zh-CN" altLang="en-US"/>
          </a:p>
        </p:txBody>
      </p:sp>
      <p:sp>
        <p:nvSpPr>
          <p:cNvPr id="40976" name="Line 63"/>
          <p:cNvSpPr>
            <a:spLocks noChangeShapeType="1"/>
          </p:cNvSpPr>
          <p:nvPr/>
        </p:nvSpPr>
        <p:spPr bwMode="auto">
          <a:xfrm>
            <a:off x="8207375" y="2832100"/>
            <a:ext cx="0" cy="493713"/>
          </a:xfrm>
          <a:prstGeom prst="line">
            <a:avLst/>
          </a:prstGeom>
          <a:noFill/>
          <a:ln w="9525">
            <a:noFill/>
            <a:round/>
            <a:headEnd/>
            <a:tailEnd/>
          </a:ln>
        </p:spPr>
        <p:txBody>
          <a:bodyPr/>
          <a:lstStyle/>
          <a:p>
            <a:endParaRPr lang="zh-CN" altLang="en-US"/>
          </a:p>
        </p:txBody>
      </p:sp>
      <p:sp>
        <p:nvSpPr>
          <p:cNvPr id="40977" name="Line 64"/>
          <p:cNvSpPr>
            <a:spLocks noChangeShapeType="1"/>
          </p:cNvSpPr>
          <p:nvPr/>
        </p:nvSpPr>
        <p:spPr bwMode="auto">
          <a:xfrm>
            <a:off x="2116138" y="2832100"/>
            <a:ext cx="1873250" cy="0"/>
          </a:xfrm>
          <a:prstGeom prst="line">
            <a:avLst/>
          </a:prstGeom>
          <a:noFill/>
          <a:ln w="9525">
            <a:noFill/>
            <a:round/>
            <a:headEnd/>
            <a:tailEnd/>
          </a:ln>
        </p:spPr>
        <p:txBody>
          <a:bodyPr/>
          <a:lstStyle/>
          <a:p>
            <a:endParaRPr lang="zh-CN" altLang="en-US"/>
          </a:p>
        </p:txBody>
      </p:sp>
      <p:sp>
        <p:nvSpPr>
          <p:cNvPr id="40978" name="Line 65"/>
          <p:cNvSpPr>
            <a:spLocks noChangeShapeType="1"/>
          </p:cNvSpPr>
          <p:nvPr/>
        </p:nvSpPr>
        <p:spPr bwMode="auto">
          <a:xfrm>
            <a:off x="923925" y="3325813"/>
            <a:ext cx="0" cy="474662"/>
          </a:xfrm>
          <a:prstGeom prst="line">
            <a:avLst/>
          </a:prstGeom>
          <a:noFill/>
          <a:ln w="9525">
            <a:noFill/>
            <a:round/>
            <a:headEnd/>
            <a:tailEnd/>
          </a:ln>
        </p:spPr>
        <p:txBody>
          <a:bodyPr/>
          <a:lstStyle/>
          <a:p>
            <a:endParaRPr lang="zh-CN" altLang="en-US"/>
          </a:p>
        </p:txBody>
      </p:sp>
      <p:sp>
        <p:nvSpPr>
          <p:cNvPr id="40979" name="Line 66"/>
          <p:cNvSpPr>
            <a:spLocks noChangeShapeType="1"/>
          </p:cNvSpPr>
          <p:nvPr/>
        </p:nvSpPr>
        <p:spPr bwMode="auto">
          <a:xfrm>
            <a:off x="8207375" y="3325813"/>
            <a:ext cx="0" cy="474662"/>
          </a:xfrm>
          <a:prstGeom prst="line">
            <a:avLst/>
          </a:prstGeom>
          <a:noFill/>
          <a:ln w="9525">
            <a:noFill/>
            <a:round/>
            <a:headEnd/>
            <a:tailEnd/>
          </a:ln>
        </p:spPr>
        <p:txBody>
          <a:bodyPr/>
          <a:lstStyle/>
          <a:p>
            <a:endParaRPr lang="zh-CN" altLang="en-US"/>
          </a:p>
        </p:txBody>
      </p:sp>
      <p:sp>
        <p:nvSpPr>
          <p:cNvPr id="40980" name="Line 67"/>
          <p:cNvSpPr>
            <a:spLocks noChangeShapeType="1"/>
          </p:cNvSpPr>
          <p:nvPr/>
        </p:nvSpPr>
        <p:spPr bwMode="auto">
          <a:xfrm>
            <a:off x="923925" y="3800475"/>
            <a:ext cx="0" cy="474663"/>
          </a:xfrm>
          <a:prstGeom prst="line">
            <a:avLst/>
          </a:prstGeom>
          <a:noFill/>
          <a:ln w="9525">
            <a:noFill/>
            <a:round/>
            <a:headEnd/>
            <a:tailEnd/>
          </a:ln>
        </p:spPr>
        <p:txBody>
          <a:bodyPr/>
          <a:lstStyle/>
          <a:p>
            <a:endParaRPr lang="zh-CN" altLang="en-US"/>
          </a:p>
        </p:txBody>
      </p:sp>
      <p:sp>
        <p:nvSpPr>
          <p:cNvPr id="40981" name="Line 68"/>
          <p:cNvSpPr>
            <a:spLocks noChangeShapeType="1"/>
          </p:cNvSpPr>
          <p:nvPr/>
        </p:nvSpPr>
        <p:spPr bwMode="auto">
          <a:xfrm>
            <a:off x="8207375" y="3800475"/>
            <a:ext cx="0" cy="474663"/>
          </a:xfrm>
          <a:prstGeom prst="line">
            <a:avLst/>
          </a:prstGeom>
          <a:noFill/>
          <a:ln w="9525">
            <a:noFill/>
            <a:round/>
            <a:headEnd/>
            <a:tailEnd/>
          </a:ln>
        </p:spPr>
        <p:txBody>
          <a:bodyPr/>
          <a:lstStyle/>
          <a:p>
            <a:endParaRPr lang="zh-CN" altLang="en-US"/>
          </a:p>
        </p:txBody>
      </p:sp>
      <p:sp>
        <p:nvSpPr>
          <p:cNvPr id="40982" name="Line 69"/>
          <p:cNvSpPr>
            <a:spLocks noChangeShapeType="1"/>
          </p:cNvSpPr>
          <p:nvPr/>
        </p:nvSpPr>
        <p:spPr bwMode="auto">
          <a:xfrm>
            <a:off x="923925" y="4275138"/>
            <a:ext cx="0" cy="474662"/>
          </a:xfrm>
          <a:prstGeom prst="line">
            <a:avLst/>
          </a:prstGeom>
          <a:noFill/>
          <a:ln w="9525">
            <a:noFill/>
            <a:round/>
            <a:headEnd/>
            <a:tailEnd/>
          </a:ln>
        </p:spPr>
        <p:txBody>
          <a:bodyPr/>
          <a:lstStyle/>
          <a:p>
            <a:endParaRPr lang="zh-CN" altLang="en-US"/>
          </a:p>
        </p:txBody>
      </p:sp>
      <p:sp>
        <p:nvSpPr>
          <p:cNvPr id="40983" name="Line 70"/>
          <p:cNvSpPr>
            <a:spLocks noChangeShapeType="1"/>
          </p:cNvSpPr>
          <p:nvPr/>
        </p:nvSpPr>
        <p:spPr bwMode="auto">
          <a:xfrm>
            <a:off x="8207375" y="4275138"/>
            <a:ext cx="0" cy="474662"/>
          </a:xfrm>
          <a:prstGeom prst="line">
            <a:avLst/>
          </a:prstGeom>
          <a:noFill/>
          <a:ln w="9525">
            <a:noFill/>
            <a:round/>
            <a:headEnd/>
            <a:tailEnd/>
          </a:ln>
        </p:spPr>
        <p:txBody>
          <a:bodyPr/>
          <a:lstStyle/>
          <a:p>
            <a:endParaRPr lang="zh-CN" altLang="en-US"/>
          </a:p>
        </p:txBody>
      </p:sp>
      <p:sp>
        <p:nvSpPr>
          <p:cNvPr id="40984" name="Line 71"/>
          <p:cNvSpPr>
            <a:spLocks noChangeShapeType="1"/>
          </p:cNvSpPr>
          <p:nvPr/>
        </p:nvSpPr>
        <p:spPr bwMode="auto">
          <a:xfrm>
            <a:off x="923925" y="4749800"/>
            <a:ext cx="0" cy="474663"/>
          </a:xfrm>
          <a:prstGeom prst="line">
            <a:avLst/>
          </a:prstGeom>
          <a:noFill/>
          <a:ln w="9525">
            <a:noFill/>
            <a:round/>
            <a:headEnd/>
            <a:tailEnd/>
          </a:ln>
        </p:spPr>
        <p:txBody>
          <a:bodyPr/>
          <a:lstStyle/>
          <a:p>
            <a:endParaRPr lang="zh-CN" altLang="en-US"/>
          </a:p>
        </p:txBody>
      </p:sp>
      <p:sp>
        <p:nvSpPr>
          <p:cNvPr id="40985" name="Line 72"/>
          <p:cNvSpPr>
            <a:spLocks noChangeShapeType="1"/>
          </p:cNvSpPr>
          <p:nvPr/>
        </p:nvSpPr>
        <p:spPr bwMode="auto">
          <a:xfrm>
            <a:off x="8207375" y="4749800"/>
            <a:ext cx="0" cy="474663"/>
          </a:xfrm>
          <a:prstGeom prst="line">
            <a:avLst/>
          </a:prstGeom>
          <a:noFill/>
          <a:ln w="9525">
            <a:noFill/>
            <a:round/>
            <a:headEnd/>
            <a:tailEnd/>
          </a:ln>
        </p:spPr>
        <p:txBody>
          <a:bodyPr/>
          <a:lstStyle/>
          <a:p>
            <a:endParaRPr lang="zh-CN" altLang="en-US"/>
          </a:p>
        </p:txBody>
      </p:sp>
      <p:sp>
        <p:nvSpPr>
          <p:cNvPr id="40986" name="Line 73"/>
          <p:cNvSpPr>
            <a:spLocks noChangeShapeType="1"/>
          </p:cNvSpPr>
          <p:nvPr/>
        </p:nvSpPr>
        <p:spPr bwMode="auto">
          <a:xfrm>
            <a:off x="923925" y="5224463"/>
            <a:ext cx="0" cy="474662"/>
          </a:xfrm>
          <a:prstGeom prst="line">
            <a:avLst/>
          </a:prstGeom>
          <a:noFill/>
          <a:ln w="9525">
            <a:noFill/>
            <a:round/>
            <a:headEnd/>
            <a:tailEnd/>
          </a:ln>
        </p:spPr>
        <p:txBody>
          <a:bodyPr/>
          <a:lstStyle/>
          <a:p>
            <a:endParaRPr lang="zh-CN" altLang="en-US"/>
          </a:p>
        </p:txBody>
      </p:sp>
      <p:sp>
        <p:nvSpPr>
          <p:cNvPr id="40987" name="Line 74"/>
          <p:cNvSpPr>
            <a:spLocks noChangeShapeType="1"/>
          </p:cNvSpPr>
          <p:nvPr/>
        </p:nvSpPr>
        <p:spPr bwMode="auto">
          <a:xfrm>
            <a:off x="8207375" y="5224463"/>
            <a:ext cx="0" cy="474662"/>
          </a:xfrm>
          <a:prstGeom prst="line">
            <a:avLst/>
          </a:prstGeom>
          <a:noFill/>
          <a:ln w="9525">
            <a:noFill/>
            <a:round/>
            <a:headEnd/>
            <a:tailEnd/>
          </a:ln>
        </p:spPr>
        <p:txBody>
          <a:bodyPr/>
          <a:lstStyle/>
          <a:p>
            <a:endParaRPr lang="zh-CN" altLang="en-US"/>
          </a:p>
        </p:txBody>
      </p:sp>
      <p:sp>
        <p:nvSpPr>
          <p:cNvPr id="40988" name="Line 75"/>
          <p:cNvSpPr>
            <a:spLocks noChangeShapeType="1"/>
          </p:cNvSpPr>
          <p:nvPr/>
        </p:nvSpPr>
        <p:spPr bwMode="auto">
          <a:xfrm>
            <a:off x="923925" y="5699125"/>
            <a:ext cx="0" cy="474663"/>
          </a:xfrm>
          <a:prstGeom prst="line">
            <a:avLst/>
          </a:prstGeom>
          <a:noFill/>
          <a:ln w="9525">
            <a:noFill/>
            <a:round/>
            <a:headEnd/>
            <a:tailEnd/>
          </a:ln>
        </p:spPr>
        <p:txBody>
          <a:bodyPr/>
          <a:lstStyle/>
          <a:p>
            <a:endParaRPr lang="zh-CN" altLang="en-US"/>
          </a:p>
        </p:txBody>
      </p:sp>
      <p:sp>
        <p:nvSpPr>
          <p:cNvPr id="40989" name="Line 76"/>
          <p:cNvSpPr>
            <a:spLocks noChangeShapeType="1"/>
          </p:cNvSpPr>
          <p:nvPr/>
        </p:nvSpPr>
        <p:spPr bwMode="auto">
          <a:xfrm>
            <a:off x="8207375" y="5699125"/>
            <a:ext cx="0" cy="474663"/>
          </a:xfrm>
          <a:prstGeom prst="line">
            <a:avLst/>
          </a:prstGeom>
          <a:noFill/>
          <a:ln w="9525">
            <a:noFill/>
            <a:round/>
            <a:headEnd/>
            <a:tailEnd/>
          </a:ln>
        </p:spPr>
        <p:txBody>
          <a:bodyPr/>
          <a:lstStyle/>
          <a:p>
            <a:endParaRPr lang="zh-CN" altLang="en-US"/>
          </a:p>
        </p:txBody>
      </p:sp>
      <p:sp>
        <p:nvSpPr>
          <p:cNvPr id="40990" name="Line 77"/>
          <p:cNvSpPr>
            <a:spLocks noChangeShapeType="1"/>
          </p:cNvSpPr>
          <p:nvPr/>
        </p:nvSpPr>
        <p:spPr bwMode="auto">
          <a:xfrm>
            <a:off x="923925" y="6173788"/>
            <a:ext cx="0" cy="474662"/>
          </a:xfrm>
          <a:prstGeom prst="line">
            <a:avLst/>
          </a:prstGeom>
          <a:noFill/>
          <a:ln w="9525">
            <a:noFill/>
            <a:round/>
            <a:headEnd/>
            <a:tailEnd/>
          </a:ln>
        </p:spPr>
        <p:txBody>
          <a:bodyPr/>
          <a:lstStyle/>
          <a:p>
            <a:endParaRPr lang="zh-CN" altLang="en-US"/>
          </a:p>
        </p:txBody>
      </p:sp>
      <p:sp>
        <p:nvSpPr>
          <p:cNvPr id="40991" name="Line 78"/>
          <p:cNvSpPr>
            <a:spLocks noChangeShapeType="1"/>
          </p:cNvSpPr>
          <p:nvPr/>
        </p:nvSpPr>
        <p:spPr bwMode="auto">
          <a:xfrm>
            <a:off x="8207375" y="6173788"/>
            <a:ext cx="0" cy="474662"/>
          </a:xfrm>
          <a:prstGeom prst="line">
            <a:avLst/>
          </a:prstGeom>
          <a:noFill/>
          <a:ln w="9525">
            <a:noFill/>
            <a:round/>
            <a:headEnd/>
            <a:tailEnd/>
          </a:ln>
        </p:spPr>
        <p:txBody>
          <a:bodyPr/>
          <a:lstStyle/>
          <a:p>
            <a:endParaRPr lang="zh-CN" altLang="en-US"/>
          </a:p>
        </p:txBody>
      </p:sp>
      <p:sp>
        <p:nvSpPr>
          <p:cNvPr id="40992" name="Line 79"/>
          <p:cNvSpPr>
            <a:spLocks noChangeShapeType="1"/>
          </p:cNvSpPr>
          <p:nvPr/>
        </p:nvSpPr>
        <p:spPr bwMode="auto">
          <a:xfrm>
            <a:off x="2116138" y="6648450"/>
            <a:ext cx="1873250" cy="0"/>
          </a:xfrm>
          <a:prstGeom prst="line">
            <a:avLst/>
          </a:prstGeom>
          <a:noFill/>
          <a:ln w="9525">
            <a:noFill/>
            <a:round/>
            <a:headEnd/>
            <a:tailEnd/>
          </a:ln>
        </p:spPr>
        <p:txBody>
          <a:bodyPr/>
          <a:lstStyle/>
          <a:p>
            <a:endParaRPr lang="zh-CN" altLang="en-US"/>
          </a:p>
        </p:txBody>
      </p:sp>
      <p:sp>
        <p:nvSpPr>
          <p:cNvPr id="40993" name="Line 80"/>
          <p:cNvSpPr>
            <a:spLocks noChangeShapeType="1"/>
          </p:cNvSpPr>
          <p:nvPr/>
        </p:nvSpPr>
        <p:spPr bwMode="auto">
          <a:xfrm>
            <a:off x="3989388" y="2832100"/>
            <a:ext cx="266700" cy="0"/>
          </a:xfrm>
          <a:prstGeom prst="line">
            <a:avLst/>
          </a:prstGeom>
          <a:noFill/>
          <a:ln w="9525">
            <a:noFill/>
            <a:round/>
            <a:headEnd/>
            <a:tailEnd/>
          </a:ln>
        </p:spPr>
        <p:txBody>
          <a:bodyPr/>
          <a:lstStyle/>
          <a:p>
            <a:endParaRPr lang="zh-CN" altLang="en-US"/>
          </a:p>
        </p:txBody>
      </p:sp>
      <p:sp>
        <p:nvSpPr>
          <p:cNvPr id="40994" name="Line 81"/>
          <p:cNvSpPr>
            <a:spLocks noChangeShapeType="1"/>
          </p:cNvSpPr>
          <p:nvPr/>
        </p:nvSpPr>
        <p:spPr bwMode="auto">
          <a:xfrm>
            <a:off x="4256088" y="2832100"/>
            <a:ext cx="1598612" cy="0"/>
          </a:xfrm>
          <a:prstGeom prst="line">
            <a:avLst/>
          </a:prstGeom>
          <a:noFill/>
          <a:ln w="9525">
            <a:noFill/>
            <a:round/>
            <a:headEnd/>
            <a:tailEnd/>
          </a:ln>
        </p:spPr>
        <p:txBody>
          <a:bodyPr/>
          <a:lstStyle/>
          <a:p>
            <a:endParaRPr lang="zh-CN" altLang="en-US"/>
          </a:p>
        </p:txBody>
      </p:sp>
      <p:sp>
        <p:nvSpPr>
          <p:cNvPr id="40995" name="Line 82"/>
          <p:cNvSpPr>
            <a:spLocks noChangeShapeType="1"/>
          </p:cNvSpPr>
          <p:nvPr/>
        </p:nvSpPr>
        <p:spPr bwMode="auto">
          <a:xfrm>
            <a:off x="5854700" y="2832100"/>
            <a:ext cx="452438" cy="0"/>
          </a:xfrm>
          <a:prstGeom prst="line">
            <a:avLst/>
          </a:prstGeom>
          <a:noFill/>
          <a:ln w="9525">
            <a:noFill/>
            <a:round/>
            <a:headEnd/>
            <a:tailEnd/>
          </a:ln>
        </p:spPr>
        <p:txBody>
          <a:bodyPr/>
          <a:lstStyle/>
          <a:p>
            <a:endParaRPr lang="zh-CN" altLang="en-US"/>
          </a:p>
        </p:txBody>
      </p:sp>
      <p:sp>
        <p:nvSpPr>
          <p:cNvPr id="40996" name="Line 83"/>
          <p:cNvSpPr>
            <a:spLocks noChangeShapeType="1"/>
          </p:cNvSpPr>
          <p:nvPr/>
        </p:nvSpPr>
        <p:spPr bwMode="auto">
          <a:xfrm>
            <a:off x="6307138" y="2832100"/>
            <a:ext cx="1900237" cy="0"/>
          </a:xfrm>
          <a:prstGeom prst="line">
            <a:avLst/>
          </a:prstGeom>
          <a:noFill/>
          <a:ln w="9525">
            <a:noFill/>
            <a:round/>
            <a:headEnd/>
            <a:tailEnd/>
          </a:ln>
        </p:spPr>
        <p:txBody>
          <a:bodyPr/>
          <a:lstStyle/>
          <a:p>
            <a:endParaRPr lang="zh-CN" altLang="en-US"/>
          </a:p>
        </p:txBody>
      </p:sp>
      <p:sp>
        <p:nvSpPr>
          <p:cNvPr id="40997" name="Line 84"/>
          <p:cNvSpPr>
            <a:spLocks noChangeShapeType="1"/>
          </p:cNvSpPr>
          <p:nvPr/>
        </p:nvSpPr>
        <p:spPr bwMode="auto">
          <a:xfrm>
            <a:off x="3989388" y="6648450"/>
            <a:ext cx="266700" cy="0"/>
          </a:xfrm>
          <a:prstGeom prst="line">
            <a:avLst/>
          </a:prstGeom>
          <a:noFill/>
          <a:ln w="9525">
            <a:noFill/>
            <a:round/>
            <a:headEnd/>
            <a:tailEnd/>
          </a:ln>
        </p:spPr>
        <p:txBody>
          <a:bodyPr/>
          <a:lstStyle/>
          <a:p>
            <a:endParaRPr lang="zh-CN" altLang="en-US"/>
          </a:p>
        </p:txBody>
      </p:sp>
      <p:sp>
        <p:nvSpPr>
          <p:cNvPr id="40998" name="Line 85"/>
          <p:cNvSpPr>
            <a:spLocks noChangeShapeType="1"/>
          </p:cNvSpPr>
          <p:nvPr/>
        </p:nvSpPr>
        <p:spPr bwMode="auto">
          <a:xfrm>
            <a:off x="4256088" y="6648450"/>
            <a:ext cx="1598612" cy="0"/>
          </a:xfrm>
          <a:prstGeom prst="line">
            <a:avLst/>
          </a:prstGeom>
          <a:noFill/>
          <a:ln w="9525">
            <a:noFill/>
            <a:round/>
            <a:headEnd/>
            <a:tailEnd/>
          </a:ln>
        </p:spPr>
        <p:txBody>
          <a:bodyPr/>
          <a:lstStyle/>
          <a:p>
            <a:endParaRPr lang="zh-CN" altLang="en-US"/>
          </a:p>
        </p:txBody>
      </p:sp>
      <p:sp>
        <p:nvSpPr>
          <p:cNvPr id="40999" name="Line 86"/>
          <p:cNvSpPr>
            <a:spLocks noChangeShapeType="1"/>
          </p:cNvSpPr>
          <p:nvPr/>
        </p:nvSpPr>
        <p:spPr bwMode="auto">
          <a:xfrm>
            <a:off x="5854700" y="6648450"/>
            <a:ext cx="452438" cy="0"/>
          </a:xfrm>
          <a:prstGeom prst="line">
            <a:avLst/>
          </a:prstGeom>
          <a:noFill/>
          <a:ln w="9525">
            <a:noFill/>
            <a:round/>
            <a:headEnd/>
            <a:tailEnd/>
          </a:ln>
        </p:spPr>
        <p:txBody>
          <a:bodyPr/>
          <a:lstStyle/>
          <a:p>
            <a:endParaRPr lang="zh-CN" altLang="en-US"/>
          </a:p>
        </p:txBody>
      </p:sp>
      <p:sp>
        <p:nvSpPr>
          <p:cNvPr id="41000" name="Line 87"/>
          <p:cNvSpPr>
            <a:spLocks noChangeShapeType="1"/>
          </p:cNvSpPr>
          <p:nvPr/>
        </p:nvSpPr>
        <p:spPr bwMode="auto">
          <a:xfrm>
            <a:off x="6307138" y="6648450"/>
            <a:ext cx="1900237" cy="0"/>
          </a:xfrm>
          <a:prstGeom prst="line">
            <a:avLst/>
          </a:prstGeom>
          <a:noFill/>
          <a:ln w="9525">
            <a:noFill/>
            <a:round/>
            <a:headEnd/>
            <a:tailEnd/>
          </a:ln>
        </p:spPr>
        <p:txBody>
          <a:bodyPr/>
          <a:lstStyle/>
          <a:p>
            <a:endParaRPr lang="zh-CN" altLang="en-US"/>
          </a:p>
        </p:txBody>
      </p:sp>
      <p:sp>
        <p:nvSpPr>
          <p:cNvPr id="4100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41002" name="Rectangle 89"/>
          <p:cNvSpPr>
            <a:spLocks noChangeArrowheads="1"/>
          </p:cNvSpPr>
          <p:nvPr/>
        </p:nvSpPr>
        <p:spPr bwMode="auto">
          <a:xfrm>
            <a:off x="8302625" y="6375400"/>
            <a:ext cx="684213" cy="368300"/>
          </a:xfrm>
          <a:prstGeom prst="rect">
            <a:avLst/>
          </a:prstGeom>
          <a:noFill/>
          <a:ln w="9525">
            <a:noFill/>
            <a:miter lim="800000"/>
            <a:headEnd/>
            <a:tailEnd/>
          </a:ln>
        </p:spPr>
        <p:txBody>
          <a:bodyPr/>
          <a:lstStyle/>
          <a:p>
            <a:pPr algn="r"/>
            <a:fld id="{6ED5FEC0-3174-4395-B949-2FC5E59742E5}" type="slidenum">
              <a:rPr lang="zh-CN" altLang="zh-CN" sz="1700">
                <a:solidFill>
                  <a:srgbClr val="777777"/>
                </a:solidFill>
                <a:latin typeface="Tahoma" pitchFamily="34" charset="0"/>
                <a:ea typeface="宋体" pitchFamily="2" charset="-122"/>
              </a:rPr>
              <a:pPr algn="r"/>
              <a:t>6</a:t>
            </a:fld>
            <a:endParaRPr lang="en-US" altLang="zh-CN" sz="1700">
              <a:solidFill>
                <a:srgbClr val="777777"/>
              </a:solidFill>
              <a:latin typeface="Tahoma" pitchFamily="34" charset="0"/>
              <a:ea typeface="宋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wipe(left)">
                                      <p:cBhvr>
                                        <p:cTn id="7" dur="500"/>
                                        <p:tgtEl>
                                          <p:spTgt spid="256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4">
                                            <p:txEl>
                                              <p:pRg st="1" end="1"/>
                                            </p:txEl>
                                          </p:spTgt>
                                        </p:tgtEl>
                                        <p:attrNameLst>
                                          <p:attrName>style.visibility</p:attrName>
                                        </p:attrNameLst>
                                      </p:cBhvr>
                                      <p:to>
                                        <p:strVal val="visible"/>
                                      </p:to>
                                    </p:set>
                                    <p:animEffect transition="in" filter="wipe(left)">
                                      <p:cBhvr>
                                        <p:cTn id="12" dur="500"/>
                                        <p:tgtEl>
                                          <p:spTgt spid="2560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434"/>
                                        </p:tgtEl>
                                        <p:attrNameLst>
                                          <p:attrName>style.visibility</p:attrName>
                                        </p:attrNameLst>
                                      </p:cBhvr>
                                      <p:to>
                                        <p:strVal val="visible"/>
                                      </p:to>
                                    </p:set>
                                    <p:animEffect transition="in" filter="wipe(left)">
                                      <p:cBhvr>
                                        <p:cTn id="35" dur="500"/>
                                        <p:tgtEl>
                                          <p:spTgt spid="164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bldLvl="4" autoUpdateAnimBg="0"/>
      <p:bldP spid="1643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1028" name="灯片编号占位符 2"/>
          <p:cNvSpPr>
            <a:spLocks noGrp="1"/>
          </p:cNvSpPr>
          <p:nvPr>
            <p:ph type="sldNum" sz="quarter" idx="11"/>
          </p:nvPr>
        </p:nvSpPr>
        <p:spPr>
          <a:noFill/>
          <a:ln>
            <a:miter lim="800000"/>
            <a:headEnd/>
            <a:tailEnd/>
          </a:ln>
        </p:spPr>
        <p:txBody>
          <a:bodyPr/>
          <a:lstStyle/>
          <a:p>
            <a:fld id="{9834A075-CC58-4F39-8ABE-56045A400955}" type="slidenum">
              <a:rPr lang="zh-CN" altLang="zh-CN" smtClean="0"/>
              <a:pPr/>
              <a:t>7</a:t>
            </a:fld>
            <a:endParaRPr lang="zh-CN" altLang="zh-CN" smtClean="0"/>
          </a:p>
        </p:txBody>
      </p:sp>
      <p:graphicFrame>
        <p:nvGraphicFramePr>
          <p:cNvPr id="1026" name="Object 2"/>
          <p:cNvGraphicFramePr>
            <a:graphicFrameLocks noChangeAspect="1"/>
          </p:cNvGraphicFramePr>
          <p:nvPr/>
        </p:nvGraphicFramePr>
        <p:xfrm>
          <a:off x="225425" y="1174750"/>
          <a:ext cx="5619750" cy="5091113"/>
        </p:xfrm>
        <a:graphic>
          <a:graphicData uri="http://schemas.openxmlformats.org/presentationml/2006/ole">
            <mc:AlternateContent xmlns:mc="http://schemas.openxmlformats.org/markup-compatibility/2006">
              <mc:Choice xmlns:v="urn:schemas-microsoft-com:vml" Requires="v">
                <p:oleObj spid="_x0000_s1040" r:id="rId4" imgW="4095902" imgH="3724351" progId="Excel.Sheet.8">
                  <p:embed/>
                </p:oleObj>
              </mc:Choice>
              <mc:Fallback>
                <p:oleObj r:id="rId4" imgW="4095902" imgH="3724351" progId="Excel.Sheet.8">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174750"/>
                        <a:ext cx="5619750" cy="50911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Line 3"/>
          <p:cNvSpPr>
            <a:spLocks noChangeShapeType="1"/>
          </p:cNvSpPr>
          <p:nvPr/>
        </p:nvSpPr>
        <p:spPr bwMode="auto">
          <a:xfrm>
            <a:off x="1960563" y="1585913"/>
            <a:ext cx="3052762" cy="3889375"/>
          </a:xfrm>
          <a:prstGeom prst="line">
            <a:avLst/>
          </a:prstGeom>
          <a:noFill/>
          <a:ln w="50800">
            <a:solidFill>
              <a:srgbClr val="0000FF"/>
            </a:solidFill>
            <a:round/>
            <a:headEnd/>
            <a:tailEnd/>
          </a:ln>
        </p:spPr>
        <p:txBody>
          <a:bodyPr/>
          <a:lstStyle/>
          <a:p>
            <a:endParaRPr lang="zh-CN" altLang="en-US"/>
          </a:p>
        </p:txBody>
      </p:sp>
      <p:grpSp>
        <p:nvGrpSpPr>
          <p:cNvPr id="1030" name="Group 4"/>
          <p:cNvGrpSpPr>
            <a:grpSpLocks/>
          </p:cNvGrpSpPr>
          <p:nvPr/>
        </p:nvGrpSpPr>
        <p:grpSpPr bwMode="auto">
          <a:xfrm>
            <a:off x="1336675" y="2466975"/>
            <a:ext cx="1452563" cy="3027363"/>
            <a:chOff x="0" y="0"/>
            <a:chExt cx="915" cy="1907"/>
          </a:xfrm>
        </p:grpSpPr>
        <p:sp>
          <p:nvSpPr>
            <p:cNvPr id="1087" name="Oval 5"/>
            <p:cNvSpPr>
              <a:spLocks noChangeArrowheads="1"/>
            </p:cNvSpPr>
            <p:nvPr/>
          </p:nvSpPr>
          <p:spPr bwMode="auto">
            <a:xfrm>
              <a:off x="827" y="0"/>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nvGrpSpPr>
            <p:cNvPr id="1088" name="Group 6"/>
            <p:cNvGrpSpPr>
              <a:grpSpLocks/>
            </p:cNvGrpSpPr>
            <p:nvPr/>
          </p:nvGrpSpPr>
          <p:grpSpPr bwMode="auto">
            <a:xfrm>
              <a:off x="0" y="36"/>
              <a:ext cx="873" cy="1871"/>
              <a:chOff x="0" y="0"/>
              <a:chExt cx="795" cy="646"/>
            </a:xfrm>
          </p:grpSpPr>
          <p:sp>
            <p:nvSpPr>
              <p:cNvPr id="1089" name="Line 7"/>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1090" name="Line 8"/>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sp>
        <p:nvSpPr>
          <p:cNvPr id="1031" name="Text Box 9"/>
          <p:cNvSpPr txBox="1">
            <a:spLocks noChangeArrowheads="1"/>
          </p:cNvSpPr>
          <p:nvPr/>
        </p:nvSpPr>
        <p:spPr bwMode="auto">
          <a:xfrm>
            <a:off x="1104900" y="1301750"/>
            <a:ext cx="415925" cy="488950"/>
          </a:xfrm>
          <a:prstGeom prst="rect">
            <a:avLst/>
          </a:prstGeom>
          <a:solidFill>
            <a:schemeClr val="bg1"/>
          </a:solidFill>
          <a:ln w="9525">
            <a:noFill/>
            <a:miter lim="800000"/>
            <a:headEnd/>
            <a:tailEnd/>
          </a:ln>
        </p:spPr>
        <p:txBody>
          <a:bodyPr>
            <a:spAutoFit/>
          </a:bodyPr>
          <a:lstStyle/>
          <a:p>
            <a:pPr algn="r">
              <a:spcBef>
                <a:spcPct val="50000"/>
              </a:spcBef>
            </a:pPr>
            <a:r>
              <a:rPr lang="en-US" altLang="zh-CN" sz="2600" b="1" i="1">
                <a:ea typeface="宋体" pitchFamily="2" charset="-122"/>
              </a:rPr>
              <a:t>P</a:t>
            </a:r>
          </a:p>
        </p:txBody>
      </p:sp>
      <p:sp>
        <p:nvSpPr>
          <p:cNvPr id="1032" name="Text Box 10"/>
          <p:cNvSpPr txBox="1">
            <a:spLocks noChangeArrowheads="1"/>
          </p:cNvSpPr>
          <p:nvPr/>
        </p:nvSpPr>
        <p:spPr bwMode="auto">
          <a:xfrm>
            <a:off x="5305425" y="5311775"/>
            <a:ext cx="433388" cy="396875"/>
          </a:xfrm>
          <a:prstGeom prst="rect">
            <a:avLst/>
          </a:prstGeom>
          <a:solidFill>
            <a:schemeClr val="bg1"/>
          </a:solidFill>
          <a:ln w="9525">
            <a:noFill/>
            <a:miter lim="800000"/>
            <a:headEnd/>
            <a:tailEnd/>
          </a:ln>
        </p:spPr>
        <p:txBody>
          <a:bodyPr lIns="0" tIns="0" rIns="0" bIns="0">
            <a:spAutoFit/>
          </a:bodyPr>
          <a:lstStyle/>
          <a:p>
            <a:pPr algn="ctr">
              <a:spcBef>
                <a:spcPct val="50000"/>
              </a:spcBef>
            </a:pPr>
            <a:r>
              <a:rPr lang="en-US" altLang="zh-CN" sz="2600" b="1" i="1">
                <a:ea typeface="宋体" pitchFamily="2" charset="-122"/>
              </a:rPr>
              <a:t>Q</a:t>
            </a:r>
          </a:p>
        </p:txBody>
      </p:sp>
      <p:sp>
        <p:nvSpPr>
          <p:cNvPr id="1033" name="Oval 11"/>
          <p:cNvSpPr>
            <a:spLocks noChangeArrowheads="1"/>
          </p:cNvSpPr>
          <p:nvPr/>
        </p:nvSpPr>
        <p:spPr bwMode="auto">
          <a:xfrm>
            <a:off x="4943475" y="5414963"/>
            <a:ext cx="139700" cy="138112"/>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sp>
        <p:nvSpPr>
          <p:cNvPr id="1034" name="Rectangle 12"/>
          <p:cNvSpPr>
            <a:spLocks noGrp="1" noChangeArrowheads="1"/>
          </p:cNvSpPr>
          <p:nvPr>
            <p:ph type="title" idx="4294967295"/>
          </p:nvPr>
        </p:nvSpPr>
        <p:spPr>
          <a:xfrm>
            <a:off x="896938" y="0"/>
            <a:ext cx="7491412" cy="677863"/>
          </a:xfrm>
        </p:spPr>
        <p:txBody>
          <a:bodyPr/>
          <a:lstStyle/>
          <a:p>
            <a:pPr eaLnBrk="1" hangingPunct="1"/>
            <a:r>
              <a:rPr lang="en-US" altLang="zh-CN" sz="3600" dirty="0" smtClean="0">
                <a:ea typeface="宋体" pitchFamily="2" charset="-122"/>
              </a:rPr>
              <a:t>1.2</a:t>
            </a:r>
            <a:r>
              <a:rPr lang="zh-CN" altLang="en-US" sz="3600" dirty="0" smtClean="0">
                <a:ea typeface="宋体" pitchFamily="2" charset="-122"/>
              </a:rPr>
              <a:t>冰淇淋的市场需求曲线</a:t>
            </a:r>
          </a:p>
        </p:txBody>
      </p:sp>
      <p:graphicFrame>
        <p:nvGraphicFramePr>
          <p:cNvPr id="18445" name="Group 13"/>
          <p:cNvGraphicFramePr>
            <a:graphicFrameLocks noGrp="1"/>
          </p:cNvGraphicFramePr>
          <p:nvPr/>
        </p:nvGraphicFramePr>
        <p:xfrm>
          <a:off x="6089650" y="1035050"/>
          <a:ext cx="2532063" cy="4172966"/>
        </p:xfrm>
        <a:graphic>
          <a:graphicData uri="http://schemas.openxmlformats.org/drawingml/2006/table">
            <a:tbl>
              <a:tblPr/>
              <a:tblGrid>
                <a:gridCol w="1101372"/>
                <a:gridCol w="1430691"/>
              </a:tblGrid>
              <a:tr h="844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1" i="1" u="none" strike="noStrike" cap="none" normalizeH="0" baseline="0" dirty="0" smtClean="0">
                          <a:ln>
                            <a:noFill/>
                          </a:ln>
                          <a:solidFill>
                            <a:schemeClr val="tx1"/>
                          </a:solidFill>
                          <a:effectLst/>
                          <a:latin typeface="Arial" pitchFamily="34" charset="0"/>
                          <a:ea typeface="宋体" pitchFamily="2" charset="-122"/>
                        </a:rPr>
                        <a:t>P</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zh-CN" sz="2400" b="1" i="1" u="none" strike="noStrike" cap="none" normalizeH="0" baseline="0" smtClean="0">
                          <a:ln>
                            <a:noFill/>
                          </a:ln>
                          <a:solidFill>
                            <a:schemeClr val="tx1"/>
                          </a:solidFill>
                          <a:effectLst/>
                          <a:latin typeface="Arial" pitchFamily="34" charset="0"/>
                          <a:ea typeface="宋体" pitchFamily="2" charset="-122"/>
                        </a:rPr>
                        <a:t>Q</a:t>
                      </a:r>
                      <a:r>
                        <a:rPr kumimoji="0" lang="zh-CN" altLang="zh-CN" sz="2400" b="1" i="1" u="none" strike="noStrike" cap="none" normalizeH="0" baseline="30000" smtClean="0">
                          <a:ln>
                            <a:noFill/>
                          </a:ln>
                          <a:solidFill>
                            <a:schemeClr val="tx1"/>
                          </a:solidFill>
                          <a:effectLst/>
                          <a:latin typeface="Arial" pitchFamily="34" charset="0"/>
                          <a:ea typeface="宋体" pitchFamily="2" charset="-122"/>
                        </a:rPr>
                        <a:t>d</a:t>
                      </a:r>
                      <a:r>
                        <a:rPr kumimoji="0" lang="zh-CN" altLang="zh-CN" sz="2400" b="0" i="0" u="none" strike="noStrike" cap="none" normalizeH="0" baseline="0" smtClean="0">
                          <a:ln>
                            <a:noFill/>
                          </a:ln>
                          <a:solidFill>
                            <a:schemeClr val="tx1"/>
                          </a:solidFill>
                          <a:effectLst/>
                          <a:latin typeface="Arial" pitchFamily="34" charset="0"/>
                          <a:ea typeface="宋体" pitchFamily="2" charset="-122"/>
                        </a:rPr>
                        <a:t> (市场)</a:t>
                      </a:r>
                      <a:endParaRPr kumimoji="0" lang="zh-CN" altLang="zh-CN" sz="2400" b="1" i="1" u="none" strike="noStrike" cap="none" normalizeH="0" baseline="30000" smtClean="0">
                        <a:ln>
                          <a:noFill/>
                        </a:ln>
                        <a:solidFill>
                          <a:schemeClr val="tx1"/>
                        </a:solidFill>
                        <a:effectLst/>
                        <a:latin typeface="Arial"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pitchFamily="34" charset="0"/>
                          <a:ea typeface="宋体" pitchFamily="2" charset="-122"/>
                        </a:rPr>
                        <a:t>￥</a:t>
                      </a: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0.00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24</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21</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2.00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18</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3.00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4.00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12</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5.00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9</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746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smtClean="0">
                          <a:ln>
                            <a:noFill/>
                          </a:ln>
                          <a:solidFill>
                            <a:schemeClr val="tx1"/>
                          </a:solidFill>
                          <a:effectLst/>
                          <a:latin typeface="Arial" pitchFamily="34" charset="0"/>
                          <a:ea typeface="宋体" pitchFamily="2" charset="-122"/>
                        </a:rPr>
                        <a:t>6.00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pitchFamily="34" charset="0"/>
                          <a:ea typeface="宋体" pitchFamily="2" charset="-122"/>
                        </a:rPr>
                        <a:t>6</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CCFFCC"/>
                    </a:solidFill>
                  </a:tcPr>
                </a:tc>
              </a:tr>
            </a:tbl>
          </a:graphicData>
        </a:graphic>
      </p:graphicFrame>
      <p:grpSp>
        <p:nvGrpSpPr>
          <p:cNvPr id="1060" name="Group 38"/>
          <p:cNvGrpSpPr>
            <a:grpSpLocks/>
          </p:cNvGrpSpPr>
          <p:nvPr/>
        </p:nvGrpSpPr>
        <p:grpSpPr bwMode="auto">
          <a:xfrm>
            <a:off x="1335088" y="4235450"/>
            <a:ext cx="2832100" cy="1250950"/>
            <a:chOff x="0" y="0"/>
            <a:chExt cx="1784" cy="788"/>
          </a:xfrm>
        </p:grpSpPr>
        <p:grpSp>
          <p:nvGrpSpPr>
            <p:cNvPr id="1083" name="Group 39"/>
            <p:cNvGrpSpPr>
              <a:grpSpLocks/>
            </p:cNvGrpSpPr>
            <p:nvPr/>
          </p:nvGrpSpPr>
          <p:grpSpPr bwMode="auto">
            <a:xfrm>
              <a:off x="0" y="44"/>
              <a:ext cx="1747" cy="744"/>
              <a:chOff x="0" y="0"/>
              <a:chExt cx="795" cy="646"/>
            </a:xfrm>
          </p:grpSpPr>
          <p:sp>
            <p:nvSpPr>
              <p:cNvPr id="1085" name="Line 60"/>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1086" name="Line 61"/>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1084" name="Oval 62"/>
            <p:cNvSpPr>
              <a:spLocks noChangeArrowheads="1"/>
            </p:cNvSpPr>
            <p:nvPr/>
          </p:nvSpPr>
          <p:spPr bwMode="auto">
            <a:xfrm>
              <a:off x="1696" y="0"/>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grpSp>
        <p:nvGrpSpPr>
          <p:cNvPr id="1061" name="Group 43"/>
          <p:cNvGrpSpPr>
            <a:grpSpLocks/>
          </p:cNvGrpSpPr>
          <p:nvPr/>
        </p:nvGrpSpPr>
        <p:grpSpPr bwMode="auto">
          <a:xfrm>
            <a:off x="1335088" y="4837113"/>
            <a:ext cx="3300412" cy="655637"/>
            <a:chOff x="0" y="0"/>
            <a:chExt cx="2079" cy="413"/>
          </a:xfrm>
        </p:grpSpPr>
        <p:grpSp>
          <p:nvGrpSpPr>
            <p:cNvPr id="1079" name="Group 44"/>
            <p:cNvGrpSpPr>
              <a:grpSpLocks/>
            </p:cNvGrpSpPr>
            <p:nvPr/>
          </p:nvGrpSpPr>
          <p:grpSpPr bwMode="auto">
            <a:xfrm>
              <a:off x="0" y="45"/>
              <a:ext cx="2032" cy="368"/>
              <a:chOff x="0" y="0"/>
              <a:chExt cx="795" cy="646"/>
            </a:xfrm>
          </p:grpSpPr>
          <p:sp>
            <p:nvSpPr>
              <p:cNvPr id="1081" name="Line 65"/>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1082" name="Line 66"/>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sp>
          <p:nvSpPr>
            <p:cNvPr id="1080" name="Oval 67"/>
            <p:cNvSpPr>
              <a:spLocks noChangeArrowheads="1"/>
            </p:cNvSpPr>
            <p:nvPr/>
          </p:nvSpPr>
          <p:spPr bwMode="auto">
            <a:xfrm>
              <a:off x="1991" y="0"/>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grpSp>
        <p:nvGrpSpPr>
          <p:cNvPr id="1062" name="Group 48"/>
          <p:cNvGrpSpPr>
            <a:grpSpLocks/>
          </p:cNvGrpSpPr>
          <p:nvPr/>
        </p:nvGrpSpPr>
        <p:grpSpPr bwMode="auto">
          <a:xfrm>
            <a:off x="1338263" y="3652838"/>
            <a:ext cx="2374900" cy="1835150"/>
            <a:chOff x="0" y="0"/>
            <a:chExt cx="1496" cy="1156"/>
          </a:xfrm>
        </p:grpSpPr>
        <p:sp>
          <p:nvSpPr>
            <p:cNvPr id="1075" name="Oval 69"/>
            <p:cNvSpPr>
              <a:spLocks noChangeArrowheads="1"/>
            </p:cNvSpPr>
            <p:nvPr/>
          </p:nvSpPr>
          <p:spPr bwMode="auto">
            <a:xfrm>
              <a:off x="1408" y="0"/>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nvGrpSpPr>
            <p:cNvPr id="1076" name="Group 50"/>
            <p:cNvGrpSpPr>
              <a:grpSpLocks/>
            </p:cNvGrpSpPr>
            <p:nvPr/>
          </p:nvGrpSpPr>
          <p:grpSpPr bwMode="auto">
            <a:xfrm>
              <a:off x="0" y="42"/>
              <a:ext cx="1452" cy="1114"/>
              <a:chOff x="0" y="0"/>
              <a:chExt cx="795" cy="646"/>
            </a:xfrm>
          </p:grpSpPr>
          <p:sp>
            <p:nvSpPr>
              <p:cNvPr id="1077" name="Line 71"/>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1078" name="Line 72"/>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grpSp>
        <p:nvGrpSpPr>
          <p:cNvPr id="1063" name="Group 53"/>
          <p:cNvGrpSpPr>
            <a:grpSpLocks/>
          </p:cNvGrpSpPr>
          <p:nvPr/>
        </p:nvGrpSpPr>
        <p:grpSpPr bwMode="auto">
          <a:xfrm>
            <a:off x="1333500" y="3063875"/>
            <a:ext cx="1917700" cy="2420938"/>
            <a:chOff x="0" y="0"/>
            <a:chExt cx="1208" cy="1525"/>
          </a:xfrm>
        </p:grpSpPr>
        <p:sp>
          <p:nvSpPr>
            <p:cNvPr id="1071" name="Oval 74"/>
            <p:cNvSpPr>
              <a:spLocks noChangeArrowheads="1"/>
            </p:cNvSpPr>
            <p:nvPr/>
          </p:nvSpPr>
          <p:spPr bwMode="auto">
            <a:xfrm>
              <a:off x="1120" y="0"/>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nvGrpSpPr>
            <p:cNvPr id="1072" name="Group 55"/>
            <p:cNvGrpSpPr>
              <a:grpSpLocks/>
            </p:cNvGrpSpPr>
            <p:nvPr/>
          </p:nvGrpSpPr>
          <p:grpSpPr bwMode="auto">
            <a:xfrm>
              <a:off x="0" y="41"/>
              <a:ext cx="1172" cy="1484"/>
              <a:chOff x="0" y="0"/>
              <a:chExt cx="795" cy="646"/>
            </a:xfrm>
          </p:grpSpPr>
          <p:sp>
            <p:nvSpPr>
              <p:cNvPr id="1073" name="Line 76"/>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1074" name="Line 77"/>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grpSp>
        <p:nvGrpSpPr>
          <p:cNvPr id="1064" name="Group 58"/>
          <p:cNvGrpSpPr>
            <a:grpSpLocks/>
          </p:cNvGrpSpPr>
          <p:nvPr/>
        </p:nvGrpSpPr>
        <p:grpSpPr bwMode="auto">
          <a:xfrm>
            <a:off x="1333500" y="1876425"/>
            <a:ext cx="984250" cy="3619500"/>
            <a:chOff x="0" y="0"/>
            <a:chExt cx="620" cy="2280"/>
          </a:xfrm>
        </p:grpSpPr>
        <p:sp>
          <p:nvSpPr>
            <p:cNvPr id="1067" name="Oval 79"/>
            <p:cNvSpPr>
              <a:spLocks noChangeArrowheads="1"/>
            </p:cNvSpPr>
            <p:nvPr/>
          </p:nvSpPr>
          <p:spPr bwMode="auto">
            <a:xfrm>
              <a:off x="532" y="0"/>
              <a:ext cx="88" cy="87"/>
            </a:xfrm>
            <a:prstGeom prst="ellipse">
              <a:avLst/>
            </a:prstGeom>
            <a:solidFill>
              <a:srgbClr val="0000FF"/>
            </a:solidFill>
            <a:ln w="9525">
              <a:noFill/>
              <a:round/>
              <a:headEnd/>
              <a:tailEnd/>
            </a:ln>
          </p:spPr>
          <p:txBody>
            <a:bodyPr wrap="none" anchor="ctr"/>
            <a:lstStyle/>
            <a:p>
              <a:endParaRPr lang="zh-CN" altLang="zh-CN" sz="1800">
                <a:ea typeface="宋体" pitchFamily="2" charset="-122"/>
              </a:endParaRPr>
            </a:p>
          </p:txBody>
        </p:sp>
        <p:grpSp>
          <p:nvGrpSpPr>
            <p:cNvPr id="1068" name="Group 60"/>
            <p:cNvGrpSpPr>
              <a:grpSpLocks/>
            </p:cNvGrpSpPr>
            <p:nvPr/>
          </p:nvGrpSpPr>
          <p:grpSpPr bwMode="auto">
            <a:xfrm>
              <a:off x="0" y="39"/>
              <a:ext cx="579" cy="2241"/>
              <a:chOff x="0" y="0"/>
              <a:chExt cx="795" cy="646"/>
            </a:xfrm>
          </p:grpSpPr>
          <p:sp>
            <p:nvSpPr>
              <p:cNvPr id="1069" name="Line 81"/>
              <p:cNvSpPr>
                <a:spLocks noChangeShapeType="1"/>
              </p:cNvSpPr>
              <p:nvPr/>
            </p:nvSpPr>
            <p:spPr bwMode="auto">
              <a:xfrm>
                <a:off x="0" y="0"/>
                <a:ext cx="795" cy="0"/>
              </a:xfrm>
              <a:prstGeom prst="line">
                <a:avLst/>
              </a:prstGeom>
              <a:noFill/>
              <a:ln w="9525">
                <a:solidFill>
                  <a:srgbClr val="969696"/>
                </a:solidFill>
                <a:prstDash val="lgDash"/>
                <a:round/>
                <a:headEnd/>
                <a:tailEnd/>
              </a:ln>
            </p:spPr>
            <p:txBody>
              <a:bodyPr/>
              <a:lstStyle/>
              <a:p>
                <a:endParaRPr lang="zh-CN" altLang="en-US"/>
              </a:p>
            </p:txBody>
          </p:sp>
          <p:sp>
            <p:nvSpPr>
              <p:cNvPr id="1070" name="Line 82"/>
              <p:cNvSpPr>
                <a:spLocks noChangeShapeType="1"/>
              </p:cNvSpPr>
              <p:nvPr/>
            </p:nvSpPr>
            <p:spPr bwMode="auto">
              <a:xfrm>
                <a:off x="795" y="1"/>
                <a:ext cx="0" cy="645"/>
              </a:xfrm>
              <a:prstGeom prst="line">
                <a:avLst/>
              </a:prstGeom>
              <a:noFill/>
              <a:ln w="9525">
                <a:solidFill>
                  <a:srgbClr val="969696"/>
                </a:solidFill>
                <a:prstDash val="lgDash"/>
                <a:round/>
                <a:headEnd/>
                <a:tailEnd/>
              </a:ln>
            </p:spPr>
            <p:txBody>
              <a:bodyPr/>
              <a:lstStyle/>
              <a:p>
                <a:endParaRPr lang="zh-CN" altLang="en-US"/>
              </a:p>
            </p:txBody>
          </p:sp>
        </p:grpSp>
      </p:grpSp>
      <p:sp>
        <p:nvSpPr>
          <p:cNvPr id="1065"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
        <p:nvSpPr>
          <p:cNvPr id="42" name="矩形 41"/>
          <p:cNvSpPr/>
          <p:nvPr/>
        </p:nvSpPr>
        <p:spPr>
          <a:xfrm>
            <a:off x="247650" y="1625600"/>
            <a:ext cx="238125" cy="4132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页脚占位符 1"/>
          <p:cNvSpPr>
            <a:spLocks noGrp="1"/>
          </p:cNvSpPr>
          <p:nvPr>
            <p:ph type="ftr" sz="quarter" idx="10"/>
          </p:nvPr>
        </p:nvSpPr>
        <p:spPr>
          <a:noFill/>
          <a:ln>
            <a:miter lim="800000"/>
            <a:headEnd/>
            <a:tailEnd/>
          </a:ln>
        </p:spPr>
        <p:txBody>
          <a:bodyPr/>
          <a:lstStyle/>
          <a:p>
            <a:r>
              <a:rPr lang="zh-CN" altLang="zh-CN" smtClean="0"/>
              <a:t>需求、供给与市场均衡</a:t>
            </a:r>
            <a:endParaRPr lang="en-US" altLang="zh-CN" smtClean="0"/>
          </a:p>
        </p:txBody>
      </p:sp>
      <p:sp>
        <p:nvSpPr>
          <p:cNvPr id="41987" name="灯片编号占位符 2"/>
          <p:cNvSpPr>
            <a:spLocks noGrp="1"/>
          </p:cNvSpPr>
          <p:nvPr>
            <p:ph type="sldNum" sz="quarter" idx="11"/>
          </p:nvPr>
        </p:nvSpPr>
        <p:spPr>
          <a:noFill/>
          <a:ln>
            <a:miter lim="800000"/>
            <a:headEnd/>
            <a:tailEnd/>
          </a:ln>
        </p:spPr>
        <p:txBody>
          <a:bodyPr/>
          <a:lstStyle/>
          <a:p>
            <a:fld id="{A1EDC132-8DBC-4E6D-8425-3561F121881F}" type="slidenum">
              <a:rPr lang="zh-CN" altLang="zh-CN" smtClean="0"/>
              <a:pPr/>
              <a:t>8</a:t>
            </a:fld>
            <a:endParaRPr lang="zh-CN" altLang="zh-CN" smtClean="0"/>
          </a:p>
        </p:txBody>
      </p:sp>
      <p:sp>
        <p:nvSpPr>
          <p:cNvPr id="41988" name="Rectangle 2"/>
          <p:cNvSpPr>
            <a:spLocks noGrp="1" noChangeArrowheads="1"/>
          </p:cNvSpPr>
          <p:nvPr>
            <p:ph type="title" idx="4294967295"/>
          </p:nvPr>
        </p:nvSpPr>
        <p:spPr/>
        <p:txBody>
          <a:bodyPr/>
          <a:lstStyle/>
          <a:p>
            <a:pPr eaLnBrk="1" hangingPunct="1"/>
            <a:r>
              <a:rPr lang="en-US" altLang="zh-CN" sz="3600" dirty="0" smtClean="0">
                <a:ea typeface="宋体" pitchFamily="2" charset="-122"/>
              </a:rPr>
              <a:t>1.3</a:t>
            </a:r>
            <a:r>
              <a:rPr lang="zh-CN" altLang="en-US" sz="3600" dirty="0" smtClean="0">
                <a:ea typeface="宋体" pitchFamily="2" charset="-122"/>
              </a:rPr>
              <a:t>需求曲线的移动</a:t>
            </a:r>
          </a:p>
        </p:txBody>
      </p:sp>
      <p:sp>
        <p:nvSpPr>
          <p:cNvPr id="27653" name="Rectangle 3"/>
          <p:cNvSpPr>
            <a:spLocks noGrp="1" noChangeArrowheads="1"/>
          </p:cNvSpPr>
          <p:nvPr>
            <p:ph type="body" idx="4294967295"/>
          </p:nvPr>
        </p:nvSpPr>
        <p:spPr>
          <a:xfrm>
            <a:off x="457200" y="1001713"/>
            <a:ext cx="8229600" cy="5324475"/>
          </a:xfrm>
        </p:spPr>
        <p:txBody>
          <a:bodyPr/>
          <a:lstStyle/>
          <a:p>
            <a:pPr eaLnBrk="1" hangingPunct="1"/>
            <a:r>
              <a:rPr lang="zh-CN" altLang="zh-CN" smtClean="0">
                <a:ea typeface="宋体" pitchFamily="2" charset="-122"/>
              </a:rPr>
              <a:t>需求曲线表示在其他条件不变的情况下，价格与需求量之间关系的图形</a:t>
            </a:r>
          </a:p>
          <a:p>
            <a:pPr eaLnBrk="1" hangingPunct="1"/>
            <a:endParaRPr lang="zh-CN" altLang="zh-CN" sz="1200" smtClean="0">
              <a:ea typeface="宋体" pitchFamily="2" charset="-122"/>
            </a:endParaRPr>
          </a:p>
          <a:p>
            <a:pPr eaLnBrk="1" hangingPunct="1"/>
            <a:r>
              <a:rPr lang="zh-CN" altLang="zh-CN" smtClean="0">
                <a:ea typeface="宋体" pitchFamily="2" charset="-122"/>
              </a:rPr>
              <a:t>这些“其他条件”是决定需求的非价格因素（也就是决定买者对物品需求的除开物品价格的其他因素）</a:t>
            </a:r>
            <a:endParaRPr lang="en-US" altLang="zh-CN" smtClean="0">
              <a:ea typeface="宋体" pitchFamily="2" charset="-122"/>
            </a:endParaRPr>
          </a:p>
          <a:p>
            <a:pPr eaLnBrk="1" hangingPunct="1"/>
            <a:endParaRPr lang="zh-CN" altLang="zh-CN" sz="1200" smtClean="0">
              <a:ea typeface="宋体" pitchFamily="2" charset="-122"/>
            </a:endParaRPr>
          </a:p>
          <a:p>
            <a:pPr eaLnBrk="1" hangingPunct="1"/>
            <a:r>
              <a:rPr lang="zh-CN" smtClean="0">
                <a:ea typeface="宋体" pitchFamily="2" charset="-122"/>
              </a:rPr>
              <a:t>改变它们会</a:t>
            </a:r>
            <a:r>
              <a:rPr lang="zh-CN" altLang="en-US" smtClean="0">
                <a:ea typeface="宋体" pitchFamily="2" charset="-122"/>
              </a:rPr>
              <a:t>产生新的需求表和新的</a:t>
            </a:r>
            <a:r>
              <a:rPr lang="zh-CN" smtClean="0">
                <a:ea typeface="宋体" pitchFamily="2" charset="-122"/>
              </a:rPr>
              <a:t>需求曲线</a:t>
            </a:r>
            <a:endParaRPr lang="en-US" altLang="zh-CN" smtClean="0">
              <a:ea typeface="宋体" pitchFamily="2" charset="-122"/>
            </a:endParaRPr>
          </a:p>
          <a:p>
            <a:pPr eaLnBrk="1" hangingPunct="1"/>
            <a:endParaRPr lang="zh-CN" altLang="zh-CN" sz="1200" smtClean="0">
              <a:ea typeface="宋体" pitchFamily="2" charset="-122"/>
            </a:endParaRPr>
          </a:p>
          <a:p>
            <a:pPr eaLnBrk="1" hangingPunct="1"/>
            <a:r>
              <a:rPr lang="zh-CN" altLang="zh-CN" smtClean="0">
                <a:ea typeface="宋体" pitchFamily="2" charset="-122"/>
              </a:rPr>
              <a:t>改变它们会引起需求曲线的移动…</a:t>
            </a:r>
          </a:p>
        </p:txBody>
      </p:sp>
      <p:sp>
        <p:nvSpPr>
          <p:cNvPr id="41990" name="FlagCount" hidden="1">
            <a:hlinkClick r:id="rId2"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altLang="zh-CN" sz="1400" b="1">
                <a:latin typeface="Tahoma" pitchFamily="34" charset="0"/>
                <a:ea typeface="宋体" pitchFamily="2" charset="-122"/>
              </a:rPr>
              <a:t>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wipe(left)">
                                      <p:cBhvr>
                                        <p:cTn id="7" dur="500"/>
                                        <p:tgtEl>
                                          <p:spTgt spid="276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3">
                                            <p:txEl>
                                              <p:pRg st="2" end="2"/>
                                            </p:txEl>
                                          </p:spTgt>
                                        </p:tgtEl>
                                        <p:attrNameLst>
                                          <p:attrName>style.visibility</p:attrName>
                                        </p:attrNameLst>
                                      </p:cBhvr>
                                      <p:to>
                                        <p:strVal val="visible"/>
                                      </p:to>
                                    </p:set>
                                    <p:animEffect transition="in" filter="wipe(left)">
                                      <p:cBhvr>
                                        <p:cTn id="12" dur="500"/>
                                        <p:tgtEl>
                                          <p:spTgt spid="2765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3">
                                            <p:txEl>
                                              <p:pRg st="4" end="4"/>
                                            </p:txEl>
                                          </p:spTgt>
                                        </p:tgtEl>
                                        <p:attrNameLst>
                                          <p:attrName>style.visibility</p:attrName>
                                        </p:attrNameLst>
                                      </p:cBhvr>
                                      <p:to>
                                        <p:strVal val="visible"/>
                                      </p:to>
                                    </p:set>
                                    <p:animEffect transition="in" filter="wipe(left)">
                                      <p:cBhvr>
                                        <p:cTn id="17" dur="500"/>
                                        <p:tgtEl>
                                          <p:spTgt spid="2765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3">
                                            <p:txEl>
                                              <p:pRg st="6" end="6"/>
                                            </p:txEl>
                                          </p:spTgt>
                                        </p:tgtEl>
                                        <p:attrNameLst>
                                          <p:attrName>style.visibility</p:attrName>
                                        </p:attrNameLst>
                                      </p:cBhvr>
                                      <p:to>
                                        <p:strVal val="visible"/>
                                      </p:to>
                                    </p:set>
                                    <p:animEffect transition="in" filter="wipe(left)">
                                      <p:cBhvr>
                                        <p:cTn id="22" dur="500"/>
                                        <p:tgtEl>
                                          <p:spTgt spid="276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bldLvl="4" autoUpdateAnimBg="0"/>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US6e">
  <a:themeElements>
    <a:clrScheme name="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S6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6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S6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S6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S6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S6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S6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S6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S6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S6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S6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S6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S6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eaVert" wrap="square" lIns="87782" tIns="43891" rIns="87782" bIns="43891"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66FF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eaVert" wrap="square" lIns="87782" tIns="43891" rIns="87782" bIns="43891" numCol="1" anchor="t" anchorCtr="0" compatLnSpc="1">
        <a:prstTxWarp prst="textNoShape">
          <a:avLst/>
        </a:prstTxWarp>
        <a:spAutoFit/>
      </a:bodyPr>
      <a:lstStyle>
        <a:defPPr marL="0" marR="0" indent="0" algn="just"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4560</TotalTime>
  <Pages>0</Pages>
  <Words>6282</Words>
  <Characters>0</Characters>
  <Application>Microsoft Office PowerPoint</Application>
  <DocSecurity>0</DocSecurity>
  <PresentationFormat>全屏显示(4:3)</PresentationFormat>
  <Lines>0</Lines>
  <Paragraphs>984</Paragraphs>
  <Slides>66</Slides>
  <Notes>24</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66</vt:i4>
      </vt:variant>
    </vt:vector>
  </HeadingPairs>
  <TitlesOfParts>
    <vt:vector size="71" baseType="lpstr">
      <vt:lpstr>Custom Design</vt:lpstr>
      <vt:lpstr>1_Custom Design</vt:lpstr>
      <vt:lpstr>US6e</vt:lpstr>
      <vt:lpstr>Network Blitz</vt:lpstr>
      <vt:lpstr>Microsoft Excel 97-2003 工作表</vt:lpstr>
      <vt:lpstr>PowerPoint 演示文稿</vt:lpstr>
      <vt:lpstr>本章我们将探索这些问题的答案：</vt:lpstr>
      <vt:lpstr>0.市场和竞争</vt:lpstr>
      <vt:lpstr>1.1需求</vt:lpstr>
      <vt:lpstr>1.1需求表</vt:lpstr>
      <vt:lpstr>1.1莉莉的需求表与需求曲线</vt:lpstr>
      <vt:lpstr>1.2市场需求与个人需求</vt:lpstr>
      <vt:lpstr>1.2冰淇淋的市场需求曲线</vt:lpstr>
      <vt:lpstr>1.3需求曲线的移动</vt:lpstr>
      <vt:lpstr>1.3需求曲线的移动:  人口/买者的数量</vt:lpstr>
      <vt:lpstr>1.3需求曲线的移动：买者的数量</vt:lpstr>
      <vt:lpstr>1.3需求曲线的移动：收入</vt:lpstr>
      <vt:lpstr>1.3需求曲线的移动：预期收入</vt:lpstr>
      <vt:lpstr>1.3需求曲线的移动：相关物品的价格</vt:lpstr>
      <vt:lpstr>1.3需求曲线的移动：相关物品的价格</vt:lpstr>
      <vt:lpstr>1.3需求曲线的移动：预期未来价格</vt:lpstr>
      <vt:lpstr>1.3需求曲线的移动：爱好/偏好</vt:lpstr>
      <vt:lpstr>总结：影响买者的变量</vt:lpstr>
      <vt:lpstr>1.4 两种减少吸烟的措施</vt:lpstr>
      <vt:lpstr>1.4 两种减少吸烟的措施</vt:lpstr>
      <vt:lpstr>1.4 两种减少吸烟的措施</vt:lpstr>
      <vt:lpstr>1.4 需求量与需求变化</vt:lpstr>
      <vt:lpstr>主动学习 1    需求曲线</vt:lpstr>
      <vt:lpstr>主动学习  1    A.   iPod价格的下降</vt:lpstr>
      <vt:lpstr>主动学习   1    B. 音乐下载价格的下降</vt:lpstr>
      <vt:lpstr>主动学习  1    C.  CD价格的下降</vt:lpstr>
      <vt:lpstr>3.1供给</vt:lpstr>
      <vt:lpstr>主动学习 2    供给定理背后的原因：愚公的生产选择</vt:lpstr>
      <vt:lpstr>2.1供给表</vt:lpstr>
      <vt:lpstr>2.1小王的供给表与供给曲线</vt:lpstr>
      <vt:lpstr>2.2市场供给与个人供给</vt:lpstr>
      <vt:lpstr>PowerPoint 演示文稿</vt:lpstr>
      <vt:lpstr>2.3供给曲线的移动</vt:lpstr>
      <vt:lpstr>PowerPoint 演示文稿</vt:lpstr>
      <vt:lpstr>2.3供给曲线的移动：投入品价格input prices </vt:lpstr>
      <vt:lpstr>2.3供给曲线的移动：技术Techonolog</vt:lpstr>
      <vt:lpstr>2.3 供给曲线的移动：卖者数量</vt:lpstr>
      <vt:lpstr>2.3供给曲线的移动：预期未来价格</vt:lpstr>
      <vt:lpstr>总结：影响卖者的变量</vt:lpstr>
      <vt:lpstr>对照记忆：供给vs需求</vt:lpstr>
      <vt:lpstr>3.1供给与需求的结合</vt:lpstr>
      <vt:lpstr>3.1均衡价格Equilibrium price</vt:lpstr>
      <vt:lpstr>3.1 均衡数量Equilibrium quantity </vt:lpstr>
      <vt:lpstr>3.1过剩（超额供给） Surplus:</vt:lpstr>
      <vt:lpstr>PowerPoint 演示文稿</vt:lpstr>
      <vt:lpstr>3.1过剩（超额供给）</vt:lpstr>
      <vt:lpstr>3.1短缺（超额需求） Shortage:</vt:lpstr>
      <vt:lpstr>3.1短缺（超额需求）:</vt:lpstr>
      <vt:lpstr>3.1短缺(超额需求）:</vt:lpstr>
      <vt:lpstr>3.2分析均衡变动的三个步骤Three steps to analyzing changes in equilibrium</vt:lpstr>
      <vt:lpstr>3.2 Supply and Demand Together</vt:lpstr>
      <vt:lpstr>PowerPoint 演示文稿</vt:lpstr>
      <vt:lpstr>例 1: 需求移动</vt:lpstr>
      <vt:lpstr>3.2 曲线移动与沿曲线移动</vt:lpstr>
      <vt:lpstr>例 2: 供给移动</vt:lpstr>
      <vt:lpstr>例3：供给与需求的移动</vt:lpstr>
      <vt:lpstr>例 3: 供给与需求的移动</vt:lpstr>
      <vt:lpstr>主动学习   3    供给与需求的移动</vt:lpstr>
      <vt:lpstr>主动学习   3    A.  CD价格下降</vt:lpstr>
      <vt:lpstr>主动学习   3    B.  特许使用费的下降</vt:lpstr>
      <vt:lpstr>主动学习   3    C.  CD价格下降且特许使用费也下降 </vt:lpstr>
      <vt:lpstr>结论：价格如何配置资源</vt:lpstr>
      <vt:lpstr>内容提要</vt:lpstr>
      <vt:lpstr>内容提要</vt:lpstr>
      <vt:lpstr>内容提要</vt:lpstr>
      <vt:lpstr>内容提要</vt:lpstr>
    </vt:vector>
  </TitlesOfParts>
  <Company>UNLV</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Ron Cronovich</dc:creator>
  <cp:lastModifiedBy>lenovo</cp:lastModifiedBy>
  <cp:revision>198</cp:revision>
  <cp:lastPrinted>1899-12-30T00:00:00Z</cp:lastPrinted>
  <dcterms:created xsi:type="dcterms:W3CDTF">2008-06-02T21:33:56Z</dcterms:created>
  <dcterms:modified xsi:type="dcterms:W3CDTF">2021-09-02T10:37:49Z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2052-6.4.0.1931</vt:lpwstr>
  </property>
</Properties>
</file>