
<file path=[Content_Types].xml><?xml version="1.0" encoding="utf-8"?>
<Types xmlns="http://schemas.openxmlformats.org/package/2006/content-types">
  <Default Extension="jpeg" ContentType="image/jpeg"/>
  <Default Extension="png" ContentType="image/png"/>
  <Default Extension="tiff" ContentType="image/tif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Lst>
  <p:notesMasterIdLst>
    <p:notesMasterId r:id="rId81"/>
  </p:notesMasterIdLst>
  <p:sldIdLst>
    <p:sldId id="355" r:id="rId10"/>
    <p:sldId id="441" r:id="rId11"/>
    <p:sldId id="370" r:id="rId12"/>
    <p:sldId id="371" r:id="rId13"/>
    <p:sldId id="372" r:id="rId14"/>
    <p:sldId id="373" r:id="rId15"/>
    <p:sldId id="374" r:id="rId16"/>
    <p:sldId id="375" r:id="rId17"/>
    <p:sldId id="376" r:id="rId18"/>
    <p:sldId id="377" r:id="rId19"/>
    <p:sldId id="378" r:id="rId20"/>
    <p:sldId id="379" r:id="rId21"/>
    <p:sldId id="382" r:id="rId22"/>
    <p:sldId id="383" r:id="rId23"/>
    <p:sldId id="384" r:id="rId24"/>
    <p:sldId id="385" r:id="rId25"/>
    <p:sldId id="386"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405" r:id="rId45"/>
    <p:sldId id="406" r:id="rId46"/>
    <p:sldId id="407" r:id="rId47"/>
    <p:sldId id="408" r:id="rId48"/>
    <p:sldId id="409" r:id="rId49"/>
    <p:sldId id="410" r:id="rId50"/>
    <p:sldId id="411" r:id="rId51"/>
    <p:sldId id="412" r:id="rId52"/>
    <p:sldId id="413" r:id="rId53"/>
    <p:sldId id="414" r:id="rId54"/>
    <p:sldId id="415" r:id="rId55"/>
    <p:sldId id="416" r:id="rId56"/>
    <p:sldId id="417" r:id="rId57"/>
    <p:sldId id="418" r:id="rId58"/>
    <p:sldId id="419" r:id="rId59"/>
    <p:sldId id="420" r:id="rId60"/>
    <p:sldId id="421" r:id="rId61"/>
    <p:sldId id="439" r:id="rId62"/>
    <p:sldId id="440" r:id="rId63"/>
    <p:sldId id="423" r:id="rId64"/>
    <p:sldId id="424" r:id="rId65"/>
    <p:sldId id="425" r:id="rId66"/>
    <p:sldId id="426" r:id="rId67"/>
    <p:sldId id="427" r:id="rId68"/>
    <p:sldId id="428" r:id="rId69"/>
    <p:sldId id="429" r:id="rId70"/>
    <p:sldId id="430" r:id="rId71"/>
    <p:sldId id="431" r:id="rId72"/>
    <p:sldId id="432" r:id="rId73"/>
    <p:sldId id="433" r:id="rId74"/>
    <p:sldId id="434" r:id="rId75"/>
    <p:sldId id="435" r:id="rId76"/>
    <p:sldId id="436" r:id="rId77"/>
    <p:sldId id="437" r:id="rId78"/>
    <p:sldId id="438" r:id="rId79"/>
    <p:sldId id="442" r:id="rId80"/>
  </p:sldIdLst>
  <p:sldSz cx="9144000" cy="6858000" type="screen4x3"/>
  <p:notesSz cx="6858000" cy="9144000"/>
  <p:custDataLst>
    <p:tags r:id="rId85"/>
  </p:custDataLst>
  <p:defaultTextStyle>
    <a:defPPr>
      <a:defRPr lang="en-US"/>
    </a:defPPr>
    <a:lvl1pPr marL="0" lvl="0" indent="0" algn="ctr" defTabSz="914400" rtl="0" eaLnBrk="1" fontAlgn="base" latinLnBrk="0" hangingPunct="1">
      <a:lnSpc>
        <a:spcPct val="100000"/>
      </a:lnSpc>
      <a:spcBef>
        <a:spcPct val="20000"/>
      </a:spcBef>
      <a:spcAft>
        <a:spcPct val="0"/>
      </a:spcAft>
      <a:buFont typeface="Arial" panose="020B0604020202020204" pitchFamily="34" charset="0"/>
      <a:buChar char="•"/>
      <a:defRPr sz="3400" b="0" i="0" u="none" kern="1200" baseline="0">
        <a:solidFill>
          <a:schemeClr val="tx1"/>
        </a:solidFill>
        <a:latin typeface="Arial" panose="020B0604020202020204" pitchFamily="34" charset="0"/>
        <a:ea typeface="+mn-ea"/>
        <a:cs typeface="+mn-cs"/>
      </a:defRPr>
    </a:lvl1pPr>
    <a:lvl2pPr marL="457200" lvl="1" indent="0" algn="ctr" defTabSz="914400" rtl="0" eaLnBrk="1" fontAlgn="base" latinLnBrk="0" hangingPunct="1">
      <a:lnSpc>
        <a:spcPct val="100000"/>
      </a:lnSpc>
      <a:spcBef>
        <a:spcPct val="20000"/>
      </a:spcBef>
      <a:spcAft>
        <a:spcPct val="0"/>
      </a:spcAft>
      <a:buFont typeface="Arial" panose="020B0604020202020204" pitchFamily="34" charset="0"/>
      <a:buChar char="•"/>
      <a:defRPr sz="3400"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20000"/>
      </a:spcBef>
      <a:spcAft>
        <a:spcPct val="0"/>
      </a:spcAft>
      <a:buFont typeface="Arial" panose="020B0604020202020204" pitchFamily="34" charset="0"/>
      <a:buChar char="•"/>
      <a:defRPr sz="3400"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20000"/>
      </a:spcBef>
      <a:spcAft>
        <a:spcPct val="0"/>
      </a:spcAft>
      <a:buFont typeface="Arial" panose="020B0604020202020204" pitchFamily="34" charset="0"/>
      <a:buChar char="•"/>
      <a:defRPr sz="3400"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20000"/>
      </a:spcBef>
      <a:spcAft>
        <a:spcPct val="0"/>
      </a:spcAft>
      <a:buFont typeface="Arial" panose="020B0604020202020204" pitchFamily="34" charset="0"/>
      <a:buChar char="•"/>
      <a:defRPr sz="3400" b="0" i="0" u="none" kern="1200" baseline="0">
        <a:solidFill>
          <a:schemeClr val="tx1"/>
        </a:solidFill>
        <a:latin typeface="Arial" panose="020B0604020202020204" pitchFamily="34" charset="0"/>
        <a:ea typeface="+mn-ea"/>
        <a:cs typeface="+mn-cs"/>
      </a:defRPr>
    </a:lvl5pPr>
    <a:lvl6pPr marL="2286000" lvl="5" indent="0" algn="ctr" defTabSz="914400" rtl="0" eaLnBrk="1" fontAlgn="base" latinLnBrk="0" hangingPunct="1">
      <a:lnSpc>
        <a:spcPct val="100000"/>
      </a:lnSpc>
      <a:spcBef>
        <a:spcPct val="20000"/>
      </a:spcBef>
      <a:spcAft>
        <a:spcPct val="0"/>
      </a:spcAft>
      <a:buFont typeface="Arial" panose="020B0604020202020204" pitchFamily="34" charset="0"/>
      <a:buChar char="•"/>
      <a:defRPr sz="3400" b="0" i="0" u="none" kern="1200" baseline="0">
        <a:solidFill>
          <a:schemeClr val="tx1"/>
        </a:solidFill>
        <a:latin typeface="Arial" panose="020B0604020202020204" pitchFamily="34" charset="0"/>
        <a:ea typeface="+mn-ea"/>
        <a:cs typeface="+mn-cs"/>
      </a:defRPr>
    </a:lvl6pPr>
    <a:lvl7pPr marL="2743200" lvl="6" indent="0" algn="ctr" defTabSz="914400" rtl="0" eaLnBrk="1" fontAlgn="base" latinLnBrk="0" hangingPunct="1">
      <a:lnSpc>
        <a:spcPct val="100000"/>
      </a:lnSpc>
      <a:spcBef>
        <a:spcPct val="20000"/>
      </a:spcBef>
      <a:spcAft>
        <a:spcPct val="0"/>
      </a:spcAft>
      <a:buFont typeface="Arial" panose="020B0604020202020204" pitchFamily="34" charset="0"/>
      <a:buChar char="•"/>
      <a:defRPr sz="3400" b="0" i="0" u="none" kern="1200" baseline="0">
        <a:solidFill>
          <a:schemeClr val="tx1"/>
        </a:solidFill>
        <a:latin typeface="Arial" panose="020B0604020202020204" pitchFamily="34" charset="0"/>
        <a:ea typeface="+mn-ea"/>
        <a:cs typeface="+mn-cs"/>
      </a:defRPr>
    </a:lvl7pPr>
    <a:lvl8pPr marL="3200400" lvl="7" indent="0" algn="ctr" defTabSz="914400" rtl="0" eaLnBrk="1" fontAlgn="base" latinLnBrk="0" hangingPunct="1">
      <a:lnSpc>
        <a:spcPct val="100000"/>
      </a:lnSpc>
      <a:spcBef>
        <a:spcPct val="20000"/>
      </a:spcBef>
      <a:spcAft>
        <a:spcPct val="0"/>
      </a:spcAft>
      <a:buFont typeface="Arial" panose="020B0604020202020204" pitchFamily="34" charset="0"/>
      <a:buChar char="•"/>
      <a:defRPr sz="3400" b="0" i="0" u="none" kern="1200" baseline="0">
        <a:solidFill>
          <a:schemeClr val="tx1"/>
        </a:solidFill>
        <a:latin typeface="Arial" panose="020B0604020202020204" pitchFamily="34" charset="0"/>
        <a:ea typeface="+mn-ea"/>
        <a:cs typeface="+mn-cs"/>
      </a:defRPr>
    </a:lvl8pPr>
    <a:lvl9pPr marL="3657600" lvl="8" indent="0" algn="ctr" defTabSz="914400" rtl="0" eaLnBrk="1" fontAlgn="base" latinLnBrk="0" hangingPunct="1">
      <a:lnSpc>
        <a:spcPct val="100000"/>
      </a:lnSpc>
      <a:spcBef>
        <a:spcPct val="20000"/>
      </a:spcBef>
      <a:spcAft>
        <a:spcPct val="0"/>
      </a:spcAft>
      <a:buFont typeface="Arial" panose="020B0604020202020204" pitchFamily="34" charset="0"/>
      <a:buChar char="•"/>
      <a:defRPr sz="3400"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1906E"/>
    <a:srgbClr val="005EA4"/>
    <a:srgbClr val="F2D698"/>
    <a:srgbClr val="006666"/>
    <a:srgbClr val="FF66FF"/>
    <a:srgbClr val="008000"/>
    <a:srgbClr val="FF3300"/>
    <a:srgbClr val="A86E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82" d="100"/>
          <a:sy n="82" d="100"/>
        </p:scale>
        <p:origin x="-1474" y="-86"/>
      </p:cViewPr>
      <p:guideLst>
        <p:guide orient="horz" pos="2160"/>
        <p:guide pos="2918"/>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5" Type="http://schemas.openxmlformats.org/officeDocument/2006/relationships/tags" Target="tags/tag1.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notesMaster" Target="notesMasters/notesMaster1.xml"/><Relationship Id="rId80" Type="http://schemas.openxmlformats.org/officeDocument/2006/relationships/slide" Target="slides/slide71.xml"/><Relationship Id="rId8" Type="http://schemas.openxmlformats.org/officeDocument/2006/relationships/slideMaster" Target="slideMasters/slideMaster7.xml"/><Relationship Id="rId79" Type="http://schemas.openxmlformats.org/officeDocument/2006/relationships/slide" Target="slides/slide70.xml"/><Relationship Id="rId78" Type="http://schemas.openxmlformats.org/officeDocument/2006/relationships/slide" Target="slides/slide69.xml"/><Relationship Id="rId77" Type="http://schemas.openxmlformats.org/officeDocument/2006/relationships/slide" Target="slides/slide68.xml"/><Relationship Id="rId76" Type="http://schemas.openxmlformats.org/officeDocument/2006/relationships/slide" Target="slides/slide67.xml"/><Relationship Id="rId75" Type="http://schemas.openxmlformats.org/officeDocument/2006/relationships/slide" Target="slides/slide66.xml"/><Relationship Id="rId74" Type="http://schemas.openxmlformats.org/officeDocument/2006/relationships/slide" Target="slides/slide65.xml"/><Relationship Id="rId73" Type="http://schemas.openxmlformats.org/officeDocument/2006/relationships/slide" Target="slides/slide64.xml"/><Relationship Id="rId72" Type="http://schemas.openxmlformats.org/officeDocument/2006/relationships/slide" Target="slides/slide63.xml"/><Relationship Id="rId71" Type="http://schemas.openxmlformats.org/officeDocument/2006/relationships/slide" Target="slides/slide62.xml"/><Relationship Id="rId70" Type="http://schemas.openxmlformats.org/officeDocument/2006/relationships/slide" Target="slides/slide61.xml"/><Relationship Id="rId7" Type="http://schemas.openxmlformats.org/officeDocument/2006/relationships/slideMaster" Target="slideMasters/slideMaster6.xml"/><Relationship Id="rId69" Type="http://schemas.openxmlformats.org/officeDocument/2006/relationships/slide" Target="slides/slide60.xml"/><Relationship Id="rId68" Type="http://schemas.openxmlformats.org/officeDocument/2006/relationships/slide" Target="slides/slide59.xml"/><Relationship Id="rId67" Type="http://schemas.openxmlformats.org/officeDocument/2006/relationships/slide" Target="slides/slide58.xml"/><Relationship Id="rId66" Type="http://schemas.openxmlformats.org/officeDocument/2006/relationships/slide" Target="slides/slide57.xml"/><Relationship Id="rId65" Type="http://schemas.openxmlformats.org/officeDocument/2006/relationships/slide" Target="slides/slide56.xml"/><Relationship Id="rId64" Type="http://schemas.openxmlformats.org/officeDocument/2006/relationships/slide" Target="slides/slide55.xml"/><Relationship Id="rId63" Type="http://schemas.openxmlformats.org/officeDocument/2006/relationships/slide" Target="slides/slide54.xml"/><Relationship Id="rId62" Type="http://schemas.openxmlformats.org/officeDocument/2006/relationships/slide" Target="slides/slide53.xml"/><Relationship Id="rId61" Type="http://schemas.openxmlformats.org/officeDocument/2006/relationships/slide" Target="slides/slide52.xml"/><Relationship Id="rId60" Type="http://schemas.openxmlformats.org/officeDocument/2006/relationships/slide" Target="slides/slide51.xml"/><Relationship Id="rId6" Type="http://schemas.openxmlformats.org/officeDocument/2006/relationships/slideMaster" Target="slideMasters/slideMaster5.xml"/><Relationship Id="rId59" Type="http://schemas.openxmlformats.org/officeDocument/2006/relationships/slide" Target="slides/slide50.xml"/><Relationship Id="rId58" Type="http://schemas.openxmlformats.org/officeDocument/2006/relationships/slide" Target="slides/slide49.xml"/><Relationship Id="rId57" Type="http://schemas.openxmlformats.org/officeDocument/2006/relationships/slide" Target="slides/slide48.xml"/><Relationship Id="rId56" Type="http://schemas.openxmlformats.org/officeDocument/2006/relationships/slide" Target="slides/slide47.xml"/><Relationship Id="rId55" Type="http://schemas.openxmlformats.org/officeDocument/2006/relationships/slide" Target="slides/slide46.xml"/><Relationship Id="rId54" Type="http://schemas.openxmlformats.org/officeDocument/2006/relationships/slide" Target="slides/slide45.xml"/><Relationship Id="rId53" Type="http://schemas.openxmlformats.org/officeDocument/2006/relationships/slide" Target="slides/slide44.xml"/><Relationship Id="rId52" Type="http://schemas.openxmlformats.org/officeDocument/2006/relationships/slide" Target="slides/slide43.xml"/><Relationship Id="rId51" Type="http://schemas.openxmlformats.org/officeDocument/2006/relationships/slide" Target="slides/slide42.xml"/><Relationship Id="rId50" Type="http://schemas.openxmlformats.org/officeDocument/2006/relationships/slide" Target="slides/slide41.xml"/><Relationship Id="rId5" Type="http://schemas.openxmlformats.org/officeDocument/2006/relationships/slideMaster" Target="slideMasters/slideMaster4.xml"/><Relationship Id="rId49" Type="http://schemas.openxmlformats.org/officeDocument/2006/relationships/slide" Target="slides/slide40.xml"/><Relationship Id="rId48" Type="http://schemas.openxmlformats.org/officeDocument/2006/relationships/slide" Target="slides/slide39.xml"/><Relationship Id="rId47" Type="http://schemas.openxmlformats.org/officeDocument/2006/relationships/slide" Target="slides/slide38.xml"/><Relationship Id="rId46" Type="http://schemas.openxmlformats.org/officeDocument/2006/relationships/slide" Target="slides/slide37.xml"/><Relationship Id="rId45" Type="http://schemas.openxmlformats.org/officeDocument/2006/relationships/slide" Target="slides/slide36.xml"/><Relationship Id="rId44" Type="http://schemas.openxmlformats.org/officeDocument/2006/relationships/slide" Target="slides/slide35.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218"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a:spcBef>
                <a:spcPct val="0"/>
              </a:spcBef>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spcBef>
                <a:spcPct val="0"/>
              </a:spcBef>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2948" name="Rectangle 4"/>
          <p:cNvSpPr>
            <a:spLocks noGrp="1"/>
          </p:cNvSpPr>
          <p:nvPr>
            <p:ph type="sldImg" idx="2"/>
          </p:nvPr>
        </p:nvSpPr>
        <p:spPr>
          <a:xfrm>
            <a:off x="1143000" y="685800"/>
            <a:ext cx="4572000" cy="3429000"/>
          </a:xfrm>
          <a:prstGeom prst="rect">
            <a:avLst/>
          </a:prstGeom>
          <a:noFill/>
          <a:ln w="9525">
            <a:noFill/>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a:spcBef>
                <a:spcPct val="0"/>
              </a:spcBef>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
            <a:pPr lvl="0" algn="r" eaLnBrk="1" hangingPunct="1">
              <a:spcBef>
                <a:spcPct val="0"/>
              </a:spcBef>
              <a:buNone/>
            </a:pPr>
            <a:fld id="{9A0DB2DC-4C9A-4742-B13C-FB6460FD3503}" type="slidenum">
              <a:rPr lang="en-US" altLang="zh-CN" sz="1200" dirty="0">
                <a:ea typeface="宋体" panose="02010600030101010101" pitchFamily="2" charset="-122"/>
              </a:rPr>
            </a:fld>
            <a:endParaRPr lang="en-US" altLang="zh-CN"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52400"/>
            <a:ext cx="2171700" cy="6296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52400"/>
            <a:ext cx="6362700" cy="62960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7813" y="1025525"/>
            <a:ext cx="4217987"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025525"/>
            <a:ext cx="4217988"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rgbClr val="005EA4"/>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27850" y="77788"/>
            <a:ext cx="2216150" cy="63706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77813" y="77788"/>
            <a:ext cx="6497637" cy="63706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14338" y="1600200"/>
            <a:ext cx="1752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2319338" y="1600200"/>
            <a:ext cx="1752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6725" y="0"/>
            <a:ext cx="2163763"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0"/>
            <a:ext cx="6340475"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1752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2362200" y="1600200"/>
            <a:ext cx="1752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143000"/>
            <a:ext cx="4114800" cy="5305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143000"/>
            <a:ext cx="4114800" cy="5305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9750" y="0"/>
            <a:ext cx="2143125"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280150" cy="5715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700088"/>
            <a:ext cx="4152900" cy="5776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700088"/>
            <a:ext cx="4152900" cy="5776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rgbClr val="7030A0"/>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2600" y="0"/>
            <a:ext cx="2124075" cy="6477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223000" cy="6477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592138"/>
            <a:ext cx="4164013" cy="5808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73613" y="592138"/>
            <a:ext cx="4165600" cy="5808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rgbClr val="005EA4"/>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0"/>
            <a:ext cx="2171700" cy="6400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0"/>
            <a:ext cx="6362700" cy="6400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143000"/>
            <a:ext cx="4114800" cy="5305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143000"/>
            <a:ext cx="4114800" cy="5305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rgbClr val="005EA4"/>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152400"/>
            <a:ext cx="2171700" cy="6296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52400"/>
            <a:ext cx="6362700" cy="62960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7813" y="1025525"/>
            <a:ext cx="4217987"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025525"/>
            <a:ext cx="4217988" cy="542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rgbClr val="005EA4"/>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27850" y="77788"/>
            <a:ext cx="2216150" cy="63706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77813" y="77788"/>
            <a:ext cx="6497637" cy="63706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rgbClr val="005EA4"/>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image" Target="../media/image5.png"/><Relationship Id="rId12" Type="http://schemas.openxmlformats.org/officeDocument/2006/relationships/image" Target="../media/image4.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5" Type="http://schemas.openxmlformats.org/officeDocument/2006/relationships/theme" Target="../theme/theme5.xml"/><Relationship Id="rId14" Type="http://schemas.openxmlformats.org/officeDocument/2006/relationships/image" Target="../media/image8.png"/><Relationship Id="rId13" Type="http://schemas.openxmlformats.org/officeDocument/2006/relationships/image" Target="../media/image7.png"/><Relationship Id="rId12" Type="http://schemas.openxmlformats.org/officeDocument/2006/relationships/image" Target="../media/image6.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5" Type="http://schemas.openxmlformats.org/officeDocument/2006/relationships/theme" Target="../theme/theme6.xml"/><Relationship Id="rId14" Type="http://schemas.openxmlformats.org/officeDocument/2006/relationships/image" Target="../media/image11.png"/><Relationship Id="rId13" Type="http://schemas.openxmlformats.org/officeDocument/2006/relationships/image" Target="../media/image10.png"/><Relationship Id="rId12" Type="http://schemas.openxmlformats.org/officeDocument/2006/relationships/image" Target="../media/image9.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4" Type="http://schemas.openxmlformats.org/officeDocument/2006/relationships/theme" Target="../theme/theme7.xml"/><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3" Type="http://schemas.openxmlformats.org/officeDocument/2006/relationships/theme" Target="../theme/theme8.xml"/><Relationship Id="rId12" Type="http://schemas.openxmlformats.org/officeDocument/2006/relationships/image" Target="../media/image14.jpe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3"/>
          <p:cNvSpPr>
            <a:spLocks noGrp="1" noChangeAspect="1"/>
          </p:cNvSpPr>
          <p:nvPr>
            <p:ph type="title"/>
          </p:nvPr>
        </p:nvSpPr>
        <p:spPr>
          <a:xfrm>
            <a:off x="228600" y="152400"/>
            <a:ext cx="8686800" cy="1020763"/>
          </a:xfrm>
          <a:prstGeom prst="rect">
            <a:avLst/>
          </a:prstGeom>
          <a:noFill/>
          <a:ln w="9525">
            <a:noFill/>
          </a:ln>
        </p:spPr>
        <p:txBody>
          <a:bodyPr wrap="none" anchor="ctr"/>
          <a:p>
            <a:pPr lvl="0"/>
            <a:r>
              <a:rPr lang="en-US" altLang="zh-CN" dirty="0"/>
              <a:t>fghfgj</a:t>
            </a:r>
            <a:endParaRPr lang="en-US" altLang="zh-CN" dirty="0"/>
          </a:p>
        </p:txBody>
      </p:sp>
      <p:sp>
        <p:nvSpPr>
          <p:cNvPr id="1027" name="Rectangle 8"/>
          <p:cNvSpPr>
            <a:spLocks noGrp="1"/>
          </p:cNvSpPr>
          <p:nvPr>
            <p:ph type="body" idx="1"/>
          </p:nvPr>
        </p:nvSpPr>
        <p:spPr>
          <a:xfrm>
            <a:off x="381000" y="1143000"/>
            <a:ext cx="8382000" cy="5305425"/>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10"/>
          <p:cNvSpPr>
            <a:spLocks noGrp="1" noChangeArrowheads="1"/>
          </p:cNvSpPr>
          <p:nvPr>
            <p:ph type="sldNum" sz="quarter" idx="4"/>
          </p:nvPr>
        </p:nvSpPr>
        <p:spPr bwMode="auto">
          <a:xfrm>
            <a:off x="8624888" y="6469063"/>
            <a:ext cx="5048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solidFill>
                  <a:srgbClr val="002060"/>
                </a:solidFill>
                <a:ea typeface="宋体" panose="02010600030101010101" pitchFamily="2" charset="-122"/>
              </a:defRPr>
            </a:lvl1pPr>
          </a:lstStyle>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1029" name="Footer Placeholder 4"/>
          <p:cNvSpPr>
            <a:spLocks noGrp="1" noChangeArrowheads="1"/>
          </p:cNvSpPr>
          <p:nvPr>
            <p:ph type="ftr" sz="quarter" idx="3"/>
          </p:nvPr>
        </p:nvSpPr>
        <p:spPr bwMode="auto">
          <a:xfrm>
            <a:off x="0" y="6483350"/>
            <a:ext cx="85407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a:buFont typeface="Arial" panose="020B0604020202020204" pitchFamily="34" charset="0"/>
              <a:buNone/>
              <a:defRPr sz="1100">
                <a:ea typeface="宋体" panose="02010600030101010101" pitchFamily="2" charset="-122"/>
                <a:cs typeface="Arial" panose="020B0604020202020204" pitchFamily="34" charset="0"/>
              </a:defRPr>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rtl="0" eaLnBrk="0" fontAlgn="base" hangingPunct="0">
        <a:spcBef>
          <a:spcPct val="0"/>
        </a:spcBef>
        <a:spcAft>
          <a:spcPct val="0"/>
        </a:spcAft>
        <a:defRPr sz="4000">
          <a:solidFill>
            <a:srgbClr val="C00000"/>
          </a:solidFill>
          <a:latin typeface="+mj-lt"/>
          <a:ea typeface="+mj-ea"/>
          <a:cs typeface="+mj-cs"/>
        </a:defRPr>
      </a:lvl1pPr>
      <a:lvl2pPr algn="ctr" rtl="0" eaLnBrk="0" fontAlgn="base" hangingPunct="0">
        <a:spcBef>
          <a:spcPct val="0"/>
        </a:spcBef>
        <a:spcAft>
          <a:spcPct val="0"/>
        </a:spcAft>
        <a:defRPr sz="4000">
          <a:solidFill>
            <a:srgbClr val="C00000"/>
          </a:solidFill>
          <a:latin typeface="Arial" panose="020B0604020202020204" pitchFamily="34" charset="0"/>
        </a:defRPr>
      </a:lvl2pPr>
      <a:lvl3pPr algn="ctr" rtl="0" eaLnBrk="0" fontAlgn="base" hangingPunct="0">
        <a:spcBef>
          <a:spcPct val="0"/>
        </a:spcBef>
        <a:spcAft>
          <a:spcPct val="0"/>
        </a:spcAft>
        <a:defRPr sz="4000">
          <a:solidFill>
            <a:srgbClr val="C00000"/>
          </a:solidFill>
          <a:latin typeface="Arial" panose="020B0604020202020204" pitchFamily="34" charset="0"/>
        </a:defRPr>
      </a:lvl3pPr>
      <a:lvl4pPr algn="ctr" rtl="0" eaLnBrk="0" fontAlgn="base" hangingPunct="0">
        <a:spcBef>
          <a:spcPct val="0"/>
        </a:spcBef>
        <a:spcAft>
          <a:spcPct val="0"/>
        </a:spcAft>
        <a:defRPr sz="4000">
          <a:solidFill>
            <a:srgbClr val="C00000"/>
          </a:solidFill>
          <a:latin typeface="Arial" panose="020B0604020202020204" pitchFamily="34" charset="0"/>
        </a:defRPr>
      </a:lvl4pPr>
      <a:lvl5pPr algn="ctr" rtl="0" eaLnBrk="0" fontAlgn="base" hangingPunct="0">
        <a:spcBef>
          <a:spcPct val="0"/>
        </a:spcBef>
        <a:spcAft>
          <a:spcPct val="0"/>
        </a:spcAft>
        <a:defRPr sz="4000">
          <a:solidFill>
            <a:srgbClr val="C00000"/>
          </a:solidFill>
          <a:latin typeface="Arial" panose="020B0604020202020204" pitchFamily="34" charset="0"/>
        </a:defRPr>
      </a:lvl5pPr>
      <a:lvl6pPr marL="457200" algn="ctr" rtl="0" eaLnBrk="0" fontAlgn="base" hangingPunct="0">
        <a:spcBef>
          <a:spcPct val="0"/>
        </a:spcBef>
        <a:spcAft>
          <a:spcPct val="0"/>
        </a:spcAft>
        <a:defRPr sz="4000">
          <a:solidFill>
            <a:srgbClr val="C00000"/>
          </a:solidFill>
          <a:latin typeface="Arial" panose="020B0604020202020204" pitchFamily="34" charset="0"/>
        </a:defRPr>
      </a:lvl6pPr>
      <a:lvl7pPr marL="914400" algn="ctr" rtl="0" eaLnBrk="0" fontAlgn="base" hangingPunct="0">
        <a:spcBef>
          <a:spcPct val="0"/>
        </a:spcBef>
        <a:spcAft>
          <a:spcPct val="0"/>
        </a:spcAft>
        <a:defRPr sz="4000">
          <a:solidFill>
            <a:srgbClr val="C00000"/>
          </a:solidFill>
          <a:latin typeface="Arial" panose="020B0604020202020204" pitchFamily="34" charset="0"/>
        </a:defRPr>
      </a:lvl7pPr>
      <a:lvl8pPr marL="1371600" algn="ctr" rtl="0" eaLnBrk="0" fontAlgn="base" hangingPunct="0">
        <a:spcBef>
          <a:spcPct val="0"/>
        </a:spcBef>
        <a:spcAft>
          <a:spcPct val="0"/>
        </a:spcAft>
        <a:defRPr sz="4000">
          <a:solidFill>
            <a:srgbClr val="C00000"/>
          </a:solidFill>
          <a:latin typeface="Arial" panose="020B0604020202020204" pitchFamily="34" charset="0"/>
        </a:defRPr>
      </a:lvl8pPr>
      <a:lvl9pPr marL="1828800" algn="ctr" rtl="0" eaLnBrk="0" fontAlgn="base" hangingPunct="0">
        <a:spcBef>
          <a:spcPct val="0"/>
        </a:spcBef>
        <a:spcAft>
          <a:spcPct val="0"/>
        </a:spcAft>
        <a:defRPr sz="4000">
          <a:solidFill>
            <a:srgbClr val="C00000"/>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Rectangle 3"/>
          <p:cNvSpPr>
            <a:spLocks noGrp="1" noChangeAspect="1"/>
          </p:cNvSpPr>
          <p:nvPr>
            <p:ph type="title"/>
          </p:nvPr>
        </p:nvSpPr>
        <p:spPr>
          <a:xfrm>
            <a:off x="1282700" y="77788"/>
            <a:ext cx="7861300" cy="889000"/>
          </a:xfrm>
          <a:prstGeom prst="rect">
            <a:avLst/>
          </a:prstGeom>
          <a:noFill/>
          <a:ln w="9525">
            <a:noFill/>
          </a:ln>
        </p:spPr>
        <p:txBody>
          <a:bodyPr wrap="none" anchor="ctr"/>
          <a:p>
            <a:pPr lvl="0"/>
            <a:r>
              <a:rPr lang="en-US" altLang="zh-CN" dirty="0"/>
              <a:t>Name fgchmvb </a:t>
            </a:r>
            <a:endParaRPr lang="en-US" altLang="zh-CN" dirty="0"/>
          </a:p>
        </p:txBody>
      </p:sp>
      <p:sp>
        <p:nvSpPr>
          <p:cNvPr id="2051" name="Rectangle 8"/>
          <p:cNvSpPr>
            <a:spLocks noGrp="1"/>
          </p:cNvSpPr>
          <p:nvPr>
            <p:ph type="body" idx="1"/>
          </p:nvPr>
        </p:nvSpPr>
        <p:spPr>
          <a:xfrm>
            <a:off x="277813" y="1025525"/>
            <a:ext cx="8588375" cy="54229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052" name="Rectangle 10"/>
          <p:cNvSpPr>
            <a:spLocks noGrp="1" noChangeArrowheads="1"/>
          </p:cNvSpPr>
          <p:nvPr>
            <p:ph type="sldNum" sz="quarter" idx="4"/>
          </p:nvPr>
        </p:nvSpPr>
        <p:spPr bwMode="auto">
          <a:xfrm>
            <a:off x="8618538" y="6470650"/>
            <a:ext cx="520700" cy="379413"/>
          </a:xfrm>
          <a:prstGeom prst="rect">
            <a:avLst/>
          </a:prstGeom>
          <a:noFill/>
          <a:ln w="19050" cmpd="sng">
            <a:solidFill>
              <a:srgbClr val="005EA4"/>
            </a:solidFill>
            <a:prstDash val="sysDot"/>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defRPr sz="1200">
                <a:solidFill>
                  <a:srgbClr val="002060"/>
                </a:solidFill>
                <a:ea typeface="宋体" panose="02010600030101010101" pitchFamily="2" charset="-122"/>
              </a:defRPr>
            </a:lvl1pPr>
          </a:lstStyle>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2053" name="Footer Placeholder 4"/>
          <p:cNvSpPr>
            <a:spLocks noGrp="1" noChangeArrowheads="1"/>
          </p:cNvSpPr>
          <p:nvPr>
            <p:ph type="ftr" sz="quarter" idx="3"/>
          </p:nvPr>
        </p:nvSpPr>
        <p:spPr bwMode="auto">
          <a:xfrm>
            <a:off x="0" y="6492875"/>
            <a:ext cx="86058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a:buFont typeface="Arial" panose="020B0604020202020204" pitchFamily="34" charset="0"/>
              <a:buNone/>
              <a:defRPr sz="1100">
                <a:ea typeface="宋体" panose="02010600030101010101" pitchFamily="2" charset="-122"/>
                <a:cs typeface="Arial" panose="020B0604020202020204" pitchFamily="34" charset="0"/>
              </a:defRPr>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cxnSp>
        <p:nvCxnSpPr>
          <p:cNvPr id="2054" name="Straight Connector 2"/>
          <p:cNvCxnSpPr/>
          <p:nvPr userDrawn="1"/>
        </p:nvCxnSpPr>
        <p:spPr>
          <a:xfrm>
            <a:off x="0" y="931863"/>
            <a:ext cx="9144000" cy="0"/>
          </a:xfrm>
          <a:prstGeom prst="line">
            <a:avLst/>
          </a:prstGeom>
          <a:ln w="76200" cap="flat" cmpd="sng">
            <a:solidFill>
              <a:srgbClr val="005EA4"/>
            </a:solidFill>
            <a:prstDash val="sysDot"/>
            <a:headEnd type="none" w="med" len="med"/>
            <a:tailEnd type="none" w="med" len="med"/>
          </a:ln>
        </p:spPr>
      </p:cxnSp>
      <p:pic>
        <p:nvPicPr>
          <p:cNvPr id="2055" name="Picture 9"/>
          <p:cNvPicPr>
            <a:picLocks noChangeAspect="1"/>
          </p:cNvPicPr>
          <p:nvPr userDrawn="1"/>
        </p:nvPicPr>
        <p:blipFill>
          <a:blip r:embed="rId12"/>
          <a:stretch>
            <a:fillRect/>
          </a:stretch>
        </p:blipFill>
        <p:spPr>
          <a:xfrm>
            <a:off x="0" y="0"/>
            <a:ext cx="1349375" cy="94773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wipe(left)">
                                      <p:cBhvr>
                                        <p:cTn id="7" dur="500"/>
                                        <p:tgtEl>
                                          <p:spTgt spid="205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animEffect transition="in" filter="wipe(left)">
                                      <p:cBhvr>
                                        <p:cTn id="11" dur="500"/>
                                        <p:tgtEl>
                                          <p:spTgt spid="2051">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animEffect transition="in" filter="wipe(left)">
                                      <p:cBhvr>
                                        <p:cTn id="15" dur="500"/>
                                        <p:tgtEl>
                                          <p:spTgt spid="2051">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animEffect transition="in" filter="wipe(left)">
                                      <p:cBhvr>
                                        <p:cTn id="19" dur="500"/>
                                        <p:tgtEl>
                                          <p:spTgt spid="2051">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animEffect transition="in" filter="wipe(left)">
                                      <p:cBhvr>
                                        <p:cTn id="23" dur="500"/>
                                        <p:tgtEl>
                                          <p:spTgt spid="2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autoUpdateAnimBg="0" build="p">
        <p:tmplLst>
          <p:tmpl lvl="1">
            <p:tnLst>
              <p:par>
                <p:cTn presetID="22" presetClass="entr" presetSubtype="8" fill="hold" nodeType="afterEffect">
                  <p:stCondLst>
                    <p:cond delay="0"/>
                  </p:stCondLst>
                  <p:childTnLst>
                    <p:set>
                      <p:cBhvr>
                        <p:cTn dur="1" fill="hold">
                          <p:stCondLst>
                            <p:cond delay="0"/>
                          </p:stCondLst>
                        </p:cTn>
                        <p:tgtEl>
                          <p:spTgt spid="2051"/>
                        </p:tgtEl>
                        <p:attrNameLst>
                          <p:attrName>style.visibility</p:attrName>
                        </p:attrNameLst>
                      </p:cBhvr>
                      <p:to>
                        <p:strVal val="visible"/>
                      </p:to>
                    </p:set>
                    <p:animEffect transition="in" filter="wipe(left)">
                      <p:cBhvr>
                        <p:cTn dur="500"/>
                        <p:tgtEl>
                          <p:spTgt spid="2051"/>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051"/>
                        </p:tgtEl>
                        <p:attrNameLst>
                          <p:attrName>style.visibility</p:attrName>
                        </p:attrNameLst>
                      </p:cBhvr>
                      <p:to>
                        <p:strVal val="visible"/>
                      </p:to>
                    </p:set>
                    <p:animEffect transition="in" filter="wipe(left)">
                      <p:cBhvr>
                        <p:cTn dur="500"/>
                        <p:tgtEl>
                          <p:spTgt spid="2051"/>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051"/>
                        </p:tgtEl>
                        <p:attrNameLst>
                          <p:attrName>style.visibility</p:attrName>
                        </p:attrNameLst>
                      </p:cBhvr>
                      <p:to>
                        <p:strVal val="visible"/>
                      </p:to>
                    </p:set>
                    <p:animEffect transition="in" filter="wipe(left)">
                      <p:cBhvr>
                        <p:cTn dur="500"/>
                        <p:tgtEl>
                          <p:spTgt spid="2051"/>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051"/>
                        </p:tgtEl>
                        <p:attrNameLst>
                          <p:attrName>style.visibility</p:attrName>
                        </p:attrNameLst>
                      </p:cBhvr>
                      <p:to>
                        <p:strVal val="visible"/>
                      </p:to>
                    </p:set>
                    <p:animEffect transition="in" filter="wipe(left)">
                      <p:cBhvr>
                        <p:cTn dur="500"/>
                        <p:tgtEl>
                          <p:spTgt spid="2051"/>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051"/>
                        </p:tgtEl>
                        <p:attrNameLst>
                          <p:attrName>style.visibility</p:attrName>
                        </p:attrNameLst>
                      </p:cBhvr>
                      <p:to>
                        <p:strVal val="visible"/>
                      </p:to>
                    </p:set>
                    <p:animEffect transition="in" filter="wipe(left)">
                      <p:cBhvr>
                        <p:cTn dur="500"/>
                        <p:tgtEl>
                          <p:spTgt spid="2051"/>
                        </p:tgtEl>
                      </p:cBhvr>
                    </p:animEffect>
                  </p:childTnLst>
                </p:cTn>
              </p:par>
            </p:tnLst>
          </p:tmpl>
        </p:tmplLst>
      </p:bldP>
    </p:bldLst>
  </p:timing>
  <p:hf sldNum="0" hdr="0" ftr="0" dt="0"/>
  <p:txStyles>
    <p:titleStyle>
      <a:lvl1pPr algn="ctr" rtl="0" eaLnBrk="0" fontAlgn="base" hangingPunct="0">
        <a:spcBef>
          <a:spcPct val="0"/>
        </a:spcBef>
        <a:spcAft>
          <a:spcPct val="0"/>
        </a:spcAft>
        <a:defRPr sz="4000">
          <a:solidFill>
            <a:srgbClr val="CC0000"/>
          </a:solidFill>
          <a:latin typeface="+mj-lt"/>
          <a:ea typeface="+mj-ea"/>
          <a:cs typeface="+mj-cs"/>
        </a:defRPr>
      </a:lvl1pPr>
      <a:lvl2pPr algn="ctr" rtl="0" eaLnBrk="0" fontAlgn="base" hangingPunct="0">
        <a:spcBef>
          <a:spcPct val="0"/>
        </a:spcBef>
        <a:spcAft>
          <a:spcPct val="0"/>
        </a:spcAft>
        <a:defRPr sz="4000">
          <a:solidFill>
            <a:srgbClr val="CC0000"/>
          </a:solidFill>
          <a:latin typeface="Arial" panose="020B0604020202020204" pitchFamily="34" charset="0"/>
        </a:defRPr>
      </a:lvl2pPr>
      <a:lvl3pPr algn="ctr" rtl="0" eaLnBrk="0" fontAlgn="base" hangingPunct="0">
        <a:spcBef>
          <a:spcPct val="0"/>
        </a:spcBef>
        <a:spcAft>
          <a:spcPct val="0"/>
        </a:spcAft>
        <a:defRPr sz="4000">
          <a:solidFill>
            <a:srgbClr val="CC0000"/>
          </a:solidFill>
          <a:latin typeface="Arial" panose="020B0604020202020204" pitchFamily="34" charset="0"/>
        </a:defRPr>
      </a:lvl3pPr>
      <a:lvl4pPr algn="ctr" rtl="0" eaLnBrk="0" fontAlgn="base" hangingPunct="0">
        <a:spcBef>
          <a:spcPct val="0"/>
        </a:spcBef>
        <a:spcAft>
          <a:spcPct val="0"/>
        </a:spcAft>
        <a:defRPr sz="4000">
          <a:solidFill>
            <a:srgbClr val="CC0000"/>
          </a:solidFill>
          <a:latin typeface="Arial" panose="020B0604020202020204" pitchFamily="34" charset="0"/>
        </a:defRPr>
      </a:lvl4pPr>
      <a:lvl5pPr algn="ctr" rtl="0" eaLnBrk="0" fontAlgn="base" hangingPunct="0">
        <a:spcBef>
          <a:spcPct val="0"/>
        </a:spcBef>
        <a:spcAft>
          <a:spcPct val="0"/>
        </a:spcAft>
        <a:defRPr sz="4000">
          <a:solidFill>
            <a:srgbClr val="CC0000"/>
          </a:solidFill>
          <a:latin typeface="Arial" panose="020B0604020202020204" pitchFamily="34" charset="0"/>
        </a:defRPr>
      </a:lvl5pPr>
      <a:lvl6pPr marL="457200" algn="ctr" rtl="0" eaLnBrk="0" fontAlgn="base" hangingPunct="0">
        <a:spcBef>
          <a:spcPct val="0"/>
        </a:spcBef>
        <a:spcAft>
          <a:spcPct val="0"/>
        </a:spcAft>
        <a:defRPr sz="4000">
          <a:solidFill>
            <a:srgbClr val="CC0000"/>
          </a:solidFill>
          <a:latin typeface="Arial" panose="020B0604020202020204" pitchFamily="34" charset="0"/>
        </a:defRPr>
      </a:lvl6pPr>
      <a:lvl7pPr marL="914400" algn="ctr" rtl="0" eaLnBrk="0" fontAlgn="base" hangingPunct="0">
        <a:spcBef>
          <a:spcPct val="0"/>
        </a:spcBef>
        <a:spcAft>
          <a:spcPct val="0"/>
        </a:spcAft>
        <a:defRPr sz="4000">
          <a:solidFill>
            <a:srgbClr val="CC0000"/>
          </a:solidFill>
          <a:latin typeface="Arial" panose="020B0604020202020204" pitchFamily="34" charset="0"/>
        </a:defRPr>
      </a:lvl7pPr>
      <a:lvl8pPr marL="1371600" algn="ctr" rtl="0" eaLnBrk="0" fontAlgn="base" hangingPunct="0">
        <a:spcBef>
          <a:spcPct val="0"/>
        </a:spcBef>
        <a:spcAft>
          <a:spcPct val="0"/>
        </a:spcAft>
        <a:defRPr sz="4000">
          <a:solidFill>
            <a:srgbClr val="CC0000"/>
          </a:solidFill>
          <a:latin typeface="Arial" panose="020B0604020202020204" pitchFamily="34" charset="0"/>
        </a:defRPr>
      </a:lvl8pPr>
      <a:lvl9pPr marL="1828800" algn="ctr" rtl="0" eaLnBrk="0" fontAlgn="base" hangingPunct="0">
        <a:spcBef>
          <a:spcPct val="0"/>
        </a:spcBef>
        <a:spcAft>
          <a:spcPct val="0"/>
        </a:spcAft>
        <a:defRPr sz="4000">
          <a:solidFill>
            <a:srgbClr val="CC0000"/>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3074" name="Picture 8" descr="C:\Users\Andreea\Desktop\Mankiw 7e\pics plus\fig right2.png"/>
          <p:cNvPicPr>
            <a:picLocks noChangeAspect="1"/>
          </p:cNvPicPr>
          <p:nvPr userDrawn="1"/>
        </p:nvPicPr>
        <p:blipFill>
          <a:blip r:embed="rId12"/>
          <a:stretch>
            <a:fillRect/>
          </a:stretch>
        </p:blipFill>
        <p:spPr>
          <a:xfrm>
            <a:off x="8864600" y="0"/>
            <a:ext cx="279400" cy="1123950"/>
          </a:xfrm>
          <a:prstGeom prst="rect">
            <a:avLst/>
          </a:prstGeom>
          <a:noFill/>
          <a:ln w="9525">
            <a:noFill/>
          </a:ln>
        </p:spPr>
      </p:pic>
      <p:pic>
        <p:nvPicPr>
          <p:cNvPr id="3075" name="Picture 7" descr="C:\Users\Andreea\Desktop\Mankiw 7e\pics plus\fig left.png"/>
          <p:cNvPicPr>
            <a:picLocks noChangeAspect="1"/>
          </p:cNvPicPr>
          <p:nvPr userDrawn="1"/>
        </p:nvPicPr>
        <p:blipFill>
          <a:blip r:embed="rId13"/>
          <a:stretch>
            <a:fillRect/>
          </a:stretch>
        </p:blipFill>
        <p:spPr>
          <a:xfrm>
            <a:off x="0" y="0"/>
            <a:ext cx="290513" cy="6488113"/>
          </a:xfrm>
          <a:prstGeom prst="rect">
            <a:avLst/>
          </a:prstGeom>
          <a:noFill/>
          <a:ln w="9525">
            <a:noFill/>
          </a:ln>
        </p:spPr>
      </p:pic>
      <p:sp>
        <p:nvSpPr>
          <p:cNvPr id="3076" name="Rectangle 1"/>
          <p:cNvSpPr>
            <a:spLocks noChangeArrowheads="1"/>
          </p:cNvSpPr>
          <p:nvPr/>
        </p:nvSpPr>
        <p:spPr bwMode="auto">
          <a:xfrm>
            <a:off x="150813" y="835025"/>
            <a:ext cx="8839200" cy="5653088"/>
          </a:xfrm>
          <a:prstGeom prst="rect">
            <a:avLst/>
          </a:prstGeom>
          <a:solidFill>
            <a:srgbClr val="FEF0C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Font typeface="Arial" panose="020B0604020202020204" pitchFamily="34" charset="0"/>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Font typeface="Arial" panose="020B0604020202020204" pitchFamily="34" charset="0"/>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Font typeface="Arial" panose="020B0604020202020204" pitchFamily="34" charset="0"/>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Font typeface="Arial" panose="020B0604020202020204" pitchFamily="34" charset="0"/>
              <a:buChar char="•"/>
              <a:defRPr sz="34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en-US" altLang="zh-CN" sz="3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7" name="Rectangle 2"/>
          <p:cNvSpPr>
            <a:spLocks noGrp="1" noChangeAspect="1"/>
          </p:cNvSpPr>
          <p:nvPr>
            <p:ph type="title"/>
          </p:nvPr>
        </p:nvSpPr>
        <p:spPr>
          <a:xfrm>
            <a:off x="323850" y="0"/>
            <a:ext cx="8656638" cy="444500"/>
          </a:xfrm>
          <a:prstGeom prst="rect">
            <a:avLst/>
          </a:prstGeom>
          <a:noFill/>
          <a:ln w="9525">
            <a:noFill/>
          </a:ln>
        </p:spPr>
        <p:txBody>
          <a:bodyPr anchor="ctr"/>
          <a:p>
            <a:pPr lvl="0"/>
            <a:r>
              <a:rPr lang="en-US" altLang="zh-CN" dirty="0"/>
              <a:t>Figure 1</a:t>
            </a:r>
            <a:endParaRPr lang="en-US" altLang="zh-CN" dirty="0"/>
          </a:p>
        </p:txBody>
      </p:sp>
      <p:sp>
        <p:nvSpPr>
          <p:cNvPr id="3078" name="Rectangle 3"/>
          <p:cNvSpPr>
            <a:spLocks noGrp="1"/>
          </p:cNvSpPr>
          <p:nvPr>
            <p:ph type="body" idx="1"/>
          </p:nvPr>
        </p:nvSpPr>
        <p:spPr>
          <a:xfrm>
            <a:off x="414338" y="1600200"/>
            <a:ext cx="3657600" cy="4114800"/>
          </a:xfrm>
          <a:prstGeom prst="rect">
            <a:avLst/>
          </a:prstGeom>
          <a:noFill/>
          <a:ln w="9525">
            <a:noFill/>
          </a:ln>
        </p:spPr>
        <p:txBody>
          <a:bodyPr/>
          <a:p>
            <a:pPr lvl="0"/>
            <a:r>
              <a:rPr lang="en-US" altLang="zh-CN" dirty="0"/>
              <a:t>Text</a:t>
            </a:r>
            <a:endParaRPr lang="en-US" altLang="zh-CN" dirty="0"/>
          </a:p>
        </p:txBody>
      </p:sp>
      <p:sp>
        <p:nvSpPr>
          <p:cNvPr id="3079" name="Rectangle 13"/>
          <p:cNvSpPr>
            <a:spLocks noGrp="1" noChangeArrowheads="1"/>
          </p:cNvSpPr>
          <p:nvPr>
            <p:ph type="sldNum" sz="quarter" idx="4"/>
          </p:nvPr>
        </p:nvSpPr>
        <p:spPr bwMode="auto">
          <a:xfrm>
            <a:off x="8618538" y="6473825"/>
            <a:ext cx="5207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solidFill>
                  <a:srgbClr val="002060"/>
                </a:solidFill>
                <a:ea typeface="宋体" panose="02010600030101010101" pitchFamily="2" charset="-122"/>
              </a:defRPr>
            </a:lvl1pPr>
          </a:lstStyle>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3080" name="Footer Placeholder 4"/>
          <p:cNvSpPr>
            <a:spLocks noGrp="1" noChangeArrowheads="1"/>
          </p:cNvSpPr>
          <p:nvPr>
            <p:ph type="ftr" sz="quarter" idx="3"/>
          </p:nvPr>
        </p:nvSpPr>
        <p:spPr bwMode="auto">
          <a:xfrm>
            <a:off x="0" y="6492875"/>
            <a:ext cx="86153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a:buFont typeface="Arial" panose="020B0604020202020204" pitchFamily="34" charset="0"/>
              <a:buNone/>
              <a:defRPr sz="1100">
                <a:ea typeface="宋体" panose="02010600030101010101" pitchFamily="2" charset="-122"/>
                <a:cs typeface="Arial" panose="020B0604020202020204" pitchFamily="34" charset="0"/>
              </a:defRPr>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anose="020B0604020202020204" pitchFamily="34" charset="0"/>
        </a:defRPr>
      </a:lvl2pPr>
      <a:lvl3pPr algn="ctr" rtl="0" eaLnBrk="0" fontAlgn="base" hangingPunct="0">
        <a:spcBef>
          <a:spcPct val="0"/>
        </a:spcBef>
        <a:spcAft>
          <a:spcPct val="0"/>
        </a:spcAft>
        <a:defRPr sz="3300">
          <a:solidFill>
            <a:srgbClr val="0D0D0D"/>
          </a:solidFill>
          <a:latin typeface="Arial" panose="020B0604020202020204" pitchFamily="34" charset="0"/>
        </a:defRPr>
      </a:lvl3pPr>
      <a:lvl4pPr algn="ctr" rtl="0" eaLnBrk="0" fontAlgn="base" hangingPunct="0">
        <a:spcBef>
          <a:spcPct val="0"/>
        </a:spcBef>
        <a:spcAft>
          <a:spcPct val="0"/>
        </a:spcAft>
        <a:defRPr sz="3300">
          <a:solidFill>
            <a:srgbClr val="0D0D0D"/>
          </a:solidFill>
          <a:latin typeface="Arial" panose="020B0604020202020204" pitchFamily="34" charset="0"/>
        </a:defRPr>
      </a:lvl4pPr>
      <a:lvl5pPr algn="ctr" rtl="0" eaLnBrk="0" fontAlgn="base" hangingPunct="0">
        <a:spcBef>
          <a:spcPct val="0"/>
        </a:spcBef>
        <a:spcAft>
          <a:spcPct val="0"/>
        </a:spcAft>
        <a:defRPr sz="3300">
          <a:solidFill>
            <a:srgbClr val="0D0D0D"/>
          </a:solidFill>
          <a:latin typeface="Arial" panose="020B0604020202020204" pitchFamily="34" charset="0"/>
        </a:defRPr>
      </a:lvl5pPr>
      <a:lvl6pPr marL="457200" algn="ctr" rtl="0" eaLnBrk="0" fontAlgn="base" hangingPunct="0">
        <a:spcBef>
          <a:spcPct val="0"/>
        </a:spcBef>
        <a:spcAft>
          <a:spcPct val="0"/>
        </a:spcAft>
        <a:defRPr sz="3300">
          <a:solidFill>
            <a:srgbClr val="0D0D0D"/>
          </a:solidFill>
          <a:latin typeface="Arial" panose="020B0604020202020204" pitchFamily="34" charset="0"/>
        </a:defRPr>
      </a:lvl6pPr>
      <a:lvl7pPr marL="914400" algn="ctr" rtl="0" eaLnBrk="0" fontAlgn="base" hangingPunct="0">
        <a:spcBef>
          <a:spcPct val="0"/>
        </a:spcBef>
        <a:spcAft>
          <a:spcPct val="0"/>
        </a:spcAft>
        <a:defRPr sz="3300">
          <a:solidFill>
            <a:srgbClr val="0D0D0D"/>
          </a:solidFill>
          <a:latin typeface="Arial" panose="020B0604020202020204" pitchFamily="34" charset="0"/>
        </a:defRPr>
      </a:lvl7pPr>
      <a:lvl8pPr marL="1371600" algn="ctr" rtl="0" eaLnBrk="0" fontAlgn="base" hangingPunct="0">
        <a:spcBef>
          <a:spcPct val="0"/>
        </a:spcBef>
        <a:spcAft>
          <a:spcPct val="0"/>
        </a:spcAft>
        <a:defRPr sz="3300">
          <a:solidFill>
            <a:srgbClr val="0D0D0D"/>
          </a:solidFill>
          <a:latin typeface="Arial" panose="020B0604020202020204" pitchFamily="34" charset="0"/>
        </a:defRPr>
      </a:lvl8pPr>
      <a:lvl9pPr marL="1828800" algn="ctr" rtl="0" eaLnBrk="0" fontAlgn="base" hangingPunct="0">
        <a:spcBef>
          <a:spcPct val="0"/>
        </a:spcBef>
        <a:spcAft>
          <a:spcPct val="0"/>
        </a:spcAft>
        <a:defRPr sz="3300">
          <a:solidFill>
            <a:srgbClr val="0D0D0D"/>
          </a:solidFill>
          <a:latin typeface="Arial" panose="020B0604020202020204"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eaLnBrk="0" fontAlgn="base" hangingPunct="0">
        <a:spcBef>
          <a:spcPct val="20000"/>
        </a:spcBef>
        <a:spcAft>
          <a:spcPct val="0"/>
        </a:spcAft>
        <a:defRPr>
          <a:solidFill>
            <a:schemeClr val="tx1"/>
          </a:solidFill>
          <a:latin typeface="+mn-lt"/>
        </a:defRPr>
      </a:lvl6pPr>
      <a:lvl7pPr marL="2971800" indent="-228600" algn="l" rtl="0" eaLnBrk="0" fontAlgn="base" hangingPunct="0">
        <a:spcBef>
          <a:spcPct val="20000"/>
        </a:spcBef>
        <a:spcAft>
          <a:spcPct val="0"/>
        </a:spcAft>
        <a:defRPr>
          <a:solidFill>
            <a:schemeClr val="tx1"/>
          </a:solidFill>
          <a:latin typeface="+mn-lt"/>
        </a:defRPr>
      </a:lvl7pPr>
      <a:lvl8pPr marL="3429000" indent="-228600" algn="l" rtl="0" eaLnBrk="0" fontAlgn="base" hangingPunct="0">
        <a:spcBef>
          <a:spcPct val="20000"/>
        </a:spcBef>
        <a:spcAft>
          <a:spcPct val="0"/>
        </a:spcAft>
        <a:defRPr>
          <a:solidFill>
            <a:schemeClr val="tx1"/>
          </a:solidFill>
          <a:latin typeface="+mn-lt"/>
        </a:defRPr>
      </a:lvl8pPr>
      <a:lvl9pPr marL="3886200" indent="-228600" algn="l" rtl="0" eaLnBrk="0" fontAlgn="base" hangingPunct="0">
        <a:spcBef>
          <a:spcPct val="20000"/>
        </a:spcBef>
        <a:spcAft>
          <a:spcPct val="0"/>
        </a:spcAft>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4098" name="Picture 8" descr="C:\Users\Andreea\Desktop\Mankiw 7e\pics plus\table right2.png"/>
          <p:cNvPicPr>
            <a:picLocks noChangeAspect="1"/>
          </p:cNvPicPr>
          <p:nvPr userDrawn="1"/>
        </p:nvPicPr>
        <p:blipFill>
          <a:blip r:embed="rId12"/>
          <a:stretch>
            <a:fillRect/>
          </a:stretch>
        </p:blipFill>
        <p:spPr>
          <a:xfrm>
            <a:off x="8848725" y="0"/>
            <a:ext cx="295275" cy="1123950"/>
          </a:xfrm>
          <a:prstGeom prst="rect">
            <a:avLst/>
          </a:prstGeom>
          <a:noFill/>
          <a:ln w="9525">
            <a:noFill/>
          </a:ln>
        </p:spPr>
      </p:pic>
      <p:pic>
        <p:nvPicPr>
          <p:cNvPr id="4099" name="Picture 7" descr="C:\Users\Andreea\Desktop\Mankiw 7e\pics plus\table left.png"/>
          <p:cNvPicPr>
            <a:picLocks noChangeAspect="1"/>
          </p:cNvPicPr>
          <p:nvPr userDrawn="1"/>
        </p:nvPicPr>
        <p:blipFill>
          <a:blip r:embed="rId13"/>
          <a:stretch>
            <a:fillRect/>
          </a:stretch>
        </p:blipFill>
        <p:spPr>
          <a:xfrm>
            <a:off x="0" y="0"/>
            <a:ext cx="293688" cy="6488113"/>
          </a:xfrm>
          <a:prstGeom prst="rect">
            <a:avLst/>
          </a:prstGeom>
          <a:noFill/>
          <a:ln w="9525">
            <a:noFill/>
          </a:ln>
        </p:spPr>
      </p:pic>
      <p:sp>
        <p:nvSpPr>
          <p:cNvPr id="4100" name="Rectangle 1"/>
          <p:cNvSpPr>
            <a:spLocks noChangeArrowheads="1"/>
          </p:cNvSpPr>
          <p:nvPr/>
        </p:nvSpPr>
        <p:spPr bwMode="auto">
          <a:xfrm>
            <a:off x="152400" y="839788"/>
            <a:ext cx="8831263" cy="5648325"/>
          </a:xfrm>
          <a:prstGeom prst="rect">
            <a:avLst/>
          </a:prstGeom>
          <a:solidFill>
            <a:srgbClr val="D7E1C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Font typeface="Arial" panose="020B0604020202020204" pitchFamily="34" charset="0"/>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Font typeface="Arial" panose="020B0604020202020204" pitchFamily="34" charset="0"/>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Font typeface="Arial" panose="020B0604020202020204" pitchFamily="34" charset="0"/>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Font typeface="Arial" panose="020B0604020202020204" pitchFamily="34" charset="0"/>
              <a:buChar char="•"/>
              <a:defRPr sz="3400">
                <a:solidFill>
                  <a:schemeClr val="tx1"/>
                </a:solidFill>
                <a:latin typeface="Arial" panose="020B0604020202020204" pitchFamily="34" charset="0"/>
              </a:defRPr>
            </a:lvl9pPr>
          </a:lstStyle>
          <a:p>
            <a:pPr marL="342900" marR="0" lvl="0" indent="-34290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a:pPr>
            <a:endParaRPr kumimoji="0" lang="en-US" altLang="zh-CN" sz="3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1" name="Rectangle 2"/>
          <p:cNvSpPr>
            <a:spLocks noGrp="1" noChangeAspect="1"/>
          </p:cNvSpPr>
          <p:nvPr>
            <p:ph type="title"/>
          </p:nvPr>
        </p:nvSpPr>
        <p:spPr>
          <a:xfrm>
            <a:off x="647700" y="0"/>
            <a:ext cx="8385175" cy="446088"/>
          </a:xfrm>
          <a:prstGeom prst="rect">
            <a:avLst/>
          </a:prstGeom>
          <a:noFill/>
          <a:ln w="9525">
            <a:noFill/>
          </a:ln>
        </p:spPr>
        <p:txBody>
          <a:bodyPr anchor="ctr"/>
          <a:p>
            <a:pPr lvl="0"/>
            <a:r>
              <a:rPr lang="en-US" altLang="zh-CN" dirty="0"/>
              <a:t>Table 1</a:t>
            </a:r>
            <a:endParaRPr lang="en-US" altLang="zh-CN" dirty="0"/>
          </a:p>
        </p:txBody>
      </p:sp>
      <p:sp>
        <p:nvSpPr>
          <p:cNvPr id="4102" name="Rectangle 3"/>
          <p:cNvSpPr>
            <a:spLocks noGrp="1"/>
          </p:cNvSpPr>
          <p:nvPr>
            <p:ph type="body" idx="1"/>
          </p:nvPr>
        </p:nvSpPr>
        <p:spPr>
          <a:xfrm>
            <a:off x="457200" y="1600200"/>
            <a:ext cx="3657600" cy="4114800"/>
          </a:xfrm>
          <a:prstGeom prst="rect">
            <a:avLst/>
          </a:prstGeom>
          <a:noFill/>
          <a:ln w="9525">
            <a:noFill/>
          </a:ln>
        </p:spPr>
        <p:txBody>
          <a:bodyPr/>
          <a:p>
            <a:pPr lvl="0"/>
            <a:r>
              <a:rPr lang="en-US" altLang="zh-CN" dirty="0"/>
              <a:t>text</a:t>
            </a:r>
            <a:endParaRPr lang="en-US" altLang="zh-CN" dirty="0"/>
          </a:p>
        </p:txBody>
      </p:sp>
      <p:sp>
        <p:nvSpPr>
          <p:cNvPr id="4103" name="Rectangle 13"/>
          <p:cNvSpPr>
            <a:spLocks noGrp="1" noChangeArrowheads="1"/>
          </p:cNvSpPr>
          <p:nvPr>
            <p:ph type="sldNum" sz="quarter" idx="4"/>
          </p:nvPr>
        </p:nvSpPr>
        <p:spPr bwMode="auto">
          <a:xfrm>
            <a:off x="8634413" y="6483350"/>
            <a:ext cx="509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solidFill>
                  <a:srgbClr val="002060"/>
                </a:solidFill>
                <a:ea typeface="宋体" panose="02010600030101010101" pitchFamily="2" charset="-122"/>
              </a:defRPr>
            </a:lvl1pPr>
          </a:lstStyle>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4104" name="Footer Placeholder 4"/>
          <p:cNvSpPr>
            <a:spLocks noGrp="1" noChangeArrowheads="1"/>
          </p:cNvSpPr>
          <p:nvPr>
            <p:ph type="ftr" sz="quarter" idx="3"/>
          </p:nvPr>
        </p:nvSpPr>
        <p:spPr bwMode="auto">
          <a:xfrm>
            <a:off x="0" y="6492875"/>
            <a:ext cx="86582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a:buFont typeface="Arial" panose="020B0604020202020204" pitchFamily="34" charset="0"/>
              <a:buNone/>
              <a:defRPr sz="1100">
                <a:ea typeface="宋体" panose="02010600030101010101" pitchFamily="2" charset="-122"/>
                <a:cs typeface="Arial" panose="020B0604020202020204" pitchFamily="34" charset="0"/>
              </a:defRPr>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0" fontAlgn="base" hangingPunct="0">
        <a:spcBef>
          <a:spcPct val="0"/>
        </a:spcBef>
        <a:spcAft>
          <a:spcPct val="0"/>
        </a:spcAft>
        <a:defRPr sz="3400">
          <a:solidFill>
            <a:srgbClr val="0D0D0D"/>
          </a:solidFill>
          <a:latin typeface="+mj-lt"/>
          <a:ea typeface="+mj-ea"/>
          <a:cs typeface="+mj-cs"/>
        </a:defRPr>
      </a:lvl1pPr>
      <a:lvl2pPr algn="ctr" rtl="0" eaLnBrk="0" fontAlgn="base" hangingPunct="0">
        <a:spcBef>
          <a:spcPct val="0"/>
        </a:spcBef>
        <a:spcAft>
          <a:spcPct val="0"/>
        </a:spcAft>
        <a:defRPr sz="3400">
          <a:solidFill>
            <a:srgbClr val="0D0D0D"/>
          </a:solidFill>
          <a:latin typeface="Arial" panose="020B0604020202020204" pitchFamily="34" charset="0"/>
        </a:defRPr>
      </a:lvl2pPr>
      <a:lvl3pPr algn="ctr" rtl="0" eaLnBrk="0" fontAlgn="base" hangingPunct="0">
        <a:spcBef>
          <a:spcPct val="0"/>
        </a:spcBef>
        <a:spcAft>
          <a:spcPct val="0"/>
        </a:spcAft>
        <a:defRPr sz="3400">
          <a:solidFill>
            <a:srgbClr val="0D0D0D"/>
          </a:solidFill>
          <a:latin typeface="Arial" panose="020B0604020202020204" pitchFamily="34" charset="0"/>
        </a:defRPr>
      </a:lvl3pPr>
      <a:lvl4pPr algn="ctr" rtl="0" eaLnBrk="0" fontAlgn="base" hangingPunct="0">
        <a:spcBef>
          <a:spcPct val="0"/>
        </a:spcBef>
        <a:spcAft>
          <a:spcPct val="0"/>
        </a:spcAft>
        <a:defRPr sz="3400">
          <a:solidFill>
            <a:srgbClr val="0D0D0D"/>
          </a:solidFill>
          <a:latin typeface="Arial" panose="020B0604020202020204" pitchFamily="34" charset="0"/>
        </a:defRPr>
      </a:lvl4pPr>
      <a:lvl5pPr algn="ctr" rtl="0" eaLnBrk="0" fontAlgn="base" hangingPunct="0">
        <a:spcBef>
          <a:spcPct val="0"/>
        </a:spcBef>
        <a:spcAft>
          <a:spcPct val="0"/>
        </a:spcAft>
        <a:defRPr sz="3400">
          <a:solidFill>
            <a:srgbClr val="0D0D0D"/>
          </a:solidFill>
          <a:latin typeface="Arial" panose="020B0604020202020204" pitchFamily="34" charset="0"/>
        </a:defRPr>
      </a:lvl5pPr>
      <a:lvl6pPr marL="457200" algn="ctr" rtl="0" eaLnBrk="0" fontAlgn="base" hangingPunct="0">
        <a:spcBef>
          <a:spcPct val="0"/>
        </a:spcBef>
        <a:spcAft>
          <a:spcPct val="0"/>
        </a:spcAft>
        <a:defRPr sz="3400">
          <a:solidFill>
            <a:srgbClr val="0D0D0D"/>
          </a:solidFill>
          <a:latin typeface="Arial" panose="020B0604020202020204" pitchFamily="34" charset="0"/>
        </a:defRPr>
      </a:lvl6pPr>
      <a:lvl7pPr marL="914400" algn="ctr" rtl="0" eaLnBrk="0" fontAlgn="base" hangingPunct="0">
        <a:spcBef>
          <a:spcPct val="0"/>
        </a:spcBef>
        <a:spcAft>
          <a:spcPct val="0"/>
        </a:spcAft>
        <a:defRPr sz="3400">
          <a:solidFill>
            <a:srgbClr val="0D0D0D"/>
          </a:solidFill>
          <a:latin typeface="Arial" panose="020B0604020202020204" pitchFamily="34" charset="0"/>
        </a:defRPr>
      </a:lvl7pPr>
      <a:lvl8pPr marL="1371600" algn="ctr" rtl="0" eaLnBrk="0" fontAlgn="base" hangingPunct="0">
        <a:spcBef>
          <a:spcPct val="0"/>
        </a:spcBef>
        <a:spcAft>
          <a:spcPct val="0"/>
        </a:spcAft>
        <a:defRPr sz="3400">
          <a:solidFill>
            <a:srgbClr val="0D0D0D"/>
          </a:solidFill>
          <a:latin typeface="Arial" panose="020B0604020202020204" pitchFamily="34" charset="0"/>
        </a:defRPr>
      </a:lvl8pPr>
      <a:lvl9pPr marL="1828800" algn="ctr" rtl="0" eaLnBrk="0" fontAlgn="base" hangingPunct="0">
        <a:spcBef>
          <a:spcPct val="0"/>
        </a:spcBef>
        <a:spcAft>
          <a:spcPct val="0"/>
        </a:spcAft>
        <a:defRPr sz="3400">
          <a:solidFill>
            <a:srgbClr val="0D0D0D"/>
          </a:solidFill>
          <a:latin typeface="Arial" panose="020B0604020202020204"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eaLnBrk="0" fontAlgn="base" hangingPunct="0">
        <a:spcBef>
          <a:spcPct val="20000"/>
        </a:spcBef>
        <a:spcAft>
          <a:spcPct val="0"/>
        </a:spcAft>
        <a:defRPr>
          <a:solidFill>
            <a:schemeClr val="tx1"/>
          </a:solidFill>
          <a:latin typeface="+mn-lt"/>
        </a:defRPr>
      </a:lvl6pPr>
      <a:lvl7pPr marL="2971800" indent="-228600" algn="l" rtl="0" eaLnBrk="0" fontAlgn="base" hangingPunct="0">
        <a:spcBef>
          <a:spcPct val="20000"/>
        </a:spcBef>
        <a:spcAft>
          <a:spcPct val="0"/>
        </a:spcAft>
        <a:defRPr>
          <a:solidFill>
            <a:schemeClr val="tx1"/>
          </a:solidFill>
          <a:latin typeface="+mn-lt"/>
        </a:defRPr>
      </a:lvl7pPr>
      <a:lvl8pPr marL="3429000" indent="-228600" algn="l" rtl="0" eaLnBrk="0" fontAlgn="base" hangingPunct="0">
        <a:spcBef>
          <a:spcPct val="20000"/>
        </a:spcBef>
        <a:spcAft>
          <a:spcPct val="0"/>
        </a:spcAft>
        <a:defRPr>
          <a:solidFill>
            <a:schemeClr val="tx1"/>
          </a:solidFill>
          <a:latin typeface="+mn-lt"/>
        </a:defRPr>
      </a:lvl8pPr>
      <a:lvl9pPr marL="3886200" indent="-228600" algn="l" rtl="0" eaLnBrk="0" fontAlgn="base" hangingPunct="0">
        <a:spcBef>
          <a:spcPct val="20000"/>
        </a:spcBef>
        <a:spcAft>
          <a:spcPct val="0"/>
        </a:spcAft>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grpSp>
        <p:nvGrpSpPr>
          <p:cNvPr id="5122" name="Group 1"/>
          <p:cNvGrpSpPr>
            <a:grpSpLocks noChangeAspect="1"/>
          </p:cNvGrpSpPr>
          <p:nvPr userDrawn="1"/>
        </p:nvGrpSpPr>
        <p:grpSpPr>
          <a:xfrm>
            <a:off x="8605838" y="0"/>
            <a:ext cx="569912" cy="1123950"/>
            <a:chOff x="0" y="0"/>
            <a:chExt cx="627467" cy="1293023"/>
          </a:xfrm>
        </p:grpSpPr>
        <p:pic>
          <p:nvPicPr>
            <p:cNvPr id="5132" name="Picture 13" descr="C:\Users\Andreea\Desktop\Mankiw 7e\pics plus\case study2.png"/>
            <p:cNvPicPr>
              <a:picLocks noChangeAspect="1"/>
            </p:cNvPicPr>
            <p:nvPr userDrawn="1"/>
          </p:nvPicPr>
          <p:blipFill>
            <a:blip r:embed="rId12"/>
            <a:stretch>
              <a:fillRect/>
            </a:stretch>
          </p:blipFill>
          <p:spPr>
            <a:xfrm rot="10800000">
              <a:off x="0" y="0"/>
              <a:ext cx="619771" cy="670698"/>
            </a:xfrm>
            <a:prstGeom prst="rect">
              <a:avLst/>
            </a:prstGeom>
            <a:noFill/>
            <a:ln w="9525">
              <a:noFill/>
            </a:ln>
          </p:spPr>
        </p:pic>
        <p:pic>
          <p:nvPicPr>
            <p:cNvPr id="5133" name="Picture 13" descr="C:\Users\Andreea\Desktop\Mankiw 7e\pics plus\case study2.png"/>
            <p:cNvPicPr>
              <a:picLocks noChangeAspect="1"/>
            </p:cNvPicPr>
            <p:nvPr userDrawn="1"/>
          </p:nvPicPr>
          <p:blipFill>
            <a:blip r:embed="rId12"/>
            <a:stretch>
              <a:fillRect/>
            </a:stretch>
          </p:blipFill>
          <p:spPr>
            <a:xfrm rot="5400000">
              <a:off x="-8002" y="657554"/>
              <a:ext cx="651163" cy="619769"/>
            </a:xfrm>
            <a:prstGeom prst="rect">
              <a:avLst/>
            </a:prstGeom>
            <a:noFill/>
            <a:ln w="9525">
              <a:noFill/>
            </a:ln>
          </p:spPr>
        </p:pic>
      </p:grpSp>
      <p:sp>
        <p:nvSpPr>
          <p:cNvPr id="5123" name="Rectangle 2"/>
          <p:cNvSpPr>
            <a:spLocks noGrp="1" noChangeAspect="1"/>
          </p:cNvSpPr>
          <p:nvPr>
            <p:ph type="title"/>
          </p:nvPr>
        </p:nvSpPr>
        <p:spPr>
          <a:xfrm>
            <a:off x="506413" y="0"/>
            <a:ext cx="8450262" cy="587375"/>
          </a:xfrm>
          <a:prstGeom prst="rect">
            <a:avLst/>
          </a:prstGeom>
          <a:noFill/>
          <a:ln w="9525">
            <a:noFill/>
          </a:ln>
        </p:spPr>
        <p:txBody>
          <a:bodyPr anchor="ctr"/>
          <a:p>
            <a:pPr lvl="0"/>
            <a:r>
              <a:rPr lang="en-US" altLang="zh-CN" dirty="0"/>
              <a:t>Master case-study #2</a:t>
            </a:r>
            <a:endParaRPr lang="en-US" altLang="zh-CN" dirty="0"/>
          </a:p>
        </p:txBody>
      </p:sp>
      <p:sp>
        <p:nvSpPr>
          <p:cNvPr id="5126" name="Rectangle 3"/>
          <p:cNvSpPr>
            <a:spLocks noGrp="1" noChangeAspect="1"/>
          </p:cNvSpPr>
          <p:nvPr>
            <p:ph type="body" idx="1"/>
          </p:nvPr>
        </p:nvSpPr>
        <p:spPr>
          <a:xfrm>
            <a:off x="457200" y="700088"/>
            <a:ext cx="8458200" cy="5776912"/>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  - colorat diferit</a:t>
            </a:r>
            <a:endParaRPr lang="en-US" altLang="zh-CN" dirty="0"/>
          </a:p>
        </p:txBody>
      </p:sp>
      <p:sp>
        <p:nvSpPr>
          <p:cNvPr id="5127" name="Rectangle 7"/>
          <p:cNvSpPr>
            <a:spLocks noGrp="1" noChangeArrowheads="1"/>
          </p:cNvSpPr>
          <p:nvPr>
            <p:ph type="sldNum" sz="quarter" idx="4"/>
          </p:nvPr>
        </p:nvSpPr>
        <p:spPr bwMode="auto">
          <a:xfrm>
            <a:off x="8628063" y="6467475"/>
            <a:ext cx="515938"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solidFill>
                  <a:srgbClr val="002060"/>
                </a:solidFill>
                <a:ea typeface="宋体" panose="02010600030101010101" pitchFamily="2" charset="-122"/>
              </a:defRPr>
            </a:lvl1pPr>
          </a:lstStyle>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5128" name="Footer Placeholder 4"/>
          <p:cNvSpPr>
            <a:spLocks noGrp="1" noChangeArrowheads="1"/>
          </p:cNvSpPr>
          <p:nvPr>
            <p:ph type="ftr" sz="quarter" idx="3"/>
          </p:nvPr>
        </p:nvSpPr>
        <p:spPr bwMode="auto">
          <a:xfrm>
            <a:off x="0" y="6492875"/>
            <a:ext cx="86439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a:buFont typeface="Arial" panose="020B0604020202020204" pitchFamily="34" charset="0"/>
              <a:buNone/>
              <a:defRPr sz="1100">
                <a:ea typeface="宋体" panose="02010600030101010101" pitchFamily="2" charset="-122"/>
                <a:cs typeface="Arial" panose="020B0604020202020204" pitchFamily="34" charset="0"/>
              </a:defRPr>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nvGrpSpPr>
          <p:cNvPr id="2" name="Group 3"/>
          <p:cNvGrpSpPr>
            <a:grpSpLocks noChangeAspect="1"/>
          </p:cNvGrpSpPr>
          <p:nvPr userDrawn="1"/>
        </p:nvGrpSpPr>
        <p:grpSpPr>
          <a:xfrm>
            <a:off x="-3175" y="0"/>
            <a:ext cx="654050" cy="6483350"/>
            <a:chOff x="0" y="0"/>
            <a:chExt cx="654429" cy="6483350"/>
          </a:xfrm>
        </p:grpSpPr>
        <p:pic>
          <p:nvPicPr>
            <p:cNvPr id="3" name="Picture 12" descr="C:\Users\Andreea\Desktop\Mankiw 7e\pics plus\case study.png"/>
            <p:cNvPicPr>
              <a:picLocks noChangeAspect="1"/>
            </p:cNvPicPr>
            <p:nvPr userDrawn="1"/>
          </p:nvPicPr>
          <p:blipFill>
            <a:blip r:embed="rId13"/>
            <a:stretch>
              <a:fillRect/>
            </a:stretch>
          </p:blipFill>
          <p:spPr>
            <a:xfrm>
              <a:off x="3265" y="0"/>
              <a:ext cx="651164" cy="670699"/>
            </a:xfrm>
            <a:prstGeom prst="rect">
              <a:avLst/>
            </a:prstGeom>
            <a:noFill/>
            <a:ln w="9525">
              <a:noFill/>
            </a:ln>
          </p:spPr>
        </p:pic>
        <p:grpSp>
          <p:nvGrpSpPr>
            <p:cNvPr id="5129" name="Group 2"/>
            <p:cNvGrpSpPr>
              <a:grpSpLocks noChangeAspect="1"/>
            </p:cNvGrpSpPr>
            <p:nvPr userDrawn="1"/>
          </p:nvGrpSpPr>
          <p:grpSpPr>
            <a:xfrm>
              <a:off x="0" y="642457"/>
              <a:ext cx="335350" cy="5840893"/>
              <a:chOff x="0" y="0"/>
              <a:chExt cx="335350" cy="5840893"/>
            </a:xfrm>
          </p:grpSpPr>
          <p:pic>
            <p:nvPicPr>
              <p:cNvPr id="5130" name="Picture 11" descr="C:\Users\Andreea\Desktop\Mankiw 7e\pics plus\purple.png"/>
              <p:cNvPicPr>
                <a:picLocks noChangeAspect="1"/>
              </p:cNvPicPr>
              <p:nvPr userDrawn="1"/>
            </p:nvPicPr>
            <p:blipFill>
              <a:blip r:embed="rId14"/>
              <a:stretch>
                <a:fillRect/>
              </a:stretch>
            </p:blipFill>
            <p:spPr>
              <a:xfrm>
                <a:off x="3265" y="0"/>
                <a:ext cx="319088" cy="5840893"/>
              </a:xfrm>
              <a:prstGeom prst="rect">
                <a:avLst/>
              </a:prstGeom>
              <a:noFill/>
              <a:ln w="9525">
                <a:noFill/>
              </a:ln>
            </p:spPr>
          </p:pic>
          <p:pic>
            <p:nvPicPr>
              <p:cNvPr id="5131" name="Picture 13" descr="C:\Users\Andreea\Desktop\Mankiw 7e\pics plus\case study2.png"/>
              <p:cNvPicPr>
                <a:picLocks noChangeAspect="1"/>
              </p:cNvPicPr>
              <p:nvPr userDrawn="1"/>
            </p:nvPicPr>
            <p:blipFill>
              <a:blip r:embed="rId12"/>
              <a:stretch>
                <a:fillRect/>
              </a:stretch>
            </p:blipFill>
            <p:spPr>
              <a:xfrm rot="-5400000">
                <a:off x="4884" y="-4883"/>
                <a:ext cx="325582" cy="335350"/>
              </a:xfrm>
              <a:prstGeom prst="rect">
                <a:avLst/>
              </a:prstGeom>
              <a:noFill/>
              <a:ln w="9525">
                <a:noFill/>
              </a:ln>
            </p:spPr>
          </p:pic>
        </p:gr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animEffect transition="in" filter="wipe(left)">
                                      <p:cBhvr>
                                        <p:cTn id="7" dur="500"/>
                                        <p:tgtEl>
                                          <p:spTgt spid="512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26">
                                            <p:txEl>
                                              <p:pRg st="1" end="1"/>
                                            </p:txEl>
                                          </p:spTgt>
                                        </p:tgtEl>
                                        <p:attrNameLst>
                                          <p:attrName>style.visibility</p:attrName>
                                        </p:attrNameLst>
                                      </p:cBhvr>
                                      <p:to>
                                        <p:strVal val="visible"/>
                                      </p:to>
                                    </p:set>
                                    <p:animEffect transition="in" filter="wipe(left)">
                                      <p:cBhvr>
                                        <p:cTn id="11" dur="500"/>
                                        <p:tgtEl>
                                          <p:spTgt spid="512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126">
                                            <p:txEl>
                                              <p:pRg st="2" end="2"/>
                                            </p:txEl>
                                          </p:spTgt>
                                        </p:tgtEl>
                                        <p:attrNameLst>
                                          <p:attrName>style.visibility</p:attrName>
                                        </p:attrNameLst>
                                      </p:cBhvr>
                                      <p:to>
                                        <p:strVal val="visible"/>
                                      </p:to>
                                    </p:set>
                                    <p:animEffect transition="in" filter="wipe(left)">
                                      <p:cBhvr>
                                        <p:cTn id="15" dur="500"/>
                                        <p:tgtEl>
                                          <p:spTgt spid="512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126">
                                            <p:txEl>
                                              <p:pRg st="3" end="3"/>
                                            </p:txEl>
                                          </p:spTgt>
                                        </p:tgtEl>
                                        <p:attrNameLst>
                                          <p:attrName>style.visibility</p:attrName>
                                        </p:attrNameLst>
                                      </p:cBhvr>
                                      <p:to>
                                        <p:strVal val="visible"/>
                                      </p:to>
                                    </p:set>
                                    <p:animEffect transition="in" filter="wipe(left)">
                                      <p:cBhvr>
                                        <p:cTn id="19" dur="500"/>
                                        <p:tgtEl>
                                          <p:spTgt spid="512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126">
                                            <p:txEl>
                                              <p:pRg st="4" end="4"/>
                                            </p:txEl>
                                          </p:spTgt>
                                        </p:tgtEl>
                                        <p:attrNameLst>
                                          <p:attrName>style.visibility</p:attrName>
                                        </p:attrNameLst>
                                      </p:cBhvr>
                                      <p:to>
                                        <p:strVal val="visible"/>
                                      </p:to>
                                    </p:set>
                                    <p:animEffect transition="in" filter="wipe(left)">
                                      <p:cBhvr>
                                        <p:cTn id="23" dur="500"/>
                                        <p:tgtEl>
                                          <p:spTgt spid="51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autoUpdateAnimBg="0" build="p">
        <p:tmplLst>
          <p:tmpl lvl="1">
            <p:tnLst>
              <p:par>
                <p:cTn presetID="22" presetClass="entr" presetSubtype="8" fill="hold" nodeType="afterEffect">
                  <p:stCondLst>
                    <p:cond delay="0"/>
                  </p:stCondLst>
                  <p:childTnLst>
                    <p:set>
                      <p:cBhvr>
                        <p:cTn dur="1" fill="hold">
                          <p:stCondLst>
                            <p:cond delay="0"/>
                          </p:stCondLst>
                        </p:cTn>
                        <p:tgtEl>
                          <p:spTgt spid="5126"/>
                        </p:tgtEl>
                        <p:attrNameLst>
                          <p:attrName>style.visibility</p:attrName>
                        </p:attrNameLst>
                      </p:cBhvr>
                      <p:to>
                        <p:strVal val="visible"/>
                      </p:to>
                    </p:set>
                    <p:animEffect transition="in" filter="wipe(left)">
                      <p:cBhvr>
                        <p:cTn dur="500"/>
                        <p:tgtEl>
                          <p:spTgt spid="5126"/>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5126"/>
                        </p:tgtEl>
                        <p:attrNameLst>
                          <p:attrName>style.visibility</p:attrName>
                        </p:attrNameLst>
                      </p:cBhvr>
                      <p:to>
                        <p:strVal val="visible"/>
                      </p:to>
                    </p:set>
                    <p:animEffect transition="in" filter="wipe(left)">
                      <p:cBhvr>
                        <p:cTn dur="500"/>
                        <p:tgtEl>
                          <p:spTgt spid="5126"/>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5126"/>
                        </p:tgtEl>
                        <p:attrNameLst>
                          <p:attrName>style.visibility</p:attrName>
                        </p:attrNameLst>
                      </p:cBhvr>
                      <p:to>
                        <p:strVal val="visible"/>
                      </p:to>
                    </p:set>
                    <p:animEffect transition="in" filter="wipe(left)">
                      <p:cBhvr>
                        <p:cTn dur="500"/>
                        <p:tgtEl>
                          <p:spTgt spid="5126"/>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5126"/>
                        </p:tgtEl>
                        <p:attrNameLst>
                          <p:attrName>style.visibility</p:attrName>
                        </p:attrNameLst>
                      </p:cBhvr>
                      <p:to>
                        <p:strVal val="visible"/>
                      </p:to>
                    </p:set>
                    <p:animEffect transition="in" filter="wipe(left)">
                      <p:cBhvr>
                        <p:cTn dur="500"/>
                        <p:tgtEl>
                          <p:spTgt spid="5126"/>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5126"/>
                        </p:tgtEl>
                        <p:attrNameLst>
                          <p:attrName>style.visibility</p:attrName>
                        </p:attrNameLst>
                      </p:cBhvr>
                      <p:to>
                        <p:strVal val="visible"/>
                      </p:to>
                    </p:set>
                    <p:animEffect transition="in" filter="wipe(left)">
                      <p:cBhvr>
                        <p:cTn dur="500"/>
                        <p:tgtEl>
                          <p:spTgt spid="5126"/>
                        </p:tgtEl>
                      </p:cBhvr>
                    </p:animEffect>
                  </p:childTnLst>
                </p:cTn>
              </p:par>
            </p:tnLst>
          </p:tmpl>
        </p:tmplLst>
      </p:bldP>
    </p:bldLst>
  </p:timing>
  <p:hf sldNum="0" hdr="0" ft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anose="020B0604020202020204" pitchFamily="34" charset="0"/>
        </a:defRPr>
      </a:lvl2pPr>
      <a:lvl3pPr algn="ctr" rtl="0" eaLnBrk="0" fontAlgn="base" hangingPunct="0">
        <a:spcBef>
          <a:spcPct val="0"/>
        </a:spcBef>
        <a:spcAft>
          <a:spcPct val="0"/>
        </a:spcAft>
        <a:defRPr sz="3000">
          <a:solidFill>
            <a:srgbClr val="0D0D0D"/>
          </a:solidFill>
          <a:latin typeface="Arial" panose="020B0604020202020204" pitchFamily="34" charset="0"/>
        </a:defRPr>
      </a:lvl3pPr>
      <a:lvl4pPr algn="ctr" rtl="0" eaLnBrk="0" fontAlgn="base" hangingPunct="0">
        <a:spcBef>
          <a:spcPct val="0"/>
        </a:spcBef>
        <a:spcAft>
          <a:spcPct val="0"/>
        </a:spcAft>
        <a:defRPr sz="3000">
          <a:solidFill>
            <a:srgbClr val="0D0D0D"/>
          </a:solidFill>
          <a:latin typeface="Arial" panose="020B0604020202020204" pitchFamily="34" charset="0"/>
        </a:defRPr>
      </a:lvl4pPr>
      <a:lvl5pPr algn="ctr" rtl="0" eaLnBrk="0" fontAlgn="base" hangingPunct="0">
        <a:spcBef>
          <a:spcPct val="0"/>
        </a:spcBef>
        <a:spcAft>
          <a:spcPct val="0"/>
        </a:spcAft>
        <a:defRPr sz="3000">
          <a:solidFill>
            <a:srgbClr val="0D0D0D"/>
          </a:solidFill>
          <a:latin typeface="Arial" panose="020B0604020202020204" pitchFamily="34" charset="0"/>
        </a:defRPr>
      </a:lvl5pPr>
      <a:lvl6pPr marL="457200" algn="ctr" rtl="0" eaLnBrk="0" fontAlgn="base" hangingPunct="0">
        <a:spcBef>
          <a:spcPct val="0"/>
        </a:spcBef>
        <a:spcAft>
          <a:spcPct val="0"/>
        </a:spcAft>
        <a:defRPr sz="3000">
          <a:solidFill>
            <a:srgbClr val="0D0D0D"/>
          </a:solidFill>
          <a:latin typeface="Arial" panose="020B0604020202020204" pitchFamily="34" charset="0"/>
        </a:defRPr>
      </a:lvl6pPr>
      <a:lvl7pPr marL="914400" algn="ctr" rtl="0" eaLnBrk="0" fontAlgn="base" hangingPunct="0">
        <a:spcBef>
          <a:spcPct val="0"/>
        </a:spcBef>
        <a:spcAft>
          <a:spcPct val="0"/>
        </a:spcAft>
        <a:defRPr sz="3000">
          <a:solidFill>
            <a:srgbClr val="0D0D0D"/>
          </a:solidFill>
          <a:latin typeface="Arial" panose="020B0604020202020204" pitchFamily="34" charset="0"/>
        </a:defRPr>
      </a:lvl7pPr>
      <a:lvl8pPr marL="1371600" algn="ctr" rtl="0" eaLnBrk="0" fontAlgn="base" hangingPunct="0">
        <a:spcBef>
          <a:spcPct val="0"/>
        </a:spcBef>
        <a:spcAft>
          <a:spcPct val="0"/>
        </a:spcAft>
        <a:defRPr sz="3000">
          <a:solidFill>
            <a:srgbClr val="0D0D0D"/>
          </a:solidFill>
          <a:latin typeface="Arial" panose="020B0604020202020204" pitchFamily="34" charset="0"/>
        </a:defRPr>
      </a:lvl8pPr>
      <a:lvl9pPr marL="1828800" algn="ctr" rtl="0" eaLnBrk="0" fontAlgn="base" hangingPunct="0">
        <a:spcBef>
          <a:spcPct val="0"/>
        </a:spcBef>
        <a:spcAft>
          <a:spcPct val="0"/>
        </a:spcAft>
        <a:defRPr sz="3000">
          <a:solidFill>
            <a:srgbClr val="0D0D0D"/>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eaLnBrk="0" fontAlgn="base" hangingPunct="0">
        <a:spcBef>
          <a:spcPct val="20000"/>
        </a:spcBef>
        <a:spcAft>
          <a:spcPct val="0"/>
        </a:spcAft>
        <a:buChar char="»"/>
        <a:defRPr sz="2400">
          <a:solidFill>
            <a:schemeClr val="tx1"/>
          </a:solidFill>
          <a:latin typeface="+mn-lt"/>
        </a:defRPr>
      </a:lvl6pPr>
      <a:lvl7pPr marL="2971800" indent="-228600" algn="l" rtl="0" eaLnBrk="0" fontAlgn="base" hangingPunct="0">
        <a:spcBef>
          <a:spcPct val="20000"/>
        </a:spcBef>
        <a:spcAft>
          <a:spcPct val="0"/>
        </a:spcAft>
        <a:buChar char="»"/>
        <a:defRPr sz="2400">
          <a:solidFill>
            <a:schemeClr val="tx1"/>
          </a:solidFill>
          <a:latin typeface="+mn-lt"/>
        </a:defRPr>
      </a:lvl7pPr>
      <a:lvl8pPr marL="3429000" indent="-228600" algn="l" rtl="0" eaLnBrk="0" fontAlgn="base" hangingPunct="0">
        <a:spcBef>
          <a:spcPct val="20000"/>
        </a:spcBef>
        <a:spcAft>
          <a:spcPct val="0"/>
        </a:spcAft>
        <a:buChar char="»"/>
        <a:defRPr sz="2400">
          <a:solidFill>
            <a:schemeClr val="tx1"/>
          </a:solidFill>
          <a:latin typeface="+mn-lt"/>
        </a:defRPr>
      </a:lvl8pPr>
      <a:lvl9pPr marL="3886200" indent="-228600" algn="l" rtl="0" eaLnBrk="0" fontAlgn="base" hangingPunct="0">
        <a:spcBef>
          <a:spcPct val="20000"/>
        </a:spcBef>
        <a:spcAft>
          <a:spcPct val="0"/>
        </a:spcAft>
        <a:buChar char="»"/>
        <a:defRPr sz="2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6146" name="Rectangle 2"/>
          <p:cNvSpPr>
            <a:spLocks noGrp="1" noChangeAspect="1"/>
          </p:cNvSpPr>
          <p:nvPr>
            <p:ph type="title"/>
          </p:nvPr>
        </p:nvSpPr>
        <p:spPr>
          <a:xfrm>
            <a:off x="2236788" y="0"/>
            <a:ext cx="6907212" cy="609600"/>
          </a:xfrm>
          <a:prstGeom prst="rect">
            <a:avLst/>
          </a:prstGeom>
          <a:noFill/>
          <a:ln w="9525">
            <a:noFill/>
          </a:ln>
        </p:spPr>
        <p:txBody>
          <a:bodyPr anchor="ctr"/>
          <a:p>
            <a:pPr lvl="0"/>
            <a:r>
              <a:rPr lang="en-US" altLang="zh-CN" dirty="0"/>
              <a:t>Appendix master title</a:t>
            </a:r>
            <a:endParaRPr lang="en-US" altLang="zh-CN" dirty="0"/>
          </a:p>
        </p:txBody>
      </p:sp>
      <p:sp>
        <p:nvSpPr>
          <p:cNvPr id="6147" name="Rectangle 7"/>
          <p:cNvSpPr>
            <a:spLocks noGrp="1" noChangeArrowheads="1"/>
          </p:cNvSpPr>
          <p:nvPr>
            <p:ph type="sldNum" sz="quarter" idx="4"/>
          </p:nvPr>
        </p:nvSpPr>
        <p:spPr bwMode="auto">
          <a:xfrm>
            <a:off x="8658225" y="6488113"/>
            <a:ext cx="485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solidFill>
                  <a:srgbClr val="002060"/>
                </a:solidFill>
                <a:ea typeface="宋体" panose="02010600030101010101" pitchFamily="2" charset="-122"/>
              </a:defRPr>
            </a:lvl1pPr>
          </a:lstStyle>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6148" name="Footer Placeholder 4"/>
          <p:cNvSpPr>
            <a:spLocks noGrp="1" noChangeArrowheads="1"/>
          </p:cNvSpPr>
          <p:nvPr>
            <p:ph type="ftr" sz="quarter" idx="3"/>
          </p:nvPr>
        </p:nvSpPr>
        <p:spPr bwMode="auto">
          <a:xfrm>
            <a:off x="0" y="6492875"/>
            <a:ext cx="8637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a:buFont typeface="Arial" panose="020B0604020202020204" pitchFamily="34" charset="0"/>
              <a:buNone/>
              <a:defRPr sz="1100">
                <a:ea typeface="宋体" panose="02010600030101010101" pitchFamily="2" charset="-122"/>
                <a:cs typeface="Arial" panose="020B0604020202020204" pitchFamily="34" charset="0"/>
              </a:defRPr>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149" name="Text Placeholder 9"/>
          <p:cNvSpPr>
            <a:spLocks noGrp="1"/>
          </p:cNvSpPr>
          <p:nvPr>
            <p:ph type="body" idx="1"/>
          </p:nvPr>
        </p:nvSpPr>
        <p:spPr>
          <a:xfrm>
            <a:off x="457200" y="592138"/>
            <a:ext cx="8482013" cy="5808662"/>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pic>
        <p:nvPicPr>
          <p:cNvPr id="6150" name="Picture 11" descr="C:\Users\Andreea\Desktop\Mankiw 7e\pics plus\appendix.png"/>
          <p:cNvPicPr>
            <a:picLocks noChangeAspect="1"/>
          </p:cNvPicPr>
          <p:nvPr userDrawn="1"/>
        </p:nvPicPr>
        <p:blipFill>
          <a:blip r:embed="rId12"/>
          <a:stretch>
            <a:fillRect/>
          </a:stretch>
        </p:blipFill>
        <p:spPr>
          <a:xfrm>
            <a:off x="28575" y="68263"/>
            <a:ext cx="2208213" cy="523875"/>
          </a:xfrm>
          <a:prstGeom prst="rect">
            <a:avLst/>
          </a:prstGeom>
          <a:noFill/>
          <a:ln w="9525">
            <a:noFill/>
          </a:ln>
        </p:spPr>
      </p:pic>
      <p:pic>
        <p:nvPicPr>
          <p:cNvPr id="6151" name="Picture 12" descr="C:\Users\Andreea\Desktop\Mankiw 7e\pics plus\app blue.png"/>
          <p:cNvPicPr>
            <a:picLocks noChangeAspect="1"/>
          </p:cNvPicPr>
          <p:nvPr userDrawn="1"/>
        </p:nvPicPr>
        <p:blipFill>
          <a:blip r:embed="rId13"/>
          <a:stretch>
            <a:fillRect/>
          </a:stretch>
        </p:blipFill>
        <p:spPr>
          <a:xfrm>
            <a:off x="26988" y="552450"/>
            <a:ext cx="419100" cy="5902325"/>
          </a:xfrm>
          <a:prstGeom prst="rect">
            <a:avLst/>
          </a:prstGeom>
          <a:noFill/>
          <a:ln w="9525">
            <a:noFill/>
          </a:ln>
        </p:spPr>
      </p:pic>
      <p:grpSp>
        <p:nvGrpSpPr>
          <p:cNvPr id="6152" name="Group 1"/>
          <p:cNvGrpSpPr>
            <a:grpSpLocks noChangeAspect="1"/>
          </p:cNvGrpSpPr>
          <p:nvPr userDrawn="1"/>
        </p:nvGrpSpPr>
        <p:grpSpPr>
          <a:xfrm>
            <a:off x="8232775" y="750888"/>
            <a:ext cx="898525" cy="5734050"/>
            <a:chOff x="0" y="0"/>
            <a:chExt cx="898650" cy="5733800"/>
          </a:xfrm>
        </p:grpSpPr>
        <p:pic>
          <p:nvPicPr>
            <p:cNvPr id="6153" name="Picture 12" descr="C:\Users\Andreea\Desktop\Mankiw 7e\pics plus\app blue.png"/>
            <p:cNvPicPr>
              <a:picLocks noChangeAspect="1"/>
            </p:cNvPicPr>
            <p:nvPr userDrawn="1"/>
          </p:nvPicPr>
          <p:blipFill>
            <a:blip r:embed="rId14"/>
            <a:stretch>
              <a:fillRect/>
            </a:stretch>
          </p:blipFill>
          <p:spPr>
            <a:xfrm rot="5400000">
              <a:off x="-2006124" y="2799995"/>
              <a:ext cx="5704767" cy="104776"/>
            </a:xfrm>
            <a:prstGeom prst="rect">
              <a:avLst/>
            </a:prstGeom>
            <a:noFill/>
            <a:ln w="9525">
              <a:noFill/>
            </a:ln>
          </p:spPr>
        </p:pic>
        <p:pic>
          <p:nvPicPr>
            <p:cNvPr id="6154" name="Picture 12" descr="C:\Users\Andreea\Desktop\Mankiw 7e\pics plus\app blue.png"/>
            <p:cNvPicPr>
              <a:picLocks noChangeAspect="1"/>
            </p:cNvPicPr>
            <p:nvPr userDrawn="1"/>
          </p:nvPicPr>
          <p:blipFill>
            <a:blip r:embed="rId14"/>
            <a:stretch>
              <a:fillRect/>
            </a:stretch>
          </p:blipFill>
          <p:spPr>
            <a:xfrm>
              <a:off x="0" y="5642672"/>
              <a:ext cx="898650" cy="91128"/>
            </a:xfrm>
            <a:prstGeom prst="rect">
              <a:avLst/>
            </a:prstGeom>
            <a:noFill/>
            <a:ln w="9525">
              <a:noFill/>
            </a:ln>
          </p:spPr>
        </p:pic>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left)">
                                      <p:cBhvr>
                                        <p:cTn id="7" dur="500"/>
                                        <p:tgtEl>
                                          <p:spTgt spid="614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animEffect transition="in" filter="wipe(left)">
                                      <p:cBhvr>
                                        <p:cTn id="11" dur="500"/>
                                        <p:tgtEl>
                                          <p:spTgt spid="6149">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animEffect transition="in" filter="wipe(left)">
                                      <p:cBhvr>
                                        <p:cTn id="15" dur="500"/>
                                        <p:tgtEl>
                                          <p:spTgt spid="6149">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animEffect transition="in" filter="wipe(left)">
                                      <p:cBhvr>
                                        <p:cTn id="19" dur="500"/>
                                        <p:tgtEl>
                                          <p:spTgt spid="6149">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49">
                                            <p:txEl>
                                              <p:pRg st="4" end="4"/>
                                            </p:txEl>
                                          </p:spTgt>
                                        </p:tgtEl>
                                        <p:attrNameLst>
                                          <p:attrName>style.visibility</p:attrName>
                                        </p:attrNameLst>
                                      </p:cBhvr>
                                      <p:to>
                                        <p:strVal val="visible"/>
                                      </p:to>
                                    </p:set>
                                    <p:animEffect transition="in" filter="wipe(left)">
                                      <p:cBhvr>
                                        <p:cTn id="23" dur="500"/>
                                        <p:tgtEl>
                                          <p:spTgt spid="61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utoUpdateAnimBg="0" build="p">
        <p:tmplLst>
          <p:tmpl lvl="1">
            <p:tnLst>
              <p:par>
                <p:cTn presetID="22" presetClass="entr" presetSubtype="8" fill="hold" nodeType="afterEffect">
                  <p:stCondLst>
                    <p:cond delay="0"/>
                  </p:stCondLst>
                  <p:childTnLst>
                    <p:set>
                      <p:cBhvr>
                        <p:cTn dur="1" fill="hold">
                          <p:stCondLst>
                            <p:cond delay="0"/>
                          </p:stCondLst>
                        </p:cTn>
                        <p:tgtEl>
                          <p:spTgt spid="6149"/>
                        </p:tgtEl>
                        <p:attrNameLst>
                          <p:attrName>style.visibility</p:attrName>
                        </p:attrNameLst>
                      </p:cBhvr>
                      <p:to>
                        <p:strVal val="visible"/>
                      </p:to>
                    </p:set>
                    <p:animEffect transition="in" filter="wipe(left)">
                      <p:cBhvr>
                        <p:cTn dur="500"/>
                        <p:tgtEl>
                          <p:spTgt spid="6149"/>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49"/>
                        </p:tgtEl>
                        <p:attrNameLst>
                          <p:attrName>style.visibility</p:attrName>
                        </p:attrNameLst>
                      </p:cBhvr>
                      <p:to>
                        <p:strVal val="visible"/>
                      </p:to>
                    </p:set>
                    <p:animEffect transition="in" filter="wipe(left)">
                      <p:cBhvr>
                        <p:cTn dur="500"/>
                        <p:tgtEl>
                          <p:spTgt spid="6149"/>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49"/>
                        </p:tgtEl>
                        <p:attrNameLst>
                          <p:attrName>style.visibility</p:attrName>
                        </p:attrNameLst>
                      </p:cBhvr>
                      <p:to>
                        <p:strVal val="visible"/>
                      </p:to>
                    </p:set>
                    <p:animEffect transition="in" filter="wipe(left)">
                      <p:cBhvr>
                        <p:cTn dur="500"/>
                        <p:tgtEl>
                          <p:spTgt spid="6149"/>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49"/>
                        </p:tgtEl>
                        <p:attrNameLst>
                          <p:attrName>style.visibility</p:attrName>
                        </p:attrNameLst>
                      </p:cBhvr>
                      <p:to>
                        <p:strVal val="visible"/>
                      </p:to>
                    </p:set>
                    <p:animEffect transition="in" filter="wipe(left)">
                      <p:cBhvr>
                        <p:cTn dur="500"/>
                        <p:tgtEl>
                          <p:spTgt spid="6149"/>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49"/>
                        </p:tgtEl>
                        <p:attrNameLst>
                          <p:attrName>style.visibility</p:attrName>
                        </p:attrNameLst>
                      </p:cBhvr>
                      <p:to>
                        <p:strVal val="visible"/>
                      </p:to>
                    </p:set>
                    <p:animEffect transition="in" filter="wipe(left)">
                      <p:cBhvr>
                        <p:cTn dur="500"/>
                        <p:tgtEl>
                          <p:spTgt spid="6149"/>
                        </p:tgtEl>
                      </p:cBhvr>
                    </p:animEffect>
                  </p:childTnLst>
                </p:cTn>
              </p:par>
            </p:tnLst>
          </p:tmpl>
        </p:tmplLst>
      </p:bldP>
    </p:bldLst>
  </p:timing>
  <p:hf sldNum="0" hdr="0" ft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anose="020B0604020202020204" pitchFamily="34" charset="0"/>
        </a:defRPr>
      </a:lvl2pPr>
      <a:lvl3pPr algn="l" rtl="0" eaLnBrk="0" fontAlgn="base" hangingPunct="0">
        <a:spcBef>
          <a:spcPct val="0"/>
        </a:spcBef>
        <a:spcAft>
          <a:spcPct val="0"/>
        </a:spcAft>
        <a:defRPr sz="3400">
          <a:solidFill>
            <a:schemeClr val="tx1"/>
          </a:solidFill>
          <a:latin typeface="Arial" panose="020B0604020202020204" pitchFamily="34" charset="0"/>
        </a:defRPr>
      </a:lvl3pPr>
      <a:lvl4pPr algn="l" rtl="0" eaLnBrk="0" fontAlgn="base" hangingPunct="0">
        <a:spcBef>
          <a:spcPct val="0"/>
        </a:spcBef>
        <a:spcAft>
          <a:spcPct val="0"/>
        </a:spcAft>
        <a:defRPr sz="3400">
          <a:solidFill>
            <a:schemeClr val="tx1"/>
          </a:solidFill>
          <a:latin typeface="Arial" panose="020B0604020202020204" pitchFamily="34" charset="0"/>
        </a:defRPr>
      </a:lvl4pPr>
      <a:lvl5pPr algn="l" rtl="0" eaLnBrk="0" fontAlgn="base" hangingPunct="0">
        <a:spcBef>
          <a:spcPct val="0"/>
        </a:spcBef>
        <a:spcAft>
          <a:spcPct val="0"/>
        </a:spcAft>
        <a:defRPr sz="3400">
          <a:solidFill>
            <a:schemeClr val="tx1"/>
          </a:solidFill>
          <a:latin typeface="Arial" panose="020B0604020202020204" pitchFamily="34" charset="0"/>
        </a:defRPr>
      </a:lvl5pPr>
      <a:lvl6pPr marL="457200" algn="l" rtl="0" eaLnBrk="0" fontAlgn="base" hangingPunct="0">
        <a:spcBef>
          <a:spcPct val="0"/>
        </a:spcBef>
        <a:spcAft>
          <a:spcPct val="0"/>
        </a:spcAft>
        <a:defRPr sz="3400">
          <a:solidFill>
            <a:schemeClr val="tx1"/>
          </a:solidFill>
          <a:latin typeface="Arial" panose="020B0604020202020204" pitchFamily="34" charset="0"/>
        </a:defRPr>
      </a:lvl6pPr>
      <a:lvl7pPr marL="914400" algn="l" rtl="0" eaLnBrk="0" fontAlgn="base" hangingPunct="0">
        <a:spcBef>
          <a:spcPct val="0"/>
        </a:spcBef>
        <a:spcAft>
          <a:spcPct val="0"/>
        </a:spcAft>
        <a:defRPr sz="3400">
          <a:solidFill>
            <a:schemeClr val="tx1"/>
          </a:solidFill>
          <a:latin typeface="Arial" panose="020B0604020202020204" pitchFamily="34" charset="0"/>
        </a:defRPr>
      </a:lvl7pPr>
      <a:lvl8pPr marL="1371600" algn="l" rtl="0" eaLnBrk="0" fontAlgn="base" hangingPunct="0">
        <a:spcBef>
          <a:spcPct val="0"/>
        </a:spcBef>
        <a:spcAft>
          <a:spcPct val="0"/>
        </a:spcAft>
        <a:defRPr sz="3400">
          <a:solidFill>
            <a:schemeClr val="tx1"/>
          </a:solidFill>
          <a:latin typeface="Arial" panose="020B0604020202020204" pitchFamily="34" charset="0"/>
        </a:defRPr>
      </a:lvl8pPr>
      <a:lvl9pPr marL="1828800" algn="l" rtl="0" eaLnBrk="0" fontAlgn="base" hangingPunct="0">
        <a:spcBef>
          <a:spcPct val="0"/>
        </a:spcBef>
        <a:spcAft>
          <a:spcPct val="0"/>
        </a:spcAft>
        <a:defRPr sz="34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eaLnBrk="0" fontAlgn="base" hangingPunct="0">
        <a:spcBef>
          <a:spcPct val="20000"/>
        </a:spcBef>
        <a:spcAft>
          <a:spcPct val="0"/>
        </a:spcAft>
        <a:buChar char="»"/>
        <a:defRPr sz="2400">
          <a:solidFill>
            <a:schemeClr val="tx1"/>
          </a:solidFill>
          <a:latin typeface="+mn-lt"/>
        </a:defRPr>
      </a:lvl6pPr>
      <a:lvl7pPr marL="2971800" indent="-228600" algn="l" rtl="0" eaLnBrk="0" fontAlgn="base" hangingPunct="0">
        <a:spcBef>
          <a:spcPct val="20000"/>
        </a:spcBef>
        <a:spcAft>
          <a:spcPct val="0"/>
        </a:spcAft>
        <a:buChar char="»"/>
        <a:defRPr sz="2400">
          <a:solidFill>
            <a:schemeClr val="tx1"/>
          </a:solidFill>
          <a:latin typeface="+mn-lt"/>
        </a:defRPr>
      </a:lvl7pPr>
      <a:lvl8pPr marL="3429000" indent="-228600" algn="l" rtl="0" eaLnBrk="0" fontAlgn="base" hangingPunct="0">
        <a:spcBef>
          <a:spcPct val="20000"/>
        </a:spcBef>
        <a:spcAft>
          <a:spcPct val="0"/>
        </a:spcAft>
        <a:buChar char="»"/>
        <a:defRPr sz="2400">
          <a:solidFill>
            <a:schemeClr val="tx1"/>
          </a:solidFill>
          <a:latin typeface="+mn-lt"/>
        </a:defRPr>
      </a:lvl8pPr>
      <a:lvl9pPr marL="3886200" indent="-228600" algn="l" rtl="0" eaLnBrk="0" fontAlgn="base" hangingPunct="0">
        <a:spcBef>
          <a:spcPct val="20000"/>
        </a:spcBef>
        <a:spcAft>
          <a:spcPct val="0"/>
        </a:spcAft>
        <a:buChar char="»"/>
        <a:defRPr sz="2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7170" name="Rectangle 11"/>
          <p:cNvSpPr>
            <a:spLocks noChangeArrowheads="1"/>
          </p:cNvSpPr>
          <p:nvPr/>
        </p:nvSpPr>
        <p:spPr bwMode="auto">
          <a:xfrm>
            <a:off x="311150" y="5310188"/>
            <a:ext cx="35814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Font typeface="Arial" panose="020B0604020202020204" pitchFamily="34" charset="0"/>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Font typeface="Arial" panose="020B0604020202020204" pitchFamily="34" charset="0"/>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Font typeface="Arial" panose="020B0604020202020204" pitchFamily="34" charset="0"/>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Font typeface="Arial" panose="020B0604020202020204" pitchFamily="34" charset="0"/>
              <a:buChar char="•"/>
              <a:defRPr sz="3400">
                <a:solidFill>
                  <a:schemeClr val="tx1"/>
                </a:solidFill>
                <a:latin typeface="Arial" panose="020B0604020202020204" pitchFamily="34" charset="0"/>
              </a:defRPr>
            </a:lvl9pPr>
          </a:lstStyle>
          <a:p>
            <a:pPr marL="0" marR="0" lvl="0" indent="0" algn="ctr" defTabSz="914400" rtl="0" eaLnBrk="1" fontAlgn="base" latinLnBrk="0" hangingPunct="1">
              <a:lnSpc>
                <a:spcPct val="80000"/>
              </a:lnSpc>
              <a:spcBef>
                <a:spcPct val="2000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PowerPoint Slides prepared by: </a:t>
            </a:r>
            <a:endParaRPr kumimoji="0" lang="en-US" altLang="zh-CN" sz="16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80000"/>
              </a:lnSpc>
              <a:spcBef>
                <a:spcPct val="2000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Andreea CHIRITESCU</a:t>
            </a:r>
            <a:endParaRPr kumimoji="0" lang="en-US" altLang="zh-CN" sz="16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0" marR="0" lvl="0" indent="0" algn="ctr" defTabSz="914400" rtl="0" eaLnBrk="1" fontAlgn="base" latinLnBrk="0" hangingPunct="1">
              <a:lnSpc>
                <a:spcPct val="80000"/>
              </a:lnSpc>
              <a:spcBef>
                <a:spcPct val="20000"/>
              </a:spcBef>
              <a:spcAft>
                <a:spcPct val="0"/>
              </a:spcAft>
              <a:buClrTx/>
              <a:buSzTx/>
              <a:buFont typeface="Arial" panose="020B0604020202020204" pitchFamily="34" charset="0"/>
              <a:buNone/>
              <a:defRPr/>
            </a:pPr>
            <a:r>
              <a:rPr kumimoji="0" lang="en-US" altLang="zh-CN" sz="16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Eastern Illinois University</a:t>
            </a:r>
            <a:endParaRPr kumimoji="0" lang="en-US" altLang="zh-CN" sz="16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7171" name="TextBox 6"/>
          <p:cNvSpPr txBox="1">
            <a:spLocks noChangeArrowheads="1"/>
          </p:cNvSpPr>
          <p:nvPr/>
        </p:nvSpPr>
        <p:spPr bwMode="auto">
          <a:xfrm>
            <a:off x="311150" y="369888"/>
            <a:ext cx="2176463" cy="1368425"/>
          </a:xfrm>
          <a:prstGeom prst="rect">
            <a:avLst/>
          </a:prstGeom>
          <a:noFill/>
          <a:ln w="57150" cmpd="sng">
            <a:solidFill>
              <a:srgbClr val="005EA4"/>
            </a:solidFill>
            <a:prstDash val="sysDot"/>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400">
                <a:solidFill>
                  <a:schemeClr val="tx1"/>
                </a:solidFill>
                <a:latin typeface="Arial" panose="020B0604020202020204" pitchFamily="34" charset="0"/>
              </a:defRPr>
            </a:lvl1pPr>
            <a:lvl2pPr marL="742950" indent="-285750" eaLnBrk="0" hangingPunct="0">
              <a:defRPr sz="3400">
                <a:solidFill>
                  <a:schemeClr val="tx1"/>
                </a:solidFill>
                <a:latin typeface="Arial" panose="020B0604020202020204" pitchFamily="34" charset="0"/>
              </a:defRPr>
            </a:lvl2pPr>
            <a:lvl3pPr marL="1143000" indent="-228600" eaLnBrk="0" hangingPunct="0">
              <a:defRPr sz="3400">
                <a:solidFill>
                  <a:schemeClr val="tx1"/>
                </a:solidFill>
                <a:latin typeface="Arial" panose="020B0604020202020204" pitchFamily="34" charset="0"/>
              </a:defRPr>
            </a:lvl3pPr>
            <a:lvl4pPr marL="1600200" indent="-228600" eaLnBrk="0" hangingPunct="0">
              <a:defRPr sz="3400">
                <a:solidFill>
                  <a:schemeClr val="tx1"/>
                </a:solidFill>
                <a:latin typeface="Arial" panose="020B0604020202020204" pitchFamily="34" charset="0"/>
              </a:defRPr>
            </a:lvl4pPr>
            <a:lvl5pPr marL="2057400" indent="-228600" eaLnBrk="0" hangingPunct="0">
              <a:defRPr sz="3400">
                <a:solidFill>
                  <a:schemeClr val="tx1"/>
                </a:solidFill>
                <a:latin typeface="Arial" panose="020B0604020202020204" pitchFamily="34" charset="0"/>
              </a:defRPr>
            </a:lvl5pPr>
            <a:lvl6pPr marL="2514600" indent="-228600" algn="ctr" eaLnBrk="0" fontAlgn="base" hangingPunct="0">
              <a:spcBef>
                <a:spcPct val="20000"/>
              </a:spcBef>
              <a:spcAft>
                <a:spcPct val="0"/>
              </a:spcAft>
              <a:buFont typeface="Arial" panose="020B0604020202020204" pitchFamily="34" charset="0"/>
              <a:buChar char="•"/>
              <a:defRPr sz="3400">
                <a:solidFill>
                  <a:schemeClr val="tx1"/>
                </a:solidFill>
                <a:latin typeface="Arial" panose="020B0604020202020204" pitchFamily="34" charset="0"/>
              </a:defRPr>
            </a:lvl6pPr>
            <a:lvl7pPr marL="2971800" indent="-228600" algn="ctr" eaLnBrk="0" fontAlgn="base" hangingPunct="0">
              <a:spcBef>
                <a:spcPct val="20000"/>
              </a:spcBef>
              <a:spcAft>
                <a:spcPct val="0"/>
              </a:spcAft>
              <a:buFont typeface="Arial" panose="020B0604020202020204" pitchFamily="34" charset="0"/>
              <a:buChar char="•"/>
              <a:defRPr sz="3400">
                <a:solidFill>
                  <a:schemeClr val="tx1"/>
                </a:solidFill>
                <a:latin typeface="Arial" panose="020B0604020202020204" pitchFamily="34" charset="0"/>
              </a:defRPr>
            </a:lvl7pPr>
            <a:lvl8pPr marL="3429000" indent="-228600" algn="ctr" eaLnBrk="0" fontAlgn="base" hangingPunct="0">
              <a:spcBef>
                <a:spcPct val="20000"/>
              </a:spcBef>
              <a:spcAft>
                <a:spcPct val="0"/>
              </a:spcAft>
              <a:buFont typeface="Arial" panose="020B0604020202020204" pitchFamily="34" charset="0"/>
              <a:buChar char="•"/>
              <a:defRPr sz="3400">
                <a:solidFill>
                  <a:schemeClr val="tx1"/>
                </a:solidFill>
                <a:latin typeface="Arial" panose="020B0604020202020204" pitchFamily="34" charset="0"/>
              </a:defRPr>
            </a:lvl8pPr>
            <a:lvl9pPr marL="3886200" indent="-228600" algn="ctr" eaLnBrk="0" fontAlgn="base" hangingPunct="0">
              <a:spcBef>
                <a:spcPct val="20000"/>
              </a:spcBef>
              <a:spcAft>
                <a:spcPct val="0"/>
              </a:spcAft>
              <a:buFont typeface="Arial" panose="020B0604020202020204" pitchFamily="34" charset="0"/>
              <a:buChar char="•"/>
              <a:defRPr sz="34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8000" b="1" i="0" u="none" strike="noStrike" kern="1200" cap="none" spc="0" normalizeH="0" baseline="0" noProof="0" smtClean="0">
                <a:ln>
                  <a:noFill/>
                </a:ln>
                <a:solidFill>
                  <a:schemeClr val="tx1"/>
                </a:solidFill>
                <a:effectLst/>
                <a:uLnTx/>
                <a:uFillTx/>
                <a:latin typeface="Arial Black" panose="020B0A04020102020204" pitchFamily="34" charset="0"/>
                <a:ea typeface="Gungsuh" panose="02030600000101010101" pitchFamily="18" charset="-127"/>
                <a:cs typeface="+mn-cs"/>
              </a:rPr>
              <a:t>33</a:t>
            </a:r>
            <a:endParaRPr kumimoji="0" lang="en-US" altLang="zh-CN" sz="8000" b="1" i="0" u="none" strike="noStrike" kern="1200" cap="none" spc="0" normalizeH="0" baseline="0" noProof="0" smtClean="0">
              <a:ln>
                <a:noFill/>
              </a:ln>
              <a:solidFill>
                <a:schemeClr val="tx1"/>
              </a:solidFill>
              <a:effectLst/>
              <a:uLnTx/>
              <a:uFillTx/>
              <a:latin typeface="Arial Black" panose="020B0A04020102020204" pitchFamily="34" charset="0"/>
              <a:ea typeface="Gungsuh" panose="02030600000101010101" pitchFamily="18" charset="-127"/>
              <a:cs typeface="+mn-cs"/>
            </a:endParaRPr>
          </a:p>
        </p:txBody>
      </p:sp>
      <p:pic>
        <p:nvPicPr>
          <p:cNvPr id="7172" name="Picture 2"/>
          <p:cNvPicPr>
            <a:picLocks noChangeAspect="1"/>
          </p:cNvPicPr>
          <p:nvPr userDrawn="1"/>
        </p:nvPicPr>
        <p:blipFill>
          <a:blip r:embed="rId12"/>
          <a:stretch>
            <a:fillRect/>
          </a:stretch>
        </p:blipFill>
        <p:spPr>
          <a:xfrm>
            <a:off x="3924300" y="3506788"/>
            <a:ext cx="5041900" cy="2959100"/>
          </a:xfrm>
          <a:prstGeom prst="rect">
            <a:avLst/>
          </a:prstGeom>
          <a:noFill/>
          <a:ln w="9525">
            <a:noFill/>
          </a:ln>
        </p:spPr>
      </p:pic>
      <p:sp>
        <p:nvSpPr>
          <p:cNvPr id="7173" name="Rectangle 3"/>
          <p:cNvSpPr>
            <a:spLocks noGrp="1" noChangeAspect="1"/>
          </p:cNvSpPr>
          <p:nvPr>
            <p:ph type="title"/>
          </p:nvPr>
        </p:nvSpPr>
        <p:spPr>
          <a:xfrm>
            <a:off x="228600" y="152400"/>
            <a:ext cx="8686800" cy="1020763"/>
          </a:xfrm>
          <a:prstGeom prst="rect">
            <a:avLst/>
          </a:prstGeom>
          <a:noFill/>
          <a:ln w="9525">
            <a:noFill/>
          </a:ln>
        </p:spPr>
        <p:txBody>
          <a:bodyPr wrap="none" anchor="ctr"/>
          <a:p>
            <a:pPr lvl="0"/>
            <a:r>
              <a:rPr lang="en-US" altLang="zh-CN" dirty="0"/>
              <a:t>fghfgj</a:t>
            </a:r>
            <a:endParaRPr lang="en-US" altLang="zh-CN" dirty="0"/>
          </a:p>
        </p:txBody>
      </p:sp>
      <p:sp>
        <p:nvSpPr>
          <p:cNvPr id="7174" name="Rectangle 8"/>
          <p:cNvSpPr>
            <a:spLocks noGrp="1"/>
          </p:cNvSpPr>
          <p:nvPr>
            <p:ph type="body" idx="1"/>
          </p:nvPr>
        </p:nvSpPr>
        <p:spPr>
          <a:xfrm>
            <a:off x="381000" y="1143000"/>
            <a:ext cx="8382000" cy="5305425"/>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7175" name="Slide Number Placeholder 3"/>
          <p:cNvSpPr>
            <a:spLocks noGrp="1"/>
          </p:cNvSpPr>
          <p:nvPr>
            <p:ph type="sldNum" sz="quarter" idx="4"/>
          </p:nvPr>
        </p:nvSpPr>
        <p:spPr bwMode="auto">
          <a:xfrm>
            <a:off x="8624888" y="6469063"/>
            <a:ext cx="504825" cy="379413"/>
          </a:xfrm>
          <a:prstGeom prst="rect">
            <a:avLst/>
          </a:prstGeom>
          <a:noFill/>
          <a:ln w="19050" cmpd="sng">
            <a:solidFill>
              <a:srgbClr val="005EA4"/>
            </a:solidFill>
            <a:prstDash val="sysDot"/>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defRPr sz="1200">
                <a:solidFill>
                  <a:srgbClr val="002060"/>
                </a:solidFill>
                <a:ea typeface="宋体" panose="02010600030101010101" pitchFamily="2" charset="-122"/>
              </a:defRPr>
            </a:lvl1pPr>
          </a:lstStyle>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7176" name="Footer Placeholder 4"/>
          <p:cNvSpPr>
            <a:spLocks noGrp="1" noChangeArrowheads="1"/>
          </p:cNvSpPr>
          <p:nvPr>
            <p:ph type="ftr" sz="quarter" idx="3"/>
          </p:nvPr>
        </p:nvSpPr>
        <p:spPr bwMode="auto">
          <a:xfrm>
            <a:off x="0" y="6483350"/>
            <a:ext cx="8612188" cy="365125"/>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a:buFont typeface="Arial" panose="020B0604020202020204" pitchFamily="34" charset="0"/>
              <a:buNone/>
              <a:defRPr sz="1100" smtClean="0">
                <a:ea typeface="宋体" panose="02010600030101010101" pitchFamily="2" charset="-122"/>
                <a:cs typeface="Arial" panose="020B0604020202020204" pitchFamily="34" charset="0"/>
              </a:defRPr>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hf sldNum="0" hdr="0" ftr="0" dt="0"/>
  <p:txStyles>
    <p:titleStyle>
      <a:lvl1pPr algn="ctr" rtl="0" eaLnBrk="0" fontAlgn="base" hangingPunct="0">
        <a:spcBef>
          <a:spcPct val="0"/>
        </a:spcBef>
        <a:spcAft>
          <a:spcPct val="0"/>
        </a:spcAft>
        <a:defRPr sz="4000">
          <a:solidFill>
            <a:srgbClr val="C00000"/>
          </a:solidFill>
          <a:latin typeface="+mj-lt"/>
          <a:ea typeface="+mj-ea"/>
          <a:cs typeface="+mj-cs"/>
        </a:defRPr>
      </a:lvl1pPr>
      <a:lvl2pPr algn="ctr" rtl="0" eaLnBrk="0" fontAlgn="base" hangingPunct="0">
        <a:spcBef>
          <a:spcPct val="0"/>
        </a:spcBef>
        <a:spcAft>
          <a:spcPct val="0"/>
        </a:spcAft>
        <a:defRPr sz="4000">
          <a:solidFill>
            <a:srgbClr val="C00000"/>
          </a:solidFill>
          <a:latin typeface="Arial" panose="020B0604020202020204" pitchFamily="34" charset="0"/>
        </a:defRPr>
      </a:lvl2pPr>
      <a:lvl3pPr algn="ctr" rtl="0" eaLnBrk="0" fontAlgn="base" hangingPunct="0">
        <a:spcBef>
          <a:spcPct val="0"/>
        </a:spcBef>
        <a:spcAft>
          <a:spcPct val="0"/>
        </a:spcAft>
        <a:defRPr sz="4000">
          <a:solidFill>
            <a:srgbClr val="C00000"/>
          </a:solidFill>
          <a:latin typeface="Arial" panose="020B0604020202020204" pitchFamily="34" charset="0"/>
        </a:defRPr>
      </a:lvl3pPr>
      <a:lvl4pPr algn="ctr" rtl="0" eaLnBrk="0" fontAlgn="base" hangingPunct="0">
        <a:spcBef>
          <a:spcPct val="0"/>
        </a:spcBef>
        <a:spcAft>
          <a:spcPct val="0"/>
        </a:spcAft>
        <a:defRPr sz="4000">
          <a:solidFill>
            <a:srgbClr val="C00000"/>
          </a:solidFill>
          <a:latin typeface="Arial" panose="020B0604020202020204" pitchFamily="34" charset="0"/>
        </a:defRPr>
      </a:lvl4pPr>
      <a:lvl5pPr algn="ctr" rtl="0" eaLnBrk="0" fontAlgn="base" hangingPunct="0">
        <a:spcBef>
          <a:spcPct val="0"/>
        </a:spcBef>
        <a:spcAft>
          <a:spcPct val="0"/>
        </a:spcAft>
        <a:defRPr sz="4000">
          <a:solidFill>
            <a:srgbClr val="C00000"/>
          </a:solidFill>
          <a:latin typeface="Arial" panose="020B0604020202020204" pitchFamily="34" charset="0"/>
        </a:defRPr>
      </a:lvl5pPr>
      <a:lvl6pPr marL="457200" algn="ctr" rtl="0" eaLnBrk="0" fontAlgn="base" hangingPunct="0">
        <a:spcBef>
          <a:spcPct val="0"/>
        </a:spcBef>
        <a:spcAft>
          <a:spcPct val="0"/>
        </a:spcAft>
        <a:defRPr sz="4000">
          <a:solidFill>
            <a:srgbClr val="C00000"/>
          </a:solidFill>
          <a:latin typeface="Arial" panose="020B0604020202020204" pitchFamily="34" charset="0"/>
        </a:defRPr>
      </a:lvl6pPr>
      <a:lvl7pPr marL="914400" algn="ctr" rtl="0" eaLnBrk="0" fontAlgn="base" hangingPunct="0">
        <a:spcBef>
          <a:spcPct val="0"/>
        </a:spcBef>
        <a:spcAft>
          <a:spcPct val="0"/>
        </a:spcAft>
        <a:defRPr sz="4000">
          <a:solidFill>
            <a:srgbClr val="C00000"/>
          </a:solidFill>
          <a:latin typeface="Arial" panose="020B0604020202020204" pitchFamily="34" charset="0"/>
        </a:defRPr>
      </a:lvl7pPr>
      <a:lvl8pPr marL="1371600" algn="ctr" rtl="0" eaLnBrk="0" fontAlgn="base" hangingPunct="0">
        <a:spcBef>
          <a:spcPct val="0"/>
        </a:spcBef>
        <a:spcAft>
          <a:spcPct val="0"/>
        </a:spcAft>
        <a:defRPr sz="4000">
          <a:solidFill>
            <a:srgbClr val="C00000"/>
          </a:solidFill>
          <a:latin typeface="Arial" panose="020B0604020202020204" pitchFamily="34" charset="0"/>
        </a:defRPr>
      </a:lvl8pPr>
      <a:lvl9pPr marL="1828800" algn="ctr" rtl="0" eaLnBrk="0" fontAlgn="base" hangingPunct="0">
        <a:spcBef>
          <a:spcPct val="0"/>
        </a:spcBef>
        <a:spcAft>
          <a:spcPct val="0"/>
        </a:spcAft>
        <a:defRPr sz="4000">
          <a:solidFill>
            <a:srgbClr val="C00000"/>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cxnSp>
        <p:nvCxnSpPr>
          <p:cNvPr id="8194" name="Straight Connector 2"/>
          <p:cNvCxnSpPr/>
          <p:nvPr userDrawn="1"/>
        </p:nvCxnSpPr>
        <p:spPr>
          <a:xfrm>
            <a:off x="0" y="931863"/>
            <a:ext cx="9144000" cy="0"/>
          </a:xfrm>
          <a:prstGeom prst="line">
            <a:avLst/>
          </a:prstGeom>
          <a:ln w="76200" cap="flat" cmpd="sng">
            <a:solidFill>
              <a:srgbClr val="005EA4"/>
            </a:solidFill>
            <a:prstDash val="sysDot"/>
            <a:headEnd type="none" w="med" len="med"/>
            <a:tailEnd type="none" w="med" len="med"/>
          </a:ln>
        </p:spPr>
      </p:cxnSp>
      <p:pic>
        <p:nvPicPr>
          <p:cNvPr id="8195" name="Picture 9"/>
          <p:cNvPicPr>
            <a:picLocks noChangeAspect="1"/>
          </p:cNvPicPr>
          <p:nvPr userDrawn="1"/>
        </p:nvPicPr>
        <p:blipFill>
          <a:blip r:embed="rId12"/>
          <a:stretch>
            <a:fillRect/>
          </a:stretch>
        </p:blipFill>
        <p:spPr>
          <a:xfrm>
            <a:off x="0" y="0"/>
            <a:ext cx="1349375" cy="947738"/>
          </a:xfrm>
          <a:prstGeom prst="rect">
            <a:avLst/>
          </a:prstGeom>
          <a:noFill/>
          <a:ln w="9525">
            <a:noFill/>
          </a:ln>
        </p:spPr>
      </p:pic>
      <p:sp>
        <p:nvSpPr>
          <p:cNvPr id="8196" name="Rectangle 3"/>
          <p:cNvSpPr>
            <a:spLocks noGrp="1" noChangeAspect="1"/>
          </p:cNvSpPr>
          <p:nvPr>
            <p:ph type="title"/>
          </p:nvPr>
        </p:nvSpPr>
        <p:spPr>
          <a:xfrm>
            <a:off x="1282700" y="77788"/>
            <a:ext cx="7861300" cy="889000"/>
          </a:xfrm>
          <a:prstGeom prst="rect">
            <a:avLst/>
          </a:prstGeom>
          <a:noFill/>
          <a:ln w="9525">
            <a:noFill/>
          </a:ln>
        </p:spPr>
        <p:txBody>
          <a:bodyPr wrap="none" anchor="ctr"/>
          <a:p>
            <a:pPr lvl="0"/>
            <a:r>
              <a:rPr lang="en-US" altLang="zh-CN" dirty="0"/>
              <a:t>Name fgchmvb </a:t>
            </a:r>
            <a:endParaRPr lang="en-US" altLang="zh-CN" dirty="0"/>
          </a:p>
        </p:txBody>
      </p:sp>
      <p:sp>
        <p:nvSpPr>
          <p:cNvPr id="8197" name="Rectangle 8"/>
          <p:cNvSpPr>
            <a:spLocks noGrp="1"/>
          </p:cNvSpPr>
          <p:nvPr>
            <p:ph type="body" idx="1"/>
          </p:nvPr>
        </p:nvSpPr>
        <p:spPr>
          <a:xfrm>
            <a:off x="277813" y="1025525"/>
            <a:ext cx="8588375" cy="54229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8198" name="Rectangle 7"/>
          <p:cNvSpPr>
            <a:spLocks noGrp="1" noChangeArrowheads="1"/>
          </p:cNvSpPr>
          <p:nvPr>
            <p:ph type="sldNum" sz="quarter" idx="4"/>
          </p:nvPr>
        </p:nvSpPr>
        <p:spPr bwMode="auto">
          <a:xfrm>
            <a:off x="8618538" y="6470650"/>
            <a:ext cx="520700" cy="379413"/>
          </a:xfrm>
          <a:prstGeom prst="rect">
            <a:avLst/>
          </a:prstGeom>
          <a:noFill/>
          <a:ln w="19050" cmpd="sng">
            <a:solidFill>
              <a:srgbClr val="005EA4"/>
            </a:solidFill>
            <a:prstDash val="sysDot"/>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defRPr sz="1200">
                <a:solidFill>
                  <a:srgbClr val="002060"/>
                </a:solidFill>
                <a:ea typeface="宋体" panose="02010600030101010101" pitchFamily="2" charset="-122"/>
              </a:defRPr>
            </a:lvl1pPr>
          </a:lstStyle>
          <a:p>
            <a:pPr lvl="0" eaLnBrk="1" hangingPunct="1">
              <a:spcBef>
                <a:spcPct val="0"/>
              </a:spcBef>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
        <p:nvSpPr>
          <p:cNvPr id="8199" name="Footer Placeholder 4"/>
          <p:cNvSpPr>
            <a:spLocks noGrp="1" noChangeArrowheads="1"/>
          </p:cNvSpPr>
          <p:nvPr>
            <p:ph type="ftr" sz="quarter" idx="3"/>
          </p:nvPr>
        </p:nvSpPr>
        <p:spPr bwMode="auto">
          <a:xfrm>
            <a:off x="0" y="6492875"/>
            <a:ext cx="86058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a:buFont typeface="Arial" panose="020B0604020202020204" pitchFamily="34" charset="0"/>
              <a:buNone/>
              <a:defRPr sz="1100" smtClean="0">
                <a:ea typeface="宋体" panose="02010600030101010101" pitchFamily="2" charset="-122"/>
                <a:cs typeface="Arial" panose="020B0604020202020204" pitchFamily="34" charset="0"/>
              </a:defRPr>
            </a:lvl1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2015 Cengage Learning. All Rights Reserved. May not be copied, scanned, or duplicated, in whole or in part, except for use as permitted in a license distributed with a certain product or service or otherwise on a password-protected website for classroom use.</a:t>
            </a:r>
            <a:endPar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Effect transition="in" filter="wipe(left)">
                                      <p:cBhvr>
                                        <p:cTn id="7" dur="500"/>
                                        <p:tgtEl>
                                          <p:spTgt spid="819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197">
                                            <p:txEl>
                                              <p:pRg st="1" end="1"/>
                                            </p:txEl>
                                          </p:spTgt>
                                        </p:tgtEl>
                                        <p:attrNameLst>
                                          <p:attrName>style.visibility</p:attrName>
                                        </p:attrNameLst>
                                      </p:cBhvr>
                                      <p:to>
                                        <p:strVal val="visible"/>
                                      </p:to>
                                    </p:set>
                                    <p:animEffect transition="in" filter="wipe(left)">
                                      <p:cBhvr>
                                        <p:cTn id="11" dur="500"/>
                                        <p:tgtEl>
                                          <p:spTgt spid="8197">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197">
                                            <p:txEl>
                                              <p:pRg st="2" end="2"/>
                                            </p:txEl>
                                          </p:spTgt>
                                        </p:tgtEl>
                                        <p:attrNameLst>
                                          <p:attrName>style.visibility</p:attrName>
                                        </p:attrNameLst>
                                      </p:cBhvr>
                                      <p:to>
                                        <p:strVal val="visible"/>
                                      </p:to>
                                    </p:set>
                                    <p:animEffect transition="in" filter="wipe(left)">
                                      <p:cBhvr>
                                        <p:cTn id="15" dur="500"/>
                                        <p:tgtEl>
                                          <p:spTgt spid="8197">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197">
                                            <p:txEl>
                                              <p:pRg st="3" end="3"/>
                                            </p:txEl>
                                          </p:spTgt>
                                        </p:tgtEl>
                                        <p:attrNameLst>
                                          <p:attrName>style.visibility</p:attrName>
                                        </p:attrNameLst>
                                      </p:cBhvr>
                                      <p:to>
                                        <p:strVal val="visible"/>
                                      </p:to>
                                    </p:set>
                                    <p:animEffect transition="in" filter="wipe(left)">
                                      <p:cBhvr>
                                        <p:cTn id="19" dur="500"/>
                                        <p:tgtEl>
                                          <p:spTgt spid="8197">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197">
                                            <p:txEl>
                                              <p:pRg st="4" end="4"/>
                                            </p:txEl>
                                          </p:spTgt>
                                        </p:tgtEl>
                                        <p:attrNameLst>
                                          <p:attrName>style.visibility</p:attrName>
                                        </p:attrNameLst>
                                      </p:cBhvr>
                                      <p:to>
                                        <p:strVal val="visible"/>
                                      </p:to>
                                    </p:set>
                                    <p:animEffect transition="in" filter="wipe(left)">
                                      <p:cBhvr>
                                        <p:cTn id="23" dur="500"/>
                                        <p:tgtEl>
                                          <p:spTgt spid="819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autoUpdateAnimBg="0" build="p">
        <p:tmplLst>
          <p:tmpl lvl="1">
            <p:tnLst>
              <p:par>
                <p:cTn presetID="22" presetClass="entr" presetSubtype="8" fill="hold" nodeType="afterEffect">
                  <p:stCondLst>
                    <p:cond delay="0"/>
                  </p:stCondLst>
                  <p:childTnLst>
                    <p:set>
                      <p:cBhvr>
                        <p:cTn dur="1" fill="hold">
                          <p:stCondLst>
                            <p:cond delay="0"/>
                          </p:stCondLst>
                        </p:cTn>
                        <p:tgtEl>
                          <p:spTgt spid="8197"/>
                        </p:tgtEl>
                        <p:attrNameLst>
                          <p:attrName>style.visibility</p:attrName>
                        </p:attrNameLst>
                      </p:cBhvr>
                      <p:to>
                        <p:strVal val="visible"/>
                      </p:to>
                    </p:set>
                    <p:animEffect transition="in" filter="wipe(left)">
                      <p:cBhvr>
                        <p:cTn dur="500"/>
                        <p:tgtEl>
                          <p:spTgt spid="8197"/>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8197"/>
                        </p:tgtEl>
                        <p:attrNameLst>
                          <p:attrName>style.visibility</p:attrName>
                        </p:attrNameLst>
                      </p:cBhvr>
                      <p:to>
                        <p:strVal val="visible"/>
                      </p:to>
                    </p:set>
                    <p:animEffect transition="in" filter="wipe(left)">
                      <p:cBhvr>
                        <p:cTn dur="500"/>
                        <p:tgtEl>
                          <p:spTgt spid="8197"/>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8197"/>
                        </p:tgtEl>
                        <p:attrNameLst>
                          <p:attrName>style.visibility</p:attrName>
                        </p:attrNameLst>
                      </p:cBhvr>
                      <p:to>
                        <p:strVal val="visible"/>
                      </p:to>
                    </p:set>
                    <p:animEffect transition="in" filter="wipe(left)">
                      <p:cBhvr>
                        <p:cTn dur="500"/>
                        <p:tgtEl>
                          <p:spTgt spid="8197"/>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8197"/>
                        </p:tgtEl>
                        <p:attrNameLst>
                          <p:attrName>style.visibility</p:attrName>
                        </p:attrNameLst>
                      </p:cBhvr>
                      <p:to>
                        <p:strVal val="visible"/>
                      </p:to>
                    </p:set>
                    <p:animEffect transition="in" filter="wipe(left)">
                      <p:cBhvr>
                        <p:cTn dur="500"/>
                        <p:tgtEl>
                          <p:spTgt spid="8197"/>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8197"/>
                        </p:tgtEl>
                        <p:attrNameLst>
                          <p:attrName>style.visibility</p:attrName>
                        </p:attrNameLst>
                      </p:cBhvr>
                      <p:to>
                        <p:strVal val="visible"/>
                      </p:to>
                    </p:set>
                    <p:animEffect transition="in" filter="wipe(left)">
                      <p:cBhvr>
                        <p:cTn dur="500"/>
                        <p:tgtEl>
                          <p:spTgt spid="8197"/>
                        </p:tgtEl>
                      </p:cBhvr>
                    </p:animEffect>
                  </p:childTnLst>
                </p:cTn>
              </p:par>
            </p:tnLst>
          </p:tmpl>
        </p:tmplLst>
      </p:bldP>
    </p:bldLst>
  </p:timing>
  <p:hf sldNum="0" hdr="0" ftr="0" dt="0"/>
  <p:txStyles>
    <p:titleStyle>
      <a:lvl1pPr algn="ctr" rtl="0" eaLnBrk="0" fontAlgn="base" hangingPunct="0">
        <a:spcBef>
          <a:spcPct val="0"/>
        </a:spcBef>
        <a:spcAft>
          <a:spcPct val="0"/>
        </a:spcAft>
        <a:defRPr sz="4000">
          <a:solidFill>
            <a:srgbClr val="CC0000"/>
          </a:solidFill>
          <a:latin typeface="+mj-lt"/>
          <a:ea typeface="+mj-ea"/>
          <a:cs typeface="+mj-cs"/>
        </a:defRPr>
      </a:lvl1pPr>
      <a:lvl2pPr algn="ctr" rtl="0" eaLnBrk="0" fontAlgn="base" hangingPunct="0">
        <a:spcBef>
          <a:spcPct val="0"/>
        </a:spcBef>
        <a:spcAft>
          <a:spcPct val="0"/>
        </a:spcAft>
        <a:defRPr sz="4000">
          <a:solidFill>
            <a:srgbClr val="CC0000"/>
          </a:solidFill>
          <a:latin typeface="Arial" panose="020B0604020202020204" pitchFamily="34" charset="0"/>
        </a:defRPr>
      </a:lvl2pPr>
      <a:lvl3pPr algn="ctr" rtl="0" eaLnBrk="0" fontAlgn="base" hangingPunct="0">
        <a:spcBef>
          <a:spcPct val="0"/>
        </a:spcBef>
        <a:spcAft>
          <a:spcPct val="0"/>
        </a:spcAft>
        <a:defRPr sz="4000">
          <a:solidFill>
            <a:srgbClr val="CC0000"/>
          </a:solidFill>
          <a:latin typeface="Arial" panose="020B0604020202020204" pitchFamily="34" charset="0"/>
        </a:defRPr>
      </a:lvl3pPr>
      <a:lvl4pPr algn="ctr" rtl="0" eaLnBrk="0" fontAlgn="base" hangingPunct="0">
        <a:spcBef>
          <a:spcPct val="0"/>
        </a:spcBef>
        <a:spcAft>
          <a:spcPct val="0"/>
        </a:spcAft>
        <a:defRPr sz="4000">
          <a:solidFill>
            <a:srgbClr val="CC0000"/>
          </a:solidFill>
          <a:latin typeface="Arial" panose="020B0604020202020204" pitchFamily="34" charset="0"/>
        </a:defRPr>
      </a:lvl4pPr>
      <a:lvl5pPr algn="ctr" rtl="0" eaLnBrk="0" fontAlgn="base" hangingPunct="0">
        <a:spcBef>
          <a:spcPct val="0"/>
        </a:spcBef>
        <a:spcAft>
          <a:spcPct val="0"/>
        </a:spcAft>
        <a:defRPr sz="4000">
          <a:solidFill>
            <a:srgbClr val="CC0000"/>
          </a:solidFill>
          <a:latin typeface="Arial" panose="020B0604020202020204" pitchFamily="34" charset="0"/>
        </a:defRPr>
      </a:lvl5pPr>
      <a:lvl6pPr marL="457200" algn="ctr" rtl="0" eaLnBrk="0" fontAlgn="base" hangingPunct="0">
        <a:spcBef>
          <a:spcPct val="0"/>
        </a:spcBef>
        <a:spcAft>
          <a:spcPct val="0"/>
        </a:spcAft>
        <a:defRPr sz="4000">
          <a:solidFill>
            <a:srgbClr val="CC0000"/>
          </a:solidFill>
          <a:latin typeface="Arial" panose="020B0604020202020204" pitchFamily="34" charset="0"/>
        </a:defRPr>
      </a:lvl6pPr>
      <a:lvl7pPr marL="914400" algn="ctr" rtl="0" eaLnBrk="0" fontAlgn="base" hangingPunct="0">
        <a:spcBef>
          <a:spcPct val="0"/>
        </a:spcBef>
        <a:spcAft>
          <a:spcPct val="0"/>
        </a:spcAft>
        <a:defRPr sz="4000">
          <a:solidFill>
            <a:srgbClr val="CC0000"/>
          </a:solidFill>
          <a:latin typeface="Arial" panose="020B0604020202020204" pitchFamily="34" charset="0"/>
        </a:defRPr>
      </a:lvl7pPr>
      <a:lvl8pPr marL="1371600" algn="ctr" rtl="0" eaLnBrk="0" fontAlgn="base" hangingPunct="0">
        <a:spcBef>
          <a:spcPct val="0"/>
        </a:spcBef>
        <a:spcAft>
          <a:spcPct val="0"/>
        </a:spcAft>
        <a:defRPr sz="4000">
          <a:solidFill>
            <a:srgbClr val="CC0000"/>
          </a:solidFill>
          <a:latin typeface="Arial" panose="020B0604020202020204" pitchFamily="34" charset="0"/>
        </a:defRPr>
      </a:lvl8pPr>
      <a:lvl9pPr marL="1828800" algn="ctr" rtl="0" eaLnBrk="0" fontAlgn="base" hangingPunct="0">
        <a:spcBef>
          <a:spcPct val="0"/>
        </a:spcBef>
        <a:spcAft>
          <a:spcPct val="0"/>
        </a:spcAft>
        <a:defRPr sz="4000">
          <a:solidFill>
            <a:srgbClr val="CC0000"/>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3.xml"/><Relationship Id="rId1"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image" Target="../media/image24.wmf"/><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image" Target="../media/image26.wmf"/><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4.xml"/><Relationship Id="rId2" Type="http://schemas.openxmlformats.org/officeDocument/2006/relationships/image" Target="../media/image1.tiff"/><Relationship Id="rId1"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image" Target="../media/image28.wmf"/><Relationship Id="rId1"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image" Target="../media/image30.wmf"/><Relationship Id="rId1"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image" Target="../media/image1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3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3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8.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1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ubtitle 1"/>
          <p:cNvSpPr>
            <a:spLocks noGrp="1"/>
          </p:cNvSpPr>
          <p:nvPr>
            <p:ph type="subTitle" sz="quarter" idx="4294967295"/>
          </p:nvPr>
        </p:nvSpPr>
        <p:spPr>
          <a:xfrm>
            <a:off x="0" y="1801813"/>
            <a:ext cx="9131300" cy="1690687"/>
          </a:xfrm>
          <a:ln/>
        </p:spPr>
        <p:txBody>
          <a:bodyPr vert="horz" wrap="none" lIns="91440" tIns="45720" rIns="91440" bIns="45720" anchor="t"/>
          <a:lstStyle>
            <a:lvl1pPr marL="0" lvl="0" indent="0" algn="ctr">
              <a:buClrTx/>
              <a:buSzTx/>
              <a:buFontTx/>
              <a:buNone/>
              <a:defRPr/>
            </a:lvl1pPr>
            <a:lvl2pPr marL="457200" lvl="1" indent="0" algn="ctr">
              <a:buClrTx/>
              <a:buSzTx/>
              <a:buFontTx/>
              <a:buNone/>
              <a:defRPr/>
            </a:lvl2pPr>
            <a:lvl3pPr marL="914400" lvl="2" indent="0" algn="ctr">
              <a:buClrTx/>
              <a:buSzPct val="90000"/>
              <a:buFontTx/>
              <a:buNone/>
              <a:defRPr/>
            </a:lvl3pPr>
            <a:lvl4pPr marL="1371600" lvl="3" indent="0" algn="ctr">
              <a:buClrTx/>
              <a:buSzTx/>
              <a:buFontTx/>
              <a:buNone/>
              <a:defRPr/>
            </a:lvl4pPr>
            <a:lvl5pPr marL="1828800" lvl="4" indent="0" algn="ctr">
              <a:buClrTx/>
              <a:buSzTx/>
              <a:buFontTx/>
              <a:buNone/>
              <a:defRPr/>
            </a:lvl5pPr>
          </a:lstStyle>
          <a:p>
            <a:pPr lvl="0"/>
            <a:r>
              <a:rPr lang="zh-CN" altLang="en-US" sz="4400" dirty="0">
                <a:solidFill>
                  <a:schemeClr val="tx1"/>
                </a:solidFill>
                <a:ea typeface="宋体" panose="02010600030101010101" pitchFamily="2" charset="-122"/>
              </a:rPr>
              <a:t>总供给与总需求</a:t>
            </a:r>
            <a:endParaRPr lang="zh-CN" altLang="en-US" sz="4400" dirty="0">
              <a:solidFill>
                <a:schemeClr val="tx1"/>
              </a:solidFill>
              <a:ea typeface="宋体" panose="02010600030101010101" pitchFamily="2" charset="-122"/>
            </a:endParaRPr>
          </a:p>
        </p:txBody>
      </p:sp>
      <p:sp>
        <p:nvSpPr>
          <p:cNvPr id="9219" name="Footer Placeholder 3"/>
          <p:cNvSpPr txBox="1">
            <a:spLocks noGrp="1"/>
          </p:cNvSpPr>
          <p:nvPr/>
        </p:nvSpPr>
        <p:spPr>
          <a:xfrm>
            <a:off x="0" y="6483350"/>
            <a:ext cx="8612188" cy="365125"/>
          </a:xfrm>
          <a:prstGeom prst="rect">
            <a:avLst/>
          </a:prstGeom>
          <a:blipFill rotWithShape="1">
            <a:blip r:embed="rId1"/>
            <a:stretch>
              <a:fillRect/>
            </a:stretch>
          </a:blip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9220" name="Slide Number Placeholder 2"/>
          <p:cNvSpPr txBox="1">
            <a:spLocks noGrp="1"/>
          </p:cNvSpPr>
          <p:nvPr/>
        </p:nvSpPr>
        <p:spPr>
          <a:xfrm>
            <a:off x="8624888" y="6469063"/>
            <a:ext cx="504825" cy="379412"/>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en-US" altLang="zh-CN" sz="1200" dirty="0">
                <a:solidFill>
                  <a:srgbClr val="002060"/>
                </a:solidFill>
                <a:ea typeface="宋体" panose="02010600030101010101" pitchFamily="2" charset="-122"/>
              </a:rPr>
            </a:fld>
            <a:endParaRPr lang="en-US" altLang="zh-CN" sz="1200" dirty="0">
              <a:solidFill>
                <a:srgbClr val="002060"/>
              </a:solidFill>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sz="3700" dirty="0">
                <a:ea typeface="宋体" panose="02010600030101010101" pitchFamily="2" charset="-122"/>
              </a:rPr>
              <a:t>短期经济波动</a:t>
            </a:r>
            <a:endParaRPr lang="zh-CN" altLang="en-US" sz="3700" dirty="0">
              <a:ea typeface="宋体" panose="02010600030101010101" pitchFamily="2" charset="-122"/>
            </a:endParaRPr>
          </a:p>
        </p:txBody>
      </p:sp>
      <p:sp>
        <p:nvSpPr>
          <p:cNvPr id="18435"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短期</a:t>
            </a:r>
            <a:endParaRPr lang="zh-CN" altLang="en-US" dirty="0">
              <a:ea typeface="宋体" panose="02010600030101010101" pitchFamily="2" charset="-122"/>
            </a:endParaRPr>
          </a:p>
          <a:p>
            <a:pPr lvl="1"/>
            <a:r>
              <a:rPr lang="zh-CN" altLang="en-US" dirty="0">
                <a:ea typeface="宋体" panose="02010600030101010101" pitchFamily="2" charset="-122"/>
              </a:rPr>
              <a:t>货币中性假设: 不再适用</a:t>
            </a:r>
            <a:endParaRPr lang="zh-CN" altLang="en-US" dirty="0">
              <a:ea typeface="宋体" panose="02010600030101010101" pitchFamily="2" charset="-122"/>
            </a:endParaRPr>
          </a:p>
          <a:p>
            <a:pPr lvl="1"/>
            <a:r>
              <a:rPr lang="zh-CN" altLang="en-US" dirty="0">
                <a:ea typeface="宋体" panose="02010600030101010101" pitchFamily="2" charset="-122"/>
              </a:rPr>
              <a:t>真实和名义变量是高度相关的</a:t>
            </a:r>
            <a:endParaRPr lang="zh-CN" altLang="en-US" dirty="0">
              <a:ea typeface="宋体" panose="02010600030101010101" pitchFamily="2" charset="-122"/>
            </a:endParaRPr>
          </a:p>
          <a:p>
            <a:pPr lvl="1"/>
            <a:r>
              <a:rPr lang="zh-CN" altLang="en-US" dirty="0">
                <a:ea typeface="宋体" panose="02010600030101010101" pitchFamily="2" charset="-122"/>
              </a:rPr>
              <a:t>货币供给的变化</a:t>
            </a:r>
            <a:endParaRPr lang="zh-CN" altLang="en-US" dirty="0">
              <a:ea typeface="宋体" panose="02010600030101010101" pitchFamily="2" charset="-122"/>
            </a:endParaRPr>
          </a:p>
          <a:p>
            <a:pPr lvl="2"/>
            <a:r>
              <a:rPr lang="zh-CN" altLang="en-US" dirty="0">
                <a:ea typeface="宋体" panose="02010600030101010101" pitchFamily="2" charset="-122"/>
              </a:rPr>
              <a:t>可以暂时推动GDP偏离长期趋势</a:t>
            </a:r>
            <a:endParaRPr lang="zh-CN" altLang="en-US" dirty="0">
              <a:ea typeface="宋体" panose="02010600030101010101" pitchFamily="2" charset="-122"/>
            </a:endParaRPr>
          </a:p>
          <a:p>
            <a:endParaRPr lang="zh-CN" altLang="en-US" dirty="0">
              <a:ea typeface="宋体" panose="02010600030101010101" pitchFamily="2" charset="-122"/>
            </a:endParaRPr>
          </a:p>
        </p:txBody>
      </p:sp>
      <p:sp>
        <p:nvSpPr>
          <p:cNvPr id="18436"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18437"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sz="3700" dirty="0">
                <a:ea typeface="宋体" panose="02010600030101010101" pitchFamily="2" charset="-122"/>
              </a:rPr>
              <a:t>短期经济波动</a:t>
            </a:r>
            <a:endParaRPr lang="zh-CN" altLang="en-US" sz="3700" dirty="0">
              <a:ea typeface="宋体" panose="02010600030101010101" pitchFamily="2" charset="-122"/>
            </a:endParaRPr>
          </a:p>
        </p:txBody>
      </p:sp>
      <p:sp>
        <p:nvSpPr>
          <p:cNvPr id="19459" name="Content Placeholder 2"/>
          <p:cNvSpPr>
            <a:spLocks noGrp="1"/>
          </p:cNvSpPr>
          <p:nvPr>
            <p:ph idx="1"/>
          </p:nvPr>
        </p:nvSpPr>
        <p:spPr>
          <a:xfrm>
            <a:off x="381000" y="990600"/>
            <a:ext cx="8418513" cy="5410200"/>
          </a:xfrm>
          <a:ln/>
        </p:spPr>
        <p:txBody>
          <a:bodyPr vert="horz" wrap="square" lIns="91440" tIns="45720" rIns="91440" bIns="45720" anchor="t"/>
          <a:p>
            <a:r>
              <a:rPr lang="zh-CN" altLang="en-US" sz="3300" dirty="0">
                <a:ea typeface="宋体" panose="02010600030101010101" pitchFamily="2" charset="-122"/>
              </a:rPr>
              <a:t>AD-AS模型</a:t>
            </a:r>
            <a:endParaRPr lang="zh-CN" altLang="en-US" sz="3300" dirty="0">
              <a:ea typeface="宋体" panose="02010600030101010101" pitchFamily="2" charset="-122"/>
            </a:endParaRPr>
          </a:p>
          <a:p>
            <a:pPr lvl="1"/>
            <a:r>
              <a:rPr lang="zh-CN" altLang="en-US" dirty="0">
                <a:ea typeface="宋体" panose="02010600030101010101" pitchFamily="2" charset="-122"/>
              </a:rPr>
              <a:t>总需求(AD)和总供给(AS)</a:t>
            </a:r>
            <a:endParaRPr lang="zh-CN" altLang="en-US" dirty="0">
              <a:ea typeface="宋体" panose="02010600030101010101" pitchFamily="2" charset="-122"/>
            </a:endParaRPr>
          </a:p>
          <a:p>
            <a:pPr lvl="1"/>
            <a:r>
              <a:rPr lang="zh-CN" altLang="en-US" dirty="0">
                <a:ea typeface="宋体" panose="02010600030101010101" pitchFamily="2" charset="-122"/>
              </a:rPr>
              <a:t>大多数经济学家用来解释经济活动的短期波动</a:t>
            </a:r>
            <a:endParaRPr lang="zh-CN" altLang="en-US" dirty="0">
              <a:ea typeface="宋体" panose="02010600030101010101" pitchFamily="2" charset="-122"/>
            </a:endParaRPr>
          </a:p>
          <a:p>
            <a:pPr lvl="2"/>
            <a:r>
              <a:rPr lang="zh-CN" altLang="en-US" dirty="0">
                <a:ea typeface="宋体" panose="02010600030101010101" pitchFamily="2" charset="-122"/>
              </a:rPr>
              <a:t>围绕其长期趋势</a:t>
            </a:r>
            <a:endParaRPr lang="zh-CN" altLang="en-US" dirty="0">
              <a:ea typeface="宋体" panose="02010600030101010101" pitchFamily="2" charset="-122"/>
            </a:endParaRPr>
          </a:p>
        </p:txBody>
      </p:sp>
      <p:sp>
        <p:nvSpPr>
          <p:cNvPr id="19460"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19461"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sz="3700" dirty="0">
                <a:ea typeface="宋体" panose="02010600030101010101" pitchFamily="2" charset="-122"/>
              </a:rPr>
              <a:t>短期经济波动</a:t>
            </a:r>
            <a:endParaRPr lang="zh-CN" altLang="en-US" sz="3700" dirty="0">
              <a:ea typeface="宋体" panose="02010600030101010101" pitchFamily="2" charset="-122"/>
            </a:endParaRPr>
          </a:p>
        </p:txBody>
      </p:sp>
      <p:sp>
        <p:nvSpPr>
          <p:cNvPr id="20483" name="Content Placeholder 2"/>
          <p:cNvSpPr>
            <a:spLocks noGrp="1"/>
          </p:cNvSpPr>
          <p:nvPr>
            <p:ph idx="1"/>
          </p:nvPr>
        </p:nvSpPr>
        <p:spPr>
          <a:xfrm>
            <a:off x="381000" y="990600"/>
            <a:ext cx="8442325" cy="5410200"/>
          </a:xfrm>
          <a:ln/>
        </p:spPr>
        <p:txBody>
          <a:bodyPr vert="horz" wrap="square" lIns="91440" tIns="45720" rIns="91440" bIns="45720" anchor="t"/>
          <a:p>
            <a:r>
              <a:rPr lang="zh-CN" altLang="en-US" dirty="0">
                <a:ea typeface="宋体" panose="02010600030101010101" pitchFamily="2" charset="-122"/>
              </a:rPr>
              <a:t>总需求曲线</a:t>
            </a:r>
            <a:endParaRPr lang="zh-CN" altLang="en-US" dirty="0">
              <a:ea typeface="宋体" panose="02010600030101010101" pitchFamily="2" charset="-122"/>
            </a:endParaRPr>
          </a:p>
          <a:p>
            <a:pPr lvl="1"/>
            <a:r>
              <a:rPr lang="zh-CN" altLang="en-US" dirty="0">
                <a:ea typeface="宋体" panose="02010600030101010101" pitchFamily="2" charset="-122"/>
              </a:rPr>
              <a:t>表示物品和服务的数量</a:t>
            </a:r>
            <a:endParaRPr lang="zh-CN" altLang="en-US" dirty="0">
              <a:ea typeface="宋体" panose="02010600030101010101" pitchFamily="2" charset="-122"/>
            </a:endParaRPr>
          </a:p>
          <a:p>
            <a:pPr lvl="1"/>
            <a:r>
              <a:rPr lang="zh-CN" altLang="en-US" dirty="0">
                <a:ea typeface="宋体" panose="02010600030101010101" pitchFamily="2" charset="-122"/>
              </a:rPr>
              <a:t>家庭, 政府, 政府和外国消费者</a:t>
            </a:r>
            <a:endParaRPr lang="zh-CN" altLang="en-US" dirty="0">
              <a:ea typeface="宋体" panose="02010600030101010101" pitchFamily="2" charset="-122"/>
            </a:endParaRPr>
          </a:p>
          <a:p>
            <a:pPr lvl="1"/>
            <a:r>
              <a:rPr lang="zh-CN" altLang="en-US" dirty="0">
                <a:ea typeface="宋体" panose="02010600030101010101" pitchFamily="2" charset="-122"/>
              </a:rPr>
              <a:t>想在每个价格水平上购买的</a:t>
            </a:r>
            <a:endParaRPr lang="zh-CN" altLang="en-US" dirty="0">
              <a:ea typeface="宋体" panose="02010600030101010101" pitchFamily="2" charset="-122"/>
            </a:endParaRPr>
          </a:p>
          <a:p>
            <a:pPr lvl="1"/>
            <a:r>
              <a:rPr lang="zh-CN" altLang="en-US" dirty="0">
                <a:ea typeface="宋体" panose="02010600030101010101" pitchFamily="2" charset="-122"/>
              </a:rPr>
              <a:t>向下方倾斜</a:t>
            </a:r>
            <a:endParaRPr lang="zh-CN" altLang="en-US" dirty="0">
              <a:ea typeface="宋体" panose="02010600030101010101" pitchFamily="2" charset="-122"/>
            </a:endParaRPr>
          </a:p>
        </p:txBody>
      </p:sp>
      <p:sp>
        <p:nvSpPr>
          <p:cNvPr id="20484"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20485"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总需求曲线</a:t>
            </a:r>
            <a:endParaRPr lang="zh-CN" altLang="en-US" dirty="0">
              <a:ea typeface="宋体" panose="02010600030101010101" pitchFamily="2" charset="-122"/>
            </a:endParaRPr>
          </a:p>
        </p:txBody>
      </p:sp>
      <p:sp>
        <p:nvSpPr>
          <p:cNvPr id="21507" name="Content Placeholder 2"/>
          <p:cNvSpPr>
            <a:spLocks noGrp="1"/>
          </p:cNvSpPr>
          <p:nvPr>
            <p:ph idx="1"/>
          </p:nvPr>
        </p:nvSpPr>
        <p:spPr>
          <a:xfrm>
            <a:off x="381000" y="990600"/>
            <a:ext cx="8561388" cy="5410200"/>
          </a:xfrm>
          <a:ln/>
        </p:spPr>
        <p:txBody>
          <a:bodyPr vert="horz" wrap="square" lIns="91440" tIns="45720" rIns="91440" bIns="45720" anchor="t"/>
          <a:p>
            <a:pPr marL="0" indent="0">
              <a:buNone/>
            </a:pPr>
            <a:r>
              <a:rPr lang="nn-NO" altLang="en-US" dirty="0"/>
              <a:t>	Y = C + I + G + NX</a:t>
            </a:r>
            <a:endParaRPr lang="nn-NO" altLang="en-US" dirty="0"/>
          </a:p>
          <a:p>
            <a:pPr marL="0" indent="0"/>
            <a:r>
              <a:rPr lang="zh-CN" altLang="en-US" dirty="0">
                <a:ea typeface="宋体" panose="02010600030101010101" pitchFamily="2" charset="-122"/>
              </a:rPr>
              <a:t>三种效应解释为什么</a:t>
            </a:r>
            <a:r>
              <a:rPr lang="nn-NO" altLang="en-US" dirty="0"/>
              <a:t>AD</a:t>
            </a:r>
            <a:r>
              <a:rPr lang="zh-CN" altLang="en-US" dirty="0">
                <a:ea typeface="宋体" panose="02010600030101010101" pitchFamily="2" charset="-122"/>
              </a:rPr>
              <a:t>曲线向右下方倾斜</a:t>
            </a:r>
            <a:r>
              <a:rPr lang="nn-NO" altLang="en-US" dirty="0"/>
              <a:t>:</a:t>
            </a:r>
            <a:endParaRPr lang="nn-NO" altLang="en-US" dirty="0"/>
          </a:p>
          <a:p>
            <a:pPr lvl="1"/>
            <a:r>
              <a:rPr lang="zh-CN" altLang="en-US" dirty="0">
                <a:ea typeface="宋体" panose="02010600030101010101" pitchFamily="2" charset="-122"/>
              </a:rPr>
              <a:t>财富效应</a:t>
            </a:r>
            <a:r>
              <a:rPr lang="nn-NO" altLang="en-US" dirty="0"/>
              <a:t> (C )</a:t>
            </a:r>
            <a:endParaRPr lang="nn-NO" altLang="en-US" dirty="0"/>
          </a:p>
          <a:p>
            <a:pPr lvl="1"/>
            <a:r>
              <a:rPr lang="zh-CN" altLang="en-US" dirty="0">
                <a:ea typeface="宋体" panose="02010600030101010101" pitchFamily="2" charset="-122"/>
              </a:rPr>
              <a:t>利率效应</a:t>
            </a:r>
            <a:r>
              <a:rPr lang="nn-NO" altLang="en-US" dirty="0"/>
              <a:t>(I)</a:t>
            </a:r>
            <a:endParaRPr lang="nn-NO" altLang="en-US" dirty="0"/>
          </a:p>
          <a:p>
            <a:pPr lvl="1"/>
            <a:r>
              <a:rPr lang="zh-CN" altLang="en-US" dirty="0">
                <a:ea typeface="宋体" panose="02010600030101010101" pitchFamily="2" charset="-122"/>
              </a:rPr>
              <a:t>汇率效应</a:t>
            </a:r>
            <a:r>
              <a:rPr lang="nn-NO" altLang="en-US" dirty="0"/>
              <a:t>(NX)</a:t>
            </a:r>
            <a:endParaRPr lang="nn-NO" altLang="en-US" dirty="0"/>
          </a:p>
          <a:p>
            <a:pPr marL="0" indent="0"/>
            <a:r>
              <a:rPr lang="zh-CN" altLang="en-US" dirty="0">
                <a:ea typeface="宋体" panose="02010600030101010101" pitchFamily="2" charset="-122"/>
              </a:rPr>
              <a:t>假设:政府购买 (G)</a:t>
            </a:r>
            <a:endParaRPr lang="zh-CN" altLang="en-US" dirty="0">
              <a:ea typeface="宋体" panose="02010600030101010101" pitchFamily="2" charset="-122"/>
            </a:endParaRPr>
          </a:p>
          <a:p>
            <a:pPr lvl="1"/>
            <a:r>
              <a:rPr lang="zh-CN" altLang="en-US" dirty="0">
                <a:ea typeface="宋体" panose="02010600030101010101" pitchFamily="2" charset="-122"/>
              </a:rPr>
              <a:t>固定不变</a:t>
            </a:r>
            <a:endParaRPr lang="zh-CN" altLang="en-US" dirty="0">
              <a:ea typeface="宋体" panose="02010600030101010101" pitchFamily="2" charset="-122"/>
            </a:endParaRPr>
          </a:p>
        </p:txBody>
      </p:sp>
      <p:sp>
        <p:nvSpPr>
          <p:cNvPr id="21508"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21509"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总需求曲线</a:t>
            </a:r>
            <a:endParaRPr lang="zh-CN" altLang="en-US" dirty="0">
              <a:ea typeface="宋体" panose="02010600030101010101" pitchFamily="2" charset="-122"/>
            </a:endParaRPr>
          </a:p>
        </p:txBody>
      </p:sp>
      <p:sp>
        <p:nvSpPr>
          <p:cNvPr id="22531" name="Content Placeholder 2"/>
          <p:cNvSpPr>
            <a:spLocks noGrp="1"/>
          </p:cNvSpPr>
          <p:nvPr>
            <p:ph idx="1"/>
          </p:nvPr>
        </p:nvSpPr>
        <p:spPr>
          <a:xfrm>
            <a:off x="381000" y="990600"/>
            <a:ext cx="8431213" cy="5410200"/>
          </a:xfrm>
          <a:ln/>
        </p:spPr>
        <p:txBody>
          <a:bodyPr vert="horz" wrap="square" lIns="91440" tIns="45720" rIns="91440" bIns="45720" anchor="t"/>
          <a:p>
            <a:r>
              <a:rPr lang="zh-CN" altLang="en-US" dirty="0">
                <a:ea typeface="宋体" panose="02010600030101010101" pitchFamily="2" charset="-122"/>
              </a:rPr>
              <a:t>物价水平和消费 (C): 财富效应</a:t>
            </a:r>
            <a:endParaRPr lang="zh-CN" altLang="en-US" dirty="0">
              <a:ea typeface="宋体" panose="02010600030101010101" pitchFamily="2" charset="-122"/>
            </a:endParaRPr>
          </a:p>
          <a:p>
            <a:pPr lvl="1"/>
            <a:r>
              <a:rPr lang="zh-CN" altLang="en-US" dirty="0">
                <a:ea typeface="宋体" panose="02010600030101010101" pitchFamily="2" charset="-122"/>
              </a:rPr>
              <a:t>物价水平下降</a:t>
            </a:r>
            <a:endParaRPr lang="zh-CN" altLang="en-US" dirty="0">
              <a:ea typeface="宋体" panose="02010600030101010101" pitchFamily="2" charset="-122"/>
            </a:endParaRPr>
          </a:p>
          <a:p>
            <a:pPr lvl="2"/>
            <a:r>
              <a:rPr lang="zh-CN" altLang="en-US" dirty="0">
                <a:ea typeface="宋体" panose="02010600030101010101" pitchFamily="2" charset="-122"/>
              </a:rPr>
              <a:t>提高了货币的真实价值</a:t>
            </a:r>
            <a:endParaRPr lang="zh-CN" altLang="en-US" dirty="0">
              <a:ea typeface="宋体" panose="02010600030101010101" pitchFamily="2" charset="-122"/>
            </a:endParaRPr>
          </a:p>
          <a:p>
            <a:pPr lvl="2"/>
            <a:r>
              <a:rPr lang="zh-CN" altLang="en-US" dirty="0">
                <a:ea typeface="宋体" panose="02010600030101010101" pitchFamily="2" charset="-122"/>
              </a:rPr>
              <a:t>消费者更富有</a:t>
            </a:r>
            <a:endParaRPr lang="zh-CN" altLang="en-US" dirty="0">
              <a:ea typeface="宋体" panose="02010600030101010101" pitchFamily="2" charset="-122"/>
            </a:endParaRPr>
          </a:p>
          <a:p>
            <a:pPr lvl="2"/>
            <a:r>
              <a:rPr lang="zh-CN" altLang="en-US" dirty="0">
                <a:ea typeface="宋体" panose="02010600030101010101" pitchFamily="2" charset="-122"/>
              </a:rPr>
              <a:t>提高了消费者、支出</a:t>
            </a:r>
            <a:endParaRPr lang="zh-CN" altLang="en-US" dirty="0">
              <a:ea typeface="宋体" panose="02010600030101010101" pitchFamily="2" charset="-122"/>
            </a:endParaRPr>
          </a:p>
          <a:p>
            <a:pPr lvl="2"/>
            <a:r>
              <a:rPr lang="zh-CN" altLang="en-US" dirty="0">
                <a:ea typeface="宋体" panose="02010600030101010101" pitchFamily="2" charset="-122"/>
              </a:rPr>
              <a:t>增加物品和服务的需求</a:t>
            </a:r>
            <a:endParaRPr lang="zh-CN" altLang="en-US" dirty="0">
              <a:ea typeface="宋体" panose="02010600030101010101" pitchFamily="2" charset="-122"/>
            </a:endParaRPr>
          </a:p>
        </p:txBody>
      </p:sp>
      <p:sp>
        <p:nvSpPr>
          <p:cNvPr id="22532"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22533"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总需求曲线</a:t>
            </a:r>
            <a:endParaRPr lang="zh-CN" altLang="en-US" dirty="0">
              <a:ea typeface="宋体" panose="02010600030101010101" pitchFamily="2" charset="-122"/>
            </a:endParaRPr>
          </a:p>
        </p:txBody>
      </p:sp>
      <p:sp>
        <p:nvSpPr>
          <p:cNvPr id="23555" name="Content Placeholder 2"/>
          <p:cNvSpPr>
            <a:spLocks noGrp="1"/>
          </p:cNvSpPr>
          <p:nvPr>
            <p:ph idx="1"/>
          </p:nvPr>
        </p:nvSpPr>
        <p:spPr>
          <a:xfrm>
            <a:off x="381000" y="990600"/>
            <a:ext cx="8572500" cy="5410200"/>
          </a:xfrm>
          <a:ln/>
        </p:spPr>
        <p:txBody>
          <a:bodyPr vert="horz" wrap="square" lIns="91440" tIns="45720" rIns="91440" bIns="45720" anchor="t"/>
          <a:p>
            <a:r>
              <a:rPr lang="zh-CN" altLang="en-US" dirty="0">
                <a:ea typeface="宋体" panose="02010600030101010101" pitchFamily="2" charset="-122"/>
              </a:rPr>
              <a:t>物价水平和投资(I): 利率效应 </a:t>
            </a:r>
            <a:endParaRPr lang="zh-CN" altLang="en-US" dirty="0">
              <a:ea typeface="宋体" panose="02010600030101010101" pitchFamily="2" charset="-122"/>
            </a:endParaRPr>
          </a:p>
          <a:p>
            <a:pPr lvl="1"/>
            <a:r>
              <a:rPr lang="zh-CN" altLang="en-US" dirty="0">
                <a:ea typeface="宋体" panose="02010600030101010101" pitchFamily="2" charset="-122"/>
              </a:rPr>
              <a:t>物价水平下降</a:t>
            </a:r>
            <a:endParaRPr lang="zh-CN" altLang="en-US" dirty="0">
              <a:ea typeface="宋体" panose="02010600030101010101" pitchFamily="2" charset="-122"/>
            </a:endParaRPr>
          </a:p>
          <a:p>
            <a:pPr lvl="2"/>
            <a:r>
              <a:rPr lang="zh-CN" altLang="en-US" dirty="0">
                <a:ea typeface="宋体" panose="02010600030101010101" pitchFamily="2" charset="-122"/>
              </a:rPr>
              <a:t>降低了利率</a:t>
            </a:r>
            <a:endParaRPr lang="zh-CN" altLang="en-US" dirty="0">
              <a:ea typeface="宋体" panose="02010600030101010101" pitchFamily="2" charset="-122"/>
            </a:endParaRPr>
          </a:p>
          <a:p>
            <a:pPr lvl="2"/>
            <a:r>
              <a:rPr lang="zh-CN" altLang="en-US" dirty="0">
                <a:ea typeface="宋体" panose="02010600030101010101" pitchFamily="2" charset="-122"/>
              </a:rPr>
              <a:t>增加了在投资品上的支出</a:t>
            </a:r>
            <a:endParaRPr lang="zh-CN" altLang="en-US" dirty="0">
              <a:ea typeface="宋体" panose="02010600030101010101" pitchFamily="2" charset="-122"/>
            </a:endParaRPr>
          </a:p>
          <a:p>
            <a:pPr lvl="2"/>
            <a:r>
              <a:rPr lang="zh-CN" altLang="en-US" dirty="0">
                <a:ea typeface="宋体" panose="02010600030101010101" pitchFamily="2" charset="-122"/>
              </a:rPr>
              <a:t>增加物品和服务的需求</a:t>
            </a:r>
            <a:endParaRPr lang="zh-CN" altLang="en-US" dirty="0">
              <a:ea typeface="宋体" panose="02010600030101010101" pitchFamily="2" charset="-122"/>
            </a:endParaRPr>
          </a:p>
        </p:txBody>
      </p:sp>
      <p:sp>
        <p:nvSpPr>
          <p:cNvPr id="23556"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23557"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总需求曲线</a:t>
            </a:r>
            <a:endParaRPr lang="zh-CN" altLang="en-US" dirty="0">
              <a:ea typeface="宋体" panose="02010600030101010101" pitchFamily="2" charset="-122"/>
            </a:endParaRPr>
          </a:p>
        </p:txBody>
      </p:sp>
      <p:sp>
        <p:nvSpPr>
          <p:cNvPr id="24579" name="Content Placeholder 2"/>
          <p:cNvSpPr>
            <a:spLocks noGrp="1"/>
          </p:cNvSpPr>
          <p:nvPr>
            <p:ph idx="1"/>
          </p:nvPr>
        </p:nvSpPr>
        <p:spPr>
          <a:xfrm>
            <a:off x="381000" y="990600"/>
            <a:ext cx="8561388" cy="5410200"/>
          </a:xfrm>
          <a:ln/>
        </p:spPr>
        <p:txBody>
          <a:bodyPr vert="horz" wrap="square" lIns="91440" tIns="45720" rIns="91440" bIns="45720" anchor="t"/>
          <a:p>
            <a:r>
              <a:rPr lang="zh-CN" altLang="en-US" dirty="0">
                <a:ea typeface="宋体" panose="02010600030101010101" pitchFamily="2" charset="-122"/>
              </a:rPr>
              <a:t>物价水平和净出口(NX): 汇率效应</a:t>
            </a:r>
            <a:endParaRPr lang="zh-CN" altLang="en-US" dirty="0">
              <a:ea typeface="宋体" panose="02010600030101010101" pitchFamily="2" charset="-122"/>
            </a:endParaRPr>
          </a:p>
          <a:p>
            <a:pPr lvl="1"/>
            <a:r>
              <a:rPr lang="zh-CN" altLang="en-US" dirty="0">
                <a:ea typeface="宋体" panose="02010600030101010101" pitchFamily="2" charset="-122"/>
              </a:rPr>
              <a:t>美国的物价水平下降</a:t>
            </a:r>
            <a:endParaRPr lang="zh-CN" altLang="en-US" dirty="0">
              <a:ea typeface="宋体" panose="02010600030101010101" pitchFamily="2" charset="-122"/>
            </a:endParaRPr>
          </a:p>
          <a:p>
            <a:pPr lvl="2"/>
            <a:r>
              <a:rPr lang="zh-CN" altLang="en-US" dirty="0">
                <a:ea typeface="宋体" panose="02010600030101010101" pitchFamily="2" charset="-122"/>
              </a:rPr>
              <a:t>降低了利率</a:t>
            </a:r>
            <a:endParaRPr lang="zh-CN" altLang="en-US" dirty="0">
              <a:ea typeface="宋体" panose="02010600030101010101" pitchFamily="2" charset="-122"/>
            </a:endParaRPr>
          </a:p>
          <a:p>
            <a:pPr lvl="2"/>
            <a:r>
              <a:rPr lang="zh-CN" altLang="en-US" dirty="0">
                <a:ea typeface="宋体" panose="02010600030101010101" pitchFamily="2" charset="-122"/>
              </a:rPr>
              <a:t>美元贬值</a:t>
            </a:r>
            <a:endParaRPr lang="zh-CN" altLang="en-US" dirty="0">
              <a:ea typeface="宋体" panose="02010600030101010101" pitchFamily="2" charset="-122"/>
            </a:endParaRPr>
          </a:p>
          <a:p>
            <a:pPr lvl="2"/>
            <a:r>
              <a:rPr lang="zh-CN" altLang="en-US" dirty="0">
                <a:ea typeface="宋体" panose="02010600030101010101" pitchFamily="2" charset="-122"/>
              </a:rPr>
              <a:t>刺激出口需求增加物品和服务的需求</a:t>
            </a:r>
            <a:endParaRPr lang="zh-CN" altLang="en-US" dirty="0">
              <a:ea typeface="宋体" panose="02010600030101010101" pitchFamily="2" charset="-122"/>
            </a:endParaRPr>
          </a:p>
        </p:txBody>
      </p:sp>
      <p:sp>
        <p:nvSpPr>
          <p:cNvPr id="24580"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24581"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总需求曲线</a:t>
            </a:r>
            <a:endParaRPr lang="zh-CN" altLang="en-US" dirty="0">
              <a:ea typeface="宋体" panose="02010600030101010101" pitchFamily="2" charset="-122"/>
            </a:endParaRPr>
          </a:p>
        </p:txBody>
      </p:sp>
      <p:sp>
        <p:nvSpPr>
          <p:cNvPr id="25603" name="Content Placeholder 2"/>
          <p:cNvSpPr>
            <a:spLocks noGrp="1"/>
          </p:cNvSpPr>
          <p:nvPr>
            <p:ph idx="1"/>
          </p:nvPr>
        </p:nvSpPr>
        <p:spPr>
          <a:xfrm>
            <a:off x="381000" y="990600"/>
            <a:ext cx="8561388" cy="5410200"/>
          </a:xfrm>
          <a:ln/>
        </p:spPr>
        <p:txBody>
          <a:bodyPr vert="horz" wrap="square" lIns="91440" tIns="45720" rIns="91440" bIns="45720" anchor="t"/>
          <a:p>
            <a:r>
              <a:rPr lang="zh-CN" altLang="en-US" dirty="0">
                <a:ea typeface="宋体" panose="02010600030101010101" pitchFamily="2" charset="-122"/>
              </a:rPr>
              <a:t>价格水平下降</a:t>
            </a:r>
            <a:endParaRPr lang="zh-CN" altLang="en-US" dirty="0">
              <a:ea typeface="宋体" panose="02010600030101010101" pitchFamily="2" charset="-122"/>
            </a:endParaRPr>
          </a:p>
          <a:p>
            <a:pPr lvl="1"/>
            <a:r>
              <a:rPr lang="zh-CN" altLang="en-US" dirty="0">
                <a:ea typeface="宋体" panose="02010600030101010101" pitchFamily="2" charset="-122"/>
              </a:rPr>
              <a:t>增加物品和服务的需求</a:t>
            </a:r>
            <a:endParaRPr lang="zh-CN" altLang="en-US" dirty="0">
              <a:ea typeface="宋体" panose="02010600030101010101" pitchFamily="2" charset="-122"/>
            </a:endParaRPr>
          </a:p>
          <a:p>
            <a:pPr lvl="1"/>
            <a:r>
              <a:rPr lang="zh-CN" altLang="en-US" dirty="0">
                <a:ea typeface="宋体" panose="02010600030101010101" pitchFamily="2" charset="-122"/>
              </a:rPr>
              <a:t>因为: </a:t>
            </a:r>
            <a:endParaRPr lang="zh-CN" altLang="en-US" dirty="0">
              <a:ea typeface="宋体" panose="02010600030101010101" pitchFamily="2" charset="-122"/>
            </a:endParaRPr>
          </a:p>
          <a:p>
            <a:pPr marL="1428750" lvl="2" indent="-514350">
              <a:buFont typeface="Calibri" panose="020F0502020204030204" pitchFamily="34" charset="0"/>
              <a:buAutoNum type="arabicPeriod"/>
            </a:pPr>
            <a:r>
              <a:rPr lang="zh-CN" altLang="en-US" dirty="0">
                <a:ea typeface="宋体" panose="02010600030101010101" pitchFamily="2" charset="-122"/>
              </a:rPr>
              <a:t>消费者更富有: 刺激了消费物品的需求</a:t>
            </a:r>
            <a:endParaRPr lang="zh-CN" altLang="en-US" dirty="0">
              <a:ea typeface="宋体" panose="02010600030101010101" pitchFamily="2" charset="-122"/>
            </a:endParaRPr>
          </a:p>
          <a:p>
            <a:pPr marL="1428750" lvl="2" indent="-514350">
              <a:buFont typeface="Calibri" panose="020F0502020204030204" pitchFamily="34" charset="0"/>
              <a:buAutoNum type="arabicPeriod"/>
            </a:pPr>
            <a:r>
              <a:rPr lang="zh-CN" altLang="en-US" dirty="0">
                <a:ea typeface="宋体" panose="02010600030101010101" pitchFamily="2" charset="-122"/>
              </a:rPr>
              <a:t>利率下降: 刺激了投资品的需求</a:t>
            </a:r>
            <a:endParaRPr lang="zh-CN" altLang="en-US" dirty="0">
              <a:ea typeface="宋体" panose="02010600030101010101" pitchFamily="2" charset="-122"/>
            </a:endParaRPr>
          </a:p>
          <a:p>
            <a:pPr marL="1428750" lvl="2" indent="-514350">
              <a:buFont typeface="Calibri" panose="020F0502020204030204" pitchFamily="34" charset="0"/>
              <a:buAutoNum type="arabicPeriod"/>
            </a:pPr>
            <a:r>
              <a:rPr lang="zh-CN" altLang="en-US" dirty="0">
                <a:ea typeface="宋体" panose="02010600030101010101" pitchFamily="2" charset="-122"/>
              </a:rPr>
              <a:t>通货贬值: 刺激了净出口的需求</a:t>
            </a:r>
            <a:endParaRPr lang="zh-CN" altLang="en-US" dirty="0">
              <a:ea typeface="宋体" panose="02010600030101010101" pitchFamily="2" charset="-122"/>
            </a:endParaRPr>
          </a:p>
        </p:txBody>
      </p:sp>
      <p:sp>
        <p:nvSpPr>
          <p:cNvPr id="25604"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25605"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总需求曲线</a:t>
            </a:r>
            <a:endParaRPr lang="zh-CN" altLang="en-US" dirty="0">
              <a:ea typeface="宋体" panose="02010600030101010101" pitchFamily="2" charset="-122"/>
            </a:endParaRPr>
          </a:p>
        </p:txBody>
      </p:sp>
      <p:sp>
        <p:nvSpPr>
          <p:cNvPr id="26627" name="Content Placeholder 2"/>
          <p:cNvSpPr>
            <a:spLocks noGrp="1"/>
          </p:cNvSpPr>
          <p:nvPr>
            <p:ph idx="1"/>
          </p:nvPr>
        </p:nvSpPr>
        <p:spPr>
          <a:xfrm>
            <a:off x="381000" y="990600"/>
            <a:ext cx="8513763" cy="5410200"/>
          </a:xfrm>
          <a:ln/>
        </p:spPr>
        <p:txBody>
          <a:bodyPr vert="horz" wrap="square" lIns="91440" tIns="45720" rIns="91440" bIns="45720" anchor="t"/>
          <a:p>
            <a:r>
              <a:rPr lang="zh-CN" altLang="en-US" dirty="0">
                <a:ea typeface="宋体" panose="02010600030101010101" pitchFamily="2" charset="-122"/>
              </a:rPr>
              <a:t>物价水平上升</a:t>
            </a:r>
            <a:endParaRPr lang="zh-CN" altLang="en-US" dirty="0">
              <a:ea typeface="宋体" panose="02010600030101010101" pitchFamily="2" charset="-122"/>
            </a:endParaRPr>
          </a:p>
          <a:p>
            <a:pPr lvl="1"/>
            <a:r>
              <a:rPr lang="zh-CN" altLang="en-US" dirty="0">
                <a:ea typeface="宋体" panose="02010600030101010101" pitchFamily="2" charset="-122"/>
              </a:rPr>
              <a:t>降低了物品和服务的需求</a:t>
            </a:r>
            <a:endParaRPr lang="zh-CN" altLang="en-US" dirty="0">
              <a:ea typeface="宋体" panose="02010600030101010101" pitchFamily="2" charset="-122"/>
            </a:endParaRPr>
          </a:p>
          <a:p>
            <a:pPr lvl="1"/>
            <a:r>
              <a:rPr lang="zh-CN" altLang="en-US" dirty="0">
                <a:ea typeface="宋体" panose="02010600030101010101" pitchFamily="2" charset="-122"/>
              </a:rPr>
              <a:t>因为: </a:t>
            </a:r>
            <a:endParaRPr lang="zh-CN" altLang="en-US" dirty="0">
              <a:ea typeface="宋体" panose="02010600030101010101" pitchFamily="2" charset="-122"/>
            </a:endParaRPr>
          </a:p>
          <a:p>
            <a:pPr marL="1428750" lvl="2" indent="-514350">
              <a:buFont typeface="Calibri" panose="020F0502020204030204" pitchFamily="34" charset="0"/>
              <a:buAutoNum type="arabicPeriod"/>
            </a:pPr>
            <a:r>
              <a:rPr lang="zh-CN" altLang="en-US" dirty="0">
                <a:ea typeface="宋体" panose="02010600030101010101" pitchFamily="2" charset="-122"/>
              </a:rPr>
              <a:t>消费者变穷了: 降低了消费者的购买 </a:t>
            </a:r>
            <a:endParaRPr lang="zh-CN" altLang="en-US" dirty="0">
              <a:ea typeface="宋体" panose="02010600030101010101" pitchFamily="2" charset="-122"/>
            </a:endParaRPr>
          </a:p>
          <a:p>
            <a:pPr marL="1428750" lvl="2" indent="-514350">
              <a:buFont typeface="Calibri" panose="020F0502020204030204" pitchFamily="34" charset="0"/>
              <a:buAutoNum type="arabicPeriod"/>
            </a:pPr>
            <a:r>
              <a:rPr lang="zh-CN" altLang="en-US" dirty="0">
                <a:ea typeface="宋体" panose="02010600030101010101" pitchFamily="2" charset="-122"/>
              </a:rPr>
              <a:t>高的利率: 降低了投资支出</a:t>
            </a:r>
            <a:endParaRPr lang="zh-CN" altLang="en-US" dirty="0">
              <a:ea typeface="宋体" panose="02010600030101010101" pitchFamily="2" charset="-122"/>
            </a:endParaRPr>
          </a:p>
          <a:p>
            <a:pPr marL="1428750" lvl="2" indent="-514350">
              <a:buFont typeface="Calibri" panose="020F0502020204030204" pitchFamily="34" charset="0"/>
              <a:buAutoNum type="arabicPeriod"/>
            </a:pPr>
            <a:r>
              <a:rPr lang="zh-CN" altLang="en-US" dirty="0">
                <a:ea typeface="宋体" panose="02010600030101010101" pitchFamily="2" charset="-122"/>
              </a:rPr>
              <a:t>通货升值: 降低了净出口</a:t>
            </a:r>
            <a:endParaRPr lang="zh-CN" altLang="en-US" dirty="0">
              <a:ea typeface="宋体" panose="02010600030101010101" pitchFamily="2" charset="-122"/>
            </a:endParaRPr>
          </a:p>
        </p:txBody>
      </p:sp>
      <p:sp>
        <p:nvSpPr>
          <p:cNvPr id="26628"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26629"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idx="4294967295"/>
          </p:nvPr>
        </p:nvSpPr>
        <p:spPr>
          <a:ln/>
        </p:spPr>
        <p:txBody>
          <a:bodyPr vert="horz" wrap="square" lIns="91440" tIns="45720" rIns="91440" bIns="45720" anchor="ctr"/>
          <a:p>
            <a:r>
              <a:rPr lang="zh-CN" altLang="en-US" sz="2900" dirty="0">
                <a:solidFill>
                  <a:schemeClr val="tx1"/>
                </a:solidFill>
                <a:ea typeface="宋体" panose="02010600030101010101" pitchFamily="2" charset="-122"/>
              </a:rPr>
              <a:t>图 3</a:t>
            </a:r>
            <a:endParaRPr lang="zh-CN" altLang="en-US" sz="2900" dirty="0">
              <a:solidFill>
                <a:schemeClr val="tx1"/>
              </a:solidFill>
              <a:ea typeface="宋体" panose="02010600030101010101" pitchFamily="2" charset="-122"/>
            </a:endParaRPr>
          </a:p>
        </p:txBody>
      </p:sp>
      <p:sp>
        <p:nvSpPr>
          <p:cNvPr id="27651" name="Footer Placeholder 3"/>
          <p:cNvSpPr txBox="1">
            <a:spLocks noGrp="1"/>
          </p:cNvSpPr>
          <p:nvPr/>
        </p:nvSpPr>
        <p:spPr>
          <a:xfrm>
            <a:off x="0" y="6492875"/>
            <a:ext cx="8615363" cy="365125"/>
          </a:xfrm>
          <a:prstGeom prst="rect">
            <a:avLst/>
          </a:prstGeom>
          <a:noFill/>
          <a:ln w="9525">
            <a:noFill/>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100" dirty="0">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ea typeface="宋体" panose="02010600030101010101" pitchFamily="2" charset="-122"/>
            </a:endParaRPr>
          </a:p>
        </p:txBody>
      </p:sp>
      <p:sp>
        <p:nvSpPr>
          <p:cNvPr id="27652" name="TextBox 4"/>
          <p:cNvSpPr txBox="1"/>
          <p:nvPr/>
        </p:nvSpPr>
        <p:spPr>
          <a:xfrm>
            <a:off x="136525" y="376238"/>
            <a:ext cx="1833563" cy="487362"/>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2600" dirty="0">
                <a:solidFill>
                  <a:srgbClr val="002060"/>
                </a:solidFill>
                <a:ea typeface="宋体" panose="02010600030101010101" pitchFamily="2" charset="-122"/>
              </a:rPr>
              <a:t>总需求曲线</a:t>
            </a:r>
            <a:endParaRPr lang="zh-CN" altLang="en-US" sz="2600" dirty="0">
              <a:solidFill>
                <a:srgbClr val="002060"/>
              </a:solidFill>
              <a:ea typeface="宋体" panose="02010600030101010101" pitchFamily="2" charset="-122"/>
            </a:endParaRPr>
          </a:p>
        </p:txBody>
      </p:sp>
      <p:grpSp>
        <p:nvGrpSpPr>
          <p:cNvPr id="30725" name="Group 22"/>
          <p:cNvGrpSpPr/>
          <p:nvPr/>
        </p:nvGrpSpPr>
        <p:grpSpPr>
          <a:xfrm>
            <a:off x="1355725" y="1039813"/>
            <a:ext cx="5446713" cy="3184525"/>
            <a:chOff x="0" y="0"/>
            <a:chExt cx="5446400" cy="3183332"/>
          </a:xfrm>
        </p:grpSpPr>
        <p:grpSp>
          <p:nvGrpSpPr>
            <p:cNvPr id="27686" name="Group 11"/>
            <p:cNvGrpSpPr/>
            <p:nvPr/>
          </p:nvGrpSpPr>
          <p:grpSpPr>
            <a:xfrm>
              <a:off x="743387" y="47607"/>
              <a:ext cx="4703013" cy="3135725"/>
              <a:chOff x="0" y="0"/>
              <a:chExt cx="4703013" cy="3135725"/>
            </a:xfrm>
          </p:grpSpPr>
          <p:sp>
            <p:nvSpPr>
              <p:cNvPr id="27688" name="Rectangle 9"/>
              <p:cNvSpPr/>
              <p:nvPr/>
            </p:nvSpPr>
            <p:spPr>
              <a:xfrm>
                <a:off x="23332" y="0"/>
                <a:ext cx="4679681" cy="3111921"/>
              </a:xfrm>
              <a:prstGeom prst="rect">
                <a:avLst/>
              </a:prstGeom>
              <a:solidFill>
                <a:schemeClr val="bg1"/>
              </a:solidFill>
              <a:ln w="25400" cap="flat" cmpd="sng">
                <a:solidFill>
                  <a:schemeClr val="bg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endParaRPr lang="zh-CN" altLang="en-US" dirty="0">
                  <a:ea typeface="宋体" panose="02010600030101010101" pitchFamily="2" charset="-122"/>
                </a:endParaRPr>
              </a:p>
            </p:txBody>
          </p:sp>
          <p:cxnSp>
            <p:nvCxnSpPr>
              <p:cNvPr id="27689" name="Straight Connector 8"/>
              <p:cNvCxnSpPr/>
              <p:nvPr/>
            </p:nvCxnSpPr>
            <p:spPr>
              <a:xfrm rot="5400000">
                <a:off x="-1567548" y="1567068"/>
                <a:ext cx="3135725" cy="1588"/>
              </a:xfrm>
              <a:prstGeom prst="line">
                <a:avLst/>
              </a:prstGeom>
              <a:ln w="28575" cap="flat" cmpd="sng">
                <a:solidFill>
                  <a:schemeClr val="tx1"/>
                </a:solidFill>
                <a:prstDash val="solid"/>
                <a:headEnd type="none" w="med" len="med"/>
                <a:tailEnd type="none" w="med" len="med"/>
              </a:ln>
            </p:spPr>
          </p:cxnSp>
        </p:grpSp>
        <p:sp>
          <p:nvSpPr>
            <p:cNvPr id="27687" name="TextBox 21"/>
            <p:cNvSpPr txBox="1"/>
            <p:nvPr/>
          </p:nvSpPr>
          <p:spPr>
            <a:xfrm>
              <a:off x="0" y="0"/>
              <a:ext cx="735982" cy="646089"/>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zh-CN" altLang="en-US" dirty="0">
                  <a:ea typeface="宋体" panose="02010600030101010101" pitchFamily="2" charset="-122"/>
                </a:rPr>
                <a:t>物价</a:t>
              </a:r>
              <a:endParaRPr lang="zh-CN" altLang="en-US" dirty="0">
                <a:ea typeface="宋体" panose="02010600030101010101" pitchFamily="2" charset="-122"/>
              </a:endParaRPr>
            </a:p>
            <a:p>
              <a:pPr marL="0" lvl="0" indent="0" algn="r" eaLnBrk="1" hangingPunct="1">
                <a:spcBef>
                  <a:spcPct val="0"/>
                </a:spcBef>
              </a:pPr>
              <a:r>
                <a:rPr lang="zh-CN" altLang="en-US" dirty="0">
                  <a:ea typeface="宋体" panose="02010600030101010101" pitchFamily="2" charset="-122"/>
                </a:rPr>
                <a:t>水平</a:t>
              </a:r>
              <a:endParaRPr lang="zh-CN" altLang="en-US" dirty="0">
                <a:ea typeface="宋体" panose="02010600030101010101" pitchFamily="2" charset="-122"/>
              </a:endParaRPr>
            </a:p>
          </p:txBody>
        </p:sp>
      </p:grpSp>
      <p:grpSp>
        <p:nvGrpSpPr>
          <p:cNvPr id="30730" name="Group 25"/>
          <p:cNvGrpSpPr/>
          <p:nvPr/>
        </p:nvGrpSpPr>
        <p:grpSpPr>
          <a:xfrm>
            <a:off x="2087563" y="4197350"/>
            <a:ext cx="5424487" cy="368300"/>
            <a:chOff x="0" y="0"/>
            <a:chExt cx="5425547" cy="369147"/>
          </a:xfrm>
        </p:grpSpPr>
        <p:cxnSp>
          <p:nvCxnSpPr>
            <p:cNvPr id="27684" name="Straight Connector 11"/>
            <p:cNvCxnSpPr/>
            <p:nvPr/>
          </p:nvCxnSpPr>
          <p:spPr>
            <a:xfrm flipV="1">
              <a:off x="0" y="23868"/>
              <a:ext cx="4625291" cy="1591"/>
            </a:xfrm>
            <a:prstGeom prst="line">
              <a:avLst/>
            </a:prstGeom>
            <a:ln w="28575" cap="flat" cmpd="sng">
              <a:solidFill>
                <a:schemeClr val="tx1"/>
              </a:solidFill>
              <a:prstDash val="solid"/>
              <a:headEnd type="none" w="med" len="med"/>
              <a:tailEnd type="none" w="med" len="med"/>
            </a:ln>
          </p:spPr>
        </p:cxnSp>
        <p:sp>
          <p:nvSpPr>
            <p:cNvPr id="27685" name="TextBox 23"/>
            <p:cNvSpPr txBox="1"/>
            <p:nvPr/>
          </p:nvSpPr>
          <p:spPr>
            <a:xfrm>
              <a:off x="3288267" y="0"/>
              <a:ext cx="2137280" cy="369147"/>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zh-CN" altLang="en-US" dirty="0">
                  <a:ea typeface="宋体" panose="02010600030101010101" pitchFamily="2" charset="-122"/>
                </a:rPr>
                <a:t>产量</a:t>
              </a:r>
              <a:endParaRPr lang="zh-CN" altLang="en-US" dirty="0">
                <a:ea typeface="宋体" panose="02010600030101010101" pitchFamily="2" charset="-122"/>
              </a:endParaRPr>
            </a:p>
          </p:txBody>
        </p:sp>
      </p:grpSp>
      <p:grpSp>
        <p:nvGrpSpPr>
          <p:cNvPr id="30733" name="Group 26"/>
          <p:cNvGrpSpPr/>
          <p:nvPr/>
        </p:nvGrpSpPr>
        <p:grpSpPr>
          <a:xfrm>
            <a:off x="1658938" y="2200275"/>
            <a:ext cx="1735137" cy="368300"/>
            <a:chOff x="0" y="0"/>
            <a:chExt cx="1734995" cy="369684"/>
          </a:xfrm>
        </p:grpSpPr>
        <p:cxnSp>
          <p:nvCxnSpPr>
            <p:cNvPr id="27682" name="Straight Connector 14"/>
            <p:cNvCxnSpPr/>
            <p:nvPr/>
          </p:nvCxnSpPr>
          <p:spPr>
            <a:xfrm rot="10800000">
              <a:off x="452400" y="170501"/>
              <a:ext cx="1282595" cy="0"/>
            </a:xfrm>
            <a:prstGeom prst="line">
              <a:avLst/>
            </a:prstGeom>
            <a:ln w="9525" cap="flat" cmpd="sng">
              <a:solidFill>
                <a:schemeClr val="tx1"/>
              </a:solidFill>
              <a:prstDash val="sysDot"/>
              <a:headEnd type="none" w="med" len="med"/>
              <a:tailEnd type="none" w="med" len="med"/>
            </a:ln>
          </p:spPr>
        </p:cxnSp>
        <p:sp>
          <p:nvSpPr>
            <p:cNvPr id="27683" name="TextBox 24"/>
            <p:cNvSpPr txBox="1"/>
            <p:nvPr/>
          </p:nvSpPr>
          <p:spPr>
            <a:xfrm>
              <a:off x="0" y="0"/>
              <a:ext cx="423439" cy="369684"/>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dirty="0">
                  <a:ea typeface="宋体" panose="02010600030101010101" pitchFamily="2" charset="-122"/>
                </a:rPr>
                <a:t>P</a:t>
              </a:r>
              <a:r>
                <a:rPr lang="en-US" altLang="zh-CN" baseline="-25000" dirty="0">
                  <a:ea typeface="宋体" panose="02010600030101010101" pitchFamily="2" charset="-122"/>
                </a:rPr>
                <a:t>1</a:t>
              </a:r>
              <a:endParaRPr lang="en-US" altLang="zh-CN" baseline="-25000" dirty="0">
                <a:ea typeface="宋体" panose="02010600030101010101" pitchFamily="2" charset="-122"/>
              </a:endParaRPr>
            </a:p>
          </p:txBody>
        </p:sp>
      </p:grpSp>
      <p:grpSp>
        <p:nvGrpSpPr>
          <p:cNvPr id="30736" name="Group 33"/>
          <p:cNvGrpSpPr/>
          <p:nvPr/>
        </p:nvGrpSpPr>
        <p:grpSpPr>
          <a:xfrm>
            <a:off x="2336800" y="1681163"/>
            <a:ext cx="4449763" cy="2479675"/>
            <a:chOff x="0" y="0"/>
            <a:chExt cx="4448993" cy="2478645"/>
          </a:xfrm>
        </p:grpSpPr>
        <p:cxnSp>
          <p:nvCxnSpPr>
            <p:cNvPr id="27680" name="Straight Connector 17"/>
            <p:cNvCxnSpPr/>
            <p:nvPr/>
          </p:nvCxnSpPr>
          <p:spPr>
            <a:xfrm>
              <a:off x="0" y="0"/>
              <a:ext cx="3147468" cy="2042263"/>
            </a:xfrm>
            <a:prstGeom prst="line">
              <a:avLst/>
            </a:prstGeom>
            <a:ln w="38100" cap="flat" cmpd="sng">
              <a:solidFill>
                <a:srgbClr val="0070C0"/>
              </a:solidFill>
              <a:prstDash val="solid"/>
              <a:headEnd type="none" w="med" len="med"/>
              <a:tailEnd type="none" w="med" len="med"/>
            </a:ln>
          </p:spPr>
        </p:cxnSp>
        <p:sp>
          <p:nvSpPr>
            <p:cNvPr id="27681" name="TextBox 31"/>
            <p:cNvSpPr txBox="1"/>
            <p:nvPr/>
          </p:nvSpPr>
          <p:spPr>
            <a:xfrm>
              <a:off x="2222336" y="2109538"/>
              <a:ext cx="2226657" cy="369107"/>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zh-CN" altLang="en-US" dirty="0">
                  <a:ea typeface="宋体" panose="02010600030101010101" pitchFamily="2" charset="-122"/>
                </a:rPr>
                <a:t>总需求</a:t>
              </a:r>
              <a:endParaRPr lang="zh-CN" altLang="en-US" dirty="0">
                <a:ea typeface="宋体" panose="02010600030101010101" pitchFamily="2" charset="-122"/>
              </a:endParaRPr>
            </a:p>
          </p:txBody>
        </p:sp>
      </p:grpSp>
      <p:grpSp>
        <p:nvGrpSpPr>
          <p:cNvPr id="30739" name="Group 34"/>
          <p:cNvGrpSpPr/>
          <p:nvPr/>
        </p:nvGrpSpPr>
        <p:grpSpPr>
          <a:xfrm>
            <a:off x="3197225" y="2301875"/>
            <a:ext cx="423863" cy="2286000"/>
            <a:chOff x="0" y="0"/>
            <a:chExt cx="423126" cy="2285508"/>
          </a:xfrm>
        </p:grpSpPr>
        <p:grpSp>
          <p:nvGrpSpPr>
            <p:cNvPr id="27676" name="Group 28"/>
            <p:cNvGrpSpPr/>
            <p:nvPr/>
          </p:nvGrpSpPr>
          <p:grpSpPr>
            <a:xfrm>
              <a:off x="0" y="55541"/>
              <a:ext cx="423126" cy="2229967"/>
              <a:chOff x="0" y="0"/>
              <a:chExt cx="423126" cy="2229967"/>
            </a:xfrm>
          </p:grpSpPr>
          <p:cxnSp>
            <p:nvCxnSpPr>
              <p:cNvPr id="27678" name="Straight Connector 22"/>
              <p:cNvCxnSpPr/>
              <p:nvPr/>
            </p:nvCxnSpPr>
            <p:spPr>
              <a:xfrm rot="5400000">
                <a:off x="-732788" y="938814"/>
                <a:ext cx="1877608" cy="0"/>
              </a:xfrm>
              <a:prstGeom prst="line">
                <a:avLst/>
              </a:prstGeom>
              <a:ln w="9525" cap="flat" cmpd="sng">
                <a:solidFill>
                  <a:schemeClr val="tx1"/>
                </a:solidFill>
                <a:prstDash val="sysDot"/>
                <a:headEnd type="none" w="med" len="med"/>
                <a:tailEnd type="none" w="med" len="med"/>
              </a:ln>
            </p:spPr>
          </p:cxnSp>
          <p:sp>
            <p:nvSpPr>
              <p:cNvPr id="27679" name="TextBox 27"/>
              <p:cNvSpPr txBox="1"/>
              <p:nvPr/>
            </p:nvSpPr>
            <p:spPr>
              <a:xfrm>
                <a:off x="0" y="1860782"/>
                <a:ext cx="423126" cy="369185"/>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dirty="0">
                    <a:ea typeface="宋体" panose="02010600030101010101" pitchFamily="2" charset="-122"/>
                  </a:rPr>
                  <a:t>Y</a:t>
                </a:r>
                <a:r>
                  <a:rPr lang="en-US" altLang="zh-CN" baseline="-25000" dirty="0">
                    <a:ea typeface="宋体" panose="02010600030101010101" pitchFamily="2" charset="-122"/>
                  </a:rPr>
                  <a:t>1</a:t>
                </a:r>
                <a:endParaRPr lang="en-US" altLang="zh-CN" baseline="-25000" dirty="0">
                  <a:ea typeface="宋体" panose="02010600030101010101" pitchFamily="2" charset="-122"/>
                </a:endParaRPr>
              </a:p>
            </p:txBody>
          </p:sp>
        </p:grpSp>
        <p:sp>
          <p:nvSpPr>
            <p:cNvPr id="27677" name="Freeform 183"/>
            <p:cNvSpPr/>
            <p:nvPr/>
          </p:nvSpPr>
          <p:spPr>
            <a:xfrm>
              <a:off x="144157" y="0"/>
              <a:ext cx="146073" cy="136668"/>
            </a:xfrm>
            <a:custGeom>
              <a:avLst/>
              <a:gdLst>
                <a:gd name="txL" fmla="*/ 0 w 106"/>
                <a:gd name="txT" fmla="*/ 0 h 68"/>
                <a:gd name="txR" fmla="*/ 106 w 106"/>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alpha val="100000"/>
              </a:srgbClr>
            </a:solidFill>
            <a:ln w="9525">
              <a:noFill/>
            </a:ln>
          </p:spPr>
          <p:txBody>
            <a:bodyPr/>
            <a:p>
              <a:endParaRPr lang="zh-CN" altLang="en-US"/>
            </a:p>
          </p:txBody>
        </p:sp>
      </p:grpSp>
      <p:sp>
        <p:nvSpPr>
          <p:cNvPr id="30744" name="TextBox 24"/>
          <p:cNvSpPr txBox="1"/>
          <p:nvPr/>
        </p:nvSpPr>
        <p:spPr>
          <a:xfrm>
            <a:off x="90488" y="4711700"/>
            <a:ext cx="9017000" cy="1189038"/>
          </a:xfrm>
          <a:prstGeom prst="rect">
            <a:avLst/>
          </a:prstGeom>
          <a:no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dirty="0">
                <a:ea typeface="宋体" panose="02010600030101010101" pitchFamily="2" charset="-122"/>
              </a:rPr>
              <a:t>物价水平从 P</a:t>
            </a:r>
            <a:r>
              <a:rPr lang="zh-CN" altLang="en-US" baseline="-25000" dirty="0">
                <a:ea typeface="宋体" panose="02010600030101010101" pitchFamily="2" charset="-122"/>
              </a:rPr>
              <a:t>1</a:t>
            </a:r>
            <a:r>
              <a:rPr lang="zh-CN" altLang="en-US" dirty="0">
                <a:ea typeface="宋体" panose="02010600030101010101" pitchFamily="2" charset="-122"/>
              </a:rPr>
              <a:t> 下降到 P</a:t>
            </a:r>
            <a:r>
              <a:rPr lang="zh-CN" altLang="en-US" baseline="-25000" dirty="0">
                <a:ea typeface="宋体" panose="02010600030101010101" pitchFamily="2" charset="-122"/>
              </a:rPr>
              <a:t>2</a:t>
            </a:r>
            <a:r>
              <a:rPr lang="zh-CN" altLang="en-US" dirty="0">
                <a:ea typeface="宋体" panose="02010600030101010101" pitchFamily="2" charset="-122"/>
              </a:rPr>
              <a:t> 。这使得物品与服务需求量从 Y</a:t>
            </a:r>
            <a:r>
              <a:rPr lang="zh-CN" altLang="en-US" baseline="-25000" dirty="0">
                <a:ea typeface="宋体" panose="02010600030101010101" pitchFamily="2" charset="-122"/>
              </a:rPr>
              <a:t>1 </a:t>
            </a:r>
            <a:r>
              <a:rPr lang="zh-CN" altLang="en-US" dirty="0">
                <a:ea typeface="宋体" panose="02010600030101010101" pitchFamily="2" charset="-122"/>
              </a:rPr>
              <a:t> 增加到Y</a:t>
            </a:r>
            <a:r>
              <a:rPr lang="zh-CN" altLang="en-US" baseline="-25000" dirty="0">
                <a:ea typeface="宋体" panose="02010600030101010101" pitchFamily="2" charset="-122"/>
              </a:rPr>
              <a:t>2</a:t>
            </a:r>
            <a:r>
              <a:rPr lang="zh-CN" altLang="en-US" dirty="0">
                <a:ea typeface="宋体" panose="02010600030101010101" pitchFamily="2" charset="-122"/>
              </a:rPr>
              <a:t>. 这种负相关关系有三个原因. 当物价水平下降时, 真实财富增加, 利率下降和汇率下降。这些效应刺激了消费、投资和净出口的支出。这些GDP组成部分中任意一个或所有部分支出的增加意味着物品与服务的需求量更大了。</a:t>
            </a:r>
            <a:endParaRPr lang="zh-CN" altLang="en-US" dirty="0">
              <a:ea typeface="宋体" panose="02010600030101010101" pitchFamily="2" charset="-122"/>
            </a:endParaRPr>
          </a:p>
        </p:txBody>
      </p:sp>
      <p:grpSp>
        <p:nvGrpSpPr>
          <p:cNvPr id="30745" name="Group 26"/>
          <p:cNvGrpSpPr/>
          <p:nvPr/>
        </p:nvGrpSpPr>
        <p:grpSpPr>
          <a:xfrm>
            <a:off x="1657350" y="2933700"/>
            <a:ext cx="2911475" cy="368300"/>
            <a:chOff x="0" y="0"/>
            <a:chExt cx="2912963" cy="367957"/>
          </a:xfrm>
        </p:grpSpPr>
        <p:cxnSp>
          <p:nvCxnSpPr>
            <p:cNvPr id="27674" name="Straight Connector 26"/>
            <p:cNvCxnSpPr/>
            <p:nvPr/>
          </p:nvCxnSpPr>
          <p:spPr>
            <a:xfrm rot="10800000">
              <a:off x="452669" y="169705"/>
              <a:ext cx="2460294" cy="3172"/>
            </a:xfrm>
            <a:prstGeom prst="line">
              <a:avLst/>
            </a:prstGeom>
            <a:ln w="9525" cap="flat" cmpd="sng">
              <a:solidFill>
                <a:schemeClr val="tx1"/>
              </a:solidFill>
              <a:prstDash val="sysDot"/>
              <a:headEnd type="none" w="med" len="med"/>
              <a:tailEnd type="none" w="med" len="med"/>
            </a:ln>
          </p:spPr>
        </p:cxnSp>
        <p:sp>
          <p:nvSpPr>
            <p:cNvPr id="27675" name="TextBox 24"/>
            <p:cNvSpPr txBox="1"/>
            <p:nvPr/>
          </p:nvSpPr>
          <p:spPr>
            <a:xfrm>
              <a:off x="0" y="0"/>
              <a:ext cx="423674" cy="367957"/>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dirty="0">
                  <a:ea typeface="宋体" panose="02010600030101010101" pitchFamily="2" charset="-122"/>
                </a:rPr>
                <a:t>P</a:t>
              </a:r>
              <a:r>
                <a:rPr lang="en-US" altLang="zh-CN" baseline="-25000" dirty="0">
                  <a:ea typeface="宋体" panose="02010600030101010101" pitchFamily="2" charset="-122"/>
                </a:rPr>
                <a:t>2</a:t>
              </a:r>
              <a:endParaRPr lang="en-US" altLang="zh-CN" baseline="-25000" dirty="0">
                <a:ea typeface="宋体" panose="02010600030101010101" pitchFamily="2" charset="-122"/>
              </a:endParaRPr>
            </a:p>
          </p:txBody>
        </p:sp>
      </p:grpSp>
      <p:grpSp>
        <p:nvGrpSpPr>
          <p:cNvPr id="30748" name="Group 34"/>
          <p:cNvGrpSpPr/>
          <p:nvPr/>
        </p:nvGrpSpPr>
        <p:grpSpPr>
          <a:xfrm>
            <a:off x="4324350" y="3048000"/>
            <a:ext cx="423863" cy="1549400"/>
            <a:chOff x="0" y="0"/>
            <a:chExt cx="424827" cy="1549105"/>
          </a:xfrm>
        </p:grpSpPr>
        <p:grpSp>
          <p:nvGrpSpPr>
            <p:cNvPr id="27670" name="Group 28"/>
            <p:cNvGrpSpPr/>
            <p:nvPr/>
          </p:nvGrpSpPr>
          <p:grpSpPr>
            <a:xfrm>
              <a:off x="0" y="57124"/>
              <a:ext cx="424827" cy="1491981"/>
              <a:chOff x="0" y="0"/>
              <a:chExt cx="424827" cy="1491981"/>
            </a:xfrm>
          </p:grpSpPr>
          <p:cxnSp>
            <p:nvCxnSpPr>
              <p:cNvPr id="27672" name="Straight Connector 31"/>
              <p:cNvCxnSpPr/>
              <p:nvPr/>
            </p:nvCxnSpPr>
            <p:spPr>
              <a:xfrm rot="5400000">
                <a:off x="-361369" y="568228"/>
                <a:ext cx="1139608" cy="3182"/>
              </a:xfrm>
              <a:prstGeom prst="line">
                <a:avLst/>
              </a:prstGeom>
              <a:ln w="9525" cap="flat" cmpd="sng">
                <a:solidFill>
                  <a:schemeClr val="tx1"/>
                </a:solidFill>
                <a:prstDash val="sysDot"/>
                <a:headEnd type="none" w="med" len="med"/>
                <a:tailEnd type="none" w="med" len="med"/>
              </a:ln>
            </p:spPr>
          </p:cxnSp>
          <p:sp>
            <p:nvSpPr>
              <p:cNvPr id="27673" name="TextBox 27"/>
              <p:cNvSpPr txBox="1"/>
              <p:nvPr/>
            </p:nvSpPr>
            <p:spPr>
              <a:xfrm>
                <a:off x="0" y="1122815"/>
                <a:ext cx="424827" cy="369166"/>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dirty="0">
                    <a:ea typeface="宋体" panose="02010600030101010101" pitchFamily="2" charset="-122"/>
                  </a:rPr>
                  <a:t>Y</a:t>
                </a:r>
                <a:r>
                  <a:rPr lang="en-US" altLang="zh-CN" baseline="-25000" dirty="0">
                    <a:ea typeface="宋体" panose="02010600030101010101" pitchFamily="2" charset="-122"/>
                  </a:rPr>
                  <a:t>2</a:t>
                </a:r>
                <a:endParaRPr lang="en-US" altLang="zh-CN" baseline="-25000" dirty="0">
                  <a:ea typeface="宋体" panose="02010600030101010101" pitchFamily="2" charset="-122"/>
                </a:endParaRPr>
              </a:p>
            </p:txBody>
          </p:sp>
        </p:grpSp>
        <p:sp>
          <p:nvSpPr>
            <p:cNvPr id="27671" name="Freeform 183"/>
            <p:cNvSpPr/>
            <p:nvPr/>
          </p:nvSpPr>
          <p:spPr>
            <a:xfrm>
              <a:off x="145001" y="0"/>
              <a:ext cx="146073" cy="136669"/>
            </a:xfrm>
            <a:custGeom>
              <a:avLst/>
              <a:gdLst>
                <a:gd name="txL" fmla="*/ 0 w 106"/>
                <a:gd name="txT" fmla="*/ 0 h 68"/>
                <a:gd name="txR" fmla="*/ 106 w 106"/>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alpha val="100000"/>
              </a:srgbClr>
            </a:solidFill>
            <a:ln w="9525">
              <a:noFill/>
            </a:ln>
          </p:spPr>
          <p:txBody>
            <a:bodyPr/>
            <a:p>
              <a:endParaRPr lang="zh-CN" altLang="en-US"/>
            </a:p>
          </p:txBody>
        </p:sp>
      </p:grpSp>
      <p:cxnSp>
        <p:nvCxnSpPr>
          <p:cNvPr id="30753" name="Straight Arrow Connector 33"/>
          <p:cNvCxnSpPr/>
          <p:nvPr/>
        </p:nvCxnSpPr>
        <p:spPr>
          <a:xfrm rot="5400000">
            <a:off x="1838325" y="2725738"/>
            <a:ext cx="711200" cy="1587"/>
          </a:xfrm>
          <a:prstGeom prst="straightConnector1">
            <a:avLst/>
          </a:prstGeom>
          <a:ln w="19050" cap="flat" cmpd="sng">
            <a:solidFill>
              <a:schemeClr val="tx1"/>
            </a:solidFill>
            <a:prstDash val="solid"/>
            <a:headEnd type="none" w="med" len="med"/>
            <a:tailEnd type="triangle" w="med" len="med"/>
          </a:ln>
        </p:spPr>
      </p:cxnSp>
      <p:cxnSp>
        <p:nvCxnSpPr>
          <p:cNvPr id="30754" name="Straight Arrow Connector 34"/>
          <p:cNvCxnSpPr/>
          <p:nvPr/>
        </p:nvCxnSpPr>
        <p:spPr>
          <a:xfrm flipV="1">
            <a:off x="3441700" y="4125913"/>
            <a:ext cx="1065213" cy="1587"/>
          </a:xfrm>
          <a:prstGeom prst="straightConnector1">
            <a:avLst/>
          </a:prstGeom>
          <a:ln w="19050" cap="flat" cmpd="sng">
            <a:solidFill>
              <a:schemeClr val="tx1"/>
            </a:solidFill>
            <a:prstDash val="solid"/>
            <a:headEnd type="none" w="med" len="med"/>
            <a:tailEnd type="triangle" w="med" len="med"/>
          </a:ln>
        </p:spPr>
      </p:cxnSp>
      <p:grpSp>
        <p:nvGrpSpPr>
          <p:cNvPr id="30755" name="Group 48"/>
          <p:cNvGrpSpPr/>
          <p:nvPr/>
        </p:nvGrpSpPr>
        <p:grpSpPr>
          <a:xfrm>
            <a:off x="2203450" y="1325563"/>
            <a:ext cx="3417888" cy="1312862"/>
            <a:chOff x="0" y="0"/>
            <a:chExt cx="3418110" cy="1312544"/>
          </a:xfrm>
        </p:grpSpPr>
        <p:sp>
          <p:nvSpPr>
            <p:cNvPr id="27668" name="TextBox 45"/>
            <p:cNvSpPr txBox="1"/>
            <p:nvPr/>
          </p:nvSpPr>
          <p:spPr>
            <a:xfrm>
              <a:off x="1296061" y="0"/>
              <a:ext cx="2122049" cy="645669"/>
            </a:xfrm>
            <a:prstGeom prst="rect">
              <a:avLst/>
            </a:prstGeom>
            <a:solidFill>
              <a:srgbClr val="F2D698"/>
            </a:solid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zh-CN" altLang="en-US" dirty="0">
                  <a:ea typeface="宋体" panose="02010600030101010101" pitchFamily="2" charset="-122"/>
                </a:rPr>
                <a:t>1. 物价水平下降 . . .</a:t>
              </a:r>
              <a:endParaRPr lang="zh-CN" altLang="en-US" dirty="0">
                <a:ea typeface="宋体" panose="02010600030101010101" pitchFamily="2" charset="-122"/>
              </a:endParaRPr>
            </a:p>
          </p:txBody>
        </p:sp>
        <p:cxnSp>
          <p:nvCxnSpPr>
            <p:cNvPr id="27669" name="Straight Connector 37"/>
            <p:cNvCxnSpPr/>
            <p:nvPr/>
          </p:nvCxnSpPr>
          <p:spPr>
            <a:xfrm flipV="1">
              <a:off x="0" y="584058"/>
              <a:ext cx="1306598" cy="728486"/>
            </a:xfrm>
            <a:prstGeom prst="line">
              <a:avLst/>
            </a:prstGeom>
            <a:ln w="9525" cap="flat" cmpd="sng">
              <a:solidFill>
                <a:schemeClr val="tx1"/>
              </a:solidFill>
              <a:prstDash val="solid"/>
              <a:headEnd type="none" w="med" len="med"/>
              <a:tailEnd type="none" w="med" len="med"/>
            </a:ln>
          </p:spPr>
        </p:cxnSp>
      </p:grpSp>
      <p:grpSp>
        <p:nvGrpSpPr>
          <p:cNvPr id="30758" name="Group 49"/>
          <p:cNvGrpSpPr/>
          <p:nvPr/>
        </p:nvGrpSpPr>
        <p:grpSpPr>
          <a:xfrm>
            <a:off x="3940175" y="2628900"/>
            <a:ext cx="4786313" cy="1498600"/>
            <a:chOff x="0" y="0"/>
            <a:chExt cx="4788180" cy="1498655"/>
          </a:xfrm>
        </p:grpSpPr>
        <p:sp>
          <p:nvSpPr>
            <p:cNvPr id="27666" name="TextBox 50"/>
            <p:cNvSpPr txBox="1"/>
            <p:nvPr/>
          </p:nvSpPr>
          <p:spPr>
            <a:xfrm>
              <a:off x="1460944" y="0"/>
              <a:ext cx="3327236" cy="646227"/>
            </a:xfrm>
            <a:prstGeom prst="rect">
              <a:avLst/>
            </a:prstGeom>
            <a:solidFill>
              <a:srgbClr val="F2D698"/>
            </a:solid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zh-CN" altLang="en-US" dirty="0">
                  <a:ea typeface="宋体" panose="02010600030101010101" pitchFamily="2" charset="-122"/>
                </a:rPr>
                <a:t>2. . . . 物品与劳务的需求量增加。</a:t>
              </a:r>
              <a:endParaRPr lang="zh-CN" altLang="en-US" dirty="0">
                <a:ea typeface="宋体" panose="02010600030101010101" pitchFamily="2" charset="-122"/>
              </a:endParaRPr>
            </a:p>
          </p:txBody>
        </p:sp>
        <p:cxnSp>
          <p:nvCxnSpPr>
            <p:cNvPr id="27667" name="Straight Connector 40"/>
            <p:cNvCxnSpPr/>
            <p:nvPr/>
          </p:nvCxnSpPr>
          <p:spPr>
            <a:xfrm rot="-10800000" flipV="1">
              <a:off x="0" y="585809"/>
              <a:ext cx="1559533" cy="912846"/>
            </a:xfrm>
            <a:prstGeom prst="line">
              <a:avLst/>
            </a:prstGeom>
            <a:ln w="9525" cap="flat" cmpd="sng">
              <a:solidFill>
                <a:schemeClr val="tx1"/>
              </a:solidFill>
              <a:prstDash val="solid"/>
              <a:headEnd type="none" w="med" len="med"/>
              <a:tailEnd type="none" w="med" len="med"/>
            </a:ln>
          </p:spPr>
        </p:cxnSp>
      </p:grpSp>
      <p:sp>
        <p:nvSpPr>
          <p:cNvPr id="27665" name="Slide Number Placeholder 1"/>
          <p:cNvSpPr txBox="1">
            <a:spLocks noGrp="1"/>
          </p:cNvSpPr>
          <p:nvPr/>
        </p:nvSpPr>
        <p:spPr>
          <a:xfrm>
            <a:off x="8618538" y="6473825"/>
            <a:ext cx="520700" cy="379413"/>
          </a:xfrm>
          <a:prstGeom prst="rect">
            <a:avLst/>
          </a:prstGeom>
          <a:noFill/>
          <a:ln w="9525">
            <a:noFill/>
          </a:ln>
        </p:spPr>
        <p:txBody>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730"/>
                                        </p:tgtEl>
                                        <p:attrNameLst>
                                          <p:attrName>style.visibility</p:attrName>
                                        </p:attrNameLst>
                                      </p:cBhvr>
                                      <p:to>
                                        <p:strVal val="visible"/>
                                      </p:to>
                                    </p:set>
                                    <p:animEffect transition="in" filter="wipe(left)">
                                      <p:cBhvr>
                                        <p:cTn id="7" dur="500"/>
                                        <p:tgtEl>
                                          <p:spTgt spid="30730"/>
                                        </p:tgtEl>
                                      </p:cBhvr>
                                    </p:animEffect>
                                  </p:childTnLst>
                                </p:cTn>
                              </p:par>
                              <p:par>
                                <p:cTn id="8" presetID="22" presetClass="entr" presetSubtype="4" fill="hold" nodeType="withEffect">
                                  <p:stCondLst>
                                    <p:cond delay="0"/>
                                  </p:stCondLst>
                                  <p:childTnLst>
                                    <p:set>
                                      <p:cBhvr>
                                        <p:cTn id="9" dur="1" fill="hold">
                                          <p:stCondLst>
                                            <p:cond delay="0"/>
                                          </p:stCondLst>
                                        </p:cTn>
                                        <p:tgtEl>
                                          <p:spTgt spid="30725"/>
                                        </p:tgtEl>
                                        <p:attrNameLst>
                                          <p:attrName>style.visibility</p:attrName>
                                        </p:attrNameLst>
                                      </p:cBhvr>
                                      <p:to>
                                        <p:strVal val="visible"/>
                                      </p:to>
                                    </p:set>
                                    <p:animEffect transition="in" filter="wipe(down)">
                                      <p:cBhvr>
                                        <p:cTn id="10" dur="500"/>
                                        <p:tgtEl>
                                          <p:spTgt spid="30725"/>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30736"/>
                                        </p:tgtEl>
                                        <p:attrNameLst>
                                          <p:attrName>style.visibility</p:attrName>
                                        </p:attrNameLst>
                                      </p:cBhvr>
                                      <p:to>
                                        <p:strVal val="visible"/>
                                      </p:to>
                                    </p:set>
                                    <p:animEffect transition="in" filter="wipe(left)">
                                      <p:cBhvr>
                                        <p:cTn id="14" dur="1000"/>
                                        <p:tgtEl>
                                          <p:spTgt spid="30736"/>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30733"/>
                                        </p:tgtEl>
                                        <p:attrNameLst>
                                          <p:attrName>style.visibility</p:attrName>
                                        </p:attrNameLst>
                                      </p:cBhvr>
                                      <p:to>
                                        <p:strVal val="visible"/>
                                      </p:to>
                                    </p:set>
                                    <p:animEffect transition="in" filter="wipe(left)">
                                      <p:cBhvr>
                                        <p:cTn id="18" dur="1000"/>
                                        <p:tgtEl>
                                          <p:spTgt spid="30733"/>
                                        </p:tgtEl>
                                      </p:cBhvr>
                                    </p:animEffec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30739"/>
                                        </p:tgtEl>
                                        <p:attrNameLst>
                                          <p:attrName>style.visibility</p:attrName>
                                        </p:attrNameLst>
                                      </p:cBhvr>
                                      <p:to>
                                        <p:strVal val="visible"/>
                                      </p:to>
                                    </p:set>
                                    <p:animEffect transition="in" filter="wipe(up)">
                                      <p:cBhvr>
                                        <p:cTn id="22" dur="1000"/>
                                        <p:tgtEl>
                                          <p:spTgt spid="30739"/>
                                        </p:tgtEl>
                                      </p:cBhvr>
                                    </p:animEffect>
                                  </p:childTnLst>
                                </p:cTn>
                              </p:par>
                            </p:childTnLst>
                          </p:cTn>
                        </p:par>
                        <p:par>
                          <p:cTn id="23" fill="hold">
                            <p:stCondLst>
                              <p:cond delay="3500"/>
                            </p:stCondLst>
                            <p:childTnLst>
                              <p:par>
                                <p:cTn id="24" presetID="22" presetClass="entr" presetSubtype="1" fill="hold" nodeType="afterEffect">
                                  <p:stCondLst>
                                    <p:cond delay="0"/>
                                  </p:stCondLst>
                                  <p:childTnLst>
                                    <p:set>
                                      <p:cBhvr>
                                        <p:cTn id="25" dur="1" fill="hold">
                                          <p:stCondLst>
                                            <p:cond delay="0"/>
                                          </p:stCondLst>
                                        </p:cTn>
                                        <p:tgtEl>
                                          <p:spTgt spid="30753"/>
                                        </p:tgtEl>
                                        <p:attrNameLst>
                                          <p:attrName>style.visibility</p:attrName>
                                        </p:attrNameLst>
                                      </p:cBhvr>
                                      <p:to>
                                        <p:strVal val="visible"/>
                                      </p:to>
                                    </p:set>
                                    <p:animEffect transition="in" filter="wipe(up)">
                                      <p:cBhvr>
                                        <p:cTn id="26" dur="500"/>
                                        <p:tgtEl>
                                          <p:spTgt spid="30753"/>
                                        </p:tgtEl>
                                      </p:cBhvr>
                                    </p:animEffect>
                                  </p:childTnLst>
                                </p:cTn>
                              </p:par>
                            </p:childTnLst>
                          </p:cTn>
                        </p:par>
                        <p:par>
                          <p:cTn id="27" fill="hold">
                            <p:stCondLst>
                              <p:cond delay="4000"/>
                            </p:stCondLst>
                            <p:childTnLst>
                              <p:par>
                                <p:cTn id="28" presetID="22" presetClass="entr" presetSubtype="8" fill="hold" nodeType="afterEffect">
                                  <p:stCondLst>
                                    <p:cond delay="0"/>
                                  </p:stCondLst>
                                  <p:childTnLst>
                                    <p:set>
                                      <p:cBhvr>
                                        <p:cTn id="29" dur="1" fill="hold">
                                          <p:stCondLst>
                                            <p:cond delay="0"/>
                                          </p:stCondLst>
                                        </p:cTn>
                                        <p:tgtEl>
                                          <p:spTgt spid="30755"/>
                                        </p:tgtEl>
                                        <p:attrNameLst>
                                          <p:attrName>style.visibility</p:attrName>
                                        </p:attrNameLst>
                                      </p:cBhvr>
                                      <p:to>
                                        <p:strVal val="visible"/>
                                      </p:to>
                                    </p:set>
                                    <p:animEffect transition="in" filter="wipe(left)">
                                      <p:cBhvr>
                                        <p:cTn id="30" dur="500"/>
                                        <p:tgtEl>
                                          <p:spTgt spid="30755"/>
                                        </p:tgtEl>
                                      </p:cBhvr>
                                    </p:animEffect>
                                  </p:childTnLst>
                                </p:cTn>
                              </p:par>
                            </p:childTnLst>
                          </p:cTn>
                        </p:par>
                        <p:par>
                          <p:cTn id="31" fill="hold">
                            <p:stCondLst>
                              <p:cond delay="4500"/>
                            </p:stCondLst>
                            <p:childTnLst>
                              <p:par>
                                <p:cTn id="32" presetID="22" presetClass="entr" presetSubtype="8" fill="hold" nodeType="afterEffect">
                                  <p:stCondLst>
                                    <p:cond delay="0"/>
                                  </p:stCondLst>
                                  <p:childTnLst>
                                    <p:set>
                                      <p:cBhvr>
                                        <p:cTn id="33" dur="1" fill="hold">
                                          <p:stCondLst>
                                            <p:cond delay="0"/>
                                          </p:stCondLst>
                                        </p:cTn>
                                        <p:tgtEl>
                                          <p:spTgt spid="30745"/>
                                        </p:tgtEl>
                                        <p:attrNameLst>
                                          <p:attrName>style.visibility</p:attrName>
                                        </p:attrNameLst>
                                      </p:cBhvr>
                                      <p:to>
                                        <p:strVal val="visible"/>
                                      </p:to>
                                    </p:set>
                                    <p:animEffect transition="in" filter="wipe(left)">
                                      <p:cBhvr>
                                        <p:cTn id="34" dur="1000"/>
                                        <p:tgtEl>
                                          <p:spTgt spid="30745"/>
                                        </p:tgtEl>
                                      </p:cBhvr>
                                    </p:animEffect>
                                  </p:childTnLst>
                                </p:cTn>
                              </p:par>
                            </p:childTnLst>
                          </p:cTn>
                        </p:par>
                        <p:par>
                          <p:cTn id="35" fill="hold">
                            <p:stCondLst>
                              <p:cond delay="5500"/>
                            </p:stCondLst>
                            <p:childTnLst>
                              <p:par>
                                <p:cTn id="36" presetID="22" presetClass="entr" presetSubtype="1" fill="hold" nodeType="afterEffect">
                                  <p:stCondLst>
                                    <p:cond delay="0"/>
                                  </p:stCondLst>
                                  <p:childTnLst>
                                    <p:set>
                                      <p:cBhvr>
                                        <p:cTn id="37" dur="1" fill="hold">
                                          <p:stCondLst>
                                            <p:cond delay="0"/>
                                          </p:stCondLst>
                                        </p:cTn>
                                        <p:tgtEl>
                                          <p:spTgt spid="30748"/>
                                        </p:tgtEl>
                                        <p:attrNameLst>
                                          <p:attrName>style.visibility</p:attrName>
                                        </p:attrNameLst>
                                      </p:cBhvr>
                                      <p:to>
                                        <p:strVal val="visible"/>
                                      </p:to>
                                    </p:set>
                                    <p:animEffect transition="in" filter="wipe(up)">
                                      <p:cBhvr>
                                        <p:cTn id="38" dur="1000"/>
                                        <p:tgtEl>
                                          <p:spTgt spid="30748"/>
                                        </p:tgtEl>
                                      </p:cBhvr>
                                    </p:animEffect>
                                  </p:childTnLst>
                                </p:cTn>
                              </p:par>
                            </p:childTnLst>
                          </p:cTn>
                        </p:par>
                        <p:par>
                          <p:cTn id="39" fill="hold">
                            <p:stCondLst>
                              <p:cond delay="6500"/>
                            </p:stCondLst>
                            <p:childTnLst>
                              <p:par>
                                <p:cTn id="40" presetID="22" presetClass="entr" presetSubtype="8" fill="hold" nodeType="afterEffect">
                                  <p:stCondLst>
                                    <p:cond delay="0"/>
                                  </p:stCondLst>
                                  <p:childTnLst>
                                    <p:set>
                                      <p:cBhvr>
                                        <p:cTn id="41" dur="1" fill="hold">
                                          <p:stCondLst>
                                            <p:cond delay="0"/>
                                          </p:stCondLst>
                                        </p:cTn>
                                        <p:tgtEl>
                                          <p:spTgt spid="30754"/>
                                        </p:tgtEl>
                                        <p:attrNameLst>
                                          <p:attrName>style.visibility</p:attrName>
                                        </p:attrNameLst>
                                      </p:cBhvr>
                                      <p:to>
                                        <p:strVal val="visible"/>
                                      </p:to>
                                    </p:set>
                                    <p:animEffect transition="in" filter="wipe(left)">
                                      <p:cBhvr>
                                        <p:cTn id="42" dur="500"/>
                                        <p:tgtEl>
                                          <p:spTgt spid="30754"/>
                                        </p:tgtEl>
                                      </p:cBhvr>
                                    </p:animEffect>
                                  </p:childTnLst>
                                </p:cTn>
                              </p:par>
                            </p:childTnLst>
                          </p:cTn>
                        </p:par>
                        <p:par>
                          <p:cTn id="43" fill="hold">
                            <p:stCondLst>
                              <p:cond delay="7000"/>
                            </p:stCondLst>
                            <p:childTnLst>
                              <p:par>
                                <p:cTn id="44" presetID="22" presetClass="entr" presetSubtype="8" fill="hold" nodeType="afterEffect">
                                  <p:stCondLst>
                                    <p:cond delay="0"/>
                                  </p:stCondLst>
                                  <p:childTnLst>
                                    <p:set>
                                      <p:cBhvr>
                                        <p:cTn id="45" dur="1" fill="hold">
                                          <p:stCondLst>
                                            <p:cond delay="0"/>
                                          </p:stCondLst>
                                        </p:cTn>
                                        <p:tgtEl>
                                          <p:spTgt spid="30758"/>
                                        </p:tgtEl>
                                        <p:attrNameLst>
                                          <p:attrName>style.visibility</p:attrName>
                                        </p:attrNameLst>
                                      </p:cBhvr>
                                      <p:to>
                                        <p:strVal val="visible"/>
                                      </p:to>
                                    </p:set>
                                    <p:animEffect transition="in" filter="wipe(left)">
                                      <p:cBhvr>
                                        <p:cTn id="46" dur="500"/>
                                        <p:tgtEl>
                                          <p:spTgt spid="30758"/>
                                        </p:tgtEl>
                                      </p:cBhvr>
                                    </p:animEffect>
                                  </p:childTnLst>
                                </p:cTn>
                              </p:par>
                            </p:childTnLst>
                          </p:cTn>
                        </p:par>
                        <p:par>
                          <p:cTn id="47" fill="hold">
                            <p:stCondLst>
                              <p:cond delay="7500"/>
                            </p:stCondLst>
                            <p:childTnLst>
                              <p:par>
                                <p:cTn id="48" presetID="22" presetClass="entr" presetSubtype="8" fill="hold" grpId="0" nodeType="afterEffect">
                                  <p:stCondLst>
                                    <p:cond delay="0"/>
                                  </p:stCondLst>
                                  <p:childTnLst>
                                    <p:set>
                                      <p:cBhvr>
                                        <p:cTn id="49" dur="1" fill="hold">
                                          <p:stCondLst>
                                            <p:cond delay="0"/>
                                          </p:stCondLst>
                                        </p:cTn>
                                        <p:tgtEl>
                                          <p:spTgt spid="30744"/>
                                        </p:tgtEl>
                                        <p:attrNameLst>
                                          <p:attrName>style.visibility</p:attrName>
                                        </p:attrNameLst>
                                      </p:cBhvr>
                                      <p:to>
                                        <p:strVal val="visible"/>
                                      </p:to>
                                    </p:set>
                                    <p:animEffect transition="in" filter="wipe(left)">
                                      <p:cBhvr>
                                        <p:cTn id="50" dur="500"/>
                                        <p:tgtEl>
                                          <p:spTgt spid="30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3"/>
          <p:cNvSpPr txBox="1">
            <a:spLocks noChangeArrowheads="1"/>
          </p:cNvSpPr>
          <p:nvPr/>
        </p:nvSpPr>
        <p:spPr>
          <a:xfrm>
            <a:off x="0" y="120650"/>
            <a:ext cx="8780463" cy="747713"/>
          </a:xfrm>
          <a:prstGeom prst="rect">
            <a:avLst/>
          </a:prstGeom>
          <a:solidFill>
            <a:schemeClr val="bg1">
              <a:alpha val="25000"/>
            </a:schemeClr>
          </a:solidFill>
        </p:spPr>
        <p:txBody>
          <a:bodyPr lIns="365760" tIns="182880" anchor="t"/>
          <a:lstStyle>
            <a:lvl1pPr algn="ctr" rtl="0" eaLnBrk="0" fontAlgn="base" hangingPunct="0">
              <a:spcBef>
                <a:spcPct val="0"/>
              </a:spcBef>
              <a:spcAft>
                <a:spcPct val="0"/>
              </a:spcAft>
              <a:defRPr sz="4000">
                <a:solidFill>
                  <a:srgbClr val="CC0000"/>
                </a:solidFill>
                <a:latin typeface="+mj-lt"/>
                <a:ea typeface="+mj-ea"/>
                <a:cs typeface="+mj-cs"/>
              </a:defRPr>
            </a:lvl1pPr>
            <a:lvl2pPr algn="ctr" rtl="0" eaLnBrk="0" fontAlgn="base" hangingPunct="0">
              <a:spcBef>
                <a:spcPct val="0"/>
              </a:spcBef>
              <a:spcAft>
                <a:spcPct val="0"/>
              </a:spcAft>
              <a:defRPr sz="4000">
                <a:solidFill>
                  <a:srgbClr val="CC0000"/>
                </a:solidFill>
                <a:latin typeface="Arial" panose="020B0604020202020204" pitchFamily="34" charset="0"/>
              </a:defRPr>
            </a:lvl2pPr>
            <a:lvl3pPr algn="ctr" rtl="0" eaLnBrk="0" fontAlgn="base" hangingPunct="0">
              <a:spcBef>
                <a:spcPct val="0"/>
              </a:spcBef>
              <a:spcAft>
                <a:spcPct val="0"/>
              </a:spcAft>
              <a:defRPr sz="4000">
                <a:solidFill>
                  <a:srgbClr val="CC0000"/>
                </a:solidFill>
                <a:latin typeface="Arial" panose="020B0604020202020204" pitchFamily="34" charset="0"/>
              </a:defRPr>
            </a:lvl3pPr>
            <a:lvl4pPr algn="ctr" rtl="0" eaLnBrk="0" fontAlgn="base" hangingPunct="0">
              <a:spcBef>
                <a:spcPct val="0"/>
              </a:spcBef>
              <a:spcAft>
                <a:spcPct val="0"/>
              </a:spcAft>
              <a:defRPr sz="4000">
                <a:solidFill>
                  <a:srgbClr val="CC0000"/>
                </a:solidFill>
                <a:latin typeface="Arial" panose="020B0604020202020204" pitchFamily="34" charset="0"/>
              </a:defRPr>
            </a:lvl4pPr>
            <a:lvl5pPr algn="ctr" rtl="0" eaLnBrk="0" fontAlgn="base" hangingPunct="0">
              <a:spcBef>
                <a:spcPct val="0"/>
              </a:spcBef>
              <a:spcAft>
                <a:spcPct val="0"/>
              </a:spcAft>
              <a:defRPr sz="4000">
                <a:solidFill>
                  <a:srgbClr val="CC0000"/>
                </a:solidFill>
                <a:latin typeface="Arial" panose="020B0604020202020204" pitchFamily="34" charset="0"/>
              </a:defRPr>
            </a:lvl5pPr>
            <a:lvl6pPr marL="457200" algn="ctr" rtl="0" eaLnBrk="0" fontAlgn="base" hangingPunct="0">
              <a:spcBef>
                <a:spcPct val="0"/>
              </a:spcBef>
              <a:spcAft>
                <a:spcPct val="0"/>
              </a:spcAft>
              <a:defRPr sz="4000">
                <a:solidFill>
                  <a:srgbClr val="CC0000"/>
                </a:solidFill>
                <a:latin typeface="Arial" panose="020B0604020202020204" pitchFamily="34" charset="0"/>
              </a:defRPr>
            </a:lvl6pPr>
            <a:lvl7pPr marL="914400" algn="ctr" rtl="0" eaLnBrk="0" fontAlgn="base" hangingPunct="0">
              <a:spcBef>
                <a:spcPct val="0"/>
              </a:spcBef>
              <a:spcAft>
                <a:spcPct val="0"/>
              </a:spcAft>
              <a:defRPr sz="4000">
                <a:solidFill>
                  <a:srgbClr val="CC0000"/>
                </a:solidFill>
                <a:latin typeface="Arial" panose="020B0604020202020204" pitchFamily="34" charset="0"/>
              </a:defRPr>
            </a:lvl7pPr>
            <a:lvl8pPr marL="1371600" algn="ctr" rtl="0" eaLnBrk="0" fontAlgn="base" hangingPunct="0">
              <a:spcBef>
                <a:spcPct val="0"/>
              </a:spcBef>
              <a:spcAft>
                <a:spcPct val="0"/>
              </a:spcAft>
              <a:defRPr sz="4000">
                <a:solidFill>
                  <a:srgbClr val="CC0000"/>
                </a:solidFill>
                <a:latin typeface="Arial" panose="020B0604020202020204" pitchFamily="34" charset="0"/>
              </a:defRPr>
            </a:lvl8pPr>
            <a:lvl9pPr marL="1828800" algn="ctr" rtl="0" eaLnBrk="0" fontAlgn="base" hangingPunct="0">
              <a:spcBef>
                <a:spcPct val="0"/>
              </a:spcBef>
              <a:spcAft>
                <a:spcPct val="0"/>
              </a:spcAft>
              <a:defRPr sz="4000">
                <a:solidFill>
                  <a:srgbClr val="CC0000"/>
                </a:solidFill>
                <a:latin typeface="Arial" panose="020B060402020202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defRPr/>
            </a:pPr>
            <a:r>
              <a:rPr kumimoji="0" lang="zh-CN" sz="3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j-cs"/>
              </a:rPr>
              <a:t>本章我们将探索这些问题的答案：</a:t>
            </a:r>
            <a:endParaRPr kumimoji="0" lang="zh-CN" sz="36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j-lt"/>
              <a:ea typeface="宋体" panose="02010600030101010101" pitchFamily="2" charset="-122"/>
              <a:cs typeface="+mj-cs"/>
            </a:endParaRPr>
          </a:p>
        </p:txBody>
      </p:sp>
      <p:sp>
        <p:nvSpPr>
          <p:cNvPr id="3" name="Content Placeholder 2"/>
          <p:cNvSpPr txBo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342900" marR="0" lvl="0" indent="-342900" algn="l" defTabSz="914400" rtl="0" eaLnBrk="0" fontAlgn="base" latinLnBrk="0" hangingPunct="0">
              <a:lnSpc>
                <a:spcPct val="120000"/>
              </a:lnSpc>
              <a:spcBef>
                <a:spcPct val="20000"/>
              </a:spcBef>
              <a:spcAft>
                <a:spcPct val="0"/>
              </a:spcAft>
              <a:buClrTx/>
              <a:buSzTx/>
              <a:buFontTx/>
              <a:buChar char="•"/>
              <a:defRPr/>
            </a:pPr>
            <a:r>
              <a:rPr kumimoji="0" lang="zh-CN" altLang="en-US" sz="3400" b="0" i="0" u="none" strike="noStrike" kern="0" cap="none" spc="0" normalizeH="0" baseline="0" noProof="0" dirty="0" smtClean="0">
                <a:ln>
                  <a:noFill/>
                </a:ln>
                <a:solidFill>
                  <a:srgbClr val="005EA4"/>
                </a:solidFill>
                <a:effectLst/>
                <a:uLnTx/>
                <a:uFillTx/>
                <a:latin typeface="+mn-lt"/>
                <a:ea typeface="宋体" panose="02010600030101010101" pitchFamily="2" charset="-122"/>
                <a:cs typeface="+mn-cs"/>
              </a:rPr>
              <a:t>经济波动</a:t>
            </a:r>
            <a:endParaRPr kumimoji="0" lang="en-US" altLang="zh-CN" sz="3400" b="0" i="0" u="none" strike="noStrike" kern="0" cap="none" spc="0" normalizeH="0" baseline="0" noProof="0" dirty="0" smtClean="0">
              <a:ln>
                <a:noFill/>
              </a:ln>
              <a:solidFill>
                <a:srgbClr val="005EA4"/>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120000"/>
              </a:lnSpc>
              <a:spcBef>
                <a:spcPct val="20000"/>
              </a:spcBef>
              <a:spcAft>
                <a:spcPct val="0"/>
              </a:spcAft>
              <a:buClrTx/>
              <a:buSzTx/>
              <a:buFontTx/>
              <a:buChar char="•"/>
              <a:defRPr/>
            </a:pPr>
            <a:r>
              <a:rPr kumimoji="0" lang="zh-CN" altLang="en-US" sz="3400" b="0" i="0" u="none" strike="noStrike" kern="0" cap="none" spc="0" normalizeH="0" baseline="0" noProof="0" dirty="0" smtClean="0">
                <a:ln>
                  <a:noFill/>
                </a:ln>
                <a:solidFill>
                  <a:srgbClr val="005EA4"/>
                </a:solidFill>
                <a:effectLst/>
                <a:uLnTx/>
                <a:uFillTx/>
                <a:latin typeface="+mn-lt"/>
                <a:ea typeface="宋体" panose="02010600030101010101" pitchFamily="2" charset="-122"/>
                <a:cs typeface="+mn-cs"/>
              </a:rPr>
              <a:t>用</a:t>
            </a:r>
            <a:r>
              <a:rPr kumimoji="0" lang="en-US" altLang="zh-CN" sz="3400" b="0" i="0" u="none" strike="noStrike" kern="0" cap="none" spc="0" normalizeH="0" baseline="0" noProof="0" dirty="0" smtClean="0">
                <a:ln>
                  <a:noFill/>
                </a:ln>
                <a:solidFill>
                  <a:srgbClr val="005EA4"/>
                </a:solidFill>
                <a:effectLst/>
                <a:uLnTx/>
                <a:uFillTx/>
                <a:latin typeface="+mn-lt"/>
                <a:ea typeface="宋体" panose="02010600030101010101" pitchFamily="2" charset="-122"/>
                <a:cs typeface="+mn-cs"/>
              </a:rPr>
              <a:t>AS-AD</a:t>
            </a:r>
            <a:r>
              <a:rPr kumimoji="0" lang="zh-CN" altLang="en-US" sz="3400" b="0" i="0" u="none" strike="noStrike" kern="0" cap="none" spc="0" normalizeH="0" baseline="0" noProof="0" dirty="0" smtClean="0">
                <a:ln>
                  <a:noFill/>
                </a:ln>
                <a:solidFill>
                  <a:srgbClr val="005EA4"/>
                </a:solidFill>
                <a:effectLst/>
                <a:uLnTx/>
                <a:uFillTx/>
                <a:latin typeface="+mn-lt"/>
                <a:ea typeface="宋体" panose="02010600030101010101" pitchFamily="2" charset="-122"/>
                <a:cs typeface="+mn-cs"/>
              </a:rPr>
              <a:t>模型表示以及解释经济波动</a:t>
            </a:r>
            <a:endParaRPr kumimoji="0" lang="en-US" altLang="zh-CN" sz="3400" b="0" i="0" u="none" strike="noStrike" kern="0" cap="none" spc="0" normalizeH="0" baseline="0" noProof="0" dirty="0" smtClean="0">
              <a:ln>
                <a:noFill/>
              </a:ln>
              <a:solidFill>
                <a:srgbClr val="005EA4"/>
              </a:solidFill>
              <a:effectLst/>
              <a:uLnTx/>
              <a:uFillTx/>
              <a:latin typeface="+mn-lt"/>
              <a:ea typeface="宋体" panose="02010600030101010101" pitchFamily="2" charset="-122"/>
              <a:cs typeface="+mn-cs"/>
            </a:endParaRPr>
          </a:p>
          <a:p>
            <a:pPr marL="857250" marR="0" lvl="1" indent="-4572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en-US" altLang="zh-CN" sz="3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AD</a:t>
            </a:r>
            <a:r>
              <a:rPr kumimoji="0" lang="zh-CN" altLang="en-US" sz="3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曲线</a:t>
            </a:r>
            <a:endParaRPr kumimoji="0" lang="en-US" altLang="zh-CN" sz="3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57250" marR="0" lvl="1" indent="-4572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en-US" altLang="zh-CN" sz="3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LAS</a:t>
            </a:r>
            <a:r>
              <a:rPr kumimoji="0" lang="zh-CN" altLang="en-US" sz="3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以及</a:t>
            </a:r>
            <a:r>
              <a:rPr kumimoji="0" lang="en-US" altLang="zh-CN" sz="3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SAS</a:t>
            </a:r>
            <a:r>
              <a:rPr kumimoji="0" lang="zh-CN" altLang="en-US" sz="3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曲线</a:t>
            </a:r>
            <a:endParaRPr kumimoji="0" lang="en-US" altLang="zh-CN" sz="3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57250" marR="0" lvl="1" indent="-4572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en-US" altLang="zh-CN" sz="3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AS-AD</a:t>
            </a:r>
            <a:r>
              <a:rPr kumimoji="0" lang="zh-CN" altLang="en-US" sz="3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的均衡</a:t>
            </a:r>
            <a:endParaRPr kumimoji="0" lang="en-US" altLang="zh-CN" sz="3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57250" marR="0" lvl="1" indent="-4572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zh-CN" altLang="en-US" sz="32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总</a:t>
            </a:r>
            <a:r>
              <a:rPr kumimoji="0" lang="zh-CN" altLang="en-US" sz="3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需求以及总供给变动的影响</a:t>
            </a:r>
            <a:endParaRPr kumimoji="0" lang="en-US" altLang="zh-CN" sz="32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总需求曲线</a:t>
            </a:r>
            <a:endParaRPr lang="zh-CN" altLang="en-US" dirty="0">
              <a:ea typeface="宋体" panose="02010600030101010101" pitchFamily="2" charset="-122"/>
            </a:endParaRPr>
          </a:p>
        </p:txBody>
      </p:sp>
      <p:sp>
        <p:nvSpPr>
          <p:cNvPr id="28675" name="Content Placeholder 2"/>
          <p:cNvSpPr>
            <a:spLocks noGrp="1"/>
          </p:cNvSpPr>
          <p:nvPr>
            <p:ph idx="1"/>
          </p:nvPr>
        </p:nvSpPr>
        <p:spPr>
          <a:xfrm>
            <a:off x="381000" y="990600"/>
            <a:ext cx="8609013" cy="5410200"/>
          </a:xfrm>
          <a:ln/>
        </p:spPr>
        <p:txBody>
          <a:bodyPr vert="horz" wrap="square" lIns="91440" tIns="45720" rIns="91440" bIns="45720" anchor="t"/>
          <a:p>
            <a:r>
              <a:rPr lang="zh-CN" altLang="en-US" dirty="0">
                <a:ea typeface="宋体" panose="02010600030101010101" pitchFamily="2" charset="-122"/>
              </a:rPr>
              <a:t>AD曲线移动:</a:t>
            </a:r>
            <a:endParaRPr lang="zh-CN" altLang="en-US" dirty="0">
              <a:ea typeface="宋体" panose="02010600030101010101" pitchFamily="2" charset="-122"/>
            </a:endParaRPr>
          </a:p>
          <a:p>
            <a:pPr lvl="1"/>
            <a:r>
              <a:rPr lang="zh-CN" altLang="en-US" dirty="0">
                <a:ea typeface="宋体" panose="02010600030101010101" pitchFamily="2" charset="-122"/>
              </a:rPr>
              <a:t>消费变化, C</a:t>
            </a:r>
            <a:endParaRPr lang="zh-CN" altLang="en-US" dirty="0">
              <a:ea typeface="宋体" panose="02010600030101010101" pitchFamily="2" charset="-122"/>
            </a:endParaRPr>
          </a:p>
          <a:p>
            <a:pPr lvl="1"/>
            <a:r>
              <a:rPr lang="zh-CN" altLang="en-US" dirty="0">
                <a:ea typeface="宋体" panose="02010600030101010101" pitchFamily="2" charset="-122"/>
              </a:rPr>
              <a:t>投资变化, I</a:t>
            </a:r>
            <a:endParaRPr lang="zh-CN" altLang="en-US" dirty="0">
              <a:ea typeface="宋体" panose="02010600030101010101" pitchFamily="2" charset="-122"/>
            </a:endParaRPr>
          </a:p>
          <a:p>
            <a:pPr lvl="1"/>
            <a:r>
              <a:rPr lang="zh-CN" altLang="en-US" dirty="0">
                <a:ea typeface="宋体" panose="02010600030101010101" pitchFamily="2" charset="-122"/>
              </a:rPr>
              <a:t>政府支出的变化, G</a:t>
            </a:r>
            <a:endParaRPr lang="zh-CN" altLang="en-US" dirty="0">
              <a:ea typeface="宋体" panose="02010600030101010101" pitchFamily="2" charset="-122"/>
            </a:endParaRPr>
          </a:p>
          <a:p>
            <a:pPr lvl="1"/>
            <a:r>
              <a:rPr lang="zh-CN" altLang="en-US" dirty="0">
                <a:ea typeface="宋体" panose="02010600030101010101" pitchFamily="2" charset="-122"/>
              </a:rPr>
              <a:t>净出口的变化, NX</a:t>
            </a:r>
            <a:endParaRPr lang="zh-CN" altLang="en-US" dirty="0">
              <a:ea typeface="宋体" panose="02010600030101010101" pitchFamily="2" charset="-122"/>
            </a:endParaRPr>
          </a:p>
        </p:txBody>
      </p:sp>
      <p:sp>
        <p:nvSpPr>
          <p:cNvPr id="28676"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28677"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总需求曲线</a:t>
            </a:r>
            <a:endParaRPr lang="zh-CN" altLang="en-US" dirty="0">
              <a:ea typeface="宋体" panose="02010600030101010101" pitchFamily="2" charset="-122"/>
            </a:endParaRPr>
          </a:p>
        </p:txBody>
      </p:sp>
      <p:sp>
        <p:nvSpPr>
          <p:cNvPr id="29699" name="Content Placeholder 2"/>
          <p:cNvSpPr>
            <a:spLocks noGrp="1"/>
          </p:cNvSpPr>
          <p:nvPr>
            <p:ph idx="1"/>
          </p:nvPr>
        </p:nvSpPr>
        <p:spPr>
          <a:xfrm>
            <a:off x="381000" y="990600"/>
            <a:ext cx="8455025" cy="5410200"/>
          </a:xfrm>
          <a:ln/>
        </p:spPr>
        <p:txBody>
          <a:bodyPr vert="horz" wrap="square" lIns="91440" tIns="45720" rIns="91440" bIns="45720" anchor="t"/>
          <a:p>
            <a:r>
              <a:rPr lang="zh-CN" altLang="en-US" dirty="0">
                <a:ea typeface="宋体" panose="02010600030101010101" pitchFamily="2" charset="-122"/>
              </a:rPr>
              <a:t>消费变化, C</a:t>
            </a:r>
            <a:endParaRPr lang="zh-CN" altLang="en-US" dirty="0">
              <a:ea typeface="宋体" panose="02010600030101010101" pitchFamily="2" charset="-122"/>
            </a:endParaRPr>
          </a:p>
          <a:p>
            <a:pPr lvl="1"/>
            <a:r>
              <a:rPr lang="zh-CN" altLang="en-US" dirty="0">
                <a:ea typeface="宋体" panose="02010600030101010101" pitchFamily="2" charset="-122"/>
              </a:rPr>
              <a:t>在给定一个价格水平上改变消费者购买数量的事件</a:t>
            </a:r>
            <a:endParaRPr lang="zh-CN" altLang="en-US" dirty="0">
              <a:ea typeface="宋体" panose="02010600030101010101" pitchFamily="2" charset="-122"/>
            </a:endParaRPr>
          </a:p>
          <a:p>
            <a:pPr lvl="2"/>
            <a:r>
              <a:rPr lang="zh-CN" altLang="en-US" dirty="0">
                <a:ea typeface="宋体" panose="02010600030101010101" pitchFamily="2" charset="-122"/>
              </a:rPr>
              <a:t>税收和财富的变化 </a:t>
            </a:r>
            <a:endParaRPr lang="zh-CN" altLang="en-US" dirty="0">
              <a:ea typeface="宋体" panose="02010600030101010101" pitchFamily="2" charset="-122"/>
            </a:endParaRPr>
          </a:p>
          <a:p>
            <a:pPr lvl="1"/>
            <a:r>
              <a:rPr lang="zh-CN" altLang="en-US" dirty="0">
                <a:ea typeface="宋体" panose="02010600030101010101" pitchFamily="2" charset="-122"/>
              </a:rPr>
              <a:t>增加消费者支出</a:t>
            </a:r>
            <a:endParaRPr lang="zh-CN" altLang="en-US" dirty="0">
              <a:ea typeface="宋体" panose="02010600030101010101" pitchFamily="2" charset="-122"/>
            </a:endParaRPr>
          </a:p>
          <a:p>
            <a:pPr lvl="2"/>
            <a:r>
              <a:rPr lang="zh-CN" altLang="en-US" dirty="0">
                <a:ea typeface="宋体" panose="02010600030101010101" pitchFamily="2" charset="-122"/>
              </a:rPr>
              <a:t>总需求曲线: 向右移动</a:t>
            </a:r>
            <a:endParaRPr lang="zh-CN" altLang="en-US" dirty="0">
              <a:ea typeface="宋体" panose="02010600030101010101" pitchFamily="2" charset="-122"/>
            </a:endParaRPr>
          </a:p>
        </p:txBody>
      </p:sp>
      <p:sp>
        <p:nvSpPr>
          <p:cNvPr id="29700"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29701"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总需求曲线</a:t>
            </a:r>
            <a:endParaRPr lang="zh-CN" altLang="en-US" dirty="0">
              <a:ea typeface="宋体" panose="02010600030101010101" pitchFamily="2" charset="-122"/>
            </a:endParaRPr>
          </a:p>
        </p:txBody>
      </p:sp>
      <p:sp>
        <p:nvSpPr>
          <p:cNvPr id="30723" name="Content Placeholder 2"/>
          <p:cNvSpPr>
            <a:spLocks noGrp="1"/>
          </p:cNvSpPr>
          <p:nvPr>
            <p:ph idx="1"/>
          </p:nvPr>
        </p:nvSpPr>
        <p:spPr>
          <a:xfrm>
            <a:off x="381000" y="990600"/>
            <a:ext cx="8524875" cy="5410200"/>
          </a:xfrm>
          <a:ln/>
        </p:spPr>
        <p:txBody>
          <a:bodyPr vert="horz" wrap="square" lIns="91440" tIns="45720" rIns="91440" bIns="45720" anchor="t"/>
          <a:p>
            <a:r>
              <a:rPr lang="zh-CN" altLang="en-US" dirty="0">
                <a:ea typeface="宋体" panose="02010600030101010101" pitchFamily="2" charset="-122"/>
              </a:rPr>
              <a:t>投资变化, I</a:t>
            </a:r>
            <a:endParaRPr lang="zh-CN" altLang="en-US" dirty="0">
              <a:ea typeface="宋体" panose="02010600030101010101" pitchFamily="2" charset="-122"/>
            </a:endParaRPr>
          </a:p>
          <a:p>
            <a:pPr lvl="1"/>
            <a:r>
              <a:rPr lang="zh-CN" altLang="en-US" dirty="0">
                <a:ea typeface="宋体" panose="02010600030101010101" pitchFamily="2" charset="-122"/>
              </a:rPr>
              <a:t>在给定一个价格水平上改变企业投资数量的事件</a:t>
            </a:r>
            <a:endParaRPr lang="zh-CN" altLang="en-US" dirty="0">
              <a:ea typeface="宋体" panose="02010600030101010101" pitchFamily="2" charset="-122"/>
            </a:endParaRPr>
          </a:p>
          <a:p>
            <a:pPr lvl="2"/>
            <a:r>
              <a:rPr lang="zh-CN" altLang="en-US" dirty="0">
                <a:ea typeface="宋体" panose="02010600030101010101" pitchFamily="2" charset="-122"/>
              </a:rPr>
              <a:t>更好的技术</a:t>
            </a:r>
            <a:endParaRPr lang="zh-CN" altLang="en-US" dirty="0">
              <a:ea typeface="宋体" panose="02010600030101010101" pitchFamily="2" charset="-122"/>
            </a:endParaRPr>
          </a:p>
          <a:p>
            <a:pPr lvl="2"/>
            <a:r>
              <a:rPr lang="zh-CN" altLang="en-US" dirty="0">
                <a:ea typeface="宋体" panose="02010600030101010101" pitchFamily="2" charset="-122"/>
              </a:rPr>
              <a:t>税收政策</a:t>
            </a:r>
            <a:endParaRPr lang="zh-CN" altLang="en-US" dirty="0">
              <a:ea typeface="宋体" panose="02010600030101010101" pitchFamily="2" charset="-122"/>
            </a:endParaRPr>
          </a:p>
          <a:p>
            <a:pPr lvl="2"/>
            <a:r>
              <a:rPr lang="zh-CN" altLang="en-US" dirty="0">
                <a:ea typeface="宋体" panose="02010600030101010101" pitchFamily="2" charset="-122"/>
              </a:rPr>
              <a:t>货币政策</a:t>
            </a:r>
            <a:endParaRPr lang="zh-CN" altLang="en-US" dirty="0">
              <a:ea typeface="宋体" panose="02010600030101010101" pitchFamily="2" charset="-122"/>
            </a:endParaRPr>
          </a:p>
          <a:p>
            <a:pPr lvl="1"/>
            <a:r>
              <a:rPr lang="zh-CN" altLang="en-US" dirty="0">
                <a:ea typeface="宋体" panose="02010600030101010101" pitchFamily="2" charset="-122"/>
              </a:rPr>
              <a:t>增加投资</a:t>
            </a:r>
            <a:endParaRPr lang="zh-CN" altLang="en-US" dirty="0">
              <a:ea typeface="宋体" panose="02010600030101010101" pitchFamily="2" charset="-122"/>
            </a:endParaRPr>
          </a:p>
          <a:p>
            <a:pPr lvl="2"/>
            <a:r>
              <a:rPr lang="zh-CN" altLang="en-US" dirty="0">
                <a:ea typeface="宋体" panose="02010600030101010101" pitchFamily="2" charset="-122"/>
              </a:rPr>
              <a:t>总需求曲线: 向右移动</a:t>
            </a:r>
            <a:endParaRPr lang="zh-CN" altLang="en-US" dirty="0">
              <a:ea typeface="宋体" panose="02010600030101010101" pitchFamily="2" charset="-122"/>
            </a:endParaRPr>
          </a:p>
        </p:txBody>
      </p:sp>
      <p:sp>
        <p:nvSpPr>
          <p:cNvPr id="30724"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30725"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总需求曲线</a:t>
            </a:r>
            <a:endParaRPr lang="zh-CN" altLang="en-US" dirty="0">
              <a:ea typeface="宋体" panose="02010600030101010101" pitchFamily="2" charset="-122"/>
            </a:endParaRPr>
          </a:p>
        </p:txBody>
      </p:sp>
      <p:sp>
        <p:nvSpPr>
          <p:cNvPr id="31747" name="Content Placeholder 2"/>
          <p:cNvSpPr>
            <a:spLocks noGrp="1"/>
          </p:cNvSpPr>
          <p:nvPr>
            <p:ph idx="1"/>
          </p:nvPr>
        </p:nvSpPr>
        <p:spPr>
          <a:xfrm>
            <a:off x="381000" y="990600"/>
            <a:ext cx="8609013" cy="5410200"/>
          </a:xfrm>
          <a:ln/>
        </p:spPr>
        <p:txBody>
          <a:bodyPr vert="horz" wrap="square" lIns="91440" tIns="45720" rIns="91440" bIns="45720" anchor="t"/>
          <a:p>
            <a:r>
              <a:rPr lang="zh-CN" altLang="en-US" dirty="0">
                <a:ea typeface="宋体" panose="02010600030101010101" pitchFamily="2" charset="-122"/>
              </a:rPr>
              <a:t>政府购买的变化, G</a:t>
            </a:r>
            <a:endParaRPr lang="zh-CN" altLang="en-US" dirty="0">
              <a:ea typeface="宋体" panose="02010600030101010101" pitchFamily="2" charset="-122"/>
            </a:endParaRPr>
          </a:p>
          <a:p>
            <a:pPr lvl="1"/>
            <a:r>
              <a:rPr lang="zh-CN" altLang="en-US" dirty="0">
                <a:ea typeface="宋体" panose="02010600030101010101" pitchFamily="2" charset="-122"/>
              </a:rPr>
              <a:t>政策制定者 – 在给定每一个价格水平改变投资</a:t>
            </a:r>
            <a:endParaRPr lang="zh-CN" altLang="en-US" dirty="0">
              <a:ea typeface="宋体" panose="02010600030101010101" pitchFamily="2" charset="-122"/>
            </a:endParaRPr>
          </a:p>
          <a:p>
            <a:pPr lvl="2"/>
            <a:r>
              <a:rPr lang="zh-CN" altLang="en-US" dirty="0">
                <a:ea typeface="宋体" panose="02010600030101010101" pitchFamily="2" charset="-122"/>
              </a:rPr>
              <a:t>修建公路</a:t>
            </a:r>
            <a:endParaRPr lang="zh-CN" altLang="en-US" dirty="0">
              <a:ea typeface="宋体" panose="02010600030101010101" pitchFamily="2" charset="-122"/>
            </a:endParaRPr>
          </a:p>
          <a:p>
            <a:pPr lvl="1"/>
            <a:r>
              <a:rPr lang="zh-CN" altLang="en-US" dirty="0">
                <a:ea typeface="宋体" panose="02010600030101010101" pitchFamily="2" charset="-122"/>
              </a:rPr>
              <a:t>增加政府购买 </a:t>
            </a:r>
            <a:endParaRPr lang="zh-CN" altLang="en-US" dirty="0">
              <a:ea typeface="宋体" panose="02010600030101010101" pitchFamily="2" charset="-122"/>
            </a:endParaRPr>
          </a:p>
          <a:p>
            <a:pPr lvl="2"/>
            <a:r>
              <a:rPr lang="zh-CN" altLang="en-US" dirty="0">
                <a:ea typeface="宋体" panose="02010600030101010101" pitchFamily="2" charset="-122"/>
              </a:rPr>
              <a:t>总需求曲线: 向右移动</a:t>
            </a:r>
            <a:endParaRPr lang="zh-CN" altLang="en-US" dirty="0">
              <a:ea typeface="宋体" panose="02010600030101010101" pitchFamily="2" charset="-122"/>
            </a:endParaRPr>
          </a:p>
          <a:p>
            <a:pPr>
              <a:buNone/>
            </a:pPr>
            <a:endParaRPr lang="zh-CN" altLang="en-US" dirty="0">
              <a:ea typeface="宋体" panose="02010600030101010101" pitchFamily="2" charset="-122"/>
            </a:endParaRPr>
          </a:p>
        </p:txBody>
      </p:sp>
      <p:sp>
        <p:nvSpPr>
          <p:cNvPr id="31748"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31749"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总需求曲线</a:t>
            </a:r>
            <a:endParaRPr lang="zh-CN" altLang="en-US" dirty="0">
              <a:ea typeface="宋体" panose="02010600030101010101" pitchFamily="2" charset="-122"/>
            </a:endParaRPr>
          </a:p>
        </p:txBody>
      </p:sp>
      <p:sp>
        <p:nvSpPr>
          <p:cNvPr id="32771" name="Content Placeholder 2"/>
          <p:cNvSpPr>
            <a:spLocks noGrp="1"/>
          </p:cNvSpPr>
          <p:nvPr>
            <p:ph idx="1"/>
          </p:nvPr>
        </p:nvSpPr>
        <p:spPr>
          <a:xfrm>
            <a:off x="381000" y="990600"/>
            <a:ext cx="8572500" cy="5410200"/>
          </a:xfrm>
          <a:ln/>
        </p:spPr>
        <p:txBody>
          <a:bodyPr vert="horz" wrap="square" lIns="91440" tIns="45720" rIns="91440" bIns="45720" anchor="t"/>
          <a:p>
            <a:r>
              <a:rPr lang="zh-CN" altLang="en-US" dirty="0">
                <a:ea typeface="宋体" panose="02010600030101010101" pitchFamily="2" charset="-122"/>
              </a:rPr>
              <a:t>净出口的变化, NX</a:t>
            </a:r>
            <a:endParaRPr lang="zh-CN" altLang="en-US" dirty="0">
              <a:ea typeface="宋体" panose="02010600030101010101" pitchFamily="2" charset="-122"/>
            </a:endParaRPr>
          </a:p>
          <a:p>
            <a:pPr lvl="1"/>
            <a:r>
              <a:rPr lang="zh-CN" altLang="en-US" dirty="0">
                <a:ea typeface="宋体" panose="02010600030101010101" pitchFamily="2" charset="-122"/>
              </a:rPr>
              <a:t>在给定一个价格水平上改变净出口数量的事件</a:t>
            </a:r>
            <a:endParaRPr lang="zh-CN" altLang="en-US" dirty="0">
              <a:ea typeface="宋体" panose="02010600030101010101" pitchFamily="2" charset="-122"/>
            </a:endParaRPr>
          </a:p>
          <a:p>
            <a:pPr lvl="2"/>
            <a:r>
              <a:rPr lang="zh-CN" altLang="en-US" dirty="0">
                <a:ea typeface="宋体" panose="02010600030101010101" pitchFamily="2" charset="-122"/>
              </a:rPr>
              <a:t>欧洲的衰退</a:t>
            </a:r>
            <a:endParaRPr lang="zh-CN" altLang="en-US" dirty="0">
              <a:ea typeface="宋体" panose="02010600030101010101" pitchFamily="2" charset="-122"/>
            </a:endParaRPr>
          </a:p>
          <a:p>
            <a:pPr lvl="2"/>
            <a:r>
              <a:rPr lang="zh-CN" altLang="en-US" dirty="0">
                <a:ea typeface="宋体" panose="02010600030101010101" pitchFamily="2" charset="-122"/>
              </a:rPr>
              <a:t>国际投机者 – 汇率的变化</a:t>
            </a:r>
            <a:endParaRPr lang="zh-CN" altLang="en-US" dirty="0">
              <a:ea typeface="宋体" panose="02010600030101010101" pitchFamily="2" charset="-122"/>
            </a:endParaRPr>
          </a:p>
          <a:p>
            <a:pPr lvl="1"/>
            <a:r>
              <a:rPr lang="zh-CN" altLang="en-US" dirty="0">
                <a:ea typeface="宋体" panose="02010600030101010101" pitchFamily="2" charset="-122"/>
              </a:rPr>
              <a:t>净出口的增加</a:t>
            </a:r>
            <a:endParaRPr lang="zh-CN" altLang="en-US" dirty="0">
              <a:ea typeface="宋体" panose="02010600030101010101" pitchFamily="2" charset="-122"/>
            </a:endParaRPr>
          </a:p>
          <a:p>
            <a:pPr lvl="2"/>
            <a:r>
              <a:rPr lang="zh-CN" altLang="en-US" dirty="0">
                <a:ea typeface="宋体" panose="02010600030101010101" pitchFamily="2" charset="-122"/>
              </a:rPr>
              <a:t>总需求曲线: 向右移动</a:t>
            </a:r>
            <a:endParaRPr lang="zh-CN" altLang="en-US" dirty="0">
              <a:ea typeface="宋体" panose="02010600030101010101" pitchFamily="2" charset="-122"/>
            </a:endParaRPr>
          </a:p>
        </p:txBody>
      </p:sp>
      <p:sp>
        <p:nvSpPr>
          <p:cNvPr id="32772"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32773"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idx="4294967295"/>
          </p:nvPr>
        </p:nvSpPr>
        <p:spPr>
          <a:ln/>
        </p:spPr>
        <p:txBody>
          <a:bodyPr vert="horz" wrap="square" lIns="91440" tIns="45720" rIns="91440" bIns="45720" anchor="ctr"/>
          <a:p>
            <a:r>
              <a:rPr lang="zh-CN" altLang="en-US" sz="3000" dirty="0">
                <a:ea typeface="宋体" panose="02010600030101010101" pitchFamily="2" charset="-122"/>
              </a:rPr>
              <a:t>表</a:t>
            </a:r>
            <a:r>
              <a:rPr lang="en-US" altLang="zh-CN" sz="3000" dirty="0">
                <a:ea typeface="宋体" panose="02010600030101010101" pitchFamily="2" charset="-122"/>
              </a:rPr>
              <a:t>1</a:t>
            </a:r>
            <a:endParaRPr lang="en-US" altLang="zh-CN" sz="3000" dirty="0">
              <a:ea typeface="宋体" panose="02010600030101010101" pitchFamily="2" charset="-122"/>
            </a:endParaRPr>
          </a:p>
        </p:txBody>
      </p:sp>
      <p:sp>
        <p:nvSpPr>
          <p:cNvPr id="33795" name="Footer Placeholder 3"/>
          <p:cNvSpPr txBox="1">
            <a:spLocks noGrp="1"/>
          </p:cNvSpPr>
          <p:nvPr/>
        </p:nvSpPr>
        <p:spPr>
          <a:xfrm>
            <a:off x="0" y="6492875"/>
            <a:ext cx="8658225" cy="365125"/>
          </a:xfrm>
          <a:prstGeom prst="rect">
            <a:avLst/>
          </a:prstGeom>
          <a:noFill/>
          <a:ln w="9525">
            <a:noFill/>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100" dirty="0">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ea typeface="宋体" panose="02010600030101010101" pitchFamily="2" charset="-122"/>
            </a:endParaRPr>
          </a:p>
        </p:txBody>
      </p:sp>
      <p:sp>
        <p:nvSpPr>
          <p:cNvPr id="33796" name="TextBox 4"/>
          <p:cNvSpPr txBox="1"/>
          <p:nvPr/>
        </p:nvSpPr>
        <p:spPr>
          <a:xfrm>
            <a:off x="136525" y="390525"/>
            <a:ext cx="2678113" cy="487363"/>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2600" dirty="0">
                <a:solidFill>
                  <a:srgbClr val="002060"/>
                </a:solidFill>
                <a:ea typeface="宋体" panose="02010600030101010101" pitchFamily="2" charset="-122"/>
              </a:rPr>
              <a:t>总需求曲线</a:t>
            </a:r>
            <a:r>
              <a:rPr lang="en-US" altLang="zh-CN" sz="2600" dirty="0">
                <a:solidFill>
                  <a:srgbClr val="002060"/>
                </a:solidFill>
                <a:ea typeface="宋体" panose="02010600030101010101" pitchFamily="2" charset="-122"/>
              </a:rPr>
              <a:t>: </a:t>
            </a:r>
            <a:r>
              <a:rPr lang="zh-CN" altLang="en-US" sz="2600" dirty="0">
                <a:solidFill>
                  <a:srgbClr val="002060"/>
                </a:solidFill>
                <a:ea typeface="宋体" panose="02010600030101010101" pitchFamily="2" charset="-122"/>
              </a:rPr>
              <a:t>总结</a:t>
            </a:r>
            <a:endParaRPr lang="zh-CN" altLang="en-US" sz="2600" dirty="0">
              <a:solidFill>
                <a:srgbClr val="002060"/>
              </a:solidFill>
              <a:ea typeface="宋体" panose="02010600030101010101" pitchFamily="2" charset="-122"/>
            </a:endParaRPr>
          </a:p>
        </p:txBody>
      </p:sp>
      <p:sp>
        <p:nvSpPr>
          <p:cNvPr id="33797" name="Slide Number Placeholder 1"/>
          <p:cNvSpPr txBox="1">
            <a:spLocks noGrp="1"/>
          </p:cNvSpPr>
          <p:nvPr/>
        </p:nvSpPr>
        <p:spPr>
          <a:xfrm>
            <a:off x="8634413" y="6483350"/>
            <a:ext cx="509587" cy="369888"/>
          </a:xfrm>
          <a:prstGeom prst="rect">
            <a:avLst/>
          </a:prstGeom>
          <a:noFill/>
          <a:ln w="9525">
            <a:noFill/>
          </a:ln>
        </p:spPr>
        <p:txBody>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pic>
        <p:nvPicPr>
          <p:cNvPr id="36870" name="Picture 3"/>
          <p:cNvPicPr>
            <a:picLocks noChangeAspect="1"/>
          </p:cNvPicPr>
          <p:nvPr/>
        </p:nvPicPr>
        <p:blipFill>
          <a:blip r:embed="rId1"/>
          <a:stretch>
            <a:fillRect/>
          </a:stretch>
        </p:blipFill>
        <p:spPr>
          <a:xfrm>
            <a:off x="928688" y="1192213"/>
            <a:ext cx="7300912" cy="1881187"/>
          </a:xfrm>
          <a:prstGeom prst="rect">
            <a:avLst/>
          </a:prstGeom>
          <a:noFill/>
          <a:ln w="9525">
            <a:noFill/>
          </a:ln>
        </p:spPr>
      </p:pic>
      <p:pic>
        <p:nvPicPr>
          <p:cNvPr id="33799" name="Picture 7"/>
          <p:cNvPicPr>
            <a:picLocks noChangeAspect="1"/>
          </p:cNvPicPr>
          <p:nvPr/>
        </p:nvPicPr>
        <p:blipFill>
          <a:blip r:embed="rId2"/>
          <a:stretch>
            <a:fillRect/>
          </a:stretch>
        </p:blipFill>
        <p:spPr>
          <a:xfrm>
            <a:off x="247650" y="1085850"/>
            <a:ext cx="8693150" cy="3302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wipe(up)">
                                      <p:cBhvr>
                                        <p:cTn id="7" dur="75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idx="4294967295"/>
          </p:nvPr>
        </p:nvSpPr>
        <p:spPr>
          <a:ln/>
        </p:spPr>
        <p:txBody>
          <a:bodyPr vert="horz" wrap="square" lIns="91440" tIns="45720" rIns="91440" bIns="45720" anchor="ctr"/>
          <a:p>
            <a:r>
              <a:rPr lang="zh-CN" altLang="en-US" sz="3000" dirty="0">
                <a:ea typeface="宋体" panose="02010600030101010101" pitchFamily="2" charset="-122"/>
              </a:rPr>
              <a:t>表 </a:t>
            </a:r>
            <a:r>
              <a:rPr lang="en-US" altLang="zh-CN" sz="3000" dirty="0">
                <a:ea typeface="宋体" panose="02010600030101010101" pitchFamily="2" charset="-122"/>
              </a:rPr>
              <a:t>1</a:t>
            </a:r>
            <a:endParaRPr lang="en-US" altLang="zh-CN" sz="3000" dirty="0">
              <a:ea typeface="宋体" panose="02010600030101010101" pitchFamily="2" charset="-122"/>
            </a:endParaRPr>
          </a:p>
        </p:txBody>
      </p:sp>
      <p:sp>
        <p:nvSpPr>
          <p:cNvPr id="34819" name="Footer Placeholder 3"/>
          <p:cNvSpPr txBox="1">
            <a:spLocks noGrp="1"/>
          </p:cNvSpPr>
          <p:nvPr/>
        </p:nvSpPr>
        <p:spPr>
          <a:xfrm>
            <a:off x="0" y="6492875"/>
            <a:ext cx="8658225" cy="365125"/>
          </a:xfrm>
          <a:prstGeom prst="rect">
            <a:avLst/>
          </a:prstGeom>
          <a:noFill/>
          <a:ln w="9525">
            <a:noFill/>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buNone/>
            </a:pPr>
            <a:r>
              <a:rPr lang="en-US" altLang="zh-CN" sz="1100" dirty="0">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ea typeface="宋体" panose="02010600030101010101" pitchFamily="2" charset="-122"/>
            </a:endParaRPr>
          </a:p>
        </p:txBody>
      </p:sp>
      <p:sp>
        <p:nvSpPr>
          <p:cNvPr id="34820" name="TextBox 4"/>
          <p:cNvSpPr txBox="1"/>
          <p:nvPr/>
        </p:nvSpPr>
        <p:spPr>
          <a:xfrm>
            <a:off x="150813" y="390525"/>
            <a:ext cx="2678112" cy="487363"/>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2600" dirty="0">
                <a:solidFill>
                  <a:srgbClr val="002060"/>
                </a:solidFill>
                <a:ea typeface="宋体" panose="02010600030101010101" pitchFamily="2" charset="-122"/>
              </a:rPr>
              <a:t>总需求曲线</a:t>
            </a:r>
            <a:r>
              <a:rPr lang="en-US" altLang="zh-CN" sz="2600" dirty="0">
                <a:solidFill>
                  <a:srgbClr val="002060"/>
                </a:solidFill>
                <a:ea typeface="宋体" panose="02010600030101010101" pitchFamily="2" charset="-122"/>
              </a:rPr>
              <a:t>: </a:t>
            </a:r>
            <a:r>
              <a:rPr lang="zh-CN" altLang="en-US" sz="2600" dirty="0">
                <a:solidFill>
                  <a:srgbClr val="002060"/>
                </a:solidFill>
                <a:ea typeface="宋体" panose="02010600030101010101" pitchFamily="2" charset="-122"/>
              </a:rPr>
              <a:t>总结</a:t>
            </a:r>
            <a:endParaRPr lang="zh-CN" altLang="en-US" sz="2600" dirty="0">
              <a:solidFill>
                <a:srgbClr val="002060"/>
              </a:solidFill>
              <a:ea typeface="宋体" panose="02010600030101010101" pitchFamily="2" charset="-122"/>
            </a:endParaRPr>
          </a:p>
        </p:txBody>
      </p:sp>
      <p:sp>
        <p:nvSpPr>
          <p:cNvPr id="34821" name="Slide Number Placeholder 1"/>
          <p:cNvSpPr txBox="1">
            <a:spLocks noGrp="1"/>
          </p:cNvSpPr>
          <p:nvPr/>
        </p:nvSpPr>
        <p:spPr>
          <a:xfrm>
            <a:off x="8634413" y="6483350"/>
            <a:ext cx="509587" cy="369888"/>
          </a:xfrm>
          <a:prstGeom prst="rect">
            <a:avLst/>
          </a:prstGeom>
          <a:noFill/>
          <a:ln w="9525">
            <a:noFill/>
          </a:ln>
        </p:spPr>
        <p:txBody>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pic>
        <p:nvPicPr>
          <p:cNvPr id="37894" name="Picture 2"/>
          <p:cNvPicPr>
            <a:picLocks noChangeAspect="1"/>
          </p:cNvPicPr>
          <p:nvPr/>
        </p:nvPicPr>
        <p:blipFill>
          <a:blip r:embed="rId1"/>
          <a:stretch>
            <a:fillRect/>
          </a:stretch>
        </p:blipFill>
        <p:spPr>
          <a:xfrm>
            <a:off x="920750" y="866775"/>
            <a:ext cx="7302500" cy="5581650"/>
          </a:xfrm>
          <a:prstGeom prst="rect">
            <a:avLst/>
          </a:prstGeom>
          <a:noFill/>
          <a:ln w="9525">
            <a:noFill/>
          </a:ln>
        </p:spPr>
      </p:pic>
      <p:pic>
        <p:nvPicPr>
          <p:cNvPr id="34823" name="Picture 7"/>
          <p:cNvPicPr>
            <a:picLocks noChangeAspect="1"/>
          </p:cNvPicPr>
          <p:nvPr/>
        </p:nvPicPr>
        <p:blipFill>
          <a:blip r:embed="rId2"/>
          <a:stretch>
            <a:fillRect/>
          </a:stretch>
        </p:blipFill>
        <p:spPr>
          <a:xfrm>
            <a:off x="182563" y="854075"/>
            <a:ext cx="8791575" cy="56356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wipe(up)">
                                      <p:cBhvr>
                                        <p:cTn id="7" dur="10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总供给曲线</a:t>
            </a:r>
            <a:endParaRPr lang="zh-CN" altLang="en-US" dirty="0">
              <a:ea typeface="宋体" panose="02010600030101010101" pitchFamily="2" charset="-122"/>
            </a:endParaRPr>
          </a:p>
        </p:txBody>
      </p:sp>
      <p:sp>
        <p:nvSpPr>
          <p:cNvPr id="35843"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长期总供给曲线, LRAS</a:t>
            </a:r>
            <a:endParaRPr lang="zh-CN" altLang="en-US" dirty="0">
              <a:ea typeface="宋体" panose="02010600030101010101" pitchFamily="2" charset="-122"/>
            </a:endParaRPr>
          </a:p>
          <a:p>
            <a:pPr lvl="1"/>
            <a:r>
              <a:rPr lang="zh-CN" altLang="en-US" dirty="0">
                <a:ea typeface="宋体" panose="02010600030101010101" pitchFamily="2" charset="-122"/>
              </a:rPr>
              <a:t>总供给曲线是一条垂线</a:t>
            </a:r>
            <a:endParaRPr lang="zh-CN" altLang="en-US" dirty="0">
              <a:ea typeface="宋体" panose="02010600030101010101" pitchFamily="2" charset="-122"/>
            </a:endParaRPr>
          </a:p>
          <a:p>
            <a:pPr lvl="2"/>
            <a:r>
              <a:rPr lang="zh-CN" altLang="en-US" dirty="0">
                <a:ea typeface="宋体" panose="02010600030101010101" pitchFamily="2" charset="-122"/>
              </a:rPr>
              <a:t>物价水平不是</a:t>
            </a:r>
            <a:r>
              <a:rPr lang="en-US" altLang="zh-CN" dirty="0">
                <a:ea typeface="宋体" panose="02010600030101010101" pitchFamily="2" charset="-122"/>
              </a:rPr>
              <a:t>GDP</a:t>
            </a:r>
            <a:r>
              <a:rPr lang="zh-CN" altLang="en-US" dirty="0">
                <a:ea typeface="宋体" panose="02010600030101010101" pitchFamily="2" charset="-122"/>
              </a:rPr>
              <a:t>的长期决定因素:</a:t>
            </a:r>
            <a:endParaRPr lang="zh-CN" altLang="en-US" dirty="0">
              <a:ea typeface="宋体" panose="02010600030101010101" pitchFamily="2" charset="-122"/>
            </a:endParaRPr>
          </a:p>
          <a:p>
            <a:pPr lvl="3"/>
            <a:r>
              <a:rPr lang="zh-CN" altLang="en-US" dirty="0">
                <a:ea typeface="宋体" panose="02010600030101010101" pitchFamily="2" charset="-122"/>
              </a:rPr>
              <a:t>劳动、资本和自然资源的供给</a:t>
            </a:r>
            <a:endParaRPr lang="zh-CN" altLang="en-US" dirty="0">
              <a:ea typeface="宋体" panose="02010600030101010101" pitchFamily="2" charset="-122"/>
            </a:endParaRPr>
          </a:p>
          <a:p>
            <a:pPr lvl="3"/>
            <a:r>
              <a:rPr lang="zh-CN" altLang="en-US" dirty="0">
                <a:ea typeface="宋体" panose="02010600030101010101" pitchFamily="2" charset="-122"/>
              </a:rPr>
              <a:t>可利用的技术</a:t>
            </a:r>
            <a:endParaRPr lang="zh-CN" altLang="en-US" dirty="0">
              <a:ea typeface="宋体" panose="02010600030101010101" pitchFamily="2" charset="-122"/>
            </a:endParaRPr>
          </a:p>
          <a:p>
            <a:r>
              <a:rPr lang="zh-CN" altLang="en-US" dirty="0">
                <a:ea typeface="宋体" panose="02010600030101010101" pitchFamily="2" charset="-122"/>
              </a:rPr>
              <a:t>短期</a:t>
            </a:r>
            <a:endParaRPr lang="zh-CN" altLang="en-US" dirty="0">
              <a:ea typeface="宋体" panose="02010600030101010101" pitchFamily="2" charset="-122"/>
            </a:endParaRPr>
          </a:p>
          <a:p>
            <a:pPr lvl="1"/>
            <a:r>
              <a:rPr lang="zh-CN" altLang="en-US" dirty="0">
                <a:solidFill>
                  <a:srgbClr val="C00000"/>
                </a:solidFill>
                <a:ea typeface="宋体" panose="02010600030101010101" pitchFamily="2" charset="-122"/>
              </a:rPr>
              <a:t>总供给曲线是向上倾斜的</a:t>
            </a:r>
            <a:endParaRPr lang="zh-CN" altLang="en-US" dirty="0">
              <a:solidFill>
                <a:srgbClr val="C00000"/>
              </a:solidFill>
              <a:ea typeface="宋体" panose="02010600030101010101" pitchFamily="2" charset="-122"/>
            </a:endParaRPr>
          </a:p>
        </p:txBody>
      </p:sp>
      <p:sp>
        <p:nvSpPr>
          <p:cNvPr id="35844"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35845"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idx="4294967295"/>
          </p:nvPr>
        </p:nvSpPr>
        <p:spPr>
          <a:ln/>
        </p:spPr>
        <p:txBody>
          <a:bodyPr vert="horz" wrap="square" lIns="91440" tIns="45720" rIns="91440" bIns="45720" anchor="ctr"/>
          <a:p>
            <a:r>
              <a:rPr lang="zh-CN" altLang="en-US" dirty="0">
                <a:solidFill>
                  <a:schemeClr val="tx1"/>
                </a:solidFill>
                <a:ea typeface="宋体" panose="02010600030101010101" pitchFamily="2" charset="-122"/>
              </a:rPr>
              <a:t>图 </a:t>
            </a:r>
            <a:r>
              <a:rPr lang="en-US" altLang="zh-CN" dirty="0">
                <a:solidFill>
                  <a:schemeClr val="tx1"/>
                </a:solidFill>
                <a:ea typeface="宋体" panose="02010600030101010101" pitchFamily="2" charset="-122"/>
              </a:rPr>
              <a:t>4</a:t>
            </a:r>
            <a:endParaRPr lang="en-US" altLang="zh-CN" dirty="0">
              <a:solidFill>
                <a:schemeClr val="tx1"/>
              </a:solidFill>
              <a:ea typeface="宋体" panose="02010600030101010101" pitchFamily="2" charset="-122"/>
            </a:endParaRPr>
          </a:p>
        </p:txBody>
      </p:sp>
      <p:sp>
        <p:nvSpPr>
          <p:cNvPr id="36867" name="Footer Placeholder 3"/>
          <p:cNvSpPr txBox="1">
            <a:spLocks noGrp="1"/>
          </p:cNvSpPr>
          <p:nvPr/>
        </p:nvSpPr>
        <p:spPr>
          <a:xfrm>
            <a:off x="0" y="6492875"/>
            <a:ext cx="8615363" cy="365125"/>
          </a:xfrm>
          <a:prstGeom prst="rect">
            <a:avLst/>
          </a:prstGeom>
          <a:noFill/>
          <a:ln w="9525">
            <a:noFill/>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100" dirty="0">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ea typeface="宋体" panose="02010600030101010101" pitchFamily="2" charset="-122"/>
            </a:endParaRPr>
          </a:p>
        </p:txBody>
      </p:sp>
      <p:sp>
        <p:nvSpPr>
          <p:cNvPr id="36868" name="TextBox 4"/>
          <p:cNvSpPr txBox="1"/>
          <p:nvPr/>
        </p:nvSpPr>
        <p:spPr>
          <a:xfrm>
            <a:off x="136525" y="390525"/>
            <a:ext cx="2495550" cy="488950"/>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2600" dirty="0">
                <a:solidFill>
                  <a:srgbClr val="002060"/>
                </a:solidFill>
                <a:ea typeface="宋体" panose="02010600030101010101" pitchFamily="2" charset="-122"/>
              </a:rPr>
              <a:t>长期总供给曲线</a:t>
            </a:r>
            <a:endParaRPr lang="zh-CN" altLang="en-US" sz="2600" dirty="0">
              <a:solidFill>
                <a:srgbClr val="002060"/>
              </a:solidFill>
              <a:ea typeface="宋体" panose="02010600030101010101" pitchFamily="2" charset="-122"/>
            </a:endParaRPr>
          </a:p>
        </p:txBody>
      </p:sp>
      <p:grpSp>
        <p:nvGrpSpPr>
          <p:cNvPr id="39941" name="Group 22"/>
          <p:cNvGrpSpPr/>
          <p:nvPr/>
        </p:nvGrpSpPr>
        <p:grpSpPr>
          <a:xfrm>
            <a:off x="1154113" y="1133475"/>
            <a:ext cx="5810250" cy="3184525"/>
            <a:chOff x="0" y="0"/>
            <a:chExt cx="5808224" cy="3183332"/>
          </a:xfrm>
        </p:grpSpPr>
        <p:grpSp>
          <p:nvGrpSpPr>
            <p:cNvPr id="36897" name="Group 11"/>
            <p:cNvGrpSpPr/>
            <p:nvPr/>
          </p:nvGrpSpPr>
          <p:grpSpPr>
            <a:xfrm>
              <a:off x="1105211" y="47607"/>
              <a:ext cx="4703013" cy="3135725"/>
              <a:chOff x="0" y="0"/>
              <a:chExt cx="4703013" cy="3135725"/>
            </a:xfrm>
          </p:grpSpPr>
          <p:cxnSp>
            <p:nvCxnSpPr>
              <p:cNvPr id="36899" name="Straight Connector 8"/>
              <p:cNvCxnSpPr/>
              <p:nvPr/>
            </p:nvCxnSpPr>
            <p:spPr>
              <a:xfrm rot="5400000">
                <a:off x="-1567764" y="1567068"/>
                <a:ext cx="3135725" cy="1586"/>
              </a:xfrm>
              <a:prstGeom prst="line">
                <a:avLst/>
              </a:prstGeom>
              <a:ln w="28575" cap="flat" cmpd="sng">
                <a:solidFill>
                  <a:schemeClr val="tx1"/>
                </a:solidFill>
                <a:prstDash val="solid"/>
                <a:headEnd type="none" w="med" len="med"/>
                <a:tailEnd type="none" w="med" len="med"/>
              </a:ln>
            </p:spPr>
          </p:cxnSp>
          <p:sp>
            <p:nvSpPr>
              <p:cNvPr id="36900" name="Rectangle 9"/>
              <p:cNvSpPr/>
              <p:nvPr/>
            </p:nvSpPr>
            <p:spPr>
              <a:xfrm>
                <a:off x="23108" y="0"/>
                <a:ext cx="4679905" cy="3111922"/>
              </a:xfrm>
              <a:prstGeom prst="rect">
                <a:avLst/>
              </a:prstGeom>
              <a:solidFill>
                <a:schemeClr val="bg1"/>
              </a:solidFill>
              <a:ln w="25400" cap="flat" cmpd="sng">
                <a:solidFill>
                  <a:schemeClr val="bg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endParaRPr lang="zh-CN" altLang="en-US" dirty="0">
                  <a:ea typeface="宋体" panose="02010600030101010101" pitchFamily="2" charset="-122"/>
                </a:endParaRPr>
              </a:p>
            </p:txBody>
          </p:sp>
        </p:grpSp>
        <p:sp>
          <p:nvSpPr>
            <p:cNvPr id="36898" name="TextBox 21"/>
            <p:cNvSpPr txBox="1"/>
            <p:nvPr/>
          </p:nvSpPr>
          <p:spPr>
            <a:xfrm>
              <a:off x="0" y="0"/>
              <a:ext cx="1098167" cy="366575"/>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zh-CN" altLang="en-US" dirty="0">
                  <a:ea typeface="宋体" panose="02010600030101010101" pitchFamily="2" charset="-122"/>
                </a:rPr>
                <a:t>物价水平</a:t>
              </a:r>
              <a:endParaRPr lang="zh-CN" altLang="en-US" dirty="0">
                <a:ea typeface="宋体" panose="02010600030101010101" pitchFamily="2" charset="-122"/>
              </a:endParaRPr>
            </a:p>
          </p:txBody>
        </p:sp>
      </p:grpSp>
      <p:grpSp>
        <p:nvGrpSpPr>
          <p:cNvPr id="39946" name="Group 25"/>
          <p:cNvGrpSpPr/>
          <p:nvPr/>
        </p:nvGrpSpPr>
        <p:grpSpPr>
          <a:xfrm>
            <a:off x="2249488" y="4291013"/>
            <a:ext cx="4905375" cy="366712"/>
            <a:chOff x="0" y="0"/>
            <a:chExt cx="4906333" cy="365978"/>
          </a:xfrm>
        </p:grpSpPr>
        <p:cxnSp>
          <p:nvCxnSpPr>
            <p:cNvPr id="36895" name="Straight Connector 11"/>
            <p:cNvCxnSpPr/>
            <p:nvPr/>
          </p:nvCxnSpPr>
          <p:spPr>
            <a:xfrm flipV="1">
              <a:off x="0" y="23764"/>
              <a:ext cx="4625291" cy="1585"/>
            </a:xfrm>
            <a:prstGeom prst="line">
              <a:avLst/>
            </a:prstGeom>
            <a:ln w="28575" cap="flat" cmpd="sng">
              <a:solidFill>
                <a:schemeClr val="tx1"/>
              </a:solidFill>
              <a:prstDash val="solid"/>
              <a:headEnd type="none" w="med" len="med"/>
              <a:tailEnd type="none" w="med" len="med"/>
            </a:ln>
          </p:spPr>
        </p:cxnSp>
        <p:sp>
          <p:nvSpPr>
            <p:cNvPr id="36896" name="TextBox 23"/>
            <p:cNvSpPr txBox="1"/>
            <p:nvPr/>
          </p:nvSpPr>
          <p:spPr>
            <a:xfrm>
              <a:off x="3807569" y="0"/>
              <a:ext cx="1098764" cy="365978"/>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zh-CN" altLang="en-US" dirty="0">
                  <a:ea typeface="宋体" panose="02010600030101010101" pitchFamily="2" charset="-122"/>
                </a:rPr>
                <a:t>产出数量</a:t>
              </a:r>
              <a:endParaRPr lang="zh-CN" altLang="en-US" dirty="0">
                <a:ea typeface="宋体" panose="02010600030101010101" pitchFamily="2" charset="-122"/>
              </a:endParaRPr>
            </a:p>
          </p:txBody>
        </p:sp>
      </p:grpSp>
      <p:sp>
        <p:nvSpPr>
          <p:cNvPr id="39949" name="TextBox 13"/>
          <p:cNvSpPr txBox="1"/>
          <p:nvPr/>
        </p:nvSpPr>
        <p:spPr>
          <a:xfrm>
            <a:off x="165100" y="5227638"/>
            <a:ext cx="8812213" cy="641350"/>
          </a:xfrm>
          <a:prstGeom prst="rect">
            <a:avLst/>
          </a:prstGeom>
          <a:no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dirty="0">
                <a:ea typeface="宋体" panose="02010600030101010101" pitchFamily="2" charset="-122"/>
              </a:rPr>
              <a:t>在长期中，供给量取决于劳动、资本和自然资源量，以及把这些投入变为产出的技术。因为供给量并不取决于物价总水平，所以长期总供给曲线是在自然水平上的一条垂线。</a:t>
            </a:r>
            <a:endParaRPr lang="zh-CN" altLang="en-US" dirty="0">
              <a:ea typeface="宋体" panose="02010600030101010101" pitchFamily="2" charset="-122"/>
            </a:endParaRPr>
          </a:p>
        </p:txBody>
      </p:sp>
      <p:cxnSp>
        <p:nvCxnSpPr>
          <p:cNvPr id="39950" name="Straight Arrow Connector 14"/>
          <p:cNvCxnSpPr/>
          <p:nvPr/>
        </p:nvCxnSpPr>
        <p:spPr>
          <a:xfrm rot="5400000">
            <a:off x="2000250" y="2819400"/>
            <a:ext cx="711200" cy="1588"/>
          </a:xfrm>
          <a:prstGeom prst="straightConnector1">
            <a:avLst/>
          </a:prstGeom>
          <a:ln w="19050" cap="flat" cmpd="sng">
            <a:solidFill>
              <a:schemeClr val="tx1"/>
            </a:solidFill>
            <a:prstDash val="solid"/>
            <a:headEnd type="none" w="med" len="med"/>
            <a:tailEnd type="triangle" w="med" len="med"/>
          </a:ln>
        </p:spPr>
      </p:cxnSp>
      <p:grpSp>
        <p:nvGrpSpPr>
          <p:cNvPr id="39951" name="Group 34"/>
          <p:cNvGrpSpPr/>
          <p:nvPr/>
        </p:nvGrpSpPr>
        <p:grpSpPr>
          <a:xfrm>
            <a:off x="255588" y="2617788"/>
            <a:ext cx="2076450" cy="641350"/>
            <a:chOff x="0" y="0"/>
            <a:chExt cx="1776888" cy="640281"/>
          </a:xfrm>
        </p:grpSpPr>
        <p:sp>
          <p:nvSpPr>
            <p:cNvPr id="36893" name="TextBox 35"/>
            <p:cNvSpPr txBox="1"/>
            <p:nvPr/>
          </p:nvSpPr>
          <p:spPr>
            <a:xfrm>
              <a:off x="0" y="0"/>
              <a:ext cx="1313647" cy="640281"/>
            </a:xfrm>
            <a:prstGeom prst="rect">
              <a:avLst/>
            </a:prstGeom>
            <a:solidFill>
              <a:srgbClr val="F2D698"/>
            </a:solid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dirty="0">
                  <a:ea typeface="宋体" panose="02010600030101010101" pitchFamily="2" charset="-122"/>
                </a:rPr>
                <a:t>1.</a:t>
              </a:r>
              <a:r>
                <a:rPr lang="zh-CN" altLang="en-US" dirty="0">
                  <a:ea typeface="宋体" panose="02010600030101010101" pitchFamily="2" charset="-122"/>
                </a:rPr>
                <a:t>物价水平的一个变动 </a:t>
              </a:r>
              <a:r>
                <a:rPr lang="en-US" altLang="zh-CN" dirty="0">
                  <a:ea typeface="宋体" panose="02010600030101010101" pitchFamily="2" charset="-122"/>
                </a:rPr>
                <a:t>. . .</a:t>
              </a:r>
              <a:endParaRPr lang="en-US" altLang="zh-CN" dirty="0">
                <a:ea typeface="宋体" panose="02010600030101010101" pitchFamily="2" charset="-122"/>
              </a:endParaRPr>
            </a:p>
          </p:txBody>
        </p:sp>
        <p:cxnSp>
          <p:nvCxnSpPr>
            <p:cNvPr id="36894" name="Straight Connector 17"/>
            <p:cNvCxnSpPr/>
            <p:nvPr/>
          </p:nvCxnSpPr>
          <p:spPr>
            <a:xfrm flipV="1">
              <a:off x="1313647" y="237728"/>
              <a:ext cx="463241" cy="118863"/>
            </a:xfrm>
            <a:prstGeom prst="line">
              <a:avLst/>
            </a:prstGeom>
            <a:ln w="9525" cap="flat" cmpd="sng">
              <a:solidFill>
                <a:schemeClr val="tx1"/>
              </a:solidFill>
              <a:prstDash val="solid"/>
              <a:headEnd type="none" w="med" len="med"/>
              <a:tailEnd type="none" w="med" len="med"/>
            </a:ln>
          </p:spPr>
        </p:cxnSp>
      </p:grpSp>
      <p:grpSp>
        <p:nvGrpSpPr>
          <p:cNvPr id="39954" name="Group 37"/>
          <p:cNvGrpSpPr/>
          <p:nvPr/>
        </p:nvGrpSpPr>
        <p:grpSpPr>
          <a:xfrm>
            <a:off x="4124325" y="2974975"/>
            <a:ext cx="3513138" cy="1316038"/>
            <a:chOff x="0" y="0"/>
            <a:chExt cx="3514587" cy="1315873"/>
          </a:xfrm>
        </p:grpSpPr>
        <p:sp>
          <p:nvSpPr>
            <p:cNvPr id="36891" name="TextBox 38"/>
            <p:cNvSpPr txBox="1"/>
            <p:nvPr/>
          </p:nvSpPr>
          <p:spPr>
            <a:xfrm>
              <a:off x="139758" y="0"/>
              <a:ext cx="3374829" cy="641270"/>
            </a:xfrm>
            <a:prstGeom prst="rect">
              <a:avLst/>
            </a:prstGeom>
            <a:solidFill>
              <a:srgbClr val="F2D698"/>
            </a:solid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dirty="0">
                  <a:ea typeface="宋体" panose="02010600030101010101" pitchFamily="2" charset="-122"/>
                </a:rPr>
                <a:t>2.</a:t>
              </a:r>
              <a:r>
                <a:rPr lang="zh-CN" altLang="en-US" dirty="0">
                  <a:ea typeface="宋体" panose="02010600030101010101" pitchFamily="2" charset="-122"/>
                </a:rPr>
                <a:t>不影响长期中物品与服务的供给。</a:t>
              </a:r>
              <a:endParaRPr lang="zh-CN" altLang="en-US" dirty="0">
                <a:ea typeface="宋体" panose="02010600030101010101" pitchFamily="2" charset="-122"/>
              </a:endParaRPr>
            </a:p>
          </p:txBody>
        </p:sp>
        <p:cxnSp>
          <p:nvCxnSpPr>
            <p:cNvPr id="36892" name="Straight Connector 20"/>
            <p:cNvCxnSpPr/>
            <p:nvPr/>
          </p:nvCxnSpPr>
          <p:spPr>
            <a:xfrm rot="5400000" flipH="1" flipV="1">
              <a:off x="-116609" y="983273"/>
              <a:ext cx="449207" cy="215989"/>
            </a:xfrm>
            <a:prstGeom prst="line">
              <a:avLst/>
            </a:prstGeom>
            <a:ln w="9525" cap="flat" cmpd="sng">
              <a:solidFill>
                <a:schemeClr val="tx1"/>
              </a:solidFill>
              <a:prstDash val="solid"/>
              <a:headEnd type="none" w="med" len="med"/>
              <a:tailEnd type="none" w="med" len="med"/>
            </a:ln>
          </p:spPr>
        </p:cxnSp>
      </p:grpSp>
      <p:grpSp>
        <p:nvGrpSpPr>
          <p:cNvPr id="39957" name="Group 47"/>
          <p:cNvGrpSpPr/>
          <p:nvPr/>
        </p:nvGrpSpPr>
        <p:grpSpPr>
          <a:xfrm>
            <a:off x="3341688" y="1236663"/>
            <a:ext cx="2009775" cy="3441700"/>
            <a:chOff x="0" y="0"/>
            <a:chExt cx="2011414" cy="3440553"/>
          </a:xfrm>
        </p:grpSpPr>
        <p:grpSp>
          <p:nvGrpSpPr>
            <p:cNvPr id="36887" name="Group 33"/>
            <p:cNvGrpSpPr/>
            <p:nvPr/>
          </p:nvGrpSpPr>
          <p:grpSpPr>
            <a:xfrm>
              <a:off x="683219" y="0"/>
              <a:ext cx="1328195" cy="3080309"/>
              <a:chOff x="0" y="0"/>
              <a:chExt cx="1328195" cy="3079643"/>
            </a:xfrm>
          </p:grpSpPr>
          <p:cxnSp>
            <p:nvCxnSpPr>
              <p:cNvPr id="36889" name="Straight Connector 24"/>
              <p:cNvCxnSpPr/>
              <p:nvPr/>
            </p:nvCxnSpPr>
            <p:spPr>
              <a:xfrm rot="5400000">
                <a:off x="-1274752" y="1725453"/>
                <a:ext cx="2706787" cy="1589"/>
              </a:xfrm>
              <a:prstGeom prst="line">
                <a:avLst/>
              </a:prstGeom>
              <a:ln w="38100" cap="flat" cmpd="sng">
                <a:solidFill>
                  <a:srgbClr val="01906E"/>
                </a:solidFill>
                <a:prstDash val="solid"/>
                <a:headEnd type="none" w="med" len="med"/>
                <a:tailEnd type="none" w="med" len="med"/>
              </a:ln>
            </p:spPr>
          </p:cxnSp>
          <p:sp>
            <p:nvSpPr>
              <p:cNvPr id="36890" name="TextBox 31"/>
              <p:cNvSpPr txBox="1"/>
              <p:nvPr/>
            </p:nvSpPr>
            <p:spPr>
              <a:xfrm>
                <a:off x="0" y="0"/>
                <a:ext cx="1328195" cy="366511"/>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zh-CN" altLang="en-US" dirty="0">
                    <a:ea typeface="宋体" panose="02010600030101010101" pitchFamily="2" charset="-122"/>
                  </a:rPr>
                  <a:t>长期总供给</a:t>
                </a:r>
                <a:endParaRPr lang="zh-CN" altLang="en-US" dirty="0">
                  <a:ea typeface="宋体" panose="02010600030101010101" pitchFamily="2" charset="-122"/>
                </a:endParaRPr>
              </a:p>
            </p:txBody>
          </p:sp>
        </p:grpSp>
        <p:sp>
          <p:nvSpPr>
            <p:cNvPr id="36888" name="TextBox 31"/>
            <p:cNvSpPr txBox="1"/>
            <p:nvPr/>
          </p:nvSpPr>
          <p:spPr>
            <a:xfrm>
              <a:off x="0" y="3073963"/>
              <a:ext cx="1557019" cy="366590"/>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zh-CN" altLang="en-US" dirty="0">
                  <a:ea typeface="宋体" panose="02010600030101010101" pitchFamily="2" charset="-122"/>
                </a:rPr>
                <a:t>自然产出水平</a:t>
              </a:r>
              <a:endParaRPr lang="zh-CN" altLang="en-US" dirty="0">
                <a:ea typeface="宋体" panose="02010600030101010101" pitchFamily="2" charset="-122"/>
              </a:endParaRPr>
            </a:p>
          </p:txBody>
        </p:sp>
      </p:grpSp>
      <p:grpSp>
        <p:nvGrpSpPr>
          <p:cNvPr id="39962" name="Group 45"/>
          <p:cNvGrpSpPr/>
          <p:nvPr/>
        </p:nvGrpSpPr>
        <p:grpSpPr>
          <a:xfrm>
            <a:off x="1819275" y="2293938"/>
            <a:ext cx="2354263" cy="369887"/>
            <a:chOff x="0" y="0"/>
            <a:chExt cx="2352278" cy="369786"/>
          </a:xfrm>
        </p:grpSpPr>
        <p:grpSp>
          <p:nvGrpSpPr>
            <p:cNvPr id="36883" name="Group 26"/>
            <p:cNvGrpSpPr/>
            <p:nvPr/>
          </p:nvGrpSpPr>
          <p:grpSpPr>
            <a:xfrm>
              <a:off x="0" y="-760"/>
              <a:ext cx="2280858" cy="369683"/>
              <a:chOff x="0" y="0"/>
              <a:chExt cx="2281055" cy="369683"/>
            </a:xfrm>
          </p:grpSpPr>
          <p:cxnSp>
            <p:nvCxnSpPr>
              <p:cNvPr id="36885" name="Straight Connector 29"/>
              <p:cNvCxnSpPr/>
              <p:nvPr/>
            </p:nvCxnSpPr>
            <p:spPr>
              <a:xfrm rot="10800000">
                <a:off x="452096" y="170575"/>
                <a:ext cx="1829001" cy="0"/>
              </a:xfrm>
              <a:prstGeom prst="line">
                <a:avLst/>
              </a:prstGeom>
              <a:ln w="9525" cap="flat" cmpd="sng">
                <a:solidFill>
                  <a:schemeClr val="tx1"/>
                </a:solidFill>
                <a:prstDash val="sysDot"/>
                <a:headEnd type="none" w="med" len="med"/>
                <a:tailEnd type="none" w="med" len="med"/>
              </a:ln>
            </p:spPr>
          </p:cxnSp>
          <p:sp>
            <p:nvSpPr>
              <p:cNvPr id="36886" name="TextBox 24"/>
              <p:cNvSpPr txBox="1"/>
              <p:nvPr/>
            </p:nvSpPr>
            <p:spPr>
              <a:xfrm>
                <a:off x="0" y="0"/>
                <a:ext cx="423448" cy="369683"/>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dirty="0">
                    <a:ea typeface="宋体" panose="02010600030101010101" pitchFamily="2" charset="-122"/>
                  </a:rPr>
                  <a:t>P</a:t>
                </a:r>
                <a:r>
                  <a:rPr lang="en-US" altLang="zh-CN" baseline="-25000" dirty="0">
                    <a:ea typeface="宋体" panose="02010600030101010101" pitchFamily="2" charset="-122"/>
                  </a:rPr>
                  <a:t>1</a:t>
                </a:r>
                <a:endParaRPr lang="en-US" altLang="zh-CN" baseline="-25000" dirty="0">
                  <a:ea typeface="宋体" panose="02010600030101010101" pitchFamily="2" charset="-122"/>
                </a:endParaRPr>
              </a:p>
            </p:txBody>
          </p:sp>
        </p:grpSp>
        <p:sp>
          <p:nvSpPr>
            <p:cNvPr id="36884" name="Freeform 183"/>
            <p:cNvSpPr/>
            <p:nvPr/>
          </p:nvSpPr>
          <p:spPr>
            <a:xfrm>
              <a:off x="2206297" y="102348"/>
              <a:ext cx="145981" cy="136644"/>
            </a:xfrm>
            <a:custGeom>
              <a:avLst/>
              <a:gdLst>
                <a:gd name="txL" fmla="*/ 0 w 106"/>
                <a:gd name="txT" fmla="*/ 0 h 68"/>
                <a:gd name="txR" fmla="*/ 106 w 106"/>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alpha val="100000"/>
              </a:srgbClr>
            </a:solidFill>
            <a:ln w="9525">
              <a:noFill/>
            </a:ln>
          </p:spPr>
          <p:txBody>
            <a:bodyPr/>
            <a:p>
              <a:endParaRPr lang="zh-CN" altLang="en-US"/>
            </a:p>
          </p:txBody>
        </p:sp>
      </p:grpSp>
      <p:grpSp>
        <p:nvGrpSpPr>
          <p:cNvPr id="39967" name="Group 44"/>
          <p:cNvGrpSpPr/>
          <p:nvPr/>
        </p:nvGrpSpPr>
        <p:grpSpPr>
          <a:xfrm>
            <a:off x="1817688" y="3027363"/>
            <a:ext cx="2365375" cy="369887"/>
            <a:chOff x="0" y="0"/>
            <a:chExt cx="2364289" cy="368059"/>
          </a:xfrm>
        </p:grpSpPr>
        <p:grpSp>
          <p:nvGrpSpPr>
            <p:cNvPr id="36879" name="Group 26"/>
            <p:cNvGrpSpPr/>
            <p:nvPr/>
          </p:nvGrpSpPr>
          <p:grpSpPr>
            <a:xfrm>
              <a:off x="0" y="104"/>
              <a:ext cx="2294433" cy="368073"/>
              <a:chOff x="0" y="0"/>
              <a:chExt cx="2294631" cy="367957"/>
            </a:xfrm>
          </p:grpSpPr>
          <p:cxnSp>
            <p:nvCxnSpPr>
              <p:cNvPr id="36881" name="Straight Connector 34"/>
              <p:cNvCxnSpPr/>
              <p:nvPr/>
            </p:nvCxnSpPr>
            <p:spPr>
              <a:xfrm rot="10800000">
                <a:off x="452268" y="168865"/>
                <a:ext cx="1842401" cy="3158"/>
              </a:xfrm>
              <a:prstGeom prst="line">
                <a:avLst/>
              </a:prstGeom>
              <a:ln w="9525" cap="flat" cmpd="sng">
                <a:solidFill>
                  <a:schemeClr val="tx1"/>
                </a:solidFill>
                <a:prstDash val="sysDot"/>
                <a:headEnd type="none" w="med" len="med"/>
                <a:tailEnd type="none" w="med" len="med"/>
              </a:ln>
            </p:spPr>
          </p:cxnSp>
          <p:sp>
            <p:nvSpPr>
              <p:cNvPr id="36882" name="TextBox 24"/>
              <p:cNvSpPr txBox="1"/>
              <p:nvPr/>
            </p:nvSpPr>
            <p:spPr>
              <a:xfrm>
                <a:off x="0" y="0"/>
                <a:ext cx="423586" cy="367957"/>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dirty="0">
                    <a:ea typeface="宋体" panose="02010600030101010101" pitchFamily="2" charset="-122"/>
                  </a:rPr>
                  <a:t>P</a:t>
                </a:r>
                <a:r>
                  <a:rPr lang="en-US" altLang="zh-CN" baseline="-25000" dirty="0">
                    <a:ea typeface="宋体" panose="02010600030101010101" pitchFamily="2" charset="-122"/>
                  </a:rPr>
                  <a:t>2</a:t>
                </a:r>
                <a:endParaRPr lang="en-US" altLang="zh-CN" baseline="-25000" dirty="0">
                  <a:ea typeface="宋体" panose="02010600030101010101" pitchFamily="2" charset="-122"/>
                </a:endParaRPr>
              </a:p>
            </p:txBody>
          </p:sp>
        </p:grpSp>
        <p:sp>
          <p:nvSpPr>
            <p:cNvPr id="36880" name="Freeform 183"/>
            <p:cNvSpPr/>
            <p:nvPr/>
          </p:nvSpPr>
          <p:spPr>
            <a:xfrm>
              <a:off x="2218308" y="114219"/>
              <a:ext cx="145981" cy="136644"/>
            </a:xfrm>
            <a:custGeom>
              <a:avLst/>
              <a:gdLst>
                <a:gd name="txL" fmla="*/ 0 w 106"/>
                <a:gd name="txT" fmla="*/ 0 h 68"/>
                <a:gd name="txR" fmla="*/ 106 w 106"/>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alpha val="100000"/>
              </a:srgbClr>
            </a:solidFill>
            <a:ln w="9525">
              <a:noFill/>
            </a:ln>
          </p:spPr>
          <p:txBody>
            <a:bodyPr/>
            <a:p>
              <a:endParaRPr lang="zh-CN" altLang="en-US"/>
            </a:p>
          </p:txBody>
        </p:sp>
      </p:grpSp>
      <p:sp>
        <p:nvSpPr>
          <p:cNvPr id="36878" name="Slide Number Placeholder 1"/>
          <p:cNvSpPr txBox="1">
            <a:spLocks noGrp="1"/>
          </p:cNvSpPr>
          <p:nvPr/>
        </p:nvSpPr>
        <p:spPr>
          <a:xfrm>
            <a:off x="8618538" y="6473825"/>
            <a:ext cx="520700" cy="379413"/>
          </a:xfrm>
          <a:prstGeom prst="rect">
            <a:avLst/>
          </a:prstGeom>
          <a:noFill/>
          <a:ln w="9525">
            <a:noFill/>
          </a:ln>
        </p:spPr>
        <p:txBody>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946"/>
                                        </p:tgtEl>
                                        <p:attrNameLst>
                                          <p:attrName>style.visibility</p:attrName>
                                        </p:attrNameLst>
                                      </p:cBhvr>
                                      <p:to>
                                        <p:strVal val="visible"/>
                                      </p:to>
                                    </p:set>
                                    <p:animEffect transition="in" filter="wipe(left)">
                                      <p:cBhvr>
                                        <p:cTn id="7" dur="500"/>
                                        <p:tgtEl>
                                          <p:spTgt spid="39946"/>
                                        </p:tgtEl>
                                      </p:cBhvr>
                                    </p:animEffect>
                                  </p:childTnLst>
                                </p:cTn>
                              </p:par>
                              <p:par>
                                <p:cTn id="8" presetID="22" presetClass="entr" presetSubtype="4" fill="hold" nodeType="withEffect">
                                  <p:stCondLst>
                                    <p:cond delay="0"/>
                                  </p:stCondLst>
                                  <p:childTnLst>
                                    <p:set>
                                      <p:cBhvr>
                                        <p:cTn id="9" dur="1" fill="hold">
                                          <p:stCondLst>
                                            <p:cond delay="0"/>
                                          </p:stCondLst>
                                        </p:cTn>
                                        <p:tgtEl>
                                          <p:spTgt spid="39941"/>
                                        </p:tgtEl>
                                        <p:attrNameLst>
                                          <p:attrName>style.visibility</p:attrName>
                                        </p:attrNameLst>
                                      </p:cBhvr>
                                      <p:to>
                                        <p:strVal val="visible"/>
                                      </p:to>
                                    </p:set>
                                    <p:animEffect transition="in" filter="wipe(down)">
                                      <p:cBhvr>
                                        <p:cTn id="10" dur="500"/>
                                        <p:tgtEl>
                                          <p:spTgt spid="3994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39957"/>
                                        </p:tgtEl>
                                        <p:attrNameLst>
                                          <p:attrName>style.visibility</p:attrName>
                                        </p:attrNameLst>
                                      </p:cBhvr>
                                      <p:to>
                                        <p:strVal val="visible"/>
                                      </p:to>
                                    </p:set>
                                    <p:animEffect transition="in" filter="wipe(up)">
                                      <p:cBhvr>
                                        <p:cTn id="14" dur="1000"/>
                                        <p:tgtEl>
                                          <p:spTgt spid="39957"/>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39962"/>
                                        </p:tgtEl>
                                        <p:attrNameLst>
                                          <p:attrName>style.visibility</p:attrName>
                                        </p:attrNameLst>
                                      </p:cBhvr>
                                      <p:to>
                                        <p:strVal val="visible"/>
                                      </p:to>
                                    </p:set>
                                    <p:animEffect transition="in" filter="wipe(left)">
                                      <p:cBhvr>
                                        <p:cTn id="18" dur="1000"/>
                                        <p:tgtEl>
                                          <p:spTgt spid="39962"/>
                                        </p:tgtEl>
                                      </p:cBhvr>
                                    </p:animEffec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39950"/>
                                        </p:tgtEl>
                                        <p:attrNameLst>
                                          <p:attrName>style.visibility</p:attrName>
                                        </p:attrNameLst>
                                      </p:cBhvr>
                                      <p:to>
                                        <p:strVal val="visible"/>
                                      </p:to>
                                    </p:set>
                                    <p:animEffect transition="in" filter="wipe(up)">
                                      <p:cBhvr>
                                        <p:cTn id="22" dur="500"/>
                                        <p:tgtEl>
                                          <p:spTgt spid="39950"/>
                                        </p:tgtEl>
                                      </p:cBhvr>
                                    </p:animEffect>
                                  </p:childTnLst>
                                </p:cTn>
                              </p:par>
                            </p:childTnLst>
                          </p:cTn>
                        </p:par>
                        <p:par>
                          <p:cTn id="23" fill="hold">
                            <p:stCondLst>
                              <p:cond delay="3000"/>
                            </p:stCondLst>
                            <p:childTnLst>
                              <p:par>
                                <p:cTn id="24" presetID="22" presetClass="entr" presetSubtype="8" fill="hold" nodeType="afterEffect">
                                  <p:stCondLst>
                                    <p:cond delay="0"/>
                                  </p:stCondLst>
                                  <p:childTnLst>
                                    <p:set>
                                      <p:cBhvr>
                                        <p:cTn id="25" dur="1" fill="hold">
                                          <p:stCondLst>
                                            <p:cond delay="0"/>
                                          </p:stCondLst>
                                        </p:cTn>
                                        <p:tgtEl>
                                          <p:spTgt spid="39951"/>
                                        </p:tgtEl>
                                        <p:attrNameLst>
                                          <p:attrName>style.visibility</p:attrName>
                                        </p:attrNameLst>
                                      </p:cBhvr>
                                      <p:to>
                                        <p:strVal val="visible"/>
                                      </p:to>
                                    </p:set>
                                    <p:animEffect transition="in" filter="wipe(left)">
                                      <p:cBhvr>
                                        <p:cTn id="26" dur="500"/>
                                        <p:tgtEl>
                                          <p:spTgt spid="39951"/>
                                        </p:tgtEl>
                                      </p:cBhvr>
                                    </p:animEffect>
                                  </p:childTnLst>
                                </p:cTn>
                              </p:par>
                            </p:childTnLst>
                          </p:cTn>
                        </p:par>
                        <p:par>
                          <p:cTn id="27" fill="hold">
                            <p:stCondLst>
                              <p:cond delay="3500"/>
                            </p:stCondLst>
                            <p:childTnLst>
                              <p:par>
                                <p:cTn id="28" presetID="22" presetClass="entr" presetSubtype="8" fill="hold" nodeType="afterEffect">
                                  <p:stCondLst>
                                    <p:cond delay="0"/>
                                  </p:stCondLst>
                                  <p:childTnLst>
                                    <p:set>
                                      <p:cBhvr>
                                        <p:cTn id="29" dur="1" fill="hold">
                                          <p:stCondLst>
                                            <p:cond delay="0"/>
                                          </p:stCondLst>
                                        </p:cTn>
                                        <p:tgtEl>
                                          <p:spTgt spid="39967"/>
                                        </p:tgtEl>
                                        <p:attrNameLst>
                                          <p:attrName>style.visibility</p:attrName>
                                        </p:attrNameLst>
                                      </p:cBhvr>
                                      <p:to>
                                        <p:strVal val="visible"/>
                                      </p:to>
                                    </p:set>
                                    <p:animEffect transition="in" filter="wipe(left)">
                                      <p:cBhvr>
                                        <p:cTn id="30" dur="1000"/>
                                        <p:tgtEl>
                                          <p:spTgt spid="39967"/>
                                        </p:tgtEl>
                                      </p:cBhvr>
                                    </p:animEffect>
                                  </p:childTnLst>
                                </p:cTn>
                              </p:par>
                            </p:childTnLst>
                          </p:cTn>
                        </p:par>
                        <p:par>
                          <p:cTn id="31" fill="hold">
                            <p:stCondLst>
                              <p:cond delay="4500"/>
                            </p:stCondLst>
                            <p:childTnLst>
                              <p:par>
                                <p:cTn id="32" presetID="22" presetClass="entr" presetSubtype="8" fill="hold" nodeType="afterEffect">
                                  <p:stCondLst>
                                    <p:cond delay="0"/>
                                  </p:stCondLst>
                                  <p:childTnLst>
                                    <p:set>
                                      <p:cBhvr>
                                        <p:cTn id="33" dur="1" fill="hold">
                                          <p:stCondLst>
                                            <p:cond delay="0"/>
                                          </p:stCondLst>
                                        </p:cTn>
                                        <p:tgtEl>
                                          <p:spTgt spid="39954"/>
                                        </p:tgtEl>
                                        <p:attrNameLst>
                                          <p:attrName>style.visibility</p:attrName>
                                        </p:attrNameLst>
                                      </p:cBhvr>
                                      <p:to>
                                        <p:strVal val="visible"/>
                                      </p:to>
                                    </p:set>
                                    <p:animEffect transition="in" filter="wipe(left)">
                                      <p:cBhvr>
                                        <p:cTn id="34" dur="500"/>
                                        <p:tgtEl>
                                          <p:spTgt spid="39954"/>
                                        </p:tgtEl>
                                      </p:cBhvr>
                                    </p:animEffect>
                                  </p:childTnLst>
                                </p:cTn>
                              </p:par>
                            </p:childTnLst>
                          </p:cTn>
                        </p:par>
                        <p:par>
                          <p:cTn id="35" fill="hold">
                            <p:stCondLst>
                              <p:cond delay="5000"/>
                            </p:stCondLst>
                            <p:childTnLst>
                              <p:par>
                                <p:cTn id="36" presetID="22" presetClass="entr" presetSubtype="8" fill="hold" grpId="0" nodeType="afterEffect">
                                  <p:stCondLst>
                                    <p:cond delay="0"/>
                                  </p:stCondLst>
                                  <p:childTnLst>
                                    <p:set>
                                      <p:cBhvr>
                                        <p:cTn id="37" dur="1" fill="hold">
                                          <p:stCondLst>
                                            <p:cond delay="0"/>
                                          </p:stCondLst>
                                        </p:cTn>
                                        <p:tgtEl>
                                          <p:spTgt spid="39949"/>
                                        </p:tgtEl>
                                        <p:attrNameLst>
                                          <p:attrName>style.visibility</p:attrName>
                                        </p:attrNameLst>
                                      </p:cBhvr>
                                      <p:to>
                                        <p:strVal val="visible"/>
                                      </p:to>
                                    </p:set>
                                    <p:animEffect transition="in" filter="wipe(left)">
                                      <p:cBhvr>
                                        <p:cTn id="38" dur="500"/>
                                        <p:tgtEl>
                                          <p:spTgt spid="39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总供给曲线</a:t>
            </a:r>
            <a:endParaRPr lang="zh-CN" altLang="en-US" dirty="0">
              <a:ea typeface="宋体" panose="02010600030101010101" pitchFamily="2" charset="-122"/>
            </a:endParaRPr>
          </a:p>
        </p:txBody>
      </p:sp>
      <p:sp>
        <p:nvSpPr>
          <p:cNvPr id="37891"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自然产出水平</a:t>
            </a:r>
            <a:endParaRPr lang="zh-CN" altLang="en-US" dirty="0">
              <a:ea typeface="宋体" panose="02010600030101010101" pitchFamily="2" charset="-122"/>
            </a:endParaRPr>
          </a:p>
          <a:p>
            <a:pPr lvl="1"/>
            <a:r>
              <a:rPr lang="zh-CN" altLang="en-US" dirty="0">
                <a:ea typeface="宋体" panose="02010600030101010101" pitchFamily="2" charset="-122"/>
              </a:rPr>
              <a:t>物品和服务的产出</a:t>
            </a:r>
            <a:endParaRPr lang="zh-CN" altLang="en-US" dirty="0">
              <a:ea typeface="宋体" panose="02010600030101010101" pitchFamily="2" charset="-122"/>
            </a:endParaRPr>
          </a:p>
          <a:p>
            <a:pPr lvl="1"/>
            <a:r>
              <a:rPr lang="zh-CN" altLang="en-US" dirty="0">
                <a:ea typeface="宋体" panose="02010600030101010101" pitchFamily="2" charset="-122"/>
              </a:rPr>
              <a:t>长期中经济获得的 </a:t>
            </a:r>
            <a:endParaRPr lang="zh-CN" altLang="en-US" dirty="0">
              <a:ea typeface="宋体" panose="02010600030101010101" pitchFamily="2" charset="-122"/>
            </a:endParaRPr>
          </a:p>
          <a:p>
            <a:pPr lvl="2"/>
            <a:r>
              <a:rPr lang="zh-CN" altLang="en-US" dirty="0">
                <a:ea typeface="宋体" panose="02010600030101010101" pitchFamily="2" charset="-122"/>
              </a:rPr>
              <a:t>当失业达到自然率状态</a:t>
            </a:r>
            <a:endParaRPr lang="zh-CN" altLang="en-US" dirty="0">
              <a:ea typeface="宋体" panose="02010600030101010101" pitchFamily="2" charset="-122"/>
            </a:endParaRPr>
          </a:p>
          <a:p>
            <a:pPr lvl="1"/>
            <a:r>
              <a:rPr lang="zh-CN" altLang="en-US" dirty="0">
                <a:ea typeface="宋体" panose="02010600030101010101" pitchFamily="2" charset="-122"/>
              </a:rPr>
              <a:t>潜在产量</a:t>
            </a:r>
            <a:endParaRPr lang="zh-CN" altLang="en-US" dirty="0">
              <a:ea typeface="宋体" panose="02010600030101010101" pitchFamily="2" charset="-122"/>
            </a:endParaRPr>
          </a:p>
          <a:p>
            <a:pPr lvl="1"/>
            <a:r>
              <a:rPr lang="zh-CN" altLang="en-US" dirty="0">
                <a:ea typeface="宋体" panose="02010600030101010101" pitchFamily="2" charset="-122"/>
              </a:rPr>
              <a:t>充分就业产量</a:t>
            </a:r>
            <a:endParaRPr lang="zh-CN" altLang="en-US" dirty="0">
              <a:ea typeface="宋体" panose="02010600030101010101" pitchFamily="2" charset="-122"/>
            </a:endParaRPr>
          </a:p>
        </p:txBody>
      </p:sp>
      <p:sp>
        <p:nvSpPr>
          <p:cNvPr id="37892"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37893"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经济波动</a:t>
            </a:r>
            <a:endParaRPr lang="zh-CN" altLang="en-US" dirty="0">
              <a:ea typeface="宋体" panose="02010600030101010101" pitchFamily="2" charset="-122"/>
            </a:endParaRPr>
          </a:p>
        </p:txBody>
      </p:sp>
      <p:sp>
        <p:nvSpPr>
          <p:cNvPr id="11267" name="Content Placeholder 2"/>
          <p:cNvSpPr>
            <a:spLocks noGrp="1"/>
          </p:cNvSpPr>
          <p:nvPr>
            <p:ph idx="1"/>
          </p:nvPr>
        </p:nvSpPr>
        <p:spPr>
          <a:xfrm>
            <a:off x="277813" y="1025525"/>
            <a:ext cx="6232525" cy="5422900"/>
          </a:xfrm>
          <a:ln/>
        </p:spPr>
        <p:txBody>
          <a:bodyPr vert="horz" wrap="square" lIns="91440" tIns="45720" rIns="91440" bIns="45720" anchor="t"/>
          <a:p>
            <a:r>
              <a:rPr lang="zh-CN" altLang="en-US" dirty="0">
                <a:ea typeface="宋体" panose="02010600030101010101" pitchFamily="2" charset="-122"/>
              </a:rPr>
              <a:t>经济活动</a:t>
            </a:r>
            <a:endParaRPr lang="zh-CN" altLang="en-US" dirty="0">
              <a:ea typeface="宋体" panose="02010600030101010101" pitchFamily="2" charset="-122"/>
            </a:endParaRPr>
          </a:p>
          <a:p>
            <a:pPr lvl="1"/>
            <a:r>
              <a:rPr lang="zh-CN" altLang="en-US" dirty="0">
                <a:ea typeface="宋体" panose="02010600030101010101" pitchFamily="2" charset="-122"/>
              </a:rPr>
              <a:t>每年经济波动</a:t>
            </a:r>
            <a:endParaRPr lang="zh-CN" altLang="en-US" dirty="0">
              <a:ea typeface="宋体" panose="02010600030101010101" pitchFamily="2" charset="-122"/>
            </a:endParaRPr>
          </a:p>
          <a:p>
            <a:r>
              <a:rPr lang="zh-CN" altLang="en-US" dirty="0">
                <a:ea typeface="宋体" panose="02010600030101010101" pitchFamily="2" charset="-122"/>
              </a:rPr>
              <a:t>衰退</a:t>
            </a:r>
            <a:endParaRPr lang="zh-CN" altLang="en-US" dirty="0">
              <a:ea typeface="宋体" panose="02010600030101010101" pitchFamily="2" charset="-122"/>
            </a:endParaRPr>
          </a:p>
          <a:p>
            <a:pPr lvl="1"/>
            <a:r>
              <a:rPr lang="zh-CN" altLang="en-US" dirty="0">
                <a:ea typeface="宋体" panose="02010600030101010101" pitchFamily="2" charset="-122"/>
              </a:rPr>
              <a:t>经济紧缩</a:t>
            </a:r>
            <a:endParaRPr lang="zh-CN" altLang="en-US" dirty="0">
              <a:ea typeface="宋体" panose="02010600030101010101" pitchFamily="2" charset="-122"/>
            </a:endParaRPr>
          </a:p>
          <a:p>
            <a:pPr lvl="1"/>
            <a:r>
              <a:rPr lang="zh-CN" altLang="en-US" dirty="0">
                <a:ea typeface="宋体" panose="02010600030101010101" pitchFamily="2" charset="-122"/>
              </a:rPr>
              <a:t>真实收入下降和失业率上升时期</a:t>
            </a:r>
            <a:endParaRPr lang="zh-CN" altLang="en-US" dirty="0">
              <a:ea typeface="宋体" panose="02010600030101010101" pitchFamily="2" charset="-122"/>
            </a:endParaRPr>
          </a:p>
          <a:p>
            <a:r>
              <a:rPr lang="zh-CN" altLang="en-US" dirty="0">
                <a:ea typeface="宋体" panose="02010600030101010101" pitchFamily="2" charset="-122"/>
              </a:rPr>
              <a:t>萧条</a:t>
            </a:r>
            <a:endParaRPr lang="zh-CN" altLang="en-US" dirty="0">
              <a:ea typeface="宋体" panose="02010600030101010101" pitchFamily="2" charset="-122"/>
            </a:endParaRPr>
          </a:p>
          <a:p>
            <a:pPr lvl="1"/>
            <a:r>
              <a:rPr lang="zh-CN" altLang="en-US" dirty="0">
                <a:ea typeface="宋体" panose="02010600030101010101" pitchFamily="2" charset="-122"/>
              </a:rPr>
              <a:t>严重衰退</a:t>
            </a:r>
            <a:endParaRPr lang="zh-CN" altLang="en-US" dirty="0">
              <a:ea typeface="宋体" panose="02010600030101010101" pitchFamily="2" charset="-122"/>
            </a:endParaRPr>
          </a:p>
        </p:txBody>
      </p:sp>
      <p:sp>
        <p:nvSpPr>
          <p:cNvPr id="11268"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11269"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pic>
        <p:nvPicPr>
          <p:cNvPr id="11270" name="Picture 2"/>
          <p:cNvPicPr>
            <a:picLocks noChangeAspect="1"/>
          </p:cNvPicPr>
          <p:nvPr/>
        </p:nvPicPr>
        <p:blipFill>
          <a:blip r:embed="rId1"/>
          <a:stretch>
            <a:fillRect/>
          </a:stretch>
        </p:blipFill>
        <p:spPr>
          <a:xfrm>
            <a:off x="6138863" y="1482725"/>
            <a:ext cx="3005137" cy="1984375"/>
          </a:xfrm>
          <a:prstGeom prst="rect">
            <a:avLst/>
          </a:prstGeom>
          <a:noFill/>
          <a:ln w="9525">
            <a:noFill/>
          </a:ln>
        </p:spPr>
      </p:pic>
      <p:sp>
        <p:nvSpPr>
          <p:cNvPr id="11271" name="TextBox 2"/>
          <p:cNvSpPr txBox="1"/>
          <p:nvPr/>
        </p:nvSpPr>
        <p:spPr>
          <a:xfrm>
            <a:off x="6762750" y="3694113"/>
            <a:ext cx="2381250" cy="11890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zh-CN" altLang="en-US" sz="2400" i="1" dirty="0">
                <a:solidFill>
                  <a:srgbClr val="002060"/>
                </a:solidFill>
                <a:ea typeface="宋体" panose="02010600030101010101" pitchFamily="2" charset="-122"/>
              </a:rPr>
              <a:t>“你被解雇了，把这个决定传达下去。”</a:t>
            </a:r>
            <a:endParaRPr lang="zh-CN" altLang="en-US" sz="2400" dirty="0">
              <a:solidFill>
                <a:srgbClr val="002060"/>
              </a:solidFill>
              <a:ea typeface="宋体" panose="02010600030101010101" pitchFamily="2" charset="-122"/>
            </a:endParaRPr>
          </a:p>
        </p:txBody>
      </p:sp>
      <p:pic>
        <p:nvPicPr>
          <p:cNvPr id="11272" name="Picture 8" descr="p740"/>
          <p:cNvPicPr>
            <a:picLocks noChangeAspect="1"/>
          </p:cNvPicPr>
          <p:nvPr/>
        </p:nvPicPr>
        <p:blipFill>
          <a:blip r:embed="rId2"/>
          <a:stretch>
            <a:fillRect/>
          </a:stretch>
        </p:blipFill>
        <p:spPr>
          <a:xfrm>
            <a:off x="6051550" y="1457325"/>
            <a:ext cx="3044825" cy="1987550"/>
          </a:xfrm>
          <a:prstGeom prst="rect">
            <a:avLst/>
          </a:prstGeom>
          <a:noFill/>
          <a:ln w="9525">
            <a:noFill/>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总供给曲线</a:t>
            </a:r>
            <a:endParaRPr lang="en-US" altLang="zh-CN" dirty="0">
              <a:ea typeface="宋体" panose="02010600030101010101" pitchFamily="2" charset="-122"/>
            </a:endParaRPr>
          </a:p>
        </p:txBody>
      </p:sp>
      <p:sp>
        <p:nvSpPr>
          <p:cNvPr id="38915"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总供给曲线可以移动</a:t>
            </a:r>
            <a:endParaRPr lang="zh-CN" altLang="en-US" dirty="0">
              <a:ea typeface="宋体" panose="02010600030101010101" pitchFamily="2" charset="-122"/>
            </a:endParaRPr>
          </a:p>
          <a:p>
            <a:pPr lvl="1"/>
            <a:r>
              <a:rPr lang="zh-CN" altLang="en-US" dirty="0">
                <a:ea typeface="宋体" panose="02010600030101010101" pitchFamily="2" charset="-122"/>
              </a:rPr>
              <a:t>自然产出的变化</a:t>
            </a:r>
            <a:endParaRPr lang="zh-CN" altLang="en-US" dirty="0">
              <a:ea typeface="宋体" panose="02010600030101010101" pitchFamily="2" charset="-122"/>
            </a:endParaRPr>
          </a:p>
          <a:p>
            <a:pPr lvl="1"/>
            <a:r>
              <a:rPr lang="zh-CN" altLang="en-US" dirty="0">
                <a:ea typeface="宋体" panose="02010600030101010101" pitchFamily="2" charset="-122"/>
              </a:rPr>
              <a:t>劳动的变化</a:t>
            </a:r>
            <a:endParaRPr lang="zh-CN" altLang="en-US" dirty="0">
              <a:ea typeface="宋体" panose="02010600030101010101" pitchFamily="2" charset="-122"/>
            </a:endParaRPr>
          </a:p>
          <a:p>
            <a:pPr lvl="1"/>
            <a:r>
              <a:rPr lang="zh-CN" altLang="en-US" dirty="0">
                <a:ea typeface="宋体" panose="02010600030101010101" pitchFamily="2" charset="-122"/>
              </a:rPr>
              <a:t>资本的变化</a:t>
            </a:r>
            <a:endParaRPr lang="zh-CN" altLang="en-US" dirty="0">
              <a:ea typeface="宋体" panose="02010600030101010101" pitchFamily="2" charset="-122"/>
            </a:endParaRPr>
          </a:p>
          <a:p>
            <a:pPr lvl="1"/>
            <a:r>
              <a:rPr lang="zh-CN" altLang="en-US" dirty="0">
                <a:ea typeface="宋体" panose="02010600030101010101" pitchFamily="2" charset="-122"/>
              </a:rPr>
              <a:t>自然资源的变化</a:t>
            </a:r>
            <a:endParaRPr lang="zh-CN" altLang="en-US" dirty="0">
              <a:ea typeface="宋体" panose="02010600030101010101" pitchFamily="2" charset="-122"/>
            </a:endParaRPr>
          </a:p>
          <a:p>
            <a:pPr lvl="1"/>
            <a:r>
              <a:rPr lang="zh-CN" altLang="en-US" dirty="0">
                <a:ea typeface="宋体" panose="02010600030101010101" pitchFamily="2" charset="-122"/>
              </a:rPr>
              <a:t>技术知识的变化</a:t>
            </a:r>
            <a:endParaRPr lang="zh-CN" altLang="en-US" dirty="0">
              <a:ea typeface="宋体" panose="02010600030101010101" pitchFamily="2" charset="-122"/>
            </a:endParaRPr>
          </a:p>
        </p:txBody>
      </p:sp>
      <p:sp>
        <p:nvSpPr>
          <p:cNvPr id="38916"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38917"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总供给曲线</a:t>
            </a:r>
            <a:endParaRPr lang="en-US" altLang="zh-CN" dirty="0">
              <a:ea typeface="宋体" panose="02010600030101010101" pitchFamily="2" charset="-122"/>
            </a:endParaRPr>
          </a:p>
        </p:txBody>
      </p:sp>
      <p:sp>
        <p:nvSpPr>
          <p:cNvPr id="39939"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劳动的变化</a:t>
            </a:r>
            <a:endParaRPr lang="zh-CN" altLang="en-US" dirty="0">
              <a:ea typeface="宋体" panose="02010600030101010101" pitchFamily="2" charset="-122"/>
            </a:endParaRPr>
          </a:p>
          <a:p>
            <a:pPr lvl="1"/>
            <a:r>
              <a:rPr lang="zh-CN" altLang="en-US" dirty="0">
                <a:ea typeface="宋体" panose="02010600030101010101" pitchFamily="2" charset="-122"/>
              </a:rPr>
              <a:t>劳动数量 – 增加</a:t>
            </a:r>
            <a:endParaRPr lang="zh-CN" altLang="en-US" dirty="0">
              <a:ea typeface="宋体" panose="02010600030101010101" pitchFamily="2" charset="-122"/>
            </a:endParaRPr>
          </a:p>
          <a:p>
            <a:pPr lvl="2"/>
            <a:r>
              <a:rPr lang="zh-CN" altLang="en-US" dirty="0">
                <a:ea typeface="宋体" panose="02010600030101010101" pitchFamily="2" charset="-122"/>
              </a:rPr>
              <a:t>总供给曲线: 向右移动</a:t>
            </a:r>
            <a:endParaRPr lang="zh-CN" altLang="en-US" dirty="0">
              <a:ea typeface="宋体" panose="02010600030101010101" pitchFamily="2" charset="-122"/>
            </a:endParaRPr>
          </a:p>
          <a:p>
            <a:pPr lvl="1"/>
            <a:r>
              <a:rPr lang="zh-CN" altLang="en-US" dirty="0">
                <a:ea typeface="宋体" panose="02010600030101010101" pitchFamily="2" charset="-122"/>
              </a:rPr>
              <a:t>自然失业率– 增加</a:t>
            </a:r>
            <a:endParaRPr lang="zh-CN" altLang="en-US" dirty="0">
              <a:ea typeface="宋体" panose="02010600030101010101" pitchFamily="2" charset="-122"/>
            </a:endParaRPr>
          </a:p>
          <a:p>
            <a:pPr lvl="2"/>
            <a:r>
              <a:rPr lang="zh-CN" altLang="en-US" dirty="0">
                <a:ea typeface="宋体" panose="02010600030101010101" pitchFamily="2" charset="-122"/>
              </a:rPr>
              <a:t>总供给曲线: 向左移动</a:t>
            </a:r>
            <a:endParaRPr lang="zh-CN" altLang="en-US" dirty="0">
              <a:ea typeface="宋体" panose="02010600030101010101" pitchFamily="2" charset="-122"/>
            </a:endParaRPr>
          </a:p>
          <a:p>
            <a:r>
              <a:rPr lang="zh-CN" altLang="en-US" dirty="0">
                <a:ea typeface="宋体" panose="02010600030101010101" pitchFamily="2" charset="-122"/>
              </a:rPr>
              <a:t>资本的变化</a:t>
            </a:r>
            <a:endParaRPr lang="zh-CN" altLang="en-US" dirty="0">
              <a:ea typeface="宋体" panose="02010600030101010101" pitchFamily="2" charset="-122"/>
            </a:endParaRPr>
          </a:p>
          <a:p>
            <a:pPr lvl="1"/>
            <a:r>
              <a:rPr lang="zh-CN" altLang="en-US" dirty="0">
                <a:ea typeface="宋体" panose="02010600030101010101" pitchFamily="2" charset="-122"/>
              </a:rPr>
              <a:t>资本存量 – 增加</a:t>
            </a:r>
            <a:endParaRPr lang="zh-CN" altLang="en-US" dirty="0">
              <a:ea typeface="宋体" panose="02010600030101010101" pitchFamily="2" charset="-122"/>
            </a:endParaRPr>
          </a:p>
          <a:p>
            <a:pPr lvl="2"/>
            <a:r>
              <a:rPr lang="zh-CN" altLang="en-US" dirty="0">
                <a:ea typeface="宋体" panose="02010600030101010101" pitchFamily="2" charset="-122"/>
              </a:rPr>
              <a:t>总供给曲线: 向右移动</a:t>
            </a:r>
            <a:endParaRPr lang="zh-CN" altLang="en-US" dirty="0">
              <a:ea typeface="宋体" panose="02010600030101010101" pitchFamily="2" charset="-122"/>
            </a:endParaRPr>
          </a:p>
          <a:p>
            <a:pPr lvl="1"/>
            <a:r>
              <a:rPr lang="zh-CN" altLang="en-US" dirty="0">
                <a:ea typeface="宋体" panose="02010600030101010101" pitchFamily="2" charset="-122"/>
              </a:rPr>
              <a:t>实物和人力资本</a:t>
            </a:r>
            <a:endParaRPr lang="zh-CN" altLang="en-US" dirty="0">
              <a:ea typeface="宋体" panose="02010600030101010101" pitchFamily="2" charset="-122"/>
            </a:endParaRPr>
          </a:p>
        </p:txBody>
      </p:sp>
      <p:sp>
        <p:nvSpPr>
          <p:cNvPr id="39940"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39941"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总供给曲线</a:t>
            </a:r>
            <a:endParaRPr lang="en-US" altLang="zh-CN" dirty="0">
              <a:ea typeface="宋体" panose="02010600030101010101" pitchFamily="2" charset="-122"/>
            </a:endParaRPr>
          </a:p>
        </p:txBody>
      </p:sp>
      <p:sp>
        <p:nvSpPr>
          <p:cNvPr id="40963"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自然资源的变化</a:t>
            </a:r>
            <a:endParaRPr lang="zh-CN" altLang="en-US" dirty="0">
              <a:ea typeface="宋体" panose="02010600030101010101" pitchFamily="2" charset="-122"/>
            </a:endParaRPr>
          </a:p>
          <a:p>
            <a:pPr lvl="1"/>
            <a:r>
              <a:rPr lang="zh-CN" altLang="en-US" dirty="0">
                <a:ea typeface="宋体" panose="02010600030101010101" pitchFamily="2" charset="-122"/>
              </a:rPr>
              <a:t>自然资源的新发现</a:t>
            </a:r>
            <a:endParaRPr lang="zh-CN" altLang="en-US" dirty="0">
              <a:ea typeface="宋体" panose="02010600030101010101" pitchFamily="2" charset="-122"/>
            </a:endParaRPr>
          </a:p>
          <a:p>
            <a:pPr lvl="2"/>
            <a:r>
              <a:rPr lang="zh-CN" altLang="en-US" dirty="0">
                <a:ea typeface="宋体" panose="02010600030101010101" pitchFamily="2" charset="-122"/>
              </a:rPr>
              <a:t>总供给曲线: 向右移动</a:t>
            </a:r>
            <a:endParaRPr lang="zh-CN" altLang="en-US" dirty="0">
              <a:ea typeface="宋体" panose="02010600030101010101" pitchFamily="2" charset="-122"/>
            </a:endParaRPr>
          </a:p>
          <a:p>
            <a:pPr lvl="1"/>
            <a:r>
              <a:rPr lang="zh-CN" altLang="en-US" dirty="0">
                <a:ea typeface="宋体" panose="02010600030101010101" pitchFamily="2" charset="-122"/>
              </a:rPr>
              <a:t>天气</a:t>
            </a:r>
            <a:endParaRPr lang="zh-CN" altLang="en-US" dirty="0">
              <a:ea typeface="宋体" panose="02010600030101010101" pitchFamily="2" charset="-122"/>
            </a:endParaRPr>
          </a:p>
          <a:p>
            <a:pPr lvl="1"/>
            <a:r>
              <a:rPr lang="zh-CN" altLang="en-US" dirty="0">
                <a:ea typeface="宋体" panose="02010600030101010101" pitchFamily="2" charset="-122"/>
              </a:rPr>
              <a:t>自然资源的可获得性</a:t>
            </a:r>
            <a:endParaRPr lang="zh-CN" altLang="en-US" dirty="0">
              <a:ea typeface="宋体" panose="02010600030101010101" pitchFamily="2" charset="-122"/>
            </a:endParaRPr>
          </a:p>
        </p:txBody>
      </p:sp>
      <p:sp>
        <p:nvSpPr>
          <p:cNvPr id="40964"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40965"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总供给曲线</a:t>
            </a:r>
            <a:endParaRPr lang="en-US" altLang="zh-CN" dirty="0">
              <a:ea typeface="宋体" panose="02010600030101010101" pitchFamily="2" charset="-122"/>
            </a:endParaRPr>
          </a:p>
        </p:txBody>
      </p:sp>
      <p:sp>
        <p:nvSpPr>
          <p:cNvPr id="41987"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技术的变化</a:t>
            </a:r>
            <a:endParaRPr lang="zh-CN" altLang="en-US" dirty="0">
              <a:ea typeface="宋体" panose="02010600030101010101" pitchFamily="2" charset="-122"/>
            </a:endParaRPr>
          </a:p>
          <a:p>
            <a:pPr lvl="1"/>
            <a:r>
              <a:rPr lang="zh-CN" altLang="en-US" dirty="0">
                <a:ea typeface="宋体" panose="02010600030101010101" pitchFamily="2" charset="-122"/>
              </a:rPr>
              <a:t>新技术, 在给定的劳动、资本和资源下</a:t>
            </a:r>
            <a:endParaRPr lang="zh-CN" altLang="en-US" dirty="0">
              <a:ea typeface="宋体" panose="02010600030101010101" pitchFamily="2" charset="-122"/>
            </a:endParaRPr>
          </a:p>
          <a:p>
            <a:pPr lvl="2"/>
            <a:r>
              <a:rPr lang="zh-CN" altLang="en-US" dirty="0">
                <a:ea typeface="宋体" panose="02010600030101010101" pitchFamily="2" charset="-122"/>
              </a:rPr>
              <a:t>总供给曲线: 向右移动</a:t>
            </a:r>
            <a:endParaRPr lang="zh-CN" altLang="en-US" dirty="0">
              <a:ea typeface="宋体" panose="02010600030101010101" pitchFamily="2" charset="-122"/>
            </a:endParaRPr>
          </a:p>
          <a:p>
            <a:pPr lvl="1"/>
            <a:r>
              <a:rPr lang="zh-CN" altLang="en-US" dirty="0">
                <a:ea typeface="宋体" panose="02010600030101010101" pitchFamily="2" charset="-122"/>
              </a:rPr>
              <a:t>国际贸易</a:t>
            </a:r>
            <a:endParaRPr lang="zh-CN" altLang="en-US" dirty="0">
              <a:ea typeface="宋体" panose="02010600030101010101" pitchFamily="2" charset="-122"/>
            </a:endParaRPr>
          </a:p>
          <a:p>
            <a:pPr lvl="1"/>
            <a:r>
              <a:rPr lang="zh-CN" altLang="en-US" dirty="0">
                <a:ea typeface="宋体" panose="02010600030101010101" pitchFamily="2" charset="-122"/>
              </a:rPr>
              <a:t>政府规制</a:t>
            </a:r>
            <a:endParaRPr lang="zh-CN" altLang="en-US" dirty="0">
              <a:ea typeface="宋体" panose="02010600030101010101" pitchFamily="2" charset="-122"/>
            </a:endParaRPr>
          </a:p>
        </p:txBody>
      </p:sp>
      <p:sp>
        <p:nvSpPr>
          <p:cNvPr id="41988"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41989"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长期增长与通货膨胀</a:t>
            </a:r>
            <a:endParaRPr lang="zh-CN" altLang="en-US" dirty="0">
              <a:ea typeface="宋体" panose="02010600030101010101" pitchFamily="2" charset="-122"/>
            </a:endParaRPr>
          </a:p>
        </p:txBody>
      </p:sp>
      <p:sp>
        <p:nvSpPr>
          <p:cNvPr id="43011"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在长期:  AD 和 LRAS 曲线都会移动</a:t>
            </a:r>
            <a:endParaRPr lang="zh-CN" altLang="en-US" dirty="0">
              <a:ea typeface="宋体" panose="02010600030101010101" pitchFamily="2" charset="-122"/>
            </a:endParaRPr>
          </a:p>
          <a:p>
            <a:pPr lvl="1"/>
            <a:r>
              <a:rPr lang="zh-CN" altLang="en-US" dirty="0">
                <a:ea typeface="宋体" panose="02010600030101010101" pitchFamily="2" charset="-122"/>
              </a:rPr>
              <a:t> LRAS 曲线不断向右移动</a:t>
            </a:r>
            <a:endParaRPr lang="zh-CN" altLang="en-US" dirty="0">
              <a:ea typeface="宋体" panose="02010600030101010101" pitchFamily="2" charset="-122"/>
            </a:endParaRPr>
          </a:p>
          <a:p>
            <a:pPr lvl="2"/>
            <a:r>
              <a:rPr lang="zh-CN" altLang="en-US" dirty="0">
                <a:ea typeface="宋体" panose="02010600030101010101" pitchFamily="2" charset="-122"/>
              </a:rPr>
              <a:t>技术进步</a:t>
            </a:r>
            <a:endParaRPr lang="zh-CN" altLang="en-US" dirty="0">
              <a:ea typeface="宋体" panose="02010600030101010101" pitchFamily="2" charset="-122"/>
            </a:endParaRPr>
          </a:p>
          <a:p>
            <a:pPr lvl="1"/>
            <a:r>
              <a:rPr lang="zh-CN" altLang="en-US" dirty="0">
                <a:ea typeface="宋体" panose="02010600030101010101" pitchFamily="2" charset="-122"/>
              </a:rPr>
              <a:t>AD 曲线向右移动</a:t>
            </a:r>
            <a:endParaRPr lang="zh-CN" altLang="en-US" dirty="0">
              <a:ea typeface="宋体" panose="02010600030101010101" pitchFamily="2" charset="-122"/>
            </a:endParaRPr>
          </a:p>
          <a:p>
            <a:pPr lvl="2"/>
            <a:r>
              <a:rPr lang="zh-CN" altLang="en-US" dirty="0">
                <a:ea typeface="宋体" panose="02010600030101010101" pitchFamily="2" charset="-122"/>
              </a:rPr>
              <a:t>货币政策</a:t>
            </a:r>
            <a:endParaRPr lang="zh-CN" altLang="en-US" dirty="0">
              <a:ea typeface="宋体" panose="02010600030101010101" pitchFamily="2" charset="-122"/>
            </a:endParaRPr>
          </a:p>
          <a:p>
            <a:pPr lvl="2"/>
            <a:r>
              <a:rPr lang="zh-CN" altLang="en-US" dirty="0">
                <a:ea typeface="宋体" panose="02010600030101010101" pitchFamily="2" charset="-122"/>
              </a:rPr>
              <a:t>美联储一直在增加货币供给</a:t>
            </a:r>
            <a:endParaRPr lang="zh-CN" altLang="en-US" dirty="0">
              <a:ea typeface="宋体" panose="02010600030101010101" pitchFamily="2" charset="-122"/>
            </a:endParaRPr>
          </a:p>
          <a:p>
            <a:pPr lvl="1"/>
            <a:r>
              <a:rPr lang="zh-CN" altLang="en-US" dirty="0">
                <a:ea typeface="宋体" panose="02010600030101010101" pitchFamily="2" charset="-122"/>
              </a:rPr>
              <a:t>结果: </a:t>
            </a:r>
            <a:endParaRPr lang="zh-CN" altLang="en-US" dirty="0">
              <a:ea typeface="宋体" panose="02010600030101010101" pitchFamily="2" charset="-122"/>
            </a:endParaRPr>
          </a:p>
          <a:p>
            <a:pPr lvl="2"/>
            <a:r>
              <a:rPr lang="zh-CN" altLang="en-US" dirty="0">
                <a:ea typeface="宋体" panose="02010600030101010101" pitchFamily="2" charset="-122"/>
              </a:rPr>
              <a:t>持续的产出增加</a:t>
            </a:r>
            <a:endParaRPr lang="zh-CN" altLang="en-US" dirty="0">
              <a:ea typeface="宋体" panose="02010600030101010101" pitchFamily="2" charset="-122"/>
            </a:endParaRPr>
          </a:p>
          <a:p>
            <a:pPr lvl="2"/>
            <a:r>
              <a:rPr lang="zh-CN" altLang="en-US" dirty="0">
                <a:ea typeface="宋体" panose="02010600030101010101" pitchFamily="2" charset="-122"/>
              </a:rPr>
              <a:t>持续的通货膨胀</a:t>
            </a:r>
            <a:endParaRPr lang="zh-CN" altLang="en-US" dirty="0">
              <a:ea typeface="宋体" panose="02010600030101010101" pitchFamily="2" charset="-122"/>
            </a:endParaRPr>
          </a:p>
        </p:txBody>
      </p:sp>
      <p:sp>
        <p:nvSpPr>
          <p:cNvPr id="43012"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43013"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1"/>
          <p:cNvSpPr>
            <a:spLocks noGrp="1"/>
          </p:cNvSpPr>
          <p:nvPr>
            <p:ph type="title" idx="4294967295"/>
          </p:nvPr>
        </p:nvSpPr>
        <p:spPr>
          <a:ln/>
        </p:spPr>
        <p:txBody>
          <a:bodyPr vert="horz" wrap="square" lIns="91440" tIns="45720" rIns="91440" bIns="45720" anchor="ctr"/>
          <a:p>
            <a:r>
              <a:rPr lang="zh-CN" altLang="en-US" dirty="0">
                <a:solidFill>
                  <a:schemeClr val="tx1"/>
                </a:solidFill>
                <a:ea typeface="宋体" panose="02010600030101010101" pitchFamily="2" charset="-122"/>
              </a:rPr>
              <a:t>图 </a:t>
            </a:r>
            <a:r>
              <a:rPr lang="en-US" altLang="zh-CN" dirty="0">
                <a:solidFill>
                  <a:schemeClr val="tx1"/>
                </a:solidFill>
                <a:ea typeface="宋体" panose="02010600030101010101" pitchFamily="2" charset="-122"/>
              </a:rPr>
              <a:t>5</a:t>
            </a:r>
            <a:endParaRPr lang="en-US" altLang="zh-CN" dirty="0">
              <a:solidFill>
                <a:schemeClr val="tx1"/>
              </a:solidFill>
              <a:ea typeface="宋体" panose="02010600030101010101" pitchFamily="2" charset="-122"/>
            </a:endParaRPr>
          </a:p>
        </p:txBody>
      </p:sp>
      <p:sp>
        <p:nvSpPr>
          <p:cNvPr id="44035" name="Footer Placeholder 3"/>
          <p:cNvSpPr txBox="1">
            <a:spLocks noGrp="1"/>
          </p:cNvSpPr>
          <p:nvPr/>
        </p:nvSpPr>
        <p:spPr>
          <a:xfrm>
            <a:off x="0" y="6492875"/>
            <a:ext cx="8615363" cy="365125"/>
          </a:xfrm>
          <a:prstGeom prst="rect">
            <a:avLst/>
          </a:prstGeom>
          <a:noFill/>
          <a:ln w="9525">
            <a:noFill/>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100" dirty="0">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ea typeface="宋体" panose="02010600030101010101" pitchFamily="2" charset="-122"/>
            </a:endParaRPr>
          </a:p>
        </p:txBody>
      </p:sp>
      <p:sp>
        <p:nvSpPr>
          <p:cNvPr id="44036" name="TextBox 4"/>
          <p:cNvSpPr txBox="1"/>
          <p:nvPr/>
        </p:nvSpPr>
        <p:spPr>
          <a:xfrm>
            <a:off x="163513" y="376238"/>
            <a:ext cx="8658225" cy="488950"/>
          </a:xfrm>
          <a:prstGeom prst="rect">
            <a:avLst/>
          </a:prstGeom>
          <a:no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2600" dirty="0">
                <a:solidFill>
                  <a:srgbClr val="002060"/>
                </a:solidFill>
                <a:ea typeface="宋体" panose="02010600030101010101" pitchFamily="2" charset="-122"/>
              </a:rPr>
              <a:t>总需求与总供给模型中的长期增长与通货膨胀</a:t>
            </a:r>
            <a:endParaRPr lang="zh-CN" altLang="en-US" sz="2600" dirty="0">
              <a:solidFill>
                <a:srgbClr val="002060"/>
              </a:solidFill>
              <a:ea typeface="宋体" panose="02010600030101010101" pitchFamily="2" charset="-122"/>
            </a:endParaRPr>
          </a:p>
        </p:txBody>
      </p:sp>
      <p:grpSp>
        <p:nvGrpSpPr>
          <p:cNvPr id="47109" name="Group 22"/>
          <p:cNvGrpSpPr/>
          <p:nvPr/>
        </p:nvGrpSpPr>
        <p:grpSpPr>
          <a:xfrm>
            <a:off x="1763713" y="1189038"/>
            <a:ext cx="5707062" cy="3378200"/>
            <a:chOff x="0" y="0"/>
            <a:chExt cx="5707993" cy="3378329"/>
          </a:xfrm>
        </p:grpSpPr>
        <p:grpSp>
          <p:nvGrpSpPr>
            <p:cNvPr id="44110" name="Group 11"/>
            <p:cNvGrpSpPr/>
            <p:nvPr/>
          </p:nvGrpSpPr>
          <p:grpSpPr>
            <a:xfrm>
              <a:off x="1003697" y="105813"/>
              <a:ext cx="4704296" cy="3272516"/>
              <a:chOff x="0" y="0"/>
              <a:chExt cx="4704296" cy="3272516"/>
            </a:xfrm>
          </p:grpSpPr>
          <p:cxnSp>
            <p:nvCxnSpPr>
              <p:cNvPr id="44112" name="Straight Connector 8"/>
              <p:cNvCxnSpPr/>
              <p:nvPr/>
            </p:nvCxnSpPr>
            <p:spPr>
              <a:xfrm rot="-5400000" flipH="1">
                <a:off x="-1635420" y="1635737"/>
                <a:ext cx="3271963" cy="1587"/>
              </a:xfrm>
              <a:prstGeom prst="line">
                <a:avLst/>
              </a:prstGeom>
              <a:ln w="28575" cap="flat" cmpd="sng">
                <a:solidFill>
                  <a:schemeClr val="tx1"/>
                </a:solidFill>
                <a:prstDash val="solid"/>
                <a:headEnd type="none" w="med" len="med"/>
                <a:tailEnd type="none" w="med" len="med"/>
              </a:ln>
            </p:spPr>
          </p:cxnSp>
          <p:sp>
            <p:nvSpPr>
              <p:cNvPr id="44113" name="Rectangle 9"/>
              <p:cNvSpPr/>
              <p:nvPr/>
            </p:nvSpPr>
            <p:spPr>
              <a:xfrm>
                <a:off x="25171" y="6903"/>
                <a:ext cx="4679125" cy="3241799"/>
              </a:xfrm>
              <a:prstGeom prst="rect">
                <a:avLst/>
              </a:prstGeom>
              <a:solidFill>
                <a:schemeClr val="bg1"/>
              </a:solidFill>
              <a:ln w="25400" cap="flat" cmpd="sng">
                <a:solidFill>
                  <a:schemeClr val="bg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endParaRPr lang="zh-CN" altLang="en-US" sz="1600" dirty="0">
                  <a:ea typeface="宋体" panose="02010600030101010101" pitchFamily="2" charset="-122"/>
                </a:endParaRPr>
              </a:p>
            </p:txBody>
          </p:sp>
        </p:grpSp>
        <p:sp>
          <p:nvSpPr>
            <p:cNvPr id="44111" name="TextBox 21"/>
            <p:cNvSpPr txBox="1"/>
            <p:nvPr/>
          </p:nvSpPr>
          <p:spPr>
            <a:xfrm>
              <a:off x="0" y="0"/>
              <a:ext cx="997112" cy="336563"/>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zh-CN" altLang="en-US" sz="1600" dirty="0">
                  <a:ea typeface="宋体" panose="02010600030101010101" pitchFamily="2" charset="-122"/>
                </a:rPr>
                <a:t>物价水平</a:t>
              </a:r>
              <a:endParaRPr lang="zh-CN" altLang="en-US" sz="1600" dirty="0">
                <a:ea typeface="宋体" panose="02010600030101010101" pitchFamily="2" charset="-122"/>
              </a:endParaRPr>
            </a:p>
          </p:txBody>
        </p:sp>
      </p:grpSp>
      <p:grpSp>
        <p:nvGrpSpPr>
          <p:cNvPr id="47114" name="Group 25"/>
          <p:cNvGrpSpPr/>
          <p:nvPr/>
        </p:nvGrpSpPr>
        <p:grpSpPr>
          <a:xfrm>
            <a:off x="2755900" y="4540250"/>
            <a:ext cx="4651375" cy="336550"/>
            <a:chOff x="0" y="0"/>
            <a:chExt cx="4651147" cy="335223"/>
          </a:xfrm>
        </p:grpSpPr>
        <p:cxnSp>
          <p:nvCxnSpPr>
            <p:cNvPr id="44108" name="Straight Connector 11"/>
            <p:cNvCxnSpPr/>
            <p:nvPr/>
          </p:nvCxnSpPr>
          <p:spPr>
            <a:xfrm flipV="1">
              <a:off x="0" y="23719"/>
              <a:ext cx="4624161" cy="1581"/>
            </a:xfrm>
            <a:prstGeom prst="line">
              <a:avLst/>
            </a:prstGeom>
            <a:ln w="28575" cap="flat" cmpd="sng">
              <a:solidFill>
                <a:schemeClr val="tx1"/>
              </a:solidFill>
              <a:prstDash val="solid"/>
              <a:headEnd type="none" w="med" len="med"/>
              <a:tailEnd type="none" w="med" len="med"/>
            </a:ln>
          </p:spPr>
        </p:cxnSp>
        <p:sp>
          <p:nvSpPr>
            <p:cNvPr id="44109" name="TextBox 23"/>
            <p:cNvSpPr txBox="1"/>
            <p:nvPr/>
          </p:nvSpPr>
          <p:spPr>
            <a:xfrm>
              <a:off x="4060626" y="0"/>
              <a:ext cx="590521" cy="335223"/>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zh-CN" altLang="en-US" sz="1600" dirty="0">
                  <a:ea typeface="宋体" panose="02010600030101010101" pitchFamily="2" charset="-122"/>
                </a:rPr>
                <a:t>产量</a:t>
              </a:r>
              <a:endParaRPr lang="zh-CN" altLang="en-US" sz="1600" dirty="0">
                <a:ea typeface="宋体" panose="02010600030101010101" pitchFamily="2" charset="-122"/>
              </a:endParaRPr>
            </a:p>
          </p:txBody>
        </p:sp>
      </p:grpSp>
      <p:sp>
        <p:nvSpPr>
          <p:cNvPr id="47117" name="TextBox 13"/>
          <p:cNvSpPr txBox="1"/>
          <p:nvPr/>
        </p:nvSpPr>
        <p:spPr>
          <a:xfrm>
            <a:off x="109538" y="4894263"/>
            <a:ext cx="8980487" cy="1069975"/>
          </a:xfrm>
          <a:prstGeom prst="rect">
            <a:avLst/>
          </a:prstGeom>
          <a:no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1600" dirty="0">
                <a:ea typeface="宋体" panose="02010600030101010101" pitchFamily="2" charset="-122"/>
              </a:rPr>
              <a:t>主要由于技术进步，随着时间的推移，经济中生产物品与服务的能力提高了，长期总供给曲线向右移动。同时，随着美联储增加货币供给</a:t>
            </a:r>
            <a:r>
              <a:rPr lang="en-US" altLang="zh-CN" sz="1600" dirty="0">
                <a:ea typeface="宋体" panose="02010600030101010101" pitchFamily="2" charset="-122"/>
              </a:rPr>
              <a:t>,</a:t>
            </a:r>
            <a:r>
              <a:rPr lang="zh-CN" altLang="en-US" sz="1600" dirty="0">
                <a:ea typeface="宋体" panose="02010600030101010101" pitchFamily="2" charset="-122"/>
              </a:rPr>
              <a:t>总需求曲线也向右移动。在该图中，产量从 </a:t>
            </a:r>
            <a:r>
              <a:rPr lang="en-US" altLang="zh-CN" sz="1600" dirty="0">
                <a:ea typeface="宋体" panose="02010600030101010101" pitchFamily="2" charset="-122"/>
              </a:rPr>
              <a:t> Y</a:t>
            </a:r>
            <a:r>
              <a:rPr lang="en-US" altLang="zh-CN" sz="1600" baseline="-25000" dirty="0">
                <a:ea typeface="宋体" panose="02010600030101010101" pitchFamily="2" charset="-122"/>
              </a:rPr>
              <a:t>1990</a:t>
            </a:r>
            <a:r>
              <a:rPr lang="en-US" altLang="zh-CN" sz="1600" dirty="0">
                <a:ea typeface="宋体" panose="02010600030101010101" pitchFamily="2" charset="-122"/>
              </a:rPr>
              <a:t> </a:t>
            </a:r>
            <a:r>
              <a:rPr lang="zh-CN" altLang="en-US" sz="1600" dirty="0">
                <a:ea typeface="宋体" panose="02010600030101010101" pitchFamily="2" charset="-122"/>
              </a:rPr>
              <a:t>增长到</a:t>
            </a:r>
            <a:r>
              <a:rPr lang="en-US" altLang="zh-CN" sz="1600" dirty="0">
                <a:ea typeface="宋体" panose="02010600030101010101" pitchFamily="2" charset="-122"/>
              </a:rPr>
              <a:t>Y</a:t>
            </a:r>
            <a:r>
              <a:rPr lang="en-US" altLang="zh-CN" sz="1600" baseline="-25000" dirty="0">
                <a:ea typeface="宋体" panose="02010600030101010101" pitchFamily="2" charset="-122"/>
              </a:rPr>
              <a:t>2000</a:t>
            </a:r>
            <a:r>
              <a:rPr lang="zh-CN" altLang="en-US" sz="1600" dirty="0">
                <a:ea typeface="宋体" panose="02010600030101010101" pitchFamily="2" charset="-122"/>
              </a:rPr>
              <a:t>，然后又增长到 </a:t>
            </a:r>
            <a:r>
              <a:rPr lang="en-US" altLang="zh-CN" sz="1600" dirty="0">
                <a:ea typeface="宋体" panose="02010600030101010101" pitchFamily="2" charset="-122"/>
              </a:rPr>
              <a:t>Y</a:t>
            </a:r>
            <a:r>
              <a:rPr lang="en-US" altLang="zh-CN" sz="1600" baseline="-25000" dirty="0">
                <a:ea typeface="宋体" panose="02010600030101010101" pitchFamily="2" charset="-122"/>
              </a:rPr>
              <a:t>2010</a:t>
            </a:r>
            <a:r>
              <a:rPr lang="en-US" altLang="zh-CN" sz="1600" dirty="0">
                <a:ea typeface="宋体" panose="02010600030101010101" pitchFamily="2" charset="-122"/>
              </a:rPr>
              <a:t>, </a:t>
            </a:r>
            <a:r>
              <a:rPr lang="zh-CN" altLang="en-US" sz="1600" dirty="0">
                <a:ea typeface="宋体" panose="02010600030101010101" pitchFamily="2" charset="-122"/>
              </a:rPr>
              <a:t>而且物价水平也从 </a:t>
            </a:r>
            <a:r>
              <a:rPr lang="en-US" altLang="zh-CN" sz="1600" dirty="0">
                <a:ea typeface="宋体" panose="02010600030101010101" pitchFamily="2" charset="-122"/>
              </a:rPr>
              <a:t>P</a:t>
            </a:r>
            <a:r>
              <a:rPr lang="en-US" altLang="zh-CN" sz="1600" baseline="-25000" dirty="0">
                <a:ea typeface="宋体" panose="02010600030101010101" pitchFamily="2" charset="-122"/>
              </a:rPr>
              <a:t>1990</a:t>
            </a:r>
            <a:r>
              <a:rPr lang="en-US" altLang="zh-CN" sz="1600" dirty="0">
                <a:ea typeface="宋体" panose="02010600030101010101" pitchFamily="2" charset="-122"/>
              </a:rPr>
              <a:t> </a:t>
            </a:r>
            <a:r>
              <a:rPr lang="zh-CN" altLang="en-US" sz="1600" dirty="0">
                <a:ea typeface="宋体" panose="02010600030101010101" pitchFamily="2" charset="-122"/>
              </a:rPr>
              <a:t>上升到 </a:t>
            </a:r>
            <a:r>
              <a:rPr lang="en-US" altLang="zh-CN" sz="1600" dirty="0">
                <a:ea typeface="宋体" panose="02010600030101010101" pitchFamily="2" charset="-122"/>
              </a:rPr>
              <a:t>P</a:t>
            </a:r>
            <a:r>
              <a:rPr lang="en-US" altLang="zh-CN" sz="1600" baseline="-25000" dirty="0">
                <a:ea typeface="宋体" panose="02010600030101010101" pitchFamily="2" charset="-122"/>
              </a:rPr>
              <a:t>2000</a:t>
            </a:r>
            <a:r>
              <a:rPr lang="en-US" altLang="zh-CN" sz="1600" dirty="0">
                <a:ea typeface="宋体" panose="02010600030101010101" pitchFamily="2" charset="-122"/>
              </a:rPr>
              <a:t> </a:t>
            </a:r>
            <a:r>
              <a:rPr lang="zh-CN" altLang="en-US" sz="1600" dirty="0">
                <a:ea typeface="宋体" panose="02010600030101010101" pitchFamily="2" charset="-122"/>
              </a:rPr>
              <a:t>然后又上升到 </a:t>
            </a:r>
            <a:r>
              <a:rPr lang="en-US" altLang="zh-CN" sz="1600" dirty="0">
                <a:ea typeface="宋体" panose="02010600030101010101" pitchFamily="2" charset="-122"/>
              </a:rPr>
              <a:t>P</a:t>
            </a:r>
            <a:r>
              <a:rPr lang="en-US" altLang="zh-CN" sz="1600" baseline="-25000" dirty="0">
                <a:ea typeface="宋体" panose="02010600030101010101" pitchFamily="2" charset="-122"/>
              </a:rPr>
              <a:t>2010</a:t>
            </a:r>
            <a:r>
              <a:rPr lang="en-US" altLang="zh-CN" sz="1600" dirty="0">
                <a:ea typeface="宋体" panose="02010600030101010101" pitchFamily="2" charset="-122"/>
              </a:rPr>
              <a:t>. </a:t>
            </a:r>
            <a:r>
              <a:rPr lang="zh-CN" altLang="en-US" sz="1600" dirty="0">
                <a:ea typeface="宋体" panose="02010600030101010101" pitchFamily="2" charset="-122"/>
              </a:rPr>
              <a:t>因此，总需求与总供给模型提供了描述增长与通货膨胀的古典分析的一种方法。</a:t>
            </a:r>
            <a:endParaRPr lang="zh-CN" altLang="en-US" sz="1600" dirty="0">
              <a:ea typeface="宋体" panose="02010600030101010101" pitchFamily="2" charset="-122"/>
            </a:endParaRPr>
          </a:p>
        </p:txBody>
      </p:sp>
      <p:cxnSp>
        <p:nvCxnSpPr>
          <p:cNvPr id="47118" name="Straight Arrow Connector 14"/>
          <p:cNvCxnSpPr/>
          <p:nvPr/>
        </p:nvCxnSpPr>
        <p:spPr>
          <a:xfrm flipV="1">
            <a:off x="4835525" y="1835150"/>
            <a:ext cx="795338" cy="1588"/>
          </a:xfrm>
          <a:prstGeom prst="straightConnector1">
            <a:avLst/>
          </a:prstGeom>
          <a:ln w="19050" cap="flat" cmpd="sng">
            <a:solidFill>
              <a:schemeClr val="tx1"/>
            </a:solidFill>
            <a:prstDash val="solid"/>
            <a:headEnd type="none" w="med" len="med"/>
            <a:tailEnd type="triangle" w="med" len="med"/>
          </a:ln>
        </p:spPr>
      </p:cxnSp>
      <p:grpSp>
        <p:nvGrpSpPr>
          <p:cNvPr id="47119" name="Group 20"/>
          <p:cNvGrpSpPr/>
          <p:nvPr/>
        </p:nvGrpSpPr>
        <p:grpSpPr>
          <a:xfrm>
            <a:off x="3284538" y="1408113"/>
            <a:ext cx="1019175" cy="3490912"/>
            <a:chOff x="0" y="0"/>
            <a:chExt cx="1019511" cy="3491875"/>
          </a:xfrm>
        </p:grpSpPr>
        <p:grpSp>
          <p:nvGrpSpPr>
            <p:cNvPr id="44104" name="Group 33"/>
            <p:cNvGrpSpPr/>
            <p:nvPr/>
          </p:nvGrpSpPr>
          <p:grpSpPr>
            <a:xfrm>
              <a:off x="0" y="0"/>
              <a:ext cx="1019511" cy="3159969"/>
              <a:chOff x="0" y="0"/>
              <a:chExt cx="1019511" cy="3159277"/>
            </a:xfrm>
          </p:grpSpPr>
          <p:cxnSp>
            <p:nvCxnSpPr>
              <p:cNvPr id="44106" name="Straight Connector 18"/>
              <p:cNvCxnSpPr/>
              <p:nvPr/>
            </p:nvCxnSpPr>
            <p:spPr>
              <a:xfrm rot="5400000">
                <a:off x="-837300" y="1756665"/>
                <a:ext cx="2803684" cy="1589"/>
              </a:xfrm>
              <a:prstGeom prst="line">
                <a:avLst/>
              </a:prstGeom>
              <a:ln w="38100" cap="flat" cmpd="sng">
                <a:solidFill>
                  <a:srgbClr val="005EA4"/>
                </a:solidFill>
                <a:prstDash val="solid"/>
                <a:headEnd type="none" w="med" len="med"/>
                <a:tailEnd type="none" w="med" len="med"/>
              </a:ln>
            </p:spPr>
          </p:cxnSp>
          <p:sp>
            <p:nvSpPr>
              <p:cNvPr id="44107" name="TextBox 31"/>
              <p:cNvSpPr txBox="1"/>
              <p:nvPr/>
            </p:nvSpPr>
            <p:spPr>
              <a:xfrm>
                <a:off x="0" y="0"/>
                <a:ext cx="1019511" cy="338540"/>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sz="1600" dirty="0">
                    <a:ea typeface="宋体" panose="02010600030101010101" pitchFamily="2" charset="-122"/>
                  </a:rPr>
                  <a:t>LRAS</a:t>
                </a:r>
                <a:r>
                  <a:rPr lang="en-US" altLang="zh-CN" sz="1600" baseline="-25000" dirty="0">
                    <a:ea typeface="宋体" panose="02010600030101010101" pitchFamily="2" charset="-122"/>
                  </a:rPr>
                  <a:t>1990</a:t>
                </a:r>
                <a:endParaRPr lang="en-US" altLang="zh-CN" sz="1600" baseline="-25000" dirty="0">
                  <a:ea typeface="宋体" panose="02010600030101010101" pitchFamily="2" charset="-122"/>
                </a:endParaRPr>
              </a:p>
            </p:txBody>
          </p:sp>
        </p:grpSp>
        <p:sp>
          <p:nvSpPr>
            <p:cNvPr id="44105" name="TextBox 31"/>
            <p:cNvSpPr txBox="1"/>
            <p:nvPr/>
          </p:nvSpPr>
          <p:spPr>
            <a:xfrm>
              <a:off x="250009" y="3153261"/>
              <a:ext cx="622091" cy="338614"/>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sz="1600" dirty="0">
                  <a:ea typeface="宋体" panose="02010600030101010101" pitchFamily="2" charset="-122"/>
                </a:rPr>
                <a:t>Y</a:t>
              </a:r>
              <a:r>
                <a:rPr lang="en-US" altLang="zh-CN" sz="1600" baseline="-25000" dirty="0">
                  <a:ea typeface="宋体" panose="02010600030101010101" pitchFamily="2" charset="-122"/>
                </a:rPr>
                <a:t>1990</a:t>
              </a:r>
              <a:endParaRPr lang="en-US" altLang="zh-CN" sz="1600" baseline="-25000" dirty="0">
                <a:ea typeface="宋体" panose="02010600030101010101" pitchFamily="2" charset="-122"/>
              </a:endParaRPr>
            </a:p>
          </p:txBody>
        </p:sp>
      </p:grpSp>
      <p:grpSp>
        <p:nvGrpSpPr>
          <p:cNvPr id="47124" name="Group 33"/>
          <p:cNvGrpSpPr/>
          <p:nvPr/>
        </p:nvGrpSpPr>
        <p:grpSpPr>
          <a:xfrm>
            <a:off x="2922588" y="2916238"/>
            <a:ext cx="2593975" cy="1522412"/>
            <a:chOff x="0" y="0"/>
            <a:chExt cx="2594851" cy="1521888"/>
          </a:xfrm>
        </p:grpSpPr>
        <p:cxnSp>
          <p:nvCxnSpPr>
            <p:cNvPr id="44102" name="Straight Connector 21"/>
            <p:cNvCxnSpPr/>
            <p:nvPr/>
          </p:nvCxnSpPr>
          <p:spPr>
            <a:xfrm>
              <a:off x="0" y="0"/>
              <a:ext cx="1888174" cy="1472693"/>
            </a:xfrm>
            <a:prstGeom prst="line">
              <a:avLst/>
            </a:prstGeom>
            <a:ln w="38100" cap="flat" cmpd="sng">
              <a:solidFill>
                <a:srgbClr val="005EA4"/>
              </a:solidFill>
              <a:prstDash val="solid"/>
              <a:headEnd type="none" w="med" len="med"/>
              <a:tailEnd type="none" w="med" len="med"/>
            </a:ln>
          </p:spPr>
        </p:cxnSp>
        <p:sp>
          <p:nvSpPr>
            <p:cNvPr id="44103" name="TextBox 31"/>
            <p:cNvSpPr txBox="1"/>
            <p:nvPr/>
          </p:nvSpPr>
          <p:spPr>
            <a:xfrm>
              <a:off x="1824856" y="1183443"/>
              <a:ext cx="769995" cy="338445"/>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sz="1600" dirty="0">
                  <a:ea typeface="宋体" panose="02010600030101010101" pitchFamily="2" charset="-122"/>
                </a:rPr>
                <a:t>AD</a:t>
              </a:r>
              <a:r>
                <a:rPr lang="en-US" altLang="zh-CN" sz="1600" baseline="-25000" dirty="0">
                  <a:ea typeface="宋体" panose="02010600030101010101" pitchFamily="2" charset="-122"/>
                </a:rPr>
                <a:t>1990</a:t>
              </a:r>
              <a:endParaRPr lang="en-US" altLang="zh-CN" sz="1600" baseline="-25000" dirty="0">
                <a:ea typeface="宋体" panose="02010600030101010101" pitchFamily="2" charset="-122"/>
              </a:endParaRPr>
            </a:p>
          </p:txBody>
        </p:sp>
      </p:grpSp>
      <p:grpSp>
        <p:nvGrpSpPr>
          <p:cNvPr id="47127" name="Group 30"/>
          <p:cNvGrpSpPr/>
          <p:nvPr/>
        </p:nvGrpSpPr>
        <p:grpSpPr>
          <a:xfrm>
            <a:off x="2127250" y="3444875"/>
            <a:ext cx="1790700" cy="338138"/>
            <a:chOff x="0" y="0"/>
            <a:chExt cx="1791301" cy="338971"/>
          </a:xfrm>
        </p:grpSpPr>
        <p:grpSp>
          <p:nvGrpSpPr>
            <p:cNvPr id="44098" name="Group 26"/>
            <p:cNvGrpSpPr/>
            <p:nvPr/>
          </p:nvGrpSpPr>
          <p:grpSpPr>
            <a:xfrm>
              <a:off x="0" y="0"/>
              <a:ext cx="1721436" cy="338971"/>
              <a:chOff x="0" y="0"/>
              <a:chExt cx="1721582" cy="338758"/>
            </a:xfrm>
          </p:grpSpPr>
          <p:cxnSp>
            <p:nvCxnSpPr>
              <p:cNvPr id="44100" name="Straight Connector 26"/>
              <p:cNvCxnSpPr/>
              <p:nvPr/>
            </p:nvCxnSpPr>
            <p:spPr>
              <a:xfrm rot="10800000">
                <a:off x="651149" y="170174"/>
                <a:ext cx="1070425" cy="1590"/>
              </a:xfrm>
              <a:prstGeom prst="line">
                <a:avLst/>
              </a:prstGeom>
              <a:ln w="9525" cap="flat" cmpd="sng">
                <a:solidFill>
                  <a:schemeClr val="tx1"/>
                </a:solidFill>
                <a:prstDash val="sysDot"/>
                <a:headEnd type="none" w="med" len="med"/>
                <a:tailEnd type="none" w="med" len="med"/>
              </a:ln>
            </p:spPr>
          </p:cxnSp>
          <p:sp>
            <p:nvSpPr>
              <p:cNvPr id="44101" name="TextBox 24"/>
              <p:cNvSpPr txBox="1"/>
              <p:nvPr/>
            </p:nvSpPr>
            <p:spPr>
              <a:xfrm>
                <a:off x="0" y="0"/>
                <a:ext cx="622493" cy="338758"/>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sz="1600" dirty="0">
                    <a:ea typeface="宋体" panose="02010600030101010101" pitchFamily="2" charset="-122"/>
                  </a:rPr>
                  <a:t>P</a:t>
                </a:r>
                <a:r>
                  <a:rPr lang="en-US" altLang="zh-CN" sz="1600" baseline="-25000" dirty="0">
                    <a:ea typeface="宋体" panose="02010600030101010101" pitchFamily="2" charset="-122"/>
                  </a:rPr>
                  <a:t>1990</a:t>
                </a:r>
                <a:endParaRPr lang="en-US" altLang="zh-CN" sz="1600" baseline="-25000" dirty="0">
                  <a:ea typeface="宋体" panose="02010600030101010101" pitchFamily="2" charset="-122"/>
                </a:endParaRPr>
              </a:p>
            </p:txBody>
          </p:sp>
        </p:grpSp>
        <p:sp>
          <p:nvSpPr>
            <p:cNvPr id="44099" name="Freeform 183"/>
            <p:cNvSpPr/>
            <p:nvPr/>
          </p:nvSpPr>
          <p:spPr>
            <a:xfrm>
              <a:off x="1645320" y="113256"/>
              <a:ext cx="145981" cy="136644"/>
            </a:xfrm>
            <a:custGeom>
              <a:avLst/>
              <a:gdLst>
                <a:gd name="txL" fmla="*/ 0 w 106"/>
                <a:gd name="txT" fmla="*/ 0 h 68"/>
                <a:gd name="txR" fmla="*/ 106 w 106"/>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alpha val="100000"/>
              </a:srgbClr>
            </a:solidFill>
            <a:ln w="9525">
              <a:noFill/>
            </a:ln>
          </p:spPr>
          <p:txBody>
            <a:bodyPr/>
            <a:p>
              <a:endParaRPr lang="zh-CN" altLang="en-US"/>
            </a:p>
          </p:txBody>
        </p:sp>
      </p:grpSp>
      <p:grpSp>
        <p:nvGrpSpPr>
          <p:cNvPr id="47132" name="Group 42"/>
          <p:cNvGrpSpPr/>
          <p:nvPr/>
        </p:nvGrpSpPr>
        <p:grpSpPr>
          <a:xfrm>
            <a:off x="4411663" y="1390650"/>
            <a:ext cx="1020762" cy="3506788"/>
            <a:chOff x="0" y="0"/>
            <a:chExt cx="1020489" cy="3507327"/>
          </a:xfrm>
        </p:grpSpPr>
        <p:grpSp>
          <p:nvGrpSpPr>
            <p:cNvPr id="44094" name="Group 33"/>
            <p:cNvGrpSpPr/>
            <p:nvPr/>
          </p:nvGrpSpPr>
          <p:grpSpPr>
            <a:xfrm>
              <a:off x="0" y="0"/>
              <a:ext cx="1020489" cy="3175445"/>
              <a:chOff x="0" y="0"/>
              <a:chExt cx="1020489" cy="3174750"/>
            </a:xfrm>
          </p:grpSpPr>
          <p:cxnSp>
            <p:nvCxnSpPr>
              <p:cNvPr id="44096" name="Straight Connector 31"/>
              <p:cNvCxnSpPr/>
              <p:nvPr/>
            </p:nvCxnSpPr>
            <p:spPr>
              <a:xfrm rot="5400000">
                <a:off x="-1075529" y="1761216"/>
                <a:ext cx="2823978" cy="3174"/>
              </a:xfrm>
              <a:prstGeom prst="line">
                <a:avLst/>
              </a:prstGeom>
              <a:ln w="38100" cap="flat" cmpd="sng">
                <a:solidFill>
                  <a:srgbClr val="C00000"/>
                </a:solidFill>
                <a:prstDash val="dash"/>
                <a:headEnd type="none" w="med" len="med"/>
                <a:tailEnd type="none" w="med" len="med"/>
              </a:ln>
            </p:spPr>
          </p:cxnSp>
          <p:sp>
            <p:nvSpPr>
              <p:cNvPr id="44097" name="TextBox 31"/>
              <p:cNvSpPr txBox="1"/>
              <p:nvPr/>
            </p:nvSpPr>
            <p:spPr>
              <a:xfrm>
                <a:off x="0" y="0"/>
                <a:ext cx="1020489" cy="338527"/>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sz="1600" dirty="0">
                    <a:ea typeface="宋体" panose="02010600030101010101" pitchFamily="2" charset="-122"/>
                  </a:rPr>
                  <a:t>LRAS</a:t>
                </a:r>
                <a:r>
                  <a:rPr lang="en-US" altLang="zh-CN" sz="1600" baseline="-25000" dirty="0">
                    <a:ea typeface="宋体" panose="02010600030101010101" pitchFamily="2" charset="-122"/>
                  </a:rPr>
                  <a:t>2000</a:t>
                </a:r>
                <a:endParaRPr lang="en-US" altLang="zh-CN" sz="1600" baseline="-25000" dirty="0">
                  <a:ea typeface="宋体" panose="02010600030101010101" pitchFamily="2" charset="-122"/>
                </a:endParaRPr>
              </a:p>
            </p:txBody>
          </p:sp>
        </p:grpSp>
        <p:sp>
          <p:nvSpPr>
            <p:cNvPr id="44095" name="TextBox 31"/>
            <p:cNvSpPr txBox="1"/>
            <p:nvPr/>
          </p:nvSpPr>
          <p:spPr>
            <a:xfrm>
              <a:off x="21703" y="3168726"/>
              <a:ext cx="622687" cy="338601"/>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sz="1600" dirty="0">
                  <a:ea typeface="宋体" panose="02010600030101010101" pitchFamily="2" charset="-122"/>
                </a:rPr>
                <a:t>Y</a:t>
              </a:r>
              <a:r>
                <a:rPr lang="en-US" altLang="zh-CN" sz="1600" baseline="-25000" dirty="0">
                  <a:ea typeface="宋体" panose="02010600030101010101" pitchFamily="2" charset="-122"/>
                </a:rPr>
                <a:t>2000</a:t>
              </a:r>
              <a:endParaRPr lang="en-US" altLang="zh-CN" sz="1600" baseline="-25000" dirty="0">
                <a:ea typeface="宋体" panose="02010600030101010101" pitchFamily="2" charset="-122"/>
              </a:endParaRPr>
            </a:p>
          </p:txBody>
        </p:sp>
      </p:grpSp>
      <p:grpSp>
        <p:nvGrpSpPr>
          <p:cNvPr id="47137" name="Group 33"/>
          <p:cNvGrpSpPr/>
          <p:nvPr/>
        </p:nvGrpSpPr>
        <p:grpSpPr>
          <a:xfrm>
            <a:off x="3492500" y="2203450"/>
            <a:ext cx="3198813" cy="2244725"/>
            <a:chOff x="0" y="0"/>
            <a:chExt cx="3198386" cy="2244186"/>
          </a:xfrm>
        </p:grpSpPr>
        <p:cxnSp>
          <p:nvCxnSpPr>
            <p:cNvPr id="44092" name="Straight Connector 34"/>
            <p:cNvCxnSpPr/>
            <p:nvPr/>
          </p:nvCxnSpPr>
          <p:spPr>
            <a:xfrm>
              <a:off x="0" y="0"/>
              <a:ext cx="2458710" cy="1995009"/>
            </a:xfrm>
            <a:prstGeom prst="line">
              <a:avLst/>
            </a:prstGeom>
            <a:ln w="38100" cap="flat" cmpd="sng">
              <a:solidFill>
                <a:srgbClr val="C00000"/>
              </a:solidFill>
              <a:prstDash val="dash"/>
              <a:headEnd type="none" w="med" len="med"/>
              <a:tailEnd type="none" w="med" len="med"/>
            </a:ln>
          </p:spPr>
        </p:cxnSp>
        <p:sp>
          <p:nvSpPr>
            <p:cNvPr id="44093" name="TextBox 31"/>
            <p:cNvSpPr txBox="1"/>
            <p:nvPr/>
          </p:nvSpPr>
          <p:spPr>
            <a:xfrm>
              <a:off x="2428711" y="1905712"/>
              <a:ext cx="769675" cy="338474"/>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sz="1600" dirty="0">
                  <a:ea typeface="宋体" panose="02010600030101010101" pitchFamily="2" charset="-122"/>
                </a:rPr>
                <a:t>AD</a:t>
              </a:r>
              <a:r>
                <a:rPr lang="en-US" altLang="zh-CN" sz="1600" baseline="-25000" dirty="0">
                  <a:ea typeface="宋体" panose="02010600030101010101" pitchFamily="2" charset="-122"/>
                </a:rPr>
                <a:t>2000</a:t>
              </a:r>
              <a:endParaRPr lang="en-US" altLang="zh-CN" sz="1600" baseline="-25000" dirty="0">
                <a:ea typeface="宋体" panose="02010600030101010101" pitchFamily="2" charset="-122"/>
              </a:endParaRPr>
            </a:p>
          </p:txBody>
        </p:sp>
      </p:grpSp>
      <p:grpSp>
        <p:nvGrpSpPr>
          <p:cNvPr id="47140" name="Group 56"/>
          <p:cNvGrpSpPr/>
          <p:nvPr/>
        </p:nvGrpSpPr>
        <p:grpSpPr>
          <a:xfrm>
            <a:off x="5407025" y="1387475"/>
            <a:ext cx="1020763" cy="3508375"/>
            <a:chOff x="0" y="0"/>
            <a:chExt cx="1020489" cy="3507174"/>
          </a:xfrm>
        </p:grpSpPr>
        <p:grpSp>
          <p:nvGrpSpPr>
            <p:cNvPr id="44088" name="Group 33"/>
            <p:cNvGrpSpPr/>
            <p:nvPr/>
          </p:nvGrpSpPr>
          <p:grpSpPr>
            <a:xfrm>
              <a:off x="0" y="0"/>
              <a:ext cx="1020489" cy="3175597"/>
              <a:chOff x="0" y="0"/>
              <a:chExt cx="1020489" cy="3174902"/>
            </a:xfrm>
          </p:grpSpPr>
          <p:cxnSp>
            <p:nvCxnSpPr>
              <p:cNvPr id="44090" name="Straight Connector 39"/>
              <p:cNvCxnSpPr/>
              <p:nvPr/>
            </p:nvCxnSpPr>
            <p:spPr>
              <a:xfrm rot="5400000">
                <a:off x="-1075621" y="1761132"/>
                <a:ext cx="2824165" cy="3174"/>
              </a:xfrm>
              <a:prstGeom prst="line">
                <a:avLst/>
              </a:prstGeom>
              <a:ln w="38100" cap="flat" cmpd="sng">
                <a:solidFill>
                  <a:srgbClr val="C00000"/>
                </a:solidFill>
                <a:prstDash val="solid"/>
                <a:headEnd type="none" w="med" len="med"/>
                <a:tailEnd type="none" w="med" len="med"/>
              </a:ln>
            </p:spPr>
          </p:cxnSp>
          <p:sp>
            <p:nvSpPr>
              <p:cNvPr id="44091" name="TextBox 31"/>
              <p:cNvSpPr txBox="1"/>
              <p:nvPr/>
            </p:nvSpPr>
            <p:spPr>
              <a:xfrm>
                <a:off x="0" y="0"/>
                <a:ext cx="1020489" cy="338374"/>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sz="1600" dirty="0">
                    <a:ea typeface="宋体" panose="02010600030101010101" pitchFamily="2" charset="-122"/>
                  </a:rPr>
                  <a:t>LRAS</a:t>
                </a:r>
                <a:r>
                  <a:rPr lang="en-US" altLang="zh-CN" sz="1600" baseline="-25000" dirty="0">
                    <a:ea typeface="宋体" panose="02010600030101010101" pitchFamily="2" charset="-122"/>
                  </a:rPr>
                  <a:t>2010</a:t>
                </a:r>
                <a:endParaRPr lang="en-US" altLang="zh-CN" sz="1600" baseline="-25000" dirty="0">
                  <a:ea typeface="宋体" panose="02010600030101010101" pitchFamily="2" charset="-122"/>
                </a:endParaRPr>
              </a:p>
            </p:txBody>
          </p:sp>
        </p:grpSp>
        <p:sp>
          <p:nvSpPr>
            <p:cNvPr id="44089" name="TextBox 31"/>
            <p:cNvSpPr txBox="1"/>
            <p:nvPr/>
          </p:nvSpPr>
          <p:spPr>
            <a:xfrm>
              <a:off x="21704" y="3168726"/>
              <a:ext cx="622687" cy="338448"/>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sz="1600" dirty="0">
                  <a:ea typeface="宋体" panose="02010600030101010101" pitchFamily="2" charset="-122"/>
                </a:rPr>
                <a:t>Y</a:t>
              </a:r>
              <a:r>
                <a:rPr lang="en-US" altLang="zh-CN" sz="1600" baseline="-25000" dirty="0">
                  <a:ea typeface="宋体" panose="02010600030101010101" pitchFamily="2" charset="-122"/>
                </a:rPr>
                <a:t>2010</a:t>
              </a:r>
              <a:endParaRPr lang="en-US" altLang="zh-CN" sz="1600" baseline="-25000" dirty="0">
                <a:ea typeface="宋体" panose="02010600030101010101" pitchFamily="2" charset="-122"/>
              </a:endParaRPr>
            </a:p>
          </p:txBody>
        </p:sp>
      </p:grpSp>
      <p:grpSp>
        <p:nvGrpSpPr>
          <p:cNvPr id="47145" name="Group 62"/>
          <p:cNvGrpSpPr/>
          <p:nvPr/>
        </p:nvGrpSpPr>
        <p:grpSpPr>
          <a:xfrm>
            <a:off x="2125663" y="3051175"/>
            <a:ext cx="2705100" cy="338138"/>
            <a:chOff x="0" y="0"/>
            <a:chExt cx="2705614" cy="338971"/>
          </a:xfrm>
        </p:grpSpPr>
        <p:grpSp>
          <p:nvGrpSpPr>
            <p:cNvPr id="44084" name="Group 26"/>
            <p:cNvGrpSpPr/>
            <p:nvPr/>
          </p:nvGrpSpPr>
          <p:grpSpPr>
            <a:xfrm>
              <a:off x="0" y="0"/>
              <a:ext cx="2602410" cy="338971"/>
              <a:chOff x="0" y="0"/>
              <a:chExt cx="2602631" cy="338758"/>
            </a:xfrm>
          </p:grpSpPr>
          <p:cxnSp>
            <p:nvCxnSpPr>
              <p:cNvPr id="44086" name="Straight Connector 44"/>
              <p:cNvCxnSpPr/>
              <p:nvPr/>
            </p:nvCxnSpPr>
            <p:spPr>
              <a:xfrm rot="10800000">
                <a:off x="651054" y="170174"/>
                <a:ext cx="1951573" cy="3181"/>
              </a:xfrm>
              <a:prstGeom prst="line">
                <a:avLst/>
              </a:prstGeom>
              <a:ln w="9525" cap="flat" cmpd="sng">
                <a:solidFill>
                  <a:schemeClr val="tx1"/>
                </a:solidFill>
                <a:prstDash val="sysDot"/>
                <a:headEnd type="none" w="med" len="med"/>
                <a:tailEnd type="none" w="med" len="med"/>
              </a:ln>
            </p:spPr>
          </p:cxnSp>
          <p:sp>
            <p:nvSpPr>
              <p:cNvPr id="44087" name="TextBox 24"/>
              <p:cNvSpPr txBox="1"/>
              <p:nvPr/>
            </p:nvSpPr>
            <p:spPr>
              <a:xfrm>
                <a:off x="0" y="0"/>
                <a:ext cx="622435" cy="338758"/>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sz="1600" dirty="0">
                    <a:ea typeface="宋体" panose="02010600030101010101" pitchFamily="2" charset="-122"/>
                  </a:rPr>
                  <a:t>P</a:t>
                </a:r>
                <a:r>
                  <a:rPr lang="en-US" altLang="zh-CN" sz="1600" baseline="-25000" dirty="0">
                    <a:ea typeface="宋体" panose="02010600030101010101" pitchFamily="2" charset="-122"/>
                  </a:rPr>
                  <a:t>2000</a:t>
                </a:r>
                <a:endParaRPr lang="en-US" altLang="zh-CN" sz="1600" baseline="-25000" dirty="0">
                  <a:ea typeface="宋体" panose="02010600030101010101" pitchFamily="2" charset="-122"/>
                </a:endParaRPr>
              </a:p>
            </p:txBody>
          </p:sp>
        </p:grpSp>
        <p:sp>
          <p:nvSpPr>
            <p:cNvPr id="44085" name="Freeform 183"/>
            <p:cNvSpPr/>
            <p:nvPr/>
          </p:nvSpPr>
          <p:spPr>
            <a:xfrm>
              <a:off x="2559633" y="113256"/>
              <a:ext cx="145981" cy="136644"/>
            </a:xfrm>
            <a:custGeom>
              <a:avLst/>
              <a:gdLst>
                <a:gd name="txL" fmla="*/ 0 w 106"/>
                <a:gd name="txT" fmla="*/ 0 h 68"/>
                <a:gd name="txR" fmla="*/ 106 w 106"/>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alpha val="100000"/>
              </a:srgbClr>
            </a:solidFill>
            <a:ln w="9525">
              <a:noFill/>
            </a:ln>
          </p:spPr>
          <p:txBody>
            <a:bodyPr/>
            <a:p>
              <a:endParaRPr lang="zh-CN" altLang="en-US"/>
            </a:p>
          </p:txBody>
        </p:sp>
      </p:grpSp>
      <p:grpSp>
        <p:nvGrpSpPr>
          <p:cNvPr id="47150" name="Group 33"/>
          <p:cNvGrpSpPr/>
          <p:nvPr/>
        </p:nvGrpSpPr>
        <p:grpSpPr>
          <a:xfrm>
            <a:off x="4344988" y="1690688"/>
            <a:ext cx="3140075" cy="2305050"/>
            <a:chOff x="0" y="0"/>
            <a:chExt cx="3138939" cy="2303413"/>
          </a:xfrm>
        </p:grpSpPr>
        <p:cxnSp>
          <p:nvCxnSpPr>
            <p:cNvPr id="44082" name="Straight Connector 47"/>
            <p:cNvCxnSpPr/>
            <p:nvPr/>
          </p:nvCxnSpPr>
          <p:spPr>
            <a:xfrm>
              <a:off x="0" y="0"/>
              <a:ext cx="2458147" cy="1994070"/>
            </a:xfrm>
            <a:prstGeom prst="line">
              <a:avLst/>
            </a:prstGeom>
            <a:ln w="38100" cap="flat" cmpd="sng">
              <a:solidFill>
                <a:srgbClr val="C00000"/>
              </a:solidFill>
              <a:prstDash val="solid"/>
              <a:headEnd type="none" w="med" len="med"/>
              <a:tailEnd type="none" w="med" len="med"/>
            </a:ln>
          </p:spPr>
        </p:cxnSp>
        <p:sp>
          <p:nvSpPr>
            <p:cNvPr id="44083" name="TextBox 31"/>
            <p:cNvSpPr txBox="1"/>
            <p:nvPr/>
          </p:nvSpPr>
          <p:spPr>
            <a:xfrm>
              <a:off x="2369420" y="1965078"/>
              <a:ext cx="769519" cy="338335"/>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sz="1600" dirty="0">
                  <a:ea typeface="宋体" panose="02010600030101010101" pitchFamily="2" charset="-122"/>
                </a:rPr>
                <a:t>AD</a:t>
              </a:r>
              <a:r>
                <a:rPr lang="en-US" altLang="zh-CN" sz="1600" baseline="-25000" dirty="0">
                  <a:ea typeface="宋体" panose="02010600030101010101" pitchFamily="2" charset="-122"/>
                </a:rPr>
                <a:t>2010</a:t>
              </a:r>
              <a:endParaRPr lang="en-US" altLang="zh-CN" sz="1600" baseline="-25000" dirty="0">
                <a:ea typeface="宋体" panose="02010600030101010101" pitchFamily="2" charset="-122"/>
              </a:endParaRPr>
            </a:p>
          </p:txBody>
        </p:sp>
      </p:grpSp>
      <p:grpSp>
        <p:nvGrpSpPr>
          <p:cNvPr id="47153" name="Group 71"/>
          <p:cNvGrpSpPr/>
          <p:nvPr/>
        </p:nvGrpSpPr>
        <p:grpSpPr>
          <a:xfrm>
            <a:off x="2135188" y="2633663"/>
            <a:ext cx="3690937" cy="338137"/>
            <a:chOff x="0" y="0"/>
            <a:chExt cx="3691173" cy="338972"/>
          </a:xfrm>
        </p:grpSpPr>
        <p:grpSp>
          <p:nvGrpSpPr>
            <p:cNvPr id="44078" name="Group 26"/>
            <p:cNvGrpSpPr/>
            <p:nvPr/>
          </p:nvGrpSpPr>
          <p:grpSpPr>
            <a:xfrm>
              <a:off x="0" y="0"/>
              <a:ext cx="3626082" cy="338972"/>
              <a:chOff x="0" y="0"/>
              <a:chExt cx="3626390" cy="338778"/>
            </a:xfrm>
          </p:grpSpPr>
          <p:cxnSp>
            <p:nvCxnSpPr>
              <p:cNvPr id="44080" name="Straight Connector 52"/>
              <p:cNvCxnSpPr/>
              <p:nvPr/>
            </p:nvCxnSpPr>
            <p:spPr>
              <a:xfrm rot="10800000">
                <a:off x="650972" y="170184"/>
                <a:ext cx="2975418" cy="17496"/>
              </a:xfrm>
              <a:prstGeom prst="line">
                <a:avLst/>
              </a:prstGeom>
              <a:ln w="9525" cap="flat" cmpd="sng">
                <a:solidFill>
                  <a:schemeClr val="tx1"/>
                </a:solidFill>
                <a:prstDash val="sysDot"/>
                <a:headEnd type="none" w="med" len="med"/>
                <a:tailEnd type="none" w="med" len="med"/>
              </a:ln>
            </p:spPr>
          </p:cxnSp>
          <p:sp>
            <p:nvSpPr>
              <p:cNvPr id="44081" name="TextBox 24"/>
              <p:cNvSpPr txBox="1"/>
              <p:nvPr/>
            </p:nvSpPr>
            <p:spPr>
              <a:xfrm>
                <a:off x="0" y="0"/>
                <a:ext cx="622373" cy="338778"/>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sz="1600" dirty="0">
                    <a:ea typeface="宋体" panose="02010600030101010101" pitchFamily="2" charset="-122"/>
                  </a:rPr>
                  <a:t>P</a:t>
                </a:r>
                <a:r>
                  <a:rPr lang="en-US" altLang="zh-CN" sz="1600" baseline="-25000" dirty="0">
                    <a:ea typeface="宋体" panose="02010600030101010101" pitchFamily="2" charset="-122"/>
                  </a:rPr>
                  <a:t>2010</a:t>
                </a:r>
                <a:endParaRPr lang="en-US" altLang="zh-CN" sz="1600" baseline="-25000" dirty="0">
                  <a:ea typeface="宋体" panose="02010600030101010101" pitchFamily="2" charset="-122"/>
                </a:endParaRPr>
              </a:p>
            </p:txBody>
          </p:sp>
        </p:grpSp>
        <p:sp>
          <p:nvSpPr>
            <p:cNvPr id="44079" name="Freeform 183"/>
            <p:cNvSpPr/>
            <p:nvPr/>
          </p:nvSpPr>
          <p:spPr>
            <a:xfrm>
              <a:off x="3545192" y="125283"/>
              <a:ext cx="145981" cy="136644"/>
            </a:xfrm>
            <a:custGeom>
              <a:avLst/>
              <a:gdLst>
                <a:gd name="txL" fmla="*/ 0 w 106"/>
                <a:gd name="txT" fmla="*/ 0 h 68"/>
                <a:gd name="txR" fmla="*/ 106 w 106"/>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alpha val="100000"/>
              </a:srgbClr>
            </a:solidFill>
            <a:ln w="9525">
              <a:noFill/>
            </a:ln>
          </p:spPr>
          <p:txBody>
            <a:bodyPr/>
            <a:p>
              <a:endParaRPr lang="zh-CN" altLang="en-US"/>
            </a:p>
          </p:txBody>
        </p:sp>
      </p:grpSp>
      <p:cxnSp>
        <p:nvCxnSpPr>
          <p:cNvPr id="47158" name="Straight Arrow Connector 54"/>
          <p:cNvCxnSpPr/>
          <p:nvPr/>
        </p:nvCxnSpPr>
        <p:spPr>
          <a:xfrm flipV="1">
            <a:off x="3906838" y="1820863"/>
            <a:ext cx="795337" cy="1587"/>
          </a:xfrm>
          <a:prstGeom prst="straightConnector1">
            <a:avLst/>
          </a:prstGeom>
          <a:ln w="19050" cap="flat" cmpd="sng">
            <a:solidFill>
              <a:schemeClr val="tx1"/>
            </a:solidFill>
            <a:prstDash val="solid"/>
            <a:headEnd type="none" w="med" len="med"/>
            <a:tailEnd type="triangle" w="med" len="med"/>
          </a:ln>
        </p:spPr>
      </p:cxnSp>
      <p:grpSp>
        <p:nvGrpSpPr>
          <p:cNvPr id="47159" name="Group 80"/>
          <p:cNvGrpSpPr/>
          <p:nvPr/>
        </p:nvGrpSpPr>
        <p:grpSpPr>
          <a:xfrm>
            <a:off x="4168775" y="1752600"/>
            <a:ext cx="4652963" cy="581025"/>
            <a:chOff x="0" y="0"/>
            <a:chExt cx="4652801" cy="581514"/>
          </a:xfrm>
        </p:grpSpPr>
        <p:grpSp>
          <p:nvGrpSpPr>
            <p:cNvPr id="44074" name="Group 14"/>
            <p:cNvGrpSpPr/>
            <p:nvPr/>
          </p:nvGrpSpPr>
          <p:grpSpPr>
            <a:xfrm>
              <a:off x="0" y="0"/>
              <a:ext cx="4652801" cy="581514"/>
              <a:chOff x="0" y="0"/>
              <a:chExt cx="4652801" cy="581514"/>
            </a:xfrm>
          </p:grpSpPr>
          <p:sp>
            <p:nvSpPr>
              <p:cNvPr id="44076" name="TextBox 15"/>
              <p:cNvSpPr txBox="1"/>
              <p:nvPr/>
            </p:nvSpPr>
            <p:spPr>
              <a:xfrm>
                <a:off x="1843024" y="0"/>
                <a:ext cx="2809777" cy="581514"/>
              </a:xfrm>
              <a:prstGeom prst="rect">
                <a:avLst/>
              </a:prstGeom>
              <a:solidFill>
                <a:srgbClr val="F2D698"/>
              </a:solid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sz="1600" dirty="0">
                    <a:ea typeface="宋体" panose="02010600030101010101" pitchFamily="2" charset="-122"/>
                  </a:rPr>
                  <a:t>1. </a:t>
                </a:r>
                <a:r>
                  <a:rPr lang="zh-CN" altLang="en-US" sz="1600" dirty="0">
                    <a:ea typeface="宋体" panose="02010600030101010101" pitchFamily="2" charset="-122"/>
                  </a:rPr>
                  <a:t>在长期中，技术进步使长期总供给曲线移动</a:t>
                </a:r>
                <a:r>
                  <a:rPr lang="en-US" altLang="zh-CN" sz="1600" dirty="0">
                    <a:ea typeface="宋体" panose="02010600030101010101" pitchFamily="2" charset="-122"/>
                  </a:rPr>
                  <a:t>…</a:t>
                </a:r>
                <a:endParaRPr lang="en-US" altLang="zh-CN" sz="1600" dirty="0">
                  <a:ea typeface="宋体" panose="02010600030101010101" pitchFamily="2" charset="-122"/>
                </a:endParaRPr>
              </a:p>
            </p:txBody>
          </p:sp>
          <p:cxnSp>
            <p:nvCxnSpPr>
              <p:cNvPr id="44077" name="Straight Connector 59"/>
              <p:cNvCxnSpPr/>
              <p:nvPr/>
            </p:nvCxnSpPr>
            <p:spPr>
              <a:xfrm rot="10800000">
                <a:off x="0" y="112808"/>
                <a:ext cx="1895409" cy="214492"/>
              </a:xfrm>
              <a:prstGeom prst="line">
                <a:avLst/>
              </a:prstGeom>
              <a:ln w="9525" cap="flat" cmpd="sng">
                <a:solidFill>
                  <a:schemeClr val="tx1"/>
                </a:solidFill>
                <a:prstDash val="solid"/>
                <a:headEnd type="none" w="med" len="med"/>
                <a:tailEnd type="none" w="med" len="med"/>
              </a:ln>
            </p:spPr>
          </p:cxnSp>
        </p:grpSp>
        <p:cxnSp>
          <p:nvCxnSpPr>
            <p:cNvPr id="44075" name="Straight Connector 57"/>
            <p:cNvCxnSpPr/>
            <p:nvPr/>
          </p:nvCxnSpPr>
          <p:spPr>
            <a:xfrm>
              <a:off x="1128674" y="131874"/>
              <a:ext cx="754036" cy="182715"/>
            </a:xfrm>
            <a:prstGeom prst="line">
              <a:avLst/>
            </a:prstGeom>
            <a:ln w="9525" cap="flat" cmpd="sng">
              <a:solidFill>
                <a:schemeClr val="tx1"/>
              </a:solidFill>
              <a:prstDash val="solid"/>
              <a:headEnd type="none" w="med" len="med"/>
              <a:tailEnd type="none" w="med" len="med"/>
            </a:ln>
          </p:spPr>
        </p:cxnSp>
      </p:grpSp>
      <p:grpSp>
        <p:nvGrpSpPr>
          <p:cNvPr id="47164" name="Group 83"/>
          <p:cNvGrpSpPr/>
          <p:nvPr/>
        </p:nvGrpSpPr>
        <p:grpSpPr>
          <a:xfrm>
            <a:off x="295275" y="1755775"/>
            <a:ext cx="3921125" cy="923925"/>
            <a:chOff x="0" y="0"/>
            <a:chExt cx="3920209" cy="924170"/>
          </a:xfrm>
        </p:grpSpPr>
        <p:grpSp>
          <p:nvGrpSpPr>
            <p:cNvPr id="44070" name="Group 14"/>
            <p:cNvGrpSpPr/>
            <p:nvPr/>
          </p:nvGrpSpPr>
          <p:grpSpPr>
            <a:xfrm>
              <a:off x="0" y="0"/>
              <a:ext cx="3920209" cy="581179"/>
              <a:chOff x="0" y="0"/>
              <a:chExt cx="3920209" cy="581179"/>
            </a:xfrm>
          </p:grpSpPr>
          <p:sp>
            <p:nvSpPr>
              <p:cNvPr id="44072" name="TextBox 86"/>
              <p:cNvSpPr txBox="1"/>
              <p:nvPr/>
            </p:nvSpPr>
            <p:spPr>
              <a:xfrm>
                <a:off x="0" y="0"/>
                <a:ext cx="2380694" cy="581179"/>
              </a:xfrm>
              <a:prstGeom prst="rect">
                <a:avLst/>
              </a:prstGeom>
              <a:solidFill>
                <a:srgbClr val="F2D698"/>
              </a:solid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sz="1600" dirty="0">
                    <a:ea typeface="宋体" panose="02010600030101010101" pitchFamily="2" charset="-122"/>
                  </a:rPr>
                  <a:t>2. . . </a:t>
                </a:r>
                <a:r>
                  <a:rPr lang="zh-CN" altLang="en-US" sz="1600" dirty="0">
                    <a:ea typeface="宋体" panose="02010600030101010101" pitchFamily="2" charset="-122"/>
                  </a:rPr>
                  <a:t>以及货币供给增长使总需求曲线的移动 </a:t>
                </a:r>
                <a:r>
                  <a:rPr lang="en-US" altLang="zh-CN" sz="1600" dirty="0">
                    <a:ea typeface="宋体" panose="02010600030101010101" pitchFamily="2" charset="-122"/>
                  </a:rPr>
                  <a:t>. . .</a:t>
                </a:r>
                <a:endParaRPr lang="en-US" altLang="zh-CN" sz="1600" dirty="0">
                  <a:ea typeface="宋体" panose="02010600030101010101" pitchFamily="2" charset="-122"/>
                </a:endParaRPr>
              </a:p>
            </p:txBody>
          </p:sp>
          <p:cxnSp>
            <p:nvCxnSpPr>
              <p:cNvPr id="44073" name="Straight Connector 64"/>
              <p:cNvCxnSpPr/>
              <p:nvPr/>
            </p:nvCxnSpPr>
            <p:spPr>
              <a:xfrm rot="10800000">
                <a:off x="2307686" y="328700"/>
                <a:ext cx="1612523" cy="73044"/>
              </a:xfrm>
              <a:prstGeom prst="line">
                <a:avLst/>
              </a:prstGeom>
              <a:ln w="9525" cap="flat" cmpd="sng">
                <a:solidFill>
                  <a:schemeClr val="tx1"/>
                </a:solidFill>
                <a:prstDash val="solid"/>
                <a:headEnd type="none" w="med" len="med"/>
                <a:tailEnd type="none" w="med" len="med"/>
              </a:ln>
            </p:spPr>
          </p:cxnSp>
        </p:grpSp>
        <p:cxnSp>
          <p:nvCxnSpPr>
            <p:cNvPr id="44071" name="Straight Connector 62"/>
            <p:cNvCxnSpPr/>
            <p:nvPr/>
          </p:nvCxnSpPr>
          <p:spPr>
            <a:xfrm>
              <a:off x="2341016" y="341404"/>
              <a:ext cx="712620" cy="582766"/>
            </a:xfrm>
            <a:prstGeom prst="line">
              <a:avLst/>
            </a:prstGeom>
            <a:ln w="9525" cap="flat" cmpd="sng">
              <a:solidFill>
                <a:schemeClr val="tx1"/>
              </a:solidFill>
              <a:prstDash val="solid"/>
              <a:headEnd type="none" w="med" len="med"/>
              <a:tailEnd type="none" w="med" len="med"/>
            </a:ln>
          </p:spPr>
        </p:cxnSp>
      </p:grpSp>
      <p:cxnSp>
        <p:nvCxnSpPr>
          <p:cNvPr id="47169" name="Straight Arrow Connector 65"/>
          <p:cNvCxnSpPr/>
          <p:nvPr/>
        </p:nvCxnSpPr>
        <p:spPr>
          <a:xfrm flipV="1">
            <a:off x="3076575" y="2428875"/>
            <a:ext cx="654050" cy="533400"/>
          </a:xfrm>
          <a:prstGeom prst="straightConnector1">
            <a:avLst/>
          </a:prstGeom>
          <a:ln w="19050" cap="flat" cmpd="sng">
            <a:solidFill>
              <a:schemeClr val="tx1"/>
            </a:solidFill>
            <a:prstDash val="solid"/>
            <a:headEnd type="none" w="med" len="med"/>
            <a:tailEnd type="triangle" w="med" len="med"/>
          </a:ln>
        </p:spPr>
      </p:cxnSp>
      <p:cxnSp>
        <p:nvCxnSpPr>
          <p:cNvPr id="47170" name="Straight Arrow Connector 66"/>
          <p:cNvCxnSpPr/>
          <p:nvPr/>
        </p:nvCxnSpPr>
        <p:spPr>
          <a:xfrm flipV="1">
            <a:off x="3916363" y="1916113"/>
            <a:ext cx="655637" cy="533400"/>
          </a:xfrm>
          <a:prstGeom prst="straightConnector1">
            <a:avLst/>
          </a:prstGeom>
          <a:ln w="19050" cap="flat" cmpd="sng">
            <a:solidFill>
              <a:schemeClr val="tx1"/>
            </a:solidFill>
            <a:prstDash val="solid"/>
            <a:headEnd type="none" w="med" len="med"/>
            <a:tailEnd type="triangle" w="med" len="med"/>
          </a:ln>
        </p:spPr>
      </p:cxnSp>
      <p:cxnSp>
        <p:nvCxnSpPr>
          <p:cNvPr id="47171" name="Straight Arrow Connector 67"/>
          <p:cNvCxnSpPr/>
          <p:nvPr/>
        </p:nvCxnSpPr>
        <p:spPr>
          <a:xfrm flipV="1">
            <a:off x="4833938" y="4494213"/>
            <a:ext cx="793750" cy="0"/>
          </a:xfrm>
          <a:prstGeom prst="straightConnector1">
            <a:avLst/>
          </a:prstGeom>
          <a:ln w="19050" cap="flat" cmpd="sng">
            <a:solidFill>
              <a:schemeClr val="tx1"/>
            </a:solidFill>
            <a:prstDash val="solid"/>
            <a:headEnd type="none" w="med" len="med"/>
            <a:tailEnd type="triangle" w="med" len="med"/>
          </a:ln>
        </p:spPr>
      </p:cxnSp>
      <p:cxnSp>
        <p:nvCxnSpPr>
          <p:cNvPr id="47172" name="Straight Arrow Connector 68"/>
          <p:cNvCxnSpPr/>
          <p:nvPr/>
        </p:nvCxnSpPr>
        <p:spPr>
          <a:xfrm flipV="1">
            <a:off x="3905250" y="4479925"/>
            <a:ext cx="795338" cy="0"/>
          </a:xfrm>
          <a:prstGeom prst="straightConnector1">
            <a:avLst/>
          </a:prstGeom>
          <a:ln w="19050" cap="flat" cmpd="sng">
            <a:solidFill>
              <a:schemeClr val="tx1"/>
            </a:solidFill>
            <a:prstDash val="solid"/>
            <a:headEnd type="none" w="med" len="med"/>
            <a:tailEnd type="triangle" w="med" len="med"/>
          </a:ln>
        </p:spPr>
      </p:cxnSp>
      <p:grpSp>
        <p:nvGrpSpPr>
          <p:cNvPr id="47173" name="Group 108"/>
          <p:cNvGrpSpPr/>
          <p:nvPr/>
        </p:nvGrpSpPr>
        <p:grpSpPr>
          <a:xfrm>
            <a:off x="4397375" y="2759075"/>
            <a:ext cx="4343400" cy="1582738"/>
            <a:chOff x="0" y="0"/>
            <a:chExt cx="4342427" cy="1583000"/>
          </a:xfrm>
        </p:grpSpPr>
        <p:grpSp>
          <p:nvGrpSpPr>
            <p:cNvPr id="44066" name="Group 14"/>
            <p:cNvGrpSpPr/>
            <p:nvPr/>
          </p:nvGrpSpPr>
          <p:grpSpPr>
            <a:xfrm>
              <a:off x="0" y="0"/>
              <a:ext cx="4342427" cy="1583000"/>
              <a:chOff x="0" y="0"/>
              <a:chExt cx="4342427" cy="1583000"/>
            </a:xfrm>
          </p:grpSpPr>
          <p:sp>
            <p:nvSpPr>
              <p:cNvPr id="44068" name="TextBox 111"/>
              <p:cNvSpPr txBox="1"/>
              <p:nvPr/>
            </p:nvSpPr>
            <p:spPr>
              <a:xfrm>
                <a:off x="2172801" y="0"/>
                <a:ext cx="2169626" cy="581121"/>
              </a:xfrm>
              <a:prstGeom prst="rect">
                <a:avLst/>
              </a:prstGeom>
              <a:solidFill>
                <a:srgbClr val="F2D698"/>
              </a:solid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sz="1600" dirty="0">
                    <a:ea typeface="宋体" panose="02010600030101010101" pitchFamily="2" charset="-122"/>
                  </a:rPr>
                  <a:t>3. . . . </a:t>
                </a:r>
                <a:r>
                  <a:rPr lang="zh-CN" altLang="en-US" sz="1600" dirty="0">
                    <a:ea typeface="宋体" panose="02010600030101010101" pitchFamily="2" charset="-122"/>
                  </a:rPr>
                  <a:t>引起产量增长 </a:t>
                </a:r>
                <a:r>
                  <a:rPr lang="en-US" altLang="zh-CN" sz="1600" dirty="0">
                    <a:ea typeface="宋体" panose="02010600030101010101" pitchFamily="2" charset="-122"/>
                  </a:rPr>
                  <a:t>. . .</a:t>
                </a:r>
                <a:endParaRPr lang="en-US" altLang="zh-CN" sz="1600" dirty="0">
                  <a:ea typeface="宋体" panose="02010600030101010101" pitchFamily="2" charset="-122"/>
                </a:endParaRPr>
              </a:p>
            </p:txBody>
          </p:sp>
          <p:cxnSp>
            <p:nvCxnSpPr>
              <p:cNvPr id="44069" name="Straight Connector 73"/>
              <p:cNvCxnSpPr/>
              <p:nvPr/>
            </p:nvCxnSpPr>
            <p:spPr>
              <a:xfrm rot="-10800000" flipV="1">
                <a:off x="0" y="306439"/>
                <a:ext cx="2160104" cy="1276561"/>
              </a:xfrm>
              <a:prstGeom prst="line">
                <a:avLst/>
              </a:prstGeom>
              <a:ln w="9525" cap="flat" cmpd="sng">
                <a:solidFill>
                  <a:schemeClr val="tx1"/>
                </a:solidFill>
                <a:prstDash val="solid"/>
                <a:headEnd type="none" w="med" len="med"/>
                <a:tailEnd type="none" w="med" len="med"/>
              </a:ln>
            </p:spPr>
          </p:cxnSp>
        </p:grpSp>
        <p:cxnSp>
          <p:nvCxnSpPr>
            <p:cNvPr id="44067" name="Straight Connector 71"/>
            <p:cNvCxnSpPr/>
            <p:nvPr/>
          </p:nvCxnSpPr>
          <p:spPr>
            <a:xfrm rot="5400000" flipH="1" flipV="1">
              <a:off x="1023457" y="446353"/>
              <a:ext cx="1276561" cy="996727"/>
            </a:xfrm>
            <a:prstGeom prst="line">
              <a:avLst/>
            </a:prstGeom>
            <a:ln w="9525" cap="flat" cmpd="sng">
              <a:solidFill>
                <a:schemeClr val="tx1"/>
              </a:solidFill>
              <a:prstDash val="solid"/>
              <a:headEnd type="none" w="med" len="med"/>
              <a:tailEnd type="none" w="med" len="med"/>
            </a:ln>
          </p:spPr>
        </p:cxnSp>
      </p:grpSp>
      <p:cxnSp>
        <p:nvCxnSpPr>
          <p:cNvPr id="47178" name="Straight Arrow Connector 74"/>
          <p:cNvCxnSpPr/>
          <p:nvPr/>
        </p:nvCxnSpPr>
        <p:spPr>
          <a:xfrm rot="5400000" flipH="1" flipV="1">
            <a:off x="2673350" y="3425825"/>
            <a:ext cx="371475" cy="3175"/>
          </a:xfrm>
          <a:prstGeom prst="straightConnector1">
            <a:avLst/>
          </a:prstGeom>
          <a:ln w="19050" cap="flat" cmpd="sng">
            <a:solidFill>
              <a:schemeClr val="tx1"/>
            </a:solidFill>
            <a:prstDash val="solid"/>
            <a:headEnd type="none" w="med" len="med"/>
            <a:tailEnd type="triangle" w="med" len="med"/>
          </a:ln>
        </p:spPr>
      </p:cxnSp>
      <p:cxnSp>
        <p:nvCxnSpPr>
          <p:cNvPr id="47179" name="Straight Arrow Connector 75"/>
          <p:cNvCxnSpPr/>
          <p:nvPr/>
        </p:nvCxnSpPr>
        <p:spPr>
          <a:xfrm rot="5400000" flipH="1" flipV="1">
            <a:off x="2673350" y="3006725"/>
            <a:ext cx="371475" cy="3175"/>
          </a:xfrm>
          <a:prstGeom prst="straightConnector1">
            <a:avLst/>
          </a:prstGeom>
          <a:ln w="19050" cap="flat" cmpd="sng">
            <a:solidFill>
              <a:schemeClr val="tx1"/>
            </a:solidFill>
            <a:prstDash val="solid"/>
            <a:headEnd type="none" w="med" len="med"/>
            <a:tailEnd type="triangle" w="med" len="med"/>
          </a:ln>
        </p:spPr>
      </p:cxnSp>
      <p:grpSp>
        <p:nvGrpSpPr>
          <p:cNvPr id="47180" name="Group 118"/>
          <p:cNvGrpSpPr/>
          <p:nvPr/>
        </p:nvGrpSpPr>
        <p:grpSpPr>
          <a:xfrm>
            <a:off x="496888" y="3059113"/>
            <a:ext cx="1714500" cy="1539875"/>
            <a:chOff x="0" y="0"/>
            <a:chExt cx="1712550" cy="1539477"/>
          </a:xfrm>
        </p:grpSpPr>
        <p:grpSp>
          <p:nvGrpSpPr>
            <p:cNvPr id="44062" name="Group 14"/>
            <p:cNvGrpSpPr/>
            <p:nvPr/>
          </p:nvGrpSpPr>
          <p:grpSpPr>
            <a:xfrm>
              <a:off x="0" y="0"/>
              <a:ext cx="1712549" cy="1539477"/>
              <a:chOff x="0" y="0"/>
              <a:chExt cx="1712549" cy="1539477"/>
            </a:xfrm>
          </p:grpSpPr>
          <p:sp>
            <p:nvSpPr>
              <p:cNvPr id="44064" name="TextBox 121"/>
              <p:cNvSpPr txBox="1"/>
              <p:nvPr/>
            </p:nvSpPr>
            <p:spPr>
              <a:xfrm>
                <a:off x="0" y="958602"/>
                <a:ext cx="1706206" cy="580875"/>
              </a:xfrm>
              <a:prstGeom prst="rect">
                <a:avLst/>
              </a:prstGeom>
              <a:solidFill>
                <a:srgbClr val="F2D698"/>
              </a:solid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sz="1600" dirty="0">
                    <a:ea typeface="宋体" panose="02010600030101010101" pitchFamily="2" charset="-122"/>
                  </a:rPr>
                  <a:t>4. . . </a:t>
                </a:r>
                <a:r>
                  <a:rPr lang="zh-CN" altLang="en-US" sz="1600" dirty="0">
                    <a:ea typeface="宋体" panose="02010600030101010101" pitchFamily="2" charset="-122"/>
                  </a:rPr>
                  <a:t>及持续的通货膨胀。</a:t>
                </a:r>
                <a:endParaRPr lang="zh-CN" altLang="en-US" sz="1600" dirty="0">
                  <a:ea typeface="宋体" panose="02010600030101010101" pitchFamily="2" charset="-122"/>
                </a:endParaRPr>
              </a:p>
            </p:txBody>
          </p:sp>
          <p:cxnSp>
            <p:nvCxnSpPr>
              <p:cNvPr id="44065" name="Straight Connector 80"/>
              <p:cNvCxnSpPr/>
              <p:nvPr/>
            </p:nvCxnSpPr>
            <p:spPr>
              <a:xfrm rot="5400000">
                <a:off x="947032" y="183564"/>
                <a:ext cx="949079" cy="581950"/>
              </a:xfrm>
              <a:prstGeom prst="line">
                <a:avLst/>
              </a:prstGeom>
              <a:ln w="9525" cap="flat" cmpd="sng">
                <a:solidFill>
                  <a:schemeClr val="tx1"/>
                </a:solidFill>
                <a:prstDash val="solid"/>
                <a:headEnd type="none" w="med" len="med"/>
                <a:tailEnd type="none" w="med" len="med"/>
              </a:ln>
            </p:spPr>
          </p:cxnSp>
        </p:grpSp>
        <p:cxnSp>
          <p:nvCxnSpPr>
            <p:cNvPr id="44063" name="Straight Connector 78"/>
            <p:cNvCxnSpPr/>
            <p:nvPr/>
          </p:nvCxnSpPr>
          <p:spPr>
            <a:xfrm flipV="1">
              <a:off x="1141700" y="379315"/>
              <a:ext cx="570850" cy="558655"/>
            </a:xfrm>
            <a:prstGeom prst="line">
              <a:avLst/>
            </a:prstGeom>
            <a:ln w="9525" cap="flat" cmpd="sng">
              <a:solidFill>
                <a:schemeClr val="tx1"/>
              </a:solidFill>
              <a:prstDash val="solid"/>
              <a:headEnd type="none" w="med" len="med"/>
              <a:tailEnd type="none" w="med" len="med"/>
            </a:ln>
          </p:spPr>
        </p:cxnSp>
      </p:grpSp>
      <p:sp>
        <p:nvSpPr>
          <p:cNvPr id="44061" name="Slide Number Placeholder 1"/>
          <p:cNvSpPr txBox="1">
            <a:spLocks noGrp="1"/>
          </p:cNvSpPr>
          <p:nvPr/>
        </p:nvSpPr>
        <p:spPr>
          <a:xfrm>
            <a:off x="8618538" y="6473825"/>
            <a:ext cx="520700" cy="379413"/>
          </a:xfrm>
          <a:prstGeom prst="rect">
            <a:avLst/>
          </a:prstGeom>
          <a:noFill/>
          <a:ln w="9525">
            <a:noFill/>
          </a:ln>
        </p:spPr>
        <p:txBody>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114"/>
                                        </p:tgtEl>
                                        <p:attrNameLst>
                                          <p:attrName>style.visibility</p:attrName>
                                        </p:attrNameLst>
                                      </p:cBhvr>
                                      <p:to>
                                        <p:strVal val="visible"/>
                                      </p:to>
                                    </p:set>
                                    <p:animEffect transition="in" filter="wipe(left)">
                                      <p:cBhvr>
                                        <p:cTn id="7" dur="500"/>
                                        <p:tgtEl>
                                          <p:spTgt spid="47114"/>
                                        </p:tgtEl>
                                      </p:cBhvr>
                                    </p:animEffect>
                                  </p:childTnLst>
                                </p:cTn>
                              </p:par>
                              <p:par>
                                <p:cTn id="8" presetID="22" presetClass="entr" presetSubtype="4" fill="hold" nodeType="withEffect">
                                  <p:stCondLst>
                                    <p:cond delay="0"/>
                                  </p:stCondLst>
                                  <p:childTnLst>
                                    <p:set>
                                      <p:cBhvr>
                                        <p:cTn id="9" dur="1" fill="hold">
                                          <p:stCondLst>
                                            <p:cond delay="0"/>
                                          </p:stCondLst>
                                        </p:cTn>
                                        <p:tgtEl>
                                          <p:spTgt spid="47109"/>
                                        </p:tgtEl>
                                        <p:attrNameLst>
                                          <p:attrName>style.visibility</p:attrName>
                                        </p:attrNameLst>
                                      </p:cBhvr>
                                      <p:to>
                                        <p:strVal val="visible"/>
                                      </p:to>
                                    </p:set>
                                    <p:animEffect transition="in" filter="wipe(down)">
                                      <p:cBhvr>
                                        <p:cTn id="10" dur="500"/>
                                        <p:tgtEl>
                                          <p:spTgt spid="47109"/>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47119"/>
                                        </p:tgtEl>
                                        <p:attrNameLst>
                                          <p:attrName>style.visibility</p:attrName>
                                        </p:attrNameLst>
                                      </p:cBhvr>
                                      <p:to>
                                        <p:strVal val="visible"/>
                                      </p:to>
                                    </p:set>
                                    <p:animEffect transition="in" filter="wipe(up)">
                                      <p:cBhvr>
                                        <p:cTn id="14" dur="1000"/>
                                        <p:tgtEl>
                                          <p:spTgt spid="47119"/>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47124"/>
                                        </p:tgtEl>
                                        <p:attrNameLst>
                                          <p:attrName>style.visibility</p:attrName>
                                        </p:attrNameLst>
                                      </p:cBhvr>
                                      <p:to>
                                        <p:strVal val="visible"/>
                                      </p:to>
                                    </p:set>
                                    <p:animEffect transition="in" filter="wipe(left)">
                                      <p:cBhvr>
                                        <p:cTn id="18" dur="1000"/>
                                        <p:tgtEl>
                                          <p:spTgt spid="47124"/>
                                        </p:tgtEl>
                                      </p:cBhvr>
                                    </p:animEffect>
                                  </p:childTnLst>
                                </p:cTn>
                              </p:par>
                            </p:childTnLst>
                          </p:cTn>
                        </p:par>
                        <p:par>
                          <p:cTn id="19" fill="hold">
                            <p:stCondLst>
                              <p:cond delay="2500"/>
                            </p:stCondLst>
                            <p:childTnLst>
                              <p:par>
                                <p:cTn id="20" presetID="22" presetClass="entr" presetSubtype="8" fill="hold" nodeType="afterEffect">
                                  <p:stCondLst>
                                    <p:cond delay="0"/>
                                  </p:stCondLst>
                                  <p:childTnLst>
                                    <p:set>
                                      <p:cBhvr>
                                        <p:cTn id="21" dur="1" fill="hold">
                                          <p:stCondLst>
                                            <p:cond delay="0"/>
                                          </p:stCondLst>
                                        </p:cTn>
                                        <p:tgtEl>
                                          <p:spTgt spid="47127"/>
                                        </p:tgtEl>
                                        <p:attrNameLst>
                                          <p:attrName>style.visibility</p:attrName>
                                        </p:attrNameLst>
                                      </p:cBhvr>
                                      <p:to>
                                        <p:strVal val="visible"/>
                                      </p:to>
                                    </p:set>
                                    <p:animEffect transition="in" filter="wipe(left)">
                                      <p:cBhvr>
                                        <p:cTn id="22" dur="1000"/>
                                        <p:tgtEl>
                                          <p:spTgt spid="47127"/>
                                        </p:tgtEl>
                                      </p:cBhvr>
                                    </p:animEffect>
                                  </p:childTnLst>
                                </p:cTn>
                              </p:par>
                            </p:childTnLst>
                          </p:cTn>
                        </p:par>
                        <p:par>
                          <p:cTn id="23" fill="hold">
                            <p:stCondLst>
                              <p:cond delay="3500"/>
                            </p:stCondLst>
                            <p:childTnLst>
                              <p:par>
                                <p:cTn id="24" presetID="22" presetClass="entr" presetSubtype="8" fill="hold" nodeType="afterEffect">
                                  <p:stCondLst>
                                    <p:cond delay="0"/>
                                  </p:stCondLst>
                                  <p:childTnLst>
                                    <p:set>
                                      <p:cBhvr>
                                        <p:cTn id="25" dur="1" fill="hold">
                                          <p:stCondLst>
                                            <p:cond delay="0"/>
                                          </p:stCondLst>
                                        </p:cTn>
                                        <p:tgtEl>
                                          <p:spTgt spid="47158"/>
                                        </p:tgtEl>
                                        <p:attrNameLst>
                                          <p:attrName>style.visibility</p:attrName>
                                        </p:attrNameLst>
                                      </p:cBhvr>
                                      <p:to>
                                        <p:strVal val="visible"/>
                                      </p:to>
                                    </p:set>
                                    <p:animEffect transition="in" filter="wipe(left)">
                                      <p:cBhvr>
                                        <p:cTn id="26" dur="500"/>
                                        <p:tgtEl>
                                          <p:spTgt spid="47158"/>
                                        </p:tgtEl>
                                      </p:cBhvr>
                                    </p:animEffect>
                                  </p:childTnLst>
                                </p:cTn>
                              </p:par>
                            </p:childTnLst>
                          </p:cTn>
                        </p:par>
                        <p:par>
                          <p:cTn id="27" fill="hold">
                            <p:stCondLst>
                              <p:cond delay="4000"/>
                            </p:stCondLst>
                            <p:childTnLst>
                              <p:par>
                                <p:cTn id="28" presetID="22" presetClass="entr" presetSubtype="1" fill="hold" nodeType="afterEffect">
                                  <p:stCondLst>
                                    <p:cond delay="500"/>
                                  </p:stCondLst>
                                  <p:childTnLst>
                                    <p:set>
                                      <p:cBhvr>
                                        <p:cTn id="29" dur="1" fill="hold">
                                          <p:stCondLst>
                                            <p:cond delay="0"/>
                                          </p:stCondLst>
                                        </p:cTn>
                                        <p:tgtEl>
                                          <p:spTgt spid="47132"/>
                                        </p:tgtEl>
                                        <p:attrNameLst>
                                          <p:attrName>style.visibility</p:attrName>
                                        </p:attrNameLst>
                                      </p:cBhvr>
                                      <p:to>
                                        <p:strVal val="visible"/>
                                      </p:to>
                                    </p:set>
                                    <p:animEffect transition="in" filter="wipe(up)">
                                      <p:cBhvr>
                                        <p:cTn id="30" dur="1000"/>
                                        <p:tgtEl>
                                          <p:spTgt spid="47132"/>
                                        </p:tgtEl>
                                      </p:cBhvr>
                                    </p:animEffect>
                                  </p:childTnLst>
                                </p:cTn>
                              </p:par>
                            </p:childTnLst>
                          </p:cTn>
                        </p:par>
                        <p:par>
                          <p:cTn id="31" fill="hold">
                            <p:stCondLst>
                              <p:cond delay="5500"/>
                            </p:stCondLst>
                            <p:childTnLst>
                              <p:par>
                                <p:cTn id="32" presetID="22" presetClass="entr" presetSubtype="8" fill="hold" nodeType="afterEffect">
                                  <p:stCondLst>
                                    <p:cond delay="0"/>
                                  </p:stCondLst>
                                  <p:childTnLst>
                                    <p:set>
                                      <p:cBhvr>
                                        <p:cTn id="33" dur="1" fill="hold">
                                          <p:stCondLst>
                                            <p:cond delay="0"/>
                                          </p:stCondLst>
                                        </p:cTn>
                                        <p:tgtEl>
                                          <p:spTgt spid="47169"/>
                                        </p:tgtEl>
                                        <p:attrNameLst>
                                          <p:attrName>style.visibility</p:attrName>
                                        </p:attrNameLst>
                                      </p:cBhvr>
                                      <p:to>
                                        <p:strVal val="visible"/>
                                      </p:to>
                                    </p:set>
                                    <p:animEffect transition="in" filter="wipe(left)">
                                      <p:cBhvr>
                                        <p:cTn id="34" dur="500"/>
                                        <p:tgtEl>
                                          <p:spTgt spid="47169"/>
                                        </p:tgtEl>
                                      </p:cBhvr>
                                    </p:animEffect>
                                  </p:childTnLst>
                                </p:cTn>
                              </p:par>
                            </p:childTnLst>
                          </p:cTn>
                        </p:par>
                        <p:par>
                          <p:cTn id="35" fill="hold">
                            <p:stCondLst>
                              <p:cond delay="6000"/>
                            </p:stCondLst>
                            <p:childTnLst>
                              <p:par>
                                <p:cTn id="36" presetID="22" presetClass="entr" presetSubtype="8" fill="hold" nodeType="afterEffect">
                                  <p:stCondLst>
                                    <p:cond delay="0"/>
                                  </p:stCondLst>
                                  <p:childTnLst>
                                    <p:set>
                                      <p:cBhvr>
                                        <p:cTn id="37" dur="1" fill="hold">
                                          <p:stCondLst>
                                            <p:cond delay="0"/>
                                          </p:stCondLst>
                                        </p:cTn>
                                        <p:tgtEl>
                                          <p:spTgt spid="47137"/>
                                        </p:tgtEl>
                                        <p:attrNameLst>
                                          <p:attrName>style.visibility</p:attrName>
                                        </p:attrNameLst>
                                      </p:cBhvr>
                                      <p:to>
                                        <p:strVal val="visible"/>
                                      </p:to>
                                    </p:set>
                                    <p:animEffect transition="in" filter="wipe(left)">
                                      <p:cBhvr>
                                        <p:cTn id="38" dur="1000"/>
                                        <p:tgtEl>
                                          <p:spTgt spid="47137"/>
                                        </p:tgtEl>
                                      </p:cBhvr>
                                    </p:animEffect>
                                  </p:childTnLst>
                                </p:cTn>
                              </p:par>
                            </p:childTnLst>
                          </p:cTn>
                        </p:par>
                        <p:par>
                          <p:cTn id="39" fill="hold">
                            <p:stCondLst>
                              <p:cond delay="7000"/>
                            </p:stCondLst>
                            <p:childTnLst>
                              <p:par>
                                <p:cTn id="40" presetID="22" presetClass="entr" presetSubtype="8" fill="hold" nodeType="afterEffect">
                                  <p:stCondLst>
                                    <p:cond delay="0"/>
                                  </p:stCondLst>
                                  <p:childTnLst>
                                    <p:set>
                                      <p:cBhvr>
                                        <p:cTn id="41" dur="1" fill="hold">
                                          <p:stCondLst>
                                            <p:cond delay="0"/>
                                          </p:stCondLst>
                                        </p:cTn>
                                        <p:tgtEl>
                                          <p:spTgt spid="47172"/>
                                        </p:tgtEl>
                                        <p:attrNameLst>
                                          <p:attrName>style.visibility</p:attrName>
                                        </p:attrNameLst>
                                      </p:cBhvr>
                                      <p:to>
                                        <p:strVal val="visible"/>
                                      </p:to>
                                    </p:set>
                                    <p:animEffect transition="in" filter="wipe(left)">
                                      <p:cBhvr>
                                        <p:cTn id="42" dur="500"/>
                                        <p:tgtEl>
                                          <p:spTgt spid="47172"/>
                                        </p:tgtEl>
                                      </p:cBhvr>
                                    </p:animEffect>
                                  </p:childTnLst>
                                </p:cTn>
                              </p:par>
                            </p:childTnLst>
                          </p:cTn>
                        </p:par>
                        <p:par>
                          <p:cTn id="43" fill="hold">
                            <p:stCondLst>
                              <p:cond delay="7500"/>
                            </p:stCondLst>
                            <p:childTnLst>
                              <p:par>
                                <p:cTn id="44" presetID="22" presetClass="entr" presetSubtype="4" fill="hold" nodeType="afterEffect">
                                  <p:stCondLst>
                                    <p:cond delay="0"/>
                                  </p:stCondLst>
                                  <p:childTnLst>
                                    <p:set>
                                      <p:cBhvr>
                                        <p:cTn id="45" dur="1" fill="hold">
                                          <p:stCondLst>
                                            <p:cond delay="0"/>
                                          </p:stCondLst>
                                        </p:cTn>
                                        <p:tgtEl>
                                          <p:spTgt spid="47178"/>
                                        </p:tgtEl>
                                        <p:attrNameLst>
                                          <p:attrName>style.visibility</p:attrName>
                                        </p:attrNameLst>
                                      </p:cBhvr>
                                      <p:to>
                                        <p:strVal val="visible"/>
                                      </p:to>
                                    </p:set>
                                    <p:animEffect transition="in" filter="wipe(down)">
                                      <p:cBhvr>
                                        <p:cTn id="46" dur="500"/>
                                        <p:tgtEl>
                                          <p:spTgt spid="47178"/>
                                        </p:tgtEl>
                                      </p:cBhvr>
                                    </p:animEffect>
                                  </p:childTnLst>
                                </p:cTn>
                              </p:par>
                            </p:childTnLst>
                          </p:cTn>
                        </p:par>
                        <p:par>
                          <p:cTn id="47" fill="hold">
                            <p:stCondLst>
                              <p:cond delay="8000"/>
                            </p:stCondLst>
                            <p:childTnLst>
                              <p:par>
                                <p:cTn id="48" presetID="22" presetClass="entr" presetSubtype="8" fill="hold" nodeType="afterEffect">
                                  <p:stCondLst>
                                    <p:cond delay="0"/>
                                  </p:stCondLst>
                                  <p:childTnLst>
                                    <p:set>
                                      <p:cBhvr>
                                        <p:cTn id="49" dur="1" fill="hold">
                                          <p:stCondLst>
                                            <p:cond delay="0"/>
                                          </p:stCondLst>
                                        </p:cTn>
                                        <p:tgtEl>
                                          <p:spTgt spid="47145"/>
                                        </p:tgtEl>
                                        <p:attrNameLst>
                                          <p:attrName>style.visibility</p:attrName>
                                        </p:attrNameLst>
                                      </p:cBhvr>
                                      <p:to>
                                        <p:strVal val="visible"/>
                                      </p:to>
                                    </p:set>
                                    <p:animEffect transition="in" filter="wipe(left)">
                                      <p:cBhvr>
                                        <p:cTn id="50" dur="1000"/>
                                        <p:tgtEl>
                                          <p:spTgt spid="47145"/>
                                        </p:tgtEl>
                                      </p:cBhvr>
                                    </p:animEffect>
                                  </p:childTnLst>
                                </p:cTn>
                              </p:par>
                            </p:childTnLst>
                          </p:cTn>
                        </p:par>
                        <p:par>
                          <p:cTn id="51" fill="hold">
                            <p:stCondLst>
                              <p:cond delay="9000"/>
                            </p:stCondLst>
                            <p:childTnLst>
                              <p:par>
                                <p:cTn id="52" presetID="22" presetClass="entr" presetSubtype="8" fill="hold" nodeType="afterEffect">
                                  <p:stCondLst>
                                    <p:cond delay="0"/>
                                  </p:stCondLst>
                                  <p:childTnLst>
                                    <p:set>
                                      <p:cBhvr>
                                        <p:cTn id="53" dur="1" fill="hold">
                                          <p:stCondLst>
                                            <p:cond delay="0"/>
                                          </p:stCondLst>
                                        </p:cTn>
                                        <p:tgtEl>
                                          <p:spTgt spid="47118"/>
                                        </p:tgtEl>
                                        <p:attrNameLst>
                                          <p:attrName>style.visibility</p:attrName>
                                        </p:attrNameLst>
                                      </p:cBhvr>
                                      <p:to>
                                        <p:strVal val="visible"/>
                                      </p:to>
                                    </p:set>
                                    <p:animEffect transition="in" filter="wipe(left)">
                                      <p:cBhvr>
                                        <p:cTn id="54" dur="500"/>
                                        <p:tgtEl>
                                          <p:spTgt spid="47118"/>
                                        </p:tgtEl>
                                      </p:cBhvr>
                                    </p:animEffect>
                                  </p:childTnLst>
                                </p:cTn>
                              </p:par>
                            </p:childTnLst>
                          </p:cTn>
                        </p:par>
                        <p:par>
                          <p:cTn id="55" fill="hold">
                            <p:stCondLst>
                              <p:cond delay="9500"/>
                            </p:stCondLst>
                            <p:childTnLst>
                              <p:par>
                                <p:cTn id="56" presetID="22" presetClass="entr" presetSubtype="1" fill="hold" nodeType="afterEffect">
                                  <p:stCondLst>
                                    <p:cond delay="500"/>
                                  </p:stCondLst>
                                  <p:childTnLst>
                                    <p:set>
                                      <p:cBhvr>
                                        <p:cTn id="57" dur="1" fill="hold">
                                          <p:stCondLst>
                                            <p:cond delay="0"/>
                                          </p:stCondLst>
                                        </p:cTn>
                                        <p:tgtEl>
                                          <p:spTgt spid="47140"/>
                                        </p:tgtEl>
                                        <p:attrNameLst>
                                          <p:attrName>style.visibility</p:attrName>
                                        </p:attrNameLst>
                                      </p:cBhvr>
                                      <p:to>
                                        <p:strVal val="visible"/>
                                      </p:to>
                                    </p:set>
                                    <p:animEffect transition="in" filter="wipe(up)">
                                      <p:cBhvr>
                                        <p:cTn id="58" dur="1000"/>
                                        <p:tgtEl>
                                          <p:spTgt spid="47140"/>
                                        </p:tgtEl>
                                      </p:cBhvr>
                                    </p:animEffect>
                                  </p:childTnLst>
                                </p:cTn>
                              </p:par>
                            </p:childTnLst>
                          </p:cTn>
                        </p:par>
                        <p:par>
                          <p:cTn id="59" fill="hold">
                            <p:stCondLst>
                              <p:cond delay="11000"/>
                            </p:stCondLst>
                            <p:childTnLst>
                              <p:par>
                                <p:cTn id="60" presetID="22" presetClass="entr" presetSubtype="8" fill="hold" nodeType="afterEffect">
                                  <p:stCondLst>
                                    <p:cond delay="0"/>
                                  </p:stCondLst>
                                  <p:childTnLst>
                                    <p:set>
                                      <p:cBhvr>
                                        <p:cTn id="61" dur="1" fill="hold">
                                          <p:stCondLst>
                                            <p:cond delay="0"/>
                                          </p:stCondLst>
                                        </p:cTn>
                                        <p:tgtEl>
                                          <p:spTgt spid="47170"/>
                                        </p:tgtEl>
                                        <p:attrNameLst>
                                          <p:attrName>style.visibility</p:attrName>
                                        </p:attrNameLst>
                                      </p:cBhvr>
                                      <p:to>
                                        <p:strVal val="visible"/>
                                      </p:to>
                                    </p:set>
                                    <p:animEffect transition="in" filter="wipe(left)">
                                      <p:cBhvr>
                                        <p:cTn id="62" dur="500"/>
                                        <p:tgtEl>
                                          <p:spTgt spid="47170"/>
                                        </p:tgtEl>
                                      </p:cBhvr>
                                    </p:animEffect>
                                  </p:childTnLst>
                                </p:cTn>
                              </p:par>
                            </p:childTnLst>
                          </p:cTn>
                        </p:par>
                        <p:par>
                          <p:cTn id="63" fill="hold">
                            <p:stCondLst>
                              <p:cond delay="11500"/>
                            </p:stCondLst>
                            <p:childTnLst>
                              <p:par>
                                <p:cTn id="64" presetID="22" presetClass="entr" presetSubtype="8" fill="hold" nodeType="afterEffect">
                                  <p:stCondLst>
                                    <p:cond delay="0"/>
                                  </p:stCondLst>
                                  <p:childTnLst>
                                    <p:set>
                                      <p:cBhvr>
                                        <p:cTn id="65" dur="1" fill="hold">
                                          <p:stCondLst>
                                            <p:cond delay="0"/>
                                          </p:stCondLst>
                                        </p:cTn>
                                        <p:tgtEl>
                                          <p:spTgt spid="47150"/>
                                        </p:tgtEl>
                                        <p:attrNameLst>
                                          <p:attrName>style.visibility</p:attrName>
                                        </p:attrNameLst>
                                      </p:cBhvr>
                                      <p:to>
                                        <p:strVal val="visible"/>
                                      </p:to>
                                    </p:set>
                                    <p:animEffect transition="in" filter="wipe(left)">
                                      <p:cBhvr>
                                        <p:cTn id="66" dur="1000"/>
                                        <p:tgtEl>
                                          <p:spTgt spid="47150"/>
                                        </p:tgtEl>
                                      </p:cBhvr>
                                    </p:animEffect>
                                  </p:childTnLst>
                                </p:cTn>
                              </p:par>
                            </p:childTnLst>
                          </p:cTn>
                        </p:par>
                        <p:par>
                          <p:cTn id="67" fill="hold">
                            <p:stCondLst>
                              <p:cond delay="12500"/>
                            </p:stCondLst>
                            <p:childTnLst>
                              <p:par>
                                <p:cTn id="68" presetID="22" presetClass="entr" presetSubtype="8" fill="hold" nodeType="afterEffect">
                                  <p:stCondLst>
                                    <p:cond delay="0"/>
                                  </p:stCondLst>
                                  <p:childTnLst>
                                    <p:set>
                                      <p:cBhvr>
                                        <p:cTn id="69" dur="1" fill="hold">
                                          <p:stCondLst>
                                            <p:cond delay="0"/>
                                          </p:stCondLst>
                                        </p:cTn>
                                        <p:tgtEl>
                                          <p:spTgt spid="47171"/>
                                        </p:tgtEl>
                                        <p:attrNameLst>
                                          <p:attrName>style.visibility</p:attrName>
                                        </p:attrNameLst>
                                      </p:cBhvr>
                                      <p:to>
                                        <p:strVal val="visible"/>
                                      </p:to>
                                    </p:set>
                                    <p:animEffect transition="in" filter="wipe(left)">
                                      <p:cBhvr>
                                        <p:cTn id="70" dur="500"/>
                                        <p:tgtEl>
                                          <p:spTgt spid="47171"/>
                                        </p:tgtEl>
                                      </p:cBhvr>
                                    </p:animEffect>
                                  </p:childTnLst>
                                </p:cTn>
                              </p:par>
                            </p:childTnLst>
                          </p:cTn>
                        </p:par>
                        <p:par>
                          <p:cTn id="71" fill="hold">
                            <p:stCondLst>
                              <p:cond delay="13000"/>
                            </p:stCondLst>
                            <p:childTnLst>
                              <p:par>
                                <p:cTn id="72" presetID="22" presetClass="entr" presetSubtype="4" fill="hold" nodeType="afterEffect">
                                  <p:stCondLst>
                                    <p:cond delay="0"/>
                                  </p:stCondLst>
                                  <p:childTnLst>
                                    <p:set>
                                      <p:cBhvr>
                                        <p:cTn id="73" dur="1" fill="hold">
                                          <p:stCondLst>
                                            <p:cond delay="0"/>
                                          </p:stCondLst>
                                        </p:cTn>
                                        <p:tgtEl>
                                          <p:spTgt spid="47179"/>
                                        </p:tgtEl>
                                        <p:attrNameLst>
                                          <p:attrName>style.visibility</p:attrName>
                                        </p:attrNameLst>
                                      </p:cBhvr>
                                      <p:to>
                                        <p:strVal val="visible"/>
                                      </p:to>
                                    </p:set>
                                    <p:animEffect transition="in" filter="wipe(down)">
                                      <p:cBhvr>
                                        <p:cTn id="74" dur="500"/>
                                        <p:tgtEl>
                                          <p:spTgt spid="47179"/>
                                        </p:tgtEl>
                                      </p:cBhvr>
                                    </p:animEffect>
                                  </p:childTnLst>
                                </p:cTn>
                              </p:par>
                            </p:childTnLst>
                          </p:cTn>
                        </p:par>
                        <p:par>
                          <p:cTn id="75" fill="hold">
                            <p:stCondLst>
                              <p:cond delay="13500"/>
                            </p:stCondLst>
                            <p:childTnLst>
                              <p:par>
                                <p:cTn id="76" presetID="22" presetClass="entr" presetSubtype="8" fill="hold" nodeType="afterEffect">
                                  <p:stCondLst>
                                    <p:cond delay="0"/>
                                  </p:stCondLst>
                                  <p:childTnLst>
                                    <p:set>
                                      <p:cBhvr>
                                        <p:cTn id="77" dur="1" fill="hold">
                                          <p:stCondLst>
                                            <p:cond delay="0"/>
                                          </p:stCondLst>
                                        </p:cTn>
                                        <p:tgtEl>
                                          <p:spTgt spid="47153"/>
                                        </p:tgtEl>
                                        <p:attrNameLst>
                                          <p:attrName>style.visibility</p:attrName>
                                        </p:attrNameLst>
                                      </p:cBhvr>
                                      <p:to>
                                        <p:strVal val="visible"/>
                                      </p:to>
                                    </p:set>
                                    <p:animEffect transition="in" filter="wipe(left)">
                                      <p:cBhvr>
                                        <p:cTn id="78" dur="1000"/>
                                        <p:tgtEl>
                                          <p:spTgt spid="47153"/>
                                        </p:tgtEl>
                                      </p:cBhvr>
                                    </p:animEffect>
                                  </p:childTnLst>
                                </p:cTn>
                              </p:par>
                            </p:childTnLst>
                          </p:cTn>
                        </p:par>
                        <p:par>
                          <p:cTn id="79" fill="hold">
                            <p:stCondLst>
                              <p:cond delay="14500"/>
                            </p:stCondLst>
                            <p:childTnLst>
                              <p:par>
                                <p:cTn id="80" presetID="22" presetClass="entr" presetSubtype="8" fill="hold" nodeType="afterEffect">
                                  <p:stCondLst>
                                    <p:cond delay="0"/>
                                  </p:stCondLst>
                                  <p:childTnLst>
                                    <p:set>
                                      <p:cBhvr>
                                        <p:cTn id="81" dur="1" fill="hold">
                                          <p:stCondLst>
                                            <p:cond delay="0"/>
                                          </p:stCondLst>
                                        </p:cTn>
                                        <p:tgtEl>
                                          <p:spTgt spid="47159"/>
                                        </p:tgtEl>
                                        <p:attrNameLst>
                                          <p:attrName>style.visibility</p:attrName>
                                        </p:attrNameLst>
                                      </p:cBhvr>
                                      <p:to>
                                        <p:strVal val="visible"/>
                                      </p:to>
                                    </p:set>
                                    <p:animEffect transition="in" filter="wipe(left)">
                                      <p:cBhvr>
                                        <p:cTn id="82" dur="1000"/>
                                        <p:tgtEl>
                                          <p:spTgt spid="47159"/>
                                        </p:tgtEl>
                                      </p:cBhvr>
                                    </p:animEffect>
                                  </p:childTnLst>
                                </p:cTn>
                              </p:par>
                            </p:childTnLst>
                          </p:cTn>
                        </p:par>
                        <p:par>
                          <p:cTn id="83" fill="hold">
                            <p:stCondLst>
                              <p:cond delay="15500"/>
                            </p:stCondLst>
                            <p:childTnLst>
                              <p:par>
                                <p:cTn id="84" presetID="22" presetClass="entr" presetSubtype="8" fill="hold" nodeType="afterEffect">
                                  <p:stCondLst>
                                    <p:cond delay="0"/>
                                  </p:stCondLst>
                                  <p:childTnLst>
                                    <p:set>
                                      <p:cBhvr>
                                        <p:cTn id="85" dur="1" fill="hold">
                                          <p:stCondLst>
                                            <p:cond delay="0"/>
                                          </p:stCondLst>
                                        </p:cTn>
                                        <p:tgtEl>
                                          <p:spTgt spid="47164"/>
                                        </p:tgtEl>
                                        <p:attrNameLst>
                                          <p:attrName>style.visibility</p:attrName>
                                        </p:attrNameLst>
                                      </p:cBhvr>
                                      <p:to>
                                        <p:strVal val="visible"/>
                                      </p:to>
                                    </p:set>
                                    <p:animEffect transition="in" filter="wipe(left)">
                                      <p:cBhvr>
                                        <p:cTn id="86" dur="1000"/>
                                        <p:tgtEl>
                                          <p:spTgt spid="47164"/>
                                        </p:tgtEl>
                                      </p:cBhvr>
                                    </p:animEffect>
                                  </p:childTnLst>
                                </p:cTn>
                              </p:par>
                            </p:childTnLst>
                          </p:cTn>
                        </p:par>
                        <p:par>
                          <p:cTn id="87" fill="hold">
                            <p:stCondLst>
                              <p:cond delay="16500"/>
                            </p:stCondLst>
                            <p:childTnLst>
                              <p:par>
                                <p:cTn id="88" presetID="22" presetClass="entr" presetSubtype="8" fill="hold" nodeType="afterEffect">
                                  <p:stCondLst>
                                    <p:cond delay="0"/>
                                  </p:stCondLst>
                                  <p:childTnLst>
                                    <p:set>
                                      <p:cBhvr>
                                        <p:cTn id="89" dur="1" fill="hold">
                                          <p:stCondLst>
                                            <p:cond delay="0"/>
                                          </p:stCondLst>
                                        </p:cTn>
                                        <p:tgtEl>
                                          <p:spTgt spid="47173"/>
                                        </p:tgtEl>
                                        <p:attrNameLst>
                                          <p:attrName>style.visibility</p:attrName>
                                        </p:attrNameLst>
                                      </p:cBhvr>
                                      <p:to>
                                        <p:strVal val="visible"/>
                                      </p:to>
                                    </p:set>
                                    <p:animEffect transition="in" filter="wipe(left)">
                                      <p:cBhvr>
                                        <p:cTn id="90" dur="1000"/>
                                        <p:tgtEl>
                                          <p:spTgt spid="47173"/>
                                        </p:tgtEl>
                                      </p:cBhvr>
                                    </p:animEffect>
                                  </p:childTnLst>
                                </p:cTn>
                              </p:par>
                            </p:childTnLst>
                          </p:cTn>
                        </p:par>
                        <p:par>
                          <p:cTn id="91" fill="hold">
                            <p:stCondLst>
                              <p:cond delay="17500"/>
                            </p:stCondLst>
                            <p:childTnLst>
                              <p:par>
                                <p:cTn id="92" presetID="22" presetClass="entr" presetSubtype="8" fill="hold" nodeType="afterEffect">
                                  <p:stCondLst>
                                    <p:cond delay="0"/>
                                  </p:stCondLst>
                                  <p:childTnLst>
                                    <p:set>
                                      <p:cBhvr>
                                        <p:cTn id="93" dur="1" fill="hold">
                                          <p:stCondLst>
                                            <p:cond delay="0"/>
                                          </p:stCondLst>
                                        </p:cTn>
                                        <p:tgtEl>
                                          <p:spTgt spid="47180"/>
                                        </p:tgtEl>
                                        <p:attrNameLst>
                                          <p:attrName>style.visibility</p:attrName>
                                        </p:attrNameLst>
                                      </p:cBhvr>
                                      <p:to>
                                        <p:strVal val="visible"/>
                                      </p:to>
                                    </p:set>
                                    <p:animEffect transition="in" filter="wipe(left)">
                                      <p:cBhvr>
                                        <p:cTn id="94" dur="1000"/>
                                        <p:tgtEl>
                                          <p:spTgt spid="47180"/>
                                        </p:tgtEl>
                                      </p:cBhvr>
                                    </p:animEffect>
                                  </p:childTnLst>
                                </p:cTn>
                              </p:par>
                            </p:childTnLst>
                          </p:cTn>
                        </p:par>
                        <p:par>
                          <p:cTn id="95" fill="hold">
                            <p:stCondLst>
                              <p:cond delay="18500"/>
                            </p:stCondLst>
                            <p:childTnLst>
                              <p:par>
                                <p:cTn id="96" presetID="22" presetClass="entr" presetSubtype="8" fill="hold" grpId="0" nodeType="afterEffect">
                                  <p:stCondLst>
                                    <p:cond delay="0"/>
                                  </p:stCondLst>
                                  <p:childTnLst>
                                    <p:set>
                                      <p:cBhvr>
                                        <p:cTn id="97" dur="1" fill="hold">
                                          <p:stCondLst>
                                            <p:cond delay="0"/>
                                          </p:stCondLst>
                                        </p:cTn>
                                        <p:tgtEl>
                                          <p:spTgt spid="47117"/>
                                        </p:tgtEl>
                                        <p:attrNameLst>
                                          <p:attrName>style.visibility</p:attrName>
                                        </p:attrNameLst>
                                      </p:cBhvr>
                                      <p:to>
                                        <p:strVal val="visible"/>
                                      </p:to>
                                    </p:set>
                                    <p:animEffect transition="in" filter="wipe(left)">
                                      <p:cBhvr>
                                        <p:cTn id="98" dur="500"/>
                                        <p:tgtEl>
                                          <p:spTgt spid="47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总供给曲线</a:t>
            </a:r>
            <a:endParaRPr lang="en-US" altLang="zh-CN" dirty="0">
              <a:ea typeface="宋体" panose="02010600030101010101" pitchFamily="2" charset="-122"/>
            </a:endParaRPr>
          </a:p>
        </p:txBody>
      </p:sp>
      <p:sp>
        <p:nvSpPr>
          <p:cNvPr id="45059"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在短期:</a:t>
            </a:r>
            <a:endParaRPr lang="zh-CN" altLang="en-US" dirty="0">
              <a:ea typeface="宋体" panose="02010600030101010101" pitchFamily="2" charset="-122"/>
            </a:endParaRPr>
          </a:p>
          <a:p>
            <a:pPr lvl="1"/>
            <a:r>
              <a:rPr lang="zh-CN" altLang="en-US" dirty="0">
                <a:ea typeface="宋体" panose="02010600030101010101" pitchFamily="2" charset="-122"/>
              </a:rPr>
              <a:t>经济总体价格水平的增加</a:t>
            </a:r>
            <a:endParaRPr lang="zh-CN" altLang="en-US" dirty="0">
              <a:ea typeface="宋体" panose="02010600030101010101" pitchFamily="2" charset="-122"/>
            </a:endParaRPr>
          </a:p>
          <a:p>
            <a:pPr lvl="2"/>
            <a:r>
              <a:rPr lang="zh-CN" altLang="en-US" dirty="0">
                <a:ea typeface="宋体" panose="02010600030101010101" pitchFamily="2" charset="-122"/>
              </a:rPr>
              <a:t>倾向于增加物品与服务的供给</a:t>
            </a:r>
            <a:endParaRPr lang="zh-CN" altLang="en-US" dirty="0">
              <a:ea typeface="宋体" panose="02010600030101010101" pitchFamily="2" charset="-122"/>
            </a:endParaRPr>
          </a:p>
          <a:p>
            <a:pPr lvl="1"/>
            <a:r>
              <a:rPr lang="zh-CN" altLang="en-US" dirty="0">
                <a:ea typeface="宋体" panose="02010600030101010101" pitchFamily="2" charset="-122"/>
              </a:rPr>
              <a:t>物价水平的下降</a:t>
            </a:r>
            <a:endParaRPr lang="zh-CN" altLang="en-US" dirty="0">
              <a:ea typeface="宋体" panose="02010600030101010101" pitchFamily="2" charset="-122"/>
            </a:endParaRPr>
          </a:p>
          <a:p>
            <a:pPr lvl="2"/>
            <a:r>
              <a:rPr lang="zh-CN" altLang="en-US" dirty="0">
                <a:ea typeface="宋体" panose="02010600030101010101" pitchFamily="2" charset="-122"/>
              </a:rPr>
              <a:t>倾向于减少物品与服务的供给</a:t>
            </a:r>
            <a:endParaRPr lang="zh-CN" altLang="en-US" dirty="0">
              <a:ea typeface="宋体" panose="02010600030101010101" pitchFamily="2" charset="-122"/>
            </a:endParaRPr>
          </a:p>
          <a:p>
            <a:endParaRPr lang="zh-CN" altLang="en-US" dirty="0">
              <a:ea typeface="宋体" panose="02010600030101010101" pitchFamily="2" charset="-122"/>
            </a:endParaRPr>
          </a:p>
        </p:txBody>
      </p:sp>
      <p:sp>
        <p:nvSpPr>
          <p:cNvPr id="45060"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45061"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1"/>
          <p:cNvSpPr>
            <a:spLocks noGrp="1"/>
          </p:cNvSpPr>
          <p:nvPr>
            <p:ph type="title" idx="4294967295"/>
          </p:nvPr>
        </p:nvSpPr>
        <p:spPr>
          <a:ln/>
        </p:spPr>
        <p:txBody>
          <a:bodyPr vert="horz" wrap="square" lIns="91440" tIns="45720" rIns="91440" bIns="45720" anchor="ctr"/>
          <a:p>
            <a:r>
              <a:rPr lang="zh-CN" altLang="en-US" dirty="0">
                <a:solidFill>
                  <a:schemeClr val="tx1"/>
                </a:solidFill>
                <a:ea typeface="宋体" panose="02010600030101010101" pitchFamily="2" charset="-122"/>
              </a:rPr>
              <a:t>图 </a:t>
            </a:r>
            <a:r>
              <a:rPr lang="en-US" altLang="zh-CN" dirty="0">
                <a:solidFill>
                  <a:schemeClr val="tx1"/>
                </a:solidFill>
                <a:ea typeface="宋体" panose="02010600030101010101" pitchFamily="2" charset="-122"/>
              </a:rPr>
              <a:t>6</a:t>
            </a:r>
            <a:endParaRPr lang="en-US" altLang="zh-CN" dirty="0">
              <a:solidFill>
                <a:schemeClr val="tx1"/>
              </a:solidFill>
              <a:ea typeface="宋体" panose="02010600030101010101" pitchFamily="2" charset="-122"/>
            </a:endParaRPr>
          </a:p>
        </p:txBody>
      </p:sp>
      <p:sp>
        <p:nvSpPr>
          <p:cNvPr id="46083" name="Footer Placeholder 3"/>
          <p:cNvSpPr txBox="1">
            <a:spLocks noGrp="1"/>
          </p:cNvSpPr>
          <p:nvPr/>
        </p:nvSpPr>
        <p:spPr>
          <a:xfrm>
            <a:off x="0" y="6492875"/>
            <a:ext cx="8615363" cy="365125"/>
          </a:xfrm>
          <a:prstGeom prst="rect">
            <a:avLst/>
          </a:prstGeom>
          <a:noFill/>
          <a:ln w="9525">
            <a:noFill/>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100" dirty="0">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ea typeface="宋体" panose="02010600030101010101" pitchFamily="2" charset="-122"/>
            </a:endParaRPr>
          </a:p>
        </p:txBody>
      </p:sp>
      <p:sp>
        <p:nvSpPr>
          <p:cNvPr id="46084" name="TextBox 4"/>
          <p:cNvSpPr txBox="1"/>
          <p:nvPr/>
        </p:nvSpPr>
        <p:spPr>
          <a:xfrm>
            <a:off x="0" y="395288"/>
            <a:ext cx="2495550" cy="488950"/>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2600" dirty="0">
                <a:solidFill>
                  <a:srgbClr val="002060"/>
                </a:solidFill>
                <a:ea typeface="宋体" panose="02010600030101010101" pitchFamily="2" charset="-122"/>
              </a:rPr>
              <a:t>短期总供给曲线</a:t>
            </a:r>
            <a:endParaRPr lang="zh-CN" altLang="en-US" sz="2600" dirty="0">
              <a:solidFill>
                <a:srgbClr val="002060"/>
              </a:solidFill>
              <a:ea typeface="宋体" panose="02010600030101010101" pitchFamily="2" charset="-122"/>
            </a:endParaRPr>
          </a:p>
        </p:txBody>
      </p:sp>
      <p:grpSp>
        <p:nvGrpSpPr>
          <p:cNvPr id="49157" name="Group 22"/>
          <p:cNvGrpSpPr/>
          <p:nvPr/>
        </p:nvGrpSpPr>
        <p:grpSpPr>
          <a:xfrm>
            <a:off x="1028700" y="1266825"/>
            <a:ext cx="5808663" cy="3184525"/>
            <a:chOff x="0" y="0"/>
            <a:chExt cx="5808329" cy="3183332"/>
          </a:xfrm>
        </p:grpSpPr>
        <p:grpSp>
          <p:nvGrpSpPr>
            <p:cNvPr id="46118" name="Group 11"/>
            <p:cNvGrpSpPr/>
            <p:nvPr/>
          </p:nvGrpSpPr>
          <p:grpSpPr>
            <a:xfrm>
              <a:off x="1105316" y="47607"/>
              <a:ext cx="4703013" cy="3135725"/>
              <a:chOff x="0" y="0"/>
              <a:chExt cx="4703013" cy="3135725"/>
            </a:xfrm>
          </p:grpSpPr>
          <p:sp>
            <p:nvSpPr>
              <p:cNvPr id="46120" name="Rectangle 9"/>
              <p:cNvSpPr/>
              <p:nvPr/>
            </p:nvSpPr>
            <p:spPr>
              <a:xfrm>
                <a:off x="23332" y="0"/>
                <a:ext cx="4679681" cy="3111922"/>
              </a:xfrm>
              <a:prstGeom prst="rect">
                <a:avLst/>
              </a:prstGeom>
              <a:solidFill>
                <a:schemeClr val="bg1"/>
              </a:solidFill>
              <a:ln w="25400" cap="flat" cmpd="sng">
                <a:solidFill>
                  <a:schemeClr val="bg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endParaRPr lang="zh-CN" altLang="en-US" dirty="0">
                  <a:ea typeface="宋体" panose="02010600030101010101" pitchFamily="2" charset="-122"/>
                </a:endParaRPr>
              </a:p>
            </p:txBody>
          </p:sp>
          <p:cxnSp>
            <p:nvCxnSpPr>
              <p:cNvPr id="46121" name="Straight Connector 8"/>
              <p:cNvCxnSpPr/>
              <p:nvPr/>
            </p:nvCxnSpPr>
            <p:spPr>
              <a:xfrm rot="5400000">
                <a:off x="-1567548" y="1567068"/>
                <a:ext cx="3135725" cy="1588"/>
              </a:xfrm>
              <a:prstGeom prst="line">
                <a:avLst/>
              </a:prstGeom>
              <a:ln w="28575" cap="flat" cmpd="sng">
                <a:solidFill>
                  <a:schemeClr val="tx1"/>
                </a:solidFill>
                <a:prstDash val="solid"/>
                <a:headEnd type="none" w="med" len="med"/>
                <a:tailEnd type="none" w="med" len="med"/>
              </a:ln>
            </p:spPr>
          </p:cxnSp>
        </p:grpSp>
        <p:sp>
          <p:nvSpPr>
            <p:cNvPr id="46119" name="TextBox 21"/>
            <p:cNvSpPr txBox="1"/>
            <p:nvPr/>
          </p:nvSpPr>
          <p:spPr>
            <a:xfrm>
              <a:off x="0" y="0"/>
              <a:ext cx="1098487" cy="366575"/>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zh-CN" altLang="en-US" dirty="0">
                  <a:ea typeface="宋体" panose="02010600030101010101" pitchFamily="2" charset="-122"/>
                </a:rPr>
                <a:t>物价水平</a:t>
              </a:r>
              <a:endParaRPr lang="zh-CN" altLang="en-US" dirty="0">
                <a:ea typeface="宋体" panose="02010600030101010101" pitchFamily="2" charset="-122"/>
              </a:endParaRPr>
            </a:p>
          </p:txBody>
        </p:sp>
      </p:grpSp>
      <p:grpSp>
        <p:nvGrpSpPr>
          <p:cNvPr id="49162" name="Group 25"/>
          <p:cNvGrpSpPr/>
          <p:nvPr/>
        </p:nvGrpSpPr>
        <p:grpSpPr>
          <a:xfrm>
            <a:off x="2122488" y="4424363"/>
            <a:ext cx="4676775" cy="366712"/>
            <a:chOff x="0" y="0"/>
            <a:chExt cx="4677689" cy="367556"/>
          </a:xfrm>
        </p:grpSpPr>
        <p:cxnSp>
          <p:nvCxnSpPr>
            <p:cNvPr id="46116" name="Straight Connector 11"/>
            <p:cNvCxnSpPr/>
            <p:nvPr/>
          </p:nvCxnSpPr>
          <p:spPr>
            <a:xfrm flipV="1">
              <a:off x="0" y="23867"/>
              <a:ext cx="4625291" cy="1592"/>
            </a:xfrm>
            <a:prstGeom prst="line">
              <a:avLst/>
            </a:prstGeom>
            <a:ln w="28575" cap="flat" cmpd="sng">
              <a:solidFill>
                <a:schemeClr val="tx1"/>
              </a:solidFill>
              <a:prstDash val="solid"/>
              <a:headEnd type="none" w="med" len="med"/>
              <a:tailEnd type="none" w="med" len="med"/>
            </a:ln>
          </p:spPr>
        </p:cxnSp>
        <p:sp>
          <p:nvSpPr>
            <p:cNvPr id="46117" name="TextBox 23"/>
            <p:cNvSpPr txBox="1"/>
            <p:nvPr/>
          </p:nvSpPr>
          <p:spPr>
            <a:xfrm>
              <a:off x="4036213" y="0"/>
              <a:ext cx="641476" cy="367556"/>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zh-CN" altLang="en-US" dirty="0">
                  <a:ea typeface="宋体" panose="02010600030101010101" pitchFamily="2" charset="-122"/>
                </a:rPr>
                <a:t>产量</a:t>
              </a:r>
              <a:endParaRPr lang="zh-CN" altLang="en-US" dirty="0">
                <a:ea typeface="宋体" panose="02010600030101010101" pitchFamily="2" charset="-122"/>
              </a:endParaRPr>
            </a:p>
          </p:txBody>
        </p:sp>
      </p:grpSp>
      <p:grpSp>
        <p:nvGrpSpPr>
          <p:cNvPr id="49165" name="Group 26"/>
          <p:cNvGrpSpPr/>
          <p:nvPr/>
        </p:nvGrpSpPr>
        <p:grpSpPr>
          <a:xfrm>
            <a:off x="1693863" y="3163888"/>
            <a:ext cx="1735137" cy="368300"/>
            <a:chOff x="0" y="0"/>
            <a:chExt cx="1734992" cy="369684"/>
          </a:xfrm>
        </p:grpSpPr>
        <p:cxnSp>
          <p:nvCxnSpPr>
            <p:cNvPr id="46114" name="Straight Connector 14"/>
            <p:cNvCxnSpPr/>
            <p:nvPr/>
          </p:nvCxnSpPr>
          <p:spPr>
            <a:xfrm rot="10800000">
              <a:off x="452399" y="170500"/>
              <a:ext cx="1282593" cy="0"/>
            </a:xfrm>
            <a:prstGeom prst="line">
              <a:avLst/>
            </a:prstGeom>
            <a:ln w="9525" cap="flat" cmpd="sng">
              <a:solidFill>
                <a:schemeClr val="tx1"/>
              </a:solidFill>
              <a:prstDash val="sysDot"/>
              <a:headEnd type="none" w="med" len="med"/>
              <a:tailEnd type="none" w="med" len="med"/>
            </a:ln>
          </p:spPr>
        </p:cxnSp>
        <p:sp>
          <p:nvSpPr>
            <p:cNvPr id="46115" name="TextBox 24"/>
            <p:cNvSpPr txBox="1"/>
            <p:nvPr/>
          </p:nvSpPr>
          <p:spPr>
            <a:xfrm>
              <a:off x="0" y="0"/>
              <a:ext cx="423439" cy="369684"/>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dirty="0">
                  <a:ea typeface="宋体" panose="02010600030101010101" pitchFamily="2" charset="-122"/>
                </a:rPr>
                <a:t>P</a:t>
              </a:r>
              <a:r>
                <a:rPr lang="en-US" altLang="zh-CN" baseline="-25000" dirty="0">
                  <a:ea typeface="宋体" panose="02010600030101010101" pitchFamily="2" charset="-122"/>
                </a:rPr>
                <a:t>2</a:t>
              </a:r>
              <a:endParaRPr lang="en-US" altLang="zh-CN" baseline="-25000" dirty="0">
                <a:ea typeface="宋体" panose="02010600030101010101" pitchFamily="2" charset="-122"/>
              </a:endParaRPr>
            </a:p>
          </p:txBody>
        </p:sp>
      </p:grpSp>
      <p:grpSp>
        <p:nvGrpSpPr>
          <p:cNvPr id="49168" name="Group 33"/>
          <p:cNvGrpSpPr/>
          <p:nvPr/>
        </p:nvGrpSpPr>
        <p:grpSpPr>
          <a:xfrm>
            <a:off x="2514600" y="1298575"/>
            <a:ext cx="4121150" cy="2711450"/>
            <a:chOff x="0" y="0"/>
            <a:chExt cx="4122293" cy="2710805"/>
          </a:xfrm>
        </p:grpSpPr>
        <p:cxnSp>
          <p:nvCxnSpPr>
            <p:cNvPr id="46112" name="Straight Connector 17"/>
            <p:cNvCxnSpPr/>
            <p:nvPr/>
          </p:nvCxnSpPr>
          <p:spPr>
            <a:xfrm flipV="1">
              <a:off x="0" y="455505"/>
              <a:ext cx="2897992" cy="2255300"/>
            </a:xfrm>
            <a:prstGeom prst="line">
              <a:avLst/>
            </a:prstGeom>
            <a:ln w="38100" cap="flat" cmpd="sng">
              <a:solidFill>
                <a:srgbClr val="005EA4"/>
              </a:solidFill>
              <a:prstDash val="solid"/>
              <a:headEnd type="none" w="med" len="med"/>
              <a:tailEnd type="none" w="med" len="med"/>
            </a:ln>
          </p:spPr>
        </p:cxnSp>
        <p:sp>
          <p:nvSpPr>
            <p:cNvPr id="46113" name="TextBox 31"/>
            <p:cNvSpPr txBox="1"/>
            <p:nvPr/>
          </p:nvSpPr>
          <p:spPr>
            <a:xfrm>
              <a:off x="2794775" y="0"/>
              <a:ext cx="1327518" cy="366625"/>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zh-CN" altLang="en-US" dirty="0">
                  <a:ea typeface="宋体" panose="02010600030101010101" pitchFamily="2" charset="-122"/>
                </a:rPr>
                <a:t>短期总供给</a:t>
              </a:r>
              <a:endParaRPr lang="zh-CN" altLang="en-US" dirty="0">
                <a:ea typeface="宋体" panose="02010600030101010101" pitchFamily="2" charset="-122"/>
              </a:endParaRPr>
            </a:p>
          </p:txBody>
        </p:sp>
      </p:grpSp>
      <p:grpSp>
        <p:nvGrpSpPr>
          <p:cNvPr id="49171" name="Group 34"/>
          <p:cNvGrpSpPr/>
          <p:nvPr/>
        </p:nvGrpSpPr>
        <p:grpSpPr>
          <a:xfrm>
            <a:off x="4113213" y="2528888"/>
            <a:ext cx="422275" cy="2286000"/>
            <a:chOff x="0" y="0"/>
            <a:chExt cx="423126" cy="2285508"/>
          </a:xfrm>
        </p:grpSpPr>
        <p:grpSp>
          <p:nvGrpSpPr>
            <p:cNvPr id="46108" name="Group 28"/>
            <p:cNvGrpSpPr/>
            <p:nvPr/>
          </p:nvGrpSpPr>
          <p:grpSpPr>
            <a:xfrm>
              <a:off x="0" y="55541"/>
              <a:ext cx="423126" cy="2229967"/>
              <a:chOff x="0" y="0"/>
              <a:chExt cx="423126" cy="2229967"/>
            </a:xfrm>
          </p:grpSpPr>
          <p:cxnSp>
            <p:nvCxnSpPr>
              <p:cNvPr id="46110" name="Straight Connector 22"/>
              <p:cNvCxnSpPr/>
              <p:nvPr/>
            </p:nvCxnSpPr>
            <p:spPr>
              <a:xfrm rot="5400000">
                <a:off x="-732013" y="938810"/>
                <a:ext cx="1877609" cy="0"/>
              </a:xfrm>
              <a:prstGeom prst="line">
                <a:avLst/>
              </a:prstGeom>
              <a:ln w="9525" cap="flat" cmpd="sng">
                <a:solidFill>
                  <a:schemeClr val="tx1"/>
                </a:solidFill>
                <a:prstDash val="sysDot"/>
                <a:headEnd type="none" w="med" len="med"/>
                <a:tailEnd type="none" w="med" len="med"/>
              </a:ln>
            </p:spPr>
          </p:cxnSp>
          <p:sp>
            <p:nvSpPr>
              <p:cNvPr id="46111" name="TextBox 27"/>
              <p:cNvSpPr txBox="1"/>
              <p:nvPr/>
            </p:nvSpPr>
            <p:spPr>
              <a:xfrm>
                <a:off x="0" y="1860782"/>
                <a:ext cx="423126" cy="369185"/>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dirty="0">
                    <a:ea typeface="宋体" panose="02010600030101010101" pitchFamily="2" charset="-122"/>
                  </a:rPr>
                  <a:t>Y</a:t>
                </a:r>
                <a:r>
                  <a:rPr lang="en-US" altLang="zh-CN" baseline="-25000" dirty="0">
                    <a:ea typeface="宋体" panose="02010600030101010101" pitchFamily="2" charset="-122"/>
                  </a:rPr>
                  <a:t>1</a:t>
                </a:r>
                <a:endParaRPr lang="en-US" altLang="zh-CN" baseline="-25000" dirty="0">
                  <a:ea typeface="宋体" panose="02010600030101010101" pitchFamily="2" charset="-122"/>
                </a:endParaRPr>
              </a:p>
            </p:txBody>
          </p:sp>
        </p:grpSp>
        <p:sp>
          <p:nvSpPr>
            <p:cNvPr id="46109" name="Freeform 183"/>
            <p:cNvSpPr/>
            <p:nvPr/>
          </p:nvSpPr>
          <p:spPr>
            <a:xfrm>
              <a:off x="144154" y="0"/>
              <a:ext cx="146073" cy="136668"/>
            </a:xfrm>
            <a:custGeom>
              <a:avLst/>
              <a:gdLst>
                <a:gd name="txL" fmla="*/ 0 w 106"/>
                <a:gd name="txT" fmla="*/ 0 h 68"/>
                <a:gd name="txR" fmla="*/ 106 w 106"/>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alpha val="100000"/>
              </a:srgbClr>
            </a:solidFill>
            <a:ln w="9525">
              <a:noFill/>
            </a:ln>
          </p:spPr>
          <p:txBody>
            <a:bodyPr/>
            <a:p>
              <a:endParaRPr lang="zh-CN" altLang="en-US"/>
            </a:p>
          </p:txBody>
        </p:sp>
      </p:grpSp>
      <p:sp>
        <p:nvSpPr>
          <p:cNvPr id="49176" name="TextBox 24"/>
          <p:cNvSpPr txBox="1"/>
          <p:nvPr/>
        </p:nvSpPr>
        <p:spPr>
          <a:xfrm>
            <a:off x="115888" y="5110163"/>
            <a:ext cx="8966200" cy="915987"/>
          </a:xfrm>
          <a:prstGeom prst="rect">
            <a:avLst/>
          </a:prstGeom>
          <a:no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dirty="0">
                <a:ea typeface="宋体" panose="02010600030101010101" pitchFamily="2" charset="-122"/>
              </a:rPr>
              <a:t>在短期中，物价水平从 </a:t>
            </a:r>
            <a:r>
              <a:rPr lang="en-US" altLang="zh-CN" dirty="0">
                <a:ea typeface="宋体" panose="02010600030101010101" pitchFamily="2" charset="-122"/>
              </a:rPr>
              <a:t>P</a:t>
            </a:r>
            <a:r>
              <a:rPr lang="en-US" altLang="zh-CN" baseline="-25000" dirty="0">
                <a:ea typeface="宋体" panose="02010600030101010101" pitchFamily="2" charset="-122"/>
              </a:rPr>
              <a:t>1</a:t>
            </a:r>
            <a:r>
              <a:rPr lang="en-US" altLang="zh-CN" dirty="0">
                <a:ea typeface="宋体" panose="02010600030101010101" pitchFamily="2" charset="-122"/>
              </a:rPr>
              <a:t> t</a:t>
            </a:r>
            <a:r>
              <a:rPr lang="zh-CN" altLang="en-US" dirty="0">
                <a:ea typeface="宋体" panose="02010600030101010101" pitchFamily="2" charset="-122"/>
              </a:rPr>
              <a:t>下降到</a:t>
            </a:r>
            <a:r>
              <a:rPr lang="en-US" altLang="zh-CN" dirty="0">
                <a:ea typeface="宋体" panose="02010600030101010101" pitchFamily="2" charset="-122"/>
              </a:rPr>
              <a:t>P</a:t>
            </a:r>
            <a:r>
              <a:rPr lang="en-US" altLang="zh-CN" baseline="-25000" dirty="0">
                <a:ea typeface="宋体" panose="02010600030101010101" pitchFamily="2" charset="-122"/>
              </a:rPr>
              <a:t>2</a:t>
            </a:r>
            <a:r>
              <a:rPr lang="en-US" altLang="zh-CN" dirty="0">
                <a:ea typeface="宋体" panose="02010600030101010101" pitchFamily="2" charset="-122"/>
              </a:rPr>
              <a:t> </a:t>
            </a:r>
            <a:r>
              <a:rPr lang="zh-CN" altLang="en-US" dirty="0">
                <a:ea typeface="宋体" panose="02010600030101010101" pitchFamily="2" charset="-122"/>
              </a:rPr>
              <a:t>，使得供给量从</a:t>
            </a:r>
            <a:r>
              <a:rPr lang="en-US" altLang="zh-CN" dirty="0">
                <a:ea typeface="宋体" panose="02010600030101010101" pitchFamily="2" charset="-122"/>
              </a:rPr>
              <a:t>Y</a:t>
            </a:r>
            <a:r>
              <a:rPr lang="en-US" altLang="zh-CN" baseline="-25000" dirty="0">
                <a:ea typeface="宋体" panose="02010600030101010101" pitchFamily="2" charset="-122"/>
              </a:rPr>
              <a:t>1</a:t>
            </a:r>
            <a:r>
              <a:rPr lang="en-US" altLang="zh-CN" dirty="0">
                <a:ea typeface="宋体" panose="02010600030101010101" pitchFamily="2" charset="-122"/>
              </a:rPr>
              <a:t> </a:t>
            </a:r>
            <a:r>
              <a:rPr lang="zh-CN" altLang="en-US" dirty="0">
                <a:ea typeface="宋体" panose="02010600030101010101" pitchFamily="2" charset="-122"/>
              </a:rPr>
              <a:t>减少为 </a:t>
            </a:r>
            <a:r>
              <a:rPr lang="en-US" altLang="zh-CN" dirty="0">
                <a:ea typeface="宋体" panose="02010600030101010101" pitchFamily="2" charset="-122"/>
              </a:rPr>
              <a:t>Y</a:t>
            </a:r>
            <a:r>
              <a:rPr lang="en-US" altLang="zh-CN" baseline="-25000" dirty="0">
                <a:ea typeface="宋体" panose="02010600030101010101" pitchFamily="2" charset="-122"/>
              </a:rPr>
              <a:t>2</a:t>
            </a:r>
            <a:r>
              <a:rPr lang="zh-CN" altLang="en-US" dirty="0">
                <a:ea typeface="宋体" panose="02010600030101010101" pitchFamily="2" charset="-122"/>
              </a:rPr>
              <a:t>。两者之中的这种正相关关系可能由于黏性工资、黏性价格或错觉的存在。随着时间的推移，工资、物价和感觉得到调整，因此这种正相关关系只是暂时的。</a:t>
            </a:r>
            <a:endParaRPr lang="zh-CN" altLang="en-US" dirty="0">
              <a:ea typeface="宋体" panose="02010600030101010101" pitchFamily="2" charset="-122"/>
            </a:endParaRPr>
          </a:p>
        </p:txBody>
      </p:sp>
      <p:grpSp>
        <p:nvGrpSpPr>
          <p:cNvPr id="49177" name="Group 26"/>
          <p:cNvGrpSpPr/>
          <p:nvPr/>
        </p:nvGrpSpPr>
        <p:grpSpPr>
          <a:xfrm>
            <a:off x="1692275" y="2425700"/>
            <a:ext cx="2627313" cy="368300"/>
            <a:chOff x="0" y="0"/>
            <a:chExt cx="2627802" cy="369685"/>
          </a:xfrm>
        </p:grpSpPr>
        <p:cxnSp>
          <p:nvCxnSpPr>
            <p:cNvPr id="46106" name="Straight Connector 26"/>
            <p:cNvCxnSpPr/>
            <p:nvPr/>
          </p:nvCxnSpPr>
          <p:spPr>
            <a:xfrm rot="10800000">
              <a:off x="452522" y="170502"/>
              <a:ext cx="2175280" cy="1593"/>
            </a:xfrm>
            <a:prstGeom prst="line">
              <a:avLst/>
            </a:prstGeom>
            <a:ln w="9525" cap="flat" cmpd="sng">
              <a:solidFill>
                <a:schemeClr val="tx1"/>
              </a:solidFill>
              <a:prstDash val="sysDot"/>
              <a:headEnd type="none" w="med" len="med"/>
              <a:tailEnd type="none" w="med" len="med"/>
            </a:ln>
          </p:spPr>
        </p:cxnSp>
        <p:sp>
          <p:nvSpPr>
            <p:cNvPr id="46107" name="TextBox 24"/>
            <p:cNvSpPr txBox="1"/>
            <p:nvPr/>
          </p:nvSpPr>
          <p:spPr>
            <a:xfrm>
              <a:off x="0" y="0"/>
              <a:ext cx="423549" cy="369685"/>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dirty="0">
                  <a:ea typeface="宋体" panose="02010600030101010101" pitchFamily="2" charset="-122"/>
                </a:rPr>
                <a:t>P</a:t>
              </a:r>
              <a:r>
                <a:rPr lang="en-US" altLang="zh-CN" baseline="-25000" dirty="0">
                  <a:ea typeface="宋体" panose="02010600030101010101" pitchFamily="2" charset="-122"/>
                </a:rPr>
                <a:t>1</a:t>
              </a:r>
              <a:endParaRPr lang="en-US" altLang="zh-CN" baseline="-25000" dirty="0">
                <a:ea typeface="宋体" panose="02010600030101010101" pitchFamily="2" charset="-122"/>
              </a:endParaRPr>
            </a:p>
          </p:txBody>
        </p:sp>
      </p:grpSp>
      <p:grpSp>
        <p:nvGrpSpPr>
          <p:cNvPr id="49180" name="Group 34"/>
          <p:cNvGrpSpPr/>
          <p:nvPr/>
        </p:nvGrpSpPr>
        <p:grpSpPr>
          <a:xfrm>
            <a:off x="3171825" y="3275013"/>
            <a:ext cx="423863" cy="1549400"/>
            <a:chOff x="0" y="0"/>
            <a:chExt cx="424827" cy="1549105"/>
          </a:xfrm>
        </p:grpSpPr>
        <p:grpSp>
          <p:nvGrpSpPr>
            <p:cNvPr id="46102" name="Group 28"/>
            <p:cNvGrpSpPr/>
            <p:nvPr/>
          </p:nvGrpSpPr>
          <p:grpSpPr>
            <a:xfrm>
              <a:off x="0" y="57125"/>
              <a:ext cx="424827" cy="1491980"/>
              <a:chOff x="0" y="0"/>
              <a:chExt cx="424827" cy="1491980"/>
            </a:xfrm>
          </p:grpSpPr>
          <p:cxnSp>
            <p:nvCxnSpPr>
              <p:cNvPr id="46104" name="Straight Connector 31"/>
              <p:cNvCxnSpPr/>
              <p:nvPr/>
            </p:nvCxnSpPr>
            <p:spPr>
              <a:xfrm rot="5400000">
                <a:off x="-361369" y="568227"/>
                <a:ext cx="1139608" cy="3182"/>
              </a:xfrm>
              <a:prstGeom prst="line">
                <a:avLst/>
              </a:prstGeom>
              <a:ln w="9525" cap="flat" cmpd="sng">
                <a:solidFill>
                  <a:schemeClr val="tx1"/>
                </a:solidFill>
                <a:prstDash val="sysDot"/>
                <a:headEnd type="none" w="med" len="med"/>
                <a:tailEnd type="none" w="med" len="med"/>
              </a:ln>
            </p:spPr>
          </p:cxnSp>
          <p:sp>
            <p:nvSpPr>
              <p:cNvPr id="46105" name="TextBox 27"/>
              <p:cNvSpPr txBox="1"/>
              <p:nvPr/>
            </p:nvSpPr>
            <p:spPr>
              <a:xfrm>
                <a:off x="0" y="1122814"/>
                <a:ext cx="424827" cy="369166"/>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dirty="0">
                    <a:ea typeface="宋体" panose="02010600030101010101" pitchFamily="2" charset="-122"/>
                  </a:rPr>
                  <a:t>Y</a:t>
                </a:r>
                <a:r>
                  <a:rPr lang="en-US" altLang="zh-CN" baseline="-25000" dirty="0">
                    <a:ea typeface="宋体" panose="02010600030101010101" pitchFamily="2" charset="-122"/>
                  </a:rPr>
                  <a:t>2</a:t>
                </a:r>
                <a:endParaRPr lang="en-US" altLang="zh-CN" baseline="-25000" dirty="0">
                  <a:ea typeface="宋体" panose="02010600030101010101" pitchFamily="2" charset="-122"/>
                </a:endParaRPr>
              </a:p>
            </p:txBody>
          </p:sp>
        </p:grpSp>
        <p:sp>
          <p:nvSpPr>
            <p:cNvPr id="46103" name="Freeform 183"/>
            <p:cNvSpPr/>
            <p:nvPr/>
          </p:nvSpPr>
          <p:spPr>
            <a:xfrm>
              <a:off x="144998" y="0"/>
              <a:ext cx="146073" cy="136669"/>
            </a:xfrm>
            <a:custGeom>
              <a:avLst/>
              <a:gdLst>
                <a:gd name="txL" fmla="*/ 0 w 106"/>
                <a:gd name="txT" fmla="*/ 0 h 68"/>
                <a:gd name="txR" fmla="*/ 106 w 106"/>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alpha val="100000"/>
              </a:srgbClr>
            </a:solidFill>
            <a:ln w="9525">
              <a:noFill/>
            </a:ln>
          </p:spPr>
          <p:txBody>
            <a:bodyPr/>
            <a:p>
              <a:endParaRPr lang="zh-CN" altLang="en-US"/>
            </a:p>
          </p:txBody>
        </p:sp>
      </p:grpSp>
      <p:cxnSp>
        <p:nvCxnSpPr>
          <p:cNvPr id="49185" name="Straight Arrow Connector 33"/>
          <p:cNvCxnSpPr/>
          <p:nvPr/>
        </p:nvCxnSpPr>
        <p:spPr>
          <a:xfrm rot="5400000">
            <a:off x="1873250" y="2952750"/>
            <a:ext cx="711200" cy="1588"/>
          </a:xfrm>
          <a:prstGeom prst="straightConnector1">
            <a:avLst/>
          </a:prstGeom>
          <a:ln w="19050" cap="flat" cmpd="sng">
            <a:solidFill>
              <a:schemeClr val="tx1"/>
            </a:solidFill>
            <a:prstDash val="solid"/>
            <a:headEnd type="none" w="med" len="med"/>
            <a:tailEnd type="triangle" w="med" len="med"/>
          </a:ln>
        </p:spPr>
      </p:cxnSp>
      <p:cxnSp>
        <p:nvCxnSpPr>
          <p:cNvPr id="49186" name="Straight Arrow Connector 34"/>
          <p:cNvCxnSpPr/>
          <p:nvPr/>
        </p:nvCxnSpPr>
        <p:spPr>
          <a:xfrm flipV="1">
            <a:off x="3440113" y="4354513"/>
            <a:ext cx="842962" cy="0"/>
          </a:xfrm>
          <a:prstGeom prst="straightConnector1">
            <a:avLst/>
          </a:prstGeom>
          <a:ln w="19050" cap="flat" cmpd="sng">
            <a:solidFill>
              <a:schemeClr val="tx1"/>
            </a:solidFill>
            <a:prstDash val="solid"/>
            <a:headEnd type="triangle" w="med" len="med"/>
            <a:tailEnd type="none" w="med" len="med"/>
          </a:ln>
        </p:spPr>
      </p:cxnSp>
      <p:grpSp>
        <p:nvGrpSpPr>
          <p:cNvPr id="49187" name="Group 34"/>
          <p:cNvGrpSpPr/>
          <p:nvPr/>
        </p:nvGrpSpPr>
        <p:grpSpPr>
          <a:xfrm>
            <a:off x="2205038" y="1709738"/>
            <a:ext cx="2039937" cy="1279525"/>
            <a:chOff x="0" y="0"/>
            <a:chExt cx="2039765" cy="1277806"/>
          </a:xfrm>
        </p:grpSpPr>
        <p:sp>
          <p:nvSpPr>
            <p:cNvPr id="46100" name="TextBox 35"/>
            <p:cNvSpPr txBox="1"/>
            <p:nvPr/>
          </p:nvSpPr>
          <p:spPr>
            <a:xfrm>
              <a:off x="0" y="0"/>
              <a:ext cx="2039765" cy="640488"/>
            </a:xfrm>
            <a:prstGeom prst="rect">
              <a:avLst/>
            </a:prstGeom>
            <a:solidFill>
              <a:srgbClr val="F2D698"/>
            </a:solid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dirty="0">
                  <a:ea typeface="宋体" panose="02010600030101010101" pitchFamily="2" charset="-122"/>
                </a:rPr>
                <a:t>1. </a:t>
              </a:r>
              <a:r>
                <a:rPr lang="zh-CN" altLang="en-US" dirty="0">
                  <a:ea typeface="宋体" panose="02010600030101010101" pitchFamily="2" charset="-122"/>
                </a:rPr>
                <a:t>物价水平下降 </a:t>
              </a:r>
              <a:r>
                <a:rPr lang="en-US" altLang="zh-CN" dirty="0">
                  <a:ea typeface="宋体" panose="02010600030101010101" pitchFamily="2" charset="-122"/>
                </a:rPr>
                <a:t>. . .</a:t>
              </a:r>
              <a:endParaRPr lang="en-US" altLang="zh-CN" dirty="0">
                <a:ea typeface="宋体" panose="02010600030101010101" pitchFamily="2" charset="-122"/>
              </a:endParaRPr>
            </a:p>
          </p:txBody>
        </p:sp>
        <p:cxnSp>
          <p:nvCxnSpPr>
            <p:cNvPr id="46101" name="Straight Connector 37"/>
            <p:cNvCxnSpPr/>
            <p:nvPr/>
          </p:nvCxnSpPr>
          <p:spPr>
            <a:xfrm rot="5400000">
              <a:off x="-167843" y="790903"/>
              <a:ext cx="667441" cy="306361"/>
            </a:xfrm>
            <a:prstGeom prst="line">
              <a:avLst/>
            </a:prstGeom>
            <a:ln w="9525" cap="flat" cmpd="sng">
              <a:solidFill>
                <a:schemeClr val="tx1"/>
              </a:solidFill>
              <a:prstDash val="solid"/>
              <a:headEnd type="none" w="med" len="med"/>
              <a:tailEnd type="none" w="med" len="med"/>
            </a:ln>
          </p:spPr>
        </p:cxnSp>
      </p:grpSp>
      <p:grpSp>
        <p:nvGrpSpPr>
          <p:cNvPr id="49190" name="Group 37"/>
          <p:cNvGrpSpPr/>
          <p:nvPr/>
        </p:nvGrpSpPr>
        <p:grpSpPr>
          <a:xfrm>
            <a:off x="3975100" y="3276600"/>
            <a:ext cx="3790950" cy="1077913"/>
            <a:chOff x="0" y="0"/>
            <a:chExt cx="3790271" cy="1077249"/>
          </a:xfrm>
        </p:grpSpPr>
        <p:sp>
          <p:nvSpPr>
            <p:cNvPr id="46098" name="TextBox 38"/>
            <p:cNvSpPr txBox="1"/>
            <p:nvPr/>
          </p:nvSpPr>
          <p:spPr>
            <a:xfrm>
              <a:off x="579334" y="0"/>
              <a:ext cx="3210937" cy="640955"/>
            </a:xfrm>
            <a:prstGeom prst="rect">
              <a:avLst/>
            </a:prstGeom>
            <a:solidFill>
              <a:srgbClr val="F2D698"/>
            </a:solid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dirty="0">
                  <a:ea typeface="宋体" panose="02010600030101010101" pitchFamily="2" charset="-122"/>
                </a:rPr>
                <a:t>2. . . . </a:t>
              </a:r>
              <a:r>
                <a:rPr lang="zh-CN" altLang="en-US" dirty="0">
                  <a:ea typeface="宋体" panose="02010600030101010101" pitchFamily="2" charset="-122"/>
                </a:rPr>
                <a:t>减少了短期中物品与劳务的供给量。</a:t>
              </a:r>
              <a:endParaRPr lang="zh-CN" altLang="en-US" dirty="0">
                <a:ea typeface="宋体" panose="02010600030101010101" pitchFamily="2" charset="-122"/>
              </a:endParaRPr>
            </a:p>
          </p:txBody>
        </p:sp>
        <p:cxnSp>
          <p:nvCxnSpPr>
            <p:cNvPr id="46099" name="Straight Connector 40"/>
            <p:cNvCxnSpPr/>
            <p:nvPr/>
          </p:nvCxnSpPr>
          <p:spPr>
            <a:xfrm rot="-10800000" flipV="1">
              <a:off x="0" y="612398"/>
              <a:ext cx="582509" cy="464851"/>
            </a:xfrm>
            <a:prstGeom prst="line">
              <a:avLst/>
            </a:prstGeom>
            <a:ln w="9525" cap="flat" cmpd="sng">
              <a:solidFill>
                <a:schemeClr val="tx1"/>
              </a:solidFill>
              <a:prstDash val="solid"/>
              <a:headEnd type="none" w="med" len="med"/>
              <a:tailEnd type="none" w="med" len="med"/>
            </a:ln>
          </p:spPr>
        </p:cxnSp>
      </p:grpSp>
      <p:sp>
        <p:nvSpPr>
          <p:cNvPr id="46097" name="Slide Number Placeholder 1"/>
          <p:cNvSpPr txBox="1">
            <a:spLocks noGrp="1"/>
          </p:cNvSpPr>
          <p:nvPr/>
        </p:nvSpPr>
        <p:spPr>
          <a:xfrm>
            <a:off x="8618538" y="6473825"/>
            <a:ext cx="520700" cy="379413"/>
          </a:xfrm>
          <a:prstGeom prst="rect">
            <a:avLst/>
          </a:prstGeom>
          <a:noFill/>
          <a:ln w="9525">
            <a:noFill/>
          </a:ln>
        </p:spPr>
        <p:txBody>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9162"/>
                                        </p:tgtEl>
                                        <p:attrNameLst>
                                          <p:attrName>style.visibility</p:attrName>
                                        </p:attrNameLst>
                                      </p:cBhvr>
                                      <p:to>
                                        <p:strVal val="visible"/>
                                      </p:to>
                                    </p:set>
                                    <p:animEffect transition="in" filter="wipe(left)">
                                      <p:cBhvr>
                                        <p:cTn id="7" dur="500"/>
                                        <p:tgtEl>
                                          <p:spTgt spid="49162"/>
                                        </p:tgtEl>
                                      </p:cBhvr>
                                    </p:animEffect>
                                  </p:childTnLst>
                                </p:cTn>
                              </p:par>
                              <p:par>
                                <p:cTn id="8" presetID="22" presetClass="entr" presetSubtype="4" fill="hold" nodeType="withEffect">
                                  <p:stCondLst>
                                    <p:cond delay="0"/>
                                  </p:stCondLst>
                                  <p:childTnLst>
                                    <p:set>
                                      <p:cBhvr>
                                        <p:cTn id="9" dur="1" fill="hold">
                                          <p:stCondLst>
                                            <p:cond delay="0"/>
                                          </p:stCondLst>
                                        </p:cTn>
                                        <p:tgtEl>
                                          <p:spTgt spid="49157"/>
                                        </p:tgtEl>
                                        <p:attrNameLst>
                                          <p:attrName>style.visibility</p:attrName>
                                        </p:attrNameLst>
                                      </p:cBhvr>
                                      <p:to>
                                        <p:strVal val="visible"/>
                                      </p:to>
                                    </p:set>
                                    <p:animEffect transition="in" filter="wipe(down)">
                                      <p:cBhvr>
                                        <p:cTn id="10" dur="500"/>
                                        <p:tgtEl>
                                          <p:spTgt spid="49157"/>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9168"/>
                                        </p:tgtEl>
                                        <p:attrNameLst>
                                          <p:attrName>style.visibility</p:attrName>
                                        </p:attrNameLst>
                                      </p:cBhvr>
                                      <p:to>
                                        <p:strVal val="visible"/>
                                      </p:to>
                                    </p:set>
                                    <p:animEffect transition="in" filter="wipe(left)">
                                      <p:cBhvr>
                                        <p:cTn id="14" dur="1000"/>
                                        <p:tgtEl>
                                          <p:spTgt spid="49168"/>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49177"/>
                                        </p:tgtEl>
                                        <p:attrNameLst>
                                          <p:attrName>style.visibility</p:attrName>
                                        </p:attrNameLst>
                                      </p:cBhvr>
                                      <p:to>
                                        <p:strVal val="visible"/>
                                      </p:to>
                                    </p:set>
                                    <p:animEffect transition="in" filter="wipe(left)">
                                      <p:cBhvr>
                                        <p:cTn id="18" dur="1000"/>
                                        <p:tgtEl>
                                          <p:spTgt spid="49177"/>
                                        </p:tgtEl>
                                      </p:cBhvr>
                                    </p:animEffect>
                                  </p:childTnLst>
                                </p:cTn>
                              </p:par>
                            </p:childTnLst>
                          </p:cTn>
                        </p:par>
                        <p:par>
                          <p:cTn id="19" fill="hold">
                            <p:stCondLst>
                              <p:cond delay="2500"/>
                            </p:stCondLst>
                            <p:childTnLst>
                              <p:par>
                                <p:cTn id="20" presetID="22" presetClass="entr" presetSubtype="1" fill="hold" nodeType="afterEffect">
                                  <p:stCondLst>
                                    <p:cond delay="0"/>
                                  </p:stCondLst>
                                  <p:childTnLst>
                                    <p:set>
                                      <p:cBhvr>
                                        <p:cTn id="21" dur="1" fill="hold">
                                          <p:stCondLst>
                                            <p:cond delay="0"/>
                                          </p:stCondLst>
                                        </p:cTn>
                                        <p:tgtEl>
                                          <p:spTgt spid="49171"/>
                                        </p:tgtEl>
                                        <p:attrNameLst>
                                          <p:attrName>style.visibility</p:attrName>
                                        </p:attrNameLst>
                                      </p:cBhvr>
                                      <p:to>
                                        <p:strVal val="visible"/>
                                      </p:to>
                                    </p:set>
                                    <p:animEffect transition="in" filter="wipe(up)">
                                      <p:cBhvr>
                                        <p:cTn id="22" dur="1000"/>
                                        <p:tgtEl>
                                          <p:spTgt spid="49171"/>
                                        </p:tgtEl>
                                      </p:cBhvr>
                                    </p:animEffect>
                                  </p:childTnLst>
                                </p:cTn>
                              </p:par>
                            </p:childTnLst>
                          </p:cTn>
                        </p:par>
                        <p:par>
                          <p:cTn id="23" fill="hold">
                            <p:stCondLst>
                              <p:cond delay="3500"/>
                            </p:stCondLst>
                            <p:childTnLst>
                              <p:par>
                                <p:cTn id="24" presetID="22" presetClass="entr" presetSubtype="1" fill="hold" nodeType="afterEffect">
                                  <p:stCondLst>
                                    <p:cond delay="0"/>
                                  </p:stCondLst>
                                  <p:childTnLst>
                                    <p:set>
                                      <p:cBhvr>
                                        <p:cTn id="25" dur="1" fill="hold">
                                          <p:stCondLst>
                                            <p:cond delay="0"/>
                                          </p:stCondLst>
                                        </p:cTn>
                                        <p:tgtEl>
                                          <p:spTgt spid="49185"/>
                                        </p:tgtEl>
                                        <p:attrNameLst>
                                          <p:attrName>style.visibility</p:attrName>
                                        </p:attrNameLst>
                                      </p:cBhvr>
                                      <p:to>
                                        <p:strVal val="visible"/>
                                      </p:to>
                                    </p:set>
                                    <p:animEffect transition="in" filter="wipe(up)">
                                      <p:cBhvr>
                                        <p:cTn id="26" dur="500"/>
                                        <p:tgtEl>
                                          <p:spTgt spid="49185"/>
                                        </p:tgtEl>
                                      </p:cBhvr>
                                    </p:animEffect>
                                  </p:childTnLst>
                                </p:cTn>
                              </p:par>
                            </p:childTnLst>
                          </p:cTn>
                        </p:par>
                        <p:par>
                          <p:cTn id="27" fill="hold">
                            <p:stCondLst>
                              <p:cond delay="4000"/>
                            </p:stCondLst>
                            <p:childTnLst>
                              <p:par>
                                <p:cTn id="28" presetID="22" presetClass="entr" presetSubtype="8" fill="hold" nodeType="afterEffect">
                                  <p:stCondLst>
                                    <p:cond delay="0"/>
                                  </p:stCondLst>
                                  <p:childTnLst>
                                    <p:set>
                                      <p:cBhvr>
                                        <p:cTn id="29" dur="1" fill="hold">
                                          <p:stCondLst>
                                            <p:cond delay="0"/>
                                          </p:stCondLst>
                                        </p:cTn>
                                        <p:tgtEl>
                                          <p:spTgt spid="49187"/>
                                        </p:tgtEl>
                                        <p:attrNameLst>
                                          <p:attrName>style.visibility</p:attrName>
                                        </p:attrNameLst>
                                      </p:cBhvr>
                                      <p:to>
                                        <p:strVal val="visible"/>
                                      </p:to>
                                    </p:set>
                                    <p:animEffect transition="in" filter="wipe(left)">
                                      <p:cBhvr>
                                        <p:cTn id="30" dur="500"/>
                                        <p:tgtEl>
                                          <p:spTgt spid="49187"/>
                                        </p:tgtEl>
                                      </p:cBhvr>
                                    </p:animEffect>
                                  </p:childTnLst>
                                </p:cTn>
                              </p:par>
                            </p:childTnLst>
                          </p:cTn>
                        </p:par>
                        <p:par>
                          <p:cTn id="31" fill="hold">
                            <p:stCondLst>
                              <p:cond delay="4500"/>
                            </p:stCondLst>
                            <p:childTnLst>
                              <p:par>
                                <p:cTn id="32" presetID="22" presetClass="entr" presetSubtype="8" fill="hold" nodeType="afterEffect">
                                  <p:stCondLst>
                                    <p:cond delay="0"/>
                                  </p:stCondLst>
                                  <p:childTnLst>
                                    <p:set>
                                      <p:cBhvr>
                                        <p:cTn id="33" dur="1" fill="hold">
                                          <p:stCondLst>
                                            <p:cond delay="0"/>
                                          </p:stCondLst>
                                        </p:cTn>
                                        <p:tgtEl>
                                          <p:spTgt spid="49165"/>
                                        </p:tgtEl>
                                        <p:attrNameLst>
                                          <p:attrName>style.visibility</p:attrName>
                                        </p:attrNameLst>
                                      </p:cBhvr>
                                      <p:to>
                                        <p:strVal val="visible"/>
                                      </p:to>
                                    </p:set>
                                    <p:animEffect transition="in" filter="wipe(left)">
                                      <p:cBhvr>
                                        <p:cTn id="34" dur="1000"/>
                                        <p:tgtEl>
                                          <p:spTgt spid="49165"/>
                                        </p:tgtEl>
                                      </p:cBhvr>
                                    </p:animEffect>
                                  </p:childTnLst>
                                </p:cTn>
                              </p:par>
                            </p:childTnLst>
                          </p:cTn>
                        </p:par>
                        <p:par>
                          <p:cTn id="35" fill="hold">
                            <p:stCondLst>
                              <p:cond delay="5500"/>
                            </p:stCondLst>
                            <p:childTnLst>
                              <p:par>
                                <p:cTn id="36" presetID="22" presetClass="entr" presetSubtype="1" fill="hold" nodeType="afterEffect">
                                  <p:stCondLst>
                                    <p:cond delay="0"/>
                                  </p:stCondLst>
                                  <p:childTnLst>
                                    <p:set>
                                      <p:cBhvr>
                                        <p:cTn id="37" dur="1" fill="hold">
                                          <p:stCondLst>
                                            <p:cond delay="0"/>
                                          </p:stCondLst>
                                        </p:cTn>
                                        <p:tgtEl>
                                          <p:spTgt spid="49180"/>
                                        </p:tgtEl>
                                        <p:attrNameLst>
                                          <p:attrName>style.visibility</p:attrName>
                                        </p:attrNameLst>
                                      </p:cBhvr>
                                      <p:to>
                                        <p:strVal val="visible"/>
                                      </p:to>
                                    </p:set>
                                    <p:animEffect transition="in" filter="wipe(up)">
                                      <p:cBhvr>
                                        <p:cTn id="38" dur="1000"/>
                                        <p:tgtEl>
                                          <p:spTgt spid="49180"/>
                                        </p:tgtEl>
                                      </p:cBhvr>
                                    </p:animEffect>
                                  </p:childTnLst>
                                </p:cTn>
                              </p:par>
                            </p:childTnLst>
                          </p:cTn>
                        </p:par>
                        <p:par>
                          <p:cTn id="39" fill="hold">
                            <p:stCondLst>
                              <p:cond delay="6500"/>
                            </p:stCondLst>
                            <p:childTnLst>
                              <p:par>
                                <p:cTn id="40" presetID="22" presetClass="entr" presetSubtype="2" fill="hold" nodeType="afterEffect">
                                  <p:stCondLst>
                                    <p:cond delay="0"/>
                                  </p:stCondLst>
                                  <p:childTnLst>
                                    <p:set>
                                      <p:cBhvr>
                                        <p:cTn id="41" dur="1" fill="hold">
                                          <p:stCondLst>
                                            <p:cond delay="0"/>
                                          </p:stCondLst>
                                        </p:cTn>
                                        <p:tgtEl>
                                          <p:spTgt spid="49186"/>
                                        </p:tgtEl>
                                        <p:attrNameLst>
                                          <p:attrName>style.visibility</p:attrName>
                                        </p:attrNameLst>
                                      </p:cBhvr>
                                      <p:to>
                                        <p:strVal val="visible"/>
                                      </p:to>
                                    </p:set>
                                    <p:animEffect transition="in" filter="wipe(right)">
                                      <p:cBhvr>
                                        <p:cTn id="42" dur="500"/>
                                        <p:tgtEl>
                                          <p:spTgt spid="49186"/>
                                        </p:tgtEl>
                                      </p:cBhvr>
                                    </p:animEffect>
                                  </p:childTnLst>
                                </p:cTn>
                              </p:par>
                            </p:childTnLst>
                          </p:cTn>
                        </p:par>
                        <p:par>
                          <p:cTn id="43" fill="hold">
                            <p:stCondLst>
                              <p:cond delay="7000"/>
                            </p:stCondLst>
                            <p:childTnLst>
                              <p:par>
                                <p:cTn id="44" presetID="22" presetClass="entr" presetSubtype="8" fill="hold" nodeType="afterEffect">
                                  <p:stCondLst>
                                    <p:cond delay="0"/>
                                  </p:stCondLst>
                                  <p:childTnLst>
                                    <p:set>
                                      <p:cBhvr>
                                        <p:cTn id="45" dur="1" fill="hold">
                                          <p:stCondLst>
                                            <p:cond delay="0"/>
                                          </p:stCondLst>
                                        </p:cTn>
                                        <p:tgtEl>
                                          <p:spTgt spid="49190"/>
                                        </p:tgtEl>
                                        <p:attrNameLst>
                                          <p:attrName>style.visibility</p:attrName>
                                        </p:attrNameLst>
                                      </p:cBhvr>
                                      <p:to>
                                        <p:strVal val="visible"/>
                                      </p:to>
                                    </p:set>
                                    <p:animEffect transition="in" filter="wipe(left)">
                                      <p:cBhvr>
                                        <p:cTn id="46" dur="500"/>
                                        <p:tgtEl>
                                          <p:spTgt spid="49190"/>
                                        </p:tgtEl>
                                      </p:cBhvr>
                                    </p:animEffect>
                                  </p:childTnLst>
                                </p:cTn>
                              </p:par>
                            </p:childTnLst>
                          </p:cTn>
                        </p:par>
                        <p:par>
                          <p:cTn id="47" fill="hold">
                            <p:stCondLst>
                              <p:cond delay="7500"/>
                            </p:stCondLst>
                            <p:childTnLst>
                              <p:par>
                                <p:cTn id="48" presetID="22" presetClass="entr" presetSubtype="8" fill="hold" grpId="0" nodeType="afterEffect">
                                  <p:stCondLst>
                                    <p:cond delay="0"/>
                                  </p:stCondLst>
                                  <p:childTnLst>
                                    <p:set>
                                      <p:cBhvr>
                                        <p:cTn id="49" dur="1" fill="hold">
                                          <p:stCondLst>
                                            <p:cond delay="0"/>
                                          </p:stCondLst>
                                        </p:cTn>
                                        <p:tgtEl>
                                          <p:spTgt spid="49176"/>
                                        </p:tgtEl>
                                        <p:attrNameLst>
                                          <p:attrName>style.visibility</p:attrName>
                                        </p:attrNameLst>
                                      </p:cBhvr>
                                      <p:to>
                                        <p:strVal val="visible"/>
                                      </p:to>
                                    </p:set>
                                    <p:animEffect transition="in" filter="wipe(left)">
                                      <p:cBhvr>
                                        <p:cTn id="50" dur="500"/>
                                        <p:tgtEl>
                                          <p:spTgt spid="49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7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总供给曲线</a:t>
            </a:r>
            <a:endParaRPr lang="en-US" altLang="zh-CN" dirty="0">
              <a:ea typeface="宋体" panose="02010600030101010101" pitchFamily="2" charset="-122"/>
            </a:endParaRPr>
          </a:p>
        </p:txBody>
      </p:sp>
      <p:sp>
        <p:nvSpPr>
          <p:cNvPr id="47107"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解释短期总供给曲线向上倾斜的理论:</a:t>
            </a:r>
            <a:endParaRPr lang="zh-CN" altLang="en-US" dirty="0">
              <a:ea typeface="宋体" panose="02010600030101010101" pitchFamily="2" charset="-122"/>
            </a:endParaRPr>
          </a:p>
          <a:p>
            <a:pPr lvl="1"/>
            <a:r>
              <a:rPr lang="zh-CN" altLang="en-US" dirty="0">
                <a:ea typeface="宋体" panose="02010600030101010101" pitchFamily="2" charset="-122"/>
              </a:rPr>
              <a:t>黏性工资理论</a:t>
            </a:r>
            <a:endParaRPr lang="zh-CN" altLang="en-US" dirty="0">
              <a:ea typeface="宋体" panose="02010600030101010101" pitchFamily="2" charset="-122"/>
            </a:endParaRPr>
          </a:p>
          <a:p>
            <a:pPr lvl="1"/>
            <a:r>
              <a:rPr lang="zh-CN" altLang="en-US" dirty="0">
                <a:ea typeface="宋体" panose="02010600030101010101" pitchFamily="2" charset="-122"/>
              </a:rPr>
              <a:t>黏性价格理论</a:t>
            </a:r>
            <a:endParaRPr lang="zh-CN" altLang="en-US" dirty="0">
              <a:ea typeface="宋体" panose="02010600030101010101" pitchFamily="2" charset="-122"/>
            </a:endParaRPr>
          </a:p>
          <a:p>
            <a:pPr lvl="1"/>
            <a:r>
              <a:rPr lang="zh-CN" altLang="en-US" dirty="0">
                <a:ea typeface="宋体" panose="02010600030101010101" pitchFamily="2" charset="-122"/>
              </a:rPr>
              <a:t>错觉理论</a:t>
            </a:r>
            <a:endParaRPr lang="zh-CN" altLang="en-US" dirty="0">
              <a:ea typeface="宋体" panose="02010600030101010101" pitchFamily="2" charset="-122"/>
            </a:endParaRPr>
          </a:p>
        </p:txBody>
      </p:sp>
      <p:sp>
        <p:nvSpPr>
          <p:cNvPr id="47108"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47109"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总供给曲线</a:t>
            </a:r>
            <a:endParaRPr lang="en-US" altLang="zh-CN" dirty="0">
              <a:ea typeface="宋体" panose="02010600030101010101" pitchFamily="2" charset="-122"/>
            </a:endParaRPr>
          </a:p>
        </p:txBody>
      </p:sp>
      <p:sp>
        <p:nvSpPr>
          <p:cNvPr id="48131" name="Content Placeholder 2"/>
          <p:cNvSpPr>
            <a:spLocks noGrp="1"/>
          </p:cNvSpPr>
          <p:nvPr>
            <p:ph idx="1"/>
          </p:nvPr>
        </p:nvSpPr>
        <p:spPr>
          <a:ln/>
        </p:spPr>
        <p:txBody>
          <a:bodyPr vert="horz" wrap="square" lIns="91440" tIns="45720" rIns="91440" bIns="45720" anchor="t"/>
          <a:p>
            <a:pPr lvl="1"/>
            <a:r>
              <a:rPr lang="zh-CN" altLang="en-US" dirty="0">
                <a:ea typeface="宋体" panose="02010600030101010101" pitchFamily="2" charset="-122"/>
              </a:rPr>
              <a:t>黏性工资理论</a:t>
            </a:r>
            <a:endParaRPr lang="zh-CN" altLang="en-US" dirty="0">
              <a:ea typeface="宋体" panose="02010600030101010101" pitchFamily="2" charset="-122"/>
            </a:endParaRPr>
          </a:p>
          <a:p>
            <a:pPr lvl="1"/>
            <a:r>
              <a:rPr lang="zh-CN" altLang="en-US" dirty="0">
                <a:ea typeface="宋体" panose="02010600030101010101" pitchFamily="2" charset="-122"/>
              </a:rPr>
              <a:t>名义工资 </a:t>
            </a:r>
            <a:r>
              <a:rPr lang="en-US" altLang="zh-CN" dirty="0">
                <a:ea typeface="宋体" panose="02010600030101010101" pitchFamily="2" charset="-122"/>
              </a:rPr>
              <a:t>–</a:t>
            </a:r>
            <a:r>
              <a:rPr lang="zh-CN" altLang="en-US" dirty="0">
                <a:ea typeface="宋体" panose="02010600030101010101" pitchFamily="2" charset="-122"/>
              </a:rPr>
              <a:t> 对经济状况变动的缓慢调整</a:t>
            </a:r>
            <a:endParaRPr lang="zh-CN" altLang="en-US" dirty="0">
              <a:ea typeface="宋体" panose="02010600030101010101" pitchFamily="2" charset="-122"/>
            </a:endParaRPr>
          </a:p>
          <a:p>
            <a:pPr lvl="2"/>
            <a:r>
              <a:rPr lang="zh-CN" altLang="en-US" dirty="0">
                <a:ea typeface="宋体" panose="02010600030101010101" pitchFamily="2" charset="-122"/>
              </a:rPr>
              <a:t>长期合同: 工人和企业</a:t>
            </a:r>
            <a:endParaRPr lang="zh-CN" altLang="en-US" dirty="0">
              <a:ea typeface="宋体" panose="02010600030101010101" pitchFamily="2" charset="-122"/>
            </a:endParaRPr>
          </a:p>
          <a:p>
            <a:pPr lvl="2"/>
            <a:r>
              <a:rPr lang="zh-CN" altLang="en-US" dirty="0">
                <a:ea typeface="宋体" panose="02010600030101010101" pitchFamily="2" charset="-122"/>
              </a:rPr>
              <a:t>缓慢变化的社会规范</a:t>
            </a:r>
            <a:endParaRPr lang="zh-CN" altLang="en-US" dirty="0">
              <a:ea typeface="宋体" panose="02010600030101010101" pitchFamily="2" charset="-122"/>
            </a:endParaRPr>
          </a:p>
          <a:p>
            <a:pPr lvl="2"/>
            <a:r>
              <a:rPr lang="zh-CN" altLang="en-US" dirty="0">
                <a:ea typeface="宋体" panose="02010600030101010101" pitchFamily="2" charset="-122"/>
              </a:rPr>
              <a:t>公正的概念 </a:t>
            </a:r>
            <a:r>
              <a:rPr lang="en-US" altLang="zh-CN" dirty="0">
                <a:ea typeface="宋体" panose="02010600030101010101" pitchFamily="2" charset="-122"/>
              </a:rPr>
              <a:t>–</a:t>
            </a:r>
            <a:r>
              <a:rPr lang="zh-CN" altLang="en-US" dirty="0">
                <a:ea typeface="宋体" panose="02010600030101010101" pitchFamily="2" charset="-122"/>
              </a:rPr>
              <a:t> 影响工资确定</a:t>
            </a:r>
            <a:endParaRPr lang="zh-CN" altLang="en-US" dirty="0">
              <a:ea typeface="宋体" panose="02010600030101010101" pitchFamily="2" charset="-122"/>
            </a:endParaRPr>
          </a:p>
          <a:p>
            <a:pPr lvl="1"/>
            <a:r>
              <a:rPr lang="zh-CN" altLang="en-US" dirty="0">
                <a:ea typeface="宋体" panose="02010600030101010101" pitchFamily="2" charset="-122"/>
              </a:rPr>
              <a:t>名义工资 </a:t>
            </a:r>
            <a:r>
              <a:rPr lang="en-US" altLang="zh-CN" dirty="0">
                <a:ea typeface="宋体" panose="02010600030101010101" pitchFamily="2" charset="-122"/>
              </a:rPr>
              <a:t>–</a:t>
            </a:r>
            <a:r>
              <a:rPr lang="zh-CN" altLang="en-US" dirty="0">
                <a:ea typeface="宋体" panose="02010600030101010101" pitchFamily="2" charset="-122"/>
              </a:rPr>
              <a:t> 基于预期的物价</a:t>
            </a:r>
            <a:endParaRPr lang="zh-CN" altLang="en-US" dirty="0">
              <a:ea typeface="宋体" panose="02010600030101010101" pitchFamily="2" charset="-122"/>
            </a:endParaRPr>
          </a:p>
          <a:p>
            <a:pPr lvl="2"/>
            <a:r>
              <a:rPr lang="zh-CN" altLang="en-US" dirty="0">
                <a:ea typeface="宋体" panose="02010600030101010101" pitchFamily="2" charset="-122"/>
              </a:rPr>
              <a:t>当实际物价水平的结果不同于预期水平时，名义工资并不会立即对此做出反应。</a:t>
            </a:r>
            <a:endParaRPr lang="zh-CN" altLang="en-US" dirty="0">
              <a:ea typeface="宋体" panose="02010600030101010101" pitchFamily="2" charset="-122"/>
            </a:endParaRPr>
          </a:p>
        </p:txBody>
      </p:sp>
      <p:sp>
        <p:nvSpPr>
          <p:cNvPr id="48132"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48133"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经济波动</a:t>
            </a:r>
            <a:endParaRPr lang="zh-CN" altLang="en-US" dirty="0">
              <a:ea typeface="宋体" panose="02010600030101010101" pitchFamily="2" charset="-122"/>
            </a:endParaRPr>
          </a:p>
        </p:txBody>
      </p:sp>
      <p:sp>
        <p:nvSpPr>
          <p:cNvPr id="12291" name="Content Placeholder 2"/>
          <p:cNvSpPr>
            <a:spLocks noGrp="1"/>
          </p:cNvSpPr>
          <p:nvPr>
            <p:ph idx="1"/>
          </p:nvPr>
        </p:nvSpPr>
        <p:spPr>
          <a:ln/>
        </p:spPr>
        <p:txBody>
          <a:bodyPr vert="horz" wrap="square" lIns="91440" tIns="45720" rIns="91440" bIns="45720" anchor="t"/>
          <a:p>
            <a:pPr marL="514350" indent="-514350"/>
            <a:r>
              <a:rPr lang="zh-CN" altLang="en-US" dirty="0">
                <a:ea typeface="宋体" panose="02010600030101010101" pitchFamily="2" charset="-122"/>
              </a:rPr>
              <a:t>关于经济波动的三个事实</a:t>
            </a:r>
            <a:endParaRPr lang="zh-CN" altLang="en-US" dirty="0">
              <a:ea typeface="宋体" panose="02010600030101010101" pitchFamily="2" charset="-122"/>
            </a:endParaRPr>
          </a:p>
          <a:p>
            <a:pPr marL="914400" lvl="1" indent="-514350">
              <a:buFont typeface="Calibri" panose="020F0502020204030204" pitchFamily="34" charset="0"/>
              <a:buAutoNum type="arabicPeriod"/>
            </a:pPr>
            <a:r>
              <a:rPr lang="zh-CN" altLang="en-US" dirty="0">
                <a:ea typeface="宋体" panose="02010600030101010101" pitchFamily="2" charset="-122"/>
              </a:rPr>
              <a:t>经济波动是无规律的且不可预测的</a:t>
            </a:r>
            <a:endParaRPr lang="zh-CN" altLang="en-US" dirty="0">
              <a:ea typeface="宋体" panose="02010600030101010101" pitchFamily="2" charset="-122"/>
            </a:endParaRPr>
          </a:p>
          <a:p>
            <a:pPr marL="1314450" lvl="2" indent="-514350"/>
            <a:r>
              <a:rPr lang="zh-CN" altLang="en-US" dirty="0">
                <a:ea typeface="宋体" panose="02010600030101010101" pitchFamily="2" charset="-122"/>
              </a:rPr>
              <a:t>经济周期</a:t>
            </a:r>
            <a:endParaRPr lang="zh-CN" altLang="en-US" dirty="0">
              <a:ea typeface="宋体" panose="02010600030101010101" pitchFamily="2" charset="-122"/>
            </a:endParaRPr>
          </a:p>
          <a:p>
            <a:pPr marL="914400" lvl="1" indent="-514350">
              <a:buFont typeface="Calibri" panose="020F0502020204030204" pitchFamily="34" charset="0"/>
              <a:buAutoNum type="arabicPeriod"/>
            </a:pPr>
            <a:r>
              <a:rPr lang="zh-CN" altLang="en-US" dirty="0">
                <a:ea typeface="宋体" panose="02010600030101010101" pitchFamily="2" charset="-122"/>
              </a:rPr>
              <a:t>大多数宏观经济变量同时变动</a:t>
            </a:r>
            <a:endParaRPr lang="zh-CN" altLang="en-US" dirty="0">
              <a:ea typeface="宋体" panose="02010600030101010101" pitchFamily="2" charset="-122"/>
            </a:endParaRPr>
          </a:p>
          <a:p>
            <a:pPr marL="1314450" lvl="2" indent="-514350"/>
            <a:r>
              <a:rPr lang="zh-CN" altLang="en-US" dirty="0">
                <a:ea typeface="宋体" panose="02010600030101010101" pitchFamily="2" charset="-122"/>
              </a:rPr>
              <a:t>衰退: 经济广泛现象 </a:t>
            </a:r>
            <a:endParaRPr lang="zh-CN" altLang="en-US" dirty="0">
              <a:ea typeface="宋体" panose="02010600030101010101" pitchFamily="2" charset="-122"/>
            </a:endParaRPr>
          </a:p>
          <a:p>
            <a:pPr marL="914400" lvl="1" indent="-514350">
              <a:buFont typeface="Calibri" panose="020F0502020204030204" pitchFamily="34" charset="0"/>
              <a:buAutoNum type="arabicPeriod"/>
            </a:pPr>
            <a:r>
              <a:rPr lang="zh-CN" altLang="en-US" dirty="0">
                <a:ea typeface="宋体" panose="02010600030101010101" pitchFamily="2" charset="-122"/>
              </a:rPr>
              <a:t>随着产量减少，失业增加</a:t>
            </a:r>
            <a:endParaRPr lang="zh-CN" altLang="en-US" dirty="0">
              <a:ea typeface="宋体" panose="02010600030101010101" pitchFamily="2" charset="-122"/>
            </a:endParaRPr>
          </a:p>
          <a:p>
            <a:pPr marL="914400" lvl="1" indent="-514350"/>
            <a:endParaRPr lang="zh-CN" altLang="en-US" dirty="0">
              <a:ea typeface="宋体" panose="02010600030101010101" pitchFamily="2" charset="-122"/>
            </a:endParaRPr>
          </a:p>
        </p:txBody>
      </p:sp>
      <p:sp>
        <p:nvSpPr>
          <p:cNvPr id="12292"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12293"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总供给曲线</a:t>
            </a:r>
            <a:endParaRPr lang="en-US" altLang="zh-CN" dirty="0">
              <a:ea typeface="宋体" panose="02010600030101010101" pitchFamily="2" charset="-122"/>
            </a:endParaRPr>
          </a:p>
        </p:txBody>
      </p:sp>
      <p:sp>
        <p:nvSpPr>
          <p:cNvPr id="49155" name="Content Placeholder 2"/>
          <p:cNvSpPr>
            <a:spLocks noGrp="1"/>
          </p:cNvSpPr>
          <p:nvPr>
            <p:ph idx="1"/>
          </p:nvPr>
        </p:nvSpPr>
        <p:spPr>
          <a:ln/>
        </p:spPr>
        <p:txBody>
          <a:bodyPr vert="horz" wrap="square" lIns="91440" tIns="45720" rIns="91440" bIns="45720" anchor="t"/>
          <a:p>
            <a:pPr lvl="1"/>
            <a:r>
              <a:rPr lang="zh-CN" altLang="en-US" dirty="0">
                <a:ea typeface="宋体" panose="02010600030101010101" pitchFamily="2" charset="-122"/>
              </a:rPr>
              <a:t>黏性工资理论</a:t>
            </a:r>
            <a:endParaRPr lang="zh-CN" altLang="en-US" dirty="0">
              <a:ea typeface="宋体" panose="02010600030101010101" pitchFamily="2" charset="-122"/>
            </a:endParaRPr>
          </a:p>
          <a:p>
            <a:pPr lvl="1"/>
            <a:r>
              <a:rPr lang="zh-CN" altLang="en-US" dirty="0">
                <a:ea typeface="宋体" panose="02010600030101010101" pitchFamily="2" charset="-122"/>
              </a:rPr>
              <a:t>如果价格水平&lt; 预期</a:t>
            </a:r>
            <a:endParaRPr lang="zh-CN" altLang="en-US" dirty="0">
              <a:ea typeface="宋体" panose="02010600030101010101" pitchFamily="2" charset="-122"/>
            </a:endParaRPr>
          </a:p>
          <a:p>
            <a:pPr lvl="2"/>
            <a:r>
              <a:rPr lang="zh-CN" altLang="en-US" dirty="0">
                <a:ea typeface="宋体" panose="02010600030101010101" pitchFamily="2" charset="-122"/>
              </a:rPr>
              <a:t>企业 – 减少长量供给</a:t>
            </a:r>
            <a:endParaRPr lang="zh-CN" altLang="en-US" dirty="0">
              <a:ea typeface="宋体" panose="02010600030101010101" pitchFamily="2" charset="-122"/>
            </a:endParaRPr>
          </a:p>
          <a:p>
            <a:pPr lvl="1"/>
            <a:r>
              <a:rPr lang="zh-CN" altLang="en-US" dirty="0">
                <a:ea typeface="宋体" panose="02010600030101010101" pitchFamily="2" charset="-122"/>
              </a:rPr>
              <a:t>如果价格水平&gt;预期</a:t>
            </a:r>
            <a:endParaRPr lang="zh-CN" altLang="en-US" dirty="0">
              <a:ea typeface="宋体" panose="02010600030101010101" pitchFamily="2" charset="-122"/>
            </a:endParaRPr>
          </a:p>
          <a:p>
            <a:pPr lvl="2"/>
            <a:r>
              <a:rPr lang="zh-CN" altLang="en-US" dirty="0">
                <a:ea typeface="宋体" panose="02010600030101010101" pitchFamily="2" charset="-122"/>
              </a:rPr>
              <a:t>企业 – 增加长量供给</a:t>
            </a:r>
            <a:endParaRPr lang="zh-CN" altLang="en-US" dirty="0">
              <a:ea typeface="宋体" panose="02010600030101010101" pitchFamily="2" charset="-122"/>
            </a:endParaRPr>
          </a:p>
          <a:p>
            <a:pPr lvl="2"/>
            <a:endParaRPr lang="zh-CN" altLang="en-US" dirty="0">
              <a:ea typeface="宋体" panose="02010600030101010101" pitchFamily="2" charset="-122"/>
            </a:endParaRPr>
          </a:p>
        </p:txBody>
      </p:sp>
      <p:sp>
        <p:nvSpPr>
          <p:cNvPr id="49156"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49157"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总供给曲线</a:t>
            </a:r>
            <a:endParaRPr lang="en-US" altLang="zh-CN" dirty="0">
              <a:ea typeface="宋体" panose="02010600030101010101" pitchFamily="2" charset="-122"/>
            </a:endParaRPr>
          </a:p>
        </p:txBody>
      </p:sp>
      <p:sp>
        <p:nvSpPr>
          <p:cNvPr id="50179" name="Content Placeholder 2"/>
          <p:cNvSpPr>
            <a:spLocks noGrp="1"/>
          </p:cNvSpPr>
          <p:nvPr>
            <p:ph idx="1"/>
          </p:nvPr>
        </p:nvSpPr>
        <p:spPr>
          <a:ln/>
        </p:spPr>
        <p:txBody>
          <a:bodyPr vert="horz" wrap="square" lIns="91440" tIns="45720" rIns="91440" bIns="45720" anchor="t"/>
          <a:p>
            <a:pPr lvl="1"/>
            <a:r>
              <a:rPr lang="zh-CN" altLang="en-US" dirty="0">
                <a:ea typeface="宋体" panose="02010600030101010101" pitchFamily="2" charset="-122"/>
              </a:rPr>
              <a:t>黏性价格理论</a:t>
            </a:r>
            <a:endParaRPr lang="zh-CN" altLang="en-US" dirty="0">
              <a:ea typeface="宋体" panose="02010600030101010101" pitchFamily="2" charset="-122"/>
            </a:endParaRPr>
          </a:p>
          <a:p>
            <a:pPr lvl="1"/>
            <a:r>
              <a:rPr lang="zh-CN" altLang="en-US" dirty="0">
                <a:ea typeface="宋体" panose="02010600030101010101" pitchFamily="2" charset="-122"/>
              </a:rPr>
              <a:t>一些物品与服务的价格</a:t>
            </a:r>
            <a:endParaRPr lang="zh-CN" altLang="en-US" dirty="0">
              <a:ea typeface="宋体" panose="02010600030101010101" pitchFamily="2" charset="-122"/>
            </a:endParaRPr>
          </a:p>
          <a:p>
            <a:pPr lvl="2"/>
            <a:r>
              <a:rPr lang="zh-CN" altLang="en-US" dirty="0">
                <a:ea typeface="宋体" panose="02010600030101010101" pitchFamily="2" charset="-122"/>
              </a:rPr>
              <a:t>对经济状况变动的缓慢调整</a:t>
            </a:r>
            <a:endParaRPr lang="zh-CN" altLang="en-US" dirty="0">
              <a:ea typeface="宋体" panose="02010600030101010101" pitchFamily="2" charset="-122"/>
            </a:endParaRPr>
          </a:p>
          <a:p>
            <a:pPr lvl="2"/>
            <a:r>
              <a:rPr lang="zh-CN" altLang="en-US" dirty="0">
                <a:ea typeface="宋体" panose="02010600030101010101" pitchFamily="2" charset="-122"/>
              </a:rPr>
              <a:t>菜单成本</a:t>
            </a:r>
            <a:endParaRPr lang="zh-CN" altLang="en-US" dirty="0">
              <a:ea typeface="宋体" panose="02010600030101010101" pitchFamily="2" charset="-122"/>
            </a:endParaRPr>
          </a:p>
          <a:p>
            <a:pPr lvl="3"/>
            <a:r>
              <a:rPr lang="zh-CN" altLang="en-US" dirty="0">
                <a:ea typeface="宋体" panose="02010600030101010101" pitchFamily="2" charset="-122"/>
              </a:rPr>
              <a:t>调节价格的成本</a:t>
            </a:r>
            <a:endParaRPr lang="zh-CN" altLang="en-US" dirty="0">
              <a:ea typeface="宋体" panose="02010600030101010101" pitchFamily="2" charset="-122"/>
            </a:endParaRPr>
          </a:p>
        </p:txBody>
      </p:sp>
      <p:sp>
        <p:nvSpPr>
          <p:cNvPr id="50180"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50181"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总供给曲线</a:t>
            </a:r>
            <a:endParaRPr lang="en-US" altLang="zh-CN" dirty="0">
              <a:ea typeface="宋体" panose="02010600030101010101" pitchFamily="2" charset="-122"/>
            </a:endParaRPr>
          </a:p>
        </p:txBody>
      </p:sp>
      <p:sp>
        <p:nvSpPr>
          <p:cNvPr id="51203"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错觉理论</a:t>
            </a:r>
            <a:endParaRPr lang="zh-CN" altLang="en-US" dirty="0">
              <a:ea typeface="宋体" panose="02010600030101010101" pitchFamily="2" charset="-122"/>
            </a:endParaRPr>
          </a:p>
          <a:p>
            <a:pPr lvl="1"/>
            <a:r>
              <a:rPr lang="zh-CN" altLang="en-US" dirty="0">
                <a:ea typeface="宋体" panose="02010600030101010101" pitchFamily="2" charset="-122"/>
              </a:rPr>
              <a:t>经济总体价格水平的变动</a:t>
            </a:r>
            <a:endParaRPr lang="zh-CN" altLang="en-US" dirty="0">
              <a:ea typeface="宋体" panose="02010600030101010101" pitchFamily="2" charset="-122"/>
            </a:endParaRPr>
          </a:p>
          <a:p>
            <a:pPr lvl="2"/>
            <a:r>
              <a:rPr lang="zh-CN" altLang="en-US" dirty="0">
                <a:ea typeface="宋体" panose="02010600030101010101" pitchFamily="2" charset="-122"/>
              </a:rPr>
              <a:t>可以暂时误导供给者 </a:t>
            </a:r>
            <a:endParaRPr lang="zh-CN" altLang="en-US" dirty="0">
              <a:ea typeface="宋体" panose="02010600030101010101" pitchFamily="2" charset="-122"/>
            </a:endParaRPr>
          </a:p>
          <a:p>
            <a:pPr lvl="3"/>
            <a:r>
              <a:rPr lang="zh-CN" altLang="en-US" dirty="0">
                <a:ea typeface="宋体" panose="02010600030101010101" pitchFamily="2" charset="-122"/>
              </a:rPr>
              <a:t>关于个别市场的变化</a:t>
            </a:r>
            <a:endParaRPr lang="zh-CN" altLang="en-US" dirty="0">
              <a:ea typeface="宋体" panose="02010600030101010101" pitchFamily="2" charset="-122"/>
            </a:endParaRPr>
          </a:p>
          <a:p>
            <a:pPr lvl="3"/>
            <a:r>
              <a:rPr lang="zh-CN" altLang="en-US" dirty="0">
                <a:ea typeface="宋体" panose="02010600030101010101" pitchFamily="2" charset="-122"/>
              </a:rPr>
              <a:t>相对价格的变化 </a:t>
            </a:r>
            <a:endParaRPr lang="zh-CN" altLang="en-US" dirty="0">
              <a:ea typeface="宋体" panose="02010600030101010101" pitchFamily="2" charset="-122"/>
            </a:endParaRPr>
          </a:p>
          <a:p>
            <a:pPr lvl="2"/>
            <a:r>
              <a:rPr lang="zh-CN" altLang="en-US" dirty="0">
                <a:ea typeface="宋体" panose="02010600030101010101" pitchFamily="2" charset="-122"/>
              </a:rPr>
              <a:t>供给者 </a:t>
            </a:r>
            <a:r>
              <a:rPr lang="en-US" altLang="zh-CN" dirty="0">
                <a:ea typeface="宋体" panose="02010600030101010101" pitchFamily="2" charset="-122"/>
              </a:rPr>
              <a:t>–</a:t>
            </a:r>
            <a:r>
              <a:rPr lang="zh-CN" altLang="en-US" dirty="0">
                <a:ea typeface="宋体" panose="02010600030101010101" pitchFamily="2" charset="-122"/>
              </a:rPr>
              <a:t> 对物价水平价格变化的反应</a:t>
            </a:r>
            <a:endParaRPr lang="zh-CN" altLang="en-US" dirty="0">
              <a:ea typeface="宋体" panose="02010600030101010101" pitchFamily="2" charset="-122"/>
            </a:endParaRPr>
          </a:p>
          <a:p>
            <a:pPr lvl="3"/>
            <a:r>
              <a:rPr lang="zh-CN" altLang="en-US" dirty="0">
                <a:ea typeface="宋体" panose="02010600030101010101" pitchFamily="2" charset="-122"/>
              </a:rPr>
              <a:t>改变供给的物品和服务数量 </a:t>
            </a:r>
            <a:endParaRPr lang="zh-CN" altLang="en-US" dirty="0">
              <a:ea typeface="宋体" panose="02010600030101010101" pitchFamily="2" charset="-122"/>
            </a:endParaRPr>
          </a:p>
        </p:txBody>
      </p:sp>
      <p:sp>
        <p:nvSpPr>
          <p:cNvPr id="51204"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51205"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总供给曲线</a:t>
            </a:r>
            <a:endParaRPr lang="en-US" altLang="zh-CN" dirty="0">
              <a:ea typeface="宋体" panose="02010600030101010101" pitchFamily="2" charset="-122"/>
            </a:endParaRPr>
          </a:p>
        </p:txBody>
      </p:sp>
      <p:sp>
        <p:nvSpPr>
          <p:cNvPr id="52227"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产出的供给数量 = </a:t>
            </a:r>
            <a:endParaRPr lang="zh-CN" altLang="en-US" dirty="0">
              <a:ea typeface="宋体" panose="02010600030101010101" pitchFamily="2" charset="-122"/>
            </a:endParaRPr>
          </a:p>
          <a:p>
            <a:pPr lvl="1">
              <a:buNone/>
            </a:pPr>
            <a:r>
              <a:rPr lang="zh-CN" altLang="en-US" dirty="0">
                <a:ea typeface="宋体" panose="02010600030101010101" pitchFamily="2" charset="-122"/>
              </a:rPr>
              <a:t>= 自然产出 +</a:t>
            </a:r>
            <a:endParaRPr lang="zh-CN" altLang="en-US" dirty="0">
              <a:ea typeface="宋体" panose="02010600030101010101" pitchFamily="2" charset="-122"/>
            </a:endParaRPr>
          </a:p>
          <a:p>
            <a:pPr lvl="1">
              <a:buNone/>
            </a:pPr>
            <a:r>
              <a:rPr lang="zh-CN" altLang="en-US" dirty="0">
                <a:ea typeface="宋体" panose="02010600030101010101" pitchFamily="2" charset="-122"/>
              </a:rPr>
              <a:t>+ </a:t>
            </a:r>
            <a:r>
              <a:rPr lang="zh-CN" altLang="en-US" i="1" dirty="0">
                <a:ea typeface="宋体" panose="02010600030101010101" pitchFamily="2" charset="-122"/>
              </a:rPr>
              <a:t>a</a:t>
            </a:r>
            <a:r>
              <a:rPr lang="en-US" altLang="zh-CN" dirty="0">
                <a:ea typeface="宋体" panose="02010600030101010101" pitchFamily="2" charset="-122"/>
              </a:rPr>
              <a:t>(</a:t>
            </a:r>
            <a:r>
              <a:rPr lang="zh-CN" altLang="en-US" dirty="0">
                <a:ea typeface="宋体" panose="02010600030101010101" pitchFamily="2" charset="-122"/>
              </a:rPr>
              <a:t>实际价格水平</a:t>
            </a:r>
            <a:r>
              <a:rPr lang="en-US" altLang="zh-CN" dirty="0">
                <a:ea typeface="宋体" panose="02010600030101010101" pitchFamily="2" charset="-122"/>
              </a:rPr>
              <a:t>–</a:t>
            </a:r>
            <a:r>
              <a:rPr lang="zh-CN" altLang="en-US" dirty="0">
                <a:ea typeface="宋体" panose="02010600030101010101" pitchFamily="2" charset="-122"/>
              </a:rPr>
              <a:t> 预期物价水平)</a:t>
            </a:r>
            <a:endParaRPr lang="zh-CN" altLang="en-US" dirty="0">
              <a:ea typeface="宋体" panose="02010600030101010101" pitchFamily="2" charset="-122"/>
            </a:endParaRPr>
          </a:p>
          <a:p>
            <a:pPr lvl="2"/>
            <a:r>
              <a:rPr lang="en-US" altLang="zh-CN" dirty="0">
                <a:ea typeface="宋体" panose="02010600030101010101" pitchFamily="2" charset="-122"/>
              </a:rPr>
              <a:t>A</a:t>
            </a:r>
            <a:r>
              <a:rPr lang="zh-CN" altLang="en-US" dirty="0">
                <a:ea typeface="宋体" panose="02010600030101010101" pitchFamily="2" charset="-122"/>
              </a:rPr>
              <a:t>代表产出对未预期到的物价变动的反应</a:t>
            </a:r>
            <a:endParaRPr lang="en-US" altLang="zh-CN" dirty="0">
              <a:ea typeface="宋体" panose="02010600030101010101" pitchFamily="2" charset="-122"/>
            </a:endParaRPr>
          </a:p>
        </p:txBody>
      </p:sp>
      <p:sp>
        <p:nvSpPr>
          <p:cNvPr id="52228"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52229"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总供给曲线</a:t>
            </a:r>
            <a:endParaRPr lang="en-US" altLang="zh-CN" dirty="0">
              <a:ea typeface="宋体" panose="02010600030101010101" pitchFamily="2" charset="-122"/>
            </a:endParaRPr>
          </a:p>
        </p:txBody>
      </p:sp>
      <p:sp>
        <p:nvSpPr>
          <p:cNvPr id="53251"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短期总供给曲线可以移动:</a:t>
            </a:r>
            <a:endParaRPr lang="zh-CN" altLang="en-US" dirty="0">
              <a:ea typeface="宋体" panose="02010600030101010101" pitchFamily="2" charset="-122"/>
            </a:endParaRPr>
          </a:p>
          <a:p>
            <a:pPr lvl="1"/>
            <a:r>
              <a:rPr lang="zh-CN" altLang="en-US" dirty="0">
                <a:ea typeface="宋体" panose="02010600030101010101" pitchFamily="2" charset="-122"/>
              </a:rPr>
              <a:t>劳动、资本、自然资源和技术的变化</a:t>
            </a:r>
            <a:endParaRPr lang="zh-CN" altLang="en-US" dirty="0">
              <a:ea typeface="宋体" panose="02010600030101010101" pitchFamily="2" charset="-122"/>
            </a:endParaRPr>
          </a:p>
          <a:p>
            <a:pPr lvl="1"/>
            <a:r>
              <a:rPr lang="zh-CN" altLang="en-US" dirty="0">
                <a:ea typeface="宋体" panose="02010600030101010101" pitchFamily="2" charset="-122"/>
              </a:rPr>
              <a:t>预期物价水平的下降</a:t>
            </a:r>
            <a:endParaRPr lang="zh-CN" altLang="en-US" dirty="0">
              <a:ea typeface="宋体" panose="02010600030101010101" pitchFamily="2" charset="-122"/>
            </a:endParaRPr>
          </a:p>
          <a:p>
            <a:pPr lvl="2"/>
            <a:r>
              <a:rPr lang="zh-CN" altLang="en-US" dirty="0">
                <a:ea typeface="宋体" panose="02010600030101010101" pitchFamily="2" charset="-122"/>
              </a:rPr>
              <a:t>总供给曲线: 向左移动</a:t>
            </a:r>
            <a:endParaRPr lang="zh-CN" altLang="en-US" dirty="0">
              <a:ea typeface="宋体" panose="02010600030101010101" pitchFamily="2" charset="-122"/>
            </a:endParaRPr>
          </a:p>
        </p:txBody>
      </p:sp>
      <p:sp>
        <p:nvSpPr>
          <p:cNvPr id="53252"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53253"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idx="4294967295"/>
          </p:nvPr>
        </p:nvSpPr>
        <p:spPr>
          <a:ln/>
        </p:spPr>
        <p:txBody>
          <a:bodyPr vert="horz" wrap="square" lIns="91440" tIns="45720" rIns="91440" bIns="45720" anchor="ctr"/>
          <a:p>
            <a:r>
              <a:rPr lang="zh-CN" altLang="en-US" dirty="0">
                <a:ea typeface="宋体" panose="02010600030101010101" pitchFamily="2" charset="-122"/>
              </a:rPr>
              <a:t>表 </a:t>
            </a:r>
            <a:r>
              <a:rPr lang="en-US" altLang="zh-CN" dirty="0">
                <a:ea typeface="宋体" panose="02010600030101010101" pitchFamily="2" charset="-122"/>
              </a:rPr>
              <a:t>2</a:t>
            </a:r>
            <a:endParaRPr lang="en-US" altLang="zh-CN" dirty="0">
              <a:ea typeface="宋体" panose="02010600030101010101" pitchFamily="2" charset="-122"/>
            </a:endParaRPr>
          </a:p>
        </p:txBody>
      </p:sp>
      <p:sp>
        <p:nvSpPr>
          <p:cNvPr id="54275" name="Footer Placeholder 3"/>
          <p:cNvSpPr txBox="1">
            <a:spLocks noGrp="1"/>
          </p:cNvSpPr>
          <p:nvPr/>
        </p:nvSpPr>
        <p:spPr>
          <a:xfrm>
            <a:off x="0" y="6492875"/>
            <a:ext cx="8658225" cy="365125"/>
          </a:xfrm>
          <a:prstGeom prst="rect">
            <a:avLst/>
          </a:prstGeom>
          <a:noFill/>
          <a:ln w="9525">
            <a:noFill/>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100" dirty="0">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ea typeface="宋体" panose="02010600030101010101" pitchFamily="2" charset="-122"/>
            </a:endParaRPr>
          </a:p>
        </p:txBody>
      </p:sp>
      <p:sp>
        <p:nvSpPr>
          <p:cNvPr id="54276" name="TextBox 4"/>
          <p:cNvSpPr txBox="1"/>
          <p:nvPr/>
        </p:nvSpPr>
        <p:spPr>
          <a:xfrm>
            <a:off x="136525" y="395288"/>
            <a:ext cx="3340100" cy="488950"/>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2600" dirty="0">
                <a:solidFill>
                  <a:srgbClr val="002060"/>
                </a:solidFill>
                <a:ea typeface="宋体" panose="02010600030101010101" pitchFamily="2" charset="-122"/>
              </a:rPr>
              <a:t>短期总供给曲线</a:t>
            </a:r>
            <a:r>
              <a:rPr lang="en-US" altLang="zh-CN" sz="2600" dirty="0">
                <a:solidFill>
                  <a:srgbClr val="002060"/>
                </a:solidFill>
                <a:ea typeface="宋体" panose="02010600030101010101" pitchFamily="2" charset="-122"/>
              </a:rPr>
              <a:t>: </a:t>
            </a:r>
            <a:r>
              <a:rPr lang="zh-CN" altLang="en-US" sz="2600" dirty="0">
                <a:solidFill>
                  <a:srgbClr val="002060"/>
                </a:solidFill>
                <a:ea typeface="宋体" panose="02010600030101010101" pitchFamily="2" charset="-122"/>
              </a:rPr>
              <a:t>总结</a:t>
            </a:r>
            <a:endParaRPr lang="zh-CN" altLang="en-US" sz="2600" dirty="0">
              <a:solidFill>
                <a:srgbClr val="002060"/>
              </a:solidFill>
              <a:ea typeface="宋体" panose="02010600030101010101" pitchFamily="2" charset="-122"/>
            </a:endParaRPr>
          </a:p>
        </p:txBody>
      </p:sp>
      <p:pic>
        <p:nvPicPr>
          <p:cNvPr id="57349" name="Picture 3"/>
          <p:cNvPicPr>
            <a:picLocks noChangeAspect="1"/>
          </p:cNvPicPr>
          <p:nvPr/>
        </p:nvPicPr>
        <p:blipFill>
          <a:blip r:embed="rId1"/>
          <a:stretch>
            <a:fillRect/>
          </a:stretch>
        </p:blipFill>
        <p:spPr>
          <a:xfrm>
            <a:off x="428625" y="1074738"/>
            <a:ext cx="8286750" cy="1952625"/>
          </a:xfrm>
          <a:prstGeom prst="rect">
            <a:avLst/>
          </a:prstGeom>
          <a:noFill/>
          <a:ln w="9525">
            <a:noFill/>
          </a:ln>
        </p:spPr>
      </p:pic>
      <p:sp>
        <p:nvSpPr>
          <p:cNvPr id="54278" name="Slide Number Placeholder 1"/>
          <p:cNvSpPr txBox="1">
            <a:spLocks noGrp="1"/>
          </p:cNvSpPr>
          <p:nvPr/>
        </p:nvSpPr>
        <p:spPr>
          <a:xfrm>
            <a:off x="8634413" y="6483350"/>
            <a:ext cx="509587" cy="369888"/>
          </a:xfrm>
          <a:prstGeom prst="rect">
            <a:avLst/>
          </a:prstGeom>
          <a:noFill/>
          <a:ln w="9525">
            <a:noFill/>
          </a:ln>
        </p:spPr>
        <p:txBody>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pic>
        <p:nvPicPr>
          <p:cNvPr id="54279" name="Picture 7"/>
          <p:cNvPicPr>
            <a:picLocks noChangeAspect="1"/>
          </p:cNvPicPr>
          <p:nvPr/>
        </p:nvPicPr>
        <p:blipFill>
          <a:blip r:embed="rId2"/>
          <a:stretch>
            <a:fillRect/>
          </a:stretch>
        </p:blipFill>
        <p:spPr>
          <a:xfrm>
            <a:off x="234950" y="914400"/>
            <a:ext cx="8705850" cy="3149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wipe(left)">
                                      <p:cBhvr>
                                        <p:cTn id="7" dur="5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itle 1"/>
          <p:cNvSpPr>
            <a:spLocks noGrp="1"/>
          </p:cNvSpPr>
          <p:nvPr>
            <p:ph type="title" idx="4294967295"/>
          </p:nvPr>
        </p:nvSpPr>
        <p:spPr>
          <a:ln/>
        </p:spPr>
        <p:txBody>
          <a:bodyPr vert="horz" wrap="square" lIns="91440" tIns="45720" rIns="91440" bIns="45720" anchor="ctr"/>
          <a:p>
            <a:r>
              <a:rPr lang="zh-CN" altLang="en-US" dirty="0">
                <a:ea typeface="宋体" panose="02010600030101010101" pitchFamily="2" charset="-122"/>
              </a:rPr>
              <a:t>表 </a:t>
            </a:r>
            <a:r>
              <a:rPr lang="en-US" altLang="zh-CN" dirty="0">
                <a:ea typeface="宋体" panose="02010600030101010101" pitchFamily="2" charset="-122"/>
              </a:rPr>
              <a:t>2</a:t>
            </a:r>
            <a:endParaRPr lang="en-US" altLang="zh-CN" dirty="0">
              <a:ea typeface="宋体" panose="02010600030101010101" pitchFamily="2" charset="-122"/>
            </a:endParaRPr>
          </a:p>
        </p:txBody>
      </p:sp>
      <p:sp>
        <p:nvSpPr>
          <p:cNvPr id="55299" name="Footer Placeholder 3"/>
          <p:cNvSpPr txBox="1">
            <a:spLocks noGrp="1"/>
          </p:cNvSpPr>
          <p:nvPr/>
        </p:nvSpPr>
        <p:spPr>
          <a:xfrm>
            <a:off x="0" y="6492875"/>
            <a:ext cx="8658225" cy="365125"/>
          </a:xfrm>
          <a:prstGeom prst="rect">
            <a:avLst/>
          </a:prstGeom>
          <a:noFill/>
          <a:ln w="9525">
            <a:noFill/>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100" dirty="0">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ea typeface="宋体" panose="02010600030101010101" pitchFamily="2" charset="-122"/>
            </a:endParaRPr>
          </a:p>
        </p:txBody>
      </p:sp>
      <p:sp>
        <p:nvSpPr>
          <p:cNvPr id="55300" name="TextBox 4"/>
          <p:cNvSpPr txBox="1"/>
          <p:nvPr/>
        </p:nvSpPr>
        <p:spPr>
          <a:xfrm>
            <a:off x="136525" y="395288"/>
            <a:ext cx="3340100" cy="488950"/>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2600" dirty="0">
                <a:solidFill>
                  <a:srgbClr val="002060"/>
                </a:solidFill>
                <a:ea typeface="宋体" panose="02010600030101010101" pitchFamily="2" charset="-122"/>
              </a:rPr>
              <a:t>短期总供给曲线</a:t>
            </a:r>
            <a:r>
              <a:rPr lang="en-US" altLang="zh-CN" sz="2600" dirty="0">
                <a:solidFill>
                  <a:srgbClr val="002060"/>
                </a:solidFill>
                <a:ea typeface="宋体" panose="02010600030101010101" pitchFamily="2" charset="-122"/>
              </a:rPr>
              <a:t>: </a:t>
            </a:r>
            <a:r>
              <a:rPr lang="zh-CN" altLang="en-US" sz="2600" dirty="0">
                <a:solidFill>
                  <a:srgbClr val="002060"/>
                </a:solidFill>
                <a:ea typeface="宋体" panose="02010600030101010101" pitchFamily="2" charset="-122"/>
              </a:rPr>
              <a:t>总结</a:t>
            </a:r>
            <a:endParaRPr lang="zh-CN" altLang="en-US" sz="2600" dirty="0">
              <a:solidFill>
                <a:srgbClr val="002060"/>
              </a:solidFill>
              <a:ea typeface="宋体" panose="02010600030101010101" pitchFamily="2" charset="-122"/>
            </a:endParaRPr>
          </a:p>
        </p:txBody>
      </p:sp>
      <p:pic>
        <p:nvPicPr>
          <p:cNvPr id="58373" name="Picture 2"/>
          <p:cNvPicPr>
            <a:picLocks noChangeAspect="1"/>
          </p:cNvPicPr>
          <p:nvPr/>
        </p:nvPicPr>
        <p:blipFill>
          <a:blip r:embed="rId1"/>
          <a:stretch>
            <a:fillRect/>
          </a:stretch>
        </p:blipFill>
        <p:spPr>
          <a:xfrm>
            <a:off x="352425" y="1085850"/>
            <a:ext cx="8439150" cy="4686300"/>
          </a:xfrm>
          <a:prstGeom prst="rect">
            <a:avLst/>
          </a:prstGeom>
          <a:noFill/>
          <a:ln w="9525">
            <a:noFill/>
          </a:ln>
        </p:spPr>
      </p:pic>
      <p:sp>
        <p:nvSpPr>
          <p:cNvPr id="55302" name="Slide Number Placeholder 1"/>
          <p:cNvSpPr txBox="1">
            <a:spLocks noGrp="1"/>
          </p:cNvSpPr>
          <p:nvPr/>
        </p:nvSpPr>
        <p:spPr>
          <a:xfrm>
            <a:off x="8634413" y="6483350"/>
            <a:ext cx="509587" cy="369888"/>
          </a:xfrm>
          <a:prstGeom prst="rect">
            <a:avLst/>
          </a:prstGeom>
          <a:noFill/>
          <a:ln w="9525">
            <a:noFill/>
          </a:ln>
        </p:spPr>
        <p:txBody>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pic>
        <p:nvPicPr>
          <p:cNvPr id="55303" name="Picture 7"/>
          <p:cNvPicPr>
            <a:picLocks noChangeAspect="1"/>
          </p:cNvPicPr>
          <p:nvPr/>
        </p:nvPicPr>
        <p:blipFill>
          <a:blip r:embed="rId2"/>
          <a:stretch>
            <a:fillRect/>
          </a:stretch>
        </p:blipFill>
        <p:spPr>
          <a:xfrm>
            <a:off x="182563" y="881063"/>
            <a:ext cx="8782050" cy="50942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8373"/>
                                        </p:tgtEl>
                                        <p:attrNameLst>
                                          <p:attrName>style.visibility</p:attrName>
                                        </p:attrNameLst>
                                      </p:cBhvr>
                                      <p:to>
                                        <p:strVal val="visible"/>
                                      </p:to>
                                    </p:set>
                                    <p:animEffect transition="in" filter="wipe(left)">
                                      <p:cBhvr>
                                        <p:cTn id="7" dur="500"/>
                                        <p:tgtEl>
                                          <p:spTgt spid="5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idx="4294967295"/>
          </p:nvPr>
        </p:nvSpPr>
        <p:spPr>
          <a:xfrm>
            <a:off x="1282700" y="101600"/>
            <a:ext cx="7861300" cy="860425"/>
          </a:xfrm>
          <a:ln/>
        </p:spPr>
        <p:txBody>
          <a:bodyPr vert="horz" wrap="square" lIns="91440" tIns="45720" rIns="91440" bIns="45720" anchor="t"/>
          <a:p>
            <a:r>
              <a:rPr lang="zh-CN" altLang="en-US" dirty="0">
                <a:ea typeface="宋体" panose="02010600030101010101" pitchFamily="2" charset="-122"/>
              </a:rPr>
              <a:t>经济波动的原因</a:t>
            </a:r>
            <a:endParaRPr lang="zh-CN" altLang="en-US" dirty="0">
              <a:ea typeface="宋体" panose="02010600030101010101" pitchFamily="2" charset="-122"/>
            </a:endParaRPr>
          </a:p>
        </p:txBody>
      </p:sp>
      <p:sp>
        <p:nvSpPr>
          <p:cNvPr id="56323"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假设</a:t>
            </a:r>
            <a:endParaRPr lang="zh-CN" altLang="en-US" dirty="0">
              <a:ea typeface="宋体" panose="02010600030101010101" pitchFamily="2" charset="-122"/>
            </a:endParaRPr>
          </a:p>
          <a:p>
            <a:pPr lvl="1"/>
            <a:r>
              <a:rPr lang="zh-CN" altLang="en-US" dirty="0">
                <a:ea typeface="宋体" panose="02010600030101010101" pitchFamily="2" charset="-122"/>
              </a:rPr>
              <a:t>经济开始处于长期均衡</a:t>
            </a:r>
            <a:endParaRPr lang="zh-CN" altLang="en-US" dirty="0">
              <a:ea typeface="宋体" panose="02010600030101010101" pitchFamily="2" charset="-122"/>
            </a:endParaRPr>
          </a:p>
          <a:p>
            <a:r>
              <a:rPr lang="zh-CN" altLang="en-US" dirty="0">
                <a:ea typeface="宋体" panose="02010600030101010101" pitchFamily="2" charset="-122"/>
              </a:rPr>
              <a:t>长期均衡:</a:t>
            </a:r>
            <a:endParaRPr lang="zh-CN" altLang="en-US" dirty="0">
              <a:ea typeface="宋体" panose="02010600030101010101" pitchFamily="2" charset="-122"/>
            </a:endParaRPr>
          </a:p>
          <a:p>
            <a:pPr lvl="1"/>
            <a:r>
              <a:rPr lang="zh-CN" altLang="en-US" dirty="0">
                <a:ea typeface="宋体" panose="02010600030101010101" pitchFamily="2" charset="-122"/>
              </a:rPr>
              <a:t> AD 与 LRAS 曲线的交点</a:t>
            </a:r>
            <a:endParaRPr lang="zh-CN" altLang="en-US" dirty="0">
              <a:ea typeface="宋体" panose="02010600030101010101" pitchFamily="2" charset="-122"/>
            </a:endParaRPr>
          </a:p>
          <a:p>
            <a:pPr lvl="2"/>
            <a:r>
              <a:rPr lang="zh-CN" altLang="en-US" dirty="0">
                <a:ea typeface="宋体" panose="02010600030101010101" pitchFamily="2" charset="-122"/>
              </a:rPr>
              <a:t>自然产出水平</a:t>
            </a:r>
            <a:endParaRPr lang="zh-CN" altLang="en-US" dirty="0">
              <a:ea typeface="宋体" panose="02010600030101010101" pitchFamily="2" charset="-122"/>
            </a:endParaRPr>
          </a:p>
          <a:p>
            <a:pPr lvl="2"/>
            <a:r>
              <a:rPr lang="zh-CN" altLang="en-US" dirty="0">
                <a:ea typeface="宋体" panose="02010600030101010101" pitchFamily="2" charset="-122"/>
              </a:rPr>
              <a:t>实际物价水平</a:t>
            </a:r>
            <a:endParaRPr lang="zh-CN" altLang="en-US" dirty="0">
              <a:ea typeface="宋体" panose="02010600030101010101" pitchFamily="2" charset="-122"/>
            </a:endParaRPr>
          </a:p>
          <a:p>
            <a:pPr lvl="1"/>
            <a:r>
              <a:rPr lang="zh-CN" altLang="en-US" dirty="0">
                <a:ea typeface="宋体" panose="02010600030101010101" pitchFamily="2" charset="-122"/>
              </a:rPr>
              <a:t>AD 与 AS 曲线的交点</a:t>
            </a:r>
            <a:endParaRPr lang="zh-CN" altLang="en-US" dirty="0">
              <a:ea typeface="宋体" panose="02010600030101010101" pitchFamily="2" charset="-122"/>
            </a:endParaRPr>
          </a:p>
          <a:p>
            <a:pPr lvl="2"/>
            <a:r>
              <a:rPr lang="zh-CN" altLang="en-US" dirty="0">
                <a:ea typeface="宋体" panose="02010600030101010101" pitchFamily="2" charset="-122"/>
              </a:rPr>
              <a:t>预期物价水平 = 实际物价水平</a:t>
            </a:r>
            <a:endParaRPr lang="zh-CN" altLang="en-US" dirty="0">
              <a:ea typeface="宋体" panose="02010600030101010101" pitchFamily="2" charset="-122"/>
            </a:endParaRPr>
          </a:p>
        </p:txBody>
      </p:sp>
      <p:sp>
        <p:nvSpPr>
          <p:cNvPr id="56324"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56325"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idx="4294967295"/>
          </p:nvPr>
        </p:nvSpPr>
        <p:spPr>
          <a:ln/>
        </p:spPr>
        <p:txBody>
          <a:bodyPr vert="horz" wrap="square" lIns="91440" tIns="45720" rIns="91440" bIns="45720" anchor="ctr"/>
          <a:p>
            <a:r>
              <a:rPr lang="zh-CN" altLang="en-US" dirty="0">
                <a:solidFill>
                  <a:schemeClr val="tx1"/>
                </a:solidFill>
                <a:ea typeface="宋体" panose="02010600030101010101" pitchFamily="2" charset="-122"/>
              </a:rPr>
              <a:t>图 </a:t>
            </a:r>
            <a:r>
              <a:rPr lang="en-US" altLang="zh-CN" dirty="0">
                <a:solidFill>
                  <a:schemeClr val="tx1"/>
                </a:solidFill>
                <a:ea typeface="宋体" panose="02010600030101010101" pitchFamily="2" charset="-122"/>
              </a:rPr>
              <a:t>7</a:t>
            </a:r>
            <a:endParaRPr lang="en-US" altLang="zh-CN" dirty="0">
              <a:solidFill>
                <a:schemeClr val="tx1"/>
              </a:solidFill>
              <a:ea typeface="宋体" panose="02010600030101010101" pitchFamily="2" charset="-122"/>
            </a:endParaRPr>
          </a:p>
        </p:txBody>
      </p:sp>
      <p:sp>
        <p:nvSpPr>
          <p:cNvPr id="57347" name="Footer Placeholder 3"/>
          <p:cNvSpPr txBox="1">
            <a:spLocks noGrp="1"/>
          </p:cNvSpPr>
          <p:nvPr/>
        </p:nvSpPr>
        <p:spPr>
          <a:xfrm>
            <a:off x="0" y="6492875"/>
            <a:ext cx="8615363" cy="365125"/>
          </a:xfrm>
          <a:prstGeom prst="rect">
            <a:avLst/>
          </a:prstGeom>
          <a:noFill/>
          <a:ln w="9525">
            <a:noFill/>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100" dirty="0">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ea typeface="宋体" panose="02010600030101010101" pitchFamily="2" charset="-122"/>
            </a:endParaRPr>
          </a:p>
        </p:txBody>
      </p:sp>
      <p:sp>
        <p:nvSpPr>
          <p:cNvPr id="57348" name="TextBox 4"/>
          <p:cNvSpPr txBox="1"/>
          <p:nvPr/>
        </p:nvSpPr>
        <p:spPr>
          <a:xfrm>
            <a:off x="136525" y="395288"/>
            <a:ext cx="1504950" cy="488950"/>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2600" dirty="0">
                <a:solidFill>
                  <a:srgbClr val="002060"/>
                </a:solidFill>
                <a:ea typeface="宋体" panose="02010600030101010101" pitchFamily="2" charset="-122"/>
              </a:rPr>
              <a:t>长期均衡</a:t>
            </a:r>
            <a:endParaRPr lang="zh-CN" altLang="en-US" sz="2600" dirty="0">
              <a:solidFill>
                <a:srgbClr val="002060"/>
              </a:solidFill>
              <a:ea typeface="宋体" panose="02010600030101010101" pitchFamily="2" charset="-122"/>
            </a:endParaRPr>
          </a:p>
        </p:txBody>
      </p:sp>
      <p:grpSp>
        <p:nvGrpSpPr>
          <p:cNvPr id="60421" name="Group 22"/>
          <p:cNvGrpSpPr/>
          <p:nvPr/>
        </p:nvGrpSpPr>
        <p:grpSpPr>
          <a:xfrm>
            <a:off x="1065213" y="1047750"/>
            <a:ext cx="5810250" cy="3184525"/>
            <a:chOff x="0" y="0"/>
            <a:chExt cx="5808224" cy="3183332"/>
          </a:xfrm>
        </p:grpSpPr>
        <p:grpSp>
          <p:nvGrpSpPr>
            <p:cNvPr id="57373" name="Group 11"/>
            <p:cNvGrpSpPr/>
            <p:nvPr/>
          </p:nvGrpSpPr>
          <p:grpSpPr>
            <a:xfrm>
              <a:off x="1105211" y="47607"/>
              <a:ext cx="4703013" cy="3135725"/>
              <a:chOff x="0" y="0"/>
              <a:chExt cx="4703013" cy="3135725"/>
            </a:xfrm>
          </p:grpSpPr>
          <p:sp>
            <p:nvSpPr>
              <p:cNvPr id="57375" name="Rectangle 9"/>
              <p:cNvSpPr/>
              <p:nvPr/>
            </p:nvSpPr>
            <p:spPr>
              <a:xfrm>
                <a:off x="23108" y="0"/>
                <a:ext cx="4679905" cy="3111922"/>
              </a:xfrm>
              <a:prstGeom prst="rect">
                <a:avLst/>
              </a:prstGeom>
              <a:solidFill>
                <a:schemeClr val="bg1"/>
              </a:solidFill>
              <a:ln w="25400" cap="flat" cmpd="sng">
                <a:solidFill>
                  <a:schemeClr val="bg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endParaRPr lang="zh-CN" altLang="en-US" dirty="0">
                  <a:ea typeface="宋体" panose="02010600030101010101" pitchFamily="2" charset="-122"/>
                </a:endParaRPr>
              </a:p>
            </p:txBody>
          </p:sp>
          <p:cxnSp>
            <p:nvCxnSpPr>
              <p:cNvPr id="57376" name="Straight Connector 8"/>
              <p:cNvCxnSpPr/>
              <p:nvPr/>
            </p:nvCxnSpPr>
            <p:spPr>
              <a:xfrm rot="5400000">
                <a:off x="-1567764" y="1567068"/>
                <a:ext cx="3135725" cy="1586"/>
              </a:xfrm>
              <a:prstGeom prst="line">
                <a:avLst/>
              </a:prstGeom>
              <a:ln w="28575" cap="flat" cmpd="sng">
                <a:solidFill>
                  <a:schemeClr val="tx1"/>
                </a:solidFill>
                <a:prstDash val="solid"/>
                <a:headEnd type="none" w="med" len="med"/>
                <a:tailEnd type="none" w="med" len="med"/>
              </a:ln>
            </p:spPr>
          </p:cxnSp>
        </p:grpSp>
        <p:sp>
          <p:nvSpPr>
            <p:cNvPr id="57374" name="TextBox 21"/>
            <p:cNvSpPr txBox="1"/>
            <p:nvPr/>
          </p:nvSpPr>
          <p:spPr>
            <a:xfrm>
              <a:off x="0" y="0"/>
              <a:ext cx="1098167" cy="366575"/>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zh-CN" altLang="en-US" dirty="0">
                  <a:ea typeface="宋体" panose="02010600030101010101" pitchFamily="2" charset="-122"/>
                </a:rPr>
                <a:t>物价水平</a:t>
              </a:r>
              <a:endParaRPr lang="zh-CN" altLang="en-US" dirty="0">
                <a:ea typeface="宋体" panose="02010600030101010101" pitchFamily="2" charset="-122"/>
              </a:endParaRPr>
            </a:p>
          </p:txBody>
        </p:sp>
      </p:grpSp>
      <p:grpSp>
        <p:nvGrpSpPr>
          <p:cNvPr id="60426" name="Group 25"/>
          <p:cNvGrpSpPr/>
          <p:nvPr/>
        </p:nvGrpSpPr>
        <p:grpSpPr>
          <a:xfrm>
            <a:off x="2160588" y="4205288"/>
            <a:ext cx="4676775" cy="366712"/>
            <a:chOff x="0" y="0"/>
            <a:chExt cx="4677689" cy="365978"/>
          </a:xfrm>
        </p:grpSpPr>
        <p:cxnSp>
          <p:nvCxnSpPr>
            <p:cNvPr id="57371" name="Straight Connector 11"/>
            <p:cNvCxnSpPr/>
            <p:nvPr/>
          </p:nvCxnSpPr>
          <p:spPr>
            <a:xfrm flipV="1">
              <a:off x="0" y="23764"/>
              <a:ext cx="4625291" cy="1585"/>
            </a:xfrm>
            <a:prstGeom prst="line">
              <a:avLst/>
            </a:prstGeom>
            <a:ln w="28575" cap="flat" cmpd="sng">
              <a:solidFill>
                <a:schemeClr val="tx1"/>
              </a:solidFill>
              <a:prstDash val="solid"/>
              <a:headEnd type="none" w="med" len="med"/>
              <a:tailEnd type="none" w="med" len="med"/>
            </a:ln>
          </p:spPr>
        </p:cxnSp>
        <p:sp>
          <p:nvSpPr>
            <p:cNvPr id="57372" name="TextBox 23"/>
            <p:cNvSpPr txBox="1"/>
            <p:nvPr/>
          </p:nvSpPr>
          <p:spPr>
            <a:xfrm>
              <a:off x="4036213" y="0"/>
              <a:ext cx="641476" cy="365978"/>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zh-CN" altLang="en-US" dirty="0">
                  <a:ea typeface="宋体" panose="02010600030101010101" pitchFamily="2" charset="-122"/>
                </a:rPr>
                <a:t>产量</a:t>
              </a:r>
              <a:endParaRPr lang="zh-CN" altLang="en-US" dirty="0">
                <a:ea typeface="宋体" panose="02010600030101010101" pitchFamily="2" charset="-122"/>
              </a:endParaRPr>
            </a:p>
          </p:txBody>
        </p:sp>
      </p:grpSp>
      <p:sp>
        <p:nvSpPr>
          <p:cNvPr id="60429" name="TextBox 13"/>
          <p:cNvSpPr txBox="1"/>
          <p:nvPr/>
        </p:nvSpPr>
        <p:spPr>
          <a:xfrm>
            <a:off x="163513" y="4962525"/>
            <a:ext cx="8802687" cy="915988"/>
          </a:xfrm>
          <a:prstGeom prst="rect">
            <a:avLst/>
          </a:prstGeom>
          <a:no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dirty="0">
                <a:ea typeface="宋体" panose="02010600030101010101" pitchFamily="2" charset="-122"/>
              </a:rPr>
              <a:t>经济的长期均衡是总需求曲线与长期总供给曲线的交点。当经济达到这种长期均衡时，预期物价水平将调整为等于实际物价水平。因此，短期总供给曲线也相交于这一点。</a:t>
            </a:r>
            <a:endParaRPr lang="zh-CN" altLang="en-US" dirty="0">
              <a:ea typeface="宋体" panose="02010600030101010101" pitchFamily="2" charset="-122"/>
            </a:endParaRPr>
          </a:p>
        </p:txBody>
      </p:sp>
      <p:grpSp>
        <p:nvGrpSpPr>
          <p:cNvPr id="60430" name="Group 20"/>
          <p:cNvGrpSpPr/>
          <p:nvPr/>
        </p:nvGrpSpPr>
        <p:grpSpPr>
          <a:xfrm>
            <a:off x="3252788" y="1150938"/>
            <a:ext cx="2009775" cy="3441700"/>
            <a:chOff x="0" y="0"/>
            <a:chExt cx="2011522" cy="3440553"/>
          </a:xfrm>
        </p:grpSpPr>
        <p:grpSp>
          <p:nvGrpSpPr>
            <p:cNvPr id="57367" name="Group 33"/>
            <p:cNvGrpSpPr/>
            <p:nvPr/>
          </p:nvGrpSpPr>
          <p:grpSpPr>
            <a:xfrm>
              <a:off x="683237" y="0"/>
              <a:ext cx="1328285" cy="3080309"/>
              <a:chOff x="0" y="0"/>
              <a:chExt cx="1328285" cy="3079643"/>
            </a:xfrm>
          </p:grpSpPr>
          <p:cxnSp>
            <p:nvCxnSpPr>
              <p:cNvPr id="57369" name="Straight Connector 17"/>
              <p:cNvCxnSpPr/>
              <p:nvPr/>
            </p:nvCxnSpPr>
            <p:spPr>
              <a:xfrm rot="5400000">
                <a:off x="-1274747" y="1725453"/>
                <a:ext cx="2706787" cy="1589"/>
              </a:xfrm>
              <a:prstGeom prst="line">
                <a:avLst/>
              </a:prstGeom>
              <a:ln w="38100" cap="flat" cmpd="sng">
                <a:solidFill>
                  <a:srgbClr val="01906E"/>
                </a:solidFill>
                <a:prstDash val="solid"/>
                <a:headEnd type="none" w="med" len="med"/>
                <a:tailEnd type="none" w="med" len="med"/>
              </a:ln>
            </p:spPr>
          </p:cxnSp>
          <p:sp>
            <p:nvSpPr>
              <p:cNvPr id="57370" name="TextBox 31"/>
              <p:cNvSpPr txBox="1"/>
              <p:nvPr/>
            </p:nvSpPr>
            <p:spPr>
              <a:xfrm>
                <a:off x="0" y="0"/>
                <a:ext cx="1328285" cy="366511"/>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zh-CN" altLang="en-US" dirty="0">
                    <a:ea typeface="宋体" panose="02010600030101010101" pitchFamily="2" charset="-122"/>
                  </a:rPr>
                  <a:t>长期总供给</a:t>
                </a:r>
                <a:endParaRPr lang="zh-CN" altLang="en-US" dirty="0">
                  <a:ea typeface="宋体" panose="02010600030101010101" pitchFamily="2" charset="-122"/>
                </a:endParaRPr>
              </a:p>
            </p:txBody>
          </p:sp>
        </p:grpSp>
        <p:sp>
          <p:nvSpPr>
            <p:cNvPr id="57368" name="TextBox 31"/>
            <p:cNvSpPr txBox="1"/>
            <p:nvPr/>
          </p:nvSpPr>
          <p:spPr>
            <a:xfrm>
              <a:off x="0" y="3073963"/>
              <a:ext cx="1557143" cy="366590"/>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zh-CN" altLang="en-US" dirty="0">
                  <a:ea typeface="宋体" panose="02010600030101010101" pitchFamily="2" charset="-122"/>
                </a:rPr>
                <a:t>自然产出水平</a:t>
              </a:r>
              <a:endParaRPr lang="zh-CN" altLang="en-US" dirty="0">
                <a:ea typeface="宋体" panose="02010600030101010101" pitchFamily="2" charset="-122"/>
              </a:endParaRPr>
            </a:p>
          </p:txBody>
        </p:sp>
      </p:grpSp>
      <p:grpSp>
        <p:nvGrpSpPr>
          <p:cNvPr id="60435" name="Group 30"/>
          <p:cNvGrpSpPr/>
          <p:nvPr/>
        </p:nvGrpSpPr>
        <p:grpSpPr>
          <a:xfrm>
            <a:off x="2836863" y="1577975"/>
            <a:ext cx="3884612" cy="2297113"/>
            <a:chOff x="0" y="0"/>
            <a:chExt cx="3885440" cy="2295933"/>
          </a:xfrm>
        </p:grpSpPr>
        <p:cxnSp>
          <p:nvCxnSpPr>
            <p:cNvPr id="57365" name="Straight Connector 20"/>
            <p:cNvCxnSpPr/>
            <p:nvPr/>
          </p:nvCxnSpPr>
          <p:spPr>
            <a:xfrm flipV="1">
              <a:off x="0" y="468072"/>
              <a:ext cx="2661217" cy="1827861"/>
            </a:xfrm>
            <a:prstGeom prst="line">
              <a:avLst/>
            </a:prstGeom>
            <a:ln w="38100" cap="flat" cmpd="sng">
              <a:solidFill>
                <a:srgbClr val="005EA4"/>
              </a:solidFill>
              <a:prstDash val="solid"/>
              <a:headEnd type="none" w="med" len="med"/>
              <a:tailEnd type="none" w="med" len="med"/>
            </a:ln>
          </p:spPr>
        </p:cxnSp>
        <p:sp>
          <p:nvSpPr>
            <p:cNvPr id="57366" name="TextBox 29"/>
            <p:cNvSpPr txBox="1"/>
            <p:nvPr/>
          </p:nvSpPr>
          <p:spPr>
            <a:xfrm>
              <a:off x="2558007" y="0"/>
              <a:ext cx="1327433" cy="366524"/>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zh-CN" altLang="en-US" dirty="0">
                  <a:ea typeface="宋体" panose="02010600030101010101" pitchFamily="2" charset="-122"/>
                </a:rPr>
                <a:t>短期总供给</a:t>
              </a:r>
              <a:endParaRPr lang="zh-CN" altLang="en-US" dirty="0">
                <a:ea typeface="宋体" panose="02010600030101010101" pitchFamily="2" charset="-122"/>
              </a:endParaRPr>
            </a:p>
          </p:txBody>
        </p:sp>
      </p:grpSp>
      <p:grpSp>
        <p:nvGrpSpPr>
          <p:cNvPr id="60438" name="Group 33"/>
          <p:cNvGrpSpPr/>
          <p:nvPr/>
        </p:nvGrpSpPr>
        <p:grpSpPr>
          <a:xfrm>
            <a:off x="2279650" y="1938338"/>
            <a:ext cx="4213225" cy="2049462"/>
            <a:chOff x="0" y="0"/>
            <a:chExt cx="4213690" cy="2049054"/>
          </a:xfrm>
        </p:grpSpPr>
        <p:cxnSp>
          <p:nvCxnSpPr>
            <p:cNvPr id="57363" name="Straight Connector 23"/>
            <p:cNvCxnSpPr/>
            <p:nvPr/>
          </p:nvCxnSpPr>
          <p:spPr>
            <a:xfrm>
              <a:off x="0" y="0"/>
              <a:ext cx="3146773" cy="2041119"/>
            </a:xfrm>
            <a:prstGeom prst="line">
              <a:avLst/>
            </a:prstGeom>
            <a:ln w="38100" cap="flat" cmpd="sng">
              <a:solidFill>
                <a:srgbClr val="005EA4"/>
              </a:solidFill>
              <a:prstDash val="solid"/>
              <a:headEnd type="none" w="med" len="med"/>
              <a:tailEnd type="none" w="med" len="med"/>
            </a:ln>
          </p:spPr>
        </p:cxnSp>
        <p:sp>
          <p:nvSpPr>
            <p:cNvPr id="57364" name="TextBox 31"/>
            <p:cNvSpPr txBox="1"/>
            <p:nvPr/>
          </p:nvSpPr>
          <p:spPr>
            <a:xfrm>
              <a:off x="3343644" y="1682415"/>
              <a:ext cx="870046" cy="366639"/>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zh-CN" altLang="en-US" dirty="0">
                  <a:ea typeface="宋体" panose="02010600030101010101" pitchFamily="2" charset="-122"/>
                </a:rPr>
                <a:t>总需求</a:t>
              </a:r>
              <a:endParaRPr lang="zh-CN" altLang="en-US" dirty="0">
                <a:ea typeface="宋体" panose="02010600030101010101" pitchFamily="2" charset="-122"/>
              </a:endParaRPr>
            </a:p>
          </p:txBody>
        </p:sp>
      </p:grpSp>
      <p:grpSp>
        <p:nvGrpSpPr>
          <p:cNvPr id="60441" name="Group 36"/>
          <p:cNvGrpSpPr/>
          <p:nvPr/>
        </p:nvGrpSpPr>
        <p:grpSpPr>
          <a:xfrm>
            <a:off x="1071563" y="2813050"/>
            <a:ext cx="3354387" cy="461963"/>
            <a:chOff x="0" y="0"/>
            <a:chExt cx="3353140" cy="462720"/>
          </a:xfrm>
        </p:grpSpPr>
        <p:grpSp>
          <p:nvGrpSpPr>
            <p:cNvPr id="57357" name="Group 25"/>
            <p:cNvGrpSpPr/>
            <p:nvPr/>
          </p:nvGrpSpPr>
          <p:grpSpPr>
            <a:xfrm>
              <a:off x="0" y="0"/>
              <a:ext cx="3011516" cy="367197"/>
              <a:chOff x="0" y="0"/>
              <a:chExt cx="3011516" cy="367197"/>
            </a:xfrm>
          </p:grpSpPr>
          <p:grpSp>
            <p:nvGrpSpPr>
              <p:cNvPr id="57359" name="Group 26"/>
              <p:cNvGrpSpPr/>
              <p:nvPr/>
            </p:nvGrpSpPr>
            <p:grpSpPr>
              <a:xfrm>
                <a:off x="0" y="0"/>
                <a:ext cx="2940543" cy="367197"/>
                <a:chOff x="0" y="0"/>
                <a:chExt cx="2940796" cy="367197"/>
              </a:xfrm>
            </p:grpSpPr>
            <p:cxnSp>
              <p:nvCxnSpPr>
                <p:cNvPr id="57361" name="Straight Connector 30"/>
                <p:cNvCxnSpPr/>
                <p:nvPr/>
              </p:nvCxnSpPr>
              <p:spPr>
                <a:xfrm rot="10800000">
                  <a:off x="1112519" y="265463"/>
                  <a:ext cx="1828277" cy="0"/>
                </a:xfrm>
                <a:prstGeom prst="line">
                  <a:avLst/>
                </a:prstGeom>
                <a:ln w="9525" cap="flat" cmpd="sng">
                  <a:solidFill>
                    <a:schemeClr val="tx1"/>
                  </a:solidFill>
                  <a:prstDash val="sysDot"/>
                  <a:headEnd type="none" w="med" len="med"/>
                  <a:tailEnd type="none" w="med" len="med"/>
                </a:ln>
              </p:spPr>
            </p:cxnSp>
            <p:sp>
              <p:nvSpPr>
                <p:cNvPr id="57362" name="TextBox 24"/>
                <p:cNvSpPr txBox="1"/>
                <p:nvPr/>
              </p:nvSpPr>
              <p:spPr>
                <a:xfrm>
                  <a:off x="0" y="0"/>
                  <a:ext cx="1098236" cy="367197"/>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zh-CN" altLang="en-US" dirty="0">
                      <a:ea typeface="宋体" panose="02010600030101010101" pitchFamily="2" charset="-122"/>
                    </a:rPr>
                    <a:t>均衡价格</a:t>
                  </a:r>
                  <a:endParaRPr lang="zh-CN" altLang="en-US" baseline="-25000" dirty="0">
                    <a:ea typeface="宋体" panose="02010600030101010101" pitchFamily="2" charset="-122"/>
                  </a:endParaRPr>
                </a:p>
              </p:txBody>
            </p:sp>
          </p:grpSp>
          <p:sp>
            <p:nvSpPr>
              <p:cNvPr id="57360" name="Freeform 183"/>
              <p:cNvSpPr/>
              <p:nvPr/>
            </p:nvSpPr>
            <p:spPr>
              <a:xfrm>
                <a:off x="2865535" y="198101"/>
                <a:ext cx="145981" cy="136644"/>
              </a:xfrm>
              <a:custGeom>
                <a:avLst/>
                <a:gdLst>
                  <a:gd name="txL" fmla="*/ 0 w 106"/>
                  <a:gd name="txT" fmla="*/ 0 h 68"/>
                  <a:gd name="txR" fmla="*/ 106 w 106"/>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alpha val="100000"/>
                </a:srgbClr>
              </a:solidFill>
              <a:ln w="9525">
                <a:noFill/>
              </a:ln>
            </p:spPr>
            <p:txBody>
              <a:bodyPr/>
              <a:p>
                <a:endParaRPr lang="zh-CN" altLang="en-US"/>
              </a:p>
            </p:txBody>
          </p:sp>
        </p:grpSp>
        <p:sp>
          <p:nvSpPr>
            <p:cNvPr id="57358" name="TextBox 24"/>
            <p:cNvSpPr txBox="1"/>
            <p:nvPr/>
          </p:nvSpPr>
          <p:spPr>
            <a:xfrm>
              <a:off x="3014657" y="93024"/>
              <a:ext cx="338483" cy="369696"/>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dirty="0">
                  <a:ea typeface="宋体" panose="02010600030101010101" pitchFamily="2" charset="-122"/>
                </a:rPr>
                <a:t>A</a:t>
              </a:r>
              <a:endParaRPr lang="en-US" altLang="zh-CN" baseline="-25000" dirty="0">
                <a:ea typeface="宋体" panose="02010600030101010101" pitchFamily="2" charset="-122"/>
              </a:endParaRPr>
            </a:p>
          </p:txBody>
        </p:sp>
      </p:grpSp>
      <p:sp>
        <p:nvSpPr>
          <p:cNvPr id="57356" name="Slide Number Placeholder 1"/>
          <p:cNvSpPr txBox="1">
            <a:spLocks noGrp="1"/>
          </p:cNvSpPr>
          <p:nvPr/>
        </p:nvSpPr>
        <p:spPr>
          <a:xfrm>
            <a:off x="8618538" y="6473825"/>
            <a:ext cx="520700" cy="379413"/>
          </a:xfrm>
          <a:prstGeom prst="rect">
            <a:avLst/>
          </a:prstGeom>
          <a:noFill/>
          <a:ln w="9525">
            <a:noFill/>
          </a:ln>
        </p:spPr>
        <p:txBody>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0426"/>
                                        </p:tgtEl>
                                        <p:attrNameLst>
                                          <p:attrName>style.visibility</p:attrName>
                                        </p:attrNameLst>
                                      </p:cBhvr>
                                      <p:to>
                                        <p:strVal val="visible"/>
                                      </p:to>
                                    </p:set>
                                    <p:animEffect transition="in" filter="wipe(left)">
                                      <p:cBhvr>
                                        <p:cTn id="7" dur="500"/>
                                        <p:tgtEl>
                                          <p:spTgt spid="60426"/>
                                        </p:tgtEl>
                                      </p:cBhvr>
                                    </p:animEffect>
                                  </p:childTnLst>
                                </p:cTn>
                              </p:par>
                              <p:par>
                                <p:cTn id="8" presetID="22" presetClass="entr" presetSubtype="4" fill="hold" nodeType="withEffect">
                                  <p:stCondLst>
                                    <p:cond delay="0"/>
                                  </p:stCondLst>
                                  <p:childTnLst>
                                    <p:set>
                                      <p:cBhvr>
                                        <p:cTn id="9" dur="1" fill="hold">
                                          <p:stCondLst>
                                            <p:cond delay="0"/>
                                          </p:stCondLst>
                                        </p:cTn>
                                        <p:tgtEl>
                                          <p:spTgt spid="60421"/>
                                        </p:tgtEl>
                                        <p:attrNameLst>
                                          <p:attrName>style.visibility</p:attrName>
                                        </p:attrNameLst>
                                      </p:cBhvr>
                                      <p:to>
                                        <p:strVal val="visible"/>
                                      </p:to>
                                    </p:set>
                                    <p:animEffect transition="in" filter="wipe(down)">
                                      <p:cBhvr>
                                        <p:cTn id="10" dur="500"/>
                                        <p:tgtEl>
                                          <p:spTgt spid="60421"/>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0430"/>
                                        </p:tgtEl>
                                        <p:attrNameLst>
                                          <p:attrName>style.visibility</p:attrName>
                                        </p:attrNameLst>
                                      </p:cBhvr>
                                      <p:to>
                                        <p:strVal val="visible"/>
                                      </p:to>
                                    </p:set>
                                    <p:animEffect transition="in" filter="wipe(up)">
                                      <p:cBhvr>
                                        <p:cTn id="14" dur="1000"/>
                                        <p:tgtEl>
                                          <p:spTgt spid="60430"/>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60438"/>
                                        </p:tgtEl>
                                        <p:attrNameLst>
                                          <p:attrName>style.visibility</p:attrName>
                                        </p:attrNameLst>
                                      </p:cBhvr>
                                      <p:to>
                                        <p:strVal val="visible"/>
                                      </p:to>
                                    </p:set>
                                    <p:animEffect transition="in" filter="wipe(left)">
                                      <p:cBhvr>
                                        <p:cTn id="18" dur="1000"/>
                                        <p:tgtEl>
                                          <p:spTgt spid="60438"/>
                                        </p:tgtEl>
                                      </p:cBhvr>
                                    </p:animEffect>
                                  </p:childTnLst>
                                </p:cTn>
                              </p:par>
                            </p:childTnLst>
                          </p:cTn>
                        </p:par>
                        <p:par>
                          <p:cTn id="19" fill="hold">
                            <p:stCondLst>
                              <p:cond delay="2500"/>
                            </p:stCondLst>
                            <p:childTnLst>
                              <p:par>
                                <p:cTn id="20" presetID="22" presetClass="entr" presetSubtype="8" fill="hold" nodeType="afterEffect">
                                  <p:stCondLst>
                                    <p:cond delay="0"/>
                                  </p:stCondLst>
                                  <p:childTnLst>
                                    <p:set>
                                      <p:cBhvr>
                                        <p:cTn id="21" dur="1" fill="hold">
                                          <p:stCondLst>
                                            <p:cond delay="0"/>
                                          </p:stCondLst>
                                        </p:cTn>
                                        <p:tgtEl>
                                          <p:spTgt spid="60441"/>
                                        </p:tgtEl>
                                        <p:attrNameLst>
                                          <p:attrName>style.visibility</p:attrName>
                                        </p:attrNameLst>
                                      </p:cBhvr>
                                      <p:to>
                                        <p:strVal val="visible"/>
                                      </p:to>
                                    </p:set>
                                    <p:animEffect transition="in" filter="wipe(left)">
                                      <p:cBhvr>
                                        <p:cTn id="22" dur="1000"/>
                                        <p:tgtEl>
                                          <p:spTgt spid="60441"/>
                                        </p:tgtEl>
                                      </p:cBhvr>
                                    </p:animEffect>
                                  </p:childTnLst>
                                </p:cTn>
                              </p:par>
                            </p:childTnLst>
                          </p:cTn>
                        </p:par>
                        <p:par>
                          <p:cTn id="23" fill="hold">
                            <p:stCondLst>
                              <p:cond delay="3500"/>
                            </p:stCondLst>
                            <p:childTnLst>
                              <p:par>
                                <p:cTn id="24" presetID="22" presetClass="entr" presetSubtype="8" fill="hold" nodeType="afterEffect">
                                  <p:stCondLst>
                                    <p:cond delay="0"/>
                                  </p:stCondLst>
                                  <p:childTnLst>
                                    <p:set>
                                      <p:cBhvr>
                                        <p:cTn id="25" dur="1" fill="hold">
                                          <p:stCondLst>
                                            <p:cond delay="0"/>
                                          </p:stCondLst>
                                        </p:cTn>
                                        <p:tgtEl>
                                          <p:spTgt spid="60435"/>
                                        </p:tgtEl>
                                        <p:attrNameLst>
                                          <p:attrName>style.visibility</p:attrName>
                                        </p:attrNameLst>
                                      </p:cBhvr>
                                      <p:to>
                                        <p:strVal val="visible"/>
                                      </p:to>
                                    </p:set>
                                    <p:animEffect transition="in" filter="wipe(left)">
                                      <p:cBhvr>
                                        <p:cTn id="26" dur="1000"/>
                                        <p:tgtEl>
                                          <p:spTgt spid="60435"/>
                                        </p:tgtEl>
                                      </p:cBhvr>
                                    </p:animEffect>
                                  </p:childTnLst>
                                </p:cTn>
                              </p:par>
                            </p:childTnLst>
                          </p:cTn>
                        </p:par>
                        <p:par>
                          <p:cTn id="27" fill="hold">
                            <p:stCondLst>
                              <p:cond delay="4500"/>
                            </p:stCondLst>
                            <p:childTnLst>
                              <p:par>
                                <p:cTn id="28" presetID="22" presetClass="entr" presetSubtype="8" fill="hold" grpId="0" nodeType="afterEffect">
                                  <p:stCondLst>
                                    <p:cond delay="0"/>
                                  </p:stCondLst>
                                  <p:childTnLst>
                                    <p:set>
                                      <p:cBhvr>
                                        <p:cTn id="29" dur="1" fill="hold">
                                          <p:stCondLst>
                                            <p:cond delay="0"/>
                                          </p:stCondLst>
                                        </p:cTn>
                                        <p:tgtEl>
                                          <p:spTgt spid="60429"/>
                                        </p:tgtEl>
                                        <p:attrNameLst>
                                          <p:attrName>style.visibility</p:attrName>
                                        </p:attrNameLst>
                                      </p:cBhvr>
                                      <p:to>
                                        <p:strVal val="visible"/>
                                      </p:to>
                                    </p:set>
                                    <p:animEffect transition="in" filter="wipe(left)">
                                      <p:cBhvr>
                                        <p:cTn id="30" dur="500"/>
                                        <p:tgtEl>
                                          <p:spTgt spid="60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itle 1"/>
          <p:cNvSpPr>
            <a:spLocks noGrp="1"/>
          </p:cNvSpPr>
          <p:nvPr>
            <p:ph type="title" idx="4294967295"/>
          </p:nvPr>
        </p:nvSpPr>
        <p:spPr>
          <a:xfrm>
            <a:off x="1241425" y="101600"/>
            <a:ext cx="7902575" cy="860425"/>
          </a:xfrm>
          <a:ln/>
        </p:spPr>
        <p:txBody>
          <a:bodyPr vert="horz" wrap="square" lIns="91440" tIns="45720" rIns="91440" bIns="45720" anchor="t"/>
          <a:p>
            <a:r>
              <a:rPr lang="zh-CN" altLang="en-US" dirty="0">
                <a:ea typeface="宋体" panose="02010600030101010101" pitchFamily="2" charset="-122"/>
              </a:rPr>
              <a:t>经济波动的原因</a:t>
            </a:r>
            <a:endParaRPr lang="en-US" altLang="zh-CN" dirty="0">
              <a:ea typeface="宋体" panose="02010600030101010101" pitchFamily="2" charset="-122"/>
            </a:endParaRPr>
          </a:p>
        </p:txBody>
      </p:sp>
      <p:sp>
        <p:nvSpPr>
          <p:cNvPr id="58371"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总需求的移动</a:t>
            </a:r>
            <a:endParaRPr lang="zh-CN" altLang="en-US" dirty="0">
              <a:ea typeface="宋体" panose="02010600030101010101" pitchFamily="2" charset="-122"/>
            </a:endParaRPr>
          </a:p>
          <a:p>
            <a:pPr lvl="1"/>
            <a:r>
              <a:rPr lang="zh-CN" altLang="en-US" dirty="0">
                <a:ea typeface="宋体" panose="02010600030101010101" pitchFamily="2" charset="-122"/>
              </a:rPr>
              <a:t>悲观情绪的波动</a:t>
            </a:r>
            <a:r>
              <a:rPr lang="en-US" altLang="zh-CN" dirty="0">
                <a:ea typeface="宋体" panose="02010600030101010101" pitchFamily="2" charset="-122"/>
              </a:rPr>
              <a:t>:</a:t>
            </a:r>
            <a:r>
              <a:rPr lang="zh-CN" altLang="en-US" dirty="0">
                <a:ea typeface="宋体" panose="02010600030101010101" pitchFamily="2" charset="-122"/>
              </a:rPr>
              <a:t> AD移动</a:t>
            </a:r>
            <a:endParaRPr lang="zh-CN" altLang="en-US" dirty="0">
              <a:ea typeface="宋体" panose="02010600030101010101" pitchFamily="2" charset="-122"/>
            </a:endParaRPr>
          </a:p>
          <a:p>
            <a:pPr lvl="1"/>
            <a:r>
              <a:rPr lang="zh-CN" altLang="en-US" dirty="0">
                <a:ea typeface="宋体" panose="02010600030101010101" pitchFamily="2" charset="-122"/>
              </a:rPr>
              <a:t>短期</a:t>
            </a:r>
            <a:endParaRPr lang="zh-CN" altLang="en-US" dirty="0">
              <a:ea typeface="宋体" panose="02010600030101010101" pitchFamily="2" charset="-122"/>
            </a:endParaRPr>
          </a:p>
          <a:p>
            <a:pPr lvl="2"/>
            <a:r>
              <a:rPr lang="zh-CN" altLang="en-US" dirty="0">
                <a:ea typeface="宋体" panose="02010600030101010101" pitchFamily="2" charset="-122"/>
              </a:rPr>
              <a:t>产出下降</a:t>
            </a:r>
            <a:endParaRPr lang="zh-CN" altLang="en-US" dirty="0">
              <a:ea typeface="宋体" panose="02010600030101010101" pitchFamily="2" charset="-122"/>
            </a:endParaRPr>
          </a:p>
          <a:p>
            <a:pPr lvl="2"/>
            <a:r>
              <a:rPr lang="zh-CN" altLang="en-US" dirty="0">
                <a:ea typeface="宋体" panose="02010600030101010101" pitchFamily="2" charset="-122"/>
              </a:rPr>
              <a:t>物价水平下降</a:t>
            </a:r>
            <a:endParaRPr lang="zh-CN" altLang="en-US" dirty="0">
              <a:ea typeface="宋体" panose="02010600030101010101" pitchFamily="2" charset="-122"/>
            </a:endParaRPr>
          </a:p>
          <a:p>
            <a:pPr lvl="1"/>
            <a:r>
              <a:rPr lang="zh-CN" altLang="en-US" dirty="0">
                <a:ea typeface="宋体" panose="02010600030101010101" pitchFamily="2" charset="-122"/>
              </a:rPr>
              <a:t>长期</a:t>
            </a:r>
            <a:endParaRPr lang="zh-CN" altLang="en-US" dirty="0">
              <a:ea typeface="宋体" panose="02010600030101010101" pitchFamily="2" charset="-122"/>
            </a:endParaRPr>
          </a:p>
          <a:p>
            <a:pPr lvl="2"/>
            <a:r>
              <a:rPr lang="zh-CN" altLang="en-US" dirty="0">
                <a:ea typeface="宋体" panose="02010600030101010101" pitchFamily="2" charset="-122"/>
              </a:rPr>
              <a:t>短期总供给曲线向右移动</a:t>
            </a:r>
            <a:endParaRPr lang="zh-CN" altLang="en-US" dirty="0">
              <a:ea typeface="宋体" panose="02010600030101010101" pitchFamily="2" charset="-122"/>
            </a:endParaRPr>
          </a:p>
          <a:p>
            <a:pPr lvl="2"/>
            <a:r>
              <a:rPr lang="zh-CN" altLang="en-US" dirty="0">
                <a:ea typeface="宋体" panose="02010600030101010101" pitchFamily="2" charset="-122"/>
              </a:rPr>
              <a:t>产出 – 自然水平</a:t>
            </a:r>
            <a:endParaRPr lang="zh-CN" altLang="en-US" dirty="0">
              <a:ea typeface="宋体" panose="02010600030101010101" pitchFamily="2" charset="-122"/>
            </a:endParaRPr>
          </a:p>
          <a:p>
            <a:pPr lvl="2"/>
            <a:r>
              <a:rPr lang="zh-CN" altLang="en-US" dirty="0">
                <a:ea typeface="宋体" panose="02010600030101010101" pitchFamily="2" charset="-122"/>
              </a:rPr>
              <a:t>价格水平 – 下降 </a:t>
            </a:r>
            <a:endParaRPr lang="zh-CN" altLang="en-US" dirty="0">
              <a:ea typeface="宋体" panose="02010600030101010101" pitchFamily="2" charset="-122"/>
            </a:endParaRPr>
          </a:p>
        </p:txBody>
      </p:sp>
      <p:sp>
        <p:nvSpPr>
          <p:cNvPr id="58372"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58373"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idx="4294967295"/>
          </p:nvPr>
        </p:nvSpPr>
        <p:spPr>
          <a:ln/>
        </p:spPr>
        <p:txBody>
          <a:bodyPr vert="horz" wrap="square" lIns="91440" tIns="45720" rIns="91440" bIns="45720" anchor="ctr"/>
          <a:p>
            <a:r>
              <a:rPr lang="zh-CN" altLang="en-US" sz="2900" dirty="0">
                <a:solidFill>
                  <a:schemeClr val="tx1"/>
                </a:solidFill>
                <a:ea typeface="宋体" panose="02010600030101010101" pitchFamily="2" charset="-122"/>
              </a:rPr>
              <a:t>图 1</a:t>
            </a:r>
            <a:endParaRPr lang="zh-CN" altLang="en-US" sz="2900" dirty="0">
              <a:solidFill>
                <a:schemeClr val="tx1"/>
              </a:solidFill>
              <a:ea typeface="宋体" panose="02010600030101010101" pitchFamily="2" charset="-122"/>
            </a:endParaRPr>
          </a:p>
        </p:txBody>
      </p:sp>
      <p:sp>
        <p:nvSpPr>
          <p:cNvPr id="13315" name="Footer Placeholder 3"/>
          <p:cNvSpPr txBox="1">
            <a:spLocks noGrp="1"/>
          </p:cNvSpPr>
          <p:nvPr/>
        </p:nvSpPr>
        <p:spPr>
          <a:xfrm>
            <a:off x="0" y="6492875"/>
            <a:ext cx="8615363" cy="365125"/>
          </a:xfrm>
          <a:prstGeom prst="rect">
            <a:avLst/>
          </a:prstGeom>
          <a:noFill/>
          <a:ln w="9525">
            <a:noFill/>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100" dirty="0">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ea typeface="宋体" panose="02010600030101010101" pitchFamily="2" charset="-122"/>
            </a:endParaRPr>
          </a:p>
        </p:txBody>
      </p:sp>
      <p:sp>
        <p:nvSpPr>
          <p:cNvPr id="13316" name="TextBox 4"/>
          <p:cNvSpPr txBox="1"/>
          <p:nvPr/>
        </p:nvSpPr>
        <p:spPr>
          <a:xfrm>
            <a:off x="136525" y="403225"/>
            <a:ext cx="2659063" cy="487363"/>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2600" dirty="0">
                <a:solidFill>
                  <a:srgbClr val="002060"/>
                </a:solidFill>
                <a:ea typeface="宋体" panose="02010600030101010101" pitchFamily="2" charset="-122"/>
              </a:rPr>
              <a:t>短期经济波动 (a)</a:t>
            </a:r>
            <a:endParaRPr lang="zh-CN" altLang="en-US" sz="2600" dirty="0">
              <a:solidFill>
                <a:srgbClr val="002060"/>
              </a:solidFill>
              <a:ea typeface="宋体" panose="02010600030101010101" pitchFamily="2" charset="-122"/>
            </a:endParaRPr>
          </a:p>
        </p:txBody>
      </p:sp>
      <p:sp>
        <p:nvSpPr>
          <p:cNvPr id="13317" name="Slide Number Placeholder 1"/>
          <p:cNvSpPr txBox="1">
            <a:spLocks noGrp="1"/>
          </p:cNvSpPr>
          <p:nvPr/>
        </p:nvSpPr>
        <p:spPr>
          <a:xfrm>
            <a:off x="8618538" y="6473825"/>
            <a:ext cx="520700" cy="379413"/>
          </a:xfrm>
          <a:prstGeom prst="rect">
            <a:avLst/>
          </a:prstGeom>
          <a:noFill/>
          <a:ln w="9525">
            <a:noFill/>
          </a:ln>
        </p:spPr>
        <p:txBody>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grpSp>
        <p:nvGrpSpPr>
          <p:cNvPr id="14342" name="Group 1"/>
          <p:cNvGrpSpPr>
            <a:grpSpLocks noChangeAspect="1"/>
          </p:cNvGrpSpPr>
          <p:nvPr/>
        </p:nvGrpSpPr>
        <p:grpSpPr>
          <a:xfrm>
            <a:off x="2032000" y="936625"/>
            <a:ext cx="7058025" cy="5318125"/>
            <a:chOff x="0" y="0"/>
            <a:chExt cx="7058025" cy="5318503"/>
          </a:xfrm>
        </p:grpSpPr>
        <p:pic>
          <p:nvPicPr>
            <p:cNvPr id="13321" name="Picture 11"/>
            <p:cNvPicPr>
              <a:picLocks noChangeAspect="1"/>
            </p:cNvPicPr>
            <p:nvPr/>
          </p:nvPicPr>
          <p:blipFill>
            <a:blip r:embed="rId1"/>
            <a:stretch>
              <a:fillRect/>
            </a:stretch>
          </p:blipFill>
          <p:spPr>
            <a:xfrm>
              <a:off x="0" y="0"/>
              <a:ext cx="7058025" cy="4743450"/>
            </a:xfrm>
            <a:prstGeom prst="rect">
              <a:avLst/>
            </a:prstGeom>
            <a:noFill/>
            <a:ln w="9525">
              <a:noFill/>
            </a:ln>
          </p:spPr>
        </p:pic>
        <p:pic>
          <p:nvPicPr>
            <p:cNvPr id="13322" name="Picture 12"/>
            <p:cNvPicPr>
              <a:picLocks noChangeAspect="1"/>
            </p:cNvPicPr>
            <p:nvPr/>
          </p:nvPicPr>
          <p:blipFill>
            <a:blip r:embed="rId2"/>
            <a:stretch>
              <a:fillRect/>
            </a:stretch>
          </p:blipFill>
          <p:spPr>
            <a:xfrm>
              <a:off x="2157412" y="4880353"/>
              <a:ext cx="2743200" cy="438150"/>
            </a:xfrm>
            <a:prstGeom prst="rect">
              <a:avLst/>
            </a:prstGeom>
            <a:noFill/>
            <a:ln w="9525">
              <a:noFill/>
            </a:ln>
          </p:spPr>
        </p:pic>
      </p:grpSp>
      <p:sp>
        <p:nvSpPr>
          <p:cNvPr id="14345" name="TextBox 8"/>
          <p:cNvSpPr txBox="1"/>
          <p:nvPr/>
        </p:nvSpPr>
        <p:spPr>
          <a:xfrm>
            <a:off x="219075" y="1392238"/>
            <a:ext cx="2128838" cy="2378075"/>
          </a:xfrm>
          <a:prstGeom prst="rect">
            <a:avLst/>
          </a:prstGeom>
          <a:no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1500" dirty="0">
                <a:ea typeface="宋体" panose="02010600030101010101" pitchFamily="2" charset="-122"/>
              </a:rPr>
              <a:t>该图a幅、b幅和c幅分别显示了1965年以来用季度数据表示的美国经济的真实GDP、投资支出以及失业率。阴影面积表示衰退。要注意的是，在衰退期间，真实GDP和投资支出的时间少的，而失业是上升的。</a:t>
            </a:r>
            <a:endParaRPr lang="zh-CN" altLang="en-US" sz="1500" dirty="0">
              <a:ea typeface="宋体" panose="02010600030101010101" pitchFamily="2" charset="-122"/>
            </a:endParaRPr>
          </a:p>
        </p:txBody>
      </p:sp>
      <p:pic>
        <p:nvPicPr>
          <p:cNvPr id="13320" name="Picture 10" descr="33j1"/>
          <p:cNvPicPr>
            <a:picLocks noChangeAspect="1"/>
          </p:cNvPicPr>
          <p:nvPr/>
        </p:nvPicPr>
        <p:blipFill>
          <a:blip r:embed="rId3"/>
          <a:stretch>
            <a:fillRect/>
          </a:stretch>
        </p:blipFill>
        <p:spPr>
          <a:xfrm>
            <a:off x="2209800" y="814388"/>
            <a:ext cx="6831013" cy="55086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42"/>
                                        </p:tgtEl>
                                        <p:attrNameLst>
                                          <p:attrName>style.visibility</p:attrName>
                                        </p:attrNameLst>
                                      </p:cBhvr>
                                      <p:to>
                                        <p:strVal val="visible"/>
                                      </p:to>
                                    </p:set>
                                    <p:animEffect transition="in" filter="wipe(left)">
                                      <p:cBhvr>
                                        <p:cTn id="7" dur="1000"/>
                                        <p:tgtEl>
                                          <p:spTgt spid="1434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4345"/>
                                        </p:tgtEl>
                                        <p:attrNameLst>
                                          <p:attrName>style.visibility</p:attrName>
                                        </p:attrNameLst>
                                      </p:cBhvr>
                                      <p:to>
                                        <p:strVal val="visible"/>
                                      </p:to>
                                    </p:set>
                                    <p:animEffect transition="in" filter="wipe(left)">
                                      <p:cBhvr>
                                        <p:cTn id="11" dur="5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1"/>
          <p:cNvSpPr>
            <a:spLocks noGrp="1"/>
          </p:cNvSpPr>
          <p:nvPr>
            <p:ph type="title" idx="4294967295"/>
          </p:nvPr>
        </p:nvSpPr>
        <p:spPr>
          <a:ln/>
        </p:spPr>
        <p:txBody>
          <a:bodyPr vert="horz" wrap="square" lIns="91440" tIns="45720" rIns="91440" bIns="45720" anchor="ctr"/>
          <a:p>
            <a:r>
              <a:rPr lang="zh-CN" altLang="en-US" dirty="0">
                <a:ea typeface="宋体" panose="02010600030101010101" pitchFamily="2" charset="-122"/>
              </a:rPr>
              <a:t>表 </a:t>
            </a:r>
            <a:r>
              <a:rPr lang="en-US" altLang="zh-CN" dirty="0">
                <a:ea typeface="宋体" panose="02010600030101010101" pitchFamily="2" charset="-122"/>
              </a:rPr>
              <a:t>3</a:t>
            </a:r>
            <a:endParaRPr lang="en-US" altLang="zh-CN" dirty="0">
              <a:ea typeface="宋体" panose="02010600030101010101" pitchFamily="2" charset="-122"/>
            </a:endParaRPr>
          </a:p>
        </p:txBody>
      </p:sp>
      <p:sp>
        <p:nvSpPr>
          <p:cNvPr id="59395" name="Footer Placeholder 3"/>
          <p:cNvSpPr txBox="1">
            <a:spLocks noGrp="1"/>
          </p:cNvSpPr>
          <p:nvPr/>
        </p:nvSpPr>
        <p:spPr>
          <a:xfrm>
            <a:off x="0" y="6492875"/>
            <a:ext cx="8658225" cy="365125"/>
          </a:xfrm>
          <a:prstGeom prst="rect">
            <a:avLst/>
          </a:prstGeom>
          <a:noFill/>
          <a:ln w="9525">
            <a:noFill/>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100" dirty="0">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ea typeface="宋体" panose="02010600030101010101" pitchFamily="2" charset="-122"/>
            </a:endParaRPr>
          </a:p>
        </p:txBody>
      </p:sp>
      <p:sp>
        <p:nvSpPr>
          <p:cNvPr id="59396" name="TextBox 4"/>
          <p:cNvSpPr txBox="1"/>
          <p:nvPr/>
        </p:nvSpPr>
        <p:spPr>
          <a:xfrm>
            <a:off x="150813" y="409575"/>
            <a:ext cx="4476750" cy="488950"/>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2600" dirty="0">
                <a:solidFill>
                  <a:srgbClr val="002060"/>
                </a:solidFill>
                <a:ea typeface="宋体" panose="02010600030101010101" pitchFamily="2" charset="-122"/>
              </a:rPr>
              <a:t>分析宏观经济波动的四个步骤</a:t>
            </a:r>
            <a:endParaRPr lang="zh-CN" altLang="en-US" sz="2600" dirty="0">
              <a:solidFill>
                <a:srgbClr val="002060"/>
              </a:solidFill>
              <a:ea typeface="宋体" panose="02010600030101010101" pitchFamily="2" charset="-122"/>
            </a:endParaRPr>
          </a:p>
        </p:txBody>
      </p:sp>
      <p:sp>
        <p:nvSpPr>
          <p:cNvPr id="59397" name="Slide Number Placeholder 1"/>
          <p:cNvSpPr txBox="1">
            <a:spLocks noGrp="1"/>
          </p:cNvSpPr>
          <p:nvPr/>
        </p:nvSpPr>
        <p:spPr>
          <a:xfrm>
            <a:off x="8634413" y="6483350"/>
            <a:ext cx="509587" cy="369888"/>
          </a:xfrm>
          <a:prstGeom prst="rect">
            <a:avLst/>
          </a:prstGeom>
          <a:noFill/>
          <a:ln w="9525">
            <a:noFill/>
          </a:ln>
        </p:spPr>
        <p:txBody>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
        <p:nvSpPr>
          <p:cNvPr id="62470" name="TextBox 2"/>
          <p:cNvSpPr txBox="1"/>
          <p:nvPr/>
        </p:nvSpPr>
        <p:spPr>
          <a:xfrm>
            <a:off x="436563" y="1309688"/>
            <a:ext cx="8393112" cy="1798637"/>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2000" dirty="0">
                <a:ea typeface="宋体" panose="02010600030101010101" pitchFamily="2" charset="-122"/>
              </a:rPr>
              <a:t>1. </a:t>
            </a:r>
            <a:r>
              <a:rPr lang="zh-CN" altLang="en-US" sz="2000" dirty="0">
                <a:ea typeface="宋体" panose="02010600030101010101" pitchFamily="2" charset="-122"/>
              </a:rPr>
              <a:t>确定某个事件是使总需求曲线移动，还是使总供给曲线移动（或者两条曲线都移动）</a:t>
            </a:r>
            <a:r>
              <a:rPr lang="en-US" altLang="zh-CN" sz="2000" dirty="0">
                <a:ea typeface="宋体" panose="02010600030101010101" pitchFamily="2" charset="-122"/>
              </a:rPr>
              <a:t>.</a:t>
            </a:r>
            <a:endParaRPr lang="en-US" altLang="zh-CN" sz="2000" dirty="0">
              <a:ea typeface="宋体" panose="02010600030101010101" pitchFamily="2" charset="-122"/>
            </a:endParaRPr>
          </a:p>
          <a:p>
            <a:pPr marL="0" lvl="0" indent="0" eaLnBrk="1" hangingPunct="1"/>
            <a:r>
              <a:rPr lang="en-US" altLang="zh-CN" sz="2000" dirty="0">
                <a:ea typeface="宋体" panose="02010600030101010101" pitchFamily="2" charset="-122"/>
              </a:rPr>
              <a:t>2. </a:t>
            </a:r>
            <a:r>
              <a:rPr lang="zh-CN" altLang="en-US" sz="2000" dirty="0">
                <a:ea typeface="宋体" panose="02010600030101010101" pitchFamily="2" charset="-122"/>
              </a:rPr>
              <a:t>确定曲线移动的方向</a:t>
            </a:r>
            <a:r>
              <a:rPr lang="en-US" altLang="zh-CN" sz="2000" dirty="0">
                <a:ea typeface="宋体" panose="02010600030101010101" pitchFamily="2" charset="-122"/>
              </a:rPr>
              <a:t>.</a:t>
            </a:r>
            <a:endParaRPr lang="en-US" altLang="zh-CN" sz="2000" dirty="0">
              <a:ea typeface="宋体" panose="02010600030101010101" pitchFamily="2" charset="-122"/>
            </a:endParaRPr>
          </a:p>
          <a:p>
            <a:pPr marL="0" lvl="0" indent="0" eaLnBrk="1" hangingPunct="1"/>
            <a:r>
              <a:rPr lang="en-US" altLang="zh-CN" sz="2000" dirty="0">
                <a:ea typeface="宋体" panose="02010600030101010101" pitchFamily="2" charset="-122"/>
              </a:rPr>
              <a:t>3. </a:t>
            </a:r>
            <a:r>
              <a:rPr lang="zh-CN" altLang="en-US" sz="2000" dirty="0">
                <a:ea typeface="宋体" panose="02010600030101010101" pitchFamily="2" charset="-122"/>
              </a:rPr>
              <a:t>用总需求和总供给图说明这种移动如何影响短期产量和物价水平</a:t>
            </a:r>
            <a:r>
              <a:rPr lang="en-US" altLang="zh-CN" sz="2000" dirty="0">
                <a:ea typeface="宋体" panose="02010600030101010101" pitchFamily="2" charset="-122"/>
              </a:rPr>
              <a:t>.</a:t>
            </a:r>
            <a:endParaRPr lang="en-US" altLang="zh-CN" sz="2000" dirty="0">
              <a:ea typeface="宋体" panose="02010600030101010101" pitchFamily="2" charset="-122"/>
            </a:endParaRPr>
          </a:p>
          <a:p>
            <a:pPr marL="0" lvl="0" indent="0" eaLnBrk="1" hangingPunct="1"/>
            <a:r>
              <a:rPr lang="en-US" altLang="zh-CN" sz="2000" dirty="0">
                <a:ea typeface="宋体" panose="02010600030101010101" pitchFamily="2" charset="-122"/>
              </a:rPr>
              <a:t>4. </a:t>
            </a:r>
            <a:r>
              <a:rPr lang="zh-CN" altLang="en-US" sz="2000" dirty="0">
                <a:ea typeface="宋体" panose="02010600030101010101" pitchFamily="2" charset="-122"/>
              </a:rPr>
              <a:t>用总需求和总供给图分析经济如何从新的短期均衡变动到其长期均衡</a:t>
            </a:r>
            <a:r>
              <a:rPr lang="en-US" altLang="zh-CN" sz="2000" dirty="0">
                <a:ea typeface="宋体" panose="02010600030101010101" pitchFamily="2" charset="-122"/>
              </a:rPr>
              <a:t>.</a:t>
            </a:r>
            <a:endParaRPr lang="en-US" altLang="zh-CN" sz="2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2470"/>
                                        </p:tgtEl>
                                        <p:attrNameLst>
                                          <p:attrName>style.visibility</p:attrName>
                                        </p:attrNameLst>
                                      </p:cBhvr>
                                      <p:to>
                                        <p:strVal val="visible"/>
                                      </p:to>
                                    </p:set>
                                    <p:animEffect transition="in" filter="wipe(up)">
                                      <p:cBhvr>
                                        <p:cTn id="7" dur="1000"/>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0"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idx="4294967295"/>
          </p:nvPr>
        </p:nvSpPr>
        <p:spPr>
          <a:ln/>
        </p:spPr>
        <p:txBody>
          <a:bodyPr vert="horz" wrap="square" lIns="91440" tIns="45720" rIns="91440" bIns="45720" anchor="ctr"/>
          <a:p>
            <a:r>
              <a:rPr lang="zh-CN" altLang="en-US" dirty="0">
                <a:solidFill>
                  <a:schemeClr val="tx1"/>
                </a:solidFill>
                <a:ea typeface="宋体" panose="02010600030101010101" pitchFamily="2" charset="-122"/>
              </a:rPr>
              <a:t>图 </a:t>
            </a:r>
            <a:r>
              <a:rPr lang="en-US" altLang="zh-CN" dirty="0">
                <a:solidFill>
                  <a:schemeClr val="tx1"/>
                </a:solidFill>
                <a:ea typeface="宋体" panose="02010600030101010101" pitchFamily="2" charset="-122"/>
              </a:rPr>
              <a:t>8</a:t>
            </a:r>
            <a:endParaRPr lang="en-US" altLang="zh-CN" dirty="0">
              <a:solidFill>
                <a:schemeClr val="tx1"/>
              </a:solidFill>
              <a:ea typeface="宋体" panose="02010600030101010101" pitchFamily="2" charset="-122"/>
            </a:endParaRPr>
          </a:p>
        </p:txBody>
      </p:sp>
      <p:sp>
        <p:nvSpPr>
          <p:cNvPr id="60419" name="Footer Placeholder 3"/>
          <p:cNvSpPr txBox="1">
            <a:spLocks noGrp="1"/>
          </p:cNvSpPr>
          <p:nvPr/>
        </p:nvSpPr>
        <p:spPr>
          <a:xfrm>
            <a:off x="0" y="6492875"/>
            <a:ext cx="8615363" cy="365125"/>
          </a:xfrm>
          <a:prstGeom prst="rect">
            <a:avLst/>
          </a:prstGeom>
          <a:noFill/>
          <a:ln w="9525">
            <a:noFill/>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100" dirty="0">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ea typeface="宋体" panose="02010600030101010101" pitchFamily="2" charset="-122"/>
            </a:endParaRPr>
          </a:p>
        </p:txBody>
      </p:sp>
      <p:sp>
        <p:nvSpPr>
          <p:cNvPr id="60420" name="TextBox 4"/>
          <p:cNvSpPr txBox="1"/>
          <p:nvPr/>
        </p:nvSpPr>
        <p:spPr>
          <a:xfrm>
            <a:off x="136525" y="396875"/>
            <a:ext cx="1835150" cy="488950"/>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2600" dirty="0">
                <a:solidFill>
                  <a:srgbClr val="002060"/>
                </a:solidFill>
                <a:ea typeface="宋体" panose="02010600030101010101" pitchFamily="2" charset="-122"/>
              </a:rPr>
              <a:t>总需求减少</a:t>
            </a:r>
            <a:endParaRPr lang="zh-CN" altLang="en-US" sz="2600" dirty="0">
              <a:solidFill>
                <a:srgbClr val="002060"/>
              </a:solidFill>
              <a:ea typeface="宋体" panose="02010600030101010101" pitchFamily="2" charset="-122"/>
            </a:endParaRPr>
          </a:p>
        </p:txBody>
      </p:sp>
      <p:grpSp>
        <p:nvGrpSpPr>
          <p:cNvPr id="63493" name="Group 22"/>
          <p:cNvGrpSpPr/>
          <p:nvPr/>
        </p:nvGrpSpPr>
        <p:grpSpPr>
          <a:xfrm>
            <a:off x="889000" y="1006475"/>
            <a:ext cx="6645275" cy="3184525"/>
            <a:chOff x="0" y="0"/>
            <a:chExt cx="6642635" cy="3183331"/>
          </a:xfrm>
        </p:grpSpPr>
        <p:grpSp>
          <p:nvGrpSpPr>
            <p:cNvPr id="60483" name="Group 11"/>
            <p:cNvGrpSpPr/>
            <p:nvPr/>
          </p:nvGrpSpPr>
          <p:grpSpPr>
            <a:xfrm>
              <a:off x="676960" y="47606"/>
              <a:ext cx="5965675" cy="3135725"/>
              <a:chOff x="0" y="0"/>
              <a:chExt cx="5965675" cy="3135725"/>
            </a:xfrm>
          </p:grpSpPr>
          <p:cxnSp>
            <p:nvCxnSpPr>
              <p:cNvPr id="60485" name="Straight Connector 8"/>
              <p:cNvCxnSpPr/>
              <p:nvPr/>
            </p:nvCxnSpPr>
            <p:spPr>
              <a:xfrm rot="5400000">
                <a:off x="-1566435" y="1567069"/>
                <a:ext cx="3135724" cy="1586"/>
              </a:xfrm>
              <a:prstGeom prst="line">
                <a:avLst/>
              </a:prstGeom>
              <a:ln w="28575" cap="flat" cmpd="sng">
                <a:solidFill>
                  <a:schemeClr val="tx1"/>
                </a:solidFill>
                <a:prstDash val="solid"/>
                <a:headEnd type="none" w="med" len="med"/>
                <a:tailEnd type="none" w="med" len="med"/>
              </a:ln>
            </p:spPr>
          </p:cxnSp>
          <p:sp>
            <p:nvSpPr>
              <p:cNvPr id="60486" name="Rectangle 9"/>
              <p:cNvSpPr/>
              <p:nvPr/>
            </p:nvSpPr>
            <p:spPr>
              <a:xfrm>
                <a:off x="27610" y="1"/>
                <a:ext cx="5938065" cy="3111921"/>
              </a:xfrm>
              <a:prstGeom prst="rect">
                <a:avLst/>
              </a:prstGeom>
              <a:solidFill>
                <a:schemeClr val="bg1"/>
              </a:solidFill>
              <a:ln w="25400" cap="flat" cmpd="sng">
                <a:solidFill>
                  <a:schemeClr val="bg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endParaRPr lang="zh-CN" altLang="en-US" sz="1600" dirty="0">
                  <a:ea typeface="宋体" panose="02010600030101010101" pitchFamily="2" charset="-122"/>
                </a:endParaRPr>
              </a:p>
            </p:txBody>
          </p:sp>
        </p:grpSp>
        <p:sp>
          <p:nvSpPr>
            <p:cNvPr id="60484" name="TextBox 21"/>
            <p:cNvSpPr txBox="1"/>
            <p:nvPr/>
          </p:nvSpPr>
          <p:spPr>
            <a:xfrm>
              <a:off x="0" y="0"/>
              <a:ext cx="673435" cy="633782"/>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r>
                <a:rPr lang="en-US" altLang="zh-CN" sz="1600" dirty="0">
                  <a:ea typeface="宋体" panose="02010600030101010101" pitchFamily="2" charset="-122"/>
                </a:rPr>
                <a:t>Price</a:t>
              </a:r>
              <a:endParaRPr lang="en-US" altLang="zh-CN" sz="1600" dirty="0">
                <a:ea typeface="宋体" panose="02010600030101010101" pitchFamily="2" charset="-122"/>
              </a:endParaRPr>
            </a:p>
            <a:p>
              <a:pPr marL="0" lvl="0" indent="0" algn="r" eaLnBrk="1" hangingPunct="1"/>
              <a:r>
                <a:rPr lang="en-US" altLang="zh-CN" sz="1600" dirty="0">
                  <a:ea typeface="宋体" panose="02010600030101010101" pitchFamily="2" charset="-122"/>
                </a:rPr>
                <a:t>Level</a:t>
              </a:r>
              <a:endParaRPr lang="en-US" altLang="zh-CN" sz="1600" dirty="0">
                <a:ea typeface="宋体" panose="02010600030101010101" pitchFamily="2" charset="-122"/>
              </a:endParaRPr>
            </a:p>
          </p:txBody>
        </p:sp>
      </p:grpSp>
      <p:grpSp>
        <p:nvGrpSpPr>
          <p:cNvPr id="63498" name="Group 25"/>
          <p:cNvGrpSpPr/>
          <p:nvPr/>
        </p:nvGrpSpPr>
        <p:grpSpPr>
          <a:xfrm>
            <a:off x="1558925" y="4184650"/>
            <a:ext cx="6376988" cy="342900"/>
            <a:chOff x="0" y="0"/>
            <a:chExt cx="6376552" cy="341518"/>
          </a:xfrm>
        </p:grpSpPr>
        <p:cxnSp>
          <p:nvCxnSpPr>
            <p:cNvPr id="60481" name="Straight Connector 11"/>
            <p:cNvCxnSpPr/>
            <p:nvPr/>
          </p:nvCxnSpPr>
          <p:spPr>
            <a:xfrm flipV="1">
              <a:off x="0" y="0"/>
              <a:ext cx="5970180" cy="4744"/>
            </a:xfrm>
            <a:prstGeom prst="line">
              <a:avLst/>
            </a:prstGeom>
            <a:ln w="28575" cap="flat" cmpd="sng">
              <a:solidFill>
                <a:schemeClr val="tx1"/>
              </a:solidFill>
              <a:prstDash val="solid"/>
              <a:headEnd type="none" w="med" len="med"/>
              <a:tailEnd type="none" w="med" len="med"/>
            </a:ln>
          </p:spPr>
        </p:cxnSp>
        <p:sp>
          <p:nvSpPr>
            <p:cNvPr id="60482" name="TextBox 23"/>
            <p:cNvSpPr txBox="1"/>
            <p:nvPr/>
          </p:nvSpPr>
          <p:spPr>
            <a:xfrm>
              <a:off x="4451027" y="3132"/>
              <a:ext cx="1925525" cy="338386"/>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r>
                <a:rPr lang="en-US" altLang="zh-CN" sz="1600" dirty="0">
                  <a:ea typeface="宋体" panose="02010600030101010101" pitchFamily="2" charset="-122"/>
                </a:rPr>
                <a:t>Quantity of Output</a:t>
              </a:r>
              <a:endParaRPr lang="en-US" altLang="zh-CN" sz="1600" dirty="0">
                <a:ea typeface="宋体" panose="02010600030101010101" pitchFamily="2" charset="-122"/>
              </a:endParaRPr>
            </a:p>
          </p:txBody>
        </p:sp>
      </p:grpSp>
      <p:sp>
        <p:nvSpPr>
          <p:cNvPr id="63501" name="TextBox 13"/>
          <p:cNvSpPr txBox="1"/>
          <p:nvPr/>
        </p:nvSpPr>
        <p:spPr>
          <a:xfrm>
            <a:off x="190500" y="4932363"/>
            <a:ext cx="8947150" cy="1069975"/>
          </a:xfrm>
          <a:prstGeom prst="rect">
            <a:avLst/>
          </a:prstGeom>
          <a:no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1600" dirty="0">
                <a:ea typeface="宋体" panose="02010600030101010101" pitchFamily="2" charset="-122"/>
              </a:rPr>
              <a:t>总需求曲线从 </a:t>
            </a:r>
            <a:r>
              <a:rPr lang="en-US" altLang="zh-CN" sz="1600" dirty="0">
                <a:ea typeface="宋体" panose="02010600030101010101" pitchFamily="2" charset="-122"/>
              </a:rPr>
              <a:t>AD</a:t>
            </a:r>
            <a:r>
              <a:rPr lang="en-US" altLang="zh-CN" sz="1600" baseline="-25000" dirty="0">
                <a:ea typeface="宋体" panose="02010600030101010101" pitchFamily="2" charset="-122"/>
              </a:rPr>
              <a:t>1 </a:t>
            </a:r>
            <a:r>
              <a:rPr lang="zh-CN" altLang="en-US" sz="1600" dirty="0">
                <a:ea typeface="宋体" panose="02010600030101010101" pitchFamily="2" charset="-122"/>
              </a:rPr>
              <a:t>向左 </a:t>
            </a:r>
            <a:r>
              <a:rPr lang="en-US" altLang="zh-CN" sz="1600" dirty="0">
                <a:ea typeface="宋体" panose="02010600030101010101" pitchFamily="2" charset="-122"/>
              </a:rPr>
              <a:t>AD</a:t>
            </a:r>
            <a:r>
              <a:rPr lang="en-US" altLang="zh-CN" sz="1600" baseline="-25000" dirty="0">
                <a:ea typeface="宋体" panose="02010600030101010101" pitchFamily="2" charset="-122"/>
              </a:rPr>
              <a:t>2</a:t>
            </a:r>
            <a:r>
              <a:rPr lang="zh-CN" altLang="en-US" sz="1600" dirty="0">
                <a:ea typeface="宋体" panose="02010600030101010101" pitchFamily="2" charset="-122"/>
              </a:rPr>
              <a:t>代表了总需求减少。在短期中，经济从</a:t>
            </a:r>
            <a:r>
              <a:rPr lang="en-US" altLang="zh-CN" sz="1600" dirty="0">
                <a:ea typeface="宋体" panose="02010600030101010101" pitchFamily="2" charset="-122"/>
              </a:rPr>
              <a:t> A </a:t>
            </a:r>
            <a:r>
              <a:rPr lang="zh-CN" altLang="en-US" sz="1600" dirty="0">
                <a:ea typeface="宋体" panose="02010600030101010101" pitchFamily="2" charset="-122"/>
              </a:rPr>
              <a:t>移动到 </a:t>
            </a:r>
            <a:r>
              <a:rPr lang="en-US" altLang="zh-CN" sz="1600" dirty="0">
                <a:ea typeface="宋体" panose="02010600030101010101" pitchFamily="2" charset="-122"/>
              </a:rPr>
              <a:t>B</a:t>
            </a:r>
            <a:r>
              <a:rPr lang="zh-CN" altLang="en-US" sz="1600" dirty="0">
                <a:ea typeface="宋体" panose="02010600030101010101" pitchFamily="2" charset="-122"/>
              </a:rPr>
              <a:t>，产量从</a:t>
            </a:r>
            <a:r>
              <a:rPr lang="en-US" altLang="zh-CN" sz="1600" dirty="0">
                <a:ea typeface="宋体" panose="02010600030101010101" pitchFamily="2" charset="-122"/>
              </a:rPr>
              <a:t>Y</a:t>
            </a:r>
            <a:r>
              <a:rPr lang="en-US" altLang="zh-CN" sz="1600" baseline="-25000" dirty="0">
                <a:ea typeface="宋体" panose="02010600030101010101" pitchFamily="2" charset="-122"/>
              </a:rPr>
              <a:t>1</a:t>
            </a:r>
            <a:r>
              <a:rPr lang="en-US" altLang="zh-CN" sz="1600" dirty="0">
                <a:ea typeface="宋体" panose="02010600030101010101" pitchFamily="2" charset="-122"/>
              </a:rPr>
              <a:t> </a:t>
            </a:r>
            <a:r>
              <a:rPr lang="zh-CN" altLang="en-US" sz="1600" dirty="0">
                <a:ea typeface="宋体" panose="02010600030101010101" pitchFamily="2" charset="-122"/>
              </a:rPr>
              <a:t>减少到</a:t>
            </a:r>
            <a:r>
              <a:rPr lang="en-US" altLang="zh-CN" sz="1600" dirty="0">
                <a:ea typeface="宋体" panose="02010600030101010101" pitchFamily="2" charset="-122"/>
              </a:rPr>
              <a:t>Y</a:t>
            </a:r>
            <a:r>
              <a:rPr lang="en-US" altLang="zh-CN" sz="1600" baseline="-25000" dirty="0">
                <a:ea typeface="宋体" panose="02010600030101010101" pitchFamily="2" charset="-122"/>
              </a:rPr>
              <a:t>2</a:t>
            </a:r>
            <a:r>
              <a:rPr lang="en-US" altLang="zh-CN" sz="1600" dirty="0">
                <a:ea typeface="宋体" panose="02010600030101010101" pitchFamily="2" charset="-122"/>
              </a:rPr>
              <a:t>, </a:t>
            </a:r>
            <a:r>
              <a:rPr lang="zh-CN" altLang="en-US" sz="1600" dirty="0">
                <a:ea typeface="宋体" panose="02010600030101010101" pitchFamily="2" charset="-122"/>
              </a:rPr>
              <a:t>物价水平从</a:t>
            </a:r>
            <a:r>
              <a:rPr lang="en-US" altLang="zh-CN" sz="1600" dirty="0">
                <a:ea typeface="宋体" panose="02010600030101010101" pitchFamily="2" charset="-122"/>
              </a:rPr>
              <a:t>P</a:t>
            </a:r>
            <a:r>
              <a:rPr lang="en-US" altLang="zh-CN" sz="1600" baseline="-25000" dirty="0">
                <a:ea typeface="宋体" panose="02010600030101010101" pitchFamily="2" charset="-122"/>
              </a:rPr>
              <a:t>1</a:t>
            </a:r>
            <a:r>
              <a:rPr lang="en-US" altLang="zh-CN" sz="1600" dirty="0">
                <a:ea typeface="宋体" panose="02010600030101010101" pitchFamily="2" charset="-122"/>
              </a:rPr>
              <a:t> </a:t>
            </a:r>
            <a:r>
              <a:rPr lang="zh-CN" altLang="en-US" sz="1600" dirty="0">
                <a:ea typeface="宋体" panose="02010600030101010101" pitchFamily="2" charset="-122"/>
              </a:rPr>
              <a:t>下降到 </a:t>
            </a:r>
            <a:r>
              <a:rPr lang="en-US" altLang="zh-CN" sz="1600" dirty="0">
                <a:ea typeface="宋体" panose="02010600030101010101" pitchFamily="2" charset="-122"/>
              </a:rPr>
              <a:t>P</a:t>
            </a:r>
            <a:r>
              <a:rPr lang="en-US" altLang="zh-CN" sz="1600" baseline="-25000" dirty="0">
                <a:ea typeface="宋体" panose="02010600030101010101" pitchFamily="2" charset="-122"/>
              </a:rPr>
              <a:t>2</a:t>
            </a:r>
            <a:r>
              <a:rPr lang="zh-CN" altLang="en-US" sz="1600" dirty="0">
                <a:ea typeface="宋体" panose="02010600030101010101" pitchFamily="2" charset="-122"/>
              </a:rPr>
              <a:t>。 随着时间的推移，当预期物价水平调整时，短期总供给曲线从</a:t>
            </a:r>
            <a:r>
              <a:rPr lang="en-US" altLang="zh-CN" sz="1600" dirty="0">
                <a:ea typeface="宋体" panose="02010600030101010101" pitchFamily="2" charset="-122"/>
              </a:rPr>
              <a:t>AS</a:t>
            </a:r>
            <a:r>
              <a:rPr lang="en-US" altLang="zh-CN" sz="1600" baseline="-25000" dirty="0">
                <a:ea typeface="宋体" panose="02010600030101010101" pitchFamily="2" charset="-122"/>
              </a:rPr>
              <a:t>1</a:t>
            </a:r>
            <a:r>
              <a:rPr lang="en-US" altLang="zh-CN" sz="1600" dirty="0">
                <a:ea typeface="宋体" panose="02010600030101010101" pitchFamily="2" charset="-122"/>
              </a:rPr>
              <a:t> </a:t>
            </a:r>
            <a:r>
              <a:rPr lang="zh-CN" altLang="en-US" sz="1600" dirty="0">
                <a:ea typeface="宋体" panose="02010600030101010101" pitchFamily="2" charset="-122"/>
              </a:rPr>
              <a:t>调整到 </a:t>
            </a:r>
            <a:r>
              <a:rPr lang="en-US" altLang="zh-CN" sz="1600" dirty="0">
                <a:ea typeface="宋体" panose="02010600030101010101" pitchFamily="2" charset="-122"/>
              </a:rPr>
              <a:t>AS</a:t>
            </a:r>
            <a:r>
              <a:rPr lang="en-US" altLang="zh-CN" sz="1600" baseline="-25000" dirty="0">
                <a:ea typeface="宋体" panose="02010600030101010101" pitchFamily="2" charset="-122"/>
              </a:rPr>
              <a:t>2</a:t>
            </a:r>
            <a:r>
              <a:rPr lang="en-US" altLang="zh-CN" sz="1600" dirty="0">
                <a:ea typeface="宋体" panose="02010600030101010101" pitchFamily="2" charset="-122"/>
              </a:rPr>
              <a:t>, </a:t>
            </a:r>
            <a:r>
              <a:rPr lang="zh-CN" altLang="en-US" sz="1600" dirty="0">
                <a:ea typeface="宋体" panose="02010600030101010101" pitchFamily="2" charset="-122"/>
              </a:rPr>
              <a:t>经济会移动到</a:t>
            </a:r>
            <a:r>
              <a:rPr lang="en-US" altLang="zh-CN" sz="1600" dirty="0">
                <a:ea typeface="宋体" panose="02010600030101010101" pitchFamily="2" charset="-122"/>
              </a:rPr>
              <a:t>C,</a:t>
            </a:r>
            <a:r>
              <a:rPr lang="zh-CN" altLang="en-US" sz="1600" dirty="0">
                <a:ea typeface="宋体" panose="02010600030101010101" pitchFamily="2" charset="-122"/>
              </a:rPr>
              <a:t> 在这个新的一点新的需求曲线与长期总供给相交。在长期中，物价水平下降到</a:t>
            </a:r>
            <a:r>
              <a:rPr lang="en-US" altLang="zh-CN" sz="1600" dirty="0">
                <a:ea typeface="宋体" panose="02010600030101010101" pitchFamily="2" charset="-122"/>
              </a:rPr>
              <a:t>P</a:t>
            </a:r>
            <a:r>
              <a:rPr lang="en-US" altLang="zh-CN" sz="1600" baseline="-25000" dirty="0">
                <a:ea typeface="宋体" panose="02010600030101010101" pitchFamily="2" charset="-122"/>
              </a:rPr>
              <a:t>3</a:t>
            </a:r>
            <a:r>
              <a:rPr lang="en-US" altLang="zh-CN" sz="1600" dirty="0">
                <a:ea typeface="宋体" panose="02010600030101010101" pitchFamily="2" charset="-122"/>
              </a:rPr>
              <a:t>, </a:t>
            </a:r>
            <a:r>
              <a:rPr lang="zh-CN" altLang="en-US" sz="1600" dirty="0">
                <a:ea typeface="宋体" panose="02010600030101010101" pitchFamily="2" charset="-122"/>
              </a:rPr>
              <a:t>产量恢复到其自然水平 </a:t>
            </a:r>
            <a:r>
              <a:rPr lang="en-US" altLang="zh-CN" sz="1600" dirty="0">
                <a:ea typeface="宋体" panose="02010600030101010101" pitchFamily="2" charset="-122"/>
              </a:rPr>
              <a:t>Y</a:t>
            </a:r>
            <a:r>
              <a:rPr lang="en-US" altLang="zh-CN" sz="1600" baseline="-25000" dirty="0">
                <a:ea typeface="宋体" panose="02010600030101010101" pitchFamily="2" charset="-122"/>
              </a:rPr>
              <a:t>1</a:t>
            </a:r>
            <a:r>
              <a:rPr lang="en-US" altLang="zh-CN" sz="1600" dirty="0">
                <a:ea typeface="宋体" panose="02010600030101010101" pitchFamily="2" charset="-122"/>
              </a:rPr>
              <a:t>.</a:t>
            </a:r>
            <a:endParaRPr lang="en-US" altLang="zh-CN" sz="1600" dirty="0">
              <a:ea typeface="宋体" panose="02010600030101010101" pitchFamily="2" charset="-122"/>
            </a:endParaRPr>
          </a:p>
        </p:txBody>
      </p:sp>
      <p:grpSp>
        <p:nvGrpSpPr>
          <p:cNvPr id="63502" name="Group 13"/>
          <p:cNvGrpSpPr/>
          <p:nvPr/>
        </p:nvGrpSpPr>
        <p:grpSpPr>
          <a:xfrm>
            <a:off x="2487613" y="969963"/>
            <a:ext cx="1811337" cy="3552825"/>
            <a:chOff x="0" y="0"/>
            <a:chExt cx="1812158" cy="3552977"/>
          </a:xfrm>
        </p:grpSpPr>
        <p:grpSp>
          <p:nvGrpSpPr>
            <p:cNvPr id="60477" name="Group 33"/>
            <p:cNvGrpSpPr/>
            <p:nvPr/>
          </p:nvGrpSpPr>
          <p:grpSpPr>
            <a:xfrm>
              <a:off x="0" y="0"/>
              <a:ext cx="1812158" cy="3221274"/>
              <a:chOff x="0" y="0"/>
              <a:chExt cx="1812158" cy="3220578"/>
            </a:xfrm>
          </p:grpSpPr>
          <p:cxnSp>
            <p:nvCxnSpPr>
              <p:cNvPr id="60479" name="Straight Connector 17"/>
              <p:cNvCxnSpPr/>
              <p:nvPr/>
            </p:nvCxnSpPr>
            <p:spPr>
              <a:xfrm rot="5400000">
                <a:off x="-428765" y="1865782"/>
                <a:ext cx="2707806" cy="1588"/>
              </a:xfrm>
              <a:prstGeom prst="line">
                <a:avLst/>
              </a:prstGeom>
              <a:ln w="57150" cap="flat" cmpd="sng">
                <a:solidFill>
                  <a:srgbClr val="01906E"/>
                </a:solidFill>
                <a:prstDash val="solid"/>
                <a:headEnd type="none" w="med" len="med"/>
                <a:tailEnd type="none" w="med" len="med"/>
              </a:ln>
            </p:spPr>
          </p:cxnSp>
          <p:sp>
            <p:nvSpPr>
              <p:cNvPr id="60480" name="TextBox 31"/>
              <p:cNvSpPr txBox="1"/>
              <p:nvPr/>
            </p:nvSpPr>
            <p:spPr>
              <a:xfrm>
                <a:off x="0" y="0"/>
                <a:ext cx="1812158" cy="584576"/>
              </a:xfrm>
              <a:prstGeom prst="rect">
                <a:avLst/>
              </a:prstGeom>
              <a:no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r>
                  <a:rPr lang="en-US" altLang="zh-CN" sz="1600" dirty="0">
                    <a:ea typeface="宋体" panose="02010600030101010101" pitchFamily="2" charset="-122"/>
                  </a:rPr>
                  <a:t>Long-run aggregate supply</a:t>
                </a:r>
                <a:endParaRPr lang="en-US" altLang="zh-CN" sz="1600" dirty="0">
                  <a:ea typeface="宋体" panose="02010600030101010101" pitchFamily="2" charset="-122"/>
                </a:endParaRPr>
              </a:p>
            </p:txBody>
          </p:sp>
        </p:grpSp>
        <p:sp>
          <p:nvSpPr>
            <p:cNvPr id="60478" name="TextBox 31"/>
            <p:cNvSpPr txBox="1"/>
            <p:nvPr/>
          </p:nvSpPr>
          <p:spPr>
            <a:xfrm>
              <a:off x="741341" y="3214465"/>
              <a:ext cx="396337" cy="338512"/>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r>
                <a:rPr lang="en-US" altLang="zh-CN" sz="1600" dirty="0">
                  <a:ea typeface="宋体" panose="02010600030101010101" pitchFamily="2" charset="-122"/>
                </a:rPr>
                <a:t>Y</a:t>
              </a:r>
              <a:r>
                <a:rPr lang="en-US" altLang="zh-CN" sz="1600" baseline="-25000" dirty="0">
                  <a:ea typeface="宋体" panose="02010600030101010101" pitchFamily="2" charset="-122"/>
                </a:rPr>
                <a:t>1</a:t>
              </a:r>
              <a:endParaRPr lang="en-US" altLang="zh-CN" sz="1600" baseline="-25000" dirty="0">
                <a:ea typeface="宋体" panose="02010600030101010101" pitchFamily="2" charset="-122"/>
              </a:endParaRPr>
            </a:p>
          </p:txBody>
        </p:sp>
      </p:grpSp>
      <p:grpSp>
        <p:nvGrpSpPr>
          <p:cNvPr id="63507" name="Group 30"/>
          <p:cNvGrpSpPr/>
          <p:nvPr/>
        </p:nvGrpSpPr>
        <p:grpSpPr>
          <a:xfrm>
            <a:off x="1951038" y="1082675"/>
            <a:ext cx="4403725" cy="2239963"/>
            <a:chOff x="0" y="0"/>
            <a:chExt cx="4405189" cy="2239055"/>
          </a:xfrm>
        </p:grpSpPr>
        <p:cxnSp>
          <p:nvCxnSpPr>
            <p:cNvPr id="60475" name="Straight Connector 20"/>
            <p:cNvCxnSpPr/>
            <p:nvPr/>
          </p:nvCxnSpPr>
          <p:spPr>
            <a:xfrm flipV="1">
              <a:off x="0" y="410996"/>
              <a:ext cx="2659946" cy="1828059"/>
            </a:xfrm>
            <a:prstGeom prst="line">
              <a:avLst/>
            </a:prstGeom>
            <a:ln w="38100" cap="flat" cmpd="sng">
              <a:solidFill>
                <a:srgbClr val="005EA4"/>
              </a:solidFill>
              <a:prstDash val="solid"/>
              <a:headEnd type="none" w="med" len="med"/>
              <a:tailEnd type="none" w="med" len="med"/>
            </a:ln>
          </p:spPr>
        </p:cxnSp>
        <p:sp>
          <p:nvSpPr>
            <p:cNvPr id="60476" name="TextBox 29"/>
            <p:cNvSpPr txBox="1"/>
            <p:nvPr/>
          </p:nvSpPr>
          <p:spPr>
            <a:xfrm>
              <a:off x="2089043" y="0"/>
              <a:ext cx="2316146" cy="584606"/>
            </a:xfrm>
            <a:prstGeom prst="rect">
              <a:avLst/>
            </a:prstGeom>
            <a:no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r>
                <a:rPr lang="en-US" altLang="zh-CN" sz="1600" dirty="0">
                  <a:ea typeface="宋体" panose="02010600030101010101" pitchFamily="2" charset="-122"/>
                </a:rPr>
                <a:t>Short-run aggregate supply, AS</a:t>
              </a:r>
              <a:r>
                <a:rPr lang="en-US" altLang="zh-CN" sz="1600" baseline="-25000" dirty="0">
                  <a:ea typeface="宋体" panose="02010600030101010101" pitchFamily="2" charset="-122"/>
                </a:rPr>
                <a:t>1</a:t>
              </a:r>
              <a:endParaRPr lang="en-US" altLang="zh-CN" sz="1600" baseline="-25000" dirty="0">
                <a:ea typeface="宋体" panose="02010600030101010101" pitchFamily="2" charset="-122"/>
              </a:endParaRPr>
            </a:p>
          </p:txBody>
        </p:sp>
      </p:grpSp>
      <p:grpSp>
        <p:nvGrpSpPr>
          <p:cNvPr id="63510" name="Group 33"/>
          <p:cNvGrpSpPr/>
          <p:nvPr/>
        </p:nvGrpSpPr>
        <p:grpSpPr>
          <a:xfrm>
            <a:off x="2486025" y="1743075"/>
            <a:ext cx="5122863" cy="2416175"/>
            <a:chOff x="0" y="0"/>
            <a:chExt cx="5123043" cy="2415929"/>
          </a:xfrm>
        </p:grpSpPr>
        <p:cxnSp>
          <p:nvCxnSpPr>
            <p:cNvPr id="60473" name="Straight Connector 23"/>
            <p:cNvCxnSpPr/>
            <p:nvPr/>
          </p:nvCxnSpPr>
          <p:spPr>
            <a:xfrm>
              <a:off x="0" y="0"/>
              <a:ext cx="3230677" cy="2066715"/>
            </a:xfrm>
            <a:prstGeom prst="line">
              <a:avLst/>
            </a:prstGeom>
            <a:ln w="38100" cap="flat" cmpd="sng">
              <a:solidFill>
                <a:srgbClr val="005EA4"/>
              </a:solidFill>
              <a:prstDash val="solid"/>
              <a:headEnd type="none" w="med" len="med"/>
              <a:tailEnd type="none" w="med" len="med"/>
            </a:ln>
          </p:spPr>
        </p:cxnSp>
        <p:sp>
          <p:nvSpPr>
            <p:cNvPr id="60474" name="TextBox 31"/>
            <p:cNvSpPr txBox="1"/>
            <p:nvPr/>
          </p:nvSpPr>
          <p:spPr>
            <a:xfrm>
              <a:off x="2658775" y="2077452"/>
              <a:ext cx="2464268" cy="338477"/>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r>
                <a:rPr lang="en-US" altLang="zh-CN" sz="1600" dirty="0">
                  <a:ea typeface="宋体" panose="02010600030101010101" pitchFamily="2" charset="-122"/>
                </a:rPr>
                <a:t>Aggregate demand, AD</a:t>
              </a:r>
              <a:r>
                <a:rPr lang="en-US" altLang="zh-CN" sz="1600" baseline="-25000" dirty="0">
                  <a:ea typeface="宋体" panose="02010600030101010101" pitchFamily="2" charset="-122"/>
                </a:rPr>
                <a:t>1</a:t>
              </a:r>
              <a:endParaRPr lang="en-US" altLang="zh-CN" sz="1600" baseline="-25000" dirty="0">
                <a:ea typeface="宋体" panose="02010600030101010101" pitchFamily="2" charset="-122"/>
              </a:endParaRPr>
            </a:p>
          </p:txBody>
        </p:sp>
      </p:grpSp>
      <p:grpSp>
        <p:nvGrpSpPr>
          <p:cNvPr id="63513" name="Group 24"/>
          <p:cNvGrpSpPr/>
          <p:nvPr/>
        </p:nvGrpSpPr>
        <p:grpSpPr>
          <a:xfrm>
            <a:off x="1173163" y="2119313"/>
            <a:ext cx="2651125" cy="373062"/>
            <a:chOff x="0" y="0"/>
            <a:chExt cx="2650525" cy="372864"/>
          </a:xfrm>
        </p:grpSpPr>
        <p:grpSp>
          <p:nvGrpSpPr>
            <p:cNvPr id="60467" name="Group 25"/>
            <p:cNvGrpSpPr/>
            <p:nvPr/>
          </p:nvGrpSpPr>
          <p:grpSpPr>
            <a:xfrm>
              <a:off x="0" y="0"/>
              <a:ext cx="2308901" cy="339216"/>
              <a:chOff x="0" y="0"/>
              <a:chExt cx="2308901" cy="339216"/>
            </a:xfrm>
          </p:grpSpPr>
          <p:grpSp>
            <p:nvGrpSpPr>
              <p:cNvPr id="60469" name="Group 27"/>
              <p:cNvGrpSpPr/>
              <p:nvPr/>
            </p:nvGrpSpPr>
            <p:grpSpPr>
              <a:xfrm>
                <a:off x="0" y="0"/>
                <a:ext cx="2237856" cy="339216"/>
                <a:chOff x="0" y="0"/>
                <a:chExt cx="2238049" cy="339216"/>
              </a:xfrm>
            </p:grpSpPr>
            <p:cxnSp>
              <p:nvCxnSpPr>
                <p:cNvPr id="60471" name="Straight Connector 30"/>
                <p:cNvCxnSpPr/>
                <p:nvPr/>
              </p:nvCxnSpPr>
              <p:spPr>
                <a:xfrm rot="10800000">
                  <a:off x="409518" y="204678"/>
                  <a:ext cx="1828543" cy="0"/>
                </a:xfrm>
                <a:prstGeom prst="line">
                  <a:avLst/>
                </a:prstGeom>
                <a:ln w="9525" cap="flat" cmpd="sng">
                  <a:solidFill>
                    <a:schemeClr val="tx1"/>
                  </a:solidFill>
                  <a:prstDash val="sysDot"/>
                  <a:headEnd type="none" w="med" len="med"/>
                  <a:tailEnd type="none" w="med" len="med"/>
                </a:ln>
              </p:spPr>
            </p:cxnSp>
            <p:sp>
              <p:nvSpPr>
                <p:cNvPr id="60472" name="TextBox 24"/>
                <p:cNvSpPr txBox="1"/>
                <p:nvPr/>
              </p:nvSpPr>
              <p:spPr>
                <a:xfrm>
                  <a:off x="0" y="0"/>
                  <a:ext cx="396218" cy="339216"/>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r>
                    <a:rPr lang="en-US" altLang="zh-CN" sz="1600" dirty="0">
                      <a:ea typeface="宋体" panose="02010600030101010101" pitchFamily="2" charset="-122"/>
                    </a:rPr>
                    <a:t>P</a:t>
                  </a:r>
                  <a:r>
                    <a:rPr lang="en-US" altLang="zh-CN" sz="1600" baseline="-25000" dirty="0">
                      <a:ea typeface="宋体" panose="02010600030101010101" pitchFamily="2" charset="-122"/>
                    </a:rPr>
                    <a:t>1</a:t>
                  </a:r>
                  <a:endParaRPr lang="en-US" altLang="zh-CN" sz="1600" baseline="-25000" dirty="0">
                    <a:ea typeface="宋体" panose="02010600030101010101" pitchFamily="2" charset="-122"/>
                  </a:endParaRPr>
                </a:p>
              </p:txBody>
            </p:sp>
          </p:grpSp>
          <p:sp>
            <p:nvSpPr>
              <p:cNvPr id="60470" name="Freeform 183"/>
              <p:cNvSpPr/>
              <p:nvPr/>
            </p:nvSpPr>
            <p:spPr>
              <a:xfrm>
                <a:off x="2162920" y="138729"/>
                <a:ext cx="145981" cy="136644"/>
              </a:xfrm>
              <a:custGeom>
                <a:avLst/>
                <a:gdLst>
                  <a:gd name="txL" fmla="*/ 0 w 106"/>
                  <a:gd name="txT" fmla="*/ 0 h 68"/>
                  <a:gd name="txR" fmla="*/ 106 w 106"/>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alpha val="100000"/>
                </a:srgbClr>
              </a:solidFill>
              <a:ln w="9525">
                <a:noFill/>
              </a:ln>
            </p:spPr>
            <p:txBody>
              <a:bodyPr/>
              <a:p>
                <a:endParaRPr lang="zh-CN" altLang="en-US"/>
              </a:p>
            </p:txBody>
          </p:sp>
        </p:grpSp>
        <p:sp>
          <p:nvSpPr>
            <p:cNvPr id="60468" name="TextBox 24"/>
            <p:cNvSpPr txBox="1"/>
            <p:nvPr/>
          </p:nvSpPr>
          <p:spPr>
            <a:xfrm>
              <a:off x="2329667" y="33648"/>
              <a:ext cx="320858" cy="339216"/>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r>
                <a:rPr lang="en-US" altLang="zh-CN" sz="1600" dirty="0">
                  <a:ea typeface="宋体" panose="02010600030101010101" pitchFamily="2" charset="-122"/>
                </a:rPr>
                <a:t>A</a:t>
              </a:r>
              <a:endParaRPr lang="en-US" altLang="zh-CN" sz="1600" baseline="-25000" dirty="0">
                <a:ea typeface="宋体" panose="02010600030101010101" pitchFamily="2" charset="-122"/>
              </a:endParaRPr>
            </a:p>
          </p:txBody>
        </p:sp>
      </p:grpSp>
      <p:grpSp>
        <p:nvGrpSpPr>
          <p:cNvPr id="63520" name="Group 33"/>
          <p:cNvGrpSpPr/>
          <p:nvPr/>
        </p:nvGrpSpPr>
        <p:grpSpPr>
          <a:xfrm>
            <a:off x="1808163" y="2135188"/>
            <a:ext cx="3219450" cy="2024062"/>
            <a:chOff x="0" y="0"/>
            <a:chExt cx="3219481" cy="2024051"/>
          </a:xfrm>
        </p:grpSpPr>
        <p:cxnSp>
          <p:nvCxnSpPr>
            <p:cNvPr id="60465" name="Straight Connector 33"/>
            <p:cNvCxnSpPr/>
            <p:nvPr/>
          </p:nvCxnSpPr>
          <p:spPr>
            <a:xfrm>
              <a:off x="0" y="0"/>
              <a:ext cx="2741638" cy="1743066"/>
            </a:xfrm>
            <a:prstGeom prst="line">
              <a:avLst/>
            </a:prstGeom>
            <a:ln w="38100" cap="flat" cmpd="sng">
              <a:solidFill>
                <a:srgbClr val="C00000"/>
              </a:solidFill>
              <a:prstDash val="solid"/>
              <a:headEnd type="none" w="med" len="med"/>
              <a:tailEnd type="none" w="med" len="med"/>
            </a:ln>
          </p:spPr>
        </p:cxnSp>
        <p:sp>
          <p:nvSpPr>
            <p:cNvPr id="60466" name="TextBox 31"/>
            <p:cNvSpPr txBox="1"/>
            <p:nvPr/>
          </p:nvSpPr>
          <p:spPr>
            <a:xfrm>
              <a:off x="2675790" y="1685461"/>
              <a:ext cx="543691" cy="338590"/>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r>
                <a:rPr lang="en-US" altLang="zh-CN" sz="1600" dirty="0">
                  <a:ea typeface="宋体" panose="02010600030101010101" pitchFamily="2" charset="-122"/>
                </a:rPr>
                <a:t>AD</a:t>
              </a:r>
              <a:r>
                <a:rPr lang="en-US" altLang="zh-CN" sz="1600" baseline="-25000" dirty="0">
                  <a:ea typeface="宋体" panose="02010600030101010101" pitchFamily="2" charset="-122"/>
                </a:rPr>
                <a:t>2</a:t>
              </a:r>
              <a:endParaRPr lang="en-US" altLang="zh-CN" sz="1600" baseline="-25000" dirty="0">
                <a:ea typeface="宋体" panose="02010600030101010101" pitchFamily="2" charset="-122"/>
              </a:endParaRPr>
            </a:p>
          </p:txBody>
        </p:sp>
      </p:grpSp>
      <p:grpSp>
        <p:nvGrpSpPr>
          <p:cNvPr id="63523" name="Group 38"/>
          <p:cNvGrpSpPr/>
          <p:nvPr/>
        </p:nvGrpSpPr>
        <p:grpSpPr>
          <a:xfrm>
            <a:off x="1171575" y="2376488"/>
            <a:ext cx="1747838" cy="530225"/>
            <a:chOff x="0" y="0"/>
            <a:chExt cx="1748133" cy="530736"/>
          </a:xfrm>
        </p:grpSpPr>
        <p:grpSp>
          <p:nvGrpSpPr>
            <p:cNvPr id="60459" name="Group 25"/>
            <p:cNvGrpSpPr/>
            <p:nvPr/>
          </p:nvGrpSpPr>
          <p:grpSpPr>
            <a:xfrm>
              <a:off x="0" y="191983"/>
              <a:ext cx="1655908" cy="338753"/>
              <a:chOff x="0" y="0"/>
              <a:chExt cx="1655908" cy="338753"/>
            </a:xfrm>
          </p:grpSpPr>
          <p:grpSp>
            <p:nvGrpSpPr>
              <p:cNvPr id="60461" name="Group 27"/>
              <p:cNvGrpSpPr/>
              <p:nvPr/>
            </p:nvGrpSpPr>
            <p:grpSpPr>
              <a:xfrm>
                <a:off x="0" y="0"/>
                <a:ext cx="1610002" cy="338753"/>
                <a:chOff x="0" y="0"/>
                <a:chExt cx="1610141" cy="338753"/>
              </a:xfrm>
            </p:grpSpPr>
            <p:cxnSp>
              <p:nvCxnSpPr>
                <p:cNvPr id="60463" name="Straight Connector 40"/>
                <p:cNvCxnSpPr/>
                <p:nvPr/>
              </p:nvCxnSpPr>
              <p:spPr>
                <a:xfrm rot="10800000">
                  <a:off x="409679" y="181439"/>
                  <a:ext cx="1200456" cy="3178"/>
                </a:xfrm>
                <a:prstGeom prst="line">
                  <a:avLst/>
                </a:prstGeom>
                <a:ln w="9525" cap="flat" cmpd="sng">
                  <a:solidFill>
                    <a:schemeClr val="tx1"/>
                  </a:solidFill>
                  <a:prstDash val="sysDot"/>
                  <a:headEnd type="none" w="med" len="med"/>
                  <a:tailEnd type="none" w="med" len="med"/>
                </a:ln>
              </p:spPr>
            </p:cxnSp>
            <p:sp>
              <p:nvSpPr>
                <p:cNvPr id="60464" name="TextBox 24"/>
                <p:cNvSpPr txBox="1"/>
                <p:nvPr/>
              </p:nvSpPr>
              <p:spPr>
                <a:xfrm>
                  <a:off x="0" y="0"/>
                  <a:ext cx="396351" cy="338753"/>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r>
                    <a:rPr lang="en-US" altLang="zh-CN" sz="1600" dirty="0">
                      <a:ea typeface="宋体" panose="02010600030101010101" pitchFamily="2" charset="-122"/>
                    </a:rPr>
                    <a:t>P</a:t>
                  </a:r>
                  <a:r>
                    <a:rPr lang="en-US" altLang="zh-CN" sz="1600" baseline="-25000" dirty="0">
                      <a:ea typeface="宋体" panose="02010600030101010101" pitchFamily="2" charset="-122"/>
                    </a:rPr>
                    <a:t>2</a:t>
                  </a:r>
                  <a:endParaRPr lang="en-US" altLang="zh-CN" sz="1600" baseline="-25000" dirty="0">
                    <a:ea typeface="宋体" panose="02010600030101010101" pitchFamily="2" charset="-122"/>
                  </a:endParaRPr>
                </a:p>
              </p:txBody>
            </p:sp>
          </p:grpSp>
          <p:sp>
            <p:nvSpPr>
              <p:cNvPr id="60462" name="Freeform 183"/>
              <p:cNvSpPr/>
              <p:nvPr/>
            </p:nvSpPr>
            <p:spPr>
              <a:xfrm>
                <a:off x="1509927" y="114978"/>
                <a:ext cx="145981" cy="136644"/>
              </a:xfrm>
              <a:custGeom>
                <a:avLst/>
                <a:gdLst>
                  <a:gd name="txL" fmla="*/ 0 w 106"/>
                  <a:gd name="txT" fmla="*/ 0 h 68"/>
                  <a:gd name="txR" fmla="*/ 106 w 106"/>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alpha val="100000"/>
                </a:srgbClr>
              </a:solidFill>
              <a:ln w="9525">
                <a:noFill/>
              </a:ln>
            </p:spPr>
            <p:txBody>
              <a:bodyPr/>
              <a:p>
                <a:endParaRPr lang="zh-CN" altLang="en-US"/>
              </a:p>
            </p:txBody>
          </p:sp>
        </p:grpSp>
        <p:sp>
          <p:nvSpPr>
            <p:cNvPr id="60460" name="TextBox 24"/>
            <p:cNvSpPr txBox="1"/>
            <p:nvPr/>
          </p:nvSpPr>
          <p:spPr>
            <a:xfrm>
              <a:off x="1427168" y="0"/>
              <a:ext cx="320965" cy="338753"/>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r>
                <a:rPr lang="en-US" altLang="zh-CN" sz="1600" dirty="0">
                  <a:ea typeface="宋体" panose="02010600030101010101" pitchFamily="2" charset="-122"/>
                </a:rPr>
                <a:t>B</a:t>
              </a:r>
              <a:endParaRPr lang="en-US" altLang="zh-CN" sz="1600" baseline="-25000" dirty="0">
                <a:ea typeface="宋体" panose="02010600030101010101" pitchFamily="2" charset="-122"/>
              </a:endParaRPr>
            </a:p>
          </p:txBody>
        </p:sp>
      </p:grpSp>
      <p:grpSp>
        <p:nvGrpSpPr>
          <p:cNvPr id="63530" name="Group 46"/>
          <p:cNvGrpSpPr/>
          <p:nvPr/>
        </p:nvGrpSpPr>
        <p:grpSpPr>
          <a:xfrm>
            <a:off x="2571750" y="2752725"/>
            <a:ext cx="396875" cy="1779588"/>
            <a:chOff x="0" y="0"/>
            <a:chExt cx="395650" cy="1779573"/>
          </a:xfrm>
        </p:grpSpPr>
        <p:cxnSp>
          <p:nvCxnSpPr>
            <p:cNvPr id="60457" name="Straight Connector 43"/>
            <p:cNvCxnSpPr/>
            <p:nvPr/>
          </p:nvCxnSpPr>
          <p:spPr>
            <a:xfrm rot="5400000">
              <a:off x="-539521" y="723099"/>
              <a:ext cx="1447788" cy="1583"/>
            </a:xfrm>
            <a:prstGeom prst="line">
              <a:avLst/>
            </a:prstGeom>
            <a:ln w="9525" cap="flat" cmpd="sng">
              <a:solidFill>
                <a:schemeClr val="tx1"/>
              </a:solidFill>
              <a:prstDash val="sysDot"/>
              <a:headEnd type="none" w="med" len="med"/>
              <a:tailEnd type="none" w="med" len="med"/>
            </a:ln>
          </p:spPr>
        </p:cxnSp>
        <p:sp>
          <p:nvSpPr>
            <p:cNvPr id="60458" name="TextBox 31"/>
            <p:cNvSpPr txBox="1"/>
            <p:nvPr/>
          </p:nvSpPr>
          <p:spPr>
            <a:xfrm>
              <a:off x="0" y="1441021"/>
              <a:ext cx="395650" cy="338552"/>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r>
                <a:rPr lang="en-US" altLang="zh-CN" sz="1600" dirty="0">
                  <a:ea typeface="宋体" panose="02010600030101010101" pitchFamily="2" charset="-122"/>
                </a:rPr>
                <a:t>Y</a:t>
              </a:r>
              <a:r>
                <a:rPr lang="en-US" altLang="zh-CN" sz="1600" baseline="-25000" dirty="0">
                  <a:ea typeface="宋体" panose="02010600030101010101" pitchFamily="2" charset="-122"/>
                </a:rPr>
                <a:t>2</a:t>
              </a:r>
              <a:endParaRPr lang="en-US" altLang="zh-CN" sz="1600" baseline="-25000" dirty="0">
                <a:ea typeface="宋体" panose="02010600030101010101" pitchFamily="2" charset="-122"/>
              </a:endParaRPr>
            </a:p>
          </p:txBody>
        </p:sp>
      </p:grpSp>
      <p:grpSp>
        <p:nvGrpSpPr>
          <p:cNvPr id="63533" name="Group 30"/>
          <p:cNvGrpSpPr/>
          <p:nvPr/>
        </p:nvGrpSpPr>
        <p:grpSpPr>
          <a:xfrm>
            <a:off x="2270125" y="1914525"/>
            <a:ext cx="3235325" cy="2000250"/>
            <a:chOff x="0" y="0"/>
            <a:chExt cx="3237123" cy="1999123"/>
          </a:xfrm>
        </p:grpSpPr>
        <p:cxnSp>
          <p:nvCxnSpPr>
            <p:cNvPr id="60455" name="Straight Connector 46"/>
            <p:cNvCxnSpPr/>
            <p:nvPr/>
          </p:nvCxnSpPr>
          <p:spPr>
            <a:xfrm flipV="1">
              <a:off x="0" y="171353"/>
              <a:ext cx="2660541" cy="1827770"/>
            </a:xfrm>
            <a:prstGeom prst="line">
              <a:avLst/>
            </a:prstGeom>
            <a:ln w="38100" cap="flat" cmpd="sng">
              <a:solidFill>
                <a:srgbClr val="C00000"/>
              </a:solidFill>
              <a:prstDash val="solid"/>
              <a:headEnd type="none" w="med" len="med"/>
              <a:tailEnd type="none" w="med" len="med"/>
            </a:ln>
          </p:spPr>
        </p:cxnSp>
        <p:sp>
          <p:nvSpPr>
            <p:cNvPr id="60456" name="TextBox 29"/>
            <p:cNvSpPr txBox="1"/>
            <p:nvPr/>
          </p:nvSpPr>
          <p:spPr>
            <a:xfrm>
              <a:off x="2704326" y="0"/>
              <a:ext cx="532797" cy="338363"/>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r>
                <a:rPr lang="en-US" altLang="zh-CN" sz="1600" dirty="0">
                  <a:ea typeface="宋体" panose="02010600030101010101" pitchFamily="2" charset="-122"/>
                </a:rPr>
                <a:t>AS</a:t>
              </a:r>
              <a:r>
                <a:rPr lang="en-US" altLang="zh-CN" sz="1600" baseline="-25000" dirty="0">
                  <a:ea typeface="宋体" panose="02010600030101010101" pitchFamily="2" charset="-122"/>
                </a:rPr>
                <a:t>2</a:t>
              </a:r>
              <a:endParaRPr lang="en-US" altLang="zh-CN" sz="1600" baseline="-25000" dirty="0">
                <a:ea typeface="宋体" panose="02010600030101010101" pitchFamily="2" charset="-122"/>
              </a:endParaRPr>
            </a:p>
          </p:txBody>
        </p:sp>
      </p:grpSp>
      <p:grpSp>
        <p:nvGrpSpPr>
          <p:cNvPr id="63536" name="Group 55"/>
          <p:cNvGrpSpPr/>
          <p:nvPr/>
        </p:nvGrpSpPr>
        <p:grpSpPr>
          <a:xfrm>
            <a:off x="1171575" y="2732088"/>
            <a:ext cx="2532063" cy="542925"/>
            <a:chOff x="0" y="0"/>
            <a:chExt cx="2531808" cy="542092"/>
          </a:xfrm>
        </p:grpSpPr>
        <p:grpSp>
          <p:nvGrpSpPr>
            <p:cNvPr id="60449" name="Group 25"/>
            <p:cNvGrpSpPr/>
            <p:nvPr/>
          </p:nvGrpSpPr>
          <p:grpSpPr>
            <a:xfrm>
              <a:off x="0" y="203858"/>
              <a:ext cx="2308945" cy="338234"/>
              <a:chOff x="0" y="0"/>
              <a:chExt cx="2308945" cy="338234"/>
            </a:xfrm>
          </p:grpSpPr>
          <p:grpSp>
            <p:nvGrpSpPr>
              <p:cNvPr id="60451" name="Group 27"/>
              <p:cNvGrpSpPr/>
              <p:nvPr/>
            </p:nvGrpSpPr>
            <p:grpSpPr>
              <a:xfrm>
                <a:off x="0" y="0"/>
                <a:ext cx="2238146" cy="338234"/>
                <a:chOff x="0" y="0"/>
                <a:chExt cx="2238339" cy="338234"/>
              </a:xfrm>
            </p:grpSpPr>
            <p:cxnSp>
              <p:nvCxnSpPr>
                <p:cNvPr id="60453" name="Straight Connector 53"/>
                <p:cNvCxnSpPr/>
                <p:nvPr/>
              </p:nvCxnSpPr>
              <p:spPr>
                <a:xfrm rot="10800000">
                  <a:off x="409569" y="205089"/>
                  <a:ext cx="1828773" cy="0"/>
                </a:xfrm>
                <a:prstGeom prst="line">
                  <a:avLst/>
                </a:prstGeom>
                <a:ln w="9525" cap="flat" cmpd="sng">
                  <a:solidFill>
                    <a:schemeClr val="tx1"/>
                  </a:solidFill>
                  <a:prstDash val="sysDot"/>
                  <a:headEnd type="none" w="med" len="med"/>
                  <a:tailEnd type="none" w="med" len="med"/>
                </a:ln>
              </p:spPr>
            </p:cxnSp>
            <p:sp>
              <p:nvSpPr>
                <p:cNvPr id="60454" name="TextBox 24"/>
                <p:cNvSpPr txBox="1"/>
                <p:nvPr/>
              </p:nvSpPr>
              <p:spPr>
                <a:xfrm>
                  <a:off x="0" y="0"/>
                  <a:ext cx="396262" cy="338234"/>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r>
                    <a:rPr lang="en-US" altLang="zh-CN" sz="1600" dirty="0">
                      <a:ea typeface="宋体" panose="02010600030101010101" pitchFamily="2" charset="-122"/>
                    </a:rPr>
                    <a:t>P</a:t>
                  </a:r>
                  <a:r>
                    <a:rPr lang="en-US" altLang="zh-CN" sz="1600" baseline="-25000" dirty="0">
                      <a:ea typeface="宋体" panose="02010600030101010101" pitchFamily="2" charset="-122"/>
                    </a:rPr>
                    <a:t>3</a:t>
                  </a:r>
                  <a:endParaRPr lang="en-US" altLang="zh-CN" sz="1600" baseline="-25000" dirty="0">
                    <a:ea typeface="宋体" panose="02010600030101010101" pitchFamily="2" charset="-122"/>
                  </a:endParaRPr>
                </a:p>
              </p:txBody>
            </p:sp>
          </p:grpSp>
          <p:sp>
            <p:nvSpPr>
              <p:cNvPr id="60452" name="Freeform 183"/>
              <p:cNvSpPr/>
              <p:nvPr/>
            </p:nvSpPr>
            <p:spPr>
              <a:xfrm>
                <a:off x="2162964" y="138728"/>
                <a:ext cx="145981" cy="136644"/>
              </a:xfrm>
              <a:custGeom>
                <a:avLst/>
                <a:gdLst>
                  <a:gd name="txL" fmla="*/ 0 w 106"/>
                  <a:gd name="txT" fmla="*/ 0 h 68"/>
                  <a:gd name="txR" fmla="*/ 106 w 106"/>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alpha val="100000"/>
                </a:srgbClr>
              </a:solidFill>
              <a:ln w="9525">
                <a:noFill/>
              </a:ln>
            </p:spPr>
            <p:txBody>
              <a:bodyPr/>
              <a:p>
                <a:endParaRPr lang="zh-CN" altLang="en-US"/>
              </a:p>
            </p:txBody>
          </p:sp>
        </p:grpSp>
        <p:sp>
          <p:nvSpPr>
            <p:cNvPr id="60450" name="TextBox 24"/>
            <p:cNvSpPr txBox="1"/>
            <p:nvPr/>
          </p:nvSpPr>
          <p:spPr>
            <a:xfrm>
              <a:off x="2199695" y="0"/>
              <a:ext cx="332113" cy="338234"/>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r>
                <a:rPr lang="en-US" altLang="zh-CN" sz="1600" dirty="0">
                  <a:ea typeface="宋体" panose="02010600030101010101" pitchFamily="2" charset="-122"/>
                </a:rPr>
                <a:t>C</a:t>
              </a:r>
              <a:endParaRPr lang="en-US" altLang="zh-CN" sz="1600" baseline="-25000" dirty="0">
                <a:ea typeface="宋体" panose="02010600030101010101" pitchFamily="2" charset="-122"/>
              </a:endParaRPr>
            </a:p>
          </p:txBody>
        </p:sp>
      </p:grpSp>
      <p:cxnSp>
        <p:nvCxnSpPr>
          <p:cNvPr id="63543" name="Straight Arrow Connector 55"/>
          <p:cNvCxnSpPr/>
          <p:nvPr/>
        </p:nvCxnSpPr>
        <p:spPr>
          <a:xfrm>
            <a:off x="4278313" y="3667125"/>
            <a:ext cx="1104900" cy="1588"/>
          </a:xfrm>
          <a:prstGeom prst="straightConnector1">
            <a:avLst/>
          </a:prstGeom>
          <a:ln w="19050" cap="flat" cmpd="sng">
            <a:solidFill>
              <a:schemeClr val="tx1"/>
            </a:solidFill>
            <a:prstDash val="solid"/>
            <a:headEnd type="triangle" w="med" len="med"/>
            <a:tailEnd type="none" w="med" len="med"/>
          </a:ln>
        </p:spPr>
      </p:cxnSp>
      <p:cxnSp>
        <p:nvCxnSpPr>
          <p:cNvPr id="63544" name="Straight Arrow Connector 56"/>
          <p:cNvCxnSpPr/>
          <p:nvPr/>
        </p:nvCxnSpPr>
        <p:spPr>
          <a:xfrm flipV="1">
            <a:off x="3779838" y="2135188"/>
            <a:ext cx="995362" cy="0"/>
          </a:xfrm>
          <a:prstGeom prst="straightConnector1">
            <a:avLst/>
          </a:prstGeom>
          <a:ln w="19050" cap="flat" cmpd="sng">
            <a:solidFill>
              <a:schemeClr val="tx1"/>
            </a:solidFill>
            <a:prstDash val="solid"/>
            <a:headEnd type="none" w="med" len="med"/>
            <a:tailEnd type="triangle" w="med" len="med"/>
          </a:ln>
        </p:spPr>
      </p:cxnSp>
      <p:grpSp>
        <p:nvGrpSpPr>
          <p:cNvPr id="63545" name="Group 69"/>
          <p:cNvGrpSpPr/>
          <p:nvPr/>
        </p:nvGrpSpPr>
        <p:grpSpPr>
          <a:xfrm>
            <a:off x="5014913" y="3162300"/>
            <a:ext cx="3883025" cy="585788"/>
            <a:chOff x="0" y="0"/>
            <a:chExt cx="3883091" cy="585351"/>
          </a:xfrm>
        </p:grpSpPr>
        <p:sp>
          <p:nvSpPr>
            <p:cNvPr id="60447" name="TextBox 29"/>
            <p:cNvSpPr txBox="1"/>
            <p:nvPr/>
          </p:nvSpPr>
          <p:spPr>
            <a:xfrm>
              <a:off x="766359" y="0"/>
              <a:ext cx="3116732" cy="585351"/>
            </a:xfrm>
            <a:prstGeom prst="rect">
              <a:avLst/>
            </a:prstGeom>
            <a:solidFill>
              <a:srgbClr val="F2D698"/>
            </a:solid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sz="1600" dirty="0">
                  <a:ea typeface="宋体" panose="02010600030101010101" pitchFamily="2" charset="-122"/>
                </a:rPr>
                <a:t>1.  A decrease in  aggregate demand . . .</a:t>
              </a:r>
              <a:endParaRPr lang="en-US" altLang="zh-CN" sz="1600" baseline="-25000" dirty="0">
                <a:ea typeface="宋体" panose="02010600030101010101" pitchFamily="2" charset="-122"/>
              </a:endParaRPr>
            </a:p>
          </p:txBody>
        </p:sp>
        <p:cxnSp>
          <p:nvCxnSpPr>
            <p:cNvPr id="60448" name="Straight Connector 59"/>
            <p:cNvCxnSpPr>
              <a:endCxn id="60447" idx="1"/>
            </p:cNvCxnSpPr>
            <p:nvPr/>
          </p:nvCxnSpPr>
          <p:spPr>
            <a:xfrm flipV="1">
              <a:off x="0" y="293469"/>
              <a:ext cx="766775" cy="201462"/>
            </a:xfrm>
            <a:prstGeom prst="line">
              <a:avLst/>
            </a:prstGeom>
            <a:ln w="9525" cap="flat" cmpd="sng">
              <a:solidFill>
                <a:schemeClr val="tx1"/>
              </a:solidFill>
              <a:prstDash val="solid"/>
              <a:headEnd type="none" w="med" len="med"/>
              <a:tailEnd type="none" w="med" len="med"/>
            </a:ln>
          </p:spPr>
        </p:cxnSp>
      </p:grpSp>
      <p:grpSp>
        <p:nvGrpSpPr>
          <p:cNvPr id="63548" name="Group 70"/>
          <p:cNvGrpSpPr/>
          <p:nvPr/>
        </p:nvGrpSpPr>
        <p:grpSpPr>
          <a:xfrm>
            <a:off x="1433513" y="4065588"/>
            <a:ext cx="4432300" cy="811212"/>
            <a:chOff x="0" y="0"/>
            <a:chExt cx="4432245" cy="810928"/>
          </a:xfrm>
        </p:grpSpPr>
        <p:sp>
          <p:nvSpPr>
            <p:cNvPr id="60445" name="TextBox 29"/>
            <p:cNvSpPr txBox="1"/>
            <p:nvPr/>
          </p:nvSpPr>
          <p:spPr>
            <a:xfrm>
              <a:off x="0" y="471990"/>
              <a:ext cx="4432245" cy="338938"/>
            </a:xfrm>
            <a:prstGeom prst="rect">
              <a:avLst/>
            </a:prstGeom>
            <a:solidFill>
              <a:srgbClr val="F2D698"/>
            </a:solid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600" dirty="0">
                  <a:ea typeface="宋体" panose="02010600030101010101" pitchFamily="2" charset="-122"/>
                </a:rPr>
                <a:t>2. . . . causes output to fall in the short run . . .</a:t>
              </a:r>
              <a:endParaRPr lang="en-US" altLang="zh-CN" sz="1600" baseline="-25000" dirty="0">
                <a:ea typeface="宋体" panose="02010600030101010101" pitchFamily="2" charset="-122"/>
              </a:endParaRPr>
            </a:p>
          </p:txBody>
        </p:sp>
        <p:cxnSp>
          <p:nvCxnSpPr>
            <p:cNvPr id="60446" name="Straight Connector 62"/>
            <p:cNvCxnSpPr/>
            <p:nvPr/>
          </p:nvCxnSpPr>
          <p:spPr>
            <a:xfrm flipV="1">
              <a:off x="433382" y="0"/>
              <a:ext cx="873114" cy="514170"/>
            </a:xfrm>
            <a:prstGeom prst="line">
              <a:avLst/>
            </a:prstGeom>
            <a:ln w="9525" cap="flat" cmpd="sng">
              <a:solidFill>
                <a:schemeClr val="tx1"/>
              </a:solidFill>
              <a:prstDash val="solid"/>
              <a:headEnd type="none" w="med" len="med"/>
              <a:tailEnd type="none" w="med" len="med"/>
            </a:ln>
          </p:spPr>
        </p:cxnSp>
      </p:grpSp>
      <p:grpSp>
        <p:nvGrpSpPr>
          <p:cNvPr id="63551" name="Group 73"/>
          <p:cNvGrpSpPr/>
          <p:nvPr/>
        </p:nvGrpSpPr>
        <p:grpSpPr>
          <a:xfrm>
            <a:off x="4443413" y="1319213"/>
            <a:ext cx="4570412" cy="830262"/>
            <a:chOff x="0" y="0"/>
            <a:chExt cx="4570845" cy="830997"/>
          </a:xfrm>
        </p:grpSpPr>
        <p:sp>
          <p:nvSpPr>
            <p:cNvPr id="60443" name="TextBox 29"/>
            <p:cNvSpPr txBox="1"/>
            <p:nvPr/>
          </p:nvSpPr>
          <p:spPr>
            <a:xfrm>
              <a:off x="1820142" y="0"/>
              <a:ext cx="2750703" cy="830997"/>
            </a:xfrm>
            <a:prstGeom prst="rect">
              <a:avLst/>
            </a:prstGeom>
            <a:solidFill>
              <a:srgbClr val="F2D698"/>
            </a:solid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600" dirty="0">
                  <a:ea typeface="宋体" panose="02010600030101010101" pitchFamily="2" charset="-122"/>
                </a:rPr>
                <a:t>3. . . . but over time, the short-run aggregate-supply curve shifts . . .</a:t>
              </a:r>
              <a:endParaRPr lang="en-US" altLang="zh-CN" sz="1600" baseline="-25000" dirty="0">
                <a:ea typeface="宋体" panose="02010600030101010101" pitchFamily="2" charset="-122"/>
              </a:endParaRPr>
            </a:p>
          </p:txBody>
        </p:sp>
        <p:cxnSp>
          <p:nvCxnSpPr>
            <p:cNvPr id="60444" name="Straight Connector 65"/>
            <p:cNvCxnSpPr/>
            <p:nvPr/>
          </p:nvCxnSpPr>
          <p:spPr>
            <a:xfrm flipV="1">
              <a:off x="0" y="290769"/>
              <a:ext cx="1794045" cy="475083"/>
            </a:xfrm>
            <a:prstGeom prst="line">
              <a:avLst/>
            </a:prstGeom>
            <a:ln w="9525" cap="flat" cmpd="sng">
              <a:solidFill>
                <a:schemeClr val="tx1"/>
              </a:solidFill>
              <a:prstDash val="solid"/>
              <a:headEnd type="none" w="med" len="med"/>
              <a:tailEnd type="none" w="med" len="med"/>
            </a:ln>
          </p:spPr>
        </p:cxnSp>
      </p:grpSp>
      <p:grpSp>
        <p:nvGrpSpPr>
          <p:cNvPr id="63554" name="Group 77"/>
          <p:cNvGrpSpPr/>
          <p:nvPr/>
        </p:nvGrpSpPr>
        <p:grpSpPr>
          <a:xfrm>
            <a:off x="3446463" y="2411413"/>
            <a:ext cx="4346575" cy="744537"/>
            <a:chOff x="0" y="0"/>
            <a:chExt cx="4344509" cy="744790"/>
          </a:xfrm>
        </p:grpSpPr>
        <p:sp>
          <p:nvSpPr>
            <p:cNvPr id="60441" name="TextBox 29"/>
            <p:cNvSpPr txBox="1"/>
            <p:nvPr/>
          </p:nvSpPr>
          <p:spPr>
            <a:xfrm>
              <a:off x="1215652" y="0"/>
              <a:ext cx="3128857" cy="584973"/>
            </a:xfrm>
            <a:prstGeom prst="rect">
              <a:avLst/>
            </a:prstGeom>
            <a:solidFill>
              <a:srgbClr val="F2D698"/>
            </a:solid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600" dirty="0">
                  <a:ea typeface="宋体" panose="02010600030101010101" pitchFamily="2" charset="-122"/>
                </a:rPr>
                <a:t>4. . . . and output returns to its natural level.</a:t>
              </a:r>
              <a:endParaRPr lang="en-US" altLang="zh-CN" sz="1600" baseline="-25000" dirty="0">
                <a:ea typeface="宋体" panose="02010600030101010101" pitchFamily="2" charset="-122"/>
              </a:endParaRPr>
            </a:p>
          </p:txBody>
        </p:sp>
        <p:cxnSp>
          <p:nvCxnSpPr>
            <p:cNvPr id="60442" name="Straight Connector 68"/>
            <p:cNvCxnSpPr>
              <a:endCxn id="60441" idx="1"/>
            </p:cNvCxnSpPr>
            <p:nvPr/>
          </p:nvCxnSpPr>
          <p:spPr>
            <a:xfrm flipV="1">
              <a:off x="0" y="292199"/>
              <a:ext cx="1215447" cy="452591"/>
            </a:xfrm>
            <a:prstGeom prst="line">
              <a:avLst/>
            </a:prstGeom>
            <a:ln w="9525" cap="flat" cmpd="sng">
              <a:solidFill>
                <a:schemeClr val="tx1"/>
              </a:solidFill>
              <a:prstDash val="solid"/>
              <a:headEnd type="none" w="med" len="med"/>
              <a:tailEnd type="none" w="med" len="med"/>
            </a:ln>
          </p:spPr>
        </p:cxnSp>
      </p:grpSp>
      <p:sp>
        <p:nvSpPr>
          <p:cNvPr id="60439" name="Slide Number Placeholder 1"/>
          <p:cNvSpPr txBox="1">
            <a:spLocks noGrp="1"/>
          </p:cNvSpPr>
          <p:nvPr/>
        </p:nvSpPr>
        <p:spPr>
          <a:xfrm>
            <a:off x="8618538" y="6473825"/>
            <a:ext cx="520700" cy="379413"/>
          </a:xfrm>
          <a:prstGeom prst="rect">
            <a:avLst/>
          </a:prstGeom>
          <a:noFill/>
          <a:ln w="9525">
            <a:noFill/>
          </a:ln>
        </p:spPr>
        <p:txBody>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pic>
        <p:nvPicPr>
          <p:cNvPr id="60440" name="Picture 70" descr="33J8"/>
          <p:cNvPicPr>
            <a:picLocks noChangeAspect="1"/>
          </p:cNvPicPr>
          <p:nvPr/>
        </p:nvPicPr>
        <p:blipFill>
          <a:blip r:embed="rId1"/>
          <a:stretch>
            <a:fillRect/>
          </a:stretch>
        </p:blipFill>
        <p:spPr>
          <a:xfrm>
            <a:off x="620713" y="854075"/>
            <a:ext cx="8237537" cy="40941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3498"/>
                                        </p:tgtEl>
                                        <p:attrNameLst>
                                          <p:attrName>style.visibility</p:attrName>
                                        </p:attrNameLst>
                                      </p:cBhvr>
                                      <p:to>
                                        <p:strVal val="visible"/>
                                      </p:to>
                                    </p:set>
                                    <p:animEffect transition="in" filter="wipe(left)">
                                      <p:cBhvr>
                                        <p:cTn id="7" dur="500"/>
                                        <p:tgtEl>
                                          <p:spTgt spid="63498"/>
                                        </p:tgtEl>
                                      </p:cBhvr>
                                    </p:animEffect>
                                  </p:childTnLst>
                                </p:cTn>
                              </p:par>
                              <p:par>
                                <p:cTn id="8" presetID="22" presetClass="entr" presetSubtype="4" fill="hold" nodeType="withEffect">
                                  <p:stCondLst>
                                    <p:cond delay="0"/>
                                  </p:stCondLst>
                                  <p:childTnLst>
                                    <p:set>
                                      <p:cBhvr>
                                        <p:cTn id="9" dur="1" fill="hold">
                                          <p:stCondLst>
                                            <p:cond delay="0"/>
                                          </p:stCondLst>
                                        </p:cTn>
                                        <p:tgtEl>
                                          <p:spTgt spid="63493"/>
                                        </p:tgtEl>
                                        <p:attrNameLst>
                                          <p:attrName>style.visibility</p:attrName>
                                        </p:attrNameLst>
                                      </p:cBhvr>
                                      <p:to>
                                        <p:strVal val="visible"/>
                                      </p:to>
                                    </p:set>
                                    <p:animEffect transition="in" filter="wipe(down)">
                                      <p:cBhvr>
                                        <p:cTn id="10" dur="500"/>
                                        <p:tgtEl>
                                          <p:spTgt spid="6349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63502"/>
                                        </p:tgtEl>
                                        <p:attrNameLst>
                                          <p:attrName>style.visibility</p:attrName>
                                        </p:attrNameLst>
                                      </p:cBhvr>
                                      <p:to>
                                        <p:strVal val="visible"/>
                                      </p:to>
                                    </p:set>
                                    <p:animEffect transition="in" filter="wipe(up)">
                                      <p:cBhvr>
                                        <p:cTn id="14" dur="1000"/>
                                        <p:tgtEl>
                                          <p:spTgt spid="63502"/>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63510"/>
                                        </p:tgtEl>
                                        <p:attrNameLst>
                                          <p:attrName>style.visibility</p:attrName>
                                        </p:attrNameLst>
                                      </p:cBhvr>
                                      <p:to>
                                        <p:strVal val="visible"/>
                                      </p:to>
                                    </p:set>
                                    <p:animEffect transition="in" filter="wipe(left)">
                                      <p:cBhvr>
                                        <p:cTn id="18" dur="1000"/>
                                        <p:tgtEl>
                                          <p:spTgt spid="63510"/>
                                        </p:tgtEl>
                                      </p:cBhvr>
                                    </p:animEffect>
                                  </p:childTnLst>
                                </p:cTn>
                              </p:par>
                            </p:childTnLst>
                          </p:cTn>
                        </p:par>
                        <p:par>
                          <p:cTn id="19" fill="hold">
                            <p:stCondLst>
                              <p:cond delay="2500"/>
                            </p:stCondLst>
                            <p:childTnLst>
                              <p:par>
                                <p:cTn id="20" presetID="22" presetClass="entr" presetSubtype="8" fill="hold" nodeType="afterEffect">
                                  <p:stCondLst>
                                    <p:cond delay="0"/>
                                  </p:stCondLst>
                                  <p:childTnLst>
                                    <p:set>
                                      <p:cBhvr>
                                        <p:cTn id="21" dur="1" fill="hold">
                                          <p:stCondLst>
                                            <p:cond delay="0"/>
                                          </p:stCondLst>
                                        </p:cTn>
                                        <p:tgtEl>
                                          <p:spTgt spid="63507"/>
                                        </p:tgtEl>
                                        <p:attrNameLst>
                                          <p:attrName>style.visibility</p:attrName>
                                        </p:attrNameLst>
                                      </p:cBhvr>
                                      <p:to>
                                        <p:strVal val="visible"/>
                                      </p:to>
                                    </p:set>
                                    <p:animEffect transition="in" filter="wipe(left)">
                                      <p:cBhvr>
                                        <p:cTn id="22" dur="1000"/>
                                        <p:tgtEl>
                                          <p:spTgt spid="63507"/>
                                        </p:tgtEl>
                                      </p:cBhvr>
                                    </p:animEffect>
                                  </p:childTnLst>
                                </p:cTn>
                              </p:par>
                            </p:childTnLst>
                          </p:cTn>
                        </p:par>
                        <p:par>
                          <p:cTn id="23" fill="hold">
                            <p:stCondLst>
                              <p:cond delay="3500"/>
                            </p:stCondLst>
                            <p:childTnLst>
                              <p:par>
                                <p:cTn id="24" presetID="22" presetClass="entr" presetSubtype="8" fill="hold" nodeType="afterEffect">
                                  <p:stCondLst>
                                    <p:cond delay="0"/>
                                  </p:stCondLst>
                                  <p:childTnLst>
                                    <p:set>
                                      <p:cBhvr>
                                        <p:cTn id="25" dur="1" fill="hold">
                                          <p:stCondLst>
                                            <p:cond delay="0"/>
                                          </p:stCondLst>
                                        </p:cTn>
                                        <p:tgtEl>
                                          <p:spTgt spid="63513"/>
                                        </p:tgtEl>
                                        <p:attrNameLst>
                                          <p:attrName>style.visibility</p:attrName>
                                        </p:attrNameLst>
                                      </p:cBhvr>
                                      <p:to>
                                        <p:strVal val="visible"/>
                                      </p:to>
                                    </p:set>
                                    <p:animEffect transition="in" filter="wipe(left)">
                                      <p:cBhvr>
                                        <p:cTn id="26" dur="1000"/>
                                        <p:tgtEl>
                                          <p:spTgt spid="63513"/>
                                        </p:tgtEl>
                                      </p:cBhvr>
                                    </p:animEffect>
                                  </p:childTnLst>
                                </p:cTn>
                              </p:par>
                            </p:childTnLst>
                          </p:cTn>
                        </p:par>
                        <p:par>
                          <p:cTn id="27" fill="hold">
                            <p:stCondLst>
                              <p:cond delay="4500"/>
                            </p:stCondLst>
                            <p:childTnLst>
                              <p:par>
                                <p:cTn id="28" presetID="22" presetClass="entr" presetSubtype="2" fill="hold" nodeType="afterEffect">
                                  <p:stCondLst>
                                    <p:cond delay="1000"/>
                                  </p:stCondLst>
                                  <p:childTnLst>
                                    <p:set>
                                      <p:cBhvr>
                                        <p:cTn id="29" dur="1" fill="hold">
                                          <p:stCondLst>
                                            <p:cond delay="0"/>
                                          </p:stCondLst>
                                        </p:cTn>
                                        <p:tgtEl>
                                          <p:spTgt spid="63543"/>
                                        </p:tgtEl>
                                        <p:attrNameLst>
                                          <p:attrName>style.visibility</p:attrName>
                                        </p:attrNameLst>
                                      </p:cBhvr>
                                      <p:to>
                                        <p:strVal val="visible"/>
                                      </p:to>
                                    </p:set>
                                    <p:animEffect transition="in" filter="wipe(right)">
                                      <p:cBhvr>
                                        <p:cTn id="30" dur="500"/>
                                        <p:tgtEl>
                                          <p:spTgt spid="63543"/>
                                        </p:tgtEl>
                                      </p:cBhvr>
                                    </p:animEffect>
                                  </p:childTnLst>
                                </p:cTn>
                              </p:par>
                            </p:childTnLst>
                          </p:cTn>
                        </p:par>
                        <p:par>
                          <p:cTn id="31" fill="hold">
                            <p:stCondLst>
                              <p:cond delay="6000"/>
                            </p:stCondLst>
                            <p:childTnLst>
                              <p:par>
                                <p:cTn id="32" presetID="22" presetClass="entr" presetSubtype="8" fill="hold" nodeType="afterEffect">
                                  <p:stCondLst>
                                    <p:cond delay="0"/>
                                  </p:stCondLst>
                                  <p:childTnLst>
                                    <p:set>
                                      <p:cBhvr>
                                        <p:cTn id="33" dur="1" fill="hold">
                                          <p:stCondLst>
                                            <p:cond delay="0"/>
                                          </p:stCondLst>
                                        </p:cTn>
                                        <p:tgtEl>
                                          <p:spTgt spid="63545"/>
                                        </p:tgtEl>
                                        <p:attrNameLst>
                                          <p:attrName>style.visibility</p:attrName>
                                        </p:attrNameLst>
                                      </p:cBhvr>
                                      <p:to>
                                        <p:strVal val="visible"/>
                                      </p:to>
                                    </p:set>
                                    <p:animEffect transition="in" filter="wipe(left)">
                                      <p:cBhvr>
                                        <p:cTn id="34" dur="500"/>
                                        <p:tgtEl>
                                          <p:spTgt spid="63545"/>
                                        </p:tgtEl>
                                      </p:cBhvr>
                                    </p:animEffect>
                                  </p:childTnLst>
                                </p:cTn>
                              </p:par>
                            </p:childTnLst>
                          </p:cTn>
                        </p:par>
                        <p:par>
                          <p:cTn id="35" fill="hold">
                            <p:stCondLst>
                              <p:cond delay="6500"/>
                            </p:stCondLst>
                            <p:childTnLst>
                              <p:par>
                                <p:cTn id="36" presetID="22" presetClass="entr" presetSubtype="8" fill="hold" nodeType="afterEffect">
                                  <p:stCondLst>
                                    <p:cond delay="0"/>
                                  </p:stCondLst>
                                  <p:childTnLst>
                                    <p:set>
                                      <p:cBhvr>
                                        <p:cTn id="37" dur="1" fill="hold">
                                          <p:stCondLst>
                                            <p:cond delay="0"/>
                                          </p:stCondLst>
                                        </p:cTn>
                                        <p:tgtEl>
                                          <p:spTgt spid="63520"/>
                                        </p:tgtEl>
                                        <p:attrNameLst>
                                          <p:attrName>style.visibility</p:attrName>
                                        </p:attrNameLst>
                                      </p:cBhvr>
                                      <p:to>
                                        <p:strVal val="visible"/>
                                      </p:to>
                                    </p:set>
                                    <p:animEffect transition="in" filter="wipe(left)">
                                      <p:cBhvr>
                                        <p:cTn id="38" dur="1000"/>
                                        <p:tgtEl>
                                          <p:spTgt spid="63520"/>
                                        </p:tgtEl>
                                      </p:cBhvr>
                                    </p:animEffect>
                                  </p:childTnLst>
                                </p:cTn>
                              </p:par>
                            </p:childTnLst>
                          </p:cTn>
                        </p:par>
                        <p:par>
                          <p:cTn id="39" fill="hold">
                            <p:stCondLst>
                              <p:cond delay="7500"/>
                            </p:stCondLst>
                            <p:childTnLst>
                              <p:par>
                                <p:cTn id="40" presetID="22" presetClass="entr" presetSubtype="8" fill="hold" nodeType="afterEffect">
                                  <p:stCondLst>
                                    <p:cond delay="0"/>
                                  </p:stCondLst>
                                  <p:childTnLst>
                                    <p:set>
                                      <p:cBhvr>
                                        <p:cTn id="41" dur="1" fill="hold">
                                          <p:stCondLst>
                                            <p:cond delay="0"/>
                                          </p:stCondLst>
                                        </p:cTn>
                                        <p:tgtEl>
                                          <p:spTgt spid="63523"/>
                                        </p:tgtEl>
                                        <p:attrNameLst>
                                          <p:attrName>style.visibility</p:attrName>
                                        </p:attrNameLst>
                                      </p:cBhvr>
                                      <p:to>
                                        <p:strVal val="visible"/>
                                      </p:to>
                                    </p:set>
                                    <p:animEffect transition="in" filter="wipe(left)">
                                      <p:cBhvr>
                                        <p:cTn id="42" dur="1000"/>
                                        <p:tgtEl>
                                          <p:spTgt spid="63523"/>
                                        </p:tgtEl>
                                      </p:cBhvr>
                                    </p:animEffect>
                                  </p:childTnLst>
                                </p:cTn>
                              </p:par>
                            </p:childTnLst>
                          </p:cTn>
                        </p:par>
                        <p:par>
                          <p:cTn id="43" fill="hold">
                            <p:stCondLst>
                              <p:cond delay="8500"/>
                            </p:stCondLst>
                            <p:childTnLst>
                              <p:par>
                                <p:cTn id="44" presetID="22" presetClass="entr" presetSubtype="1" fill="hold" nodeType="afterEffect">
                                  <p:stCondLst>
                                    <p:cond delay="0"/>
                                  </p:stCondLst>
                                  <p:childTnLst>
                                    <p:set>
                                      <p:cBhvr>
                                        <p:cTn id="45" dur="1" fill="hold">
                                          <p:stCondLst>
                                            <p:cond delay="0"/>
                                          </p:stCondLst>
                                        </p:cTn>
                                        <p:tgtEl>
                                          <p:spTgt spid="63530"/>
                                        </p:tgtEl>
                                        <p:attrNameLst>
                                          <p:attrName>style.visibility</p:attrName>
                                        </p:attrNameLst>
                                      </p:cBhvr>
                                      <p:to>
                                        <p:strVal val="visible"/>
                                      </p:to>
                                    </p:set>
                                    <p:animEffect transition="in" filter="wipe(up)">
                                      <p:cBhvr>
                                        <p:cTn id="46" dur="1000"/>
                                        <p:tgtEl>
                                          <p:spTgt spid="63530"/>
                                        </p:tgtEl>
                                      </p:cBhvr>
                                    </p:animEffect>
                                  </p:childTnLst>
                                </p:cTn>
                              </p:par>
                            </p:childTnLst>
                          </p:cTn>
                        </p:par>
                        <p:par>
                          <p:cTn id="47" fill="hold">
                            <p:stCondLst>
                              <p:cond delay="9500"/>
                            </p:stCondLst>
                            <p:childTnLst>
                              <p:par>
                                <p:cTn id="48" presetID="22" presetClass="entr" presetSubtype="8" fill="hold" nodeType="afterEffect">
                                  <p:stCondLst>
                                    <p:cond delay="0"/>
                                  </p:stCondLst>
                                  <p:childTnLst>
                                    <p:set>
                                      <p:cBhvr>
                                        <p:cTn id="49" dur="1" fill="hold">
                                          <p:stCondLst>
                                            <p:cond delay="0"/>
                                          </p:stCondLst>
                                        </p:cTn>
                                        <p:tgtEl>
                                          <p:spTgt spid="63548"/>
                                        </p:tgtEl>
                                        <p:attrNameLst>
                                          <p:attrName>style.visibility</p:attrName>
                                        </p:attrNameLst>
                                      </p:cBhvr>
                                      <p:to>
                                        <p:strVal val="visible"/>
                                      </p:to>
                                    </p:set>
                                    <p:animEffect transition="in" filter="wipe(left)">
                                      <p:cBhvr>
                                        <p:cTn id="50" dur="500"/>
                                        <p:tgtEl>
                                          <p:spTgt spid="63548"/>
                                        </p:tgtEl>
                                      </p:cBhvr>
                                    </p:animEffect>
                                  </p:childTnLst>
                                </p:cTn>
                              </p:par>
                            </p:childTnLst>
                          </p:cTn>
                        </p:par>
                        <p:par>
                          <p:cTn id="51" fill="hold">
                            <p:stCondLst>
                              <p:cond delay="10000"/>
                            </p:stCondLst>
                            <p:childTnLst>
                              <p:par>
                                <p:cTn id="52" presetID="22" presetClass="entr" presetSubtype="8" fill="hold" nodeType="afterEffect">
                                  <p:stCondLst>
                                    <p:cond delay="1000"/>
                                  </p:stCondLst>
                                  <p:childTnLst>
                                    <p:set>
                                      <p:cBhvr>
                                        <p:cTn id="53" dur="1" fill="hold">
                                          <p:stCondLst>
                                            <p:cond delay="0"/>
                                          </p:stCondLst>
                                        </p:cTn>
                                        <p:tgtEl>
                                          <p:spTgt spid="63544"/>
                                        </p:tgtEl>
                                        <p:attrNameLst>
                                          <p:attrName>style.visibility</p:attrName>
                                        </p:attrNameLst>
                                      </p:cBhvr>
                                      <p:to>
                                        <p:strVal val="visible"/>
                                      </p:to>
                                    </p:set>
                                    <p:animEffect transition="in" filter="wipe(left)">
                                      <p:cBhvr>
                                        <p:cTn id="54" dur="500"/>
                                        <p:tgtEl>
                                          <p:spTgt spid="63544"/>
                                        </p:tgtEl>
                                      </p:cBhvr>
                                    </p:animEffect>
                                  </p:childTnLst>
                                </p:cTn>
                              </p:par>
                            </p:childTnLst>
                          </p:cTn>
                        </p:par>
                        <p:par>
                          <p:cTn id="55" fill="hold">
                            <p:stCondLst>
                              <p:cond delay="11500"/>
                            </p:stCondLst>
                            <p:childTnLst>
                              <p:par>
                                <p:cTn id="56" presetID="22" presetClass="entr" presetSubtype="8" fill="hold" nodeType="afterEffect">
                                  <p:stCondLst>
                                    <p:cond delay="0"/>
                                  </p:stCondLst>
                                  <p:childTnLst>
                                    <p:set>
                                      <p:cBhvr>
                                        <p:cTn id="57" dur="1" fill="hold">
                                          <p:stCondLst>
                                            <p:cond delay="0"/>
                                          </p:stCondLst>
                                        </p:cTn>
                                        <p:tgtEl>
                                          <p:spTgt spid="63551"/>
                                        </p:tgtEl>
                                        <p:attrNameLst>
                                          <p:attrName>style.visibility</p:attrName>
                                        </p:attrNameLst>
                                      </p:cBhvr>
                                      <p:to>
                                        <p:strVal val="visible"/>
                                      </p:to>
                                    </p:set>
                                    <p:animEffect transition="in" filter="wipe(left)">
                                      <p:cBhvr>
                                        <p:cTn id="58" dur="500"/>
                                        <p:tgtEl>
                                          <p:spTgt spid="63551"/>
                                        </p:tgtEl>
                                      </p:cBhvr>
                                    </p:animEffect>
                                  </p:childTnLst>
                                </p:cTn>
                              </p:par>
                            </p:childTnLst>
                          </p:cTn>
                        </p:par>
                        <p:par>
                          <p:cTn id="59" fill="hold">
                            <p:stCondLst>
                              <p:cond delay="12000"/>
                            </p:stCondLst>
                            <p:childTnLst>
                              <p:par>
                                <p:cTn id="60" presetID="22" presetClass="entr" presetSubtype="8" fill="hold" nodeType="afterEffect">
                                  <p:stCondLst>
                                    <p:cond delay="0"/>
                                  </p:stCondLst>
                                  <p:childTnLst>
                                    <p:set>
                                      <p:cBhvr>
                                        <p:cTn id="61" dur="1" fill="hold">
                                          <p:stCondLst>
                                            <p:cond delay="0"/>
                                          </p:stCondLst>
                                        </p:cTn>
                                        <p:tgtEl>
                                          <p:spTgt spid="63533"/>
                                        </p:tgtEl>
                                        <p:attrNameLst>
                                          <p:attrName>style.visibility</p:attrName>
                                        </p:attrNameLst>
                                      </p:cBhvr>
                                      <p:to>
                                        <p:strVal val="visible"/>
                                      </p:to>
                                    </p:set>
                                    <p:animEffect transition="in" filter="wipe(left)">
                                      <p:cBhvr>
                                        <p:cTn id="62" dur="1000"/>
                                        <p:tgtEl>
                                          <p:spTgt spid="63533"/>
                                        </p:tgtEl>
                                      </p:cBhvr>
                                    </p:animEffect>
                                  </p:childTnLst>
                                </p:cTn>
                              </p:par>
                            </p:childTnLst>
                          </p:cTn>
                        </p:par>
                        <p:par>
                          <p:cTn id="63" fill="hold">
                            <p:stCondLst>
                              <p:cond delay="13000"/>
                            </p:stCondLst>
                            <p:childTnLst>
                              <p:par>
                                <p:cTn id="64" presetID="22" presetClass="entr" presetSubtype="8" fill="hold" nodeType="afterEffect">
                                  <p:stCondLst>
                                    <p:cond delay="0"/>
                                  </p:stCondLst>
                                  <p:childTnLst>
                                    <p:set>
                                      <p:cBhvr>
                                        <p:cTn id="65" dur="1" fill="hold">
                                          <p:stCondLst>
                                            <p:cond delay="0"/>
                                          </p:stCondLst>
                                        </p:cTn>
                                        <p:tgtEl>
                                          <p:spTgt spid="63536"/>
                                        </p:tgtEl>
                                        <p:attrNameLst>
                                          <p:attrName>style.visibility</p:attrName>
                                        </p:attrNameLst>
                                      </p:cBhvr>
                                      <p:to>
                                        <p:strVal val="visible"/>
                                      </p:to>
                                    </p:set>
                                    <p:animEffect transition="in" filter="wipe(left)">
                                      <p:cBhvr>
                                        <p:cTn id="66" dur="1000"/>
                                        <p:tgtEl>
                                          <p:spTgt spid="63536"/>
                                        </p:tgtEl>
                                      </p:cBhvr>
                                    </p:animEffect>
                                  </p:childTnLst>
                                </p:cTn>
                              </p:par>
                            </p:childTnLst>
                          </p:cTn>
                        </p:par>
                        <p:par>
                          <p:cTn id="67" fill="hold">
                            <p:stCondLst>
                              <p:cond delay="14000"/>
                            </p:stCondLst>
                            <p:childTnLst>
                              <p:par>
                                <p:cTn id="68" presetID="22" presetClass="entr" presetSubtype="8" fill="hold" nodeType="afterEffect">
                                  <p:stCondLst>
                                    <p:cond delay="0"/>
                                  </p:stCondLst>
                                  <p:childTnLst>
                                    <p:set>
                                      <p:cBhvr>
                                        <p:cTn id="69" dur="1" fill="hold">
                                          <p:stCondLst>
                                            <p:cond delay="0"/>
                                          </p:stCondLst>
                                        </p:cTn>
                                        <p:tgtEl>
                                          <p:spTgt spid="63554"/>
                                        </p:tgtEl>
                                        <p:attrNameLst>
                                          <p:attrName>style.visibility</p:attrName>
                                        </p:attrNameLst>
                                      </p:cBhvr>
                                      <p:to>
                                        <p:strVal val="visible"/>
                                      </p:to>
                                    </p:set>
                                    <p:animEffect transition="in" filter="wipe(left)">
                                      <p:cBhvr>
                                        <p:cTn id="70" dur="500"/>
                                        <p:tgtEl>
                                          <p:spTgt spid="63554"/>
                                        </p:tgtEl>
                                      </p:cBhvr>
                                    </p:animEffect>
                                  </p:childTnLst>
                                </p:cTn>
                              </p:par>
                            </p:childTnLst>
                          </p:cTn>
                        </p:par>
                        <p:par>
                          <p:cTn id="71" fill="hold">
                            <p:stCondLst>
                              <p:cond delay="14500"/>
                            </p:stCondLst>
                            <p:childTnLst>
                              <p:par>
                                <p:cTn id="72" presetID="22" presetClass="entr" presetSubtype="8" fill="hold" grpId="0" nodeType="afterEffect">
                                  <p:stCondLst>
                                    <p:cond delay="0"/>
                                  </p:stCondLst>
                                  <p:childTnLst>
                                    <p:set>
                                      <p:cBhvr>
                                        <p:cTn id="73" dur="1" fill="hold">
                                          <p:stCondLst>
                                            <p:cond delay="0"/>
                                          </p:stCondLst>
                                        </p:cTn>
                                        <p:tgtEl>
                                          <p:spTgt spid="63501"/>
                                        </p:tgtEl>
                                        <p:attrNameLst>
                                          <p:attrName>style.visibility</p:attrName>
                                        </p:attrNameLst>
                                      </p:cBhvr>
                                      <p:to>
                                        <p:strVal val="visible"/>
                                      </p:to>
                                    </p:set>
                                    <p:animEffect transition="in" filter="wipe(left)">
                                      <p:cBhvr>
                                        <p:cTn id="74" dur="500"/>
                                        <p:tgtEl>
                                          <p:spTgt spid="63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1"/>
          <p:cNvSpPr>
            <a:spLocks noGrp="1"/>
          </p:cNvSpPr>
          <p:nvPr>
            <p:ph type="title" idx="4294967295"/>
          </p:nvPr>
        </p:nvSpPr>
        <p:spPr>
          <a:xfrm>
            <a:off x="423863" y="0"/>
            <a:ext cx="8450262" cy="1036638"/>
          </a:xfrm>
          <a:ln/>
        </p:spPr>
        <p:txBody>
          <a:bodyPr vert="horz" wrap="square" lIns="91440" tIns="45720" rIns="91440" bIns="45720" anchor="ctr"/>
          <a:p>
            <a:r>
              <a:rPr lang="zh-CN" altLang="en-US" dirty="0">
                <a:ea typeface="宋体" panose="02010600030101010101" pitchFamily="2" charset="-122"/>
              </a:rPr>
              <a:t>总需求的两次重大的移动：大萧条与第二次世界大战</a:t>
            </a:r>
            <a:endParaRPr lang="zh-CN" altLang="en-US" dirty="0">
              <a:ea typeface="宋体" panose="02010600030101010101" pitchFamily="2" charset="-122"/>
            </a:endParaRPr>
          </a:p>
        </p:txBody>
      </p:sp>
      <p:sp>
        <p:nvSpPr>
          <p:cNvPr id="84995" name="Content Placeholder 2"/>
          <p:cNvSpPr>
            <a:spLocks noGrp="1"/>
          </p:cNvSpPr>
          <p:nvPr>
            <p:ph idx="1"/>
          </p:nvPr>
        </p:nvSpPr>
        <p:spPr>
          <a:xfrm>
            <a:off x="457200" y="1092200"/>
            <a:ext cx="8458200" cy="5499100"/>
          </a:xfrm>
          <a:ln/>
        </p:spPr>
        <p:txBody>
          <a:bodyPr vert="horz" wrap="square" lIns="91440" tIns="45720" rIns="91440" bIns="45720" anchor="t"/>
          <a:p>
            <a:r>
              <a:rPr lang="zh-CN" altLang="en-US" dirty="0">
                <a:solidFill>
                  <a:srgbClr val="5D2884"/>
                </a:solidFill>
                <a:ea typeface="宋体" panose="02010600030101010101" pitchFamily="2" charset="-122"/>
              </a:rPr>
              <a:t>1930年代早期: 真实GDP大幅下降</a:t>
            </a:r>
            <a:endParaRPr lang="zh-CN" altLang="en-US" dirty="0">
              <a:solidFill>
                <a:srgbClr val="5D2884"/>
              </a:solidFill>
              <a:ea typeface="宋体" panose="02010600030101010101" pitchFamily="2" charset="-122"/>
            </a:endParaRPr>
          </a:p>
          <a:p>
            <a:pPr lvl="1"/>
            <a:r>
              <a:rPr lang="zh-CN" altLang="en-US" dirty="0">
                <a:ea typeface="宋体" panose="02010600030101010101" pitchFamily="2" charset="-122"/>
              </a:rPr>
              <a:t>大萧条</a:t>
            </a:r>
            <a:endParaRPr lang="zh-CN" altLang="en-US" dirty="0">
              <a:ea typeface="宋体" panose="02010600030101010101" pitchFamily="2" charset="-122"/>
            </a:endParaRPr>
          </a:p>
          <a:p>
            <a:pPr lvl="2"/>
            <a:r>
              <a:rPr lang="zh-CN" altLang="en-US" dirty="0">
                <a:ea typeface="宋体" panose="02010600030101010101" pitchFamily="2" charset="-122"/>
              </a:rPr>
              <a:t>美国历史上最大的经济衰退</a:t>
            </a:r>
            <a:endParaRPr lang="zh-CN" altLang="en-US" dirty="0">
              <a:ea typeface="宋体" panose="02010600030101010101" pitchFamily="2" charset="-122"/>
            </a:endParaRPr>
          </a:p>
          <a:p>
            <a:pPr lvl="1"/>
            <a:r>
              <a:rPr lang="zh-CN" altLang="en-US" dirty="0">
                <a:ea typeface="宋体" panose="02010600030101010101" pitchFamily="2" charset="-122"/>
              </a:rPr>
              <a:t>从</a:t>
            </a:r>
            <a:r>
              <a:rPr lang="en-US" altLang="zh-CN" dirty="0">
                <a:ea typeface="宋体" panose="02010600030101010101" pitchFamily="2" charset="-122"/>
              </a:rPr>
              <a:t>1929</a:t>
            </a:r>
            <a:r>
              <a:rPr lang="zh-CN" altLang="en-US" dirty="0">
                <a:ea typeface="宋体" panose="02010600030101010101" pitchFamily="2" charset="-122"/>
              </a:rPr>
              <a:t>到</a:t>
            </a:r>
            <a:r>
              <a:rPr lang="en-US" altLang="zh-CN" dirty="0">
                <a:ea typeface="宋体" panose="02010600030101010101" pitchFamily="2" charset="-122"/>
              </a:rPr>
              <a:t>1933</a:t>
            </a:r>
            <a:r>
              <a:rPr lang="zh-CN" altLang="en-US" dirty="0">
                <a:ea typeface="宋体" panose="02010600030101010101" pitchFamily="2" charset="-122"/>
              </a:rPr>
              <a:t>年</a:t>
            </a:r>
            <a:endParaRPr lang="zh-CN" altLang="en-US" dirty="0">
              <a:ea typeface="宋体" panose="02010600030101010101" pitchFamily="2" charset="-122"/>
            </a:endParaRPr>
          </a:p>
          <a:p>
            <a:pPr lvl="2"/>
            <a:r>
              <a:rPr lang="zh-CN" altLang="en-US" dirty="0">
                <a:ea typeface="宋体" panose="02010600030101010101" pitchFamily="2" charset="-122"/>
              </a:rPr>
              <a:t>真实</a:t>
            </a:r>
            <a:r>
              <a:rPr lang="en-US" altLang="zh-CN" dirty="0">
                <a:ea typeface="宋体" panose="02010600030101010101" pitchFamily="2" charset="-122"/>
              </a:rPr>
              <a:t>GDP</a:t>
            </a:r>
            <a:r>
              <a:rPr lang="zh-CN" altLang="en-US" dirty="0">
                <a:ea typeface="宋体" panose="02010600030101010101" pitchFamily="2" charset="-122"/>
              </a:rPr>
              <a:t>下降</a:t>
            </a:r>
            <a:r>
              <a:rPr lang="en-US" altLang="zh-CN" dirty="0">
                <a:ea typeface="宋体" panose="02010600030101010101" pitchFamily="2" charset="-122"/>
              </a:rPr>
              <a:t>27</a:t>
            </a:r>
            <a:r>
              <a:rPr lang="zh-CN" altLang="en-US" dirty="0">
                <a:ea typeface="宋体" panose="02010600030101010101" pitchFamily="2" charset="-122"/>
              </a:rPr>
              <a:t>%</a:t>
            </a:r>
            <a:endParaRPr lang="zh-CN" altLang="en-US" dirty="0">
              <a:ea typeface="宋体" panose="02010600030101010101" pitchFamily="2" charset="-122"/>
            </a:endParaRPr>
          </a:p>
          <a:p>
            <a:pPr lvl="2"/>
            <a:r>
              <a:rPr lang="zh-CN" altLang="en-US" dirty="0">
                <a:ea typeface="宋体" panose="02010600030101010101" pitchFamily="2" charset="-122"/>
              </a:rPr>
              <a:t>失业率 从3</a:t>
            </a:r>
            <a:r>
              <a:rPr lang="en-US" altLang="zh-CN" dirty="0">
                <a:ea typeface="宋体" panose="02010600030101010101" pitchFamily="2" charset="-122"/>
              </a:rPr>
              <a:t>%</a:t>
            </a:r>
            <a:r>
              <a:rPr lang="zh-CN" altLang="en-US" dirty="0">
                <a:ea typeface="宋体" panose="02010600030101010101" pitchFamily="2" charset="-122"/>
              </a:rPr>
              <a:t> 上升到 25%</a:t>
            </a:r>
            <a:endParaRPr lang="zh-CN" altLang="en-US" dirty="0">
              <a:ea typeface="宋体" panose="02010600030101010101" pitchFamily="2" charset="-122"/>
            </a:endParaRPr>
          </a:p>
          <a:p>
            <a:pPr lvl="2"/>
            <a:r>
              <a:rPr lang="zh-CN" altLang="en-US" dirty="0">
                <a:ea typeface="宋体" panose="02010600030101010101" pitchFamily="2" charset="-122"/>
              </a:rPr>
              <a:t>物价水平下降到 22%</a:t>
            </a:r>
            <a:endParaRPr lang="zh-CN" altLang="en-US" dirty="0">
              <a:ea typeface="宋体" panose="02010600030101010101" pitchFamily="2" charset="-122"/>
            </a:endParaRPr>
          </a:p>
          <a:p>
            <a:pPr lvl="1"/>
            <a:endParaRPr lang="zh-CN" altLang="en-US" dirty="0">
              <a:ea typeface="宋体" panose="02010600030101010101" pitchFamily="2" charset="-122"/>
            </a:endParaRPr>
          </a:p>
        </p:txBody>
      </p:sp>
      <p:sp>
        <p:nvSpPr>
          <p:cNvPr id="61444" name="Footer Placeholder 4"/>
          <p:cNvSpPr txBox="1">
            <a:spLocks noGrp="1"/>
          </p:cNvSpPr>
          <p:nvPr/>
        </p:nvSpPr>
        <p:spPr>
          <a:xfrm>
            <a:off x="0" y="6492875"/>
            <a:ext cx="86439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61445" name="Slide Number Placeholder 1"/>
          <p:cNvSpPr txBox="1">
            <a:spLocks noGrp="1"/>
          </p:cNvSpPr>
          <p:nvPr/>
        </p:nvSpPr>
        <p:spPr>
          <a:xfrm>
            <a:off x="8628063" y="6467475"/>
            <a:ext cx="515937" cy="390525"/>
          </a:xfrm>
          <a:prstGeom prst="rect">
            <a:avLst/>
          </a:prstGeom>
          <a:noFill/>
          <a:ln w="9525">
            <a:noFill/>
          </a:ln>
        </p:spPr>
        <p:txBody>
          <a:bodyP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4995">
                                            <p:txEl>
                                              <p:charRg st="0" end="20"/>
                                            </p:txEl>
                                          </p:spTgt>
                                        </p:tgtEl>
                                        <p:attrNameLst>
                                          <p:attrName>style.visibility</p:attrName>
                                        </p:attrNameLst>
                                      </p:cBhvr>
                                      <p:to>
                                        <p:strVal val="visible"/>
                                      </p:to>
                                    </p:set>
                                    <p:animEffect transition="in" filter="wipe(left)">
                                      <p:cBhvr>
                                        <p:cTn id="7" dur="500"/>
                                        <p:tgtEl>
                                          <p:spTgt spid="84995">
                                            <p:txEl>
                                              <p:charRg st="0" end="2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4995">
                                            <p:txEl>
                                              <p:charRg st="20" end="24"/>
                                            </p:txEl>
                                          </p:spTgt>
                                        </p:tgtEl>
                                        <p:attrNameLst>
                                          <p:attrName>style.visibility</p:attrName>
                                        </p:attrNameLst>
                                      </p:cBhvr>
                                      <p:to>
                                        <p:strVal val="visible"/>
                                      </p:to>
                                    </p:set>
                                    <p:animEffect transition="in" filter="wipe(left)">
                                      <p:cBhvr>
                                        <p:cTn id="11" dur="500"/>
                                        <p:tgtEl>
                                          <p:spTgt spid="84995">
                                            <p:txEl>
                                              <p:charRg st="20" end="24"/>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4995">
                                            <p:txEl>
                                              <p:charRg st="24" end="37"/>
                                            </p:txEl>
                                          </p:spTgt>
                                        </p:tgtEl>
                                        <p:attrNameLst>
                                          <p:attrName>style.visibility</p:attrName>
                                        </p:attrNameLst>
                                      </p:cBhvr>
                                      <p:to>
                                        <p:strVal val="visible"/>
                                      </p:to>
                                    </p:set>
                                    <p:animEffect transition="in" filter="wipe(left)">
                                      <p:cBhvr>
                                        <p:cTn id="15" dur="500"/>
                                        <p:tgtEl>
                                          <p:spTgt spid="84995">
                                            <p:txEl>
                                              <p:charRg st="24" end="37"/>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4995">
                                            <p:txEl>
                                              <p:charRg st="37" end="49"/>
                                            </p:txEl>
                                          </p:spTgt>
                                        </p:tgtEl>
                                        <p:attrNameLst>
                                          <p:attrName>style.visibility</p:attrName>
                                        </p:attrNameLst>
                                      </p:cBhvr>
                                      <p:to>
                                        <p:strVal val="visible"/>
                                      </p:to>
                                    </p:set>
                                    <p:animEffect transition="in" filter="wipe(left)">
                                      <p:cBhvr>
                                        <p:cTn id="19" dur="500"/>
                                        <p:tgtEl>
                                          <p:spTgt spid="84995">
                                            <p:txEl>
                                              <p:charRg st="37" end="49"/>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4995">
                                            <p:txEl>
                                              <p:charRg st="49" end="60"/>
                                            </p:txEl>
                                          </p:spTgt>
                                        </p:tgtEl>
                                        <p:attrNameLst>
                                          <p:attrName>style.visibility</p:attrName>
                                        </p:attrNameLst>
                                      </p:cBhvr>
                                      <p:to>
                                        <p:strVal val="visible"/>
                                      </p:to>
                                    </p:set>
                                    <p:animEffect transition="in" filter="wipe(left)">
                                      <p:cBhvr>
                                        <p:cTn id="23" dur="500"/>
                                        <p:tgtEl>
                                          <p:spTgt spid="84995">
                                            <p:txEl>
                                              <p:charRg st="49" end="6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4995">
                                            <p:txEl>
                                              <p:charRg st="60" end="76"/>
                                            </p:txEl>
                                          </p:spTgt>
                                        </p:tgtEl>
                                        <p:attrNameLst>
                                          <p:attrName>style.visibility</p:attrName>
                                        </p:attrNameLst>
                                      </p:cBhvr>
                                      <p:to>
                                        <p:strVal val="visible"/>
                                      </p:to>
                                    </p:set>
                                    <p:animEffect transition="in" filter="wipe(left)">
                                      <p:cBhvr>
                                        <p:cTn id="27" dur="500"/>
                                        <p:tgtEl>
                                          <p:spTgt spid="84995">
                                            <p:txEl>
                                              <p:charRg st="60" end="76"/>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4995">
                                            <p:txEl>
                                              <p:charRg st="76" end="88"/>
                                            </p:txEl>
                                          </p:spTgt>
                                        </p:tgtEl>
                                        <p:attrNameLst>
                                          <p:attrName>style.visibility</p:attrName>
                                        </p:attrNameLst>
                                      </p:cBhvr>
                                      <p:to>
                                        <p:strVal val="visible"/>
                                      </p:to>
                                    </p:set>
                                    <p:animEffect transition="in" filter="wipe(left)">
                                      <p:cBhvr>
                                        <p:cTn id="31" dur="500"/>
                                        <p:tgtEl>
                                          <p:spTgt spid="84995">
                                            <p:txEl>
                                              <p:charRg st="76" end="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Title 1"/>
          <p:cNvSpPr>
            <a:spLocks noGrp="1"/>
          </p:cNvSpPr>
          <p:nvPr>
            <p:ph type="title" idx="4294967295"/>
          </p:nvPr>
        </p:nvSpPr>
        <p:spPr>
          <a:xfrm>
            <a:off x="423863" y="0"/>
            <a:ext cx="8450262" cy="1036638"/>
          </a:xfrm>
          <a:ln/>
        </p:spPr>
        <p:txBody>
          <a:bodyPr vert="horz" wrap="square" lIns="91440" tIns="45720" rIns="91440" bIns="45720" anchor="ctr"/>
          <a:p>
            <a:r>
              <a:rPr lang="zh-CN" altLang="en-US" dirty="0">
                <a:ea typeface="宋体" panose="02010600030101010101" pitchFamily="2" charset="-122"/>
              </a:rPr>
              <a:t>总需求的两次重大的移动：大萧条与第二次世界大战</a:t>
            </a:r>
            <a:endParaRPr lang="en-US" altLang="zh-CN" dirty="0">
              <a:ea typeface="宋体" panose="02010600030101010101" pitchFamily="2" charset="-122"/>
            </a:endParaRPr>
          </a:p>
        </p:txBody>
      </p:sp>
      <p:sp>
        <p:nvSpPr>
          <p:cNvPr id="86019" name="Content Placeholder 2"/>
          <p:cNvSpPr>
            <a:spLocks noGrp="1"/>
          </p:cNvSpPr>
          <p:nvPr>
            <p:ph idx="1"/>
          </p:nvPr>
        </p:nvSpPr>
        <p:spPr>
          <a:xfrm>
            <a:off x="457200" y="1092200"/>
            <a:ext cx="8458200" cy="5499100"/>
          </a:xfrm>
          <a:ln/>
        </p:spPr>
        <p:txBody>
          <a:bodyPr vert="horz" wrap="square" lIns="91440" tIns="45720" rIns="91440" bIns="45720" anchor="t"/>
          <a:p>
            <a:r>
              <a:rPr lang="zh-CN" altLang="en-US" dirty="0">
                <a:solidFill>
                  <a:srgbClr val="5D2884"/>
                </a:solidFill>
                <a:ea typeface="宋体" panose="02010600030101010101" pitchFamily="2" charset="-122"/>
              </a:rPr>
              <a:t>1930年代早期: 真实GDP大幅下降</a:t>
            </a:r>
            <a:endParaRPr lang="zh-CN" altLang="en-US" dirty="0">
              <a:solidFill>
                <a:srgbClr val="5D2884"/>
              </a:solidFill>
              <a:ea typeface="宋体" panose="02010600030101010101" pitchFamily="2" charset="-122"/>
            </a:endParaRPr>
          </a:p>
          <a:p>
            <a:pPr lvl="1"/>
            <a:r>
              <a:rPr lang="zh-CN" altLang="en-US" dirty="0">
                <a:ea typeface="宋体" panose="02010600030101010101" pitchFamily="2" charset="-122"/>
              </a:rPr>
              <a:t>原因:总需求下降</a:t>
            </a:r>
            <a:endParaRPr lang="zh-CN" altLang="en-US" dirty="0">
              <a:ea typeface="宋体" panose="02010600030101010101" pitchFamily="2" charset="-122"/>
            </a:endParaRPr>
          </a:p>
          <a:p>
            <a:pPr lvl="2"/>
            <a:r>
              <a:rPr lang="zh-CN" altLang="en-US" dirty="0">
                <a:ea typeface="宋体" panose="02010600030101010101" pitchFamily="2" charset="-122"/>
              </a:rPr>
              <a:t>货币供给下降 ( 28%)</a:t>
            </a:r>
            <a:endParaRPr lang="zh-CN" altLang="en-US" dirty="0">
              <a:ea typeface="宋体" panose="02010600030101010101" pitchFamily="2" charset="-122"/>
            </a:endParaRPr>
          </a:p>
          <a:p>
            <a:pPr lvl="2"/>
            <a:r>
              <a:rPr lang="zh-CN" altLang="en-US" dirty="0">
                <a:ea typeface="宋体" panose="02010600030101010101" pitchFamily="2" charset="-122"/>
              </a:rPr>
              <a:t>减少: </a:t>
            </a:r>
            <a:r>
              <a:rPr lang="zh-CN" altLang="en-US" i="1" dirty="0">
                <a:ea typeface="宋体" panose="02010600030101010101" pitchFamily="2" charset="-122"/>
              </a:rPr>
              <a:t>C</a:t>
            </a:r>
            <a:r>
              <a:rPr lang="zh-CN" altLang="en-US" dirty="0">
                <a:ea typeface="宋体" panose="02010600030101010101" pitchFamily="2" charset="-122"/>
              </a:rPr>
              <a:t> 和 </a:t>
            </a:r>
            <a:r>
              <a:rPr lang="zh-CN" altLang="en-US" i="1" dirty="0">
                <a:ea typeface="宋体" panose="02010600030101010101" pitchFamily="2" charset="-122"/>
              </a:rPr>
              <a:t>I</a:t>
            </a:r>
            <a:r>
              <a:rPr lang="zh-CN" altLang="en-US" dirty="0">
                <a:ea typeface="宋体" panose="02010600030101010101" pitchFamily="2" charset="-122"/>
              </a:rPr>
              <a:t> </a:t>
            </a:r>
            <a:endParaRPr lang="zh-CN" altLang="en-US" dirty="0">
              <a:ea typeface="宋体" panose="02010600030101010101" pitchFamily="2" charset="-122"/>
            </a:endParaRPr>
          </a:p>
          <a:p>
            <a:endParaRPr lang="zh-CN" altLang="en-US" dirty="0">
              <a:solidFill>
                <a:srgbClr val="5D2884"/>
              </a:solidFill>
              <a:ea typeface="宋体" panose="02010600030101010101" pitchFamily="2" charset="-122"/>
            </a:endParaRPr>
          </a:p>
        </p:txBody>
      </p:sp>
      <p:sp>
        <p:nvSpPr>
          <p:cNvPr id="62468" name="Footer Placeholder 4"/>
          <p:cNvSpPr txBox="1">
            <a:spLocks noGrp="1"/>
          </p:cNvSpPr>
          <p:nvPr/>
        </p:nvSpPr>
        <p:spPr>
          <a:xfrm>
            <a:off x="0" y="6492875"/>
            <a:ext cx="86439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62469" name="Slide Number Placeholder 1"/>
          <p:cNvSpPr txBox="1">
            <a:spLocks noGrp="1"/>
          </p:cNvSpPr>
          <p:nvPr/>
        </p:nvSpPr>
        <p:spPr>
          <a:xfrm>
            <a:off x="8628063" y="6467475"/>
            <a:ext cx="515937" cy="390525"/>
          </a:xfrm>
          <a:prstGeom prst="rect">
            <a:avLst/>
          </a:prstGeom>
          <a:noFill/>
          <a:ln w="9525">
            <a:noFill/>
          </a:ln>
        </p:spPr>
        <p:txBody>
          <a:bodyP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pic>
        <p:nvPicPr>
          <p:cNvPr id="62470" name="Picture 2"/>
          <p:cNvPicPr>
            <a:picLocks noChangeAspect="1"/>
          </p:cNvPicPr>
          <p:nvPr/>
        </p:nvPicPr>
        <p:blipFill>
          <a:blip r:embed="rId1"/>
          <a:stretch>
            <a:fillRect/>
          </a:stretch>
        </p:blipFill>
        <p:spPr>
          <a:xfrm>
            <a:off x="590550" y="3694113"/>
            <a:ext cx="3486150" cy="2581275"/>
          </a:xfrm>
          <a:prstGeom prst="rect">
            <a:avLst/>
          </a:prstGeom>
          <a:noFill/>
          <a:ln w="9525">
            <a:noFill/>
          </a:ln>
        </p:spPr>
      </p:pic>
      <p:sp>
        <p:nvSpPr>
          <p:cNvPr id="62471" name="Rectangle 6"/>
          <p:cNvSpPr/>
          <p:nvPr/>
        </p:nvSpPr>
        <p:spPr>
          <a:xfrm>
            <a:off x="4076700" y="4719638"/>
            <a:ext cx="417988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eaLnBrk="1" hangingPunct="1">
              <a:buNone/>
            </a:pPr>
            <a:r>
              <a:rPr lang="zh-CN" altLang="en-US" sz="2400" i="1" dirty="0">
                <a:solidFill>
                  <a:srgbClr val="002060"/>
                </a:solidFill>
                <a:ea typeface="宋体" panose="02010600030101010101" pitchFamily="2" charset="-122"/>
              </a:rPr>
              <a:t>总需求大幅减少的结果</a:t>
            </a:r>
            <a:endParaRPr lang="zh-CN" altLang="en-US" sz="2400" dirty="0">
              <a:solidFill>
                <a:srgbClr val="002060"/>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6019">
                                            <p:txEl>
                                              <p:charRg st="0" end="20"/>
                                            </p:txEl>
                                          </p:spTgt>
                                        </p:tgtEl>
                                        <p:attrNameLst>
                                          <p:attrName>style.visibility</p:attrName>
                                        </p:attrNameLst>
                                      </p:cBhvr>
                                      <p:to>
                                        <p:strVal val="visible"/>
                                      </p:to>
                                    </p:set>
                                    <p:animEffect transition="in" filter="wipe(left)">
                                      <p:cBhvr>
                                        <p:cTn id="7" dur="500"/>
                                        <p:tgtEl>
                                          <p:spTgt spid="86019">
                                            <p:txEl>
                                              <p:charRg st="0" end="2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6019">
                                            <p:txEl>
                                              <p:charRg st="20" end="29"/>
                                            </p:txEl>
                                          </p:spTgt>
                                        </p:tgtEl>
                                        <p:attrNameLst>
                                          <p:attrName>style.visibility</p:attrName>
                                        </p:attrNameLst>
                                      </p:cBhvr>
                                      <p:to>
                                        <p:strVal val="visible"/>
                                      </p:to>
                                    </p:set>
                                    <p:animEffect transition="in" filter="wipe(left)">
                                      <p:cBhvr>
                                        <p:cTn id="11" dur="500"/>
                                        <p:tgtEl>
                                          <p:spTgt spid="86019">
                                            <p:txEl>
                                              <p:charRg st="20" end="29"/>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6019">
                                            <p:txEl>
                                              <p:charRg st="29" end="43"/>
                                            </p:txEl>
                                          </p:spTgt>
                                        </p:tgtEl>
                                        <p:attrNameLst>
                                          <p:attrName>style.visibility</p:attrName>
                                        </p:attrNameLst>
                                      </p:cBhvr>
                                      <p:to>
                                        <p:strVal val="visible"/>
                                      </p:to>
                                    </p:set>
                                    <p:animEffect transition="in" filter="wipe(left)">
                                      <p:cBhvr>
                                        <p:cTn id="15" dur="500"/>
                                        <p:tgtEl>
                                          <p:spTgt spid="86019">
                                            <p:txEl>
                                              <p:charRg st="29" end="43"/>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6019">
                                            <p:txEl>
                                              <p:charRg st="43" end="54"/>
                                            </p:txEl>
                                          </p:spTgt>
                                        </p:tgtEl>
                                        <p:attrNameLst>
                                          <p:attrName>style.visibility</p:attrName>
                                        </p:attrNameLst>
                                      </p:cBhvr>
                                      <p:to>
                                        <p:strVal val="visible"/>
                                      </p:to>
                                    </p:set>
                                    <p:animEffect transition="in" filter="wipe(left)">
                                      <p:cBhvr>
                                        <p:cTn id="19" dur="500"/>
                                        <p:tgtEl>
                                          <p:spTgt spid="86019">
                                            <p:txEl>
                                              <p:charRg st="43" end="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Title 1"/>
          <p:cNvSpPr>
            <a:spLocks noGrp="1"/>
          </p:cNvSpPr>
          <p:nvPr>
            <p:ph type="title" idx="4294967295"/>
          </p:nvPr>
        </p:nvSpPr>
        <p:spPr>
          <a:xfrm>
            <a:off x="423863" y="0"/>
            <a:ext cx="8450262" cy="1036638"/>
          </a:xfrm>
          <a:ln/>
        </p:spPr>
        <p:txBody>
          <a:bodyPr vert="horz" wrap="square" lIns="91440" tIns="45720" rIns="91440" bIns="45720" anchor="ctr"/>
          <a:p>
            <a:r>
              <a:rPr lang="zh-CN" altLang="en-US" dirty="0">
                <a:ea typeface="宋体" panose="02010600030101010101" pitchFamily="2" charset="-122"/>
              </a:rPr>
              <a:t>总需求的两次重大的移动：大萧条与第二次世界大战</a:t>
            </a:r>
            <a:endParaRPr lang="en-US" altLang="zh-CN" dirty="0">
              <a:ea typeface="宋体" panose="02010600030101010101" pitchFamily="2" charset="-122"/>
            </a:endParaRPr>
          </a:p>
        </p:txBody>
      </p:sp>
      <p:sp>
        <p:nvSpPr>
          <p:cNvPr id="87043" name="Content Placeholder 2"/>
          <p:cNvSpPr>
            <a:spLocks noGrp="1"/>
          </p:cNvSpPr>
          <p:nvPr>
            <p:ph idx="1"/>
          </p:nvPr>
        </p:nvSpPr>
        <p:spPr>
          <a:xfrm>
            <a:off x="457200" y="1092200"/>
            <a:ext cx="8686800" cy="5499100"/>
          </a:xfrm>
          <a:ln/>
        </p:spPr>
        <p:txBody>
          <a:bodyPr vert="horz" wrap="square" lIns="91440" tIns="45720" rIns="91440" bIns="45720" anchor="t"/>
          <a:p>
            <a:r>
              <a:rPr lang="zh-CN" altLang="en-US" dirty="0">
                <a:solidFill>
                  <a:srgbClr val="5D2884"/>
                </a:solidFill>
                <a:ea typeface="宋体" panose="02010600030101010101" pitchFamily="2" charset="-122"/>
              </a:rPr>
              <a:t>19</a:t>
            </a:r>
            <a:r>
              <a:rPr lang="en-US" altLang="zh-CN" dirty="0">
                <a:solidFill>
                  <a:srgbClr val="5D2884"/>
                </a:solidFill>
                <a:ea typeface="宋体" panose="02010600030101010101" pitchFamily="2" charset="-122"/>
              </a:rPr>
              <a:t>4</a:t>
            </a:r>
            <a:r>
              <a:rPr lang="zh-CN" altLang="en-US" dirty="0">
                <a:solidFill>
                  <a:srgbClr val="5D2884"/>
                </a:solidFill>
                <a:ea typeface="宋体" panose="02010600030101010101" pitchFamily="2" charset="-122"/>
              </a:rPr>
              <a:t>0年代早期: 真实GDP大幅下降</a:t>
            </a:r>
            <a:endParaRPr lang="zh-CN" altLang="en-US" dirty="0">
              <a:solidFill>
                <a:srgbClr val="5D2884"/>
              </a:solidFill>
              <a:ea typeface="宋体" panose="02010600030101010101" pitchFamily="2" charset="-122"/>
            </a:endParaRPr>
          </a:p>
          <a:p>
            <a:pPr lvl="1"/>
            <a:r>
              <a:rPr lang="zh-CN" altLang="en-US" dirty="0">
                <a:ea typeface="宋体" panose="02010600030101010101" pitchFamily="2" charset="-122"/>
              </a:rPr>
              <a:t>经济繁荣</a:t>
            </a:r>
            <a:endParaRPr lang="zh-CN" altLang="en-US" dirty="0">
              <a:ea typeface="宋体" panose="02010600030101010101" pitchFamily="2" charset="-122"/>
            </a:endParaRPr>
          </a:p>
          <a:p>
            <a:pPr lvl="1"/>
            <a:r>
              <a:rPr lang="zh-CN" altLang="en-US" dirty="0">
                <a:ea typeface="宋体" panose="02010600030101010101" pitchFamily="2" charset="-122"/>
              </a:rPr>
              <a:t>第二次世界大战</a:t>
            </a:r>
            <a:endParaRPr lang="zh-CN" altLang="en-US" dirty="0">
              <a:ea typeface="宋体" panose="02010600030101010101" pitchFamily="2" charset="-122"/>
            </a:endParaRPr>
          </a:p>
          <a:p>
            <a:pPr lvl="2"/>
            <a:r>
              <a:rPr lang="zh-CN" altLang="en-US" dirty="0">
                <a:ea typeface="宋体" panose="02010600030101010101" pitchFamily="2" charset="-122"/>
              </a:rPr>
              <a:t>更多的资源用于军事</a:t>
            </a:r>
            <a:endParaRPr lang="zh-CN" altLang="en-US" dirty="0">
              <a:ea typeface="宋体" panose="02010600030101010101" pitchFamily="2" charset="-122"/>
            </a:endParaRPr>
          </a:p>
          <a:p>
            <a:pPr lvl="2"/>
            <a:r>
              <a:rPr lang="zh-CN" altLang="en-US" dirty="0">
                <a:ea typeface="宋体" panose="02010600030101010101" pitchFamily="2" charset="-122"/>
              </a:rPr>
              <a:t>政府购买增加</a:t>
            </a:r>
            <a:endParaRPr lang="zh-CN" altLang="en-US" dirty="0">
              <a:ea typeface="宋体" panose="02010600030101010101" pitchFamily="2" charset="-122"/>
            </a:endParaRPr>
          </a:p>
          <a:p>
            <a:pPr lvl="2"/>
            <a:r>
              <a:rPr lang="zh-CN" altLang="en-US" dirty="0">
                <a:ea typeface="宋体" panose="02010600030101010101" pitchFamily="2" charset="-122"/>
              </a:rPr>
              <a:t>总需求–  1939 到1944一直增加</a:t>
            </a:r>
            <a:endParaRPr lang="zh-CN" altLang="en-US" dirty="0">
              <a:ea typeface="宋体" panose="02010600030101010101" pitchFamily="2" charset="-122"/>
            </a:endParaRPr>
          </a:p>
          <a:p>
            <a:pPr lvl="2"/>
            <a:r>
              <a:rPr lang="zh-CN" altLang="en-US" dirty="0">
                <a:ea typeface="宋体" panose="02010600030101010101" pitchFamily="2" charset="-122"/>
              </a:rPr>
              <a:t>经济中的物品和服务翻倍</a:t>
            </a:r>
            <a:endParaRPr lang="zh-CN" altLang="en-US" dirty="0">
              <a:ea typeface="宋体" panose="02010600030101010101" pitchFamily="2" charset="-122"/>
            </a:endParaRPr>
          </a:p>
          <a:p>
            <a:pPr lvl="2"/>
            <a:r>
              <a:rPr lang="zh-CN" altLang="en-US" dirty="0">
                <a:ea typeface="宋体" panose="02010600030101010101" pitchFamily="2" charset="-122"/>
              </a:rPr>
              <a:t>物价水平增加了20%</a:t>
            </a:r>
            <a:endParaRPr lang="zh-CN" altLang="en-US" dirty="0">
              <a:ea typeface="宋体" panose="02010600030101010101" pitchFamily="2" charset="-122"/>
            </a:endParaRPr>
          </a:p>
          <a:p>
            <a:pPr lvl="2"/>
            <a:r>
              <a:rPr lang="zh-CN" altLang="en-US" dirty="0">
                <a:ea typeface="宋体" panose="02010600030101010101" pitchFamily="2" charset="-122"/>
              </a:rPr>
              <a:t>失业率从17</a:t>
            </a:r>
            <a:r>
              <a:rPr lang="en-US" altLang="zh-CN" dirty="0">
                <a:ea typeface="宋体" panose="02010600030101010101" pitchFamily="2" charset="-122"/>
              </a:rPr>
              <a:t>%</a:t>
            </a:r>
            <a:r>
              <a:rPr lang="zh-CN" altLang="en-US" dirty="0">
                <a:ea typeface="宋体" panose="02010600030101010101" pitchFamily="2" charset="-122"/>
              </a:rPr>
              <a:t>下降到1%</a:t>
            </a:r>
            <a:endParaRPr lang="zh-CN" altLang="en-US" dirty="0">
              <a:ea typeface="宋体" panose="02010600030101010101" pitchFamily="2" charset="-122"/>
            </a:endParaRPr>
          </a:p>
        </p:txBody>
      </p:sp>
      <p:sp>
        <p:nvSpPr>
          <p:cNvPr id="63492" name="Footer Placeholder 4"/>
          <p:cNvSpPr txBox="1">
            <a:spLocks noGrp="1"/>
          </p:cNvSpPr>
          <p:nvPr/>
        </p:nvSpPr>
        <p:spPr>
          <a:xfrm>
            <a:off x="0" y="6492875"/>
            <a:ext cx="86439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63493" name="Slide Number Placeholder 1"/>
          <p:cNvSpPr txBox="1">
            <a:spLocks noGrp="1"/>
          </p:cNvSpPr>
          <p:nvPr/>
        </p:nvSpPr>
        <p:spPr>
          <a:xfrm>
            <a:off x="8628063" y="6467475"/>
            <a:ext cx="515937" cy="390525"/>
          </a:xfrm>
          <a:prstGeom prst="rect">
            <a:avLst/>
          </a:prstGeom>
          <a:noFill/>
          <a:ln w="9525">
            <a:noFill/>
          </a:ln>
        </p:spPr>
        <p:txBody>
          <a:bodyP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7043">
                                            <p:txEl>
                                              <p:charRg st="0" end="20"/>
                                            </p:txEl>
                                          </p:spTgt>
                                        </p:tgtEl>
                                        <p:attrNameLst>
                                          <p:attrName>style.visibility</p:attrName>
                                        </p:attrNameLst>
                                      </p:cBhvr>
                                      <p:to>
                                        <p:strVal val="visible"/>
                                      </p:to>
                                    </p:set>
                                    <p:animEffect transition="in" filter="wipe(left)">
                                      <p:cBhvr>
                                        <p:cTn id="7" dur="500"/>
                                        <p:tgtEl>
                                          <p:spTgt spid="87043">
                                            <p:txEl>
                                              <p:charRg st="0" end="2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7043">
                                            <p:txEl>
                                              <p:charRg st="20" end="25"/>
                                            </p:txEl>
                                          </p:spTgt>
                                        </p:tgtEl>
                                        <p:attrNameLst>
                                          <p:attrName>style.visibility</p:attrName>
                                        </p:attrNameLst>
                                      </p:cBhvr>
                                      <p:to>
                                        <p:strVal val="visible"/>
                                      </p:to>
                                    </p:set>
                                    <p:animEffect transition="in" filter="wipe(left)">
                                      <p:cBhvr>
                                        <p:cTn id="11" dur="500"/>
                                        <p:tgtEl>
                                          <p:spTgt spid="87043">
                                            <p:txEl>
                                              <p:charRg st="20" end="25"/>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7043">
                                            <p:txEl>
                                              <p:charRg st="25" end="33"/>
                                            </p:txEl>
                                          </p:spTgt>
                                        </p:tgtEl>
                                        <p:attrNameLst>
                                          <p:attrName>style.visibility</p:attrName>
                                        </p:attrNameLst>
                                      </p:cBhvr>
                                      <p:to>
                                        <p:strVal val="visible"/>
                                      </p:to>
                                    </p:set>
                                    <p:animEffect transition="in" filter="wipe(left)">
                                      <p:cBhvr>
                                        <p:cTn id="15" dur="500"/>
                                        <p:tgtEl>
                                          <p:spTgt spid="87043">
                                            <p:txEl>
                                              <p:charRg st="25" end="33"/>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7043">
                                            <p:txEl>
                                              <p:charRg st="33" end="43"/>
                                            </p:txEl>
                                          </p:spTgt>
                                        </p:tgtEl>
                                        <p:attrNameLst>
                                          <p:attrName>style.visibility</p:attrName>
                                        </p:attrNameLst>
                                      </p:cBhvr>
                                      <p:to>
                                        <p:strVal val="visible"/>
                                      </p:to>
                                    </p:set>
                                    <p:animEffect transition="in" filter="wipe(left)">
                                      <p:cBhvr>
                                        <p:cTn id="19" dur="500"/>
                                        <p:tgtEl>
                                          <p:spTgt spid="87043">
                                            <p:txEl>
                                              <p:charRg st="33" end="4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7043">
                                            <p:txEl>
                                              <p:charRg st="43" end="50"/>
                                            </p:txEl>
                                          </p:spTgt>
                                        </p:tgtEl>
                                        <p:attrNameLst>
                                          <p:attrName>style.visibility</p:attrName>
                                        </p:attrNameLst>
                                      </p:cBhvr>
                                      <p:to>
                                        <p:strVal val="visible"/>
                                      </p:to>
                                    </p:set>
                                    <p:animEffect transition="in" filter="wipe(left)">
                                      <p:cBhvr>
                                        <p:cTn id="23" dur="500"/>
                                        <p:tgtEl>
                                          <p:spTgt spid="87043">
                                            <p:txEl>
                                              <p:charRg st="43" end="5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7043">
                                            <p:txEl>
                                              <p:charRg st="50" end="71"/>
                                            </p:txEl>
                                          </p:spTgt>
                                        </p:tgtEl>
                                        <p:attrNameLst>
                                          <p:attrName>style.visibility</p:attrName>
                                        </p:attrNameLst>
                                      </p:cBhvr>
                                      <p:to>
                                        <p:strVal val="visible"/>
                                      </p:to>
                                    </p:set>
                                    <p:animEffect transition="in" filter="wipe(left)">
                                      <p:cBhvr>
                                        <p:cTn id="27" dur="500"/>
                                        <p:tgtEl>
                                          <p:spTgt spid="87043">
                                            <p:txEl>
                                              <p:charRg st="50" end="71"/>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7043">
                                            <p:txEl>
                                              <p:charRg st="71" end="83"/>
                                            </p:txEl>
                                          </p:spTgt>
                                        </p:tgtEl>
                                        <p:attrNameLst>
                                          <p:attrName>style.visibility</p:attrName>
                                        </p:attrNameLst>
                                      </p:cBhvr>
                                      <p:to>
                                        <p:strVal val="visible"/>
                                      </p:to>
                                    </p:set>
                                    <p:animEffect transition="in" filter="wipe(left)">
                                      <p:cBhvr>
                                        <p:cTn id="31" dur="500"/>
                                        <p:tgtEl>
                                          <p:spTgt spid="87043">
                                            <p:txEl>
                                              <p:charRg st="71" end="83"/>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7043">
                                            <p:txEl>
                                              <p:charRg st="83" end="94"/>
                                            </p:txEl>
                                          </p:spTgt>
                                        </p:tgtEl>
                                        <p:attrNameLst>
                                          <p:attrName>style.visibility</p:attrName>
                                        </p:attrNameLst>
                                      </p:cBhvr>
                                      <p:to>
                                        <p:strVal val="visible"/>
                                      </p:to>
                                    </p:set>
                                    <p:animEffect transition="in" filter="wipe(left)">
                                      <p:cBhvr>
                                        <p:cTn id="35" dur="500"/>
                                        <p:tgtEl>
                                          <p:spTgt spid="87043">
                                            <p:txEl>
                                              <p:charRg st="83" end="94"/>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87043">
                                            <p:txEl>
                                              <p:charRg st="94" end="107"/>
                                            </p:txEl>
                                          </p:spTgt>
                                        </p:tgtEl>
                                        <p:attrNameLst>
                                          <p:attrName>style.visibility</p:attrName>
                                        </p:attrNameLst>
                                      </p:cBhvr>
                                      <p:to>
                                        <p:strVal val="visible"/>
                                      </p:to>
                                    </p:set>
                                    <p:animEffect transition="in" filter="wipe(left)">
                                      <p:cBhvr>
                                        <p:cTn id="39" dur="500"/>
                                        <p:tgtEl>
                                          <p:spTgt spid="87043">
                                            <p:txEl>
                                              <p:charRg st="94"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itle 1"/>
          <p:cNvSpPr>
            <a:spLocks noGrp="1"/>
          </p:cNvSpPr>
          <p:nvPr>
            <p:ph type="title" idx="4294967295"/>
          </p:nvPr>
        </p:nvSpPr>
        <p:spPr>
          <a:ln/>
        </p:spPr>
        <p:txBody>
          <a:bodyPr vert="horz" wrap="square" lIns="91440" tIns="45720" rIns="91440" bIns="45720" anchor="ctr"/>
          <a:p>
            <a:r>
              <a:rPr lang="zh-CN" altLang="en-US" dirty="0">
                <a:solidFill>
                  <a:schemeClr val="tx1"/>
                </a:solidFill>
                <a:ea typeface="宋体" panose="02010600030101010101" pitchFamily="2" charset="-122"/>
              </a:rPr>
              <a:t>图 </a:t>
            </a:r>
            <a:r>
              <a:rPr lang="en-US" altLang="zh-CN" dirty="0">
                <a:solidFill>
                  <a:schemeClr val="tx1"/>
                </a:solidFill>
                <a:ea typeface="宋体" panose="02010600030101010101" pitchFamily="2" charset="-122"/>
              </a:rPr>
              <a:t>9</a:t>
            </a:r>
            <a:endParaRPr lang="en-US" altLang="zh-CN" dirty="0">
              <a:solidFill>
                <a:schemeClr val="tx1"/>
              </a:solidFill>
              <a:ea typeface="宋体" panose="02010600030101010101" pitchFamily="2" charset="-122"/>
            </a:endParaRPr>
          </a:p>
        </p:txBody>
      </p:sp>
      <p:sp>
        <p:nvSpPr>
          <p:cNvPr id="64515" name="Footer Placeholder 3"/>
          <p:cNvSpPr txBox="1">
            <a:spLocks noGrp="1"/>
          </p:cNvSpPr>
          <p:nvPr/>
        </p:nvSpPr>
        <p:spPr>
          <a:xfrm>
            <a:off x="0" y="6492875"/>
            <a:ext cx="8615363" cy="365125"/>
          </a:xfrm>
          <a:prstGeom prst="rect">
            <a:avLst/>
          </a:prstGeom>
          <a:noFill/>
          <a:ln w="9525">
            <a:noFill/>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100" dirty="0">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ea typeface="宋体" panose="02010600030101010101" pitchFamily="2" charset="-122"/>
            </a:endParaRPr>
          </a:p>
        </p:txBody>
      </p:sp>
      <p:sp>
        <p:nvSpPr>
          <p:cNvPr id="64516" name="TextBox 4"/>
          <p:cNvSpPr txBox="1"/>
          <p:nvPr/>
        </p:nvSpPr>
        <p:spPr>
          <a:xfrm>
            <a:off x="160338" y="376238"/>
            <a:ext cx="4938712" cy="488950"/>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2600" dirty="0">
                <a:solidFill>
                  <a:srgbClr val="002060"/>
                </a:solidFill>
                <a:ea typeface="宋体" panose="02010600030101010101" pitchFamily="2" charset="-122"/>
              </a:rPr>
              <a:t>1900</a:t>
            </a:r>
            <a:r>
              <a:rPr lang="zh-CN" altLang="en-US" sz="2600" dirty="0">
                <a:solidFill>
                  <a:srgbClr val="002060"/>
                </a:solidFill>
                <a:ea typeface="宋体" panose="02010600030101010101" pitchFamily="2" charset="-122"/>
              </a:rPr>
              <a:t>年以来美国的真实</a:t>
            </a:r>
            <a:r>
              <a:rPr lang="en-US" altLang="zh-CN" sz="2600" dirty="0">
                <a:solidFill>
                  <a:srgbClr val="002060"/>
                </a:solidFill>
                <a:ea typeface="宋体" panose="02010600030101010101" pitchFamily="2" charset="-122"/>
              </a:rPr>
              <a:t>GDP</a:t>
            </a:r>
            <a:r>
              <a:rPr lang="zh-CN" altLang="en-US" sz="2600" dirty="0">
                <a:solidFill>
                  <a:srgbClr val="002060"/>
                </a:solidFill>
                <a:ea typeface="宋体" panose="02010600030101010101" pitchFamily="2" charset="-122"/>
              </a:rPr>
              <a:t>增长</a:t>
            </a:r>
            <a:endParaRPr lang="zh-CN" altLang="en-US" sz="2600" dirty="0">
              <a:solidFill>
                <a:srgbClr val="002060"/>
              </a:solidFill>
              <a:ea typeface="宋体" panose="02010600030101010101" pitchFamily="2" charset="-122"/>
            </a:endParaRPr>
          </a:p>
        </p:txBody>
      </p:sp>
      <p:sp>
        <p:nvSpPr>
          <p:cNvPr id="67589" name="TextBox 6"/>
          <p:cNvSpPr txBox="1"/>
          <p:nvPr/>
        </p:nvSpPr>
        <p:spPr>
          <a:xfrm>
            <a:off x="119063" y="5200650"/>
            <a:ext cx="9001125" cy="825500"/>
          </a:xfrm>
          <a:prstGeom prst="rect">
            <a:avLst/>
          </a:prstGeom>
          <a:no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1600" dirty="0">
                <a:ea typeface="宋体" panose="02010600030101010101" pitchFamily="2" charset="-122"/>
              </a:rPr>
              <a:t>在美国经济史上，两次经济波动特别剧烈。在</a:t>
            </a:r>
            <a:r>
              <a:rPr lang="en-US" altLang="zh-CN" sz="1600" dirty="0">
                <a:ea typeface="宋体" panose="02010600030101010101" pitchFamily="2" charset="-122"/>
              </a:rPr>
              <a:t>20</a:t>
            </a:r>
            <a:r>
              <a:rPr lang="zh-CN" altLang="en-US" sz="1600" dirty="0">
                <a:ea typeface="宋体" panose="02010600030101010101" pitchFamily="2" charset="-122"/>
              </a:rPr>
              <a:t>世纪</a:t>
            </a:r>
            <a:r>
              <a:rPr lang="en-US" altLang="zh-CN" sz="1600" dirty="0">
                <a:ea typeface="宋体" panose="02010600030101010101" pitchFamily="2" charset="-122"/>
              </a:rPr>
              <a:t>30</a:t>
            </a:r>
            <a:r>
              <a:rPr lang="zh-CN" altLang="en-US" sz="1600" dirty="0">
                <a:ea typeface="宋体" panose="02010600030101010101" pitchFamily="2" charset="-122"/>
              </a:rPr>
              <a:t>年代初，经济经历了大萧条，当时物品与服务的生产严重萎缩。在</a:t>
            </a:r>
            <a:r>
              <a:rPr lang="en-US" altLang="zh-CN" sz="1600" dirty="0">
                <a:ea typeface="宋体" panose="02010600030101010101" pitchFamily="2" charset="-122"/>
              </a:rPr>
              <a:t>20</a:t>
            </a:r>
            <a:r>
              <a:rPr lang="zh-CN" altLang="en-US" sz="1600" dirty="0">
                <a:ea typeface="宋体" panose="02010600030101010101" pitchFamily="2" charset="-122"/>
              </a:rPr>
              <a:t>世纪</a:t>
            </a:r>
            <a:r>
              <a:rPr lang="en-US" altLang="zh-CN" sz="1600" dirty="0">
                <a:ea typeface="宋体" panose="02010600030101010101" pitchFamily="2" charset="-122"/>
              </a:rPr>
              <a:t>40</a:t>
            </a:r>
            <a:r>
              <a:rPr lang="zh-CN" altLang="en-US" sz="1600" dirty="0">
                <a:ea typeface="宋体" panose="02010600030101010101" pitchFamily="2" charset="-122"/>
              </a:rPr>
              <a:t>年代初，美国加入第二次世界大战，这使得经济中的生产迅速增加。通常用总需求的大幅移动来解释这两个事件。</a:t>
            </a:r>
            <a:endParaRPr lang="zh-CN" altLang="en-US" sz="1600" dirty="0">
              <a:ea typeface="宋体" panose="02010600030101010101" pitchFamily="2" charset="-122"/>
            </a:endParaRPr>
          </a:p>
        </p:txBody>
      </p:sp>
      <p:sp>
        <p:nvSpPr>
          <p:cNvPr id="64518" name="Slide Number Placeholder 2"/>
          <p:cNvSpPr txBox="1">
            <a:spLocks noGrp="1"/>
          </p:cNvSpPr>
          <p:nvPr/>
        </p:nvSpPr>
        <p:spPr>
          <a:xfrm>
            <a:off x="8618538" y="6473825"/>
            <a:ext cx="520700" cy="379413"/>
          </a:xfrm>
          <a:prstGeom prst="rect">
            <a:avLst/>
          </a:prstGeom>
          <a:noFill/>
          <a:ln w="9525">
            <a:noFill/>
          </a:ln>
        </p:spPr>
        <p:txBody>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grpSp>
        <p:nvGrpSpPr>
          <p:cNvPr id="67591" name="Group 1"/>
          <p:cNvGrpSpPr>
            <a:grpSpLocks noChangeAspect="1"/>
          </p:cNvGrpSpPr>
          <p:nvPr/>
        </p:nvGrpSpPr>
        <p:grpSpPr>
          <a:xfrm>
            <a:off x="160338" y="869950"/>
            <a:ext cx="8761412" cy="4054475"/>
            <a:chOff x="0" y="0"/>
            <a:chExt cx="9648825" cy="4972050"/>
          </a:xfrm>
        </p:grpSpPr>
        <p:pic>
          <p:nvPicPr>
            <p:cNvPr id="64521" name="Picture 10"/>
            <p:cNvPicPr>
              <a:picLocks noChangeAspect="1"/>
            </p:cNvPicPr>
            <p:nvPr/>
          </p:nvPicPr>
          <p:blipFill>
            <a:blip r:embed="rId1"/>
            <a:stretch>
              <a:fillRect/>
            </a:stretch>
          </p:blipFill>
          <p:spPr>
            <a:xfrm>
              <a:off x="0" y="0"/>
              <a:ext cx="9648825" cy="4972050"/>
            </a:xfrm>
            <a:prstGeom prst="rect">
              <a:avLst/>
            </a:prstGeom>
            <a:noFill/>
            <a:ln w="9525">
              <a:noFill/>
            </a:ln>
          </p:spPr>
        </p:pic>
        <p:pic>
          <p:nvPicPr>
            <p:cNvPr id="64522" name="Picture 11"/>
            <p:cNvPicPr>
              <a:picLocks noChangeAspect="1"/>
            </p:cNvPicPr>
            <p:nvPr/>
          </p:nvPicPr>
          <p:blipFill>
            <a:blip r:embed="rId2"/>
            <a:stretch>
              <a:fillRect/>
            </a:stretch>
          </p:blipFill>
          <p:spPr>
            <a:xfrm>
              <a:off x="7538575" y="0"/>
              <a:ext cx="2110250" cy="851727"/>
            </a:xfrm>
            <a:prstGeom prst="rect">
              <a:avLst/>
            </a:prstGeom>
            <a:noFill/>
            <a:ln w="9525">
              <a:noFill/>
            </a:ln>
          </p:spPr>
        </p:pic>
      </p:grpSp>
      <p:pic>
        <p:nvPicPr>
          <p:cNvPr id="64520" name="Picture 10" descr="33J9"/>
          <p:cNvPicPr>
            <a:picLocks noChangeAspect="1"/>
          </p:cNvPicPr>
          <p:nvPr/>
        </p:nvPicPr>
        <p:blipFill>
          <a:blip r:embed="rId3"/>
          <a:stretch>
            <a:fillRect/>
          </a:stretch>
        </p:blipFill>
        <p:spPr>
          <a:xfrm>
            <a:off x="144463" y="803275"/>
            <a:ext cx="8909050" cy="41116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591"/>
                                        </p:tgtEl>
                                        <p:attrNameLst>
                                          <p:attrName>style.visibility</p:attrName>
                                        </p:attrNameLst>
                                      </p:cBhvr>
                                      <p:to>
                                        <p:strVal val="visible"/>
                                      </p:to>
                                    </p:set>
                                    <p:animEffect transition="in" filter="wipe(left)">
                                      <p:cBhvr>
                                        <p:cTn id="7" dur="1000"/>
                                        <p:tgtEl>
                                          <p:spTgt spid="67591"/>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7589"/>
                                        </p:tgtEl>
                                        <p:attrNameLst>
                                          <p:attrName>style.visibility</p:attrName>
                                        </p:attrNameLst>
                                      </p:cBhvr>
                                      <p:to>
                                        <p:strVal val="visible"/>
                                      </p:to>
                                    </p:set>
                                    <p:animEffect transition="in" filter="wipe(left)">
                                      <p:cBhvr>
                                        <p:cTn id="11"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itle 2"/>
          <p:cNvSpPr>
            <a:spLocks noGrp="1"/>
          </p:cNvSpPr>
          <p:nvPr>
            <p:ph type="title" idx="4294967295"/>
          </p:nvPr>
        </p:nvSpPr>
        <p:spPr>
          <a:ln/>
        </p:spPr>
        <p:txBody>
          <a:bodyPr vert="horz" wrap="square" lIns="91440" tIns="45720" rIns="91440" bIns="45720" anchor="t"/>
          <a:p>
            <a:r>
              <a:rPr lang="en-US" altLang="zh-CN" dirty="0">
                <a:ea typeface="宋体" panose="02010600030101010101" pitchFamily="2" charset="-122"/>
              </a:rPr>
              <a:t>2008–2009</a:t>
            </a:r>
            <a:r>
              <a:rPr lang="zh-CN" altLang="en-US" dirty="0">
                <a:ea typeface="宋体" panose="02010600030101010101" pitchFamily="2" charset="-122"/>
              </a:rPr>
              <a:t>年的衰退</a:t>
            </a:r>
            <a:endParaRPr lang="zh-CN" altLang="en-US" dirty="0">
              <a:ea typeface="宋体" panose="02010600030101010101" pitchFamily="2" charset="-122"/>
            </a:endParaRPr>
          </a:p>
        </p:txBody>
      </p:sp>
      <p:sp>
        <p:nvSpPr>
          <p:cNvPr id="89091" name="Content Placeholder 1"/>
          <p:cNvSpPr>
            <a:spLocks noGrp="1"/>
          </p:cNvSpPr>
          <p:nvPr>
            <p:ph idx="1"/>
          </p:nvPr>
        </p:nvSpPr>
        <p:spPr>
          <a:xfrm>
            <a:off x="457200" y="688975"/>
            <a:ext cx="8458200" cy="5788025"/>
          </a:xfrm>
          <a:ln/>
        </p:spPr>
        <p:txBody>
          <a:bodyPr vert="horz" wrap="square" lIns="91440" tIns="45720" rIns="91440" bIns="45720" anchor="t"/>
          <a:p>
            <a:r>
              <a:rPr lang="en-US" altLang="zh-CN" dirty="0">
                <a:solidFill>
                  <a:srgbClr val="5D2884"/>
                </a:solidFill>
                <a:ea typeface="宋体" panose="02010600030101010101" pitchFamily="2" charset="-122"/>
              </a:rPr>
              <a:t>2008-2009, </a:t>
            </a:r>
            <a:r>
              <a:rPr lang="zh-CN" altLang="en-US" dirty="0">
                <a:solidFill>
                  <a:srgbClr val="5D2884"/>
                </a:solidFill>
                <a:ea typeface="宋体" panose="02010600030101010101" pitchFamily="2" charset="-122"/>
              </a:rPr>
              <a:t>金融危机</a:t>
            </a:r>
            <a:r>
              <a:rPr lang="en-US" altLang="zh-CN" dirty="0">
                <a:solidFill>
                  <a:srgbClr val="5D2884"/>
                </a:solidFill>
                <a:ea typeface="宋体" panose="02010600030101010101" pitchFamily="2" charset="-122"/>
              </a:rPr>
              <a:t>, </a:t>
            </a:r>
            <a:r>
              <a:rPr lang="zh-CN" altLang="en-US" dirty="0">
                <a:solidFill>
                  <a:srgbClr val="5D2884"/>
                </a:solidFill>
                <a:ea typeface="宋体" panose="02010600030101010101" pitchFamily="2" charset="-122"/>
              </a:rPr>
              <a:t>经济活动的严重下降</a:t>
            </a:r>
            <a:endParaRPr lang="zh-CN" altLang="en-US" dirty="0">
              <a:solidFill>
                <a:srgbClr val="5D2884"/>
              </a:solidFill>
              <a:ea typeface="宋体" panose="02010600030101010101" pitchFamily="2" charset="-122"/>
            </a:endParaRPr>
          </a:p>
          <a:p>
            <a:pPr lvl="1"/>
            <a:r>
              <a:rPr lang="zh-CN" altLang="en-US" dirty="0">
                <a:ea typeface="宋体" panose="02010600030101010101" pitchFamily="2" charset="-122"/>
              </a:rPr>
              <a:t>半个多世纪中最坏的宏观经济事件</a:t>
            </a:r>
            <a:endParaRPr lang="zh-CN" altLang="en-US" dirty="0">
              <a:ea typeface="宋体" panose="02010600030101010101" pitchFamily="2" charset="-122"/>
            </a:endParaRPr>
          </a:p>
          <a:p>
            <a:r>
              <a:rPr lang="zh-CN" altLang="en-US" dirty="0">
                <a:solidFill>
                  <a:srgbClr val="5D2884"/>
                </a:solidFill>
                <a:ea typeface="宋体" panose="02010600030101010101" pitchFamily="2" charset="-122"/>
              </a:rPr>
              <a:t>几年前</a:t>
            </a:r>
            <a:r>
              <a:rPr lang="en-US" altLang="zh-CN" dirty="0">
                <a:solidFill>
                  <a:srgbClr val="5D2884"/>
                </a:solidFill>
                <a:ea typeface="宋体" panose="02010600030101010101" pitchFamily="2" charset="-122"/>
              </a:rPr>
              <a:t>: </a:t>
            </a:r>
            <a:r>
              <a:rPr lang="zh-CN" altLang="en-US" dirty="0">
                <a:solidFill>
                  <a:srgbClr val="5D2884"/>
                </a:solidFill>
                <a:ea typeface="宋体" panose="02010600030101010101" pitchFamily="2" charset="-122"/>
              </a:rPr>
              <a:t>房地产市场繁荣</a:t>
            </a:r>
            <a:endParaRPr lang="zh-CN" altLang="en-US" dirty="0">
              <a:solidFill>
                <a:srgbClr val="5D2884"/>
              </a:solidFill>
              <a:ea typeface="宋体" panose="02010600030101010101" pitchFamily="2" charset="-122"/>
            </a:endParaRPr>
          </a:p>
          <a:p>
            <a:pPr lvl="1"/>
            <a:r>
              <a:rPr lang="zh-CN" altLang="en-US" dirty="0">
                <a:ea typeface="宋体" panose="02010600030101010101" pitchFamily="2" charset="-122"/>
              </a:rPr>
              <a:t>由低利率引起的</a:t>
            </a:r>
            <a:endParaRPr lang="zh-CN" altLang="en-US" dirty="0">
              <a:ea typeface="宋体" panose="02010600030101010101" pitchFamily="2" charset="-122"/>
            </a:endParaRPr>
          </a:p>
          <a:p>
            <a:pPr lvl="2"/>
            <a:r>
              <a:rPr lang="zh-CN" altLang="en-US" dirty="0">
                <a:ea typeface="宋体" panose="02010600030101010101" pitchFamily="2" charset="-122"/>
              </a:rPr>
              <a:t>房地产价格上涨</a:t>
            </a:r>
            <a:endParaRPr lang="zh-CN" altLang="en-US" dirty="0">
              <a:ea typeface="宋体" panose="02010600030101010101" pitchFamily="2" charset="-122"/>
            </a:endParaRPr>
          </a:p>
          <a:p>
            <a:pPr lvl="1"/>
            <a:r>
              <a:rPr lang="zh-CN" altLang="en-US" dirty="0">
                <a:ea typeface="宋体" panose="02010600030101010101" pitchFamily="2" charset="-122"/>
              </a:rPr>
              <a:t>抵押贷款市场的发展</a:t>
            </a:r>
            <a:endParaRPr lang="zh-CN" altLang="en-US" dirty="0">
              <a:ea typeface="宋体" panose="02010600030101010101" pitchFamily="2" charset="-122"/>
            </a:endParaRPr>
          </a:p>
          <a:p>
            <a:pPr lvl="1"/>
            <a:r>
              <a:rPr lang="zh-CN" altLang="en-US" dirty="0">
                <a:ea typeface="宋体" panose="02010600030101010101" pitchFamily="2" charset="-122"/>
              </a:rPr>
              <a:t>其他问题</a:t>
            </a:r>
            <a:endParaRPr lang="zh-CN" altLang="en-US" dirty="0">
              <a:ea typeface="宋体" panose="02010600030101010101" pitchFamily="2" charset="-122"/>
            </a:endParaRPr>
          </a:p>
        </p:txBody>
      </p:sp>
      <p:sp>
        <p:nvSpPr>
          <p:cNvPr id="65540" name="Footer Placeholder 4"/>
          <p:cNvSpPr txBox="1">
            <a:spLocks noGrp="1"/>
          </p:cNvSpPr>
          <p:nvPr/>
        </p:nvSpPr>
        <p:spPr>
          <a:xfrm>
            <a:off x="0" y="6492875"/>
            <a:ext cx="86439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65541" name="Slide Number Placeholder 2"/>
          <p:cNvSpPr txBox="1">
            <a:spLocks noGrp="1"/>
          </p:cNvSpPr>
          <p:nvPr/>
        </p:nvSpPr>
        <p:spPr>
          <a:xfrm>
            <a:off x="8628063" y="6467475"/>
            <a:ext cx="515937" cy="390525"/>
          </a:xfrm>
          <a:prstGeom prst="rect">
            <a:avLst/>
          </a:prstGeom>
          <a:noFill/>
          <a:ln w="9525">
            <a:noFill/>
          </a:ln>
        </p:spPr>
        <p:txBody>
          <a:bodyP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9091">
                                            <p:txEl>
                                              <p:charRg st="0" end="27"/>
                                            </p:txEl>
                                          </p:spTgt>
                                        </p:tgtEl>
                                        <p:attrNameLst>
                                          <p:attrName>style.visibility</p:attrName>
                                        </p:attrNameLst>
                                      </p:cBhvr>
                                      <p:to>
                                        <p:strVal val="visible"/>
                                      </p:to>
                                    </p:set>
                                    <p:animEffect transition="in" filter="wipe(left)">
                                      <p:cBhvr>
                                        <p:cTn id="7" dur="500"/>
                                        <p:tgtEl>
                                          <p:spTgt spid="89091">
                                            <p:txEl>
                                              <p:charRg st="0" end="27"/>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9091">
                                            <p:txEl>
                                              <p:charRg st="27" end="43"/>
                                            </p:txEl>
                                          </p:spTgt>
                                        </p:tgtEl>
                                        <p:attrNameLst>
                                          <p:attrName>style.visibility</p:attrName>
                                        </p:attrNameLst>
                                      </p:cBhvr>
                                      <p:to>
                                        <p:strVal val="visible"/>
                                      </p:to>
                                    </p:set>
                                    <p:animEffect transition="in" filter="wipe(left)">
                                      <p:cBhvr>
                                        <p:cTn id="11" dur="500"/>
                                        <p:tgtEl>
                                          <p:spTgt spid="89091">
                                            <p:txEl>
                                              <p:charRg st="27" end="43"/>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9091">
                                            <p:txEl>
                                              <p:charRg st="43" end="56"/>
                                            </p:txEl>
                                          </p:spTgt>
                                        </p:tgtEl>
                                        <p:attrNameLst>
                                          <p:attrName>style.visibility</p:attrName>
                                        </p:attrNameLst>
                                      </p:cBhvr>
                                      <p:to>
                                        <p:strVal val="visible"/>
                                      </p:to>
                                    </p:set>
                                    <p:animEffect transition="in" filter="wipe(left)">
                                      <p:cBhvr>
                                        <p:cTn id="15" dur="500"/>
                                        <p:tgtEl>
                                          <p:spTgt spid="89091">
                                            <p:txEl>
                                              <p:charRg st="43" end="56"/>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9091">
                                            <p:txEl>
                                              <p:charRg st="56" end="64"/>
                                            </p:txEl>
                                          </p:spTgt>
                                        </p:tgtEl>
                                        <p:attrNameLst>
                                          <p:attrName>style.visibility</p:attrName>
                                        </p:attrNameLst>
                                      </p:cBhvr>
                                      <p:to>
                                        <p:strVal val="visible"/>
                                      </p:to>
                                    </p:set>
                                    <p:animEffect transition="in" filter="wipe(left)">
                                      <p:cBhvr>
                                        <p:cTn id="19" dur="500"/>
                                        <p:tgtEl>
                                          <p:spTgt spid="89091">
                                            <p:txEl>
                                              <p:charRg st="56" end="64"/>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89091">
                                            <p:txEl>
                                              <p:charRg st="64" end="72"/>
                                            </p:txEl>
                                          </p:spTgt>
                                        </p:tgtEl>
                                        <p:attrNameLst>
                                          <p:attrName>style.visibility</p:attrName>
                                        </p:attrNameLst>
                                      </p:cBhvr>
                                      <p:to>
                                        <p:strVal val="visible"/>
                                      </p:to>
                                    </p:set>
                                    <p:animEffect transition="in" filter="wipe(left)">
                                      <p:cBhvr>
                                        <p:cTn id="23" dur="500"/>
                                        <p:tgtEl>
                                          <p:spTgt spid="89091">
                                            <p:txEl>
                                              <p:charRg st="64" end="72"/>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89091">
                                            <p:txEl>
                                              <p:charRg st="72" end="82"/>
                                            </p:txEl>
                                          </p:spTgt>
                                        </p:tgtEl>
                                        <p:attrNameLst>
                                          <p:attrName>style.visibility</p:attrName>
                                        </p:attrNameLst>
                                      </p:cBhvr>
                                      <p:to>
                                        <p:strVal val="visible"/>
                                      </p:to>
                                    </p:set>
                                    <p:animEffect transition="in" filter="wipe(left)">
                                      <p:cBhvr>
                                        <p:cTn id="27" dur="500"/>
                                        <p:tgtEl>
                                          <p:spTgt spid="89091">
                                            <p:txEl>
                                              <p:charRg st="72" end="82"/>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9091">
                                            <p:txEl>
                                              <p:charRg st="82" end="87"/>
                                            </p:txEl>
                                          </p:spTgt>
                                        </p:tgtEl>
                                        <p:attrNameLst>
                                          <p:attrName>style.visibility</p:attrName>
                                        </p:attrNameLst>
                                      </p:cBhvr>
                                      <p:to>
                                        <p:strVal val="visible"/>
                                      </p:to>
                                    </p:set>
                                    <p:animEffect transition="in" filter="wipe(left)">
                                      <p:cBhvr>
                                        <p:cTn id="31" dur="500"/>
                                        <p:tgtEl>
                                          <p:spTgt spid="89091">
                                            <p:txEl>
                                              <p:charRg st="82"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2"/>
          <p:cNvSpPr>
            <a:spLocks noGrp="1"/>
          </p:cNvSpPr>
          <p:nvPr>
            <p:ph type="title" idx="4294967295"/>
          </p:nvPr>
        </p:nvSpPr>
        <p:spPr>
          <a:ln/>
        </p:spPr>
        <p:txBody>
          <a:bodyPr vert="horz" wrap="square" lIns="91440" tIns="45720" rIns="91440" bIns="45720" anchor="t"/>
          <a:p>
            <a:r>
              <a:rPr lang="en-US" altLang="zh-CN" dirty="0">
                <a:ea typeface="宋体" panose="02010600030101010101" pitchFamily="2" charset="-122"/>
              </a:rPr>
              <a:t>2008–2009</a:t>
            </a:r>
            <a:r>
              <a:rPr lang="zh-CN" altLang="en-US" dirty="0">
                <a:ea typeface="宋体" panose="02010600030101010101" pitchFamily="2" charset="-122"/>
              </a:rPr>
              <a:t>年的衰退</a:t>
            </a:r>
            <a:endParaRPr lang="en-US" altLang="zh-CN" dirty="0">
              <a:ea typeface="宋体" panose="02010600030101010101" pitchFamily="2" charset="-122"/>
            </a:endParaRPr>
          </a:p>
        </p:txBody>
      </p:sp>
      <p:sp>
        <p:nvSpPr>
          <p:cNvPr id="90115" name="Content Placeholder 1"/>
          <p:cNvSpPr>
            <a:spLocks noGrp="1"/>
          </p:cNvSpPr>
          <p:nvPr>
            <p:ph idx="1"/>
          </p:nvPr>
        </p:nvSpPr>
        <p:spPr>
          <a:xfrm>
            <a:off x="457200" y="688975"/>
            <a:ext cx="8458200" cy="5788025"/>
          </a:xfrm>
          <a:ln/>
        </p:spPr>
        <p:txBody>
          <a:bodyPr vert="horz" wrap="square" lIns="91440" tIns="45720" rIns="91440" bIns="45720" anchor="t"/>
          <a:p>
            <a:r>
              <a:rPr lang="zh-CN" altLang="en-US" dirty="0">
                <a:ea typeface="宋体" panose="02010600030101010101" pitchFamily="2" charset="-122"/>
              </a:rPr>
              <a:t>抵押贷款市场的发展</a:t>
            </a:r>
            <a:endParaRPr lang="en-US" altLang="zh-CN" dirty="0">
              <a:solidFill>
                <a:srgbClr val="5D2884"/>
              </a:solidFill>
              <a:ea typeface="宋体" panose="02010600030101010101" pitchFamily="2" charset="-122"/>
            </a:endParaRPr>
          </a:p>
          <a:p>
            <a:pPr lvl="1"/>
            <a:r>
              <a:rPr lang="zh-CN" altLang="en-US" dirty="0">
                <a:ea typeface="宋体" panose="02010600030101010101" pitchFamily="2" charset="-122"/>
              </a:rPr>
              <a:t>使次级借款者借钱更容易</a:t>
            </a:r>
            <a:endParaRPr lang="zh-CN" altLang="en-US" dirty="0">
              <a:ea typeface="宋体" panose="02010600030101010101" pitchFamily="2" charset="-122"/>
            </a:endParaRPr>
          </a:p>
          <a:p>
            <a:pPr lvl="2"/>
            <a:r>
              <a:rPr lang="zh-CN" altLang="en-US" dirty="0">
                <a:ea typeface="宋体" panose="02010600030101010101" pitchFamily="2" charset="-122"/>
              </a:rPr>
              <a:t>借款者有着高度的违约风险</a:t>
            </a:r>
            <a:r>
              <a:rPr lang="en-US" altLang="zh-CN" dirty="0">
                <a:ea typeface="宋体" panose="02010600030101010101" pitchFamily="2" charset="-122"/>
              </a:rPr>
              <a:t>(</a:t>
            </a:r>
            <a:r>
              <a:rPr lang="zh-CN" altLang="en-US" dirty="0">
                <a:ea typeface="宋体" panose="02010600030101010101" pitchFamily="2" charset="-122"/>
              </a:rPr>
              <a:t>收入和信贷历史</a:t>
            </a:r>
            <a:r>
              <a:rPr lang="en-US" altLang="zh-CN" dirty="0">
                <a:ea typeface="宋体" panose="02010600030101010101" pitchFamily="2" charset="-122"/>
              </a:rPr>
              <a:t>) </a:t>
            </a:r>
            <a:endParaRPr lang="en-US" altLang="zh-CN" dirty="0">
              <a:ea typeface="宋体" panose="02010600030101010101" pitchFamily="2" charset="-122"/>
            </a:endParaRPr>
          </a:p>
          <a:p>
            <a:pPr lvl="1"/>
            <a:r>
              <a:rPr lang="zh-CN" altLang="en-US" dirty="0">
                <a:ea typeface="宋体" panose="02010600030101010101" pitchFamily="2" charset="-122"/>
              </a:rPr>
              <a:t>证券化</a:t>
            </a:r>
            <a:endParaRPr lang="zh-CN" altLang="en-US" dirty="0">
              <a:ea typeface="宋体" panose="02010600030101010101" pitchFamily="2" charset="-122"/>
            </a:endParaRPr>
          </a:p>
          <a:p>
            <a:pPr lvl="2"/>
            <a:r>
              <a:rPr lang="zh-CN" altLang="en-US" dirty="0">
                <a:ea typeface="宋体" panose="02010600030101010101" pitchFamily="2" charset="-122"/>
              </a:rPr>
              <a:t>金融机构进行贷款</a:t>
            </a:r>
            <a:r>
              <a:rPr lang="en-US" altLang="zh-CN" dirty="0">
                <a:ea typeface="宋体" panose="02010600030101010101" pitchFamily="2" charset="-122"/>
              </a:rPr>
              <a:t>(</a:t>
            </a:r>
            <a:r>
              <a:rPr lang="zh-CN" altLang="en-US" dirty="0">
                <a:ea typeface="宋体" panose="02010600030101010101" pitchFamily="2" charset="-122"/>
              </a:rPr>
              <a:t>抵押贷款的创办人</a:t>
            </a:r>
            <a:r>
              <a:rPr lang="en-US" altLang="zh-CN" dirty="0">
                <a:ea typeface="宋体" panose="02010600030101010101" pitchFamily="2" charset="-122"/>
              </a:rPr>
              <a:t>)</a:t>
            </a:r>
            <a:endParaRPr lang="en-US" altLang="zh-CN" dirty="0">
              <a:ea typeface="宋体" panose="02010600030101010101" pitchFamily="2" charset="-122"/>
            </a:endParaRPr>
          </a:p>
          <a:p>
            <a:pPr lvl="2"/>
            <a:r>
              <a:rPr lang="en-US" altLang="zh-CN" dirty="0">
                <a:ea typeface="宋体" panose="02010600030101010101" pitchFamily="2" charset="-122"/>
              </a:rPr>
              <a:t>(</a:t>
            </a:r>
            <a:r>
              <a:rPr lang="zh-CN" altLang="en-US" dirty="0">
                <a:ea typeface="宋体" panose="02010600030101010101" pitchFamily="2" charset="-122"/>
              </a:rPr>
              <a:t>投资银行</a:t>
            </a:r>
            <a:r>
              <a:rPr lang="en-US" altLang="zh-CN" dirty="0">
                <a:ea typeface="宋体" panose="02010600030101010101" pitchFamily="2" charset="-122"/>
              </a:rPr>
              <a:t>) </a:t>
            </a:r>
            <a:r>
              <a:rPr lang="zh-CN" altLang="en-US" dirty="0">
                <a:ea typeface="宋体" panose="02010600030101010101" pitchFamily="2" charset="-122"/>
              </a:rPr>
              <a:t>将贷款捆绑成住房抵押贷款支持证券</a:t>
            </a:r>
            <a:endParaRPr lang="zh-CN" altLang="en-US" dirty="0">
              <a:ea typeface="宋体" panose="02010600030101010101" pitchFamily="2" charset="-122"/>
            </a:endParaRPr>
          </a:p>
        </p:txBody>
      </p:sp>
      <p:sp>
        <p:nvSpPr>
          <p:cNvPr id="66564" name="Footer Placeholder 4"/>
          <p:cNvSpPr txBox="1">
            <a:spLocks noGrp="1"/>
          </p:cNvSpPr>
          <p:nvPr/>
        </p:nvSpPr>
        <p:spPr>
          <a:xfrm>
            <a:off x="0" y="6492875"/>
            <a:ext cx="86439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66565" name="Slide Number Placeholder 2"/>
          <p:cNvSpPr txBox="1">
            <a:spLocks noGrp="1"/>
          </p:cNvSpPr>
          <p:nvPr/>
        </p:nvSpPr>
        <p:spPr>
          <a:xfrm>
            <a:off x="8628063" y="6467475"/>
            <a:ext cx="515937" cy="390525"/>
          </a:xfrm>
          <a:prstGeom prst="rect">
            <a:avLst/>
          </a:prstGeom>
          <a:noFill/>
          <a:ln w="9525">
            <a:noFill/>
          </a:ln>
        </p:spPr>
        <p:txBody>
          <a:bodyP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0115">
                                            <p:txEl>
                                              <p:charRg st="0" end="10"/>
                                            </p:txEl>
                                          </p:spTgt>
                                        </p:tgtEl>
                                        <p:attrNameLst>
                                          <p:attrName>style.visibility</p:attrName>
                                        </p:attrNameLst>
                                      </p:cBhvr>
                                      <p:to>
                                        <p:strVal val="visible"/>
                                      </p:to>
                                    </p:set>
                                    <p:animEffect transition="in" filter="wipe(left)">
                                      <p:cBhvr>
                                        <p:cTn id="7" dur="500"/>
                                        <p:tgtEl>
                                          <p:spTgt spid="90115">
                                            <p:txEl>
                                              <p:charRg st="0" end="1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0115">
                                            <p:txEl>
                                              <p:charRg st="10" end="22"/>
                                            </p:txEl>
                                          </p:spTgt>
                                        </p:tgtEl>
                                        <p:attrNameLst>
                                          <p:attrName>style.visibility</p:attrName>
                                        </p:attrNameLst>
                                      </p:cBhvr>
                                      <p:to>
                                        <p:strVal val="visible"/>
                                      </p:to>
                                    </p:set>
                                    <p:animEffect transition="in" filter="wipe(left)">
                                      <p:cBhvr>
                                        <p:cTn id="11" dur="500"/>
                                        <p:tgtEl>
                                          <p:spTgt spid="90115">
                                            <p:txEl>
                                              <p:charRg st="10" end="2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0115">
                                            <p:txEl>
                                              <p:charRg st="22" end="45"/>
                                            </p:txEl>
                                          </p:spTgt>
                                        </p:tgtEl>
                                        <p:attrNameLst>
                                          <p:attrName>style.visibility</p:attrName>
                                        </p:attrNameLst>
                                      </p:cBhvr>
                                      <p:to>
                                        <p:strVal val="visible"/>
                                      </p:to>
                                    </p:set>
                                    <p:animEffect transition="in" filter="wipe(left)">
                                      <p:cBhvr>
                                        <p:cTn id="15" dur="500"/>
                                        <p:tgtEl>
                                          <p:spTgt spid="90115">
                                            <p:txEl>
                                              <p:charRg st="22" end="45"/>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0115">
                                            <p:txEl>
                                              <p:charRg st="45" end="49"/>
                                            </p:txEl>
                                          </p:spTgt>
                                        </p:tgtEl>
                                        <p:attrNameLst>
                                          <p:attrName>style.visibility</p:attrName>
                                        </p:attrNameLst>
                                      </p:cBhvr>
                                      <p:to>
                                        <p:strVal val="visible"/>
                                      </p:to>
                                    </p:set>
                                    <p:animEffect transition="in" filter="wipe(left)">
                                      <p:cBhvr>
                                        <p:cTn id="19" dur="500"/>
                                        <p:tgtEl>
                                          <p:spTgt spid="90115">
                                            <p:txEl>
                                              <p:charRg st="45" end="49"/>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0115">
                                            <p:txEl>
                                              <p:charRg st="49" end="68"/>
                                            </p:txEl>
                                          </p:spTgt>
                                        </p:tgtEl>
                                        <p:attrNameLst>
                                          <p:attrName>style.visibility</p:attrName>
                                        </p:attrNameLst>
                                      </p:cBhvr>
                                      <p:to>
                                        <p:strVal val="visible"/>
                                      </p:to>
                                    </p:set>
                                    <p:animEffect transition="in" filter="wipe(left)">
                                      <p:cBhvr>
                                        <p:cTn id="23" dur="500"/>
                                        <p:tgtEl>
                                          <p:spTgt spid="90115">
                                            <p:txEl>
                                              <p:charRg st="49" end="68"/>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0115">
                                            <p:txEl>
                                              <p:charRg st="68" end="92"/>
                                            </p:txEl>
                                          </p:spTgt>
                                        </p:tgtEl>
                                        <p:attrNameLst>
                                          <p:attrName>style.visibility</p:attrName>
                                        </p:attrNameLst>
                                      </p:cBhvr>
                                      <p:to>
                                        <p:strVal val="visible"/>
                                      </p:to>
                                    </p:set>
                                    <p:animEffect transition="in" filter="wipe(left)">
                                      <p:cBhvr>
                                        <p:cTn id="27" dur="500"/>
                                        <p:tgtEl>
                                          <p:spTgt spid="90115">
                                            <p:txEl>
                                              <p:charRg st="68"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2"/>
          <p:cNvSpPr>
            <a:spLocks noGrp="1"/>
          </p:cNvSpPr>
          <p:nvPr>
            <p:ph type="title" idx="4294967295"/>
          </p:nvPr>
        </p:nvSpPr>
        <p:spPr>
          <a:ln/>
        </p:spPr>
        <p:txBody>
          <a:bodyPr vert="horz" wrap="square" lIns="91440" tIns="45720" rIns="91440" bIns="45720" anchor="t"/>
          <a:p>
            <a:r>
              <a:rPr lang="en-US" altLang="zh-CN" dirty="0">
                <a:ea typeface="宋体" panose="02010600030101010101" pitchFamily="2" charset="-122"/>
              </a:rPr>
              <a:t>2008–2009</a:t>
            </a:r>
            <a:r>
              <a:rPr lang="zh-CN" altLang="en-US" dirty="0">
                <a:ea typeface="宋体" panose="02010600030101010101" pitchFamily="2" charset="-122"/>
              </a:rPr>
              <a:t>年的衰退</a:t>
            </a:r>
            <a:endParaRPr lang="zh-CN" altLang="en-US" dirty="0">
              <a:ea typeface="宋体" panose="02010600030101010101" pitchFamily="2" charset="-122"/>
            </a:endParaRPr>
          </a:p>
        </p:txBody>
      </p:sp>
      <p:sp>
        <p:nvSpPr>
          <p:cNvPr id="91139" name="Content Placeholder 1"/>
          <p:cNvSpPr>
            <a:spLocks noGrp="1"/>
          </p:cNvSpPr>
          <p:nvPr>
            <p:ph idx="1"/>
          </p:nvPr>
        </p:nvSpPr>
        <p:spPr>
          <a:xfrm>
            <a:off x="457200" y="688975"/>
            <a:ext cx="8458200" cy="5788025"/>
          </a:xfrm>
          <a:ln/>
        </p:spPr>
        <p:txBody>
          <a:bodyPr vert="horz" wrap="square" lIns="91440" tIns="45720" rIns="91440" bIns="45720" anchor="t"/>
          <a:p>
            <a:r>
              <a:rPr lang="zh-CN" altLang="en-US" dirty="0">
                <a:ea typeface="宋体" panose="02010600030101010101" pitchFamily="2" charset="-122"/>
              </a:rPr>
              <a:t>抵押贷款市场的发展</a:t>
            </a:r>
            <a:endParaRPr lang="en-US" altLang="zh-CN" dirty="0">
              <a:solidFill>
                <a:srgbClr val="5D2884"/>
              </a:solidFill>
              <a:ea typeface="宋体" panose="02010600030101010101" pitchFamily="2" charset="-122"/>
            </a:endParaRPr>
          </a:p>
          <a:p>
            <a:pPr lvl="2"/>
            <a:r>
              <a:rPr lang="zh-CN" altLang="en-US" dirty="0">
                <a:ea typeface="宋体" panose="02010600030101010101" pitchFamily="2" charset="-122"/>
              </a:rPr>
              <a:t>住房抵押贷款支持证券</a:t>
            </a:r>
            <a:endParaRPr lang="en-US" altLang="zh-CN" dirty="0">
              <a:ea typeface="宋体" panose="02010600030101010101" pitchFamily="2" charset="-122"/>
            </a:endParaRPr>
          </a:p>
          <a:p>
            <a:pPr lvl="2"/>
            <a:r>
              <a:rPr lang="zh-CN" altLang="en-US" dirty="0">
                <a:ea typeface="宋体" panose="02010600030101010101" pitchFamily="2" charset="-122"/>
              </a:rPr>
              <a:t>卖给其他机构</a:t>
            </a:r>
            <a:r>
              <a:rPr lang="en-US" altLang="zh-CN" dirty="0">
                <a:ea typeface="宋体" panose="02010600030101010101" pitchFamily="2" charset="-122"/>
              </a:rPr>
              <a:t>,</a:t>
            </a:r>
            <a:r>
              <a:rPr lang="zh-CN" altLang="en-US" dirty="0">
                <a:ea typeface="宋体" panose="02010600030101010101" pitchFamily="2" charset="-122"/>
              </a:rPr>
              <a:t>他们并没有充分评估这些证券的风险</a:t>
            </a:r>
            <a:endParaRPr lang="en-US" altLang="zh-CN" dirty="0">
              <a:ea typeface="宋体" panose="02010600030101010101" pitchFamily="2" charset="-122"/>
            </a:endParaRPr>
          </a:p>
          <a:p>
            <a:r>
              <a:rPr lang="zh-CN" altLang="en-US" dirty="0">
                <a:solidFill>
                  <a:srgbClr val="5D2884"/>
                </a:solidFill>
                <a:ea typeface="宋体" panose="02010600030101010101" pitchFamily="2" charset="-122"/>
              </a:rPr>
              <a:t>其他问题</a:t>
            </a:r>
            <a:endParaRPr lang="zh-CN" altLang="en-US" dirty="0">
              <a:solidFill>
                <a:srgbClr val="5D2884"/>
              </a:solidFill>
              <a:ea typeface="宋体" panose="02010600030101010101" pitchFamily="2" charset="-122"/>
            </a:endParaRPr>
          </a:p>
          <a:p>
            <a:pPr lvl="1"/>
            <a:r>
              <a:rPr lang="zh-CN" altLang="en-US" dirty="0">
                <a:ea typeface="宋体" panose="02010600030101010101" pitchFamily="2" charset="-122"/>
              </a:rPr>
              <a:t>对这些高风险贷款监管不充分</a:t>
            </a:r>
            <a:endParaRPr lang="zh-CN" altLang="en-US" dirty="0">
              <a:ea typeface="宋体" panose="02010600030101010101" pitchFamily="2" charset="-122"/>
            </a:endParaRPr>
          </a:p>
          <a:p>
            <a:pPr lvl="1"/>
            <a:r>
              <a:rPr lang="zh-CN" altLang="en-US" dirty="0">
                <a:ea typeface="宋体" panose="02010600030101010101" pitchFamily="2" charset="-122"/>
              </a:rPr>
              <a:t>误导的政府政策</a:t>
            </a:r>
            <a:endParaRPr lang="zh-CN" altLang="en-US" dirty="0">
              <a:ea typeface="宋体" panose="02010600030101010101" pitchFamily="2" charset="-122"/>
            </a:endParaRPr>
          </a:p>
          <a:p>
            <a:pPr lvl="2"/>
            <a:r>
              <a:rPr lang="zh-CN" altLang="en-US" dirty="0">
                <a:ea typeface="宋体" panose="02010600030101010101" pitchFamily="2" charset="-122"/>
              </a:rPr>
              <a:t>鼓励高风险贷款</a:t>
            </a:r>
            <a:endParaRPr lang="zh-CN" altLang="en-US" dirty="0">
              <a:ea typeface="宋体" panose="02010600030101010101" pitchFamily="2" charset="-122"/>
            </a:endParaRPr>
          </a:p>
        </p:txBody>
      </p:sp>
      <p:sp>
        <p:nvSpPr>
          <p:cNvPr id="67588" name="Footer Placeholder 4"/>
          <p:cNvSpPr txBox="1">
            <a:spLocks noGrp="1"/>
          </p:cNvSpPr>
          <p:nvPr/>
        </p:nvSpPr>
        <p:spPr>
          <a:xfrm>
            <a:off x="0" y="6492875"/>
            <a:ext cx="86439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67589" name="Slide Number Placeholder 2"/>
          <p:cNvSpPr txBox="1">
            <a:spLocks noGrp="1"/>
          </p:cNvSpPr>
          <p:nvPr/>
        </p:nvSpPr>
        <p:spPr>
          <a:xfrm>
            <a:off x="8628063" y="6467475"/>
            <a:ext cx="515937" cy="390525"/>
          </a:xfrm>
          <a:prstGeom prst="rect">
            <a:avLst/>
          </a:prstGeom>
          <a:noFill/>
          <a:ln w="9525">
            <a:noFill/>
          </a:ln>
        </p:spPr>
        <p:txBody>
          <a:bodyP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139">
                                            <p:txEl>
                                              <p:charRg st="0" end="10"/>
                                            </p:txEl>
                                          </p:spTgt>
                                        </p:tgtEl>
                                        <p:attrNameLst>
                                          <p:attrName>style.visibility</p:attrName>
                                        </p:attrNameLst>
                                      </p:cBhvr>
                                      <p:to>
                                        <p:strVal val="visible"/>
                                      </p:to>
                                    </p:set>
                                    <p:animEffect transition="in" filter="wipe(left)">
                                      <p:cBhvr>
                                        <p:cTn id="7" dur="500"/>
                                        <p:tgtEl>
                                          <p:spTgt spid="91139">
                                            <p:txEl>
                                              <p:charRg st="0" end="1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139">
                                            <p:txEl>
                                              <p:charRg st="10" end="21"/>
                                            </p:txEl>
                                          </p:spTgt>
                                        </p:tgtEl>
                                        <p:attrNameLst>
                                          <p:attrName>style.visibility</p:attrName>
                                        </p:attrNameLst>
                                      </p:cBhvr>
                                      <p:to>
                                        <p:strVal val="visible"/>
                                      </p:to>
                                    </p:set>
                                    <p:animEffect transition="in" filter="wipe(left)">
                                      <p:cBhvr>
                                        <p:cTn id="11" dur="500"/>
                                        <p:tgtEl>
                                          <p:spTgt spid="91139">
                                            <p:txEl>
                                              <p:charRg st="10" end="2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1139">
                                            <p:txEl>
                                              <p:charRg st="21" end="45"/>
                                            </p:txEl>
                                          </p:spTgt>
                                        </p:tgtEl>
                                        <p:attrNameLst>
                                          <p:attrName>style.visibility</p:attrName>
                                        </p:attrNameLst>
                                      </p:cBhvr>
                                      <p:to>
                                        <p:strVal val="visible"/>
                                      </p:to>
                                    </p:set>
                                    <p:animEffect transition="in" filter="wipe(left)">
                                      <p:cBhvr>
                                        <p:cTn id="15" dur="500"/>
                                        <p:tgtEl>
                                          <p:spTgt spid="91139">
                                            <p:txEl>
                                              <p:charRg st="21" end="45"/>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1139">
                                            <p:txEl>
                                              <p:charRg st="45" end="50"/>
                                            </p:txEl>
                                          </p:spTgt>
                                        </p:tgtEl>
                                        <p:attrNameLst>
                                          <p:attrName>style.visibility</p:attrName>
                                        </p:attrNameLst>
                                      </p:cBhvr>
                                      <p:to>
                                        <p:strVal val="visible"/>
                                      </p:to>
                                    </p:set>
                                    <p:animEffect transition="in" filter="wipe(left)">
                                      <p:cBhvr>
                                        <p:cTn id="19" dur="500"/>
                                        <p:tgtEl>
                                          <p:spTgt spid="91139">
                                            <p:txEl>
                                              <p:charRg st="45" end="5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1139">
                                            <p:txEl>
                                              <p:charRg st="50" end="64"/>
                                            </p:txEl>
                                          </p:spTgt>
                                        </p:tgtEl>
                                        <p:attrNameLst>
                                          <p:attrName>style.visibility</p:attrName>
                                        </p:attrNameLst>
                                      </p:cBhvr>
                                      <p:to>
                                        <p:strVal val="visible"/>
                                      </p:to>
                                    </p:set>
                                    <p:animEffect transition="in" filter="wipe(left)">
                                      <p:cBhvr>
                                        <p:cTn id="23" dur="500"/>
                                        <p:tgtEl>
                                          <p:spTgt spid="91139">
                                            <p:txEl>
                                              <p:charRg st="50" end="6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1139">
                                            <p:txEl>
                                              <p:charRg st="64" end="72"/>
                                            </p:txEl>
                                          </p:spTgt>
                                        </p:tgtEl>
                                        <p:attrNameLst>
                                          <p:attrName>style.visibility</p:attrName>
                                        </p:attrNameLst>
                                      </p:cBhvr>
                                      <p:to>
                                        <p:strVal val="visible"/>
                                      </p:to>
                                    </p:set>
                                    <p:animEffect transition="in" filter="wipe(left)">
                                      <p:cBhvr>
                                        <p:cTn id="27" dur="500"/>
                                        <p:tgtEl>
                                          <p:spTgt spid="91139">
                                            <p:txEl>
                                              <p:charRg st="64" end="72"/>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1139">
                                            <p:txEl>
                                              <p:charRg st="72" end="80"/>
                                            </p:txEl>
                                          </p:spTgt>
                                        </p:tgtEl>
                                        <p:attrNameLst>
                                          <p:attrName>style.visibility</p:attrName>
                                        </p:attrNameLst>
                                      </p:cBhvr>
                                      <p:to>
                                        <p:strVal val="visible"/>
                                      </p:to>
                                    </p:set>
                                    <p:animEffect transition="in" filter="wipe(left)">
                                      <p:cBhvr>
                                        <p:cTn id="31" dur="500"/>
                                        <p:tgtEl>
                                          <p:spTgt spid="91139">
                                            <p:txEl>
                                              <p:charRg st="72"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2"/>
          <p:cNvSpPr>
            <a:spLocks noGrp="1"/>
          </p:cNvSpPr>
          <p:nvPr>
            <p:ph type="title" idx="4294967295"/>
          </p:nvPr>
        </p:nvSpPr>
        <p:spPr>
          <a:ln/>
        </p:spPr>
        <p:txBody>
          <a:bodyPr vert="horz" wrap="square" lIns="91440" tIns="45720" rIns="91440" bIns="45720" anchor="t"/>
          <a:p>
            <a:r>
              <a:rPr lang="en-US" altLang="zh-CN" dirty="0">
                <a:ea typeface="宋体" panose="02010600030101010101" pitchFamily="2" charset="-122"/>
              </a:rPr>
              <a:t>2008–2009</a:t>
            </a:r>
            <a:r>
              <a:rPr lang="zh-CN" altLang="en-US" dirty="0">
                <a:ea typeface="宋体" panose="02010600030101010101" pitchFamily="2" charset="-122"/>
              </a:rPr>
              <a:t>年的衰退</a:t>
            </a:r>
            <a:endParaRPr lang="en-US" altLang="zh-CN" dirty="0">
              <a:ea typeface="宋体" panose="02010600030101010101" pitchFamily="2" charset="-122"/>
            </a:endParaRPr>
          </a:p>
        </p:txBody>
      </p:sp>
      <p:sp>
        <p:nvSpPr>
          <p:cNvPr id="92163" name="Content Placeholder 1"/>
          <p:cNvSpPr>
            <a:spLocks noGrp="1"/>
          </p:cNvSpPr>
          <p:nvPr>
            <p:ph idx="1"/>
          </p:nvPr>
        </p:nvSpPr>
        <p:spPr>
          <a:xfrm>
            <a:off x="457200" y="688975"/>
            <a:ext cx="8458200" cy="5788025"/>
          </a:xfrm>
          <a:ln/>
        </p:spPr>
        <p:txBody>
          <a:bodyPr vert="horz" wrap="square" lIns="91440" tIns="45720" rIns="91440" bIns="45720" anchor="t"/>
          <a:p>
            <a:r>
              <a:rPr lang="en-US" altLang="zh-CN" dirty="0">
                <a:solidFill>
                  <a:srgbClr val="5D2884"/>
                </a:solidFill>
                <a:ea typeface="宋体" panose="02010600030101010101" pitchFamily="2" charset="-122"/>
              </a:rPr>
              <a:t>1995-2006	</a:t>
            </a:r>
            <a:endParaRPr lang="en-US" altLang="zh-CN" dirty="0">
              <a:solidFill>
                <a:srgbClr val="5D2884"/>
              </a:solidFill>
              <a:ea typeface="宋体" panose="02010600030101010101" pitchFamily="2" charset="-122"/>
            </a:endParaRPr>
          </a:p>
          <a:p>
            <a:pPr lvl="1"/>
            <a:r>
              <a:rPr lang="zh-CN" altLang="en-US" dirty="0">
                <a:ea typeface="宋体" panose="02010600030101010101" pitchFamily="2" charset="-122"/>
              </a:rPr>
              <a:t>住房需求增加</a:t>
            </a:r>
            <a:endParaRPr lang="zh-CN" altLang="en-US" dirty="0">
              <a:ea typeface="宋体" panose="02010600030101010101" pitchFamily="2" charset="-122"/>
            </a:endParaRPr>
          </a:p>
          <a:p>
            <a:pPr lvl="1"/>
            <a:r>
              <a:rPr lang="zh-CN" altLang="en-US" dirty="0">
                <a:ea typeface="宋体" panose="02010600030101010101" pitchFamily="2" charset="-122"/>
              </a:rPr>
              <a:t>住房价格增加</a:t>
            </a:r>
            <a:endParaRPr lang="zh-CN" altLang="en-US" dirty="0">
              <a:ea typeface="宋体" panose="02010600030101010101" pitchFamily="2" charset="-122"/>
            </a:endParaRPr>
          </a:p>
          <a:p>
            <a:pPr lvl="2"/>
            <a:r>
              <a:rPr lang="zh-CN" altLang="en-US" dirty="0">
                <a:ea typeface="宋体" panose="02010600030101010101" pitchFamily="2" charset="-122"/>
              </a:rPr>
              <a:t>超过两倍</a:t>
            </a:r>
            <a:endParaRPr lang="zh-CN" altLang="en-US" dirty="0">
              <a:ea typeface="宋体" panose="02010600030101010101" pitchFamily="2" charset="-122"/>
            </a:endParaRPr>
          </a:p>
          <a:p>
            <a:r>
              <a:rPr lang="en-US" altLang="zh-CN" dirty="0">
                <a:solidFill>
                  <a:srgbClr val="5D2884"/>
                </a:solidFill>
                <a:ea typeface="宋体" panose="02010600030101010101" pitchFamily="2" charset="-122"/>
              </a:rPr>
              <a:t>2006-2009, </a:t>
            </a:r>
            <a:r>
              <a:rPr lang="zh-CN" altLang="en-US" dirty="0">
                <a:solidFill>
                  <a:srgbClr val="5D2884"/>
                </a:solidFill>
                <a:ea typeface="宋体" panose="02010600030101010101" pitchFamily="2" charset="-122"/>
              </a:rPr>
              <a:t>住房价格下降</a:t>
            </a:r>
            <a:r>
              <a:rPr lang="en-US" altLang="zh-CN" dirty="0">
                <a:solidFill>
                  <a:srgbClr val="5D2884"/>
                </a:solidFill>
                <a:ea typeface="宋体" panose="02010600030101010101" pitchFamily="2" charset="-122"/>
              </a:rPr>
              <a:t>30%</a:t>
            </a:r>
            <a:endParaRPr lang="en-US" altLang="zh-CN" dirty="0">
              <a:solidFill>
                <a:srgbClr val="5D2884"/>
              </a:solidFill>
              <a:ea typeface="宋体" panose="02010600030101010101" pitchFamily="2" charset="-122"/>
            </a:endParaRPr>
          </a:p>
          <a:p>
            <a:pPr lvl="1"/>
            <a:r>
              <a:rPr lang="zh-CN" altLang="en-US" dirty="0">
                <a:ea typeface="宋体" panose="02010600030101010101" pitchFamily="2" charset="-122"/>
              </a:rPr>
              <a:t>抵押贷款违约和住房被收回大幅上升</a:t>
            </a:r>
            <a:endParaRPr lang="zh-CN" altLang="en-US" dirty="0">
              <a:ea typeface="宋体" panose="02010600030101010101" pitchFamily="2" charset="-122"/>
            </a:endParaRPr>
          </a:p>
          <a:p>
            <a:pPr lvl="1"/>
            <a:r>
              <a:rPr lang="zh-CN" altLang="en-US" dirty="0">
                <a:ea typeface="宋体" panose="02010600030101010101" pitchFamily="2" charset="-122"/>
              </a:rPr>
              <a:t>拥有住房贷款支持证券的金融机构</a:t>
            </a:r>
            <a:endParaRPr lang="zh-CN" altLang="en-US" dirty="0">
              <a:ea typeface="宋体" panose="02010600030101010101" pitchFamily="2" charset="-122"/>
            </a:endParaRPr>
          </a:p>
          <a:p>
            <a:pPr lvl="2"/>
            <a:r>
              <a:rPr lang="zh-CN" altLang="en-US" dirty="0">
                <a:ea typeface="宋体" panose="02010600030101010101" pitchFamily="2" charset="-122"/>
              </a:rPr>
              <a:t>巨额损失</a:t>
            </a:r>
            <a:endParaRPr lang="zh-CN" altLang="en-US" dirty="0">
              <a:ea typeface="宋体" panose="02010600030101010101" pitchFamily="2" charset="-122"/>
            </a:endParaRPr>
          </a:p>
        </p:txBody>
      </p:sp>
      <p:sp>
        <p:nvSpPr>
          <p:cNvPr id="68612" name="Footer Placeholder 4"/>
          <p:cNvSpPr txBox="1">
            <a:spLocks noGrp="1"/>
          </p:cNvSpPr>
          <p:nvPr/>
        </p:nvSpPr>
        <p:spPr>
          <a:xfrm>
            <a:off x="0" y="6492875"/>
            <a:ext cx="86439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68613" name="Slide Number Placeholder 2"/>
          <p:cNvSpPr txBox="1">
            <a:spLocks noGrp="1"/>
          </p:cNvSpPr>
          <p:nvPr/>
        </p:nvSpPr>
        <p:spPr>
          <a:xfrm>
            <a:off x="8628063" y="6467475"/>
            <a:ext cx="515937" cy="390525"/>
          </a:xfrm>
          <a:prstGeom prst="rect">
            <a:avLst/>
          </a:prstGeom>
          <a:noFill/>
          <a:ln w="9525">
            <a:noFill/>
          </a:ln>
        </p:spPr>
        <p:txBody>
          <a:bodyP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63">
                                            <p:txEl>
                                              <p:charRg st="0" end="11"/>
                                            </p:txEl>
                                          </p:spTgt>
                                        </p:tgtEl>
                                        <p:attrNameLst>
                                          <p:attrName>style.visibility</p:attrName>
                                        </p:attrNameLst>
                                      </p:cBhvr>
                                      <p:to>
                                        <p:strVal val="visible"/>
                                      </p:to>
                                    </p:set>
                                    <p:animEffect transition="in" filter="wipe(left)">
                                      <p:cBhvr>
                                        <p:cTn id="7" dur="500"/>
                                        <p:tgtEl>
                                          <p:spTgt spid="92163">
                                            <p:txEl>
                                              <p:charRg st="0" end="1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163">
                                            <p:txEl>
                                              <p:charRg st="11" end="18"/>
                                            </p:txEl>
                                          </p:spTgt>
                                        </p:tgtEl>
                                        <p:attrNameLst>
                                          <p:attrName>style.visibility</p:attrName>
                                        </p:attrNameLst>
                                      </p:cBhvr>
                                      <p:to>
                                        <p:strVal val="visible"/>
                                      </p:to>
                                    </p:set>
                                    <p:animEffect transition="in" filter="wipe(left)">
                                      <p:cBhvr>
                                        <p:cTn id="11" dur="500"/>
                                        <p:tgtEl>
                                          <p:spTgt spid="92163">
                                            <p:txEl>
                                              <p:charRg st="11" end="18"/>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2163">
                                            <p:txEl>
                                              <p:charRg st="18" end="25"/>
                                            </p:txEl>
                                          </p:spTgt>
                                        </p:tgtEl>
                                        <p:attrNameLst>
                                          <p:attrName>style.visibility</p:attrName>
                                        </p:attrNameLst>
                                      </p:cBhvr>
                                      <p:to>
                                        <p:strVal val="visible"/>
                                      </p:to>
                                    </p:set>
                                    <p:animEffect transition="in" filter="wipe(left)">
                                      <p:cBhvr>
                                        <p:cTn id="15" dur="500"/>
                                        <p:tgtEl>
                                          <p:spTgt spid="92163">
                                            <p:txEl>
                                              <p:charRg st="18" end="25"/>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2163">
                                            <p:txEl>
                                              <p:charRg st="25" end="30"/>
                                            </p:txEl>
                                          </p:spTgt>
                                        </p:tgtEl>
                                        <p:attrNameLst>
                                          <p:attrName>style.visibility</p:attrName>
                                        </p:attrNameLst>
                                      </p:cBhvr>
                                      <p:to>
                                        <p:strVal val="visible"/>
                                      </p:to>
                                    </p:set>
                                    <p:animEffect transition="in" filter="wipe(left)">
                                      <p:cBhvr>
                                        <p:cTn id="19" dur="500"/>
                                        <p:tgtEl>
                                          <p:spTgt spid="92163">
                                            <p:txEl>
                                              <p:charRg st="25" end="3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2163">
                                            <p:txEl>
                                              <p:charRg st="30" end="51"/>
                                            </p:txEl>
                                          </p:spTgt>
                                        </p:tgtEl>
                                        <p:attrNameLst>
                                          <p:attrName>style.visibility</p:attrName>
                                        </p:attrNameLst>
                                      </p:cBhvr>
                                      <p:to>
                                        <p:strVal val="visible"/>
                                      </p:to>
                                    </p:set>
                                    <p:animEffect transition="in" filter="wipe(left)">
                                      <p:cBhvr>
                                        <p:cTn id="23" dur="500"/>
                                        <p:tgtEl>
                                          <p:spTgt spid="92163">
                                            <p:txEl>
                                              <p:charRg st="30" end="51"/>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2163">
                                            <p:txEl>
                                              <p:charRg st="51" end="68"/>
                                            </p:txEl>
                                          </p:spTgt>
                                        </p:tgtEl>
                                        <p:attrNameLst>
                                          <p:attrName>style.visibility</p:attrName>
                                        </p:attrNameLst>
                                      </p:cBhvr>
                                      <p:to>
                                        <p:strVal val="visible"/>
                                      </p:to>
                                    </p:set>
                                    <p:animEffect transition="in" filter="wipe(left)">
                                      <p:cBhvr>
                                        <p:cTn id="27" dur="500"/>
                                        <p:tgtEl>
                                          <p:spTgt spid="92163">
                                            <p:txEl>
                                              <p:charRg st="51" end="68"/>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2163">
                                            <p:txEl>
                                              <p:charRg st="68" end="84"/>
                                            </p:txEl>
                                          </p:spTgt>
                                        </p:tgtEl>
                                        <p:attrNameLst>
                                          <p:attrName>style.visibility</p:attrName>
                                        </p:attrNameLst>
                                      </p:cBhvr>
                                      <p:to>
                                        <p:strVal val="visible"/>
                                      </p:to>
                                    </p:set>
                                    <p:animEffect transition="in" filter="wipe(left)">
                                      <p:cBhvr>
                                        <p:cTn id="31" dur="500"/>
                                        <p:tgtEl>
                                          <p:spTgt spid="92163">
                                            <p:txEl>
                                              <p:charRg st="68" end="84"/>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92163">
                                            <p:txEl>
                                              <p:charRg st="84" end="89"/>
                                            </p:txEl>
                                          </p:spTgt>
                                        </p:tgtEl>
                                        <p:attrNameLst>
                                          <p:attrName>style.visibility</p:attrName>
                                        </p:attrNameLst>
                                      </p:cBhvr>
                                      <p:to>
                                        <p:strVal val="visible"/>
                                      </p:to>
                                    </p:set>
                                    <p:animEffect transition="in" filter="wipe(left)">
                                      <p:cBhvr>
                                        <p:cTn id="35" dur="500"/>
                                        <p:tgtEl>
                                          <p:spTgt spid="92163">
                                            <p:txEl>
                                              <p:charRg st="84" end="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2" name="Group 1"/>
          <p:cNvGrpSpPr>
            <a:grpSpLocks noChangeAspect="1"/>
          </p:cNvGrpSpPr>
          <p:nvPr/>
        </p:nvGrpSpPr>
        <p:grpSpPr>
          <a:xfrm>
            <a:off x="1731963" y="1109663"/>
            <a:ext cx="7181850" cy="5122862"/>
            <a:chOff x="0" y="0"/>
            <a:chExt cx="7181850" cy="5122671"/>
          </a:xfrm>
        </p:grpSpPr>
        <p:pic>
          <p:nvPicPr>
            <p:cNvPr id="14345" name="Picture 11"/>
            <p:cNvPicPr>
              <a:picLocks noChangeAspect="1"/>
            </p:cNvPicPr>
            <p:nvPr/>
          </p:nvPicPr>
          <p:blipFill>
            <a:blip r:embed="rId1"/>
            <a:stretch>
              <a:fillRect/>
            </a:stretch>
          </p:blipFill>
          <p:spPr>
            <a:xfrm>
              <a:off x="0" y="0"/>
              <a:ext cx="7181850" cy="4638675"/>
            </a:xfrm>
            <a:prstGeom prst="rect">
              <a:avLst/>
            </a:prstGeom>
            <a:noFill/>
            <a:ln w="9525">
              <a:noFill/>
            </a:ln>
          </p:spPr>
        </p:pic>
        <p:pic>
          <p:nvPicPr>
            <p:cNvPr id="14346" name="Picture 10"/>
            <p:cNvPicPr>
              <a:picLocks noChangeAspect="1"/>
            </p:cNvPicPr>
            <p:nvPr/>
          </p:nvPicPr>
          <p:blipFill>
            <a:blip r:embed="rId2"/>
            <a:stretch>
              <a:fillRect/>
            </a:stretch>
          </p:blipFill>
          <p:spPr>
            <a:xfrm>
              <a:off x="544663" y="4684521"/>
              <a:ext cx="2743200" cy="438150"/>
            </a:xfrm>
            <a:prstGeom prst="rect">
              <a:avLst/>
            </a:prstGeom>
            <a:noFill/>
            <a:ln w="9525">
              <a:noFill/>
            </a:ln>
          </p:spPr>
        </p:pic>
      </p:grpSp>
      <p:sp>
        <p:nvSpPr>
          <p:cNvPr id="14339" name="Title 1"/>
          <p:cNvSpPr>
            <a:spLocks noGrp="1"/>
          </p:cNvSpPr>
          <p:nvPr>
            <p:ph type="title" idx="4294967295"/>
          </p:nvPr>
        </p:nvSpPr>
        <p:spPr>
          <a:ln/>
        </p:spPr>
        <p:txBody>
          <a:bodyPr vert="horz" wrap="square" lIns="91440" tIns="45720" rIns="91440" bIns="45720" anchor="ctr"/>
          <a:p>
            <a:r>
              <a:rPr lang="zh-CN" altLang="en-US" sz="2900" dirty="0">
                <a:solidFill>
                  <a:schemeClr val="tx1"/>
                </a:solidFill>
                <a:ea typeface="宋体" panose="02010600030101010101" pitchFamily="2" charset="-122"/>
              </a:rPr>
              <a:t>图 1</a:t>
            </a:r>
            <a:endParaRPr lang="zh-CN" altLang="en-US" sz="2900" dirty="0">
              <a:solidFill>
                <a:schemeClr val="tx1"/>
              </a:solidFill>
              <a:ea typeface="宋体" panose="02010600030101010101" pitchFamily="2" charset="-122"/>
            </a:endParaRPr>
          </a:p>
        </p:txBody>
      </p:sp>
      <p:sp>
        <p:nvSpPr>
          <p:cNvPr id="14340" name="Footer Placeholder 3"/>
          <p:cNvSpPr txBox="1">
            <a:spLocks noGrp="1"/>
          </p:cNvSpPr>
          <p:nvPr/>
        </p:nvSpPr>
        <p:spPr>
          <a:xfrm>
            <a:off x="0" y="6492875"/>
            <a:ext cx="8615363" cy="365125"/>
          </a:xfrm>
          <a:prstGeom prst="rect">
            <a:avLst/>
          </a:prstGeom>
          <a:noFill/>
          <a:ln w="9525">
            <a:noFill/>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100" dirty="0">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ea typeface="宋体" panose="02010600030101010101" pitchFamily="2" charset="-122"/>
            </a:endParaRPr>
          </a:p>
        </p:txBody>
      </p:sp>
      <p:sp>
        <p:nvSpPr>
          <p:cNvPr id="14341" name="TextBox 4"/>
          <p:cNvSpPr txBox="1"/>
          <p:nvPr/>
        </p:nvSpPr>
        <p:spPr>
          <a:xfrm>
            <a:off x="136525" y="403225"/>
            <a:ext cx="2659063" cy="487363"/>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2600" dirty="0">
                <a:solidFill>
                  <a:srgbClr val="002060"/>
                </a:solidFill>
                <a:ea typeface="宋体" panose="02010600030101010101" pitchFamily="2" charset="-122"/>
              </a:rPr>
              <a:t>短期经济波动 (b)</a:t>
            </a:r>
            <a:endParaRPr lang="zh-CN" altLang="en-US" sz="2600" dirty="0">
              <a:solidFill>
                <a:srgbClr val="002060"/>
              </a:solidFill>
              <a:ea typeface="宋体" panose="02010600030101010101" pitchFamily="2" charset="-122"/>
            </a:endParaRPr>
          </a:p>
        </p:txBody>
      </p:sp>
      <p:sp>
        <p:nvSpPr>
          <p:cNvPr id="14342" name="Slide Number Placeholder 1"/>
          <p:cNvSpPr txBox="1">
            <a:spLocks noGrp="1"/>
          </p:cNvSpPr>
          <p:nvPr/>
        </p:nvSpPr>
        <p:spPr>
          <a:xfrm>
            <a:off x="8618538" y="6473825"/>
            <a:ext cx="520700" cy="379413"/>
          </a:xfrm>
          <a:prstGeom prst="rect">
            <a:avLst/>
          </a:prstGeom>
          <a:noFill/>
          <a:ln w="9525">
            <a:noFill/>
          </a:ln>
        </p:spPr>
        <p:txBody>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
        <p:nvSpPr>
          <p:cNvPr id="15369" name="TextBox 8"/>
          <p:cNvSpPr txBox="1"/>
          <p:nvPr/>
        </p:nvSpPr>
        <p:spPr>
          <a:xfrm>
            <a:off x="111125" y="1660525"/>
            <a:ext cx="1660525" cy="3338513"/>
          </a:xfrm>
          <a:prstGeom prst="rect">
            <a:avLst/>
          </a:prstGeom>
          <a:no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1500" dirty="0">
                <a:ea typeface="宋体" panose="02010600030101010101" pitchFamily="2" charset="-122"/>
              </a:rPr>
              <a:t>该图a幅、b幅和c幅分别显示了1965年以来用季度数据表示的美国经济的真实GDP、投资支出以及失业率。阴影面积表示衰退。要注意的是，在衰退期间，真实GDP和投资支出的时间少的，而失业是上升的。</a:t>
            </a:r>
            <a:endParaRPr lang="zh-CN" altLang="en-US" sz="1500" dirty="0">
              <a:ea typeface="宋体" panose="02010600030101010101" pitchFamily="2" charset="-122"/>
            </a:endParaRPr>
          </a:p>
          <a:p>
            <a:pPr marL="0" lvl="0" indent="0" eaLnBrk="1" hangingPunct="1"/>
            <a:endParaRPr lang="zh-CN" altLang="en-US" sz="1500" dirty="0">
              <a:ea typeface="宋体" panose="02010600030101010101" pitchFamily="2" charset="-122"/>
            </a:endParaRPr>
          </a:p>
        </p:txBody>
      </p:sp>
      <p:pic>
        <p:nvPicPr>
          <p:cNvPr id="14344" name="Picture 10" descr="33j1"/>
          <p:cNvPicPr>
            <a:picLocks noChangeAspect="1"/>
          </p:cNvPicPr>
          <p:nvPr/>
        </p:nvPicPr>
        <p:blipFill>
          <a:blip r:embed="rId3"/>
          <a:stretch>
            <a:fillRect/>
          </a:stretch>
        </p:blipFill>
        <p:spPr>
          <a:xfrm>
            <a:off x="1692275" y="942975"/>
            <a:ext cx="6965950" cy="54054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ipe(left)">
                                      <p:cBhvr>
                                        <p:cTn id="7" dur="1000"/>
                                        <p:tgtEl>
                                          <p:spTgt spid="1536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5369"/>
                                        </p:tgtEl>
                                        <p:attrNameLst>
                                          <p:attrName>style.visibility</p:attrName>
                                        </p:attrNameLst>
                                      </p:cBhvr>
                                      <p:to>
                                        <p:strVal val="visible"/>
                                      </p:to>
                                    </p:set>
                                    <p:animEffect transition="in" filter="wipe(left)">
                                      <p:cBhvr>
                                        <p:cTn id="11" dur="500"/>
                                        <p:tgtEl>
                                          <p:spTgt spid="1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Title 2"/>
          <p:cNvSpPr>
            <a:spLocks noGrp="1"/>
          </p:cNvSpPr>
          <p:nvPr>
            <p:ph type="title" idx="4294967295"/>
          </p:nvPr>
        </p:nvSpPr>
        <p:spPr>
          <a:ln/>
        </p:spPr>
        <p:txBody>
          <a:bodyPr vert="horz" wrap="square" lIns="91440" tIns="45720" rIns="91440" bIns="45720" anchor="t"/>
          <a:p>
            <a:r>
              <a:rPr lang="en-US" altLang="zh-CN" dirty="0">
                <a:ea typeface="宋体" panose="02010600030101010101" pitchFamily="2" charset="-122"/>
              </a:rPr>
              <a:t>2008–2009</a:t>
            </a:r>
            <a:r>
              <a:rPr lang="zh-CN" altLang="en-US" dirty="0">
                <a:ea typeface="宋体" panose="02010600030101010101" pitchFamily="2" charset="-122"/>
              </a:rPr>
              <a:t>年的衰退</a:t>
            </a:r>
            <a:endParaRPr lang="en-US" altLang="zh-CN" dirty="0">
              <a:ea typeface="宋体" panose="02010600030101010101" pitchFamily="2" charset="-122"/>
            </a:endParaRPr>
          </a:p>
        </p:txBody>
      </p:sp>
      <p:sp>
        <p:nvSpPr>
          <p:cNvPr id="93187" name="Content Placeholder 1"/>
          <p:cNvSpPr>
            <a:spLocks noGrp="1"/>
          </p:cNvSpPr>
          <p:nvPr>
            <p:ph idx="1"/>
          </p:nvPr>
        </p:nvSpPr>
        <p:spPr>
          <a:xfrm>
            <a:off x="457200" y="688975"/>
            <a:ext cx="8458200" cy="5788025"/>
          </a:xfrm>
          <a:ln/>
        </p:spPr>
        <p:txBody>
          <a:bodyPr vert="horz" wrap="square" lIns="91440" tIns="45720" rIns="91440" bIns="45720" anchor="t"/>
          <a:p>
            <a:r>
              <a:rPr lang="zh-CN" altLang="en-US" dirty="0">
                <a:solidFill>
                  <a:srgbClr val="5D2884"/>
                </a:solidFill>
                <a:ea typeface="宋体" panose="02010600030101010101" pitchFamily="2" charset="-122"/>
              </a:rPr>
              <a:t>总需求大幅收缩</a:t>
            </a:r>
            <a:endParaRPr lang="zh-CN" altLang="en-US" dirty="0">
              <a:solidFill>
                <a:srgbClr val="5D2884"/>
              </a:solidFill>
              <a:ea typeface="宋体" panose="02010600030101010101" pitchFamily="2" charset="-122"/>
            </a:endParaRPr>
          </a:p>
          <a:p>
            <a:pPr lvl="1"/>
            <a:r>
              <a:rPr lang="zh-CN" altLang="en-US" dirty="0">
                <a:ea typeface="宋体" panose="02010600030101010101" pitchFamily="2" charset="-122"/>
              </a:rPr>
              <a:t>真实</a:t>
            </a:r>
            <a:r>
              <a:rPr lang="en-US" altLang="zh-CN" dirty="0">
                <a:ea typeface="宋体" panose="02010600030101010101" pitchFamily="2" charset="-122"/>
              </a:rPr>
              <a:t>GDP</a:t>
            </a:r>
            <a:r>
              <a:rPr lang="zh-CN" altLang="en-US" dirty="0">
                <a:ea typeface="宋体" panose="02010600030101010101" pitchFamily="2" charset="-122"/>
              </a:rPr>
              <a:t>大幅下降</a:t>
            </a:r>
            <a:endParaRPr lang="zh-CN" altLang="en-US" dirty="0">
              <a:ea typeface="宋体" panose="02010600030101010101" pitchFamily="2" charset="-122"/>
            </a:endParaRPr>
          </a:p>
          <a:p>
            <a:pPr lvl="2"/>
            <a:r>
              <a:rPr lang="en-US" altLang="zh-CN" dirty="0">
                <a:ea typeface="宋体" panose="02010600030101010101" pitchFamily="2" charset="-122"/>
              </a:rPr>
              <a:t>2007</a:t>
            </a:r>
            <a:r>
              <a:rPr lang="zh-CN" altLang="en-US" dirty="0">
                <a:ea typeface="宋体" panose="02010600030101010101" pitchFamily="2" charset="-122"/>
              </a:rPr>
              <a:t>第四季度到</a:t>
            </a:r>
            <a:r>
              <a:rPr lang="en-US" altLang="zh-CN" dirty="0">
                <a:ea typeface="宋体" panose="02010600030101010101" pitchFamily="2" charset="-122"/>
              </a:rPr>
              <a:t>2009</a:t>
            </a:r>
            <a:r>
              <a:rPr lang="zh-CN" altLang="en-US" dirty="0">
                <a:ea typeface="宋体" panose="02010600030101010101" pitchFamily="2" charset="-122"/>
              </a:rPr>
              <a:t>第二季度下降</a:t>
            </a:r>
            <a:r>
              <a:rPr lang="en-US" altLang="zh-CN" dirty="0">
                <a:ea typeface="宋体" panose="02010600030101010101" pitchFamily="2" charset="-122"/>
              </a:rPr>
              <a:t>4%</a:t>
            </a:r>
            <a:endParaRPr lang="en-US" altLang="zh-CN" dirty="0">
              <a:ea typeface="宋体" panose="02010600030101010101" pitchFamily="2" charset="-122"/>
            </a:endParaRPr>
          </a:p>
          <a:p>
            <a:pPr lvl="1"/>
            <a:r>
              <a:rPr lang="zh-CN" altLang="en-US" dirty="0">
                <a:ea typeface="宋体" panose="02010600030101010101" pitchFamily="2" charset="-122"/>
              </a:rPr>
              <a:t>就业大幅下降</a:t>
            </a:r>
            <a:endParaRPr lang="zh-CN" altLang="en-US" dirty="0">
              <a:ea typeface="宋体" panose="02010600030101010101" pitchFamily="2" charset="-122"/>
            </a:endParaRPr>
          </a:p>
          <a:p>
            <a:pPr lvl="2"/>
            <a:r>
              <a:rPr lang="zh-CN" altLang="en-US" dirty="0">
                <a:ea typeface="宋体" panose="02010600030101010101" pitchFamily="2" charset="-122"/>
              </a:rPr>
              <a:t>失业率从</a:t>
            </a:r>
            <a:r>
              <a:rPr lang="en-US" altLang="zh-CN" dirty="0">
                <a:ea typeface="宋体" panose="02010600030101010101" pitchFamily="2" charset="-122"/>
              </a:rPr>
              <a:t>2007</a:t>
            </a:r>
            <a:r>
              <a:rPr lang="zh-CN" altLang="en-US" dirty="0">
                <a:ea typeface="宋体" panose="02010600030101010101" pitchFamily="2" charset="-122"/>
              </a:rPr>
              <a:t>年的</a:t>
            </a:r>
            <a:r>
              <a:rPr lang="en-US" altLang="zh-CN" dirty="0">
                <a:ea typeface="宋体" panose="02010600030101010101" pitchFamily="2" charset="-122"/>
              </a:rPr>
              <a:t>4.4%</a:t>
            </a:r>
            <a:r>
              <a:rPr lang="zh-CN" altLang="en-US" dirty="0">
                <a:ea typeface="宋体" panose="02010600030101010101" pitchFamily="2" charset="-122"/>
              </a:rPr>
              <a:t>上升到</a:t>
            </a:r>
            <a:r>
              <a:rPr lang="en-US" altLang="zh-CN" dirty="0">
                <a:ea typeface="宋体" panose="02010600030101010101" pitchFamily="2" charset="-122"/>
              </a:rPr>
              <a:t>2009</a:t>
            </a:r>
            <a:r>
              <a:rPr lang="zh-CN" altLang="en-US" dirty="0">
                <a:ea typeface="宋体" panose="02010600030101010101" pitchFamily="2" charset="-122"/>
              </a:rPr>
              <a:t>年的</a:t>
            </a:r>
            <a:r>
              <a:rPr lang="en-US" altLang="zh-CN" dirty="0">
                <a:ea typeface="宋体" panose="02010600030101010101" pitchFamily="2" charset="-122"/>
              </a:rPr>
              <a:t>10.1%</a:t>
            </a:r>
            <a:endParaRPr lang="en-US" altLang="zh-CN" dirty="0">
              <a:ea typeface="宋体" panose="02010600030101010101" pitchFamily="2" charset="-122"/>
            </a:endParaRPr>
          </a:p>
        </p:txBody>
      </p:sp>
      <p:sp>
        <p:nvSpPr>
          <p:cNvPr id="69636" name="Footer Placeholder 4"/>
          <p:cNvSpPr txBox="1">
            <a:spLocks noGrp="1"/>
          </p:cNvSpPr>
          <p:nvPr/>
        </p:nvSpPr>
        <p:spPr>
          <a:xfrm>
            <a:off x="0" y="6492875"/>
            <a:ext cx="86439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69637" name="Slide Number Placeholder 2"/>
          <p:cNvSpPr txBox="1">
            <a:spLocks noGrp="1"/>
          </p:cNvSpPr>
          <p:nvPr/>
        </p:nvSpPr>
        <p:spPr>
          <a:xfrm>
            <a:off x="8628063" y="6467475"/>
            <a:ext cx="515937" cy="390525"/>
          </a:xfrm>
          <a:prstGeom prst="rect">
            <a:avLst/>
          </a:prstGeom>
          <a:noFill/>
          <a:ln w="9525">
            <a:noFill/>
          </a:ln>
        </p:spPr>
        <p:txBody>
          <a:bodyP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3187">
                                            <p:txEl>
                                              <p:charRg st="0" end="8"/>
                                            </p:txEl>
                                          </p:spTgt>
                                        </p:tgtEl>
                                        <p:attrNameLst>
                                          <p:attrName>style.visibility</p:attrName>
                                        </p:attrNameLst>
                                      </p:cBhvr>
                                      <p:to>
                                        <p:strVal val="visible"/>
                                      </p:to>
                                    </p:set>
                                    <p:animEffect transition="in" filter="wipe(left)">
                                      <p:cBhvr>
                                        <p:cTn id="7" dur="500"/>
                                        <p:tgtEl>
                                          <p:spTgt spid="93187">
                                            <p:txEl>
                                              <p:charRg st="0" end="8"/>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3187">
                                            <p:txEl>
                                              <p:charRg st="8" end="18"/>
                                            </p:txEl>
                                          </p:spTgt>
                                        </p:tgtEl>
                                        <p:attrNameLst>
                                          <p:attrName>style.visibility</p:attrName>
                                        </p:attrNameLst>
                                      </p:cBhvr>
                                      <p:to>
                                        <p:strVal val="visible"/>
                                      </p:to>
                                    </p:set>
                                    <p:animEffect transition="in" filter="wipe(left)">
                                      <p:cBhvr>
                                        <p:cTn id="11" dur="500"/>
                                        <p:tgtEl>
                                          <p:spTgt spid="93187">
                                            <p:txEl>
                                              <p:charRg st="8" end="18"/>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3187">
                                            <p:txEl>
                                              <p:charRg st="18" end="40"/>
                                            </p:txEl>
                                          </p:spTgt>
                                        </p:tgtEl>
                                        <p:attrNameLst>
                                          <p:attrName>style.visibility</p:attrName>
                                        </p:attrNameLst>
                                      </p:cBhvr>
                                      <p:to>
                                        <p:strVal val="visible"/>
                                      </p:to>
                                    </p:set>
                                    <p:animEffect transition="in" filter="wipe(left)">
                                      <p:cBhvr>
                                        <p:cTn id="15" dur="500"/>
                                        <p:tgtEl>
                                          <p:spTgt spid="93187">
                                            <p:txEl>
                                              <p:charRg st="18" end="4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3187">
                                            <p:txEl>
                                              <p:charRg st="40" end="47"/>
                                            </p:txEl>
                                          </p:spTgt>
                                        </p:tgtEl>
                                        <p:attrNameLst>
                                          <p:attrName>style.visibility</p:attrName>
                                        </p:attrNameLst>
                                      </p:cBhvr>
                                      <p:to>
                                        <p:strVal val="visible"/>
                                      </p:to>
                                    </p:set>
                                    <p:animEffect transition="in" filter="wipe(left)">
                                      <p:cBhvr>
                                        <p:cTn id="19" dur="500"/>
                                        <p:tgtEl>
                                          <p:spTgt spid="93187">
                                            <p:txEl>
                                              <p:charRg st="40" end="47"/>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3187">
                                            <p:txEl>
                                              <p:charRg st="47" end="76"/>
                                            </p:txEl>
                                          </p:spTgt>
                                        </p:tgtEl>
                                        <p:attrNameLst>
                                          <p:attrName>style.visibility</p:attrName>
                                        </p:attrNameLst>
                                      </p:cBhvr>
                                      <p:to>
                                        <p:strVal val="visible"/>
                                      </p:to>
                                    </p:set>
                                    <p:animEffect transition="in" filter="wipe(left)">
                                      <p:cBhvr>
                                        <p:cTn id="23" dur="500"/>
                                        <p:tgtEl>
                                          <p:spTgt spid="93187">
                                            <p:txEl>
                                              <p:charRg st="47" end="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itle 2"/>
          <p:cNvSpPr>
            <a:spLocks noGrp="1"/>
          </p:cNvSpPr>
          <p:nvPr>
            <p:ph type="title" idx="4294967295"/>
          </p:nvPr>
        </p:nvSpPr>
        <p:spPr>
          <a:ln/>
        </p:spPr>
        <p:txBody>
          <a:bodyPr vert="horz" wrap="square" lIns="91440" tIns="45720" rIns="91440" bIns="45720" anchor="t"/>
          <a:p>
            <a:r>
              <a:rPr lang="en-US" altLang="zh-CN" dirty="0">
                <a:ea typeface="宋体" panose="02010600030101010101" pitchFamily="2" charset="-122"/>
              </a:rPr>
              <a:t>2008–2009</a:t>
            </a:r>
            <a:r>
              <a:rPr lang="zh-CN" altLang="en-US" dirty="0">
                <a:ea typeface="宋体" panose="02010600030101010101" pitchFamily="2" charset="-122"/>
              </a:rPr>
              <a:t>年的衰退</a:t>
            </a:r>
            <a:endParaRPr lang="en-US" altLang="zh-CN" dirty="0">
              <a:ea typeface="宋体" panose="02010600030101010101" pitchFamily="2" charset="-122"/>
            </a:endParaRPr>
          </a:p>
        </p:txBody>
      </p:sp>
      <p:sp>
        <p:nvSpPr>
          <p:cNvPr id="94211" name="Content Placeholder 1"/>
          <p:cNvSpPr>
            <a:spLocks noGrp="1"/>
          </p:cNvSpPr>
          <p:nvPr>
            <p:ph idx="1"/>
          </p:nvPr>
        </p:nvSpPr>
        <p:spPr>
          <a:xfrm>
            <a:off x="457200" y="688975"/>
            <a:ext cx="8458200" cy="5788025"/>
          </a:xfrm>
          <a:ln/>
        </p:spPr>
        <p:txBody>
          <a:bodyPr vert="horz" wrap="square" lIns="91440" tIns="45720" rIns="91440" bIns="45720" anchor="t"/>
          <a:p>
            <a:r>
              <a:rPr lang="zh-CN" altLang="en-US" dirty="0">
                <a:solidFill>
                  <a:srgbClr val="5D2884"/>
                </a:solidFill>
                <a:ea typeface="宋体" panose="02010600030101010101" pitchFamily="2" charset="-122"/>
              </a:rPr>
              <a:t>三项政策旨在把</a:t>
            </a:r>
            <a:r>
              <a:rPr lang="en-US" altLang="zh-CN" dirty="0">
                <a:solidFill>
                  <a:srgbClr val="5D2884"/>
                </a:solidFill>
                <a:ea typeface="宋体" panose="02010600030101010101" pitchFamily="2" charset="-122"/>
              </a:rPr>
              <a:t>GDP</a:t>
            </a:r>
            <a:r>
              <a:rPr lang="zh-CN" altLang="en-US" dirty="0">
                <a:solidFill>
                  <a:srgbClr val="5D2884"/>
                </a:solidFill>
                <a:ea typeface="宋体" panose="02010600030101010101" pitchFamily="2" charset="-122"/>
              </a:rPr>
              <a:t>恢复到以前的水平</a:t>
            </a:r>
            <a:endParaRPr lang="zh-CN" altLang="en-US" dirty="0">
              <a:solidFill>
                <a:srgbClr val="5D2884"/>
              </a:solidFill>
              <a:ea typeface="宋体" panose="02010600030101010101" pitchFamily="2" charset="-122"/>
            </a:endParaRPr>
          </a:p>
          <a:p>
            <a:pPr lvl="1"/>
            <a:r>
              <a:rPr lang="zh-CN" altLang="en-US" dirty="0">
                <a:ea typeface="宋体" panose="02010600030101010101" pitchFamily="2" charset="-122"/>
              </a:rPr>
              <a:t>美联储 </a:t>
            </a:r>
            <a:endParaRPr lang="zh-CN" altLang="en-US" dirty="0">
              <a:ea typeface="宋体" panose="02010600030101010101" pitchFamily="2" charset="-122"/>
            </a:endParaRPr>
          </a:p>
          <a:p>
            <a:pPr lvl="2"/>
            <a:r>
              <a:rPr lang="zh-CN" altLang="en-US" dirty="0">
                <a:ea typeface="宋体" panose="02010600030101010101" pitchFamily="2" charset="-122"/>
              </a:rPr>
              <a:t>消减联邦基金目标利率</a:t>
            </a:r>
            <a:endParaRPr lang="zh-CN" altLang="en-US" dirty="0">
              <a:ea typeface="宋体" panose="02010600030101010101" pitchFamily="2" charset="-122"/>
            </a:endParaRPr>
          </a:p>
          <a:p>
            <a:pPr lvl="3"/>
            <a:r>
              <a:rPr lang="zh-CN" altLang="en-US" dirty="0">
                <a:ea typeface="宋体" panose="02010600030101010101" pitchFamily="2" charset="-122"/>
              </a:rPr>
              <a:t>从</a:t>
            </a:r>
            <a:r>
              <a:rPr lang="en-US" altLang="zh-CN" dirty="0">
                <a:ea typeface="宋体" panose="02010600030101010101" pitchFamily="2" charset="-122"/>
              </a:rPr>
              <a:t>2007</a:t>
            </a:r>
            <a:r>
              <a:rPr lang="zh-CN" altLang="en-US" dirty="0">
                <a:ea typeface="宋体" panose="02010600030101010101" pitchFamily="2" charset="-122"/>
              </a:rPr>
              <a:t>年</a:t>
            </a:r>
            <a:r>
              <a:rPr lang="en-US" altLang="zh-CN" dirty="0">
                <a:ea typeface="宋体" panose="02010600030101010101" pitchFamily="2" charset="-122"/>
              </a:rPr>
              <a:t>9</a:t>
            </a:r>
            <a:r>
              <a:rPr lang="zh-CN" altLang="en-US" dirty="0">
                <a:ea typeface="宋体" panose="02010600030101010101" pitchFamily="2" charset="-122"/>
              </a:rPr>
              <a:t>月的 </a:t>
            </a:r>
            <a:r>
              <a:rPr lang="en-US" altLang="zh-CN" dirty="0">
                <a:ea typeface="宋体" panose="02010600030101010101" pitchFamily="2" charset="-122"/>
              </a:rPr>
              <a:t>5.25%</a:t>
            </a:r>
            <a:r>
              <a:rPr lang="zh-CN" altLang="en-US" dirty="0">
                <a:ea typeface="宋体" panose="02010600030101010101" pitchFamily="2" charset="-122"/>
              </a:rPr>
              <a:t>下降到</a:t>
            </a:r>
            <a:r>
              <a:rPr lang="en-US" altLang="zh-CN" dirty="0">
                <a:ea typeface="宋体" panose="02010600030101010101" pitchFamily="2" charset="-122"/>
              </a:rPr>
              <a:t>2008</a:t>
            </a:r>
            <a:r>
              <a:rPr lang="zh-CN" altLang="en-US" dirty="0">
                <a:ea typeface="宋体" panose="02010600030101010101" pitchFamily="2" charset="-122"/>
              </a:rPr>
              <a:t>年</a:t>
            </a:r>
            <a:r>
              <a:rPr lang="en-US" altLang="zh-CN" dirty="0">
                <a:ea typeface="宋体" panose="02010600030101010101" pitchFamily="2" charset="-122"/>
              </a:rPr>
              <a:t>10</a:t>
            </a:r>
            <a:r>
              <a:rPr lang="zh-CN" altLang="en-US" dirty="0">
                <a:ea typeface="宋体" panose="02010600030101010101" pitchFamily="2" charset="-122"/>
              </a:rPr>
              <a:t>月的接近于</a:t>
            </a:r>
            <a:r>
              <a:rPr lang="en-US" altLang="zh-CN" dirty="0">
                <a:ea typeface="宋体" panose="02010600030101010101" pitchFamily="2" charset="-122"/>
              </a:rPr>
              <a:t>o</a:t>
            </a:r>
            <a:endParaRPr lang="en-US" altLang="zh-CN" dirty="0">
              <a:ea typeface="宋体" panose="02010600030101010101" pitchFamily="2" charset="-122"/>
            </a:endParaRPr>
          </a:p>
          <a:p>
            <a:pPr lvl="2"/>
            <a:r>
              <a:rPr lang="zh-CN" altLang="en-US" dirty="0">
                <a:ea typeface="宋体" panose="02010600030101010101" pitchFamily="2" charset="-122"/>
              </a:rPr>
              <a:t>开始购买住房贷款支持证券和其他证券</a:t>
            </a:r>
            <a:endParaRPr lang="zh-CN" altLang="en-US" dirty="0">
              <a:ea typeface="宋体" panose="02010600030101010101" pitchFamily="2" charset="-122"/>
            </a:endParaRPr>
          </a:p>
          <a:p>
            <a:pPr lvl="3"/>
            <a:r>
              <a:rPr lang="zh-CN" altLang="en-US" dirty="0">
                <a:ea typeface="宋体" panose="02010600030101010101" pitchFamily="2" charset="-122"/>
              </a:rPr>
              <a:t>通过公开市场操作</a:t>
            </a:r>
            <a:endParaRPr lang="zh-CN" altLang="en-US" dirty="0">
              <a:ea typeface="宋体" panose="02010600030101010101" pitchFamily="2" charset="-122"/>
            </a:endParaRPr>
          </a:p>
          <a:p>
            <a:pPr lvl="3"/>
            <a:r>
              <a:rPr lang="zh-CN" altLang="en-US" dirty="0">
                <a:ea typeface="宋体" panose="02010600030101010101" pitchFamily="2" charset="-122"/>
              </a:rPr>
              <a:t>向银行提供额外资金</a:t>
            </a:r>
            <a:endParaRPr lang="zh-CN" altLang="en-US" dirty="0">
              <a:ea typeface="宋体" panose="02010600030101010101" pitchFamily="2" charset="-122"/>
            </a:endParaRPr>
          </a:p>
        </p:txBody>
      </p:sp>
      <p:sp>
        <p:nvSpPr>
          <p:cNvPr id="70660" name="Footer Placeholder 4"/>
          <p:cNvSpPr txBox="1">
            <a:spLocks noGrp="1"/>
          </p:cNvSpPr>
          <p:nvPr/>
        </p:nvSpPr>
        <p:spPr>
          <a:xfrm>
            <a:off x="0" y="6492875"/>
            <a:ext cx="86439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70661" name="Slide Number Placeholder 2"/>
          <p:cNvSpPr txBox="1">
            <a:spLocks noGrp="1"/>
          </p:cNvSpPr>
          <p:nvPr/>
        </p:nvSpPr>
        <p:spPr>
          <a:xfrm>
            <a:off x="8628063" y="6467475"/>
            <a:ext cx="515937" cy="390525"/>
          </a:xfrm>
          <a:prstGeom prst="rect">
            <a:avLst/>
          </a:prstGeom>
          <a:noFill/>
          <a:ln w="9525">
            <a:noFill/>
          </a:ln>
        </p:spPr>
        <p:txBody>
          <a:bodyP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4211">
                                            <p:txEl>
                                              <p:charRg st="0" end="19"/>
                                            </p:txEl>
                                          </p:spTgt>
                                        </p:tgtEl>
                                        <p:attrNameLst>
                                          <p:attrName>style.visibility</p:attrName>
                                        </p:attrNameLst>
                                      </p:cBhvr>
                                      <p:to>
                                        <p:strVal val="visible"/>
                                      </p:to>
                                    </p:set>
                                    <p:animEffect transition="in" filter="wipe(left)">
                                      <p:cBhvr>
                                        <p:cTn id="7" dur="500"/>
                                        <p:tgtEl>
                                          <p:spTgt spid="94211">
                                            <p:txEl>
                                              <p:charRg st="0" end="19"/>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4211">
                                            <p:txEl>
                                              <p:charRg st="19" end="24"/>
                                            </p:txEl>
                                          </p:spTgt>
                                        </p:tgtEl>
                                        <p:attrNameLst>
                                          <p:attrName>style.visibility</p:attrName>
                                        </p:attrNameLst>
                                      </p:cBhvr>
                                      <p:to>
                                        <p:strVal val="visible"/>
                                      </p:to>
                                    </p:set>
                                    <p:animEffect transition="in" filter="wipe(left)">
                                      <p:cBhvr>
                                        <p:cTn id="11" dur="500"/>
                                        <p:tgtEl>
                                          <p:spTgt spid="94211">
                                            <p:txEl>
                                              <p:charRg st="19" end="24"/>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4211">
                                            <p:txEl>
                                              <p:charRg st="24" end="35"/>
                                            </p:txEl>
                                          </p:spTgt>
                                        </p:tgtEl>
                                        <p:attrNameLst>
                                          <p:attrName>style.visibility</p:attrName>
                                        </p:attrNameLst>
                                      </p:cBhvr>
                                      <p:to>
                                        <p:strVal val="visible"/>
                                      </p:to>
                                    </p:set>
                                    <p:animEffect transition="in" filter="wipe(left)">
                                      <p:cBhvr>
                                        <p:cTn id="15" dur="500"/>
                                        <p:tgtEl>
                                          <p:spTgt spid="94211">
                                            <p:txEl>
                                              <p:charRg st="24" end="35"/>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4211">
                                            <p:txEl>
                                              <p:charRg st="35" end="67"/>
                                            </p:txEl>
                                          </p:spTgt>
                                        </p:tgtEl>
                                        <p:attrNameLst>
                                          <p:attrName>style.visibility</p:attrName>
                                        </p:attrNameLst>
                                      </p:cBhvr>
                                      <p:to>
                                        <p:strVal val="visible"/>
                                      </p:to>
                                    </p:set>
                                    <p:animEffect transition="in" filter="wipe(left)">
                                      <p:cBhvr>
                                        <p:cTn id="19" dur="500"/>
                                        <p:tgtEl>
                                          <p:spTgt spid="94211">
                                            <p:txEl>
                                              <p:charRg st="35" end="67"/>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4211">
                                            <p:txEl>
                                              <p:charRg st="67" end="85"/>
                                            </p:txEl>
                                          </p:spTgt>
                                        </p:tgtEl>
                                        <p:attrNameLst>
                                          <p:attrName>style.visibility</p:attrName>
                                        </p:attrNameLst>
                                      </p:cBhvr>
                                      <p:to>
                                        <p:strVal val="visible"/>
                                      </p:to>
                                    </p:set>
                                    <p:animEffect transition="in" filter="wipe(left)">
                                      <p:cBhvr>
                                        <p:cTn id="23" dur="500"/>
                                        <p:tgtEl>
                                          <p:spTgt spid="94211">
                                            <p:txEl>
                                              <p:charRg st="67" end="85"/>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4211">
                                            <p:txEl>
                                              <p:charRg st="85" end="94"/>
                                            </p:txEl>
                                          </p:spTgt>
                                        </p:tgtEl>
                                        <p:attrNameLst>
                                          <p:attrName>style.visibility</p:attrName>
                                        </p:attrNameLst>
                                      </p:cBhvr>
                                      <p:to>
                                        <p:strVal val="visible"/>
                                      </p:to>
                                    </p:set>
                                    <p:animEffect transition="in" filter="wipe(left)">
                                      <p:cBhvr>
                                        <p:cTn id="27" dur="500"/>
                                        <p:tgtEl>
                                          <p:spTgt spid="94211">
                                            <p:txEl>
                                              <p:charRg st="85" end="94"/>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4211">
                                            <p:txEl>
                                              <p:charRg st="94" end="104"/>
                                            </p:txEl>
                                          </p:spTgt>
                                        </p:tgtEl>
                                        <p:attrNameLst>
                                          <p:attrName>style.visibility</p:attrName>
                                        </p:attrNameLst>
                                      </p:cBhvr>
                                      <p:to>
                                        <p:strVal val="visible"/>
                                      </p:to>
                                    </p:set>
                                    <p:animEffect transition="in" filter="wipe(left)">
                                      <p:cBhvr>
                                        <p:cTn id="31" dur="500"/>
                                        <p:tgtEl>
                                          <p:spTgt spid="94211">
                                            <p:txEl>
                                              <p:charRg st="94"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itle 2"/>
          <p:cNvSpPr>
            <a:spLocks noGrp="1"/>
          </p:cNvSpPr>
          <p:nvPr>
            <p:ph type="title" idx="4294967295"/>
          </p:nvPr>
        </p:nvSpPr>
        <p:spPr>
          <a:ln/>
        </p:spPr>
        <p:txBody>
          <a:bodyPr vert="horz" wrap="square" lIns="91440" tIns="45720" rIns="91440" bIns="45720" anchor="t"/>
          <a:p>
            <a:r>
              <a:rPr lang="en-US" altLang="zh-CN" dirty="0">
                <a:ea typeface="宋体" panose="02010600030101010101" pitchFamily="2" charset="-122"/>
              </a:rPr>
              <a:t>2008–2009</a:t>
            </a:r>
            <a:r>
              <a:rPr lang="zh-CN" altLang="en-US" dirty="0">
                <a:ea typeface="宋体" panose="02010600030101010101" pitchFamily="2" charset="-122"/>
              </a:rPr>
              <a:t>年的衰退</a:t>
            </a:r>
            <a:endParaRPr lang="en-US" altLang="zh-CN" dirty="0">
              <a:ea typeface="宋体" panose="02010600030101010101" pitchFamily="2" charset="-122"/>
            </a:endParaRPr>
          </a:p>
        </p:txBody>
      </p:sp>
      <p:sp>
        <p:nvSpPr>
          <p:cNvPr id="95235" name="Content Placeholder 1"/>
          <p:cNvSpPr>
            <a:spLocks noGrp="1"/>
          </p:cNvSpPr>
          <p:nvPr>
            <p:ph idx="1"/>
          </p:nvPr>
        </p:nvSpPr>
        <p:spPr>
          <a:xfrm>
            <a:off x="457200" y="688975"/>
            <a:ext cx="8458200" cy="5788025"/>
          </a:xfrm>
          <a:ln/>
        </p:spPr>
        <p:txBody>
          <a:bodyPr vert="horz" wrap="square" lIns="91440" tIns="45720" rIns="91440" bIns="45720" anchor="t"/>
          <a:p>
            <a:r>
              <a:rPr lang="zh-CN" altLang="en-US" dirty="0">
                <a:solidFill>
                  <a:srgbClr val="5D2884"/>
                </a:solidFill>
                <a:ea typeface="宋体" panose="02010600030101010101" pitchFamily="2" charset="-122"/>
              </a:rPr>
              <a:t>三项政策  </a:t>
            </a:r>
            <a:endParaRPr lang="zh-CN" altLang="en-US" dirty="0">
              <a:solidFill>
                <a:srgbClr val="5D2884"/>
              </a:solidFill>
              <a:ea typeface="宋体" panose="02010600030101010101" pitchFamily="2" charset="-122"/>
            </a:endParaRPr>
          </a:p>
          <a:p>
            <a:pPr lvl="1"/>
            <a:r>
              <a:rPr lang="en-US" altLang="zh-CN" dirty="0">
                <a:ea typeface="宋体" panose="02010600030101010101" pitchFamily="2" charset="-122"/>
              </a:rPr>
              <a:t> 2008</a:t>
            </a:r>
            <a:r>
              <a:rPr lang="zh-CN" altLang="en-US" dirty="0">
                <a:ea typeface="宋体" panose="02010600030101010101" pitchFamily="2" charset="-122"/>
              </a:rPr>
              <a:t>年</a:t>
            </a:r>
            <a:r>
              <a:rPr lang="en-US" altLang="zh-CN" dirty="0">
                <a:ea typeface="宋体" panose="02010600030101010101" pitchFamily="2" charset="-122"/>
              </a:rPr>
              <a:t>10</a:t>
            </a:r>
            <a:r>
              <a:rPr lang="zh-CN" altLang="en-US" dirty="0">
                <a:ea typeface="宋体" panose="02010600030101010101" pitchFamily="2" charset="-122"/>
              </a:rPr>
              <a:t>月</a:t>
            </a:r>
            <a:r>
              <a:rPr lang="en-US" altLang="zh-CN" dirty="0">
                <a:ea typeface="宋体" panose="02010600030101010101" pitchFamily="2" charset="-122"/>
              </a:rPr>
              <a:t>, </a:t>
            </a:r>
            <a:r>
              <a:rPr lang="zh-CN" altLang="en-US" dirty="0">
                <a:ea typeface="宋体" panose="02010600030101010101" pitchFamily="2" charset="-122"/>
              </a:rPr>
              <a:t>国会批准了</a:t>
            </a:r>
            <a:r>
              <a:rPr lang="en-US" altLang="zh-CN" dirty="0">
                <a:ea typeface="宋体" panose="02010600030101010101" pitchFamily="2" charset="-122"/>
              </a:rPr>
              <a:t>7000</a:t>
            </a:r>
            <a:r>
              <a:rPr lang="zh-CN" altLang="en-US" dirty="0">
                <a:ea typeface="宋体" panose="02010600030101010101" pitchFamily="2" charset="-122"/>
              </a:rPr>
              <a:t>亿美元的救助资金</a:t>
            </a:r>
            <a:endParaRPr lang="zh-CN" altLang="en-US" dirty="0">
              <a:ea typeface="宋体" panose="02010600030101010101" pitchFamily="2" charset="-122"/>
            </a:endParaRPr>
          </a:p>
          <a:p>
            <a:pPr lvl="2"/>
            <a:r>
              <a:rPr lang="zh-CN" altLang="en-US" dirty="0">
                <a:ea typeface="宋体" panose="02010600030101010101" pitchFamily="2" charset="-122"/>
              </a:rPr>
              <a:t>批准财政部用于救援金融体系</a:t>
            </a:r>
            <a:endParaRPr lang="zh-CN" altLang="en-US" dirty="0">
              <a:ea typeface="宋体" panose="02010600030101010101" pitchFamily="2" charset="-122"/>
            </a:endParaRPr>
          </a:p>
          <a:p>
            <a:pPr lvl="2"/>
            <a:r>
              <a:rPr lang="zh-CN" altLang="en-US" dirty="0">
                <a:ea typeface="宋体" panose="02010600030101010101" pitchFamily="2" charset="-122"/>
              </a:rPr>
              <a:t>阻止华尔街的金融危机</a:t>
            </a:r>
            <a:endParaRPr lang="en-US" altLang="zh-CN" dirty="0">
              <a:ea typeface="宋体" panose="02010600030101010101" pitchFamily="2" charset="-122"/>
            </a:endParaRPr>
          </a:p>
          <a:p>
            <a:pPr lvl="2"/>
            <a:r>
              <a:rPr lang="zh-CN" altLang="en-US" dirty="0">
                <a:ea typeface="宋体" panose="02010600030101010101" pitchFamily="2" charset="-122"/>
              </a:rPr>
              <a:t>使贷款更容易获得</a:t>
            </a:r>
            <a:endParaRPr lang="zh-CN" altLang="en-US" dirty="0">
              <a:ea typeface="宋体" panose="02010600030101010101" pitchFamily="2" charset="-122"/>
            </a:endParaRPr>
          </a:p>
          <a:p>
            <a:pPr lvl="2"/>
            <a:r>
              <a:rPr lang="zh-CN" altLang="en-US" dirty="0">
                <a:ea typeface="宋体" panose="02010600030101010101" pitchFamily="2" charset="-122"/>
              </a:rPr>
              <a:t>注入银行作为股本</a:t>
            </a:r>
            <a:endParaRPr lang="zh-CN" altLang="en-US" dirty="0">
              <a:ea typeface="宋体" panose="02010600030101010101" pitchFamily="2" charset="-122"/>
            </a:endParaRPr>
          </a:p>
          <a:p>
            <a:pPr lvl="2"/>
            <a:r>
              <a:rPr lang="zh-CN" altLang="en-US" dirty="0">
                <a:ea typeface="宋体" panose="02010600030101010101" pitchFamily="2" charset="-122"/>
              </a:rPr>
              <a:t>美国政府</a:t>
            </a:r>
            <a:r>
              <a:rPr lang="en-US" altLang="zh-CN" dirty="0">
                <a:ea typeface="宋体" panose="02010600030101010101" pitchFamily="2" charset="-122"/>
              </a:rPr>
              <a:t>– </a:t>
            </a:r>
            <a:r>
              <a:rPr lang="zh-CN" altLang="en-US" dirty="0">
                <a:ea typeface="宋体" panose="02010600030101010101" pitchFamily="2" charset="-122"/>
              </a:rPr>
              <a:t>暂时成为这些银行的所有者</a:t>
            </a:r>
            <a:endParaRPr lang="zh-CN" altLang="en-US" dirty="0">
              <a:ea typeface="宋体" panose="02010600030101010101" pitchFamily="2" charset="-122"/>
            </a:endParaRPr>
          </a:p>
        </p:txBody>
      </p:sp>
      <p:sp>
        <p:nvSpPr>
          <p:cNvPr id="71684" name="Footer Placeholder 4"/>
          <p:cNvSpPr txBox="1">
            <a:spLocks noGrp="1"/>
          </p:cNvSpPr>
          <p:nvPr/>
        </p:nvSpPr>
        <p:spPr>
          <a:xfrm>
            <a:off x="0" y="6492875"/>
            <a:ext cx="86439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71685" name="Slide Number Placeholder 2"/>
          <p:cNvSpPr txBox="1">
            <a:spLocks noGrp="1"/>
          </p:cNvSpPr>
          <p:nvPr/>
        </p:nvSpPr>
        <p:spPr>
          <a:xfrm>
            <a:off x="8628063" y="6467475"/>
            <a:ext cx="515937" cy="390525"/>
          </a:xfrm>
          <a:prstGeom prst="rect">
            <a:avLst/>
          </a:prstGeom>
          <a:noFill/>
          <a:ln w="9525">
            <a:noFill/>
          </a:ln>
        </p:spPr>
        <p:txBody>
          <a:bodyP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5235">
                                            <p:txEl>
                                              <p:charRg st="0" end="7"/>
                                            </p:txEl>
                                          </p:spTgt>
                                        </p:tgtEl>
                                        <p:attrNameLst>
                                          <p:attrName>style.visibility</p:attrName>
                                        </p:attrNameLst>
                                      </p:cBhvr>
                                      <p:to>
                                        <p:strVal val="visible"/>
                                      </p:to>
                                    </p:set>
                                    <p:animEffect transition="in" filter="wipe(left)">
                                      <p:cBhvr>
                                        <p:cTn id="7" dur="500"/>
                                        <p:tgtEl>
                                          <p:spTgt spid="95235">
                                            <p:txEl>
                                              <p:charRg st="0" end="7"/>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5235">
                                            <p:txEl>
                                              <p:charRg st="7" end="36"/>
                                            </p:txEl>
                                          </p:spTgt>
                                        </p:tgtEl>
                                        <p:attrNameLst>
                                          <p:attrName>style.visibility</p:attrName>
                                        </p:attrNameLst>
                                      </p:cBhvr>
                                      <p:to>
                                        <p:strVal val="visible"/>
                                      </p:to>
                                    </p:set>
                                    <p:animEffect transition="in" filter="wipe(left)">
                                      <p:cBhvr>
                                        <p:cTn id="11" dur="500"/>
                                        <p:tgtEl>
                                          <p:spTgt spid="95235">
                                            <p:txEl>
                                              <p:charRg st="7" end="36"/>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5235">
                                            <p:txEl>
                                              <p:charRg st="36" end="50"/>
                                            </p:txEl>
                                          </p:spTgt>
                                        </p:tgtEl>
                                        <p:attrNameLst>
                                          <p:attrName>style.visibility</p:attrName>
                                        </p:attrNameLst>
                                      </p:cBhvr>
                                      <p:to>
                                        <p:strVal val="visible"/>
                                      </p:to>
                                    </p:set>
                                    <p:animEffect transition="in" filter="wipe(left)">
                                      <p:cBhvr>
                                        <p:cTn id="15" dur="500"/>
                                        <p:tgtEl>
                                          <p:spTgt spid="95235">
                                            <p:txEl>
                                              <p:charRg st="36" end="5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5235">
                                            <p:txEl>
                                              <p:charRg st="50" end="61"/>
                                            </p:txEl>
                                          </p:spTgt>
                                        </p:tgtEl>
                                        <p:attrNameLst>
                                          <p:attrName>style.visibility</p:attrName>
                                        </p:attrNameLst>
                                      </p:cBhvr>
                                      <p:to>
                                        <p:strVal val="visible"/>
                                      </p:to>
                                    </p:set>
                                    <p:animEffect transition="in" filter="wipe(left)">
                                      <p:cBhvr>
                                        <p:cTn id="19" dur="500"/>
                                        <p:tgtEl>
                                          <p:spTgt spid="95235">
                                            <p:txEl>
                                              <p:charRg st="50" end="6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5235">
                                            <p:txEl>
                                              <p:charRg st="61" end="70"/>
                                            </p:txEl>
                                          </p:spTgt>
                                        </p:tgtEl>
                                        <p:attrNameLst>
                                          <p:attrName>style.visibility</p:attrName>
                                        </p:attrNameLst>
                                      </p:cBhvr>
                                      <p:to>
                                        <p:strVal val="visible"/>
                                      </p:to>
                                    </p:set>
                                    <p:animEffect transition="in" filter="wipe(left)">
                                      <p:cBhvr>
                                        <p:cTn id="23" dur="500"/>
                                        <p:tgtEl>
                                          <p:spTgt spid="95235">
                                            <p:txEl>
                                              <p:charRg st="61" end="7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5235">
                                            <p:txEl>
                                              <p:charRg st="70" end="79"/>
                                            </p:txEl>
                                          </p:spTgt>
                                        </p:tgtEl>
                                        <p:attrNameLst>
                                          <p:attrName>style.visibility</p:attrName>
                                        </p:attrNameLst>
                                      </p:cBhvr>
                                      <p:to>
                                        <p:strVal val="visible"/>
                                      </p:to>
                                    </p:set>
                                    <p:animEffect transition="in" filter="wipe(left)">
                                      <p:cBhvr>
                                        <p:cTn id="27" dur="500"/>
                                        <p:tgtEl>
                                          <p:spTgt spid="95235">
                                            <p:txEl>
                                              <p:charRg st="70" end="79"/>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5235">
                                            <p:txEl>
                                              <p:charRg st="79" end="98"/>
                                            </p:txEl>
                                          </p:spTgt>
                                        </p:tgtEl>
                                        <p:attrNameLst>
                                          <p:attrName>style.visibility</p:attrName>
                                        </p:attrNameLst>
                                      </p:cBhvr>
                                      <p:to>
                                        <p:strVal val="visible"/>
                                      </p:to>
                                    </p:set>
                                    <p:animEffect transition="in" filter="wipe(left)">
                                      <p:cBhvr>
                                        <p:cTn id="31" dur="500"/>
                                        <p:tgtEl>
                                          <p:spTgt spid="95235">
                                            <p:txEl>
                                              <p:charRg st="79"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itle 2"/>
          <p:cNvSpPr>
            <a:spLocks noGrp="1"/>
          </p:cNvSpPr>
          <p:nvPr>
            <p:ph type="title" idx="4294967295"/>
          </p:nvPr>
        </p:nvSpPr>
        <p:spPr>
          <a:ln/>
        </p:spPr>
        <p:txBody>
          <a:bodyPr vert="horz" wrap="square" lIns="91440" tIns="45720" rIns="91440" bIns="45720" anchor="t"/>
          <a:p>
            <a:r>
              <a:rPr lang="en-US" altLang="zh-CN" dirty="0">
                <a:ea typeface="宋体" panose="02010600030101010101" pitchFamily="2" charset="-122"/>
              </a:rPr>
              <a:t>2008–2009</a:t>
            </a:r>
            <a:r>
              <a:rPr lang="zh-CN" altLang="en-US" dirty="0">
                <a:ea typeface="宋体" panose="02010600030101010101" pitchFamily="2" charset="-122"/>
              </a:rPr>
              <a:t>年的衰退</a:t>
            </a:r>
            <a:endParaRPr lang="en-US" altLang="zh-CN" dirty="0">
              <a:ea typeface="宋体" panose="02010600030101010101" pitchFamily="2" charset="-122"/>
            </a:endParaRPr>
          </a:p>
        </p:txBody>
      </p:sp>
      <p:sp>
        <p:nvSpPr>
          <p:cNvPr id="96259" name="Content Placeholder 1"/>
          <p:cNvSpPr>
            <a:spLocks noGrp="1"/>
          </p:cNvSpPr>
          <p:nvPr>
            <p:ph idx="1"/>
          </p:nvPr>
        </p:nvSpPr>
        <p:spPr>
          <a:xfrm>
            <a:off x="457200" y="688975"/>
            <a:ext cx="8458200" cy="5788025"/>
          </a:xfrm>
          <a:ln/>
        </p:spPr>
        <p:txBody>
          <a:bodyPr vert="horz" wrap="square" lIns="91440" tIns="45720" rIns="91440" bIns="45720" anchor="t"/>
          <a:p>
            <a:r>
              <a:rPr lang="zh-CN" altLang="en-US" dirty="0">
                <a:solidFill>
                  <a:srgbClr val="5D2884"/>
                </a:solidFill>
                <a:ea typeface="宋体" panose="02010600030101010101" pitchFamily="2" charset="-122"/>
              </a:rPr>
              <a:t>三项政策  </a:t>
            </a:r>
            <a:endParaRPr lang="zh-CN" altLang="en-US" dirty="0">
              <a:solidFill>
                <a:srgbClr val="5D2884"/>
              </a:solidFill>
              <a:ea typeface="宋体" panose="02010600030101010101" pitchFamily="2" charset="-122"/>
            </a:endParaRPr>
          </a:p>
          <a:p>
            <a:pPr lvl="1"/>
            <a:r>
              <a:rPr lang="en-US" altLang="zh-CN" dirty="0">
                <a:ea typeface="宋体" panose="02010600030101010101" pitchFamily="2" charset="-122"/>
              </a:rPr>
              <a:t> 2009</a:t>
            </a:r>
            <a:r>
              <a:rPr lang="zh-CN" altLang="en-US" dirty="0">
                <a:ea typeface="宋体" panose="02010600030101010101" pitchFamily="2" charset="-122"/>
              </a:rPr>
              <a:t>年</a:t>
            </a:r>
            <a:r>
              <a:rPr lang="en-US" altLang="zh-CN" dirty="0">
                <a:ea typeface="宋体" panose="02010600030101010101" pitchFamily="2" charset="-122"/>
              </a:rPr>
              <a:t>1</a:t>
            </a:r>
            <a:r>
              <a:rPr lang="zh-CN" altLang="en-US" dirty="0">
                <a:ea typeface="宋体" panose="02010600030101010101" pitchFamily="2" charset="-122"/>
              </a:rPr>
              <a:t>月</a:t>
            </a:r>
            <a:r>
              <a:rPr lang="en-US" altLang="zh-CN" dirty="0">
                <a:ea typeface="宋体" panose="02010600030101010101" pitchFamily="2" charset="-122"/>
              </a:rPr>
              <a:t>, </a:t>
            </a:r>
            <a:r>
              <a:rPr lang="zh-CN" altLang="en-US" dirty="0">
                <a:ea typeface="宋体" panose="02010600030101010101" pitchFamily="2" charset="-122"/>
              </a:rPr>
              <a:t>巴拉克  奥巴马</a:t>
            </a:r>
            <a:endParaRPr lang="zh-CN" altLang="en-US" dirty="0">
              <a:ea typeface="宋体" panose="02010600030101010101" pitchFamily="2" charset="-122"/>
            </a:endParaRPr>
          </a:p>
          <a:p>
            <a:pPr lvl="2"/>
            <a:r>
              <a:rPr lang="zh-CN" altLang="en-US" dirty="0">
                <a:ea typeface="宋体" panose="02010600030101010101" pitchFamily="2" charset="-122"/>
              </a:rPr>
              <a:t>大幅增加政府购买</a:t>
            </a:r>
            <a:endParaRPr lang="zh-CN" altLang="en-US" dirty="0">
              <a:ea typeface="宋体" panose="02010600030101010101" pitchFamily="2" charset="-122"/>
            </a:endParaRPr>
          </a:p>
          <a:p>
            <a:pPr lvl="2"/>
            <a:r>
              <a:rPr lang="en-US" altLang="zh-CN" dirty="0">
                <a:ea typeface="宋体" panose="02010600030101010101" pitchFamily="2" charset="-122"/>
              </a:rPr>
              <a:t>7870</a:t>
            </a:r>
            <a:r>
              <a:rPr lang="zh-CN" altLang="en-US" dirty="0">
                <a:ea typeface="宋体" panose="02010600030101010101" pitchFamily="2" charset="-122"/>
              </a:rPr>
              <a:t>亿美元的刺激法案</a:t>
            </a:r>
            <a:r>
              <a:rPr lang="en-US" altLang="zh-CN" dirty="0">
                <a:ea typeface="宋体" panose="02010600030101010101" pitchFamily="2" charset="-122"/>
              </a:rPr>
              <a:t>,  2009</a:t>
            </a:r>
            <a:r>
              <a:rPr lang="zh-CN" altLang="en-US" dirty="0">
                <a:ea typeface="宋体" panose="02010600030101010101" pitchFamily="2" charset="-122"/>
              </a:rPr>
              <a:t>年</a:t>
            </a:r>
            <a:r>
              <a:rPr lang="en-US" altLang="zh-CN" dirty="0">
                <a:ea typeface="宋体" panose="02010600030101010101" pitchFamily="2" charset="-122"/>
              </a:rPr>
              <a:t>2</a:t>
            </a:r>
            <a:r>
              <a:rPr lang="zh-CN" altLang="en-US" dirty="0">
                <a:ea typeface="宋体" panose="02010600030101010101" pitchFamily="2" charset="-122"/>
              </a:rPr>
              <a:t>月</a:t>
            </a:r>
            <a:r>
              <a:rPr lang="en-US" altLang="zh-CN" dirty="0">
                <a:ea typeface="宋体" panose="02010600030101010101" pitchFamily="2" charset="-122"/>
              </a:rPr>
              <a:t>17</a:t>
            </a:r>
            <a:r>
              <a:rPr lang="zh-CN" altLang="en-US" dirty="0">
                <a:ea typeface="宋体" panose="02010600030101010101" pitchFamily="2" charset="-122"/>
              </a:rPr>
              <a:t>日</a:t>
            </a:r>
            <a:endParaRPr lang="zh-CN" altLang="en-US" dirty="0">
              <a:ea typeface="宋体" panose="02010600030101010101" pitchFamily="2" charset="-122"/>
            </a:endParaRPr>
          </a:p>
          <a:p>
            <a:r>
              <a:rPr lang="en-US" altLang="zh-CN" dirty="0">
                <a:solidFill>
                  <a:srgbClr val="5D2884"/>
                </a:solidFill>
                <a:ea typeface="宋体" panose="02010600030101010101" pitchFamily="2" charset="-122"/>
              </a:rPr>
              <a:t>2009</a:t>
            </a:r>
            <a:r>
              <a:rPr lang="zh-CN" altLang="en-US" dirty="0">
                <a:solidFill>
                  <a:srgbClr val="5D2884"/>
                </a:solidFill>
                <a:ea typeface="宋体" panose="02010600030101010101" pitchFamily="2" charset="-122"/>
              </a:rPr>
              <a:t>年</a:t>
            </a:r>
            <a:r>
              <a:rPr lang="en-US" altLang="zh-CN" dirty="0">
                <a:solidFill>
                  <a:srgbClr val="5D2884"/>
                </a:solidFill>
                <a:ea typeface="宋体" panose="02010600030101010101" pitchFamily="2" charset="-122"/>
              </a:rPr>
              <a:t>6</a:t>
            </a:r>
            <a:r>
              <a:rPr lang="zh-CN" altLang="en-US" dirty="0">
                <a:solidFill>
                  <a:srgbClr val="5D2884"/>
                </a:solidFill>
                <a:ea typeface="宋体" panose="02010600030101010101" pitchFamily="2" charset="-122"/>
              </a:rPr>
              <a:t>月</a:t>
            </a:r>
            <a:r>
              <a:rPr lang="en-US" altLang="zh-CN" dirty="0">
                <a:solidFill>
                  <a:srgbClr val="5D2884"/>
                </a:solidFill>
                <a:ea typeface="宋体" panose="02010600030101010101" pitchFamily="2" charset="-122"/>
              </a:rPr>
              <a:t>, </a:t>
            </a:r>
            <a:r>
              <a:rPr lang="zh-CN" altLang="en-US" dirty="0">
                <a:solidFill>
                  <a:srgbClr val="5D2884"/>
                </a:solidFill>
                <a:ea typeface="宋体" panose="02010600030101010101" pitchFamily="2" charset="-122"/>
              </a:rPr>
              <a:t>衰落开始复苏</a:t>
            </a:r>
            <a:endParaRPr lang="zh-CN" altLang="en-US" dirty="0">
              <a:solidFill>
                <a:srgbClr val="5D2884"/>
              </a:solidFill>
              <a:ea typeface="宋体" panose="02010600030101010101" pitchFamily="2" charset="-122"/>
            </a:endParaRPr>
          </a:p>
          <a:p>
            <a:pPr lvl="1"/>
            <a:r>
              <a:rPr lang="zh-CN" altLang="en-US" dirty="0">
                <a:ea typeface="宋体" panose="02010600030101010101" pitchFamily="2" charset="-122"/>
              </a:rPr>
              <a:t>从</a:t>
            </a:r>
            <a:r>
              <a:rPr lang="en-US" altLang="zh-CN" dirty="0">
                <a:ea typeface="宋体" panose="02010600030101010101" pitchFamily="2" charset="-122"/>
              </a:rPr>
              <a:t>2010 </a:t>
            </a:r>
            <a:r>
              <a:rPr lang="zh-CN" altLang="en-US" dirty="0">
                <a:ea typeface="宋体" panose="02010600030101010101" pitchFamily="2" charset="-122"/>
              </a:rPr>
              <a:t>到 </a:t>
            </a:r>
            <a:r>
              <a:rPr lang="en-US" altLang="zh-CN" dirty="0">
                <a:ea typeface="宋体" panose="02010600030101010101" pitchFamily="2" charset="-122"/>
              </a:rPr>
              <a:t>2012</a:t>
            </a:r>
            <a:endParaRPr lang="en-US" altLang="zh-CN" dirty="0">
              <a:ea typeface="宋体" panose="02010600030101010101" pitchFamily="2" charset="-122"/>
            </a:endParaRPr>
          </a:p>
          <a:p>
            <a:pPr lvl="2"/>
            <a:r>
              <a:rPr lang="zh-CN" altLang="en-US" dirty="0">
                <a:ea typeface="宋体" panose="02010600030101010101" pitchFamily="2" charset="-122"/>
              </a:rPr>
              <a:t>真实</a:t>
            </a:r>
            <a:r>
              <a:rPr lang="en-US" altLang="zh-CN" dirty="0">
                <a:ea typeface="宋体" panose="02010600030101010101" pitchFamily="2" charset="-122"/>
              </a:rPr>
              <a:t>GDP</a:t>
            </a:r>
            <a:r>
              <a:rPr lang="zh-CN" altLang="en-US" dirty="0">
                <a:ea typeface="宋体" panose="02010600030101010101" pitchFamily="2" charset="-122"/>
              </a:rPr>
              <a:t>年均增长</a:t>
            </a:r>
            <a:r>
              <a:rPr lang="en-US" altLang="zh-CN" dirty="0">
                <a:ea typeface="宋体" panose="02010600030101010101" pitchFamily="2" charset="-122"/>
              </a:rPr>
              <a:t>2.1%</a:t>
            </a:r>
            <a:endParaRPr lang="en-US" altLang="zh-CN" dirty="0">
              <a:ea typeface="宋体" panose="02010600030101010101" pitchFamily="2" charset="-122"/>
            </a:endParaRPr>
          </a:p>
          <a:p>
            <a:pPr lvl="1"/>
            <a:r>
              <a:rPr lang="zh-CN" altLang="en-US" dirty="0">
                <a:ea typeface="宋体" panose="02010600030101010101" pitchFamily="2" charset="-122"/>
              </a:rPr>
              <a:t>失业下降</a:t>
            </a:r>
            <a:r>
              <a:rPr lang="en-US" altLang="zh-CN" dirty="0">
                <a:ea typeface="宋体" panose="02010600030101010101" pitchFamily="2" charset="-122"/>
              </a:rPr>
              <a:t>, </a:t>
            </a:r>
            <a:r>
              <a:rPr lang="zh-CN" altLang="en-US" dirty="0">
                <a:ea typeface="宋体" panose="02010600030101010101" pitchFamily="2" charset="-122"/>
              </a:rPr>
              <a:t>但是依然很高</a:t>
            </a:r>
            <a:endParaRPr lang="zh-CN" altLang="en-US" dirty="0">
              <a:ea typeface="宋体" panose="02010600030101010101" pitchFamily="2" charset="-122"/>
            </a:endParaRPr>
          </a:p>
          <a:p>
            <a:pPr lvl="2"/>
            <a:r>
              <a:rPr lang="en-US" altLang="zh-CN" dirty="0">
                <a:ea typeface="宋体" panose="02010600030101010101" pitchFamily="2" charset="-122"/>
              </a:rPr>
              <a:t>2013</a:t>
            </a:r>
            <a:r>
              <a:rPr lang="zh-CN" altLang="en-US" dirty="0">
                <a:ea typeface="宋体" panose="02010600030101010101" pitchFamily="2" charset="-122"/>
              </a:rPr>
              <a:t>年</a:t>
            </a:r>
            <a:r>
              <a:rPr lang="en-US" altLang="zh-CN" dirty="0">
                <a:ea typeface="宋体" panose="02010600030101010101" pitchFamily="2" charset="-122"/>
              </a:rPr>
              <a:t>4</a:t>
            </a:r>
            <a:r>
              <a:rPr lang="zh-CN" altLang="en-US" dirty="0">
                <a:ea typeface="宋体" panose="02010600030101010101" pitchFamily="2" charset="-122"/>
              </a:rPr>
              <a:t>月为</a:t>
            </a:r>
            <a:r>
              <a:rPr lang="en-US" altLang="zh-CN" dirty="0">
                <a:ea typeface="宋体" panose="02010600030101010101" pitchFamily="2" charset="-122"/>
              </a:rPr>
              <a:t>7.5% </a:t>
            </a:r>
            <a:endParaRPr lang="en-US" altLang="zh-CN" dirty="0">
              <a:ea typeface="宋体" panose="02010600030101010101" pitchFamily="2" charset="-122"/>
            </a:endParaRPr>
          </a:p>
        </p:txBody>
      </p:sp>
      <p:sp>
        <p:nvSpPr>
          <p:cNvPr id="72708" name="Footer Placeholder 4"/>
          <p:cNvSpPr txBox="1">
            <a:spLocks noGrp="1"/>
          </p:cNvSpPr>
          <p:nvPr/>
        </p:nvSpPr>
        <p:spPr>
          <a:xfrm>
            <a:off x="0" y="6492875"/>
            <a:ext cx="86439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72709" name="Slide Number Placeholder 2"/>
          <p:cNvSpPr txBox="1">
            <a:spLocks noGrp="1"/>
          </p:cNvSpPr>
          <p:nvPr/>
        </p:nvSpPr>
        <p:spPr>
          <a:xfrm>
            <a:off x="8628063" y="6467475"/>
            <a:ext cx="515937" cy="390525"/>
          </a:xfrm>
          <a:prstGeom prst="rect">
            <a:avLst/>
          </a:prstGeom>
          <a:noFill/>
          <a:ln w="9525">
            <a:noFill/>
          </a:ln>
        </p:spPr>
        <p:txBody>
          <a:bodyP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6259">
                                            <p:txEl>
                                              <p:charRg st="0" end="7"/>
                                            </p:txEl>
                                          </p:spTgt>
                                        </p:tgtEl>
                                        <p:attrNameLst>
                                          <p:attrName>style.visibility</p:attrName>
                                        </p:attrNameLst>
                                      </p:cBhvr>
                                      <p:to>
                                        <p:strVal val="visible"/>
                                      </p:to>
                                    </p:set>
                                    <p:animEffect transition="in" filter="wipe(left)">
                                      <p:cBhvr>
                                        <p:cTn id="7" dur="500"/>
                                        <p:tgtEl>
                                          <p:spTgt spid="96259">
                                            <p:txEl>
                                              <p:charRg st="0" end="7"/>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6259">
                                            <p:txEl>
                                              <p:charRg st="7" end="26"/>
                                            </p:txEl>
                                          </p:spTgt>
                                        </p:tgtEl>
                                        <p:attrNameLst>
                                          <p:attrName>style.visibility</p:attrName>
                                        </p:attrNameLst>
                                      </p:cBhvr>
                                      <p:to>
                                        <p:strVal val="visible"/>
                                      </p:to>
                                    </p:set>
                                    <p:animEffect transition="in" filter="wipe(left)">
                                      <p:cBhvr>
                                        <p:cTn id="11" dur="500"/>
                                        <p:tgtEl>
                                          <p:spTgt spid="96259">
                                            <p:txEl>
                                              <p:charRg st="7" end="26"/>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6259">
                                            <p:txEl>
                                              <p:charRg st="26" end="35"/>
                                            </p:txEl>
                                          </p:spTgt>
                                        </p:tgtEl>
                                        <p:attrNameLst>
                                          <p:attrName>style.visibility</p:attrName>
                                        </p:attrNameLst>
                                      </p:cBhvr>
                                      <p:to>
                                        <p:strVal val="visible"/>
                                      </p:to>
                                    </p:set>
                                    <p:animEffect transition="in" filter="wipe(left)">
                                      <p:cBhvr>
                                        <p:cTn id="15" dur="500"/>
                                        <p:tgtEl>
                                          <p:spTgt spid="96259">
                                            <p:txEl>
                                              <p:charRg st="26" end="35"/>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6259">
                                            <p:txEl>
                                              <p:charRg st="35" end="61"/>
                                            </p:txEl>
                                          </p:spTgt>
                                        </p:tgtEl>
                                        <p:attrNameLst>
                                          <p:attrName>style.visibility</p:attrName>
                                        </p:attrNameLst>
                                      </p:cBhvr>
                                      <p:to>
                                        <p:strVal val="visible"/>
                                      </p:to>
                                    </p:set>
                                    <p:animEffect transition="in" filter="wipe(left)">
                                      <p:cBhvr>
                                        <p:cTn id="19" dur="500"/>
                                        <p:tgtEl>
                                          <p:spTgt spid="96259">
                                            <p:txEl>
                                              <p:charRg st="35" end="6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6259">
                                            <p:txEl>
                                              <p:charRg st="61" end="77"/>
                                            </p:txEl>
                                          </p:spTgt>
                                        </p:tgtEl>
                                        <p:attrNameLst>
                                          <p:attrName>style.visibility</p:attrName>
                                        </p:attrNameLst>
                                      </p:cBhvr>
                                      <p:to>
                                        <p:strVal val="visible"/>
                                      </p:to>
                                    </p:set>
                                    <p:animEffect transition="in" filter="wipe(left)">
                                      <p:cBhvr>
                                        <p:cTn id="23" dur="500"/>
                                        <p:tgtEl>
                                          <p:spTgt spid="96259">
                                            <p:txEl>
                                              <p:charRg st="61" end="77"/>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6259">
                                            <p:txEl>
                                              <p:charRg st="77" end="90"/>
                                            </p:txEl>
                                          </p:spTgt>
                                        </p:tgtEl>
                                        <p:attrNameLst>
                                          <p:attrName>style.visibility</p:attrName>
                                        </p:attrNameLst>
                                      </p:cBhvr>
                                      <p:to>
                                        <p:strVal val="visible"/>
                                      </p:to>
                                    </p:set>
                                    <p:animEffect transition="in" filter="wipe(left)">
                                      <p:cBhvr>
                                        <p:cTn id="27" dur="500"/>
                                        <p:tgtEl>
                                          <p:spTgt spid="96259">
                                            <p:txEl>
                                              <p:charRg st="77" end="9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6259">
                                            <p:txEl>
                                              <p:charRg st="90" end="104"/>
                                            </p:txEl>
                                          </p:spTgt>
                                        </p:tgtEl>
                                        <p:attrNameLst>
                                          <p:attrName>style.visibility</p:attrName>
                                        </p:attrNameLst>
                                      </p:cBhvr>
                                      <p:to>
                                        <p:strVal val="visible"/>
                                      </p:to>
                                    </p:set>
                                    <p:animEffect transition="in" filter="wipe(left)">
                                      <p:cBhvr>
                                        <p:cTn id="31" dur="500"/>
                                        <p:tgtEl>
                                          <p:spTgt spid="96259">
                                            <p:txEl>
                                              <p:charRg st="90" end="104"/>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96259">
                                            <p:txEl>
                                              <p:charRg st="104" end="117"/>
                                            </p:txEl>
                                          </p:spTgt>
                                        </p:tgtEl>
                                        <p:attrNameLst>
                                          <p:attrName>style.visibility</p:attrName>
                                        </p:attrNameLst>
                                      </p:cBhvr>
                                      <p:to>
                                        <p:strVal val="visible"/>
                                      </p:to>
                                    </p:set>
                                    <p:animEffect transition="in" filter="wipe(left)">
                                      <p:cBhvr>
                                        <p:cTn id="35" dur="500"/>
                                        <p:tgtEl>
                                          <p:spTgt spid="96259">
                                            <p:txEl>
                                              <p:charRg st="104" end="117"/>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96259">
                                            <p:txEl>
                                              <p:charRg st="117" end="131"/>
                                            </p:txEl>
                                          </p:spTgt>
                                        </p:tgtEl>
                                        <p:attrNameLst>
                                          <p:attrName>style.visibility</p:attrName>
                                        </p:attrNameLst>
                                      </p:cBhvr>
                                      <p:to>
                                        <p:strVal val="visible"/>
                                      </p:to>
                                    </p:set>
                                    <p:animEffect transition="in" filter="wipe(left)">
                                      <p:cBhvr>
                                        <p:cTn id="39" dur="500"/>
                                        <p:tgtEl>
                                          <p:spTgt spid="96259">
                                            <p:txEl>
                                              <p:charRg st="117" end="1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itle 1"/>
          <p:cNvSpPr>
            <a:spLocks noGrp="1"/>
          </p:cNvSpPr>
          <p:nvPr>
            <p:ph type="title" idx="4294967295"/>
          </p:nvPr>
        </p:nvSpPr>
        <p:spPr>
          <a:xfrm>
            <a:off x="1282700" y="101600"/>
            <a:ext cx="7861300" cy="860425"/>
          </a:xfrm>
          <a:ln/>
        </p:spPr>
        <p:txBody>
          <a:bodyPr vert="horz" wrap="square" lIns="91440" tIns="45720" rIns="91440" bIns="45720" anchor="t"/>
          <a:p>
            <a:r>
              <a:rPr lang="zh-CN" altLang="en-US" dirty="0">
                <a:ea typeface="宋体" panose="02010600030101010101" pitchFamily="2" charset="-122"/>
              </a:rPr>
              <a:t>经济波动的原因</a:t>
            </a:r>
            <a:endParaRPr lang="zh-CN" altLang="en-US" dirty="0">
              <a:ea typeface="宋体" panose="02010600030101010101" pitchFamily="2" charset="-122"/>
            </a:endParaRPr>
          </a:p>
        </p:txBody>
      </p:sp>
      <p:sp>
        <p:nvSpPr>
          <p:cNvPr id="73731"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总供给的移动</a:t>
            </a:r>
            <a:endParaRPr lang="zh-CN" altLang="en-US" dirty="0">
              <a:ea typeface="宋体" panose="02010600030101010101" pitchFamily="2" charset="-122"/>
            </a:endParaRPr>
          </a:p>
          <a:p>
            <a:pPr lvl="1"/>
            <a:r>
              <a:rPr lang="zh-CN" altLang="en-US" dirty="0">
                <a:ea typeface="宋体" panose="02010600030101010101" pitchFamily="2" charset="-122"/>
              </a:rPr>
              <a:t>企业 – 生产成本增加</a:t>
            </a:r>
            <a:endParaRPr lang="zh-CN" altLang="en-US" dirty="0">
              <a:ea typeface="宋体" panose="02010600030101010101" pitchFamily="2" charset="-122"/>
            </a:endParaRPr>
          </a:p>
          <a:p>
            <a:pPr lvl="2"/>
            <a:r>
              <a:rPr lang="zh-CN" altLang="en-US" dirty="0">
                <a:ea typeface="宋体" panose="02010600030101010101" pitchFamily="2" charset="-122"/>
              </a:rPr>
              <a:t>总供给曲线: 向左移动</a:t>
            </a:r>
            <a:endParaRPr lang="zh-CN" altLang="en-US" dirty="0">
              <a:ea typeface="宋体" panose="02010600030101010101" pitchFamily="2" charset="-122"/>
            </a:endParaRPr>
          </a:p>
          <a:p>
            <a:pPr lvl="1"/>
            <a:r>
              <a:rPr lang="zh-CN" altLang="en-US" dirty="0">
                <a:ea typeface="宋体" panose="02010600030101010101" pitchFamily="2" charset="-122"/>
              </a:rPr>
              <a:t>短期 </a:t>
            </a:r>
            <a:r>
              <a:rPr lang="en-US" altLang="zh-CN" dirty="0">
                <a:ea typeface="宋体" panose="02010600030101010101" pitchFamily="2" charset="-122"/>
              </a:rPr>
              <a:t>–</a:t>
            </a:r>
            <a:r>
              <a:rPr lang="zh-CN" altLang="en-US" dirty="0">
                <a:ea typeface="宋体" panose="02010600030101010101" pitchFamily="2" charset="-122"/>
              </a:rPr>
              <a:t> 滞胀</a:t>
            </a:r>
            <a:endParaRPr lang="zh-CN" altLang="en-US" dirty="0">
              <a:ea typeface="宋体" panose="02010600030101010101" pitchFamily="2" charset="-122"/>
            </a:endParaRPr>
          </a:p>
          <a:p>
            <a:pPr lvl="2"/>
            <a:r>
              <a:rPr lang="zh-CN" altLang="en-US" dirty="0">
                <a:ea typeface="宋体" panose="02010600030101010101" pitchFamily="2" charset="-122"/>
              </a:rPr>
              <a:t>产出下降</a:t>
            </a:r>
            <a:endParaRPr lang="zh-CN" altLang="en-US" dirty="0">
              <a:ea typeface="宋体" panose="02010600030101010101" pitchFamily="2" charset="-122"/>
            </a:endParaRPr>
          </a:p>
          <a:p>
            <a:pPr lvl="2"/>
            <a:r>
              <a:rPr lang="zh-CN" altLang="en-US" dirty="0">
                <a:ea typeface="宋体" panose="02010600030101010101" pitchFamily="2" charset="-122"/>
              </a:rPr>
              <a:t>物价水平上升</a:t>
            </a:r>
            <a:endParaRPr lang="zh-CN" altLang="en-US" dirty="0">
              <a:ea typeface="宋体" panose="02010600030101010101" pitchFamily="2" charset="-122"/>
            </a:endParaRPr>
          </a:p>
          <a:p>
            <a:pPr lvl="1"/>
            <a:r>
              <a:rPr lang="zh-CN" altLang="en-US" dirty="0">
                <a:ea typeface="宋体" panose="02010600030101010101" pitchFamily="2" charset="-122"/>
              </a:rPr>
              <a:t>长期, 如果总需求保持不变</a:t>
            </a:r>
            <a:endParaRPr lang="zh-CN" altLang="en-US" dirty="0">
              <a:ea typeface="宋体" panose="02010600030101010101" pitchFamily="2" charset="-122"/>
            </a:endParaRPr>
          </a:p>
          <a:p>
            <a:pPr lvl="2"/>
            <a:r>
              <a:rPr lang="zh-CN" altLang="en-US" sz="2700" dirty="0">
                <a:ea typeface="宋体" panose="02010600030101010101" pitchFamily="2" charset="-122"/>
              </a:rPr>
              <a:t>短期总供给曲线向右移动</a:t>
            </a:r>
            <a:endParaRPr lang="zh-CN" altLang="en-US" sz="2700" dirty="0">
              <a:ea typeface="宋体" panose="02010600030101010101" pitchFamily="2" charset="-122"/>
            </a:endParaRPr>
          </a:p>
          <a:p>
            <a:pPr lvl="2"/>
            <a:r>
              <a:rPr lang="zh-CN" altLang="en-US" sz="2700" dirty="0">
                <a:ea typeface="宋体" panose="02010600030101010101" pitchFamily="2" charset="-122"/>
              </a:rPr>
              <a:t>产出 – 自然水平</a:t>
            </a:r>
            <a:endParaRPr lang="zh-CN" altLang="en-US" sz="2700" dirty="0">
              <a:ea typeface="宋体" panose="02010600030101010101" pitchFamily="2" charset="-122"/>
            </a:endParaRPr>
          </a:p>
          <a:p>
            <a:pPr lvl="2"/>
            <a:r>
              <a:rPr lang="zh-CN" altLang="en-US" sz="2700" dirty="0">
                <a:ea typeface="宋体" panose="02010600030101010101" pitchFamily="2" charset="-122"/>
              </a:rPr>
              <a:t>物价水平 </a:t>
            </a:r>
            <a:r>
              <a:rPr lang="en-US" altLang="zh-CN" sz="2700" dirty="0">
                <a:ea typeface="宋体" panose="02010600030101010101" pitchFamily="2" charset="-122"/>
              </a:rPr>
              <a:t>–</a:t>
            </a:r>
            <a:r>
              <a:rPr lang="zh-CN" altLang="en-US" sz="2700" dirty="0">
                <a:ea typeface="宋体" panose="02010600030101010101" pitchFamily="2" charset="-122"/>
              </a:rPr>
              <a:t> 下降</a:t>
            </a:r>
            <a:endParaRPr lang="zh-CN" altLang="en-US" sz="2700" dirty="0">
              <a:ea typeface="宋体" panose="02010600030101010101" pitchFamily="2" charset="-122"/>
            </a:endParaRPr>
          </a:p>
        </p:txBody>
      </p:sp>
      <p:sp>
        <p:nvSpPr>
          <p:cNvPr id="73732"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73733"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itle 1"/>
          <p:cNvSpPr>
            <a:spLocks noGrp="1"/>
          </p:cNvSpPr>
          <p:nvPr>
            <p:ph type="title" idx="4294967295"/>
          </p:nvPr>
        </p:nvSpPr>
        <p:spPr>
          <a:ln/>
        </p:spPr>
        <p:txBody>
          <a:bodyPr vert="horz" wrap="square" lIns="91440" tIns="45720" rIns="91440" bIns="45720" anchor="ctr"/>
          <a:p>
            <a:r>
              <a:rPr lang="zh-CN" altLang="en-US" dirty="0">
                <a:solidFill>
                  <a:schemeClr val="tx1"/>
                </a:solidFill>
                <a:ea typeface="宋体" panose="02010600030101010101" pitchFamily="2" charset="-122"/>
              </a:rPr>
              <a:t>图 </a:t>
            </a:r>
            <a:r>
              <a:rPr lang="en-US" altLang="zh-CN" dirty="0">
                <a:solidFill>
                  <a:schemeClr val="tx1"/>
                </a:solidFill>
                <a:ea typeface="宋体" panose="02010600030101010101" pitchFamily="2" charset="-122"/>
              </a:rPr>
              <a:t>10</a:t>
            </a:r>
            <a:endParaRPr lang="en-US" altLang="zh-CN" dirty="0">
              <a:solidFill>
                <a:schemeClr val="tx1"/>
              </a:solidFill>
              <a:ea typeface="宋体" panose="02010600030101010101" pitchFamily="2" charset="-122"/>
            </a:endParaRPr>
          </a:p>
        </p:txBody>
      </p:sp>
      <p:sp>
        <p:nvSpPr>
          <p:cNvPr id="74755" name="Footer Placeholder 3"/>
          <p:cNvSpPr txBox="1">
            <a:spLocks noGrp="1"/>
          </p:cNvSpPr>
          <p:nvPr/>
        </p:nvSpPr>
        <p:spPr>
          <a:xfrm>
            <a:off x="0" y="6492875"/>
            <a:ext cx="8615363" cy="365125"/>
          </a:xfrm>
          <a:prstGeom prst="rect">
            <a:avLst/>
          </a:prstGeom>
          <a:noFill/>
          <a:ln w="9525">
            <a:noFill/>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100" dirty="0">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ea typeface="宋体" panose="02010600030101010101" pitchFamily="2" charset="-122"/>
            </a:endParaRPr>
          </a:p>
        </p:txBody>
      </p:sp>
      <p:sp>
        <p:nvSpPr>
          <p:cNvPr id="74756" name="TextBox 4"/>
          <p:cNvSpPr txBox="1"/>
          <p:nvPr/>
        </p:nvSpPr>
        <p:spPr>
          <a:xfrm>
            <a:off x="136525" y="376238"/>
            <a:ext cx="2825750" cy="488950"/>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2600" dirty="0">
                <a:solidFill>
                  <a:srgbClr val="002060"/>
                </a:solidFill>
                <a:ea typeface="宋体" panose="02010600030101010101" pitchFamily="2" charset="-122"/>
              </a:rPr>
              <a:t>总供给的不利移动</a:t>
            </a:r>
            <a:endParaRPr lang="zh-CN" altLang="en-US" sz="2600" dirty="0">
              <a:solidFill>
                <a:srgbClr val="002060"/>
              </a:solidFill>
              <a:ea typeface="宋体" panose="02010600030101010101" pitchFamily="2" charset="-122"/>
            </a:endParaRPr>
          </a:p>
        </p:txBody>
      </p:sp>
      <p:grpSp>
        <p:nvGrpSpPr>
          <p:cNvPr id="77829" name="Group 22"/>
          <p:cNvGrpSpPr/>
          <p:nvPr/>
        </p:nvGrpSpPr>
        <p:grpSpPr>
          <a:xfrm>
            <a:off x="1147763" y="1127125"/>
            <a:ext cx="5894387" cy="3184525"/>
            <a:chOff x="0" y="0"/>
            <a:chExt cx="5894264" cy="3183332"/>
          </a:xfrm>
        </p:grpSpPr>
        <p:grpSp>
          <p:nvGrpSpPr>
            <p:cNvPr id="74807" name="Group 11"/>
            <p:cNvGrpSpPr/>
            <p:nvPr/>
          </p:nvGrpSpPr>
          <p:grpSpPr>
            <a:xfrm>
              <a:off x="681057" y="47607"/>
              <a:ext cx="5213207" cy="3135725"/>
              <a:chOff x="0" y="0"/>
              <a:chExt cx="5213207" cy="3135725"/>
            </a:xfrm>
          </p:grpSpPr>
          <p:sp>
            <p:nvSpPr>
              <p:cNvPr id="74809" name="Rectangle 9"/>
              <p:cNvSpPr/>
              <p:nvPr/>
            </p:nvSpPr>
            <p:spPr>
              <a:xfrm>
                <a:off x="23779" y="0"/>
                <a:ext cx="5189428" cy="3111922"/>
              </a:xfrm>
              <a:prstGeom prst="rect">
                <a:avLst/>
              </a:prstGeom>
              <a:solidFill>
                <a:schemeClr val="bg1"/>
              </a:solidFill>
              <a:ln w="25400" cap="flat" cmpd="sng">
                <a:solidFill>
                  <a:schemeClr val="bg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endParaRPr lang="zh-CN" altLang="en-US" sz="1600" dirty="0">
                  <a:ea typeface="宋体" panose="02010600030101010101" pitchFamily="2" charset="-122"/>
                </a:endParaRPr>
              </a:p>
            </p:txBody>
          </p:sp>
          <p:cxnSp>
            <p:nvCxnSpPr>
              <p:cNvPr id="74810" name="Straight Connector 8"/>
              <p:cNvCxnSpPr/>
              <p:nvPr/>
            </p:nvCxnSpPr>
            <p:spPr>
              <a:xfrm rot="5400000">
                <a:off x="-1567102" y="1567068"/>
                <a:ext cx="3135725" cy="1588"/>
              </a:xfrm>
              <a:prstGeom prst="line">
                <a:avLst/>
              </a:prstGeom>
              <a:ln w="28575" cap="flat" cmpd="sng">
                <a:solidFill>
                  <a:schemeClr val="tx1"/>
                </a:solidFill>
                <a:prstDash val="solid"/>
                <a:headEnd type="none" w="med" len="med"/>
                <a:tailEnd type="none" w="med" len="med"/>
              </a:ln>
            </p:spPr>
          </p:cxnSp>
        </p:grpSp>
        <p:sp>
          <p:nvSpPr>
            <p:cNvPr id="74808" name="TextBox 21"/>
            <p:cNvSpPr txBox="1"/>
            <p:nvPr/>
          </p:nvSpPr>
          <p:spPr>
            <a:xfrm>
              <a:off x="0" y="0"/>
              <a:ext cx="673562" cy="584556"/>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sz="1600" dirty="0">
                  <a:ea typeface="宋体" panose="02010600030101010101" pitchFamily="2" charset="-122"/>
                </a:rPr>
                <a:t>Price</a:t>
              </a:r>
              <a:endParaRPr lang="en-US" altLang="zh-CN" sz="1600" dirty="0">
                <a:ea typeface="宋体" panose="02010600030101010101" pitchFamily="2" charset="-122"/>
              </a:endParaRPr>
            </a:p>
            <a:p>
              <a:pPr marL="0" lvl="0" indent="0" algn="r" eaLnBrk="1" hangingPunct="1">
                <a:spcBef>
                  <a:spcPct val="0"/>
                </a:spcBef>
              </a:pPr>
              <a:r>
                <a:rPr lang="en-US" altLang="zh-CN" sz="1600" dirty="0">
                  <a:ea typeface="宋体" panose="02010600030101010101" pitchFamily="2" charset="-122"/>
                </a:rPr>
                <a:t>Level</a:t>
              </a:r>
              <a:endParaRPr lang="en-US" altLang="zh-CN" sz="1600" dirty="0">
                <a:ea typeface="宋体" panose="02010600030101010101" pitchFamily="2" charset="-122"/>
              </a:endParaRPr>
            </a:p>
          </p:txBody>
        </p:sp>
      </p:grpSp>
      <p:grpSp>
        <p:nvGrpSpPr>
          <p:cNvPr id="77834" name="Group 25"/>
          <p:cNvGrpSpPr/>
          <p:nvPr/>
        </p:nvGrpSpPr>
        <p:grpSpPr>
          <a:xfrm>
            <a:off x="1817688" y="4284663"/>
            <a:ext cx="5651500" cy="339725"/>
            <a:chOff x="0" y="0"/>
            <a:chExt cx="5652086" cy="338385"/>
          </a:xfrm>
        </p:grpSpPr>
        <p:cxnSp>
          <p:nvCxnSpPr>
            <p:cNvPr id="74805" name="Straight Connector 11"/>
            <p:cNvCxnSpPr/>
            <p:nvPr/>
          </p:nvCxnSpPr>
          <p:spPr>
            <a:xfrm>
              <a:off x="0" y="25300"/>
              <a:ext cx="5082114" cy="0"/>
            </a:xfrm>
            <a:prstGeom prst="line">
              <a:avLst/>
            </a:prstGeom>
            <a:ln w="28575" cap="flat" cmpd="sng">
              <a:solidFill>
                <a:schemeClr val="tx1"/>
              </a:solidFill>
              <a:prstDash val="solid"/>
              <a:headEnd type="none" w="med" len="med"/>
              <a:tailEnd type="none" w="med" len="med"/>
            </a:ln>
          </p:spPr>
        </p:cxnSp>
        <p:sp>
          <p:nvSpPr>
            <p:cNvPr id="74806" name="TextBox 23"/>
            <p:cNvSpPr txBox="1"/>
            <p:nvPr/>
          </p:nvSpPr>
          <p:spPr>
            <a:xfrm>
              <a:off x="3726726" y="0"/>
              <a:ext cx="1925360" cy="338385"/>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sz="1600" dirty="0">
                  <a:ea typeface="宋体" panose="02010600030101010101" pitchFamily="2" charset="-122"/>
                </a:rPr>
                <a:t>Quantity of Output</a:t>
              </a:r>
              <a:endParaRPr lang="en-US" altLang="zh-CN" sz="1600" dirty="0">
                <a:ea typeface="宋体" panose="02010600030101010101" pitchFamily="2" charset="-122"/>
              </a:endParaRPr>
            </a:p>
          </p:txBody>
        </p:sp>
      </p:grpSp>
      <p:sp>
        <p:nvSpPr>
          <p:cNvPr id="77837" name="TextBox 13"/>
          <p:cNvSpPr txBox="1"/>
          <p:nvPr/>
        </p:nvSpPr>
        <p:spPr>
          <a:xfrm>
            <a:off x="153988" y="5446713"/>
            <a:ext cx="8812212" cy="641350"/>
          </a:xfrm>
          <a:prstGeom prst="rect">
            <a:avLst/>
          </a:prstGeom>
          <a:no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dirty="0">
                <a:ea typeface="宋体" panose="02010600030101010101" pitchFamily="2" charset="-122"/>
              </a:rPr>
              <a:t>当某个事件增加了企业的成本时，短期总供给曲线从</a:t>
            </a:r>
            <a:r>
              <a:rPr lang="en-US" altLang="zh-CN" dirty="0">
                <a:ea typeface="宋体" panose="02010600030101010101" pitchFamily="2" charset="-122"/>
              </a:rPr>
              <a:t>AS</a:t>
            </a:r>
            <a:r>
              <a:rPr lang="en-US" altLang="zh-CN" baseline="-25000" dirty="0">
                <a:ea typeface="宋体" panose="02010600030101010101" pitchFamily="2" charset="-122"/>
              </a:rPr>
              <a:t>1</a:t>
            </a:r>
            <a:r>
              <a:rPr lang="en-US" altLang="zh-CN" dirty="0">
                <a:ea typeface="宋体" panose="02010600030101010101" pitchFamily="2" charset="-122"/>
              </a:rPr>
              <a:t> </a:t>
            </a:r>
            <a:r>
              <a:rPr lang="zh-CN" altLang="en-US" dirty="0">
                <a:ea typeface="宋体" panose="02010600030101010101" pitchFamily="2" charset="-122"/>
              </a:rPr>
              <a:t>向左移动到 </a:t>
            </a:r>
            <a:r>
              <a:rPr lang="en-US" altLang="zh-CN" dirty="0">
                <a:ea typeface="宋体" panose="02010600030101010101" pitchFamily="2" charset="-122"/>
              </a:rPr>
              <a:t>AS</a:t>
            </a:r>
            <a:r>
              <a:rPr lang="en-US" altLang="zh-CN" baseline="-25000" dirty="0">
                <a:ea typeface="宋体" panose="02010600030101010101" pitchFamily="2" charset="-122"/>
              </a:rPr>
              <a:t>2</a:t>
            </a:r>
            <a:r>
              <a:rPr lang="en-US" altLang="zh-CN" dirty="0">
                <a:ea typeface="宋体" panose="02010600030101010101" pitchFamily="2" charset="-122"/>
              </a:rPr>
              <a:t>. </a:t>
            </a:r>
            <a:r>
              <a:rPr lang="zh-CN" altLang="en-US" dirty="0">
                <a:ea typeface="宋体" panose="02010600030101010101" pitchFamily="2" charset="-122"/>
              </a:rPr>
              <a:t>经济从</a:t>
            </a:r>
            <a:r>
              <a:rPr lang="en-US" altLang="zh-CN" dirty="0">
                <a:ea typeface="宋体" panose="02010600030101010101" pitchFamily="2" charset="-122"/>
              </a:rPr>
              <a:t>A</a:t>
            </a:r>
            <a:r>
              <a:rPr lang="zh-CN" altLang="en-US" dirty="0">
                <a:ea typeface="宋体" panose="02010600030101010101" pitchFamily="2" charset="-122"/>
              </a:rPr>
              <a:t>移动到</a:t>
            </a:r>
            <a:r>
              <a:rPr lang="en-US" altLang="zh-CN" dirty="0">
                <a:ea typeface="宋体" panose="02010600030101010101" pitchFamily="2" charset="-122"/>
              </a:rPr>
              <a:t>B</a:t>
            </a:r>
            <a:r>
              <a:rPr lang="zh-CN" altLang="en-US" dirty="0">
                <a:ea typeface="宋体" panose="02010600030101010101" pitchFamily="2" charset="-122"/>
              </a:rPr>
              <a:t>。结果出现了滞涨：产量从</a:t>
            </a:r>
            <a:r>
              <a:rPr lang="en-US" altLang="zh-CN" dirty="0">
                <a:ea typeface="宋体" panose="02010600030101010101" pitchFamily="2" charset="-122"/>
              </a:rPr>
              <a:t>Y</a:t>
            </a:r>
            <a:r>
              <a:rPr lang="en-US" altLang="zh-CN" baseline="-25000" dirty="0">
                <a:ea typeface="宋体" panose="02010600030101010101" pitchFamily="2" charset="-122"/>
              </a:rPr>
              <a:t>1</a:t>
            </a:r>
            <a:r>
              <a:rPr lang="en-US" altLang="zh-CN" dirty="0">
                <a:ea typeface="宋体" panose="02010600030101010101" pitchFamily="2" charset="-122"/>
              </a:rPr>
              <a:t> </a:t>
            </a:r>
            <a:r>
              <a:rPr lang="zh-CN" altLang="en-US" dirty="0">
                <a:ea typeface="宋体" panose="02010600030101010101" pitchFamily="2" charset="-122"/>
              </a:rPr>
              <a:t>减少到 </a:t>
            </a:r>
            <a:r>
              <a:rPr lang="en-US" altLang="zh-CN" dirty="0">
                <a:ea typeface="宋体" panose="02010600030101010101" pitchFamily="2" charset="-122"/>
              </a:rPr>
              <a:t>Y</a:t>
            </a:r>
            <a:r>
              <a:rPr lang="en-US" altLang="zh-CN" baseline="-25000" dirty="0">
                <a:ea typeface="宋体" panose="02010600030101010101" pitchFamily="2" charset="-122"/>
              </a:rPr>
              <a:t>2</a:t>
            </a:r>
            <a:r>
              <a:rPr lang="en-US" altLang="zh-CN" dirty="0">
                <a:ea typeface="宋体" panose="02010600030101010101" pitchFamily="2" charset="-122"/>
              </a:rPr>
              <a:t>, </a:t>
            </a:r>
            <a:r>
              <a:rPr lang="zh-CN" altLang="en-US" dirty="0">
                <a:ea typeface="宋体" panose="02010600030101010101" pitchFamily="2" charset="-122"/>
              </a:rPr>
              <a:t>而物价水平从 </a:t>
            </a:r>
            <a:r>
              <a:rPr lang="en-US" altLang="zh-CN" dirty="0">
                <a:ea typeface="宋体" panose="02010600030101010101" pitchFamily="2" charset="-122"/>
              </a:rPr>
              <a:t>P</a:t>
            </a:r>
            <a:r>
              <a:rPr lang="en-US" altLang="zh-CN" baseline="-25000" dirty="0">
                <a:ea typeface="宋体" panose="02010600030101010101" pitchFamily="2" charset="-122"/>
              </a:rPr>
              <a:t>1</a:t>
            </a:r>
            <a:r>
              <a:rPr lang="en-US" altLang="zh-CN" dirty="0">
                <a:ea typeface="宋体" panose="02010600030101010101" pitchFamily="2" charset="-122"/>
              </a:rPr>
              <a:t> </a:t>
            </a:r>
            <a:r>
              <a:rPr lang="zh-CN" altLang="en-US" dirty="0">
                <a:ea typeface="宋体" panose="02010600030101010101" pitchFamily="2" charset="-122"/>
              </a:rPr>
              <a:t>上升到</a:t>
            </a:r>
            <a:r>
              <a:rPr lang="en-US" altLang="zh-CN" dirty="0">
                <a:ea typeface="宋体" panose="02010600030101010101" pitchFamily="2" charset="-122"/>
              </a:rPr>
              <a:t>P</a:t>
            </a:r>
            <a:r>
              <a:rPr lang="en-US" altLang="zh-CN" baseline="-25000" dirty="0">
                <a:ea typeface="宋体" panose="02010600030101010101" pitchFamily="2" charset="-122"/>
              </a:rPr>
              <a:t>2</a:t>
            </a:r>
            <a:r>
              <a:rPr lang="en-US" altLang="zh-CN" dirty="0">
                <a:ea typeface="宋体" panose="02010600030101010101" pitchFamily="2" charset="-122"/>
              </a:rPr>
              <a:t>.</a:t>
            </a:r>
            <a:endParaRPr lang="en-US" altLang="zh-CN" dirty="0">
              <a:ea typeface="宋体" panose="02010600030101010101" pitchFamily="2" charset="-122"/>
            </a:endParaRPr>
          </a:p>
        </p:txBody>
      </p:sp>
      <p:grpSp>
        <p:nvGrpSpPr>
          <p:cNvPr id="77838" name="Group 13"/>
          <p:cNvGrpSpPr/>
          <p:nvPr/>
        </p:nvGrpSpPr>
        <p:grpSpPr>
          <a:xfrm>
            <a:off x="3473450" y="1230313"/>
            <a:ext cx="1336675" cy="3413125"/>
            <a:chOff x="0" y="0"/>
            <a:chExt cx="1336276" cy="3412201"/>
          </a:xfrm>
        </p:grpSpPr>
        <p:grpSp>
          <p:nvGrpSpPr>
            <p:cNvPr id="74801" name="Group 33"/>
            <p:cNvGrpSpPr/>
            <p:nvPr/>
          </p:nvGrpSpPr>
          <p:grpSpPr>
            <a:xfrm>
              <a:off x="195491" y="0"/>
              <a:ext cx="1140785" cy="3080580"/>
              <a:chOff x="0" y="0"/>
              <a:chExt cx="1140785" cy="3079914"/>
            </a:xfrm>
          </p:grpSpPr>
          <p:cxnSp>
            <p:nvCxnSpPr>
              <p:cNvPr id="74803" name="Straight Connector 17"/>
              <p:cNvCxnSpPr/>
              <p:nvPr/>
            </p:nvCxnSpPr>
            <p:spPr>
              <a:xfrm rot="5400000">
                <a:off x="-1352971" y="1725562"/>
                <a:ext cx="2706957" cy="1587"/>
              </a:xfrm>
              <a:prstGeom prst="line">
                <a:avLst/>
              </a:prstGeom>
              <a:ln w="57150" cap="flat" cmpd="sng">
                <a:solidFill>
                  <a:srgbClr val="01906E"/>
                </a:solidFill>
                <a:prstDash val="solid"/>
                <a:headEnd type="none" w="med" len="med"/>
                <a:tailEnd type="none" w="med" len="med"/>
              </a:ln>
            </p:spPr>
          </p:cxnSp>
          <p:sp>
            <p:nvSpPr>
              <p:cNvPr id="74804" name="TextBox 31"/>
              <p:cNvSpPr txBox="1"/>
              <p:nvPr/>
            </p:nvSpPr>
            <p:spPr>
              <a:xfrm>
                <a:off x="32142" y="0"/>
                <a:ext cx="1108643" cy="830613"/>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sz="1600" dirty="0">
                    <a:ea typeface="宋体" panose="02010600030101010101" pitchFamily="2" charset="-122"/>
                  </a:rPr>
                  <a:t>Long-run</a:t>
                </a:r>
                <a:endParaRPr lang="en-US" altLang="zh-CN" sz="1600" dirty="0">
                  <a:ea typeface="宋体" panose="02010600030101010101" pitchFamily="2" charset="-122"/>
                </a:endParaRPr>
              </a:p>
              <a:p>
                <a:pPr marL="0" lvl="0" indent="0" algn="ctr" eaLnBrk="1" hangingPunct="1">
                  <a:spcBef>
                    <a:spcPct val="0"/>
                  </a:spcBef>
                </a:pPr>
                <a:r>
                  <a:rPr lang="en-US" altLang="zh-CN" sz="1600" dirty="0">
                    <a:ea typeface="宋体" panose="02010600030101010101" pitchFamily="2" charset="-122"/>
                  </a:rPr>
                  <a:t>aggregate</a:t>
                </a:r>
                <a:endParaRPr lang="en-US" altLang="zh-CN" sz="1600" dirty="0">
                  <a:ea typeface="宋体" panose="02010600030101010101" pitchFamily="2" charset="-122"/>
                </a:endParaRPr>
              </a:p>
              <a:p>
                <a:pPr marL="0" lvl="0" indent="0" algn="ctr" eaLnBrk="1" hangingPunct="1">
                  <a:spcBef>
                    <a:spcPct val="0"/>
                  </a:spcBef>
                </a:pPr>
                <a:r>
                  <a:rPr lang="en-US" altLang="zh-CN" sz="1600" dirty="0">
                    <a:ea typeface="宋体" panose="02010600030101010101" pitchFamily="2" charset="-122"/>
                  </a:rPr>
                  <a:t>supply</a:t>
                </a:r>
                <a:endParaRPr lang="en-US" altLang="zh-CN" sz="1600" dirty="0">
                  <a:ea typeface="宋体" panose="02010600030101010101" pitchFamily="2" charset="-122"/>
                </a:endParaRPr>
              </a:p>
            </p:txBody>
          </p:sp>
        </p:grpSp>
        <p:sp>
          <p:nvSpPr>
            <p:cNvPr id="74802" name="TextBox 31"/>
            <p:cNvSpPr txBox="1"/>
            <p:nvPr/>
          </p:nvSpPr>
          <p:spPr>
            <a:xfrm>
              <a:off x="0" y="3073730"/>
              <a:ext cx="396493" cy="338471"/>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sz="1600" dirty="0">
                  <a:ea typeface="宋体" panose="02010600030101010101" pitchFamily="2" charset="-122"/>
                </a:rPr>
                <a:t>Y</a:t>
              </a:r>
              <a:r>
                <a:rPr lang="en-US" altLang="zh-CN" sz="1600" baseline="-25000" dirty="0">
                  <a:ea typeface="宋体" panose="02010600030101010101" pitchFamily="2" charset="-122"/>
                </a:rPr>
                <a:t>1</a:t>
              </a:r>
              <a:endParaRPr lang="en-US" altLang="zh-CN" sz="1600" baseline="-25000" dirty="0">
                <a:ea typeface="宋体" panose="02010600030101010101" pitchFamily="2" charset="-122"/>
              </a:endParaRPr>
            </a:p>
          </p:txBody>
        </p:sp>
      </p:grpSp>
      <p:grpSp>
        <p:nvGrpSpPr>
          <p:cNvPr id="77843" name="Group 30"/>
          <p:cNvGrpSpPr/>
          <p:nvPr/>
        </p:nvGrpSpPr>
        <p:grpSpPr>
          <a:xfrm>
            <a:off x="2339975" y="1836738"/>
            <a:ext cx="4392613" cy="2009775"/>
            <a:chOff x="0" y="0"/>
            <a:chExt cx="4394667" cy="2011046"/>
          </a:xfrm>
        </p:grpSpPr>
        <p:cxnSp>
          <p:nvCxnSpPr>
            <p:cNvPr id="74799" name="Straight Connector 20"/>
            <p:cNvCxnSpPr/>
            <p:nvPr/>
          </p:nvCxnSpPr>
          <p:spPr>
            <a:xfrm flipV="1">
              <a:off x="0" y="312935"/>
              <a:ext cx="3301956" cy="1698111"/>
            </a:xfrm>
            <a:prstGeom prst="line">
              <a:avLst/>
            </a:prstGeom>
            <a:ln w="38100" cap="flat" cmpd="sng">
              <a:solidFill>
                <a:srgbClr val="005EA4"/>
              </a:solidFill>
              <a:prstDash val="solid"/>
              <a:headEnd type="none" w="med" len="med"/>
              <a:tailEnd type="none" w="med" len="med"/>
            </a:ln>
          </p:spPr>
        </p:cxnSp>
        <p:sp>
          <p:nvSpPr>
            <p:cNvPr id="74800" name="TextBox 29"/>
            <p:cNvSpPr txBox="1"/>
            <p:nvPr/>
          </p:nvSpPr>
          <p:spPr>
            <a:xfrm>
              <a:off x="3132008" y="0"/>
              <a:ext cx="1262659" cy="831283"/>
            </a:xfrm>
            <a:prstGeom prst="rect">
              <a:avLst/>
            </a:prstGeom>
            <a:no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sz="1600" dirty="0">
                  <a:ea typeface="宋体" panose="02010600030101010101" pitchFamily="2" charset="-122"/>
                </a:rPr>
                <a:t>Short-run aggregate</a:t>
              </a:r>
              <a:endParaRPr lang="en-US" altLang="zh-CN" sz="1600" dirty="0">
                <a:ea typeface="宋体" panose="02010600030101010101" pitchFamily="2" charset="-122"/>
              </a:endParaRPr>
            </a:p>
            <a:p>
              <a:pPr marL="0" lvl="0" indent="0" algn="ctr" eaLnBrk="1" hangingPunct="1">
                <a:spcBef>
                  <a:spcPct val="0"/>
                </a:spcBef>
              </a:pPr>
              <a:r>
                <a:rPr lang="en-US" altLang="zh-CN" sz="1600" dirty="0">
                  <a:ea typeface="宋体" panose="02010600030101010101" pitchFamily="2" charset="-122"/>
                </a:rPr>
                <a:t>supply, AS</a:t>
              </a:r>
              <a:r>
                <a:rPr lang="en-US" altLang="zh-CN" sz="1600" baseline="-25000" dirty="0">
                  <a:ea typeface="宋体" panose="02010600030101010101" pitchFamily="2" charset="-122"/>
                </a:rPr>
                <a:t>1</a:t>
              </a:r>
              <a:endParaRPr lang="en-US" altLang="zh-CN" sz="1600" baseline="-25000" dirty="0">
                <a:ea typeface="宋体" panose="02010600030101010101" pitchFamily="2" charset="-122"/>
              </a:endParaRPr>
            </a:p>
          </p:txBody>
        </p:sp>
      </p:grpSp>
      <p:grpSp>
        <p:nvGrpSpPr>
          <p:cNvPr id="77846" name="Group 33"/>
          <p:cNvGrpSpPr/>
          <p:nvPr/>
        </p:nvGrpSpPr>
        <p:grpSpPr>
          <a:xfrm>
            <a:off x="1936750" y="2017713"/>
            <a:ext cx="5189538" cy="2200275"/>
            <a:chOff x="0" y="0"/>
            <a:chExt cx="5191274" cy="2198521"/>
          </a:xfrm>
        </p:grpSpPr>
        <p:cxnSp>
          <p:nvCxnSpPr>
            <p:cNvPr id="74797" name="Straight Connector 23"/>
            <p:cNvCxnSpPr/>
            <p:nvPr/>
          </p:nvCxnSpPr>
          <p:spPr>
            <a:xfrm>
              <a:off x="0" y="0"/>
              <a:ext cx="3147478" cy="2041483"/>
            </a:xfrm>
            <a:prstGeom prst="line">
              <a:avLst/>
            </a:prstGeom>
            <a:ln w="38100" cap="flat" cmpd="sng">
              <a:solidFill>
                <a:srgbClr val="005EA4"/>
              </a:solidFill>
              <a:prstDash val="solid"/>
              <a:headEnd type="none" w="med" len="med"/>
              <a:tailEnd type="none" w="med" len="med"/>
            </a:ln>
          </p:spPr>
        </p:cxnSp>
        <p:sp>
          <p:nvSpPr>
            <p:cNvPr id="74798" name="TextBox 31"/>
            <p:cNvSpPr txBox="1"/>
            <p:nvPr/>
          </p:nvSpPr>
          <p:spPr>
            <a:xfrm>
              <a:off x="3190196" y="1860211"/>
              <a:ext cx="2001078" cy="338310"/>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sz="1600" dirty="0">
                  <a:ea typeface="宋体" panose="02010600030101010101" pitchFamily="2" charset="-122"/>
                </a:rPr>
                <a:t>Aggregate demand</a:t>
              </a:r>
              <a:endParaRPr lang="en-US" altLang="zh-CN" sz="1600" dirty="0">
                <a:ea typeface="宋体" panose="02010600030101010101" pitchFamily="2" charset="-122"/>
              </a:endParaRPr>
            </a:p>
          </p:txBody>
        </p:sp>
      </p:grpSp>
      <p:grpSp>
        <p:nvGrpSpPr>
          <p:cNvPr id="77849" name="Group 24"/>
          <p:cNvGrpSpPr/>
          <p:nvPr/>
        </p:nvGrpSpPr>
        <p:grpSpPr>
          <a:xfrm>
            <a:off x="1431925" y="2986088"/>
            <a:ext cx="2651125" cy="365125"/>
            <a:chOff x="0" y="0"/>
            <a:chExt cx="2650525" cy="364973"/>
          </a:xfrm>
        </p:grpSpPr>
        <p:grpSp>
          <p:nvGrpSpPr>
            <p:cNvPr id="74791" name="Group 25"/>
            <p:cNvGrpSpPr/>
            <p:nvPr/>
          </p:nvGrpSpPr>
          <p:grpSpPr>
            <a:xfrm>
              <a:off x="0" y="25727"/>
              <a:ext cx="2308901" cy="339246"/>
              <a:chOff x="0" y="0"/>
              <a:chExt cx="2308901" cy="339246"/>
            </a:xfrm>
          </p:grpSpPr>
          <p:grpSp>
            <p:nvGrpSpPr>
              <p:cNvPr id="74793" name="Group 27"/>
              <p:cNvGrpSpPr/>
              <p:nvPr/>
            </p:nvGrpSpPr>
            <p:grpSpPr>
              <a:xfrm>
                <a:off x="0" y="0"/>
                <a:ext cx="2237856" cy="339246"/>
                <a:chOff x="0" y="0"/>
                <a:chExt cx="2238049" cy="339246"/>
              </a:xfrm>
            </p:grpSpPr>
            <p:cxnSp>
              <p:nvCxnSpPr>
                <p:cNvPr id="74795" name="Straight Connector 30"/>
                <p:cNvCxnSpPr/>
                <p:nvPr/>
              </p:nvCxnSpPr>
              <p:spPr>
                <a:xfrm rot="10800000">
                  <a:off x="409518" y="145651"/>
                  <a:ext cx="1828543" cy="0"/>
                </a:xfrm>
                <a:prstGeom prst="line">
                  <a:avLst/>
                </a:prstGeom>
                <a:ln w="9525" cap="flat" cmpd="sng">
                  <a:solidFill>
                    <a:schemeClr val="tx1"/>
                  </a:solidFill>
                  <a:prstDash val="sysDot"/>
                  <a:headEnd type="none" w="med" len="med"/>
                  <a:tailEnd type="none" w="med" len="med"/>
                </a:ln>
              </p:spPr>
            </p:cxnSp>
            <p:sp>
              <p:nvSpPr>
                <p:cNvPr id="74796" name="TextBox 24"/>
                <p:cNvSpPr txBox="1"/>
                <p:nvPr/>
              </p:nvSpPr>
              <p:spPr>
                <a:xfrm>
                  <a:off x="0" y="0"/>
                  <a:ext cx="396218" cy="339246"/>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sz="1600" dirty="0">
                      <a:ea typeface="宋体" panose="02010600030101010101" pitchFamily="2" charset="-122"/>
                    </a:rPr>
                    <a:t>P</a:t>
                  </a:r>
                  <a:r>
                    <a:rPr lang="en-US" altLang="zh-CN" sz="1600" baseline="-25000" dirty="0">
                      <a:ea typeface="宋体" panose="02010600030101010101" pitchFamily="2" charset="-122"/>
                    </a:rPr>
                    <a:t>1</a:t>
                  </a:r>
                  <a:endParaRPr lang="en-US" altLang="zh-CN" sz="1600" baseline="-25000" dirty="0">
                    <a:ea typeface="宋体" panose="02010600030101010101" pitchFamily="2" charset="-122"/>
                  </a:endParaRPr>
                </a:p>
              </p:txBody>
            </p:sp>
          </p:grpSp>
          <p:sp>
            <p:nvSpPr>
              <p:cNvPr id="74794" name="Freeform 183"/>
              <p:cNvSpPr/>
              <p:nvPr/>
            </p:nvSpPr>
            <p:spPr>
              <a:xfrm>
                <a:off x="2162920" y="79355"/>
                <a:ext cx="145981" cy="136644"/>
              </a:xfrm>
              <a:custGeom>
                <a:avLst/>
                <a:gdLst>
                  <a:gd name="txL" fmla="*/ 0 w 106"/>
                  <a:gd name="txT" fmla="*/ 0 h 68"/>
                  <a:gd name="txR" fmla="*/ 106 w 106"/>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alpha val="100000"/>
                </a:srgbClr>
              </a:solidFill>
              <a:ln w="9525">
                <a:noFill/>
              </a:ln>
            </p:spPr>
            <p:txBody>
              <a:bodyPr/>
              <a:p>
                <a:endParaRPr lang="zh-CN" altLang="en-US"/>
              </a:p>
            </p:txBody>
          </p:sp>
        </p:grpSp>
        <p:sp>
          <p:nvSpPr>
            <p:cNvPr id="74792" name="TextBox 24"/>
            <p:cNvSpPr txBox="1"/>
            <p:nvPr/>
          </p:nvSpPr>
          <p:spPr>
            <a:xfrm>
              <a:off x="2329667" y="0"/>
              <a:ext cx="320858" cy="339246"/>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sz="1600" dirty="0">
                  <a:ea typeface="宋体" panose="02010600030101010101" pitchFamily="2" charset="-122"/>
                </a:rPr>
                <a:t>A</a:t>
              </a:r>
              <a:endParaRPr lang="en-US" altLang="zh-CN" sz="1600" baseline="-25000" dirty="0">
                <a:ea typeface="宋体" panose="02010600030101010101" pitchFamily="2" charset="-122"/>
              </a:endParaRPr>
            </a:p>
          </p:txBody>
        </p:sp>
      </p:grpSp>
      <p:grpSp>
        <p:nvGrpSpPr>
          <p:cNvPr id="77856" name="Group 30"/>
          <p:cNvGrpSpPr/>
          <p:nvPr/>
        </p:nvGrpSpPr>
        <p:grpSpPr>
          <a:xfrm>
            <a:off x="2089150" y="1335088"/>
            <a:ext cx="3746500" cy="2022475"/>
            <a:chOff x="0" y="0"/>
            <a:chExt cx="3747786" cy="2022867"/>
          </a:xfrm>
        </p:grpSpPr>
        <p:cxnSp>
          <p:nvCxnSpPr>
            <p:cNvPr id="74789" name="Straight Connector 33"/>
            <p:cNvCxnSpPr/>
            <p:nvPr/>
          </p:nvCxnSpPr>
          <p:spPr>
            <a:xfrm flipV="1">
              <a:off x="0" y="325500"/>
              <a:ext cx="3301546" cy="1697367"/>
            </a:xfrm>
            <a:prstGeom prst="line">
              <a:avLst/>
            </a:prstGeom>
            <a:ln w="38100" cap="flat" cmpd="sng">
              <a:solidFill>
                <a:srgbClr val="C00000"/>
              </a:solidFill>
              <a:prstDash val="solid"/>
              <a:headEnd type="none" w="med" len="med"/>
              <a:tailEnd type="none" w="med" len="med"/>
            </a:ln>
          </p:spPr>
        </p:cxnSp>
        <p:sp>
          <p:nvSpPr>
            <p:cNvPr id="74790" name="TextBox 29"/>
            <p:cNvSpPr txBox="1"/>
            <p:nvPr/>
          </p:nvSpPr>
          <p:spPr>
            <a:xfrm>
              <a:off x="3215092" y="0"/>
              <a:ext cx="532694" cy="338620"/>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sz="1600" dirty="0">
                  <a:ea typeface="宋体" panose="02010600030101010101" pitchFamily="2" charset="-122"/>
                </a:rPr>
                <a:t>AS</a:t>
              </a:r>
              <a:r>
                <a:rPr lang="en-US" altLang="zh-CN" sz="1600" baseline="-25000" dirty="0">
                  <a:ea typeface="宋体" panose="02010600030101010101" pitchFamily="2" charset="-122"/>
                </a:rPr>
                <a:t>2</a:t>
              </a:r>
              <a:endParaRPr lang="en-US" altLang="zh-CN" sz="1600" baseline="-25000" dirty="0">
                <a:ea typeface="宋体" panose="02010600030101010101" pitchFamily="2" charset="-122"/>
              </a:endParaRPr>
            </a:p>
          </p:txBody>
        </p:sp>
      </p:grpSp>
      <p:grpSp>
        <p:nvGrpSpPr>
          <p:cNvPr id="77859" name="Group 36"/>
          <p:cNvGrpSpPr/>
          <p:nvPr/>
        </p:nvGrpSpPr>
        <p:grpSpPr>
          <a:xfrm>
            <a:off x="1430338" y="2413000"/>
            <a:ext cx="1914525" cy="590550"/>
            <a:chOff x="0" y="0"/>
            <a:chExt cx="1914293" cy="589546"/>
          </a:xfrm>
        </p:grpSpPr>
        <p:grpSp>
          <p:nvGrpSpPr>
            <p:cNvPr id="74783" name="Group 25"/>
            <p:cNvGrpSpPr/>
            <p:nvPr/>
          </p:nvGrpSpPr>
          <p:grpSpPr>
            <a:xfrm>
              <a:off x="0" y="251358"/>
              <a:ext cx="1810175" cy="338188"/>
              <a:chOff x="0" y="0"/>
              <a:chExt cx="1810175" cy="338188"/>
            </a:xfrm>
          </p:grpSpPr>
          <p:grpSp>
            <p:nvGrpSpPr>
              <p:cNvPr id="74785" name="Group 27"/>
              <p:cNvGrpSpPr/>
              <p:nvPr/>
            </p:nvGrpSpPr>
            <p:grpSpPr>
              <a:xfrm>
                <a:off x="0" y="0"/>
                <a:ext cx="1739685" cy="338188"/>
                <a:chOff x="0" y="0"/>
                <a:chExt cx="1739835" cy="338188"/>
              </a:xfrm>
            </p:grpSpPr>
            <p:cxnSp>
              <p:nvCxnSpPr>
                <p:cNvPr id="74787" name="Straight Connector 40"/>
                <p:cNvCxnSpPr/>
                <p:nvPr/>
              </p:nvCxnSpPr>
              <p:spPr>
                <a:xfrm rot="10800000">
                  <a:off x="407973" y="146428"/>
                  <a:ext cx="1331867" cy="3170"/>
                </a:xfrm>
                <a:prstGeom prst="line">
                  <a:avLst/>
                </a:prstGeom>
                <a:ln w="9525" cap="flat" cmpd="sng">
                  <a:solidFill>
                    <a:schemeClr val="tx1"/>
                  </a:solidFill>
                  <a:prstDash val="sysDot"/>
                  <a:headEnd type="none" w="med" len="med"/>
                  <a:tailEnd type="none" w="med" len="med"/>
                </a:ln>
              </p:spPr>
            </p:cxnSp>
            <p:sp>
              <p:nvSpPr>
                <p:cNvPr id="74788" name="TextBox 24"/>
                <p:cNvSpPr txBox="1"/>
                <p:nvPr/>
              </p:nvSpPr>
              <p:spPr>
                <a:xfrm>
                  <a:off x="0" y="0"/>
                  <a:ext cx="396256" cy="338188"/>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sz="1600" dirty="0">
                      <a:ea typeface="宋体" panose="02010600030101010101" pitchFamily="2" charset="-122"/>
                    </a:rPr>
                    <a:t>P</a:t>
                  </a:r>
                  <a:r>
                    <a:rPr lang="en-US" altLang="zh-CN" sz="1600" baseline="-25000" dirty="0">
                      <a:ea typeface="宋体" panose="02010600030101010101" pitchFamily="2" charset="-122"/>
                    </a:rPr>
                    <a:t>2</a:t>
                  </a:r>
                  <a:endParaRPr lang="en-US" altLang="zh-CN" sz="1600" baseline="-25000" dirty="0">
                    <a:ea typeface="宋体" panose="02010600030101010101" pitchFamily="2" charset="-122"/>
                  </a:endParaRPr>
                </a:p>
              </p:txBody>
            </p:sp>
          </p:grpSp>
          <p:sp>
            <p:nvSpPr>
              <p:cNvPr id="74786" name="Freeform 183"/>
              <p:cNvSpPr/>
              <p:nvPr/>
            </p:nvSpPr>
            <p:spPr>
              <a:xfrm>
                <a:off x="1664194" y="91229"/>
                <a:ext cx="145981" cy="136644"/>
              </a:xfrm>
              <a:custGeom>
                <a:avLst/>
                <a:gdLst>
                  <a:gd name="txL" fmla="*/ 0 w 106"/>
                  <a:gd name="txT" fmla="*/ 0 h 68"/>
                  <a:gd name="txR" fmla="*/ 106 w 106"/>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alpha val="100000"/>
                </a:srgbClr>
              </a:solidFill>
              <a:ln w="9525">
                <a:noFill/>
              </a:ln>
            </p:spPr>
            <p:txBody>
              <a:bodyPr/>
              <a:p>
                <a:endParaRPr lang="zh-CN" altLang="en-US"/>
              </a:p>
            </p:txBody>
          </p:sp>
        </p:grpSp>
        <p:sp>
          <p:nvSpPr>
            <p:cNvPr id="74784" name="TextBox 24"/>
            <p:cNvSpPr txBox="1"/>
            <p:nvPr/>
          </p:nvSpPr>
          <p:spPr>
            <a:xfrm>
              <a:off x="1593404" y="0"/>
              <a:ext cx="320889" cy="338188"/>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sz="1600" dirty="0">
                  <a:ea typeface="宋体" panose="02010600030101010101" pitchFamily="2" charset="-122"/>
                </a:rPr>
                <a:t>B</a:t>
              </a:r>
              <a:endParaRPr lang="en-US" altLang="zh-CN" sz="1600" baseline="-25000" dirty="0">
                <a:ea typeface="宋体" panose="02010600030101010101" pitchFamily="2" charset="-122"/>
              </a:endParaRPr>
            </a:p>
          </p:txBody>
        </p:sp>
      </p:grpSp>
      <p:grpSp>
        <p:nvGrpSpPr>
          <p:cNvPr id="77866" name="Group 44"/>
          <p:cNvGrpSpPr/>
          <p:nvPr/>
        </p:nvGrpSpPr>
        <p:grpSpPr>
          <a:xfrm>
            <a:off x="2973388" y="2860675"/>
            <a:ext cx="395287" cy="1792288"/>
            <a:chOff x="0" y="0"/>
            <a:chExt cx="395650" cy="1791289"/>
          </a:xfrm>
        </p:grpSpPr>
        <p:cxnSp>
          <p:nvCxnSpPr>
            <p:cNvPr id="74781" name="Straight Connector 43"/>
            <p:cNvCxnSpPr/>
            <p:nvPr/>
          </p:nvCxnSpPr>
          <p:spPr>
            <a:xfrm rot="5400000">
              <a:off x="-533607" y="729045"/>
              <a:ext cx="1459686" cy="1589"/>
            </a:xfrm>
            <a:prstGeom prst="line">
              <a:avLst/>
            </a:prstGeom>
            <a:ln w="9525" cap="flat" cmpd="sng">
              <a:solidFill>
                <a:schemeClr val="tx1"/>
              </a:solidFill>
              <a:prstDash val="sysDot"/>
              <a:headEnd type="none" w="med" len="med"/>
              <a:tailEnd type="none" w="med" len="med"/>
            </a:ln>
          </p:spPr>
        </p:cxnSp>
        <p:sp>
          <p:nvSpPr>
            <p:cNvPr id="74782" name="TextBox 31"/>
            <p:cNvSpPr txBox="1"/>
            <p:nvPr/>
          </p:nvSpPr>
          <p:spPr>
            <a:xfrm>
              <a:off x="0" y="1452893"/>
              <a:ext cx="395650" cy="338396"/>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sz="1600" dirty="0">
                  <a:ea typeface="宋体" panose="02010600030101010101" pitchFamily="2" charset="-122"/>
                </a:rPr>
                <a:t>Y</a:t>
              </a:r>
              <a:r>
                <a:rPr lang="en-US" altLang="zh-CN" sz="1600" baseline="-25000" dirty="0">
                  <a:ea typeface="宋体" panose="02010600030101010101" pitchFamily="2" charset="-122"/>
                </a:rPr>
                <a:t>2</a:t>
              </a:r>
              <a:endParaRPr lang="en-US" altLang="zh-CN" sz="1600" baseline="-25000" dirty="0">
                <a:ea typeface="宋体" panose="02010600030101010101" pitchFamily="2" charset="-122"/>
              </a:endParaRPr>
            </a:p>
          </p:txBody>
        </p:sp>
      </p:grpSp>
      <p:cxnSp>
        <p:nvCxnSpPr>
          <p:cNvPr id="77869" name="Straight Arrow Connector 45"/>
          <p:cNvCxnSpPr/>
          <p:nvPr/>
        </p:nvCxnSpPr>
        <p:spPr>
          <a:xfrm rot="10800000">
            <a:off x="4502150" y="2149475"/>
            <a:ext cx="1008063" cy="1588"/>
          </a:xfrm>
          <a:prstGeom prst="straightConnector1">
            <a:avLst/>
          </a:prstGeom>
          <a:ln w="19050" cap="flat" cmpd="sng">
            <a:solidFill>
              <a:schemeClr val="tx1"/>
            </a:solidFill>
            <a:prstDash val="solid"/>
            <a:headEnd type="none" w="med" len="med"/>
            <a:tailEnd type="triangle" w="med" len="med"/>
          </a:ln>
        </p:spPr>
      </p:cxnSp>
      <p:grpSp>
        <p:nvGrpSpPr>
          <p:cNvPr id="77870" name="Group 56"/>
          <p:cNvGrpSpPr/>
          <p:nvPr/>
        </p:nvGrpSpPr>
        <p:grpSpPr>
          <a:xfrm>
            <a:off x="5083175" y="1074738"/>
            <a:ext cx="3870325" cy="1038225"/>
            <a:chOff x="0" y="0"/>
            <a:chExt cx="3871253" cy="1039842"/>
          </a:xfrm>
        </p:grpSpPr>
        <p:sp>
          <p:nvSpPr>
            <p:cNvPr id="74779" name="TextBox 29"/>
            <p:cNvSpPr txBox="1"/>
            <p:nvPr/>
          </p:nvSpPr>
          <p:spPr>
            <a:xfrm>
              <a:off x="1377228" y="0"/>
              <a:ext cx="2494025" cy="831516"/>
            </a:xfrm>
            <a:prstGeom prst="rect">
              <a:avLst/>
            </a:prstGeom>
            <a:solidFill>
              <a:srgbClr val="F2D698"/>
            </a:solid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sz="1600" dirty="0">
                  <a:ea typeface="宋体" panose="02010600030101010101" pitchFamily="2" charset="-122"/>
                </a:rPr>
                <a:t>1. An adverse shift in the short-run aggregate-supply curve . . .</a:t>
              </a:r>
              <a:endParaRPr lang="en-US" altLang="zh-CN" sz="1600" baseline="-25000" dirty="0">
                <a:ea typeface="宋体" panose="02010600030101010101" pitchFamily="2" charset="-122"/>
              </a:endParaRPr>
            </a:p>
          </p:txBody>
        </p:sp>
        <p:cxnSp>
          <p:nvCxnSpPr>
            <p:cNvPr id="74780" name="Straight Connector 48"/>
            <p:cNvCxnSpPr>
              <a:endCxn id="74779" idx="1"/>
            </p:cNvCxnSpPr>
            <p:nvPr/>
          </p:nvCxnSpPr>
          <p:spPr>
            <a:xfrm flipV="1">
              <a:off x="0" y="414982"/>
              <a:ext cx="1376693" cy="624860"/>
            </a:xfrm>
            <a:prstGeom prst="line">
              <a:avLst/>
            </a:prstGeom>
            <a:ln w="9525" cap="flat" cmpd="sng">
              <a:solidFill>
                <a:schemeClr val="tx1"/>
              </a:solidFill>
              <a:prstDash val="solid"/>
              <a:headEnd type="none" w="med" len="med"/>
              <a:tailEnd type="none" w="med" len="med"/>
            </a:ln>
          </p:spPr>
        </p:cxnSp>
      </p:grpSp>
      <p:cxnSp>
        <p:nvCxnSpPr>
          <p:cNvPr id="77873" name="Straight Arrow Connector 49"/>
          <p:cNvCxnSpPr/>
          <p:nvPr/>
        </p:nvCxnSpPr>
        <p:spPr>
          <a:xfrm rot="10800000">
            <a:off x="3205163" y="4176713"/>
            <a:ext cx="393700" cy="3175"/>
          </a:xfrm>
          <a:prstGeom prst="straightConnector1">
            <a:avLst/>
          </a:prstGeom>
          <a:ln w="19050" cap="flat" cmpd="sng">
            <a:solidFill>
              <a:schemeClr val="tx1"/>
            </a:solidFill>
            <a:prstDash val="solid"/>
            <a:headEnd type="none" w="med" len="med"/>
            <a:tailEnd type="triangle" w="med" len="med"/>
          </a:ln>
        </p:spPr>
      </p:cxnSp>
      <p:grpSp>
        <p:nvGrpSpPr>
          <p:cNvPr id="77874" name="Group 60"/>
          <p:cNvGrpSpPr/>
          <p:nvPr/>
        </p:nvGrpSpPr>
        <p:grpSpPr>
          <a:xfrm>
            <a:off x="2824163" y="4224338"/>
            <a:ext cx="3003550" cy="784225"/>
            <a:chOff x="0" y="0"/>
            <a:chExt cx="3004451" cy="782867"/>
          </a:xfrm>
        </p:grpSpPr>
        <p:sp>
          <p:nvSpPr>
            <p:cNvPr id="74777" name="TextBox 29"/>
            <p:cNvSpPr txBox="1"/>
            <p:nvPr/>
          </p:nvSpPr>
          <p:spPr>
            <a:xfrm>
              <a:off x="0" y="444723"/>
              <a:ext cx="3004451" cy="338144"/>
            </a:xfrm>
            <a:prstGeom prst="rect">
              <a:avLst/>
            </a:prstGeom>
            <a:solidFill>
              <a:srgbClr val="F2D698"/>
            </a:solid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sz="1600" dirty="0">
                  <a:ea typeface="宋体" panose="02010600030101010101" pitchFamily="2" charset="-122"/>
                </a:rPr>
                <a:t>2. . . . causes output to fall . . .</a:t>
              </a:r>
              <a:endParaRPr lang="en-US" altLang="zh-CN" sz="1600" baseline="-25000" dirty="0">
                <a:ea typeface="宋体" panose="02010600030101010101" pitchFamily="2" charset="-122"/>
              </a:endParaRPr>
            </a:p>
          </p:txBody>
        </p:sp>
        <p:cxnSp>
          <p:nvCxnSpPr>
            <p:cNvPr id="74778" name="Straight Connector 52"/>
            <p:cNvCxnSpPr/>
            <p:nvPr/>
          </p:nvCxnSpPr>
          <p:spPr>
            <a:xfrm rot="5400000" flipH="1" flipV="1">
              <a:off x="387935" y="221841"/>
              <a:ext cx="464332" cy="20643"/>
            </a:xfrm>
            <a:prstGeom prst="line">
              <a:avLst/>
            </a:prstGeom>
            <a:ln w="9525" cap="flat" cmpd="sng">
              <a:solidFill>
                <a:schemeClr val="tx1"/>
              </a:solidFill>
              <a:prstDash val="solid"/>
              <a:headEnd type="none" w="med" len="med"/>
              <a:tailEnd type="none" w="med" len="med"/>
            </a:ln>
          </p:spPr>
        </p:cxnSp>
      </p:grpSp>
      <p:cxnSp>
        <p:nvCxnSpPr>
          <p:cNvPr id="77877" name="Straight Arrow Connector 53"/>
          <p:cNvCxnSpPr/>
          <p:nvPr/>
        </p:nvCxnSpPr>
        <p:spPr>
          <a:xfrm rot="-5400000" flipV="1">
            <a:off x="1789113" y="2974975"/>
            <a:ext cx="288925" cy="4763"/>
          </a:xfrm>
          <a:prstGeom prst="straightConnector1">
            <a:avLst/>
          </a:prstGeom>
          <a:ln w="19050" cap="flat" cmpd="sng">
            <a:solidFill>
              <a:schemeClr val="tx1"/>
            </a:solidFill>
            <a:prstDash val="solid"/>
            <a:headEnd type="none" w="med" len="med"/>
            <a:tailEnd type="triangle" w="med" len="med"/>
          </a:ln>
        </p:spPr>
      </p:cxnSp>
      <p:grpSp>
        <p:nvGrpSpPr>
          <p:cNvPr id="77878" name="Group 66"/>
          <p:cNvGrpSpPr/>
          <p:nvPr/>
        </p:nvGrpSpPr>
        <p:grpSpPr>
          <a:xfrm>
            <a:off x="222250" y="2719388"/>
            <a:ext cx="1674813" cy="831850"/>
            <a:chOff x="0" y="0"/>
            <a:chExt cx="1674800" cy="830145"/>
          </a:xfrm>
        </p:grpSpPr>
        <p:sp>
          <p:nvSpPr>
            <p:cNvPr id="74775" name="TextBox 29"/>
            <p:cNvSpPr txBox="1"/>
            <p:nvPr/>
          </p:nvSpPr>
          <p:spPr>
            <a:xfrm>
              <a:off x="0" y="0"/>
              <a:ext cx="1221801" cy="830145"/>
            </a:xfrm>
            <a:prstGeom prst="rect">
              <a:avLst/>
            </a:prstGeom>
            <a:solidFill>
              <a:srgbClr val="F2D698"/>
            </a:solid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sz="1600" dirty="0">
                  <a:ea typeface="宋体" panose="02010600030101010101" pitchFamily="2" charset="-122"/>
                </a:rPr>
                <a:t>3. . . . and</a:t>
              </a:r>
              <a:endParaRPr lang="en-US" altLang="zh-CN" sz="1600" dirty="0">
                <a:ea typeface="宋体" panose="02010600030101010101" pitchFamily="2" charset="-122"/>
              </a:endParaRPr>
            </a:p>
            <a:p>
              <a:pPr marL="0" lvl="0" indent="0" eaLnBrk="1" hangingPunct="1">
                <a:spcBef>
                  <a:spcPct val="0"/>
                </a:spcBef>
              </a:pPr>
              <a:r>
                <a:rPr lang="en-US" altLang="zh-CN" sz="1600" dirty="0">
                  <a:ea typeface="宋体" panose="02010600030101010101" pitchFamily="2" charset="-122"/>
                </a:rPr>
                <a:t>the price</a:t>
              </a:r>
              <a:endParaRPr lang="en-US" altLang="zh-CN" sz="1600" dirty="0">
                <a:ea typeface="宋体" panose="02010600030101010101" pitchFamily="2" charset="-122"/>
              </a:endParaRPr>
            </a:p>
            <a:p>
              <a:pPr marL="0" lvl="0" indent="0" eaLnBrk="1" hangingPunct="1">
                <a:spcBef>
                  <a:spcPct val="0"/>
                </a:spcBef>
              </a:pPr>
              <a:r>
                <a:rPr lang="en-US" altLang="zh-CN" sz="1600" dirty="0">
                  <a:ea typeface="宋体" panose="02010600030101010101" pitchFamily="2" charset="-122"/>
                </a:rPr>
                <a:t>level to rise</a:t>
              </a:r>
              <a:endParaRPr lang="en-US" altLang="zh-CN" sz="1600" baseline="-25000" dirty="0">
                <a:ea typeface="宋体" panose="02010600030101010101" pitchFamily="2" charset="-122"/>
              </a:endParaRPr>
            </a:p>
          </p:txBody>
        </p:sp>
        <p:cxnSp>
          <p:nvCxnSpPr>
            <p:cNvPr id="74776" name="Straight Connector 56"/>
            <p:cNvCxnSpPr/>
            <p:nvPr/>
          </p:nvCxnSpPr>
          <p:spPr>
            <a:xfrm flipV="1">
              <a:off x="1203316" y="267737"/>
              <a:ext cx="471484" cy="50696"/>
            </a:xfrm>
            <a:prstGeom prst="line">
              <a:avLst/>
            </a:prstGeom>
            <a:ln w="9525" cap="flat" cmpd="sng">
              <a:solidFill>
                <a:schemeClr val="tx1"/>
              </a:solidFill>
              <a:prstDash val="solid"/>
              <a:headEnd type="none" w="med" len="med"/>
              <a:tailEnd type="none" w="med" len="med"/>
            </a:ln>
          </p:spPr>
        </p:cxnSp>
      </p:grpSp>
      <p:sp>
        <p:nvSpPr>
          <p:cNvPr id="74773" name="Slide Number Placeholder 1"/>
          <p:cNvSpPr txBox="1">
            <a:spLocks noGrp="1"/>
          </p:cNvSpPr>
          <p:nvPr/>
        </p:nvSpPr>
        <p:spPr>
          <a:xfrm>
            <a:off x="8618538" y="6473825"/>
            <a:ext cx="520700" cy="379413"/>
          </a:xfrm>
          <a:prstGeom prst="rect">
            <a:avLst/>
          </a:prstGeom>
          <a:noFill/>
          <a:ln w="9525">
            <a:noFill/>
          </a:ln>
        </p:spPr>
        <p:txBody>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pic>
        <p:nvPicPr>
          <p:cNvPr id="74774" name="Picture 58" descr="33J10"/>
          <p:cNvPicPr>
            <a:picLocks noChangeAspect="1"/>
          </p:cNvPicPr>
          <p:nvPr/>
        </p:nvPicPr>
        <p:blipFill>
          <a:blip r:embed="rId1"/>
          <a:stretch>
            <a:fillRect/>
          </a:stretch>
        </p:blipFill>
        <p:spPr>
          <a:xfrm>
            <a:off x="196850" y="933450"/>
            <a:ext cx="8778875" cy="41449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7834"/>
                                        </p:tgtEl>
                                        <p:attrNameLst>
                                          <p:attrName>style.visibility</p:attrName>
                                        </p:attrNameLst>
                                      </p:cBhvr>
                                      <p:to>
                                        <p:strVal val="visible"/>
                                      </p:to>
                                    </p:set>
                                    <p:animEffect transition="in" filter="wipe(left)">
                                      <p:cBhvr>
                                        <p:cTn id="7" dur="500"/>
                                        <p:tgtEl>
                                          <p:spTgt spid="77834"/>
                                        </p:tgtEl>
                                      </p:cBhvr>
                                    </p:animEffect>
                                  </p:childTnLst>
                                </p:cTn>
                              </p:par>
                              <p:par>
                                <p:cTn id="8" presetID="22" presetClass="entr" presetSubtype="4" fill="hold" nodeType="withEffect">
                                  <p:stCondLst>
                                    <p:cond delay="0"/>
                                  </p:stCondLst>
                                  <p:childTnLst>
                                    <p:set>
                                      <p:cBhvr>
                                        <p:cTn id="9" dur="1" fill="hold">
                                          <p:stCondLst>
                                            <p:cond delay="0"/>
                                          </p:stCondLst>
                                        </p:cTn>
                                        <p:tgtEl>
                                          <p:spTgt spid="77829"/>
                                        </p:tgtEl>
                                        <p:attrNameLst>
                                          <p:attrName>style.visibility</p:attrName>
                                        </p:attrNameLst>
                                      </p:cBhvr>
                                      <p:to>
                                        <p:strVal val="visible"/>
                                      </p:to>
                                    </p:set>
                                    <p:animEffect transition="in" filter="wipe(down)">
                                      <p:cBhvr>
                                        <p:cTn id="10" dur="500"/>
                                        <p:tgtEl>
                                          <p:spTgt spid="77829"/>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77838"/>
                                        </p:tgtEl>
                                        <p:attrNameLst>
                                          <p:attrName>style.visibility</p:attrName>
                                        </p:attrNameLst>
                                      </p:cBhvr>
                                      <p:to>
                                        <p:strVal val="visible"/>
                                      </p:to>
                                    </p:set>
                                    <p:animEffect transition="in" filter="wipe(up)">
                                      <p:cBhvr>
                                        <p:cTn id="14" dur="1000"/>
                                        <p:tgtEl>
                                          <p:spTgt spid="77838"/>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77846"/>
                                        </p:tgtEl>
                                        <p:attrNameLst>
                                          <p:attrName>style.visibility</p:attrName>
                                        </p:attrNameLst>
                                      </p:cBhvr>
                                      <p:to>
                                        <p:strVal val="visible"/>
                                      </p:to>
                                    </p:set>
                                    <p:animEffect transition="in" filter="wipe(left)">
                                      <p:cBhvr>
                                        <p:cTn id="18" dur="1000"/>
                                        <p:tgtEl>
                                          <p:spTgt spid="77846"/>
                                        </p:tgtEl>
                                      </p:cBhvr>
                                    </p:animEffect>
                                  </p:childTnLst>
                                </p:cTn>
                              </p:par>
                            </p:childTnLst>
                          </p:cTn>
                        </p:par>
                        <p:par>
                          <p:cTn id="19" fill="hold">
                            <p:stCondLst>
                              <p:cond delay="2500"/>
                            </p:stCondLst>
                            <p:childTnLst>
                              <p:par>
                                <p:cTn id="20" presetID="22" presetClass="entr" presetSubtype="8" fill="hold" nodeType="afterEffect">
                                  <p:stCondLst>
                                    <p:cond delay="0"/>
                                  </p:stCondLst>
                                  <p:childTnLst>
                                    <p:set>
                                      <p:cBhvr>
                                        <p:cTn id="21" dur="1" fill="hold">
                                          <p:stCondLst>
                                            <p:cond delay="0"/>
                                          </p:stCondLst>
                                        </p:cTn>
                                        <p:tgtEl>
                                          <p:spTgt spid="77849"/>
                                        </p:tgtEl>
                                        <p:attrNameLst>
                                          <p:attrName>style.visibility</p:attrName>
                                        </p:attrNameLst>
                                      </p:cBhvr>
                                      <p:to>
                                        <p:strVal val="visible"/>
                                      </p:to>
                                    </p:set>
                                    <p:animEffect transition="in" filter="wipe(left)">
                                      <p:cBhvr>
                                        <p:cTn id="22" dur="1000"/>
                                        <p:tgtEl>
                                          <p:spTgt spid="77849"/>
                                        </p:tgtEl>
                                      </p:cBhvr>
                                    </p:animEffect>
                                  </p:childTnLst>
                                </p:cTn>
                              </p:par>
                            </p:childTnLst>
                          </p:cTn>
                        </p:par>
                        <p:par>
                          <p:cTn id="23" fill="hold">
                            <p:stCondLst>
                              <p:cond delay="3500"/>
                            </p:stCondLst>
                            <p:childTnLst>
                              <p:par>
                                <p:cTn id="24" presetID="22" presetClass="entr" presetSubtype="8" fill="hold" nodeType="afterEffect">
                                  <p:stCondLst>
                                    <p:cond delay="0"/>
                                  </p:stCondLst>
                                  <p:childTnLst>
                                    <p:set>
                                      <p:cBhvr>
                                        <p:cTn id="25" dur="1" fill="hold">
                                          <p:stCondLst>
                                            <p:cond delay="0"/>
                                          </p:stCondLst>
                                        </p:cTn>
                                        <p:tgtEl>
                                          <p:spTgt spid="77843"/>
                                        </p:tgtEl>
                                        <p:attrNameLst>
                                          <p:attrName>style.visibility</p:attrName>
                                        </p:attrNameLst>
                                      </p:cBhvr>
                                      <p:to>
                                        <p:strVal val="visible"/>
                                      </p:to>
                                    </p:set>
                                    <p:animEffect transition="in" filter="wipe(left)">
                                      <p:cBhvr>
                                        <p:cTn id="26" dur="1000"/>
                                        <p:tgtEl>
                                          <p:spTgt spid="77843"/>
                                        </p:tgtEl>
                                      </p:cBhvr>
                                    </p:animEffect>
                                  </p:childTnLst>
                                </p:cTn>
                              </p:par>
                            </p:childTnLst>
                          </p:cTn>
                        </p:par>
                        <p:par>
                          <p:cTn id="27" fill="hold">
                            <p:stCondLst>
                              <p:cond delay="4500"/>
                            </p:stCondLst>
                            <p:childTnLst>
                              <p:par>
                                <p:cTn id="28" presetID="22" presetClass="entr" presetSubtype="2" fill="hold" nodeType="afterEffect">
                                  <p:stCondLst>
                                    <p:cond delay="0"/>
                                  </p:stCondLst>
                                  <p:childTnLst>
                                    <p:set>
                                      <p:cBhvr>
                                        <p:cTn id="29" dur="1" fill="hold">
                                          <p:stCondLst>
                                            <p:cond delay="0"/>
                                          </p:stCondLst>
                                        </p:cTn>
                                        <p:tgtEl>
                                          <p:spTgt spid="77869"/>
                                        </p:tgtEl>
                                        <p:attrNameLst>
                                          <p:attrName>style.visibility</p:attrName>
                                        </p:attrNameLst>
                                      </p:cBhvr>
                                      <p:to>
                                        <p:strVal val="visible"/>
                                      </p:to>
                                    </p:set>
                                    <p:animEffect transition="in" filter="wipe(right)">
                                      <p:cBhvr>
                                        <p:cTn id="30" dur="500"/>
                                        <p:tgtEl>
                                          <p:spTgt spid="77869"/>
                                        </p:tgtEl>
                                      </p:cBhvr>
                                    </p:animEffect>
                                  </p:childTnLst>
                                </p:cTn>
                              </p:par>
                            </p:childTnLst>
                          </p:cTn>
                        </p:par>
                        <p:par>
                          <p:cTn id="31" fill="hold">
                            <p:stCondLst>
                              <p:cond delay="5000"/>
                            </p:stCondLst>
                            <p:childTnLst>
                              <p:par>
                                <p:cTn id="32" presetID="22" presetClass="entr" presetSubtype="8" fill="hold" nodeType="afterEffect">
                                  <p:stCondLst>
                                    <p:cond delay="0"/>
                                  </p:stCondLst>
                                  <p:childTnLst>
                                    <p:set>
                                      <p:cBhvr>
                                        <p:cTn id="33" dur="1" fill="hold">
                                          <p:stCondLst>
                                            <p:cond delay="0"/>
                                          </p:stCondLst>
                                        </p:cTn>
                                        <p:tgtEl>
                                          <p:spTgt spid="77870"/>
                                        </p:tgtEl>
                                        <p:attrNameLst>
                                          <p:attrName>style.visibility</p:attrName>
                                        </p:attrNameLst>
                                      </p:cBhvr>
                                      <p:to>
                                        <p:strVal val="visible"/>
                                      </p:to>
                                    </p:set>
                                    <p:animEffect transition="in" filter="wipe(left)">
                                      <p:cBhvr>
                                        <p:cTn id="34" dur="500"/>
                                        <p:tgtEl>
                                          <p:spTgt spid="77870"/>
                                        </p:tgtEl>
                                      </p:cBhvr>
                                    </p:animEffect>
                                  </p:childTnLst>
                                </p:cTn>
                              </p:par>
                            </p:childTnLst>
                          </p:cTn>
                        </p:par>
                        <p:par>
                          <p:cTn id="35" fill="hold">
                            <p:stCondLst>
                              <p:cond delay="5500"/>
                            </p:stCondLst>
                            <p:childTnLst>
                              <p:par>
                                <p:cTn id="36" presetID="22" presetClass="entr" presetSubtype="8" fill="hold" nodeType="afterEffect">
                                  <p:stCondLst>
                                    <p:cond delay="0"/>
                                  </p:stCondLst>
                                  <p:childTnLst>
                                    <p:set>
                                      <p:cBhvr>
                                        <p:cTn id="37" dur="1" fill="hold">
                                          <p:stCondLst>
                                            <p:cond delay="0"/>
                                          </p:stCondLst>
                                        </p:cTn>
                                        <p:tgtEl>
                                          <p:spTgt spid="77856"/>
                                        </p:tgtEl>
                                        <p:attrNameLst>
                                          <p:attrName>style.visibility</p:attrName>
                                        </p:attrNameLst>
                                      </p:cBhvr>
                                      <p:to>
                                        <p:strVal val="visible"/>
                                      </p:to>
                                    </p:set>
                                    <p:animEffect transition="in" filter="wipe(left)">
                                      <p:cBhvr>
                                        <p:cTn id="38" dur="1000"/>
                                        <p:tgtEl>
                                          <p:spTgt spid="77856"/>
                                        </p:tgtEl>
                                      </p:cBhvr>
                                    </p:animEffect>
                                  </p:childTnLst>
                                </p:cTn>
                              </p:par>
                            </p:childTnLst>
                          </p:cTn>
                        </p:par>
                        <p:par>
                          <p:cTn id="39" fill="hold">
                            <p:stCondLst>
                              <p:cond delay="6500"/>
                            </p:stCondLst>
                            <p:childTnLst>
                              <p:par>
                                <p:cTn id="40" presetID="22" presetClass="entr" presetSubtype="8" fill="hold" nodeType="afterEffect">
                                  <p:stCondLst>
                                    <p:cond delay="0"/>
                                  </p:stCondLst>
                                  <p:childTnLst>
                                    <p:set>
                                      <p:cBhvr>
                                        <p:cTn id="41" dur="1" fill="hold">
                                          <p:stCondLst>
                                            <p:cond delay="0"/>
                                          </p:stCondLst>
                                        </p:cTn>
                                        <p:tgtEl>
                                          <p:spTgt spid="77859"/>
                                        </p:tgtEl>
                                        <p:attrNameLst>
                                          <p:attrName>style.visibility</p:attrName>
                                        </p:attrNameLst>
                                      </p:cBhvr>
                                      <p:to>
                                        <p:strVal val="visible"/>
                                      </p:to>
                                    </p:set>
                                    <p:animEffect transition="in" filter="wipe(left)">
                                      <p:cBhvr>
                                        <p:cTn id="42" dur="1000"/>
                                        <p:tgtEl>
                                          <p:spTgt spid="77859"/>
                                        </p:tgtEl>
                                      </p:cBhvr>
                                    </p:animEffect>
                                  </p:childTnLst>
                                </p:cTn>
                              </p:par>
                            </p:childTnLst>
                          </p:cTn>
                        </p:par>
                        <p:par>
                          <p:cTn id="43" fill="hold">
                            <p:stCondLst>
                              <p:cond delay="7500"/>
                            </p:stCondLst>
                            <p:childTnLst>
                              <p:par>
                                <p:cTn id="44" presetID="22" presetClass="entr" presetSubtype="1" fill="hold" nodeType="afterEffect">
                                  <p:stCondLst>
                                    <p:cond delay="0"/>
                                  </p:stCondLst>
                                  <p:childTnLst>
                                    <p:set>
                                      <p:cBhvr>
                                        <p:cTn id="45" dur="1" fill="hold">
                                          <p:stCondLst>
                                            <p:cond delay="0"/>
                                          </p:stCondLst>
                                        </p:cTn>
                                        <p:tgtEl>
                                          <p:spTgt spid="77866"/>
                                        </p:tgtEl>
                                        <p:attrNameLst>
                                          <p:attrName>style.visibility</p:attrName>
                                        </p:attrNameLst>
                                      </p:cBhvr>
                                      <p:to>
                                        <p:strVal val="visible"/>
                                      </p:to>
                                    </p:set>
                                    <p:animEffect transition="in" filter="wipe(up)">
                                      <p:cBhvr>
                                        <p:cTn id="46" dur="1000"/>
                                        <p:tgtEl>
                                          <p:spTgt spid="77866"/>
                                        </p:tgtEl>
                                      </p:cBhvr>
                                    </p:animEffect>
                                  </p:childTnLst>
                                </p:cTn>
                              </p:par>
                            </p:childTnLst>
                          </p:cTn>
                        </p:par>
                        <p:par>
                          <p:cTn id="47" fill="hold">
                            <p:stCondLst>
                              <p:cond delay="8500"/>
                            </p:stCondLst>
                            <p:childTnLst>
                              <p:par>
                                <p:cTn id="48" presetID="22" presetClass="entr" presetSubtype="2" fill="hold" nodeType="afterEffect">
                                  <p:stCondLst>
                                    <p:cond delay="0"/>
                                  </p:stCondLst>
                                  <p:childTnLst>
                                    <p:set>
                                      <p:cBhvr>
                                        <p:cTn id="49" dur="1" fill="hold">
                                          <p:stCondLst>
                                            <p:cond delay="0"/>
                                          </p:stCondLst>
                                        </p:cTn>
                                        <p:tgtEl>
                                          <p:spTgt spid="77873"/>
                                        </p:tgtEl>
                                        <p:attrNameLst>
                                          <p:attrName>style.visibility</p:attrName>
                                        </p:attrNameLst>
                                      </p:cBhvr>
                                      <p:to>
                                        <p:strVal val="visible"/>
                                      </p:to>
                                    </p:set>
                                    <p:animEffect transition="in" filter="wipe(right)">
                                      <p:cBhvr>
                                        <p:cTn id="50" dur="500"/>
                                        <p:tgtEl>
                                          <p:spTgt spid="77873"/>
                                        </p:tgtEl>
                                      </p:cBhvr>
                                    </p:animEffect>
                                  </p:childTnLst>
                                </p:cTn>
                              </p:par>
                            </p:childTnLst>
                          </p:cTn>
                        </p:par>
                        <p:par>
                          <p:cTn id="51" fill="hold">
                            <p:stCondLst>
                              <p:cond delay="9000"/>
                            </p:stCondLst>
                            <p:childTnLst>
                              <p:par>
                                <p:cTn id="52" presetID="22" presetClass="entr" presetSubtype="8" fill="hold" nodeType="afterEffect">
                                  <p:stCondLst>
                                    <p:cond delay="0"/>
                                  </p:stCondLst>
                                  <p:childTnLst>
                                    <p:set>
                                      <p:cBhvr>
                                        <p:cTn id="53" dur="1" fill="hold">
                                          <p:stCondLst>
                                            <p:cond delay="0"/>
                                          </p:stCondLst>
                                        </p:cTn>
                                        <p:tgtEl>
                                          <p:spTgt spid="77874"/>
                                        </p:tgtEl>
                                        <p:attrNameLst>
                                          <p:attrName>style.visibility</p:attrName>
                                        </p:attrNameLst>
                                      </p:cBhvr>
                                      <p:to>
                                        <p:strVal val="visible"/>
                                      </p:to>
                                    </p:set>
                                    <p:animEffect transition="in" filter="wipe(left)">
                                      <p:cBhvr>
                                        <p:cTn id="54" dur="500"/>
                                        <p:tgtEl>
                                          <p:spTgt spid="77874"/>
                                        </p:tgtEl>
                                      </p:cBhvr>
                                    </p:animEffect>
                                  </p:childTnLst>
                                </p:cTn>
                              </p:par>
                            </p:childTnLst>
                          </p:cTn>
                        </p:par>
                        <p:par>
                          <p:cTn id="55" fill="hold">
                            <p:stCondLst>
                              <p:cond delay="9500"/>
                            </p:stCondLst>
                            <p:childTnLst>
                              <p:par>
                                <p:cTn id="56" presetID="22" presetClass="entr" presetSubtype="4" fill="hold" nodeType="afterEffect">
                                  <p:stCondLst>
                                    <p:cond delay="0"/>
                                  </p:stCondLst>
                                  <p:childTnLst>
                                    <p:set>
                                      <p:cBhvr>
                                        <p:cTn id="57" dur="1" fill="hold">
                                          <p:stCondLst>
                                            <p:cond delay="0"/>
                                          </p:stCondLst>
                                        </p:cTn>
                                        <p:tgtEl>
                                          <p:spTgt spid="77877"/>
                                        </p:tgtEl>
                                        <p:attrNameLst>
                                          <p:attrName>style.visibility</p:attrName>
                                        </p:attrNameLst>
                                      </p:cBhvr>
                                      <p:to>
                                        <p:strVal val="visible"/>
                                      </p:to>
                                    </p:set>
                                    <p:animEffect transition="in" filter="wipe(down)">
                                      <p:cBhvr>
                                        <p:cTn id="58" dur="500"/>
                                        <p:tgtEl>
                                          <p:spTgt spid="77877"/>
                                        </p:tgtEl>
                                      </p:cBhvr>
                                    </p:animEffect>
                                  </p:childTnLst>
                                </p:cTn>
                              </p:par>
                            </p:childTnLst>
                          </p:cTn>
                        </p:par>
                        <p:par>
                          <p:cTn id="59" fill="hold">
                            <p:stCondLst>
                              <p:cond delay="10000"/>
                            </p:stCondLst>
                            <p:childTnLst>
                              <p:par>
                                <p:cTn id="60" presetID="22" presetClass="entr" presetSubtype="8" fill="hold" nodeType="afterEffect">
                                  <p:stCondLst>
                                    <p:cond delay="0"/>
                                  </p:stCondLst>
                                  <p:childTnLst>
                                    <p:set>
                                      <p:cBhvr>
                                        <p:cTn id="61" dur="1" fill="hold">
                                          <p:stCondLst>
                                            <p:cond delay="0"/>
                                          </p:stCondLst>
                                        </p:cTn>
                                        <p:tgtEl>
                                          <p:spTgt spid="77878"/>
                                        </p:tgtEl>
                                        <p:attrNameLst>
                                          <p:attrName>style.visibility</p:attrName>
                                        </p:attrNameLst>
                                      </p:cBhvr>
                                      <p:to>
                                        <p:strVal val="visible"/>
                                      </p:to>
                                    </p:set>
                                    <p:animEffect transition="in" filter="wipe(left)">
                                      <p:cBhvr>
                                        <p:cTn id="62" dur="500"/>
                                        <p:tgtEl>
                                          <p:spTgt spid="77878"/>
                                        </p:tgtEl>
                                      </p:cBhvr>
                                    </p:animEffect>
                                  </p:childTnLst>
                                </p:cTn>
                              </p:par>
                            </p:childTnLst>
                          </p:cTn>
                        </p:par>
                        <p:par>
                          <p:cTn id="63" fill="hold">
                            <p:stCondLst>
                              <p:cond delay="10500"/>
                            </p:stCondLst>
                            <p:childTnLst>
                              <p:par>
                                <p:cTn id="64" presetID="22" presetClass="entr" presetSubtype="8" fill="hold" grpId="0" nodeType="afterEffect">
                                  <p:stCondLst>
                                    <p:cond delay="0"/>
                                  </p:stCondLst>
                                  <p:childTnLst>
                                    <p:set>
                                      <p:cBhvr>
                                        <p:cTn id="65" dur="1" fill="hold">
                                          <p:stCondLst>
                                            <p:cond delay="0"/>
                                          </p:stCondLst>
                                        </p:cTn>
                                        <p:tgtEl>
                                          <p:spTgt spid="77837"/>
                                        </p:tgtEl>
                                        <p:attrNameLst>
                                          <p:attrName>style.visibility</p:attrName>
                                        </p:attrNameLst>
                                      </p:cBhvr>
                                      <p:to>
                                        <p:strVal val="visible"/>
                                      </p:to>
                                    </p:set>
                                    <p:animEffect transition="in" filter="wipe(left)">
                                      <p:cBhvr>
                                        <p:cTn id="66" dur="500"/>
                                        <p:tgtEl>
                                          <p:spTgt spid="77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Title 1"/>
          <p:cNvSpPr>
            <a:spLocks noGrp="1"/>
          </p:cNvSpPr>
          <p:nvPr>
            <p:ph type="title" idx="4294967295"/>
          </p:nvPr>
        </p:nvSpPr>
        <p:spPr>
          <a:xfrm>
            <a:off x="1282700" y="101600"/>
            <a:ext cx="7861300" cy="860425"/>
          </a:xfrm>
          <a:ln/>
        </p:spPr>
        <p:txBody>
          <a:bodyPr vert="horz" wrap="square" lIns="91440" tIns="45720" rIns="91440" bIns="45720" anchor="t"/>
          <a:p>
            <a:r>
              <a:rPr lang="zh-CN" altLang="en-US" dirty="0">
                <a:ea typeface="宋体" panose="02010600030101010101" pitchFamily="2" charset="-122"/>
              </a:rPr>
              <a:t>经济波动的原因</a:t>
            </a:r>
            <a:endParaRPr lang="zh-CN" altLang="en-US" dirty="0">
              <a:ea typeface="宋体" panose="02010600030101010101" pitchFamily="2" charset="-122"/>
            </a:endParaRPr>
          </a:p>
        </p:txBody>
      </p:sp>
      <p:sp>
        <p:nvSpPr>
          <p:cNvPr id="75779"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总供给的移动</a:t>
            </a:r>
            <a:endParaRPr lang="zh-CN" altLang="en-US" dirty="0">
              <a:ea typeface="宋体" panose="02010600030101010101" pitchFamily="2" charset="-122"/>
            </a:endParaRPr>
          </a:p>
          <a:p>
            <a:pPr lvl="1"/>
            <a:r>
              <a:rPr lang="zh-CN" altLang="en-US" dirty="0">
                <a:ea typeface="宋体" panose="02010600030101010101" pitchFamily="2" charset="-122"/>
              </a:rPr>
              <a:t>企业 – 生产成本增加</a:t>
            </a:r>
            <a:endParaRPr lang="zh-CN" altLang="en-US" dirty="0">
              <a:ea typeface="宋体" panose="02010600030101010101" pitchFamily="2" charset="-122"/>
            </a:endParaRPr>
          </a:p>
          <a:p>
            <a:pPr lvl="2"/>
            <a:r>
              <a:rPr lang="zh-CN" altLang="en-US" dirty="0">
                <a:ea typeface="宋体" panose="02010600030101010101" pitchFamily="2" charset="-122"/>
              </a:rPr>
              <a:t>总供给曲线: 向左移动</a:t>
            </a:r>
            <a:endParaRPr lang="zh-CN" altLang="en-US" dirty="0">
              <a:ea typeface="宋体" panose="02010600030101010101" pitchFamily="2" charset="-122"/>
            </a:endParaRPr>
          </a:p>
          <a:p>
            <a:pPr lvl="1"/>
            <a:r>
              <a:rPr lang="zh-CN" altLang="en-US" dirty="0">
                <a:ea typeface="宋体" panose="02010600030101010101" pitchFamily="2" charset="-122"/>
              </a:rPr>
              <a:t>短期</a:t>
            </a:r>
            <a:endParaRPr lang="zh-CN" altLang="en-US" dirty="0">
              <a:ea typeface="宋体" panose="02010600030101010101" pitchFamily="2" charset="-122"/>
            </a:endParaRPr>
          </a:p>
          <a:p>
            <a:pPr lvl="2"/>
            <a:r>
              <a:rPr lang="zh-CN" altLang="en-US" dirty="0">
                <a:ea typeface="宋体" panose="02010600030101010101" pitchFamily="2" charset="-122"/>
              </a:rPr>
              <a:t>产出下降</a:t>
            </a:r>
            <a:endParaRPr lang="zh-CN" altLang="en-US" dirty="0">
              <a:ea typeface="宋体" panose="02010600030101010101" pitchFamily="2" charset="-122"/>
            </a:endParaRPr>
          </a:p>
          <a:p>
            <a:pPr lvl="2"/>
            <a:r>
              <a:rPr lang="zh-CN" altLang="en-US" dirty="0">
                <a:ea typeface="宋体" panose="02010600030101010101" pitchFamily="2" charset="-122"/>
              </a:rPr>
              <a:t>物价水平上升</a:t>
            </a:r>
            <a:endParaRPr lang="zh-CN" altLang="en-US" dirty="0">
              <a:ea typeface="宋体" panose="02010600030101010101" pitchFamily="2" charset="-122"/>
            </a:endParaRPr>
          </a:p>
          <a:p>
            <a:pPr lvl="1"/>
            <a:r>
              <a:rPr lang="zh-CN" altLang="en-US" dirty="0">
                <a:ea typeface="宋体" panose="02010600030101010101" pitchFamily="2" charset="-122"/>
              </a:rPr>
              <a:t>长期, 如果总需求保持不变</a:t>
            </a:r>
            <a:endParaRPr lang="zh-CN" altLang="en-US" dirty="0">
              <a:ea typeface="宋体" panose="02010600030101010101" pitchFamily="2" charset="-122"/>
            </a:endParaRPr>
          </a:p>
          <a:p>
            <a:pPr lvl="2"/>
            <a:r>
              <a:rPr lang="zh-CN" altLang="en-US" sz="2700" dirty="0">
                <a:ea typeface="宋体" panose="02010600030101010101" pitchFamily="2" charset="-122"/>
              </a:rPr>
              <a:t>产出 – 自然水平</a:t>
            </a:r>
            <a:endParaRPr lang="zh-CN" altLang="en-US" sz="2700" dirty="0">
              <a:ea typeface="宋体" panose="02010600030101010101" pitchFamily="2" charset="-122"/>
            </a:endParaRPr>
          </a:p>
          <a:p>
            <a:pPr lvl="2"/>
            <a:r>
              <a:rPr lang="zh-CN" altLang="en-US" sz="2700" dirty="0">
                <a:ea typeface="宋体" panose="02010600030101010101" pitchFamily="2" charset="-122"/>
              </a:rPr>
              <a:t>物价水平 </a:t>
            </a:r>
            <a:r>
              <a:rPr lang="en-US" altLang="zh-CN" sz="2700" dirty="0">
                <a:ea typeface="宋体" panose="02010600030101010101" pitchFamily="2" charset="-122"/>
              </a:rPr>
              <a:t>–</a:t>
            </a:r>
            <a:r>
              <a:rPr lang="zh-CN" altLang="en-US" sz="2700" dirty="0">
                <a:ea typeface="宋体" panose="02010600030101010101" pitchFamily="2" charset="-122"/>
              </a:rPr>
              <a:t> 下降</a:t>
            </a:r>
            <a:endParaRPr lang="zh-CN" altLang="en-US" sz="2700" dirty="0">
              <a:ea typeface="宋体" panose="02010600030101010101" pitchFamily="2" charset="-122"/>
            </a:endParaRPr>
          </a:p>
        </p:txBody>
      </p:sp>
      <p:sp>
        <p:nvSpPr>
          <p:cNvPr id="75780"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75781"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Title 1"/>
          <p:cNvSpPr>
            <a:spLocks noGrp="1"/>
          </p:cNvSpPr>
          <p:nvPr>
            <p:ph type="title" idx="4294967295"/>
          </p:nvPr>
        </p:nvSpPr>
        <p:spPr>
          <a:ln/>
        </p:spPr>
        <p:txBody>
          <a:bodyPr vert="horz" wrap="square" lIns="91440" tIns="45720" rIns="91440" bIns="45720" anchor="ctr"/>
          <a:p>
            <a:r>
              <a:rPr lang="zh-CN" altLang="en-US" dirty="0">
                <a:solidFill>
                  <a:schemeClr val="tx1"/>
                </a:solidFill>
                <a:ea typeface="宋体" panose="02010600030101010101" pitchFamily="2" charset="-122"/>
              </a:rPr>
              <a:t>图 </a:t>
            </a:r>
            <a:r>
              <a:rPr lang="en-US" altLang="zh-CN" dirty="0">
                <a:solidFill>
                  <a:schemeClr val="tx1"/>
                </a:solidFill>
                <a:ea typeface="宋体" panose="02010600030101010101" pitchFamily="2" charset="-122"/>
              </a:rPr>
              <a:t>11</a:t>
            </a:r>
            <a:endParaRPr lang="en-US" altLang="zh-CN" dirty="0">
              <a:solidFill>
                <a:schemeClr val="tx1"/>
              </a:solidFill>
              <a:ea typeface="宋体" panose="02010600030101010101" pitchFamily="2" charset="-122"/>
            </a:endParaRPr>
          </a:p>
        </p:txBody>
      </p:sp>
      <p:sp>
        <p:nvSpPr>
          <p:cNvPr id="76803" name="Footer Placeholder 3"/>
          <p:cNvSpPr txBox="1">
            <a:spLocks noGrp="1"/>
          </p:cNvSpPr>
          <p:nvPr/>
        </p:nvSpPr>
        <p:spPr>
          <a:xfrm>
            <a:off x="0" y="6492875"/>
            <a:ext cx="8615363" cy="365125"/>
          </a:xfrm>
          <a:prstGeom prst="rect">
            <a:avLst/>
          </a:prstGeom>
          <a:noFill/>
          <a:ln w="9525">
            <a:noFill/>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100" dirty="0">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ea typeface="宋体" panose="02010600030101010101" pitchFamily="2" charset="-122"/>
            </a:endParaRPr>
          </a:p>
        </p:txBody>
      </p:sp>
      <p:sp>
        <p:nvSpPr>
          <p:cNvPr id="76804" name="TextBox 4"/>
          <p:cNvSpPr txBox="1"/>
          <p:nvPr/>
        </p:nvSpPr>
        <p:spPr>
          <a:xfrm>
            <a:off x="150813" y="401638"/>
            <a:ext cx="3486150" cy="488950"/>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2600" dirty="0">
                <a:solidFill>
                  <a:srgbClr val="002060"/>
                </a:solidFill>
                <a:ea typeface="宋体" panose="02010600030101010101" pitchFamily="2" charset="-122"/>
              </a:rPr>
              <a:t>抵消总供给的不利移动</a:t>
            </a:r>
            <a:endParaRPr lang="zh-CN" altLang="en-US" sz="2600" dirty="0">
              <a:solidFill>
                <a:srgbClr val="002060"/>
              </a:solidFill>
              <a:ea typeface="宋体" panose="02010600030101010101" pitchFamily="2" charset="-122"/>
            </a:endParaRPr>
          </a:p>
        </p:txBody>
      </p:sp>
      <p:grpSp>
        <p:nvGrpSpPr>
          <p:cNvPr id="79877" name="Group 22"/>
          <p:cNvGrpSpPr/>
          <p:nvPr/>
        </p:nvGrpSpPr>
        <p:grpSpPr>
          <a:xfrm>
            <a:off x="682625" y="1031875"/>
            <a:ext cx="5956300" cy="3184525"/>
            <a:chOff x="0" y="0"/>
            <a:chExt cx="5956780" cy="3183332"/>
          </a:xfrm>
        </p:grpSpPr>
        <p:grpSp>
          <p:nvGrpSpPr>
            <p:cNvPr id="76862" name="Group 11"/>
            <p:cNvGrpSpPr/>
            <p:nvPr/>
          </p:nvGrpSpPr>
          <p:grpSpPr>
            <a:xfrm>
              <a:off x="743573" y="47607"/>
              <a:ext cx="5213207" cy="3135725"/>
              <a:chOff x="0" y="0"/>
              <a:chExt cx="5213207" cy="3135725"/>
            </a:xfrm>
          </p:grpSpPr>
          <p:cxnSp>
            <p:nvCxnSpPr>
              <p:cNvPr id="76864" name="Straight Connector 8"/>
              <p:cNvCxnSpPr/>
              <p:nvPr/>
            </p:nvCxnSpPr>
            <p:spPr>
              <a:xfrm rot="5400000">
                <a:off x="-1567631" y="1567068"/>
                <a:ext cx="3135725" cy="1587"/>
              </a:xfrm>
              <a:prstGeom prst="line">
                <a:avLst/>
              </a:prstGeom>
              <a:ln w="28575" cap="flat" cmpd="sng">
                <a:solidFill>
                  <a:schemeClr val="tx1"/>
                </a:solidFill>
                <a:prstDash val="solid"/>
                <a:headEnd type="none" w="med" len="med"/>
                <a:tailEnd type="none" w="med" len="med"/>
              </a:ln>
            </p:spPr>
          </p:cxnSp>
          <p:sp>
            <p:nvSpPr>
              <p:cNvPr id="76865" name="Rectangle 9"/>
              <p:cNvSpPr/>
              <p:nvPr/>
            </p:nvSpPr>
            <p:spPr>
              <a:xfrm>
                <a:off x="23251" y="0"/>
                <a:ext cx="5189956" cy="3111922"/>
              </a:xfrm>
              <a:prstGeom prst="rect">
                <a:avLst/>
              </a:prstGeom>
              <a:solidFill>
                <a:schemeClr val="bg1"/>
              </a:solidFill>
              <a:ln w="25400" cap="flat" cmpd="sng">
                <a:solidFill>
                  <a:schemeClr val="bg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endParaRPr lang="zh-CN" altLang="en-US" dirty="0">
                  <a:ea typeface="宋体" panose="02010600030101010101" pitchFamily="2" charset="-122"/>
                </a:endParaRPr>
              </a:p>
            </p:txBody>
          </p:sp>
        </p:grpSp>
        <p:sp>
          <p:nvSpPr>
            <p:cNvPr id="76863" name="TextBox 21"/>
            <p:cNvSpPr txBox="1"/>
            <p:nvPr/>
          </p:nvSpPr>
          <p:spPr>
            <a:xfrm>
              <a:off x="0" y="0"/>
              <a:ext cx="736079" cy="646089"/>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dirty="0">
                  <a:ea typeface="宋体" panose="02010600030101010101" pitchFamily="2" charset="-122"/>
                </a:rPr>
                <a:t>Price</a:t>
              </a:r>
              <a:endParaRPr lang="en-US" altLang="zh-CN" dirty="0">
                <a:ea typeface="宋体" panose="02010600030101010101" pitchFamily="2" charset="-122"/>
              </a:endParaRPr>
            </a:p>
            <a:p>
              <a:pPr marL="0" lvl="0" indent="0" algn="r" eaLnBrk="1" hangingPunct="1">
                <a:spcBef>
                  <a:spcPct val="0"/>
                </a:spcBef>
              </a:pPr>
              <a:r>
                <a:rPr lang="en-US" altLang="zh-CN" dirty="0">
                  <a:ea typeface="宋体" panose="02010600030101010101" pitchFamily="2" charset="-122"/>
                </a:rPr>
                <a:t>Level</a:t>
              </a:r>
              <a:endParaRPr lang="en-US" altLang="zh-CN" dirty="0">
                <a:ea typeface="宋体" panose="02010600030101010101" pitchFamily="2" charset="-122"/>
              </a:endParaRPr>
            </a:p>
          </p:txBody>
        </p:sp>
      </p:grpSp>
      <p:grpSp>
        <p:nvGrpSpPr>
          <p:cNvPr id="79882" name="Group 25"/>
          <p:cNvGrpSpPr/>
          <p:nvPr/>
        </p:nvGrpSpPr>
        <p:grpSpPr>
          <a:xfrm>
            <a:off x="1863725" y="4202113"/>
            <a:ext cx="5718175" cy="369887"/>
            <a:chOff x="0" y="0"/>
            <a:chExt cx="5717803" cy="369148"/>
          </a:xfrm>
        </p:grpSpPr>
        <p:cxnSp>
          <p:nvCxnSpPr>
            <p:cNvPr id="76860" name="Straight Connector 11"/>
            <p:cNvCxnSpPr/>
            <p:nvPr/>
          </p:nvCxnSpPr>
          <p:spPr>
            <a:xfrm>
              <a:off x="0" y="25349"/>
              <a:ext cx="5082844" cy="0"/>
            </a:xfrm>
            <a:prstGeom prst="line">
              <a:avLst/>
            </a:prstGeom>
            <a:ln w="28575" cap="flat" cmpd="sng">
              <a:solidFill>
                <a:schemeClr val="tx1"/>
              </a:solidFill>
              <a:prstDash val="solid"/>
              <a:headEnd type="none" w="med" len="med"/>
              <a:tailEnd type="none" w="med" len="med"/>
            </a:ln>
          </p:spPr>
        </p:cxnSp>
        <p:sp>
          <p:nvSpPr>
            <p:cNvPr id="76861" name="TextBox 23"/>
            <p:cNvSpPr txBox="1"/>
            <p:nvPr/>
          </p:nvSpPr>
          <p:spPr>
            <a:xfrm>
              <a:off x="3661009" y="0"/>
              <a:ext cx="2056794" cy="369148"/>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dirty="0">
                  <a:ea typeface="宋体" panose="02010600030101010101" pitchFamily="2" charset="-122"/>
                </a:rPr>
                <a:t>Quantity of Output</a:t>
              </a:r>
              <a:endParaRPr lang="en-US" altLang="zh-CN" dirty="0">
                <a:ea typeface="宋体" panose="02010600030101010101" pitchFamily="2" charset="-122"/>
              </a:endParaRPr>
            </a:p>
          </p:txBody>
        </p:sp>
      </p:grpSp>
      <p:sp>
        <p:nvSpPr>
          <p:cNvPr id="79885" name="TextBox 13"/>
          <p:cNvSpPr txBox="1"/>
          <p:nvPr/>
        </p:nvSpPr>
        <p:spPr>
          <a:xfrm>
            <a:off x="119063" y="5030788"/>
            <a:ext cx="8990012" cy="915987"/>
          </a:xfrm>
          <a:prstGeom prst="rect">
            <a:avLst/>
          </a:prstGeom>
          <a:no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dirty="0">
                <a:ea typeface="宋体" panose="02010600030101010101" pitchFamily="2" charset="-122"/>
              </a:rPr>
              <a:t>面对总供给从</a:t>
            </a:r>
            <a:r>
              <a:rPr lang="en-US" altLang="zh-CN" dirty="0">
                <a:ea typeface="宋体" panose="02010600030101010101" pitchFamily="2" charset="-122"/>
              </a:rPr>
              <a:t>AS</a:t>
            </a:r>
            <a:r>
              <a:rPr lang="en-US" altLang="zh-CN" baseline="-25000" dirty="0">
                <a:ea typeface="宋体" panose="02010600030101010101" pitchFamily="2" charset="-122"/>
              </a:rPr>
              <a:t>1</a:t>
            </a:r>
            <a:r>
              <a:rPr lang="en-US" altLang="zh-CN" dirty="0">
                <a:ea typeface="宋体" panose="02010600030101010101" pitchFamily="2" charset="-122"/>
              </a:rPr>
              <a:t>  AS</a:t>
            </a:r>
            <a:r>
              <a:rPr lang="en-US" altLang="zh-CN" baseline="-25000" dirty="0">
                <a:ea typeface="宋体" panose="02010600030101010101" pitchFamily="2" charset="-122"/>
              </a:rPr>
              <a:t>2</a:t>
            </a:r>
            <a:r>
              <a:rPr lang="zh-CN" altLang="en-US" dirty="0">
                <a:ea typeface="宋体" panose="02010600030101010101" pitchFamily="2" charset="-122"/>
              </a:rPr>
              <a:t>的不利移动，可以影响总需求的决策者会努力使总需求曲线从</a:t>
            </a:r>
            <a:r>
              <a:rPr lang="en-US" altLang="zh-CN" dirty="0">
                <a:ea typeface="宋体" panose="02010600030101010101" pitchFamily="2" charset="-122"/>
              </a:rPr>
              <a:t>AD</a:t>
            </a:r>
            <a:r>
              <a:rPr lang="en-US" altLang="zh-CN" baseline="-25000" dirty="0">
                <a:ea typeface="宋体" panose="02010600030101010101" pitchFamily="2" charset="-122"/>
              </a:rPr>
              <a:t>1</a:t>
            </a:r>
            <a:r>
              <a:rPr lang="en-US" altLang="zh-CN" dirty="0">
                <a:ea typeface="宋体" panose="02010600030101010101" pitchFamily="2" charset="-122"/>
              </a:rPr>
              <a:t> </a:t>
            </a:r>
            <a:r>
              <a:rPr lang="zh-CN" altLang="en-US" dirty="0">
                <a:ea typeface="宋体" panose="02010600030101010101" pitchFamily="2" charset="-122"/>
              </a:rPr>
              <a:t>向右移动到 </a:t>
            </a:r>
            <a:r>
              <a:rPr lang="en-US" altLang="zh-CN" dirty="0">
                <a:ea typeface="宋体" panose="02010600030101010101" pitchFamily="2" charset="-122"/>
              </a:rPr>
              <a:t>AD</a:t>
            </a:r>
            <a:r>
              <a:rPr lang="en-US" altLang="zh-CN" baseline="-25000" dirty="0">
                <a:ea typeface="宋体" panose="02010600030101010101" pitchFamily="2" charset="-122"/>
              </a:rPr>
              <a:t>2</a:t>
            </a:r>
            <a:r>
              <a:rPr lang="en-US" altLang="zh-CN" dirty="0">
                <a:ea typeface="宋体" panose="02010600030101010101" pitchFamily="2" charset="-122"/>
              </a:rPr>
              <a:t>. </a:t>
            </a:r>
            <a:r>
              <a:rPr lang="zh-CN" altLang="en-US" dirty="0">
                <a:ea typeface="宋体" panose="02010600030101010101" pitchFamily="2" charset="-122"/>
              </a:rPr>
              <a:t>经济从</a:t>
            </a:r>
            <a:r>
              <a:rPr lang="en-US" altLang="zh-CN" dirty="0">
                <a:ea typeface="宋体" panose="02010600030101010101" pitchFamily="2" charset="-122"/>
              </a:rPr>
              <a:t>A</a:t>
            </a:r>
            <a:r>
              <a:rPr lang="zh-CN" altLang="en-US" dirty="0">
                <a:ea typeface="宋体" panose="02010600030101010101" pitchFamily="2" charset="-122"/>
              </a:rPr>
              <a:t>点移动到 </a:t>
            </a:r>
            <a:r>
              <a:rPr lang="en-US" altLang="zh-CN" dirty="0">
                <a:ea typeface="宋体" panose="02010600030101010101" pitchFamily="2" charset="-122"/>
              </a:rPr>
              <a:t>C. </a:t>
            </a:r>
            <a:r>
              <a:rPr lang="zh-CN" altLang="en-US" dirty="0">
                <a:ea typeface="宋体" panose="02010600030101010101" pitchFamily="2" charset="-122"/>
              </a:rPr>
              <a:t>这种政策在短期内会阻止供给移动带来的产量减少，但物价水平将永久性的从</a:t>
            </a:r>
            <a:r>
              <a:rPr lang="en-US" altLang="zh-CN" dirty="0">
                <a:ea typeface="宋体" panose="02010600030101010101" pitchFamily="2" charset="-122"/>
              </a:rPr>
              <a:t>P</a:t>
            </a:r>
            <a:r>
              <a:rPr lang="en-US" altLang="zh-CN" baseline="-25000" dirty="0">
                <a:ea typeface="宋体" panose="02010600030101010101" pitchFamily="2" charset="-122"/>
              </a:rPr>
              <a:t>1</a:t>
            </a:r>
            <a:r>
              <a:rPr lang="en-US" altLang="zh-CN" dirty="0">
                <a:ea typeface="宋体" panose="02010600030101010101" pitchFamily="2" charset="-122"/>
              </a:rPr>
              <a:t> </a:t>
            </a:r>
            <a:r>
              <a:rPr lang="zh-CN" altLang="en-US" dirty="0">
                <a:ea typeface="宋体" panose="02010600030101010101" pitchFamily="2" charset="-122"/>
              </a:rPr>
              <a:t>上升到 </a:t>
            </a:r>
            <a:r>
              <a:rPr lang="en-US" altLang="zh-CN" dirty="0">
                <a:ea typeface="宋体" panose="02010600030101010101" pitchFamily="2" charset="-122"/>
              </a:rPr>
              <a:t>P</a:t>
            </a:r>
            <a:r>
              <a:rPr lang="en-US" altLang="zh-CN" baseline="-25000" dirty="0">
                <a:ea typeface="宋体" panose="02010600030101010101" pitchFamily="2" charset="-122"/>
              </a:rPr>
              <a:t>3</a:t>
            </a:r>
            <a:r>
              <a:rPr lang="en-US" altLang="zh-CN" dirty="0">
                <a:ea typeface="宋体" panose="02010600030101010101" pitchFamily="2" charset="-122"/>
              </a:rPr>
              <a:t>.</a:t>
            </a:r>
            <a:endParaRPr lang="en-US" altLang="zh-CN" dirty="0">
              <a:ea typeface="宋体" panose="02010600030101010101" pitchFamily="2" charset="-122"/>
            </a:endParaRPr>
          </a:p>
        </p:txBody>
      </p:sp>
      <p:grpSp>
        <p:nvGrpSpPr>
          <p:cNvPr id="79886" name="Group 13"/>
          <p:cNvGrpSpPr/>
          <p:nvPr/>
        </p:nvGrpSpPr>
        <p:grpSpPr>
          <a:xfrm>
            <a:off x="3459163" y="1052513"/>
            <a:ext cx="1466850" cy="3816350"/>
            <a:chOff x="0" y="0"/>
            <a:chExt cx="1468316" cy="3814928"/>
          </a:xfrm>
        </p:grpSpPr>
        <p:grpSp>
          <p:nvGrpSpPr>
            <p:cNvPr id="76856" name="Group 33"/>
            <p:cNvGrpSpPr/>
            <p:nvPr/>
          </p:nvGrpSpPr>
          <p:grpSpPr>
            <a:xfrm>
              <a:off x="208852" y="0"/>
              <a:ext cx="1224128" cy="3175563"/>
              <a:chOff x="0" y="0"/>
              <a:chExt cx="1224128" cy="3174873"/>
            </a:xfrm>
          </p:grpSpPr>
          <p:cxnSp>
            <p:nvCxnSpPr>
              <p:cNvPr id="76858" name="Straight Connector 17"/>
              <p:cNvCxnSpPr/>
              <p:nvPr/>
            </p:nvCxnSpPr>
            <p:spPr>
              <a:xfrm rot="5400000">
                <a:off x="-1303967" y="1820577"/>
                <a:ext cx="2706677" cy="1589"/>
              </a:xfrm>
              <a:prstGeom prst="line">
                <a:avLst/>
              </a:prstGeom>
              <a:ln w="57150" cap="flat" cmpd="sng">
                <a:solidFill>
                  <a:srgbClr val="01906E"/>
                </a:solidFill>
                <a:prstDash val="solid"/>
                <a:headEnd type="none" w="med" len="med"/>
                <a:tailEnd type="none" w="med" len="med"/>
              </a:ln>
            </p:spPr>
          </p:cxnSp>
          <p:sp>
            <p:nvSpPr>
              <p:cNvPr id="76859" name="TextBox 31"/>
              <p:cNvSpPr txBox="1"/>
              <p:nvPr/>
            </p:nvSpPr>
            <p:spPr>
              <a:xfrm>
                <a:off x="0" y="0"/>
                <a:ext cx="1224128" cy="922902"/>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dirty="0">
                    <a:ea typeface="宋体" panose="02010600030101010101" pitchFamily="2" charset="-122"/>
                  </a:rPr>
                  <a:t>Long-run</a:t>
                </a:r>
                <a:endParaRPr lang="en-US" altLang="zh-CN" dirty="0">
                  <a:ea typeface="宋体" panose="02010600030101010101" pitchFamily="2" charset="-122"/>
                </a:endParaRPr>
              </a:p>
              <a:p>
                <a:pPr marL="0" lvl="0" indent="0" algn="ctr" eaLnBrk="1" hangingPunct="1">
                  <a:spcBef>
                    <a:spcPct val="0"/>
                  </a:spcBef>
                </a:pPr>
                <a:r>
                  <a:rPr lang="en-US" altLang="zh-CN" dirty="0">
                    <a:ea typeface="宋体" panose="02010600030101010101" pitchFamily="2" charset="-122"/>
                  </a:rPr>
                  <a:t>aggregate</a:t>
                </a:r>
                <a:endParaRPr lang="en-US" altLang="zh-CN" dirty="0">
                  <a:ea typeface="宋体" panose="02010600030101010101" pitchFamily="2" charset="-122"/>
                </a:endParaRPr>
              </a:p>
              <a:p>
                <a:pPr marL="0" lvl="0" indent="0" algn="ctr" eaLnBrk="1" hangingPunct="1">
                  <a:spcBef>
                    <a:spcPct val="0"/>
                  </a:spcBef>
                </a:pPr>
                <a:r>
                  <a:rPr lang="en-US" altLang="zh-CN" dirty="0">
                    <a:ea typeface="宋体" panose="02010600030101010101" pitchFamily="2" charset="-122"/>
                  </a:rPr>
                  <a:t>supply</a:t>
                </a:r>
                <a:endParaRPr lang="en-US" altLang="zh-CN" dirty="0">
                  <a:ea typeface="宋体" panose="02010600030101010101" pitchFamily="2" charset="-122"/>
                </a:endParaRPr>
              </a:p>
            </p:txBody>
          </p:sp>
        </p:grpSp>
        <p:sp>
          <p:nvSpPr>
            <p:cNvPr id="76857" name="TextBox 31"/>
            <p:cNvSpPr txBox="1"/>
            <p:nvPr/>
          </p:nvSpPr>
          <p:spPr>
            <a:xfrm>
              <a:off x="0" y="3168705"/>
              <a:ext cx="1468316" cy="646223"/>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dirty="0">
                  <a:ea typeface="宋体" panose="02010600030101010101" pitchFamily="2" charset="-122"/>
                </a:rPr>
                <a:t>Natural level</a:t>
              </a:r>
              <a:endParaRPr lang="en-US" altLang="zh-CN" dirty="0">
                <a:ea typeface="宋体" panose="02010600030101010101" pitchFamily="2" charset="-122"/>
              </a:endParaRPr>
            </a:p>
            <a:p>
              <a:pPr marL="0" lvl="0" indent="0" eaLnBrk="1" hangingPunct="1">
                <a:spcBef>
                  <a:spcPct val="0"/>
                </a:spcBef>
              </a:pPr>
              <a:r>
                <a:rPr lang="en-US" altLang="zh-CN" dirty="0">
                  <a:ea typeface="宋体" panose="02010600030101010101" pitchFamily="2" charset="-122"/>
                </a:rPr>
                <a:t>of output</a:t>
              </a:r>
              <a:endParaRPr lang="en-US" altLang="zh-CN" baseline="-25000" dirty="0">
                <a:ea typeface="宋体" panose="02010600030101010101" pitchFamily="2" charset="-122"/>
              </a:endParaRPr>
            </a:p>
          </p:txBody>
        </p:sp>
      </p:grpSp>
      <p:grpSp>
        <p:nvGrpSpPr>
          <p:cNvPr id="79891" name="Group 30"/>
          <p:cNvGrpSpPr/>
          <p:nvPr/>
        </p:nvGrpSpPr>
        <p:grpSpPr>
          <a:xfrm>
            <a:off x="2386013" y="1693863"/>
            <a:ext cx="4576762" cy="2070100"/>
            <a:chOff x="0" y="0"/>
            <a:chExt cx="4576866" cy="2070437"/>
          </a:xfrm>
        </p:grpSpPr>
        <p:cxnSp>
          <p:nvCxnSpPr>
            <p:cNvPr id="76854" name="Straight Connector 20"/>
            <p:cNvCxnSpPr/>
            <p:nvPr/>
          </p:nvCxnSpPr>
          <p:spPr>
            <a:xfrm flipV="1">
              <a:off x="0" y="373123"/>
              <a:ext cx="3302075" cy="1697314"/>
            </a:xfrm>
            <a:prstGeom prst="line">
              <a:avLst/>
            </a:prstGeom>
            <a:ln w="38100" cap="flat" cmpd="sng">
              <a:solidFill>
                <a:srgbClr val="005EA4"/>
              </a:solidFill>
              <a:prstDash val="solid"/>
              <a:headEnd type="none" w="med" len="med"/>
              <a:tailEnd type="none" w="med" len="med"/>
            </a:ln>
          </p:spPr>
        </p:cxnSp>
        <p:sp>
          <p:nvSpPr>
            <p:cNvPr id="76855" name="TextBox 29"/>
            <p:cNvSpPr txBox="1"/>
            <p:nvPr/>
          </p:nvSpPr>
          <p:spPr>
            <a:xfrm>
              <a:off x="3234066" y="0"/>
              <a:ext cx="1342800" cy="923648"/>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dirty="0">
                  <a:ea typeface="宋体" panose="02010600030101010101" pitchFamily="2" charset="-122"/>
                </a:rPr>
                <a:t>Short-run </a:t>
              </a:r>
              <a:endParaRPr lang="en-US" altLang="zh-CN" dirty="0">
                <a:ea typeface="宋体" panose="02010600030101010101" pitchFamily="2" charset="-122"/>
              </a:endParaRPr>
            </a:p>
            <a:p>
              <a:pPr marL="0" lvl="0" indent="0" eaLnBrk="1" hangingPunct="1">
                <a:spcBef>
                  <a:spcPct val="0"/>
                </a:spcBef>
              </a:pPr>
              <a:r>
                <a:rPr lang="en-US" altLang="zh-CN" dirty="0">
                  <a:ea typeface="宋体" panose="02010600030101010101" pitchFamily="2" charset="-122"/>
                </a:rPr>
                <a:t>aggregate</a:t>
              </a:r>
              <a:endParaRPr lang="en-US" altLang="zh-CN" dirty="0">
                <a:ea typeface="宋体" panose="02010600030101010101" pitchFamily="2" charset="-122"/>
              </a:endParaRPr>
            </a:p>
            <a:p>
              <a:pPr marL="0" lvl="0" indent="0" eaLnBrk="1" hangingPunct="1">
                <a:spcBef>
                  <a:spcPct val="0"/>
                </a:spcBef>
              </a:pPr>
              <a:r>
                <a:rPr lang="en-US" altLang="zh-CN" dirty="0">
                  <a:ea typeface="宋体" panose="02010600030101010101" pitchFamily="2" charset="-122"/>
                </a:rPr>
                <a:t>supply, AS</a:t>
              </a:r>
              <a:r>
                <a:rPr lang="en-US" altLang="zh-CN" baseline="-25000" dirty="0">
                  <a:ea typeface="宋体" panose="02010600030101010101" pitchFamily="2" charset="-122"/>
                </a:rPr>
                <a:t>1</a:t>
              </a:r>
              <a:endParaRPr lang="en-US" altLang="zh-CN" baseline="-25000" dirty="0">
                <a:ea typeface="宋体" panose="02010600030101010101" pitchFamily="2" charset="-122"/>
              </a:endParaRPr>
            </a:p>
          </p:txBody>
        </p:sp>
      </p:grpSp>
      <p:grpSp>
        <p:nvGrpSpPr>
          <p:cNvPr id="79894" name="Group 33"/>
          <p:cNvGrpSpPr/>
          <p:nvPr/>
        </p:nvGrpSpPr>
        <p:grpSpPr>
          <a:xfrm>
            <a:off x="1982788" y="1935163"/>
            <a:ext cx="5775325" cy="2230437"/>
            <a:chOff x="0" y="0"/>
            <a:chExt cx="5775571" cy="2229277"/>
          </a:xfrm>
        </p:grpSpPr>
        <p:cxnSp>
          <p:nvCxnSpPr>
            <p:cNvPr id="76852" name="Straight Connector 23"/>
            <p:cNvCxnSpPr/>
            <p:nvPr/>
          </p:nvCxnSpPr>
          <p:spPr>
            <a:xfrm>
              <a:off x="0" y="0"/>
              <a:ext cx="3146559" cy="2042049"/>
            </a:xfrm>
            <a:prstGeom prst="line">
              <a:avLst/>
            </a:prstGeom>
            <a:ln w="38100" cap="flat" cmpd="sng">
              <a:solidFill>
                <a:srgbClr val="005EA4"/>
              </a:solidFill>
              <a:prstDash val="solid"/>
              <a:headEnd type="none" w="med" len="med"/>
              <a:tailEnd type="none" w="med" len="med"/>
            </a:ln>
          </p:spPr>
        </p:cxnSp>
        <p:sp>
          <p:nvSpPr>
            <p:cNvPr id="76853" name="TextBox 31"/>
            <p:cNvSpPr txBox="1"/>
            <p:nvPr/>
          </p:nvSpPr>
          <p:spPr>
            <a:xfrm>
              <a:off x="3107539" y="1860211"/>
              <a:ext cx="2668032" cy="369066"/>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dirty="0">
                  <a:ea typeface="宋体" panose="02010600030101010101" pitchFamily="2" charset="-122"/>
                </a:rPr>
                <a:t>Aggregate demand, AD</a:t>
              </a:r>
              <a:r>
                <a:rPr lang="en-US" altLang="zh-CN" baseline="-25000" dirty="0">
                  <a:ea typeface="宋体" panose="02010600030101010101" pitchFamily="2" charset="-122"/>
                </a:rPr>
                <a:t>1</a:t>
              </a:r>
              <a:endParaRPr lang="en-US" altLang="zh-CN" baseline="-25000" dirty="0">
                <a:ea typeface="宋体" panose="02010600030101010101" pitchFamily="2" charset="-122"/>
              </a:endParaRPr>
            </a:p>
          </p:txBody>
        </p:sp>
      </p:grpSp>
      <p:grpSp>
        <p:nvGrpSpPr>
          <p:cNvPr id="79897" name="Group 24"/>
          <p:cNvGrpSpPr/>
          <p:nvPr/>
        </p:nvGrpSpPr>
        <p:grpSpPr>
          <a:xfrm>
            <a:off x="1450975" y="2903538"/>
            <a:ext cx="2678113" cy="395287"/>
            <a:chOff x="0" y="0"/>
            <a:chExt cx="2677772" cy="395813"/>
          </a:xfrm>
        </p:grpSpPr>
        <p:grpSp>
          <p:nvGrpSpPr>
            <p:cNvPr id="76846" name="Group 25"/>
            <p:cNvGrpSpPr/>
            <p:nvPr/>
          </p:nvGrpSpPr>
          <p:grpSpPr>
            <a:xfrm>
              <a:off x="0" y="25726"/>
              <a:ext cx="2336147" cy="370087"/>
              <a:chOff x="0" y="0"/>
              <a:chExt cx="2336147" cy="370087"/>
            </a:xfrm>
          </p:grpSpPr>
          <p:grpSp>
            <p:nvGrpSpPr>
              <p:cNvPr id="76848" name="Group 27"/>
              <p:cNvGrpSpPr/>
              <p:nvPr/>
            </p:nvGrpSpPr>
            <p:grpSpPr>
              <a:xfrm>
                <a:off x="0" y="0"/>
                <a:ext cx="2265103" cy="370087"/>
                <a:chOff x="0" y="0"/>
                <a:chExt cx="2265298" cy="370087"/>
              </a:xfrm>
            </p:grpSpPr>
            <p:cxnSp>
              <p:nvCxnSpPr>
                <p:cNvPr id="76850" name="Straight Connector 30"/>
                <p:cNvCxnSpPr/>
                <p:nvPr/>
              </p:nvCxnSpPr>
              <p:spPr>
                <a:xfrm rot="10800000">
                  <a:off x="436545" y="145952"/>
                  <a:ext cx="1828725" cy="0"/>
                </a:xfrm>
                <a:prstGeom prst="line">
                  <a:avLst/>
                </a:prstGeom>
                <a:ln w="9525" cap="flat" cmpd="sng">
                  <a:solidFill>
                    <a:schemeClr val="tx1"/>
                  </a:solidFill>
                  <a:prstDash val="sysDot"/>
                  <a:headEnd type="none" w="med" len="med"/>
                  <a:tailEnd type="none" w="med" len="med"/>
                </a:ln>
              </p:spPr>
            </p:cxnSp>
            <p:sp>
              <p:nvSpPr>
                <p:cNvPr id="76851" name="TextBox 24"/>
                <p:cNvSpPr txBox="1"/>
                <p:nvPr/>
              </p:nvSpPr>
              <p:spPr>
                <a:xfrm>
                  <a:off x="0" y="0"/>
                  <a:ext cx="423467" cy="370087"/>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dirty="0">
                      <a:ea typeface="宋体" panose="02010600030101010101" pitchFamily="2" charset="-122"/>
                    </a:rPr>
                    <a:t>P</a:t>
                  </a:r>
                  <a:r>
                    <a:rPr lang="en-US" altLang="zh-CN" baseline="-25000" dirty="0">
                      <a:ea typeface="宋体" panose="02010600030101010101" pitchFamily="2" charset="-122"/>
                    </a:rPr>
                    <a:t>1</a:t>
                  </a:r>
                  <a:endParaRPr lang="en-US" altLang="zh-CN" baseline="-25000" dirty="0">
                    <a:ea typeface="宋体" panose="02010600030101010101" pitchFamily="2" charset="-122"/>
                  </a:endParaRPr>
                </a:p>
              </p:txBody>
            </p:sp>
          </p:grpSp>
          <p:sp>
            <p:nvSpPr>
              <p:cNvPr id="76849" name="Freeform 183"/>
              <p:cNvSpPr/>
              <p:nvPr/>
            </p:nvSpPr>
            <p:spPr>
              <a:xfrm>
                <a:off x="2190166" y="79355"/>
                <a:ext cx="145981" cy="136644"/>
              </a:xfrm>
              <a:custGeom>
                <a:avLst/>
                <a:gdLst>
                  <a:gd name="txL" fmla="*/ 0 w 106"/>
                  <a:gd name="txT" fmla="*/ 0 h 68"/>
                  <a:gd name="txR" fmla="*/ 106 w 106"/>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alpha val="100000"/>
                </a:srgbClr>
              </a:solidFill>
              <a:ln w="9525">
                <a:noFill/>
              </a:ln>
            </p:spPr>
            <p:txBody>
              <a:bodyPr/>
              <a:p>
                <a:endParaRPr lang="zh-CN" altLang="en-US"/>
              </a:p>
            </p:txBody>
          </p:sp>
        </p:grpSp>
        <p:sp>
          <p:nvSpPr>
            <p:cNvPr id="76847" name="TextBox 24"/>
            <p:cNvSpPr txBox="1"/>
            <p:nvPr/>
          </p:nvSpPr>
          <p:spPr>
            <a:xfrm>
              <a:off x="2339285" y="0"/>
              <a:ext cx="338487" cy="370087"/>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dirty="0">
                  <a:ea typeface="宋体" panose="02010600030101010101" pitchFamily="2" charset="-122"/>
                </a:rPr>
                <a:t>A</a:t>
              </a:r>
              <a:endParaRPr lang="en-US" altLang="zh-CN" baseline="-25000" dirty="0">
                <a:ea typeface="宋体" panose="02010600030101010101" pitchFamily="2" charset="-122"/>
              </a:endParaRPr>
            </a:p>
          </p:txBody>
        </p:sp>
      </p:grpSp>
      <p:grpSp>
        <p:nvGrpSpPr>
          <p:cNvPr id="79904" name="Group 30"/>
          <p:cNvGrpSpPr/>
          <p:nvPr/>
        </p:nvGrpSpPr>
        <p:grpSpPr>
          <a:xfrm>
            <a:off x="2135188" y="1252538"/>
            <a:ext cx="3770312" cy="2022475"/>
            <a:chOff x="0" y="0"/>
            <a:chExt cx="3770235" cy="2022867"/>
          </a:xfrm>
        </p:grpSpPr>
        <p:cxnSp>
          <p:nvCxnSpPr>
            <p:cNvPr id="76844" name="Straight Connector 33"/>
            <p:cNvCxnSpPr/>
            <p:nvPr/>
          </p:nvCxnSpPr>
          <p:spPr>
            <a:xfrm flipV="1">
              <a:off x="0" y="325500"/>
              <a:ext cx="3301933" cy="1697367"/>
            </a:xfrm>
            <a:prstGeom prst="line">
              <a:avLst/>
            </a:prstGeom>
            <a:ln w="38100" cap="flat" cmpd="sng">
              <a:solidFill>
                <a:srgbClr val="C00000"/>
              </a:solidFill>
              <a:prstDash val="solid"/>
              <a:headEnd type="none" w="med" len="med"/>
              <a:tailEnd type="none" w="med" len="med"/>
            </a:ln>
          </p:spPr>
        </p:cxnSp>
        <p:sp>
          <p:nvSpPr>
            <p:cNvPr id="76845" name="TextBox 29"/>
            <p:cNvSpPr txBox="1"/>
            <p:nvPr/>
          </p:nvSpPr>
          <p:spPr>
            <a:xfrm>
              <a:off x="3192643" y="0"/>
              <a:ext cx="577592" cy="369404"/>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dirty="0">
                  <a:ea typeface="宋体" panose="02010600030101010101" pitchFamily="2" charset="-122"/>
                </a:rPr>
                <a:t>AS</a:t>
              </a:r>
              <a:r>
                <a:rPr lang="en-US" altLang="zh-CN" baseline="-25000" dirty="0">
                  <a:ea typeface="宋体" panose="02010600030101010101" pitchFamily="2" charset="-122"/>
                </a:rPr>
                <a:t>2</a:t>
              </a:r>
              <a:endParaRPr lang="en-US" altLang="zh-CN" baseline="-25000" dirty="0">
                <a:ea typeface="宋体" panose="02010600030101010101" pitchFamily="2" charset="-122"/>
              </a:endParaRPr>
            </a:p>
          </p:txBody>
        </p:sp>
      </p:grpSp>
      <p:grpSp>
        <p:nvGrpSpPr>
          <p:cNvPr id="79907" name="Group 27"/>
          <p:cNvGrpSpPr/>
          <p:nvPr/>
        </p:nvGrpSpPr>
        <p:grpSpPr>
          <a:xfrm>
            <a:off x="1449388" y="2582863"/>
            <a:ext cx="1768475" cy="369887"/>
            <a:chOff x="0" y="0"/>
            <a:chExt cx="1768325" cy="369787"/>
          </a:xfrm>
        </p:grpSpPr>
        <p:cxnSp>
          <p:nvCxnSpPr>
            <p:cNvPr id="76842" name="Straight Connector 36"/>
            <p:cNvCxnSpPr/>
            <p:nvPr/>
          </p:nvCxnSpPr>
          <p:spPr>
            <a:xfrm rot="10800000">
              <a:off x="436525" y="146011"/>
              <a:ext cx="1331800" cy="3174"/>
            </a:xfrm>
            <a:prstGeom prst="line">
              <a:avLst/>
            </a:prstGeom>
            <a:ln w="9525" cap="flat" cmpd="sng">
              <a:solidFill>
                <a:schemeClr val="tx1"/>
              </a:solidFill>
              <a:prstDash val="sysDot"/>
              <a:headEnd type="none" w="med" len="med"/>
              <a:tailEnd type="none" w="med" len="med"/>
            </a:ln>
          </p:spPr>
        </p:cxnSp>
        <p:sp>
          <p:nvSpPr>
            <p:cNvPr id="76843" name="TextBox 24"/>
            <p:cNvSpPr txBox="1"/>
            <p:nvPr/>
          </p:nvSpPr>
          <p:spPr>
            <a:xfrm>
              <a:off x="0" y="0"/>
              <a:ext cx="423440" cy="369787"/>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dirty="0">
                  <a:ea typeface="宋体" panose="02010600030101010101" pitchFamily="2" charset="-122"/>
                </a:rPr>
                <a:t>P</a:t>
              </a:r>
              <a:r>
                <a:rPr lang="en-US" altLang="zh-CN" baseline="-25000" dirty="0">
                  <a:ea typeface="宋体" panose="02010600030101010101" pitchFamily="2" charset="-122"/>
                </a:rPr>
                <a:t>2</a:t>
              </a:r>
              <a:endParaRPr lang="en-US" altLang="zh-CN" baseline="-25000" dirty="0">
                <a:ea typeface="宋体" panose="02010600030101010101" pitchFamily="2" charset="-122"/>
              </a:endParaRPr>
            </a:p>
          </p:txBody>
        </p:sp>
      </p:grpSp>
      <p:cxnSp>
        <p:nvCxnSpPr>
          <p:cNvPr id="79910" name="Straight Arrow Connector 38"/>
          <p:cNvCxnSpPr/>
          <p:nvPr/>
        </p:nvCxnSpPr>
        <p:spPr>
          <a:xfrm rot="-10800000" flipV="1">
            <a:off x="4583113" y="2078038"/>
            <a:ext cx="927100" cy="0"/>
          </a:xfrm>
          <a:prstGeom prst="straightConnector1">
            <a:avLst/>
          </a:prstGeom>
          <a:ln w="19050" cap="flat" cmpd="sng">
            <a:solidFill>
              <a:schemeClr val="tx1"/>
            </a:solidFill>
            <a:prstDash val="solid"/>
            <a:headEnd type="none" w="med" len="med"/>
            <a:tailEnd type="triangle" w="med" len="med"/>
          </a:ln>
        </p:spPr>
      </p:cxnSp>
      <p:grpSp>
        <p:nvGrpSpPr>
          <p:cNvPr id="79911" name="Group 45"/>
          <p:cNvGrpSpPr/>
          <p:nvPr/>
        </p:nvGrpSpPr>
        <p:grpSpPr>
          <a:xfrm>
            <a:off x="5129213" y="931863"/>
            <a:ext cx="3694112" cy="1098550"/>
            <a:chOff x="0" y="0"/>
            <a:chExt cx="3693236" cy="1099100"/>
          </a:xfrm>
        </p:grpSpPr>
        <p:sp>
          <p:nvSpPr>
            <p:cNvPr id="76840" name="TextBox 29"/>
            <p:cNvSpPr txBox="1"/>
            <p:nvPr/>
          </p:nvSpPr>
          <p:spPr>
            <a:xfrm>
              <a:off x="1642796" y="0"/>
              <a:ext cx="2050440" cy="923897"/>
            </a:xfrm>
            <a:prstGeom prst="rect">
              <a:avLst/>
            </a:prstGeom>
            <a:solidFill>
              <a:srgbClr val="F2D698"/>
            </a:solid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dirty="0">
                  <a:ea typeface="宋体" panose="02010600030101010101" pitchFamily="2" charset="-122"/>
                </a:rPr>
                <a:t>1. When short-run aggregate supply falls . . .</a:t>
              </a:r>
              <a:endParaRPr lang="en-US" altLang="zh-CN" baseline="-25000" dirty="0">
                <a:ea typeface="宋体" panose="02010600030101010101" pitchFamily="2" charset="-122"/>
              </a:endParaRPr>
            </a:p>
          </p:txBody>
        </p:sp>
        <p:cxnSp>
          <p:nvCxnSpPr>
            <p:cNvPr id="76841" name="Straight Connector 41"/>
            <p:cNvCxnSpPr/>
            <p:nvPr/>
          </p:nvCxnSpPr>
          <p:spPr>
            <a:xfrm flipV="1">
              <a:off x="0" y="385955"/>
              <a:ext cx="1734726" cy="713145"/>
            </a:xfrm>
            <a:prstGeom prst="line">
              <a:avLst/>
            </a:prstGeom>
            <a:ln w="9525" cap="flat" cmpd="sng">
              <a:solidFill>
                <a:schemeClr val="tx1"/>
              </a:solidFill>
              <a:prstDash val="solid"/>
              <a:headEnd type="none" w="med" len="med"/>
              <a:tailEnd type="none" w="med" len="med"/>
            </a:ln>
          </p:spPr>
        </p:cxnSp>
      </p:grpSp>
      <p:grpSp>
        <p:nvGrpSpPr>
          <p:cNvPr id="79914" name="Group 49"/>
          <p:cNvGrpSpPr/>
          <p:nvPr/>
        </p:nvGrpSpPr>
        <p:grpSpPr>
          <a:xfrm>
            <a:off x="4965700" y="2605088"/>
            <a:ext cx="4003675" cy="1200150"/>
            <a:chOff x="0" y="0"/>
            <a:chExt cx="4002012" cy="1201416"/>
          </a:xfrm>
        </p:grpSpPr>
        <p:sp>
          <p:nvSpPr>
            <p:cNvPr id="76838" name="TextBox 29"/>
            <p:cNvSpPr txBox="1"/>
            <p:nvPr/>
          </p:nvSpPr>
          <p:spPr>
            <a:xfrm>
              <a:off x="1342447" y="0"/>
              <a:ext cx="2659565" cy="1201416"/>
            </a:xfrm>
            <a:prstGeom prst="rect">
              <a:avLst/>
            </a:prstGeom>
            <a:solidFill>
              <a:srgbClr val="F2D698"/>
            </a:solid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dirty="0">
                  <a:ea typeface="宋体" panose="02010600030101010101" pitchFamily="2" charset="-122"/>
                </a:rPr>
                <a:t>2. . . . policymakers can accommodate the shift by expanding aggregate demand . . .</a:t>
              </a:r>
              <a:endParaRPr lang="en-US" altLang="zh-CN" baseline="-25000" dirty="0">
                <a:ea typeface="宋体" panose="02010600030101010101" pitchFamily="2" charset="-122"/>
              </a:endParaRPr>
            </a:p>
          </p:txBody>
        </p:sp>
        <p:cxnSp>
          <p:nvCxnSpPr>
            <p:cNvPr id="76839" name="Straight Connector 44"/>
            <p:cNvCxnSpPr/>
            <p:nvPr/>
          </p:nvCxnSpPr>
          <p:spPr>
            <a:xfrm flipV="1">
              <a:off x="0" y="483109"/>
              <a:ext cx="1353575" cy="427487"/>
            </a:xfrm>
            <a:prstGeom prst="line">
              <a:avLst/>
            </a:prstGeom>
            <a:ln w="9525" cap="flat" cmpd="sng">
              <a:solidFill>
                <a:schemeClr val="tx1"/>
              </a:solidFill>
              <a:prstDash val="solid"/>
              <a:headEnd type="none" w="med" len="med"/>
              <a:tailEnd type="none" w="med" len="med"/>
            </a:ln>
          </p:spPr>
        </p:cxnSp>
      </p:grpSp>
      <p:cxnSp>
        <p:nvCxnSpPr>
          <p:cNvPr id="79917" name="Straight Arrow Connector 45"/>
          <p:cNvCxnSpPr/>
          <p:nvPr/>
        </p:nvCxnSpPr>
        <p:spPr>
          <a:xfrm rot="-5400000" flipV="1">
            <a:off x="1835150" y="2892425"/>
            <a:ext cx="288925" cy="4763"/>
          </a:xfrm>
          <a:prstGeom prst="straightConnector1">
            <a:avLst/>
          </a:prstGeom>
          <a:ln w="19050" cap="flat" cmpd="sng">
            <a:solidFill>
              <a:schemeClr val="tx1"/>
            </a:solidFill>
            <a:prstDash val="solid"/>
            <a:headEnd type="none" w="med" len="med"/>
            <a:tailEnd type="triangle" w="med" len="med"/>
          </a:ln>
        </p:spPr>
      </p:cxnSp>
      <p:grpSp>
        <p:nvGrpSpPr>
          <p:cNvPr id="79918" name="Group 53"/>
          <p:cNvGrpSpPr/>
          <p:nvPr/>
        </p:nvGrpSpPr>
        <p:grpSpPr>
          <a:xfrm>
            <a:off x="201613" y="1997075"/>
            <a:ext cx="1657350" cy="1754188"/>
            <a:chOff x="0" y="0"/>
            <a:chExt cx="1658373" cy="1753616"/>
          </a:xfrm>
        </p:grpSpPr>
        <p:sp>
          <p:nvSpPr>
            <p:cNvPr id="76836" name="TextBox 29"/>
            <p:cNvSpPr txBox="1"/>
            <p:nvPr/>
          </p:nvSpPr>
          <p:spPr>
            <a:xfrm>
              <a:off x="0" y="0"/>
              <a:ext cx="1306705" cy="1753616"/>
            </a:xfrm>
            <a:prstGeom prst="rect">
              <a:avLst/>
            </a:prstGeom>
            <a:solidFill>
              <a:srgbClr val="F2D698"/>
            </a:solid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dirty="0">
                  <a:ea typeface="宋体" panose="02010600030101010101" pitchFamily="2" charset="-122"/>
                </a:rPr>
                <a:t>3. . . . which</a:t>
              </a:r>
              <a:endParaRPr lang="en-US" altLang="zh-CN" dirty="0">
                <a:ea typeface="宋体" panose="02010600030101010101" pitchFamily="2" charset="-122"/>
              </a:endParaRPr>
            </a:p>
            <a:p>
              <a:pPr marL="0" lvl="0" indent="0" eaLnBrk="1" hangingPunct="1">
                <a:spcBef>
                  <a:spcPct val="0"/>
                </a:spcBef>
              </a:pPr>
              <a:r>
                <a:rPr lang="en-US" altLang="zh-CN" dirty="0">
                  <a:ea typeface="宋体" panose="02010600030101010101" pitchFamily="2" charset="-122"/>
                </a:rPr>
                <a:t>causes the</a:t>
              </a:r>
              <a:endParaRPr lang="en-US" altLang="zh-CN" dirty="0">
                <a:ea typeface="宋体" panose="02010600030101010101" pitchFamily="2" charset="-122"/>
              </a:endParaRPr>
            </a:p>
            <a:p>
              <a:pPr marL="0" lvl="0" indent="0" eaLnBrk="1" hangingPunct="1">
                <a:spcBef>
                  <a:spcPct val="0"/>
                </a:spcBef>
              </a:pPr>
              <a:r>
                <a:rPr lang="en-US" altLang="zh-CN" dirty="0">
                  <a:ea typeface="宋体" panose="02010600030101010101" pitchFamily="2" charset="-122"/>
                </a:rPr>
                <a:t>price level</a:t>
              </a:r>
              <a:endParaRPr lang="en-US" altLang="zh-CN" dirty="0">
                <a:ea typeface="宋体" panose="02010600030101010101" pitchFamily="2" charset="-122"/>
              </a:endParaRPr>
            </a:p>
            <a:p>
              <a:pPr marL="0" lvl="0" indent="0" eaLnBrk="1" hangingPunct="1">
                <a:spcBef>
                  <a:spcPct val="0"/>
                </a:spcBef>
              </a:pPr>
              <a:r>
                <a:rPr lang="en-US" altLang="zh-CN" dirty="0">
                  <a:ea typeface="宋体" panose="02010600030101010101" pitchFamily="2" charset="-122"/>
                </a:rPr>
                <a:t>to rise</a:t>
              </a:r>
              <a:endParaRPr lang="en-US" altLang="zh-CN" dirty="0">
                <a:ea typeface="宋体" panose="02010600030101010101" pitchFamily="2" charset="-122"/>
              </a:endParaRPr>
            </a:p>
            <a:p>
              <a:pPr marL="0" lvl="0" indent="0" eaLnBrk="1" hangingPunct="1">
                <a:spcBef>
                  <a:spcPct val="0"/>
                </a:spcBef>
              </a:pPr>
              <a:r>
                <a:rPr lang="en-US" altLang="zh-CN" dirty="0">
                  <a:ea typeface="宋体" panose="02010600030101010101" pitchFamily="2" charset="-122"/>
                </a:rPr>
                <a:t>further . . .</a:t>
              </a:r>
              <a:endParaRPr lang="en-US" altLang="zh-CN" baseline="-25000" dirty="0">
                <a:ea typeface="宋体" panose="02010600030101010101" pitchFamily="2" charset="-122"/>
              </a:endParaRPr>
            </a:p>
          </p:txBody>
        </p:sp>
        <p:cxnSp>
          <p:nvCxnSpPr>
            <p:cNvPr id="76837" name="Straight Connector 48"/>
            <p:cNvCxnSpPr/>
            <p:nvPr/>
          </p:nvCxnSpPr>
          <p:spPr>
            <a:xfrm>
              <a:off x="1162767" y="626859"/>
              <a:ext cx="495606" cy="7934"/>
            </a:xfrm>
            <a:prstGeom prst="line">
              <a:avLst/>
            </a:prstGeom>
            <a:ln w="9525" cap="flat" cmpd="sng">
              <a:solidFill>
                <a:schemeClr val="tx1"/>
              </a:solidFill>
              <a:prstDash val="solid"/>
              <a:headEnd type="none" w="med" len="med"/>
              <a:tailEnd type="none" w="med" len="med"/>
            </a:ln>
          </p:spPr>
        </p:cxnSp>
      </p:grpSp>
      <p:grpSp>
        <p:nvGrpSpPr>
          <p:cNvPr id="79921" name="Group 33"/>
          <p:cNvGrpSpPr/>
          <p:nvPr/>
        </p:nvGrpSpPr>
        <p:grpSpPr>
          <a:xfrm>
            <a:off x="2325688" y="1565275"/>
            <a:ext cx="3792537" cy="2228850"/>
            <a:chOff x="0" y="0"/>
            <a:chExt cx="3793420" cy="2229544"/>
          </a:xfrm>
        </p:grpSpPr>
        <p:cxnSp>
          <p:nvCxnSpPr>
            <p:cNvPr id="76834" name="Straight Connector 50"/>
            <p:cNvCxnSpPr/>
            <p:nvPr/>
          </p:nvCxnSpPr>
          <p:spPr>
            <a:xfrm>
              <a:off x="0" y="0"/>
              <a:ext cx="3147158" cy="2042161"/>
            </a:xfrm>
            <a:prstGeom prst="line">
              <a:avLst/>
            </a:prstGeom>
            <a:ln w="38100" cap="flat" cmpd="sng">
              <a:solidFill>
                <a:srgbClr val="C00000"/>
              </a:solidFill>
              <a:prstDash val="solid"/>
              <a:headEnd type="none" w="med" len="med"/>
              <a:tailEnd type="none" w="med" len="med"/>
            </a:ln>
          </p:spPr>
        </p:cxnSp>
        <p:sp>
          <p:nvSpPr>
            <p:cNvPr id="76835" name="TextBox 31"/>
            <p:cNvSpPr txBox="1"/>
            <p:nvPr/>
          </p:nvSpPr>
          <p:spPr>
            <a:xfrm>
              <a:off x="3202981" y="1860211"/>
              <a:ext cx="590439" cy="369333"/>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r>
                <a:rPr lang="en-US" altLang="zh-CN" dirty="0">
                  <a:ea typeface="宋体" panose="02010600030101010101" pitchFamily="2" charset="-122"/>
                </a:rPr>
                <a:t>AD</a:t>
              </a:r>
              <a:r>
                <a:rPr lang="en-US" altLang="zh-CN" baseline="-25000" dirty="0">
                  <a:ea typeface="宋体" panose="02010600030101010101" pitchFamily="2" charset="-122"/>
                </a:rPr>
                <a:t>2</a:t>
              </a:r>
              <a:endParaRPr lang="en-US" altLang="zh-CN" baseline="-25000" dirty="0">
                <a:ea typeface="宋体" panose="02010600030101010101" pitchFamily="2" charset="-122"/>
              </a:endParaRPr>
            </a:p>
          </p:txBody>
        </p:sp>
      </p:grpSp>
      <p:grpSp>
        <p:nvGrpSpPr>
          <p:cNvPr id="79924" name="Group 60"/>
          <p:cNvGrpSpPr/>
          <p:nvPr/>
        </p:nvGrpSpPr>
        <p:grpSpPr>
          <a:xfrm>
            <a:off x="1462088" y="2282825"/>
            <a:ext cx="2676525" cy="395288"/>
            <a:chOff x="0" y="0"/>
            <a:chExt cx="2678026" cy="394205"/>
          </a:xfrm>
        </p:grpSpPr>
        <p:grpSp>
          <p:nvGrpSpPr>
            <p:cNvPr id="76828" name="Group 25"/>
            <p:cNvGrpSpPr/>
            <p:nvPr/>
          </p:nvGrpSpPr>
          <p:grpSpPr>
            <a:xfrm>
              <a:off x="0" y="25726"/>
              <a:ext cx="2336401" cy="368479"/>
              <a:chOff x="0" y="0"/>
              <a:chExt cx="2336401" cy="368479"/>
            </a:xfrm>
          </p:grpSpPr>
          <p:grpSp>
            <p:nvGrpSpPr>
              <p:cNvPr id="76830" name="Group 27"/>
              <p:cNvGrpSpPr/>
              <p:nvPr/>
            </p:nvGrpSpPr>
            <p:grpSpPr>
              <a:xfrm>
                <a:off x="0" y="0"/>
                <a:ext cx="2265110" cy="368479"/>
                <a:chOff x="0" y="0"/>
                <a:chExt cx="2265305" cy="368479"/>
              </a:xfrm>
            </p:grpSpPr>
            <p:cxnSp>
              <p:nvCxnSpPr>
                <p:cNvPr id="76832" name="Straight Connector 57"/>
                <p:cNvCxnSpPr/>
                <p:nvPr/>
              </p:nvCxnSpPr>
              <p:spPr>
                <a:xfrm rot="10800000">
                  <a:off x="436845" y="145254"/>
                  <a:ext cx="1828395" cy="0"/>
                </a:xfrm>
                <a:prstGeom prst="line">
                  <a:avLst/>
                </a:prstGeom>
                <a:ln w="9525" cap="flat" cmpd="sng">
                  <a:solidFill>
                    <a:schemeClr val="tx1"/>
                  </a:solidFill>
                  <a:prstDash val="sysDot"/>
                  <a:headEnd type="none" w="med" len="med"/>
                  <a:tailEnd type="none" w="med" len="med"/>
                </a:ln>
              </p:spPr>
            </p:cxnSp>
            <p:sp>
              <p:nvSpPr>
                <p:cNvPr id="76833" name="TextBox 24"/>
                <p:cNvSpPr txBox="1"/>
                <p:nvPr/>
              </p:nvSpPr>
              <p:spPr>
                <a:xfrm>
                  <a:off x="0" y="0"/>
                  <a:ext cx="423721" cy="368479"/>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dirty="0">
                      <a:ea typeface="宋体" panose="02010600030101010101" pitchFamily="2" charset="-122"/>
                    </a:rPr>
                    <a:t>P</a:t>
                  </a:r>
                  <a:r>
                    <a:rPr lang="en-US" altLang="zh-CN" baseline="-25000" dirty="0">
                      <a:ea typeface="宋体" panose="02010600030101010101" pitchFamily="2" charset="-122"/>
                    </a:rPr>
                    <a:t>3</a:t>
                  </a:r>
                  <a:endParaRPr lang="en-US" altLang="zh-CN" baseline="-25000" dirty="0">
                    <a:ea typeface="宋体" panose="02010600030101010101" pitchFamily="2" charset="-122"/>
                  </a:endParaRPr>
                </a:p>
              </p:txBody>
            </p:sp>
          </p:grpSp>
          <p:sp>
            <p:nvSpPr>
              <p:cNvPr id="76831" name="Freeform 183"/>
              <p:cNvSpPr/>
              <p:nvPr/>
            </p:nvSpPr>
            <p:spPr>
              <a:xfrm>
                <a:off x="2190420" y="79351"/>
                <a:ext cx="145981" cy="136644"/>
              </a:xfrm>
              <a:custGeom>
                <a:avLst/>
                <a:gdLst>
                  <a:gd name="txL" fmla="*/ 0 w 106"/>
                  <a:gd name="txT" fmla="*/ 0 h 68"/>
                  <a:gd name="txR" fmla="*/ 106 w 106"/>
                  <a:gd name="txB" fmla="*/ 68 h 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alpha val="100000"/>
                </a:srgbClr>
              </a:solidFill>
              <a:ln w="9525">
                <a:noFill/>
              </a:ln>
            </p:spPr>
            <p:txBody>
              <a:bodyPr/>
              <a:p>
                <a:endParaRPr lang="zh-CN" altLang="en-US"/>
              </a:p>
            </p:txBody>
          </p:sp>
        </p:grpSp>
        <p:sp>
          <p:nvSpPr>
            <p:cNvPr id="76829" name="TextBox 24"/>
            <p:cNvSpPr txBox="1"/>
            <p:nvPr/>
          </p:nvSpPr>
          <p:spPr>
            <a:xfrm>
              <a:off x="2326507" y="0"/>
              <a:ext cx="351519" cy="368479"/>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r" eaLnBrk="1" hangingPunct="1">
                <a:spcBef>
                  <a:spcPct val="0"/>
                </a:spcBef>
              </a:pPr>
              <a:r>
                <a:rPr lang="en-US" altLang="zh-CN" dirty="0">
                  <a:ea typeface="宋体" panose="02010600030101010101" pitchFamily="2" charset="-122"/>
                </a:rPr>
                <a:t>C</a:t>
              </a:r>
              <a:endParaRPr lang="en-US" altLang="zh-CN" baseline="-25000" dirty="0">
                <a:ea typeface="宋体" panose="02010600030101010101" pitchFamily="2" charset="-122"/>
              </a:endParaRPr>
            </a:p>
          </p:txBody>
        </p:sp>
      </p:grpSp>
      <p:cxnSp>
        <p:nvCxnSpPr>
          <p:cNvPr id="79931" name="Straight Arrow Connector 59"/>
          <p:cNvCxnSpPr/>
          <p:nvPr/>
        </p:nvCxnSpPr>
        <p:spPr>
          <a:xfrm rot="-5400000" flipV="1">
            <a:off x="1873250" y="2593975"/>
            <a:ext cx="203200" cy="0"/>
          </a:xfrm>
          <a:prstGeom prst="straightConnector1">
            <a:avLst/>
          </a:prstGeom>
          <a:ln w="19050" cap="flat" cmpd="sng">
            <a:solidFill>
              <a:schemeClr val="tx1"/>
            </a:solidFill>
            <a:prstDash val="solid"/>
            <a:headEnd type="none" w="med" len="med"/>
            <a:tailEnd type="triangle" w="med" len="med"/>
          </a:ln>
        </p:spPr>
      </p:cxnSp>
      <p:cxnSp>
        <p:nvCxnSpPr>
          <p:cNvPr id="79932" name="Straight Arrow Connector 60"/>
          <p:cNvCxnSpPr/>
          <p:nvPr/>
        </p:nvCxnSpPr>
        <p:spPr>
          <a:xfrm rot="-10800000" flipV="1">
            <a:off x="4594225" y="3543300"/>
            <a:ext cx="712788" cy="1588"/>
          </a:xfrm>
          <a:prstGeom prst="straightConnector1">
            <a:avLst/>
          </a:prstGeom>
          <a:ln w="19050" cap="flat" cmpd="sng">
            <a:solidFill>
              <a:schemeClr val="tx1"/>
            </a:solidFill>
            <a:prstDash val="solid"/>
            <a:headEnd type="triangle" w="med" len="med"/>
            <a:tailEnd type="none" w="med" len="med"/>
          </a:ln>
        </p:spPr>
      </p:cxnSp>
      <p:grpSp>
        <p:nvGrpSpPr>
          <p:cNvPr id="79933" name="Group 75"/>
          <p:cNvGrpSpPr/>
          <p:nvPr/>
        </p:nvGrpSpPr>
        <p:grpSpPr>
          <a:xfrm>
            <a:off x="722313" y="4132263"/>
            <a:ext cx="2946400" cy="860425"/>
            <a:chOff x="0" y="0"/>
            <a:chExt cx="2947970" cy="859029"/>
          </a:xfrm>
        </p:grpSpPr>
        <p:sp>
          <p:nvSpPr>
            <p:cNvPr id="76826" name="TextBox 29"/>
            <p:cNvSpPr txBox="1"/>
            <p:nvPr/>
          </p:nvSpPr>
          <p:spPr>
            <a:xfrm>
              <a:off x="0" y="213163"/>
              <a:ext cx="2532335" cy="645866"/>
            </a:xfrm>
            <a:prstGeom prst="rect">
              <a:avLst/>
            </a:prstGeom>
            <a:solidFill>
              <a:srgbClr val="F2D698"/>
            </a:solid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spcBef>
                  <a:spcPct val="0"/>
                </a:spcBef>
              </a:pPr>
              <a:r>
                <a:rPr lang="en-US" altLang="zh-CN" dirty="0">
                  <a:ea typeface="宋体" panose="02010600030101010101" pitchFamily="2" charset="-122"/>
                </a:rPr>
                <a:t>4. . . . but keeps output</a:t>
              </a:r>
              <a:endParaRPr lang="en-US" altLang="zh-CN" dirty="0">
                <a:ea typeface="宋体" panose="02010600030101010101" pitchFamily="2" charset="-122"/>
              </a:endParaRPr>
            </a:p>
            <a:p>
              <a:pPr marL="0" lvl="0" indent="0" eaLnBrk="1" hangingPunct="1">
                <a:spcBef>
                  <a:spcPct val="0"/>
                </a:spcBef>
              </a:pPr>
              <a:r>
                <a:rPr lang="en-US" altLang="zh-CN" dirty="0">
                  <a:ea typeface="宋体" panose="02010600030101010101" pitchFamily="2" charset="-122"/>
                </a:rPr>
                <a:t>at its natural level.</a:t>
              </a:r>
              <a:endParaRPr lang="en-US" altLang="zh-CN" baseline="-25000" dirty="0">
                <a:ea typeface="宋体" panose="02010600030101010101" pitchFamily="2" charset="-122"/>
              </a:endParaRPr>
            </a:p>
          </p:txBody>
        </p:sp>
        <p:cxnSp>
          <p:nvCxnSpPr>
            <p:cNvPr id="76827" name="Straight Connector 63"/>
            <p:cNvCxnSpPr/>
            <p:nvPr/>
          </p:nvCxnSpPr>
          <p:spPr>
            <a:xfrm flipV="1">
              <a:off x="2128384" y="0"/>
              <a:ext cx="819586" cy="213964"/>
            </a:xfrm>
            <a:prstGeom prst="line">
              <a:avLst/>
            </a:prstGeom>
            <a:ln w="9525" cap="flat" cmpd="sng">
              <a:solidFill>
                <a:schemeClr val="tx1"/>
              </a:solidFill>
              <a:prstDash val="solid"/>
              <a:headEnd type="none" w="med" len="med"/>
              <a:tailEnd type="none" w="med" len="med"/>
            </a:ln>
          </p:spPr>
        </p:cxnSp>
      </p:grpSp>
      <p:sp>
        <p:nvSpPr>
          <p:cNvPr id="76824" name="Slide Number Placeholder 1"/>
          <p:cNvSpPr txBox="1">
            <a:spLocks noGrp="1"/>
          </p:cNvSpPr>
          <p:nvPr/>
        </p:nvSpPr>
        <p:spPr>
          <a:xfrm>
            <a:off x="8618538" y="6473825"/>
            <a:ext cx="520700" cy="379413"/>
          </a:xfrm>
          <a:prstGeom prst="rect">
            <a:avLst/>
          </a:prstGeom>
          <a:noFill/>
          <a:ln w="9525">
            <a:noFill/>
          </a:ln>
        </p:spPr>
        <p:txBody>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pic>
        <p:nvPicPr>
          <p:cNvPr id="76825" name="Picture 65" descr="33J11"/>
          <p:cNvPicPr>
            <a:picLocks noChangeAspect="1"/>
          </p:cNvPicPr>
          <p:nvPr/>
        </p:nvPicPr>
        <p:blipFill>
          <a:blip r:embed="rId1"/>
          <a:stretch>
            <a:fillRect/>
          </a:stretch>
        </p:blipFill>
        <p:spPr>
          <a:xfrm>
            <a:off x="157163" y="869950"/>
            <a:ext cx="8843962" cy="41163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9882"/>
                                        </p:tgtEl>
                                        <p:attrNameLst>
                                          <p:attrName>style.visibility</p:attrName>
                                        </p:attrNameLst>
                                      </p:cBhvr>
                                      <p:to>
                                        <p:strVal val="visible"/>
                                      </p:to>
                                    </p:set>
                                    <p:animEffect transition="in" filter="wipe(left)">
                                      <p:cBhvr>
                                        <p:cTn id="7" dur="500"/>
                                        <p:tgtEl>
                                          <p:spTgt spid="79882"/>
                                        </p:tgtEl>
                                      </p:cBhvr>
                                    </p:animEffect>
                                  </p:childTnLst>
                                </p:cTn>
                              </p:par>
                              <p:par>
                                <p:cTn id="8" presetID="22" presetClass="entr" presetSubtype="4" fill="hold" nodeType="withEffect">
                                  <p:stCondLst>
                                    <p:cond delay="0"/>
                                  </p:stCondLst>
                                  <p:childTnLst>
                                    <p:set>
                                      <p:cBhvr>
                                        <p:cTn id="9" dur="1" fill="hold">
                                          <p:stCondLst>
                                            <p:cond delay="0"/>
                                          </p:stCondLst>
                                        </p:cTn>
                                        <p:tgtEl>
                                          <p:spTgt spid="79877"/>
                                        </p:tgtEl>
                                        <p:attrNameLst>
                                          <p:attrName>style.visibility</p:attrName>
                                        </p:attrNameLst>
                                      </p:cBhvr>
                                      <p:to>
                                        <p:strVal val="visible"/>
                                      </p:to>
                                    </p:set>
                                    <p:animEffect transition="in" filter="wipe(down)">
                                      <p:cBhvr>
                                        <p:cTn id="10" dur="500"/>
                                        <p:tgtEl>
                                          <p:spTgt spid="79877"/>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79886"/>
                                        </p:tgtEl>
                                        <p:attrNameLst>
                                          <p:attrName>style.visibility</p:attrName>
                                        </p:attrNameLst>
                                      </p:cBhvr>
                                      <p:to>
                                        <p:strVal val="visible"/>
                                      </p:to>
                                    </p:set>
                                    <p:animEffect transition="in" filter="wipe(up)">
                                      <p:cBhvr>
                                        <p:cTn id="14" dur="1000"/>
                                        <p:tgtEl>
                                          <p:spTgt spid="79886"/>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79894"/>
                                        </p:tgtEl>
                                        <p:attrNameLst>
                                          <p:attrName>style.visibility</p:attrName>
                                        </p:attrNameLst>
                                      </p:cBhvr>
                                      <p:to>
                                        <p:strVal val="visible"/>
                                      </p:to>
                                    </p:set>
                                    <p:animEffect transition="in" filter="wipe(left)">
                                      <p:cBhvr>
                                        <p:cTn id="18" dur="1000"/>
                                        <p:tgtEl>
                                          <p:spTgt spid="79894"/>
                                        </p:tgtEl>
                                      </p:cBhvr>
                                    </p:animEffect>
                                  </p:childTnLst>
                                </p:cTn>
                              </p:par>
                            </p:childTnLst>
                          </p:cTn>
                        </p:par>
                        <p:par>
                          <p:cTn id="19" fill="hold">
                            <p:stCondLst>
                              <p:cond delay="2500"/>
                            </p:stCondLst>
                            <p:childTnLst>
                              <p:par>
                                <p:cTn id="20" presetID="22" presetClass="entr" presetSubtype="8" fill="hold" nodeType="afterEffect">
                                  <p:stCondLst>
                                    <p:cond delay="0"/>
                                  </p:stCondLst>
                                  <p:childTnLst>
                                    <p:set>
                                      <p:cBhvr>
                                        <p:cTn id="21" dur="1" fill="hold">
                                          <p:stCondLst>
                                            <p:cond delay="0"/>
                                          </p:stCondLst>
                                        </p:cTn>
                                        <p:tgtEl>
                                          <p:spTgt spid="79891"/>
                                        </p:tgtEl>
                                        <p:attrNameLst>
                                          <p:attrName>style.visibility</p:attrName>
                                        </p:attrNameLst>
                                      </p:cBhvr>
                                      <p:to>
                                        <p:strVal val="visible"/>
                                      </p:to>
                                    </p:set>
                                    <p:animEffect transition="in" filter="wipe(left)">
                                      <p:cBhvr>
                                        <p:cTn id="22" dur="1000"/>
                                        <p:tgtEl>
                                          <p:spTgt spid="79891"/>
                                        </p:tgtEl>
                                      </p:cBhvr>
                                    </p:animEffect>
                                  </p:childTnLst>
                                </p:cTn>
                              </p:par>
                            </p:childTnLst>
                          </p:cTn>
                        </p:par>
                        <p:par>
                          <p:cTn id="23" fill="hold">
                            <p:stCondLst>
                              <p:cond delay="3500"/>
                            </p:stCondLst>
                            <p:childTnLst>
                              <p:par>
                                <p:cTn id="24" presetID="22" presetClass="entr" presetSubtype="8" fill="hold" nodeType="afterEffect">
                                  <p:stCondLst>
                                    <p:cond delay="0"/>
                                  </p:stCondLst>
                                  <p:childTnLst>
                                    <p:set>
                                      <p:cBhvr>
                                        <p:cTn id="25" dur="1" fill="hold">
                                          <p:stCondLst>
                                            <p:cond delay="0"/>
                                          </p:stCondLst>
                                        </p:cTn>
                                        <p:tgtEl>
                                          <p:spTgt spid="79897"/>
                                        </p:tgtEl>
                                        <p:attrNameLst>
                                          <p:attrName>style.visibility</p:attrName>
                                        </p:attrNameLst>
                                      </p:cBhvr>
                                      <p:to>
                                        <p:strVal val="visible"/>
                                      </p:to>
                                    </p:set>
                                    <p:animEffect transition="in" filter="wipe(left)">
                                      <p:cBhvr>
                                        <p:cTn id="26" dur="1000"/>
                                        <p:tgtEl>
                                          <p:spTgt spid="79897"/>
                                        </p:tgtEl>
                                      </p:cBhvr>
                                    </p:animEffect>
                                  </p:childTnLst>
                                </p:cTn>
                              </p:par>
                            </p:childTnLst>
                          </p:cTn>
                        </p:par>
                        <p:par>
                          <p:cTn id="27" fill="hold">
                            <p:stCondLst>
                              <p:cond delay="4500"/>
                            </p:stCondLst>
                            <p:childTnLst>
                              <p:par>
                                <p:cTn id="28" presetID="22" presetClass="entr" presetSubtype="2" fill="hold" nodeType="afterEffect">
                                  <p:stCondLst>
                                    <p:cond delay="1000"/>
                                  </p:stCondLst>
                                  <p:childTnLst>
                                    <p:set>
                                      <p:cBhvr>
                                        <p:cTn id="29" dur="1" fill="hold">
                                          <p:stCondLst>
                                            <p:cond delay="0"/>
                                          </p:stCondLst>
                                        </p:cTn>
                                        <p:tgtEl>
                                          <p:spTgt spid="79910"/>
                                        </p:tgtEl>
                                        <p:attrNameLst>
                                          <p:attrName>style.visibility</p:attrName>
                                        </p:attrNameLst>
                                      </p:cBhvr>
                                      <p:to>
                                        <p:strVal val="visible"/>
                                      </p:to>
                                    </p:set>
                                    <p:animEffect transition="in" filter="wipe(right)">
                                      <p:cBhvr>
                                        <p:cTn id="30" dur="500"/>
                                        <p:tgtEl>
                                          <p:spTgt spid="79910"/>
                                        </p:tgtEl>
                                      </p:cBhvr>
                                    </p:animEffect>
                                  </p:childTnLst>
                                </p:cTn>
                              </p:par>
                            </p:childTnLst>
                          </p:cTn>
                        </p:par>
                        <p:par>
                          <p:cTn id="31" fill="hold">
                            <p:stCondLst>
                              <p:cond delay="6000"/>
                            </p:stCondLst>
                            <p:childTnLst>
                              <p:par>
                                <p:cTn id="32" presetID="22" presetClass="entr" presetSubtype="8" fill="hold" nodeType="afterEffect">
                                  <p:stCondLst>
                                    <p:cond delay="0"/>
                                  </p:stCondLst>
                                  <p:childTnLst>
                                    <p:set>
                                      <p:cBhvr>
                                        <p:cTn id="33" dur="1" fill="hold">
                                          <p:stCondLst>
                                            <p:cond delay="0"/>
                                          </p:stCondLst>
                                        </p:cTn>
                                        <p:tgtEl>
                                          <p:spTgt spid="79904"/>
                                        </p:tgtEl>
                                        <p:attrNameLst>
                                          <p:attrName>style.visibility</p:attrName>
                                        </p:attrNameLst>
                                      </p:cBhvr>
                                      <p:to>
                                        <p:strVal val="visible"/>
                                      </p:to>
                                    </p:set>
                                    <p:animEffect transition="in" filter="wipe(left)">
                                      <p:cBhvr>
                                        <p:cTn id="34" dur="1000"/>
                                        <p:tgtEl>
                                          <p:spTgt spid="79904"/>
                                        </p:tgtEl>
                                      </p:cBhvr>
                                    </p:animEffect>
                                  </p:childTnLst>
                                </p:cTn>
                              </p:par>
                            </p:childTnLst>
                          </p:cTn>
                        </p:par>
                        <p:par>
                          <p:cTn id="35" fill="hold">
                            <p:stCondLst>
                              <p:cond delay="7000"/>
                            </p:stCondLst>
                            <p:childTnLst>
                              <p:par>
                                <p:cTn id="36" presetID="22" presetClass="entr" presetSubtype="8" fill="hold" nodeType="afterEffect">
                                  <p:stCondLst>
                                    <p:cond delay="0"/>
                                  </p:stCondLst>
                                  <p:childTnLst>
                                    <p:set>
                                      <p:cBhvr>
                                        <p:cTn id="37" dur="1" fill="hold">
                                          <p:stCondLst>
                                            <p:cond delay="0"/>
                                          </p:stCondLst>
                                        </p:cTn>
                                        <p:tgtEl>
                                          <p:spTgt spid="79911"/>
                                        </p:tgtEl>
                                        <p:attrNameLst>
                                          <p:attrName>style.visibility</p:attrName>
                                        </p:attrNameLst>
                                      </p:cBhvr>
                                      <p:to>
                                        <p:strVal val="visible"/>
                                      </p:to>
                                    </p:set>
                                    <p:animEffect transition="in" filter="wipe(left)">
                                      <p:cBhvr>
                                        <p:cTn id="38" dur="500"/>
                                        <p:tgtEl>
                                          <p:spTgt spid="79911"/>
                                        </p:tgtEl>
                                      </p:cBhvr>
                                    </p:animEffect>
                                  </p:childTnLst>
                                </p:cTn>
                              </p:par>
                            </p:childTnLst>
                          </p:cTn>
                        </p:par>
                        <p:par>
                          <p:cTn id="39" fill="hold">
                            <p:stCondLst>
                              <p:cond delay="7500"/>
                            </p:stCondLst>
                            <p:childTnLst>
                              <p:par>
                                <p:cTn id="40" presetID="22" presetClass="entr" presetSubtype="8" fill="hold" nodeType="afterEffect">
                                  <p:stCondLst>
                                    <p:cond delay="0"/>
                                  </p:stCondLst>
                                  <p:childTnLst>
                                    <p:set>
                                      <p:cBhvr>
                                        <p:cTn id="41" dur="1" fill="hold">
                                          <p:stCondLst>
                                            <p:cond delay="0"/>
                                          </p:stCondLst>
                                        </p:cTn>
                                        <p:tgtEl>
                                          <p:spTgt spid="79907"/>
                                        </p:tgtEl>
                                        <p:attrNameLst>
                                          <p:attrName>style.visibility</p:attrName>
                                        </p:attrNameLst>
                                      </p:cBhvr>
                                      <p:to>
                                        <p:strVal val="visible"/>
                                      </p:to>
                                    </p:set>
                                    <p:animEffect transition="in" filter="wipe(left)">
                                      <p:cBhvr>
                                        <p:cTn id="42" dur="1000"/>
                                        <p:tgtEl>
                                          <p:spTgt spid="79907"/>
                                        </p:tgtEl>
                                      </p:cBhvr>
                                    </p:animEffect>
                                  </p:childTnLst>
                                </p:cTn>
                              </p:par>
                            </p:childTnLst>
                          </p:cTn>
                        </p:par>
                        <p:par>
                          <p:cTn id="43" fill="hold">
                            <p:stCondLst>
                              <p:cond delay="8500"/>
                            </p:stCondLst>
                            <p:childTnLst>
                              <p:par>
                                <p:cTn id="44" presetID="22" presetClass="entr" presetSubtype="4" fill="hold" nodeType="afterEffect">
                                  <p:stCondLst>
                                    <p:cond delay="0"/>
                                  </p:stCondLst>
                                  <p:childTnLst>
                                    <p:set>
                                      <p:cBhvr>
                                        <p:cTn id="45" dur="1" fill="hold">
                                          <p:stCondLst>
                                            <p:cond delay="0"/>
                                          </p:stCondLst>
                                        </p:cTn>
                                        <p:tgtEl>
                                          <p:spTgt spid="79917"/>
                                        </p:tgtEl>
                                        <p:attrNameLst>
                                          <p:attrName>style.visibility</p:attrName>
                                        </p:attrNameLst>
                                      </p:cBhvr>
                                      <p:to>
                                        <p:strVal val="visible"/>
                                      </p:to>
                                    </p:set>
                                    <p:animEffect transition="in" filter="wipe(down)">
                                      <p:cBhvr>
                                        <p:cTn id="46" dur="500"/>
                                        <p:tgtEl>
                                          <p:spTgt spid="79917"/>
                                        </p:tgtEl>
                                      </p:cBhvr>
                                    </p:animEffect>
                                  </p:childTnLst>
                                </p:cTn>
                              </p:par>
                            </p:childTnLst>
                          </p:cTn>
                        </p:par>
                        <p:par>
                          <p:cTn id="47" fill="hold">
                            <p:stCondLst>
                              <p:cond delay="9000"/>
                            </p:stCondLst>
                            <p:childTnLst>
                              <p:par>
                                <p:cTn id="48" presetID="22" presetClass="entr" presetSubtype="8" fill="hold" nodeType="afterEffect">
                                  <p:stCondLst>
                                    <p:cond delay="1000"/>
                                  </p:stCondLst>
                                  <p:childTnLst>
                                    <p:set>
                                      <p:cBhvr>
                                        <p:cTn id="49" dur="1" fill="hold">
                                          <p:stCondLst>
                                            <p:cond delay="0"/>
                                          </p:stCondLst>
                                        </p:cTn>
                                        <p:tgtEl>
                                          <p:spTgt spid="79932"/>
                                        </p:tgtEl>
                                        <p:attrNameLst>
                                          <p:attrName>style.visibility</p:attrName>
                                        </p:attrNameLst>
                                      </p:cBhvr>
                                      <p:to>
                                        <p:strVal val="visible"/>
                                      </p:to>
                                    </p:set>
                                    <p:animEffect transition="in" filter="wipe(left)">
                                      <p:cBhvr>
                                        <p:cTn id="50" dur="500"/>
                                        <p:tgtEl>
                                          <p:spTgt spid="79932"/>
                                        </p:tgtEl>
                                      </p:cBhvr>
                                    </p:animEffect>
                                  </p:childTnLst>
                                </p:cTn>
                              </p:par>
                            </p:childTnLst>
                          </p:cTn>
                        </p:par>
                        <p:par>
                          <p:cTn id="51" fill="hold">
                            <p:stCondLst>
                              <p:cond delay="10500"/>
                            </p:stCondLst>
                            <p:childTnLst>
                              <p:par>
                                <p:cTn id="52" presetID="22" presetClass="entr" presetSubtype="8" fill="hold" nodeType="afterEffect">
                                  <p:stCondLst>
                                    <p:cond delay="0"/>
                                  </p:stCondLst>
                                  <p:childTnLst>
                                    <p:set>
                                      <p:cBhvr>
                                        <p:cTn id="53" dur="1" fill="hold">
                                          <p:stCondLst>
                                            <p:cond delay="0"/>
                                          </p:stCondLst>
                                        </p:cTn>
                                        <p:tgtEl>
                                          <p:spTgt spid="79914"/>
                                        </p:tgtEl>
                                        <p:attrNameLst>
                                          <p:attrName>style.visibility</p:attrName>
                                        </p:attrNameLst>
                                      </p:cBhvr>
                                      <p:to>
                                        <p:strVal val="visible"/>
                                      </p:to>
                                    </p:set>
                                    <p:animEffect transition="in" filter="wipe(left)">
                                      <p:cBhvr>
                                        <p:cTn id="54" dur="500"/>
                                        <p:tgtEl>
                                          <p:spTgt spid="79914"/>
                                        </p:tgtEl>
                                      </p:cBhvr>
                                    </p:animEffect>
                                  </p:childTnLst>
                                </p:cTn>
                              </p:par>
                            </p:childTnLst>
                          </p:cTn>
                        </p:par>
                        <p:par>
                          <p:cTn id="55" fill="hold">
                            <p:stCondLst>
                              <p:cond delay="11000"/>
                            </p:stCondLst>
                            <p:childTnLst>
                              <p:par>
                                <p:cTn id="56" presetID="22" presetClass="entr" presetSubtype="8" fill="hold" nodeType="afterEffect">
                                  <p:stCondLst>
                                    <p:cond delay="0"/>
                                  </p:stCondLst>
                                  <p:childTnLst>
                                    <p:set>
                                      <p:cBhvr>
                                        <p:cTn id="57" dur="1" fill="hold">
                                          <p:stCondLst>
                                            <p:cond delay="0"/>
                                          </p:stCondLst>
                                        </p:cTn>
                                        <p:tgtEl>
                                          <p:spTgt spid="79921"/>
                                        </p:tgtEl>
                                        <p:attrNameLst>
                                          <p:attrName>style.visibility</p:attrName>
                                        </p:attrNameLst>
                                      </p:cBhvr>
                                      <p:to>
                                        <p:strVal val="visible"/>
                                      </p:to>
                                    </p:set>
                                    <p:animEffect transition="in" filter="wipe(left)">
                                      <p:cBhvr>
                                        <p:cTn id="58" dur="1000"/>
                                        <p:tgtEl>
                                          <p:spTgt spid="79921"/>
                                        </p:tgtEl>
                                      </p:cBhvr>
                                    </p:animEffect>
                                  </p:childTnLst>
                                </p:cTn>
                              </p:par>
                            </p:childTnLst>
                          </p:cTn>
                        </p:par>
                        <p:par>
                          <p:cTn id="59" fill="hold">
                            <p:stCondLst>
                              <p:cond delay="12000"/>
                            </p:stCondLst>
                            <p:childTnLst>
                              <p:par>
                                <p:cTn id="60" presetID="22" presetClass="entr" presetSubtype="8" fill="hold" nodeType="afterEffect">
                                  <p:stCondLst>
                                    <p:cond delay="0"/>
                                  </p:stCondLst>
                                  <p:childTnLst>
                                    <p:set>
                                      <p:cBhvr>
                                        <p:cTn id="61" dur="1" fill="hold">
                                          <p:stCondLst>
                                            <p:cond delay="0"/>
                                          </p:stCondLst>
                                        </p:cTn>
                                        <p:tgtEl>
                                          <p:spTgt spid="79924"/>
                                        </p:tgtEl>
                                        <p:attrNameLst>
                                          <p:attrName>style.visibility</p:attrName>
                                        </p:attrNameLst>
                                      </p:cBhvr>
                                      <p:to>
                                        <p:strVal val="visible"/>
                                      </p:to>
                                    </p:set>
                                    <p:animEffect transition="in" filter="wipe(left)">
                                      <p:cBhvr>
                                        <p:cTn id="62" dur="1000"/>
                                        <p:tgtEl>
                                          <p:spTgt spid="79924"/>
                                        </p:tgtEl>
                                      </p:cBhvr>
                                    </p:animEffect>
                                  </p:childTnLst>
                                </p:cTn>
                              </p:par>
                            </p:childTnLst>
                          </p:cTn>
                        </p:par>
                        <p:par>
                          <p:cTn id="63" fill="hold">
                            <p:stCondLst>
                              <p:cond delay="13000"/>
                            </p:stCondLst>
                            <p:childTnLst>
                              <p:par>
                                <p:cTn id="64" presetID="22" presetClass="entr" presetSubtype="4" fill="hold" nodeType="afterEffect">
                                  <p:stCondLst>
                                    <p:cond delay="0"/>
                                  </p:stCondLst>
                                  <p:childTnLst>
                                    <p:set>
                                      <p:cBhvr>
                                        <p:cTn id="65" dur="1" fill="hold">
                                          <p:stCondLst>
                                            <p:cond delay="0"/>
                                          </p:stCondLst>
                                        </p:cTn>
                                        <p:tgtEl>
                                          <p:spTgt spid="79931"/>
                                        </p:tgtEl>
                                        <p:attrNameLst>
                                          <p:attrName>style.visibility</p:attrName>
                                        </p:attrNameLst>
                                      </p:cBhvr>
                                      <p:to>
                                        <p:strVal val="visible"/>
                                      </p:to>
                                    </p:set>
                                    <p:animEffect transition="in" filter="wipe(down)">
                                      <p:cBhvr>
                                        <p:cTn id="66" dur="500"/>
                                        <p:tgtEl>
                                          <p:spTgt spid="79931"/>
                                        </p:tgtEl>
                                      </p:cBhvr>
                                    </p:animEffect>
                                  </p:childTnLst>
                                </p:cTn>
                              </p:par>
                            </p:childTnLst>
                          </p:cTn>
                        </p:par>
                        <p:par>
                          <p:cTn id="67" fill="hold">
                            <p:stCondLst>
                              <p:cond delay="13500"/>
                            </p:stCondLst>
                            <p:childTnLst>
                              <p:par>
                                <p:cTn id="68" presetID="22" presetClass="entr" presetSubtype="8" fill="hold" nodeType="afterEffect">
                                  <p:stCondLst>
                                    <p:cond delay="0"/>
                                  </p:stCondLst>
                                  <p:childTnLst>
                                    <p:set>
                                      <p:cBhvr>
                                        <p:cTn id="69" dur="1" fill="hold">
                                          <p:stCondLst>
                                            <p:cond delay="0"/>
                                          </p:stCondLst>
                                        </p:cTn>
                                        <p:tgtEl>
                                          <p:spTgt spid="79918"/>
                                        </p:tgtEl>
                                        <p:attrNameLst>
                                          <p:attrName>style.visibility</p:attrName>
                                        </p:attrNameLst>
                                      </p:cBhvr>
                                      <p:to>
                                        <p:strVal val="visible"/>
                                      </p:to>
                                    </p:set>
                                    <p:animEffect transition="in" filter="wipe(left)">
                                      <p:cBhvr>
                                        <p:cTn id="70" dur="500"/>
                                        <p:tgtEl>
                                          <p:spTgt spid="79918"/>
                                        </p:tgtEl>
                                      </p:cBhvr>
                                    </p:animEffect>
                                  </p:childTnLst>
                                </p:cTn>
                              </p:par>
                            </p:childTnLst>
                          </p:cTn>
                        </p:par>
                        <p:par>
                          <p:cTn id="71" fill="hold">
                            <p:stCondLst>
                              <p:cond delay="14000"/>
                            </p:stCondLst>
                            <p:childTnLst>
                              <p:par>
                                <p:cTn id="72" presetID="22" presetClass="entr" presetSubtype="8" fill="hold" nodeType="afterEffect">
                                  <p:stCondLst>
                                    <p:cond delay="0"/>
                                  </p:stCondLst>
                                  <p:childTnLst>
                                    <p:set>
                                      <p:cBhvr>
                                        <p:cTn id="73" dur="1" fill="hold">
                                          <p:stCondLst>
                                            <p:cond delay="0"/>
                                          </p:stCondLst>
                                        </p:cTn>
                                        <p:tgtEl>
                                          <p:spTgt spid="79933"/>
                                        </p:tgtEl>
                                        <p:attrNameLst>
                                          <p:attrName>style.visibility</p:attrName>
                                        </p:attrNameLst>
                                      </p:cBhvr>
                                      <p:to>
                                        <p:strVal val="visible"/>
                                      </p:to>
                                    </p:set>
                                    <p:animEffect transition="in" filter="wipe(left)">
                                      <p:cBhvr>
                                        <p:cTn id="74" dur="500"/>
                                        <p:tgtEl>
                                          <p:spTgt spid="79933"/>
                                        </p:tgtEl>
                                      </p:cBhvr>
                                    </p:animEffect>
                                  </p:childTnLst>
                                </p:cTn>
                              </p:par>
                            </p:childTnLst>
                          </p:cTn>
                        </p:par>
                        <p:par>
                          <p:cTn id="75" fill="hold">
                            <p:stCondLst>
                              <p:cond delay="14500"/>
                            </p:stCondLst>
                            <p:childTnLst>
                              <p:par>
                                <p:cTn id="76" presetID="22" presetClass="entr" presetSubtype="8" fill="hold" grpId="0" nodeType="afterEffect">
                                  <p:stCondLst>
                                    <p:cond delay="0"/>
                                  </p:stCondLst>
                                  <p:childTnLst>
                                    <p:set>
                                      <p:cBhvr>
                                        <p:cTn id="77" dur="1" fill="hold">
                                          <p:stCondLst>
                                            <p:cond delay="0"/>
                                          </p:stCondLst>
                                        </p:cTn>
                                        <p:tgtEl>
                                          <p:spTgt spid="79885"/>
                                        </p:tgtEl>
                                        <p:attrNameLst>
                                          <p:attrName>style.visibility</p:attrName>
                                        </p:attrNameLst>
                                      </p:cBhvr>
                                      <p:to>
                                        <p:strVal val="visible"/>
                                      </p:to>
                                    </p:set>
                                    <p:animEffect transition="in" filter="wipe(left)">
                                      <p:cBhvr>
                                        <p:cTn id="78" dur="500"/>
                                        <p:tgtEl>
                                          <p:spTgt spid="79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Title 2"/>
          <p:cNvSpPr>
            <a:spLocks noGrp="1"/>
          </p:cNvSpPr>
          <p:nvPr>
            <p:ph type="title" idx="4294967295"/>
          </p:nvPr>
        </p:nvSpPr>
        <p:spPr>
          <a:ln/>
        </p:spPr>
        <p:txBody>
          <a:bodyPr vert="horz" wrap="square" lIns="91440" tIns="45720" rIns="91440" bIns="45720" anchor="t"/>
          <a:p>
            <a:r>
              <a:rPr lang="zh-CN" altLang="en-US" dirty="0">
                <a:ea typeface="宋体" panose="02010600030101010101" pitchFamily="2" charset="-122"/>
              </a:rPr>
              <a:t>石油与经济</a:t>
            </a:r>
            <a:endParaRPr lang="zh-CN" altLang="en-US" dirty="0">
              <a:ea typeface="宋体" panose="02010600030101010101" pitchFamily="2" charset="-122"/>
            </a:endParaRPr>
          </a:p>
        </p:txBody>
      </p:sp>
      <p:sp>
        <p:nvSpPr>
          <p:cNvPr id="101379" name="Content Placeholder 1"/>
          <p:cNvSpPr>
            <a:spLocks noGrp="1"/>
          </p:cNvSpPr>
          <p:nvPr>
            <p:ph idx="1"/>
          </p:nvPr>
        </p:nvSpPr>
        <p:spPr>
          <a:xfrm>
            <a:off x="457200" y="688975"/>
            <a:ext cx="8458200" cy="5788025"/>
          </a:xfrm>
          <a:ln/>
        </p:spPr>
        <p:txBody>
          <a:bodyPr vert="horz" wrap="square" lIns="91440" tIns="45720" rIns="91440" bIns="45720" anchor="t"/>
          <a:p>
            <a:r>
              <a:rPr lang="zh-CN" altLang="en-US" dirty="0">
                <a:solidFill>
                  <a:srgbClr val="5D2884"/>
                </a:solidFill>
                <a:ea typeface="宋体" panose="02010600030101010101" pitchFamily="2" charset="-122"/>
              </a:rPr>
              <a:t>美国的经济波动</a:t>
            </a:r>
            <a:endParaRPr lang="zh-CN" altLang="en-US" dirty="0">
              <a:solidFill>
                <a:srgbClr val="5D2884"/>
              </a:solidFill>
              <a:ea typeface="宋体" panose="02010600030101010101" pitchFamily="2" charset="-122"/>
            </a:endParaRPr>
          </a:p>
          <a:p>
            <a:pPr lvl="1"/>
            <a:r>
              <a:rPr lang="zh-CN" altLang="en-US" dirty="0">
                <a:ea typeface="宋体" panose="02010600030101010101" pitchFamily="2" charset="-122"/>
              </a:rPr>
              <a:t>自从</a:t>
            </a:r>
            <a:r>
              <a:rPr lang="en-US" altLang="zh-CN" dirty="0">
                <a:ea typeface="宋体" panose="02010600030101010101" pitchFamily="2" charset="-122"/>
              </a:rPr>
              <a:t>1970</a:t>
            </a:r>
            <a:r>
              <a:rPr lang="zh-CN" altLang="en-US" dirty="0">
                <a:ea typeface="宋体" panose="02010600030101010101" pitchFamily="2" charset="-122"/>
              </a:rPr>
              <a:t>年</a:t>
            </a:r>
            <a:r>
              <a:rPr lang="en-US" altLang="zh-CN" dirty="0">
                <a:ea typeface="宋体" panose="02010600030101010101" pitchFamily="2" charset="-122"/>
              </a:rPr>
              <a:t>, </a:t>
            </a:r>
            <a:r>
              <a:rPr lang="zh-CN" altLang="en-US" dirty="0">
                <a:ea typeface="宋体" panose="02010600030101010101" pitchFamily="2" charset="-122"/>
              </a:rPr>
              <a:t>源于中东石油地区</a:t>
            </a:r>
            <a:endParaRPr lang="zh-CN" altLang="en-US" dirty="0">
              <a:ea typeface="宋体" panose="02010600030101010101" pitchFamily="2" charset="-122"/>
            </a:endParaRPr>
          </a:p>
          <a:p>
            <a:r>
              <a:rPr lang="zh-CN" altLang="en-US" dirty="0">
                <a:solidFill>
                  <a:srgbClr val="5D2884"/>
                </a:solidFill>
                <a:ea typeface="宋体" panose="02010600030101010101" pitchFamily="2" charset="-122"/>
              </a:rPr>
              <a:t>某个事件 </a:t>
            </a:r>
            <a:r>
              <a:rPr lang="en-US" altLang="zh-CN" dirty="0">
                <a:solidFill>
                  <a:srgbClr val="5D2884"/>
                </a:solidFill>
                <a:ea typeface="宋体" panose="02010600030101010101" pitchFamily="2" charset="-122"/>
              </a:rPr>
              <a:t>– </a:t>
            </a:r>
            <a:r>
              <a:rPr lang="zh-CN" altLang="en-US" dirty="0">
                <a:solidFill>
                  <a:srgbClr val="5D2884"/>
                </a:solidFill>
                <a:ea typeface="宋体" panose="02010600030101010101" pitchFamily="2" charset="-122"/>
              </a:rPr>
              <a:t>减少了来自于中东的石油输入</a:t>
            </a:r>
            <a:endParaRPr lang="zh-CN" altLang="en-US" dirty="0">
              <a:solidFill>
                <a:srgbClr val="5D2884"/>
              </a:solidFill>
              <a:ea typeface="宋体" panose="02010600030101010101" pitchFamily="2" charset="-122"/>
            </a:endParaRPr>
          </a:p>
          <a:p>
            <a:pPr lvl="1"/>
            <a:r>
              <a:rPr lang="zh-CN" altLang="en-US" dirty="0">
                <a:ea typeface="宋体" panose="02010600030101010101" pitchFamily="2" charset="-122"/>
              </a:rPr>
              <a:t>世界范围内石油价格上升</a:t>
            </a:r>
            <a:endParaRPr lang="zh-CN" altLang="en-US" dirty="0">
              <a:ea typeface="宋体" panose="02010600030101010101" pitchFamily="2" charset="-122"/>
            </a:endParaRPr>
          </a:p>
          <a:p>
            <a:pPr lvl="1"/>
            <a:r>
              <a:rPr lang="zh-CN" altLang="en-US" dirty="0">
                <a:ea typeface="宋体" panose="02010600030101010101" pitchFamily="2" charset="-122"/>
              </a:rPr>
              <a:t>总供给曲线向左移动</a:t>
            </a:r>
            <a:endParaRPr lang="zh-CN" altLang="en-US" dirty="0">
              <a:ea typeface="宋体" panose="02010600030101010101" pitchFamily="2" charset="-122"/>
            </a:endParaRPr>
          </a:p>
          <a:p>
            <a:pPr lvl="1"/>
            <a:r>
              <a:rPr lang="zh-CN" altLang="en-US" dirty="0">
                <a:ea typeface="宋体" panose="02010600030101010101" pitchFamily="2" charset="-122"/>
              </a:rPr>
              <a:t>滞涨</a:t>
            </a:r>
            <a:endParaRPr lang="zh-CN" altLang="en-US" dirty="0">
              <a:ea typeface="宋体" panose="02010600030101010101" pitchFamily="2" charset="-122"/>
            </a:endParaRPr>
          </a:p>
          <a:p>
            <a:pPr lvl="2"/>
            <a:r>
              <a:rPr lang="en-US" altLang="zh-CN" dirty="0">
                <a:ea typeface="宋体" panose="02010600030101010101" pitchFamily="2" charset="-122"/>
              </a:rPr>
              <a:t>1970</a:t>
            </a:r>
            <a:r>
              <a:rPr lang="zh-CN" altLang="en-US" dirty="0">
                <a:ea typeface="宋体" panose="02010600030101010101" pitchFamily="2" charset="-122"/>
              </a:rPr>
              <a:t>年代中期</a:t>
            </a:r>
            <a:endParaRPr lang="zh-CN" altLang="en-US" dirty="0">
              <a:ea typeface="宋体" panose="02010600030101010101" pitchFamily="2" charset="-122"/>
            </a:endParaRPr>
          </a:p>
          <a:p>
            <a:pPr lvl="2"/>
            <a:r>
              <a:rPr lang="en-US" altLang="zh-CN" dirty="0">
                <a:ea typeface="宋体" panose="02010600030101010101" pitchFamily="2" charset="-122"/>
              </a:rPr>
              <a:t>1970</a:t>
            </a:r>
            <a:r>
              <a:rPr lang="zh-CN" altLang="en-US" dirty="0">
                <a:ea typeface="宋体" panose="02010600030101010101" pitchFamily="2" charset="-122"/>
              </a:rPr>
              <a:t>年代后期</a:t>
            </a:r>
            <a:endParaRPr lang="zh-CN" altLang="en-US" dirty="0">
              <a:ea typeface="宋体" panose="02010600030101010101" pitchFamily="2" charset="-122"/>
            </a:endParaRPr>
          </a:p>
        </p:txBody>
      </p:sp>
      <p:sp>
        <p:nvSpPr>
          <p:cNvPr id="77828" name="Footer Placeholder 4"/>
          <p:cNvSpPr txBox="1">
            <a:spLocks noGrp="1"/>
          </p:cNvSpPr>
          <p:nvPr/>
        </p:nvSpPr>
        <p:spPr>
          <a:xfrm>
            <a:off x="0" y="6492875"/>
            <a:ext cx="86439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77829" name="Slide Number Placeholder 1"/>
          <p:cNvSpPr txBox="1">
            <a:spLocks noGrp="1"/>
          </p:cNvSpPr>
          <p:nvPr/>
        </p:nvSpPr>
        <p:spPr>
          <a:xfrm>
            <a:off x="8628063" y="6467475"/>
            <a:ext cx="515937" cy="390525"/>
          </a:xfrm>
          <a:prstGeom prst="rect">
            <a:avLst/>
          </a:prstGeom>
          <a:noFill/>
          <a:ln w="9525">
            <a:noFill/>
          </a:ln>
        </p:spPr>
        <p:txBody>
          <a:bodyP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1379">
                                            <p:txEl>
                                              <p:charRg st="0" end="8"/>
                                            </p:txEl>
                                          </p:spTgt>
                                        </p:tgtEl>
                                        <p:attrNameLst>
                                          <p:attrName>style.visibility</p:attrName>
                                        </p:attrNameLst>
                                      </p:cBhvr>
                                      <p:to>
                                        <p:strVal val="visible"/>
                                      </p:to>
                                    </p:set>
                                    <p:animEffect transition="in" filter="wipe(left)">
                                      <p:cBhvr>
                                        <p:cTn id="7" dur="500"/>
                                        <p:tgtEl>
                                          <p:spTgt spid="101379">
                                            <p:txEl>
                                              <p:charRg st="0" end="8"/>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1379">
                                            <p:txEl>
                                              <p:charRg st="8" end="26"/>
                                            </p:txEl>
                                          </p:spTgt>
                                        </p:tgtEl>
                                        <p:attrNameLst>
                                          <p:attrName>style.visibility</p:attrName>
                                        </p:attrNameLst>
                                      </p:cBhvr>
                                      <p:to>
                                        <p:strVal val="visible"/>
                                      </p:to>
                                    </p:set>
                                    <p:animEffect transition="in" filter="wipe(left)">
                                      <p:cBhvr>
                                        <p:cTn id="11" dur="500"/>
                                        <p:tgtEl>
                                          <p:spTgt spid="101379">
                                            <p:txEl>
                                              <p:charRg st="8" end="26"/>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1379">
                                            <p:txEl>
                                              <p:charRg st="26" end="47"/>
                                            </p:txEl>
                                          </p:spTgt>
                                        </p:tgtEl>
                                        <p:attrNameLst>
                                          <p:attrName>style.visibility</p:attrName>
                                        </p:attrNameLst>
                                      </p:cBhvr>
                                      <p:to>
                                        <p:strVal val="visible"/>
                                      </p:to>
                                    </p:set>
                                    <p:animEffect transition="in" filter="wipe(left)">
                                      <p:cBhvr>
                                        <p:cTn id="15" dur="500"/>
                                        <p:tgtEl>
                                          <p:spTgt spid="101379">
                                            <p:txEl>
                                              <p:charRg st="26" end="47"/>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1379">
                                            <p:txEl>
                                              <p:charRg st="47" end="59"/>
                                            </p:txEl>
                                          </p:spTgt>
                                        </p:tgtEl>
                                        <p:attrNameLst>
                                          <p:attrName>style.visibility</p:attrName>
                                        </p:attrNameLst>
                                      </p:cBhvr>
                                      <p:to>
                                        <p:strVal val="visible"/>
                                      </p:to>
                                    </p:set>
                                    <p:animEffect transition="in" filter="wipe(left)">
                                      <p:cBhvr>
                                        <p:cTn id="19" dur="500"/>
                                        <p:tgtEl>
                                          <p:spTgt spid="101379">
                                            <p:txEl>
                                              <p:charRg st="47" end="59"/>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1379">
                                            <p:txEl>
                                              <p:charRg st="59" end="69"/>
                                            </p:txEl>
                                          </p:spTgt>
                                        </p:tgtEl>
                                        <p:attrNameLst>
                                          <p:attrName>style.visibility</p:attrName>
                                        </p:attrNameLst>
                                      </p:cBhvr>
                                      <p:to>
                                        <p:strVal val="visible"/>
                                      </p:to>
                                    </p:set>
                                    <p:animEffect transition="in" filter="wipe(left)">
                                      <p:cBhvr>
                                        <p:cTn id="23" dur="500"/>
                                        <p:tgtEl>
                                          <p:spTgt spid="101379">
                                            <p:txEl>
                                              <p:charRg st="59" end="69"/>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1379">
                                            <p:txEl>
                                              <p:charRg st="69" end="72"/>
                                            </p:txEl>
                                          </p:spTgt>
                                        </p:tgtEl>
                                        <p:attrNameLst>
                                          <p:attrName>style.visibility</p:attrName>
                                        </p:attrNameLst>
                                      </p:cBhvr>
                                      <p:to>
                                        <p:strVal val="visible"/>
                                      </p:to>
                                    </p:set>
                                    <p:animEffect transition="in" filter="wipe(left)">
                                      <p:cBhvr>
                                        <p:cTn id="27" dur="500"/>
                                        <p:tgtEl>
                                          <p:spTgt spid="101379">
                                            <p:txEl>
                                              <p:charRg st="69" end="72"/>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01379">
                                            <p:txEl>
                                              <p:charRg st="72" end="81"/>
                                            </p:txEl>
                                          </p:spTgt>
                                        </p:tgtEl>
                                        <p:attrNameLst>
                                          <p:attrName>style.visibility</p:attrName>
                                        </p:attrNameLst>
                                      </p:cBhvr>
                                      <p:to>
                                        <p:strVal val="visible"/>
                                      </p:to>
                                    </p:set>
                                    <p:animEffect transition="in" filter="wipe(left)">
                                      <p:cBhvr>
                                        <p:cTn id="31" dur="500"/>
                                        <p:tgtEl>
                                          <p:spTgt spid="101379">
                                            <p:txEl>
                                              <p:charRg st="72" end="81"/>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01379">
                                            <p:txEl>
                                              <p:charRg st="81" end="90"/>
                                            </p:txEl>
                                          </p:spTgt>
                                        </p:tgtEl>
                                        <p:attrNameLst>
                                          <p:attrName>style.visibility</p:attrName>
                                        </p:attrNameLst>
                                      </p:cBhvr>
                                      <p:to>
                                        <p:strVal val="visible"/>
                                      </p:to>
                                    </p:set>
                                    <p:animEffect transition="in" filter="wipe(left)">
                                      <p:cBhvr>
                                        <p:cTn id="35" dur="500"/>
                                        <p:tgtEl>
                                          <p:spTgt spid="101379">
                                            <p:txEl>
                                              <p:charRg st="81"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Title 2"/>
          <p:cNvSpPr>
            <a:spLocks noGrp="1"/>
          </p:cNvSpPr>
          <p:nvPr>
            <p:ph type="title" idx="4294967295"/>
          </p:nvPr>
        </p:nvSpPr>
        <p:spPr>
          <a:ln/>
        </p:spPr>
        <p:txBody>
          <a:bodyPr vert="horz" wrap="square" lIns="91440" tIns="45720" rIns="91440" bIns="45720" anchor="t"/>
          <a:p>
            <a:r>
              <a:rPr lang="zh-CN" altLang="en-US" dirty="0">
                <a:ea typeface="宋体" panose="02010600030101010101" pitchFamily="2" charset="-122"/>
              </a:rPr>
              <a:t>石油与经济</a:t>
            </a:r>
            <a:endParaRPr lang="en-US" altLang="zh-CN" dirty="0">
              <a:ea typeface="宋体" panose="02010600030101010101" pitchFamily="2" charset="-122"/>
            </a:endParaRPr>
          </a:p>
        </p:txBody>
      </p:sp>
      <p:sp>
        <p:nvSpPr>
          <p:cNvPr id="102403" name="Content Placeholder 1"/>
          <p:cNvSpPr>
            <a:spLocks noGrp="1"/>
          </p:cNvSpPr>
          <p:nvPr>
            <p:ph idx="1"/>
          </p:nvPr>
        </p:nvSpPr>
        <p:spPr>
          <a:xfrm>
            <a:off x="457200" y="688975"/>
            <a:ext cx="8458200" cy="5788025"/>
          </a:xfrm>
          <a:ln/>
        </p:spPr>
        <p:txBody>
          <a:bodyPr vert="horz" wrap="square" lIns="91440" tIns="45720" rIns="91440" bIns="45720" anchor="t"/>
          <a:p>
            <a:r>
              <a:rPr lang="zh-CN" altLang="en-US" dirty="0">
                <a:solidFill>
                  <a:srgbClr val="5D2884"/>
                </a:solidFill>
                <a:ea typeface="宋体" panose="02010600030101010101" pitchFamily="2" charset="-122"/>
              </a:rPr>
              <a:t>某个事件 – </a:t>
            </a:r>
            <a:r>
              <a:rPr lang="en-US" altLang="zh-CN" dirty="0">
                <a:solidFill>
                  <a:srgbClr val="5D2884"/>
                </a:solidFill>
                <a:ea typeface="宋体" panose="02010600030101010101" pitchFamily="2" charset="-122"/>
              </a:rPr>
              <a:t>1986</a:t>
            </a:r>
            <a:r>
              <a:rPr lang="zh-CN" altLang="en-US" dirty="0">
                <a:solidFill>
                  <a:srgbClr val="5D2884"/>
                </a:solidFill>
                <a:ea typeface="宋体" panose="02010600030101010101" pitchFamily="2" charset="-122"/>
              </a:rPr>
              <a:t>年中东增加石油供给</a:t>
            </a:r>
            <a:endParaRPr lang="zh-CN" altLang="en-US" dirty="0">
              <a:solidFill>
                <a:srgbClr val="5D2884"/>
              </a:solidFill>
              <a:ea typeface="宋体" panose="02010600030101010101" pitchFamily="2" charset="-122"/>
            </a:endParaRPr>
          </a:p>
          <a:p>
            <a:pPr lvl="1"/>
            <a:r>
              <a:rPr lang="zh-CN" altLang="en-US" dirty="0">
                <a:ea typeface="宋体" panose="02010600030101010101" pitchFamily="2" charset="-122"/>
              </a:rPr>
              <a:t>石油价格下降</a:t>
            </a:r>
            <a:endParaRPr lang="zh-CN" altLang="en-US" dirty="0">
              <a:ea typeface="宋体" panose="02010600030101010101" pitchFamily="2" charset="-122"/>
            </a:endParaRPr>
          </a:p>
          <a:p>
            <a:pPr lvl="1"/>
            <a:r>
              <a:rPr lang="zh-CN" altLang="en-US" dirty="0">
                <a:ea typeface="宋体" panose="02010600030101010101" pitchFamily="2" charset="-122"/>
              </a:rPr>
              <a:t>总供给曲线 – 向右移动</a:t>
            </a:r>
            <a:endParaRPr lang="en-US" altLang="zh-CN" dirty="0">
              <a:ea typeface="宋体" panose="02010600030101010101" pitchFamily="2" charset="-122"/>
            </a:endParaRPr>
          </a:p>
          <a:p>
            <a:pPr lvl="2"/>
            <a:r>
              <a:rPr lang="zh-CN" altLang="en-US" dirty="0">
                <a:ea typeface="宋体" panose="02010600030101010101" pitchFamily="2" charset="-122"/>
              </a:rPr>
              <a:t>产量 – 快速增加</a:t>
            </a:r>
            <a:endParaRPr lang="zh-CN" altLang="en-US" dirty="0">
              <a:ea typeface="宋体" panose="02010600030101010101" pitchFamily="2" charset="-122"/>
            </a:endParaRPr>
          </a:p>
          <a:p>
            <a:pPr lvl="2"/>
            <a:r>
              <a:rPr lang="zh-CN" altLang="en-US" dirty="0">
                <a:ea typeface="宋体" panose="02010600030101010101" pitchFamily="2" charset="-122"/>
              </a:rPr>
              <a:t>失业率 – 下降</a:t>
            </a:r>
            <a:endParaRPr lang="zh-CN" altLang="en-US" dirty="0">
              <a:ea typeface="宋体" panose="02010600030101010101" pitchFamily="2" charset="-122"/>
            </a:endParaRPr>
          </a:p>
          <a:p>
            <a:pPr lvl="2"/>
            <a:r>
              <a:rPr lang="zh-CN" altLang="en-US" dirty="0">
                <a:ea typeface="宋体" panose="02010600030101010101" pitchFamily="2" charset="-122"/>
              </a:rPr>
              <a:t>通货膨胀率 – 下降</a:t>
            </a:r>
            <a:endParaRPr lang="zh-CN" altLang="en-US" dirty="0">
              <a:ea typeface="宋体" panose="02010600030101010101" pitchFamily="2" charset="-122"/>
            </a:endParaRPr>
          </a:p>
        </p:txBody>
      </p:sp>
      <p:sp>
        <p:nvSpPr>
          <p:cNvPr id="78852" name="Footer Placeholder 4"/>
          <p:cNvSpPr txBox="1">
            <a:spLocks noGrp="1"/>
          </p:cNvSpPr>
          <p:nvPr/>
        </p:nvSpPr>
        <p:spPr>
          <a:xfrm>
            <a:off x="0" y="6492875"/>
            <a:ext cx="86439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78853" name="Slide Number Placeholder 1"/>
          <p:cNvSpPr txBox="1">
            <a:spLocks noGrp="1"/>
          </p:cNvSpPr>
          <p:nvPr/>
        </p:nvSpPr>
        <p:spPr>
          <a:xfrm>
            <a:off x="8628063" y="6467475"/>
            <a:ext cx="515937" cy="390525"/>
          </a:xfrm>
          <a:prstGeom prst="rect">
            <a:avLst/>
          </a:prstGeom>
          <a:noFill/>
          <a:ln w="9525">
            <a:noFill/>
          </a:ln>
        </p:spPr>
        <p:txBody>
          <a:bodyP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pic>
        <p:nvPicPr>
          <p:cNvPr id="78854" name="Picture 2"/>
          <p:cNvPicPr>
            <a:picLocks noChangeAspect="1"/>
          </p:cNvPicPr>
          <p:nvPr/>
        </p:nvPicPr>
        <p:blipFill>
          <a:blip r:embed="rId1"/>
          <a:stretch>
            <a:fillRect/>
          </a:stretch>
        </p:blipFill>
        <p:spPr>
          <a:xfrm>
            <a:off x="5686425" y="4170363"/>
            <a:ext cx="3457575" cy="2228850"/>
          </a:xfrm>
          <a:prstGeom prst="rect">
            <a:avLst/>
          </a:prstGeom>
          <a:noFill/>
          <a:ln w="9525">
            <a:noFill/>
          </a:ln>
        </p:spPr>
      </p:pic>
      <p:sp>
        <p:nvSpPr>
          <p:cNvPr id="78855" name="TextBox 2"/>
          <p:cNvSpPr txBox="1"/>
          <p:nvPr/>
        </p:nvSpPr>
        <p:spPr>
          <a:xfrm>
            <a:off x="914400" y="5154613"/>
            <a:ext cx="475297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eaLnBrk="1" hangingPunct="1">
              <a:buNone/>
            </a:pPr>
            <a:r>
              <a:rPr lang="zh-CN" altLang="en-US" sz="2400" i="1" dirty="0">
                <a:solidFill>
                  <a:srgbClr val="002060"/>
                </a:solidFill>
                <a:ea typeface="宋体" panose="02010600030101010101" pitchFamily="2" charset="-122"/>
              </a:rPr>
              <a:t>中东石油生产量的变化是美国经济波动的影响因素之一。</a:t>
            </a:r>
            <a:endParaRPr lang="zh-CN" altLang="en-US" sz="2400" dirty="0">
              <a:solidFill>
                <a:srgbClr val="002060"/>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03">
                                            <p:txEl>
                                              <p:charRg st="0" end="21"/>
                                            </p:txEl>
                                          </p:spTgt>
                                        </p:tgtEl>
                                        <p:attrNameLst>
                                          <p:attrName>style.visibility</p:attrName>
                                        </p:attrNameLst>
                                      </p:cBhvr>
                                      <p:to>
                                        <p:strVal val="visible"/>
                                      </p:to>
                                    </p:set>
                                    <p:animEffect transition="in" filter="wipe(left)">
                                      <p:cBhvr>
                                        <p:cTn id="7" dur="500"/>
                                        <p:tgtEl>
                                          <p:spTgt spid="102403">
                                            <p:txEl>
                                              <p:charRg st="0" end="2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2403">
                                            <p:txEl>
                                              <p:charRg st="21" end="28"/>
                                            </p:txEl>
                                          </p:spTgt>
                                        </p:tgtEl>
                                        <p:attrNameLst>
                                          <p:attrName>style.visibility</p:attrName>
                                        </p:attrNameLst>
                                      </p:cBhvr>
                                      <p:to>
                                        <p:strVal val="visible"/>
                                      </p:to>
                                    </p:set>
                                    <p:animEffect transition="in" filter="wipe(left)">
                                      <p:cBhvr>
                                        <p:cTn id="11" dur="500"/>
                                        <p:tgtEl>
                                          <p:spTgt spid="102403">
                                            <p:txEl>
                                              <p:charRg st="21" end="28"/>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2403">
                                            <p:txEl>
                                              <p:charRg st="28" end="41"/>
                                            </p:txEl>
                                          </p:spTgt>
                                        </p:tgtEl>
                                        <p:attrNameLst>
                                          <p:attrName>style.visibility</p:attrName>
                                        </p:attrNameLst>
                                      </p:cBhvr>
                                      <p:to>
                                        <p:strVal val="visible"/>
                                      </p:to>
                                    </p:set>
                                    <p:animEffect transition="in" filter="wipe(left)">
                                      <p:cBhvr>
                                        <p:cTn id="15" dur="500"/>
                                        <p:tgtEl>
                                          <p:spTgt spid="102403">
                                            <p:txEl>
                                              <p:charRg st="28" end="41"/>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2403">
                                            <p:txEl>
                                              <p:charRg st="41" end="51"/>
                                            </p:txEl>
                                          </p:spTgt>
                                        </p:tgtEl>
                                        <p:attrNameLst>
                                          <p:attrName>style.visibility</p:attrName>
                                        </p:attrNameLst>
                                      </p:cBhvr>
                                      <p:to>
                                        <p:strVal val="visible"/>
                                      </p:to>
                                    </p:set>
                                    <p:animEffect transition="in" filter="wipe(left)">
                                      <p:cBhvr>
                                        <p:cTn id="19" dur="500"/>
                                        <p:tgtEl>
                                          <p:spTgt spid="102403">
                                            <p:txEl>
                                              <p:charRg st="41" end="5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2403">
                                            <p:txEl>
                                              <p:charRg st="51" end="60"/>
                                            </p:txEl>
                                          </p:spTgt>
                                        </p:tgtEl>
                                        <p:attrNameLst>
                                          <p:attrName>style.visibility</p:attrName>
                                        </p:attrNameLst>
                                      </p:cBhvr>
                                      <p:to>
                                        <p:strVal val="visible"/>
                                      </p:to>
                                    </p:set>
                                    <p:animEffect transition="in" filter="wipe(left)">
                                      <p:cBhvr>
                                        <p:cTn id="23" dur="500"/>
                                        <p:tgtEl>
                                          <p:spTgt spid="102403">
                                            <p:txEl>
                                              <p:charRg st="51" end="6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2403">
                                            <p:txEl>
                                              <p:charRg st="60" end="71"/>
                                            </p:txEl>
                                          </p:spTgt>
                                        </p:tgtEl>
                                        <p:attrNameLst>
                                          <p:attrName>style.visibility</p:attrName>
                                        </p:attrNameLst>
                                      </p:cBhvr>
                                      <p:to>
                                        <p:strVal val="visible"/>
                                      </p:to>
                                    </p:set>
                                    <p:animEffect transition="in" filter="wipe(left)">
                                      <p:cBhvr>
                                        <p:cTn id="27" dur="500"/>
                                        <p:tgtEl>
                                          <p:spTgt spid="102403">
                                            <p:txEl>
                                              <p:charRg st="60" end="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idx="4294967295"/>
          </p:nvPr>
        </p:nvSpPr>
        <p:spPr>
          <a:ln/>
        </p:spPr>
        <p:txBody>
          <a:bodyPr vert="horz" wrap="square" lIns="91440" tIns="45720" rIns="91440" bIns="45720" anchor="ctr"/>
          <a:p>
            <a:r>
              <a:rPr lang="zh-CN" altLang="en-US" sz="2900" dirty="0">
                <a:solidFill>
                  <a:schemeClr val="tx1"/>
                </a:solidFill>
                <a:ea typeface="宋体" panose="02010600030101010101" pitchFamily="2" charset="-122"/>
              </a:rPr>
              <a:t>图 1</a:t>
            </a:r>
            <a:endParaRPr lang="zh-CN" altLang="en-US" sz="2900" dirty="0">
              <a:solidFill>
                <a:schemeClr val="tx1"/>
              </a:solidFill>
              <a:ea typeface="宋体" panose="02010600030101010101" pitchFamily="2" charset="-122"/>
            </a:endParaRPr>
          </a:p>
        </p:txBody>
      </p:sp>
      <p:sp>
        <p:nvSpPr>
          <p:cNvPr id="15363" name="Footer Placeholder 3"/>
          <p:cNvSpPr txBox="1">
            <a:spLocks noGrp="1"/>
          </p:cNvSpPr>
          <p:nvPr/>
        </p:nvSpPr>
        <p:spPr>
          <a:xfrm>
            <a:off x="0" y="6492875"/>
            <a:ext cx="8615363" cy="365125"/>
          </a:xfrm>
          <a:prstGeom prst="rect">
            <a:avLst/>
          </a:prstGeom>
          <a:noFill/>
          <a:ln w="9525">
            <a:noFill/>
          </a:ln>
        </p:spPr>
        <p:txBody>
          <a:bodyPr anchor="ct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en-US" altLang="zh-CN" sz="1100" dirty="0">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ea typeface="宋体" panose="02010600030101010101" pitchFamily="2" charset="-122"/>
            </a:endParaRPr>
          </a:p>
        </p:txBody>
      </p:sp>
      <p:sp>
        <p:nvSpPr>
          <p:cNvPr id="15364" name="TextBox 4"/>
          <p:cNvSpPr txBox="1"/>
          <p:nvPr/>
        </p:nvSpPr>
        <p:spPr>
          <a:xfrm>
            <a:off x="136525" y="388938"/>
            <a:ext cx="2640013" cy="487362"/>
          </a:xfrm>
          <a:prstGeom prst="rect">
            <a:avLst/>
          </a:prstGeom>
          <a:noFill/>
          <a:ln w="9525">
            <a:noFill/>
          </a:ln>
        </p:spPr>
        <p:txBody>
          <a:bodyPr wrap="none">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2600" dirty="0">
                <a:solidFill>
                  <a:srgbClr val="002060"/>
                </a:solidFill>
                <a:ea typeface="宋体" panose="02010600030101010101" pitchFamily="2" charset="-122"/>
              </a:rPr>
              <a:t>短期经济波动 (c)</a:t>
            </a:r>
            <a:endParaRPr lang="zh-CN" altLang="en-US" sz="2600" dirty="0">
              <a:solidFill>
                <a:srgbClr val="002060"/>
              </a:solidFill>
              <a:ea typeface="宋体" panose="02010600030101010101" pitchFamily="2" charset="-122"/>
            </a:endParaRPr>
          </a:p>
        </p:txBody>
      </p:sp>
      <p:sp>
        <p:nvSpPr>
          <p:cNvPr id="15365" name="Slide Number Placeholder 1"/>
          <p:cNvSpPr txBox="1">
            <a:spLocks noGrp="1"/>
          </p:cNvSpPr>
          <p:nvPr/>
        </p:nvSpPr>
        <p:spPr>
          <a:xfrm>
            <a:off x="8618538" y="6473825"/>
            <a:ext cx="520700" cy="379413"/>
          </a:xfrm>
          <a:prstGeom prst="rect">
            <a:avLst/>
          </a:prstGeom>
          <a:noFill/>
          <a:ln w="9525">
            <a:noFill/>
          </a:ln>
        </p:spPr>
        <p:txBody>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algn="ctr" eaLnBrk="1" hangingPunct="1">
              <a:spcBef>
                <a:spcPct val="0"/>
              </a:spcBef>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
        <p:nvSpPr>
          <p:cNvPr id="16390" name="TextBox 8"/>
          <p:cNvSpPr txBox="1"/>
          <p:nvPr/>
        </p:nvSpPr>
        <p:spPr>
          <a:xfrm>
            <a:off x="136525" y="5432425"/>
            <a:ext cx="9007475" cy="1114425"/>
          </a:xfrm>
          <a:prstGeom prst="rect">
            <a:avLst/>
          </a:prstGeom>
          <a:noFill/>
          <a:ln w="9525">
            <a:noFill/>
          </a:ln>
        </p:spPr>
        <p:txBody>
          <a:bodyPr>
            <a:spAutoFit/>
          </a:bodyPr>
          <a:lst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stStyle>
          <a:p>
            <a:pPr marL="0" lvl="0" indent="0" eaLnBrk="1" hangingPunct="1"/>
            <a:r>
              <a:rPr lang="zh-CN" altLang="en-US" sz="1600" dirty="0">
                <a:ea typeface="宋体" panose="02010600030101010101" pitchFamily="2" charset="-122"/>
              </a:rPr>
              <a:t>该图a幅、b幅和c幅分别显示了1965年以来用季度数据表示的美国经济的真实GDP、投资支出以及失业率。阴影面积表示衰退。要注意的是，在衰退期间，真实GDP和投资支出的时间少的，而失业是上升的。</a:t>
            </a:r>
            <a:endParaRPr lang="zh-CN" altLang="en-US" sz="1600" dirty="0">
              <a:ea typeface="宋体" panose="02010600030101010101" pitchFamily="2" charset="-122"/>
            </a:endParaRPr>
          </a:p>
          <a:p>
            <a:pPr marL="0" lvl="0" indent="0" eaLnBrk="1" hangingPunct="1"/>
            <a:endParaRPr lang="zh-CN" altLang="en-US" sz="1600" dirty="0">
              <a:ea typeface="宋体" panose="02010600030101010101" pitchFamily="2" charset="-122"/>
            </a:endParaRPr>
          </a:p>
        </p:txBody>
      </p:sp>
      <p:grpSp>
        <p:nvGrpSpPr>
          <p:cNvPr id="16391" name="Group 1"/>
          <p:cNvGrpSpPr>
            <a:grpSpLocks noChangeAspect="1"/>
          </p:cNvGrpSpPr>
          <p:nvPr/>
        </p:nvGrpSpPr>
        <p:grpSpPr>
          <a:xfrm>
            <a:off x="519113" y="1006475"/>
            <a:ext cx="7443787" cy="4016375"/>
            <a:chOff x="0" y="0"/>
            <a:chExt cx="7134367" cy="3810000"/>
          </a:xfrm>
        </p:grpSpPr>
        <p:pic>
          <p:nvPicPr>
            <p:cNvPr id="15369" name="Picture 10"/>
            <p:cNvPicPr>
              <a:picLocks noChangeAspect="1"/>
            </p:cNvPicPr>
            <p:nvPr/>
          </p:nvPicPr>
          <p:blipFill>
            <a:blip r:embed="rId1"/>
            <a:stretch>
              <a:fillRect/>
            </a:stretch>
          </p:blipFill>
          <p:spPr>
            <a:xfrm>
              <a:off x="4391167" y="3371850"/>
              <a:ext cx="2743200" cy="438150"/>
            </a:xfrm>
            <a:prstGeom prst="rect">
              <a:avLst/>
            </a:prstGeom>
            <a:noFill/>
            <a:ln w="9525">
              <a:noFill/>
            </a:ln>
          </p:spPr>
        </p:pic>
        <p:pic>
          <p:nvPicPr>
            <p:cNvPr id="15370" name="Picture 11"/>
            <p:cNvPicPr>
              <a:picLocks noChangeAspect="1"/>
            </p:cNvPicPr>
            <p:nvPr/>
          </p:nvPicPr>
          <p:blipFill>
            <a:blip r:embed="rId2"/>
            <a:stretch>
              <a:fillRect/>
            </a:stretch>
          </p:blipFill>
          <p:spPr>
            <a:xfrm>
              <a:off x="0" y="0"/>
              <a:ext cx="6858000" cy="3371850"/>
            </a:xfrm>
            <a:prstGeom prst="rect">
              <a:avLst/>
            </a:prstGeom>
            <a:noFill/>
            <a:ln w="9525">
              <a:noFill/>
            </a:ln>
          </p:spPr>
        </p:pic>
      </p:grpSp>
      <p:pic>
        <p:nvPicPr>
          <p:cNvPr id="15368" name="Picture 10" descr="33j1"/>
          <p:cNvPicPr>
            <a:picLocks noChangeAspect="1"/>
          </p:cNvPicPr>
          <p:nvPr/>
        </p:nvPicPr>
        <p:blipFill>
          <a:blip r:embed="rId3"/>
          <a:stretch>
            <a:fillRect/>
          </a:stretch>
        </p:blipFill>
        <p:spPr>
          <a:xfrm>
            <a:off x="176213" y="781050"/>
            <a:ext cx="8877300" cy="46609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391"/>
                                        </p:tgtEl>
                                        <p:attrNameLst>
                                          <p:attrName>style.visibility</p:attrName>
                                        </p:attrNameLst>
                                      </p:cBhvr>
                                      <p:to>
                                        <p:strVal val="visible"/>
                                      </p:to>
                                    </p:set>
                                    <p:animEffect transition="in" filter="wipe(left)">
                                      <p:cBhvr>
                                        <p:cTn id="7" dur="1000"/>
                                        <p:tgtEl>
                                          <p:spTgt spid="16391"/>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6390"/>
                                        </p:tgtEl>
                                        <p:attrNameLst>
                                          <p:attrName>style.visibility</p:attrName>
                                        </p:attrNameLst>
                                      </p:cBhvr>
                                      <p:to>
                                        <p:strVal val="visible"/>
                                      </p:to>
                                    </p:set>
                                    <p:animEffect transition="in" filter="wipe(left)">
                                      <p:cBhvr>
                                        <p:cTn id="11"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itle 2"/>
          <p:cNvSpPr>
            <a:spLocks noGrp="1"/>
          </p:cNvSpPr>
          <p:nvPr>
            <p:ph type="title" idx="4294967295"/>
          </p:nvPr>
        </p:nvSpPr>
        <p:spPr>
          <a:ln/>
        </p:spPr>
        <p:txBody>
          <a:bodyPr vert="horz" wrap="square" lIns="91440" tIns="45720" rIns="91440" bIns="45720" anchor="t"/>
          <a:p>
            <a:r>
              <a:rPr lang="zh-CN" altLang="en-US" dirty="0">
                <a:ea typeface="宋体" panose="02010600030101010101" pitchFamily="2" charset="-122"/>
              </a:rPr>
              <a:t>石油与经济</a:t>
            </a:r>
            <a:endParaRPr lang="en-US" altLang="zh-CN" dirty="0">
              <a:ea typeface="宋体" panose="02010600030101010101" pitchFamily="2" charset="-122"/>
            </a:endParaRPr>
          </a:p>
        </p:txBody>
      </p:sp>
      <p:sp>
        <p:nvSpPr>
          <p:cNvPr id="103427" name="Content Placeholder 1"/>
          <p:cNvSpPr>
            <a:spLocks noGrp="1"/>
          </p:cNvSpPr>
          <p:nvPr>
            <p:ph idx="1"/>
          </p:nvPr>
        </p:nvSpPr>
        <p:spPr>
          <a:xfrm>
            <a:off x="457200" y="688975"/>
            <a:ext cx="8458200" cy="5788025"/>
          </a:xfrm>
          <a:ln/>
        </p:spPr>
        <p:txBody>
          <a:bodyPr vert="horz" wrap="square" lIns="91440" tIns="45720" rIns="91440" bIns="45720" anchor="t"/>
          <a:p>
            <a:r>
              <a:rPr lang="zh-CN" altLang="en-US" dirty="0">
                <a:solidFill>
                  <a:srgbClr val="5D2884"/>
                </a:solidFill>
                <a:ea typeface="宋体" panose="02010600030101010101" pitchFamily="2" charset="-122"/>
              </a:rPr>
              <a:t>近几年</a:t>
            </a:r>
            <a:endParaRPr lang="zh-CN" altLang="en-US" dirty="0">
              <a:solidFill>
                <a:srgbClr val="5D2884"/>
              </a:solidFill>
              <a:ea typeface="宋体" panose="02010600030101010101" pitchFamily="2" charset="-122"/>
            </a:endParaRPr>
          </a:p>
          <a:p>
            <a:pPr lvl="1"/>
            <a:r>
              <a:rPr lang="zh-CN" altLang="en-US" dirty="0">
                <a:ea typeface="宋体" panose="02010600030101010101" pitchFamily="2" charset="-122"/>
              </a:rPr>
              <a:t>世界石油市场</a:t>
            </a:r>
            <a:r>
              <a:rPr lang="en-US" altLang="zh-CN" dirty="0">
                <a:ea typeface="宋体" panose="02010600030101010101" pitchFamily="2" charset="-122"/>
              </a:rPr>
              <a:t>– </a:t>
            </a:r>
            <a:r>
              <a:rPr lang="zh-CN" altLang="en-US" dirty="0">
                <a:ea typeface="宋体" panose="02010600030101010101" pitchFamily="2" charset="-122"/>
              </a:rPr>
              <a:t>并没有成为经济波动的重要来源</a:t>
            </a:r>
            <a:endParaRPr lang="zh-CN" altLang="en-US" dirty="0">
              <a:ea typeface="宋体" panose="02010600030101010101" pitchFamily="2" charset="-122"/>
            </a:endParaRPr>
          </a:p>
          <a:p>
            <a:pPr lvl="1"/>
            <a:r>
              <a:rPr lang="zh-CN" altLang="en-US" dirty="0">
                <a:ea typeface="宋体" panose="02010600030101010101" pitchFamily="2" charset="-122"/>
              </a:rPr>
              <a:t>节油的努力</a:t>
            </a:r>
            <a:endParaRPr lang="zh-CN" altLang="en-US" dirty="0">
              <a:ea typeface="宋体" panose="02010600030101010101" pitchFamily="2" charset="-122"/>
            </a:endParaRPr>
          </a:p>
          <a:p>
            <a:pPr lvl="1"/>
            <a:r>
              <a:rPr lang="zh-CN" altLang="en-US" dirty="0">
                <a:ea typeface="宋体" panose="02010600030101010101" pitchFamily="2" charset="-122"/>
              </a:rPr>
              <a:t>技术的变革</a:t>
            </a:r>
            <a:endParaRPr lang="en-US" altLang="zh-CN" dirty="0">
              <a:ea typeface="宋体" panose="02010600030101010101" pitchFamily="2" charset="-122"/>
            </a:endParaRPr>
          </a:p>
          <a:p>
            <a:r>
              <a:rPr lang="zh-CN" altLang="en-US" dirty="0">
                <a:solidFill>
                  <a:srgbClr val="5D2884"/>
                </a:solidFill>
                <a:ea typeface="宋体" panose="02010600030101010101" pitchFamily="2" charset="-122"/>
              </a:rPr>
              <a:t>生产一单位真实</a:t>
            </a:r>
            <a:r>
              <a:rPr lang="en-US" altLang="zh-CN" dirty="0">
                <a:solidFill>
                  <a:srgbClr val="5D2884"/>
                </a:solidFill>
                <a:ea typeface="宋体" panose="02010600030101010101" pitchFamily="2" charset="-122"/>
              </a:rPr>
              <a:t>GDP</a:t>
            </a:r>
            <a:r>
              <a:rPr lang="zh-CN" altLang="en-US" dirty="0">
                <a:solidFill>
                  <a:srgbClr val="5D2884"/>
                </a:solidFill>
                <a:ea typeface="宋体" panose="02010600030101010101" pitchFamily="2" charset="-122"/>
              </a:rPr>
              <a:t>所需的石油量</a:t>
            </a:r>
            <a:endParaRPr lang="zh-CN" altLang="en-US" dirty="0">
              <a:solidFill>
                <a:srgbClr val="5D2884"/>
              </a:solidFill>
              <a:ea typeface="宋体" panose="02010600030101010101" pitchFamily="2" charset="-122"/>
            </a:endParaRPr>
          </a:p>
          <a:p>
            <a:pPr lvl="1"/>
            <a:r>
              <a:rPr lang="en-US" altLang="zh-CN" dirty="0">
                <a:ea typeface="宋体" panose="02010600030101010101" pitchFamily="2" charset="-122"/>
              </a:rPr>
              <a:t>1970</a:t>
            </a:r>
            <a:r>
              <a:rPr lang="zh-CN" altLang="en-US" dirty="0">
                <a:ea typeface="宋体" panose="02010600030101010101" pitchFamily="2" charset="-122"/>
              </a:rPr>
              <a:t>年代以来的</a:t>
            </a:r>
            <a:r>
              <a:rPr lang="en-US" altLang="zh-CN" dirty="0">
                <a:ea typeface="宋体" panose="02010600030101010101" pitchFamily="2" charset="-122"/>
              </a:rPr>
              <a:t>OPEC</a:t>
            </a:r>
            <a:r>
              <a:rPr lang="zh-CN" altLang="en-US" dirty="0">
                <a:ea typeface="宋体" panose="02010600030101010101" pitchFamily="2" charset="-122"/>
              </a:rPr>
              <a:t>冲击以来已经下降了</a:t>
            </a:r>
            <a:r>
              <a:rPr lang="en-US" altLang="zh-CN" dirty="0">
                <a:ea typeface="宋体" panose="02010600030101010101" pitchFamily="2" charset="-122"/>
              </a:rPr>
              <a:t>40%</a:t>
            </a:r>
            <a:endParaRPr lang="en-US" altLang="zh-CN" dirty="0">
              <a:ea typeface="宋体" panose="02010600030101010101" pitchFamily="2" charset="-122"/>
            </a:endParaRPr>
          </a:p>
        </p:txBody>
      </p:sp>
      <p:sp>
        <p:nvSpPr>
          <p:cNvPr id="79876" name="Footer Placeholder 4"/>
          <p:cNvSpPr txBox="1">
            <a:spLocks noGrp="1"/>
          </p:cNvSpPr>
          <p:nvPr/>
        </p:nvSpPr>
        <p:spPr>
          <a:xfrm>
            <a:off x="0" y="6492875"/>
            <a:ext cx="86439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79877" name="Slide Number Placeholder 2"/>
          <p:cNvSpPr txBox="1">
            <a:spLocks noGrp="1"/>
          </p:cNvSpPr>
          <p:nvPr/>
        </p:nvSpPr>
        <p:spPr>
          <a:xfrm>
            <a:off x="8628063" y="6467475"/>
            <a:ext cx="515937" cy="390525"/>
          </a:xfrm>
          <a:prstGeom prst="rect">
            <a:avLst/>
          </a:prstGeom>
          <a:noFill/>
          <a:ln w="9525">
            <a:noFill/>
          </a:ln>
        </p:spPr>
        <p:txBody>
          <a:bodyP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3427">
                                            <p:txEl>
                                              <p:charRg st="0" end="4"/>
                                            </p:txEl>
                                          </p:spTgt>
                                        </p:tgtEl>
                                        <p:attrNameLst>
                                          <p:attrName>style.visibility</p:attrName>
                                        </p:attrNameLst>
                                      </p:cBhvr>
                                      <p:to>
                                        <p:strVal val="visible"/>
                                      </p:to>
                                    </p:set>
                                    <p:animEffect transition="in" filter="wipe(left)">
                                      <p:cBhvr>
                                        <p:cTn id="7" dur="500"/>
                                        <p:tgtEl>
                                          <p:spTgt spid="103427">
                                            <p:txEl>
                                              <p:charRg st="0" end="4"/>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3427">
                                            <p:txEl>
                                              <p:charRg st="4" end="27"/>
                                            </p:txEl>
                                          </p:spTgt>
                                        </p:tgtEl>
                                        <p:attrNameLst>
                                          <p:attrName>style.visibility</p:attrName>
                                        </p:attrNameLst>
                                      </p:cBhvr>
                                      <p:to>
                                        <p:strVal val="visible"/>
                                      </p:to>
                                    </p:set>
                                    <p:animEffect transition="in" filter="wipe(left)">
                                      <p:cBhvr>
                                        <p:cTn id="11" dur="500"/>
                                        <p:tgtEl>
                                          <p:spTgt spid="103427">
                                            <p:txEl>
                                              <p:charRg st="4" end="27"/>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3427">
                                            <p:txEl>
                                              <p:charRg st="27" end="33"/>
                                            </p:txEl>
                                          </p:spTgt>
                                        </p:tgtEl>
                                        <p:attrNameLst>
                                          <p:attrName>style.visibility</p:attrName>
                                        </p:attrNameLst>
                                      </p:cBhvr>
                                      <p:to>
                                        <p:strVal val="visible"/>
                                      </p:to>
                                    </p:set>
                                    <p:animEffect transition="in" filter="wipe(left)">
                                      <p:cBhvr>
                                        <p:cTn id="15" dur="500"/>
                                        <p:tgtEl>
                                          <p:spTgt spid="103427">
                                            <p:txEl>
                                              <p:charRg st="27" end="33"/>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3427">
                                            <p:txEl>
                                              <p:charRg st="33" end="39"/>
                                            </p:txEl>
                                          </p:spTgt>
                                        </p:tgtEl>
                                        <p:attrNameLst>
                                          <p:attrName>style.visibility</p:attrName>
                                        </p:attrNameLst>
                                      </p:cBhvr>
                                      <p:to>
                                        <p:strVal val="visible"/>
                                      </p:to>
                                    </p:set>
                                    <p:animEffect transition="in" filter="wipe(left)">
                                      <p:cBhvr>
                                        <p:cTn id="19" dur="500"/>
                                        <p:tgtEl>
                                          <p:spTgt spid="103427">
                                            <p:txEl>
                                              <p:charRg st="33" end="39"/>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3427">
                                            <p:txEl>
                                              <p:charRg st="39" end="56"/>
                                            </p:txEl>
                                          </p:spTgt>
                                        </p:tgtEl>
                                        <p:attrNameLst>
                                          <p:attrName>style.visibility</p:attrName>
                                        </p:attrNameLst>
                                      </p:cBhvr>
                                      <p:to>
                                        <p:strVal val="visible"/>
                                      </p:to>
                                    </p:set>
                                    <p:animEffect transition="in" filter="wipe(left)">
                                      <p:cBhvr>
                                        <p:cTn id="23" dur="500"/>
                                        <p:tgtEl>
                                          <p:spTgt spid="103427">
                                            <p:txEl>
                                              <p:charRg st="39" end="56"/>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03427">
                                            <p:txEl>
                                              <p:charRg st="56" end="82"/>
                                            </p:txEl>
                                          </p:spTgt>
                                        </p:tgtEl>
                                        <p:attrNameLst>
                                          <p:attrName>style.visibility</p:attrName>
                                        </p:attrNameLst>
                                      </p:cBhvr>
                                      <p:to>
                                        <p:strVal val="visible"/>
                                      </p:to>
                                    </p:set>
                                    <p:animEffect transition="in" filter="wipe(left)">
                                      <p:cBhvr>
                                        <p:cTn id="27" dur="500"/>
                                        <p:tgtEl>
                                          <p:spTgt spid="103427">
                                            <p:txEl>
                                              <p:charRg st="56" end="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dirty="0">
                <a:ea typeface="宋体" panose="02010600030101010101" pitchFamily="2" charset="-122"/>
              </a:rPr>
              <a:t>总供给曲线</a:t>
            </a:r>
            <a:endParaRPr lang="en-US" altLang="zh-CN" dirty="0">
              <a:ea typeface="宋体" panose="02010600030101010101" pitchFamily="2" charset="-122"/>
            </a:endParaRPr>
          </a:p>
        </p:txBody>
      </p:sp>
      <p:sp>
        <p:nvSpPr>
          <p:cNvPr id="80899" name="Content Placeholder 2"/>
          <p:cNvSpPr>
            <a:spLocks noGrp="1"/>
          </p:cNvSpPr>
          <p:nvPr>
            <p:ph idx="1"/>
          </p:nvPr>
        </p:nvSpPr>
        <p:spPr>
          <a:ln/>
        </p:spPr>
        <p:txBody>
          <a:bodyPr vert="horz" wrap="square" lIns="91440" tIns="45720" rIns="91440" bIns="45720" anchor="t"/>
          <a:p>
            <a:pPr lvl="1"/>
            <a:r>
              <a:rPr lang="zh-CN" altLang="en-US" dirty="0">
                <a:ea typeface="宋体" panose="02010600030101010101" pitchFamily="2" charset="-122"/>
              </a:rPr>
              <a:t>黏性价格理论</a:t>
            </a:r>
            <a:endParaRPr lang="zh-CN" altLang="en-US" dirty="0">
              <a:ea typeface="宋体" panose="02010600030101010101" pitchFamily="2" charset="-122"/>
            </a:endParaRPr>
          </a:p>
          <a:p>
            <a:pPr lvl="1"/>
            <a:r>
              <a:rPr lang="zh-CN" altLang="en-US" dirty="0">
                <a:ea typeface="宋体" panose="02010600030101010101" pitchFamily="2" charset="-122"/>
              </a:rPr>
              <a:t>一些物品与服务的价格</a:t>
            </a:r>
            <a:endParaRPr lang="zh-CN" altLang="en-US" dirty="0">
              <a:ea typeface="宋体" panose="02010600030101010101" pitchFamily="2" charset="-122"/>
            </a:endParaRPr>
          </a:p>
          <a:p>
            <a:pPr lvl="2"/>
            <a:r>
              <a:rPr lang="zh-CN" altLang="en-US" dirty="0">
                <a:ea typeface="宋体" panose="02010600030101010101" pitchFamily="2" charset="-122"/>
              </a:rPr>
              <a:t>对经济状况变动的缓慢调整</a:t>
            </a:r>
            <a:endParaRPr lang="zh-CN" altLang="en-US" dirty="0">
              <a:ea typeface="宋体" panose="02010600030101010101" pitchFamily="2" charset="-122"/>
            </a:endParaRPr>
          </a:p>
          <a:p>
            <a:pPr lvl="2"/>
            <a:r>
              <a:rPr lang="zh-CN" altLang="en-US" dirty="0">
                <a:ea typeface="宋体" panose="02010600030101010101" pitchFamily="2" charset="-122"/>
              </a:rPr>
              <a:t>菜单成本</a:t>
            </a:r>
            <a:endParaRPr lang="zh-CN" altLang="en-US" dirty="0">
              <a:ea typeface="宋体" panose="02010600030101010101" pitchFamily="2" charset="-122"/>
            </a:endParaRPr>
          </a:p>
          <a:p>
            <a:pPr lvl="3"/>
            <a:r>
              <a:rPr lang="zh-CN" altLang="en-US" dirty="0">
                <a:ea typeface="宋体" panose="02010600030101010101" pitchFamily="2" charset="-122"/>
              </a:rPr>
              <a:t>调节价格的成本</a:t>
            </a:r>
            <a:endParaRPr lang="zh-CN" altLang="en-US" dirty="0">
              <a:ea typeface="宋体" panose="02010600030101010101" pitchFamily="2" charset="-122"/>
            </a:endParaRPr>
          </a:p>
        </p:txBody>
      </p:sp>
      <p:sp>
        <p:nvSpPr>
          <p:cNvPr id="80900"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80901"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sz="3700" dirty="0">
                <a:ea typeface="宋体" panose="02010600030101010101" pitchFamily="2" charset="-122"/>
              </a:rPr>
              <a:t>短期经济波动</a:t>
            </a:r>
            <a:endParaRPr lang="zh-CN" altLang="en-US" sz="3700" dirty="0">
              <a:ea typeface="宋体" panose="02010600030101010101" pitchFamily="2" charset="-122"/>
            </a:endParaRPr>
          </a:p>
        </p:txBody>
      </p:sp>
      <p:sp>
        <p:nvSpPr>
          <p:cNvPr id="16387"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古典二分法</a:t>
            </a:r>
            <a:endParaRPr lang="zh-CN" altLang="en-US" dirty="0">
              <a:ea typeface="宋体" panose="02010600030101010101" pitchFamily="2" charset="-122"/>
            </a:endParaRPr>
          </a:p>
          <a:p>
            <a:pPr lvl="1"/>
            <a:r>
              <a:rPr lang="zh-CN" altLang="en-US" dirty="0">
                <a:ea typeface="宋体" panose="02010600030101010101" pitchFamily="2" charset="-122"/>
              </a:rPr>
              <a:t>经济变量可以分为:</a:t>
            </a:r>
            <a:endParaRPr lang="zh-CN" altLang="en-US" dirty="0">
              <a:ea typeface="宋体" panose="02010600030101010101" pitchFamily="2" charset="-122"/>
            </a:endParaRPr>
          </a:p>
          <a:p>
            <a:pPr lvl="2"/>
            <a:r>
              <a:rPr lang="zh-CN" altLang="en-US" dirty="0">
                <a:ea typeface="宋体" panose="02010600030101010101" pitchFamily="2" charset="-122"/>
              </a:rPr>
              <a:t>真实变量</a:t>
            </a:r>
            <a:endParaRPr lang="zh-CN" altLang="en-US" dirty="0">
              <a:ea typeface="宋体" panose="02010600030101010101" pitchFamily="2" charset="-122"/>
            </a:endParaRPr>
          </a:p>
          <a:p>
            <a:pPr lvl="2"/>
            <a:r>
              <a:rPr lang="zh-CN" altLang="en-US" dirty="0">
                <a:ea typeface="宋体" panose="02010600030101010101" pitchFamily="2" charset="-122"/>
              </a:rPr>
              <a:t>名义变量</a:t>
            </a:r>
            <a:endParaRPr lang="zh-CN" altLang="en-US" dirty="0">
              <a:ea typeface="宋体" panose="02010600030101010101" pitchFamily="2" charset="-122"/>
            </a:endParaRPr>
          </a:p>
          <a:p>
            <a:r>
              <a:rPr lang="zh-CN" altLang="en-US" dirty="0">
                <a:ea typeface="宋体" panose="02010600030101010101" pitchFamily="2" charset="-122"/>
              </a:rPr>
              <a:t>货币中性</a:t>
            </a:r>
            <a:endParaRPr lang="zh-CN" altLang="en-US" dirty="0">
              <a:ea typeface="宋体" panose="02010600030101010101" pitchFamily="2" charset="-122"/>
            </a:endParaRPr>
          </a:p>
          <a:p>
            <a:pPr lvl="1"/>
            <a:r>
              <a:rPr lang="zh-CN" altLang="en-US" dirty="0">
                <a:ea typeface="宋体" panose="02010600030101010101" pitchFamily="2" charset="-122"/>
              </a:rPr>
              <a:t>货币供给的变化</a:t>
            </a:r>
            <a:endParaRPr lang="zh-CN" altLang="en-US" dirty="0">
              <a:ea typeface="宋体" panose="02010600030101010101" pitchFamily="2" charset="-122"/>
            </a:endParaRPr>
          </a:p>
          <a:p>
            <a:pPr lvl="2"/>
            <a:r>
              <a:rPr lang="zh-CN" altLang="en-US" dirty="0">
                <a:ea typeface="宋体" panose="02010600030101010101" pitchFamily="2" charset="-122"/>
              </a:rPr>
              <a:t>影响名义变量</a:t>
            </a:r>
            <a:endParaRPr lang="zh-CN" altLang="en-US" dirty="0">
              <a:ea typeface="宋体" panose="02010600030101010101" pitchFamily="2" charset="-122"/>
            </a:endParaRPr>
          </a:p>
          <a:p>
            <a:pPr lvl="2"/>
            <a:r>
              <a:rPr lang="zh-CN" altLang="en-US" dirty="0">
                <a:ea typeface="宋体" panose="02010600030101010101" pitchFamily="2" charset="-122"/>
              </a:rPr>
              <a:t>不影响真实变量</a:t>
            </a:r>
            <a:endParaRPr lang="zh-CN" altLang="en-US" dirty="0">
              <a:ea typeface="宋体" panose="02010600030101010101" pitchFamily="2" charset="-122"/>
            </a:endParaRPr>
          </a:p>
        </p:txBody>
      </p:sp>
      <p:sp>
        <p:nvSpPr>
          <p:cNvPr id="16388"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16389"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idx="4294967295"/>
          </p:nvPr>
        </p:nvSpPr>
        <p:spPr>
          <a:xfrm>
            <a:off x="1049338" y="101600"/>
            <a:ext cx="8094662" cy="860425"/>
          </a:xfrm>
          <a:ln/>
        </p:spPr>
        <p:txBody>
          <a:bodyPr vert="horz" wrap="square" lIns="91440" tIns="45720" rIns="91440" bIns="45720" anchor="t"/>
          <a:p>
            <a:r>
              <a:rPr lang="zh-CN" altLang="en-US" sz="3700" dirty="0">
                <a:ea typeface="宋体" panose="02010600030101010101" pitchFamily="2" charset="-122"/>
              </a:rPr>
              <a:t>短期经济波动</a:t>
            </a:r>
            <a:endParaRPr lang="zh-CN" altLang="en-US" sz="3700" dirty="0">
              <a:ea typeface="宋体" panose="02010600030101010101" pitchFamily="2" charset="-122"/>
            </a:endParaRPr>
          </a:p>
        </p:txBody>
      </p:sp>
      <p:sp>
        <p:nvSpPr>
          <p:cNvPr id="17411" name="Content Placeholder 2"/>
          <p:cNvSpPr>
            <a:spLocks noGrp="1"/>
          </p:cNvSpPr>
          <p:nvPr>
            <p:ph idx="1"/>
          </p:nvPr>
        </p:nvSpPr>
        <p:spPr>
          <a:ln/>
        </p:spPr>
        <p:txBody>
          <a:bodyPr vert="horz" wrap="square" lIns="91440" tIns="45720" rIns="91440" bIns="45720" anchor="t"/>
          <a:p>
            <a:r>
              <a:rPr lang="zh-CN" altLang="en-US" dirty="0">
                <a:ea typeface="宋体" panose="02010600030101010101" pitchFamily="2" charset="-122"/>
              </a:rPr>
              <a:t>长期中的古典理论</a:t>
            </a:r>
            <a:endParaRPr lang="zh-CN" altLang="en-US" dirty="0">
              <a:ea typeface="宋体" panose="02010600030101010101" pitchFamily="2" charset="-122"/>
            </a:endParaRPr>
          </a:p>
          <a:p>
            <a:pPr lvl="1"/>
            <a:r>
              <a:rPr lang="zh-CN" altLang="en-US" dirty="0">
                <a:ea typeface="宋体" panose="02010600030101010101" pitchFamily="2" charset="-122"/>
              </a:rPr>
              <a:t>货币供给的变化</a:t>
            </a:r>
            <a:endParaRPr lang="zh-CN" altLang="en-US" dirty="0">
              <a:ea typeface="宋体" panose="02010600030101010101" pitchFamily="2" charset="-122"/>
            </a:endParaRPr>
          </a:p>
          <a:p>
            <a:pPr lvl="2"/>
            <a:r>
              <a:rPr lang="zh-CN" altLang="en-US" dirty="0">
                <a:ea typeface="宋体" panose="02010600030101010101" pitchFamily="2" charset="-122"/>
              </a:rPr>
              <a:t>影响物价和其他名义变量</a:t>
            </a:r>
            <a:endParaRPr lang="zh-CN" altLang="en-US" dirty="0">
              <a:ea typeface="宋体" panose="02010600030101010101" pitchFamily="2" charset="-122"/>
            </a:endParaRPr>
          </a:p>
          <a:p>
            <a:pPr lvl="2"/>
            <a:r>
              <a:rPr lang="zh-CN" altLang="en-US" dirty="0">
                <a:ea typeface="宋体" panose="02010600030101010101" pitchFamily="2" charset="-122"/>
              </a:rPr>
              <a:t>不影响实际GDP, 失业或者其他真实变量</a:t>
            </a:r>
            <a:endParaRPr lang="zh-CN" altLang="en-US" dirty="0">
              <a:ea typeface="宋体" panose="02010600030101010101" pitchFamily="2" charset="-122"/>
            </a:endParaRPr>
          </a:p>
        </p:txBody>
      </p:sp>
      <p:sp>
        <p:nvSpPr>
          <p:cNvPr id="17412" name="Footer Placeholder 4"/>
          <p:cNvSpPr txBox="1">
            <a:spLocks noGrp="1"/>
          </p:cNvSpPr>
          <p:nvPr/>
        </p:nvSpPr>
        <p:spPr>
          <a:xfrm>
            <a:off x="0" y="6492875"/>
            <a:ext cx="8605838" cy="365125"/>
          </a:xfrm>
          <a:prstGeom prst="rect">
            <a:avLst/>
          </a:prstGeom>
          <a:noFill/>
          <a:ln w="9525">
            <a:noFill/>
          </a:ln>
        </p:spPr>
        <p:txBody>
          <a:bodyPr anchor="ct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buNone/>
            </a:pPr>
            <a:r>
              <a:rPr lang="en-US" altLang="zh-CN" sz="1100" dirty="0">
                <a:solidFill>
                  <a:schemeClr val="tx1"/>
                </a:solidFill>
                <a:ea typeface="宋体" panose="02010600030101010101" pitchFamily="2" charset="-122"/>
              </a:rPr>
              <a:t>© 2015 Cengage Learning. All Rights Reserved. May not be copied, scanned, or duplicated, in whole or in part, except for use as permitted in a license distributed with a certain product or service or otherwise on a password-protected website for classroom use.</a:t>
            </a:r>
            <a:endParaRPr lang="en-US" altLang="zh-CN" sz="1100" dirty="0">
              <a:solidFill>
                <a:schemeClr val="tx1"/>
              </a:solidFill>
              <a:ea typeface="宋体" panose="02010600030101010101" pitchFamily="2" charset="-122"/>
            </a:endParaRPr>
          </a:p>
        </p:txBody>
      </p:sp>
      <p:sp>
        <p:nvSpPr>
          <p:cNvPr id="17413" name="Slide Number Placeholder 1"/>
          <p:cNvSpPr txBox="1">
            <a:spLocks noGrp="1"/>
          </p:cNvSpPr>
          <p:nvPr/>
        </p:nvSpPr>
        <p:spPr>
          <a:xfrm>
            <a:off x="8618538" y="6470650"/>
            <a:ext cx="520700" cy="379413"/>
          </a:xfrm>
          <a:prstGeom prst="rect">
            <a:avLst/>
          </a:prstGeom>
          <a:noFill/>
          <a:ln w="19050" cap="flat" cmpd="sng">
            <a:solidFill>
              <a:srgbClr val="005EA4"/>
            </a:solidFill>
            <a:prstDash val="sysDot"/>
            <a:miter/>
            <a:headEnd type="none" w="med" len="med"/>
            <a:tailEnd type="none" w="med" len="med"/>
          </a:ln>
        </p:spPr>
        <p:txBody>
          <a:bodyPr/>
          <a:lst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ctr" eaLnBrk="1" hangingPunct="1">
              <a:spcBef>
                <a:spcPct val="0"/>
              </a:spcBef>
              <a:buNone/>
            </a:pPr>
            <a:fld id="{9A0DB2DC-4C9A-4742-B13C-FB6460FD3503}" type="slidenum">
              <a:rPr lang="zh-CN" altLang="en-US" sz="1200" dirty="0">
                <a:solidFill>
                  <a:srgbClr val="002060"/>
                </a:solidFill>
                <a:ea typeface="宋体" panose="02010600030101010101" pitchFamily="2" charset="-122"/>
              </a:rPr>
            </a:fld>
            <a:endParaRPr lang="zh-CN" altLang="en-US" sz="1200" dirty="0">
              <a:solidFill>
                <a:srgbClr val="002060"/>
              </a:solidFill>
              <a:ea typeface="宋体" panose="02010600030101010101" pitchFamily="2" charset="-122"/>
            </a:endParaRPr>
          </a:p>
        </p:txBody>
      </p:sp>
    </p:spTree>
  </p:cSld>
  <p:clrMapOvr>
    <a:masterClrMapping/>
  </p:clrMapOvr>
  <p:transition/>
</p:sld>
</file>

<file path=ppt/tags/tag1.xml><?xml version="1.0" encoding="utf-8"?>
<p:tagLst xmlns:p="http://schemas.openxmlformats.org/presentationml/2006/main">
  <p:tag name="KSO_WM_DOC_GUID" val="{163d09d8-7092-4b76-9151-91ee6ed2d21c}"/>
</p:tagLst>
</file>

<file path=ppt/theme/theme1.xml><?xml version="1.0" encoding="utf-8"?>
<a:theme xmlns:a="http://schemas.openxmlformats.org/drawingml/2006/main" name="Chapter title">
  <a:themeElements>
    <a:clrScheme name="Chapter 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 tit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kumimoji="0" lang="en-US" altLang="zh-CN" sz="3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kumimoji="0" lang="en-US" altLang="zh-CN" sz="3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hapter 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 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 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 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 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 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 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 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 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 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 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 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content">
  <a:themeElements>
    <a:clrScheme name="Chapter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 conte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kumimoji="0" lang="en-US" altLang="zh-CN" sz="3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kumimoji="0" lang="en-US" altLang="zh-CN" sz="3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hapter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 conte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 conte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 conte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 conte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 conte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 conte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 conte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 conte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 conte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 conte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 conte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igure">
  <a:themeElements>
    <a:clrScheme name="Fig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igu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kumimoji="0" lang="en-US" altLang="zh-CN" sz="3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kumimoji="0" lang="en-US" altLang="zh-CN" sz="3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Figur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igur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igur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igur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igur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igur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igur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igur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igur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igur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igur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igur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able">
  <a:themeElements>
    <a:clrScheme name="Tab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ab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kumimoji="0" lang="en-US" altLang="zh-CN" sz="3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kumimoji="0" lang="en-US" altLang="zh-CN" sz="3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ab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ab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ab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ab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ab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ab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ab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ab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ab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ab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ab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ab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ase study">
  <a:themeElements>
    <a:clrScheme name="Case stud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e stud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kumimoji="0" lang="en-US" altLang="zh-CN" sz="3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kumimoji="0" lang="en-US" altLang="zh-CN" sz="3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ase stud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e stud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e stud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e stud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e stud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e stud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e study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e stud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e stud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e stud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e stud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e stud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ppendix">
  <a:themeElements>
    <a:clrScheme name="Appendi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ppendix">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kumimoji="0" lang="en-US" altLang="zh-CN" sz="3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kumimoji="0" lang="en-US" altLang="zh-CN" sz="3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Appendix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ppendix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ppendix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ppendix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ppendix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ppendix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ppendix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ppendix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ppendix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ppendix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ppendix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ppendix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Chapter title">
  <a:themeElements>
    <a:clrScheme name="1_Chapter 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hapter tit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kumimoji="0" lang="en-US" altLang="zh-CN" sz="3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kumimoji="0" lang="en-US" altLang="zh-CN" sz="3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Chapter 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hapter 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hapter 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hapter 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hapter 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hapter 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hapter 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hapter 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hapter 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hapter 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hapter 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hapter 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Chapter content">
  <a:themeElements>
    <a:clrScheme name="1_Chapter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hapter conte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kumimoji="0" lang="en-US" altLang="zh-CN" sz="3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20000"/>
          </a:spcBef>
          <a:spcAft>
            <a:spcPct val="0"/>
          </a:spcAft>
          <a:buClrTx/>
          <a:buSzTx/>
          <a:buFont typeface="Arial" panose="020B0604020202020204" pitchFamily="34" charset="0"/>
          <a:buChar char="•"/>
          <a:defRPr kumimoji="0" lang="en-US" altLang="zh-CN" sz="3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Chapter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hapter conten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hapter conten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hapter conten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hapter conten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hapter conten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hapter conten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hapter conten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hapter conten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hapter conten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hapter conten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hapter conten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25118</Words>
  <Application>WPS 演示</Application>
  <PresentationFormat>全屏显示(4:3)</PresentationFormat>
  <Paragraphs>1111</Paragraphs>
  <Slides>71</Slides>
  <Notes>0</Notes>
  <HiddenSlides>0</HiddenSlides>
  <MMClips>0</MMClips>
  <ScaleCrop>false</ScaleCrop>
  <HeadingPairs>
    <vt:vector size="6" baseType="variant">
      <vt:variant>
        <vt:lpstr>已用的字体</vt:lpstr>
      </vt:variant>
      <vt:variant>
        <vt:i4>9</vt:i4>
      </vt:variant>
      <vt:variant>
        <vt:lpstr>主题</vt:lpstr>
      </vt:variant>
      <vt:variant>
        <vt:i4>8</vt:i4>
      </vt:variant>
      <vt:variant>
        <vt:lpstr>幻灯片标题</vt:lpstr>
      </vt:variant>
      <vt:variant>
        <vt:i4>71</vt:i4>
      </vt:variant>
    </vt:vector>
  </HeadingPairs>
  <TitlesOfParts>
    <vt:vector size="88" baseType="lpstr">
      <vt:lpstr>Arial</vt:lpstr>
      <vt:lpstr>宋体</vt:lpstr>
      <vt:lpstr>Wingdings</vt:lpstr>
      <vt:lpstr>Arial Black</vt:lpstr>
      <vt:lpstr>Gungsuh</vt:lpstr>
      <vt:lpstr>Calibri</vt:lpstr>
      <vt:lpstr>黑体</vt:lpstr>
      <vt:lpstr>微软雅黑</vt:lpstr>
      <vt:lpstr>Arial Unicode MS</vt:lpstr>
      <vt:lpstr>Chapter title</vt:lpstr>
      <vt:lpstr>Chapter content</vt:lpstr>
      <vt:lpstr>Figure</vt:lpstr>
      <vt:lpstr>Table</vt:lpstr>
      <vt:lpstr>Case study</vt:lpstr>
      <vt:lpstr>Appendix</vt:lpstr>
      <vt:lpstr>1_Chapter title</vt:lpstr>
      <vt:lpstr>1_Chapter content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Eastern Illinois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Andreea Chiritescu</dc:creator>
  <cp:lastModifiedBy>white</cp:lastModifiedBy>
  <cp:revision>1243</cp:revision>
  <dcterms:created xsi:type="dcterms:W3CDTF">2006-11-30T14:59:54Z</dcterms:created>
  <dcterms:modified xsi:type="dcterms:W3CDTF">2019-05-21T18:18:56Z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