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27"/>
  </p:notesMasterIdLst>
  <p:sldIdLst>
    <p:sldId id="396" r:id="rId2"/>
    <p:sldId id="409" r:id="rId3"/>
    <p:sldId id="415" r:id="rId4"/>
    <p:sldId id="430" r:id="rId5"/>
    <p:sldId id="411" r:id="rId6"/>
    <p:sldId id="410" r:id="rId7"/>
    <p:sldId id="416" r:id="rId8"/>
    <p:sldId id="429" r:id="rId9"/>
    <p:sldId id="434" r:id="rId10"/>
    <p:sldId id="438" r:id="rId11"/>
    <p:sldId id="412" r:id="rId12"/>
    <p:sldId id="413" r:id="rId13"/>
    <p:sldId id="414" r:id="rId14"/>
    <p:sldId id="439" r:id="rId15"/>
    <p:sldId id="357" r:id="rId16"/>
    <p:sldId id="368" r:id="rId17"/>
    <p:sldId id="312" r:id="rId18"/>
    <p:sldId id="426" r:id="rId19"/>
    <p:sldId id="427" r:id="rId20"/>
    <p:sldId id="440" r:id="rId21"/>
    <p:sldId id="428" r:id="rId22"/>
    <p:sldId id="435" r:id="rId23"/>
    <p:sldId id="436" r:id="rId24"/>
    <p:sldId id="437" r:id="rId25"/>
    <p:sldId id="408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10">
          <p15:clr>
            <a:srgbClr val="A4A3A4"/>
          </p15:clr>
        </p15:guide>
        <p15:guide id="2" pos="14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0000"/>
    <a:srgbClr val="FFFFCC"/>
    <a:srgbClr val="996633"/>
    <a:srgbClr val="777777"/>
    <a:srgbClr val="339966"/>
    <a:srgbClr val="3333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74" autoAdjust="0"/>
    <p:restoredTop sz="86532" autoAdjust="0"/>
  </p:normalViewPr>
  <p:slideViewPr>
    <p:cSldViewPr snapToGrid="0">
      <p:cViewPr varScale="1">
        <p:scale>
          <a:sx n="83" d="100"/>
          <a:sy n="83" d="100"/>
        </p:scale>
        <p:origin x="840" y="192"/>
      </p:cViewPr>
      <p:guideLst>
        <p:guide orient="horz" pos="3610"/>
        <p:guide pos="1422"/>
      </p:guideLst>
    </p:cSldViewPr>
  </p:slideViewPr>
  <p:outlineViewPr>
    <p:cViewPr>
      <p:scale>
        <a:sx n="33" d="100"/>
        <a:sy n="33" d="100"/>
      </p:scale>
      <p:origin x="120" y="25776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4EE9BA-A68C-4CC5-958A-ED9A9DCA02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220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3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3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F97D4-327B-4A40-85E4-501C2B0CD61B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394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79550"/>
            <a:ext cx="9144000" cy="1470025"/>
          </a:xfrm>
        </p:spPr>
        <p:txBody>
          <a:bodyPr/>
          <a:lstStyle>
            <a:lvl1pPr>
              <a:lnSpc>
                <a:spcPct val="105000"/>
              </a:lnSpc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2051" name="Text Box 14"/>
          <p:cNvSpPr txBox="1">
            <a:spLocks noChangeArrowheads="1"/>
          </p:cNvSpPr>
          <p:nvPr userDrawn="1"/>
        </p:nvSpPr>
        <p:spPr bwMode="auto">
          <a:xfrm>
            <a:off x="0" y="6445250"/>
            <a:ext cx="91440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sz="1600" i="1">
                <a:solidFill>
                  <a:srgbClr val="969696"/>
                </a:solidFill>
                <a:latin typeface="Times New Roman" pitchFamily="18" charset="0"/>
                <a:ea typeface="宋体" pitchFamily="2" charset="-122"/>
              </a:rPr>
              <a:t>© 2009 </a:t>
            </a:r>
            <a:r>
              <a:rPr lang="en-US" altLang="zh-CN" sz="1600" i="1">
                <a:solidFill>
                  <a:srgbClr val="969696"/>
                </a:solidFill>
                <a:latin typeface="Times New Roman" pitchFamily="18" charset="0"/>
                <a:ea typeface="宋体" pitchFamily="2" charset="-122"/>
              </a:rPr>
              <a:t>South-Western, a part of Cengage Learning, all rights reserved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87550" y="130175"/>
            <a:ext cx="1219200" cy="990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5800" i="1">
                <a:solidFill>
                  <a:srgbClr val="008080"/>
                </a:solidFill>
              </a:defRPr>
            </a:lvl1pPr>
          </a:lstStyle>
          <a:p>
            <a:r>
              <a:rPr lang="en-US" altLang="zh-CN"/>
              <a:t>34</a:t>
            </a:r>
          </a:p>
        </p:txBody>
      </p:sp>
      <p:sp>
        <p:nvSpPr>
          <p:cNvPr id="2053" name="TextBox 6"/>
          <p:cNvSpPr txBox="1">
            <a:spLocks noChangeArrowheads="1"/>
          </p:cNvSpPr>
          <p:nvPr userDrawn="1"/>
        </p:nvSpPr>
        <p:spPr bwMode="auto">
          <a:xfrm>
            <a:off x="327025" y="301625"/>
            <a:ext cx="19589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200">
                <a:solidFill>
                  <a:srgbClr val="008080"/>
                </a:solidFill>
                <a:latin typeface="Tahoma" pitchFamily="34" charset="0"/>
                <a:ea typeface="宋体" pitchFamily="2" charset="-122"/>
              </a:rPr>
              <a:t>C H A P T E 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3952A8-8AA7-49F5-882B-34090486AC5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51625" y="252413"/>
            <a:ext cx="2101850" cy="58737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42900" y="252413"/>
            <a:ext cx="6156325" cy="58737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0B4A05B-0D74-4062-9FB6-3090B00B91F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91A399-1EE1-47BB-A2FF-66C1B24D27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ADED711-7DDF-4C1C-A038-C675E20AF7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73063" y="1008063"/>
            <a:ext cx="4079875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5338" y="1008063"/>
            <a:ext cx="4081462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04911E-ABB1-474D-8828-77F74674289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07C5D4-E0C0-4423-806C-92915C5FA7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1C878C-3F74-4AD5-924A-9A72F106C3D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6CC9F2-A366-4D63-B9AF-55BAAE26DB2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9625E0-E5CF-4C1A-A06B-93CA5C90866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285750" y="6392863"/>
            <a:ext cx="7335838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/>
              <a:t>经济学十大原理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2719B2-2E1A-4995-9FFF-1095675A00F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52413"/>
            <a:ext cx="8410575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3063" y="1008063"/>
            <a:ext cx="8313737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2625" y="6375400"/>
            <a:ext cx="684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700">
                <a:solidFill>
                  <a:srgbClr val="777777"/>
                </a:solidFill>
                <a:latin typeface="Tahoma" pitchFamily="34" charset="0"/>
                <a:ea typeface="宋体" pitchFamily="2" charset="-122"/>
              </a:defRPr>
            </a:lvl1pPr>
          </a:lstStyle>
          <a:p>
            <a:fld id="{7B9C66A5-CF1D-4876-A31C-6C0DA4ADDA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4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rgbClr val="333399"/>
          </a:solidFill>
          <a:latin typeface="Book Antiqua" pitchFamily="18" charset="0"/>
        </a:defRPr>
      </a:lvl9pPr>
    </p:titleStyle>
    <p:bodyStyle>
      <a:lvl1pPr marL="342900" indent="-342900" algn="l" rtl="0" fontAlgn="base">
        <a:lnSpc>
          <a:spcPct val="105000"/>
        </a:lnSpc>
        <a:spcBef>
          <a:spcPct val="45000"/>
        </a:spcBef>
        <a:spcAft>
          <a:spcPct val="0"/>
        </a:spcAft>
        <a:buClr>
          <a:srgbClr val="339966"/>
        </a:buClr>
        <a:buSzPct val="120000"/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0"/>
        </a:spcAft>
        <a:buClr>
          <a:srgbClr val="996633"/>
        </a:buClr>
        <a:buSzPct val="120000"/>
        <a:buFont typeface="Wingdings" pitchFamily="2" charset="2"/>
        <a:buChar char="§"/>
        <a:defRPr sz="27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0"/>
        </a:spcAft>
        <a:buClr>
          <a:srgbClr val="339966"/>
        </a:buClr>
        <a:buSzPct val="120000"/>
        <a:buFont typeface="Wingdings" pitchFamily="2" charset="2"/>
        <a:buChar char="§"/>
        <a:defRPr sz="25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../../Program%20Files/TurningPoint/2003/Ques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0</a:t>
            </a:fld>
            <a:endParaRPr lang="en-US" altLang="zh-CN"/>
          </a:p>
        </p:txBody>
      </p:sp>
      <p:pic>
        <p:nvPicPr>
          <p:cNvPr id="6" name="Picture 8" descr="Mankiw_brshstroke_ru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2596"/>
            <a:ext cx="9144000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230868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200" b="1" kern="0" dirty="0">
                <a:solidFill>
                  <a:schemeClr val="bg1"/>
                </a:solidFill>
                <a:latin typeface="+mj-lt"/>
                <a:ea typeface="宋体" pitchFamily="2" charset="-122"/>
                <a:cs typeface="+mj-cs"/>
              </a:rPr>
              <a:t>经济学概论总复习</a:t>
            </a:r>
            <a:endParaRPr kumimoji="0" lang="zh-CN" sz="72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D9039-E501-904E-BB1D-FB680290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微观例题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52E16-3D7F-C844-8D36-1EF516322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经济学原理的应用</a:t>
            </a:r>
            <a:endParaRPr kumimoji="1" lang="en-US" altLang="zh-CN" dirty="0"/>
          </a:p>
          <a:p>
            <a:pPr lvl="1"/>
            <a:r>
              <a:rPr lang="zh-CN" altLang="zh-CN" dirty="0"/>
              <a:t>上大学的机会成本有哪些？ </a:t>
            </a:r>
            <a:endParaRPr lang="en-US" altLang="zh-CN" dirty="0"/>
          </a:p>
          <a:p>
            <a:pPr lvl="1"/>
            <a:r>
              <a:rPr lang="zh-CN" altLang="zh-CN" dirty="0"/>
              <a:t>近五年，全国考研报名人数翻了近一倍。试运用经济学的基本原理，分析考研人数激增的原因。 </a:t>
            </a:r>
            <a:endParaRPr lang="en-US" altLang="zh-CN" dirty="0"/>
          </a:p>
          <a:p>
            <a:pPr lvl="1"/>
            <a:r>
              <a:rPr lang="zh-CN" altLang="zh-CN" dirty="0"/>
              <a:t>政府为什么要给居民提供免费的新冠肺炎疫苗？ </a:t>
            </a:r>
            <a:endParaRPr lang="en-US" altLang="zh-CN" dirty="0"/>
          </a:p>
          <a:p>
            <a:pPr lvl="1"/>
            <a:r>
              <a:rPr kumimoji="1" lang="zh-CN" altLang="en-US" dirty="0"/>
              <a:t>举出社会面临权衡取舍的例子。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水是生活必需品。一杯水的边际收益是</a:t>
            </a:r>
            <a:r>
              <a:rPr kumimoji="1" lang="zh-CN" altLang="en-US"/>
              <a:t>大还是小？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8FD409-B0D6-DC49-AA32-35E1D4AA7E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8646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4688E-2B0F-1244-88F4-5E5A4E59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86E6C-545C-F647-B81C-F1412C1C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lvl="1" indent="-349250">
              <a:lnSpc>
                <a:spcPct val="105000"/>
              </a:lnSpc>
              <a:spcBef>
                <a:spcPct val="25000"/>
              </a:spcBef>
              <a:buSzPct val="115000"/>
            </a:pPr>
            <a:r>
              <a:rPr lang="zh-CN" altLang="zh-CN" dirty="0">
                <a:ea typeface="宋体" pitchFamily="2" charset="-122"/>
              </a:rPr>
              <a:t>美国每个月有50000个小时的劳动能用在生产</a:t>
            </a:r>
            <a:r>
              <a:rPr lang="zh-CN" altLang="en-US" dirty="0">
                <a:ea typeface="宋体" pitchFamily="2" charset="-122"/>
              </a:rPr>
              <a:t>上。</a:t>
            </a:r>
            <a:r>
              <a:rPr lang="zh-CN" altLang="zh-CN" dirty="0">
                <a:ea typeface="宋体" pitchFamily="2" charset="-122"/>
              </a:rPr>
              <a:t>生产1台电脑需要100个小时的劳动</a:t>
            </a:r>
            <a:r>
              <a:rPr lang="zh-CN" altLang="en-US" dirty="0">
                <a:ea typeface="宋体" pitchFamily="2" charset="-122"/>
              </a:rPr>
              <a:t>，</a:t>
            </a:r>
            <a:r>
              <a:rPr lang="zh-CN" altLang="zh-CN" dirty="0">
                <a:ea typeface="宋体" pitchFamily="2" charset="-122"/>
              </a:rPr>
              <a:t>生产1吨小麦需要10个小时的劳动</a:t>
            </a:r>
            <a:r>
              <a:rPr lang="zh-CN" altLang="en-US" dirty="0">
                <a:ea typeface="宋体" pitchFamily="2" charset="-122"/>
              </a:rPr>
              <a:t>。请画出美国的生产可能性边界。</a:t>
            </a:r>
            <a:r>
              <a:rPr lang="zh-CN" altLang="en-US" sz="2800" dirty="0">
                <a:ea typeface="宋体" pitchFamily="2" charset="-122"/>
              </a:rPr>
              <a:t>中国</a:t>
            </a:r>
            <a:r>
              <a:rPr lang="zh-CN" altLang="zh-CN" sz="2800" dirty="0">
                <a:ea typeface="宋体" pitchFamily="2" charset="-122"/>
              </a:rPr>
              <a:t>每个月有30000个小时的劳动能用在生产上</a:t>
            </a:r>
            <a:r>
              <a:rPr lang="zh-CN" altLang="en-US" sz="2800" dirty="0">
                <a:ea typeface="宋体" pitchFamily="2" charset="-122"/>
              </a:rPr>
              <a:t>，</a:t>
            </a:r>
            <a:r>
              <a:rPr lang="zh-CN" altLang="zh-CN" sz="2800" dirty="0">
                <a:ea typeface="宋体" pitchFamily="2" charset="-122"/>
              </a:rPr>
              <a:t>生产1台电脑需要125个小时的劳动生产1吨小麦需要25个小时的劳动</a:t>
            </a:r>
            <a:r>
              <a:rPr lang="zh-CN" altLang="en-US" sz="2800" dirty="0">
                <a:ea typeface="宋体" pitchFamily="2" charset="-122"/>
              </a:rPr>
              <a:t>。</a:t>
            </a:r>
            <a:endParaRPr lang="en-US" altLang="zh-CN" sz="2800" dirty="0">
              <a:ea typeface="宋体" pitchFamily="2" charset="-122"/>
            </a:endParaRPr>
          </a:p>
          <a:p>
            <a:pPr marL="463550" lvl="1" indent="-349250">
              <a:lnSpc>
                <a:spcPct val="105000"/>
              </a:lnSpc>
              <a:spcBef>
                <a:spcPct val="25000"/>
              </a:spcBef>
              <a:buSzPct val="115000"/>
            </a:pPr>
            <a:r>
              <a:rPr lang="zh-CN" altLang="en-US" sz="2800" dirty="0">
                <a:ea typeface="宋体" pitchFamily="2" charset="-122"/>
              </a:rPr>
              <a:t>请画出美国的生产可能性边界和中国的生产可能性边界。</a:t>
            </a:r>
            <a:endParaRPr lang="en-US" altLang="zh-CN" sz="2800" dirty="0">
              <a:ea typeface="宋体" pitchFamily="2" charset="-122"/>
            </a:endParaRPr>
          </a:p>
          <a:p>
            <a:pPr marL="463550" lvl="1" indent="-349250">
              <a:lnSpc>
                <a:spcPct val="105000"/>
              </a:lnSpc>
              <a:spcBef>
                <a:spcPct val="25000"/>
              </a:spcBef>
              <a:buSzPct val="115000"/>
            </a:pPr>
            <a:r>
              <a:rPr lang="zh-CN" altLang="en-US" sz="2800" dirty="0">
                <a:ea typeface="宋体" pitchFamily="2" charset="-122"/>
              </a:rPr>
              <a:t>哪个国家在生产电脑上有绝对优势？</a:t>
            </a:r>
            <a:endParaRPr lang="en-US" altLang="zh-CN" sz="2800" dirty="0">
              <a:ea typeface="宋体" pitchFamily="2" charset="-122"/>
            </a:endParaRPr>
          </a:p>
          <a:p>
            <a:pPr marL="463550" lvl="1" indent="-349250">
              <a:lnSpc>
                <a:spcPct val="105000"/>
              </a:lnSpc>
              <a:spcBef>
                <a:spcPct val="25000"/>
              </a:spcBef>
              <a:buSzPct val="115000"/>
            </a:pPr>
            <a:r>
              <a:rPr lang="zh-CN" altLang="en-US" sz="2800" dirty="0">
                <a:ea typeface="宋体" pitchFamily="2" charset="-122"/>
              </a:rPr>
              <a:t>哪个国家在生产电脑上有比较优势？</a:t>
            </a:r>
            <a:endParaRPr lang="en-US" altLang="zh-CN" sz="2800" dirty="0">
              <a:ea typeface="宋体" pitchFamily="2" charset="-122"/>
            </a:endParaRPr>
          </a:p>
          <a:p>
            <a:pPr marL="463550" lvl="1" indent="-349250">
              <a:lnSpc>
                <a:spcPct val="105000"/>
              </a:lnSpc>
              <a:spcBef>
                <a:spcPct val="25000"/>
              </a:spcBef>
              <a:buSzPct val="115000"/>
            </a:pPr>
            <a:r>
              <a:rPr lang="zh-CN" altLang="en-US" sz="2800" dirty="0">
                <a:ea typeface="宋体" pitchFamily="2" charset="-122"/>
              </a:rPr>
              <a:t>哪个国家会出口电脑？哪个国家会出口小麦？</a:t>
            </a:r>
            <a:endParaRPr lang="zh-CN" altLang="zh-CN" sz="2800" dirty="0">
              <a:ea typeface="宋体" pitchFamily="2" charset="-122"/>
            </a:endParaRPr>
          </a:p>
          <a:p>
            <a:pPr marL="463550" lvl="1" indent="-349250">
              <a:lnSpc>
                <a:spcPct val="105000"/>
              </a:lnSpc>
              <a:spcBef>
                <a:spcPct val="25000"/>
              </a:spcBef>
              <a:buSzPct val="115000"/>
            </a:pPr>
            <a:endParaRPr lang="zh-CN" altLang="zh-CN" sz="2800" dirty="0">
              <a:ea typeface="宋体" pitchFamily="2" charset="-122"/>
            </a:endParaRPr>
          </a:p>
          <a:p>
            <a:pPr>
              <a:spcBef>
                <a:spcPct val="55000"/>
              </a:spcBef>
            </a:pPr>
            <a:endParaRPr lang="zh-CN" altLang="zh-CN" dirty="0">
              <a:ea typeface="宋体" pitchFamily="2" charset="-122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88F52-6B4B-9D42-9291-2098DD5DD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56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254A8-5722-6B47-A123-E9E2F139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894E5-A95E-114E-9C83-691E2329E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根据需求表，画出冰淇淋市场的需求曲线</a:t>
            </a:r>
            <a:endParaRPr kumimoji="1" lang="en-US" altLang="zh-CN" dirty="0"/>
          </a:p>
          <a:p>
            <a:r>
              <a:rPr kumimoji="1" lang="zh-CN" altLang="en-US" dirty="0"/>
              <a:t>                      当人口数量增加，需求线如何移动？</a:t>
            </a:r>
            <a:endParaRPr kumimoji="1" lang="en-US" altLang="zh-CN" dirty="0"/>
          </a:p>
          <a:p>
            <a:r>
              <a:rPr kumimoji="1" lang="zh-CN" altLang="en-US" dirty="0"/>
              <a:t>                      收入增长，需求线如何移动？</a:t>
            </a:r>
            <a:endParaRPr kumimoji="1" lang="en-US" altLang="zh-CN" dirty="0"/>
          </a:p>
          <a:p>
            <a:r>
              <a:rPr kumimoji="1" lang="zh-CN" altLang="en-US" dirty="0"/>
              <a:t>                      互补品涨价，需求线如何移动？</a:t>
            </a:r>
            <a:endParaRPr kumimoji="1" lang="en-US" altLang="zh-CN" dirty="0"/>
          </a:p>
          <a:p>
            <a:r>
              <a:rPr kumimoji="1" lang="zh-CN" altLang="en-US" dirty="0"/>
              <a:t>                      冰淇淋涨价，需求线如何移动？</a:t>
            </a:r>
            <a:endParaRPr kumimoji="1" lang="en-US" altLang="zh-CN" dirty="0"/>
          </a:p>
          <a:p>
            <a:pPr lvl="5"/>
            <a:r>
              <a:rPr kumimoji="1" lang="zh-CN" altLang="en-US" dirty="0"/>
              <a:t>上述变化对市场均衡结果（包括均衡价格和均衡量）有何影响？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3FE5B7-2E6D-1C44-B6C5-ADA81FBE40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71DBAF-3665-2C41-8E78-4568CD7D9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30" y="1911350"/>
            <a:ext cx="18034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D98945-9DFD-6E47-B6E2-4B6F1274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914EA70-C63D-334B-82A2-9462FA0E6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51" y="1250110"/>
            <a:ext cx="1892300" cy="32893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5F5D4-B84F-0741-AA59-372E9D8AC9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4CAC88-31DC-AE44-A4B1-BB521ED2405D}"/>
              </a:ext>
            </a:extLst>
          </p:cNvPr>
          <p:cNvSpPr txBox="1"/>
          <p:nvPr/>
        </p:nvSpPr>
        <p:spPr>
          <a:xfrm>
            <a:off x="3012140" y="1250109"/>
            <a:ext cx="58494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dirty="0"/>
              <a:t>根据供给表，画出冰淇淋市场的供给曲线。</a:t>
            </a:r>
            <a:endParaRPr kumimoji="1" lang="en-US" altLang="zh-CN" sz="2800" dirty="0"/>
          </a:p>
          <a:p>
            <a:r>
              <a:rPr kumimoji="1" lang="zh-CN" altLang="en-US" sz="2800" dirty="0"/>
              <a:t>当投入品价格上涨，供给线如何移动？</a:t>
            </a:r>
            <a:endParaRPr kumimoji="1" lang="en-US" altLang="zh-CN" sz="2800" dirty="0"/>
          </a:p>
          <a:p>
            <a:r>
              <a:rPr kumimoji="1" lang="zh-CN" altLang="en-US" sz="2800" dirty="0"/>
              <a:t>预期即将到来的夏季将会是有史以来最热的夏天，供给线如何移动？</a:t>
            </a:r>
            <a:endParaRPr kumimoji="1" lang="en-US" altLang="zh-CN" sz="2800" dirty="0"/>
          </a:p>
          <a:p>
            <a:r>
              <a:rPr kumimoji="1" lang="zh-CN" altLang="en-US" sz="2800" dirty="0"/>
              <a:t>上述变化对市场均衡结果（包括均衡价格和均衡量）有何影响？</a:t>
            </a:r>
            <a:endParaRPr kumimoji="1" lang="en-US" altLang="zh-CN" sz="2800" dirty="0"/>
          </a:p>
          <a:p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415794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2CE42-8847-BB43-A182-B76B12F2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2104B3-74A0-9647-93A3-0351F650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zh-CN" dirty="0"/>
              <a:t>年底新冠肺炎疫情时，口罩价格快速上涨，但需求仍然十分旺盛。这是否违背了需求定理？为什么？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9A72D3-6DCF-DB49-AA89-ADBCB06A5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74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593725" y="290513"/>
            <a:ext cx="8210550" cy="1049337"/>
            <a:chOff x="0" y="0"/>
            <a:chExt cx="5000" cy="661"/>
          </a:xfrm>
        </p:grpSpPr>
        <p:sp>
          <p:nvSpPr>
            <p:cNvPr id="36878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8302625" y="6375400"/>
            <a:ext cx="684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2821414-22C9-4734-83C3-319E57351638}" type="slidenum">
              <a:rPr lang="zh-CN" altLang="zh-CN" sz="1700">
                <a:solidFill>
                  <a:srgbClr val="77777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zh-CN" altLang="zh-CN" sz="1700">
              <a:solidFill>
                <a:srgbClr val="777777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6869" name="Object 67"/>
          <p:cNvGraphicFramePr>
            <a:graphicFrameLocks noChangeAspect="1"/>
          </p:cNvGraphicFramePr>
          <p:nvPr/>
        </p:nvGraphicFramePr>
        <p:xfrm>
          <a:off x="4054475" y="1066800"/>
          <a:ext cx="4821238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2929320" imgH="3200760" progId="Excel.Chart.8">
                  <p:embed/>
                </p:oleObj>
              </mc:Choice>
              <mc:Fallback>
                <p:oleObj r:id="rId3" imgW="2929320" imgH="3200760" progId="Excel.Chart.8">
                  <p:embed/>
                  <p:pic>
                    <p:nvPicPr>
                      <p:cNvPr id="3686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1066800"/>
                        <a:ext cx="4821238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8" descr="Wide upward diagonal"/>
          <p:cNvSpPr txBox="1">
            <a:spLocks noChangeArrowheads="1"/>
          </p:cNvSpPr>
          <p:nvPr/>
        </p:nvSpPr>
        <p:spPr bwMode="auto">
          <a:xfrm>
            <a:off x="4198938" y="1054100"/>
            <a:ext cx="592137" cy="5032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700" b="1" i="1"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36871" name="Text Box 70" descr="Wide upward diagonal"/>
          <p:cNvSpPr txBox="1">
            <a:spLocks noChangeArrowheads="1"/>
          </p:cNvSpPr>
          <p:nvPr/>
        </p:nvSpPr>
        <p:spPr bwMode="auto">
          <a:xfrm>
            <a:off x="8277225" y="6051550"/>
            <a:ext cx="592138" cy="411163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700" b="1" i="1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36872" name="Text Box 71"/>
          <p:cNvSpPr txBox="1">
            <a:spLocks noChangeArrowheads="1"/>
          </p:cNvSpPr>
          <p:nvPr/>
        </p:nvSpPr>
        <p:spPr bwMode="auto">
          <a:xfrm>
            <a:off x="5251450" y="796925"/>
            <a:ext cx="2909888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600">
                <a:ea typeface="宋体" panose="02010600030101010101" pitchFamily="2" charset="-122"/>
              </a:rPr>
              <a:t>需求曲线</a:t>
            </a:r>
          </a:p>
        </p:txBody>
      </p:sp>
      <p:sp>
        <p:nvSpPr>
          <p:cNvPr id="35851" name="Rectangle 92"/>
          <p:cNvSpPr>
            <a:spLocks noChangeArrowheads="1"/>
          </p:cNvSpPr>
          <p:nvPr/>
        </p:nvSpPr>
        <p:spPr bwMode="auto">
          <a:xfrm>
            <a:off x="425450" y="1436688"/>
            <a:ext cx="31369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3550" indent="-463550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500" b="1">
                <a:solidFill>
                  <a:srgbClr val="339966"/>
                </a:solidFill>
                <a:ea typeface="宋体" panose="02010600030101010101" pitchFamily="2" charset="-122"/>
              </a:rPr>
              <a:t>A.</a:t>
            </a:r>
            <a:r>
              <a:rPr lang="zh-CN" altLang="zh-CN" sz="2600" b="1">
                <a:solidFill>
                  <a:srgbClr val="339966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600">
                <a:solidFill>
                  <a:srgbClr val="339966"/>
                </a:solidFill>
                <a:ea typeface="宋体" panose="02010600030101010101" pitchFamily="2" charset="-122"/>
              </a:rPr>
              <a:t>	</a:t>
            </a:r>
            <a:r>
              <a:rPr lang="zh-CN" altLang="zh-CN" sz="2600">
                <a:ea typeface="宋体" panose="02010600030101010101" pitchFamily="2" charset="-122"/>
              </a:rPr>
              <a:t>找出边际买者在</a:t>
            </a:r>
            <a:br>
              <a:rPr lang="zh-CN" altLang="zh-CN" sz="2600">
                <a:ea typeface="宋体" panose="02010600030101010101" pitchFamily="2" charset="-122"/>
              </a:rPr>
            </a:br>
            <a:r>
              <a:rPr lang="zh-CN" altLang="zh-CN" sz="2600" b="1" i="1">
                <a:ea typeface="宋体" panose="02010600030101010101" pitchFamily="2" charset="-122"/>
              </a:rPr>
              <a:t>Q</a:t>
            </a:r>
            <a:r>
              <a:rPr lang="zh-CN" altLang="zh-CN" sz="2600">
                <a:ea typeface="宋体" panose="02010600030101010101" pitchFamily="2" charset="-122"/>
              </a:rPr>
              <a:t> = 10的支付意愿</a:t>
            </a: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500" b="1">
                <a:solidFill>
                  <a:srgbClr val="339966"/>
                </a:solidFill>
                <a:ea typeface="宋体" panose="02010600030101010101" pitchFamily="2" charset="-122"/>
              </a:rPr>
              <a:t>B.</a:t>
            </a:r>
            <a:r>
              <a:rPr lang="zh-CN" altLang="zh-CN" sz="2600">
                <a:solidFill>
                  <a:srgbClr val="339966"/>
                </a:solidFill>
                <a:ea typeface="宋体" panose="02010600030101010101" pitchFamily="2" charset="-122"/>
              </a:rPr>
              <a:t>	</a:t>
            </a:r>
            <a:r>
              <a:rPr lang="zh-CN" altLang="zh-CN" sz="2600">
                <a:ea typeface="宋体" panose="02010600030101010101" pitchFamily="2" charset="-122"/>
              </a:rPr>
              <a:t>计算在 </a:t>
            </a:r>
            <a:r>
              <a:rPr lang="zh-CN" altLang="zh-CN" sz="2600" b="1" i="1">
                <a:ea typeface="宋体" panose="02010600030101010101" pitchFamily="2" charset="-122"/>
              </a:rPr>
              <a:t>P</a:t>
            </a:r>
            <a:r>
              <a:rPr lang="zh-CN" altLang="zh-CN" sz="2600">
                <a:ea typeface="宋体" panose="02010600030101010101" pitchFamily="2" charset="-122"/>
              </a:rPr>
              <a:t> = $30时的消费者剩余</a:t>
            </a:r>
          </a:p>
        </p:txBody>
      </p:sp>
      <p:sp>
        <p:nvSpPr>
          <p:cNvPr id="35852" name="Rectangle 93"/>
          <p:cNvSpPr>
            <a:spLocks noChangeArrowheads="1"/>
          </p:cNvSpPr>
          <p:nvPr/>
        </p:nvSpPr>
        <p:spPr bwMode="auto">
          <a:xfrm>
            <a:off x="530225" y="3586163"/>
            <a:ext cx="3775075" cy="138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600">
                <a:ea typeface="宋体" panose="02010600030101010101" pitchFamily="2" charset="-122"/>
              </a:rPr>
              <a:t>如果价格降到$20，消费者剩余会增加多少…</a:t>
            </a:r>
            <a:r>
              <a:rPr lang="en-US" altLang="zh-CN" sz="2600">
                <a:ea typeface="宋体" panose="02010600030101010101" pitchFamily="2" charset="-122"/>
              </a:rPr>
              <a:t>…</a:t>
            </a:r>
            <a:r>
              <a:rPr lang="zh-CN" altLang="zh-CN" sz="2600">
                <a:ea typeface="宋体" panose="02010600030101010101" pitchFamily="2" charset="-122"/>
              </a:rPr>
              <a:t> </a:t>
            </a:r>
            <a:endParaRPr lang="zh-CN" altLang="zh-CN" sz="2600" b="1">
              <a:solidFill>
                <a:srgbClr val="008080"/>
              </a:solidFill>
              <a:ea typeface="宋体" panose="02010600030101010101" pitchFamily="2" charset="-122"/>
            </a:endParaRPr>
          </a:p>
        </p:txBody>
      </p:sp>
      <p:sp>
        <p:nvSpPr>
          <p:cNvPr id="35853" name="Rectangle 94"/>
          <p:cNvSpPr>
            <a:spLocks noChangeArrowheads="1"/>
          </p:cNvSpPr>
          <p:nvPr/>
        </p:nvSpPr>
        <p:spPr bwMode="auto">
          <a:xfrm>
            <a:off x="515938" y="4552951"/>
            <a:ext cx="3775075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3550" indent="-463550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500" b="1" dirty="0">
                <a:solidFill>
                  <a:srgbClr val="339966"/>
                </a:solidFill>
                <a:ea typeface="宋体" panose="02010600030101010101" pitchFamily="2" charset="-122"/>
              </a:rPr>
              <a:t>C.</a:t>
            </a:r>
            <a:r>
              <a:rPr lang="zh-CN" altLang="zh-CN" sz="2600" b="1" dirty="0">
                <a:solidFill>
                  <a:srgbClr val="339966"/>
                </a:solidFill>
                <a:ea typeface="宋体" panose="02010600030101010101" pitchFamily="2" charset="-122"/>
              </a:rPr>
              <a:t> </a:t>
            </a:r>
            <a:r>
              <a:rPr lang="zh-CN" altLang="zh-CN" sz="2600" dirty="0">
                <a:solidFill>
                  <a:srgbClr val="339966"/>
                </a:solidFill>
                <a:ea typeface="宋体" panose="02010600030101010101" pitchFamily="2" charset="-122"/>
              </a:rPr>
              <a:t>	</a:t>
            </a:r>
            <a:r>
              <a:rPr lang="zh-CN" altLang="zh-CN" sz="2600" dirty="0">
                <a:ea typeface="宋体" panose="02010600030101010101" pitchFamily="2" charset="-122"/>
              </a:rPr>
              <a:t>新进入市场的买者</a:t>
            </a:r>
            <a:r>
              <a:rPr lang="zh-CN" altLang="en-US" sz="2600" dirty="0">
                <a:ea typeface="宋体" panose="02010600030101010101" pitchFamily="2" charset="-122"/>
              </a:rPr>
              <a:t>的消费者剩余</a:t>
            </a:r>
            <a:endParaRPr lang="zh-CN" altLang="zh-CN" sz="26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500" b="1" dirty="0">
                <a:solidFill>
                  <a:srgbClr val="339966"/>
                </a:solidFill>
                <a:ea typeface="宋体" panose="02010600030101010101" pitchFamily="2" charset="-122"/>
              </a:rPr>
              <a:t>D.</a:t>
            </a:r>
            <a:r>
              <a:rPr lang="zh-CN" altLang="zh-CN" sz="2600" dirty="0">
                <a:solidFill>
                  <a:srgbClr val="339966"/>
                </a:solidFill>
                <a:ea typeface="宋体" panose="02010600030101010101" pitchFamily="2" charset="-122"/>
              </a:rPr>
              <a:t>	</a:t>
            </a:r>
            <a:r>
              <a:rPr lang="zh-CN" altLang="zh-CN" sz="2600" dirty="0">
                <a:ea typeface="宋体" panose="02010600030101010101" pitchFamily="2" charset="-122"/>
              </a:rPr>
              <a:t>已进入市场的买者</a:t>
            </a:r>
            <a:r>
              <a:rPr lang="zh-CN" altLang="en-US" sz="2600" dirty="0">
                <a:ea typeface="宋体" panose="02010600030101010101" pitchFamily="2" charset="-122"/>
              </a:rPr>
              <a:t>的消费者剩余变化情况</a:t>
            </a:r>
            <a:endParaRPr lang="zh-CN" altLang="zh-CN" sz="2600" dirty="0">
              <a:ea typeface="宋体" panose="02010600030101010101" pitchFamily="2" charset="-122"/>
            </a:endParaRPr>
          </a:p>
        </p:txBody>
      </p:sp>
      <p:sp>
        <p:nvSpPr>
          <p:cNvPr id="36876" name="Text Box 10"/>
          <p:cNvSpPr txBox="1">
            <a:spLocks noChangeArrowheads="1"/>
          </p:cNvSpPr>
          <p:nvPr/>
        </p:nvSpPr>
        <p:spPr bwMode="auto">
          <a:xfrm>
            <a:off x="4035425" y="1547813"/>
            <a:ext cx="4381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500"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35855" name="Rectangle 4"/>
          <p:cNvSpPr>
            <a:spLocks noGrp="1" noChangeArrowheads="1"/>
          </p:cNvSpPr>
          <p:nvPr>
            <p:ph type="title"/>
          </p:nvPr>
        </p:nvSpPr>
        <p:spPr>
          <a:xfrm>
            <a:off x="603250" y="336550"/>
            <a:ext cx="8208963" cy="954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例题</a:t>
            </a:r>
            <a:endParaRPr lang="zh-CN" altLang="en-US" sz="3200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1" grpId="0" build="p" bldLvl="5" autoUpdateAnimBg="0"/>
      <p:bldP spid="35852" grpId="0" autoUpdateAnimBg="0"/>
      <p:bldP spid="3585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593725" y="290513"/>
            <a:ext cx="8210550" cy="1049337"/>
            <a:chOff x="0" y="0"/>
            <a:chExt cx="5000" cy="661"/>
          </a:xfrm>
        </p:grpSpPr>
        <p:sp>
          <p:nvSpPr>
            <p:cNvPr id="52237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2228" name="Object 8"/>
          <p:cNvGraphicFramePr>
            <a:graphicFrameLocks noChangeAspect="1"/>
          </p:cNvGraphicFramePr>
          <p:nvPr/>
        </p:nvGraphicFramePr>
        <p:xfrm>
          <a:off x="4092575" y="1066800"/>
          <a:ext cx="4821238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2978640" imgH="3414960" progId="Excel.Chart.8">
                  <p:embed/>
                </p:oleObj>
              </mc:Choice>
              <mc:Fallback>
                <p:oleObj r:id="rId3" imgW="2978640" imgH="3414960" progId="Excel.Chart.8">
                  <p:embed/>
                  <p:pic>
                    <p:nvPicPr>
                      <p:cNvPr id="522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2575" y="1066800"/>
                        <a:ext cx="4821238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9" descr="Wide upward diagonal"/>
          <p:cNvSpPr txBox="1">
            <a:spLocks noChangeArrowheads="1"/>
          </p:cNvSpPr>
          <p:nvPr/>
        </p:nvSpPr>
        <p:spPr bwMode="auto">
          <a:xfrm>
            <a:off x="4221163" y="1065213"/>
            <a:ext cx="592137" cy="503237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700" b="1" i="1"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52230" name="Text Box 10" descr="Wide upward diagonal"/>
          <p:cNvSpPr txBox="1">
            <a:spLocks noChangeArrowheads="1"/>
          </p:cNvSpPr>
          <p:nvPr/>
        </p:nvSpPr>
        <p:spPr bwMode="auto">
          <a:xfrm>
            <a:off x="8299450" y="6029325"/>
            <a:ext cx="592138" cy="503238"/>
          </a:xfrm>
          <a:prstGeom prst="rect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700" b="1" i="1"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52231" name="Text Box 11"/>
          <p:cNvSpPr txBox="1">
            <a:spLocks noChangeArrowheads="1"/>
          </p:cNvSpPr>
          <p:nvPr/>
        </p:nvSpPr>
        <p:spPr bwMode="auto">
          <a:xfrm>
            <a:off x="5273675" y="808038"/>
            <a:ext cx="29114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600">
                <a:ea typeface="宋体" panose="02010600030101010101" pitchFamily="2" charset="-122"/>
              </a:rPr>
              <a:t>供给曲线</a:t>
            </a:r>
          </a:p>
        </p:txBody>
      </p:sp>
      <p:sp>
        <p:nvSpPr>
          <p:cNvPr id="52232" name="Rectangle 26"/>
          <p:cNvSpPr>
            <a:spLocks noChangeArrowheads="1"/>
          </p:cNvSpPr>
          <p:nvPr/>
        </p:nvSpPr>
        <p:spPr bwMode="auto">
          <a:xfrm>
            <a:off x="495300" y="1336675"/>
            <a:ext cx="37719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3550" indent="-463550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500" b="1">
                <a:solidFill>
                  <a:srgbClr val="669900"/>
                </a:solidFill>
                <a:ea typeface="宋体" panose="02010600030101010101" pitchFamily="2" charset="-122"/>
              </a:rPr>
              <a:t>A. </a:t>
            </a:r>
            <a:r>
              <a:rPr lang="zh-CN" altLang="zh-CN" sz="2500">
                <a:solidFill>
                  <a:srgbClr val="669900"/>
                </a:solidFill>
                <a:ea typeface="宋体" panose="02010600030101010101" pitchFamily="2" charset="-122"/>
              </a:rPr>
              <a:t>	</a:t>
            </a:r>
            <a:r>
              <a:rPr lang="zh-CN" altLang="zh-CN" sz="2500">
                <a:ea typeface="宋体" panose="02010600030101010101" pitchFamily="2" charset="-122"/>
              </a:rPr>
              <a:t>找出边际卖者在</a:t>
            </a:r>
            <a:r>
              <a:rPr lang="zh-CN" altLang="zh-CN" sz="2600" b="1" i="1">
                <a:ea typeface="宋体" panose="02010600030101010101" pitchFamily="2" charset="-122"/>
              </a:rPr>
              <a:t>Q</a:t>
            </a:r>
            <a:r>
              <a:rPr lang="zh-CN" altLang="zh-CN" sz="2600">
                <a:ea typeface="宋体" panose="02010600030101010101" pitchFamily="2" charset="-122"/>
              </a:rPr>
              <a:t> = 10时的成本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500" b="1">
                <a:solidFill>
                  <a:srgbClr val="669900"/>
                </a:solidFill>
                <a:ea typeface="宋体" panose="02010600030101010101" pitchFamily="2" charset="-122"/>
              </a:rPr>
              <a:t>B.</a:t>
            </a:r>
            <a:r>
              <a:rPr lang="zh-CN" altLang="zh-CN" sz="2500">
                <a:solidFill>
                  <a:srgbClr val="669900"/>
                </a:solidFill>
                <a:ea typeface="宋体" panose="02010600030101010101" pitchFamily="2" charset="-122"/>
              </a:rPr>
              <a:t>	</a:t>
            </a:r>
            <a:r>
              <a:rPr lang="zh-CN" altLang="zh-CN" sz="2500">
                <a:ea typeface="宋体" panose="02010600030101010101" pitchFamily="2" charset="-122"/>
              </a:rPr>
              <a:t>计算</a:t>
            </a:r>
            <a:r>
              <a:rPr lang="zh-CN" altLang="zh-CN" sz="2600" b="1" i="1">
                <a:ea typeface="宋体" panose="02010600030101010101" pitchFamily="2" charset="-122"/>
              </a:rPr>
              <a:t>P</a:t>
            </a:r>
            <a:r>
              <a:rPr lang="zh-CN" altLang="zh-CN" sz="2600">
                <a:ea typeface="宋体" panose="02010600030101010101" pitchFamily="2" charset="-122"/>
              </a:rPr>
              <a:t> = $20时的总生产者剩余</a:t>
            </a:r>
          </a:p>
        </p:txBody>
      </p:sp>
      <p:sp>
        <p:nvSpPr>
          <p:cNvPr id="51211" name="Rectangle 27"/>
          <p:cNvSpPr>
            <a:spLocks noChangeArrowheads="1"/>
          </p:cNvSpPr>
          <p:nvPr/>
        </p:nvSpPr>
        <p:spPr bwMode="auto">
          <a:xfrm>
            <a:off x="515938" y="3130550"/>
            <a:ext cx="3776662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600">
                <a:ea typeface="宋体" panose="02010600030101010101" pitchFamily="2" charset="-122"/>
              </a:rPr>
              <a:t>如果价格上升到$30，计算下列情况下的生产者剩余：</a:t>
            </a:r>
            <a:endParaRPr lang="zh-CN" altLang="zh-CN" sz="2600" b="1">
              <a:solidFill>
                <a:srgbClr val="008080"/>
              </a:solidFill>
              <a:ea typeface="宋体" panose="02010600030101010101" pitchFamily="2" charset="-122"/>
            </a:endParaRPr>
          </a:p>
        </p:txBody>
      </p:sp>
      <p:sp>
        <p:nvSpPr>
          <p:cNvPr id="51212" name="Rectangle 28"/>
          <p:cNvSpPr>
            <a:spLocks noChangeArrowheads="1"/>
          </p:cNvSpPr>
          <p:nvPr/>
        </p:nvSpPr>
        <p:spPr bwMode="auto">
          <a:xfrm>
            <a:off x="454025" y="4384675"/>
            <a:ext cx="397033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3550" indent="-463550"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500" b="1">
                <a:solidFill>
                  <a:srgbClr val="669900"/>
                </a:solidFill>
                <a:ea typeface="宋体" panose="02010600030101010101" pitchFamily="2" charset="-122"/>
              </a:rPr>
              <a:t>C. </a:t>
            </a:r>
            <a:r>
              <a:rPr lang="zh-CN" altLang="zh-CN" sz="2500">
                <a:solidFill>
                  <a:srgbClr val="669900"/>
                </a:solidFill>
                <a:ea typeface="宋体" panose="02010600030101010101" pitchFamily="2" charset="-122"/>
              </a:rPr>
              <a:t>	</a:t>
            </a:r>
            <a:r>
              <a:rPr lang="zh-CN" altLang="zh-CN" sz="2500">
                <a:ea typeface="宋体" panose="02010600030101010101" pitchFamily="2" charset="-122"/>
              </a:rPr>
              <a:t>多售出5个单位物品所增加的生产者剩余</a:t>
            </a:r>
            <a:endParaRPr lang="zh-CN" altLang="zh-CN" sz="2600">
              <a:ea typeface="宋体" panose="0201060003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25000"/>
              </a:spcBef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sz="2500" b="1">
                <a:solidFill>
                  <a:srgbClr val="669900"/>
                </a:solidFill>
                <a:ea typeface="宋体" panose="02010600030101010101" pitchFamily="2" charset="-122"/>
              </a:rPr>
              <a:t>D. </a:t>
            </a:r>
            <a:r>
              <a:rPr lang="zh-CN" altLang="zh-CN" sz="2500">
                <a:solidFill>
                  <a:srgbClr val="669900"/>
                </a:solidFill>
                <a:ea typeface="宋体" panose="02010600030101010101" pitchFamily="2" charset="-122"/>
              </a:rPr>
              <a:t>	</a:t>
            </a:r>
            <a:r>
              <a:rPr lang="zh-CN" altLang="zh-CN" sz="2600">
                <a:ea typeface="宋体" panose="02010600030101010101" pitchFamily="2" charset="-122"/>
              </a:rPr>
              <a:t>最初10个单位物品在更高价格下增加的生产者剩余</a:t>
            </a:r>
          </a:p>
        </p:txBody>
      </p:sp>
      <p:sp>
        <p:nvSpPr>
          <p:cNvPr id="52235" name="Rectangle 13"/>
          <p:cNvSpPr>
            <a:spLocks noChangeArrowheads="1"/>
          </p:cNvSpPr>
          <p:nvPr/>
        </p:nvSpPr>
        <p:spPr bwMode="auto">
          <a:xfrm>
            <a:off x="8302625" y="6375400"/>
            <a:ext cx="684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49A9C03-EA68-4547-B94E-6DF867477D32}" type="slidenum">
              <a:rPr lang="zh-CN" altLang="zh-CN" sz="1700">
                <a:solidFill>
                  <a:srgbClr val="77777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zh-CN" altLang="zh-CN" sz="1700">
              <a:solidFill>
                <a:srgbClr val="777777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1214" name="Rectangle 4"/>
          <p:cNvSpPr>
            <a:spLocks noGrp="1" noChangeArrowheads="1"/>
          </p:cNvSpPr>
          <p:nvPr>
            <p:ph type="title"/>
          </p:nvPr>
        </p:nvSpPr>
        <p:spPr>
          <a:xfrm>
            <a:off x="587375" y="352425"/>
            <a:ext cx="8208963" cy="954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例题</a:t>
            </a:r>
            <a:endParaRPr lang="zh-CN" altLang="en-US" sz="2800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8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51203" name="Rectangle 4"/>
          <p:cNvSpPr>
            <a:spLocks noGrp="1" noChangeArrowheads="1"/>
          </p:cNvSpPr>
          <p:nvPr>
            <p:ph type="title"/>
          </p:nvPr>
        </p:nvSpPr>
        <p:spPr>
          <a:xfrm>
            <a:off x="587375" y="352425"/>
            <a:ext cx="8208963" cy="954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t"/>
          <a:lstStyle/>
          <a:p>
            <a:pPr algn="l" eaLnBrk="1" hangingPunct="1">
              <a:defRPr/>
            </a:pPr>
            <a:r>
              <a:rPr lang="zh-CN" altLang="en-US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例题</a:t>
            </a:r>
            <a:endParaRPr lang="zh-CN" altLang="en-US" sz="3200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132100" name="Group 4"/>
          <p:cNvGrpSpPr>
            <a:grpSpLocks/>
          </p:cNvGrpSpPr>
          <p:nvPr/>
        </p:nvGrpSpPr>
        <p:grpSpPr bwMode="auto">
          <a:xfrm>
            <a:off x="593725" y="290513"/>
            <a:ext cx="8210550" cy="1049337"/>
            <a:chOff x="0" y="0"/>
            <a:chExt cx="5000" cy="661"/>
          </a:xfrm>
        </p:grpSpPr>
        <p:sp>
          <p:nvSpPr>
            <p:cNvPr id="132121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2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2101" name="Group 7"/>
          <p:cNvGrpSpPr>
            <a:grpSpLocks/>
          </p:cNvGrpSpPr>
          <p:nvPr/>
        </p:nvGrpSpPr>
        <p:grpSpPr bwMode="auto">
          <a:xfrm>
            <a:off x="3470275" y="965200"/>
            <a:ext cx="5545138" cy="5810250"/>
            <a:chOff x="0" y="0"/>
            <a:chExt cx="3493" cy="3660"/>
          </a:xfrm>
        </p:grpSpPr>
        <p:graphicFrame>
          <p:nvGraphicFramePr>
            <p:cNvPr id="132103" name="Object 8"/>
            <p:cNvGraphicFramePr>
              <a:graphicFrameLocks noChangeAspect="1"/>
            </p:cNvGraphicFramePr>
            <p:nvPr/>
          </p:nvGraphicFramePr>
          <p:xfrm>
            <a:off x="0" y="204"/>
            <a:ext cx="3493" cy="3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r:id="rId4" imgW="3406680" imgH="3020040" progId="Excel.Chart.8">
                    <p:embed/>
                  </p:oleObj>
                </mc:Choice>
                <mc:Fallback>
                  <p:oleObj r:id="rId4" imgW="3406680" imgH="3020040" progId="Excel.Chart.8">
                    <p:embed/>
                    <p:pic>
                      <p:nvPicPr>
                        <p:cNvPr id="13210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04"/>
                          <a:ext cx="3493" cy="3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2104" name="Group 9"/>
            <p:cNvGrpSpPr>
              <a:grpSpLocks/>
            </p:cNvGrpSpPr>
            <p:nvPr/>
          </p:nvGrpSpPr>
          <p:grpSpPr bwMode="auto">
            <a:xfrm>
              <a:off x="100" y="0"/>
              <a:ext cx="3341" cy="3550"/>
              <a:chOff x="0" y="0"/>
              <a:chExt cx="3341" cy="3550"/>
            </a:xfrm>
          </p:grpSpPr>
          <p:sp>
            <p:nvSpPr>
              <p:cNvPr id="132105" name="Text Box 10" descr="Wide upward diagonal"/>
              <p:cNvSpPr txBox="1">
                <a:spLocks noChangeArrowheads="1"/>
              </p:cNvSpPr>
              <p:nvPr/>
            </p:nvSpPr>
            <p:spPr bwMode="auto">
              <a:xfrm>
                <a:off x="3004" y="3247"/>
                <a:ext cx="337" cy="279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4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5000"/>
                  </a:spcBef>
                  <a:buClr>
                    <a:srgbClr val="996633"/>
                  </a:buClr>
                  <a:buSzPct val="120000"/>
                  <a:buFont typeface="Wingdings" panose="05000000000000000000" pitchFamily="2" charset="2"/>
                  <a:buChar char="§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1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32106" name="Text Box 11" descr="Wide upward diagonal"/>
              <p:cNvSpPr txBox="1">
                <a:spLocks noChangeArrowheads="1"/>
              </p:cNvSpPr>
              <p:nvPr/>
            </p:nvSpPr>
            <p:spPr bwMode="auto">
              <a:xfrm>
                <a:off x="0" y="241"/>
                <a:ext cx="328" cy="279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/>
              <a:lstStyle>
                <a:lvl1pPr>
                  <a:lnSpc>
                    <a:spcPct val="105000"/>
                  </a:lnSpc>
                  <a:spcBef>
                    <a:spcPct val="4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5000"/>
                  </a:spcBef>
                  <a:buClr>
                    <a:srgbClr val="996633"/>
                  </a:buClr>
                  <a:buSzPct val="120000"/>
                  <a:buFont typeface="Wingdings" panose="05000000000000000000" pitchFamily="2" charset="2"/>
                  <a:buChar char="§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1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132107" name="Text Box 12"/>
              <p:cNvSpPr txBox="1">
                <a:spLocks noChangeArrowheads="1"/>
              </p:cNvSpPr>
              <p:nvPr/>
            </p:nvSpPr>
            <p:spPr bwMode="auto">
              <a:xfrm>
                <a:off x="2965" y="432"/>
                <a:ext cx="22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4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5000"/>
                  </a:spcBef>
                  <a:buClr>
                    <a:srgbClr val="996633"/>
                  </a:buClr>
                  <a:buSzPct val="120000"/>
                  <a:buFont typeface="Wingdings" panose="05000000000000000000" pitchFamily="2" charset="2"/>
                  <a:buChar char="§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1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>
                    <a:ea typeface="宋体" panose="02010600030101010101" pitchFamily="2" charset="-122"/>
                  </a:rPr>
                  <a:t>S</a:t>
                </a:r>
              </a:p>
            </p:txBody>
          </p:sp>
          <p:sp>
            <p:nvSpPr>
              <p:cNvPr id="132108" name="Rectangle 13" descr="Wide upward diagonal"/>
              <p:cNvSpPr>
                <a:spLocks noChangeArrowheads="1"/>
              </p:cNvSpPr>
              <p:nvPr/>
            </p:nvSpPr>
            <p:spPr bwMode="auto">
              <a:xfrm>
                <a:off x="17" y="3046"/>
                <a:ext cx="307" cy="247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05000"/>
                  </a:lnSpc>
                  <a:spcBef>
                    <a:spcPct val="4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5000"/>
                  </a:spcBef>
                  <a:buClr>
                    <a:srgbClr val="996633"/>
                  </a:buClr>
                  <a:buSzPct val="120000"/>
                  <a:buFont typeface="Wingdings" panose="05000000000000000000" pitchFamily="2" charset="2"/>
                  <a:buChar char="§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1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sp>
            <p:nvSpPr>
              <p:cNvPr id="132109" name="Rectangle 14" descr="Wide upward diagonal"/>
              <p:cNvSpPr>
                <a:spLocks noChangeArrowheads="1"/>
              </p:cNvSpPr>
              <p:nvPr/>
            </p:nvSpPr>
            <p:spPr bwMode="auto">
              <a:xfrm>
                <a:off x="233" y="3206"/>
                <a:ext cx="277" cy="344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05000"/>
                  </a:lnSpc>
                  <a:spcBef>
                    <a:spcPct val="4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5000"/>
                  </a:spcBef>
                  <a:buClr>
                    <a:srgbClr val="996633"/>
                  </a:buClr>
                  <a:buSzPct val="120000"/>
                  <a:buFont typeface="Wingdings" panose="05000000000000000000" pitchFamily="2" charset="2"/>
                  <a:buChar char="§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1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800">
                  <a:ea typeface="宋体" panose="02010600030101010101" pitchFamily="2" charset="-122"/>
                </a:endParaRPr>
              </a:p>
            </p:txBody>
          </p:sp>
          <p:grpSp>
            <p:nvGrpSpPr>
              <p:cNvPr id="132110" name="Group 15"/>
              <p:cNvGrpSpPr>
                <a:grpSpLocks/>
              </p:cNvGrpSpPr>
              <p:nvPr/>
            </p:nvGrpSpPr>
            <p:grpSpPr bwMode="auto">
              <a:xfrm>
                <a:off x="453" y="3142"/>
                <a:ext cx="222" cy="123"/>
                <a:chOff x="0" y="0"/>
                <a:chExt cx="222" cy="123"/>
              </a:xfrm>
            </p:grpSpPr>
            <p:sp>
              <p:nvSpPr>
                <p:cNvPr id="13211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6" y="18"/>
                  <a:ext cx="171" cy="10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19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1" y="9"/>
                  <a:ext cx="171" cy="10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20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171" cy="10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2111" name="Group 19"/>
              <p:cNvGrpSpPr>
                <a:grpSpLocks/>
              </p:cNvGrpSpPr>
              <p:nvPr/>
            </p:nvGrpSpPr>
            <p:grpSpPr bwMode="auto">
              <a:xfrm>
                <a:off x="294" y="2986"/>
                <a:ext cx="186" cy="141"/>
                <a:chOff x="0" y="0"/>
                <a:chExt cx="186" cy="141"/>
              </a:xfrm>
            </p:grpSpPr>
            <p:sp>
              <p:nvSpPr>
                <p:cNvPr id="132115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0" y="24"/>
                  <a:ext cx="171" cy="10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1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5" y="36"/>
                  <a:ext cx="171" cy="10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2117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6" y="0"/>
                  <a:ext cx="171" cy="10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2112" name="Text Box 23"/>
              <p:cNvSpPr txBox="1">
                <a:spLocks noChangeArrowheads="1"/>
              </p:cNvSpPr>
              <p:nvPr/>
            </p:nvSpPr>
            <p:spPr bwMode="auto">
              <a:xfrm>
                <a:off x="189" y="3211"/>
                <a:ext cx="18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4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5000"/>
                  </a:spcBef>
                  <a:buClr>
                    <a:srgbClr val="996633"/>
                  </a:buClr>
                  <a:buSzPct val="120000"/>
                  <a:buFont typeface="Wingdings" panose="05000000000000000000" pitchFamily="2" charset="2"/>
                  <a:buChar char="§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1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200"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32113" name="Text Box 24"/>
              <p:cNvSpPr txBox="1">
                <a:spLocks noChangeArrowheads="1"/>
              </p:cNvSpPr>
              <p:nvPr/>
            </p:nvSpPr>
            <p:spPr bwMode="auto">
              <a:xfrm>
                <a:off x="940" y="0"/>
                <a:ext cx="1693" cy="3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4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5000"/>
                  </a:spcBef>
                  <a:buClr>
                    <a:srgbClr val="996633"/>
                  </a:buClr>
                  <a:buSzPct val="120000"/>
                  <a:buFont typeface="Wingdings" panose="05000000000000000000" pitchFamily="2" charset="2"/>
                  <a:buChar char="§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1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zh-CN" sz="2500">
                    <a:ea typeface="宋体" panose="02010600030101010101" pitchFamily="2" charset="-122"/>
                  </a:rPr>
                  <a:t>宾馆住房的市场</a:t>
                </a:r>
              </a:p>
            </p:txBody>
          </p:sp>
          <p:sp>
            <p:nvSpPr>
              <p:cNvPr id="132114" name="Text Box 25"/>
              <p:cNvSpPr txBox="1">
                <a:spLocks noChangeArrowheads="1"/>
              </p:cNvSpPr>
              <p:nvPr/>
            </p:nvSpPr>
            <p:spPr bwMode="auto">
              <a:xfrm>
                <a:off x="2935" y="1940"/>
                <a:ext cx="210" cy="2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lnSpc>
                    <a:spcPct val="105000"/>
                  </a:lnSpc>
                  <a:spcBef>
                    <a:spcPct val="4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15000"/>
                  </a:spcBef>
                  <a:buClr>
                    <a:srgbClr val="996633"/>
                  </a:buClr>
                  <a:buSzPct val="120000"/>
                  <a:buFont typeface="Wingdings" panose="05000000000000000000" pitchFamily="2" charset="2"/>
                  <a:buChar char="§"/>
                  <a:defRPr sz="27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15000"/>
                  </a:spcBef>
                  <a:buClr>
                    <a:srgbClr val="339966"/>
                  </a:buClr>
                  <a:buSzPct val="120000"/>
                  <a:buFont typeface="Wingdings" panose="05000000000000000000" pitchFamily="2" charset="2"/>
                  <a:buChar char="§"/>
                  <a:defRPr sz="25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15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>
                    <a:ea typeface="宋体" panose="02010600030101010101" pitchFamily="2" charset="-122"/>
                  </a:rPr>
                  <a:t>D</a:t>
                </a:r>
              </a:p>
            </p:txBody>
          </p:sp>
        </p:grpSp>
      </p:grp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687388" y="1541463"/>
            <a:ext cx="2705100" cy="404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dirty="0">
                <a:ea typeface="宋体" panose="02010600030101010101" pitchFamily="2" charset="-122"/>
              </a:rPr>
              <a:t>假定政府对买者所入住的每个房间都征税$30</a:t>
            </a:r>
          </a:p>
          <a:p>
            <a:pPr eaLnBrk="1" hangingPunct="1"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zh-CN" dirty="0">
                <a:ea typeface="宋体" panose="02010600030101010101" pitchFamily="2" charset="-122"/>
              </a:rPr>
              <a:t>找出新的</a:t>
            </a:r>
            <a:br>
              <a:rPr lang="zh-CN" altLang="zh-CN" dirty="0">
                <a:ea typeface="宋体" panose="02010600030101010101" pitchFamily="2" charset="-122"/>
              </a:rPr>
            </a:br>
            <a:r>
              <a:rPr lang="zh-CN" altLang="zh-CN" b="1" i="1" dirty="0">
                <a:ea typeface="宋体" panose="02010600030101010101" pitchFamily="2" charset="-122"/>
              </a:rPr>
              <a:t>Q</a:t>
            </a:r>
            <a:r>
              <a:rPr lang="zh-CN" altLang="zh-CN" dirty="0">
                <a:ea typeface="宋体" panose="02010600030101010101" pitchFamily="2" charset="-122"/>
              </a:rPr>
              <a:t>, </a:t>
            </a:r>
            <a:r>
              <a:rPr lang="zh-CN" altLang="zh-CN" b="1" i="1" dirty="0">
                <a:ea typeface="宋体" panose="02010600030101010101" pitchFamily="2" charset="-122"/>
              </a:rPr>
              <a:t>P</a:t>
            </a:r>
            <a:r>
              <a:rPr lang="zh-CN" altLang="zh-CN" b="1" baseline="-25000" dirty="0">
                <a:ea typeface="宋体" panose="02010600030101010101" pitchFamily="2" charset="-122"/>
              </a:rPr>
              <a:t>B</a:t>
            </a:r>
            <a:r>
              <a:rPr lang="zh-CN" altLang="zh-CN" dirty="0">
                <a:ea typeface="宋体" panose="02010600030101010101" pitchFamily="2" charset="-122"/>
              </a:rPr>
              <a:t>, </a:t>
            </a:r>
            <a:r>
              <a:rPr lang="zh-CN" altLang="zh-CN" b="1" i="1" dirty="0">
                <a:ea typeface="宋体" panose="02010600030101010101" pitchFamily="2" charset="-122"/>
              </a:rPr>
              <a:t>P</a:t>
            </a:r>
            <a:r>
              <a:rPr lang="zh-CN" altLang="zh-CN" b="1" baseline="-25000" dirty="0">
                <a:ea typeface="宋体" panose="02010600030101010101" pitchFamily="2" charset="-122"/>
              </a:rPr>
              <a:t>S</a:t>
            </a:r>
            <a:r>
              <a:rPr lang="zh-CN" altLang="zh-CN" dirty="0">
                <a:ea typeface="宋体" panose="02010600030101010101" pitchFamily="2" charset="-122"/>
              </a:rPr>
              <a:t>, </a:t>
            </a:r>
            <a:br>
              <a:rPr lang="zh-CN" altLang="zh-CN" dirty="0">
                <a:ea typeface="宋体" panose="02010600030101010101" pitchFamily="2" charset="-122"/>
              </a:rPr>
            </a:br>
            <a:r>
              <a:rPr lang="zh-CN" altLang="zh-CN" dirty="0">
                <a:ea typeface="宋体" panose="02010600030101010101" pitchFamily="2" charset="-122"/>
              </a:rPr>
              <a:t>以及税收归宿</a:t>
            </a:r>
            <a:endParaRPr lang="en-US" altLang="zh-CN" dirty="0">
              <a:ea typeface="宋体" panose="02010600030101010101" pitchFamily="2" charset="-122"/>
            </a:endParaRPr>
          </a:p>
          <a:p>
            <a:pPr eaLnBrk="1" hangingPunct="1"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计算无谓损失</a:t>
            </a:r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8"/>
          <p:cNvSpPr>
            <a:spLocks noChangeArrowheads="1"/>
          </p:cNvSpPr>
          <p:nvPr/>
        </p:nvSpPr>
        <p:spPr bwMode="auto">
          <a:xfrm>
            <a:off x="0" y="0"/>
            <a:ext cx="381000" cy="6858000"/>
          </a:xfrm>
          <a:prstGeom prst="rect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xfrm>
            <a:off x="587375" y="352425"/>
            <a:ext cx="8208963" cy="954088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0" bIns="0" anchor="t"/>
          <a:lstStyle/>
          <a:p>
            <a:pPr algn="l" eaLnBrk="1" hangingPunct="1">
              <a:defRPr/>
            </a:pPr>
            <a:r>
              <a:rPr lang="zh-CN" altLang="en-US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rPr>
              <a:t>例题</a:t>
            </a:r>
            <a:endParaRPr lang="zh-CN" altLang="en-US" sz="3200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grpSp>
        <p:nvGrpSpPr>
          <p:cNvPr id="208900" name="Group 4"/>
          <p:cNvGrpSpPr>
            <a:grpSpLocks/>
          </p:cNvGrpSpPr>
          <p:nvPr/>
        </p:nvGrpSpPr>
        <p:grpSpPr bwMode="auto">
          <a:xfrm>
            <a:off x="593725" y="290513"/>
            <a:ext cx="8210550" cy="1049337"/>
            <a:chOff x="0" y="0"/>
            <a:chExt cx="5000" cy="661"/>
          </a:xfrm>
        </p:grpSpPr>
        <p:sp>
          <p:nvSpPr>
            <p:cNvPr id="208938" name="Line 9"/>
            <p:cNvSpPr>
              <a:spLocks noChangeShapeType="1"/>
            </p:cNvSpPr>
            <p:nvPr/>
          </p:nvSpPr>
          <p:spPr bwMode="auto">
            <a:xfrm>
              <a:off x="2" y="661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39" name="Line 10"/>
            <p:cNvSpPr>
              <a:spLocks noChangeShapeType="1"/>
            </p:cNvSpPr>
            <p:nvPr/>
          </p:nvSpPr>
          <p:spPr bwMode="auto">
            <a:xfrm>
              <a:off x="0" y="0"/>
              <a:ext cx="4998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8901" name="Rectangle 7"/>
          <p:cNvSpPr>
            <a:spLocks noChangeArrowheads="1"/>
          </p:cNvSpPr>
          <p:nvPr/>
        </p:nvSpPr>
        <p:spPr bwMode="auto">
          <a:xfrm>
            <a:off x="8302625" y="6375400"/>
            <a:ext cx="6842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1BB7ABA-3119-4212-A3B1-CF5C261F4616}" type="slidenum">
              <a:rPr lang="zh-CN" altLang="zh-CN" sz="1700">
                <a:solidFill>
                  <a:srgbClr val="777777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zh-CN" altLang="zh-CN" sz="1700">
              <a:solidFill>
                <a:srgbClr val="777777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0" name="Rectangle 5"/>
          <p:cNvSpPr>
            <a:spLocks noChangeArrowheads="1"/>
          </p:cNvSpPr>
          <p:nvPr/>
        </p:nvSpPr>
        <p:spPr bwMode="auto">
          <a:xfrm>
            <a:off x="557213" y="1397000"/>
            <a:ext cx="2927350" cy="527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ea typeface="宋体" panose="02010600030101010101" pitchFamily="2" charset="-122"/>
              </a:rPr>
              <a:t>没有贸易时，</a:t>
            </a:r>
            <a:br>
              <a:rPr lang="zh-CN" altLang="zh-CN" sz="2600">
                <a:ea typeface="宋体" panose="02010600030101010101" pitchFamily="2" charset="-122"/>
              </a:rPr>
            </a:br>
            <a:r>
              <a:rPr lang="zh-CN" altLang="zh-CN" sz="2600" b="1" i="1">
                <a:ea typeface="宋体" panose="02010600030101010101" pitchFamily="2" charset="-122"/>
              </a:rPr>
              <a:t>P</a:t>
            </a:r>
            <a:r>
              <a:rPr lang="zh-CN" altLang="zh-CN" sz="2600" b="1" baseline="-25000">
                <a:ea typeface="宋体" panose="02010600030101010101" pitchFamily="2" charset="-122"/>
              </a:rPr>
              <a:t>D</a:t>
            </a:r>
            <a:r>
              <a:rPr lang="zh-CN" altLang="zh-CN" sz="2600">
                <a:ea typeface="宋体" panose="02010600030101010101" pitchFamily="2" charset="-122"/>
              </a:rPr>
              <a:t> = $3000,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zh-CN" sz="2600" b="1" i="1">
                <a:ea typeface="宋体" panose="02010600030101010101" pitchFamily="2" charset="-122"/>
              </a:rPr>
              <a:t>Q</a:t>
            </a:r>
            <a:r>
              <a:rPr lang="zh-CN" altLang="zh-CN" sz="2600">
                <a:ea typeface="宋体" panose="02010600030101010101" pitchFamily="2" charset="-122"/>
              </a:rPr>
              <a:t> = 400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ea typeface="宋体" panose="02010600030101010101" pitchFamily="2" charset="-122"/>
              </a:rPr>
              <a:t>世界市场上，</a:t>
            </a:r>
            <a:br>
              <a:rPr lang="zh-CN" altLang="zh-CN" sz="2600">
                <a:ea typeface="宋体" panose="02010600030101010101" pitchFamily="2" charset="-122"/>
              </a:rPr>
            </a:br>
            <a:r>
              <a:rPr lang="zh-CN" altLang="zh-CN" sz="2600" b="1" i="1">
                <a:ea typeface="宋体" panose="02010600030101010101" pitchFamily="2" charset="-122"/>
              </a:rPr>
              <a:t>P</a:t>
            </a:r>
            <a:r>
              <a:rPr lang="zh-CN" altLang="zh-CN" sz="2600" b="1" baseline="-25000">
                <a:ea typeface="宋体" panose="02010600030101010101" pitchFamily="2" charset="-122"/>
              </a:rPr>
              <a:t>W</a:t>
            </a:r>
            <a:r>
              <a:rPr lang="zh-CN" altLang="zh-CN" sz="2600">
                <a:ea typeface="宋体" panose="02010600030101010101" pitchFamily="2" charset="-122"/>
              </a:rPr>
              <a:t> = $1500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ea typeface="宋体" panose="02010600030101010101" pitchFamily="2" charset="-122"/>
              </a:rPr>
              <a:t>自由贸易时，该国会进口或出口多少电视？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zh-CN" sz="2600">
                <a:ea typeface="宋体" panose="02010600030101010101" pitchFamily="2" charset="-122"/>
              </a:rPr>
              <a:t>得出没有贸易和有贸易时的CS, PS, 总剩余</a:t>
            </a:r>
          </a:p>
        </p:txBody>
      </p:sp>
      <p:grpSp>
        <p:nvGrpSpPr>
          <p:cNvPr id="208903" name="Group 9"/>
          <p:cNvGrpSpPr>
            <a:grpSpLocks/>
          </p:cNvGrpSpPr>
          <p:nvPr/>
        </p:nvGrpSpPr>
        <p:grpSpPr bwMode="auto">
          <a:xfrm>
            <a:off x="4391025" y="1520825"/>
            <a:ext cx="4298950" cy="4086225"/>
            <a:chOff x="0" y="0"/>
            <a:chExt cx="2708" cy="2574"/>
          </a:xfrm>
        </p:grpSpPr>
        <p:grpSp>
          <p:nvGrpSpPr>
            <p:cNvPr id="208933" name="Group 10"/>
            <p:cNvGrpSpPr>
              <a:grpSpLocks/>
            </p:cNvGrpSpPr>
            <p:nvPr/>
          </p:nvGrpSpPr>
          <p:grpSpPr bwMode="auto">
            <a:xfrm>
              <a:off x="119" y="233"/>
              <a:ext cx="2382" cy="2202"/>
              <a:chOff x="0" y="0"/>
              <a:chExt cx="2400" cy="2079"/>
            </a:xfrm>
          </p:grpSpPr>
          <p:sp>
            <p:nvSpPr>
              <p:cNvPr id="208936" name="Line 9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07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7" name="Line 10"/>
              <p:cNvSpPr>
                <a:spLocks noChangeShapeType="1"/>
              </p:cNvSpPr>
              <p:nvPr/>
            </p:nvSpPr>
            <p:spPr bwMode="auto">
              <a:xfrm>
                <a:off x="0" y="2079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8934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23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300" b="1" i="1"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08935" name="Text Box 12"/>
            <p:cNvSpPr txBox="1">
              <a:spLocks noChangeArrowheads="1"/>
            </p:cNvSpPr>
            <p:nvPr/>
          </p:nvSpPr>
          <p:spPr bwMode="auto">
            <a:xfrm>
              <a:off x="2475" y="2295"/>
              <a:ext cx="23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300" b="1" i="1">
                  <a:ea typeface="宋体" panose="02010600030101010101" pitchFamily="2" charset="-122"/>
                </a:rPr>
                <a:t>Q</a:t>
              </a:r>
            </a:p>
          </p:txBody>
        </p:sp>
      </p:grpSp>
      <p:grpSp>
        <p:nvGrpSpPr>
          <p:cNvPr id="208904" name="Group 15"/>
          <p:cNvGrpSpPr>
            <a:grpSpLocks/>
          </p:cNvGrpSpPr>
          <p:nvPr/>
        </p:nvGrpSpPr>
        <p:grpSpPr bwMode="auto">
          <a:xfrm>
            <a:off x="4583113" y="2149475"/>
            <a:ext cx="3821112" cy="2962275"/>
            <a:chOff x="0" y="0"/>
            <a:chExt cx="2407" cy="1866"/>
          </a:xfrm>
        </p:grpSpPr>
        <p:sp>
          <p:nvSpPr>
            <p:cNvPr id="208931" name="Text Box 14"/>
            <p:cNvSpPr txBox="1">
              <a:spLocks noChangeArrowheads="1"/>
            </p:cNvSpPr>
            <p:nvPr/>
          </p:nvSpPr>
          <p:spPr bwMode="auto">
            <a:xfrm>
              <a:off x="2174" y="1587"/>
              <a:ext cx="23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300" b="1" i="1"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08932" name="Line 15"/>
            <p:cNvSpPr>
              <a:spLocks noChangeShapeType="1"/>
            </p:cNvSpPr>
            <p:nvPr/>
          </p:nvSpPr>
          <p:spPr bwMode="auto">
            <a:xfrm>
              <a:off x="0" y="0"/>
              <a:ext cx="2213" cy="171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8905" name="Group 18"/>
          <p:cNvGrpSpPr>
            <a:grpSpLocks/>
          </p:cNvGrpSpPr>
          <p:nvPr/>
        </p:nvGrpSpPr>
        <p:grpSpPr bwMode="auto">
          <a:xfrm>
            <a:off x="4584700" y="2232025"/>
            <a:ext cx="3879850" cy="3148013"/>
            <a:chOff x="0" y="0"/>
            <a:chExt cx="2444" cy="1983"/>
          </a:xfrm>
        </p:grpSpPr>
        <p:sp>
          <p:nvSpPr>
            <p:cNvPr id="208929" name="Text Box 17"/>
            <p:cNvSpPr txBox="1">
              <a:spLocks noChangeArrowheads="1"/>
            </p:cNvSpPr>
            <p:nvPr/>
          </p:nvSpPr>
          <p:spPr bwMode="auto">
            <a:xfrm>
              <a:off x="2211" y="0"/>
              <a:ext cx="23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300" b="1" i="1"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208930" name="Line 18"/>
            <p:cNvSpPr>
              <a:spLocks noChangeShapeType="1"/>
            </p:cNvSpPr>
            <p:nvPr/>
          </p:nvSpPr>
          <p:spPr bwMode="auto">
            <a:xfrm flipV="1">
              <a:off x="0" y="222"/>
              <a:ext cx="2280" cy="176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8906" name="Group 21"/>
          <p:cNvGrpSpPr>
            <a:grpSpLocks/>
          </p:cNvGrpSpPr>
          <p:nvPr/>
        </p:nvGrpSpPr>
        <p:grpSpPr bwMode="auto">
          <a:xfrm>
            <a:off x="3503613" y="4391025"/>
            <a:ext cx="4716462" cy="381000"/>
            <a:chOff x="0" y="0"/>
            <a:chExt cx="2971" cy="240"/>
          </a:xfrm>
        </p:grpSpPr>
        <p:sp>
          <p:nvSpPr>
            <p:cNvPr id="208927" name="Line 20"/>
            <p:cNvSpPr>
              <a:spLocks noChangeShapeType="1"/>
            </p:cNvSpPr>
            <p:nvPr/>
          </p:nvSpPr>
          <p:spPr bwMode="auto">
            <a:xfrm>
              <a:off x="677" y="123"/>
              <a:ext cx="229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28" name="Text Box 21"/>
            <p:cNvSpPr txBox="1">
              <a:spLocks noChangeArrowheads="1"/>
            </p:cNvSpPr>
            <p:nvPr/>
          </p:nvSpPr>
          <p:spPr bwMode="auto">
            <a:xfrm>
              <a:off x="0" y="0"/>
              <a:ext cx="66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500">
                  <a:ea typeface="宋体" panose="02010600030101010101" pitchFamily="2" charset="-122"/>
                </a:rPr>
                <a:t>$1500</a:t>
              </a:r>
            </a:p>
          </p:txBody>
        </p:sp>
      </p:grpSp>
      <p:grpSp>
        <p:nvGrpSpPr>
          <p:cNvPr id="208907" name="Group 24"/>
          <p:cNvGrpSpPr>
            <a:grpSpLocks/>
          </p:cNvGrpSpPr>
          <p:nvPr/>
        </p:nvGrpSpPr>
        <p:grpSpPr bwMode="auto">
          <a:xfrm>
            <a:off x="5251450" y="4524375"/>
            <a:ext cx="731838" cy="1258888"/>
            <a:chOff x="0" y="0"/>
            <a:chExt cx="461" cy="793"/>
          </a:xfrm>
        </p:grpSpPr>
        <p:sp>
          <p:nvSpPr>
            <p:cNvPr id="208924" name="Line 23"/>
            <p:cNvSpPr>
              <a:spLocks noChangeShapeType="1"/>
            </p:cNvSpPr>
            <p:nvPr/>
          </p:nvSpPr>
          <p:spPr bwMode="auto">
            <a:xfrm>
              <a:off x="229" y="37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25" name="Oval 24"/>
            <p:cNvSpPr>
              <a:spLocks noChangeAspect="1" noChangeArrowheads="1"/>
            </p:cNvSpPr>
            <p:nvPr/>
          </p:nvSpPr>
          <p:spPr bwMode="auto">
            <a:xfrm>
              <a:off x="188" y="0"/>
              <a:ext cx="81" cy="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08926" name="Text Box 25"/>
            <p:cNvSpPr txBox="1">
              <a:spLocks noChangeArrowheads="1"/>
            </p:cNvSpPr>
            <p:nvPr/>
          </p:nvSpPr>
          <p:spPr bwMode="auto">
            <a:xfrm>
              <a:off x="0" y="553"/>
              <a:ext cx="46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500">
                  <a:ea typeface="宋体" panose="02010600030101010101" pitchFamily="2" charset="-122"/>
                </a:rPr>
                <a:t>200</a:t>
              </a:r>
            </a:p>
          </p:txBody>
        </p:sp>
      </p:grpSp>
      <p:grpSp>
        <p:nvGrpSpPr>
          <p:cNvPr id="208908" name="Group 28"/>
          <p:cNvGrpSpPr>
            <a:grpSpLocks/>
          </p:cNvGrpSpPr>
          <p:nvPr/>
        </p:nvGrpSpPr>
        <p:grpSpPr bwMode="auto">
          <a:xfrm>
            <a:off x="3536950" y="3584575"/>
            <a:ext cx="3511550" cy="2200275"/>
            <a:chOff x="0" y="0"/>
            <a:chExt cx="2212" cy="1386"/>
          </a:xfrm>
        </p:grpSpPr>
        <p:grpSp>
          <p:nvGrpSpPr>
            <p:cNvPr id="208918" name="Group 29"/>
            <p:cNvGrpSpPr>
              <a:grpSpLocks/>
            </p:cNvGrpSpPr>
            <p:nvPr/>
          </p:nvGrpSpPr>
          <p:grpSpPr bwMode="auto">
            <a:xfrm>
              <a:off x="655" y="120"/>
              <a:ext cx="1321" cy="1012"/>
              <a:chOff x="0" y="0"/>
              <a:chExt cx="552" cy="560"/>
            </a:xfrm>
          </p:grpSpPr>
          <p:sp>
            <p:nvSpPr>
              <p:cNvPr id="208922" name="Line 28"/>
              <p:cNvSpPr>
                <a:spLocks noChangeShapeType="1"/>
              </p:cNvSpPr>
              <p:nvPr/>
            </p:nvSpPr>
            <p:spPr bwMode="auto">
              <a:xfrm>
                <a:off x="0" y="0"/>
                <a:ext cx="5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3" name="Line 29"/>
              <p:cNvSpPr>
                <a:spLocks noChangeShapeType="1"/>
              </p:cNvSpPr>
              <p:nvPr/>
            </p:nvSpPr>
            <p:spPr bwMode="auto">
              <a:xfrm>
                <a:off x="552" y="0"/>
                <a:ext cx="0" cy="5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8919" name="Oval 30"/>
            <p:cNvSpPr>
              <a:spLocks noChangeAspect="1" noChangeArrowheads="1"/>
            </p:cNvSpPr>
            <p:nvPr/>
          </p:nvSpPr>
          <p:spPr bwMode="auto">
            <a:xfrm>
              <a:off x="1933" y="81"/>
              <a:ext cx="81" cy="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08920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64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bIns="0" anchor="ctr"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500">
                  <a:ea typeface="宋体" panose="02010600030101010101" pitchFamily="2" charset="-122"/>
                </a:rPr>
                <a:t>$3000</a:t>
              </a:r>
            </a:p>
          </p:txBody>
        </p:sp>
        <p:sp>
          <p:nvSpPr>
            <p:cNvPr id="208921" name="Text Box 32"/>
            <p:cNvSpPr txBox="1">
              <a:spLocks noChangeArrowheads="1"/>
            </p:cNvSpPr>
            <p:nvPr/>
          </p:nvSpPr>
          <p:spPr bwMode="auto">
            <a:xfrm>
              <a:off x="1741" y="1146"/>
              <a:ext cx="47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500">
                  <a:ea typeface="宋体" panose="02010600030101010101" pitchFamily="2" charset="-122"/>
                </a:rPr>
                <a:t>400</a:t>
              </a:r>
            </a:p>
          </p:txBody>
        </p:sp>
      </p:grpSp>
      <p:grpSp>
        <p:nvGrpSpPr>
          <p:cNvPr id="208909" name="Group 35"/>
          <p:cNvGrpSpPr>
            <a:grpSpLocks/>
          </p:cNvGrpSpPr>
          <p:nvPr/>
        </p:nvGrpSpPr>
        <p:grpSpPr bwMode="auto">
          <a:xfrm>
            <a:off x="7353300" y="4519613"/>
            <a:ext cx="757238" cy="1263650"/>
            <a:chOff x="0" y="0"/>
            <a:chExt cx="477" cy="796"/>
          </a:xfrm>
        </p:grpSpPr>
        <p:sp>
          <p:nvSpPr>
            <p:cNvPr id="208915" name="Line 34"/>
            <p:cNvSpPr>
              <a:spLocks noChangeShapeType="1"/>
            </p:cNvSpPr>
            <p:nvPr/>
          </p:nvSpPr>
          <p:spPr bwMode="auto">
            <a:xfrm>
              <a:off x="238" y="41"/>
              <a:ext cx="0" cy="50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16" name="Oval 35"/>
            <p:cNvSpPr>
              <a:spLocks noChangeAspect="1" noChangeArrowheads="1"/>
            </p:cNvSpPr>
            <p:nvPr/>
          </p:nvSpPr>
          <p:spPr bwMode="auto">
            <a:xfrm>
              <a:off x="196" y="0"/>
              <a:ext cx="81" cy="8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208917" name="Text Box 36"/>
            <p:cNvSpPr txBox="1">
              <a:spLocks noChangeArrowheads="1"/>
            </p:cNvSpPr>
            <p:nvPr/>
          </p:nvSpPr>
          <p:spPr bwMode="auto">
            <a:xfrm>
              <a:off x="0" y="556"/>
              <a:ext cx="47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>
              <a:spAutoFit/>
            </a:bodyPr>
            <a:lstStyle>
              <a:lvl1pPr>
                <a:lnSpc>
                  <a:spcPct val="105000"/>
                </a:lnSpc>
                <a:spcBef>
                  <a:spcPct val="4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15000"/>
                </a:spcBef>
                <a:buClr>
                  <a:srgbClr val="996633"/>
                </a:buClr>
                <a:buSzPct val="120000"/>
                <a:buFont typeface="Wingdings" panose="05000000000000000000" pitchFamily="2" charset="2"/>
                <a:buChar char="§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15000"/>
                </a:spcBef>
                <a:buClr>
                  <a:srgbClr val="339966"/>
                </a:buClr>
                <a:buSzPct val="120000"/>
                <a:buFont typeface="Wingdings" panose="05000000000000000000" pitchFamily="2" charset="2"/>
                <a:buChar char="§"/>
                <a:defRPr sz="2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15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500">
                  <a:ea typeface="宋体" panose="02010600030101010101" pitchFamily="2" charset="-122"/>
                </a:rPr>
                <a:t>600</a:t>
              </a:r>
            </a:p>
          </p:txBody>
        </p:sp>
      </p:grpSp>
      <p:sp>
        <p:nvSpPr>
          <p:cNvPr id="208910" name="Text Box 37"/>
          <p:cNvSpPr txBox="1">
            <a:spLocks noChangeArrowheads="1"/>
          </p:cNvSpPr>
          <p:nvPr/>
        </p:nvSpPr>
        <p:spPr bwMode="auto">
          <a:xfrm>
            <a:off x="5646738" y="1600200"/>
            <a:ext cx="1908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zh-CN" sz="2500" u="sng">
                <a:ea typeface="宋体" panose="02010600030101010101" pitchFamily="2" charset="-122"/>
              </a:rPr>
              <a:t>等离子电视</a:t>
            </a:r>
          </a:p>
        </p:txBody>
      </p:sp>
      <p:sp>
        <p:nvSpPr>
          <p:cNvPr id="18472" name="Rectangle 44"/>
          <p:cNvSpPr>
            <a:spLocks noChangeArrowheads="1"/>
          </p:cNvSpPr>
          <p:nvPr/>
        </p:nvSpPr>
        <p:spPr bwMode="auto">
          <a:xfrm>
            <a:off x="6351588" y="5416550"/>
            <a:ext cx="630237" cy="37782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8473" name="Rectangle 45"/>
          <p:cNvSpPr>
            <a:spLocks noChangeArrowheads="1"/>
          </p:cNvSpPr>
          <p:nvPr/>
        </p:nvSpPr>
        <p:spPr bwMode="auto">
          <a:xfrm>
            <a:off x="3532188" y="3587750"/>
            <a:ext cx="977900" cy="37782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18474" name="Rectangle 46"/>
          <p:cNvSpPr>
            <a:spLocks noChangeArrowheads="1"/>
          </p:cNvSpPr>
          <p:nvPr/>
        </p:nvSpPr>
        <p:spPr bwMode="auto">
          <a:xfrm>
            <a:off x="3541713" y="4397375"/>
            <a:ext cx="977900" cy="377825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ea typeface="宋体" panose="02010600030101010101" pitchFamily="2" charset="-122"/>
            </a:endParaRPr>
          </a:p>
        </p:txBody>
      </p:sp>
      <p:sp>
        <p:nvSpPr>
          <p:cNvPr id="208914" name="FlagCount" hidden="1">
            <a:hlinkClick r:id="rId3"/>
          </p:cNvPr>
          <p:cNvSpPr>
            <a:spLocks noChangeArrowheads="1"/>
          </p:cNvSpPr>
          <p:nvPr/>
        </p:nvSpPr>
        <p:spPr bwMode="auto">
          <a:xfrm>
            <a:off x="8255000" y="365125"/>
            <a:ext cx="381000" cy="3175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solidFill>
            <a:schemeClr val="accent1">
              <a:alpha val="25098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rgbClr val="996633"/>
              </a:buClr>
              <a:buSzPct val="120000"/>
              <a:buFont typeface="Wingdings" panose="05000000000000000000" pitchFamily="2" charset="2"/>
              <a:buChar char="§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rgbClr val="339966"/>
              </a:buClr>
              <a:buSzPct val="120000"/>
              <a:buFont typeface="Wingdings" panose="05000000000000000000" pitchFamily="2" charset="2"/>
              <a:buChar char="§"/>
              <a:defRPr sz="2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</p:spTree>
  </p:cSld>
  <p:clrMapOvr>
    <a:masterClrMapping/>
  </p:clrMapOvr>
  <p:transition spd="med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uiExpand="1" build="p" bldLvl="5" autoUpdateAnimBg="0"/>
      <p:bldP spid="18472" grpId="0" uiExpand="1" animBg="1" autoUpdateAnimBg="0"/>
      <p:bldP spid="18473" grpId="0" uiExpand="1" animBg="1" autoUpdateAnimBg="0"/>
      <p:bldP spid="18474" grpId="0" uiExpand="1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1CAA6-B401-A44B-ACD6-BD792CAB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88C84-E3B5-DF4A-AE88-14A94BC98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背景：一个中世纪小镇，大家在公地上放羊。镇上的人口增加，公地上的羊也在增加。土地的数量是固定的，由于过度放牧，土地上的青草开始减少。结果：人们不能再放羊。</a:t>
            </a:r>
            <a:endParaRPr kumimoji="1" lang="en-US" altLang="zh-CN" dirty="0"/>
          </a:p>
          <a:p>
            <a:r>
              <a:rPr kumimoji="1" lang="zh-CN" altLang="en-US" dirty="0"/>
              <a:t>小镇上的人们（或者他们的政府）能为防止这种悲剧做点什么？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DE1A62-2750-4345-BD31-C23F57D3E4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706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4E509-99C7-9349-AEA4-70A8E7A4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经济学中的关键概念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FC1D7-0150-9A46-ACF5-E8CD1718EA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稀缺性</a:t>
            </a:r>
            <a:endParaRPr kumimoji="1" lang="en-US" altLang="zh-CN" dirty="0"/>
          </a:p>
          <a:p>
            <a:r>
              <a:rPr kumimoji="1" lang="zh-CN" altLang="en-US" dirty="0"/>
              <a:t>效率</a:t>
            </a:r>
          </a:p>
          <a:p>
            <a:r>
              <a:rPr kumimoji="1" lang="zh-CN" altLang="en-US" dirty="0"/>
              <a:t>平等</a:t>
            </a:r>
            <a:endParaRPr kumimoji="1" lang="en-US" altLang="zh-CN" dirty="0"/>
          </a:p>
          <a:p>
            <a:r>
              <a:rPr kumimoji="1" lang="zh-CN" altLang="en-US" dirty="0"/>
              <a:t>机会成本</a:t>
            </a:r>
            <a:endParaRPr kumimoji="1" lang="en-US" altLang="zh-CN" dirty="0"/>
          </a:p>
          <a:p>
            <a:r>
              <a:rPr kumimoji="1" lang="zh-CN" altLang="en-US" dirty="0"/>
              <a:t>激励</a:t>
            </a:r>
            <a:endParaRPr kumimoji="1" lang="en-US" altLang="zh-CN" dirty="0"/>
          </a:p>
          <a:p>
            <a:r>
              <a:rPr kumimoji="1" lang="zh-CN" altLang="en-US" dirty="0"/>
              <a:t>市场</a:t>
            </a:r>
            <a:endParaRPr kumimoji="1" lang="en-US" altLang="zh-CN" dirty="0"/>
          </a:p>
          <a:p>
            <a:r>
              <a:rPr kumimoji="1" lang="zh-CN" altLang="en-US" dirty="0"/>
              <a:t>外部性</a:t>
            </a:r>
            <a:endParaRPr kumimoji="1" lang="en-US" altLang="zh-CN" dirty="0"/>
          </a:p>
          <a:p>
            <a:r>
              <a:rPr kumimoji="1" lang="zh-CN" altLang="en-US" dirty="0"/>
              <a:t>市场势力</a:t>
            </a:r>
            <a:endParaRPr kumimoji="1" lang="en-US" altLang="zh-CN" dirty="0"/>
          </a:p>
          <a:p>
            <a:r>
              <a:rPr kumimoji="1" lang="zh-CN" altLang="en-US" dirty="0"/>
              <a:t>生产率</a:t>
            </a:r>
            <a:endParaRPr kumimoji="1"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9F479F-F134-744A-9F54-1ADF506651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通货膨胀</a:t>
            </a:r>
            <a:endParaRPr lang="en-US" altLang="zh-CN" dirty="0"/>
          </a:p>
          <a:p>
            <a:r>
              <a:rPr lang="zh-CN" altLang="en-US" dirty="0"/>
              <a:t>生产可能性边界</a:t>
            </a:r>
            <a:endParaRPr lang="en-US" altLang="zh-CN" dirty="0"/>
          </a:p>
          <a:p>
            <a:r>
              <a:rPr lang="zh-CN" altLang="en-US" dirty="0"/>
              <a:t>比较优势</a:t>
            </a:r>
            <a:endParaRPr lang="en-US" altLang="zh-CN" dirty="0"/>
          </a:p>
          <a:p>
            <a:r>
              <a:rPr lang="zh-CN" altLang="en-US" dirty="0"/>
              <a:t>价格接受者</a:t>
            </a:r>
            <a:endParaRPr lang="en-US" altLang="zh-CN" dirty="0"/>
          </a:p>
          <a:p>
            <a:r>
              <a:rPr lang="zh-CN" altLang="en-US" dirty="0"/>
              <a:t>需求量</a:t>
            </a:r>
            <a:endParaRPr lang="en-US" altLang="zh-CN" dirty="0"/>
          </a:p>
          <a:p>
            <a:r>
              <a:rPr lang="zh-CN" altLang="en-US" dirty="0"/>
              <a:t>供给量</a:t>
            </a:r>
            <a:endParaRPr lang="en-US" altLang="zh-CN" dirty="0"/>
          </a:p>
          <a:p>
            <a:r>
              <a:rPr lang="zh-CN" altLang="en-US" dirty="0"/>
              <a:t>替代品</a:t>
            </a:r>
            <a:endParaRPr lang="en-US" altLang="zh-CN" dirty="0"/>
          </a:p>
          <a:p>
            <a:r>
              <a:rPr lang="zh-CN" altLang="en-US" dirty="0"/>
              <a:t>互补品</a:t>
            </a:r>
            <a:endParaRPr lang="en-US" altLang="zh-CN" dirty="0"/>
          </a:p>
          <a:p>
            <a:r>
              <a:rPr lang="zh-CN" altLang="en-US" dirty="0"/>
              <a:t>过剩</a:t>
            </a:r>
            <a:r>
              <a:rPr lang="en-US" altLang="zh-CN" dirty="0"/>
              <a:t>/</a:t>
            </a:r>
            <a:r>
              <a:rPr lang="zh-CN" altLang="en-US" dirty="0"/>
              <a:t>短缺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CB75CC-163F-7F41-A5BA-61A44D4A6D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152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9559E-46C6-564B-A95F-27634D86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B5F50-64BC-A144-A181-67F26C39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为什么鲸鱼可能因为滥捕灭绝而家养的鸡不会灭绝？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01533-BBD6-4448-9DE2-220B18B621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126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E27FC-38C0-D642-B651-D1338CD3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F8DE278-6EC2-0542-8BF5-4D5377CCC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3" y="933450"/>
            <a:ext cx="7246704" cy="543502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03081A-C67D-1140-9B58-3A39388561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677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533F5E4-5978-418C-97AD-0DCB270B4D93}"/>
              </a:ext>
            </a:extLst>
          </p:cNvPr>
          <p:cNvSpPr txBox="1"/>
          <p:nvPr/>
        </p:nvSpPr>
        <p:spPr>
          <a:xfrm>
            <a:off x="342900" y="1888081"/>
            <a:ext cx="8149856" cy="408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宏观经济运行的基本问题（面临的基本挑战）是什么？宏观经济政策的主要目标是什么？主要的宏观经济政策有哪些？</a:t>
            </a:r>
            <a:endParaRPr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、已知某国在某年度的有关国民收入的统计数据如下：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工资：100亿元；        间接税减补贴：10亿元；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利息：10亿元；         消费支出：90亿元；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租金：30亿元；         投资支出：60亿元；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利润：20亿元；         政府用于商品的支出：30亿元；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出口额：60亿元；       进口额：70亿元。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求：（1）按收入法计算GDP。（2）按支出法计算GDP。</a:t>
            </a:r>
            <a:endParaRPr lang="zh-CN" altLang="zh-CN" sz="33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728E870-A743-4E66-B75F-8A31CB85DD9A}"/>
              </a:ext>
            </a:extLst>
          </p:cNvPr>
          <p:cNvSpPr txBox="1">
            <a:spLocks/>
          </p:cNvSpPr>
          <p:nvPr/>
        </p:nvSpPr>
        <p:spPr>
          <a:xfrm>
            <a:off x="1498316" y="938214"/>
            <a:ext cx="6337697" cy="44053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buFontTx/>
              <a:buNone/>
            </a:pPr>
            <a:r>
              <a:rPr lang="zh-CN" altLang="en-US" sz="3000" kern="0" dirty="0">
                <a:ea typeface="宋体" panose="02010600030101010101" pitchFamily="2" charset="-122"/>
              </a:rPr>
              <a:t>宏观总练习</a:t>
            </a:r>
          </a:p>
        </p:txBody>
      </p:sp>
    </p:spTree>
    <p:extLst>
      <p:ext uri="{BB962C8B-B14F-4D97-AF65-F5344CB8AC3E}">
        <p14:creationId xmlns:p14="http://schemas.microsoft.com/office/powerpoint/2010/main" val="186375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64E97-5AAE-4409-BB99-3E7C0BD2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69" y="1345407"/>
            <a:ext cx="8162095" cy="4224725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什么是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增速快好么？</a:t>
            </a:r>
            <a:endParaRPr lang="en-US" altLang="zh-CN" sz="3375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能够用实际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测量经济福利吗？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在衡量福利时的缺陷？</a:t>
            </a:r>
            <a:endParaRPr lang="en-US" altLang="zh-CN" sz="3375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思考：新冠疫情下若要提升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增速，可以怎么做？</a:t>
            </a:r>
            <a:endParaRPr lang="en-US" altLang="zh-CN" sz="3375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什么是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CPI</a:t>
            </a:r>
            <a:r>
              <a:rPr lang="zh-CN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？ 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CPI测量价格水平时出现高估原因？</a:t>
            </a:r>
          </a:p>
          <a:p>
            <a:pPr>
              <a:lnSpc>
                <a:spcPct val="140000"/>
              </a:lnSpc>
              <a:buNone/>
            </a:pP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 CPI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与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GDP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平减指数的区别？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/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如果进口法国红酒价格上升了，对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CPI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影响大还是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GDP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平减指数影响大？</a:t>
            </a:r>
            <a:endParaRPr lang="en-US" altLang="zh-CN" sz="3375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6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某国都生产并消费食品和服装两种产品，如表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所示：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）以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年为基期，分别计算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年的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GDP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平减指数和通货膨胀率。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）假设固定一篮子是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单位食品和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单位服装，以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年为基期，分别计算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2019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2020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年的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CPI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指数和通货膨胀率。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）用这两种计算的通货膨胀率相同吗？解释原因。</a:t>
            </a:r>
            <a:endParaRPr lang="en-US" altLang="zh-CN" sz="3375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表</a:t>
            </a:r>
            <a:r>
              <a:rPr lang="en-US" altLang="zh-CN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 </a:t>
            </a:r>
            <a:r>
              <a:rPr lang="zh-CN" altLang="en-US" sz="3375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某国的生产和消费情况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zh-CN" altLang="en-US" sz="1500" b="1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165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C164D1-CA97-522F-7434-9DDF93B5B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032" y="4680161"/>
            <a:ext cx="4359968" cy="13549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F0E8D-D180-6E30-600A-A127F1B86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5971"/>
            <a:ext cx="7886700" cy="4234001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65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165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165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假定某国某时期有1.9亿成年人口（工作年龄的人口），其中有1.2亿人有工作，1千万人在寻找工作，1千5百万人放弃寻找工作，4千5百万人不要工作，试求：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65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（1）劳动力数。（2）劳动力参与率。（3）官方统计的失业率。（4）如果所有泄气的人也看做失业者时的失业率。</a:t>
            </a:r>
            <a:endParaRPr lang="en-US" altLang="zh-CN" sz="165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165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165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什么是摩擦性失业？失业保险对摩擦性失业产生什么影响？政府应该如何减少摩擦性失业？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什么是结构性失业？如何治理？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什么是周期性失业？如何治理</a:t>
            </a:r>
            <a:endParaRPr lang="en-US" altLang="zh-CN" sz="1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165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889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6" name="Picture 8" descr="Mankiw_brshstroke_ru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72596"/>
            <a:ext cx="9144000" cy="509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2230868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祝大家取得好成绩！</a:t>
            </a:r>
            <a:endParaRPr kumimoji="0" lang="zh-CN" sz="7200" b="1" i="0" u="none" strike="noStrike" kern="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053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D7DCE-B8E8-C54D-93CD-BDD633EC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经济学中的关键概念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45621-0FC1-5447-9688-D8E99CADDD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zh-CN" altLang="en-US" dirty="0"/>
              <a:t>消费者剩余</a:t>
            </a:r>
            <a:endParaRPr kumimoji="1" lang="en-US" altLang="zh-CN" dirty="0"/>
          </a:p>
          <a:p>
            <a:r>
              <a:rPr kumimoji="1" lang="zh-CN" altLang="en-US" dirty="0"/>
              <a:t>生产者剩余</a:t>
            </a:r>
            <a:endParaRPr kumimoji="1" lang="en-US" altLang="zh-CN" dirty="0"/>
          </a:p>
          <a:p>
            <a:r>
              <a:rPr kumimoji="1" lang="zh-CN" altLang="en-US" dirty="0"/>
              <a:t>支付意愿</a:t>
            </a:r>
            <a:endParaRPr kumimoji="1" lang="en-US" altLang="zh-CN" dirty="0"/>
          </a:p>
          <a:p>
            <a:r>
              <a:rPr kumimoji="1" lang="zh-CN" altLang="en-US" dirty="0"/>
              <a:t>边际买者</a:t>
            </a:r>
            <a:endParaRPr kumimoji="1" lang="en-US" altLang="zh-CN" dirty="0"/>
          </a:p>
          <a:p>
            <a:r>
              <a:rPr kumimoji="1" lang="zh-CN" altLang="en-US" dirty="0"/>
              <a:t>无谓损失</a:t>
            </a:r>
            <a:endParaRPr kumimoji="1" lang="en-US" altLang="zh-CN" dirty="0"/>
          </a:p>
          <a:p>
            <a:r>
              <a:rPr kumimoji="1" lang="zh-CN" altLang="en-US" dirty="0"/>
              <a:t>税收归宿</a:t>
            </a:r>
            <a:endParaRPr kumimoji="1" lang="en-US" altLang="zh-CN" dirty="0"/>
          </a:p>
          <a:p>
            <a:r>
              <a:rPr kumimoji="1" lang="zh-CN" altLang="en-US" dirty="0"/>
              <a:t>外部性</a:t>
            </a:r>
            <a:endParaRPr kumimoji="1" lang="en-US" altLang="zh-CN" dirty="0"/>
          </a:p>
          <a:p>
            <a:r>
              <a:rPr kumimoji="1" lang="zh-CN" altLang="en-US" dirty="0"/>
              <a:t>矫正税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903D6B-3DD6-9544-A6A0-4F5D979892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可交易的污染许可证</a:t>
            </a:r>
            <a:endParaRPr kumimoji="1" lang="en-US" altLang="zh-CN" dirty="0"/>
          </a:p>
          <a:p>
            <a:r>
              <a:rPr kumimoji="1" lang="zh-CN" altLang="en-US" dirty="0"/>
              <a:t>科斯定理</a:t>
            </a:r>
            <a:endParaRPr kumimoji="1" lang="en-US" altLang="zh-CN" dirty="0"/>
          </a:p>
          <a:p>
            <a:r>
              <a:rPr kumimoji="1" lang="zh-CN" altLang="en-US" dirty="0"/>
              <a:t>交易成本</a:t>
            </a:r>
            <a:endParaRPr kumimoji="1" lang="en-US" altLang="zh-CN" dirty="0"/>
          </a:p>
          <a:p>
            <a:r>
              <a:rPr kumimoji="1" lang="zh-CN" altLang="en-US" dirty="0"/>
              <a:t>公共物品</a:t>
            </a:r>
            <a:endParaRPr kumimoji="1" lang="en-US" altLang="zh-CN" dirty="0"/>
          </a:p>
          <a:p>
            <a:r>
              <a:rPr kumimoji="1" lang="zh-CN" altLang="en-US" dirty="0"/>
              <a:t>公共资源</a:t>
            </a:r>
            <a:endParaRPr kumimoji="1" lang="en-US" altLang="zh-CN" dirty="0"/>
          </a:p>
          <a:p>
            <a:r>
              <a:rPr kumimoji="1" lang="zh-CN" altLang="en-US" dirty="0"/>
              <a:t>纳什均衡</a:t>
            </a:r>
            <a:endParaRPr kumimoji="1" lang="en-US" altLang="zh-CN" dirty="0"/>
          </a:p>
          <a:p>
            <a:r>
              <a:rPr kumimoji="1" lang="zh-CN" altLang="en-US" dirty="0"/>
              <a:t>禀赋效应</a:t>
            </a:r>
            <a:endParaRPr kumimoji="1" lang="en-US" altLang="zh-CN" dirty="0"/>
          </a:p>
          <a:p>
            <a:r>
              <a:rPr kumimoji="1" lang="zh-CN" altLang="en-US" dirty="0"/>
              <a:t>交易效用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F5DF13-A09D-8B42-9EDA-6CE996D10F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/>
              <a:t>经济学十大原理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8181B-16E3-DA43-88D9-218E71657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4911E-ABB1-474D-8828-77F74674289F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348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868D6F-23B2-3046-8183-9948AF49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经济学中的关键概念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C1DAE-A27C-2D47-8303-0F7263ACCB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GDP</a:t>
            </a:r>
          </a:p>
          <a:p>
            <a:r>
              <a:rPr kumimoji="1" lang="zh-CN" altLang="en-US" dirty="0"/>
              <a:t>最终产品</a:t>
            </a:r>
            <a:r>
              <a:rPr kumimoji="1" lang="en-US" altLang="zh-CN" dirty="0"/>
              <a:t>/</a:t>
            </a:r>
            <a:r>
              <a:rPr kumimoji="1" lang="zh-CN" altLang="en-US" dirty="0"/>
              <a:t>中间产品</a:t>
            </a:r>
            <a:endParaRPr kumimoji="1" lang="en-US" altLang="zh-CN" dirty="0"/>
          </a:p>
          <a:p>
            <a:r>
              <a:rPr kumimoji="1" lang="en-US" altLang="zh-CN" dirty="0"/>
              <a:t>GDP</a:t>
            </a:r>
            <a:r>
              <a:rPr kumimoji="1" lang="zh-CN" altLang="en-US" dirty="0"/>
              <a:t>平减指数</a:t>
            </a:r>
            <a:endParaRPr kumimoji="1" lang="en-US" altLang="zh-CN" dirty="0"/>
          </a:p>
          <a:p>
            <a:r>
              <a:rPr kumimoji="1" lang="en-US" altLang="zh-CN" dirty="0"/>
              <a:t>CPI</a:t>
            </a:r>
          </a:p>
          <a:p>
            <a:r>
              <a:rPr kumimoji="1" lang="zh-CN" altLang="en-US" dirty="0"/>
              <a:t>自然失业率</a:t>
            </a:r>
            <a:endParaRPr kumimoji="1" lang="en-US" altLang="zh-CN" dirty="0"/>
          </a:p>
          <a:p>
            <a:r>
              <a:rPr kumimoji="1" lang="zh-CN" altLang="en-US" dirty="0"/>
              <a:t>周期性失业</a:t>
            </a:r>
            <a:endParaRPr kumimoji="1" lang="en-US" altLang="zh-CN" dirty="0"/>
          </a:p>
          <a:p>
            <a:r>
              <a:rPr kumimoji="1" lang="zh-CN" altLang="en-US" dirty="0"/>
              <a:t>摩擦性失业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A9FC8A-4F5F-B048-817F-6289941CB0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zh-CN" altLang="en-US" dirty="0"/>
              <a:t>结构性失业</a:t>
            </a:r>
            <a:endParaRPr kumimoji="1" lang="en-US" altLang="zh-CN" dirty="0"/>
          </a:p>
          <a:p>
            <a:r>
              <a:rPr kumimoji="1" lang="zh-CN" altLang="en-US" dirty="0"/>
              <a:t>追赶效应</a:t>
            </a:r>
            <a:endParaRPr kumimoji="1" lang="en-US" altLang="zh-CN" dirty="0"/>
          </a:p>
          <a:p>
            <a:r>
              <a:rPr kumimoji="1" lang="zh-CN" altLang="en-US" dirty="0"/>
              <a:t>总供给曲线</a:t>
            </a:r>
            <a:endParaRPr kumimoji="1" lang="en-US" altLang="zh-CN" dirty="0"/>
          </a:p>
          <a:p>
            <a:r>
              <a:rPr kumimoji="1" lang="zh-CN" altLang="en-US" dirty="0"/>
              <a:t>总需求曲线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9C5C82-7921-0341-A078-09C395B37D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/>
              <a:t>经济学十大原理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C2903-B2B4-7645-854F-5F4BEFFA4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04911E-ABB1-474D-8828-77F74674289F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14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BEDFE-2FF8-5945-803C-50D00C61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经济学十大原理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8332CB-7697-9C44-B87C-14602DA13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人们面临权衡取舍</a:t>
            </a:r>
            <a:endParaRPr kumimoji="1" lang="en-US" altLang="zh-CN" sz="2400" dirty="0"/>
          </a:p>
          <a:p>
            <a:r>
              <a:rPr kumimoji="1" lang="zh-CN" altLang="en-US" sz="2400" dirty="0"/>
              <a:t>某种东西的成本是为了得到它所放弃的东西</a:t>
            </a:r>
            <a:endParaRPr kumimoji="1" lang="en-US" altLang="zh-CN" sz="2400" dirty="0"/>
          </a:p>
          <a:p>
            <a:r>
              <a:rPr kumimoji="1" lang="zh-CN" altLang="en-US" sz="2400" dirty="0"/>
              <a:t>理性人考虑边际量</a:t>
            </a:r>
          </a:p>
          <a:p>
            <a:r>
              <a:rPr kumimoji="1" lang="zh-CN" altLang="en-US" sz="2400" dirty="0"/>
              <a:t>人们会对激励做出反应</a:t>
            </a:r>
            <a:endParaRPr kumimoji="1" lang="en-US" altLang="zh-CN" sz="2400" dirty="0"/>
          </a:p>
          <a:p>
            <a:r>
              <a:rPr kumimoji="1" lang="zh-CN" altLang="en-US" sz="2400" dirty="0"/>
              <a:t>贸易可以使每个人的状况都变得更好</a:t>
            </a:r>
            <a:endParaRPr kumimoji="1" lang="en-US" altLang="zh-CN" sz="2400" dirty="0"/>
          </a:p>
          <a:p>
            <a:r>
              <a:rPr kumimoji="1" lang="zh-CN" altLang="en-US" sz="2400" dirty="0"/>
              <a:t>市场通常是组织经济活动的一种好方法</a:t>
            </a:r>
            <a:endParaRPr kumimoji="1" lang="en-US" altLang="zh-CN" sz="2400" dirty="0"/>
          </a:p>
          <a:p>
            <a:r>
              <a:rPr kumimoji="1" lang="zh-CN" altLang="en-US" sz="2400" dirty="0"/>
              <a:t>政府有时可以改善市场结果</a:t>
            </a:r>
            <a:endParaRPr kumimoji="1" lang="en-US" altLang="zh-CN" sz="2400" dirty="0"/>
          </a:p>
          <a:p>
            <a:r>
              <a:rPr kumimoji="1" lang="zh-CN" altLang="en-US" sz="2400" dirty="0"/>
              <a:t>一国的生活水平取决于它生产物品与劳务的能力</a:t>
            </a:r>
            <a:endParaRPr kumimoji="1" lang="en-US" altLang="zh-CN" sz="2400" dirty="0"/>
          </a:p>
          <a:p>
            <a:r>
              <a:rPr kumimoji="1" lang="zh-CN" altLang="en-US" sz="2400" dirty="0"/>
              <a:t>当政府发行了过多货币时，物价上升</a:t>
            </a:r>
            <a:endParaRPr kumimoji="1" lang="en-US" altLang="zh-CN" sz="2400" dirty="0"/>
          </a:p>
          <a:p>
            <a:r>
              <a:rPr kumimoji="1" lang="zh-CN" altLang="en-US" sz="2400" dirty="0"/>
              <a:t>社会面临通货膨胩与失业之间的短期权衡取舍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324E37-1961-714C-BAAC-3F4715453D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22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4BE78-91CE-374E-AD0A-8A1C0CB8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经济学研究的问题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7B8D0-5B75-7D4C-A255-ED1B2332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400" dirty="0"/>
              <a:t>经济学</a:t>
            </a:r>
            <a:r>
              <a:rPr kumimoji="1" lang="en-US" altLang="zh-CN" sz="2400" dirty="0"/>
              <a:t>(</a:t>
            </a:r>
            <a:r>
              <a:rPr kumimoji="1" lang="en" altLang="zh-CN" sz="2400" dirty="0"/>
              <a:t>Economics)</a:t>
            </a:r>
            <a:r>
              <a:rPr kumimoji="1" lang="zh-CN" altLang="en" sz="2400" dirty="0"/>
              <a:t>：</a:t>
            </a:r>
            <a:r>
              <a:rPr kumimoji="1" lang="zh-CN" altLang="en-US" sz="2400" dirty="0"/>
              <a:t>研究社会如何管理稀缺资源的一门学科。</a:t>
            </a:r>
            <a:endParaRPr kumimoji="1" lang="en-US" altLang="zh-CN" sz="2400" dirty="0"/>
          </a:p>
          <a:p>
            <a:r>
              <a:rPr kumimoji="1" lang="zh-CN" altLang="en-US" sz="2400" dirty="0"/>
              <a:t>组织经济活动意味着需要决定（选择）生产什么？</a:t>
            </a:r>
          </a:p>
          <a:p>
            <a:pPr marL="0" indent="0">
              <a:buNone/>
            </a:pPr>
            <a:r>
              <a:rPr kumimoji="1" lang="zh-CN" altLang="en-US" sz="2400" dirty="0"/>
              <a:t>如何生产？为谁生产？</a:t>
            </a:r>
            <a:endParaRPr kumimoji="1" lang="en-US" altLang="zh-CN" sz="2400" dirty="0"/>
          </a:p>
          <a:p>
            <a:r>
              <a:rPr kumimoji="1" lang="zh-CN" altLang="en-US" sz="2400" dirty="0"/>
              <a:t>为什么生产可能性边界通常可能是曲线？</a:t>
            </a:r>
            <a:endParaRPr kumimoji="1" lang="en-US" altLang="zh-CN" sz="2400" dirty="0"/>
          </a:p>
          <a:p>
            <a:r>
              <a:rPr kumimoji="1" lang="zh-CN" altLang="en-US" sz="2400" dirty="0"/>
              <a:t>影响买者需求的因素有哪些？</a:t>
            </a:r>
            <a:endParaRPr kumimoji="1" lang="en-US" altLang="zh-CN" sz="2400" dirty="0"/>
          </a:p>
          <a:p>
            <a:r>
              <a:rPr kumimoji="1" lang="zh-CN" altLang="en-US" sz="2400" dirty="0"/>
              <a:t>影响卖者供给的因素有哪些？</a:t>
            </a:r>
            <a:endParaRPr kumimoji="1" lang="en-US" altLang="zh-CN" sz="2400" dirty="0"/>
          </a:p>
          <a:p>
            <a:r>
              <a:rPr kumimoji="1" lang="zh-CN" altLang="en-US" sz="2400" dirty="0"/>
              <a:t>如何分析均衡变动？</a:t>
            </a:r>
            <a:endParaRPr kumimoji="1"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A691A1-62BE-B546-8830-21BC521D2A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938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35E97-04EB-A647-8B5D-C53786E0D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经济学研究的问题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F6018-3954-E444-A400-36DF78826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福利经济学</a:t>
            </a:r>
            <a:r>
              <a:rPr kumimoji="1" lang="en-US" altLang="zh-CN" dirty="0"/>
              <a:t>(</a:t>
            </a:r>
            <a:r>
              <a:rPr kumimoji="1" lang="en" altLang="zh-CN" dirty="0"/>
              <a:t>welfare</a:t>
            </a:r>
            <a:r>
              <a:rPr kumimoji="1" lang="zh-CN" altLang="en-US" dirty="0"/>
              <a:t> </a:t>
            </a:r>
            <a:r>
              <a:rPr kumimoji="1" lang="en" altLang="zh-CN" dirty="0"/>
              <a:t>economics</a:t>
            </a:r>
            <a:r>
              <a:rPr kumimoji="1" lang="zh-CN" altLang="en" dirty="0"/>
              <a:t>）：</a:t>
            </a:r>
            <a:r>
              <a:rPr kumimoji="1" lang="zh-CN" altLang="en-US" dirty="0"/>
              <a:t>研究资源配置如何影响经济福利的一门学问</a:t>
            </a:r>
          </a:p>
          <a:p>
            <a:r>
              <a:rPr kumimoji="1" lang="zh-CN" altLang="en-US" dirty="0"/>
              <a:t>市场均衡时的福利</a:t>
            </a:r>
            <a:endParaRPr kumimoji="1" lang="en-US" altLang="zh-CN" dirty="0"/>
          </a:p>
          <a:p>
            <a:r>
              <a:rPr kumimoji="1" lang="zh-CN" altLang="en-US" dirty="0"/>
              <a:t>税收如何影响生产者剩余、消费者剩余</a:t>
            </a:r>
            <a:endParaRPr kumimoji="1" lang="en-US" altLang="zh-CN" dirty="0"/>
          </a:p>
          <a:p>
            <a:r>
              <a:rPr kumimoji="1" lang="zh-CN" altLang="en-US" dirty="0"/>
              <a:t>贸易的好处</a:t>
            </a:r>
            <a:endParaRPr kumimoji="1" lang="en-US" altLang="zh-CN" dirty="0"/>
          </a:p>
          <a:p>
            <a:r>
              <a:rPr kumimoji="1" lang="zh-CN" altLang="en-US" dirty="0"/>
              <a:t>关税对福利的影响</a:t>
            </a:r>
            <a:endParaRPr kumimoji="1" lang="en-US" altLang="zh-CN" dirty="0"/>
          </a:p>
          <a:p>
            <a:r>
              <a:rPr kumimoji="1" lang="zh-CN" altLang="en-US" dirty="0"/>
              <a:t>外部性对经济活动的影响</a:t>
            </a:r>
            <a:endParaRPr kumimoji="1" lang="en-US" altLang="zh-CN" dirty="0"/>
          </a:p>
          <a:p>
            <a:r>
              <a:rPr kumimoji="1" lang="zh-CN" altLang="en-US" dirty="0"/>
              <a:t>如何解决外部性</a:t>
            </a:r>
            <a:endParaRPr kumimoji="1" lang="en-US" altLang="zh-CN" dirty="0"/>
          </a:p>
          <a:p>
            <a:r>
              <a:rPr kumimoji="1" lang="zh-CN" altLang="en-US" dirty="0"/>
              <a:t>囚徒困境的解决方案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B8F687-A19B-FC4A-9D95-05672F642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3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00261-E771-1E40-87E5-0EDEBDF0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经济学研究的问题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DF1AF-5A47-8C4C-92DF-FC6E83791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宏观经济学：以国民经济总过程的活动为研究对象，着重考察和说明国民收入、就业水平、价格水乎等经济总量是如何决定、如何波动的。</a:t>
            </a:r>
            <a:endParaRPr kumimoji="1" lang="en-US" altLang="zh-CN" dirty="0"/>
          </a:p>
          <a:p>
            <a:r>
              <a:rPr kumimoji="1" lang="zh-CN" altLang="en-US" dirty="0"/>
              <a:t>宏观经济政策的挑战和工具是什么？</a:t>
            </a:r>
            <a:endParaRPr kumimoji="1" lang="en-US" altLang="zh-CN" dirty="0"/>
          </a:p>
          <a:p>
            <a:r>
              <a:rPr kumimoji="1" lang="zh-CN" altLang="en-US" dirty="0"/>
              <a:t>支出法核算</a:t>
            </a:r>
            <a:r>
              <a:rPr kumimoji="1" lang="en-US" altLang="zh-CN" dirty="0"/>
              <a:t>GDP</a:t>
            </a:r>
          </a:p>
          <a:p>
            <a:r>
              <a:rPr kumimoji="1" lang="zh-CN" altLang="en-US" dirty="0"/>
              <a:t>收入法核算</a:t>
            </a:r>
            <a:r>
              <a:rPr kumimoji="1" lang="en-US" altLang="zh-CN" dirty="0"/>
              <a:t>GDP</a:t>
            </a:r>
          </a:p>
          <a:p>
            <a:r>
              <a:rPr kumimoji="1" lang="en-US" altLang="zh-CN" dirty="0"/>
              <a:t>GDP</a:t>
            </a:r>
            <a:r>
              <a:rPr kumimoji="1" lang="zh-CN" altLang="en-US" dirty="0"/>
              <a:t>作为衡量一国社会福利的指标存在哪些缺陷？</a:t>
            </a:r>
            <a:endParaRPr kumimoji="1" lang="en-US" altLang="zh-CN" dirty="0"/>
          </a:p>
          <a:p>
            <a:r>
              <a:rPr kumimoji="1" lang="en-US" altLang="zh-CN" dirty="0"/>
              <a:t>CPI</a:t>
            </a:r>
            <a:r>
              <a:rPr kumimoji="1" lang="zh-CN" altLang="en-US" dirty="0"/>
              <a:t>度量生活成本时可能存在哪些问题？</a:t>
            </a:r>
            <a:endParaRPr kumimoji="1" lang="en-US" altLang="zh-CN" dirty="0"/>
          </a:p>
          <a:p>
            <a:r>
              <a:rPr kumimoji="1" lang="en-US" altLang="zh-CN" dirty="0"/>
              <a:t>GDP</a:t>
            </a:r>
            <a:r>
              <a:rPr kumimoji="1" lang="zh-CN" altLang="en-US" dirty="0"/>
              <a:t>平减指数和</a:t>
            </a:r>
            <a:r>
              <a:rPr kumimoji="1" lang="en-US" altLang="zh-CN" dirty="0"/>
              <a:t>CPI</a:t>
            </a:r>
            <a:r>
              <a:rPr kumimoji="1" lang="zh-CN" altLang="en-US" dirty="0"/>
              <a:t>的区别有哪些？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E562A-80A1-5F40-A6D5-BCBD4D4FA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08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B14DD-76F1-BD44-BB4F-B9422039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经济学研究的问题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2BEFC-8F9A-4F4D-AD03-3A9EDD00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哪些人算失业？</a:t>
            </a:r>
            <a:endParaRPr kumimoji="1" lang="en-US" altLang="zh-CN" dirty="0"/>
          </a:p>
          <a:p>
            <a:r>
              <a:rPr kumimoji="1" lang="zh-CN" altLang="en-US" dirty="0"/>
              <a:t>哪些公共政策有望降低失业率？</a:t>
            </a:r>
            <a:endParaRPr kumimoji="1" lang="en-US" altLang="zh-CN" dirty="0"/>
          </a:p>
          <a:p>
            <a:r>
              <a:rPr kumimoji="1" lang="zh-CN" altLang="en-US" dirty="0"/>
              <a:t>如何促进经济增长？</a:t>
            </a:r>
            <a:endParaRPr kumimoji="1" lang="en-US" altLang="zh-CN" dirty="0"/>
          </a:p>
          <a:p>
            <a:r>
              <a:rPr kumimoji="1" lang="zh-CN" altLang="en-US" dirty="0"/>
              <a:t>为什么总需求曲线向右下方倾斜？</a:t>
            </a:r>
            <a:endParaRPr kumimoji="1" lang="en-US" altLang="zh-CN" dirty="0"/>
          </a:p>
          <a:p>
            <a:r>
              <a:rPr kumimoji="1" lang="zh-CN" altLang="en-US" dirty="0"/>
              <a:t>为什么总需求曲线会移动？</a:t>
            </a:r>
            <a:endParaRPr kumimoji="1" lang="en-US" altLang="zh-CN" dirty="0"/>
          </a:p>
          <a:p>
            <a:r>
              <a:rPr kumimoji="1" lang="zh-CN" altLang="en-US" dirty="0"/>
              <a:t>为什么短期总供给曲线向右上方倾斜？</a:t>
            </a:r>
            <a:endParaRPr kumimoji="1" lang="en-US" altLang="zh-CN" dirty="0"/>
          </a:p>
          <a:p>
            <a:r>
              <a:rPr kumimoji="1" lang="zh-CN" altLang="en-US" dirty="0"/>
              <a:t>为什么短期总供给曲线会移动？</a:t>
            </a:r>
            <a:endParaRPr kumimoji="1" lang="en-US" altLang="zh-CN" dirty="0"/>
          </a:p>
          <a:p>
            <a:r>
              <a:rPr kumimoji="1" lang="zh-CN" altLang="en-US" dirty="0"/>
              <a:t>经济波动的原因是什么？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BB5BC-41B9-984D-BB26-834769400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91A399-1EE1-47BB-A2FF-66C1B24D270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45254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Book Antiqu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1933</TotalTime>
  <Pages>0</Pages>
  <Words>1690</Words>
  <Characters>0</Characters>
  <Application>Microsoft Macintosh PowerPoint</Application>
  <DocSecurity>0</DocSecurity>
  <PresentationFormat>全屏显示(4:3)</PresentationFormat>
  <Lines>0</Lines>
  <Paragraphs>225</Paragraphs>
  <Slides>25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2" baseType="lpstr">
      <vt:lpstr>Arial</vt:lpstr>
      <vt:lpstr>Book Antiqua</vt:lpstr>
      <vt:lpstr>Tahoma</vt:lpstr>
      <vt:lpstr>Times New Roman</vt:lpstr>
      <vt:lpstr>Wingdings</vt:lpstr>
      <vt:lpstr>Custom Design</vt:lpstr>
      <vt:lpstr>Excel.Chart.8</vt:lpstr>
      <vt:lpstr>PowerPoint 演示文稿</vt:lpstr>
      <vt:lpstr>经济学中的关键概念</vt:lpstr>
      <vt:lpstr>经济学中的关键概念</vt:lpstr>
      <vt:lpstr>经济学中的关键概念</vt:lpstr>
      <vt:lpstr>经济学十大原理</vt:lpstr>
      <vt:lpstr>经济学研究的问题</vt:lpstr>
      <vt:lpstr>经济学研究的问题</vt:lpstr>
      <vt:lpstr>经济学研究的问题</vt:lpstr>
      <vt:lpstr>经济学研究的问题</vt:lpstr>
      <vt:lpstr>微观例题</vt:lpstr>
      <vt:lpstr>例题</vt:lpstr>
      <vt:lpstr>例题</vt:lpstr>
      <vt:lpstr>例题</vt:lpstr>
      <vt:lpstr>例题</vt:lpstr>
      <vt:lpstr>例题</vt:lpstr>
      <vt:lpstr>例题</vt:lpstr>
      <vt:lpstr>例题</vt:lpstr>
      <vt:lpstr>例题</vt:lpstr>
      <vt:lpstr>例题</vt:lpstr>
      <vt:lpstr>例题</vt:lpstr>
      <vt:lpstr>例题</vt:lpstr>
      <vt:lpstr>PowerPoint 演示文稿</vt:lpstr>
      <vt:lpstr>PowerPoint 演示文稿</vt:lpstr>
      <vt:lpstr>PowerPoint 演示文稿</vt:lpstr>
      <vt:lpstr>PowerPoint 演示文稿</vt:lpstr>
    </vt:vector>
  </TitlesOfParts>
  <Company>UNLV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 Cronovich</dc:creator>
  <cp:lastModifiedBy>虞祎</cp:lastModifiedBy>
  <cp:revision>191</cp:revision>
  <cp:lastPrinted>1899-12-30T00:00:00Z</cp:lastPrinted>
  <dcterms:created xsi:type="dcterms:W3CDTF">2008-06-02T21:33:56Z</dcterms:created>
  <dcterms:modified xsi:type="dcterms:W3CDTF">2022-05-16T15:06:03Z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2052-6.4.0.1931</vt:lpwstr>
  </property>
</Properties>
</file>