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33"/>
  </p:notesMasterIdLst>
  <p:sldIdLst>
    <p:sldId id="396" r:id="rId2"/>
    <p:sldId id="447" r:id="rId3"/>
    <p:sldId id="450" r:id="rId4"/>
    <p:sldId id="449" r:id="rId5"/>
    <p:sldId id="443" r:id="rId6"/>
    <p:sldId id="444" r:id="rId7"/>
    <p:sldId id="445" r:id="rId8"/>
    <p:sldId id="446" r:id="rId9"/>
    <p:sldId id="448" r:id="rId10"/>
    <p:sldId id="411" r:id="rId11"/>
    <p:sldId id="410" r:id="rId12"/>
    <p:sldId id="416" r:id="rId13"/>
    <p:sldId id="429" r:id="rId14"/>
    <p:sldId id="434" r:id="rId15"/>
    <p:sldId id="438" r:id="rId16"/>
    <p:sldId id="412" r:id="rId17"/>
    <p:sldId id="413" r:id="rId18"/>
    <p:sldId id="414" r:id="rId19"/>
    <p:sldId id="439" r:id="rId20"/>
    <p:sldId id="357" r:id="rId21"/>
    <p:sldId id="368" r:id="rId22"/>
    <p:sldId id="312" r:id="rId23"/>
    <p:sldId id="426" r:id="rId24"/>
    <p:sldId id="427" r:id="rId25"/>
    <p:sldId id="440" r:id="rId26"/>
    <p:sldId id="428" r:id="rId27"/>
    <p:sldId id="332" r:id="rId28"/>
    <p:sldId id="435" r:id="rId29"/>
    <p:sldId id="436" r:id="rId30"/>
    <p:sldId id="437" r:id="rId31"/>
    <p:sldId id="408"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3610">
          <p15:clr>
            <a:srgbClr val="A4A3A4"/>
          </p15:clr>
        </p15:guide>
        <p15:guide id="2" pos="14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CC0000"/>
    <a:srgbClr val="FFFFCC"/>
    <a:srgbClr val="996633"/>
    <a:srgbClr val="777777"/>
    <a:srgbClr val="339966"/>
    <a:srgbClr val="333399"/>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822" autoAdjust="0"/>
    <p:restoredTop sz="86532" autoAdjust="0"/>
  </p:normalViewPr>
  <p:slideViewPr>
    <p:cSldViewPr snapToGrid="0">
      <p:cViewPr varScale="1">
        <p:scale>
          <a:sx n="64" d="100"/>
          <a:sy n="64" d="100"/>
        </p:scale>
        <p:origin x="440" y="52"/>
      </p:cViewPr>
      <p:guideLst>
        <p:guide orient="horz" pos="3610"/>
        <p:guide pos="1422"/>
      </p:guideLst>
    </p:cSldViewPr>
  </p:slideViewPr>
  <p:outlineViewPr>
    <p:cViewPr>
      <p:scale>
        <a:sx n="33" d="100"/>
        <a:sy n="33" d="100"/>
      </p:scale>
      <p:origin x="120" y="25776"/>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a:effectLst/>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34EE9BA-A68C-4CC5-958A-ED9A9DCA028B}" type="slidenum">
              <a:rPr lang="en-US" altLang="zh-CN"/>
              <a:pPr/>
              <a:t>‹#›</a:t>
            </a:fld>
            <a:endParaRPr lang="en-US" altLang="zh-CN"/>
          </a:p>
        </p:txBody>
      </p:sp>
    </p:spTree>
    <p:extLst>
      <p:ext uri="{BB962C8B-B14F-4D97-AF65-F5344CB8AC3E}">
        <p14:creationId xmlns:p14="http://schemas.microsoft.com/office/powerpoint/2010/main" val="42592205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4EE9BA-A68C-4CC5-958A-ED9A9DCA028B}" type="slidenum">
              <a:rPr lang="en-US" altLang="zh-CN" smtClean="0"/>
              <a:pPr/>
              <a:t>4</a:t>
            </a:fld>
            <a:endParaRPr lang="en-US" altLang="zh-CN"/>
          </a:p>
        </p:txBody>
      </p:sp>
    </p:spTree>
    <p:extLst>
      <p:ext uri="{BB962C8B-B14F-4D97-AF65-F5344CB8AC3E}">
        <p14:creationId xmlns:p14="http://schemas.microsoft.com/office/powerpoint/2010/main" val="2259487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4EE9BA-A68C-4CC5-958A-ED9A9DCA028B}" type="slidenum">
              <a:rPr lang="en-US" altLang="zh-CN" smtClean="0"/>
              <a:pPr/>
              <a:t>5</a:t>
            </a:fld>
            <a:endParaRPr lang="en-US" altLang="zh-CN"/>
          </a:p>
        </p:txBody>
      </p:sp>
    </p:spTree>
    <p:extLst>
      <p:ext uri="{BB962C8B-B14F-4D97-AF65-F5344CB8AC3E}">
        <p14:creationId xmlns:p14="http://schemas.microsoft.com/office/powerpoint/2010/main" val="90489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p:sp>
      <p:sp>
        <p:nvSpPr>
          <p:cNvPr id="133123" name="Rectangle 3"/>
          <p:cNvSpPr>
            <a:spLocks noGrp="1" noRot="1" noChangeArrowheads="1"/>
          </p:cNvSpPr>
          <p:nvPr>
            <p:ph type="body" idx="1"/>
          </p:nvPr>
        </p:nvSpPr>
        <p:spPr>
          <a:noFill/>
        </p:spPr>
        <p:txBody>
          <a:bodyPr/>
          <a:lstStyle/>
          <a:p>
            <a:pPr eaLnBrk="1" hangingPunct="1"/>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p:sp>
      <p:sp>
        <p:nvSpPr>
          <p:cNvPr id="209923" name="Rectangle 3"/>
          <p:cNvSpPr>
            <a:spLocks noGrp="1" noRot="1" noChangeArrowheads="1"/>
          </p:cNvSpPr>
          <p:nvPr>
            <p:ph type="body" idx="1"/>
          </p:nvPr>
        </p:nvSpPr>
        <p:spPr>
          <a:noFill/>
        </p:spPr>
        <p:txBody>
          <a:bodyPr/>
          <a:lstStyle/>
          <a:p>
            <a:pPr eaLnBrk="1" hangingPunct="1"/>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CF97D4-327B-4A40-85E4-501C2B0CD61B}" type="slidenum">
              <a:rPr lang="zh-CN" altLang="en-US" smtClean="0"/>
              <a:pPr/>
              <a:t>27</a:t>
            </a:fld>
            <a:endParaRPr lang="en-US" altLang="zh-CN"/>
          </a:p>
        </p:txBody>
      </p:sp>
    </p:spTree>
    <p:extLst>
      <p:ext uri="{BB962C8B-B14F-4D97-AF65-F5344CB8AC3E}">
        <p14:creationId xmlns:p14="http://schemas.microsoft.com/office/powerpoint/2010/main" val="3558394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479550"/>
            <a:ext cx="9144000" cy="1470025"/>
          </a:xfrm>
        </p:spPr>
        <p:txBody>
          <a:bodyPr/>
          <a:lstStyle>
            <a:lvl1pPr>
              <a:lnSpc>
                <a:spcPct val="105000"/>
              </a:lnSpc>
              <a:defRPr>
                <a:solidFill>
                  <a:schemeClr val="bg1"/>
                </a:solidFill>
                <a:effectLst>
                  <a:outerShdw blurRad="38100" dist="38100" dir="2700000" algn="tl">
                    <a:srgbClr val="C0C0C0"/>
                  </a:outerShdw>
                </a:effectLst>
              </a:defRPr>
            </a:lvl1pPr>
          </a:lstStyle>
          <a:p>
            <a:endParaRPr lang="zh-CN" altLang="en-US"/>
          </a:p>
        </p:txBody>
      </p:sp>
      <p:sp>
        <p:nvSpPr>
          <p:cNvPr id="2051" name="Text Box 14"/>
          <p:cNvSpPr txBox="1">
            <a:spLocks noChangeArrowheads="1"/>
          </p:cNvSpPr>
          <p:nvPr userDrawn="1"/>
        </p:nvSpPr>
        <p:spPr bwMode="auto">
          <a:xfrm>
            <a:off x="0" y="6445250"/>
            <a:ext cx="9144000" cy="334963"/>
          </a:xfrm>
          <a:prstGeom prst="rect">
            <a:avLst/>
          </a:prstGeom>
          <a:noFill/>
          <a:ln w="9525">
            <a:noFill/>
            <a:miter lim="800000"/>
            <a:headEnd/>
            <a:tailEnd/>
          </a:ln>
        </p:spPr>
        <p:txBody>
          <a:bodyPr>
            <a:spAutoFit/>
          </a:bodyPr>
          <a:lstStyle/>
          <a:p>
            <a:pPr algn="ctr">
              <a:spcBef>
                <a:spcPct val="50000"/>
              </a:spcBef>
            </a:pPr>
            <a:r>
              <a:rPr lang="zh-CN" sz="1600" i="1">
                <a:solidFill>
                  <a:srgbClr val="969696"/>
                </a:solidFill>
                <a:latin typeface="Times New Roman" pitchFamily="18" charset="0"/>
                <a:ea typeface="宋体" pitchFamily="2" charset="-122"/>
              </a:rPr>
              <a:t>© 2009 </a:t>
            </a:r>
            <a:r>
              <a:rPr lang="en-US" altLang="zh-CN" sz="1600" i="1">
                <a:solidFill>
                  <a:srgbClr val="969696"/>
                </a:solidFill>
                <a:latin typeface="Times New Roman" pitchFamily="18" charset="0"/>
                <a:ea typeface="宋体" pitchFamily="2" charset="-122"/>
              </a:rPr>
              <a:t>South-Western, a part of Cengage Learning, all rights reserved</a:t>
            </a:r>
          </a:p>
        </p:txBody>
      </p:sp>
      <p:sp>
        <p:nvSpPr>
          <p:cNvPr id="2052" name="Rectangle 4"/>
          <p:cNvSpPr>
            <a:spLocks noGrp="1" noChangeArrowheads="1"/>
          </p:cNvSpPr>
          <p:nvPr>
            <p:ph type="subTitle" idx="1"/>
          </p:nvPr>
        </p:nvSpPr>
        <p:spPr>
          <a:xfrm>
            <a:off x="1987550" y="130175"/>
            <a:ext cx="1219200" cy="990600"/>
          </a:xfrm>
        </p:spPr>
        <p:txBody>
          <a:bodyPr/>
          <a:lstStyle>
            <a:lvl1pPr marL="0" indent="0" algn="ctr">
              <a:buFont typeface="Wingdings" pitchFamily="2" charset="2"/>
              <a:buNone/>
              <a:defRPr sz="5800" i="1">
                <a:solidFill>
                  <a:srgbClr val="008080"/>
                </a:solidFill>
              </a:defRPr>
            </a:lvl1pPr>
          </a:lstStyle>
          <a:p>
            <a:r>
              <a:rPr lang="en-US" altLang="zh-CN"/>
              <a:t>34</a:t>
            </a:r>
          </a:p>
        </p:txBody>
      </p:sp>
      <p:sp>
        <p:nvSpPr>
          <p:cNvPr id="2053" name="TextBox 6"/>
          <p:cNvSpPr txBox="1">
            <a:spLocks noChangeArrowheads="1"/>
          </p:cNvSpPr>
          <p:nvPr userDrawn="1"/>
        </p:nvSpPr>
        <p:spPr bwMode="auto">
          <a:xfrm>
            <a:off x="327025" y="301625"/>
            <a:ext cx="1958975" cy="427038"/>
          </a:xfrm>
          <a:prstGeom prst="rect">
            <a:avLst/>
          </a:prstGeom>
          <a:noFill/>
          <a:ln w="9525">
            <a:noFill/>
            <a:miter lim="800000"/>
            <a:headEnd/>
            <a:tailEnd/>
          </a:ln>
        </p:spPr>
        <p:txBody>
          <a:bodyPr>
            <a:spAutoFit/>
          </a:bodyPr>
          <a:lstStyle/>
          <a:p>
            <a:r>
              <a:rPr lang="en-US" altLang="zh-CN" sz="2200">
                <a:solidFill>
                  <a:srgbClr val="008080"/>
                </a:solidFill>
                <a:latin typeface="Tahoma" pitchFamily="34" charset="0"/>
                <a:ea typeface="宋体" pitchFamily="2" charset="-122"/>
              </a:rPr>
              <a:t>C H A P T E 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285750" y="6392863"/>
            <a:ext cx="7335838" cy="366712"/>
          </a:xfrm>
          <a:prstGeom prst="rect">
            <a:avLst/>
          </a:prstGeom>
        </p:spPr>
        <p:txBody>
          <a:bodyPr/>
          <a:lstStyle>
            <a:lvl1pPr>
              <a:defRPr/>
            </a:lvl1pPr>
          </a:lstStyle>
          <a:p>
            <a:r>
              <a:rPr lang="zh-CN"/>
              <a:t>经济学十大原理</a:t>
            </a:r>
          </a:p>
        </p:txBody>
      </p:sp>
      <p:sp>
        <p:nvSpPr>
          <p:cNvPr id="5" name="灯片编号占位符 4"/>
          <p:cNvSpPr>
            <a:spLocks noGrp="1"/>
          </p:cNvSpPr>
          <p:nvPr>
            <p:ph type="sldNum" sz="quarter" idx="11"/>
          </p:nvPr>
        </p:nvSpPr>
        <p:spPr/>
        <p:txBody>
          <a:bodyPr/>
          <a:lstStyle>
            <a:lvl1pPr>
              <a:defRPr/>
            </a:lvl1pPr>
          </a:lstStyle>
          <a:p>
            <a:fld id="{093952A8-8AA7-49F5-882B-34090486AC52}"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1625" y="252413"/>
            <a:ext cx="2101850" cy="5873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2900" y="252413"/>
            <a:ext cx="6156325" cy="5873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285750" y="6392863"/>
            <a:ext cx="7335838" cy="366712"/>
          </a:xfrm>
          <a:prstGeom prst="rect">
            <a:avLst/>
          </a:prstGeom>
        </p:spPr>
        <p:txBody>
          <a:bodyPr/>
          <a:lstStyle>
            <a:lvl1pPr>
              <a:defRPr/>
            </a:lvl1pPr>
          </a:lstStyle>
          <a:p>
            <a:r>
              <a:rPr lang="zh-CN"/>
              <a:t>经济学十大原理</a:t>
            </a:r>
          </a:p>
        </p:txBody>
      </p:sp>
      <p:sp>
        <p:nvSpPr>
          <p:cNvPr id="5" name="灯片编号占位符 4"/>
          <p:cNvSpPr>
            <a:spLocks noGrp="1"/>
          </p:cNvSpPr>
          <p:nvPr>
            <p:ph type="sldNum" sz="quarter" idx="11"/>
          </p:nvPr>
        </p:nvSpPr>
        <p:spPr/>
        <p:txBody>
          <a:bodyPr/>
          <a:lstStyle>
            <a:lvl1pPr>
              <a:defRPr/>
            </a:lvl1pPr>
          </a:lstStyle>
          <a:p>
            <a:fld id="{00B4A05B-0D74-4062-9FB6-3090B00B91F4}"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CA91A399-1EE1-47BB-A2FF-66C1B24D2703}"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a:xfrm>
            <a:off x="285750" y="6392863"/>
            <a:ext cx="7335838" cy="366712"/>
          </a:xfrm>
          <a:prstGeom prst="rect">
            <a:avLst/>
          </a:prstGeom>
        </p:spPr>
        <p:txBody>
          <a:bodyPr/>
          <a:lstStyle>
            <a:lvl1pPr>
              <a:defRPr/>
            </a:lvl1pPr>
          </a:lstStyle>
          <a:p>
            <a:r>
              <a:rPr lang="zh-CN"/>
              <a:t>经济学十大原理</a:t>
            </a:r>
          </a:p>
        </p:txBody>
      </p:sp>
      <p:sp>
        <p:nvSpPr>
          <p:cNvPr id="5" name="灯片编号占位符 4"/>
          <p:cNvSpPr>
            <a:spLocks noGrp="1"/>
          </p:cNvSpPr>
          <p:nvPr>
            <p:ph type="sldNum" sz="quarter" idx="11"/>
          </p:nvPr>
        </p:nvSpPr>
        <p:spPr/>
        <p:txBody>
          <a:bodyPr/>
          <a:lstStyle>
            <a:lvl1pPr>
              <a:defRPr/>
            </a:lvl1pPr>
          </a:lstStyle>
          <a:p>
            <a:fld id="{AADED711-7DDF-4C1C-A038-C675E20AF78E}"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73063" y="1008063"/>
            <a:ext cx="4079875" cy="5118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5338" y="1008063"/>
            <a:ext cx="4081462" cy="5118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285750" y="6392863"/>
            <a:ext cx="7335838" cy="366712"/>
          </a:xfrm>
          <a:prstGeom prst="rect">
            <a:avLst/>
          </a:prstGeom>
        </p:spPr>
        <p:txBody>
          <a:bodyPr/>
          <a:lstStyle>
            <a:lvl1pPr>
              <a:defRPr/>
            </a:lvl1pPr>
          </a:lstStyle>
          <a:p>
            <a:r>
              <a:rPr lang="zh-CN"/>
              <a:t>经济学十大原理</a:t>
            </a:r>
          </a:p>
        </p:txBody>
      </p:sp>
      <p:sp>
        <p:nvSpPr>
          <p:cNvPr id="6" name="灯片编号占位符 5"/>
          <p:cNvSpPr>
            <a:spLocks noGrp="1"/>
          </p:cNvSpPr>
          <p:nvPr>
            <p:ph type="sldNum" sz="quarter" idx="11"/>
          </p:nvPr>
        </p:nvSpPr>
        <p:spPr/>
        <p:txBody>
          <a:bodyPr/>
          <a:lstStyle>
            <a:lvl1pPr>
              <a:defRPr/>
            </a:lvl1pPr>
          </a:lstStyle>
          <a:p>
            <a:fld id="{8304911E-ABB1-474D-8828-77F74674289F}"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a:xfrm>
            <a:off x="285750" y="6392863"/>
            <a:ext cx="7335838" cy="366712"/>
          </a:xfrm>
          <a:prstGeom prst="rect">
            <a:avLst/>
          </a:prstGeom>
        </p:spPr>
        <p:txBody>
          <a:bodyPr/>
          <a:lstStyle>
            <a:lvl1pPr>
              <a:defRPr/>
            </a:lvl1pPr>
          </a:lstStyle>
          <a:p>
            <a:r>
              <a:rPr lang="zh-CN"/>
              <a:t>经济学十大原理</a:t>
            </a:r>
          </a:p>
        </p:txBody>
      </p:sp>
      <p:sp>
        <p:nvSpPr>
          <p:cNvPr id="8" name="灯片编号占位符 7"/>
          <p:cNvSpPr>
            <a:spLocks noGrp="1"/>
          </p:cNvSpPr>
          <p:nvPr>
            <p:ph type="sldNum" sz="quarter" idx="11"/>
          </p:nvPr>
        </p:nvSpPr>
        <p:spPr/>
        <p:txBody>
          <a:bodyPr/>
          <a:lstStyle>
            <a:lvl1pPr>
              <a:defRPr/>
            </a:lvl1pPr>
          </a:lstStyle>
          <a:p>
            <a:fld id="{2507C5D4-E0C0-4423-806C-92915C5FA78E}"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a:xfrm>
            <a:off x="285750" y="6392863"/>
            <a:ext cx="7335838" cy="366712"/>
          </a:xfrm>
          <a:prstGeom prst="rect">
            <a:avLst/>
          </a:prstGeom>
        </p:spPr>
        <p:txBody>
          <a:bodyPr/>
          <a:lstStyle>
            <a:lvl1pPr>
              <a:defRPr/>
            </a:lvl1pPr>
          </a:lstStyle>
          <a:p>
            <a:r>
              <a:rPr lang="zh-CN"/>
              <a:t>经济学十大原理</a:t>
            </a:r>
          </a:p>
        </p:txBody>
      </p:sp>
      <p:sp>
        <p:nvSpPr>
          <p:cNvPr id="4" name="灯片编号占位符 3"/>
          <p:cNvSpPr>
            <a:spLocks noGrp="1"/>
          </p:cNvSpPr>
          <p:nvPr>
            <p:ph type="sldNum" sz="quarter" idx="11"/>
          </p:nvPr>
        </p:nvSpPr>
        <p:spPr/>
        <p:txBody>
          <a:bodyPr/>
          <a:lstStyle>
            <a:lvl1pPr>
              <a:defRPr/>
            </a:lvl1pPr>
          </a:lstStyle>
          <a:p>
            <a:fld id="{B91C878C-3F74-4AD5-924A-9A72F106C3D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85750" y="6392863"/>
            <a:ext cx="7335838" cy="366712"/>
          </a:xfrm>
          <a:prstGeom prst="rect">
            <a:avLst/>
          </a:prstGeom>
        </p:spPr>
        <p:txBody>
          <a:bodyPr/>
          <a:lstStyle>
            <a:lvl1pPr>
              <a:defRPr/>
            </a:lvl1pPr>
          </a:lstStyle>
          <a:p>
            <a:r>
              <a:rPr lang="zh-CN"/>
              <a:t>经济学十大原理</a:t>
            </a:r>
          </a:p>
        </p:txBody>
      </p:sp>
      <p:sp>
        <p:nvSpPr>
          <p:cNvPr id="3" name="灯片编号占位符 2"/>
          <p:cNvSpPr>
            <a:spLocks noGrp="1"/>
          </p:cNvSpPr>
          <p:nvPr>
            <p:ph type="sldNum" sz="quarter" idx="11"/>
          </p:nvPr>
        </p:nvSpPr>
        <p:spPr/>
        <p:txBody>
          <a:bodyPr/>
          <a:lstStyle>
            <a:lvl1pPr>
              <a:defRPr/>
            </a:lvl1pPr>
          </a:lstStyle>
          <a:p>
            <a:fld id="{816CC9F2-A366-4D63-B9AF-55BAAE26DB26}"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a:xfrm>
            <a:off x="285750" y="6392863"/>
            <a:ext cx="7335838" cy="366712"/>
          </a:xfrm>
          <a:prstGeom prst="rect">
            <a:avLst/>
          </a:prstGeom>
        </p:spPr>
        <p:txBody>
          <a:bodyPr/>
          <a:lstStyle>
            <a:lvl1pPr>
              <a:defRPr/>
            </a:lvl1pPr>
          </a:lstStyle>
          <a:p>
            <a:r>
              <a:rPr lang="zh-CN"/>
              <a:t>经济学十大原理</a:t>
            </a:r>
          </a:p>
        </p:txBody>
      </p:sp>
      <p:sp>
        <p:nvSpPr>
          <p:cNvPr id="6" name="灯片编号占位符 5"/>
          <p:cNvSpPr>
            <a:spLocks noGrp="1"/>
          </p:cNvSpPr>
          <p:nvPr>
            <p:ph type="sldNum" sz="quarter" idx="11"/>
          </p:nvPr>
        </p:nvSpPr>
        <p:spPr/>
        <p:txBody>
          <a:bodyPr/>
          <a:lstStyle>
            <a:lvl1pPr>
              <a:defRPr/>
            </a:lvl1pPr>
          </a:lstStyle>
          <a:p>
            <a:fld id="{C99625E0-E5CF-4C1A-A06B-93CA5C908667}"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a:xfrm>
            <a:off x="285750" y="6392863"/>
            <a:ext cx="7335838" cy="366712"/>
          </a:xfrm>
          <a:prstGeom prst="rect">
            <a:avLst/>
          </a:prstGeom>
        </p:spPr>
        <p:txBody>
          <a:bodyPr/>
          <a:lstStyle>
            <a:lvl1pPr>
              <a:defRPr/>
            </a:lvl1pPr>
          </a:lstStyle>
          <a:p>
            <a:r>
              <a:rPr lang="zh-CN"/>
              <a:t>经济学十大原理</a:t>
            </a:r>
          </a:p>
        </p:txBody>
      </p:sp>
      <p:sp>
        <p:nvSpPr>
          <p:cNvPr id="6" name="灯片编号占位符 5"/>
          <p:cNvSpPr>
            <a:spLocks noGrp="1"/>
          </p:cNvSpPr>
          <p:nvPr>
            <p:ph type="sldNum" sz="quarter" idx="11"/>
          </p:nvPr>
        </p:nvSpPr>
        <p:spPr/>
        <p:txBody>
          <a:bodyPr/>
          <a:lstStyle>
            <a:lvl1pPr>
              <a:defRPr/>
            </a:lvl1pPr>
          </a:lstStyle>
          <a:p>
            <a:fld id="{F62719B2-2E1A-4995-9FFF-1095675A00F3}"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252413"/>
            <a:ext cx="8410575" cy="6810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zh-CN" altLang="en-US"/>
          </a:p>
        </p:txBody>
      </p:sp>
      <p:sp>
        <p:nvSpPr>
          <p:cNvPr id="1027" name="Rectangle 3"/>
          <p:cNvSpPr>
            <a:spLocks noGrp="1" noChangeArrowheads="1"/>
          </p:cNvSpPr>
          <p:nvPr>
            <p:ph type="body" idx="1"/>
          </p:nvPr>
        </p:nvSpPr>
        <p:spPr bwMode="auto">
          <a:xfrm>
            <a:off x="373063" y="1008063"/>
            <a:ext cx="8313737" cy="5118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sldNum" sz="quarter" idx="4"/>
          </p:nvPr>
        </p:nvSpPr>
        <p:spPr bwMode="auto">
          <a:xfrm>
            <a:off x="8302625" y="6375400"/>
            <a:ext cx="684213" cy="368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700">
                <a:solidFill>
                  <a:srgbClr val="777777"/>
                </a:solidFill>
                <a:latin typeface="Tahoma" pitchFamily="34" charset="0"/>
                <a:ea typeface="宋体" pitchFamily="2" charset="-122"/>
              </a:defRPr>
            </a:lvl1pPr>
          </a:lstStyle>
          <a:p>
            <a:fld id="{7B9C66A5-CF1D-4876-A31C-6C0DA4ADDA5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wipe(left)">
                                      <p:cBhvr>
                                        <p:cTn id="7" dur="500"/>
                                        <p:tgtEl>
                                          <p:spTgt spid="1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wipe(left)">
                                      <p:cBhvr>
                                        <p:cTn id="12" dur="500"/>
                                        <p:tgtEl>
                                          <p:spTgt spid="1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wipe(left)">
                                      <p:cBhvr>
                                        <p:cTn id="17" dur="500"/>
                                        <p:tgtEl>
                                          <p:spTgt spid="1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wipe(left)">
                                      <p:cBhvr>
                                        <p:cTn id="22" dur="500"/>
                                        <p:tgtEl>
                                          <p:spTgt spid="1027">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27">
                                            <p:txEl>
                                              <p:pRg st="4" end="4"/>
                                            </p:txEl>
                                          </p:spTgt>
                                        </p:tgtEl>
                                        <p:attrNameLst>
                                          <p:attrName>style.visibility</p:attrName>
                                        </p:attrNameLst>
                                      </p:cBhvr>
                                      <p:to>
                                        <p:strVal val="visible"/>
                                      </p:to>
                                    </p:set>
                                    <p:animEffect transition="in" filter="wipe(left)">
                                      <p:cBhvr>
                                        <p:cTn id="25"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Lst>
      </p:bldP>
    </p:bldLst>
  </p:timing>
  <p:hf hdr="0" dt="0"/>
  <p:txStyles>
    <p:titleStyle>
      <a:lvl1pPr algn="ctr" rtl="0" fontAlgn="base">
        <a:spcBef>
          <a:spcPct val="0"/>
        </a:spcBef>
        <a:spcAft>
          <a:spcPct val="0"/>
        </a:spcAft>
        <a:defRPr sz="3800" b="1">
          <a:solidFill>
            <a:srgbClr val="333399"/>
          </a:solidFill>
          <a:latin typeface="+mj-lt"/>
          <a:ea typeface="+mj-ea"/>
          <a:cs typeface="+mj-cs"/>
        </a:defRPr>
      </a:lvl1pPr>
      <a:lvl2pPr algn="ctr" rtl="0" fontAlgn="base">
        <a:spcBef>
          <a:spcPct val="0"/>
        </a:spcBef>
        <a:spcAft>
          <a:spcPct val="0"/>
        </a:spcAft>
        <a:defRPr sz="3800" b="1">
          <a:solidFill>
            <a:srgbClr val="333399"/>
          </a:solidFill>
          <a:latin typeface="Book Antiqua" pitchFamily="18" charset="0"/>
        </a:defRPr>
      </a:lvl2pPr>
      <a:lvl3pPr algn="ctr" rtl="0" fontAlgn="base">
        <a:spcBef>
          <a:spcPct val="0"/>
        </a:spcBef>
        <a:spcAft>
          <a:spcPct val="0"/>
        </a:spcAft>
        <a:defRPr sz="3800" b="1">
          <a:solidFill>
            <a:srgbClr val="333399"/>
          </a:solidFill>
          <a:latin typeface="Book Antiqua" pitchFamily="18" charset="0"/>
        </a:defRPr>
      </a:lvl3pPr>
      <a:lvl4pPr algn="ctr" rtl="0" fontAlgn="base">
        <a:spcBef>
          <a:spcPct val="0"/>
        </a:spcBef>
        <a:spcAft>
          <a:spcPct val="0"/>
        </a:spcAft>
        <a:defRPr sz="3800" b="1">
          <a:solidFill>
            <a:srgbClr val="333399"/>
          </a:solidFill>
          <a:latin typeface="Book Antiqua" pitchFamily="18" charset="0"/>
        </a:defRPr>
      </a:lvl4pPr>
      <a:lvl5pPr algn="ctr" rtl="0" fontAlgn="base">
        <a:spcBef>
          <a:spcPct val="0"/>
        </a:spcBef>
        <a:spcAft>
          <a:spcPct val="0"/>
        </a:spcAft>
        <a:defRPr sz="3800" b="1">
          <a:solidFill>
            <a:srgbClr val="333399"/>
          </a:solidFill>
          <a:latin typeface="Book Antiqua" pitchFamily="18" charset="0"/>
        </a:defRPr>
      </a:lvl5pPr>
      <a:lvl6pPr marL="457200" algn="ctr" rtl="0" fontAlgn="base">
        <a:spcBef>
          <a:spcPct val="0"/>
        </a:spcBef>
        <a:spcAft>
          <a:spcPct val="0"/>
        </a:spcAft>
        <a:defRPr sz="3800" b="1">
          <a:solidFill>
            <a:srgbClr val="333399"/>
          </a:solidFill>
          <a:latin typeface="Book Antiqua" pitchFamily="18" charset="0"/>
        </a:defRPr>
      </a:lvl6pPr>
      <a:lvl7pPr marL="914400" algn="ctr" rtl="0" fontAlgn="base">
        <a:spcBef>
          <a:spcPct val="0"/>
        </a:spcBef>
        <a:spcAft>
          <a:spcPct val="0"/>
        </a:spcAft>
        <a:defRPr sz="3800" b="1">
          <a:solidFill>
            <a:srgbClr val="333399"/>
          </a:solidFill>
          <a:latin typeface="Book Antiqua" pitchFamily="18" charset="0"/>
        </a:defRPr>
      </a:lvl7pPr>
      <a:lvl8pPr marL="1371600" algn="ctr" rtl="0" fontAlgn="base">
        <a:spcBef>
          <a:spcPct val="0"/>
        </a:spcBef>
        <a:spcAft>
          <a:spcPct val="0"/>
        </a:spcAft>
        <a:defRPr sz="3800" b="1">
          <a:solidFill>
            <a:srgbClr val="333399"/>
          </a:solidFill>
          <a:latin typeface="Book Antiqua" pitchFamily="18" charset="0"/>
        </a:defRPr>
      </a:lvl8pPr>
      <a:lvl9pPr marL="1828800" algn="ctr" rtl="0" fontAlgn="base">
        <a:spcBef>
          <a:spcPct val="0"/>
        </a:spcBef>
        <a:spcAft>
          <a:spcPct val="0"/>
        </a:spcAft>
        <a:defRPr sz="3800" b="1">
          <a:solidFill>
            <a:srgbClr val="333399"/>
          </a:solidFill>
          <a:latin typeface="Book Antiqua" pitchFamily="18" charset="0"/>
        </a:defRPr>
      </a:lvl9pPr>
    </p:titleStyle>
    <p:bodyStyle>
      <a:lvl1pPr marL="342900" indent="-342900" algn="l" rtl="0" fontAlgn="base">
        <a:lnSpc>
          <a:spcPct val="105000"/>
        </a:lnSpc>
        <a:spcBef>
          <a:spcPct val="45000"/>
        </a:spcBef>
        <a:spcAft>
          <a:spcPct val="0"/>
        </a:spcAft>
        <a:buClr>
          <a:srgbClr val="339966"/>
        </a:buClr>
        <a:buSzPct val="120000"/>
        <a:buFont typeface="Wingdings" pitchFamily="2" charset="2"/>
        <a:buChar char="§"/>
        <a:defRPr sz="2800">
          <a:solidFill>
            <a:schemeClr val="tx1"/>
          </a:solidFill>
          <a:latin typeface="+mn-lt"/>
          <a:ea typeface="+mn-ea"/>
          <a:cs typeface="+mn-cs"/>
        </a:defRPr>
      </a:lvl1pPr>
      <a:lvl2pPr marL="742950" indent="-285750" algn="l" rtl="0" fontAlgn="base">
        <a:spcBef>
          <a:spcPct val="15000"/>
        </a:spcBef>
        <a:spcAft>
          <a:spcPct val="0"/>
        </a:spcAft>
        <a:buClr>
          <a:srgbClr val="996633"/>
        </a:buClr>
        <a:buSzPct val="120000"/>
        <a:buFont typeface="Wingdings" pitchFamily="2" charset="2"/>
        <a:buChar char="§"/>
        <a:defRPr sz="2700">
          <a:solidFill>
            <a:schemeClr val="tx1"/>
          </a:solidFill>
          <a:latin typeface="+mn-lt"/>
        </a:defRPr>
      </a:lvl2pPr>
      <a:lvl3pPr marL="1143000" indent="-228600" algn="l" rtl="0" fontAlgn="base">
        <a:spcBef>
          <a:spcPct val="15000"/>
        </a:spcBef>
        <a:spcAft>
          <a:spcPct val="0"/>
        </a:spcAft>
        <a:buClr>
          <a:srgbClr val="339966"/>
        </a:buClr>
        <a:buSzPct val="120000"/>
        <a:buFont typeface="Wingdings" pitchFamily="2" charset="2"/>
        <a:buChar char="§"/>
        <a:defRPr sz="2500">
          <a:solidFill>
            <a:schemeClr val="tx1"/>
          </a:solidFill>
          <a:latin typeface="+mn-lt"/>
        </a:defRPr>
      </a:lvl3pPr>
      <a:lvl4pPr marL="1600200" indent="-228600" algn="l" rtl="0" fontAlgn="base">
        <a:spcBef>
          <a:spcPct val="15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4.bin"/><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A91A399-1EE1-47BB-A2FF-66C1B24D2703}" type="slidenum">
              <a:rPr lang="en-US" altLang="zh-CN" smtClean="0"/>
              <a:pPr/>
              <a:t>0</a:t>
            </a:fld>
            <a:endParaRPr lang="en-US" altLang="zh-CN"/>
          </a:p>
        </p:txBody>
      </p:sp>
      <p:pic>
        <p:nvPicPr>
          <p:cNvPr id="6" name="Picture 8" descr="Mankiw_brshstroke_rust"/>
          <p:cNvPicPr>
            <a:picLocks noChangeAspect="1" noChangeArrowheads="1"/>
          </p:cNvPicPr>
          <p:nvPr/>
        </p:nvPicPr>
        <p:blipFill>
          <a:blip r:embed="rId2"/>
          <a:srcRect/>
          <a:stretch>
            <a:fillRect/>
          </a:stretch>
        </p:blipFill>
        <p:spPr bwMode="auto">
          <a:xfrm>
            <a:off x="0" y="872596"/>
            <a:ext cx="9144000" cy="5097462"/>
          </a:xfrm>
          <a:prstGeom prst="rect">
            <a:avLst/>
          </a:prstGeom>
          <a:noFill/>
          <a:ln w="9525">
            <a:noFill/>
            <a:miter lim="800000"/>
            <a:headEnd/>
            <a:tailEnd/>
          </a:ln>
        </p:spPr>
      </p:pic>
      <p:sp>
        <p:nvSpPr>
          <p:cNvPr id="8" name="Rectangle 3"/>
          <p:cNvSpPr txBox="1">
            <a:spLocks noChangeArrowheads="1"/>
          </p:cNvSpPr>
          <p:nvPr/>
        </p:nvSpPr>
        <p:spPr bwMode="auto">
          <a:xfrm>
            <a:off x="263046" y="2782013"/>
            <a:ext cx="9144000"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7200" b="1" kern="0" dirty="0">
                <a:solidFill>
                  <a:schemeClr val="bg1"/>
                </a:solidFill>
                <a:latin typeface="+mj-lt"/>
                <a:ea typeface="宋体" pitchFamily="2" charset="-122"/>
                <a:cs typeface="+mj-cs"/>
              </a:rPr>
              <a:t>经济学概论总复习</a:t>
            </a:r>
            <a:endParaRPr lang="en-US" altLang="zh-CN" sz="7200" b="1" kern="0" dirty="0">
              <a:solidFill>
                <a:schemeClr val="bg1"/>
              </a:solidFill>
              <a:latin typeface="+mj-lt"/>
              <a:ea typeface="宋体" pitchFamily="2" charset="-122"/>
              <a:cs typeface="+mj-cs"/>
            </a:endParaRPr>
          </a:p>
          <a:p>
            <a:pPr lvl="1">
              <a:lnSpc>
                <a:spcPct val="120000"/>
              </a:lnSpc>
            </a:pPr>
            <a:r>
              <a:rPr lang="zh-CN" altLang="zh-CN" dirty="0">
                <a:latin typeface="华文中宋" panose="02010600040101010101" pitchFamily="2" charset="-122"/>
                <a:ea typeface="华文中宋" panose="02010600040101010101" pitchFamily="2" charset="-122"/>
              </a:rPr>
              <a:t>微观经济学：研究家庭和企业如何做出决策，以及它们如何在市场上相互交易</a:t>
            </a:r>
          </a:p>
          <a:p>
            <a:pPr lvl="1">
              <a:lnSpc>
                <a:spcPct val="120000"/>
              </a:lnSpc>
            </a:pPr>
            <a:r>
              <a:rPr lang="zh-CN" altLang="zh-CN" dirty="0">
                <a:latin typeface="华文中宋" panose="02010600040101010101" pitchFamily="2" charset="-122"/>
                <a:ea typeface="华文中宋" panose="02010600040101010101" pitchFamily="2" charset="-122"/>
              </a:rPr>
              <a:t>宏观经济学：研究整体经济现象，包括通货膨胀，失业和经济增长</a:t>
            </a:r>
          </a:p>
          <a:p>
            <a:endParaRPr lang="zh-CN" altLang="en-US" dirty="0"/>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sz="7200" b="1" i="0" u="none" strike="noStrike" kern="0" cap="none" spc="0" normalizeH="0" noProof="0" dirty="0">
              <a:ln>
                <a:noFill/>
              </a:ln>
              <a:solidFill>
                <a:schemeClr val="bg1"/>
              </a:solidFill>
              <a:effectLst/>
              <a:uLnTx/>
              <a:uFillTx/>
              <a:latin typeface="+mj-lt"/>
              <a:ea typeface="宋体"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BEDFE-2FF8-5945-803C-50D00C619997}"/>
              </a:ext>
            </a:extLst>
          </p:cNvPr>
          <p:cNvSpPr>
            <a:spLocks noGrp="1"/>
          </p:cNvSpPr>
          <p:nvPr>
            <p:ph type="title"/>
          </p:nvPr>
        </p:nvSpPr>
        <p:spPr/>
        <p:txBody>
          <a:bodyPr/>
          <a:lstStyle/>
          <a:p>
            <a:r>
              <a:rPr kumimoji="1" lang="zh-CN" altLang="en-US" dirty="0"/>
              <a:t>经济学十大原理</a:t>
            </a:r>
          </a:p>
        </p:txBody>
      </p:sp>
      <p:sp>
        <p:nvSpPr>
          <p:cNvPr id="3" name="内容占位符 2">
            <a:extLst>
              <a:ext uri="{FF2B5EF4-FFF2-40B4-BE49-F238E27FC236}">
                <a16:creationId xmlns:a16="http://schemas.microsoft.com/office/drawing/2014/main" id="{438332CB-7697-9C44-B87C-14602DA13A36}"/>
              </a:ext>
            </a:extLst>
          </p:cNvPr>
          <p:cNvSpPr>
            <a:spLocks noGrp="1"/>
          </p:cNvSpPr>
          <p:nvPr>
            <p:ph idx="1"/>
          </p:nvPr>
        </p:nvSpPr>
        <p:spPr/>
        <p:txBody>
          <a:bodyPr/>
          <a:lstStyle/>
          <a:p>
            <a:r>
              <a:rPr kumimoji="1" lang="zh-CN" altLang="en-US" sz="1800" dirty="0"/>
              <a:t>怎样做决策</a:t>
            </a:r>
            <a:endParaRPr kumimoji="1" lang="en-US" altLang="zh-CN" sz="1800" dirty="0"/>
          </a:p>
          <a:p>
            <a:pPr lvl="1"/>
            <a:r>
              <a:rPr kumimoji="1" lang="zh-CN" altLang="en-US" sz="1700" dirty="0"/>
              <a:t>人们面临权衡取舍</a:t>
            </a:r>
            <a:endParaRPr kumimoji="1" lang="en-US" altLang="zh-CN" sz="1700" dirty="0"/>
          </a:p>
          <a:p>
            <a:pPr lvl="1"/>
            <a:r>
              <a:rPr kumimoji="1" lang="zh-CN" altLang="en-US" sz="1700" dirty="0"/>
              <a:t>某种东西的成本是为了得到它所放弃的东西</a:t>
            </a:r>
            <a:endParaRPr kumimoji="1" lang="en-US" altLang="zh-CN" sz="1700" dirty="0"/>
          </a:p>
          <a:p>
            <a:pPr lvl="1"/>
            <a:r>
              <a:rPr kumimoji="1" lang="zh-CN" altLang="en-US" sz="1700" dirty="0"/>
              <a:t>理性人考虑边际量</a:t>
            </a:r>
          </a:p>
          <a:p>
            <a:pPr lvl="1"/>
            <a:r>
              <a:rPr kumimoji="1" lang="zh-CN" altLang="en-US" sz="1700" dirty="0"/>
              <a:t>人们会对激励做出反应</a:t>
            </a:r>
            <a:endParaRPr kumimoji="1" lang="en-US" altLang="zh-CN" sz="1700" dirty="0"/>
          </a:p>
          <a:p>
            <a:r>
              <a:rPr kumimoji="1" lang="zh-CN" altLang="en-US" sz="1800" dirty="0"/>
              <a:t>人们怎么交易</a:t>
            </a:r>
            <a:endParaRPr kumimoji="1" lang="en-US" altLang="zh-CN" sz="1800" dirty="0"/>
          </a:p>
          <a:p>
            <a:pPr lvl="1"/>
            <a:r>
              <a:rPr kumimoji="1" lang="zh-CN" altLang="en-US" sz="1700" dirty="0"/>
              <a:t>贸易可以使每个人的状况都变得更好</a:t>
            </a:r>
            <a:endParaRPr kumimoji="1" lang="en-US" altLang="zh-CN" sz="1700" dirty="0"/>
          </a:p>
          <a:p>
            <a:pPr lvl="1"/>
            <a:r>
              <a:rPr kumimoji="1" lang="zh-CN" altLang="en-US" sz="1700" dirty="0"/>
              <a:t>市场通常是组织经济活动的一种好方法</a:t>
            </a:r>
            <a:endParaRPr kumimoji="1" lang="en-US" altLang="zh-CN" sz="1700" dirty="0"/>
          </a:p>
          <a:p>
            <a:pPr lvl="1"/>
            <a:r>
              <a:rPr kumimoji="1" lang="zh-CN" altLang="en-US" sz="1700" dirty="0"/>
              <a:t>政府有时可以改善市场结果</a:t>
            </a:r>
            <a:endParaRPr kumimoji="1" lang="en-US" altLang="zh-CN" sz="1700" dirty="0"/>
          </a:p>
          <a:p>
            <a:r>
              <a:rPr kumimoji="1" lang="zh-CN" altLang="en-US" sz="1800" dirty="0"/>
              <a:t>整体经济怎样运行</a:t>
            </a:r>
            <a:endParaRPr kumimoji="1" lang="en-US" altLang="zh-CN" sz="1800" dirty="0"/>
          </a:p>
          <a:p>
            <a:pPr lvl="1"/>
            <a:r>
              <a:rPr kumimoji="1" lang="zh-CN" altLang="en-US" sz="1700" dirty="0"/>
              <a:t>一国的生活水平取决于它生产物品与劳务的能力</a:t>
            </a:r>
            <a:endParaRPr kumimoji="1" lang="en-US" altLang="zh-CN" sz="1700" dirty="0"/>
          </a:p>
          <a:p>
            <a:pPr lvl="1"/>
            <a:r>
              <a:rPr kumimoji="1" lang="zh-CN" altLang="en-US" sz="1700" dirty="0"/>
              <a:t>当政府发行了过多货币时，物价上升</a:t>
            </a:r>
            <a:endParaRPr kumimoji="1" lang="en-US" altLang="zh-CN" sz="1700" dirty="0"/>
          </a:p>
          <a:p>
            <a:pPr lvl="1"/>
            <a:r>
              <a:rPr kumimoji="1" lang="zh-CN" altLang="en-US" sz="1700" dirty="0"/>
              <a:t>社会面临通货膨胀与失业之间的短期权衡取舍</a:t>
            </a:r>
          </a:p>
        </p:txBody>
      </p:sp>
      <p:sp>
        <p:nvSpPr>
          <p:cNvPr id="4" name="灯片编号占位符 3">
            <a:extLst>
              <a:ext uri="{FF2B5EF4-FFF2-40B4-BE49-F238E27FC236}">
                <a16:creationId xmlns:a16="http://schemas.microsoft.com/office/drawing/2014/main" id="{BA324E37-1961-714C-BAAC-3F4715453DC3}"/>
              </a:ext>
            </a:extLst>
          </p:cNvPr>
          <p:cNvSpPr>
            <a:spLocks noGrp="1"/>
          </p:cNvSpPr>
          <p:nvPr>
            <p:ph type="sldNum" sz="quarter" idx="11"/>
          </p:nvPr>
        </p:nvSpPr>
        <p:spPr/>
        <p:txBody>
          <a:bodyPr/>
          <a:lstStyle/>
          <a:p>
            <a:fld id="{CA91A399-1EE1-47BB-A2FF-66C1B24D2703}" type="slidenum">
              <a:rPr lang="en-US" altLang="zh-CN" smtClean="0"/>
              <a:pPr/>
              <a:t>9</a:t>
            </a:fld>
            <a:endParaRPr lang="en-US" altLang="zh-CN"/>
          </a:p>
        </p:txBody>
      </p:sp>
    </p:spTree>
    <p:extLst>
      <p:ext uri="{BB962C8B-B14F-4D97-AF65-F5344CB8AC3E}">
        <p14:creationId xmlns:p14="http://schemas.microsoft.com/office/powerpoint/2010/main" val="2757220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4BE78-91CE-374E-AD0A-8A1C0CB8D1FA}"/>
              </a:ext>
            </a:extLst>
          </p:cNvPr>
          <p:cNvSpPr>
            <a:spLocks noGrp="1"/>
          </p:cNvSpPr>
          <p:nvPr>
            <p:ph type="title"/>
          </p:nvPr>
        </p:nvSpPr>
        <p:spPr/>
        <p:txBody>
          <a:bodyPr/>
          <a:lstStyle/>
          <a:p>
            <a:r>
              <a:rPr kumimoji="1" lang="zh-CN" altLang="en-US" dirty="0"/>
              <a:t>经济学研究的问题</a:t>
            </a:r>
          </a:p>
        </p:txBody>
      </p:sp>
      <p:sp>
        <p:nvSpPr>
          <p:cNvPr id="3" name="内容占位符 2">
            <a:extLst>
              <a:ext uri="{FF2B5EF4-FFF2-40B4-BE49-F238E27FC236}">
                <a16:creationId xmlns:a16="http://schemas.microsoft.com/office/drawing/2014/main" id="{27F7B8D0-5B75-7D4C-A255-ED1B2332E6FE}"/>
              </a:ext>
            </a:extLst>
          </p:cNvPr>
          <p:cNvSpPr>
            <a:spLocks noGrp="1"/>
          </p:cNvSpPr>
          <p:nvPr>
            <p:ph idx="1"/>
          </p:nvPr>
        </p:nvSpPr>
        <p:spPr/>
        <p:txBody>
          <a:bodyPr/>
          <a:lstStyle/>
          <a:p>
            <a:r>
              <a:rPr kumimoji="1" lang="zh-CN" altLang="en-US" sz="2400" dirty="0"/>
              <a:t>经济学</a:t>
            </a:r>
            <a:r>
              <a:rPr kumimoji="1" lang="en-US" altLang="zh-CN" sz="2400" dirty="0"/>
              <a:t>(</a:t>
            </a:r>
            <a:r>
              <a:rPr kumimoji="1" lang="en" altLang="zh-CN" sz="2400" dirty="0"/>
              <a:t>Economics)</a:t>
            </a:r>
            <a:r>
              <a:rPr kumimoji="1" lang="zh-CN" altLang="en" sz="2400" dirty="0"/>
              <a:t>：</a:t>
            </a:r>
            <a:r>
              <a:rPr kumimoji="1" lang="zh-CN" altLang="en-US" sz="2400" dirty="0"/>
              <a:t>研究社会如何管理稀缺资源的一门学科。</a:t>
            </a:r>
            <a:endParaRPr kumimoji="1" lang="en-US" altLang="zh-CN" sz="2400" dirty="0"/>
          </a:p>
          <a:p>
            <a:r>
              <a:rPr kumimoji="1" lang="zh-CN" altLang="en-US" sz="2400" dirty="0"/>
              <a:t>组织经济活动意味着需要决定（选择）生产什么？</a:t>
            </a:r>
          </a:p>
          <a:p>
            <a:pPr marL="0" indent="0">
              <a:buNone/>
            </a:pPr>
            <a:r>
              <a:rPr kumimoji="1" lang="zh-CN" altLang="en-US" sz="2400" dirty="0"/>
              <a:t>如何生产？为谁生产？</a:t>
            </a:r>
            <a:endParaRPr kumimoji="1" lang="en-US" altLang="zh-CN" sz="2400" dirty="0"/>
          </a:p>
          <a:p>
            <a:r>
              <a:rPr kumimoji="1" lang="zh-CN" altLang="en-US" sz="2400" dirty="0"/>
              <a:t>为什么生产可能性边界通常可能是曲线？</a:t>
            </a:r>
            <a:endParaRPr kumimoji="1" lang="en-US" altLang="zh-CN" sz="2400" dirty="0"/>
          </a:p>
          <a:p>
            <a:r>
              <a:rPr kumimoji="1" lang="zh-CN" altLang="en-US" sz="2400" dirty="0"/>
              <a:t>影响买者需求的因素有哪些？</a:t>
            </a:r>
            <a:endParaRPr kumimoji="1" lang="en-US" altLang="zh-CN" sz="2400" dirty="0"/>
          </a:p>
          <a:p>
            <a:r>
              <a:rPr kumimoji="1" lang="zh-CN" altLang="en-US" sz="2400" dirty="0"/>
              <a:t>影响卖者供给的因素有哪些？</a:t>
            </a:r>
            <a:endParaRPr kumimoji="1" lang="en-US" altLang="zh-CN" sz="2400" dirty="0"/>
          </a:p>
          <a:p>
            <a:r>
              <a:rPr kumimoji="1" lang="zh-CN" altLang="en-US" sz="2400" dirty="0"/>
              <a:t>如何分析均衡变动？</a:t>
            </a:r>
            <a:endParaRPr kumimoji="1" lang="en-US" altLang="zh-CN" sz="2400" dirty="0"/>
          </a:p>
        </p:txBody>
      </p:sp>
      <p:sp>
        <p:nvSpPr>
          <p:cNvPr id="4" name="灯片编号占位符 3">
            <a:extLst>
              <a:ext uri="{FF2B5EF4-FFF2-40B4-BE49-F238E27FC236}">
                <a16:creationId xmlns:a16="http://schemas.microsoft.com/office/drawing/2014/main" id="{66A691A1-62BE-B546-8830-21BC521D2AF5}"/>
              </a:ext>
            </a:extLst>
          </p:cNvPr>
          <p:cNvSpPr>
            <a:spLocks noGrp="1"/>
          </p:cNvSpPr>
          <p:nvPr>
            <p:ph type="sldNum" sz="quarter" idx="11"/>
          </p:nvPr>
        </p:nvSpPr>
        <p:spPr/>
        <p:txBody>
          <a:bodyPr/>
          <a:lstStyle/>
          <a:p>
            <a:fld id="{CA91A399-1EE1-47BB-A2FF-66C1B24D2703}" type="slidenum">
              <a:rPr lang="en-US" altLang="zh-CN" smtClean="0"/>
              <a:pPr/>
              <a:t>10</a:t>
            </a:fld>
            <a:endParaRPr lang="en-US" altLang="zh-CN"/>
          </a:p>
        </p:txBody>
      </p:sp>
    </p:spTree>
    <p:extLst>
      <p:ext uri="{BB962C8B-B14F-4D97-AF65-F5344CB8AC3E}">
        <p14:creationId xmlns:p14="http://schemas.microsoft.com/office/powerpoint/2010/main" val="1479383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35E97-04EB-A647-8B5D-C53786E0D39B}"/>
              </a:ext>
            </a:extLst>
          </p:cNvPr>
          <p:cNvSpPr>
            <a:spLocks noGrp="1"/>
          </p:cNvSpPr>
          <p:nvPr>
            <p:ph type="title"/>
          </p:nvPr>
        </p:nvSpPr>
        <p:spPr/>
        <p:txBody>
          <a:bodyPr/>
          <a:lstStyle/>
          <a:p>
            <a:r>
              <a:rPr kumimoji="1" lang="zh-CN" altLang="en-US" dirty="0"/>
              <a:t>经济学研究的问题</a:t>
            </a:r>
          </a:p>
        </p:txBody>
      </p:sp>
      <p:sp>
        <p:nvSpPr>
          <p:cNvPr id="3" name="内容占位符 2">
            <a:extLst>
              <a:ext uri="{FF2B5EF4-FFF2-40B4-BE49-F238E27FC236}">
                <a16:creationId xmlns:a16="http://schemas.microsoft.com/office/drawing/2014/main" id="{E0FF6018-3954-E444-A400-36DF7882612E}"/>
              </a:ext>
            </a:extLst>
          </p:cNvPr>
          <p:cNvSpPr>
            <a:spLocks noGrp="1"/>
          </p:cNvSpPr>
          <p:nvPr>
            <p:ph idx="1"/>
          </p:nvPr>
        </p:nvSpPr>
        <p:spPr/>
        <p:txBody>
          <a:bodyPr/>
          <a:lstStyle/>
          <a:p>
            <a:r>
              <a:rPr kumimoji="1" lang="zh-CN" altLang="en-US" dirty="0"/>
              <a:t>福利经济学</a:t>
            </a:r>
            <a:r>
              <a:rPr kumimoji="1" lang="en-US" altLang="zh-CN" dirty="0"/>
              <a:t>(</a:t>
            </a:r>
            <a:r>
              <a:rPr kumimoji="1" lang="en" altLang="zh-CN" dirty="0"/>
              <a:t>welfare</a:t>
            </a:r>
            <a:r>
              <a:rPr kumimoji="1" lang="zh-CN" altLang="en-US" dirty="0"/>
              <a:t> </a:t>
            </a:r>
            <a:r>
              <a:rPr kumimoji="1" lang="en" altLang="zh-CN" dirty="0"/>
              <a:t>economics</a:t>
            </a:r>
            <a:r>
              <a:rPr kumimoji="1" lang="zh-CN" altLang="en" dirty="0"/>
              <a:t>）：</a:t>
            </a:r>
            <a:r>
              <a:rPr kumimoji="1" lang="zh-CN" altLang="en-US" dirty="0"/>
              <a:t>研究资源配置如何影响经济福利的一门学问</a:t>
            </a:r>
          </a:p>
          <a:p>
            <a:r>
              <a:rPr kumimoji="1" lang="zh-CN" altLang="en-US" dirty="0"/>
              <a:t>市场均衡时的福利</a:t>
            </a:r>
            <a:endParaRPr kumimoji="1" lang="en-US" altLang="zh-CN" dirty="0"/>
          </a:p>
          <a:p>
            <a:r>
              <a:rPr kumimoji="1" lang="zh-CN" altLang="en-US" dirty="0"/>
              <a:t>税收如何影响生产者剩余、消费者剩余</a:t>
            </a:r>
            <a:endParaRPr kumimoji="1" lang="en-US" altLang="zh-CN" dirty="0"/>
          </a:p>
          <a:p>
            <a:r>
              <a:rPr kumimoji="1" lang="zh-CN" altLang="en-US" dirty="0"/>
              <a:t>贸易的好处</a:t>
            </a:r>
            <a:endParaRPr kumimoji="1" lang="en-US" altLang="zh-CN" dirty="0"/>
          </a:p>
          <a:p>
            <a:r>
              <a:rPr kumimoji="1" lang="zh-CN" altLang="en-US" dirty="0"/>
              <a:t>关税对福利的影响</a:t>
            </a:r>
            <a:endParaRPr kumimoji="1" lang="en-US" altLang="zh-CN" dirty="0"/>
          </a:p>
          <a:p>
            <a:r>
              <a:rPr kumimoji="1" lang="zh-CN" altLang="en-US" dirty="0"/>
              <a:t>外部性对经济活动的影响</a:t>
            </a:r>
            <a:endParaRPr kumimoji="1" lang="en-US" altLang="zh-CN" dirty="0"/>
          </a:p>
          <a:p>
            <a:r>
              <a:rPr kumimoji="1" lang="zh-CN" altLang="en-US" dirty="0"/>
              <a:t>如何解决外部性</a:t>
            </a:r>
            <a:endParaRPr kumimoji="1" lang="en-US" altLang="zh-CN" dirty="0"/>
          </a:p>
          <a:p>
            <a:r>
              <a:rPr kumimoji="1" lang="zh-CN" altLang="en-US" dirty="0"/>
              <a:t>囚徒困境的解决方案</a:t>
            </a:r>
            <a:endParaRPr kumimoji="1" lang="en-US" altLang="zh-CN" dirty="0"/>
          </a:p>
          <a:p>
            <a:endParaRPr kumimoji="1" lang="en-US" altLang="zh-CN" dirty="0"/>
          </a:p>
          <a:p>
            <a:endParaRPr kumimoji="1" lang="en-US" altLang="zh-CN" dirty="0"/>
          </a:p>
          <a:p>
            <a:endParaRPr kumimoji="1" lang="zh-CN" altLang="en-US" dirty="0"/>
          </a:p>
        </p:txBody>
      </p:sp>
      <p:sp>
        <p:nvSpPr>
          <p:cNvPr id="4" name="灯片编号占位符 3">
            <a:extLst>
              <a:ext uri="{FF2B5EF4-FFF2-40B4-BE49-F238E27FC236}">
                <a16:creationId xmlns:a16="http://schemas.microsoft.com/office/drawing/2014/main" id="{89B8F687-A19B-FC4A-9D95-05672F64242A}"/>
              </a:ext>
            </a:extLst>
          </p:cNvPr>
          <p:cNvSpPr>
            <a:spLocks noGrp="1"/>
          </p:cNvSpPr>
          <p:nvPr>
            <p:ph type="sldNum" sz="quarter" idx="11"/>
          </p:nvPr>
        </p:nvSpPr>
        <p:spPr/>
        <p:txBody>
          <a:bodyPr/>
          <a:lstStyle/>
          <a:p>
            <a:fld id="{CA91A399-1EE1-47BB-A2FF-66C1B24D2703}" type="slidenum">
              <a:rPr lang="en-US" altLang="zh-CN" smtClean="0"/>
              <a:pPr/>
              <a:t>11</a:t>
            </a:fld>
            <a:endParaRPr lang="en-US" altLang="zh-CN"/>
          </a:p>
        </p:txBody>
      </p:sp>
    </p:spTree>
    <p:extLst>
      <p:ext uri="{BB962C8B-B14F-4D97-AF65-F5344CB8AC3E}">
        <p14:creationId xmlns:p14="http://schemas.microsoft.com/office/powerpoint/2010/main" val="92530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00261-E771-1E40-87E5-0EDEBDF091BB}"/>
              </a:ext>
            </a:extLst>
          </p:cNvPr>
          <p:cNvSpPr>
            <a:spLocks noGrp="1"/>
          </p:cNvSpPr>
          <p:nvPr>
            <p:ph type="title"/>
          </p:nvPr>
        </p:nvSpPr>
        <p:spPr/>
        <p:txBody>
          <a:bodyPr/>
          <a:lstStyle/>
          <a:p>
            <a:r>
              <a:rPr kumimoji="1" lang="zh-CN" altLang="en-US" dirty="0"/>
              <a:t>经济学研究的问题</a:t>
            </a:r>
          </a:p>
        </p:txBody>
      </p:sp>
      <p:sp>
        <p:nvSpPr>
          <p:cNvPr id="3" name="内容占位符 2">
            <a:extLst>
              <a:ext uri="{FF2B5EF4-FFF2-40B4-BE49-F238E27FC236}">
                <a16:creationId xmlns:a16="http://schemas.microsoft.com/office/drawing/2014/main" id="{DB8DF1AF-5A47-8C4C-92DF-FC6E83791DA9}"/>
              </a:ext>
            </a:extLst>
          </p:cNvPr>
          <p:cNvSpPr>
            <a:spLocks noGrp="1"/>
          </p:cNvSpPr>
          <p:nvPr>
            <p:ph idx="1"/>
          </p:nvPr>
        </p:nvSpPr>
        <p:spPr/>
        <p:txBody>
          <a:bodyPr/>
          <a:lstStyle/>
          <a:p>
            <a:r>
              <a:rPr kumimoji="1" lang="zh-CN" altLang="en-US" sz="1600" dirty="0"/>
              <a:t>宏观经济学：以国民经济总过程的活动为研究对象，着重考察和说明国民收入、就业水平、价格水平等经济总量是如何决定、如何波动的。</a:t>
            </a:r>
            <a:endParaRPr kumimoji="1" lang="en-US" altLang="zh-CN" sz="1600" dirty="0"/>
          </a:p>
          <a:p>
            <a:r>
              <a:rPr kumimoji="1" lang="zh-CN" altLang="en-US" sz="1600" dirty="0"/>
              <a:t>宏观经济政策的挑战和工具是什么？</a:t>
            </a:r>
            <a:endParaRPr kumimoji="1" lang="en-US" altLang="zh-CN" sz="1600" dirty="0"/>
          </a:p>
          <a:p>
            <a:pPr lvl="1"/>
            <a:r>
              <a:rPr kumimoji="1" lang="zh-CN" altLang="en-US" sz="1600" dirty="0"/>
              <a:t>刺激经济增长，保持低的通货膨胀，稳定经济周期，减少失业，减少赤字</a:t>
            </a:r>
            <a:endParaRPr kumimoji="1" lang="en-US" altLang="zh-CN" sz="1600" dirty="0"/>
          </a:p>
          <a:p>
            <a:pPr lvl="1"/>
            <a:r>
              <a:rPr kumimoji="1" lang="zh-CN" altLang="en-US" sz="1600" dirty="0"/>
              <a:t>调整税收利率</a:t>
            </a:r>
            <a:endParaRPr kumimoji="1" lang="en-US" altLang="zh-CN" sz="1600" dirty="0"/>
          </a:p>
          <a:p>
            <a:r>
              <a:rPr kumimoji="1" lang="zh-CN" altLang="en-US" sz="1600" dirty="0"/>
              <a:t>支出法</a:t>
            </a:r>
            <a:r>
              <a:rPr kumimoji="1" lang="en-US" altLang="zh-CN" sz="1600" dirty="0"/>
              <a:t>(</a:t>
            </a:r>
            <a:r>
              <a:rPr kumimoji="1" lang="zh-CN" altLang="en-US" sz="1600" dirty="0"/>
              <a:t>最终产品法</a:t>
            </a:r>
            <a:r>
              <a:rPr kumimoji="1" lang="en-US" altLang="zh-CN" sz="1600" dirty="0"/>
              <a:t>)</a:t>
            </a:r>
            <a:r>
              <a:rPr kumimoji="1" lang="zh-CN" altLang="en-US" sz="1600" dirty="0"/>
              <a:t>核算</a:t>
            </a:r>
            <a:r>
              <a:rPr kumimoji="1" lang="en-US" altLang="zh-CN" sz="1600" dirty="0"/>
              <a:t>GDP</a:t>
            </a:r>
          </a:p>
          <a:p>
            <a:pPr lvl="1"/>
            <a:r>
              <a:rPr kumimoji="1" lang="en-US" altLang="zh-CN" sz="1600" dirty="0"/>
              <a:t>C+I+G+NX(X-M)(</a:t>
            </a:r>
            <a:r>
              <a:rPr kumimoji="1" lang="zh-CN" altLang="en-US" sz="1600" dirty="0"/>
              <a:t>居民消费</a:t>
            </a:r>
            <a:r>
              <a:rPr kumimoji="1" lang="en-US" altLang="zh-CN" sz="1600" dirty="0"/>
              <a:t>+</a:t>
            </a:r>
            <a:r>
              <a:rPr kumimoji="1" lang="zh-CN" altLang="en-US" sz="1600" dirty="0"/>
              <a:t>企业投资</a:t>
            </a:r>
            <a:r>
              <a:rPr kumimoji="1" lang="en-US" altLang="zh-CN" sz="1600" dirty="0"/>
              <a:t>+</a:t>
            </a:r>
            <a:r>
              <a:rPr kumimoji="1" lang="zh-CN" altLang="en-US" sz="1600" dirty="0"/>
              <a:t>政府购买</a:t>
            </a:r>
            <a:r>
              <a:rPr kumimoji="1" lang="en-US" altLang="zh-CN" sz="1600" dirty="0"/>
              <a:t>+</a:t>
            </a:r>
            <a:r>
              <a:rPr kumimoji="1" lang="zh-CN" altLang="en-US" sz="1600" dirty="0"/>
              <a:t>出口</a:t>
            </a:r>
            <a:r>
              <a:rPr kumimoji="1" lang="en-US" altLang="zh-CN" sz="1600" dirty="0"/>
              <a:t>-</a:t>
            </a:r>
            <a:r>
              <a:rPr kumimoji="1" lang="zh-CN" altLang="en-US" sz="1600" dirty="0"/>
              <a:t>进口</a:t>
            </a:r>
            <a:r>
              <a:rPr kumimoji="1" lang="en-US" altLang="zh-CN" sz="1600" dirty="0"/>
              <a:t>)</a:t>
            </a:r>
          </a:p>
          <a:p>
            <a:r>
              <a:rPr kumimoji="1" lang="zh-CN" altLang="en-US" sz="1600" dirty="0"/>
              <a:t>收入法</a:t>
            </a:r>
            <a:r>
              <a:rPr kumimoji="1" lang="en-US" altLang="zh-CN" sz="1600" dirty="0"/>
              <a:t>(</a:t>
            </a:r>
            <a:r>
              <a:rPr kumimoji="1" lang="zh-CN" altLang="en-US" sz="1600" dirty="0"/>
              <a:t>生产要素法</a:t>
            </a:r>
            <a:r>
              <a:rPr kumimoji="1" lang="en-US" altLang="zh-CN" sz="1600" dirty="0"/>
              <a:t>)</a:t>
            </a:r>
            <a:r>
              <a:rPr kumimoji="1" lang="zh-CN" altLang="en-US" sz="1600" dirty="0"/>
              <a:t>核算</a:t>
            </a:r>
            <a:r>
              <a:rPr kumimoji="1" lang="en-US" altLang="zh-CN" sz="1600" dirty="0"/>
              <a:t>GDP</a:t>
            </a:r>
          </a:p>
          <a:p>
            <a:pPr lvl="1"/>
            <a:r>
              <a:rPr kumimoji="1" lang="zh-CN" altLang="en-US" sz="1600" dirty="0"/>
              <a:t>工资</a:t>
            </a:r>
            <a:r>
              <a:rPr kumimoji="1" lang="en-US" altLang="zh-CN" sz="1600" dirty="0"/>
              <a:t>(</a:t>
            </a:r>
            <a:r>
              <a:rPr kumimoji="1" lang="zh-CN" altLang="en-US" sz="1600" dirty="0"/>
              <a:t>劳动者</a:t>
            </a:r>
            <a:r>
              <a:rPr kumimoji="1" lang="en-US" altLang="zh-CN" sz="1600" dirty="0"/>
              <a:t>)+</a:t>
            </a:r>
            <a:r>
              <a:rPr kumimoji="1" lang="zh-CN" altLang="en-US" sz="1600" dirty="0"/>
              <a:t>利息</a:t>
            </a:r>
            <a:r>
              <a:rPr kumimoji="1" lang="en-US" altLang="zh-CN" sz="1600" dirty="0"/>
              <a:t>(</a:t>
            </a:r>
            <a:r>
              <a:rPr kumimoji="1" lang="zh-CN" altLang="en-US" sz="1600" dirty="0"/>
              <a:t>资本</a:t>
            </a:r>
            <a:r>
              <a:rPr kumimoji="1" lang="en-US" altLang="zh-CN" sz="1600" dirty="0"/>
              <a:t>)+</a:t>
            </a:r>
            <a:r>
              <a:rPr kumimoji="1" lang="zh-CN" altLang="en-US" sz="1600" dirty="0"/>
              <a:t>租金</a:t>
            </a:r>
            <a:r>
              <a:rPr kumimoji="1" lang="en-US" altLang="zh-CN" sz="1600" dirty="0"/>
              <a:t>(</a:t>
            </a:r>
            <a:r>
              <a:rPr kumimoji="1" lang="zh-CN" altLang="en-US" sz="1600" dirty="0"/>
              <a:t>地租</a:t>
            </a:r>
            <a:r>
              <a:rPr kumimoji="1" lang="en-US" altLang="zh-CN" sz="1600" dirty="0"/>
              <a:t>)+</a:t>
            </a:r>
            <a:r>
              <a:rPr kumimoji="1" lang="zh-CN" altLang="en-US" sz="1600" dirty="0"/>
              <a:t>利润</a:t>
            </a:r>
            <a:r>
              <a:rPr kumimoji="1" lang="en-US" altLang="zh-CN" sz="1600" dirty="0"/>
              <a:t>+(</a:t>
            </a:r>
            <a:r>
              <a:rPr kumimoji="1" lang="zh-CN" altLang="en-US" sz="1600" dirty="0"/>
              <a:t>间接税</a:t>
            </a:r>
            <a:r>
              <a:rPr kumimoji="1" lang="en-US" altLang="zh-CN" sz="1600" dirty="0"/>
              <a:t>-</a:t>
            </a:r>
            <a:r>
              <a:rPr kumimoji="1" lang="zh-CN" altLang="en-US" sz="1600" dirty="0"/>
              <a:t>政府补贴</a:t>
            </a:r>
            <a:r>
              <a:rPr kumimoji="1" lang="en-US" altLang="zh-CN" sz="1600" dirty="0"/>
              <a:t>)+</a:t>
            </a:r>
            <a:r>
              <a:rPr kumimoji="1" lang="zh-CN" altLang="en-US" sz="1600" dirty="0"/>
              <a:t>折旧</a:t>
            </a:r>
            <a:r>
              <a:rPr kumimoji="1" lang="en-US" altLang="zh-CN" sz="1600" dirty="0"/>
              <a:t>+</a:t>
            </a:r>
            <a:r>
              <a:rPr kumimoji="1" lang="zh-CN" altLang="en-US" sz="1600" dirty="0"/>
              <a:t>所有者收入</a:t>
            </a:r>
            <a:endParaRPr kumimoji="1" lang="en-US" altLang="zh-CN" sz="1600" dirty="0"/>
          </a:p>
          <a:p>
            <a:r>
              <a:rPr kumimoji="1" lang="en-US" altLang="zh-CN" sz="1600" dirty="0"/>
              <a:t>GDP</a:t>
            </a:r>
            <a:r>
              <a:rPr kumimoji="1" lang="zh-CN" altLang="en-US" sz="1600" dirty="0"/>
              <a:t>作为衡量一国社会福利的指标存在哪些缺陷？</a:t>
            </a:r>
            <a:endParaRPr kumimoji="1" lang="en-US" altLang="zh-CN" sz="1600" dirty="0"/>
          </a:p>
          <a:p>
            <a:pPr lvl="1"/>
            <a:r>
              <a:rPr kumimoji="1" lang="zh-CN" altLang="en-US" sz="1500" dirty="0"/>
              <a:t>生活中的很多方面如健康不能被</a:t>
            </a:r>
            <a:r>
              <a:rPr kumimoji="1" lang="en-US" altLang="zh-CN" sz="1500" dirty="0"/>
              <a:t>GDP</a:t>
            </a:r>
            <a:r>
              <a:rPr kumimoji="1" lang="zh-CN" altLang="en-US" sz="1500" dirty="0"/>
              <a:t>衡量</a:t>
            </a:r>
            <a:endParaRPr kumimoji="1" lang="en-US" altLang="zh-CN" sz="1500" dirty="0"/>
          </a:p>
          <a:p>
            <a:pPr lvl="1"/>
            <a:r>
              <a:rPr kumimoji="1" lang="zh-CN" altLang="en-US" sz="1500" dirty="0"/>
              <a:t>对通货膨胀的过度调整</a:t>
            </a:r>
            <a:endParaRPr kumimoji="1" lang="en-US" altLang="zh-CN" sz="1500" dirty="0"/>
          </a:p>
          <a:p>
            <a:r>
              <a:rPr kumimoji="1" lang="en-US" altLang="zh-CN" sz="1600" dirty="0"/>
              <a:t>CPI</a:t>
            </a:r>
            <a:r>
              <a:rPr kumimoji="1" lang="zh-CN" altLang="en-US" sz="1600" dirty="0"/>
              <a:t>度量生活成本时可能存在哪些问题？</a:t>
            </a:r>
            <a:endParaRPr kumimoji="1" lang="en-US" altLang="zh-CN" sz="1600" dirty="0"/>
          </a:p>
          <a:p>
            <a:pPr lvl="1"/>
            <a:r>
              <a:rPr kumimoji="1" lang="zh-CN" altLang="en-US" sz="1500" dirty="0"/>
              <a:t>高估生活成本</a:t>
            </a:r>
            <a:endParaRPr kumimoji="1" lang="en-US" altLang="zh-CN" sz="1500" dirty="0"/>
          </a:p>
          <a:p>
            <a:r>
              <a:rPr kumimoji="1" lang="en-US" altLang="zh-CN" sz="1600" dirty="0"/>
              <a:t>GDP</a:t>
            </a:r>
            <a:r>
              <a:rPr kumimoji="1" lang="zh-CN" altLang="en-US" sz="1600" dirty="0"/>
              <a:t>平减指数和</a:t>
            </a:r>
            <a:r>
              <a:rPr kumimoji="1" lang="en-US" altLang="zh-CN" sz="1600" dirty="0"/>
              <a:t>CPI</a:t>
            </a:r>
            <a:r>
              <a:rPr kumimoji="1" lang="zh-CN" altLang="en-US" sz="1600" dirty="0"/>
              <a:t>的区别有哪些？</a:t>
            </a:r>
            <a:endParaRPr kumimoji="1" lang="en-US" altLang="zh-CN" sz="1600" dirty="0"/>
          </a:p>
          <a:p>
            <a:endParaRPr kumimoji="1" lang="zh-CN" altLang="en-US" sz="1600" dirty="0"/>
          </a:p>
        </p:txBody>
      </p:sp>
      <p:sp>
        <p:nvSpPr>
          <p:cNvPr id="4" name="灯片编号占位符 3">
            <a:extLst>
              <a:ext uri="{FF2B5EF4-FFF2-40B4-BE49-F238E27FC236}">
                <a16:creationId xmlns:a16="http://schemas.microsoft.com/office/drawing/2014/main" id="{A45E562A-80A1-5F40-A6D5-BCBD4D4FAEC5}"/>
              </a:ext>
            </a:extLst>
          </p:cNvPr>
          <p:cNvSpPr>
            <a:spLocks noGrp="1"/>
          </p:cNvSpPr>
          <p:nvPr>
            <p:ph type="sldNum" sz="quarter" idx="11"/>
          </p:nvPr>
        </p:nvSpPr>
        <p:spPr/>
        <p:txBody>
          <a:bodyPr/>
          <a:lstStyle/>
          <a:p>
            <a:fld id="{CA91A399-1EE1-47BB-A2FF-66C1B24D2703}" type="slidenum">
              <a:rPr lang="en-US" altLang="zh-CN" smtClean="0"/>
              <a:pPr/>
              <a:t>12</a:t>
            </a:fld>
            <a:endParaRPr lang="en-US" altLang="zh-CN"/>
          </a:p>
        </p:txBody>
      </p:sp>
    </p:spTree>
    <p:extLst>
      <p:ext uri="{BB962C8B-B14F-4D97-AF65-F5344CB8AC3E}">
        <p14:creationId xmlns:p14="http://schemas.microsoft.com/office/powerpoint/2010/main" val="3394088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B14DD-76F1-BD44-BB4F-B942203920F3}"/>
              </a:ext>
            </a:extLst>
          </p:cNvPr>
          <p:cNvSpPr>
            <a:spLocks noGrp="1"/>
          </p:cNvSpPr>
          <p:nvPr>
            <p:ph type="title"/>
          </p:nvPr>
        </p:nvSpPr>
        <p:spPr/>
        <p:txBody>
          <a:bodyPr/>
          <a:lstStyle/>
          <a:p>
            <a:r>
              <a:rPr kumimoji="1" lang="zh-CN" altLang="en-US" dirty="0"/>
              <a:t>经济学研究的问题</a:t>
            </a:r>
          </a:p>
        </p:txBody>
      </p:sp>
      <p:sp>
        <p:nvSpPr>
          <p:cNvPr id="3" name="内容占位符 2">
            <a:extLst>
              <a:ext uri="{FF2B5EF4-FFF2-40B4-BE49-F238E27FC236}">
                <a16:creationId xmlns:a16="http://schemas.microsoft.com/office/drawing/2014/main" id="{C5B2BEFC-8F9A-4F4D-AD03-3A9EDD004DCC}"/>
              </a:ext>
            </a:extLst>
          </p:cNvPr>
          <p:cNvSpPr>
            <a:spLocks noGrp="1"/>
          </p:cNvSpPr>
          <p:nvPr>
            <p:ph idx="1"/>
          </p:nvPr>
        </p:nvSpPr>
        <p:spPr/>
        <p:txBody>
          <a:bodyPr/>
          <a:lstStyle/>
          <a:p>
            <a:r>
              <a:rPr kumimoji="1" lang="zh-CN" altLang="en-US" sz="2000" dirty="0"/>
              <a:t>哪些人算失业？</a:t>
            </a:r>
            <a:endParaRPr kumimoji="1" lang="en-US" altLang="zh-CN" sz="2000" dirty="0"/>
          </a:p>
          <a:p>
            <a:r>
              <a:rPr kumimoji="1" lang="zh-CN" altLang="en-US" sz="2000" dirty="0"/>
              <a:t>哪些公共政策有望降低失业率？</a:t>
            </a:r>
            <a:endParaRPr kumimoji="1" lang="en-US" altLang="zh-CN" sz="2000" dirty="0"/>
          </a:p>
          <a:p>
            <a:pPr lvl="1"/>
            <a:r>
              <a:rPr kumimoji="1" lang="zh-CN" altLang="en-US" sz="2000" dirty="0"/>
              <a:t>国家干预经济，刺激经济增长</a:t>
            </a:r>
            <a:endParaRPr kumimoji="1" lang="en-US" altLang="zh-CN" sz="2000" dirty="0"/>
          </a:p>
          <a:p>
            <a:r>
              <a:rPr kumimoji="1" lang="zh-CN" altLang="en-US" sz="2000" dirty="0"/>
              <a:t>如何促进经济增长？</a:t>
            </a:r>
            <a:endParaRPr kumimoji="1" lang="en-US" altLang="zh-CN" sz="2000" dirty="0"/>
          </a:p>
          <a:p>
            <a:pPr lvl="1"/>
            <a:r>
              <a:rPr kumimoji="1" lang="en-US" altLang="zh-CN" sz="1900" dirty="0"/>
              <a:t>GDP=C+I+G+NX</a:t>
            </a:r>
          </a:p>
          <a:p>
            <a:r>
              <a:rPr kumimoji="1" lang="zh-CN" altLang="en-US" sz="2000" dirty="0"/>
              <a:t>为什么总需求曲线向右下方倾斜？</a:t>
            </a:r>
            <a:endParaRPr kumimoji="1" lang="en-US" altLang="zh-CN" sz="2000" dirty="0"/>
          </a:p>
          <a:p>
            <a:r>
              <a:rPr kumimoji="1" lang="zh-CN" altLang="en-US" sz="2000" dirty="0"/>
              <a:t>为什么总需求曲线会移动？</a:t>
            </a:r>
            <a:endParaRPr kumimoji="1" lang="en-US" altLang="zh-CN" sz="2000" dirty="0"/>
          </a:p>
          <a:p>
            <a:r>
              <a:rPr kumimoji="1" lang="zh-CN" altLang="en-US" sz="2000" dirty="0"/>
              <a:t>为什么短期总供给曲线向右上方倾斜？</a:t>
            </a:r>
            <a:endParaRPr kumimoji="1" lang="en-US" altLang="zh-CN" sz="2000" dirty="0"/>
          </a:p>
          <a:p>
            <a:r>
              <a:rPr kumimoji="1" lang="zh-CN" altLang="en-US" sz="2000" dirty="0"/>
              <a:t>为什么短期总供给曲线会移动？</a:t>
            </a:r>
            <a:endParaRPr kumimoji="1" lang="en-US" altLang="zh-CN" sz="2000" dirty="0"/>
          </a:p>
          <a:p>
            <a:r>
              <a:rPr kumimoji="1" lang="zh-CN" altLang="en-US" sz="2000" dirty="0"/>
              <a:t>经济波动的原因是什么？</a:t>
            </a:r>
          </a:p>
        </p:txBody>
      </p:sp>
      <p:sp>
        <p:nvSpPr>
          <p:cNvPr id="4" name="灯片编号占位符 3">
            <a:extLst>
              <a:ext uri="{FF2B5EF4-FFF2-40B4-BE49-F238E27FC236}">
                <a16:creationId xmlns:a16="http://schemas.microsoft.com/office/drawing/2014/main" id="{70FBB5BC-41B9-984D-BB26-834769400F73}"/>
              </a:ext>
            </a:extLst>
          </p:cNvPr>
          <p:cNvSpPr>
            <a:spLocks noGrp="1"/>
          </p:cNvSpPr>
          <p:nvPr>
            <p:ph type="sldNum" sz="quarter" idx="11"/>
          </p:nvPr>
        </p:nvSpPr>
        <p:spPr/>
        <p:txBody>
          <a:bodyPr/>
          <a:lstStyle/>
          <a:p>
            <a:fld id="{CA91A399-1EE1-47BB-A2FF-66C1B24D2703}" type="slidenum">
              <a:rPr lang="en-US" altLang="zh-CN" smtClean="0"/>
              <a:pPr/>
              <a:t>13</a:t>
            </a:fld>
            <a:endParaRPr lang="en-US" altLang="zh-CN"/>
          </a:p>
        </p:txBody>
      </p:sp>
    </p:spTree>
    <p:extLst>
      <p:ext uri="{BB962C8B-B14F-4D97-AF65-F5344CB8AC3E}">
        <p14:creationId xmlns:p14="http://schemas.microsoft.com/office/powerpoint/2010/main" val="1674452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D9039-E501-904E-BB1D-FB680290AB43}"/>
              </a:ext>
            </a:extLst>
          </p:cNvPr>
          <p:cNvSpPr>
            <a:spLocks noGrp="1"/>
          </p:cNvSpPr>
          <p:nvPr>
            <p:ph type="title"/>
          </p:nvPr>
        </p:nvSpPr>
        <p:spPr/>
        <p:txBody>
          <a:bodyPr/>
          <a:lstStyle/>
          <a:p>
            <a:r>
              <a:rPr kumimoji="1" lang="zh-CN" altLang="en-US" dirty="0"/>
              <a:t>微观例题</a:t>
            </a:r>
          </a:p>
        </p:txBody>
      </p:sp>
      <p:sp>
        <p:nvSpPr>
          <p:cNvPr id="3" name="内容占位符 2">
            <a:extLst>
              <a:ext uri="{FF2B5EF4-FFF2-40B4-BE49-F238E27FC236}">
                <a16:creationId xmlns:a16="http://schemas.microsoft.com/office/drawing/2014/main" id="{51B52E16-3D7F-C844-8D36-1EF5163222A4}"/>
              </a:ext>
            </a:extLst>
          </p:cNvPr>
          <p:cNvSpPr>
            <a:spLocks noGrp="1"/>
          </p:cNvSpPr>
          <p:nvPr>
            <p:ph idx="1"/>
          </p:nvPr>
        </p:nvSpPr>
        <p:spPr/>
        <p:txBody>
          <a:bodyPr/>
          <a:lstStyle/>
          <a:p>
            <a:r>
              <a:rPr kumimoji="1" lang="zh-CN" altLang="en-US" sz="2400" dirty="0"/>
              <a:t>经济学原理的应用</a:t>
            </a:r>
            <a:endParaRPr kumimoji="1" lang="en-US" altLang="zh-CN" sz="2400" dirty="0"/>
          </a:p>
          <a:p>
            <a:pPr lvl="1"/>
            <a:r>
              <a:rPr lang="zh-CN" altLang="zh-CN" sz="2400" dirty="0"/>
              <a:t>上大学的机会成本有哪些？</a:t>
            </a:r>
            <a:endParaRPr lang="en-US" altLang="zh-CN" sz="2400" dirty="0"/>
          </a:p>
          <a:p>
            <a:pPr lvl="2"/>
            <a:r>
              <a:rPr lang="zh-CN" altLang="en-US" sz="2400" dirty="0"/>
              <a:t>学费；时间</a:t>
            </a:r>
            <a:r>
              <a:rPr lang="zh-CN" altLang="zh-CN" sz="2400" dirty="0"/>
              <a:t> </a:t>
            </a:r>
            <a:endParaRPr lang="en-US" altLang="zh-CN" sz="2400" dirty="0"/>
          </a:p>
          <a:p>
            <a:pPr lvl="1"/>
            <a:r>
              <a:rPr lang="zh-CN" altLang="zh-CN" sz="2400" dirty="0"/>
              <a:t>近五年，全国考研报名人数翻了近一倍。试运用经济学的基本原理，分析考研人数激增的原因。</a:t>
            </a:r>
            <a:endParaRPr lang="en-US" altLang="zh-CN" sz="2400" dirty="0"/>
          </a:p>
          <a:p>
            <a:pPr lvl="2"/>
            <a:r>
              <a:rPr lang="zh-CN" altLang="en-US" sz="2400" dirty="0"/>
              <a:t>就业形势不好，投资自身；</a:t>
            </a:r>
            <a:r>
              <a:rPr lang="zh-CN" altLang="zh-CN" sz="2400" dirty="0"/>
              <a:t> </a:t>
            </a:r>
            <a:endParaRPr lang="en-US" altLang="zh-CN" sz="2400" dirty="0"/>
          </a:p>
          <a:p>
            <a:pPr lvl="1"/>
            <a:r>
              <a:rPr lang="zh-CN" altLang="zh-CN" sz="2400" dirty="0"/>
              <a:t>政府为什么要给居民提供免费的新冠肺炎疫苗？</a:t>
            </a:r>
            <a:endParaRPr lang="en-US" altLang="zh-CN" sz="2400" dirty="0"/>
          </a:p>
          <a:p>
            <a:pPr lvl="2"/>
            <a:r>
              <a:rPr lang="zh-CN" altLang="zh-CN" sz="2400" dirty="0"/>
              <a:t> </a:t>
            </a:r>
            <a:r>
              <a:rPr lang="zh-CN" altLang="en-US" sz="2400" dirty="0"/>
              <a:t>正外部性，政府改善市场结果</a:t>
            </a:r>
            <a:endParaRPr lang="en-US" altLang="zh-CN" sz="2400" dirty="0"/>
          </a:p>
          <a:p>
            <a:pPr lvl="1"/>
            <a:r>
              <a:rPr kumimoji="1" lang="zh-CN" altLang="en-US" sz="2400" dirty="0"/>
              <a:t>举出社会面临权衡取舍的例子。</a:t>
            </a:r>
            <a:endParaRPr kumimoji="1" lang="en-US" altLang="zh-CN" sz="2400" dirty="0"/>
          </a:p>
          <a:p>
            <a:pPr lvl="2"/>
            <a:r>
              <a:rPr kumimoji="1" lang="zh-CN" altLang="en-US" sz="2200" dirty="0"/>
              <a:t>效率与平等</a:t>
            </a:r>
            <a:endParaRPr kumimoji="1" lang="en-US" altLang="zh-CN" sz="2200" dirty="0"/>
          </a:p>
          <a:p>
            <a:pPr lvl="1"/>
            <a:r>
              <a:rPr kumimoji="1" lang="zh-CN" altLang="en-US" sz="2400" dirty="0"/>
              <a:t>水是生活必需品。一杯水的边际收益是大还是小？</a:t>
            </a:r>
            <a:endParaRPr kumimoji="1" lang="en-US" altLang="zh-CN" sz="2400" dirty="0"/>
          </a:p>
          <a:p>
            <a:pPr lvl="2"/>
            <a:r>
              <a:rPr kumimoji="1" lang="zh-CN" altLang="en-US" sz="2200" dirty="0"/>
              <a:t>一般认为比较小</a:t>
            </a:r>
            <a:endParaRPr kumimoji="1" lang="en-US" altLang="zh-CN" sz="2200" dirty="0"/>
          </a:p>
        </p:txBody>
      </p:sp>
      <p:sp>
        <p:nvSpPr>
          <p:cNvPr id="4" name="灯片编号占位符 3">
            <a:extLst>
              <a:ext uri="{FF2B5EF4-FFF2-40B4-BE49-F238E27FC236}">
                <a16:creationId xmlns:a16="http://schemas.microsoft.com/office/drawing/2014/main" id="{B98FD409-B0D6-DC49-AA32-35E1D4AA7E28}"/>
              </a:ext>
            </a:extLst>
          </p:cNvPr>
          <p:cNvSpPr>
            <a:spLocks noGrp="1"/>
          </p:cNvSpPr>
          <p:nvPr>
            <p:ph type="sldNum" sz="quarter" idx="11"/>
          </p:nvPr>
        </p:nvSpPr>
        <p:spPr/>
        <p:txBody>
          <a:bodyPr/>
          <a:lstStyle/>
          <a:p>
            <a:fld id="{CA91A399-1EE1-47BB-A2FF-66C1B24D2703}" type="slidenum">
              <a:rPr lang="en-US" altLang="zh-CN" smtClean="0"/>
              <a:pPr/>
              <a:t>14</a:t>
            </a:fld>
            <a:endParaRPr lang="en-US" altLang="zh-CN"/>
          </a:p>
        </p:txBody>
      </p:sp>
    </p:spTree>
    <p:extLst>
      <p:ext uri="{BB962C8B-B14F-4D97-AF65-F5344CB8AC3E}">
        <p14:creationId xmlns:p14="http://schemas.microsoft.com/office/powerpoint/2010/main" val="3518646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94688E-2B0F-1244-88F4-5E5A4E59AD75}"/>
              </a:ext>
            </a:extLst>
          </p:cNvPr>
          <p:cNvSpPr>
            <a:spLocks noGrp="1"/>
          </p:cNvSpPr>
          <p:nvPr>
            <p:ph type="title"/>
          </p:nvPr>
        </p:nvSpPr>
        <p:spPr/>
        <p:txBody>
          <a:bodyPr/>
          <a:lstStyle/>
          <a:p>
            <a:r>
              <a:rPr kumimoji="1" lang="zh-CN" altLang="en-US" dirty="0"/>
              <a:t>例题</a:t>
            </a:r>
          </a:p>
        </p:txBody>
      </p:sp>
      <p:sp>
        <p:nvSpPr>
          <p:cNvPr id="3" name="内容占位符 2">
            <a:extLst>
              <a:ext uri="{FF2B5EF4-FFF2-40B4-BE49-F238E27FC236}">
                <a16:creationId xmlns:a16="http://schemas.microsoft.com/office/drawing/2014/main" id="{02786E6C-545C-F647-B81C-F1412C1C13C2}"/>
              </a:ext>
            </a:extLst>
          </p:cNvPr>
          <p:cNvSpPr>
            <a:spLocks noGrp="1"/>
          </p:cNvSpPr>
          <p:nvPr>
            <p:ph idx="1"/>
          </p:nvPr>
        </p:nvSpPr>
        <p:spPr/>
        <p:txBody>
          <a:bodyPr/>
          <a:lstStyle/>
          <a:p>
            <a:pPr marL="463550" lvl="1" indent="-349250">
              <a:lnSpc>
                <a:spcPct val="105000"/>
              </a:lnSpc>
              <a:spcBef>
                <a:spcPct val="25000"/>
              </a:spcBef>
              <a:buSzPct val="115000"/>
            </a:pPr>
            <a:r>
              <a:rPr lang="zh-CN" altLang="zh-CN" sz="2400" dirty="0">
                <a:ea typeface="宋体" pitchFamily="2" charset="-122"/>
              </a:rPr>
              <a:t>美国每个月有50000个小时的劳动能用在生产</a:t>
            </a:r>
            <a:r>
              <a:rPr lang="zh-CN" altLang="en-US" sz="2400" dirty="0">
                <a:ea typeface="宋体" pitchFamily="2" charset="-122"/>
              </a:rPr>
              <a:t>上。</a:t>
            </a:r>
            <a:r>
              <a:rPr lang="zh-CN" altLang="zh-CN" sz="2400" dirty="0">
                <a:ea typeface="宋体" pitchFamily="2" charset="-122"/>
              </a:rPr>
              <a:t>生产1台电脑需要100个小时的劳动</a:t>
            </a:r>
            <a:r>
              <a:rPr lang="zh-CN" altLang="en-US" sz="2400" dirty="0">
                <a:ea typeface="宋体" pitchFamily="2" charset="-122"/>
              </a:rPr>
              <a:t>，</a:t>
            </a:r>
            <a:r>
              <a:rPr lang="zh-CN" altLang="zh-CN" sz="2400" dirty="0">
                <a:ea typeface="宋体" pitchFamily="2" charset="-122"/>
              </a:rPr>
              <a:t>生产1吨小麦需要10个小时的劳动</a:t>
            </a:r>
            <a:r>
              <a:rPr lang="zh-CN" altLang="en-US" sz="2400" dirty="0">
                <a:ea typeface="宋体" pitchFamily="2" charset="-122"/>
              </a:rPr>
              <a:t>。请画出美国的生产可能性边界。中国</a:t>
            </a:r>
            <a:r>
              <a:rPr lang="zh-CN" altLang="zh-CN" sz="2400" dirty="0">
                <a:ea typeface="宋体" pitchFamily="2" charset="-122"/>
              </a:rPr>
              <a:t>每个月有30000个小时的劳动能用在生产上</a:t>
            </a:r>
            <a:r>
              <a:rPr lang="zh-CN" altLang="en-US" sz="2400" dirty="0">
                <a:ea typeface="宋体" pitchFamily="2" charset="-122"/>
              </a:rPr>
              <a:t>，</a:t>
            </a:r>
            <a:r>
              <a:rPr lang="zh-CN" altLang="zh-CN" sz="2400" dirty="0">
                <a:ea typeface="宋体" pitchFamily="2" charset="-122"/>
              </a:rPr>
              <a:t>生产1台电脑需要125个小时的劳动生产1吨小麦需要25个小时的劳动</a:t>
            </a:r>
            <a:r>
              <a:rPr lang="zh-CN" altLang="en-US" sz="2400" dirty="0">
                <a:ea typeface="宋体" pitchFamily="2" charset="-122"/>
              </a:rPr>
              <a:t>。</a:t>
            </a:r>
            <a:endParaRPr lang="en-US" altLang="zh-CN" sz="2400" dirty="0">
              <a:ea typeface="宋体" pitchFamily="2" charset="-122"/>
            </a:endParaRPr>
          </a:p>
          <a:p>
            <a:pPr marL="463550" lvl="1" indent="-349250">
              <a:lnSpc>
                <a:spcPct val="105000"/>
              </a:lnSpc>
              <a:spcBef>
                <a:spcPct val="25000"/>
              </a:spcBef>
              <a:buSzPct val="115000"/>
            </a:pPr>
            <a:r>
              <a:rPr lang="zh-CN" altLang="en-US" sz="2400" dirty="0">
                <a:ea typeface="宋体" pitchFamily="2" charset="-122"/>
              </a:rPr>
              <a:t>请画出美国的生产可能性边界和中国的生产可能性边界。</a:t>
            </a:r>
            <a:endParaRPr lang="en-US" altLang="zh-CN" sz="2400" dirty="0">
              <a:ea typeface="宋体" pitchFamily="2" charset="-122"/>
            </a:endParaRPr>
          </a:p>
          <a:p>
            <a:pPr marL="463550" lvl="1" indent="-349250">
              <a:lnSpc>
                <a:spcPct val="105000"/>
              </a:lnSpc>
              <a:spcBef>
                <a:spcPct val="25000"/>
              </a:spcBef>
              <a:buSzPct val="115000"/>
            </a:pPr>
            <a:r>
              <a:rPr lang="zh-CN" altLang="en-US" sz="2400" dirty="0">
                <a:ea typeface="宋体" pitchFamily="2" charset="-122"/>
              </a:rPr>
              <a:t>哪个国家在生产电脑上有绝对优势？（美国）</a:t>
            </a:r>
            <a:endParaRPr lang="en-US" altLang="zh-CN" sz="2400" dirty="0">
              <a:ea typeface="宋体" pitchFamily="2" charset="-122"/>
            </a:endParaRPr>
          </a:p>
          <a:p>
            <a:pPr marL="463550" lvl="1" indent="-349250">
              <a:lnSpc>
                <a:spcPct val="105000"/>
              </a:lnSpc>
              <a:spcBef>
                <a:spcPct val="25000"/>
              </a:spcBef>
              <a:buSzPct val="115000"/>
            </a:pPr>
            <a:r>
              <a:rPr lang="zh-CN" altLang="en-US" sz="2400" dirty="0">
                <a:ea typeface="宋体" pitchFamily="2" charset="-122"/>
              </a:rPr>
              <a:t>哪个国家在生产电脑上有比较优势？（中国）</a:t>
            </a:r>
            <a:endParaRPr lang="en-US" altLang="zh-CN" sz="2400" dirty="0">
              <a:ea typeface="宋体" pitchFamily="2" charset="-122"/>
            </a:endParaRPr>
          </a:p>
          <a:p>
            <a:pPr marL="463550" lvl="1" indent="-349250">
              <a:lnSpc>
                <a:spcPct val="105000"/>
              </a:lnSpc>
              <a:spcBef>
                <a:spcPct val="25000"/>
              </a:spcBef>
              <a:buSzPct val="115000"/>
            </a:pPr>
            <a:r>
              <a:rPr lang="zh-CN" altLang="en-US" sz="2400" dirty="0">
                <a:ea typeface="宋体" pitchFamily="2" charset="-122"/>
              </a:rPr>
              <a:t>哪个国家会出口电脑？哪个国家会出口小麦？</a:t>
            </a:r>
            <a:endParaRPr lang="en-US" altLang="zh-CN" sz="2400" dirty="0">
              <a:ea typeface="宋体" pitchFamily="2" charset="-122"/>
            </a:endParaRPr>
          </a:p>
          <a:p>
            <a:pPr marL="114300" lvl="1" indent="0">
              <a:lnSpc>
                <a:spcPct val="105000"/>
              </a:lnSpc>
              <a:spcBef>
                <a:spcPct val="25000"/>
              </a:spcBef>
              <a:buSzPct val="115000"/>
              <a:buNone/>
            </a:pPr>
            <a:r>
              <a:rPr lang="en-US" altLang="zh-CN" sz="2400" dirty="0">
                <a:ea typeface="宋体" pitchFamily="2" charset="-122"/>
              </a:rPr>
              <a:t>                          </a:t>
            </a:r>
            <a:r>
              <a:rPr lang="zh-CN" altLang="en-US" sz="2400" dirty="0">
                <a:ea typeface="宋体" pitchFamily="2" charset="-122"/>
              </a:rPr>
              <a:t>（中国）                      （美国）</a:t>
            </a:r>
            <a:endParaRPr lang="zh-CN" altLang="zh-CN" sz="2400" dirty="0">
              <a:ea typeface="宋体" pitchFamily="2" charset="-122"/>
            </a:endParaRPr>
          </a:p>
          <a:p>
            <a:pPr marL="463550" lvl="1" indent="-349250">
              <a:lnSpc>
                <a:spcPct val="105000"/>
              </a:lnSpc>
              <a:spcBef>
                <a:spcPct val="25000"/>
              </a:spcBef>
              <a:buSzPct val="115000"/>
            </a:pPr>
            <a:endParaRPr lang="zh-CN" altLang="zh-CN" sz="2400" dirty="0">
              <a:ea typeface="宋体" pitchFamily="2" charset="-122"/>
            </a:endParaRPr>
          </a:p>
          <a:p>
            <a:pPr>
              <a:spcBef>
                <a:spcPct val="55000"/>
              </a:spcBef>
            </a:pPr>
            <a:endParaRPr lang="zh-CN" altLang="zh-CN" sz="2400" dirty="0">
              <a:ea typeface="宋体" pitchFamily="2" charset="-122"/>
            </a:endParaRPr>
          </a:p>
          <a:p>
            <a:endParaRPr kumimoji="1" lang="zh-CN" altLang="en-US" sz="2400" dirty="0"/>
          </a:p>
        </p:txBody>
      </p:sp>
      <p:sp>
        <p:nvSpPr>
          <p:cNvPr id="4" name="灯片编号占位符 3">
            <a:extLst>
              <a:ext uri="{FF2B5EF4-FFF2-40B4-BE49-F238E27FC236}">
                <a16:creationId xmlns:a16="http://schemas.microsoft.com/office/drawing/2014/main" id="{51C88F52-6B4B-9D42-9291-2098DD5DD647}"/>
              </a:ext>
            </a:extLst>
          </p:cNvPr>
          <p:cNvSpPr>
            <a:spLocks noGrp="1"/>
          </p:cNvSpPr>
          <p:nvPr>
            <p:ph type="sldNum" sz="quarter" idx="11"/>
          </p:nvPr>
        </p:nvSpPr>
        <p:spPr/>
        <p:txBody>
          <a:bodyPr/>
          <a:lstStyle/>
          <a:p>
            <a:fld id="{CA91A399-1EE1-47BB-A2FF-66C1B24D2703}" type="slidenum">
              <a:rPr lang="en-US" altLang="zh-CN" smtClean="0"/>
              <a:pPr/>
              <a:t>15</a:t>
            </a:fld>
            <a:endParaRPr lang="en-US" altLang="zh-CN"/>
          </a:p>
        </p:txBody>
      </p:sp>
    </p:spTree>
    <p:extLst>
      <p:ext uri="{BB962C8B-B14F-4D97-AF65-F5344CB8AC3E}">
        <p14:creationId xmlns:p14="http://schemas.microsoft.com/office/powerpoint/2010/main" val="3113561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254A8-5722-6B47-A123-E9E2F139D069}"/>
              </a:ext>
            </a:extLst>
          </p:cNvPr>
          <p:cNvSpPr>
            <a:spLocks noGrp="1"/>
          </p:cNvSpPr>
          <p:nvPr>
            <p:ph type="title"/>
          </p:nvPr>
        </p:nvSpPr>
        <p:spPr/>
        <p:txBody>
          <a:bodyPr/>
          <a:lstStyle/>
          <a:p>
            <a:r>
              <a:rPr kumimoji="1" lang="zh-CN" altLang="en-US" dirty="0"/>
              <a:t>例题</a:t>
            </a:r>
          </a:p>
        </p:txBody>
      </p:sp>
      <p:sp>
        <p:nvSpPr>
          <p:cNvPr id="3" name="内容占位符 2">
            <a:extLst>
              <a:ext uri="{FF2B5EF4-FFF2-40B4-BE49-F238E27FC236}">
                <a16:creationId xmlns:a16="http://schemas.microsoft.com/office/drawing/2014/main" id="{1BF894E5-A95E-114E-9C83-691E2329E4DF}"/>
              </a:ext>
            </a:extLst>
          </p:cNvPr>
          <p:cNvSpPr>
            <a:spLocks noGrp="1"/>
          </p:cNvSpPr>
          <p:nvPr>
            <p:ph idx="1"/>
          </p:nvPr>
        </p:nvSpPr>
        <p:spPr/>
        <p:txBody>
          <a:bodyPr/>
          <a:lstStyle/>
          <a:p>
            <a:r>
              <a:rPr kumimoji="1" lang="zh-CN" altLang="en-US" sz="2400" dirty="0"/>
              <a:t>根据需求表，画出冰淇淋市场的需求曲线</a:t>
            </a:r>
            <a:endParaRPr kumimoji="1" lang="en-US" altLang="zh-CN" sz="2400" dirty="0"/>
          </a:p>
          <a:p>
            <a:r>
              <a:rPr kumimoji="1" lang="zh-CN" altLang="en-US" sz="2400" dirty="0"/>
              <a:t>                      当人口数量增加，需求线如何移动？</a:t>
            </a:r>
            <a:endParaRPr kumimoji="1" lang="en-US" altLang="zh-CN" sz="2400" dirty="0"/>
          </a:p>
          <a:p>
            <a:r>
              <a:rPr kumimoji="1" lang="en-US" altLang="zh-CN" sz="2400" dirty="0"/>
              <a:t>                           </a:t>
            </a:r>
            <a:r>
              <a:rPr kumimoji="1" lang="zh-CN" altLang="en-US" sz="2400" dirty="0"/>
              <a:t>需求增加，右移</a:t>
            </a:r>
            <a:endParaRPr kumimoji="1" lang="en-US" altLang="zh-CN" sz="2400" dirty="0"/>
          </a:p>
          <a:p>
            <a:r>
              <a:rPr kumimoji="1" lang="zh-CN" altLang="en-US" sz="2400" dirty="0"/>
              <a:t>                      收入增长，需求线如何移动？</a:t>
            </a:r>
            <a:endParaRPr kumimoji="1" lang="en-US" altLang="zh-CN" sz="2400" dirty="0"/>
          </a:p>
          <a:p>
            <a:r>
              <a:rPr kumimoji="1" lang="en-US" altLang="zh-CN" sz="2400" dirty="0"/>
              <a:t>                           </a:t>
            </a:r>
            <a:r>
              <a:rPr kumimoji="1" lang="zh-CN" altLang="en-US" sz="2400" dirty="0"/>
              <a:t>正常物品需求与收入正相关，右移</a:t>
            </a:r>
            <a:endParaRPr kumimoji="1" lang="en-US" altLang="zh-CN" sz="2400" dirty="0"/>
          </a:p>
          <a:p>
            <a:r>
              <a:rPr kumimoji="1" lang="zh-CN" altLang="en-US" sz="2400" dirty="0"/>
              <a:t>                      互补品涨价，需求线如何移动？</a:t>
            </a:r>
            <a:endParaRPr kumimoji="1" lang="en-US" altLang="zh-CN" sz="2400" dirty="0"/>
          </a:p>
          <a:p>
            <a:r>
              <a:rPr kumimoji="1" lang="en-US" altLang="zh-CN" sz="2400" dirty="0"/>
              <a:t>                            </a:t>
            </a:r>
            <a:r>
              <a:rPr kumimoji="1" lang="zh-CN" altLang="en-US" sz="2400" dirty="0"/>
              <a:t>需求增加，右移</a:t>
            </a:r>
            <a:endParaRPr kumimoji="1" lang="en-US" altLang="zh-CN" sz="2400" dirty="0"/>
          </a:p>
          <a:p>
            <a:r>
              <a:rPr kumimoji="1" lang="zh-CN" altLang="en-US" sz="2400" dirty="0"/>
              <a:t>                      冰淇淋涨价，需求线如何移动？</a:t>
            </a:r>
            <a:endParaRPr kumimoji="1" lang="en-US" altLang="zh-CN" sz="2400" dirty="0"/>
          </a:p>
          <a:p>
            <a:r>
              <a:rPr kumimoji="1" lang="en-US" altLang="zh-CN" sz="2400" dirty="0"/>
              <a:t>                             </a:t>
            </a:r>
            <a:r>
              <a:rPr kumimoji="1" lang="zh-CN" altLang="en-US" sz="2400" dirty="0"/>
              <a:t>线上向右下移动</a:t>
            </a:r>
            <a:endParaRPr kumimoji="1" lang="en-US" altLang="zh-CN" sz="2400" dirty="0"/>
          </a:p>
          <a:p>
            <a:pPr lvl="5"/>
            <a:r>
              <a:rPr kumimoji="1" lang="zh-CN" altLang="en-US" sz="1800" dirty="0"/>
              <a:t>上述变化对市场均衡结果（包括均衡价格和均衡量）有何影响？</a:t>
            </a:r>
            <a:endParaRPr kumimoji="1" lang="en-US" altLang="zh-CN" sz="1800" dirty="0"/>
          </a:p>
          <a:p>
            <a:endParaRPr kumimoji="1" lang="zh-CN" altLang="en-US" sz="2400" dirty="0"/>
          </a:p>
        </p:txBody>
      </p:sp>
      <p:sp>
        <p:nvSpPr>
          <p:cNvPr id="4" name="灯片编号占位符 3">
            <a:extLst>
              <a:ext uri="{FF2B5EF4-FFF2-40B4-BE49-F238E27FC236}">
                <a16:creationId xmlns:a16="http://schemas.microsoft.com/office/drawing/2014/main" id="{813FE5B7-2E6D-1C44-B6C5-ADA81FBE40BE}"/>
              </a:ext>
            </a:extLst>
          </p:cNvPr>
          <p:cNvSpPr>
            <a:spLocks noGrp="1"/>
          </p:cNvSpPr>
          <p:nvPr>
            <p:ph type="sldNum" sz="quarter" idx="11"/>
          </p:nvPr>
        </p:nvSpPr>
        <p:spPr/>
        <p:txBody>
          <a:bodyPr/>
          <a:lstStyle/>
          <a:p>
            <a:fld id="{CA91A399-1EE1-47BB-A2FF-66C1B24D2703}" type="slidenum">
              <a:rPr lang="en-US" altLang="zh-CN" smtClean="0"/>
              <a:pPr/>
              <a:t>16</a:t>
            </a:fld>
            <a:endParaRPr lang="en-US" altLang="zh-CN"/>
          </a:p>
        </p:txBody>
      </p:sp>
      <p:pic>
        <p:nvPicPr>
          <p:cNvPr id="5" name="图片 4">
            <a:extLst>
              <a:ext uri="{FF2B5EF4-FFF2-40B4-BE49-F238E27FC236}">
                <a16:creationId xmlns:a16="http://schemas.microsoft.com/office/drawing/2014/main" id="{FE71DBAF-3665-2C41-8E78-4568CD7D94B5}"/>
              </a:ext>
            </a:extLst>
          </p:cNvPr>
          <p:cNvPicPr>
            <a:picLocks noChangeAspect="1"/>
          </p:cNvPicPr>
          <p:nvPr/>
        </p:nvPicPr>
        <p:blipFill>
          <a:blip r:embed="rId2"/>
          <a:stretch>
            <a:fillRect/>
          </a:stretch>
        </p:blipFill>
        <p:spPr>
          <a:xfrm>
            <a:off x="792630" y="1911350"/>
            <a:ext cx="1803400" cy="3035300"/>
          </a:xfrm>
          <a:prstGeom prst="rect">
            <a:avLst/>
          </a:prstGeom>
        </p:spPr>
      </p:pic>
    </p:spTree>
    <p:extLst>
      <p:ext uri="{BB962C8B-B14F-4D97-AF65-F5344CB8AC3E}">
        <p14:creationId xmlns:p14="http://schemas.microsoft.com/office/powerpoint/2010/main" val="1558198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D98945-9DFD-6E47-B6E2-4B6F12747DED}"/>
              </a:ext>
            </a:extLst>
          </p:cNvPr>
          <p:cNvSpPr>
            <a:spLocks noGrp="1"/>
          </p:cNvSpPr>
          <p:nvPr>
            <p:ph type="title"/>
          </p:nvPr>
        </p:nvSpPr>
        <p:spPr/>
        <p:txBody>
          <a:bodyPr/>
          <a:lstStyle/>
          <a:p>
            <a:r>
              <a:rPr kumimoji="1" lang="zh-CN" altLang="en-US" dirty="0"/>
              <a:t>例题</a:t>
            </a:r>
          </a:p>
        </p:txBody>
      </p:sp>
      <p:pic>
        <p:nvPicPr>
          <p:cNvPr id="6" name="内容占位符 5">
            <a:extLst>
              <a:ext uri="{FF2B5EF4-FFF2-40B4-BE49-F238E27FC236}">
                <a16:creationId xmlns:a16="http://schemas.microsoft.com/office/drawing/2014/main" id="{8914EA70-C63D-334B-82A2-9462FA0E69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851" y="1250110"/>
            <a:ext cx="1892300" cy="3289300"/>
          </a:xfrm>
        </p:spPr>
      </p:pic>
      <p:sp>
        <p:nvSpPr>
          <p:cNvPr id="4" name="灯片编号占位符 3">
            <a:extLst>
              <a:ext uri="{FF2B5EF4-FFF2-40B4-BE49-F238E27FC236}">
                <a16:creationId xmlns:a16="http://schemas.microsoft.com/office/drawing/2014/main" id="{9665F5D4-B84F-0741-AA59-372E9D8AC91D}"/>
              </a:ext>
            </a:extLst>
          </p:cNvPr>
          <p:cNvSpPr>
            <a:spLocks noGrp="1"/>
          </p:cNvSpPr>
          <p:nvPr>
            <p:ph type="sldNum" sz="quarter" idx="11"/>
          </p:nvPr>
        </p:nvSpPr>
        <p:spPr/>
        <p:txBody>
          <a:bodyPr/>
          <a:lstStyle/>
          <a:p>
            <a:fld id="{CA91A399-1EE1-47BB-A2FF-66C1B24D2703}" type="slidenum">
              <a:rPr lang="en-US" altLang="zh-CN" smtClean="0"/>
              <a:pPr/>
              <a:t>17</a:t>
            </a:fld>
            <a:endParaRPr lang="en-US" altLang="zh-CN"/>
          </a:p>
        </p:txBody>
      </p:sp>
      <p:sp>
        <p:nvSpPr>
          <p:cNvPr id="8" name="文本框 7">
            <a:extLst>
              <a:ext uri="{FF2B5EF4-FFF2-40B4-BE49-F238E27FC236}">
                <a16:creationId xmlns:a16="http://schemas.microsoft.com/office/drawing/2014/main" id="{3B4CAC88-31DC-AE44-A4B1-BB521ED2405D}"/>
              </a:ext>
            </a:extLst>
          </p:cNvPr>
          <p:cNvSpPr txBox="1"/>
          <p:nvPr/>
        </p:nvSpPr>
        <p:spPr>
          <a:xfrm>
            <a:off x="3012140" y="1250109"/>
            <a:ext cx="5849471" cy="5693866"/>
          </a:xfrm>
          <a:prstGeom prst="rect">
            <a:avLst/>
          </a:prstGeom>
          <a:noFill/>
        </p:spPr>
        <p:txBody>
          <a:bodyPr wrap="square">
            <a:spAutoFit/>
          </a:bodyPr>
          <a:lstStyle/>
          <a:p>
            <a:r>
              <a:rPr kumimoji="1" lang="zh-CN" altLang="en-US" sz="2800" dirty="0"/>
              <a:t>根据供给表，画出冰淇淋市场的供给曲线。</a:t>
            </a:r>
            <a:endParaRPr kumimoji="1" lang="en-US" altLang="zh-CN" sz="2800" dirty="0"/>
          </a:p>
          <a:p>
            <a:r>
              <a:rPr kumimoji="1" lang="zh-CN" altLang="en-US" sz="2800" dirty="0"/>
              <a:t>当投入品价格上涨，供给线如何移动？</a:t>
            </a:r>
            <a:endParaRPr kumimoji="1" lang="en-US" altLang="zh-CN" sz="2800" dirty="0"/>
          </a:p>
          <a:p>
            <a:r>
              <a:rPr kumimoji="1" lang="zh-CN" altLang="en-US" sz="2800" dirty="0"/>
              <a:t>       供给变多，上移</a:t>
            </a:r>
            <a:endParaRPr kumimoji="1" lang="en-US" altLang="zh-CN" sz="2800" dirty="0"/>
          </a:p>
          <a:p>
            <a:r>
              <a:rPr kumimoji="1" lang="zh-CN" altLang="en-US" sz="2800" dirty="0"/>
              <a:t>预期即将到来的夏季将会是有史以来最热的夏天，供给线如何移动？</a:t>
            </a:r>
            <a:endParaRPr kumimoji="1" lang="en-US" altLang="zh-CN" sz="2800" dirty="0"/>
          </a:p>
          <a:p>
            <a:r>
              <a:rPr kumimoji="1" lang="zh-CN" altLang="en-US" sz="2800" dirty="0"/>
              <a:t>       需求变多，供给不动</a:t>
            </a:r>
            <a:r>
              <a:rPr kumimoji="1" lang="en-US" altLang="zh-CN" sz="2800" dirty="0"/>
              <a:t>(</a:t>
            </a:r>
            <a:r>
              <a:rPr kumimoji="1" lang="zh-CN" altLang="en-US" sz="2800" dirty="0"/>
              <a:t>或者价格上涨</a:t>
            </a:r>
            <a:r>
              <a:rPr kumimoji="1" lang="en-US" altLang="zh-CN" sz="2800" dirty="0"/>
              <a:t>-&gt;</a:t>
            </a:r>
            <a:r>
              <a:rPr kumimoji="1" lang="zh-CN" altLang="en-US" sz="2800" dirty="0"/>
              <a:t>竞争原材料</a:t>
            </a:r>
            <a:r>
              <a:rPr kumimoji="1" lang="en-US" altLang="zh-CN" sz="2800" dirty="0"/>
              <a:t>-&gt;</a:t>
            </a:r>
            <a:r>
              <a:rPr kumimoji="1" lang="zh-CN" altLang="en-US" sz="2800" dirty="0"/>
              <a:t>原材料价格上涨</a:t>
            </a:r>
            <a:r>
              <a:rPr kumimoji="1" lang="en-US" altLang="zh-CN" sz="2800" dirty="0"/>
              <a:t>-&gt;</a:t>
            </a:r>
            <a:r>
              <a:rPr kumimoji="1" lang="zh-CN" altLang="en-US" sz="2800" dirty="0"/>
              <a:t>供给变多</a:t>
            </a:r>
            <a:r>
              <a:rPr kumimoji="1" lang="en-US" altLang="zh-CN" sz="2800" dirty="0"/>
              <a:t>)</a:t>
            </a:r>
          </a:p>
          <a:p>
            <a:r>
              <a:rPr kumimoji="1" lang="zh-CN" altLang="en-US" sz="2800" dirty="0"/>
              <a:t>上述变化对市场均衡结果（包括均衡价格和均衡量）有何影响？</a:t>
            </a:r>
            <a:endParaRPr kumimoji="1" lang="en-US" altLang="zh-CN" sz="2800" dirty="0"/>
          </a:p>
          <a:p>
            <a:endParaRPr kumimoji="1" lang="en-US" altLang="zh-CN" sz="2800" dirty="0"/>
          </a:p>
        </p:txBody>
      </p:sp>
    </p:spTree>
    <p:extLst>
      <p:ext uri="{BB962C8B-B14F-4D97-AF65-F5344CB8AC3E}">
        <p14:creationId xmlns:p14="http://schemas.microsoft.com/office/powerpoint/2010/main" val="4157940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2CE42-8847-BB43-A182-B76B12F29486}"/>
              </a:ext>
            </a:extLst>
          </p:cNvPr>
          <p:cNvSpPr>
            <a:spLocks noGrp="1"/>
          </p:cNvSpPr>
          <p:nvPr>
            <p:ph type="title"/>
          </p:nvPr>
        </p:nvSpPr>
        <p:spPr/>
        <p:txBody>
          <a:bodyPr/>
          <a:lstStyle/>
          <a:p>
            <a:r>
              <a:rPr kumimoji="1" lang="zh-CN" altLang="en-US" dirty="0"/>
              <a:t>例题</a:t>
            </a:r>
          </a:p>
        </p:txBody>
      </p:sp>
      <p:sp>
        <p:nvSpPr>
          <p:cNvPr id="3" name="内容占位符 2">
            <a:extLst>
              <a:ext uri="{FF2B5EF4-FFF2-40B4-BE49-F238E27FC236}">
                <a16:creationId xmlns:a16="http://schemas.microsoft.com/office/drawing/2014/main" id="{052104B3-74A0-9647-93A3-0351F650A128}"/>
              </a:ext>
            </a:extLst>
          </p:cNvPr>
          <p:cNvSpPr>
            <a:spLocks noGrp="1"/>
          </p:cNvSpPr>
          <p:nvPr>
            <p:ph idx="1"/>
          </p:nvPr>
        </p:nvSpPr>
        <p:spPr/>
        <p:txBody>
          <a:bodyPr/>
          <a:lstStyle/>
          <a:p>
            <a:r>
              <a:rPr lang="en-US" altLang="zh-CN" dirty="0"/>
              <a:t>2019</a:t>
            </a:r>
            <a:r>
              <a:rPr lang="zh-CN" altLang="zh-CN" dirty="0"/>
              <a:t>年底新冠肺炎疫情时，口罩价格快速上涨，但需求仍然十分旺盛。这是否违背了需求定理？为什么？ </a:t>
            </a:r>
            <a:endParaRPr lang="en-US" altLang="zh-CN" dirty="0"/>
          </a:p>
          <a:p>
            <a:r>
              <a:rPr kumimoji="1" lang="zh-CN" altLang="en-US" dirty="0"/>
              <a:t>没有，需求定理有一点：在其他条件不变的情况下</a:t>
            </a:r>
          </a:p>
        </p:txBody>
      </p:sp>
      <p:sp>
        <p:nvSpPr>
          <p:cNvPr id="4" name="灯片编号占位符 3">
            <a:extLst>
              <a:ext uri="{FF2B5EF4-FFF2-40B4-BE49-F238E27FC236}">
                <a16:creationId xmlns:a16="http://schemas.microsoft.com/office/drawing/2014/main" id="{3B9A72D3-6DCF-DB49-AA89-ADBCB06A5CC8}"/>
              </a:ext>
            </a:extLst>
          </p:cNvPr>
          <p:cNvSpPr>
            <a:spLocks noGrp="1"/>
          </p:cNvSpPr>
          <p:nvPr>
            <p:ph type="sldNum" sz="quarter" idx="11"/>
          </p:nvPr>
        </p:nvSpPr>
        <p:spPr/>
        <p:txBody>
          <a:bodyPr/>
          <a:lstStyle/>
          <a:p>
            <a:fld id="{CA91A399-1EE1-47BB-A2FF-66C1B24D2703}" type="slidenum">
              <a:rPr lang="en-US" altLang="zh-CN" smtClean="0"/>
              <a:pPr/>
              <a:t>18</a:t>
            </a:fld>
            <a:endParaRPr lang="en-US" altLang="zh-CN"/>
          </a:p>
        </p:txBody>
      </p:sp>
    </p:spTree>
    <p:extLst>
      <p:ext uri="{BB962C8B-B14F-4D97-AF65-F5344CB8AC3E}">
        <p14:creationId xmlns:p14="http://schemas.microsoft.com/office/powerpoint/2010/main" val="193574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F4532B9-2DDA-5C0F-A37D-0D9FE0D70700}"/>
              </a:ext>
            </a:extLst>
          </p:cNvPr>
          <p:cNvSpPr txBox="1"/>
          <p:nvPr/>
        </p:nvSpPr>
        <p:spPr>
          <a:xfrm>
            <a:off x="184416" y="949608"/>
            <a:ext cx="8775167" cy="3970318"/>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P:</a:t>
            </a:r>
            <a:r>
              <a:rPr lang="zh-CN" altLang="en-US" sz="1400" dirty="0">
                <a:latin typeface="宋体" panose="02010600030101010101" pitchFamily="2" charset="-122"/>
                <a:ea typeface="宋体" panose="02010600030101010101" pitchFamily="2" charset="-122"/>
              </a:rPr>
              <a:t>价格    </a:t>
            </a:r>
            <a:r>
              <a:rPr lang="en-US" altLang="zh-CN" sz="1400" dirty="0">
                <a:latin typeface="宋体" panose="02010600030101010101" pitchFamily="2" charset="-122"/>
                <a:ea typeface="宋体" panose="02010600030101010101" pitchFamily="2" charset="-122"/>
              </a:rPr>
              <a:t>Q:</a:t>
            </a:r>
            <a:r>
              <a:rPr lang="zh-CN" altLang="en-US" sz="1400" dirty="0">
                <a:latin typeface="宋体" panose="02010600030101010101" pitchFamily="2" charset="-122"/>
                <a:ea typeface="宋体" panose="02010600030101010101" pitchFamily="2" charset="-122"/>
              </a:rPr>
              <a:t>数量    </a:t>
            </a:r>
            <a:r>
              <a:rPr lang="en-US" altLang="zh-CN" sz="1400" dirty="0">
                <a:latin typeface="宋体" panose="02010600030101010101" pitchFamily="2" charset="-122"/>
                <a:ea typeface="宋体" panose="02010600030101010101" pitchFamily="2" charset="-122"/>
              </a:rPr>
              <a:t>D:</a:t>
            </a:r>
            <a:r>
              <a:rPr lang="zh-CN" altLang="en-US" sz="1400" dirty="0">
                <a:latin typeface="宋体" panose="02010600030101010101" pitchFamily="2" charset="-122"/>
                <a:ea typeface="宋体" panose="02010600030101010101" pitchFamily="2" charset="-122"/>
              </a:rPr>
              <a:t>需求    </a:t>
            </a:r>
            <a:r>
              <a:rPr lang="en-US" altLang="zh-CN" sz="1400" dirty="0">
                <a:latin typeface="宋体" panose="02010600030101010101" pitchFamily="2" charset="-122"/>
                <a:ea typeface="宋体" panose="02010600030101010101" pitchFamily="2" charset="-122"/>
              </a:rPr>
              <a:t>S:</a:t>
            </a:r>
            <a:r>
              <a:rPr lang="zh-CN" altLang="en-US" sz="1400" dirty="0">
                <a:latin typeface="宋体" panose="02010600030101010101" pitchFamily="2" charset="-122"/>
                <a:ea typeface="宋体" panose="02010600030101010101" pitchFamily="2" charset="-122"/>
              </a:rPr>
              <a:t>供给    </a:t>
            </a:r>
            <a:r>
              <a:rPr lang="en-US" altLang="zh-CN" sz="1400" dirty="0">
                <a:latin typeface="宋体" panose="02010600030101010101" pitchFamily="2" charset="-122"/>
                <a:ea typeface="宋体" panose="02010600030101010101" pitchFamily="2" charset="-122"/>
              </a:rPr>
              <a:t>E:</a:t>
            </a:r>
            <a:r>
              <a:rPr lang="zh-CN" altLang="en-US" sz="1400" dirty="0">
                <a:latin typeface="宋体" panose="02010600030101010101" pitchFamily="2" charset="-122"/>
                <a:ea typeface="宋体" panose="02010600030101010101" pitchFamily="2" charset="-122"/>
              </a:rPr>
              <a:t>均衡</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或期望</a:t>
            </a:r>
            <a:r>
              <a:rPr lang="en-US" altLang="zh-CN" sz="1400" dirty="0">
                <a:latin typeface="宋体" panose="02010600030101010101" pitchFamily="2" charset="-122"/>
                <a:ea typeface="宋体" panose="02010600030101010101" pitchFamily="2" charset="-122"/>
              </a:rPr>
              <a:t>)    e:</a:t>
            </a:r>
            <a:r>
              <a:rPr lang="zh-CN" altLang="en-US" sz="1400" dirty="0">
                <a:latin typeface="宋体" panose="02010600030101010101" pitchFamily="2" charset="-122"/>
                <a:ea typeface="宋体" panose="02010600030101010101" pitchFamily="2" charset="-122"/>
              </a:rPr>
              <a:t>弹性    </a:t>
            </a:r>
            <a:r>
              <a:rPr lang="en-US" altLang="zh-CN" sz="1400" dirty="0">
                <a:latin typeface="宋体" panose="02010600030101010101" pitchFamily="2" charset="-122"/>
                <a:ea typeface="宋体" panose="02010600030101010101" pitchFamily="2" charset="-122"/>
              </a:rPr>
              <a:t>ed:</a:t>
            </a:r>
            <a:r>
              <a:rPr lang="zh-CN" altLang="en-US" sz="1400" dirty="0">
                <a:latin typeface="宋体" panose="02010600030101010101" pitchFamily="2" charset="-122"/>
                <a:ea typeface="宋体" panose="02010600030101010101" pitchFamily="2" charset="-122"/>
              </a:rPr>
              <a:t>需求的价格弹性    </a:t>
            </a:r>
            <a:r>
              <a:rPr lang="en-US" altLang="zh-CN" sz="1400" dirty="0">
                <a:latin typeface="宋体" panose="02010600030101010101" pitchFamily="2" charset="-122"/>
                <a:ea typeface="宋体" panose="02010600030101010101" pitchFamily="2" charset="-122"/>
              </a:rPr>
              <a:t>es:</a:t>
            </a:r>
            <a:r>
              <a:rPr lang="zh-CN" altLang="en-US" sz="1400" dirty="0">
                <a:latin typeface="宋体" panose="02010600030101010101" pitchFamily="2" charset="-122"/>
                <a:ea typeface="宋体" panose="02010600030101010101" pitchFamily="2" charset="-122"/>
              </a:rPr>
              <a:t>供给的价格弹性    </a:t>
            </a:r>
            <a:r>
              <a:rPr lang="en-US" altLang="zh-CN" sz="1400" dirty="0" err="1">
                <a:latin typeface="宋体" panose="02010600030101010101" pitchFamily="2" charset="-122"/>
                <a:ea typeface="宋体" panose="02010600030101010101" pitchFamily="2" charset="-122"/>
              </a:rPr>
              <a:t>exy</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需求的交叉价格弹性    </a:t>
            </a:r>
            <a:r>
              <a:rPr lang="en-US" altLang="zh-CN" sz="1400" dirty="0">
                <a:latin typeface="宋体" panose="02010600030101010101" pitchFamily="2" charset="-122"/>
                <a:ea typeface="宋体" panose="02010600030101010101" pitchFamily="2" charset="-122"/>
              </a:rPr>
              <a:t>U:</a:t>
            </a:r>
            <a:r>
              <a:rPr lang="zh-CN" altLang="en-US" sz="1400" dirty="0">
                <a:latin typeface="宋体" panose="02010600030101010101" pitchFamily="2" charset="-122"/>
                <a:ea typeface="宋体" panose="02010600030101010101" pitchFamily="2" charset="-122"/>
              </a:rPr>
              <a:t>效用    </a:t>
            </a:r>
            <a:r>
              <a:rPr lang="en-US" altLang="zh-CN" sz="1400" dirty="0">
                <a:latin typeface="宋体" panose="02010600030101010101" pitchFamily="2" charset="-122"/>
                <a:ea typeface="宋体" panose="02010600030101010101" pitchFamily="2" charset="-122"/>
              </a:rPr>
              <a:t>TU:</a:t>
            </a:r>
            <a:r>
              <a:rPr lang="zh-CN" altLang="en-US" sz="1400" dirty="0">
                <a:latin typeface="宋体" panose="02010600030101010101" pitchFamily="2" charset="-122"/>
                <a:ea typeface="宋体" panose="02010600030101010101" pitchFamily="2" charset="-122"/>
              </a:rPr>
              <a:t>总效用    </a:t>
            </a:r>
            <a:r>
              <a:rPr lang="en-US" altLang="zh-CN" sz="1400" dirty="0">
                <a:latin typeface="宋体" panose="02010600030101010101" pitchFamily="2" charset="-122"/>
                <a:ea typeface="宋体" panose="02010600030101010101" pitchFamily="2" charset="-122"/>
              </a:rPr>
              <a:t>MU:</a:t>
            </a:r>
            <a:r>
              <a:rPr lang="zh-CN" altLang="en-US" sz="1400" dirty="0">
                <a:latin typeface="宋体" panose="02010600030101010101" pitchFamily="2" charset="-122"/>
                <a:ea typeface="宋体" panose="02010600030101010101" pitchFamily="2" charset="-122"/>
              </a:rPr>
              <a:t>边际效用     </a:t>
            </a:r>
            <a:r>
              <a:rPr lang="en-US" altLang="zh-CN" sz="1400" dirty="0">
                <a:latin typeface="宋体" panose="02010600030101010101" pitchFamily="2" charset="-122"/>
                <a:ea typeface="宋体" panose="02010600030101010101" pitchFamily="2" charset="-122"/>
              </a:rPr>
              <a:t>CS:</a:t>
            </a:r>
            <a:r>
              <a:rPr lang="zh-CN" altLang="en-US" sz="1400" dirty="0">
                <a:latin typeface="宋体" panose="02010600030101010101" pitchFamily="2" charset="-122"/>
                <a:ea typeface="宋体" panose="02010600030101010101" pitchFamily="2" charset="-122"/>
              </a:rPr>
              <a:t>消费者剩余    </a:t>
            </a:r>
            <a:r>
              <a:rPr lang="en-US" altLang="zh-CN" sz="1400" dirty="0">
                <a:latin typeface="宋体" panose="02010600030101010101" pitchFamily="2" charset="-122"/>
                <a:ea typeface="宋体" panose="02010600030101010101" pitchFamily="2" charset="-122"/>
              </a:rPr>
              <a:t>MRS:</a:t>
            </a:r>
            <a:r>
              <a:rPr lang="zh-CN" altLang="en-US" sz="1400" dirty="0">
                <a:latin typeface="宋体" panose="02010600030101010101" pitchFamily="2" charset="-122"/>
                <a:ea typeface="宋体" panose="02010600030101010101" pitchFamily="2" charset="-122"/>
              </a:rPr>
              <a:t>商品的边际替代率    </a:t>
            </a:r>
            <a:r>
              <a:rPr lang="en-US" altLang="zh-CN" sz="1400" dirty="0">
                <a:latin typeface="宋体" panose="02010600030101010101" pitchFamily="2" charset="-122"/>
                <a:ea typeface="宋体" panose="02010600030101010101" pitchFamily="2" charset="-122"/>
              </a:rPr>
              <a:t>L:</a:t>
            </a:r>
            <a:r>
              <a:rPr lang="zh-CN" altLang="en-US" sz="1400" dirty="0">
                <a:latin typeface="宋体" panose="02010600030101010101" pitchFamily="2" charset="-122"/>
                <a:ea typeface="宋体" panose="02010600030101010101" pitchFamily="2" charset="-122"/>
              </a:rPr>
              <a:t>劳动力    </a:t>
            </a:r>
            <a:r>
              <a:rPr lang="en-US" altLang="zh-CN" sz="1400" dirty="0">
                <a:latin typeface="宋体" panose="02010600030101010101" pitchFamily="2" charset="-122"/>
                <a:ea typeface="宋体" panose="02010600030101010101" pitchFamily="2" charset="-122"/>
              </a:rPr>
              <a:t>K:</a:t>
            </a:r>
            <a:r>
              <a:rPr lang="zh-CN" altLang="en-US" sz="1400" dirty="0">
                <a:latin typeface="宋体" panose="02010600030101010101" pitchFamily="2" charset="-122"/>
                <a:ea typeface="宋体" panose="02010600030101010101" pitchFamily="2" charset="-122"/>
              </a:rPr>
              <a:t>资本    </a:t>
            </a:r>
            <a:r>
              <a:rPr lang="en-US" altLang="zh-CN" sz="1400" dirty="0">
                <a:latin typeface="宋体" panose="02010600030101010101" pitchFamily="2" charset="-122"/>
                <a:ea typeface="宋体" panose="02010600030101010101" pitchFamily="2" charset="-122"/>
              </a:rPr>
              <a:t>TP:</a:t>
            </a:r>
            <a:r>
              <a:rPr lang="zh-CN" altLang="en-US" sz="1400" dirty="0">
                <a:latin typeface="宋体" panose="02010600030101010101" pitchFamily="2" charset="-122"/>
                <a:ea typeface="宋体" panose="02010600030101010101" pitchFamily="2" charset="-122"/>
              </a:rPr>
              <a:t>总产量</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AP:</a:t>
            </a:r>
            <a:r>
              <a:rPr lang="zh-CN" altLang="en-US" sz="1400" dirty="0">
                <a:latin typeface="宋体" panose="02010600030101010101" pitchFamily="2" charset="-122"/>
                <a:ea typeface="宋体" panose="02010600030101010101" pitchFamily="2" charset="-122"/>
              </a:rPr>
              <a:t>平均产量     </a:t>
            </a:r>
            <a:r>
              <a:rPr lang="en-US" altLang="zh-CN" sz="1400" dirty="0">
                <a:latin typeface="宋体" panose="02010600030101010101" pitchFamily="2" charset="-122"/>
                <a:ea typeface="宋体" panose="02010600030101010101" pitchFamily="2" charset="-122"/>
              </a:rPr>
              <a:t>MP:</a:t>
            </a:r>
            <a:r>
              <a:rPr lang="zh-CN" altLang="en-US" sz="1400" dirty="0">
                <a:latin typeface="宋体" panose="02010600030101010101" pitchFamily="2" charset="-122"/>
                <a:ea typeface="宋体" panose="02010600030101010101" pitchFamily="2" charset="-122"/>
              </a:rPr>
              <a:t>边际产量</a:t>
            </a:r>
            <a:r>
              <a:rPr lang="en-US" altLang="zh-CN" sz="1400" dirty="0">
                <a:latin typeface="宋体" panose="02010600030101010101" pitchFamily="2" charset="-122"/>
                <a:ea typeface="宋体" panose="02010600030101010101" pitchFamily="2" charset="-122"/>
              </a:rPr>
              <a:t>   MRTS:</a:t>
            </a:r>
            <a:r>
              <a:rPr lang="zh-CN" altLang="en-US" sz="1400" dirty="0">
                <a:latin typeface="宋体" panose="02010600030101010101" pitchFamily="2" charset="-122"/>
                <a:ea typeface="宋体" panose="02010600030101010101" pitchFamily="2" charset="-122"/>
              </a:rPr>
              <a:t>边际技术替代率    </a:t>
            </a:r>
            <a:r>
              <a:rPr lang="en-US" altLang="zh-CN" sz="1400" dirty="0">
                <a:latin typeface="宋体" panose="02010600030101010101" pitchFamily="2" charset="-122"/>
                <a:ea typeface="宋体" panose="02010600030101010101" pitchFamily="2" charset="-122"/>
              </a:rPr>
              <a:t>C:</a:t>
            </a:r>
            <a:r>
              <a:rPr lang="zh-CN" altLang="en-US" sz="1400" dirty="0">
                <a:latin typeface="宋体" panose="02010600030101010101" pitchFamily="2" charset="-122"/>
                <a:ea typeface="宋体" panose="02010600030101010101" pitchFamily="2" charset="-122"/>
              </a:rPr>
              <a:t>成本    </a:t>
            </a:r>
            <a:r>
              <a:rPr lang="en-US" altLang="zh-CN" sz="1400" dirty="0">
                <a:latin typeface="宋体" panose="02010600030101010101" pitchFamily="2" charset="-122"/>
                <a:ea typeface="宋体" panose="02010600030101010101" pitchFamily="2" charset="-122"/>
              </a:rPr>
              <a:t>STC:</a:t>
            </a:r>
            <a:r>
              <a:rPr lang="zh-CN" altLang="en-US" sz="1400" dirty="0">
                <a:latin typeface="宋体" panose="02010600030101010101" pitchFamily="2" charset="-122"/>
                <a:ea typeface="宋体" panose="02010600030101010101" pitchFamily="2" charset="-122"/>
              </a:rPr>
              <a:t>短期总成本    </a:t>
            </a:r>
            <a:r>
              <a:rPr lang="en-US" altLang="zh-CN" sz="1400" dirty="0">
                <a:latin typeface="宋体" panose="02010600030101010101" pitchFamily="2" charset="-122"/>
                <a:ea typeface="宋体" panose="02010600030101010101" pitchFamily="2" charset="-122"/>
              </a:rPr>
              <a:t>TFC:</a:t>
            </a:r>
            <a:r>
              <a:rPr lang="zh-CN" altLang="en-US" sz="1400" dirty="0">
                <a:latin typeface="宋体" panose="02010600030101010101" pitchFamily="2" charset="-122"/>
                <a:ea typeface="宋体" panose="02010600030101010101" pitchFamily="2" charset="-122"/>
              </a:rPr>
              <a:t>总不变成本     </a:t>
            </a:r>
            <a:r>
              <a:rPr lang="en-US" altLang="zh-CN" sz="1400" dirty="0">
                <a:latin typeface="宋体" panose="02010600030101010101" pitchFamily="2" charset="-122"/>
                <a:ea typeface="宋体" panose="02010600030101010101" pitchFamily="2" charset="-122"/>
              </a:rPr>
              <a:t>TVC:</a:t>
            </a:r>
            <a:r>
              <a:rPr lang="zh-CN" altLang="en-US" sz="1400" dirty="0">
                <a:latin typeface="宋体" panose="02010600030101010101" pitchFamily="2" charset="-122"/>
                <a:ea typeface="宋体" panose="02010600030101010101" pitchFamily="2" charset="-122"/>
              </a:rPr>
              <a:t>总可变成本    </a:t>
            </a:r>
            <a:r>
              <a:rPr lang="en-US" altLang="zh-CN" sz="1400" dirty="0">
                <a:latin typeface="宋体" panose="02010600030101010101" pitchFamily="2" charset="-122"/>
                <a:ea typeface="宋体" panose="02010600030101010101" pitchFamily="2" charset="-122"/>
              </a:rPr>
              <a:t>TC:</a:t>
            </a:r>
            <a:r>
              <a:rPr lang="zh-CN" altLang="en-US" sz="1400" dirty="0">
                <a:latin typeface="宋体" panose="02010600030101010101" pitchFamily="2" charset="-122"/>
                <a:ea typeface="宋体" panose="02010600030101010101" pitchFamily="2" charset="-122"/>
              </a:rPr>
              <a:t>总成本</a:t>
            </a:r>
            <a:r>
              <a:rPr lang="en-US" altLang="zh-CN" sz="1400" dirty="0">
                <a:latin typeface="宋体" panose="02010600030101010101" pitchFamily="2" charset="-122"/>
                <a:ea typeface="宋体" panose="02010600030101010101" pitchFamily="2" charset="-122"/>
              </a:rPr>
              <a:t>AFC:</a:t>
            </a:r>
            <a:r>
              <a:rPr lang="zh-CN" altLang="en-US" sz="1400" dirty="0">
                <a:latin typeface="宋体" panose="02010600030101010101" pitchFamily="2" charset="-122"/>
                <a:ea typeface="宋体" panose="02010600030101010101" pitchFamily="2" charset="-122"/>
              </a:rPr>
              <a:t>平均不变成本    </a:t>
            </a:r>
            <a:r>
              <a:rPr lang="en-US" altLang="zh-CN" sz="1400" dirty="0">
                <a:latin typeface="宋体" panose="02010600030101010101" pitchFamily="2" charset="-122"/>
                <a:ea typeface="宋体" panose="02010600030101010101" pitchFamily="2" charset="-122"/>
              </a:rPr>
              <a:t>w:</a:t>
            </a:r>
            <a:r>
              <a:rPr lang="zh-CN" altLang="en-US" sz="1400" dirty="0">
                <a:latin typeface="宋体" panose="02010600030101010101" pitchFamily="2" charset="-122"/>
                <a:ea typeface="宋体" panose="02010600030101010101" pitchFamily="2" charset="-122"/>
              </a:rPr>
              <a:t>劳动价格 </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AVC:</a:t>
            </a:r>
            <a:r>
              <a:rPr lang="zh-CN" altLang="en-US" sz="1400" dirty="0">
                <a:latin typeface="宋体" panose="02010600030101010101" pitchFamily="2" charset="-122"/>
                <a:ea typeface="宋体" panose="02010600030101010101" pitchFamily="2" charset="-122"/>
              </a:rPr>
              <a:t>平均可变成本    </a:t>
            </a:r>
            <a:r>
              <a:rPr lang="en-US" altLang="zh-CN" sz="1400" dirty="0">
                <a:latin typeface="宋体" panose="02010600030101010101" pitchFamily="2" charset="-122"/>
                <a:ea typeface="宋体" panose="02010600030101010101" pitchFamily="2" charset="-122"/>
              </a:rPr>
              <a:t>AC:</a:t>
            </a:r>
            <a:r>
              <a:rPr lang="zh-CN" altLang="en-US" sz="1400" dirty="0">
                <a:latin typeface="宋体" panose="02010600030101010101" pitchFamily="2" charset="-122"/>
                <a:ea typeface="宋体" panose="02010600030101010101" pitchFamily="2" charset="-122"/>
              </a:rPr>
              <a:t>平均总成本    </a:t>
            </a:r>
            <a:r>
              <a:rPr lang="en-US" altLang="zh-CN" sz="1400" dirty="0">
                <a:latin typeface="宋体" panose="02010600030101010101" pitchFamily="2" charset="-122"/>
                <a:ea typeface="宋体" panose="02010600030101010101" pitchFamily="2" charset="-122"/>
              </a:rPr>
              <a:t>MC:</a:t>
            </a:r>
            <a:r>
              <a:rPr lang="zh-CN" altLang="en-US" sz="1400" dirty="0">
                <a:latin typeface="宋体" panose="02010600030101010101" pitchFamily="2" charset="-122"/>
                <a:ea typeface="宋体" panose="02010600030101010101" pitchFamily="2" charset="-122"/>
              </a:rPr>
              <a:t>边际成本    </a:t>
            </a:r>
            <a:r>
              <a:rPr lang="en-US" altLang="zh-CN" sz="1400" dirty="0">
                <a:latin typeface="宋体" panose="02010600030101010101" pitchFamily="2" charset="-122"/>
                <a:ea typeface="宋体" panose="02010600030101010101" pitchFamily="2" charset="-122"/>
              </a:rPr>
              <a:t>RLTC:</a:t>
            </a:r>
            <a:r>
              <a:rPr lang="zh-CN" altLang="en-US" sz="1400" dirty="0">
                <a:latin typeface="宋体" panose="02010600030101010101" pitchFamily="2" charset="-122"/>
                <a:ea typeface="宋体" panose="02010600030101010101" pitchFamily="2" charset="-122"/>
              </a:rPr>
              <a:t>长期总成本    </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LAC:</a:t>
            </a:r>
            <a:r>
              <a:rPr lang="zh-CN" altLang="en-US" sz="1400" dirty="0">
                <a:latin typeface="宋体" panose="02010600030101010101" pitchFamily="2" charset="-122"/>
                <a:ea typeface="宋体" panose="02010600030101010101" pitchFamily="2" charset="-122"/>
              </a:rPr>
              <a:t>长期平均成本    </a:t>
            </a:r>
            <a:r>
              <a:rPr lang="en-US" altLang="zh-CN" sz="1400" dirty="0">
                <a:latin typeface="宋体" panose="02010600030101010101" pitchFamily="2" charset="-122"/>
                <a:ea typeface="宋体" panose="02010600030101010101" pitchFamily="2" charset="-122"/>
              </a:rPr>
              <a:t>SAC:</a:t>
            </a:r>
            <a:r>
              <a:rPr lang="zh-CN" altLang="en-US" sz="1400" dirty="0">
                <a:latin typeface="宋体" panose="02010600030101010101" pitchFamily="2" charset="-122"/>
                <a:ea typeface="宋体" panose="02010600030101010101" pitchFamily="2" charset="-122"/>
              </a:rPr>
              <a:t>短期平均成本    </a:t>
            </a:r>
            <a:r>
              <a:rPr lang="en-US" altLang="zh-CN" sz="1400" dirty="0">
                <a:latin typeface="宋体" panose="02010600030101010101" pitchFamily="2" charset="-122"/>
                <a:ea typeface="宋体" panose="02010600030101010101" pitchFamily="2" charset="-122"/>
              </a:rPr>
              <a:t>LMC:</a:t>
            </a:r>
            <a:r>
              <a:rPr lang="zh-CN" altLang="en-US" sz="1400" dirty="0">
                <a:latin typeface="宋体" panose="02010600030101010101" pitchFamily="2" charset="-122"/>
                <a:ea typeface="宋体" panose="02010600030101010101" pitchFamily="2" charset="-122"/>
              </a:rPr>
              <a:t>长期边际成本    </a:t>
            </a:r>
            <a:r>
              <a:rPr lang="en-US" altLang="zh-CN" sz="1400" dirty="0">
                <a:latin typeface="宋体" panose="02010600030101010101" pitchFamily="2" charset="-122"/>
                <a:ea typeface="宋体" panose="02010600030101010101" pitchFamily="2" charset="-122"/>
              </a:rPr>
              <a:t>SMC:</a:t>
            </a:r>
            <a:r>
              <a:rPr lang="zh-CN" altLang="en-US" sz="1400" dirty="0">
                <a:latin typeface="宋体" panose="02010600030101010101" pitchFamily="2" charset="-122"/>
                <a:ea typeface="宋体" panose="02010600030101010101" pitchFamily="2" charset="-122"/>
              </a:rPr>
              <a:t>短期边际成本</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TR:</a:t>
            </a:r>
            <a:r>
              <a:rPr lang="zh-CN" altLang="en-US" sz="1400" dirty="0">
                <a:latin typeface="宋体" panose="02010600030101010101" pitchFamily="2" charset="-122"/>
                <a:ea typeface="宋体" panose="02010600030101010101" pitchFamily="2" charset="-122"/>
              </a:rPr>
              <a:t>总收益    </a:t>
            </a:r>
            <a:r>
              <a:rPr lang="en-US" altLang="zh-CN" sz="1400" dirty="0">
                <a:latin typeface="宋体" panose="02010600030101010101" pitchFamily="2" charset="-122"/>
                <a:ea typeface="宋体" panose="02010600030101010101" pitchFamily="2" charset="-122"/>
              </a:rPr>
              <a:t>AR:</a:t>
            </a:r>
            <a:r>
              <a:rPr lang="zh-CN" altLang="en-US" sz="1400" dirty="0">
                <a:latin typeface="宋体" panose="02010600030101010101" pitchFamily="2" charset="-122"/>
                <a:ea typeface="宋体" panose="02010600030101010101" pitchFamily="2" charset="-122"/>
              </a:rPr>
              <a:t>平均收益    </a:t>
            </a:r>
            <a:r>
              <a:rPr lang="en-US" altLang="zh-CN" sz="1400" dirty="0">
                <a:latin typeface="宋体" panose="02010600030101010101" pitchFamily="2" charset="-122"/>
                <a:ea typeface="宋体" panose="02010600030101010101" pitchFamily="2" charset="-122"/>
              </a:rPr>
              <a:t>MR:</a:t>
            </a:r>
            <a:r>
              <a:rPr lang="zh-CN" altLang="en-US" sz="1400" dirty="0">
                <a:latin typeface="宋体" panose="02010600030101010101" pitchFamily="2" charset="-122"/>
                <a:ea typeface="宋体" panose="02010600030101010101" pitchFamily="2" charset="-122"/>
              </a:rPr>
              <a:t>边际收益    </a:t>
            </a:r>
            <a:r>
              <a:rPr lang="en-US" altLang="zh-CN" sz="1400" dirty="0">
                <a:latin typeface="宋体" panose="02010600030101010101" pitchFamily="2" charset="-122"/>
                <a:ea typeface="宋体" panose="02010600030101010101" pitchFamily="2" charset="-122"/>
              </a:rPr>
              <a:t>PS:</a:t>
            </a:r>
            <a:r>
              <a:rPr lang="zh-CN" altLang="en-US" sz="1400" dirty="0">
                <a:latin typeface="宋体" panose="02010600030101010101" pitchFamily="2" charset="-122"/>
                <a:ea typeface="宋体" panose="02010600030101010101" pitchFamily="2" charset="-122"/>
              </a:rPr>
              <a:t>生产者剩余    </a:t>
            </a:r>
            <a:r>
              <a:rPr lang="en-US" altLang="zh-CN" sz="1400" dirty="0">
                <a:latin typeface="宋体" panose="02010600030101010101" pitchFamily="2" charset="-122"/>
                <a:ea typeface="宋体" panose="02010600030101010101" pitchFamily="2" charset="-122"/>
              </a:rPr>
              <a:t>MP:</a:t>
            </a:r>
            <a:r>
              <a:rPr lang="zh-CN" altLang="en-US" sz="1400" dirty="0">
                <a:latin typeface="宋体" panose="02010600030101010101" pitchFamily="2" charset="-122"/>
                <a:ea typeface="宋体" panose="02010600030101010101" pitchFamily="2" charset="-122"/>
              </a:rPr>
              <a:t>边际产品    </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VMP:</a:t>
            </a:r>
            <a:r>
              <a:rPr lang="zh-CN" altLang="en-US" sz="1400" dirty="0">
                <a:latin typeface="宋体" panose="02010600030101010101" pitchFamily="2" charset="-122"/>
                <a:ea typeface="宋体" panose="02010600030101010101" pitchFamily="2" charset="-122"/>
              </a:rPr>
              <a:t>边际产品价值    </a:t>
            </a:r>
            <a:r>
              <a:rPr lang="en-US" altLang="zh-CN" sz="1400" dirty="0">
                <a:latin typeface="宋体" panose="02010600030101010101" pitchFamily="2" charset="-122"/>
                <a:ea typeface="宋体" panose="02010600030101010101" pitchFamily="2" charset="-122"/>
              </a:rPr>
              <a:t>MRP:</a:t>
            </a:r>
            <a:r>
              <a:rPr lang="zh-CN" altLang="en-US" sz="1400" dirty="0">
                <a:latin typeface="宋体" panose="02010600030101010101" pitchFamily="2" charset="-122"/>
                <a:ea typeface="宋体" panose="02010600030101010101" pitchFamily="2" charset="-122"/>
              </a:rPr>
              <a:t>边际收益产品    </a:t>
            </a:r>
            <a:r>
              <a:rPr lang="en-US" altLang="zh-CN" sz="1400" dirty="0">
                <a:latin typeface="宋体" panose="02010600030101010101" pitchFamily="2" charset="-122"/>
                <a:ea typeface="宋体" panose="02010600030101010101" pitchFamily="2" charset="-122"/>
              </a:rPr>
              <a:t>MFC:</a:t>
            </a:r>
            <a:r>
              <a:rPr lang="zh-CN" altLang="en-US" sz="1400" dirty="0">
                <a:latin typeface="宋体" panose="02010600030101010101" pitchFamily="2" charset="-122"/>
                <a:ea typeface="宋体" panose="02010600030101010101" pitchFamily="2" charset="-122"/>
              </a:rPr>
              <a:t>边际要素成本    </a:t>
            </a:r>
            <a:r>
              <a:rPr lang="en-US" altLang="zh-CN" sz="1400" dirty="0">
                <a:latin typeface="宋体" panose="02010600030101010101" pitchFamily="2" charset="-122"/>
                <a:ea typeface="宋体" panose="02010600030101010101" pitchFamily="2" charset="-122"/>
              </a:rPr>
              <a:t>r:</a:t>
            </a:r>
            <a:r>
              <a:rPr lang="zh-CN" altLang="en-US" sz="1400" dirty="0">
                <a:latin typeface="宋体" panose="02010600030101010101" pitchFamily="2" charset="-122"/>
                <a:ea typeface="宋体" panose="02010600030101010101" pitchFamily="2" charset="-122"/>
              </a:rPr>
              <a:t>利率   </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PEP:</a:t>
            </a:r>
            <a:r>
              <a:rPr lang="zh-CN" altLang="en-US" sz="1400" dirty="0">
                <a:latin typeface="宋体" panose="02010600030101010101" pitchFamily="2" charset="-122"/>
                <a:ea typeface="宋体" panose="02010600030101010101" pitchFamily="2" charset="-122"/>
              </a:rPr>
              <a:t>价格扩展线</a:t>
            </a:r>
            <a:endParaRPr lang="en-US" altLang="zh-CN" sz="14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微观所有的公式只有两个</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那就是效用论的</a:t>
            </a:r>
            <a:r>
              <a:rPr lang="en-US" altLang="zh-CN" sz="1400" dirty="0">
                <a:latin typeface="宋体" panose="02010600030101010101" pitchFamily="2" charset="-122"/>
                <a:ea typeface="宋体" panose="02010600030101010101" pitchFamily="2" charset="-122"/>
              </a:rPr>
              <a:t>d (U) /d (x)=0</a:t>
            </a:r>
            <a:r>
              <a:rPr lang="zh-CN" altLang="en-US" sz="1400" dirty="0">
                <a:latin typeface="宋体" panose="02010600030101010101" pitchFamily="2" charset="-122"/>
                <a:ea typeface="宋体" panose="02010600030101010101" pitchFamily="2" charset="-122"/>
              </a:rPr>
              <a:t>和生产论的</a:t>
            </a:r>
            <a:r>
              <a:rPr lang="en-US" altLang="zh-CN" sz="1400" dirty="0" err="1">
                <a:latin typeface="宋体" panose="02010600030101010101" pitchFamily="2" charset="-122"/>
                <a:ea typeface="宋体" panose="02010600030101010101" pitchFamily="2" charset="-122"/>
              </a:rPr>
              <a:t>dr</a:t>
            </a:r>
            <a:r>
              <a:rPr lang="en-US" altLang="zh-CN" sz="1400" dirty="0">
                <a:latin typeface="宋体" panose="02010600030101010101" pitchFamily="2" charset="-122"/>
                <a:ea typeface="宋体" panose="02010600030101010101" pitchFamily="2" charset="-122"/>
              </a:rPr>
              <a:t>/dl=0(</a:t>
            </a:r>
            <a:r>
              <a:rPr lang="zh-CN" altLang="en-US" sz="1400" dirty="0">
                <a:latin typeface="宋体" panose="02010600030101010101" pitchFamily="2" charset="-122"/>
                <a:ea typeface="宋体" panose="02010600030101010101" pitchFamily="2" charset="-122"/>
              </a:rPr>
              <a:t>求</a:t>
            </a:r>
            <a:r>
              <a:rPr lang="en-US" altLang="zh-CN" sz="1400" dirty="0">
                <a:latin typeface="宋体" panose="02010600030101010101" pitchFamily="2" charset="-122"/>
                <a:ea typeface="宋体" panose="02010600030101010101" pitchFamily="2" charset="-122"/>
              </a:rPr>
              <a:t>k</a:t>
            </a:r>
            <a:r>
              <a:rPr lang="zh-CN" altLang="en-US" sz="1400" dirty="0">
                <a:latin typeface="宋体" panose="02010600030101010101" pitchFamily="2" charset="-122"/>
                <a:ea typeface="宋体" panose="02010600030101010101" pitchFamily="2" charset="-122"/>
              </a:rPr>
              <a:t>的时候就是</a:t>
            </a:r>
            <a:r>
              <a:rPr lang="en-US" altLang="zh-CN" sz="1400" dirty="0">
                <a:latin typeface="宋体" panose="02010600030101010101" pitchFamily="2" charset="-122"/>
                <a:ea typeface="宋体" panose="02010600030101010101" pitchFamily="2" charset="-122"/>
              </a:rPr>
              <a:t>dk),</a:t>
            </a:r>
            <a:r>
              <a:rPr lang="zh-CN" altLang="en-US" sz="1400" dirty="0">
                <a:latin typeface="宋体" panose="02010600030101010101" pitchFamily="2" charset="-122"/>
                <a:ea typeface="宋体" panose="02010600030101010101" pitchFamily="2" charset="-122"/>
              </a:rPr>
              <a:t>所有一切的共识全都是从这两个式子加上不同的条件推导出来的</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U:</a:t>
            </a:r>
            <a:r>
              <a:rPr lang="zh-CN" altLang="en-US" sz="1400" dirty="0">
                <a:latin typeface="宋体" panose="02010600030101010101" pitchFamily="2" charset="-122"/>
                <a:ea typeface="宋体" panose="02010600030101010101" pitchFamily="2" charset="-122"/>
              </a:rPr>
              <a:t>效用    </a:t>
            </a:r>
            <a:r>
              <a:rPr lang="en-US" altLang="zh-CN" sz="1400" dirty="0">
                <a:latin typeface="宋体" panose="02010600030101010101" pitchFamily="2" charset="-122"/>
                <a:ea typeface="宋体" panose="02010600030101010101" pitchFamily="2" charset="-122"/>
              </a:rPr>
              <a:t>x:</a:t>
            </a:r>
            <a:r>
              <a:rPr lang="zh-CN" altLang="en-US" sz="1400" dirty="0">
                <a:latin typeface="宋体" panose="02010600030101010101" pitchFamily="2" charset="-122"/>
                <a:ea typeface="宋体" panose="02010600030101010101" pitchFamily="2" charset="-122"/>
              </a:rPr>
              <a:t>产品</a:t>
            </a:r>
            <a:r>
              <a:rPr lang="en-US" altLang="zh-CN" sz="1400" dirty="0">
                <a:latin typeface="宋体" panose="02010600030101010101" pitchFamily="2" charset="-122"/>
                <a:ea typeface="宋体" panose="02010600030101010101" pitchFamily="2" charset="-122"/>
              </a:rPr>
              <a:t>(x1</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x2..oas </a:t>
            </a:r>
            <a:r>
              <a:rPr lang="en-US" altLang="zh-CN" sz="1400" dirty="0" err="1">
                <a:latin typeface="宋体" panose="02010600030101010101" pitchFamily="2" charset="-122"/>
                <a:ea typeface="宋体" panose="02010600030101010101" pitchFamily="2" charset="-122"/>
              </a:rPr>
              <a:t>xn</a:t>
            </a:r>
            <a:r>
              <a:rPr lang="en-US" altLang="zh-CN" sz="1400" dirty="0">
                <a:latin typeface="宋体" panose="02010600030101010101" pitchFamily="2" charset="-122"/>
                <a:ea typeface="宋体" panose="02010600030101010101" pitchFamily="2" charset="-122"/>
              </a:rPr>
              <a:t>)    Tt:</a:t>
            </a:r>
            <a:r>
              <a:rPr lang="zh-CN" altLang="en-US" sz="1400" dirty="0">
                <a:latin typeface="宋体" panose="02010600030101010101" pitchFamily="2" charset="-122"/>
                <a:ea typeface="宋体" panose="02010600030101010101" pitchFamily="2" charset="-122"/>
              </a:rPr>
              <a:t>利润</a:t>
            </a:r>
            <a:r>
              <a:rPr lang="en-US" altLang="zh-CN" sz="1400" dirty="0">
                <a:latin typeface="宋体" panose="02010600030101010101" pitchFamily="2" charset="-122"/>
                <a:ea typeface="宋体" panose="02010600030101010101" pitchFamily="2" charset="-122"/>
              </a:rPr>
              <a:t>    l:</a:t>
            </a:r>
            <a:r>
              <a:rPr lang="zh-CN" altLang="en-US" sz="1400" dirty="0">
                <a:latin typeface="宋体" panose="02010600030101010101" pitchFamily="2" charset="-122"/>
                <a:ea typeface="宋体" panose="02010600030101010101" pitchFamily="2" charset="-122"/>
              </a:rPr>
              <a:t>劳动    </a:t>
            </a:r>
            <a:r>
              <a:rPr lang="en-US" altLang="zh-CN" sz="1400" dirty="0">
                <a:latin typeface="宋体" panose="02010600030101010101" pitchFamily="2" charset="-122"/>
                <a:ea typeface="宋体" panose="02010600030101010101" pitchFamily="2" charset="-122"/>
              </a:rPr>
              <a:t>k:</a:t>
            </a:r>
            <a:r>
              <a:rPr lang="zh-CN" altLang="en-US" sz="1400" dirty="0">
                <a:latin typeface="宋体" panose="02010600030101010101" pitchFamily="2" charset="-122"/>
                <a:ea typeface="宋体" panose="02010600030101010101" pitchFamily="2" charset="-122"/>
              </a:rPr>
              <a:t>资本    </a:t>
            </a:r>
            <a:r>
              <a:rPr lang="en-US" altLang="zh-CN" sz="1400" dirty="0">
                <a:latin typeface="宋体" panose="02010600030101010101" pitchFamily="2" charset="-122"/>
                <a:ea typeface="宋体" panose="02010600030101010101" pitchFamily="2" charset="-122"/>
              </a:rPr>
              <a:t>D:</a:t>
            </a:r>
            <a:r>
              <a:rPr lang="zh-CN" altLang="en-US" sz="1400" dirty="0">
                <a:latin typeface="宋体" panose="02010600030101010101" pitchFamily="2" charset="-122"/>
                <a:ea typeface="宋体" panose="02010600030101010101" pitchFamily="2" charset="-122"/>
              </a:rPr>
              <a:t>需求</a:t>
            </a:r>
            <a:r>
              <a:rPr lang="en-US" altLang="zh-CN" sz="1400" dirty="0">
                <a:latin typeface="宋体" panose="02010600030101010101" pitchFamily="2" charset="-122"/>
                <a:ea typeface="宋体" panose="02010600030101010101" pitchFamily="2" charset="-122"/>
              </a:rPr>
              <a:t>    S:</a:t>
            </a:r>
            <a:r>
              <a:rPr lang="zh-CN" altLang="en-US" sz="1400" dirty="0">
                <a:latin typeface="宋体" panose="02010600030101010101" pitchFamily="2" charset="-122"/>
                <a:ea typeface="宋体" panose="02010600030101010101" pitchFamily="2" charset="-122"/>
              </a:rPr>
              <a:t>供给</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Q:</a:t>
            </a:r>
            <a:r>
              <a:rPr lang="zh-CN" altLang="en-US" sz="1400" dirty="0">
                <a:latin typeface="宋体" panose="02010600030101010101" pitchFamily="2" charset="-122"/>
                <a:ea typeface="宋体" panose="02010600030101010101" pitchFamily="2" charset="-122"/>
              </a:rPr>
              <a:t>产量</a:t>
            </a:r>
            <a:r>
              <a:rPr lang="en-US" altLang="zh-CN" sz="1400" dirty="0">
                <a:latin typeface="宋体" panose="02010600030101010101" pitchFamily="2" charset="-122"/>
                <a:ea typeface="宋体" panose="02010600030101010101" pitchFamily="2" charset="-122"/>
              </a:rPr>
              <a:t>    P:</a:t>
            </a:r>
            <a:r>
              <a:rPr lang="zh-CN" altLang="en-US" sz="1400" dirty="0">
                <a:latin typeface="宋体" panose="02010600030101010101" pitchFamily="2" charset="-122"/>
                <a:ea typeface="宋体" panose="02010600030101010101" pitchFamily="2" charset="-122"/>
              </a:rPr>
              <a:t>价格</a:t>
            </a:r>
            <a:r>
              <a:rPr lang="en-US" altLang="zh-CN" sz="1400" dirty="0">
                <a:latin typeface="宋体" panose="02010600030101010101" pitchFamily="2" charset="-122"/>
                <a:ea typeface="宋体" panose="02010600030101010101" pitchFamily="2" charset="-122"/>
              </a:rPr>
              <a:t>    E:</a:t>
            </a:r>
            <a:r>
              <a:rPr lang="zh-CN" altLang="en-US" sz="1400" dirty="0">
                <a:latin typeface="宋体" panose="02010600030101010101" pitchFamily="2" charset="-122"/>
                <a:ea typeface="宋体" panose="02010600030101010101" pitchFamily="2" charset="-122"/>
              </a:rPr>
              <a:t>均衡</a:t>
            </a:r>
            <a:r>
              <a:rPr lang="en-US" altLang="zh-CN" sz="1400" dirty="0">
                <a:latin typeface="宋体" panose="02010600030101010101" pitchFamily="2" charset="-122"/>
                <a:ea typeface="宋体" panose="02010600030101010101" pitchFamily="2" charset="-122"/>
              </a:rPr>
              <a:t>     M:</a:t>
            </a:r>
            <a:r>
              <a:rPr lang="zh-CN" altLang="en-US" sz="1400" dirty="0">
                <a:latin typeface="宋体" panose="02010600030101010101" pitchFamily="2" charset="-122"/>
                <a:ea typeface="宋体" panose="02010600030101010101" pitchFamily="2" charset="-122"/>
              </a:rPr>
              <a:t>边际</a:t>
            </a:r>
            <a:r>
              <a:rPr lang="en-US" altLang="zh-CN" sz="1400" dirty="0">
                <a:latin typeface="宋体" panose="02010600030101010101" pitchFamily="2" charset="-122"/>
                <a:ea typeface="宋体" panose="02010600030101010101" pitchFamily="2" charset="-122"/>
              </a:rPr>
              <a:t>    R:</a:t>
            </a:r>
            <a:r>
              <a:rPr lang="zh-CN" altLang="en-US" sz="1400" dirty="0">
                <a:latin typeface="宋体" panose="02010600030101010101" pitchFamily="2" charset="-122"/>
                <a:ea typeface="宋体" panose="02010600030101010101" pitchFamily="2" charset="-122"/>
              </a:rPr>
              <a:t>替代</a:t>
            </a:r>
            <a:r>
              <a:rPr lang="en-US" altLang="zh-CN" sz="1400" dirty="0">
                <a:latin typeface="宋体" panose="02010600030101010101" pitchFamily="2" charset="-122"/>
                <a:ea typeface="宋体" panose="02010600030101010101" pitchFamily="2" charset="-122"/>
              </a:rPr>
              <a:t>     A:</a:t>
            </a:r>
            <a:r>
              <a:rPr lang="zh-CN" altLang="en-US" sz="1400" dirty="0">
                <a:latin typeface="宋体" panose="02010600030101010101" pitchFamily="2" charset="-122"/>
                <a:ea typeface="宋体" panose="02010600030101010101" pitchFamily="2" charset="-122"/>
              </a:rPr>
              <a:t>平均</a:t>
            </a:r>
            <a:r>
              <a:rPr lang="en-US" altLang="zh-CN" sz="1400" dirty="0">
                <a:latin typeface="宋体" panose="02010600030101010101" pitchFamily="2" charset="-122"/>
                <a:ea typeface="宋体" panose="02010600030101010101" pitchFamily="2" charset="-122"/>
              </a:rPr>
              <a:t>    T:</a:t>
            </a:r>
            <a:r>
              <a:rPr lang="zh-CN" altLang="en-US" sz="1400" dirty="0">
                <a:latin typeface="宋体" panose="02010600030101010101" pitchFamily="2" charset="-122"/>
                <a:ea typeface="宋体" panose="02010600030101010101" pitchFamily="2" charset="-122"/>
              </a:rPr>
              <a:t>总的    </a:t>
            </a:r>
            <a:r>
              <a:rPr lang="en-US" altLang="zh-CN" sz="1400" dirty="0">
                <a:latin typeface="宋体" panose="02010600030101010101" pitchFamily="2" charset="-122"/>
                <a:ea typeface="宋体" panose="02010600030101010101" pitchFamily="2" charset="-122"/>
              </a:rPr>
              <a:t>TFC:</a:t>
            </a:r>
            <a:r>
              <a:rPr lang="zh-CN" altLang="en-US" sz="1400" dirty="0">
                <a:latin typeface="宋体" panose="02010600030101010101" pitchFamily="2" charset="-122"/>
                <a:ea typeface="宋体" panose="02010600030101010101" pitchFamily="2" charset="-122"/>
              </a:rPr>
              <a:t>固定总成本</a:t>
            </a:r>
            <a:r>
              <a:rPr lang="en-US" altLang="zh-CN" sz="1400" dirty="0">
                <a:latin typeface="宋体" panose="02010600030101010101" pitchFamily="2" charset="-122"/>
                <a:ea typeface="宋体" panose="02010600030101010101" pitchFamily="2" charset="-122"/>
              </a:rPr>
              <a:t>TVC:</a:t>
            </a:r>
            <a:r>
              <a:rPr lang="zh-CN" altLang="en-US" sz="1400" dirty="0">
                <a:latin typeface="宋体" panose="02010600030101010101" pitchFamily="2" charset="-122"/>
                <a:ea typeface="宋体" panose="02010600030101010101" pitchFamily="2" charset="-122"/>
              </a:rPr>
              <a:t>可变总成本   </a:t>
            </a:r>
            <a:r>
              <a:rPr lang="en-US" altLang="zh-CN" sz="1400" dirty="0">
                <a:latin typeface="宋体" panose="02010600030101010101" pitchFamily="2" charset="-122"/>
                <a:ea typeface="宋体" panose="02010600030101010101" pitchFamily="2" charset="-122"/>
              </a:rPr>
              <a:t>TC:</a:t>
            </a:r>
            <a:r>
              <a:rPr lang="zh-CN" altLang="en-US" sz="1400" dirty="0">
                <a:latin typeface="宋体" panose="02010600030101010101" pitchFamily="2" charset="-122"/>
                <a:ea typeface="宋体" panose="02010600030101010101" pitchFamily="2" charset="-122"/>
              </a:rPr>
              <a:t>总成本   </a:t>
            </a:r>
            <a:r>
              <a:rPr lang="en-US" altLang="zh-CN" sz="1400" dirty="0">
                <a:latin typeface="宋体" panose="02010600030101010101" pitchFamily="2" charset="-122"/>
                <a:ea typeface="宋体" panose="02010600030101010101" pitchFamily="2" charset="-122"/>
              </a:rPr>
              <a:t>AC:</a:t>
            </a:r>
            <a:r>
              <a:rPr lang="zh-CN" altLang="en-US" sz="1400" dirty="0">
                <a:latin typeface="宋体" panose="02010600030101010101" pitchFamily="2" charset="-122"/>
                <a:ea typeface="宋体" panose="02010600030101010101" pitchFamily="2" charset="-122"/>
              </a:rPr>
              <a:t>平均成本   </a:t>
            </a:r>
            <a:r>
              <a:rPr lang="en-US" altLang="zh-CN" sz="1400" dirty="0">
                <a:latin typeface="宋体" panose="02010600030101010101" pitchFamily="2" charset="-122"/>
                <a:ea typeface="宋体" panose="02010600030101010101" pitchFamily="2" charset="-122"/>
              </a:rPr>
              <a:t>AFC:</a:t>
            </a:r>
            <a:r>
              <a:rPr lang="zh-CN" altLang="en-US" sz="1400" dirty="0">
                <a:latin typeface="宋体" panose="02010600030101010101" pitchFamily="2" charset="-122"/>
                <a:ea typeface="宋体" panose="02010600030101010101" pitchFamily="2" charset="-122"/>
              </a:rPr>
              <a:t>平均固定成本    </a:t>
            </a:r>
            <a:r>
              <a:rPr lang="en-US" altLang="zh-CN" sz="1400" dirty="0">
                <a:latin typeface="宋体" panose="02010600030101010101" pitchFamily="2" charset="-122"/>
                <a:ea typeface="宋体" panose="02010600030101010101" pitchFamily="2" charset="-122"/>
              </a:rPr>
              <a:t>AVC:</a:t>
            </a:r>
            <a:r>
              <a:rPr lang="zh-CN" altLang="en-US" sz="1400" dirty="0">
                <a:latin typeface="宋体" panose="02010600030101010101" pitchFamily="2" charset="-122"/>
                <a:ea typeface="宋体" panose="02010600030101010101" pitchFamily="2" charset="-122"/>
              </a:rPr>
              <a:t>平均可变成本</a:t>
            </a:r>
            <a:r>
              <a:rPr lang="en-US" altLang="zh-CN" sz="1400" dirty="0">
                <a:latin typeface="宋体" panose="02010600030101010101" pitchFamily="2" charset="-122"/>
                <a:ea typeface="宋体" panose="02010600030101010101" pitchFamily="2" charset="-122"/>
              </a:rPr>
              <a:t>MC:</a:t>
            </a:r>
            <a:r>
              <a:rPr lang="zh-CN" altLang="en-US" sz="1400" dirty="0">
                <a:latin typeface="宋体" panose="02010600030101010101" pitchFamily="2" charset="-122"/>
                <a:ea typeface="宋体" panose="02010600030101010101" pitchFamily="2" charset="-122"/>
              </a:rPr>
              <a:t>边际成本    </a:t>
            </a:r>
            <a:r>
              <a:rPr lang="en-US" altLang="zh-CN" sz="1400" dirty="0">
                <a:latin typeface="宋体" panose="02010600030101010101" pitchFamily="2" charset="-122"/>
                <a:ea typeface="宋体" panose="02010600030101010101" pitchFamily="2" charset="-122"/>
              </a:rPr>
              <a:t>TP:</a:t>
            </a:r>
            <a:r>
              <a:rPr lang="zh-CN" altLang="en-US" sz="1400" dirty="0">
                <a:latin typeface="宋体" panose="02010600030101010101" pitchFamily="2" charset="-122"/>
                <a:ea typeface="宋体" panose="02010600030101010101" pitchFamily="2" charset="-122"/>
              </a:rPr>
              <a:t>总产量     </a:t>
            </a:r>
            <a:r>
              <a:rPr lang="en-US" altLang="zh-CN" sz="1400" dirty="0">
                <a:latin typeface="宋体" panose="02010600030101010101" pitchFamily="2" charset="-122"/>
                <a:ea typeface="宋体" panose="02010600030101010101" pitchFamily="2" charset="-122"/>
              </a:rPr>
              <a:t>AP:</a:t>
            </a:r>
            <a:r>
              <a:rPr lang="zh-CN" altLang="en-US" sz="1400" dirty="0">
                <a:latin typeface="宋体" panose="02010600030101010101" pitchFamily="2" charset="-122"/>
                <a:ea typeface="宋体" panose="02010600030101010101" pitchFamily="2" charset="-122"/>
              </a:rPr>
              <a:t>平均产量    </a:t>
            </a:r>
            <a:r>
              <a:rPr lang="en-US" altLang="zh-CN" sz="1400" dirty="0">
                <a:latin typeface="宋体" panose="02010600030101010101" pitchFamily="2" charset="-122"/>
                <a:ea typeface="宋体" panose="02010600030101010101" pitchFamily="2" charset="-122"/>
              </a:rPr>
              <a:t>MP:</a:t>
            </a:r>
            <a:r>
              <a:rPr lang="zh-CN" altLang="en-US" sz="1400" dirty="0">
                <a:latin typeface="宋体" panose="02010600030101010101" pitchFamily="2" charset="-122"/>
                <a:ea typeface="宋体" panose="02010600030101010101" pitchFamily="2" charset="-122"/>
              </a:rPr>
              <a:t>边际产量    </a:t>
            </a:r>
            <a:r>
              <a:rPr lang="en-US" altLang="zh-CN" sz="1400" dirty="0">
                <a:latin typeface="宋体" panose="02010600030101010101" pitchFamily="2" charset="-122"/>
                <a:ea typeface="宋体" panose="02010600030101010101" pitchFamily="2" charset="-122"/>
              </a:rPr>
              <a:t>MR:</a:t>
            </a:r>
            <a:r>
              <a:rPr lang="zh-CN" altLang="en-US" sz="1400" dirty="0">
                <a:latin typeface="宋体" panose="02010600030101010101" pitchFamily="2" charset="-122"/>
                <a:ea typeface="宋体" panose="02010600030101010101" pitchFamily="2" charset="-122"/>
              </a:rPr>
              <a:t>边际收益    </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AR:</a:t>
            </a:r>
            <a:r>
              <a:rPr lang="zh-CN" altLang="en-US" sz="1400" dirty="0">
                <a:latin typeface="宋体" panose="02010600030101010101" pitchFamily="2" charset="-122"/>
                <a:ea typeface="宋体" panose="02010600030101010101" pitchFamily="2" charset="-122"/>
              </a:rPr>
              <a:t>平均收益    </a:t>
            </a:r>
            <a:r>
              <a:rPr lang="en-US" altLang="zh-CN" sz="1400" dirty="0">
                <a:latin typeface="宋体" panose="02010600030101010101" pitchFamily="2" charset="-122"/>
                <a:ea typeface="宋体" panose="02010600030101010101" pitchFamily="2" charset="-122"/>
              </a:rPr>
              <a:t>TR:</a:t>
            </a:r>
            <a:r>
              <a:rPr lang="zh-CN" altLang="en-US" sz="1400" dirty="0">
                <a:latin typeface="宋体" panose="02010600030101010101" pitchFamily="2" charset="-122"/>
                <a:ea typeface="宋体" panose="02010600030101010101" pitchFamily="2" charset="-122"/>
              </a:rPr>
              <a:t>总收益    </a:t>
            </a:r>
            <a:r>
              <a:rPr lang="en-US" altLang="zh-CN" sz="1400" dirty="0">
                <a:latin typeface="宋体" panose="02010600030101010101" pitchFamily="2" charset="-122"/>
                <a:ea typeface="宋体" panose="02010600030101010101" pitchFamily="2" charset="-122"/>
              </a:rPr>
              <a:t>AC:</a:t>
            </a:r>
            <a:r>
              <a:rPr lang="zh-CN" altLang="en-US" sz="1400" dirty="0">
                <a:latin typeface="宋体" panose="02010600030101010101" pitchFamily="2" charset="-122"/>
                <a:ea typeface="宋体" panose="02010600030101010101" pitchFamily="2" charset="-122"/>
              </a:rPr>
              <a:t>平均成本    </a:t>
            </a:r>
            <a:r>
              <a:rPr lang="en-US" altLang="zh-CN" sz="1400" dirty="0">
                <a:latin typeface="宋体" panose="02010600030101010101" pitchFamily="2" charset="-122"/>
                <a:ea typeface="宋体" panose="02010600030101010101" pitchFamily="2" charset="-122"/>
              </a:rPr>
              <a:t>TC:</a:t>
            </a:r>
            <a:r>
              <a:rPr lang="zh-CN" altLang="en-US" sz="1400" dirty="0">
                <a:latin typeface="宋体" panose="02010600030101010101" pitchFamily="2" charset="-122"/>
                <a:ea typeface="宋体" panose="02010600030101010101" pitchFamily="2" charset="-122"/>
              </a:rPr>
              <a:t>总成本</a:t>
            </a:r>
          </a:p>
        </p:txBody>
      </p:sp>
    </p:spTree>
    <p:extLst>
      <p:ext uri="{BB962C8B-B14F-4D97-AF65-F5344CB8AC3E}">
        <p14:creationId xmlns:p14="http://schemas.microsoft.com/office/powerpoint/2010/main" val="247192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8"/>
          <p:cNvSpPr>
            <a:spLocks noChangeArrowheads="1"/>
          </p:cNvSpPr>
          <p:nvPr/>
        </p:nvSpPr>
        <p:spPr bwMode="auto">
          <a:xfrm>
            <a:off x="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nvGrpSpPr>
          <p:cNvPr id="36867" name="Group 3"/>
          <p:cNvGrpSpPr>
            <a:grpSpLocks/>
          </p:cNvGrpSpPr>
          <p:nvPr/>
        </p:nvGrpSpPr>
        <p:grpSpPr bwMode="auto">
          <a:xfrm>
            <a:off x="593725" y="290513"/>
            <a:ext cx="8210550" cy="1049337"/>
            <a:chOff x="0" y="0"/>
            <a:chExt cx="5000" cy="661"/>
          </a:xfrm>
        </p:grpSpPr>
        <p:sp>
          <p:nvSpPr>
            <p:cNvPr id="36878" name="Line 9"/>
            <p:cNvSpPr>
              <a:spLocks noChangeShapeType="1"/>
            </p:cNvSpPr>
            <p:nvPr/>
          </p:nvSpPr>
          <p:spPr bwMode="auto">
            <a:xfrm>
              <a:off x="2" y="661"/>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9" name="Line 10"/>
            <p:cNvSpPr>
              <a:spLocks noChangeShapeType="1"/>
            </p:cNvSpPr>
            <p:nvPr/>
          </p:nvSpPr>
          <p:spPr bwMode="auto">
            <a:xfrm>
              <a:off x="0" y="0"/>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68" name="Rectangle 6"/>
          <p:cNvSpPr>
            <a:spLocks noChangeArrowheads="1"/>
          </p:cNvSpPr>
          <p:nvPr/>
        </p:nvSpPr>
        <p:spPr bwMode="auto">
          <a:xfrm>
            <a:off x="8302625" y="6375400"/>
            <a:ext cx="6842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0"/>
              </a:spcBef>
              <a:buClrTx/>
              <a:buSzTx/>
              <a:buFontTx/>
              <a:buNone/>
            </a:pPr>
            <a:fld id="{F2821414-22C9-4734-83C3-319E57351638}" type="slidenum">
              <a:rPr lang="zh-CN" altLang="zh-CN" sz="1700">
                <a:solidFill>
                  <a:srgbClr val="777777"/>
                </a:solidFill>
                <a:latin typeface="Tahoma" panose="020B0604030504040204" pitchFamily="34" charset="0"/>
                <a:ea typeface="宋体" panose="02010600030101010101" pitchFamily="2" charset="-122"/>
              </a:rPr>
              <a:pPr algn="r" eaLnBrk="1" hangingPunct="1">
                <a:lnSpc>
                  <a:spcPct val="100000"/>
                </a:lnSpc>
                <a:spcBef>
                  <a:spcPct val="0"/>
                </a:spcBef>
                <a:buClrTx/>
                <a:buSzTx/>
                <a:buFontTx/>
                <a:buNone/>
              </a:pPr>
              <a:t>19</a:t>
            </a:fld>
            <a:endParaRPr lang="zh-CN" altLang="zh-CN" sz="1700">
              <a:solidFill>
                <a:srgbClr val="777777"/>
              </a:solidFill>
              <a:latin typeface="Tahoma" panose="020B0604030504040204" pitchFamily="34" charset="0"/>
              <a:ea typeface="宋体" panose="02010600030101010101" pitchFamily="2" charset="-122"/>
            </a:endParaRPr>
          </a:p>
        </p:txBody>
      </p:sp>
      <p:graphicFrame>
        <p:nvGraphicFramePr>
          <p:cNvPr id="36869" name="Object 67"/>
          <p:cNvGraphicFramePr>
            <a:graphicFrameLocks noChangeAspect="1"/>
          </p:cNvGraphicFramePr>
          <p:nvPr/>
        </p:nvGraphicFramePr>
        <p:xfrm>
          <a:off x="4054475" y="1066800"/>
          <a:ext cx="4821238" cy="5791200"/>
        </p:xfrm>
        <a:graphic>
          <a:graphicData uri="http://schemas.openxmlformats.org/presentationml/2006/ole">
            <mc:AlternateContent xmlns:mc="http://schemas.openxmlformats.org/markup-compatibility/2006">
              <mc:Choice xmlns:v="urn:schemas-microsoft-com:vml" Requires="v">
                <p:oleObj r:id="rId2" imgW="2929320" imgH="3200760" progId="Excel.Chart.8">
                  <p:embed/>
                </p:oleObj>
              </mc:Choice>
              <mc:Fallback>
                <p:oleObj r:id="rId2" imgW="2929320" imgH="3200760" progId="Excel.Chart.8">
                  <p:embed/>
                  <p:pic>
                    <p:nvPicPr>
                      <p:cNvPr id="36869" name="Object 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4475" y="1066800"/>
                        <a:ext cx="4821238"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0" name="Text Box 68" descr="Wide upward diagonal"/>
          <p:cNvSpPr txBox="1">
            <a:spLocks noChangeArrowheads="1"/>
          </p:cNvSpPr>
          <p:nvPr/>
        </p:nvSpPr>
        <p:spPr bwMode="auto">
          <a:xfrm>
            <a:off x="4198938" y="1054100"/>
            <a:ext cx="592137" cy="503238"/>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700" b="1" i="1">
                <a:ea typeface="宋体" panose="02010600030101010101" pitchFamily="2" charset="-122"/>
              </a:rPr>
              <a:t>P</a:t>
            </a:r>
          </a:p>
        </p:txBody>
      </p:sp>
      <p:sp>
        <p:nvSpPr>
          <p:cNvPr id="36871" name="Text Box 70" descr="Wide upward diagonal"/>
          <p:cNvSpPr txBox="1">
            <a:spLocks noChangeArrowheads="1"/>
          </p:cNvSpPr>
          <p:nvPr/>
        </p:nvSpPr>
        <p:spPr bwMode="auto">
          <a:xfrm>
            <a:off x="8277225" y="6051550"/>
            <a:ext cx="592138" cy="411163"/>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700" b="1" i="1">
                <a:ea typeface="宋体" panose="02010600030101010101" pitchFamily="2" charset="-122"/>
              </a:rPr>
              <a:t>Q</a:t>
            </a:r>
          </a:p>
        </p:txBody>
      </p:sp>
      <p:sp>
        <p:nvSpPr>
          <p:cNvPr id="36872" name="Text Box 71"/>
          <p:cNvSpPr txBox="1">
            <a:spLocks noChangeArrowheads="1"/>
          </p:cNvSpPr>
          <p:nvPr/>
        </p:nvSpPr>
        <p:spPr bwMode="auto">
          <a:xfrm>
            <a:off x="5251450" y="796925"/>
            <a:ext cx="290988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zh-CN" altLang="zh-CN" sz="2600">
                <a:ea typeface="宋体" panose="02010600030101010101" pitchFamily="2" charset="-122"/>
              </a:rPr>
              <a:t>需求曲线</a:t>
            </a:r>
          </a:p>
        </p:txBody>
      </p:sp>
      <p:sp>
        <p:nvSpPr>
          <p:cNvPr id="35851" name="Rectangle 92"/>
          <p:cNvSpPr>
            <a:spLocks noChangeArrowheads="1"/>
          </p:cNvSpPr>
          <p:nvPr/>
        </p:nvSpPr>
        <p:spPr bwMode="auto">
          <a:xfrm>
            <a:off x="425450" y="1436688"/>
            <a:ext cx="31369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3550" indent="-463550">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30000"/>
              </a:spcBef>
              <a:buClr>
                <a:srgbClr val="003399"/>
              </a:buClr>
              <a:buFont typeface="Wingdings" panose="05000000000000000000" pitchFamily="2" charset="2"/>
              <a:buNone/>
            </a:pPr>
            <a:r>
              <a:rPr lang="zh-CN" altLang="zh-CN" sz="2500" b="1">
                <a:solidFill>
                  <a:srgbClr val="339966"/>
                </a:solidFill>
                <a:ea typeface="宋体" panose="02010600030101010101" pitchFamily="2" charset="-122"/>
              </a:rPr>
              <a:t>A.</a:t>
            </a:r>
            <a:r>
              <a:rPr lang="zh-CN" altLang="zh-CN" sz="2600" b="1">
                <a:solidFill>
                  <a:srgbClr val="339966"/>
                </a:solidFill>
                <a:ea typeface="宋体" panose="02010600030101010101" pitchFamily="2" charset="-122"/>
              </a:rPr>
              <a:t> </a:t>
            </a:r>
            <a:r>
              <a:rPr lang="zh-CN" altLang="zh-CN" sz="2600">
                <a:solidFill>
                  <a:srgbClr val="339966"/>
                </a:solidFill>
                <a:ea typeface="宋体" panose="02010600030101010101" pitchFamily="2" charset="-122"/>
              </a:rPr>
              <a:t>	</a:t>
            </a:r>
            <a:r>
              <a:rPr lang="zh-CN" altLang="zh-CN" sz="2600">
                <a:ea typeface="宋体" panose="02010600030101010101" pitchFamily="2" charset="-122"/>
              </a:rPr>
              <a:t>找出边际买者在</a:t>
            </a:r>
            <a:br>
              <a:rPr lang="zh-CN" altLang="zh-CN" sz="2600">
                <a:ea typeface="宋体" panose="02010600030101010101" pitchFamily="2" charset="-122"/>
              </a:rPr>
            </a:br>
            <a:r>
              <a:rPr lang="zh-CN" altLang="zh-CN" sz="2600" b="1" i="1">
                <a:ea typeface="宋体" panose="02010600030101010101" pitchFamily="2" charset="-122"/>
              </a:rPr>
              <a:t>Q</a:t>
            </a:r>
            <a:r>
              <a:rPr lang="zh-CN" altLang="zh-CN" sz="2600">
                <a:ea typeface="宋体" panose="02010600030101010101" pitchFamily="2" charset="-122"/>
              </a:rPr>
              <a:t> = 10的支付意愿</a:t>
            </a:r>
          </a:p>
          <a:p>
            <a:pPr eaLnBrk="1" hangingPunct="1">
              <a:lnSpc>
                <a:spcPct val="100000"/>
              </a:lnSpc>
              <a:spcBef>
                <a:spcPct val="25000"/>
              </a:spcBef>
              <a:buClr>
                <a:srgbClr val="003399"/>
              </a:buClr>
              <a:buFont typeface="Wingdings" panose="05000000000000000000" pitchFamily="2" charset="2"/>
              <a:buNone/>
            </a:pPr>
            <a:r>
              <a:rPr lang="zh-CN" altLang="zh-CN" sz="2500" b="1">
                <a:solidFill>
                  <a:srgbClr val="339966"/>
                </a:solidFill>
                <a:ea typeface="宋体" panose="02010600030101010101" pitchFamily="2" charset="-122"/>
              </a:rPr>
              <a:t>B.</a:t>
            </a:r>
            <a:r>
              <a:rPr lang="zh-CN" altLang="zh-CN" sz="2600">
                <a:solidFill>
                  <a:srgbClr val="339966"/>
                </a:solidFill>
                <a:ea typeface="宋体" panose="02010600030101010101" pitchFamily="2" charset="-122"/>
              </a:rPr>
              <a:t>	</a:t>
            </a:r>
            <a:r>
              <a:rPr lang="zh-CN" altLang="zh-CN" sz="2600">
                <a:ea typeface="宋体" panose="02010600030101010101" pitchFamily="2" charset="-122"/>
              </a:rPr>
              <a:t>计算在 </a:t>
            </a:r>
            <a:r>
              <a:rPr lang="zh-CN" altLang="zh-CN" sz="2600" b="1" i="1">
                <a:ea typeface="宋体" panose="02010600030101010101" pitchFamily="2" charset="-122"/>
              </a:rPr>
              <a:t>P</a:t>
            </a:r>
            <a:r>
              <a:rPr lang="zh-CN" altLang="zh-CN" sz="2600">
                <a:ea typeface="宋体" panose="02010600030101010101" pitchFamily="2" charset="-122"/>
              </a:rPr>
              <a:t> = $30时的消费者剩余</a:t>
            </a:r>
          </a:p>
        </p:txBody>
      </p:sp>
      <p:sp>
        <p:nvSpPr>
          <p:cNvPr id="35852" name="Rectangle 93"/>
          <p:cNvSpPr>
            <a:spLocks noChangeArrowheads="1"/>
          </p:cNvSpPr>
          <p:nvPr/>
        </p:nvSpPr>
        <p:spPr bwMode="auto">
          <a:xfrm>
            <a:off x="530225" y="3586163"/>
            <a:ext cx="3775075"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buClr>
                <a:srgbClr val="003399"/>
              </a:buClr>
              <a:buFont typeface="Wingdings" panose="05000000000000000000" pitchFamily="2" charset="2"/>
              <a:buNone/>
            </a:pPr>
            <a:r>
              <a:rPr lang="zh-CN" altLang="zh-CN" sz="2600">
                <a:ea typeface="宋体" panose="02010600030101010101" pitchFamily="2" charset="-122"/>
              </a:rPr>
              <a:t>如果价格降到$20，消费者剩余会增加多少…</a:t>
            </a:r>
            <a:r>
              <a:rPr lang="en-US" altLang="zh-CN" sz="2600">
                <a:ea typeface="宋体" panose="02010600030101010101" pitchFamily="2" charset="-122"/>
              </a:rPr>
              <a:t>…</a:t>
            </a:r>
            <a:r>
              <a:rPr lang="zh-CN" altLang="zh-CN" sz="2600">
                <a:ea typeface="宋体" panose="02010600030101010101" pitchFamily="2" charset="-122"/>
              </a:rPr>
              <a:t> </a:t>
            </a:r>
            <a:endParaRPr lang="zh-CN" altLang="zh-CN" sz="2600" b="1">
              <a:solidFill>
                <a:srgbClr val="008080"/>
              </a:solidFill>
              <a:ea typeface="宋体" panose="02010600030101010101" pitchFamily="2" charset="-122"/>
            </a:endParaRPr>
          </a:p>
        </p:txBody>
      </p:sp>
      <p:sp>
        <p:nvSpPr>
          <p:cNvPr id="35853" name="Rectangle 94"/>
          <p:cNvSpPr>
            <a:spLocks noChangeArrowheads="1"/>
          </p:cNvSpPr>
          <p:nvPr/>
        </p:nvSpPr>
        <p:spPr bwMode="auto">
          <a:xfrm>
            <a:off x="515938" y="4552951"/>
            <a:ext cx="3775075" cy="190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3550" indent="-463550">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20000"/>
              </a:spcBef>
              <a:buClr>
                <a:srgbClr val="003399"/>
              </a:buClr>
              <a:buFont typeface="Wingdings" panose="05000000000000000000" pitchFamily="2" charset="2"/>
              <a:buNone/>
            </a:pPr>
            <a:r>
              <a:rPr lang="zh-CN" altLang="zh-CN" sz="2500" b="1" dirty="0">
                <a:solidFill>
                  <a:srgbClr val="339966"/>
                </a:solidFill>
                <a:ea typeface="宋体" panose="02010600030101010101" pitchFamily="2" charset="-122"/>
              </a:rPr>
              <a:t>C.</a:t>
            </a:r>
            <a:r>
              <a:rPr lang="zh-CN" altLang="zh-CN" sz="2600" b="1" dirty="0">
                <a:solidFill>
                  <a:srgbClr val="339966"/>
                </a:solidFill>
                <a:ea typeface="宋体" panose="02010600030101010101" pitchFamily="2" charset="-122"/>
              </a:rPr>
              <a:t> </a:t>
            </a:r>
            <a:r>
              <a:rPr lang="zh-CN" altLang="zh-CN" sz="2600" dirty="0">
                <a:solidFill>
                  <a:srgbClr val="339966"/>
                </a:solidFill>
                <a:ea typeface="宋体" panose="02010600030101010101" pitchFamily="2" charset="-122"/>
              </a:rPr>
              <a:t>	</a:t>
            </a:r>
            <a:r>
              <a:rPr lang="zh-CN" altLang="zh-CN" sz="2600" dirty="0">
                <a:ea typeface="宋体" panose="02010600030101010101" pitchFamily="2" charset="-122"/>
              </a:rPr>
              <a:t>新进入市场的买者</a:t>
            </a:r>
            <a:r>
              <a:rPr lang="zh-CN" altLang="en-US" sz="2600" dirty="0">
                <a:ea typeface="宋体" panose="02010600030101010101" pitchFamily="2" charset="-122"/>
              </a:rPr>
              <a:t>的消费者剩余</a:t>
            </a:r>
            <a:endParaRPr lang="zh-CN" altLang="zh-CN" sz="2600" dirty="0">
              <a:ea typeface="宋体" panose="02010600030101010101" pitchFamily="2" charset="-122"/>
            </a:endParaRPr>
          </a:p>
          <a:p>
            <a:pPr eaLnBrk="1" hangingPunct="1">
              <a:lnSpc>
                <a:spcPct val="100000"/>
              </a:lnSpc>
              <a:spcBef>
                <a:spcPct val="20000"/>
              </a:spcBef>
              <a:buClr>
                <a:srgbClr val="003399"/>
              </a:buClr>
              <a:buFont typeface="Wingdings" panose="05000000000000000000" pitchFamily="2" charset="2"/>
              <a:buNone/>
            </a:pPr>
            <a:r>
              <a:rPr lang="zh-CN" altLang="zh-CN" sz="2500" b="1" dirty="0">
                <a:solidFill>
                  <a:srgbClr val="339966"/>
                </a:solidFill>
                <a:ea typeface="宋体" panose="02010600030101010101" pitchFamily="2" charset="-122"/>
              </a:rPr>
              <a:t>D.</a:t>
            </a:r>
            <a:r>
              <a:rPr lang="zh-CN" altLang="zh-CN" sz="2600" dirty="0">
                <a:solidFill>
                  <a:srgbClr val="339966"/>
                </a:solidFill>
                <a:ea typeface="宋体" panose="02010600030101010101" pitchFamily="2" charset="-122"/>
              </a:rPr>
              <a:t>	</a:t>
            </a:r>
            <a:r>
              <a:rPr lang="zh-CN" altLang="zh-CN" sz="2600" dirty="0">
                <a:ea typeface="宋体" panose="02010600030101010101" pitchFamily="2" charset="-122"/>
              </a:rPr>
              <a:t>已进入市场的买者</a:t>
            </a:r>
            <a:r>
              <a:rPr lang="zh-CN" altLang="en-US" sz="2600" dirty="0">
                <a:ea typeface="宋体" panose="02010600030101010101" pitchFamily="2" charset="-122"/>
              </a:rPr>
              <a:t>的消费者剩余变化情况</a:t>
            </a:r>
            <a:endParaRPr lang="zh-CN" altLang="zh-CN" sz="2600" dirty="0">
              <a:ea typeface="宋体" panose="02010600030101010101" pitchFamily="2" charset="-122"/>
            </a:endParaRPr>
          </a:p>
        </p:txBody>
      </p:sp>
      <p:sp>
        <p:nvSpPr>
          <p:cNvPr id="36876" name="Text Box 10"/>
          <p:cNvSpPr txBox="1">
            <a:spLocks noChangeArrowheads="1"/>
          </p:cNvSpPr>
          <p:nvPr/>
        </p:nvSpPr>
        <p:spPr bwMode="auto">
          <a:xfrm>
            <a:off x="4035425" y="1547813"/>
            <a:ext cx="4381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zh-CN" sz="2500">
                <a:ea typeface="宋体" panose="02010600030101010101" pitchFamily="2" charset="-122"/>
              </a:rPr>
              <a:t>$</a:t>
            </a:r>
          </a:p>
        </p:txBody>
      </p:sp>
      <p:sp>
        <p:nvSpPr>
          <p:cNvPr id="35855" name="Rectangle 4"/>
          <p:cNvSpPr>
            <a:spLocks noGrp="1" noChangeArrowheads="1"/>
          </p:cNvSpPr>
          <p:nvPr>
            <p:ph type="title"/>
          </p:nvPr>
        </p:nvSpPr>
        <p:spPr>
          <a:xfrm>
            <a:off x="603250" y="336550"/>
            <a:ext cx="8208963" cy="954088"/>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eaLnBrk="1" hangingPunct="1">
              <a:defRPr/>
            </a:pPr>
            <a:r>
              <a:rPr lang="zh-CN" altLang="en-US" sz="32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例题</a:t>
            </a:r>
            <a:endParaRPr lang="zh-CN" altLang="en-US" sz="3200" dirty="0">
              <a:solidFill>
                <a:srgbClr val="339966"/>
              </a:solidFill>
              <a:effectLst>
                <a:outerShdw blurRad="38100" dist="38100" dir="2700000" algn="tl">
                  <a:srgbClr val="C0C0C0"/>
                </a:outerShdw>
              </a:effectLst>
              <a:ea typeface="宋体" panose="02010600030101010101" pitchFamily="2" charset="-122"/>
            </a:endParaRP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51">
                                            <p:txEl>
                                              <p:pRg st="0" end="0"/>
                                            </p:txEl>
                                          </p:spTgt>
                                        </p:tgtEl>
                                        <p:attrNameLst>
                                          <p:attrName>style.visibility</p:attrName>
                                        </p:attrNameLst>
                                      </p:cBhvr>
                                      <p:to>
                                        <p:strVal val="visible"/>
                                      </p:to>
                                    </p:set>
                                    <p:animEffect transition="in" filter="wipe(left)">
                                      <p:cBhvr>
                                        <p:cTn id="7" dur="500"/>
                                        <p:tgtEl>
                                          <p:spTgt spid="3585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851">
                                            <p:txEl>
                                              <p:pRg st="1" end="1"/>
                                            </p:txEl>
                                          </p:spTgt>
                                        </p:tgtEl>
                                        <p:attrNameLst>
                                          <p:attrName>style.visibility</p:attrName>
                                        </p:attrNameLst>
                                      </p:cBhvr>
                                      <p:to>
                                        <p:strVal val="visible"/>
                                      </p:to>
                                    </p:set>
                                    <p:animEffect transition="in" filter="wipe(left)">
                                      <p:cBhvr>
                                        <p:cTn id="10" dur="500"/>
                                        <p:tgtEl>
                                          <p:spTgt spid="3585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5852"/>
                                        </p:tgtEl>
                                        <p:attrNameLst>
                                          <p:attrName>style.visibility</p:attrName>
                                        </p:attrNameLst>
                                      </p:cBhvr>
                                      <p:to>
                                        <p:strVal val="visible"/>
                                      </p:to>
                                    </p:set>
                                    <p:animEffect transition="in" filter="wipe(left)">
                                      <p:cBhvr>
                                        <p:cTn id="15" dur="500"/>
                                        <p:tgtEl>
                                          <p:spTgt spid="3585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5853">
                                            <p:txEl>
                                              <p:pRg st="0" end="0"/>
                                            </p:txEl>
                                          </p:spTgt>
                                        </p:tgtEl>
                                        <p:attrNameLst>
                                          <p:attrName>style.visibility</p:attrName>
                                        </p:attrNameLst>
                                      </p:cBhvr>
                                      <p:to>
                                        <p:strVal val="visible"/>
                                      </p:to>
                                    </p:set>
                                    <p:animEffect transition="in" filter="wipe(left)">
                                      <p:cBhvr>
                                        <p:cTn id="20" dur="500"/>
                                        <p:tgtEl>
                                          <p:spTgt spid="35853">
                                            <p:txEl>
                                              <p:pRg st="0" end="0"/>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5853">
                                            <p:txEl>
                                              <p:pRg st="1" end="1"/>
                                            </p:txEl>
                                          </p:spTgt>
                                        </p:tgtEl>
                                        <p:attrNameLst>
                                          <p:attrName>style.visibility</p:attrName>
                                        </p:attrNameLst>
                                      </p:cBhvr>
                                      <p:to>
                                        <p:strVal val="visible"/>
                                      </p:to>
                                    </p:set>
                                    <p:animEffect transition="in" filter="wipe(left)">
                                      <p:cBhvr>
                                        <p:cTn id="23" dur="500"/>
                                        <p:tgtEl>
                                          <p:spTgt spid="358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1" grpId="0" build="p" bldLvl="5" autoUpdateAnimBg="0"/>
      <p:bldP spid="35852" grpId="0" autoUpdateAnimBg="0"/>
      <p:bldP spid="3585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ChangeArrowheads="1"/>
          </p:cNvSpPr>
          <p:nvPr/>
        </p:nvSpPr>
        <p:spPr bwMode="auto">
          <a:xfrm>
            <a:off x="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nvGrpSpPr>
          <p:cNvPr id="52227" name="Group 3"/>
          <p:cNvGrpSpPr>
            <a:grpSpLocks/>
          </p:cNvGrpSpPr>
          <p:nvPr/>
        </p:nvGrpSpPr>
        <p:grpSpPr bwMode="auto">
          <a:xfrm>
            <a:off x="593725" y="290513"/>
            <a:ext cx="8210550" cy="1049337"/>
            <a:chOff x="0" y="0"/>
            <a:chExt cx="5000" cy="661"/>
          </a:xfrm>
        </p:grpSpPr>
        <p:sp>
          <p:nvSpPr>
            <p:cNvPr id="52237" name="Line 9"/>
            <p:cNvSpPr>
              <a:spLocks noChangeShapeType="1"/>
            </p:cNvSpPr>
            <p:nvPr/>
          </p:nvSpPr>
          <p:spPr bwMode="auto">
            <a:xfrm>
              <a:off x="2" y="661"/>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8" name="Line 10"/>
            <p:cNvSpPr>
              <a:spLocks noChangeShapeType="1"/>
            </p:cNvSpPr>
            <p:nvPr/>
          </p:nvSpPr>
          <p:spPr bwMode="auto">
            <a:xfrm>
              <a:off x="0" y="0"/>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52228" name="Object 8"/>
          <p:cNvGraphicFramePr>
            <a:graphicFrameLocks noChangeAspect="1"/>
          </p:cNvGraphicFramePr>
          <p:nvPr/>
        </p:nvGraphicFramePr>
        <p:xfrm>
          <a:off x="4092575" y="1066800"/>
          <a:ext cx="4821238" cy="5791200"/>
        </p:xfrm>
        <a:graphic>
          <a:graphicData uri="http://schemas.openxmlformats.org/presentationml/2006/ole">
            <mc:AlternateContent xmlns:mc="http://schemas.openxmlformats.org/markup-compatibility/2006">
              <mc:Choice xmlns:v="urn:schemas-microsoft-com:vml" Requires="v">
                <p:oleObj r:id="rId2" imgW="2978640" imgH="3414960" progId="Excel.Chart.8">
                  <p:embed/>
                </p:oleObj>
              </mc:Choice>
              <mc:Fallback>
                <p:oleObj r:id="rId2" imgW="2978640" imgH="3414960" progId="Excel.Chart.8">
                  <p:embed/>
                  <p:pic>
                    <p:nvPicPr>
                      <p:cNvPr id="522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2575" y="1066800"/>
                        <a:ext cx="4821238"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9" name="Text Box 9" descr="Wide upward diagonal"/>
          <p:cNvSpPr txBox="1">
            <a:spLocks noChangeArrowheads="1"/>
          </p:cNvSpPr>
          <p:nvPr/>
        </p:nvSpPr>
        <p:spPr bwMode="auto">
          <a:xfrm>
            <a:off x="4221163" y="1065213"/>
            <a:ext cx="592137" cy="503237"/>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700" b="1" i="1">
                <a:ea typeface="宋体" panose="02010600030101010101" pitchFamily="2" charset="-122"/>
              </a:rPr>
              <a:t>P</a:t>
            </a:r>
          </a:p>
        </p:txBody>
      </p:sp>
      <p:sp>
        <p:nvSpPr>
          <p:cNvPr id="52230" name="Text Box 10" descr="Wide upward diagonal"/>
          <p:cNvSpPr txBox="1">
            <a:spLocks noChangeArrowheads="1"/>
          </p:cNvSpPr>
          <p:nvPr/>
        </p:nvSpPr>
        <p:spPr bwMode="auto">
          <a:xfrm>
            <a:off x="8299450" y="6029325"/>
            <a:ext cx="592138" cy="503238"/>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700" b="1" i="1">
                <a:ea typeface="宋体" panose="02010600030101010101" pitchFamily="2" charset="-122"/>
              </a:rPr>
              <a:t>Q</a:t>
            </a:r>
          </a:p>
        </p:txBody>
      </p:sp>
      <p:sp>
        <p:nvSpPr>
          <p:cNvPr id="52231" name="Text Box 11"/>
          <p:cNvSpPr txBox="1">
            <a:spLocks noChangeArrowheads="1"/>
          </p:cNvSpPr>
          <p:nvPr/>
        </p:nvSpPr>
        <p:spPr bwMode="auto">
          <a:xfrm>
            <a:off x="5273675" y="808038"/>
            <a:ext cx="29114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zh-CN" altLang="zh-CN" sz="2600">
                <a:ea typeface="宋体" panose="02010600030101010101" pitchFamily="2" charset="-122"/>
              </a:rPr>
              <a:t>供给曲线</a:t>
            </a:r>
          </a:p>
        </p:txBody>
      </p:sp>
      <p:sp>
        <p:nvSpPr>
          <p:cNvPr id="52232" name="Rectangle 26"/>
          <p:cNvSpPr>
            <a:spLocks noChangeArrowheads="1"/>
          </p:cNvSpPr>
          <p:nvPr/>
        </p:nvSpPr>
        <p:spPr bwMode="auto">
          <a:xfrm>
            <a:off x="495300" y="1336675"/>
            <a:ext cx="37719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3550" indent="-463550">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30000"/>
              </a:spcBef>
              <a:buClr>
                <a:srgbClr val="003399"/>
              </a:buClr>
              <a:buFont typeface="Wingdings" panose="05000000000000000000" pitchFamily="2" charset="2"/>
              <a:buNone/>
            </a:pPr>
            <a:r>
              <a:rPr lang="zh-CN" altLang="zh-CN" sz="2500" b="1">
                <a:solidFill>
                  <a:srgbClr val="669900"/>
                </a:solidFill>
                <a:ea typeface="宋体" panose="02010600030101010101" pitchFamily="2" charset="-122"/>
              </a:rPr>
              <a:t>A. </a:t>
            </a:r>
            <a:r>
              <a:rPr lang="zh-CN" altLang="zh-CN" sz="2500">
                <a:solidFill>
                  <a:srgbClr val="669900"/>
                </a:solidFill>
                <a:ea typeface="宋体" panose="02010600030101010101" pitchFamily="2" charset="-122"/>
              </a:rPr>
              <a:t>	</a:t>
            </a:r>
            <a:r>
              <a:rPr lang="zh-CN" altLang="zh-CN" sz="2500">
                <a:ea typeface="宋体" panose="02010600030101010101" pitchFamily="2" charset="-122"/>
              </a:rPr>
              <a:t>找出边际卖者在</a:t>
            </a:r>
            <a:r>
              <a:rPr lang="zh-CN" altLang="zh-CN" sz="2600" b="1" i="1">
                <a:ea typeface="宋体" panose="02010600030101010101" pitchFamily="2" charset="-122"/>
              </a:rPr>
              <a:t>Q</a:t>
            </a:r>
            <a:r>
              <a:rPr lang="zh-CN" altLang="zh-CN" sz="2600">
                <a:ea typeface="宋体" panose="02010600030101010101" pitchFamily="2" charset="-122"/>
              </a:rPr>
              <a:t> = 10时的成本</a:t>
            </a:r>
          </a:p>
          <a:p>
            <a:pPr eaLnBrk="1" hangingPunct="1">
              <a:lnSpc>
                <a:spcPct val="100000"/>
              </a:lnSpc>
              <a:spcBef>
                <a:spcPct val="30000"/>
              </a:spcBef>
              <a:buClr>
                <a:srgbClr val="003399"/>
              </a:buClr>
              <a:buFont typeface="Wingdings" panose="05000000000000000000" pitchFamily="2" charset="2"/>
              <a:buNone/>
            </a:pPr>
            <a:r>
              <a:rPr lang="zh-CN" altLang="zh-CN" sz="2500" b="1">
                <a:solidFill>
                  <a:srgbClr val="669900"/>
                </a:solidFill>
                <a:ea typeface="宋体" panose="02010600030101010101" pitchFamily="2" charset="-122"/>
              </a:rPr>
              <a:t>B.</a:t>
            </a:r>
            <a:r>
              <a:rPr lang="zh-CN" altLang="zh-CN" sz="2500">
                <a:solidFill>
                  <a:srgbClr val="669900"/>
                </a:solidFill>
                <a:ea typeface="宋体" panose="02010600030101010101" pitchFamily="2" charset="-122"/>
              </a:rPr>
              <a:t>	</a:t>
            </a:r>
            <a:r>
              <a:rPr lang="zh-CN" altLang="zh-CN" sz="2500">
                <a:ea typeface="宋体" panose="02010600030101010101" pitchFamily="2" charset="-122"/>
              </a:rPr>
              <a:t>计算</a:t>
            </a:r>
            <a:r>
              <a:rPr lang="zh-CN" altLang="zh-CN" sz="2600" b="1" i="1">
                <a:ea typeface="宋体" panose="02010600030101010101" pitchFamily="2" charset="-122"/>
              </a:rPr>
              <a:t>P</a:t>
            </a:r>
            <a:r>
              <a:rPr lang="zh-CN" altLang="zh-CN" sz="2600">
                <a:ea typeface="宋体" panose="02010600030101010101" pitchFamily="2" charset="-122"/>
              </a:rPr>
              <a:t> = $20时的总生产者剩余</a:t>
            </a:r>
          </a:p>
        </p:txBody>
      </p:sp>
      <p:sp>
        <p:nvSpPr>
          <p:cNvPr id="51211" name="Rectangle 27"/>
          <p:cNvSpPr>
            <a:spLocks noChangeArrowheads="1"/>
          </p:cNvSpPr>
          <p:nvPr/>
        </p:nvSpPr>
        <p:spPr bwMode="auto">
          <a:xfrm>
            <a:off x="515938" y="3130550"/>
            <a:ext cx="3776662"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buClr>
                <a:srgbClr val="003399"/>
              </a:buClr>
              <a:buFont typeface="Wingdings" panose="05000000000000000000" pitchFamily="2" charset="2"/>
              <a:buNone/>
            </a:pPr>
            <a:r>
              <a:rPr lang="zh-CN" altLang="zh-CN" sz="2600">
                <a:ea typeface="宋体" panose="02010600030101010101" pitchFamily="2" charset="-122"/>
              </a:rPr>
              <a:t>如果价格上升到$30，计算下列情况下的生产者剩余：</a:t>
            </a:r>
            <a:endParaRPr lang="zh-CN" altLang="zh-CN" sz="2600" b="1">
              <a:solidFill>
                <a:srgbClr val="008080"/>
              </a:solidFill>
              <a:ea typeface="宋体" panose="02010600030101010101" pitchFamily="2" charset="-122"/>
            </a:endParaRPr>
          </a:p>
        </p:txBody>
      </p:sp>
      <p:sp>
        <p:nvSpPr>
          <p:cNvPr id="51212" name="Rectangle 28"/>
          <p:cNvSpPr>
            <a:spLocks noChangeArrowheads="1"/>
          </p:cNvSpPr>
          <p:nvPr/>
        </p:nvSpPr>
        <p:spPr bwMode="auto">
          <a:xfrm>
            <a:off x="454025" y="4384675"/>
            <a:ext cx="3970338"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3550" indent="-463550">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25000"/>
              </a:spcBef>
              <a:buClr>
                <a:srgbClr val="003399"/>
              </a:buClr>
              <a:buFont typeface="Wingdings" panose="05000000000000000000" pitchFamily="2" charset="2"/>
              <a:buNone/>
            </a:pPr>
            <a:r>
              <a:rPr lang="zh-CN" altLang="zh-CN" sz="2500" b="1">
                <a:solidFill>
                  <a:srgbClr val="669900"/>
                </a:solidFill>
                <a:ea typeface="宋体" panose="02010600030101010101" pitchFamily="2" charset="-122"/>
              </a:rPr>
              <a:t>C. </a:t>
            </a:r>
            <a:r>
              <a:rPr lang="zh-CN" altLang="zh-CN" sz="2500">
                <a:solidFill>
                  <a:srgbClr val="669900"/>
                </a:solidFill>
                <a:ea typeface="宋体" panose="02010600030101010101" pitchFamily="2" charset="-122"/>
              </a:rPr>
              <a:t>	</a:t>
            </a:r>
            <a:r>
              <a:rPr lang="zh-CN" altLang="zh-CN" sz="2500">
                <a:ea typeface="宋体" panose="02010600030101010101" pitchFamily="2" charset="-122"/>
              </a:rPr>
              <a:t>多售出5个单位物品所增加的生产者剩余</a:t>
            </a:r>
            <a:endParaRPr lang="zh-CN" altLang="zh-CN" sz="2600">
              <a:ea typeface="宋体" panose="02010600030101010101" pitchFamily="2" charset="-122"/>
            </a:endParaRPr>
          </a:p>
          <a:p>
            <a:pPr eaLnBrk="1" hangingPunct="1">
              <a:lnSpc>
                <a:spcPct val="100000"/>
              </a:lnSpc>
              <a:spcBef>
                <a:spcPct val="25000"/>
              </a:spcBef>
              <a:buClr>
                <a:srgbClr val="003399"/>
              </a:buClr>
              <a:buFont typeface="Wingdings" panose="05000000000000000000" pitchFamily="2" charset="2"/>
              <a:buNone/>
            </a:pPr>
            <a:r>
              <a:rPr lang="zh-CN" altLang="zh-CN" sz="2500" b="1">
                <a:solidFill>
                  <a:srgbClr val="669900"/>
                </a:solidFill>
                <a:ea typeface="宋体" panose="02010600030101010101" pitchFamily="2" charset="-122"/>
              </a:rPr>
              <a:t>D. </a:t>
            </a:r>
            <a:r>
              <a:rPr lang="zh-CN" altLang="zh-CN" sz="2500">
                <a:solidFill>
                  <a:srgbClr val="669900"/>
                </a:solidFill>
                <a:ea typeface="宋体" panose="02010600030101010101" pitchFamily="2" charset="-122"/>
              </a:rPr>
              <a:t>	</a:t>
            </a:r>
            <a:r>
              <a:rPr lang="zh-CN" altLang="zh-CN" sz="2600">
                <a:ea typeface="宋体" panose="02010600030101010101" pitchFamily="2" charset="-122"/>
              </a:rPr>
              <a:t>最初10个单位物品在更高价格下增加的生产者剩余</a:t>
            </a:r>
          </a:p>
        </p:txBody>
      </p:sp>
      <p:sp>
        <p:nvSpPr>
          <p:cNvPr id="52235" name="Rectangle 13"/>
          <p:cNvSpPr>
            <a:spLocks noChangeArrowheads="1"/>
          </p:cNvSpPr>
          <p:nvPr/>
        </p:nvSpPr>
        <p:spPr bwMode="auto">
          <a:xfrm>
            <a:off x="8302625" y="6375400"/>
            <a:ext cx="6842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0"/>
              </a:spcBef>
              <a:buClrTx/>
              <a:buSzTx/>
              <a:buFontTx/>
              <a:buNone/>
            </a:pPr>
            <a:fld id="{249A9C03-EA68-4547-B94E-6DF867477D32}" type="slidenum">
              <a:rPr lang="zh-CN" altLang="zh-CN" sz="1700">
                <a:solidFill>
                  <a:srgbClr val="777777"/>
                </a:solidFill>
                <a:latin typeface="Tahoma" panose="020B0604030504040204" pitchFamily="34" charset="0"/>
                <a:ea typeface="宋体" panose="02010600030101010101" pitchFamily="2" charset="-122"/>
              </a:rPr>
              <a:pPr algn="r" eaLnBrk="1" hangingPunct="1">
                <a:lnSpc>
                  <a:spcPct val="100000"/>
                </a:lnSpc>
                <a:spcBef>
                  <a:spcPct val="0"/>
                </a:spcBef>
                <a:buClrTx/>
                <a:buSzTx/>
                <a:buFontTx/>
                <a:buNone/>
              </a:pPr>
              <a:t>20</a:t>
            </a:fld>
            <a:endParaRPr lang="zh-CN" altLang="zh-CN" sz="1700">
              <a:solidFill>
                <a:srgbClr val="777777"/>
              </a:solidFill>
              <a:latin typeface="Tahoma" panose="020B0604030504040204" pitchFamily="34" charset="0"/>
              <a:ea typeface="宋体" panose="02010600030101010101" pitchFamily="2" charset="-122"/>
            </a:endParaRPr>
          </a:p>
        </p:txBody>
      </p:sp>
      <p:sp>
        <p:nvSpPr>
          <p:cNvPr id="51214" name="Rectangle 4"/>
          <p:cNvSpPr>
            <a:spLocks noGrp="1" noChangeArrowheads="1"/>
          </p:cNvSpPr>
          <p:nvPr>
            <p:ph type="title"/>
          </p:nvPr>
        </p:nvSpPr>
        <p:spPr>
          <a:xfrm>
            <a:off x="587375" y="352425"/>
            <a:ext cx="8208963" cy="954088"/>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eaLnBrk="1" hangingPunct="1">
              <a:defRPr/>
            </a:pPr>
            <a:r>
              <a:rPr lang="zh-CN" altLang="en-US" sz="28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例题</a:t>
            </a:r>
            <a:endParaRPr lang="zh-CN" altLang="en-US" sz="2800" dirty="0">
              <a:solidFill>
                <a:srgbClr val="339966"/>
              </a:solidFill>
              <a:effectLst>
                <a:outerShdw blurRad="38100" dist="38100" dir="2700000" algn="tl">
                  <a:srgbClr val="C0C0C0"/>
                </a:outerShdw>
              </a:effectLst>
              <a:ea typeface="宋体" panose="02010600030101010101" pitchFamily="2" charset="-122"/>
            </a:endParaRP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11"/>
                                        </p:tgtEl>
                                        <p:attrNameLst>
                                          <p:attrName>style.visibility</p:attrName>
                                        </p:attrNameLst>
                                      </p:cBhvr>
                                      <p:to>
                                        <p:strVal val="visible"/>
                                      </p:to>
                                    </p:set>
                                    <p:animEffect transition="in" filter="wipe(left)">
                                      <p:cBhvr>
                                        <p:cTn id="7" dur="500"/>
                                        <p:tgtEl>
                                          <p:spTgt spid="512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12">
                                            <p:txEl>
                                              <p:pRg st="0" end="0"/>
                                            </p:txEl>
                                          </p:spTgt>
                                        </p:tgtEl>
                                        <p:attrNameLst>
                                          <p:attrName>style.visibility</p:attrName>
                                        </p:attrNameLst>
                                      </p:cBhvr>
                                      <p:to>
                                        <p:strVal val="visible"/>
                                      </p:to>
                                    </p:set>
                                    <p:animEffect transition="in" filter="wipe(left)">
                                      <p:cBhvr>
                                        <p:cTn id="12" dur="500"/>
                                        <p:tgtEl>
                                          <p:spTgt spid="5121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12">
                                            <p:txEl>
                                              <p:pRg st="1" end="1"/>
                                            </p:txEl>
                                          </p:spTgt>
                                        </p:tgtEl>
                                        <p:attrNameLst>
                                          <p:attrName>style.visibility</p:attrName>
                                        </p:attrNameLst>
                                      </p:cBhvr>
                                      <p:to>
                                        <p:strVal val="visible"/>
                                      </p:to>
                                    </p:set>
                                    <p:animEffect transition="in" filter="wipe(left)">
                                      <p:cBhvr>
                                        <p:cTn id="17" dur="500"/>
                                        <p:tgtEl>
                                          <p:spTgt spid="512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8"/>
          <p:cNvSpPr>
            <a:spLocks noChangeArrowheads="1"/>
          </p:cNvSpPr>
          <p:nvPr/>
        </p:nvSpPr>
        <p:spPr bwMode="auto">
          <a:xfrm>
            <a:off x="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51203" name="Rectangle 4"/>
          <p:cNvSpPr>
            <a:spLocks noGrp="1" noChangeArrowheads="1"/>
          </p:cNvSpPr>
          <p:nvPr>
            <p:ph type="title"/>
          </p:nvPr>
        </p:nvSpPr>
        <p:spPr>
          <a:xfrm>
            <a:off x="587375" y="352425"/>
            <a:ext cx="8208963" cy="954088"/>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nchor="t"/>
          <a:lstStyle/>
          <a:p>
            <a:pPr algn="l" eaLnBrk="1" hangingPunct="1">
              <a:defRPr/>
            </a:pPr>
            <a:r>
              <a:rPr lang="zh-CN" altLang="en-US" sz="24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例题</a:t>
            </a:r>
            <a:endParaRPr lang="zh-CN" altLang="en-US" sz="3200" dirty="0">
              <a:solidFill>
                <a:srgbClr val="339966"/>
              </a:solidFill>
              <a:effectLst>
                <a:outerShdw blurRad="38100" dist="38100" dir="2700000" algn="tl">
                  <a:srgbClr val="C0C0C0"/>
                </a:outerShdw>
              </a:effectLst>
              <a:ea typeface="宋体" panose="02010600030101010101" pitchFamily="2" charset="-122"/>
            </a:endParaRPr>
          </a:p>
        </p:txBody>
      </p:sp>
      <p:grpSp>
        <p:nvGrpSpPr>
          <p:cNvPr id="132100" name="Group 4"/>
          <p:cNvGrpSpPr>
            <a:grpSpLocks/>
          </p:cNvGrpSpPr>
          <p:nvPr/>
        </p:nvGrpSpPr>
        <p:grpSpPr bwMode="auto">
          <a:xfrm>
            <a:off x="593725" y="290513"/>
            <a:ext cx="8210550" cy="1049337"/>
            <a:chOff x="0" y="0"/>
            <a:chExt cx="5000" cy="661"/>
          </a:xfrm>
        </p:grpSpPr>
        <p:sp>
          <p:nvSpPr>
            <p:cNvPr id="132121" name="Line 9"/>
            <p:cNvSpPr>
              <a:spLocks noChangeShapeType="1"/>
            </p:cNvSpPr>
            <p:nvPr/>
          </p:nvSpPr>
          <p:spPr bwMode="auto">
            <a:xfrm>
              <a:off x="2" y="661"/>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2" name="Line 10"/>
            <p:cNvSpPr>
              <a:spLocks noChangeShapeType="1"/>
            </p:cNvSpPr>
            <p:nvPr/>
          </p:nvSpPr>
          <p:spPr bwMode="auto">
            <a:xfrm>
              <a:off x="0" y="0"/>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2101" name="Group 7"/>
          <p:cNvGrpSpPr>
            <a:grpSpLocks/>
          </p:cNvGrpSpPr>
          <p:nvPr/>
        </p:nvGrpSpPr>
        <p:grpSpPr bwMode="auto">
          <a:xfrm>
            <a:off x="3470275" y="965200"/>
            <a:ext cx="5545138" cy="5810250"/>
            <a:chOff x="0" y="0"/>
            <a:chExt cx="3493" cy="3660"/>
          </a:xfrm>
        </p:grpSpPr>
        <p:graphicFrame>
          <p:nvGraphicFramePr>
            <p:cNvPr id="132103" name="Object 8"/>
            <p:cNvGraphicFramePr>
              <a:graphicFrameLocks noChangeAspect="1"/>
            </p:cNvGraphicFramePr>
            <p:nvPr/>
          </p:nvGraphicFramePr>
          <p:xfrm>
            <a:off x="0" y="204"/>
            <a:ext cx="3493" cy="3456"/>
          </p:xfrm>
          <a:graphic>
            <a:graphicData uri="http://schemas.openxmlformats.org/presentationml/2006/ole">
              <mc:AlternateContent xmlns:mc="http://schemas.openxmlformats.org/markup-compatibility/2006">
                <mc:Choice xmlns:v="urn:schemas-microsoft-com:vml" Requires="v">
                  <p:oleObj r:id="rId3" imgW="3406680" imgH="3020040" progId="Excel.Chart.8">
                    <p:embed/>
                  </p:oleObj>
                </mc:Choice>
                <mc:Fallback>
                  <p:oleObj r:id="rId3" imgW="3406680" imgH="3020040" progId="Excel.Chart.8">
                    <p:embed/>
                    <p:pic>
                      <p:nvPicPr>
                        <p:cNvPr id="132103"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4"/>
                          <a:ext cx="3493" cy="3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2104" name="Group 9"/>
            <p:cNvGrpSpPr>
              <a:grpSpLocks/>
            </p:cNvGrpSpPr>
            <p:nvPr/>
          </p:nvGrpSpPr>
          <p:grpSpPr bwMode="auto">
            <a:xfrm>
              <a:off x="100" y="0"/>
              <a:ext cx="3341" cy="3550"/>
              <a:chOff x="0" y="0"/>
              <a:chExt cx="3341" cy="3550"/>
            </a:xfrm>
          </p:grpSpPr>
          <p:sp>
            <p:nvSpPr>
              <p:cNvPr id="132105" name="Text Box 10" descr="Wide upward diagonal"/>
              <p:cNvSpPr txBox="1">
                <a:spLocks noChangeArrowheads="1"/>
              </p:cNvSpPr>
              <p:nvPr/>
            </p:nvSpPr>
            <p:spPr bwMode="auto">
              <a:xfrm>
                <a:off x="3004" y="3247"/>
                <a:ext cx="337" cy="279"/>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600" b="1" i="1">
                    <a:ea typeface="宋体" panose="02010600030101010101" pitchFamily="2" charset="-122"/>
                  </a:rPr>
                  <a:t>Q</a:t>
                </a:r>
              </a:p>
            </p:txBody>
          </p:sp>
          <p:sp>
            <p:nvSpPr>
              <p:cNvPr id="132106" name="Text Box 11" descr="Wide upward diagonal"/>
              <p:cNvSpPr txBox="1">
                <a:spLocks noChangeArrowheads="1"/>
              </p:cNvSpPr>
              <p:nvPr/>
            </p:nvSpPr>
            <p:spPr bwMode="auto">
              <a:xfrm>
                <a:off x="0" y="241"/>
                <a:ext cx="328" cy="279"/>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0"/>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zh-CN" sz="2600" b="1" i="1">
                    <a:ea typeface="宋体" panose="02010600030101010101" pitchFamily="2" charset="-122"/>
                  </a:rPr>
                  <a:t>P</a:t>
                </a:r>
              </a:p>
            </p:txBody>
          </p:sp>
          <p:sp>
            <p:nvSpPr>
              <p:cNvPr id="132107" name="Text Box 12"/>
              <p:cNvSpPr txBox="1">
                <a:spLocks noChangeArrowheads="1"/>
              </p:cNvSpPr>
              <p:nvPr/>
            </p:nvSpPr>
            <p:spPr bwMode="auto">
              <a:xfrm>
                <a:off x="2965" y="432"/>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600" b="1" i="1">
                    <a:ea typeface="宋体" panose="02010600030101010101" pitchFamily="2" charset="-122"/>
                  </a:rPr>
                  <a:t>S</a:t>
                </a:r>
              </a:p>
            </p:txBody>
          </p:sp>
          <p:sp>
            <p:nvSpPr>
              <p:cNvPr id="132108" name="Rectangle 13" descr="Wide upward diagonal"/>
              <p:cNvSpPr>
                <a:spLocks noChangeArrowheads="1"/>
              </p:cNvSpPr>
              <p:nvPr/>
            </p:nvSpPr>
            <p:spPr bwMode="auto">
              <a:xfrm>
                <a:off x="17" y="3046"/>
                <a:ext cx="307" cy="247"/>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132109" name="Rectangle 14" descr="Wide upward diagonal"/>
              <p:cNvSpPr>
                <a:spLocks noChangeArrowheads="1"/>
              </p:cNvSpPr>
              <p:nvPr/>
            </p:nvSpPr>
            <p:spPr bwMode="auto">
              <a:xfrm>
                <a:off x="233" y="3206"/>
                <a:ext cx="277" cy="344"/>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nvGrpSpPr>
              <p:cNvPr id="132110" name="Group 15"/>
              <p:cNvGrpSpPr>
                <a:grpSpLocks/>
              </p:cNvGrpSpPr>
              <p:nvPr/>
            </p:nvGrpSpPr>
            <p:grpSpPr bwMode="auto">
              <a:xfrm>
                <a:off x="453" y="3142"/>
                <a:ext cx="222" cy="123"/>
                <a:chOff x="0" y="0"/>
                <a:chExt cx="222" cy="123"/>
              </a:xfrm>
            </p:grpSpPr>
            <p:sp>
              <p:nvSpPr>
                <p:cNvPr id="132118" name="Line 16"/>
                <p:cNvSpPr>
                  <a:spLocks noChangeShapeType="1"/>
                </p:cNvSpPr>
                <p:nvPr/>
              </p:nvSpPr>
              <p:spPr bwMode="auto">
                <a:xfrm flipH="1">
                  <a:off x="6" y="18"/>
                  <a:ext cx="171" cy="10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9" name="Line 17"/>
                <p:cNvSpPr>
                  <a:spLocks noChangeShapeType="1"/>
                </p:cNvSpPr>
                <p:nvPr/>
              </p:nvSpPr>
              <p:spPr bwMode="auto">
                <a:xfrm flipH="1">
                  <a:off x="51" y="9"/>
                  <a:ext cx="171" cy="10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0" name="Line 18"/>
                <p:cNvSpPr>
                  <a:spLocks noChangeShapeType="1"/>
                </p:cNvSpPr>
                <p:nvPr/>
              </p:nvSpPr>
              <p:spPr bwMode="auto">
                <a:xfrm flipH="1">
                  <a:off x="0" y="0"/>
                  <a:ext cx="171" cy="10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2111" name="Group 19"/>
              <p:cNvGrpSpPr>
                <a:grpSpLocks/>
              </p:cNvGrpSpPr>
              <p:nvPr/>
            </p:nvGrpSpPr>
            <p:grpSpPr bwMode="auto">
              <a:xfrm>
                <a:off x="294" y="2986"/>
                <a:ext cx="186" cy="141"/>
                <a:chOff x="0" y="0"/>
                <a:chExt cx="186" cy="141"/>
              </a:xfrm>
            </p:grpSpPr>
            <p:sp>
              <p:nvSpPr>
                <p:cNvPr id="132115" name="Line 20"/>
                <p:cNvSpPr>
                  <a:spLocks noChangeShapeType="1"/>
                </p:cNvSpPr>
                <p:nvPr/>
              </p:nvSpPr>
              <p:spPr bwMode="auto">
                <a:xfrm flipH="1">
                  <a:off x="0" y="24"/>
                  <a:ext cx="171" cy="10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6" name="Line 21"/>
                <p:cNvSpPr>
                  <a:spLocks noChangeShapeType="1"/>
                </p:cNvSpPr>
                <p:nvPr/>
              </p:nvSpPr>
              <p:spPr bwMode="auto">
                <a:xfrm flipH="1">
                  <a:off x="15" y="36"/>
                  <a:ext cx="171" cy="10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7" name="Line 22"/>
                <p:cNvSpPr>
                  <a:spLocks noChangeShapeType="1"/>
                </p:cNvSpPr>
                <p:nvPr/>
              </p:nvSpPr>
              <p:spPr bwMode="auto">
                <a:xfrm flipH="1">
                  <a:off x="6" y="0"/>
                  <a:ext cx="171" cy="10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2112" name="Text Box 23"/>
              <p:cNvSpPr txBox="1">
                <a:spLocks noChangeArrowheads="1"/>
              </p:cNvSpPr>
              <p:nvPr/>
            </p:nvSpPr>
            <p:spPr bwMode="auto">
              <a:xfrm>
                <a:off x="189" y="3211"/>
                <a:ext cx="18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200">
                    <a:ea typeface="宋体" panose="02010600030101010101" pitchFamily="2" charset="-122"/>
                  </a:rPr>
                  <a:t>0</a:t>
                </a:r>
              </a:p>
            </p:txBody>
          </p:sp>
          <p:sp>
            <p:nvSpPr>
              <p:cNvPr id="132113" name="Text Box 24"/>
              <p:cNvSpPr txBox="1">
                <a:spLocks noChangeArrowheads="1"/>
              </p:cNvSpPr>
              <p:nvPr/>
            </p:nvSpPr>
            <p:spPr bwMode="auto">
              <a:xfrm>
                <a:off x="940" y="0"/>
                <a:ext cx="1693" cy="304"/>
              </a:xfrm>
              <a:prstGeom prst="rect">
                <a:avLst/>
              </a:prstGeom>
              <a:solidFill>
                <a:schemeClr val="bg1"/>
              </a:solidFill>
              <a:ln w="9525">
                <a:solidFill>
                  <a:schemeClr val="tx1"/>
                </a:solidFill>
                <a:miter lim="800000"/>
                <a:headEnd/>
                <a:tailEnd/>
              </a:ln>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zh-CN" altLang="zh-CN" sz="2500">
                    <a:ea typeface="宋体" panose="02010600030101010101" pitchFamily="2" charset="-122"/>
                  </a:rPr>
                  <a:t>宾馆住房的市场</a:t>
                </a:r>
              </a:p>
            </p:txBody>
          </p:sp>
          <p:sp>
            <p:nvSpPr>
              <p:cNvPr id="132114" name="Text Box 25"/>
              <p:cNvSpPr txBox="1">
                <a:spLocks noChangeArrowheads="1"/>
              </p:cNvSpPr>
              <p:nvPr/>
            </p:nvSpPr>
            <p:spPr bwMode="auto">
              <a:xfrm>
                <a:off x="2935" y="1940"/>
                <a:ext cx="210"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600" b="1" i="1">
                    <a:ea typeface="宋体" panose="02010600030101010101" pitchFamily="2" charset="-122"/>
                  </a:rPr>
                  <a:t>D</a:t>
                </a:r>
              </a:p>
            </p:txBody>
          </p:sp>
        </p:grpSp>
      </p:grpSp>
      <p:sp>
        <p:nvSpPr>
          <p:cNvPr id="51226" name="Rectangle 26"/>
          <p:cNvSpPr>
            <a:spLocks noChangeArrowheads="1"/>
          </p:cNvSpPr>
          <p:nvPr/>
        </p:nvSpPr>
        <p:spPr bwMode="auto">
          <a:xfrm>
            <a:off x="687388" y="1541463"/>
            <a:ext cx="2705100" cy="404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3399"/>
              </a:buClr>
              <a:buFont typeface="Wingdings" panose="05000000000000000000" pitchFamily="2" charset="2"/>
              <a:buNone/>
            </a:pPr>
            <a:r>
              <a:rPr lang="zh-CN" altLang="zh-CN" dirty="0">
                <a:ea typeface="宋体" panose="02010600030101010101" pitchFamily="2" charset="-122"/>
              </a:rPr>
              <a:t>假定政府对买者所入住的每个房间都征税$30</a:t>
            </a:r>
          </a:p>
          <a:p>
            <a:pPr eaLnBrk="1" hangingPunct="1">
              <a:buClr>
                <a:srgbClr val="003399"/>
              </a:buClr>
              <a:buFont typeface="Wingdings" panose="05000000000000000000" pitchFamily="2" charset="2"/>
              <a:buNone/>
            </a:pPr>
            <a:r>
              <a:rPr lang="zh-CN" altLang="zh-CN" dirty="0">
                <a:ea typeface="宋体" panose="02010600030101010101" pitchFamily="2" charset="-122"/>
              </a:rPr>
              <a:t>找出新的</a:t>
            </a:r>
            <a:br>
              <a:rPr lang="zh-CN" altLang="zh-CN" dirty="0">
                <a:ea typeface="宋体" panose="02010600030101010101" pitchFamily="2" charset="-122"/>
              </a:rPr>
            </a:br>
            <a:r>
              <a:rPr lang="zh-CN" altLang="zh-CN" b="1" i="1" dirty="0">
                <a:ea typeface="宋体" panose="02010600030101010101" pitchFamily="2" charset="-122"/>
              </a:rPr>
              <a:t>Q</a:t>
            </a:r>
            <a:r>
              <a:rPr lang="zh-CN" altLang="zh-CN" dirty="0">
                <a:ea typeface="宋体" panose="02010600030101010101" pitchFamily="2" charset="-122"/>
              </a:rPr>
              <a:t>, </a:t>
            </a:r>
            <a:r>
              <a:rPr lang="zh-CN" altLang="zh-CN" b="1" i="1" dirty="0">
                <a:ea typeface="宋体" panose="02010600030101010101" pitchFamily="2" charset="-122"/>
              </a:rPr>
              <a:t>P</a:t>
            </a:r>
            <a:r>
              <a:rPr lang="zh-CN" altLang="zh-CN" b="1" baseline="-25000" dirty="0">
                <a:ea typeface="宋体" panose="02010600030101010101" pitchFamily="2" charset="-122"/>
              </a:rPr>
              <a:t>B</a:t>
            </a:r>
            <a:r>
              <a:rPr lang="zh-CN" altLang="zh-CN" dirty="0">
                <a:ea typeface="宋体" panose="02010600030101010101" pitchFamily="2" charset="-122"/>
              </a:rPr>
              <a:t>, </a:t>
            </a:r>
            <a:r>
              <a:rPr lang="zh-CN" altLang="zh-CN" b="1" i="1" dirty="0">
                <a:ea typeface="宋体" panose="02010600030101010101" pitchFamily="2" charset="-122"/>
              </a:rPr>
              <a:t>P</a:t>
            </a:r>
            <a:r>
              <a:rPr lang="zh-CN" altLang="zh-CN" b="1" baseline="-25000" dirty="0">
                <a:ea typeface="宋体" panose="02010600030101010101" pitchFamily="2" charset="-122"/>
              </a:rPr>
              <a:t>S</a:t>
            </a:r>
            <a:r>
              <a:rPr lang="zh-CN" altLang="zh-CN" dirty="0">
                <a:ea typeface="宋体" panose="02010600030101010101" pitchFamily="2" charset="-122"/>
              </a:rPr>
              <a:t>, </a:t>
            </a:r>
            <a:br>
              <a:rPr lang="zh-CN" altLang="zh-CN" dirty="0">
                <a:ea typeface="宋体" panose="02010600030101010101" pitchFamily="2" charset="-122"/>
              </a:rPr>
            </a:br>
            <a:r>
              <a:rPr lang="zh-CN" altLang="zh-CN" dirty="0">
                <a:ea typeface="宋体" panose="02010600030101010101" pitchFamily="2" charset="-122"/>
              </a:rPr>
              <a:t>以及税收归宿</a:t>
            </a:r>
            <a:endParaRPr lang="en-US" altLang="zh-CN" dirty="0">
              <a:ea typeface="宋体" panose="02010600030101010101" pitchFamily="2" charset="-122"/>
            </a:endParaRPr>
          </a:p>
          <a:p>
            <a:pPr eaLnBrk="1" hangingPunct="1">
              <a:buClr>
                <a:srgbClr val="003399"/>
              </a:buClr>
              <a:buFont typeface="Wingdings" panose="05000000000000000000" pitchFamily="2" charset="2"/>
              <a:buNone/>
            </a:pPr>
            <a:r>
              <a:rPr lang="zh-CN" altLang="en-US" dirty="0">
                <a:ea typeface="宋体" panose="02010600030101010101" pitchFamily="2" charset="-122"/>
              </a:rPr>
              <a:t>计算无谓损失</a:t>
            </a:r>
            <a:endParaRPr lang="zh-CN" altLang="zh-CN" dirty="0">
              <a:ea typeface="宋体" panose="02010600030101010101" pitchFamily="2" charset="-122"/>
            </a:endParaRP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26">
                                            <p:txEl>
                                              <p:pRg st="1" end="1"/>
                                            </p:txEl>
                                          </p:spTgt>
                                        </p:tgtEl>
                                        <p:attrNameLst>
                                          <p:attrName>style.visibility</p:attrName>
                                        </p:attrNameLst>
                                      </p:cBhvr>
                                      <p:to>
                                        <p:strVal val="visible"/>
                                      </p:to>
                                    </p:set>
                                    <p:animEffect transition="in" filter="wipe(left)">
                                      <p:cBhvr>
                                        <p:cTn id="7" dur="500"/>
                                        <p:tgtEl>
                                          <p:spTgt spid="512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26">
                                            <p:txEl>
                                              <p:pRg st="2" end="2"/>
                                            </p:txEl>
                                          </p:spTgt>
                                        </p:tgtEl>
                                        <p:attrNameLst>
                                          <p:attrName>style.visibility</p:attrName>
                                        </p:attrNameLst>
                                      </p:cBhvr>
                                      <p:to>
                                        <p:strVal val="visible"/>
                                      </p:to>
                                    </p:set>
                                    <p:animEffect transition="in" filter="wipe(left)">
                                      <p:cBhvr>
                                        <p:cTn id="12" dur="500"/>
                                        <p:tgtEl>
                                          <p:spTgt spid="512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6"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8"/>
          <p:cNvSpPr>
            <a:spLocks noChangeArrowheads="1"/>
          </p:cNvSpPr>
          <p:nvPr/>
        </p:nvSpPr>
        <p:spPr bwMode="auto">
          <a:xfrm>
            <a:off x="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18435" name="Rectangle 4"/>
          <p:cNvSpPr>
            <a:spLocks noGrp="1" noChangeArrowheads="1"/>
          </p:cNvSpPr>
          <p:nvPr>
            <p:ph type="title"/>
          </p:nvPr>
        </p:nvSpPr>
        <p:spPr>
          <a:xfrm>
            <a:off x="587375" y="352425"/>
            <a:ext cx="8208963" cy="954088"/>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nchor="t"/>
          <a:lstStyle/>
          <a:p>
            <a:pPr algn="l" eaLnBrk="1" hangingPunct="1">
              <a:defRPr/>
            </a:pPr>
            <a:r>
              <a:rPr lang="zh-CN" altLang="en-US" sz="24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例题</a:t>
            </a:r>
            <a:endParaRPr lang="zh-CN" altLang="en-US" sz="3200" dirty="0">
              <a:solidFill>
                <a:srgbClr val="339966"/>
              </a:solidFill>
              <a:effectLst>
                <a:outerShdw blurRad="38100" dist="38100" dir="2700000" algn="tl">
                  <a:srgbClr val="C0C0C0"/>
                </a:outerShdw>
              </a:effectLst>
              <a:ea typeface="宋体" panose="02010600030101010101" pitchFamily="2" charset="-122"/>
            </a:endParaRPr>
          </a:p>
        </p:txBody>
      </p:sp>
      <p:grpSp>
        <p:nvGrpSpPr>
          <p:cNvPr id="208900" name="Group 4"/>
          <p:cNvGrpSpPr>
            <a:grpSpLocks/>
          </p:cNvGrpSpPr>
          <p:nvPr/>
        </p:nvGrpSpPr>
        <p:grpSpPr bwMode="auto">
          <a:xfrm>
            <a:off x="593725" y="290513"/>
            <a:ext cx="8210550" cy="1049337"/>
            <a:chOff x="0" y="0"/>
            <a:chExt cx="5000" cy="661"/>
          </a:xfrm>
        </p:grpSpPr>
        <p:sp>
          <p:nvSpPr>
            <p:cNvPr id="208938" name="Line 9"/>
            <p:cNvSpPr>
              <a:spLocks noChangeShapeType="1"/>
            </p:cNvSpPr>
            <p:nvPr/>
          </p:nvSpPr>
          <p:spPr bwMode="auto">
            <a:xfrm>
              <a:off x="2" y="661"/>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39" name="Line 10"/>
            <p:cNvSpPr>
              <a:spLocks noChangeShapeType="1"/>
            </p:cNvSpPr>
            <p:nvPr/>
          </p:nvSpPr>
          <p:spPr bwMode="auto">
            <a:xfrm>
              <a:off x="0" y="0"/>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8901" name="Rectangle 7"/>
          <p:cNvSpPr>
            <a:spLocks noChangeArrowheads="1"/>
          </p:cNvSpPr>
          <p:nvPr/>
        </p:nvSpPr>
        <p:spPr bwMode="auto">
          <a:xfrm>
            <a:off x="8302625" y="6375400"/>
            <a:ext cx="6842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0"/>
              </a:spcBef>
              <a:buClrTx/>
              <a:buSzTx/>
              <a:buFontTx/>
              <a:buNone/>
            </a:pPr>
            <a:fld id="{A1BB7ABA-3119-4212-A3B1-CF5C261F4616}" type="slidenum">
              <a:rPr lang="zh-CN" altLang="zh-CN" sz="1700">
                <a:solidFill>
                  <a:srgbClr val="777777"/>
                </a:solidFill>
                <a:latin typeface="Tahoma" panose="020B0604030504040204" pitchFamily="34" charset="0"/>
                <a:ea typeface="宋体" panose="02010600030101010101" pitchFamily="2" charset="-122"/>
              </a:rPr>
              <a:pPr algn="r" eaLnBrk="1" hangingPunct="1">
                <a:lnSpc>
                  <a:spcPct val="100000"/>
                </a:lnSpc>
                <a:spcBef>
                  <a:spcPct val="0"/>
                </a:spcBef>
                <a:buClrTx/>
                <a:buSzTx/>
                <a:buFontTx/>
                <a:buNone/>
              </a:pPr>
              <a:t>22</a:t>
            </a:fld>
            <a:endParaRPr lang="zh-CN" altLang="zh-CN" sz="1700">
              <a:solidFill>
                <a:srgbClr val="777777"/>
              </a:solidFill>
              <a:latin typeface="Tahoma" panose="020B0604030504040204" pitchFamily="34" charset="0"/>
              <a:ea typeface="宋体" panose="02010600030101010101" pitchFamily="2" charset="-122"/>
            </a:endParaRPr>
          </a:p>
        </p:txBody>
      </p:sp>
      <p:sp>
        <p:nvSpPr>
          <p:cNvPr id="18440" name="Rectangle 5"/>
          <p:cNvSpPr>
            <a:spLocks noChangeArrowheads="1"/>
          </p:cNvSpPr>
          <p:nvPr/>
        </p:nvSpPr>
        <p:spPr bwMode="auto">
          <a:xfrm>
            <a:off x="557213" y="1397000"/>
            <a:ext cx="2927350" cy="52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40000"/>
              </a:spcBef>
              <a:buFont typeface="Wingdings" panose="05000000000000000000" pitchFamily="2" charset="2"/>
              <a:buNone/>
            </a:pPr>
            <a:r>
              <a:rPr lang="zh-CN" altLang="zh-CN" sz="2600">
                <a:ea typeface="宋体" panose="02010600030101010101" pitchFamily="2" charset="-122"/>
              </a:rPr>
              <a:t>没有贸易时，</a:t>
            </a:r>
            <a:br>
              <a:rPr lang="zh-CN" altLang="zh-CN" sz="2600">
                <a:ea typeface="宋体" panose="02010600030101010101" pitchFamily="2" charset="-122"/>
              </a:rPr>
            </a:br>
            <a:r>
              <a:rPr lang="zh-CN" altLang="zh-CN" sz="2600" b="1" i="1">
                <a:ea typeface="宋体" panose="02010600030101010101" pitchFamily="2" charset="-122"/>
              </a:rPr>
              <a:t>P</a:t>
            </a:r>
            <a:r>
              <a:rPr lang="zh-CN" altLang="zh-CN" sz="2600" b="1" baseline="-25000">
                <a:ea typeface="宋体" panose="02010600030101010101" pitchFamily="2" charset="-122"/>
              </a:rPr>
              <a:t>D</a:t>
            </a:r>
            <a:r>
              <a:rPr lang="zh-CN" altLang="zh-CN" sz="2600">
                <a:ea typeface="宋体" panose="02010600030101010101" pitchFamily="2" charset="-122"/>
              </a:rPr>
              <a:t> = $3000, </a:t>
            </a:r>
          </a:p>
          <a:p>
            <a:pPr eaLnBrk="1" hangingPunct="1">
              <a:spcBef>
                <a:spcPct val="40000"/>
              </a:spcBef>
              <a:buFont typeface="Wingdings" panose="05000000000000000000" pitchFamily="2" charset="2"/>
              <a:buNone/>
            </a:pPr>
            <a:r>
              <a:rPr lang="zh-CN" altLang="zh-CN" sz="2600" b="1" i="1">
                <a:ea typeface="宋体" panose="02010600030101010101" pitchFamily="2" charset="-122"/>
              </a:rPr>
              <a:t>Q</a:t>
            </a:r>
            <a:r>
              <a:rPr lang="zh-CN" altLang="zh-CN" sz="2600">
                <a:ea typeface="宋体" panose="02010600030101010101" pitchFamily="2" charset="-122"/>
              </a:rPr>
              <a:t> = 400</a:t>
            </a:r>
          </a:p>
          <a:p>
            <a:pPr eaLnBrk="1" hangingPunct="1">
              <a:spcBef>
                <a:spcPct val="40000"/>
              </a:spcBef>
              <a:buFont typeface="Wingdings" panose="05000000000000000000" pitchFamily="2" charset="2"/>
              <a:buNone/>
            </a:pPr>
            <a:r>
              <a:rPr lang="zh-CN" altLang="zh-CN" sz="2600">
                <a:ea typeface="宋体" panose="02010600030101010101" pitchFamily="2" charset="-122"/>
              </a:rPr>
              <a:t>世界市场上，</a:t>
            </a:r>
            <a:br>
              <a:rPr lang="zh-CN" altLang="zh-CN" sz="2600">
                <a:ea typeface="宋体" panose="02010600030101010101" pitchFamily="2" charset="-122"/>
              </a:rPr>
            </a:br>
            <a:r>
              <a:rPr lang="zh-CN" altLang="zh-CN" sz="2600" b="1" i="1">
                <a:ea typeface="宋体" panose="02010600030101010101" pitchFamily="2" charset="-122"/>
              </a:rPr>
              <a:t>P</a:t>
            </a:r>
            <a:r>
              <a:rPr lang="zh-CN" altLang="zh-CN" sz="2600" b="1" baseline="-25000">
                <a:ea typeface="宋体" panose="02010600030101010101" pitchFamily="2" charset="-122"/>
              </a:rPr>
              <a:t>W</a:t>
            </a:r>
            <a:r>
              <a:rPr lang="zh-CN" altLang="zh-CN" sz="2600">
                <a:ea typeface="宋体" panose="02010600030101010101" pitchFamily="2" charset="-122"/>
              </a:rPr>
              <a:t> = $1500 </a:t>
            </a:r>
          </a:p>
          <a:p>
            <a:pPr eaLnBrk="1" hangingPunct="1">
              <a:spcBef>
                <a:spcPct val="40000"/>
              </a:spcBef>
              <a:buFont typeface="Wingdings" panose="05000000000000000000" pitchFamily="2" charset="2"/>
              <a:buNone/>
            </a:pPr>
            <a:r>
              <a:rPr lang="zh-CN" altLang="zh-CN" sz="2600">
                <a:ea typeface="宋体" panose="02010600030101010101" pitchFamily="2" charset="-122"/>
              </a:rPr>
              <a:t>自由贸易时，该国会进口或出口多少电视？</a:t>
            </a:r>
          </a:p>
          <a:p>
            <a:pPr eaLnBrk="1" hangingPunct="1">
              <a:spcBef>
                <a:spcPct val="40000"/>
              </a:spcBef>
              <a:buFont typeface="Wingdings" panose="05000000000000000000" pitchFamily="2" charset="2"/>
              <a:buNone/>
            </a:pPr>
            <a:r>
              <a:rPr lang="zh-CN" altLang="zh-CN" sz="2600">
                <a:ea typeface="宋体" panose="02010600030101010101" pitchFamily="2" charset="-122"/>
              </a:rPr>
              <a:t>得出没有贸易和有贸易时的CS, PS, 总剩余</a:t>
            </a:r>
          </a:p>
        </p:txBody>
      </p:sp>
      <p:grpSp>
        <p:nvGrpSpPr>
          <p:cNvPr id="208903" name="Group 9"/>
          <p:cNvGrpSpPr>
            <a:grpSpLocks/>
          </p:cNvGrpSpPr>
          <p:nvPr/>
        </p:nvGrpSpPr>
        <p:grpSpPr bwMode="auto">
          <a:xfrm>
            <a:off x="4391025" y="1520825"/>
            <a:ext cx="4298950" cy="4086225"/>
            <a:chOff x="0" y="0"/>
            <a:chExt cx="2708" cy="2574"/>
          </a:xfrm>
        </p:grpSpPr>
        <p:grpSp>
          <p:nvGrpSpPr>
            <p:cNvPr id="208933" name="Group 10"/>
            <p:cNvGrpSpPr>
              <a:grpSpLocks/>
            </p:cNvGrpSpPr>
            <p:nvPr/>
          </p:nvGrpSpPr>
          <p:grpSpPr bwMode="auto">
            <a:xfrm>
              <a:off x="119" y="233"/>
              <a:ext cx="2382" cy="2202"/>
              <a:chOff x="0" y="0"/>
              <a:chExt cx="2400" cy="2079"/>
            </a:xfrm>
          </p:grpSpPr>
          <p:sp>
            <p:nvSpPr>
              <p:cNvPr id="208936" name="Line 9"/>
              <p:cNvSpPr>
                <a:spLocks noChangeShapeType="1"/>
              </p:cNvSpPr>
              <p:nvPr/>
            </p:nvSpPr>
            <p:spPr bwMode="auto">
              <a:xfrm>
                <a:off x="0" y="0"/>
                <a:ext cx="0" cy="20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37" name="Line 10"/>
              <p:cNvSpPr>
                <a:spLocks noChangeShapeType="1"/>
              </p:cNvSpPr>
              <p:nvPr/>
            </p:nvSpPr>
            <p:spPr bwMode="auto">
              <a:xfrm>
                <a:off x="0" y="2079"/>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8934" name="Text Box 11"/>
            <p:cNvSpPr txBox="1">
              <a:spLocks noChangeArrowheads="1"/>
            </p:cNvSpPr>
            <p:nvPr/>
          </p:nvSpPr>
          <p:spPr bwMode="auto">
            <a:xfrm>
              <a:off x="0" y="0"/>
              <a:ext cx="23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300" b="1" i="1">
                  <a:ea typeface="宋体" panose="02010600030101010101" pitchFamily="2" charset="-122"/>
                </a:rPr>
                <a:t>P</a:t>
              </a:r>
            </a:p>
          </p:txBody>
        </p:sp>
        <p:sp>
          <p:nvSpPr>
            <p:cNvPr id="208935" name="Text Box 12"/>
            <p:cNvSpPr txBox="1">
              <a:spLocks noChangeArrowheads="1"/>
            </p:cNvSpPr>
            <p:nvPr/>
          </p:nvSpPr>
          <p:spPr bwMode="auto">
            <a:xfrm>
              <a:off x="2475" y="2295"/>
              <a:ext cx="23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300" b="1" i="1">
                  <a:ea typeface="宋体" panose="02010600030101010101" pitchFamily="2" charset="-122"/>
                </a:rPr>
                <a:t>Q</a:t>
              </a:r>
            </a:p>
          </p:txBody>
        </p:sp>
      </p:grpSp>
      <p:grpSp>
        <p:nvGrpSpPr>
          <p:cNvPr id="208904" name="Group 15"/>
          <p:cNvGrpSpPr>
            <a:grpSpLocks/>
          </p:cNvGrpSpPr>
          <p:nvPr/>
        </p:nvGrpSpPr>
        <p:grpSpPr bwMode="auto">
          <a:xfrm>
            <a:off x="4583113" y="2149475"/>
            <a:ext cx="3821112" cy="2962275"/>
            <a:chOff x="0" y="0"/>
            <a:chExt cx="2407" cy="1866"/>
          </a:xfrm>
        </p:grpSpPr>
        <p:sp>
          <p:nvSpPr>
            <p:cNvPr id="208931" name="Text Box 14"/>
            <p:cNvSpPr txBox="1">
              <a:spLocks noChangeArrowheads="1"/>
            </p:cNvSpPr>
            <p:nvPr/>
          </p:nvSpPr>
          <p:spPr bwMode="auto">
            <a:xfrm>
              <a:off x="2174" y="1587"/>
              <a:ext cx="23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300" b="1" i="1">
                  <a:ea typeface="宋体" panose="02010600030101010101" pitchFamily="2" charset="-122"/>
                </a:rPr>
                <a:t>D</a:t>
              </a:r>
            </a:p>
          </p:txBody>
        </p:sp>
        <p:sp>
          <p:nvSpPr>
            <p:cNvPr id="208932" name="Line 15"/>
            <p:cNvSpPr>
              <a:spLocks noChangeShapeType="1"/>
            </p:cNvSpPr>
            <p:nvPr/>
          </p:nvSpPr>
          <p:spPr bwMode="auto">
            <a:xfrm>
              <a:off x="0" y="0"/>
              <a:ext cx="2213" cy="171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8905" name="Group 18"/>
          <p:cNvGrpSpPr>
            <a:grpSpLocks/>
          </p:cNvGrpSpPr>
          <p:nvPr/>
        </p:nvGrpSpPr>
        <p:grpSpPr bwMode="auto">
          <a:xfrm>
            <a:off x="4584700" y="2232025"/>
            <a:ext cx="3879850" cy="3148013"/>
            <a:chOff x="0" y="0"/>
            <a:chExt cx="2444" cy="1983"/>
          </a:xfrm>
        </p:grpSpPr>
        <p:sp>
          <p:nvSpPr>
            <p:cNvPr id="208929" name="Text Box 17"/>
            <p:cNvSpPr txBox="1">
              <a:spLocks noChangeArrowheads="1"/>
            </p:cNvSpPr>
            <p:nvPr/>
          </p:nvSpPr>
          <p:spPr bwMode="auto">
            <a:xfrm>
              <a:off x="2211" y="0"/>
              <a:ext cx="23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300" b="1" i="1">
                  <a:ea typeface="宋体" panose="02010600030101010101" pitchFamily="2" charset="-122"/>
                </a:rPr>
                <a:t>S</a:t>
              </a:r>
            </a:p>
          </p:txBody>
        </p:sp>
        <p:sp>
          <p:nvSpPr>
            <p:cNvPr id="208930" name="Line 18"/>
            <p:cNvSpPr>
              <a:spLocks noChangeShapeType="1"/>
            </p:cNvSpPr>
            <p:nvPr/>
          </p:nvSpPr>
          <p:spPr bwMode="auto">
            <a:xfrm flipV="1">
              <a:off x="0" y="222"/>
              <a:ext cx="2280" cy="1761"/>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8906" name="Group 21"/>
          <p:cNvGrpSpPr>
            <a:grpSpLocks/>
          </p:cNvGrpSpPr>
          <p:nvPr/>
        </p:nvGrpSpPr>
        <p:grpSpPr bwMode="auto">
          <a:xfrm>
            <a:off x="3503613" y="4391025"/>
            <a:ext cx="4716462" cy="381000"/>
            <a:chOff x="0" y="0"/>
            <a:chExt cx="2971" cy="240"/>
          </a:xfrm>
        </p:grpSpPr>
        <p:sp>
          <p:nvSpPr>
            <p:cNvPr id="208927" name="Line 20"/>
            <p:cNvSpPr>
              <a:spLocks noChangeShapeType="1"/>
            </p:cNvSpPr>
            <p:nvPr/>
          </p:nvSpPr>
          <p:spPr bwMode="auto">
            <a:xfrm>
              <a:off x="677" y="123"/>
              <a:ext cx="2294"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28" name="Text Box 21"/>
            <p:cNvSpPr txBox="1">
              <a:spLocks noChangeArrowheads="1"/>
            </p:cNvSpPr>
            <p:nvPr/>
          </p:nvSpPr>
          <p:spPr bwMode="auto">
            <a:xfrm>
              <a:off x="0" y="0"/>
              <a:ext cx="6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nchor="ct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zh-CN" sz="2500">
                  <a:ea typeface="宋体" panose="02010600030101010101" pitchFamily="2" charset="-122"/>
                </a:rPr>
                <a:t>$1500</a:t>
              </a:r>
            </a:p>
          </p:txBody>
        </p:sp>
      </p:grpSp>
      <p:grpSp>
        <p:nvGrpSpPr>
          <p:cNvPr id="208907" name="Group 24"/>
          <p:cNvGrpSpPr>
            <a:grpSpLocks/>
          </p:cNvGrpSpPr>
          <p:nvPr/>
        </p:nvGrpSpPr>
        <p:grpSpPr bwMode="auto">
          <a:xfrm>
            <a:off x="5251450" y="4524375"/>
            <a:ext cx="731838" cy="1258888"/>
            <a:chOff x="0" y="0"/>
            <a:chExt cx="461" cy="793"/>
          </a:xfrm>
        </p:grpSpPr>
        <p:sp>
          <p:nvSpPr>
            <p:cNvPr id="208924" name="Line 23"/>
            <p:cNvSpPr>
              <a:spLocks noChangeShapeType="1"/>
            </p:cNvSpPr>
            <p:nvPr/>
          </p:nvSpPr>
          <p:spPr bwMode="auto">
            <a:xfrm>
              <a:off x="229" y="37"/>
              <a:ext cx="0" cy="50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25" name="Oval 24"/>
            <p:cNvSpPr>
              <a:spLocks noChangeAspect="1" noChangeArrowheads="1"/>
            </p:cNvSpPr>
            <p:nvPr/>
          </p:nvSpPr>
          <p:spPr bwMode="auto">
            <a:xfrm>
              <a:off x="188" y="0"/>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208926" name="Text Box 25"/>
            <p:cNvSpPr txBox="1">
              <a:spLocks noChangeArrowheads="1"/>
            </p:cNvSpPr>
            <p:nvPr/>
          </p:nvSpPr>
          <p:spPr bwMode="auto">
            <a:xfrm>
              <a:off x="0" y="553"/>
              <a:ext cx="4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500">
                  <a:ea typeface="宋体" panose="02010600030101010101" pitchFamily="2" charset="-122"/>
                </a:rPr>
                <a:t>200</a:t>
              </a:r>
            </a:p>
          </p:txBody>
        </p:sp>
      </p:grpSp>
      <p:grpSp>
        <p:nvGrpSpPr>
          <p:cNvPr id="208908" name="Group 28"/>
          <p:cNvGrpSpPr>
            <a:grpSpLocks/>
          </p:cNvGrpSpPr>
          <p:nvPr/>
        </p:nvGrpSpPr>
        <p:grpSpPr bwMode="auto">
          <a:xfrm>
            <a:off x="3536950" y="3584575"/>
            <a:ext cx="3511550" cy="2200275"/>
            <a:chOff x="0" y="0"/>
            <a:chExt cx="2212" cy="1386"/>
          </a:xfrm>
        </p:grpSpPr>
        <p:grpSp>
          <p:nvGrpSpPr>
            <p:cNvPr id="208918" name="Group 29"/>
            <p:cNvGrpSpPr>
              <a:grpSpLocks/>
            </p:cNvGrpSpPr>
            <p:nvPr/>
          </p:nvGrpSpPr>
          <p:grpSpPr bwMode="auto">
            <a:xfrm>
              <a:off x="655" y="120"/>
              <a:ext cx="1321" cy="1012"/>
              <a:chOff x="0" y="0"/>
              <a:chExt cx="552" cy="560"/>
            </a:xfrm>
          </p:grpSpPr>
          <p:sp>
            <p:nvSpPr>
              <p:cNvPr id="208922" name="Line 28"/>
              <p:cNvSpPr>
                <a:spLocks noChangeShapeType="1"/>
              </p:cNvSpPr>
              <p:nvPr/>
            </p:nvSpPr>
            <p:spPr bwMode="auto">
              <a:xfrm>
                <a:off x="0" y="0"/>
                <a:ext cx="55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23" name="Line 29"/>
              <p:cNvSpPr>
                <a:spLocks noChangeShapeType="1"/>
              </p:cNvSpPr>
              <p:nvPr/>
            </p:nvSpPr>
            <p:spPr bwMode="auto">
              <a:xfrm>
                <a:off x="552" y="0"/>
                <a:ext cx="0" cy="56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8919" name="Oval 30"/>
            <p:cNvSpPr>
              <a:spLocks noChangeAspect="1" noChangeArrowheads="1"/>
            </p:cNvSpPr>
            <p:nvPr/>
          </p:nvSpPr>
          <p:spPr bwMode="auto">
            <a:xfrm>
              <a:off x="1933" y="81"/>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208920" name="Text Box 31"/>
            <p:cNvSpPr txBox="1">
              <a:spLocks noChangeArrowheads="1"/>
            </p:cNvSpPr>
            <p:nvPr/>
          </p:nvSpPr>
          <p:spPr bwMode="auto">
            <a:xfrm>
              <a:off x="0" y="0"/>
              <a:ext cx="64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nchor="ct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zh-CN" sz="2500">
                  <a:ea typeface="宋体" panose="02010600030101010101" pitchFamily="2" charset="-122"/>
                </a:rPr>
                <a:t>$3000</a:t>
              </a:r>
            </a:p>
          </p:txBody>
        </p:sp>
        <p:sp>
          <p:nvSpPr>
            <p:cNvPr id="208921" name="Text Box 32"/>
            <p:cNvSpPr txBox="1">
              <a:spLocks noChangeArrowheads="1"/>
            </p:cNvSpPr>
            <p:nvPr/>
          </p:nvSpPr>
          <p:spPr bwMode="auto">
            <a:xfrm>
              <a:off x="1741" y="1146"/>
              <a:ext cx="47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500">
                  <a:ea typeface="宋体" panose="02010600030101010101" pitchFamily="2" charset="-122"/>
                </a:rPr>
                <a:t>400</a:t>
              </a:r>
            </a:p>
          </p:txBody>
        </p:sp>
      </p:grpSp>
      <p:grpSp>
        <p:nvGrpSpPr>
          <p:cNvPr id="208909" name="Group 35"/>
          <p:cNvGrpSpPr>
            <a:grpSpLocks/>
          </p:cNvGrpSpPr>
          <p:nvPr/>
        </p:nvGrpSpPr>
        <p:grpSpPr bwMode="auto">
          <a:xfrm>
            <a:off x="7353300" y="4519613"/>
            <a:ext cx="757238" cy="1263650"/>
            <a:chOff x="0" y="0"/>
            <a:chExt cx="477" cy="796"/>
          </a:xfrm>
        </p:grpSpPr>
        <p:sp>
          <p:nvSpPr>
            <p:cNvPr id="208915" name="Line 34"/>
            <p:cNvSpPr>
              <a:spLocks noChangeShapeType="1"/>
            </p:cNvSpPr>
            <p:nvPr/>
          </p:nvSpPr>
          <p:spPr bwMode="auto">
            <a:xfrm>
              <a:off x="238" y="41"/>
              <a:ext cx="0" cy="50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16" name="Oval 35"/>
            <p:cNvSpPr>
              <a:spLocks noChangeAspect="1" noChangeArrowheads="1"/>
            </p:cNvSpPr>
            <p:nvPr/>
          </p:nvSpPr>
          <p:spPr bwMode="auto">
            <a:xfrm>
              <a:off x="196" y="0"/>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208917" name="Text Box 36"/>
            <p:cNvSpPr txBox="1">
              <a:spLocks noChangeArrowheads="1"/>
            </p:cNvSpPr>
            <p:nvPr/>
          </p:nvSpPr>
          <p:spPr bwMode="auto">
            <a:xfrm>
              <a:off x="0" y="556"/>
              <a:ext cx="4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500">
                  <a:ea typeface="宋体" panose="02010600030101010101" pitchFamily="2" charset="-122"/>
                </a:rPr>
                <a:t>600</a:t>
              </a:r>
            </a:p>
          </p:txBody>
        </p:sp>
      </p:grpSp>
      <p:sp>
        <p:nvSpPr>
          <p:cNvPr id="208910" name="Text Box 37"/>
          <p:cNvSpPr txBox="1">
            <a:spLocks noChangeArrowheads="1"/>
          </p:cNvSpPr>
          <p:nvPr/>
        </p:nvSpPr>
        <p:spPr bwMode="auto">
          <a:xfrm>
            <a:off x="5646738" y="1600200"/>
            <a:ext cx="1908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zh-CN" altLang="zh-CN" sz="2500" u="sng">
                <a:ea typeface="宋体" panose="02010600030101010101" pitchFamily="2" charset="-122"/>
              </a:rPr>
              <a:t>等离子电视</a:t>
            </a:r>
          </a:p>
        </p:txBody>
      </p:sp>
      <p:sp>
        <p:nvSpPr>
          <p:cNvPr id="18472" name="Rectangle 44"/>
          <p:cNvSpPr>
            <a:spLocks noChangeArrowheads="1"/>
          </p:cNvSpPr>
          <p:nvPr/>
        </p:nvSpPr>
        <p:spPr bwMode="auto">
          <a:xfrm>
            <a:off x="6351588" y="5416550"/>
            <a:ext cx="630237" cy="377825"/>
          </a:xfrm>
          <a:prstGeom prst="rect">
            <a:avLst/>
          </a:prstGeom>
          <a:noFill/>
          <a:ln w="127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18473" name="Rectangle 45"/>
          <p:cNvSpPr>
            <a:spLocks noChangeArrowheads="1"/>
          </p:cNvSpPr>
          <p:nvPr/>
        </p:nvSpPr>
        <p:spPr bwMode="auto">
          <a:xfrm>
            <a:off x="3532188" y="3587750"/>
            <a:ext cx="977900" cy="377825"/>
          </a:xfrm>
          <a:prstGeom prst="rect">
            <a:avLst/>
          </a:prstGeom>
          <a:noFill/>
          <a:ln w="127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18474" name="Rectangle 46"/>
          <p:cNvSpPr>
            <a:spLocks noChangeArrowheads="1"/>
          </p:cNvSpPr>
          <p:nvPr/>
        </p:nvSpPr>
        <p:spPr bwMode="auto">
          <a:xfrm>
            <a:off x="3541713" y="4397375"/>
            <a:ext cx="977900" cy="377825"/>
          </a:xfrm>
          <a:prstGeom prst="rect">
            <a:avLst/>
          </a:prstGeom>
          <a:noFill/>
          <a:ln w="127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208914" name="FlagCount" hidden="1">
            <a:hlinkClick r:id="rId3"/>
          </p:cNvPr>
          <p:cNvSpPr>
            <a:spLocks noChangeArrowheads="1"/>
          </p:cNvSpPr>
          <p:nvPr/>
        </p:nvSpPr>
        <p:spPr bwMode="auto">
          <a:xfrm>
            <a:off x="8255000" y="365125"/>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zh-CN" sz="1400" b="1">
                <a:latin typeface="Tahoma" panose="020B0604030504040204" pitchFamily="34" charset="0"/>
                <a:ea typeface="宋体" panose="02010600030101010101" pitchFamily="2" charset="-122"/>
              </a:rPr>
              <a:t>0</a:t>
            </a: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40">
                                            <p:txEl>
                                              <p:pRg st="0" end="0"/>
                                            </p:txEl>
                                          </p:spTgt>
                                        </p:tgtEl>
                                        <p:attrNameLst>
                                          <p:attrName>style.visibility</p:attrName>
                                        </p:attrNameLst>
                                      </p:cBhvr>
                                      <p:to>
                                        <p:strVal val="visible"/>
                                      </p:to>
                                    </p:set>
                                    <p:animEffect transition="in" filter="wipe(left)">
                                      <p:cBhvr>
                                        <p:cTn id="7" dur="500"/>
                                        <p:tgtEl>
                                          <p:spTgt spid="18440">
                                            <p:txEl>
                                              <p:pRg st="0" end="0"/>
                                            </p:txEl>
                                          </p:spTgt>
                                        </p:tgtEl>
                                      </p:cBhvr>
                                    </p:animEffect>
                                  </p:childTnLst>
                                  <p:subTnLst>
                                    <p:animClr clrSpc="rgb" dir="cw">
                                      <p:cBhvr override="childStyle">
                                        <p:cTn dur="1" fill="hold" display="0" masterRel="nextClick" afterEffect="1"/>
                                        <p:tgtEl>
                                          <p:spTgt spid="18440">
                                            <p:txEl>
                                              <p:pRg st="0" end="0"/>
                                            </p:txEl>
                                          </p:spTgt>
                                        </p:tgtEl>
                                        <p:attrNameLst>
                                          <p:attrName>ppt_c</p:attrName>
                                        </p:attrNameLst>
                                      </p:cBhvr>
                                      <p:to>
                                        <a:srgbClr val="B2B2B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40">
                                            <p:txEl>
                                              <p:pRg st="1" end="1"/>
                                            </p:txEl>
                                          </p:spTgt>
                                        </p:tgtEl>
                                        <p:attrNameLst>
                                          <p:attrName>style.visibility</p:attrName>
                                        </p:attrNameLst>
                                      </p:cBhvr>
                                      <p:to>
                                        <p:strVal val="visible"/>
                                      </p:to>
                                    </p:set>
                                    <p:animEffect transition="in" filter="wipe(left)">
                                      <p:cBhvr>
                                        <p:cTn id="12" dur="500"/>
                                        <p:tgtEl>
                                          <p:spTgt spid="18440">
                                            <p:txEl>
                                              <p:pRg st="1" end="1"/>
                                            </p:txEl>
                                          </p:spTgt>
                                        </p:tgtEl>
                                      </p:cBhvr>
                                    </p:animEffect>
                                  </p:childTnLst>
                                  <p:subTnLst>
                                    <p:animClr clrSpc="rgb" dir="cw">
                                      <p:cBhvr override="childStyle">
                                        <p:cTn dur="1" fill="hold" display="0" masterRel="nextClick" afterEffect="1"/>
                                        <p:tgtEl>
                                          <p:spTgt spid="18440">
                                            <p:txEl>
                                              <p:pRg st="1" end="1"/>
                                            </p:txEl>
                                          </p:spTgt>
                                        </p:tgtEl>
                                        <p:attrNameLst>
                                          <p:attrName>ppt_c</p:attrName>
                                        </p:attrNameLst>
                                      </p:cBhvr>
                                      <p:to>
                                        <a:srgbClr val="B2B2B2"/>
                                      </p:to>
                                    </p:animClr>
                                  </p:subTnLst>
                                </p:cTn>
                              </p:par>
                              <p:par>
                                <p:cTn id="13" presetID="23" presetClass="entr" presetSubtype="288" fill="hold" grpId="0" nodeType="withEffect">
                                  <p:stCondLst>
                                    <p:cond delay="0"/>
                                  </p:stCondLst>
                                  <p:childTnLst>
                                    <p:set>
                                      <p:cBhvr>
                                        <p:cTn id="14" dur="1" fill="hold">
                                          <p:stCondLst>
                                            <p:cond delay="0"/>
                                          </p:stCondLst>
                                        </p:cTn>
                                        <p:tgtEl>
                                          <p:spTgt spid="18472"/>
                                        </p:tgtEl>
                                        <p:attrNameLst>
                                          <p:attrName>style.visibility</p:attrName>
                                        </p:attrNameLst>
                                      </p:cBhvr>
                                      <p:to>
                                        <p:strVal val="visible"/>
                                      </p:to>
                                    </p:set>
                                    <p:anim calcmode="lin" valueType="num">
                                      <p:cBhvr>
                                        <p:cTn id="15" dur="500" fill="hold"/>
                                        <p:tgtEl>
                                          <p:spTgt spid="18472"/>
                                        </p:tgtEl>
                                        <p:attrNameLst>
                                          <p:attrName>ppt_w</p:attrName>
                                        </p:attrNameLst>
                                      </p:cBhvr>
                                      <p:tavLst>
                                        <p:tav tm="0">
                                          <p:val>
                                            <p:strVal val="4/3*#ppt_w"/>
                                          </p:val>
                                        </p:tav>
                                        <p:tav tm="100000">
                                          <p:val>
                                            <p:strVal val="#ppt_w"/>
                                          </p:val>
                                        </p:tav>
                                      </p:tavLst>
                                    </p:anim>
                                    <p:anim calcmode="lin" valueType="num">
                                      <p:cBhvr>
                                        <p:cTn id="16" dur="500" fill="hold"/>
                                        <p:tgtEl>
                                          <p:spTgt spid="18472"/>
                                        </p:tgtEl>
                                        <p:attrNameLst>
                                          <p:attrName>ppt_h</p:attrName>
                                        </p:attrNameLst>
                                      </p:cBhvr>
                                      <p:tavLst>
                                        <p:tav tm="0">
                                          <p:val>
                                            <p:strVal val="4/3*#ppt_h"/>
                                          </p:val>
                                        </p:tav>
                                        <p:tav tm="100000">
                                          <p:val>
                                            <p:strVal val="#ppt_h"/>
                                          </p:val>
                                        </p:tav>
                                      </p:tavLst>
                                    </p:anim>
                                  </p:childTnLst>
                                  <p:subTnLst>
                                    <p:set>
                                      <p:cBhvr override="childStyle">
                                        <p:cTn dur="1" fill="hold" display="0" masterRel="nextClick" afterEffect="1"/>
                                        <p:tgtEl>
                                          <p:spTgt spid="18472"/>
                                        </p:tgtEl>
                                        <p:attrNameLst>
                                          <p:attrName>style.visibility</p:attrName>
                                        </p:attrNameLst>
                                      </p:cBhvr>
                                      <p:to>
                                        <p:strVal val="hidden"/>
                                      </p:to>
                                    </p:set>
                                  </p:subTnLst>
                                </p:cTn>
                              </p:par>
                              <p:par>
                                <p:cTn id="17" presetID="23" presetClass="entr" presetSubtype="288" fill="hold" grpId="0" nodeType="withEffect">
                                  <p:stCondLst>
                                    <p:cond delay="0"/>
                                  </p:stCondLst>
                                  <p:childTnLst>
                                    <p:set>
                                      <p:cBhvr>
                                        <p:cTn id="18" dur="1" fill="hold">
                                          <p:stCondLst>
                                            <p:cond delay="0"/>
                                          </p:stCondLst>
                                        </p:cTn>
                                        <p:tgtEl>
                                          <p:spTgt spid="18473"/>
                                        </p:tgtEl>
                                        <p:attrNameLst>
                                          <p:attrName>style.visibility</p:attrName>
                                        </p:attrNameLst>
                                      </p:cBhvr>
                                      <p:to>
                                        <p:strVal val="visible"/>
                                      </p:to>
                                    </p:set>
                                    <p:anim calcmode="lin" valueType="num">
                                      <p:cBhvr>
                                        <p:cTn id="19" dur="500" fill="hold"/>
                                        <p:tgtEl>
                                          <p:spTgt spid="18473"/>
                                        </p:tgtEl>
                                        <p:attrNameLst>
                                          <p:attrName>ppt_w</p:attrName>
                                        </p:attrNameLst>
                                      </p:cBhvr>
                                      <p:tavLst>
                                        <p:tav tm="0">
                                          <p:val>
                                            <p:strVal val="4/3*#ppt_w"/>
                                          </p:val>
                                        </p:tav>
                                        <p:tav tm="100000">
                                          <p:val>
                                            <p:strVal val="#ppt_w"/>
                                          </p:val>
                                        </p:tav>
                                      </p:tavLst>
                                    </p:anim>
                                    <p:anim calcmode="lin" valueType="num">
                                      <p:cBhvr>
                                        <p:cTn id="20" dur="500" fill="hold"/>
                                        <p:tgtEl>
                                          <p:spTgt spid="18473"/>
                                        </p:tgtEl>
                                        <p:attrNameLst>
                                          <p:attrName>ppt_h</p:attrName>
                                        </p:attrNameLst>
                                      </p:cBhvr>
                                      <p:tavLst>
                                        <p:tav tm="0">
                                          <p:val>
                                            <p:strVal val="4/3*#ppt_h"/>
                                          </p:val>
                                        </p:tav>
                                        <p:tav tm="100000">
                                          <p:val>
                                            <p:strVal val="#ppt_h"/>
                                          </p:val>
                                        </p:tav>
                                      </p:tavLst>
                                    </p:anim>
                                  </p:childTnLst>
                                  <p:subTnLst>
                                    <p:set>
                                      <p:cBhvr override="childStyle">
                                        <p:cTn dur="1" fill="hold" display="0" masterRel="nextClick" afterEffect="1"/>
                                        <p:tgtEl>
                                          <p:spTgt spid="18473"/>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440">
                                            <p:txEl>
                                              <p:pRg st="2" end="2"/>
                                            </p:txEl>
                                          </p:spTgt>
                                        </p:tgtEl>
                                        <p:attrNameLst>
                                          <p:attrName>style.visibility</p:attrName>
                                        </p:attrNameLst>
                                      </p:cBhvr>
                                      <p:to>
                                        <p:strVal val="visible"/>
                                      </p:to>
                                    </p:set>
                                    <p:animEffect transition="in" filter="wipe(left)">
                                      <p:cBhvr>
                                        <p:cTn id="25" dur="500"/>
                                        <p:tgtEl>
                                          <p:spTgt spid="18440">
                                            <p:txEl>
                                              <p:pRg st="2" end="2"/>
                                            </p:txEl>
                                          </p:spTgt>
                                        </p:tgtEl>
                                      </p:cBhvr>
                                    </p:animEffect>
                                  </p:childTnLst>
                                  <p:subTnLst>
                                    <p:animClr clrSpc="rgb" dir="cw">
                                      <p:cBhvr override="childStyle">
                                        <p:cTn dur="1" fill="hold" display="0" masterRel="nextClick" afterEffect="1"/>
                                        <p:tgtEl>
                                          <p:spTgt spid="18440">
                                            <p:txEl>
                                              <p:pRg st="2" end="2"/>
                                            </p:txEl>
                                          </p:spTgt>
                                        </p:tgtEl>
                                        <p:attrNameLst>
                                          <p:attrName>ppt_c</p:attrName>
                                        </p:attrNameLst>
                                      </p:cBhvr>
                                      <p:to>
                                        <a:srgbClr val="B2B2B2"/>
                                      </p:to>
                                    </p:animClr>
                                  </p:subTnLst>
                                </p:cTn>
                              </p:par>
                              <p:par>
                                <p:cTn id="26" presetID="23" presetClass="entr" presetSubtype="288" fill="hold" grpId="0" nodeType="withEffect">
                                  <p:stCondLst>
                                    <p:cond delay="0"/>
                                  </p:stCondLst>
                                  <p:childTnLst>
                                    <p:set>
                                      <p:cBhvr>
                                        <p:cTn id="27" dur="1" fill="hold">
                                          <p:stCondLst>
                                            <p:cond delay="0"/>
                                          </p:stCondLst>
                                        </p:cTn>
                                        <p:tgtEl>
                                          <p:spTgt spid="18474"/>
                                        </p:tgtEl>
                                        <p:attrNameLst>
                                          <p:attrName>style.visibility</p:attrName>
                                        </p:attrNameLst>
                                      </p:cBhvr>
                                      <p:to>
                                        <p:strVal val="visible"/>
                                      </p:to>
                                    </p:set>
                                    <p:anim calcmode="lin" valueType="num">
                                      <p:cBhvr>
                                        <p:cTn id="28" dur="500" fill="hold"/>
                                        <p:tgtEl>
                                          <p:spTgt spid="18474"/>
                                        </p:tgtEl>
                                        <p:attrNameLst>
                                          <p:attrName>ppt_w</p:attrName>
                                        </p:attrNameLst>
                                      </p:cBhvr>
                                      <p:tavLst>
                                        <p:tav tm="0">
                                          <p:val>
                                            <p:strVal val="4/3*#ppt_w"/>
                                          </p:val>
                                        </p:tav>
                                        <p:tav tm="100000">
                                          <p:val>
                                            <p:strVal val="#ppt_w"/>
                                          </p:val>
                                        </p:tav>
                                      </p:tavLst>
                                    </p:anim>
                                    <p:anim calcmode="lin" valueType="num">
                                      <p:cBhvr>
                                        <p:cTn id="29" dur="500" fill="hold"/>
                                        <p:tgtEl>
                                          <p:spTgt spid="18474"/>
                                        </p:tgtEl>
                                        <p:attrNameLst>
                                          <p:attrName>ppt_h</p:attrName>
                                        </p:attrNameLst>
                                      </p:cBhvr>
                                      <p:tavLst>
                                        <p:tav tm="0">
                                          <p:val>
                                            <p:strVal val="4/3*#ppt_h"/>
                                          </p:val>
                                        </p:tav>
                                        <p:tav tm="100000">
                                          <p:val>
                                            <p:strVal val="#ppt_h"/>
                                          </p:val>
                                        </p:tav>
                                      </p:tavLst>
                                    </p:anim>
                                  </p:childTnLst>
                                  <p:subTnLst>
                                    <p:set>
                                      <p:cBhvr override="childStyle">
                                        <p:cTn dur="1" fill="hold" display="0" masterRel="nextClick" afterEffect="1"/>
                                        <p:tgtEl>
                                          <p:spTgt spid="18474"/>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8440">
                                            <p:txEl>
                                              <p:pRg st="3" end="3"/>
                                            </p:txEl>
                                          </p:spTgt>
                                        </p:tgtEl>
                                        <p:attrNameLst>
                                          <p:attrName>style.visibility</p:attrName>
                                        </p:attrNameLst>
                                      </p:cBhvr>
                                      <p:to>
                                        <p:strVal val="visible"/>
                                      </p:to>
                                    </p:set>
                                    <p:animEffect transition="in" filter="wipe(left)">
                                      <p:cBhvr>
                                        <p:cTn id="34" dur="500"/>
                                        <p:tgtEl>
                                          <p:spTgt spid="18440">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8440">
                                            <p:txEl>
                                              <p:pRg st="4" end="4"/>
                                            </p:txEl>
                                          </p:spTgt>
                                        </p:tgtEl>
                                        <p:attrNameLst>
                                          <p:attrName>style.visibility</p:attrName>
                                        </p:attrNameLst>
                                      </p:cBhvr>
                                      <p:to>
                                        <p:strVal val="visible"/>
                                      </p:to>
                                    </p:set>
                                    <p:animEffect transition="in" filter="wipe(left)">
                                      <p:cBhvr>
                                        <p:cTn id="39" dur="500"/>
                                        <p:tgtEl>
                                          <p:spTgt spid="184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0" grpId="0" uiExpand="1" build="p" bldLvl="5" autoUpdateAnimBg="0"/>
      <p:bldP spid="18472" grpId="0" uiExpand="1" animBg="1" autoUpdateAnimBg="0"/>
      <p:bldP spid="18473" grpId="0" uiExpand="1" animBg="1" autoUpdateAnimBg="0"/>
      <p:bldP spid="18474" grpId="0" uiExpand="1"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1CAA6-B401-A44B-ACD6-BD792CAB226D}"/>
              </a:ext>
            </a:extLst>
          </p:cNvPr>
          <p:cNvSpPr>
            <a:spLocks noGrp="1"/>
          </p:cNvSpPr>
          <p:nvPr>
            <p:ph type="title"/>
          </p:nvPr>
        </p:nvSpPr>
        <p:spPr/>
        <p:txBody>
          <a:bodyPr/>
          <a:lstStyle/>
          <a:p>
            <a:r>
              <a:rPr kumimoji="1" lang="zh-CN" altLang="en-US" dirty="0"/>
              <a:t>例题</a:t>
            </a:r>
          </a:p>
        </p:txBody>
      </p:sp>
      <p:sp>
        <p:nvSpPr>
          <p:cNvPr id="3" name="内容占位符 2">
            <a:extLst>
              <a:ext uri="{FF2B5EF4-FFF2-40B4-BE49-F238E27FC236}">
                <a16:creationId xmlns:a16="http://schemas.microsoft.com/office/drawing/2014/main" id="{4E288C84-E3B5-DF4A-AE88-14A94BC98FC4}"/>
              </a:ext>
            </a:extLst>
          </p:cNvPr>
          <p:cNvSpPr>
            <a:spLocks noGrp="1"/>
          </p:cNvSpPr>
          <p:nvPr>
            <p:ph idx="1"/>
          </p:nvPr>
        </p:nvSpPr>
        <p:spPr/>
        <p:txBody>
          <a:bodyPr/>
          <a:lstStyle/>
          <a:p>
            <a:r>
              <a:rPr kumimoji="1" lang="zh-CN" altLang="en-US" dirty="0"/>
              <a:t>背景：一个中世纪小镇，大家在公地上放羊。镇上的人口增加，公地上的羊也在增加。土地的数量是固定的，由于过度放牧，土地上的青草开始减少。结果：人们不能再放羊。</a:t>
            </a:r>
            <a:endParaRPr kumimoji="1" lang="en-US" altLang="zh-CN" dirty="0"/>
          </a:p>
          <a:p>
            <a:r>
              <a:rPr kumimoji="1" lang="zh-CN" altLang="en-US" dirty="0"/>
              <a:t>小镇上的人们（或者他们的政府）能为防止这种悲剧做点什么？</a:t>
            </a:r>
            <a:endParaRPr kumimoji="1" lang="en-US" altLang="zh-CN" dirty="0"/>
          </a:p>
          <a:p>
            <a:r>
              <a:rPr kumimoji="1" lang="zh-CN" altLang="en-US" dirty="0"/>
              <a:t>管制、私人协商</a:t>
            </a:r>
          </a:p>
        </p:txBody>
      </p:sp>
      <p:sp>
        <p:nvSpPr>
          <p:cNvPr id="4" name="灯片编号占位符 3">
            <a:extLst>
              <a:ext uri="{FF2B5EF4-FFF2-40B4-BE49-F238E27FC236}">
                <a16:creationId xmlns:a16="http://schemas.microsoft.com/office/drawing/2014/main" id="{C3DE1A62-2750-4345-BD31-C23F57D3E4C4}"/>
              </a:ext>
            </a:extLst>
          </p:cNvPr>
          <p:cNvSpPr>
            <a:spLocks noGrp="1"/>
          </p:cNvSpPr>
          <p:nvPr>
            <p:ph type="sldNum" sz="quarter" idx="11"/>
          </p:nvPr>
        </p:nvSpPr>
        <p:spPr/>
        <p:txBody>
          <a:bodyPr/>
          <a:lstStyle/>
          <a:p>
            <a:fld id="{CA91A399-1EE1-47BB-A2FF-66C1B24D2703}" type="slidenum">
              <a:rPr lang="en-US" altLang="zh-CN" smtClean="0"/>
              <a:pPr/>
              <a:t>23</a:t>
            </a:fld>
            <a:endParaRPr lang="en-US" altLang="zh-CN"/>
          </a:p>
        </p:txBody>
      </p:sp>
    </p:spTree>
    <p:extLst>
      <p:ext uri="{BB962C8B-B14F-4D97-AF65-F5344CB8AC3E}">
        <p14:creationId xmlns:p14="http://schemas.microsoft.com/office/powerpoint/2010/main" val="3097062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9559E-46C6-564B-A95F-27634D86084E}"/>
              </a:ext>
            </a:extLst>
          </p:cNvPr>
          <p:cNvSpPr>
            <a:spLocks noGrp="1"/>
          </p:cNvSpPr>
          <p:nvPr>
            <p:ph type="title"/>
          </p:nvPr>
        </p:nvSpPr>
        <p:spPr/>
        <p:txBody>
          <a:bodyPr/>
          <a:lstStyle/>
          <a:p>
            <a:r>
              <a:rPr kumimoji="1" lang="zh-CN" altLang="en-US" dirty="0"/>
              <a:t>例题</a:t>
            </a:r>
          </a:p>
        </p:txBody>
      </p:sp>
      <p:sp>
        <p:nvSpPr>
          <p:cNvPr id="3" name="内容占位符 2">
            <a:extLst>
              <a:ext uri="{FF2B5EF4-FFF2-40B4-BE49-F238E27FC236}">
                <a16:creationId xmlns:a16="http://schemas.microsoft.com/office/drawing/2014/main" id="{94FB5F50-64BC-A144-A181-67F26C398FE2}"/>
              </a:ext>
            </a:extLst>
          </p:cNvPr>
          <p:cNvSpPr>
            <a:spLocks noGrp="1"/>
          </p:cNvSpPr>
          <p:nvPr>
            <p:ph idx="1"/>
          </p:nvPr>
        </p:nvSpPr>
        <p:spPr/>
        <p:txBody>
          <a:bodyPr/>
          <a:lstStyle/>
          <a:p>
            <a:r>
              <a:rPr kumimoji="1" lang="zh-CN" altLang="en-US" dirty="0"/>
              <a:t>为什么鲸鱼可能因为滥捕灭绝而家养的鸡不会灭绝？</a:t>
            </a:r>
            <a:endParaRPr kumimoji="1" lang="en-US" altLang="zh-CN" dirty="0"/>
          </a:p>
          <a:p>
            <a:r>
              <a:rPr kumimoji="1" lang="zh-CN" altLang="en-US" dirty="0"/>
              <a:t>因为鲸鱼是公共资源，鸡是私人物品</a:t>
            </a:r>
          </a:p>
        </p:txBody>
      </p:sp>
      <p:sp>
        <p:nvSpPr>
          <p:cNvPr id="4" name="灯片编号占位符 3">
            <a:extLst>
              <a:ext uri="{FF2B5EF4-FFF2-40B4-BE49-F238E27FC236}">
                <a16:creationId xmlns:a16="http://schemas.microsoft.com/office/drawing/2014/main" id="{7D601533-BBD6-4448-9DE2-220B18B621FA}"/>
              </a:ext>
            </a:extLst>
          </p:cNvPr>
          <p:cNvSpPr>
            <a:spLocks noGrp="1"/>
          </p:cNvSpPr>
          <p:nvPr>
            <p:ph type="sldNum" sz="quarter" idx="11"/>
          </p:nvPr>
        </p:nvSpPr>
        <p:spPr/>
        <p:txBody>
          <a:bodyPr/>
          <a:lstStyle/>
          <a:p>
            <a:fld id="{CA91A399-1EE1-47BB-A2FF-66C1B24D2703}" type="slidenum">
              <a:rPr lang="en-US" altLang="zh-CN" smtClean="0"/>
              <a:pPr/>
              <a:t>24</a:t>
            </a:fld>
            <a:endParaRPr lang="en-US" altLang="zh-CN"/>
          </a:p>
        </p:txBody>
      </p:sp>
    </p:spTree>
    <p:extLst>
      <p:ext uri="{BB962C8B-B14F-4D97-AF65-F5344CB8AC3E}">
        <p14:creationId xmlns:p14="http://schemas.microsoft.com/office/powerpoint/2010/main" val="4165126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E27FC-38C0-D642-B651-D1338CD3D44D}"/>
              </a:ext>
            </a:extLst>
          </p:cNvPr>
          <p:cNvSpPr>
            <a:spLocks noGrp="1"/>
          </p:cNvSpPr>
          <p:nvPr>
            <p:ph type="title"/>
          </p:nvPr>
        </p:nvSpPr>
        <p:spPr/>
        <p:txBody>
          <a:bodyPr/>
          <a:lstStyle/>
          <a:p>
            <a:r>
              <a:rPr kumimoji="1" lang="zh-CN" altLang="en-US" dirty="0"/>
              <a:t>例题</a:t>
            </a:r>
          </a:p>
        </p:txBody>
      </p:sp>
      <p:pic>
        <p:nvPicPr>
          <p:cNvPr id="6" name="内容占位符 5">
            <a:extLst>
              <a:ext uri="{FF2B5EF4-FFF2-40B4-BE49-F238E27FC236}">
                <a16:creationId xmlns:a16="http://schemas.microsoft.com/office/drawing/2014/main" id="{4F8DE278-6EC2-0542-8BF5-4D5377CCCE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273" y="933450"/>
            <a:ext cx="7246704" cy="5435028"/>
          </a:xfrm>
        </p:spPr>
      </p:pic>
      <p:sp>
        <p:nvSpPr>
          <p:cNvPr id="4" name="灯片编号占位符 3">
            <a:extLst>
              <a:ext uri="{FF2B5EF4-FFF2-40B4-BE49-F238E27FC236}">
                <a16:creationId xmlns:a16="http://schemas.microsoft.com/office/drawing/2014/main" id="{CF03081A-C67D-1140-9B58-3A39388561D9}"/>
              </a:ext>
            </a:extLst>
          </p:cNvPr>
          <p:cNvSpPr>
            <a:spLocks noGrp="1"/>
          </p:cNvSpPr>
          <p:nvPr>
            <p:ph type="sldNum" sz="quarter" idx="11"/>
          </p:nvPr>
        </p:nvSpPr>
        <p:spPr/>
        <p:txBody>
          <a:bodyPr/>
          <a:lstStyle/>
          <a:p>
            <a:fld id="{CA91A399-1EE1-47BB-A2FF-66C1B24D2703}" type="slidenum">
              <a:rPr lang="en-US" altLang="zh-CN" smtClean="0"/>
              <a:pPr/>
              <a:t>25</a:t>
            </a:fld>
            <a:endParaRPr lang="en-US" altLang="zh-CN"/>
          </a:p>
        </p:txBody>
      </p:sp>
    </p:spTree>
    <p:extLst>
      <p:ext uri="{BB962C8B-B14F-4D97-AF65-F5344CB8AC3E}">
        <p14:creationId xmlns:p14="http://schemas.microsoft.com/office/powerpoint/2010/main" val="3881677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ChangeArrowheads="1"/>
          </p:cNvSpPr>
          <p:nvPr/>
        </p:nvSpPr>
        <p:spPr bwMode="auto">
          <a:xfrm>
            <a:off x="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6083" name="Rectangle 4"/>
          <p:cNvSpPr>
            <a:spLocks noGrp="1" noChangeArrowheads="1"/>
          </p:cNvSpPr>
          <p:nvPr>
            <p:ph type="title" idx="4294967295"/>
          </p:nvPr>
        </p:nvSpPr>
        <p:spPr>
          <a:xfrm>
            <a:off x="587375" y="352425"/>
            <a:ext cx="8208963" cy="954088"/>
          </a:xfrm>
        </p:spPr>
        <p:txBody>
          <a:bodyPr tIns="0" bIns="0" anchor="t"/>
          <a:lstStyle/>
          <a:p>
            <a:pPr algn="l" eaLnBrk="1" hangingPunct="1"/>
            <a:r>
              <a:rPr lang="zh-CN" altLang="zh-CN" sz="24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主动学习    </a:t>
            </a:r>
            <a:r>
              <a:rPr lang="zh-CN" altLang="zh-CN" sz="2400" b="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  </a:t>
            </a:r>
            <a:br>
              <a:rPr lang="zh-CN" altLang="zh-CN" sz="2400" b="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br>
            <a:r>
              <a:rPr lang="zh-CN" altLang="zh-CN" sz="3200" dirty="0">
                <a:solidFill>
                  <a:srgbClr val="339966"/>
                </a:solidFill>
                <a:effectLst>
                  <a:outerShdw blurRad="38100" dist="38100" dir="2700000" algn="tl">
                    <a:srgbClr val="C0C0C0"/>
                  </a:outerShdw>
                </a:effectLst>
                <a:ea typeface="宋体" panose="02010600030101010101" pitchFamily="2" charset="-122"/>
              </a:rPr>
              <a:t>参考答案</a:t>
            </a:r>
          </a:p>
        </p:txBody>
      </p:sp>
      <p:grpSp>
        <p:nvGrpSpPr>
          <p:cNvPr id="46084" name="Group 4"/>
          <p:cNvGrpSpPr>
            <a:grpSpLocks/>
          </p:cNvGrpSpPr>
          <p:nvPr/>
        </p:nvGrpSpPr>
        <p:grpSpPr bwMode="auto">
          <a:xfrm>
            <a:off x="593725" y="290513"/>
            <a:ext cx="8210550" cy="1049337"/>
            <a:chOff x="0" y="0"/>
            <a:chExt cx="5000" cy="661"/>
          </a:xfrm>
        </p:grpSpPr>
        <p:sp>
          <p:nvSpPr>
            <p:cNvPr id="46085" name="Line 9"/>
            <p:cNvSpPr>
              <a:spLocks noChangeShapeType="1"/>
            </p:cNvSpPr>
            <p:nvPr/>
          </p:nvSpPr>
          <p:spPr bwMode="auto">
            <a:xfrm>
              <a:off x="2" y="661"/>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6" name="Line 10"/>
            <p:cNvSpPr>
              <a:spLocks noChangeShapeType="1"/>
            </p:cNvSpPr>
            <p:nvPr/>
          </p:nvSpPr>
          <p:spPr bwMode="auto">
            <a:xfrm>
              <a:off x="0" y="0"/>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087" name="Rectangle 8"/>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20A39C85-B741-4BBC-9311-A5A85C90F07A}" type="slidenum">
              <a:rPr lang="zh-CN" altLang="en-US" sz="1700">
                <a:solidFill>
                  <a:srgbClr val="777777"/>
                </a:solidFill>
                <a:latin typeface="Tahoma" panose="020B0604030504040204" pitchFamily="34" charset="0"/>
                <a:ea typeface="宋体" panose="02010600030101010101" pitchFamily="2" charset="-122"/>
              </a:rPr>
              <a:pPr algn="r" eaLnBrk="1" hangingPunct="1"/>
              <a:t>26</a:t>
            </a:fld>
            <a:endParaRPr lang="en-US" altLang="zh-CN" sz="1700">
              <a:solidFill>
                <a:srgbClr val="777777"/>
              </a:solidFill>
              <a:latin typeface="Tahoma" panose="020B0604030504040204" pitchFamily="34" charset="0"/>
              <a:ea typeface="宋体" panose="02010600030101010101" pitchFamily="2" charset="-122"/>
            </a:endParaRPr>
          </a:p>
        </p:txBody>
      </p:sp>
      <p:sp>
        <p:nvSpPr>
          <p:cNvPr id="46088" name="Rectangle 6"/>
          <p:cNvSpPr>
            <a:spLocks noChangeArrowheads="1"/>
          </p:cNvSpPr>
          <p:nvPr/>
        </p:nvSpPr>
        <p:spPr bwMode="auto">
          <a:xfrm>
            <a:off x="563563" y="1357313"/>
            <a:ext cx="3233737"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05000"/>
              </a:lnSpc>
              <a:spcBef>
                <a:spcPct val="45000"/>
              </a:spcBef>
              <a:buClr>
                <a:srgbClr val="669900"/>
              </a:buClr>
              <a:buSzPct val="120000"/>
              <a:buFont typeface="Wingdings" panose="05000000000000000000" pitchFamily="2" charset="2"/>
              <a:buNone/>
            </a:pPr>
            <a:r>
              <a:rPr lang="zh-CN" altLang="zh-CN" sz="2600" dirty="0">
                <a:ea typeface="宋体" panose="02010600030101010101" pitchFamily="2" charset="-122"/>
              </a:rPr>
              <a:t>纳什均衡：</a:t>
            </a:r>
            <a:br>
              <a:rPr lang="zh-CN" altLang="zh-CN" sz="2600" dirty="0">
                <a:ea typeface="宋体" panose="02010600030101010101" pitchFamily="2" charset="-122"/>
              </a:rPr>
            </a:br>
            <a:r>
              <a:rPr lang="zh-CN" altLang="zh-CN" sz="2600" dirty="0">
                <a:solidFill>
                  <a:srgbClr val="FF0000"/>
                </a:solidFill>
                <a:ea typeface="宋体" panose="02010600030101010101" pitchFamily="2" charset="-122"/>
              </a:rPr>
              <a:t>两家公司都降价</a:t>
            </a:r>
          </a:p>
        </p:txBody>
      </p:sp>
      <p:grpSp>
        <p:nvGrpSpPr>
          <p:cNvPr id="46089" name="Group 9"/>
          <p:cNvGrpSpPr>
            <a:grpSpLocks/>
          </p:cNvGrpSpPr>
          <p:nvPr/>
        </p:nvGrpSpPr>
        <p:grpSpPr bwMode="auto">
          <a:xfrm>
            <a:off x="2725738" y="2824163"/>
            <a:ext cx="5983287" cy="3536950"/>
            <a:chOff x="0" y="0"/>
            <a:chExt cx="2421" cy="1658"/>
          </a:xfrm>
        </p:grpSpPr>
        <p:sp>
          <p:nvSpPr>
            <p:cNvPr id="46090" name="AutoShape 9"/>
            <p:cNvSpPr>
              <a:spLocks noChangeArrowheads="1"/>
            </p:cNvSpPr>
            <p:nvPr/>
          </p:nvSpPr>
          <p:spPr bwMode="auto">
            <a:xfrm>
              <a:off x="5" y="2"/>
              <a:ext cx="1206" cy="826"/>
            </a:xfrm>
            <a:prstGeom prst="rtTriangle">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6091" name="AutoShape 10"/>
            <p:cNvSpPr>
              <a:spLocks noChangeArrowheads="1"/>
            </p:cNvSpPr>
            <p:nvPr/>
          </p:nvSpPr>
          <p:spPr bwMode="auto">
            <a:xfrm>
              <a:off x="1215" y="2"/>
              <a:ext cx="1206" cy="826"/>
            </a:xfrm>
            <a:prstGeom prst="rtTriangle">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6092" name="AutoShape 11"/>
            <p:cNvSpPr>
              <a:spLocks noChangeArrowheads="1"/>
            </p:cNvSpPr>
            <p:nvPr/>
          </p:nvSpPr>
          <p:spPr bwMode="auto">
            <a:xfrm>
              <a:off x="1213" y="829"/>
              <a:ext cx="1206" cy="826"/>
            </a:xfrm>
            <a:prstGeom prst="rtTriangle">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6093" name="AutoShape 12"/>
            <p:cNvSpPr>
              <a:spLocks noChangeArrowheads="1"/>
            </p:cNvSpPr>
            <p:nvPr/>
          </p:nvSpPr>
          <p:spPr bwMode="auto">
            <a:xfrm>
              <a:off x="5" y="830"/>
              <a:ext cx="1206" cy="826"/>
            </a:xfrm>
            <a:prstGeom prst="rtTriangle">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6094" name="AutoShape 13"/>
            <p:cNvSpPr>
              <a:spLocks noChangeArrowheads="1"/>
            </p:cNvSpPr>
            <p:nvPr/>
          </p:nvSpPr>
          <p:spPr bwMode="auto">
            <a:xfrm rot="10800000">
              <a:off x="0" y="2"/>
              <a:ext cx="1206" cy="826"/>
            </a:xfrm>
            <a:prstGeom prst="rtTriangle">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6095" name="AutoShape 14"/>
            <p:cNvSpPr>
              <a:spLocks noChangeArrowheads="1"/>
            </p:cNvSpPr>
            <p:nvPr/>
          </p:nvSpPr>
          <p:spPr bwMode="auto">
            <a:xfrm rot="10800000">
              <a:off x="1210" y="2"/>
              <a:ext cx="1206" cy="826"/>
            </a:xfrm>
            <a:prstGeom prst="rtTriangle">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6096" name="AutoShape 15"/>
            <p:cNvSpPr>
              <a:spLocks noChangeArrowheads="1"/>
            </p:cNvSpPr>
            <p:nvPr/>
          </p:nvSpPr>
          <p:spPr bwMode="auto">
            <a:xfrm rot="10800000">
              <a:off x="1208" y="829"/>
              <a:ext cx="1206" cy="826"/>
            </a:xfrm>
            <a:prstGeom prst="rtTriangle">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6097" name="AutoShape 16"/>
            <p:cNvSpPr>
              <a:spLocks noChangeArrowheads="1"/>
            </p:cNvSpPr>
            <p:nvPr/>
          </p:nvSpPr>
          <p:spPr bwMode="auto">
            <a:xfrm rot="10800000">
              <a:off x="0" y="830"/>
              <a:ext cx="1206" cy="826"/>
            </a:xfrm>
            <a:prstGeom prst="rtTriangle">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grpSp>
          <p:nvGrpSpPr>
            <p:cNvPr id="46098" name="Group 18"/>
            <p:cNvGrpSpPr>
              <a:grpSpLocks/>
            </p:cNvGrpSpPr>
            <p:nvPr/>
          </p:nvGrpSpPr>
          <p:grpSpPr bwMode="auto">
            <a:xfrm>
              <a:off x="2" y="0"/>
              <a:ext cx="2417" cy="1658"/>
              <a:chOff x="0" y="0"/>
              <a:chExt cx="2290" cy="1791"/>
            </a:xfrm>
          </p:grpSpPr>
          <p:sp>
            <p:nvSpPr>
              <p:cNvPr id="46099" name="Rectangle 18"/>
              <p:cNvSpPr>
                <a:spLocks noChangeArrowheads="1"/>
              </p:cNvSpPr>
              <p:nvPr/>
            </p:nvSpPr>
            <p:spPr bwMode="auto">
              <a:xfrm>
                <a:off x="0" y="0"/>
                <a:ext cx="2290" cy="17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6100" name="Line 19"/>
              <p:cNvSpPr>
                <a:spLocks noChangeShapeType="1"/>
              </p:cNvSpPr>
              <p:nvPr/>
            </p:nvSpPr>
            <p:spPr bwMode="auto">
              <a:xfrm>
                <a:off x="0" y="899"/>
                <a:ext cx="22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1" name="Line 20"/>
              <p:cNvSpPr>
                <a:spLocks noChangeShapeType="1"/>
              </p:cNvSpPr>
              <p:nvPr/>
            </p:nvSpPr>
            <p:spPr bwMode="auto">
              <a:xfrm>
                <a:off x="1145" y="0"/>
                <a:ext cx="0" cy="17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6102" name="Text Box 21"/>
          <p:cNvSpPr txBox="1">
            <a:spLocks noChangeArrowheads="1"/>
          </p:cNvSpPr>
          <p:nvPr/>
        </p:nvSpPr>
        <p:spPr bwMode="auto">
          <a:xfrm>
            <a:off x="3122613" y="2314575"/>
            <a:ext cx="25161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CN" altLang="zh-CN" sz="2400">
                <a:ea typeface="宋体" panose="02010600030101010101" pitchFamily="2" charset="-122"/>
              </a:rPr>
              <a:t>降价</a:t>
            </a:r>
          </a:p>
        </p:txBody>
      </p:sp>
      <p:sp>
        <p:nvSpPr>
          <p:cNvPr id="46103" name="Text Box 22"/>
          <p:cNvSpPr txBox="1">
            <a:spLocks noChangeArrowheads="1"/>
          </p:cNvSpPr>
          <p:nvPr/>
        </p:nvSpPr>
        <p:spPr bwMode="auto">
          <a:xfrm>
            <a:off x="6062663" y="2324100"/>
            <a:ext cx="2540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CN" altLang="zh-CN" sz="2400">
                <a:ea typeface="宋体" panose="02010600030101010101" pitchFamily="2" charset="-122"/>
              </a:rPr>
              <a:t>不降价</a:t>
            </a:r>
          </a:p>
        </p:txBody>
      </p:sp>
      <p:sp>
        <p:nvSpPr>
          <p:cNvPr id="46104" name="Text Box 23"/>
          <p:cNvSpPr txBox="1">
            <a:spLocks noChangeArrowheads="1"/>
          </p:cNvSpPr>
          <p:nvPr/>
        </p:nvSpPr>
        <p:spPr bwMode="auto">
          <a:xfrm>
            <a:off x="779463" y="3459163"/>
            <a:ext cx="1946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zh-CN" altLang="zh-CN" sz="2400">
                <a:ea typeface="宋体" panose="02010600030101010101" pitchFamily="2" charset="-122"/>
              </a:rPr>
              <a:t>降价</a:t>
            </a:r>
          </a:p>
        </p:txBody>
      </p:sp>
      <p:sp>
        <p:nvSpPr>
          <p:cNvPr id="46105" name="Text Box 24"/>
          <p:cNvSpPr txBox="1">
            <a:spLocks noChangeArrowheads="1"/>
          </p:cNvSpPr>
          <p:nvPr/>
        </p:nvSpPr>
        <p:spPr bwMode="auto">
          <a:xfrm>
            <a:off x="1203325" y="5062538"/>
            <a:ext cx="15160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zh-CN" altLang="zh-CN" sz="2400">
                <a:ea typeface="宋体" panose="02010600030101010101" pitchFamily="2" charset="-122"/>
              </a:rPr>
              <a:t>不降价</a:t>
            </a:r>
          </a:p>
        </p:txBody>
      </p:sp>
      <p:sp>
        <p:nvSpPr>
          <p:cNvPr id="46106" name="Text Box 25"/>
          <p:cNvSpPr txBox="1">
            <a:spLocks noChangeArrowheads="1"/>
          </p:cNvSpPr>
          <p:nvPr/>
        </p:nvSpPr>
        <p:spPr bwMode="auto">
          <a:xfrm>
            <a:off x="4248150" y="1604963"/>
            <a:ext cx="3000375" cy="557212"/>
          </a:xfrm>
          <a:prstGeom prst="rect">
            <a:avLst/>
          </a:prstGeom>
          <a:solidFill>
            <a:srgbClr val="CCFFCC"/>
          </a:solidFill>
          <a:ln w="9525">
            <a:solidFill>
              <a:schemeClr val="tx1"/>
            </a:solidFill>
            <a:miter lim="800000"/>
            <a:headEnd/>
            <a:tailEnd/>
          </a:ln>
        </p:spPr>
        <p:txBody>
          <a:bodyPr tIns="91440" bIns="9144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CN" altLang="zh-CN" sz="2400" b="1">
                <a:ea typeface="宋体" panose="02010600030101010101" pitchFamily="2" charset="-122"/>
              </a:rPr>
              <a:t>美国航空公司</a:t>
            </a:r>
          </a:p>
        </p:txBody>
      </p:sp>
      <p:sp>
        <p:nvSpPr>
          <p:cNvPr id="46107" name="Text Box 26"/>
          <p:cNvSpPr txBox="1">
            <a:spLocks noChangeArrowheads="1"/>
          </p:cNvSpPr>
          <p:nvPr/>
        </p:nvSpPr>
        <p:spPr bwMode="auto">
          <a:xfrm>
            <a:off x="787400" y="4017963"/>
            <a:ext cx="1379538" cy="923925"/>
          </a:xfrm>
          <a:prstGeom prst="rect">
            <a:avLst/>
          </a:prstGeom>
          <a:solidFill>
            <a:srgbClr val="FFFFCC"/>
          </a:solidFill>
          <a:ln w="9525">
            <a:solidFill>
              <a:schemeClr val="tx1"/>
            </a:solidFill>
            <a:miter lim="800000"/>
            <a:headEnd/>
            <a:tailEnd/>
          </a:ln>
        </p:spPr>
        <p:txBody>
          <a:bodyPr tIns="91440" bIns="9144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zh-CN" sz="2400" b="1">
                <a:ea typeface="宋体" panose="02010600030101010101" pitchFamily="2" charset="-122"/>
              </a:rPr>
              <a:t>联合航空公司</a:t>
            </a:r>
          </a:p>
        </p:txBody>
      </p:sp>
      <p:sp>
        <p:nvSpPr>
          <p:cNvPr id="46108" name="Text Box 27"/>
          <p:cNvSpPr txBox="1">
            <a:spLocks noChangeArrowheads="1"/>
          </p:cNvSpPr>
          <p:nvPr/>
        </p:nvSpPr>
        <p:spPr bwMode="auto">
          <a:xfrm>
            <a:off x="7000875" y="4616450"/>
            <a:ext cx="17510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zh-CN" altLang="zh-CN" sz="2300">
                <a:ea typeface="宋体" panose="02010600030101010101" pitchFamily="2" charset="-122"/>
              </a:rPr>
              <a:t>$600 百万</a:t>
            </a:r>
          </a:p>
        </p:txBody>
      </p:sp>
      <p:sp>
        <p:nvSpPr>
          <p:cNvPr id="46109" name="Text Box 28"/>
          <p:cNvSpPr txBox="1">
            <a:spLocks noChangeArrowheads="1"/>
          </p:cNvSpPr>
          <p:nvPr/>
        </p:nvSpPr>
        <p:spPr bwMode="auto">
          <a:xfrm>
            <a:off x="5822950" y="5826125"/>
            <a:ext cx="19065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zh-CN" sz="2300">
                <a:ea typeface="宋体" panose="02010600030101010101" pitchFamily="2" charset="-122"/>
              </a:rPr>
              <a:t>$600 百万</a:t>
            </a:r>
          </a:p>
        </p:txBody>
      </p:sp>
      <p:sp>
        <p:nvSpPr>
          <p:cNvPr id="46110" name="Text Box 29"/>
          <p:cNvSpPr txBox="1">
            <a:spLocks noChangeArrowheads="1"/>
          </p:cNvSpPr>
          <p:nvPr/>
        </p:nvSpPr>
        <p:spPr bwMode="auto">
          <a:xfrm>
            <a:off x="6992938" y="2827338"/>
            <a:ext cx="175101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zh-CN" altLang="zh-CN" sz="2300">
                <a:ea typeface="宋体" panose="02010600030101010101" pitchFamily="2" charset="-122"/>
              </a:rPr>
              <a:t>$200 百万</a:t>
            </a:r>
          </a:p>
        </p:txBody>
      </p:sp>
      <p:sp>
        <p:nvSpPr>
          <p:cNvPr id="46111" name="Text Box 30"/>
          <p:cNvSpPr txBox="1">
            <a:spLocks noChangeArrowheads="1"/>
          </p:cNvSpPr>
          <p:nvPr/>
        </p:nvSpPr>
        <p:spPr bwMode="auto">
          <a:xfrm>
            <a:off x="5848350" y="4078288"/>
            <a:ext cx="190658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zh-CN" sz="2300">
                <a:ea typeface="宋体" panose="02010600030101010101" pitchFamily="2" charset="-122"/>
              </a:rPr>
              <a:t>$800 百万</a:t>
            </a:r>
          </a:p>
        </p:txBody>
      </p:sp>
      <p:sp>
        <p:nvSpPr>
          <p:cNvPr id="46112" name="Text Box 31"/>
          <p:cNvSpPr txBox="1">
            <a:spLocks noChangeArrowheads="1"/>
          </p:cNvSpPr>
          <p:nvPr/>
        </p:nvSpPr>
        <p:spPr bwMode="auto">
          <a:xfrm>
            <a:off x="4041775" y="4624388"/>
            <a:ext cx="17510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zh-CN" altLang="zh-CN" sz="2300">
                <a:ea typeface="宋体" panose="02010600030101010101" pitchFamily="2" charset="-122"/>
              </a:rPr>
              <a:t>$800 百万</a:t>
            </a:r>
          </a:p>
        </p:txBody>
      </p:sp>
      <p:sp>
        <p:nvSpPr>
          <p:cNvPr id="46113" name="Text Box 32"/>
          <p:cNvSpPr txBox="1">
            <a:spLocks noChangeArrowheads="1"/>
          </p:cNvSpPr>
          <p:nvPr/>
        </p:nvSpPr>
        <p:spPr bwMode="auto">
          <a:xfrm>
            <a:off x="2863850" y="5834063"/>
            <a:ext cx="190658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zh-CN" sz="2300">
                <a:ea typeface="宋体" panose="02010600030101010101" pitchFamily="2" charset="-122"/>
              </a:rPr>
              <a:t>$200 百万</a:t>
            </a:r>
          </a:p>
        </p:txBody>
      </p:sp>
      <p:sp>
        <p:nvSpPr>
          <p:cNvPr id="46114" name="Text Box 33"/>
          <p:cNvSpPr txBox="1">
            <a:spLocks noChangeArrowheads="1"/>
          </p:cNvSpPr>
          <p:nvPr/>
        </p:nvSpPr>
        <p:spPr bwMode="auto">
          <a:xfrm>
            <a:off x="4033838" y="2835275"/>
            <a:ext cx="17510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zh-CN" altLang="zh-CN" sz="2300">
                <a:ea typeface="宋体" panose="02010600030101010101" pitchFamily="2" charset="-122"/>
              </a:rPr>
              <a:t>$400 百万</a:t>
            </a:r>
          </a:p>
        </p:txBody>
      </p:sp>
      <p:sp>
        <p:nvSpPr>
          <p:cNvPr id="46115" name="Text Box 34"/>
          <p:cNvSpPr txBox="1">
            <a:spLocks noChangeArrowheads="1"/>
          </p:cNvSpPr>
          <p:nvPr/>
        </p:nvSpPr>
        <p:spPr bwMode="auto">
          <a:xfrm>
            <a:off x="2889250" y="4086225"/>
            <a:ext cx="19065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zh-CN" sz="2300">
                <a:ea typeface="宋体" panose="02010600030101010101" pitchFamily="2" charset="-122"/>
              </a:rPr>
              <a:t>$400 百万</a:t>
            </a:r>
          </a:p>
        </p:txBody>
      </p:sp>
      <p:sp>
        <p:nvSpPr>
          <p:cNvPr id="46116" name="Rectangle 35"/>
          <p:cNvSpPr>
            <a:spLocks noChangeArrowheads="1"/>
          </p:cNvSpPr>
          <p:nvPr/>
        </p:nvSpPr>
        <p:spPr bwMode="auto">
          <a:xfrm>
            <a:off x="2846388" y="2789238"/>
            <a:ext cx="2971800" cy="1760537"/>
          </a:xfrm>
          <a:prstGeom prst="rect">
            <a:avLst/>
          </a:prstGeom>
          <a:noFill/>
          <a:ln w="38100" cmpd="dbl">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6117" name="FlagCount" hidden="1">
            <a:hlinkClick r:id="rId2"/>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1400" b="1">
                <a:latin typeface="Tahoma" panose="020B0604030504040204" pitchFamily="34" charset="0"/>
                <a:ea typeface="宋体" panose="02010600030101010101" pitchFamily="2" charset="-122"/>
              </a:rPr>
              <a:t>0</a:t>
            </a:r>
          </a:p>
        </p:txBody>
      </p:sp>
    </p:spTree>
    <p:extLst>
      <p:ext uri="{BB962C8B-B14F-4D97-AF65-F5344CB8AC3E}">
        <p14:creationId xmlns:p14="http://schemas.microsoft.com/office/powerpoint/2010/main" val="1867681493"/>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8"/>
                                        </p:tgtEl>
                                        <p:attrNameLst>
                                          <p:attrName>style.visibility</p:attrName>
                                        </p:attrNameLst>
                                      </p:cBhvr>
                                      <p:to>
                                        <p:strVal val="visible"/>
                                      </p:to>
                                    </p:set>
                                    <p:animEffect transition="in" filter="wipe(left)">
                                      <p:cBhvr>
                                        <p:cTn id="7" dur="500"/>
                                        <p:tgtEl>
                                          <p:spTgt spid="4608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6116"/>
                                        </p:tgtEl>
                                        <p:attrNameLst>
                                          <p:attrName>style.visibility</p:attrName>
                                        </p:attrNameLst>
                                      </p:cBhvr>
                                      <p:to>
                                        <p:strVal val="visible"/>
                                      </p:to>
                                    </p:set>
                                    <p:animEffect transition="in" filter="dissolve">
                                      <p:cBhvr>
                                        <p:cTn id="10" dur="500"/>
                                        <p:tgtEl>
                                          <p:spTgt spid="46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8" grpId="0" autoUpdateAnimBg="0"/>
      <p:bldP spid="46116"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533F5E4-5978-418C-97AD-0DCB270B4D93}"/>
              </a:ext>
            </a:extLst>
          </p:cNvPr>
          <p:cNvSpPr txBox="1"/>
          <p:nvPr/>
        </p:nvSpPr>
        <p:spPr>
          <a:xfrm>
            <a:off x="342900" y="1888081"/>
            <a:ext cx="8149856" cy="4496680"/>
          </a:xfrm>
          <a:prstGeom prst="rect">
            <a:avLst/>
          </a:prstGeom>
          <a:noFill/>
        </p:spPr>
        <p:txBody>
          <a:bodyPr wrap="square">
            <a:spAutoFit/>
          </a:bodyPr>
          <a:lstStyle/>
          <a:p>
            <a:pPr algn="l">
              <a:lnSpc>
                <a:spcPct val="150000"/>
              </a:lnSpc>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b="1" dirty="0">
                <a:latin typeface="Times New Roman" panose="02020603050405020304" pitchFamily="18" charset="0"/>
                <a:ea typeface="楷体" panose="02010609060101010101" pitchFamily="49" charset="-122"/>
                <a:cs typeface="Times New Roman" panose="02020603050405020304" pitchFamily="18" charset="0"/>
              </a:rPr>
              <a:t>宏观经济运行的基本问题（面临的基本挑战）是什么？宏观经济政策的主要目标是什么？主要的宏观经济政策有哪些？</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buFont typeface="Arial" panose="020B0604020202020204" pitchFamily="34" charset="0"/>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2</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、已知某国在某年度的有关国民收入的统计数据如下：</a:t>
            </a:r>
          </a:p>
          <a:p>
            <a:pPr algn="l">
              <a:lnSpc>
                <a:spcPct val="150000"/>
              </a:lnSpc>
              <a:buFont typeface="Arial" panose="020B0604020202020204" pitchFamily="34" charset="0"/>
              <a:buNone/>
            </a:pP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工资：100亿元；        间接税减补贴：10亿元；</a:t>
            </a:r>
          </a:p>
          <a:p>
            <a:pPr algn="l">
              <a:lnSpc>
                <a:spcPct val="150000"/>
              </a:lnSpc>
              <a:buFont typeface="Arial" panose="020B0604020202020204" pitchFamily="34" charset="0"/>
              <a:buNone/>
            </a:pP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利息：10亿元；         消费支出：90亿元；</a:t>
            </a:r>
          </a:p>
          <a:p>
            <a:pPr algn="l">
              <a:lnSpc>
                <a:spcPct val="150000"/>
              </a:lnSpc>
              <a:buFont typeface="Arial" panose="020B0604020202020204" pitchFamily="34" charset="0"/>
              <a:buNone/>
            </a:pP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租金：30亿元；         投资支出：60亿元；</a:t>
            </a:r>
          </a:p>
          <a:p>
            <a:pPr algn="l">
              <a:lnSpc>
                <a:spcPct val="150000"/>
              </a:lnSpc>
              <a:buFont typeface="Arial" panose="020B0604020202020204" pitchFamily="34" charset="0"/>
              <a:buNone/>
            </a:pP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利润：20亿元；         政府用于商品的支出：30亿元；</a:t>
            </a:r>
          </a:p>
          <a:p>
            <a:pPr algn="l">
              <a:lnSpc>
                <a:spcPct val="150000"/>
              </a:lnSpc>
              <a:buFont typeface="Arial" panose="020B0604020202020204" pitchFamily="34" charset="0"/>
              <a:buNone/>
            </a:pP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出口额：60亿元；       进口额：70亿元。</a:t>
            </a:r>
          </a:p>
          <a:p>
            <a:pPr algn="l">
              <a:lnSpc>
                <a:spcPct val="150000"/>
              </a:lnSpc>
              <a:buFont typeface="Arial" panose="020B0604020202020204" pitchFamily="34" charset="0"/>
              <a:buNone/>
            </a:pP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求：（1）按收入法计算GDP。（2）按支出法计算GDP。</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algn="l">
              <a:lnSpc>
                <a:spcPct val="150000"/>
              </a:lnSpc>
              <a:buFont typeface="Arial" panose="020B0604020202020204" pitchFamily="34" charset="0"/>
              <a:buNone/>
            </a:pPr>
            <a:r>
              <a:rPr lang="zh-CN" altLang="en-US"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a:t>
            </a:r>
            <a:r>
              <a:rPr lang="en-US" altLang="zh-CN"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1</a:t>
            </a:r>
            <a:r>
              <a:rPr lang="zh-CN" altLang="en-US"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）工资：100亿元 </a:t>
            </a:r>
            <a:r>
              <a:rPr lang="en-US" altLang="zh-CN"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a:t>
            </a:r>
            <a:r>
              <a:rPr lang="zh-CN" altLang="en-US"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 间接税减补贴：10亿元 </a:t>
            </a:r>
            <a:r>
              <a:rPr lang="en-US" altLang="zh-CN"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 </a:t>
            </a:r>
            <a:r>
              <a:rPr lang="zh-CN" altLang="en-US"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利息：10亿元 </a:t>
            </a:r>
            <a:r>
              <a:rPr lang="en-US" altLang="zh-CN"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 </a:t>
            </a:r>
            <a:r>
              <a:rPr lang="zh-CN" altLang="en-US"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租金：30亿元 </a:t>
            </a:r>
            <a:r>
              <a:rPr lang="en-US" altLang="zh-CN"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 </a:t>
            </a:r>
            <a:r>
              <a:rPr lang="zh-CN" altLang="en-US"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利润：20亿元 </a:t>
            </a:r>
            <a:r>
              <a:rPr lang="en-US" altLang="zh-CN"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 170</a:t>
            </a:r>
            <a:r>
              <a:rPr lang="zh-CN" altLang="en-US"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亿元</a:t>
            </a:r>
            <a:endParaRPr lang="en-US" altLang="zh-CN"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algn="l">
              <a:lnSpc>
                <a:spcPct val="150000"/>
              </a:lnSpc>
              <a:buFont typeface="Arial" panose="020B0604020202020204" pitchFamily="34" charset="0"/>
              <a:buNone/>
            </a:pPr>
            <a:r>
              <a:rPr lang="zh-CN" altLang="en-US"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a:t>
            </a:r>
            <a:r>
              <a:rPr lang="en-US" altLang="zh-CN"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2</a:t>
            </a:r>
            <a:r>
              <a:rPr lang="zh-CN" altLang="en-US"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）消费支出：90亿元 </a:t>
            </a:r>
            <a:r>
              <a:rPr lang="en-US" altLang="zh-CN"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 </a:t>
            </a:r>
            <a:r>
              <a:rPr lang="zh-CN" altLang="en-US"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投资支出：60亿元 </a:t>
            </a:r>
            <a:r>
              <a:rPr lang="en-US" altLang="zh-CN"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 </a:t>
            </a:r>
            <a:r>
              <a:rPr lang="zh-CN" altLang="en-US"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政府用于商品的支出：30亿元 </a:t>
            </a:r>
            <a:r>
              <a:rPr lang="en-US" altLang="zh-CN"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 </a:t>
            </a:r>
            <a:r>
              <a:rPr lang="zh-CN" altLang="en-US"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出口额：60亿元 </a:t>
            </a:r>
            <a:r>
              <a:rPr lang="en-US" altLang="zh-CN"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 </a:t>
            </a:r>
            <a:r>
              <a:rPr lang="zh-CN" altLang="en-US"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进口额：70亿元 </a:t>
            </a:r>
            <a:r>
              <a:rPr lang="en-US" altLang="zh-CN" sz="1000" b="1">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 170</a:t>
            </a:r>
            <a:r>
              <a:rPr lang="zh-CN" altLang="en-US"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亿元</a:t>
            </a:r>
            <a:endParaRPr lang="en-US" altLang="zh-CN" sz="10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algn="l">
              <a:lnSpc>
                <a:spcPct val="150000"/>
              </a:lnSpc>
              <a:buFont typeface="Arial" panose="020B0604020202020204" pitchFamily="34" charset="0"/>
              <a:buNone/>
            </a:pPr>
            <a:endParaRPr lang="zh-CN" altLang="zh-CN" sz="1000" b="1" dirty="0">
              <a:latin typeface="Times New Roman" panose="02020603050405020304" pitchFamily="18" charset="0"/>
              <a:ea typeface="楷体_GB2312" pitchFamily="49" charset="-122"/>
              <a:cs typeface="Times New Roman" panose="02020603050405020304" pitchFamily="18" charset="0"/>
            </a:endParaRPr>
          </a:p>
        </p:txBody>
      </p:sp>
      <p:sp>
        <p:nvSpPr>
          <p:cNvPr id="4" name="标题 1">
            <a:extLst>
              <a:ext uri="{FF2B5EF4-FFF2-40B4-BE49-F238E27FC236}">
                <a16:creationId xmlns:a16="http://schemas.microsoft.com/office/drawing/2014/main" id="{3728E870-A743-4E66-B75F-8A31CB85DD9A}"/>
              </a:ext>
            </a:extLst>
          </p:cNvPr>
          <p:cNvSpPr txBox="1">
            <a:spLocks/>
          </p:cNvSpPr>
          <p:nvPr/>
        </p:nvSpPr>
        <p:spPr>
          <a:xfrm>
            <a:off x="1498316" y="938214"/>
            <a:ext cx="6337697" cy="440531"/>
          </a:xfrm>
          <a:prstGeom prst="rect">
            <a:avLst/>
          </a:prstGeom>
        </p:spPr>
        <p:txBody>
          <a:bodyPr/>
          <a:lstStyle>
            <a:lvl1pPr algn="ctr" rtl="0" eaLnBrk="0" fontAlgn="base" hangingPunct="0">
              <a:spcBef>
                <a:spcPct val="0"/>
              </a:spcBef>
              <a:spcAft>
                <a:spcPct val="0"/>
              </a:spcAft>
              <a:defRPr sz="4000">
                <a:solidFill>
                  <a:srgbClr val="CC0000"/>
                </a:solidFill>
                <a:latin typeface="+mj-lt"/>
                <a:ea typeface="+mj-ea"/>
                <a:cs typeface="+mj-cs"/>
              </a:defRPr>
            </a:lvl1pPr>
            <a:lvl2pPr algn="ctr" rtl="0" eaLnBrk="0" fontAlgn="base" hangingPunct="0">
              <a:spcBef>
                <a:spcPct val="0"/>
              </a:spcBef>
              <a:spcAft>
                <a:spcPct val="0"/>
              </a:spcAft>
              <a:defRPr sz="4000">
                <a:solidFill>
                  <a:srgbClr val="CC0000"/>
                </a:solidFill>
                <a:latin typeface="Arial" charset="0"/>
              </a:defRPr>
            </a:lvl2pPr>
            <a:lvl3pPr algn="ctr" rtl="0" eaLnBrk="0" fontAlgn="base" hangingPunct="0">
              <a:spcBef>
                <a:spcPct val="0"/>
              </a:spcBef>
              <a:spcAft>
                <a:spcPct val="0"/>
              </a:spcAft>
              <a:defRPr sz="4000">
                <a:solidFill>
                  <a:srgbClr val="CC0000"/>
                </a:solidFill>
                <a:latin typeface="Arial" charset="0"/>
              </a:defRPr>
            </a:lvl3pPr>
            <a:lvl4pPr algn="ctr" rtl="0" eaLnBrk="0" fontAlgn="base" hangingPunct="0">
              <a:spcBef>
                <a:spcPct val="0"/>
              </a:spcBef>
              <a:spcAft>
                <a:spcPct val="0"/>
              </a:spcAft>
              <a:defRPr sz="4000">
                <a:solidFill>
                  <a:srgbClr val="CC0000"/>
                </a:solidFill>
                <a:latin typeface="Arial" charset="0"/>
              </a:defRPr>
            </a:lvl4pPr>
            <a:lvl5pPr algn="ctr" rtl="0" eaLnBrk="0" fontAlgn="base" hangingPunct="0">
              <a:spcBef>
                <a:spcPct val="0"/>
              </a:spcBef>
              <a:spcAft>
                <a:spcPct val="0"/>
              </a:spcAft>
              <a:defRPr sz="4000">
                <a:solidFill>
                  <a:srgbClr val="CC0000"/>
                </a:solidFill>
                <a:latin typeface="Arial" charset="0"/>
              </a:defRPr>
            </a:lvl5pPr>
            <a:lvl6pPr marL="457200" algn="ctr" rtl="0" eaLnBrk="0" fontAlgn="base" hangingPunct="0">
              <a:spcBef>
                <a:spcPct val="0"/>
              </a:spcBef>
              <a:spcAft>
                <a:spcPct val="0"/>
              </a:spcAft>
              <a:defRPr sz="4000">
                <a:solidFill>
                  <a:srgbClr val="CC0000"/>
                </a:solidFill>
                <a:latin typeface="Arial" charset="0"/>
              </a:defRPr>
            </a:lvl6pPr>
            <a:lvl7pPr marL="914400" algn="ctr" rtl="0" eaLnBrk="0" fontAlgn="base" hangingPunct="0">
              <a:spcBef>
                <a:spcPct val="0"/>
              </a:spcBef>
              <a:spcAft>
                <a:spcPct val="0"/>
              </a:spcAft>
              <a:defRPr sz="4000">
                <a:solidFill>
                  <a:srgbClr val="CC0000"/>
                </a:solidFill>
                <a:latin typeface="Arial" charset="0"/>
              </a:defRPr>
            </a:lvl7pPr>
            <a:lvl8pPr marL="1371600" algn="ctr" rtl="0" eaLnBrk="0" fontAlgn="base" hangingPunct="0">
              <a:spcBef>
                <a:spcPct val="0"/>
              </a:spcBef>
              <a:spcAft>
                <a:spcPct val="0"/>
              </a:spcAft>
              <a:defRPr sz="4000">
                <a:solidFill>
                  <a:srgbClr val="CC0000"/>
                </a:solidFill>
                <a:latin typeface="Arial" charset="0"/>
              </a:defRPr>
            </a:lvl8pPr>
            <a:lvl9pPr marL="1828800" algn="ctr" rtl="0" eaLnBrk="0" fontAlgn="base" hangingPunct="0">
              <a:spcBef>
                <a:spcPct val="0"/>
              </a:spcBef>
              <a:spcAft>
                <a:spcPct val="0"/>
              </a:spcAft>
              <a:defRPr sz="4000">
                <a:solidFill>
                  <a:srgbClr val="CC0000"/>
                </a:solidFill>
                <a:latin typeface="Arial" charset="0"/>
              </a:defRPr>
            </a:lvl9pPr>
          </a:lstStyle>
          <a:p>
            <a:pPr>
              <a:buFontTx/>
              <a:buNone/>
            </a:pPr>
            <a:r>
              <a:rPr lang="zh-CN" altLang="en-US" sz="3000" kern="0" dirty="0">
                <a:ea typeface="宋体" panose="02010600030101010101" pitchFamily="2" charset="-122"/>
              </a:rPr>
              <a:t>宏观总练习</a:t>
            </a:r>
          </a:p>
        </p:txBody>
      </p:sp>
    </p:spTree>
    <p:extLst>
      <p:ext uri="{BB962C8B-B14F-4D97-AF65-F5344CB8AC3E}">
        <p14:creationId xmlns:p14="http://schemas.microsoft.com/office/powerpoint/2010/main" val="1863755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C864E97-5AAE-4409-BB99-3E7C0BD2C9F7}"/>
              </a:ext>
            </a:extLst>
          </p:cNvPr>
          <p:cNvSpPr>
            <a:spLocks noGrp="1"/>
          </p:cNvSpPr>
          <p:nvPr>
            <p:ph idx="1"/>
          </p:nvPr>
        </p:nvSpPr>
        <p:spPr>
          <a:xfrm>
            <a:off x="0" y="0"/>
            <a:ext cx="9143999" cy="6858000"/>
          </a:xfrm>
        </p:spPr>
        <p:txBody>
          <a:bodyPr>
            <a:noAutofit/>
          </a:bodyPr>
          <a:lstStyle/>
          <a:p>
            <a:pPr marL="0" indent="0">
              <a:lnSpc>
                <a:spcPct val="140000"/>
              </a:lnSpc>
              <a:buNone/>
            </a:pP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1050" b="1" dirty="0">
                <a:latin typeface="Times New Roman" panose="02020603050405020304" pitchFamily="18" charset="0"/>
                <a:ea typeface="楷体" panose="02010609060101010101" pitchFamily="49" charset="-122"/>
                <a:cs typeface="Times New Roman" panose="02020603050405020304" pitchFamily="18" charset="0"/>
              </a:rPr>
              <a:t>什么是</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GDP</a:t>
            </a:r>
            <a:r>
              <a:rPr lang="zh-CN" altLang="zh-CN" sz="105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GDP</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增速快好么？</a:t>
            </a:r>
            <a:endParaRPr lang="en-US" altLang="zh-CN" sz="105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40000"/>
              </a:lnSpc>
              <a:buNone/>
            </a:pP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1050" b="1" dirty="0">
                <a:latin typeface="Times New Roman" panose="02020603050405020304" pitchFamily="18" charset="0"/>
                <a:ea typeface="楷体" panose="02010609060101010101" pitchFamily="49" charset="-122"/>
                <a:cs typeface="Times New Roman" panose="02020603050405020304" pitchFamily="18" charset="0"/>
              </a:rPr>
              <a:t>能够用实际</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GDP</a:t>
            </a:r>
            <a:r>
              <a:rPr lang="zh-CN" altLang="zh-CN" sz="1050" b="1" dirty="0">
                <a:latin typeface="Times New Roman" panose="02020603050405020304" pitchFamily="18" charset="0"/>
                <a:ea typeface="楷体" panose="02010609060101010101" pitchFamily="49" charset="-122"/>
                <a:cs typeface="Times New Roman" panose="02020603050405020304" pitchFamily="18" charset="0"/>
              </a:rPr>
              <a:t>测量经济福利吗？</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GDP</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在衡量福利时的缺陷？</a:t>
            </a:r>
            <a:endParaRPr lang="en-US" altLang="zh-CN" sz="105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40000"/>
              </a:lnSpc>
              <a:buNone/>
            </a:pP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思考：新冠疫情下若要提升</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GDP</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增速，可以怎么做？</a:t>
            </a:r>
            <a:endParaRPr lang="en-US" altLang="zh-CN" sz="105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40000"/>
              </a:lnSpc>
              <a:buNone/>
            </a:pP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1050" b="1" dirty="0">
                <a:latin typeface="Times New Roman" panose="02020603050405020304" pitchFamily="18" charset="0"/>
                <a:ea typeface="楷体" panose="02010609060101010101" pitchFamily="49" charset="-122"/>
                <a:cs typeface="Times New Roman" panose="02020603050405020304" pitchFamily="18" charset="0"/>
              </a:rPr>
              <a:t>什么是</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CPI</a:t>
            </a:r>
            <a:r>
              <a:rPr lang="zh-CN" altLang="zh-CN" sz="105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CPI测量价格水平时出现高估原因？</a:t>
            </a:r>
            <a:endParaRPr lang="en-US" altLang="zh-CN" sz="105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a:lnSpc>
                <a:spcPct val="140000"/>
              </a:lnSpc>
              <a:buNone/>
            </a:pPr>
            <a:r>
              <a:rPr lang="zh-CN" altLang="en-US" sz="105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       替代倾向，引入新物品，质量的改进 </a:t>
            </a:r>
          </a:p>
          <a:p>
            <a:pPr>
              <a:lnSpc>
                <a:spcPct val="140000"/>
              </a:lnSpc>
              <a:buNone/>
            </a:pP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 CPI</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与</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GDP</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平减指数的区别？</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如果进口法国红酒价格上升了，对</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CPI</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影响大还是</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GDP</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平减指数影响大？</a:t>
            </a:r>
            <a:endParaRPr lang="en-US" altLang="zh-CN" sz="105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a:lnSpc>
                <a:spcPct val="140000"/>
              </a:lnSpc>
              <a:buNone/>
            </a:pPr>
            <a:r>
              <a:rPr lang="en-US" altLang="zh-CN" sz="105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       CPI</a:t>
            </a:r>
          </a:p>
          <a:p>
            <a:pPr marL="0" indent="0">
              <a:lnSpc>
                <a:spcPct val="140000"/>
              </a:lnSpc>
              <a:buNone/>
            </a:pPr>
            <a:r>
              <a:rPr lang="en-US" altLang="zh-CN" sz="105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6</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某国都生产并消费食品和服装两种产品，如表</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所示：</a:t>
            </a:r>
          </a:p>
          <a:p>
            <a:pPr marL="0" indent="0">
              <a:lnSpc>
                <a:spcPct val="140000"/>
              </a:lnSpc>
              <a:buNone/>
            </a:pP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）以</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年为基期，分别计算</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年的</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GDP</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平减指数和通货膨胀率。</a:t>
            </a:r>
          </a:p>
          <a:p>
            <a:pPr marL="0" indent="0">
              <a:lnSpc>
                <a:spcPct val="140000"/>
              </a:lnSpc>
              <a:buNone/>
            </a:pP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）假设固定一篮子是</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10</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单位食品和</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30</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单位服装，以</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年为基期，分别计算</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年的</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CPI</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指数和通货膨胀率。</a:t>
            </a:r>
          </a:p>
          <a:p>
            <a:pPr marL="0" indent="0">
              <a:lnSpc>
                <a:spcPct val="140000"/>
              </a:lnSpc>
              <a:buNone/>
            </a:pP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050" b="1"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050" b="1" dirty="0">
                <a:latin typeface="Times New Roman" panose="02020603050405020304" pitchFamily="18" charset="0"/>
                <a:ea typeface="楷体" panose="02010609060101010101" pitchFamily="49" charset="-122"/>
                <a:cs typeface="Times New Roman" panose="02020603050405020304" pitchFamily="18" charset="0"/>
              </a:rPr>
              <a:t>）用这两种计算的通货膨胀率相同吗？解释原因。</a:t>
            </a:r>
            <a:endParaRPr lang="en-US" altLang="zh-CN" sz="1050" b="1">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40000"/>
              </a:lnSpc>
              <a:buNone/>
            </a:pPr>
            <a:endParaRPr lang="en-US" altLang="zh-CN" sz="105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sz="1050" dirty="0">
                <a:latin typeface="宋体" panose="02010600030101010101" pitchFamily="2" charset="-122"/>
                <a:ea typeface="宋体" panose="02010600030101010101" pitchFamily="2" charset="-122"/>
              </a:rPr>
              <a:t>GDP</a:t>
            </a:r>
            <a:r>
              <a:rPr lang="zh-CN" altLang="en-US" sz="1050" dirty="0">
                <a:latin typeface="宋体" panose="02010600030101010101" pitchFamily="2" charset="-122"/>
                <a:ea typeface="宋体" panose="02010600030101010101" pitchFamily="2" charset="-122"/>
              </a:rPr>
              <a:t>平减指数 </a:t>
            </a:r>
            <a:r>
              <a:rPr lang="en-US" altLang="zh-CN" sz="1050" dirty="0">
                <a:latin typeface="宋体" panose="02010600030101010101" pitchFamily="2" charset="-122"/>
                <a:ea typeface="宋体" panose="02010600030101010101" pitchFamily="2" charset="-122"/>
              </a:rPr>
              <a:t>= </a:t>
            </a:r>
            <a:r>
              <a:rPr lang="zh-CN" altLang="en-US" sz="1050" dirty="0">
                <a:latin typeface="宋体" panose="02010600030101010101" pitchFamily="2" charset="-122"/>
                <a:ea typeface="宋体" panose="02010600030101010101" pitchFamily="2" charset="-122"/>
              </a:rPr>
              <a:t>名义</a:t>
            </a:r>
            <a:r>
              <a:rPr lang="en-US" altLang="zh-CN" sz="1050" dirty="0">
                <a:latin typeface="宋体" panose="02010600030101010101" pitchFamily="2" charset="-122"/>
                <a:ea typeface="宋体" panose="02010600030101010101" pitchFamily="2" charset="-122"/>
              </a:rPr>
              <a:t>GDP / </a:t>
            </a:r>
            <a:r>
              <a:rPr lang="zh-CN" altLang="en-US" sz="1050" dirty="0">
                <a:latin typeface="宋体" panose="02010600030101010101" pitchFamily="2" charset="-122"/>
                <a:ea typeface="宋体" panose="02010600030101010101" pitchFamily="2" charset="-122"/>
              </a:rPr>
              <a:t>实际</a:t>
            </a:r>
            <a:r>
              <a:rPr lang="en-US" altLang="zh-CN" sz="1050" dirty="0">
                <a:latin typeface="宋体" panose="02010600030101010101" pitchFamily="2" charset="-122"/>
                <a:ea typeface="宋体" panose="02010600030101010101" pitchFamily="2" charset="-122"/>
              </a:rPr>
              <a:t>GDP</a:t>
            </a:r>
            <a:r>
              <a:rPr lang="zh-CN" altLang="en-US" sz="1050" dirty="0">
                <a:latin typeface="宋体" panose="02010600030101010101" pitchFamily="2" charset="-122"/>
                <a:ea typeface="宋体" panose="02010600030101010101" pitchFamily="2" charset="-122"/>
              </a:rPr>
              <a:t> </a:t>
            </a:r>
            <a:r>
              <a:rPr lang="en-US" altLang="zh-CN" sz="1050" dirty="0">
                <a:latin typeface="宋体" panose="02010600030101010101" pitchFamily="2" charset="-122"/>
                <a:ea typeface="宋体" panose="02010600030101010101" pitchFamily="2" charset="-122"/>
              </a:rPr>
              <a:t>(</a:t>
            </a:r>
            <a:r>
              <a:rPr lang="zh-CN" altLang="en-US" sz="1050" dirty="0">
                <a:latin typeface="宋体" panose="02010600030101010101" pitchFamily="2" charset="-122"/>
                <a:ea typeface="宋体" panose="02010600030101010101" pitchFamily="2" charset="-122"/>
              </a:rPr>
              <a:t>名义</a:t>
            </a:r>
            <a:r>
              <a:rPr lang="en-US" altLang="zh-CN" sz="1050" dirty="0">
                <a:latin typeface="宋体" panose="02010600030101010101" pitchFamily="2" charset="-122"/>
                <a:ea typeface="宋体" panose="02010600030101010101" pitchFamily="2" charset="-122"/>
              </a:rPr>
              <a:t>GDP = </a:t>
            </a:r>
            <a:r>
              <a:rPr lang="zh-CN" altLang="en-US" sz="1050" dirty="0">
                <a:latin typeface="宋体" panose="02010600030101010101" pitchFamily="2" charset="-122"/>
                <a:ea typeface="宋体" panose="02010600030101010101" pitchFamily="2" charset="-122"/>
              </a:rPr>
              <a:t>观察期价格</a:t>
            </a:r>
            <a:r>
              <a:rPr lang="en-US" altLang="zh-CN" sz="1050" dirty="0">
                <a:latin typeface="宋体" panose="02010600030101010101" pitchFamily="2" charset="-122"/>
                <a:ea typeface="宋体" panose="02010600030101010101" pitchFamily="2" charset="-122"/>
              </a:rPr>
              <a:t>*</a:t>
            </a:r>
            <a:r>
              <a:rPr lang="zh-CN" altLang="en-US" sz="1050" dirty="0">
                <a:latin typeface="宋体" panose="02010600030101010101" pitchFamily="2" charset="-122"/>
                <a:ea typeface="宋体" panose="02010600030101010101" pitchFamily="2" charset="-122"/>
              </a:rPr>
              <a:t>观察期数量</a:t>
            </a:r>
            <a:r>
              <a:rPr lang="en-US" altLang="zh-CN" sz="1050" dirty="0">
                <a:latin typeface="宋体" panose="02010600030101010101" pitchFamily="2" charset="-122"/>
                <a:ea typeface="宋体" panose="02010600030101010101" pitchFamily="2" charset="-122"/>
              </a:rPr>
              <a:t>,</a:t>
            </a:r>
            <a:r>
              <a:rPr lang="zh-CN" altLang="en-US" sz="1050" dirty="0">
                <a:latin typeface="宋体" panose="02010600030101010101" pitchFamily="2" charset="-122"/>
                <a:ea typeface="宋体" panose="02010600030101010101" pitchFamily="2" charset="-122"/>
              </a:rPr>
              <a:t>实际</a:t>
            </a:r>
            <a:r>
              <a:rPr lang="en-US" altLang="zh-CN" sz="1050" dirty="0">
                <a:latin typeface="宋体" panose="02010600030101010101" pitchFamily="2" charset="-122"/>
                <a:ea typeface="宋体" panose="02010600030101010101" pitchFamily="2" charset="-122"/>
              </a:rPr>
              <a:t>GDP = </a:t>
            </a:r>
            <a:r>
              <a:rPr lang="zh-CN" altLang="en-US" sz="1050" dirty="0">
                <a:latin typeface="宋体" panose="02010600030101010101" pitchFamily="2" charset="-122"/>
                <a:ea typeface="宋体" panose="02010600030101010101" pitchFamily="2" charset="-122"/>
              </a:rPr>
              <a:t>基期价格</a:t>
            </a:r>
            <a:r>
              <a:rPr lang="en-US" altLang="zh-CN" sz="1050" dirty="0">
                <a:latin typeface="宋体" panose="02010600030101010101" pitchFamily="2" charset="-122"/>
                <a:ea typeface="宋体" panose="02010600030101010101" pitchFamily="2" charset="-122"/>
              </a:rPr>
              <a:t>*</a:t>
            </a:r>
            <a:r>
              <a:rPr lang="zh-CN" altLang="en-US" sz="1050" dirty="0">
                <a:latin typeface="宋体" panose="02010600030101010101" pitchFamily="2" charset="-122"/>
                <a:ea typeface="宋体" panose="02010600030101010101" pitchFamily="2" charset="-122"/>
              </a:rPr>
              <a:t>观察期数量</a:t>
            </a:r>
            <a:r>
              <a:rPr lang="en-US" altLang="zh-CN" sz="1050" dirty="0">
                <a:latin typeface="宋体" panose="02010600030101010101" pitchFamily="2" charset="-122"/>
                <a:ea typeface="宋体" panose="02010600030101010101" pitchFamily="2" charset="-122"/>
              </a:rPr>
              <a:t>)</a:t>
            </a:r>
            <a:endParaRPr lang="zh-CN" altLang="en-US" sz="1050" dirty="0">
              <a:latin typeface="宋体" panose="02010600030101010101" pitchFamily="2" charset="-122"/>
              <a:ea typeface="宋体" panose="02010600030101010101" pitchFamily="2" charset="-122"/>
            </a:endParaRPr>
          </a:p>
          <a:p>
            <a:pPr marL="0" indent="0">
              <a:buNone/>
            </a:pPr>
            <a:r>
              <a:rPr lang="zh-CN" altLang="en-US" sz="1050" dirty="0">
                <a:latin typeface="宋体" panose="02010600030101010101" pitchFamily="2" charset="-122"/>
                <a:ea typeface="宋体" panose="02010600030101010101" pitchFamily="2" charset="-122"/>
              </a:rPr>
              <a:t>   通货膨胀率 </a:t>
            </a:r>
            <a:r>
              <a:rPr lang="en-US" altLang="zh-CN" sz="1050" dirty="0">
                <a:latin typeface="宋体" panose="02010600030101010101" pitchFamily="2" charset="-122"/>
                <a:ea typeface="宋体" panose="02010600030101010101" pitchFamily="2" charset="-122"/>
              </a:rPr>
              <a:t>= (</a:t>
            </a:r>
            <a:r>
              <a:rPr lang="zh-CN" altLang="en-US" sz="1050" dirty="0">
                <a:latin typeface="宋体" panose="02010600030101010101" pitchFamily="2" charset="-122"/>
                <a:ea typeface="宋体" panose="02010600030101010101" pitchFamily="2" charset="-122"/>
              </a:rPr>
              <a:t>第二年</a:t>
            </a:r>
            <a:r>
              <a:rPr lang="en-US" altLang="zh-CN" sz="1050" dirty="0">
                <a:latin typeface="宋体" panose="02010600030101010101" pitchFamily="2" charset="-122"/>
                <a:ea typeface="宋体" panose="02010600030101010101" pitchFamily="2" charset="-122"/>
              </a:rPr>
              <a:t>GDP</a:t>
            </a:r>
            <a:r>
              <a:rPr lang="zh-CN" altLang="en-US" sz="1050" dirty="0">
                <a:latin typeface="宋体" panose="02010600030101010101" pitchFamily="2" charset="-122"/>
                <a:ea typeface="宋体" panose="02010600030101010101" pitchFamily="2" charset="-122"/>
              </a:rPr>
              <a:t>平减指数 </a:t>
            </a:r>
            <a:r>
              <a:rPr lang="en-US" altLang="zh-CN" sz="1050" dirty="0">
                <a:latin typeface="宋体" panose="02010600030101010101" pitchFamily="2" charset="-122"/>
                <a:ea typeface="宋体" panose="02010600030101010101" pitchFamily="2" charset="-122"/>
              </a:rPr>
              <a:t>- </a:t>
            </a:r>
            <a:r>
              <a:rPr lang="zh-CN" altLang="en-US" sz="1050" dirty="0">
                <a:latin typeface="宋体" panose="02010600030101010101" pitchFamily="2" charset="-122"/>
                <a:ea typeface="宋体" panose="02010600030101010101" pitchFamily="2" charset="-122"/>
              </a:rPr>
              <a:t>第一年</a:t>
            </a:r>
            <a:r>
              <a:rPr lang="en-US" altLang="zh-CN" sz="1050" dirty="0">
                <a:latin typeface="宋体" panose="02010600030101010101" pitchFamily="2" charset="-122"/>
                <a:ea typeface="宋体" panose="02010600030101010101" pitchFamily="2" charset="-122"/>
              </a:rPr>
              <a:t>GDP</a:t>
            </a:r>
            <a:r>
              <a:rPr lang="zh-CN" altLang="en-US" sz="1050" dirty="0">
                <a:latin typeface="宋体" panose="02010600030101010101" pitchFamily="2" charset="-122"/>
                <a:ea typeface="宋体" panose="02010600030101010101" pitchFamily="2" charset="-122"/>
              </a:rPr>
              <a:t>平减指数</a:t>
            </a:r>
            <a:r>
              <a:rPr lang="en-US" altLang="zh-CN" sz="1050" dirty="0">
                <a:latin typeface="宋体" panose="02010600030101010101" pitchFamily="2" charset="-122"/>
                <a:ea typeface="宋体" panose="02010600030101010101" pitchFamily="2" charset="-122"/>
              </a:rPr>
              <a:t>)/</a:t>
            </a:r>
            <a:r>
              <a:rPr lang="zh-CN" altLang="en-US" sz="1050" dirty="0">
                <a:latin typeface="宋体" panose="02010600030101010101" pitchFamily="2" charset="-122"/>
                <a:ea typeface="宋体" panose="02010600030101010101" pitchFamily="2" charset="-122"/>
              </a:rPr>
              <a:t>第一年</a:t>
            </a:r>
            <a:r>
              <a:rPr lang="en-US" altLang="zh-CN" sz="1050" dirty="0">
                <a:latin typeface="宋体" panose="02010600030101010101" pitchFamily="2" charset="-122"/>
                <a:ea typeface="宋体" panose="02010600030101010101" pitchFamily="2" charset="-122"/>
              </a:rPr>
              <a:t>GDP</a:t>
            </a:r>
            <a:r>
              <a:rPr lang="zh-CN" altLang="en-US" sz="1050" dirty="0">
                <a:latin typeface="宋体" panose="02010600030101010101" pitchFamily="2" charset="-122"/>
                <a:ea typeface="宋体" panose="02010600030101010101" pitchFamily="2" charset="-122"/>
              </a:rPr>
              <a:t>平减指数</a:t>
            </a:r>
            <a:endParaRPr lang="en-US" altLang="zh-CN" sz="1050" dirty="0">
              <a:latin typeface="宋体" panose="02010600030101010101" pitchFamily="2" charset="-122"/>
              <a:ea typeface="宋体" panose="02010600030101010101" pitchFamily="2" charset="-122"/>
            </a:endParaRPr>
          </a:p>
          <a:p>
            <a:pPr marL="0" indent="0">
              <a:buNone/>
            </a:pPr>
            <a:r>
              <a:rPr lang="en-US" altLang="zh-CN" sz="1050" dirty="0">
                <a:latin typeface="宋体" panose="02010600030101010101" pitchFamily="2" charset="-122"/>
                <a:ea typeface="宋体" panose="02010600030101010101" pitchFamily="2" charset="-122"/>
              </a:rPr>
              <a:t>CPI</a:t>
            </a:r>
            <a:r>
              <a:rPr lang="zh-CN" altLang="en-US" sz="1050" dirty="0">
                <a:latin typeface="宋体" panose="02010600030101010101" pitchFamily="2" charset="-122"/>
                <a:ea typeface="宋体" panose="02010600030101010101" pitchFamily="2" charset="-122"/>
              </a:rPr>
              <a:t>：衡量消费者为消费固定一揽子产品与服务而支付的平均价格</a:t>
            </a:r>
            <a:endParaRPr lang="en-US" altLang="zh-CN" sz="1050" dirty="0">
              <a:latin typeface="宋体" panose="02010600030101010101" pitchFamily="2" charset="-122"/>
              <a:ea typeface="宋体" panose="02010600030101010101" pitchFamily="2" charset="-122"/>
            </a:endParaRPr>
          </a:p>
          <a:p>
            <a:pPr marL="0" indent="0">
              <a:buNone/>
            </a:pPr>
            <a:r>
              <a:rPr lang="zh-CN" altLang="en-US" sz="1050" dirty="0">
                <a:latin typeface="宋体" panose="02010600030101010101" pitchFamily="2" charset="-122"/>
                <a:ea typeface="宋体" panose="02010600030101010101" pitchFamily="2" charset="-122"/>
              </a:rPr>
              <a:t>   通货膨胀率</a:t>
            </a:r>
            <a:r>
              <a:rPr lang="en-US" altLang="zh-CN" sz="1050" dirty="0">
                <a:latin typeface="宋体" panose="02010600030101010101" pitchFamily="2" charset="-122"/>
                <a:ea typeface="宋体" panose="02010600030101010101" pitchFamily="2" charset="-122"/>
              </a:rPr>
              <a:t>=a1(P1t/P10)+a2(P2t/P20)+……+an(</a:t>
            </a:r>
            <a:r>
              <a:rPr lang="en-US" altLang="zh-CN" sz="1050" dirty="0" err="1">
                <a:latin typeface="宋体" panose="02010600030101010101" pitchFamily="2" charset="-122"/>
                <a:ea typeface="宋体" panose="02010600030101010101" pitchFamily="2" charset="-122"/>
              </a:rPr>
              <a:t>Pnt</a:t>
            </a:r>
            <a:r>
              <a:rPr lang="en-US" altLang="zh-CN" sz="1050" dirty="0">
                <a:latin typeface="宋体" panose="02010600030101010101" pitchFamily="2" charset="-122"/>
                <a:ea typeface="宋体" panose="02010600030101010101" pitchFamily="2" charset="-122"/>
              </a:rPr>
              <a:t>/Pn0)(P</a:t>
            </a:r>
            <a:r>
              <a:rPr lang="zh-CN" altLang="en-US" sz="1050" dirty="0">
                <a:latin typeface="宋体" panose="02010600030101010101" pitchFamily="2" charset="-122"/>
                <a:ea typeface="宋体" panose="02010600030101010101" pitchFamily="2" charset="-122"/>
              </a:rPr>
              <a:t>为代表性消费品的价格，</a:t>
            </a:r>
            <a:r>
              <a:rPr lang="en-US" altLang="zh-CN" sz="1050" dirty="0">
                <a:latin typeface="宋体" panose="02010600030101010101" pitchFamily="2" charset="-122"/>
                <a:ea typeface="宋体" panose="02010600030101010101" pitchFamily="2" charset="-122"/>
              </a:rPr>
              <a:t>a</a:t>
            </a:r>
            <a:r>
              <a:rPr lang="zh-CN" altLang="en-US" sz="1050" dirty="0">
                <a:latin typeface="宋体" panose="02010600030101010101" pitchFamily="2" charset="-122"/>
                <a:ea typeface="宋体" panose="02010600030101010101" pitchFamily="2" charset="-122"/>
              </a:rPr>
              <a:t>为权重</a:t>
            </a:r>
            <a:r>
              <a:rPr lang="en-US" altLang="zh-CN" sz="1050" dirty="0">
                <a:latin typeface="宋体" panose="02010600030101010101" pitchFamily="2" charset="-122"/>
                <a:ea typeface="宋体" panose="02010600030101010101" pitchFamily="2" charset="-122"/>
              </a:rPr>
              <a:t>)</a:t>
            </a:r>
          </a:p>
          <a:p>
            <a:pPr marL="0" indent="0">
              <a:buNone/>
            </a:pPr>
            <a:r>
              <a:rPr lang="en-US" altLang="zh-CN" sz="1050" dirty="0">
                <a:latin typeface="宋体" panose="02010600030101010101" pitchFamily="2" charset="-122"/>
                <a:ea typeface="宋体" panose="02010600030101010101" pitchFamily="2" charset="-122"/>
              </a:rPr>
              <a:t>1</a:t>
            </a:r>
            <a:r>
              <a:rPr lang="zh-CN" altLang="en-US" sz="1050" dirty="0">
                <a:latin typeface="宋体" panose="02010600030101010101" pitchFamily="2" charset="-122"/>
                <a:ea typeface="宋体" panose="02010600030101010101" pitchFamily="2" charset="-122"/>
              </a:rPr>
              <a:t>、</a:t>
            </a:r>
            <a:r>
              <a:rPr lang="en-US" altLang="zh-CN" sz="1050" dirty="0">
                <a:latin typeface="宋体" panose="02010600030101010101" pitchFamily="2" charset="-122"/>
                <a:ea typeface="宋体" panose="02010600030101010101" pitchFamily="2" charset="-122"/>
              </a:rPr>
              <a:t>GDP</a:t>
            </a:r>
            <a:r>
              <a:rPr lang="zh-CN" altLang="en-US" sz="1050" dirty="0">
                <a:latin typeface="宋体" panose="02010600030101010101" pitchFamily="2" charset="-122"/>
                <a:ea typeface="宋体" panose="02010600030101010101" pitchFamily="2" charset="-122"/>
              </a:rPr>
              <a:t>平减指数和</a:t>
            </a:r>
            <a:r>
              <a:rPr lang="en-US" altLang="zh-CN" sz="1050" dirty="0">
                <a:latin typeface="宋体" panose="02010600030101010101" pitchFamily="2" charset="-122"/>
                <a:ea typeface="宋体" panose="02010600030101010101" pitchFamily="2" charset="-122"/>
              </a:rPr>
              <a:t>CPI</a:t>
            </a:r>
            <a:r>
              <a:rPr lang="zh-CN" altLang="en-US" sz="1050" dirty="0">
                <a:latin typeface="宋体" panose="02010600030101010101" pitchFamily="2" charset="-122"/>
                <a:ea typeface="宋体" panose="02010600030101010101" pitchFamily="2" charset="-122"/>
              </a:rPr>
              <a:t>都是衡量通货膨胀的指标，但是二者是有区别。</a:t>
            </a:r>
            <a:r>
              <a:rPr lang="en-US" altLang="zh-CN" sz="1050" dirty="0">
                <a:latin typeface="宋体" panose="02010600030101010101" pitchFamily="2" charset="-122"/>
                <a:ea typeface="宋体" panose="02010600030101010101" pitchFamily="2" charset="-122"/>
              </a:rPr>
              <a:t>2</a:t>
            </a:r>
            <a:r>
              <a:rPr lang="zh-CN" altLang="en-US" sz="1050" dirty="0">
                <a:latin typeface="宋体" panose="02010600030101010101" pitchFamily="2" charset="-122"/>
                <a:ea typeface="宋体" panose="02010600030101010101" pitchFamily="2" charset="-122"/>
              </a:rPr>
              <a:t>、</a:t>
            </a:r>
            <a:r>
              <a:rPr lang="en-US" altLang="zh-CN" sz="1050" dirty="0">
                <a:latin typeface="宋体" panose="02010600030101010101" pitchFamily="2" charset="-122"/>
                <a:ea typeface="宋体" panose="02010600030101010101" pitchFamily="2" charset="-122"/>
              </a:rPr>
              <a:t>GDP</a:t>
            </a:r>
            <a:r>
              <a:rPr lang="zh-CN" altLang="en-US" sz="1050" dirty="0">
                <a:latin typeface="宋体" panose="02010600030101010101" pitchFamily="2" charset="-122"/>
                <a:ea typeface="宋体" panose="02010600030101010101" pitchFamily="2" charset="-122"/>
              </a:rPr>
              <a:t>平减指数是没有剔除物价变动前的</a:t>
            </a:r>
            <a:r>
              <a:rPr lang="en-US" altLang="zh-CN" sz="1050" dirty="0">
                <a:latin typeface="宋体" panose="02010600030101010101" pitchFamily="2" charset="-122"/>
                <a:ea typeface="宋体" panose="02010600030101010101" pitchFamily="2" charset="-122"/>
              </a:rPr>
              <a:t>GDP(</a:t>
            </a:r>
            <a:r>
              <a:rPr lang="zh-CN" altLang="en-US" sz="1050" dirty="0">
                <a:latin typeface="宋体" panose="02010600030101010101" pitchFamily="2" charset="-122"/>
                <a:ea typeface="宋体" panose="02010600030101010101" pitchFamily="2" charset="-122"/>
              </a:rPr>
              <a:t>现价</a:t>
            </a:r>
            <a:r>
              <a:rPr lang="en-US" altLang="zh-CN" sz="1050" dirty="0">
                <a:latin typeface="宋体" panose="02010600030101010101" pitchFamily="2" charset="-122"/>
                <a:ea typeface="宋体" panose="02010600030101010101" pitchFamily="2" charset="-122"/>
              </a:rPr>
              <a:t>GDP)</a:t>
            </a:r>
            <a:r>
              <a:rPr lang="zh-CN" altLang="en-US" sz="1050" dirty="0">
                <a:latin typeface="宋体" panose="02010600030101010101" pitchFamily="2" charset="-122"/>
                <a:ea typeface="宋体" panose="02010600030101010101" pitchFamily="2" charset="-122"/>
              </a:rPr>
              <a:t>增长与剔除了物价变动后的</a:t>
            </a:r>
            <a:r>
              <a:rPr lang="en-US" altLang="zh-CN" sz="1050" dirty="0">
                <a:latin typeface="宋体" panose="02010600030101010101" pitchFamily="2" charset="-122"/>
                <a:ea typeface="宋体" panose="02010600030101010101" pitchFamily="2" charset="-122"/>
              </a:rPr>
              <a:t>GDP(</a:t>
            </a:r>
            <a:r>
              <a:rPr lang="zh-CN" altLang="en-US" sz="1050" dirty="0">
                <a:latin typeface="宋体" panose="02010600030101010101" pitchFamily="2" charset="-122"/>
                <a:ea typeface="宋体" panose="02010600030101010101" pitchFamily="2" charset="-122"/>
              </a:rPr>
              <a:t>即不变价</a:t>
            </a:r>
            <a:r>
              <a:rPr lang="en-US" altLang="zh-CN" sz="1050" dirty="0">
                <a:latin typeface="宋体" panose="02010600030101010101" pitchFamily="2" charset="-122"/>
                <a:ea typeface="宋体" panose="02010600030101010101" pitchFamily="2" charset="-122"/>
              </a:rPr>
              <a:t>GDP</a:t>
            </a:r>
            <a:r>
              <a:rPr lang="zh-CN" altLang="en-US" sz="1050" dirty="0">
                <a:latin typeface="宋体" panose="02010600030101010101" pitchFamily="2" charset="-122"/>
                <a:ea typeface="宋体" panose="02010600030101010101" pitchFamily="2" charset="-122"/>
              </a:rPr>
              <a:t>或实质</a:t>
            </a:r>
            <a:r>
              <a:rPr lang="en-US" altLang="zh-CN" sz="1050" dirty="0">
                <a:latin typeface="宋体" panose="02010600030101010101" pitchFamily="2" charset="-122"/>
                <a:ea typeface="宋体" panose="02010600030101010101" pitchFamily="2" charset="-122"/>
              </a:rPr>
              <a:t>GDP)</a:t>
            </a:r>
            <a:r>
              <a:rPr lang="zh-CN" altLang="en-US" sz="1050" dirty="0">
                <a:latin typeface="宋体" panose="02010600030101010101" pitchFamily="2" charset="-122"/>
                <a:ea typeface="宋体" panose="02010600030101010101" pitchFamily="2" charset="-122"/>
              </a:rPr>
              <a:t>增长之商。该指数也用来计算</a:t>
            </a:r>
            <a:r>
              <a:rPr lang="en-US" altLang="zh-CN" sz="1050" dirty="0">
                <a:latin typeface="宋体" panose="02010600030101010101" pitchFamily="2" charset="-122"/>
                <a:ea typeface="宋体" panose="02010600030101010101" pitchFamily="2" charset="-122"/>
              </a:rPr>
              <a:t>GDP</a:t>
            </a:r>
            <a:r>
              <a:rPr lang="zh-CN" altLang="en-US" sz="1050" dirty="0">
                <a:latin typeface="宋体" panose="02010600030101010101" pitchFamily="2" charset="-122"/>
                <a:ea typeface="宋体" panose="02010600030101010101" pitchFamily="2" charset="-122"/>
              </a:rPr>
              <a:t>的组成部分，如个人消费开支。它的计算基础比</a:t>
            </a:r>
            <a:r>
              <a:rPr lang="en-US" altLang="zh-CN" sz="1050" dirty="0">
                <a:latin typeface="宋体" panose="02010600030101010101" pitchFamily="2" charset="-122"/>
                <a:ea typeface="宋体" panose="02010600030101010101" pitchFamily="2" charset="-122"/>
              </a:rPr>
              <a:t>CPI</a:t>
            </a:r>
            <a:r>
              <a:rPr lang="zh-CN" altLang="en-US" sz="1050" dirty="0">
                <a:latin typeface="宋体" panose="02010600030101010101" pitchFamily="2" charset="-122"/>
                <a:ea typeface="宋体" panose="02010600030101010101" pitchFamily="2" charset="-122"/>
              </a:rPr>
              <a:t>更广泛，涉及全部商品和服务，除消费外，还包括生产资料和资本、进出口商品和劳务等。因此，这一指数能够更加准确地反映一般物价水平走向</a:t>
            </a:r>
            <a:r>
              <a:rPr lang="en-US" altLang="zh-CN" sz="1050" dirty="0">
                <a:latin typeface="宋体" panose="02010600030101010101" pitchFamily="2" charset="-122"/>
                <a:ea typeface="宋体" panose="02010600030101010101" pitchFamily="2" charset="-122"/>
              </a:rPr>
              <a:t>,</a:t>
            </a:r>
            <a:r>
              <a:rPr lang="zh-CN" altLang="en-US" sz="1050" dirty="0">
                <a:latin typeface="宋体" panose="02010600030101010101" pitchFamily="2" charset="-122"/>
                <a:ea typeface="宋体" panose="02010600030101010101" pitchFamily="2" charset="-122"/>
              </a:rPr>
              <a:t>是对价格水平最宏观测量。</a:t>
            </a:r>
            <a:r>
              <a:rPr lang="en-US" altLang="zh-CN" sz="1050" dirty="0">
                <a:latin typeface="宋体" panose="02010600030101010101" pitchFamily="2" charset="-122"/>
                <a:ea typeface="宋体" panose="02010600030101010101" pitchFamily="2" charset="-122"/>
              </a:rPr>
              <a:t>3</a:t>
            </a:r>
            <a:r>
              <a:rPr lang="zh-CN" altLang="en-US" sz="1050" dirty="0">
                <a:latin typeface="宋体" panose="02010600030101010101" pitchFamily="2" charset="-122"/>
                <a:ea typeface="宋体" panose="02010600030101010101" pitchFamily="2" charset="-122"/>
              </a:rPr>
              <a:t>、</a:t>
            </a:r>
            <a:r>
              <a:rPr lang="en-US" altLang="zh-CN" sz="1050" dirty="0">
                <a:latin typeface="宋体" panose="02010600030101010101" pitchFamily="2" charset="-122"/>
                <a:ea typeface="宋体" panose="02010600030101010101" pitchFamily="2" charset="-122"/>
              </a:rPr>
              <a:t>CPI</a:t>
            </a:r>
            <a:r>
              <a:rPr lang="zh-CN" altLang="en-US" sz="1050" dirty="0">
                <a:latin typeface="宋体" panose="02010600030101010101" pitchFamily="2" charset="-122"/>
                <a:ea typeface="宋体" panose="02010600030101010101" pitchFamily="2" charset="-122"/>
              </a:rPr>
              <a:t>是在反映一定时期内居民所消费商品及服务项目的价格水平变动趋势和变动程度。它只是反应与人民日常生活联系密切的消费品的物价变动。</a:t>
            </a:r>
            <a:r>
              <a:rPr lang="en-US" altLang="zh-CN" sz="1050" dirty="0">
                <a:latin typeface="宋体" panose="02010600030101010101" pitchFamily="2" charset="-122"/>
                <a:ea typeface="宋体" panose="02010600030101010101" pitchFamily="2" charset="-122"/>
              </a:rPr>
              <a:t>4</a:t>
            </a:r>
            <a:r>
              <a:rPr lang="zh-CN" altLang="en-US" sz="1050" dirty="0">
                <a:latin typeface="宋体" panose="02010600030101010101" pitchFamily="2" charset="-122"/>
                <a:ea typeface="宋体" panose="02010600030101010101" pitchFamily="2" charset="-122"/>
              </a:rPr>
              <a:t>、前者以全社会的物价作为衡量变量，后者以消费品的价格作为衡量变量，所以计算的答案当然有所不同了。</a:t>
            </a:r>
            <a:endParaRPr lang="en-US" altLang="zh-CN" sz="1050" dirty="0">
              <a:latin typeface="宋体" panose="02010600030101010101" pitchFamily="2" charset="-122"/>
              <a:ea typeface="宋体" panose="02010600030101010101" pitchFamily="2" charset="-122"/>
            </a:endParaRPr>
          </a:p>
          <a:p>
            <a:pPr marL="0" indent="0">
              <a:buNone/>
            </a:pPr>
            <a:endParaRPr lang="en-US" altLang="zh-CN" sz="1050" dirty="0">
              <a:latin typeface="宋体" panose="02010600030101010101" pitchFamily="2" charset="-122"/>
              <a:ea typeface="宋体" panose="02010600030101010101" pitchFamily="2" charset="-122"/>
            </a:endParaRPr>
          </a:p>
          <a:p>
            <a:pPr marL="0" indent="0">
              <a:buNone/>
            </a:pPr>
            <a:endParaRPr lang="en-US" altLang="zh-CN" sz="1050" dirty="0">
              <a:latin typeface="宋体" panose="02010600030101010101" pitchFamily="2" charset="-122"/>
              <a:ea typeface="宋体" panose="02010600030101010101" pitchFamily="2" charset="-122"/>
            </a:endParaRPr>
          </a:p>
          <a:p>
            <a:pPr marL="0" indent="0">
              <a:buNone/>
            </a:pPr>
            <a:endParaRPr lang="en-US" altLang="zh-CN" sz="1050" dirty="0">
              <a:latin typeface="宋体" panose="02010600030101010101" pitchFamily="2" charset="-122"/>
              <a:ea typeface="宋体" panose="02010600030101010101" pitchFamily="2" charset="-122"/>
            </a:endParaRPr>
          </a:p>
          <a:p>
            <a:pPr marL="0" indent="0">
              <a:buNone/>
            </a:pPr>
            <a:endParaRPr lang="en-US" altLang="zh-CN" sz="1050" dirty="0">
              <a:latin typeface="宋体" panose="02010600030101010101" pitchFamily="2" charset="-122"/>
              <a:ea typeface="宋体" panose="02010600030101010101" pitchFamily="2" charset="-122"/>
            </a:endParaRPr>
          </a:p>
          <a:p>
            <a:pPr marL="0" indent="0">
              <a:buNone/>
            </a:pPr>
            <a:endParaRPr lang="en-US" altLang="zh-CN" sz="1050" dirty="0">
              <a:latin typeface="宋体" panose="02010600030101010101" pitchFamily="2" charset="-122"/>
              <a:ea typeface="宋体" panose="02010600030101010101" pitchFamily="2" charset="-122"/>
            </a:endParaRPr>
          </a:p>
          <a:p>
            <a:pPr marL="0" indent="0">
              <a:buNone/>
            </a:pPr>
            <a:endParaRPr lang="en-US" altLang="zh-CN" sz="1050" dirty="0">
              <a:latin typeface="宋体" panose="02010600030101010101" pitchFamily="2" charset="-122"/>
              <a:ea typeface="宋体" panose="02010600030101010101" pitchFamily="2" charset="-122"/>
            </a:endParaRPr>
          </a:p>
          <a:p>
            <a:pPr marL="0" indent="0">
              <a:buNone/>
            </a:pPr>
            <a:endParaRPr lang="zh-CN" altLang="en-US" sz="1050" dirty="0">
              <a:latin typeface="宋体" panose="02010600030101010101" pitchFamily="2" charset="-122"/>
              <a:ea typeface="宋体" panose="02010600030101010101" pitchFamily="2" charset="-122"/>
            </a:endParaRPr>
          </a:p>
          <a:p>
            <a:pPr>
              <a:buFontTx/>
              <a:buNone/>
            </a:pPr>
            <a:endParaRPr lang="zh-CN" altLang="en-US" sz="1050" dirty="0">
              <a:ea typeface="宋体" panose="02010600030101010101" pitchFamily="2" charset="-122"/>
            </a:endParaRPr>
          </a:p>
        </p:txBody>
      </p:sp>
      <p:pic>
        <p:nvPicPr>
          <p:cNvPr id="6" name="图片 5">
            <a:extLst>
              <a:ext uri="{FF2B5EF4-FFF2-40B4-BE49-F238E27FC236}">
                <a16:creationId xmlns:a16="http://schemas.microsoft.com/office/drawing/2014/main" id="{F2C164D1-CA97-522F-7434-9DDF93B5B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9996" y="5503080"/>
            <a:ext cx="4359968" cy="13549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F4532B9-2DDA-5C0F-A37D-0D9FE0D70700}"/>
              </a:ext>
            </a:extLst>
          </p:cNvPr>
          <p:cNvSpPr txBox="1"/>
          <p:nvPr/>
        </p:nvSpPr>
        <p:spPr>
          <a:xfrm>
            <a:off x="184416" y="949608"/>
            <a:ext cx="8775167" cy="5047536"/>
          </a:xfrm>
          <a:prstGeom prst="rect">
            <a:avLst/>
          </a:prstGeom>
          <a:noFill/>
        </p:spPr>
        <p:txBody>
          <a:bodyPr wrap="square" rtlCol="0">
            <a:spAutoFit/>
          </a:bodyPr>
          <a:lstStyle/>
          <a:p>
            <a:r>
              <a:rPr lang="zh-CN" altLang="en-US" sz="1400">
                <a:latin typeface="宋体" panose="02010600030101010101" pitchFamily="2" charset="-122"/>
                <a:ea typeface="宋体" panose="02010600030101010101" pitchFamily="2" charset="-122"/>
              </a:rPr>
              <a:t>随着世界经济的发展，大学学位已经成为越来越多人在追求职业成功的过程中所需的基本条件。无论是在职场上还是社交圈中，拥有大学学位的人都具有更多的机会和更高的社会地位。因此，对于一位大学生来说，决定是否继续在大学读书是非常重要的决定，必须考虑到机会成本和边际成本等经济学概念。 </a:t>
            </a:r>
          </a:p>
          <a:p>
            <a:endParaRPr lang="zh-CN" altLang="en-US" sz="140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首先，机会成本是指一个人为了追求某种利益而放弃的其他利益，例如放弃工作赚钱时间来学习。对于大学生而言，选择是否继续读大学，就需要考虑到放弃某些可以立即获得的机会成本，比如可以选择去工作赚钱。如果他们决定继续读大学，则必须放弃工作赚钱的机会成本。</a:t>
            </a:r>
          </a:p>
          <a:p>
            <a:endParaRPr lang="zh-CN" altLang="en-US"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其次，边际成本是指一项决策发生变化时，所需付出的额外成本，例如辞去工作去读书的成本。对于正在大学读书的学生，继续学习会产生额外的边际成本，这些成本包括学杂费、住宿、生活费等。 这些成本必须与他们在未来可能获得的边际收益进行权衡。</a:t>
            </a:r>
          </a:p>
          <a:p>
            <a:endParaRPr lang="zh-CN" altLang="en-US"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同时，市场也是需要考虑的重要因素。现在的市场竞争日渐激烈，雇主需要快速适应市场变化以确保其业务成功。因此，要在竞争激烈的市场中找到一份好工作需要更高的学历，这就意味着大学毕业生将有更多的机会比那些缺乏高等教育背景的人。</a:t>
            </a:r>
          </a:p>
          <a:p>
            <a:endParaRPr lang="zh-CN" altLang="en-US"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最后，还需要考虑过剩的问题。随着越来越多的人通过高等教育进入劳动力市场，就会出现大量的毕业生供应过剩情况。这将导致一些毕业生难以获得他们所期望的高薪工作，并可能会导致学生负担的沉重。因此，大学生在读书时必须考虑到这一过剩的问题。</a:t>
            </a:r>
          </a:p>
          <a:p>
            <a:endParaRPr lang="zh-CN" altLang="en-US"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综上所述，大学生在做出是否继续读大学的决定时必须考虑到机会成本、边际成本、市场和过剩等经济学概念。通过对这些因素的权衡，在做出决策时将会更明智，可以更好地规划一个人的职业生涯，从而实现自己的职业目标。</a:t>
            </a:r>
          </a:p>
        </p:txBody>
      </p:sp>
    </p:spTree>
    <p:extLst>
      <p:ext uri="{BB962C8B-B14F-4D97-AF65-F5344CB8AC3E}">
        <p14:creationId xmlns:p14="http://schemas.microsoft.com/office/powerpoint/2010/main" val="3899695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2FF0E8D-D180-6E30-600A-A127F1B862FE}"/>
              </a:ext>
            </a:extLst>
          </p:cNvPr>
          <p:cNvSpPr>
            <a:spLocks noGrp="1"/>
          </p:cNvSpPr>
          <p:nvPr>
            <p:ph idx="1"/>
          </p:nvPr>
        </p:nvSpPr>
        <p:spPr>
          <a:xfrm>
            <a:off x="0" y="0"/>
            <a:ext cx="9144000" cy="6858000"/>
          </a:xfrm>
        </p:spPr>
        <p:txBody>
          <a:bodyPr/>
          <a:lstStyle/>
          <a:p>
            <a:pPr marL="0" indent="0">
              <a:lnSpc>
                <a:spcPct val="130000"/>
              </a:lnSpc>
              <a:buNone/>
            </a:pP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7</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假定某国某时期有1.9亿成年人口（工作年龄的人口），其中有1.2亿人有工作，1千万人在寻找工作，1千5百万人放弃寻找工作，4千5百万人不要工作，试求：</a:t>
            </a:r>
          </a:p>
          <a:p>
            <a:pPr marL="0" indent="0">
              <a:lnSpc>
                <a:spcPct val="130000"/>
              </a:lnSpc>
              <a:buNone/>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（1）劳动力数。（2）劳动力参与率。（3）官方统计的失业率。（4）如果所有泄气的人也看做失业者时的失业率。</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marL="0" indent="0">
              <a:lnSpc>
                <a:spcPct val="130000"/>
              </a:lnSpc>
              <a:buNone/>
            </a:pP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8</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1400" b="1" dirty="0">
                <a:latin typeface="Times New Roman" panose="02020603050405020304" pitchFamily="18" charset="0"/>
                <a:ea typeface="楷体" panose="02010609060101010101" pitchFamily="49" charset="-122"/>
                <a:cs typeface="Times New Roman" panose="02020603050405020304" pitchFamily="18" charset="0"/>
              </a:rPr>
              <a:t>什么是摩擦性失业？失业保险对摩擦性失业产生什么影响？政府应该如何减少摩擦性失业？</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什么是结构性失业？如何治理？</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30000"/>
              </a:lnSpc>
              <a:buNone/>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 什么是周期性失业？如何治理</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30000"/>
              </a:lnSpc>
              <a:buNone/>
            </a:pP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sz="1400" dirty="0">
                <a:latin typeface="宋体" panose="02010600030101010101" pitchFamily="2" charset="-122"/>
                <a:ea typeface="宋体" panose="02010600030101010101" pitchFamily="2" charset="-122"/>
              </a:rPr>
              <a:t>劳动力包括失业者和劳动力的工人总数 </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就业人数  </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失业人数</a:t>
            </a:r>
            <a:endParaRPr lang="en-US" altLang="zh-CN" sz="1400" dirty="0">
              <a:latin typeface="宋体" panose="02010600030101010101" pitchFamily="2" charset="-122"/>
              <a:ea typeface="宋体" panose="02010600030101010101" pitchFamily="2" charset="-122"/>
            </a:endParaRPr>
          </a:p>
          <a:p>
            <a:pPr marL="0" indent="0">
              <a:buNone/>
            </a:pPr>
            <a:r>
              <a:rPr lang="zh-CN" altLang="en-US" sz="1400" dirty="0">
                <a:latin typeface="宋体" panose="02010600030101010101" pitchFamily="2" charset="-122"/>
                <a:ea typeface="宋体" panose="02010600030101010101" pitchFamily="2" charset="-122"/>
              </a:rPr>
              <a:t>劳动力数目</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有工作人数</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找工作人数</a:t>
            </a:r>
          </a:p>
          <a:p>
            <a:pPr marL="0" indent="0">
              <a:buNone/>
            </a:pPr>
            <a:r>
              <a:rPr lang="zh-CN" altLang="en-US" sz="1400" dirty="0">
                <a:latin typeface="宋体" panose="02010600030101010101" pitchFamily="2" charset="-122"/>
                <a:ea typeface="宋体" panose="02010600030101010101" pitchFamily="2" charset="-122"/>
              </a:rPr>
              <a:t>失业率：劳动力中失业人口的比例</a:t>
            </a:r>
          </a:p>
          <a:p>
            <a:pPr marL="0" indent="0">
              <a:buNone/>
            </a:pPr>
            <a:r>
              <a:rPr lang="zh-CN" altLang="en-US" sz="1400" dirty="0">
                <a:latin typeface="宋体" panose="02010600030101010101" pitchFamily="2" charset="-122"/>
                <a:ea typeface="宋体" panose="02010600030101010101" pitchFamily="2" charset="-122"/>
              </a:rPr>
              <a:t>劳动力参工率：劳动力在成年人口中的比例</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人口中参与劳动力市场的部分</a:t>
            </a:r>
          </a:p>
          <a:p>
            <a:pPr marL="0" indent="0">
              <a:buNone/>
            </a:pPr>
            <a:r>
              <a:rPr lang="zh-CN" altLang="en-US" sz="1400" dirty="0">
                <a:latin typeface="宋体" panose="02010600030101010101" pitchFamily="2" charset="-122"/>
                <a:ea typeface="宋体" panose="02010600030101010101" pitchFamily="2" charset="-122"/>
              </a:rPr>
              <a:t>就业</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人口比率</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就业人数</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工作年龄人口</a:t>
            </a:r>
            <a:r>
              <a:rPr lang="en-US" altLang="zh-CN" sz="1400" dirty="0">
                <a:latin typeface="宋体" panose="02010600030101010101" pitchFamily="2" charset="-122"/>
                <a:ea typeface="宋体" panose="02010600030101010101" pitchFamily="2" charset="-122"/>
              </a:rPr>
              <a:t>)*100%</a:t>
            </a:r>
          </a:p>
          <a:p>
            <a:pPr marL="0" indent="0">
              <a:buNone/>
            </a:pPr>
            <a:r>
              <a:rPr lang="zh-CN" altLang="en-US" sz="1400" dirty="0">
                <a:latin typeface="宋体" panose="02010600030101010101" pitchFamily="2" charset="-122"/>
                <a:ea typeface="宋体" panose="02010600030101010101" pitchFamily="2" charset="-122"/>
              </a:rPr>
              <a:t>周期性失业：失业率</a:t>
            </a:r>
            <a:r>
              <a:rPr lang="zh-CN" altLang="en-US" sz="1400" dirty="0">
                <a:solidFill>
                  <a:srgbClr val="FF0000"/>
                </a:solidFill>
                <a:latin typeface="宋体" panose="02010600030101010101" pitchFamily="2" charset="-122"/>
                <a:ea typeface="宋体" panose="02010600030101010101" pitchFamily="2" charset="-122"/>
              </a:rPr>
              <a:t>对自然失业率的背离</a:t>
            </a:r>
            <a:r>
              <a:rPr lang="zh-CN" altLang="en-US" sz="1400" dirty="0">
                <a:latin typeface="宋体" panose="02010600030101010101" pitchFamily="2" charset="-122"/>
                <a:ea typeface="宋体" panose="02010600030101010101" pitchFamily="2" charset="-122"/>
              </a:rPr>
              <a:t>，伴随着经济周期而波动的失业，在经济衰退时，周期性失业会增加；在经济扩张时，周期性失业减少</a:t>
            </a:r>
            <a:endParaRPr lang="en-US" altLang="zh-CN" sz="1400" dirty="0">
              <a:latin typeface="宋体" panose="02010600030101010101" pitchFamily="2" charset="-122"/>
              <a:ea typeface="宋体" panose="02010600030101010101" pitchFamily="2" charset="-122"/>
            </a:endParaRPr>
          </a:p>
          <a:p>
            <a:pPr marL="0" indent="0">
              <a:buNone/>
            </a:pPr>
            <a:r>
              <a:rPr lang="zh-CN" altLang="en-US" sz="1400" dirty="0">
                <a:latin typeface="宋体" panose="02010600030101010101" pitchFamily="2" charset="-122"/>
                <a:ea typeface="宋体" panose="02010600030101010101" pitchFamily="2" charset="-122"/>
              </a:rPr>
              <a:t>摩擦性失业：由于工人</a:t>
            </a:r>
            <a:r>
              <a:rPr lang="zh-CN" altLang="en-US" sz="1400" dirty="0">
                <a:solidFill>
                  <a:srgbClr val="FF0000"/>
                </a:solidFill>
                <a:latin typeface="宋体" panose="02010600030101010101" pitchFamily="2" charset="-122"/>
                <a:ea typeface="宋体" panose="02010600030101010101" pitchFamily="2" charset="-122"/>
              </a:rPr>
              <a:t>寻找最适合自己嗜好和技能的工作需要时间</a:t>
            </a:r>
            <a:r>
              <a:rPr lang="zh-CN" altLang="en-US" sz="1400" dirty="0">
                <a:latin typeface="宋体" panose="02010600030101010101" pitchFamily="2" charset="-122"/>
                <a:ea typeface="宋体" panose="02010600030101010101" pitchFamily="2" charset="-122"/>
              </a:rPr>
              <a:t>，解释较短的失业</a:t>
            </a:r>
            <a:endParaRPr lang="en-US" altLang="zh-CN" sz="1400" dirty="0">
              <a:latin typeface="宋体" panose="02010600030101010101" pitchFamily="2" charset="-122"/>
              <a:ea typeface="宋体" panose="02010600030101010101" pitchFamily="2" charset="-122"/>
            </a:endParaRPr>
          </a:p>
          <a:p>
            <a:pPr marL="0" indent="0">
              <a:buNone/>
            </a:pPr>
            <a:r>
              <a:rPr lang="zh-CN" altLang="en-US" sz="1400" dirty="0">
                <a:latin typeface="宋体" panose="02010600030101010101" pitchFamily="2" charset="-122"/>
                <a:ea typeface="宋体" panose="02010600030101010101" pitchFamily="2" charset="-122"/>
              </a:rPr>
              <a:t>结构性失业：因为一些劳动市场可提供的</a:t>
            </a:r>
            <a:r>
              <a:rPr lang="zh-CN" altLang="en-US" sz="1400" dirty="0">
                <a:solidFill>
                  <a:srgbClr val="FF0000"/>
                </a:solidFill>
                <a:latin typeface="宋体" panose="02010600030101010101" pitchFamily="2" charset="-122"/>
                <a:ea typeface="宋体" panose="02010600030101010101" pitchFamily="2" charset="-122"/>
              </a:rPr>
              <a:t>工作岗位数量不足</a:t>
            </a:r>
            <a:r>
              <a:rPr lang="zh-CN" altLang="en-US" sz="1400" dirty="0">
                <a:latin typeface="宋体" panose="02010600030101010101" pitchFamily="2" charset="-122"/>
                <a:ea typeface="宋体" panose="02010600030101010101" pitchFamily="2" charset="-122"/>
              </a:rPr>
              <a:t>以为每位想工作的人提供工作，解释长期失业。       </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因为</a:t>
            </a:r>
            <a:r>
              <a:rPr lang="zh-CN" altLang="en-US" sz="1400" dirty="0">
                <a:solidFill>
                  <a:srgbClr val="FF0000"/>
                </a:solidFill>
                <a:latin typeface="宋体" panose="02010600030101010101" pitchFamily="2" charset="-122"/>
                <a:ea typeface="宋体" panose="02010600030101010101" pitchFamily="2" charset="-122"/>
              </a:rPr>
              <a:t>工资在均衡工资之上</a:t>
            </a:r>
            <a:r>
              <a:rPr lang="zh-CN" altLang="en-US" sz="1400" dirty="0">
                <a:latin typeface="宋体" panose="02010600030101010101" pitchFamily="2" charset="-122"/>
                <a:ea typeface="宋体" panose="02010600030101010101" pitchFamily="2" charset="-122"/>
              </a:rPr>
              <a:t>，</a:t>
            </a:r>
            <a:r>
              <a:rPr lang="zh-CN" altLang="en-US" sz="1400" dirty="0">
                <a:solidFill>
                  <a:srgbClr val="FF0000"/>
                </a:solidFill>
                <a:latin typeface="宋体" panose="02010600030101010101" pitchFamily="2" charset="-122"/>
                <a:ea typeface="宋体" panose="02010600030101010101" pitchFamily="2" charset="-122"/>
              </a:rPr>
              <a:t>最低工资法</a:t>
            </a:r>
            <a:r>
              <a:rPr lang="en-US" altLang="zh-CN" sz="1400" dirty="0">
                <a:solidFill>
                  <a:srgbClr val="FF0000"/>
                </a:solidFill>
                <a:latin typeface="宋体" panose="02010600030101010101" pitchFamily="2" charset="-122"/>
                <a:ea typeface="宋体" panose="02010600030101010101" pitchFamily="2" charset="-122"/>
              </a:rPr>
              <a:t>, </a:t>
            </a:r>
            <a:r>
              <a:rPr lang="zh-CN" altLang="en-US" sz="1400" dirty="0">
                <a:solidFill>
                  <a:srgbClr val="FF0000"/>
                </a:solidFill>
                <a:latin typeface="宋体" panose="02010600030101010101" pitchFamily="2" charset="-122"/>
                <a:ea typeface="宋体" panose="02010600030101010101" pitchFamily="2" charset="-122"/>
              </a:rPr>
              <a:t>工会和效率工资</a:t>
            </a:r>
            <a:r>
              <a:rPr lang="zh-CN" altLang="en-US" sz="1400" dirty="0">
                <a:latin typeface="宋体" panose="02010600030101010101" pitchFamily="2" charset="-122"/>
                <a:ea typeface="宋体" panose="02010600030101010101" pitchFamily="2" charset="-122"/>
              </a:rPr>
              <a:t>。工资保持在均衡工资之上结果</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失业</a:t>
            </a:r>
          </a:p>
          <a:p>
            <a:pPr marL="0" indent="0">
              <a:buNone/>
            </a:pPr>
            <a:r>
              <a:rPr lang="zh-CN" altLang="en-US" sz="1400" dirty="0">
                <a:latin typeface="宋体" panose="02010600030101010101" pitchFamily="2" charset="-122"/>
                <a:ea typeface="宋体" panose="02010600030101010101" pitchFamily="2" charset="-122"/>
              </a:rPr>
              <a:t>摩擦性失业和结构性失业可以通过加强工作信息传递和技术培训等措施减少，却</a:t>
            </a:r>
            <a:r>
              <a:rPr lang="zh-CN" altLang="en-US" sz="1400" dirty="0">
                <a:solidFill>
                  <a:srgbClr val="FF0000"/>
                </a:solidFill>
                <a:latin typeface="宋体" panose="02010600030101010101" pitchFamily="2" charset="-122"/>
                <a:ea typeface="宋体" panose="02010600030101010101" pitchFamily="2" charset="-122"/>
              </a:rPr>
              <a:t>不能根本消除</a:t>
            </a:r>
          </a:p>
          <a:p>
            <a:pPr marL="0" indent="0">
              <a:buNone/>
            </a:pPr>
            <a:r>
              <a:rPr lang="zh-CN" altLang="en-US" sz="1400" dirty="0">
                <a:latin typeface="宋体" panose="02010600030101010101" pitchFamily="2" charset="-122"/>
                <a:ea typeface="宋体" panose="02010600030101010101" pitchFamily="2" charset="-122"/>
              </a:rPr>
              <a:t>   周期性失业可以通过经济手段和政策来</a:t>
            </a:r>
            <a:r>
              <a:rPr lang="zh-CN" altLang="en-US" sz="1400" dirty="0">
                <a:solidFill>
                  <a:srgbClr val="FF0000"/>
                </a:solidFill>
                <a:latin typeface="宋体" panose="02010600030101010101" pitchFamily="2" charset="-122"/>
                <a:ea typeface="宋体" panose="02010600030101010101" pitchFamily="2" charset="-122"/>
              </a:rPr>
              <a:t>消除</a:t>
            </a:r>
          </a:p>
          <a:p>
            <a:pPr marL="0" indent="0">
              <a:buNone/>
            </a:pPr>
            <a:endParaRPr lang="zh-CN" altLang="en-US" sz="1400" dirty="0">
              <a:latin typeface="宋体" panose="02010600030101010101" pitchFamily="2" charset="-122"/>
              <a:ea typeface="宋体" panose="02010600030101010101" pitchFamily="2" charset="-122"/>
            </a:endParaRPr>
          </a:p>
          <a:p>
            <a:pPr marL="0" indent="0">
              <a:lnSpc>
                <a:spcPct val="130000"/>
              </a:lnSpc>
              <a:buNone/>
            </a:pP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zh-CN" altLang="en-US" sz="1400" b="1"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2" name="Object 5">
            <a:extLst>
              <a:ext uri="{FF2B5EF4-FFF2-40B4-BE49-F238E27FC236}">
                <a16:creationId xmlns:a16="http://schemas.microsoft.com/office/drawing/2014/main" id="{C7D07BB2-5C1D-F897-FB47-5282E74029AF}"/>
              </a:ext>
            </a:extLst>
          </p:cNvPr>
          <p:cNvGraphicFramePr>
            <a:graphicFrameLocks noChangeAspect="1"/>
          </p:cNvGraphicFramePr>
          <p:nvPr>
            <p:extLst>
              <p:ext uri="{D42A27DB-BD31-4B8C-83A1-F6EECF244321}">
                <p14:modId xmlns:p14="http://schemas.microsoft.com/office/powerpoint/2010/main" val="3551302746"/>
              </p:ext>
            </p:extLst>
          </p:nvPr>
        </p:nvGraphicFramePr>
        <p:xfrm>
          <a:off x="5862182" y="1412579"/>
          <a:ext cx="2767491" cy="550605"/>
        </p:xfrm>
        <a:graphic>
          <a:graphicData uri="http://schemas.openxmlformats.org/presentationml/2006/ole">
            <mc:AlternateContent xmlns:mc="http://schemas.openxmlformats.org/markup-compatibility/2006">
              <mc:Choice xmlns:v="urn:schemas-microsoft-com:vml" Requires="v">
                <p:oleObj r:id="rId2" imgW="1613535" imgH="419100" progId="Equations">
                  <p:embed/>
                </p:oleObj>
              </mc:Choice>
              <mc:Fallback>
                <p:oleObj r:id="rId2" imgW="1613535" imgH="419100" progId="Equations">
                  <p:embed/>
                  <p:pic>
                    <p:nvPicPr>
                      <p:cNvPr id="2" name="Object 5">
                        <a:extLst>
                          <a:ext uri="{FF2B5EF4-FFF2-40B4-BE49-F238E27FC236}">
                            <a16:creationId xmlns:a16="http://schemas.microsoft.com/office/drawing/2014/main" id="{8185BDCB-A438-7059-2AFC-08F80CE16CE2}"/>
                          </a:ext>
                        </a:extLst>
                      </p:cNvPr>
                      <p:cNvPicPr/>
                      <p:nvPr/>
                    </p:nvPicPr>
                    <p:blipFill>
                      <a:blip r:embed="rId3"/>
                      <a:stretch>
                        <a:fillRect/>
                      </a:stretch>
                    </p:blipFill>
                    <p:spPr>
                      <a:xfrm>
                        <a:off x="5862182" y="1412579"/>
                        <a:ext cx="2767491" cy="550605"/>
                      </a:xfrm>
                      <a:prstGeom prst="rect">
                        <a:avLst/>
                      </a:prstGeom>
                      <a:noFill/>
                      <a:ln w="38100">
                        <a:noFill/>
                        <a:miter/>
                      </a:ln>
                    </p:spPr>
                  </p:pic>
                </p:oleObj>
              </mc:Fallback>
            </mc:AlternateContent>
          </a:graphicData>
        </a:graphic>
      </p:graphicFrame>
      <p:graphicFrame>
        <p:nvGraphicFramePr>
          <p:cNvPr id="4" name="Object 4">
            <a:extLst>
              <a:ext uri="{FF2B5EF4-FFF2-40B4-BE49-F238E27FC236}">
                <a16:creationId xmlns:a16="http://schemas.microsoft.com/office/drawing/2014/main" id="{A9A915FF-8D80-7218-FE6E-28F46055E9F0}"/>
              </a:ext>
            </a:extLst>
          </p:cNvPr>
          <p:cNvGraphicFramePr>
            <a:graphicFrameLocks noChangeAspect="1"/>
          </p:cNvGraphicFramePr>
          <p:nvPr>
            <p:extLst>
              <p:ext uri="{D42A27DB-BD31-4B8C-83A1-F6EECF244321}">
                <p14:modId xmlns:p14="http://schemas.microsoft.com/office/powerpoint/2010/main" val="1151155836"/>
              </p:ext>
            </p:extLst>
          </p:nvPr>
        </p:nvGraphicFramePr>
        <p:xfrm>
          <a:off x="5862182" y="2126870"/>
          <a:ext cx="2310465" cy="514558"/>
        </p:xfrm>
        <a:graphic>
          <a:graphicData uri="http://schemas.openxmlformats.org/presentationml/2006/ole">
            <mc:AlternateContent xmlns:mc="http://schemas.openxmlformats.org/markup-compatibility/2006">
              <mc:Choice xmlns:v="urn:schemas-microsoft-com:vml" Requires="v">
                <p:oleObj r:id="rId4" imgW="2045335" imgH="419100" progId="Equations">
                  <p:embed/>
                </p:oleObj>
              </mc:Choice>
              <mc:Fallback>
                <p:oleObj r:id="rId4" imgW="2045335" imgH="419100" progId="Equations">
                  <p:embed/>
                  <p:pic>
                    <p:nvPicPr>
                      <p:cNvPr id="5" name="Object 4">
                        <a:extLst>
                          <a:ext uri="{FF2B5EF4-FFF2-40B4-BE49-F238E27FC236}">
                            <a16:creationId xmlns:a16="http://schemas.microsoft.com/office/drawing/2014/main" id="{6099EDA9-2DC8-0390-7C5A-9E442289E9F1}"/>
                          </a:ext>
                        </a:extLst>
                      </p:cNvPr>
                      <p:cNvPicPr/>
                      <p:nvPr/>
                    </p:nvPicPr>
                    <p:blipFill>
                      <a:blip r:embed="rId5"/>
                      <a:stretch>
                        <a:fillRect/>
                      </a:stretch>
                    </p:blipFill>
                    <p:spPr>
                      <a:xfrm>
                        <a:off x="5862182" y="2126870"/>
                        <a:ext cx="2310465" cy="514558"/>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06588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A91A399-1EE1-47BB-A2FF-66C1B24D2703}" type="slidenum">
              <a:rPr lang="en-US" altLang="zh-CN" smtClean="0"/>
              <a:pPr/>
              <a:t>30</a:t>
            </a:fld>
            <a:endParaRPr lang="en-US" altLang="zh-CN"/>
          </a:p>
        </p:txBody>
      </p:sp>
      <p:pic>
        <p:nvPicPr>
          <p:cNvPr id="6" name="Picture 8" descr="Mankiw_brshstroke_rust"/>
          <p:cNvPicPr>
            <a:picLocks noChangeAspect="1" noChangeArrowheads="1"/>
          </p:cNvPicPr>
          <p:nvPr/>
        </p:nvPicPr>
        <p:blipFill>
          <a:blip r:embed="rId2"/>
          <a:srcRect/>
          <a:stretch>
            <a:fillRect/>
          </a:stretch>
        </p:blipFill>
        <p:spPr bwMode="auto">
          <a:xfrm>
            <a:off x="0" y="872596"/>
            <a:ext cx="9144000" cy="5097462"/>
          </a:xfrm>
          <a:prstGeom prst="rect">
            <a:avLst/>
          </a:prstGeom>
          <a:noFill/>
          <a:ln w="9525">
            <a:noFill/>
            <a:miter lim="800000"/>
            <a:headEnd/>
            <a:tailEnd/>
          </a:ln>
        </p:spPr>
      </p:pic>
      <p:sp>
        <p:nvSpPr>
          <p:cNvPr id="8" name="Rectangle 3"/>
          <p:cNvSpPr txBox="1">
            <a:spLocks noChangeArrowheads="1"/>
          </p:cNvSpPr>
          <p:nvPr/>
        </p:nvSpPr>
        <p:spPr bwMode="auto">
          <a:xfrm>
            <a:off x="0" y="2230868"/>
            <a:ext cx="9144000"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7200" b="1" i="0" u="none" strike="noStrike" kern="0" cap="none" spc="0" normalizeH="0" noProof="0" dirty="0">
                <a:ln>
                  <a:noFill/>
                </a:ln>
                <a:solidFill>
                  <a:schemeClr val="bg1"/>
                </a:solidFill>
                <a:effectLst/>
                <a:uLnTx/>
                <a:uFillTx/>
                <a:latin typeface="+mj-lt"/>
                <a:ea typeface="宋体" pitchFamily="2" charset="-122"/>
                <a:cs typeface="+mj-cs"/>
              </a:rPr>
              <a:t>祝大家取得好成绩！</a:t>
            </a:r>
            <a:endParaRPr kumimoji="0" lang="zh-CN" sz="7200" b="1" i="0" u="none" strike="noStrike" kern="0" cap="none" spc="0" normalizeH="0" noProof="0" dirty="0">
              <a:ln>
                <a:noFill/>
              </a:ln>
              <a:solidFill>
                <a:schemeClr val="bg1"/>
              </a:solidFill>
              <a:effectLst/>
              <a:uLnTx/>
              <a:uFillTx/>
              <a:latin typeface="+mj-lt"/>
              <a:ea typeface="宋体" pitchFamily="2" charset="-122"/>
              <a:cs typeface="+mj-cs"/>
            </a:endParaRPr>
          </a:p>
        </p:txBody>
      </p:sp>
    </p:spTree>
    <p:extLst>
      <p:ext uri="{BB962C8B-B14F-4D97-AF65-F5344CB8AC3E}">
        <p14:creationId xmlns:p14="http://schemas.microsoft.com/office/powerpoint/2010/main" val="271053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F4532B9-2DDA-5C0F-A37D-0D9FE0D70700}"/>
              </a:ext>
            </a:extLst>
          </p:cNvPr>
          <p:cNvSpPr txBox="1"/>
          <p:nvPr/>
        </p:nvSpPr>
        <p:spPr>
          <a:xfrm>
            <a:off x="375781" y="1037290"/>
            <a:ext cx="8583802" cy="1169551"/>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简答 用经济学概论的知识解决问题，</a:t>
            </a:r>
            <a:r>
              <a:rPr lang="en-US" altLang="zh-CN" sz="1400" dirty="0">
                <a:latin typeface="宋体" panose="02010600030101010101" pitchFamily="2" charset="-122"/>
                <a:ea typeface="宋体" panose="02010600030101010101" pitchFamily="2" charset="-122"/>
              </a:rPr>
              <a:t>9</a:t>
            </a:r>
            <a:r>
              <a:rPr lang="zh-CN" altLang="en-US" sz="1400" dirty="0">
                <a:latin typeface="宋体" panose="02010600030101010101" pitchFamily="2" charset="-122"/>
                <a:ea typeface="宋体" panose="02010600030101010101" pitchFamily="2" charset="-122"/>
              </a:rPr>
              <a:t>选</a:t>
            </a:r>
            <a:r>
              <a:rPr lang="en-US" altLang="zh-CN" sz="1400">
                <a:latin typeface="宋体" panose="02010600030101010101" pitchFamily="2" charset="-122"/>
                <a:ea typeface="宋体" panose="02010600030101010101" pitchFamily="2" charset="-122"/>
              </a:rPr>
              <a:t>7</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分析 作图分析：生产可能性边界</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计算分析：生产者</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消费者剩余，市场均衡价格，均衡量，收入法支出法算</a:t>
            </a:r>
            <a:r>
              <a:rPr lang="en-US" altLang="zh-CN" sz="1400" dirty="0">
                <a:latin typeface="宋体" panose="02010600030101010101" pitchFamily="2" charset="-122"/>
                <a:ea typeface="宋体" panose="02010600030101010101" pitchFamily="2" charset="-122"/>
              </a:rPr>
              <a:t>GDP</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CPI</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GDP</a:t>
            </a:r>
            <a:r>
              <a:rPr lang="zh-CN" altLang="en-US" sz="1400" dirty="0">
                <a:latin typeface="宋体" panose="02010600030101010101" pitchFamily="2" charset="-122"/>
                <a:ea typeface="宋体" panose="02010600030101010101" pitchFamily="2" charset="-122"/>
              </a:rPr>
              <a:t>平减指数</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论述 通过材料分析如：怎样降低失业率，怎样刺激经济增长</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经济学小论文 用经济学的术语写一篇论文如：上大学考虑机会成本。包括</a:t>
            </a:r>
            <a:r>
              <a:rPr lang="en-US" altLang="zh-CN" sz="1400" dirty="0">
                <a:latin typeface="宋体" panose="02010600030101010101" pitchFamily="2" charset="-122"/>
                <a:ea typeface="宋体" panose="02010600030101010101" pitchFamily="2" charset="-122"/>
              </a:rPr>
              <a:t>3-5</a:t>
            </a:r>
            <a:r>
              <a:rPr lang="zh-CN" altLang="en-US" sz="1400" dirty="0">
                <a:latin typeface="宋体" panose="02010600030101010101" pitchFamily="2" charset="-122"/>
                <a:ea typeface="宋体" panose="02010600030101010101" pitchFamily="2" charset="-122"/>
              </a:rPr>
              <a:t>个经济学术语</a:t>
            </a:r>
          </a:p>
        </p:txBody>
      </p:sp>
    </p:spTree>
    <p:extLst>
      <p:ext uri="{BB962C8B-B14F-4D97-AF65-F5344CB8AC3E}">
        <p14:creationId xmlns:p14="http://schemas.microsoft.com/office/powerpoint/2010/main" val="434824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07A7EA4-FFF5-CF20-A169-7B54415D2CFE}"/>
              </a:ext>
            </a:extLst>
          </p:cNvPr>
          <p:cNvSpPr>
            <a:spLocks noGrp="1"/>
          </p:cNvSpPr>
          <p:nvPr>
            <p:ph idx="1"/>
          </p:nvPr>
        </p:nvSpPr>
        <p:spPr>
          <a:xfrm>
            <a:off x="388307" y="114300"/>
            <a:ext cx="8492646" cy="6629400"/>
          </a:xfrm>
        </p:spPr>
        <p:txBody>
          <a:bodyPr/>
          <a:lstStyle/>
          <a:p>
            <a:pPr marL="0" indent="0">
              <a:buNone/>
            </a:pPr>
            <a:r>
              <a:rPr lang="zh-CN" altLang="en-US" sz="1400" dirty="0">
                <a:latin typeface="宋体" panose="02010600030101010101" pitchFamily="2" charset="-122"/>
                <a:ea typeface="宋体" panose="02010600030101010101" pitchFamily="2" charset="-122"/>
              </a:rPr>
              <a:t>经济学概论关键概念</a:t>
            </a: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稀缺性：社会拥有的资源（主要指生产要素，包括劳动、土地、资本、企业家精神和才能等）是有限的， 因而</a:t>
            </a:r>
            <a:r>
              <a:rPr lang="zh-CN" altLang="en-US" sz="1400" dirty="0">
                <a:solidFill>
                  <a:srgbClr val="FF0000"/>
                </a:solidFill>
                <a:latin typeface="宋体" panose="02010600030101010101" pitchFamily="2" charset="-122"/>
                <a:ea typeface="宋体" panose="02010600030101010101" pitchFamily="2" charset="-122"/>
              </a:rPr>
              <a:t>不能生产人们希望拥有</a:t>
            </a:r>
            <a:r>
              <a:rPr lang="zh-CN" altLang="en-US" sz="1400" dirty="0">
                <a:latin typeface="宋体" panose="02010600030101010101" pitchFamily="2" charset="-122"/>
                <a:ea typeface="宋体" panose="02010600030101010101" pitchFamily="2" charset="-122"/>
              </a:rPr>
              <a:t>的所有物品与劳务</a:t>
            </a:r>
            <a:r>
              <a:rPr lang="en-US" altLang="zh-CN" sz="1400" dirty="0">
                <a:latin typeface="宋体" panose="02010600030101010101" pitchFamily="2" charset="-122"/>
                <a:ea typeface="宋体" panose="02010600030101010101" pitchFamily="2" charset="-122"/>
              </a:rPr>
              <a:t>(</a:t>
            </a:r>
            <a:r>
              <a:rPr lang="zh-CN" altLang="en-US" sz="1400" dirty="0">
                <a:solidFill>
                  <a:srgbClr val="FF0000"/>
                </a:solidFill>
                <a:latin typeface="宋体" panose="02010600030101010101" pitchFamily="2" charset="-122"/>
                <a:ea typeface="宋体" panose="02010600030101010101" pitchFamily="2" charset="-122"/>
              </a:rPr>
              <a:t>供需不平衡</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。区分与</a:t>
            </a:r>
            <a:r>
              <a:rPr lang="zh-CN" altLang="en-US" sz="1400" dirty="0">
                <a:solidFill>
                  <a:srgbClr val="FF0000"/>
                </a:solidFill>
                <a:latin typeface="宋体" panose="02010600030101010101" pitchFamily="2" charset="-122"/>
                <a:ea typeface="宋体" panose="02010600030101010101" pitchFamily="2" charset="-122"/>
              </a:rPr>
              <a:t>稀少</a:t>
            </a:r>
            <a:r>
              <a:rPr lang="zh-CN" altLang="en-US" sz="1400" dirty="0">
                <a:latin typeface="宋体" panose="02010600030101010101" pitchFamily="2" charset="-122"/>
                <a:ea typeface="宋体" panose="02010600030101010101" pitchFamily="2" charset="-122"/>
              </a:rPr>
              <a:t>的概念</a:t>
            </a:r>
          </a:p>
          <a:p>
            <a:pPr marL="0" indent="0">
              <a:buNone/>
            </a:pPr>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效率：社会能从其</a:t>
            </a:r>
            <a:r>
              <a:rPr lang="zh-CN" altLang="en-US" sz="1400" dirty="0">
                <a:solidFill>
                  <a:srgbClr val="FF0000"/>
                </a:solidFill>
                <a:latin typeface="宋体" panose="02010600030101010101" pitchFamily="2" charset="-122"/>
                <a:ea typeface="宋体" panose="02010600030101010101" pitchFamily="2" charset="-122"/>
              </a:rPr>
              <a:t>稀缺资源</a:t>
            </a:r>
            <a:r>
              <a:rPr lang="zh-CN" altLang="en-US" sz="1400" dirty="0">
                <a:latin typeface="宋体" panose="02010600030101010101" pitchFamily="2" charset="-122"/>
                <a:ea typeface="宋体" panose="02010600030101010101" pitchFamily="2" charset="-122"/>
              </a:rPr>
              <a:t>中得到最大的利益           </a:t>
            </a:r>
          </a:p>
          <a:p>
            <a:pPr marL="0" indent="0">
              <a:buNone/>
            </a:pPr>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平等：经济成果在社会成员中</a:t>
            </a:r>
            <a:r>
              <a:rPr lang="zh-CN" altLang="en-US" sz="1400" dirty="0">
                <a:solidFill>
                  <a:srgbClr val="FF0000"/>
                </a:solidFill>
                <a:latin typeface="宋体" panose="02010600030101010101" pitchFamily="2" charset="-122"/>
                <a:ea typeface="宋体" panose="02010600030101010101" pitchFamily="2" charset="-122"/>
              </a:rPr>
              <a:t>平均</a:t>
            </a:r>
            <a:r>
              <a:rPr lang="zh-CN" altLang="en-US" sz="1400" dirty="0">
                <a:latin typeface="宋体" panose="02010600030101010101" pitchFamily="2" charset="-122"/>
                <a:ea typeface="宋体" panose="02010600030101010101" pitchFamily="2" charset="-122"/>
              </a:rPr>
              <a:t>分配，不能追求绝对的平等，会失去效率</a:t>
            </a:r>
          </a:p>
          <a:p>
            <a:pPr marL="0" indent="0">
              <a:buNone/>
            </a:pPr>
            <a:r>
              <a:rPr lang="en-US" altLang="zh-CN" sz="1400" dirty="0">
                <a:latin typeface="宋体" panose="02010600030101010101" pitchFamily="2" charset="-122"/>
                <a:ea typeface="宋体" panose="02010600030101010101" pitchFamily="2" charset="-122"/>
              </a:rPr>
              <a:t>4.</a:t>
            </a:r>
            <a:r>
              <a:rPr lang="zh-CN" altLang="en-US" sz="1400" dirty="0">
                <a:latin typeface="宋体" panose="02010600030101010101" pitchFamily="2" charset="-122"/>
                <a:ea typeface="宋体" panose="02010600030101010101" pitchFamily="2" charset="-122"/>
              </a:rPr>
              <a:t>机会成本：为了得到这种东西</a:t>
            </a:r>
            <a:r>
              <a:rPr lang="zh-CN" altLang="en-US" sz="1400" dirty="0">
                <a:solidFill>
                  <a:srgbClr val="FF0000"/>
                </a:solidFill>
                <a:latin typeface="宋体" panose="02010600030101010101" pitchFamily="2" charset="-122"/>
                <a:ea typeface="宋体" panose="02010600030101010101" pitchFamily="2" charset="-122"/>
              </a:rPr>
              <a:t>所放弃</a:t>
            </a:r>
            <a:r>
              <a:rPr lang="zh-CN" altLang="en-US" sz="1400" dirty="0">
                <a:latin typeface="宋体" panose="02010600030101010101" pitchFamily="2" charset="-122"/>
                <a:ea typeface="宋体" panose="02010600030101010101" pitchFamily="2" charset="-122"/>
              </a:rPr>
              <a:t>的东西</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所有东西，包括时间等</a:t>
            </a:r>
            <a:r>
              <a:rPr lang="en-US" altLang="zh-CN" sz="1400" dirty="0">
                <a:latin typeface="宋体" panose="02010600030101010101" pitchFamily="2" charset="-122"/>
                <a:ea typeface="宋体" panose="02010600030101010101" pitchFamily="2" charset="-122"/>
              </a:rPr>
              <a:t>)</a:t>
            </a:r>
          </a:p>
          <a:p>
            <a:pPr marL="0" indent="0">
              <a:buNone/>
            </a:pPr>
            <a:r>
              <a:rPr lang="en-US" altLang="zh-CN" sz="1400" dirty="0">
                <a:latin typeface="宋体" panose="02010600030101010101" pitchFamily="2" charset="-122"/>
                <a:ea typeface="宋体" panose="02010600030101010101" pitchFamily="2" charset="-122"/>
              </a:rPr>
              <a:t>5.</a:t>
            </a:r>
            <a:r>
              <a:rPr lang="zh-CN" altLang="en-US" sz="1400" dirty="0">
                <a:latin typeface="宋体" panose="02010600030101010101" pitchFamily="2" charset="-122"/>
                <a:ea typeface="宋体" panose="02010600030101010101" pitchFamily="2" charset="-122"/>
              </a:rPr>
              <a:t>边际变动：对现有行动计划的微小增量调整</a:t>
            </a:r>
          </a:p>
          <a:p>
            <a:pPr marL="0" indent="0">
              <a:buNone/>
            </a:pPr>
            <a:r>
              <a:rPr lang="en-US" altLang="zh-CN" sz="1400" dirty="0">
                <a:latin typeface="宋体" panose="02010600030101010101" pitchFamily="2" charset="-122"/>
                <a:ea typeface="宋体" panose="02010600030101010101" pitchFamily="2" charset="-122"/>
              </a:rPr>
              <a:t>6.</a:t>
            </a:r>
            <a:r>
              <a:rPr lang="zh-CN" altLang="en-US" sz="1400" dirty="0">
                <a:latin typeface="宋体" panose="02010600030101010101" pitchFamily="2" charset="-122"/>
                <a:ea typeface="宋体" panose="02010600030101010101" pitchFamily="2" charset="-122"/>
              </a:rPr>
              <a:t>边际成本：增加一个活动的成本叫做边际成本，某个事物的边际成本是为了得到额外</a:t>
            </a:r>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单位该事物所必须放弃的东西。边际成本是递增的，</a:t>
            </a:r>
            <a:r>
              <a:rPr lang="en-US" altLang="zh-CN" sz="1400" dirty="0" err="1">
                <a:latin typeface="宋体" panose="02010600030101010101" pitchFamily="2" charset="-122"/>
                <a:ea typeface="宋体" panose="02010600030101010101" pitchFamily="2" charset="-122"/>
              </a:rPr>
              <a:t>Eg</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看电影与成绩。</a:t>
            </a:r>
          </a:p>
          <a:p>
            <a:pPr marL="0" indent="0">
              <a:buNone/>
            </a:pPr>
            <a:r>
              <a:rPr lang="en-US" altLang="zh-CN" sz="1400" dirty="0">
                <a:latin typeface="宋体" panose="02010600030101010101" pitchFamily="2" charset="-122"/>
                <a:ea typeface="宋体" panose="02010600030101010101" pitchFamily="2" charset="-122"/>
              </a:rPr>
              <a:t>7.</a:t>
            </a:r>
            <a:r>
              <a:rPr lang="zh-CN" altLang="en-US" sz="1400" dirty="0">
                <a:latin typeface="宋体" panose="02010600030101010101" pitchFamily="2" charset="-122"/>
                <a:ea typeface="宋体" panose="02010600030101010101" pitchFamily="2" charset="-122"/>
              </a:rPr>
              <a:t>边际收益：增加一个活动所带来的好处叫做边际收益。边际收益是拥有额外</a:t>
            </a:r>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单位事物所得到的东西。边际收益的一个基本特点是递减的，</a:t>
            </a:r>
            <a:r>
              <a:rPr lang="en-US" altLang="zh-CN" sz="1400" dirty="0" err="1">
                <a:latin typeface="宋体" panose="02010600030101010101" pitchFamily="2" charset="-122"/>
                <a:ea typeface="宋体" panose="02010600030101010101" pitchFamily="2" charset="-122"/>
              </a:rPr>
              <a:t>eg</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看电影的边际收益</a:t>
            </a: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8.</a:t>
            </a:r>
            <a:r>
              <a:rPr lang="zh-CN" altLang="en-US" sz="1400" dirty="0">
                <a:latin typeface="宋体" panose="02010600030101010101" pitchFamily="2" charset="-122"/>
                <a:ea typeface="宋体" panose="02010600030101010101" pitchFamily="2" charset="-122"/>
              </a:rPr>
              <a:t>激励：引起一个人对某种行为</a:t>
            </a:r>
            <a:r>
              <a:rPr lang="zh-CN" altLang="en-US" sz="1400" dirty="0">
                <a:solidFill>
                  <a:srgbClr val="FF0000"/>
                </a:solidFill>
                <a:latin typeface="宋体" panose="02010600030101010101" pitchFamily="2" charset="-122"/>
                <a:ea typeface="宋体" panose="02010600030101010101" pitchFamily="2" charset="-122"/>
              </a:rPr>
              <a:t>倾向</a:t>
            </a:r>
            <a:r>
              <a:rPr lang="zh-CN" altLang="en-US" sz="1400" dirty="0">
                <a:latin typeface="宋体" panose="02010600030101010101" pitchFamily="2" charset="-122"/>
                <a:ea typeface="宋体" panose="02010600030101010101" pitchFamily="2" charset="-122"/>
              </a:rPr>
              <a:t>的某种东西，诸如惩罚或奖励的预期</a:t>
            </a:r>
          </a:p>
          <a:p>
            <a:pPr marL="0" indent="0">
              <a:buNone/>
            </a:pPr>
            <a:r>
              <a:rPr lang="en-US" altLang="zh-CN" sz="1400" dirty="0">
                <a:latin typeface="宋体" panose="02010600030101010101" pitchFamily="2" charset="-122"/>
                <a:ea typeface="宋体" panose="02010600030101010101" pitchFamily="2" charset="-122"/>
              </a:rPr>
              <a:t>9.</a:t>
            </a:r>
            <a:r>
              <a:rPr lang="zh-CN" altLang="en-US" sz="1400" dirty="0">
                <a:latin typeface="宋体" panose="02010600030101010101" pitchFamily="2" charset="-122"/>
                <a:ea typeface="宋体" panose="02010600030101010101" pitchFamily="2" charset="-122"/>
              </a:rPr>
              <a:t>市场：让买者与卖者在一起的任何安排 </a:t>
            </a:r>
            <a:r>
              <a:rPr lang="en-US" altLang="zh-CN" sz="1400" dirty="0">
                <a:latin typeface="宋体" panose="02010600030101010101" pitchFamily="2" charset="-122"/>
                <a:ea typeface="宋体" panose="02010600030101010101" pitchFamily="2" charset="-122"/>
              </a:rPr>
              <a:t>(</a:t>
            </a:r>
            <a:r>
              <a:rPr lang="zh-CN" altLang="en-US" sz="1400" dirty="0">
                <a:solidFill>
                  <a:srgbClr val="FF0000"/>
                </a:solidFill>
                <a:latin typeface="宋体" panose="02010600030101010101" pitchFamily="2" charset="-122"/>
                <a:ea typeface="宋体" panose="02010600030101010101" pitchFamily="2" charset="-122"/>
              </a:rPr>
              <a:t>不必要在同一个地点，比如股票市场等</a:t>
            </a:r>
            <a:r>
              <a:rPr lang="en-US" altLang="zh-CN" sz="1400" dirty="0">
                <a:latin typeface="宋体" panose="02010600030101010101" pitchFamily="2" charset="-122"/>
                <a:ea typeface="宋体" panose="02010600030101010101" pitchFamily="2" charset="-122"/>
              </a:rPr>
              <a:t>)</a:t>
            </a:r>
          </a:p>
          <a:p>
            <a:pPr marL="0" indent="0">
              <a:buNone/>
            </a:pPr>
            <a:r>
              <a:rPr lang="en-US" altLang="zh-CN" sz="1400" dirty="0">
                <a:latin typeface="宋体" panose="02010600030101010101" pitchFamily="2" charset="-122"/>
                <a:ea typeface="宋体" panose="02010600030101010101" pitchFamily="2" charset="-122"/>
              </a:rPr>
              <a:t>10.</a:t>
            </a:r>
            <a:r>
              <a:rPr lang="zh-CN" altLang="en-US" sz="1400" dirty="0">
                <a:latin typeface="宋体" panose="02010600030101010101" pitchFamily="2" charset="-122"/>
                <a:ea typeface="宋体" panose="02010600030101010101" pitchFamily="2" charset="-122"/>
              </a:rPr>
              <a:t>市场经济：许多企业和家庭在物品和劳务市场上相互交易，通过他们的分散决策来配置资源的经济</a:t>
            </a: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11.</a:t>
            </a:r>
            <a:r>
              <a:rPr lang="zh-CN" altLang="en-US" sz="1400" dirty="0">
                <a:latin typeface="宋体" panose="02010600030101010101" pitchFamily="2" charset="-122"/>
                <a:ea typeface="宋体" panose="02010600030101010101" pitchFamily="2" charset="-122"/>
              </a:rPr>
              <a:t>市场失灵：市场本身不能有效配置资源的情况 </a:t>
            </a: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12.</a:t>
            </a:r>
            <a:r>
              <a:rPr lang="zh-CN" altLang="en-US" sz="1400" dirty="0">
                <a:latin typeface="宋体" panose="02010600030101010101" pitchFamily="2" charset="-122"/>
                <a:ea typeface="宋体" panose="02010600030101010101" pitchFamily="2" charset="-122"/>
              </a:rPr>
              <a:t>外部性：生产或消费一个物品影响到旁观者的福利（比如：污染）</a:t>
            </a:r>
          </a:p>
          <a:p>
            <a:pPr marL="0" indent="0">
              <a:buNone/>
            </a:pPr>
            <a:r>
              <a:rPr lang="en-US" altLang="zh-CN" sz="1400" dirty="0">
                <a:latin typeface="宋体" panose="02010600030101010101" pitchFamily="2" charset="-122"/>
                <a:ea typeface="宋体" panose="02010600030101010101" pitchFamily="2" charset="-122"/>
              </a:rPr>
              <a:t>13.</a:t>
            </a:r>
            <a:r>
              <a:rPr lang="zh-CN" altLang="en-US" sz="1400" dirty="0">
                <a:latin typeface="宋体" panose="02010600030101010101" pitchFamily="2" charset="-122"/>
                <a:ea typeface="宋体" panose="02010600030101010101" pitchFamily="2" charset="-122"/>
              </a:rPr>
              <a:t>市场势力：单个买者或卖者有能显著影响市场价格的能力（比如，垄断）</a:t>
            </a:r>
          </a:p>
          <a:p>
            <a:pPr marL="0" indent="0">
              <a:buNone/>
            </a:pPr>
            <a:r>
              <a:rPr lang="en-US" altLang="zh-CN" sz="1400" dirty="0">
                <a:latin typeface="宋体" panose="02010600030101010101" pitchFamily="2" charset="-122"/>
                <a:ea typeface="宋体" panose="02010600030101010101" pitchFamily="2" charset="-122"/>
              </a:rPr>
              <a:t>14.</a:t>
            </a:r>
            <a:r>
              <a:rPr lang="zh-CN" altLang="en-US" sz="1400" dirty="0">
                <a:latin typeface="宋体" panose="02010600030101010101" pitchFamily="2" charset="-122"/>
                <a:ea typeface="宋体" panose="02010600030101010101" pitchFamily="2" charset="-122"/>
              </a:rPr>
              <a:t>生产率：即每一</a:t>
            </a:r>
            <a:r>
              <a:rPr lang="zh-CN" altLang="en-US" sz="1400" dirty="0">
                <a:solidFill>
                  <a:srgbClr val="FF0000"/>
                </a:solidFill>
                <a:latin typeface="宋体" panose="02010600030101010101" pitchFamily="2" charset="-122"/>
                <a:ea typeface="宋体" panose="02010600030101010101" pitchFamily="2" charset="-122"/>
              </a:rPr>
              <a:t>单位劳动</a:t>
            </a:r>
            <a:r>
              <a:rPr lang="zh-CN" altLang="en-US" sz="1400" dirty="0">
                <a:latin typeface="宋体" panose="02010600030101010101" pitchFamily="2" charset="-122"/>
                <a:ea typeface="宋体" panose="02010600030101010101" pitchFamily="2" charset="-122"/>
              </a:rPr>
              <a:t>投入所生产的物品与劳务数量，是决定生活水平的最重要因素</a:t>
            </a:r>
          </a:p>
          <a:p>
            <a:pPr marL="0" indent="0">
              <a:buNone/>
            </a:pPr>
            <a:r>
              <a:rPr lang="en-US" altLang="zh-CN" sz="1400" dirty="0">
                <a:latin typeface="宋体" panose="02010600030101010101" pitchFamily="2" charset="-122"/>
                <a:ea typeface="宋体" panose="02010600030101010101" pitchFamily="2" charset="-122"/>
              </a:rPr>
              <a:t>15.</a:t>
            </a:r>
            <a:r>
              <a:rPr lang="zh-CN" altLang="en-US" sz="1400" dirty="0">
                <a:latin typeface="宋体" panose="02010600030101010101" pitchFamily="2" charset="-122"/>
                <a:ea typeface="宋体" panose="02010600030101010101" pitchFamily="2" charset="-122"/>
              </a:rPr>
              <a:t>通货膨胀：物价总水平的上升总是由于货币数量的过度增长而导致货币价值的下降所引起政府创造货币的速度越快，通胀率越高</a:t>
            </a:r>
          </a:p>
          <a:p>
            <a:pPr marL="0" indent="0">
              <a:buNone/>
            </a:pPr>
            <a:r>
              <a:rPr lang="en-US" altLang="zh-CN" sz="1400" dirty="0">
                <a:latin typeface="宋体" panose="02010600030101010101" pitchFamily="2" charset="-122"/>
                <a:ea typeface="宋体" panose="02010600030101010101" pitchFamily="2" charset="-122"/>
              </a:rPr>
              <a:t>16.</a:t>
            </a:r>
            <a:r>
              <a:rPr lang="zh-CN" altLang="en-US" sz="1400" dirty="0">
                <a:latin typeface="宋体" panose="02010600030101010101" pitchFamily="2" charset="-122"/>
                <a:ea typeface="宋体" panose="02010600030101010101" pitchFamily="2" charset="-122"/>
              </a:rPr>
              <a:t>生产可能性边界（</a:t>
            </a:r>
            <a:r>
              <a:rPr lang="en-US" altLang="zh-CN" sz="1400" dirty="0">
                <a:latin typeface="宋体" panose="02010600030101010101" pitchFamily="2" charset="-122"/>
                <a:ea typeface="宋体" panose="02010600030101010101" pitchFamily="2" charset="-122"/>
              </a:rPr>
              <a:t>PPF</a:t>
            </a:r>
            <a:r>
              <a:rPr lang="zh-CN" altLang="en-US" sz="1400" dirty="0">
                <a:latin typeface="宋体" panose="02010600030101010101" pitchFamily="2" charset="-122"/>
                <a:ea typeface="宋体" panose="02010600030101010101" pitchFamily="2" charset="-122"/>
              </a:rPr>
              <a:t>）：表示在可得到的生产要素与生产技术既定时，一个经济所能生产的两种产品数量的各种组合的图形（曲状的生产可能性边界意味着递增的机会成本）</a:t>
            </a:r>
            <a:endParaRPr lang="en-US" altLang="zh-CN" sz="1400" dirty="0">
              <a:latin typeface="宋体" panose="02010600030101010101" pitchFamily="2" charset="-122"/>
              <a:ea typeface="宋体" panose="02010600030101010101" pitchFamily="2" charset="-122"/>
            </a:endParaRPr>
          </a:p>
          <a:p>
            <a:pPr marL="0" indent="0">
              <a:buNone/>
            </a:pPr>
            <a:endParaRPr lang="zh-CN" altLang="en-US" sz="1400" dirty="0">
              <a:latin typeface="宋体" panose="02010600030101010101" pitchFamily="2" charset="-122"/>
              <a:ea typeface="宋体" panose="02010600030101010101" pitchFamily="2" charset="-122"/>
            </a:endParaRPr>
          </a:p>
          <a:p>
            <a:pPr marL="0" indent="0">
              <a:buNone/>
            </a:pPr>
            <a:endParaRPr lang="zh-CN" altLang="en-US" sz="14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E8877525-AB28-2F7E-6E42-606825DDD8C3}"/>
              </a:ext>
            </a:extLst>
          </p:cNvPr>
          <p:cNvSpPr>
            <a:spLocks noGrp="1"/>
          </p:cNvSpPr>
          <p:nvPr>
            <p:ph type="sldNum" sz="quarter" idx="11"/>
          </p:nvPr>
        </p:nvSpPr>
        <p:spPr/>
        <p:txBody>
          <a:bodyPr/>
          <a:lstStyle/>
          <a:p>
            <a:fld id="{CA91A399-1EE1-47BB-A2FF-66C1B24D2703}" type="slidenum">
              <a:rPr lang="en-US" altLang="zh-CN" smtClean="0"/>
              <a:pPr/>
              <a:t>4</a:t>
            </a:fld>
            <a:endParaRPr lang="en-US" altLang="zh-CN" dirty="0"/>
          </a:p>
        </p:txBody>
      </p:sp>
    </p:spTree>
    <p:extLst>
      <p:ext uri="{BB962C8B-B14F-4D97-AF65-F5344CB8AC3E}">
        <p14:creationId xmlns:p14="http://schemas.microsoft.com/office/powerpoint/2010/main" val="1824869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07A7EA4-FFF5-CF20-A169-7B54415D2CFE}"/>
              </a:ext>
            </a:extLst>
          </p:cNvPr>
          <p:cNvSpPr>
            <a:spLocks noGrp="1"/>
          </p:cNvSpPr>
          <p:nvPr>
            <p:ph idx="1"/>
          </p:nvPr>
        </p:nvSpPr>
        <p:spPr>
          <a:xfrm>
            <a:off x="275573" y="114300"/>
            <a:ext cx="8530224" cy="6629400"/>
          </a:xfrm>
        </p:spPr>
        <p:txBody>
          <a:bodyPr/>
          <a:lstStyle/>
          <a:p>
            <a:pPr marL="0" indent="0">
              <a:buNone/>
            </a:pPr>
            <a:r>
              <a:rPr lang="en-US" altLang="zh-CN" sz="1400" dirty="0">
                <a:latin typeface="宋体" panose="02010600030101010101" pitchFamily="2" charset="-122"/>
                <a:ea typeface="宋体" panose="02010600030101010101" pitchFamily="2" charset="-122"/>
              </a:rPr>
              <a:t>17.</a:t>
            </a:r>
            <a:r>
              <a:rPr lang="zh-CN" altLang="en-US" sz="1400" dirty="0">
                <a:latin typeface="宋体" panose="02010600030101010101" pitchFamily="2" charset="-122"/>
                <a:ea typeface="宋体" panose="02010600030101010101" pitchFamily="2" charset="-122"/>
              </a:rPr>
              <a:t>绝对优势：某国家生产某物品需要的劳动力数值少。比较优势：与该国家生产其他商品对比所欲要的劳动力的多少</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一个生产者以低于另一个生产者的</a:t>
            </a:r>
            <a:r>
              <a:rPr lang="zh-CN" altLang="en-US" sz="1400" dirty="0">
                <a:solidFill>
                  <a:srgbClr val="FF0000"/>
                </a:solidFill>
                <a:latin typeface="宋体" panose="02010600030101010101" pitchFamily="2" charset="-122"/>
                <a:ea typeface="宋体" panose="02010600030101010101" pitchFamily="2" charset="-122"/>
              </a:rPr>
              <a:t>机会成本</a:t>
            </a:r>
            <a:r>
              <a:rPr lang="zh-CN" altLang="en-US" sz="1400" dirty="0">
                <a:latin typeface="宋体" panose="02010600030101010101" pitchFamily="2" charset="-122"/>
                <a:ea typeface="宋体" panose="02010600030101010101" pitchFamily="2" charset="-122"/>
              </a:rPr>
              <a:t>生产一种物品的能力</a:t>
            </a:r>
            <a:r>
              <a:rPr lang="en-US" altLang="zh-CN" sz="1400" dirty="0">
                <a:latin typeface="宋体" panose="02010600030101010101" pitchFamily="2" charset="-122"/>
                <a:ea typeface="宋体" panose="02010600030101010101" pitchFamily="2" charset="-122"/>
              </a:rPr>
              <a:t>}</a:t>
            </a:r>
          </a:p>
          <a:p>
            <a:pPr marL="0" indent="0">
              <a:buNone/>
            </a:pPr>
            <a:r>
              <a:rPr lang="en-US" altLang="zh-CN" sz="1400" dirty="0">
                <a:latin typeface="宋体" panose="02010600030101010101" pitchFamily="2" charset="-122"/>
                <a:ea typeface="宋体" panose="02010600030101010101" pitchFamily="2" charset="-122"/>
              </a:rPr>
              <a:t>18.</a:t>
            </a:r>
            <a:r>
              <a:rPr lang="zh-CN" altLang="en-US" sz="1400" dirty="0">
                <a:latin typeface="宋体" panose="02010600030101010101" pitchFamily="2" charset="-122"/>
                <a:ea typeface="宋体" panose="02010600030101010101" pitchFamily="2" charset="-122"/>
              </a:rPr>
              <a:t>生产要素：经济体用来生产物品与劳务的资源，包括：劳动、土地 、资本（建筑物和用于生产的机器）</a:t>
            </a: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19.</a:t>
            </a:r>
            <a:r>
              <a:rPr lang="zh-CN" altLang="en-US" sz="1400" dirty="0">
                <a:latin typeface="宋体" panose="02010600030101010101" pitchFamily="2" charset="-122"/>
                <a:ea typeface="宋体" panose="02010600030101010101" pitchFamily="2" charset="-122"/>
              </a:rPr>
              <a:t>循环流量图：一个说明货币如何通过市场在家庭与企业之间流动的直观经济模型</a:t>
            </a:r>
          </a:p>
          <a:p>
            <a:pPr marL="0" indent="0">
              <a:buNone/>
            </a:pPr>
            <a:r>
              <a:rPr lang="zh-CN" altLang="en-US" sz="1400" dirty="0">
                <a:latin typeface="宋体" panose="02010600030101010101" pitchFamily="2" charset="-122"/>
                <a:ea typeface="宋体" panose="02010600030101010101" pitchFamily="2" charset="-122"/>
              </a:rPr>
              <a:t>     家庭：拥有并出售或出租生产要素给企业以获得收入、购买并消费物品与劳务</a:t>
            </a:r>
          </a:p>
          <a:p>
            <a:pPr marL="0" indent="0">
              <a:buNone/>
            </a:pPr>
            <a:r>
              <a:rPr lang="zh-CN" altLang="en-US" sz="1400" dirty="0">
                <a:latin typeface="宋体" panose="02010600030101010101" pitchFamily="2" charset="-122"/>
                <a:ea typeface="宋体" panose="02010600030101010101" pitchFamily="2" charset="-122"/>
              </a:rPr>
              <a:t>     企业：购买或雇佣生产要素并用以生产物品与劳务、出售物品与劳务</a:t>
            </a:r>
          </a:p>
          <a:p>
            <a:pPr marL="0" indent="0">
              <a:buNone/>
            </a:pPr>
            <a:r>
              <a:rPr lang="en-US" altLang="zh-CN" sz="1400" dirty="0">
                <a:latin typeface="宋体" panose="02010600030101010101" pitchFamily="2" charset="-122"/>
                <a:ea typeface="宋体" panose="02010600030101010101" pitchFamily="2" charset="-122"/>
              </a:rPr>
              <a:t>20.</a:t>
            </a:r>
            <a:r>
              <a:rPr lang="zh-CN" altLang="en-US" sz="1400" dirty="0">
                <a:latin typeface="宋体" panose="02010600030101010101" pitchFamily="2" charset="-122"/>
                <a:ea typeface="宋体" panose="02010600030101010101" pitchFamily="2" charset="-122"/>
              </a:rPr>
              <a:t>价格接受者：又称受价者，指由于完全竞争市场上的买者与卖者必须接受市场决定的价格</a:t>
            </a:r>
          </a:p>
          <a:p>
            <a:pPr marL="0" indent="0">
              <a:buNone/>
            </a:pPr>
            <a:r>
              <a:rPr lang="en-US" altLang="zh-CN" sz="1400" dirty="0">
                <a:latin typeface="宋体" panose="02010600030101010101" pitchFamily="2" charset="-122"/>
                <a:ea typeface="宋体" panose="02010600030101010101" pitchFamily="2" charset="-122"/>
              </a:rPr>
              <a:t>21.</a:t>
            </a:r>
            <a:r>
              <a:rPr lang="zh-CN" altLang="en-US" sz="1400" dirty="0">
                <a:latin typeface="宋体" panose="02010600030101010101" pitchFamily="2" charset="-122"/>
                <a:ea typeface="宋体" panose="02010600030101010101" pitchFamily="2" charset="-122"/>
              </a:rPr>
              <a:t>需求量：在某一</a:t>
            </a:r>
            <a:r>
              <a:rPr lang="zh-CN" altLang="en-US" sz="1400" dirty="0">
                <a:solidFill>
                  <a:srgbClr val="FF0000"/>
                </a:solidFill>
                <a:latin typeface="宋体" panose="02010600030101010101" pitchFamily="2" charset="-122"/>
                <a:ea typeface="宋体" panose="02010600030101010101" pitchFamily="2" charset="-122"/>
              </a:rPr>
              <a:t>特定价格</a:t>
            </a:r>
            <a:r>
              <a:rPr lang="zh-CN" altLang="en-US" sz="1400" dirty="0">
                <a:latin typeface="宋体" panose="02010600030101010101" pitchFamily="2" charset="-122"/>
                <a:ea typeface="宋体" panose="02010600030101010101" pitchFamily="2" charset="-122"/>
              </a:rPr>
              <a:t>下买者愿意并且能够购买的数量</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价格和数量的统一</a:t>
            </a:r>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22.</a:t>
            </a:r>
            <a:r>
              <a:rPr lang="zh-CN" altLang="en-US" sz="1400" dirty="0">
                <a:latin typeface="宋体" panose="02010600030101010101" pitchFamily="2" charset="-122"/>
                <a:ea typeface="宋体" panose="02010600030101010101" pitchFamily="2" charset="-122"/>
              </a:rPr>
              <a:t>供给量：在某一</a:t>
            </a:r>
            <a:r>
              <a:rPr lang="zh-CN" altLang="en-US" sz="1400" dirty="0">
                <a:solidFill>
                  <a:srgbClr val="FF0000"/>
                </a:solidFill>
                <a:latin typeface="宋体" panose="02010600030101010101" pitchFamily="2" charset="-122"/>
                <a:ea typeface="宋体" panose="02010600030101010101" pitchFamily="2" charset="-122"/>
              </a:rPr>
              <a:t>特定价格</a:t>
            </a:r>
            <a:r>
              <a:rPr lang="zh-CN" altLang="en-US" sz="1400" dirty="0">
                <a:latin typeface="宋体" panose="02010600030101010101" pitchFamily="2" charset="-122"/>
                <a:ea typeface="宋体" panose="02010600030101010101" pitchFamily="2" charset="-122"/>
              </a:rPr>
              <a:t>下卖者愿意并且能够出售的一种物品的数量</a:t>
            </a:r>
          </a:p>
          <a:p>
            <a:pPr marL="0" indent="0">
              <a:buNone/>
            </a:pPr>
            <a:r>
              <a:rPr lang="en-US" altLang="zh-CN" sz="1400" dirty="0">
                <a:latin typeface="宋体" panose="02010600030101010101" pitchFamily="2" charset="-122"/>
                <a:ea typeface="宋体" panose="02010600030101010101" pitchFamily="2" charset="-122"/>
              </a:rPr>
              <a:t>23.</a:t>
            </a:r>
            <a:r>
              <a:rPr lang="zh-CN" altLang="en-US" sz="1400" dirty="0">
                <a:latin typeface="宋体" panose="02010600030101010101" pitchFamily="2" charset="-122"/>
                <a:ea typeface="宋体" panose="02010600030101010101" pitchFamily="2" charset="-122"/>
              </a:rPr>
              <a:t>过剩</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短缺：供给量 </a:t>
            </a:r>
            <a:r>
              <a:rPr lang="en-US" altLang="zh-CN" sz="1400" dirty="0">
                <a:latin typeface="宋体" panose="02010600030101010101" pitchFamily="2" charset="-122"/>
                <a:ea typeface="宋体" panose="02010600030101010101" pitchFamily="2" charset="-122"/>
              </a:rPr>
              <a:t>&gt; </a:t>
            </a:r>
            <a:r>
              <a:rPr lang="zh-CN" altLang="en-US" sz="1400" dirty="0">
                <a:latin typeface="宋体" panose="02010600030101010101" pitchFamily="2" charset="-122"/>
                <a:ea typeface="宋体" panose="02010600030101010101" pitchFamily="2" charset="-122"/>
              </a:rPr>
              <a:t>需求量</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价格高于市场均衡价格</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供给量 </a:t>
            </a:r>
            <a:r>
              <a:rPr lang="en-US" altLang="zh-CN" sz="1400" dirty="0">
                <a:latin typeface="宋体" panose="02010600030101010101" pitchFamily="2" charset="-122"/>
                <a:ea typeface="宋体" panose="02010600030101010101" pitchFamily="2" charset="-122"/>
              </a:rPr>
              <a:t>&lt; </a:t>
            </a:r>
            <a:r>
              <a:rPr lang="zh-CN" altLang="en-US" sz="1400" dirty="0">
                <a:latin typeface="宋体" panose="02010600030101010101" pitchFamily="2" charset="-122"/>
                <a:ea typeface="宋体" panose="02010600030101010101" pitchFamily="2" charset="-122"/>
              </a:rPr>
              <a:t>需求量</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价格低于市场均衡价格</a:t>
            </a:r>
            <a:r>
              <a:rPr lang="en-US" altLang="zh-CN" sz="1400" dirty="0">
                <a:latin typeface="宋体" panose="02010600030101010101" pitchFamily="2" charset="-122"/>
                <a:ea typeface="宋体" panose="02010600030101010101" pitchFamily="2" charset="-122"/>
              </a:rPr>
              <a:t>)</a:t>
            </a:r>
          </a:p>
          <a:p>
            <a:pPr marL="0" indent="0">
              <a:buNone/>
            </a:pPr>
            <a:r>
              <a:rPr lang="en-US" altLang="zh-CN" sz="1400" dirty="0">
                <a:latin typeface="宋体" panose="02010600030101010101" pitchFamily="2" charset="-122"/>
                <a:ea typeface="宋体" panose="02010600030101010101" pitchFamily="2" charset="-122"/>
              </a:rPr>
              <a:t>24.</a:t>
            </a:r>
            <a:r>
              <a:rPr lang="zh-CN" altLang="en-US" sz="1400" dirty="0">
                <a:latin typeface="宋体" panose="02010600030101010101" pitchFamily="2" charset="-122"/>
                <a:ea typeface="宋体" panose="02010600030101010101" pitchFamily="2" charset="-122"/>
              </a:rPr>
              <a:t>需求曲线的移动：</a:t>
            </a:r>
            <a:r>
              <a:rPr lang="en-US" altLang="zh-CN" sz="1400" dirty="0">
                <a:latin typeface="宋体" panose="02010600030101010101" pitchFamily="2" charset="-122"/>
                <a:ea typeface="宋体" panose="02010600030101010101" pitchFamily="2" charset="-122"/>
              </a:rPr>
              <a:t>[1]</a:t>
            </a:r>
            <a:r>
              <a:rPr lang="zh-CN" altLang="en-US" sz="1400" dirty="0">
                <a:solidFill>
                  <a:srgbClr val="FF0000"/>
                </a:solidFill>
                <a:latin typeface="宋体" panose="02010600030101010101" pitchFamily="2" charset="-122"/>
                <a:ea typeface="宋体" panose="02010600030101010101" pitchFamily="2" charset="-122"/>
              </a:rPr>
              <a:t>需求</a:t>
            </a:r>
            <a:r>
              <a:rPr lang="zh-CN" altLang="en-US" sz="1400" dirty="0">
                <a:latin typeface="宋体" panose="02010600030101010101" pitchFamily="2" charset="-122"/>
                <a:ea typeface="宋体" panose="02010600030101010101" pitchFamily="2" charset="-122"/>
              </a:rPr>
              <a:t>曲线右移我们称之为需求增加。左移称之为需求减少</a:t>
            </a:r>
            <a:endParaRPr lang="en-US" altLang="zh-CN" sz="1400" dirty="0">
              <a:latin typeface="宋体" panose="02010600030101010101" pitchFamily="2" charset="-122"/>
              <a:ea typeface="宋体" panose="02010600030101010101" pitchFamily="2" charset="-122"/>
            </a:endParaRPr>
          </a:p>
          <a:p>
            <a:pPr marL="0" indent="0">
              <a:buNone/>
            </a:pPr>
            <a:r>
              <a:rPr lang="zh-CN" altLang="en-US" sz="1400" dirty="0">
                <a:latin typeface="宋体" panose="02010600030101010101" pitchFamily="2" charset="-122"/>
                <a:ea typeface="宋体" panose="02010600030101010101" pitchFamily="2" charset="-122"/>
              </a:rPr>
              <a:t>    人口</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买者的数量的增加会增加每一种价格水平下需求量，并使需求曲线向右移动</a:t>
            </a:r>
            <a:endParaRPr lang="en-US" altLang="zh-CN" sz="1400" dirty="0">
              <a:latin typeface="宋体" panose="02010600030101010101" pitchFamily="2" charset="-122"/>
              <a:ea typeface="宋体" panose="02010600030101010101" pitchFamily="2" charset="-122"/>
            </a:endParaRPr>
          </a:p>
          <a:p>
            <a:pPr marL="0" indent="0">
              <a:buNone/>
            </a:pPr>
            <a:r>
              <a:rPr lang="zh-CN" altLang="en-US" sz="1400" dirty="0">
                <a:latin typeface="宋体" panose="02010600030101010101" pitchFamily="2" charset="-122"/>
                <a:ea typeface="宋体" panose="02010600030101010101" pitchFamily="2" charset="-122"/>
              </a:rPr>
              <a:t>    收入：</a:t>
            </a:r>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正常物品的需求与收入正相关：收入增加会增加每种价格水平下的需求量，并使需求曲线向右移动。</a:t>
            </a:r>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低档物品的需求与收入负相关，收入增加会使低档物品的需求曲线向左移动。</a:t>
            </a:r>
            <a:endParaRPr lang="en-US" altLang="zh-CN" sz="1400" dirty="0">
              <a:latin typeface="宋体" panose="02010600030101010101" pitchFamily="2" charset="-122"/>
              <a:ea typeface="宋体" panose="02010600030101010101" pitchFamily="2" charset="-122"/>
            </a:endParaRPr>
          </a:p>
          <a:p>
            <a:pPr marL="0" indent="0">
              <a:buNone/>
            </a:pPr>
            <a:r>
              <a:rPr lang="zh-CN" altLang="en-US" sz="1400" dirty="0">
                <a:latin typeface="宋体" panose="02010600030101010101" pitchFamily="2" charset="-122"/>
                <a:ea typeface="宋体" panose="02010600030101010101" pitchFamily="2" charset="-122"/>
              </a:rPr>
              <a:t>    预期收入：预期收入会影响消费者当期的购买决定，人们在其生命周期中通过储蓄、信贷来调节各期支出预期收入增加，相应的需求也会增加，预期收入减少，相应的需求也会减少</a:t>
            </a:r>
            <a:endParaRPr lang="en-US" altLang="zh-CN" sz="1400" dirty="0">
              <a:latin typeface="宋体" panose="02010600030101010101" pitchFamily="2" charset="-122"/>
              <a:ea typeface="宋体" panose="02010600030101010101" pitchFamily="2" charset="-122"/>
            </a:endParaRPr>
          </a:p>
          <a:p>
            <a:pPr marL="0" indent="0">
              <a:buNone/>
            </a:pPr>
            <a:r>
              <a:rPr lang="zh-CN" altLang="en-US" sz="1400" dirty="0">
                <a:latin typeface="宋体" panose="02010600030101010101" pitchFamily="2" charset="-122"/>
                <a:ea typeface="宋体" panose="02010600030101010101" pitchFamily="2" charset="-122"/>
              </a:rPr>
              <a:t>    相关物品的价格：</a:t>
            </a:r>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替代品，</a:t>
            </a:r>
            <a:r>
              <a:rPr lang="zh-CN" altLang="en-US" sz="1400" dirty="0">
                <a:solidFill>
                  <a:srgbClr val="FF0000"/>
                </a:solidFill>
                <a:latin typeface="宋体" panose="02010600030101010101" pitchFamily="2" charset="-122"/>
                <a:ea typeface="宋体" panose="02010600030101010101" pitchFamily="2" charset="-122"/>
              </a:rPr>
              <a:t>功用相似、可以相互替换</a:t>
            </a:r>
            <a:r>
              <a:rPr lang="zh-CN" altLang="en-US" sz="1400" dirty="0">
                <a:latin typeface="宋体" panose="02010600030101010101" pitchFamily="2" charset="-122"/>
                <a:ea typeface="宋体" panose="02010600030101010101" pitchFamily="2" charset="-122"/>
              </a:rPr>
              <a:t>使用的两种物品，它们互为对方的替代品，</a:t>
            </a:r>
            <a:r>
              <a:rPr lang="zh-CN" altLang="zh-CN" sz="1400" dirty="0">
                <a:solidFill>
                  <a:srgbClr val="FF0000"/>
                </a:solidFill>
                <a:latin typeface="宋体" panose="02010600030101010101" pitchFamily="2" charset="-122"/>
                <a:ea typeface="宋体" panose="02010600030101010101" pitchFamily="2" charset="-122"/>
              </a:rPr>
              <a:t>一种物品价格上升引起另一种物品需求增加</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互补品：通常会</a:t>
            </a:r>
            <a:r>
              <a:rPr lang="zh-CN" altLang="en-US" sz="1400" dirty="0">
                <a:solidFill>
                  <a:srgbClr val="FF0000"/>
                </a:solidFill>
                <a:latin typeface="宋体" panose="02010600030101010101" pitchFamily="2" charset="-122"/>
                <a:ea typeface="宋体" panose="02010600030101010101" pitchFamily="2" charset="-122"/>
              </a:rPr>
              <a:t>互相搭配起来消费</a:t>
            </a:r>
            <a:r>
              <a:rPr lang="zh-CN" altLang="en-US" sz="1400" dirty="0">
                <a:latin typeface="宋体" panose="02010600030101010101" pitchFamily="2" charset="-122"/>
                <a:ea typeface="宋体" panose="02010600030101010101" pitchFamily="2" charset="-122"/>
              </a:rPr>
              <a:t>的两种物品，</a:t>
            </a:r>
            <a:r>
              <a:rPr lang="zh-CN" altLang="en-US" sz="1400" dirty="0">
                <a:solidFill>
                  <a:srgbClr val="FF0000"/>
                </a:solidFill>
                <a:latin typeface="宋体" panose="02010600030101010101" pitchFamily="2" charset="-122"/>
                <a:ea typeface="宋体" panose="02010600030101010101" pitchFamily="2" charset="-122"/>
              </a:rPr>
              <a:t>一种物品价格上升引起另一种物品需求量减少</a:t>
            </a:r>
            <a:r>
              <a:rPr lang="zh-CN" altLang="en-US" sz="1400" dirty="0">
                <a:latin typeface="宋体" panose="02010600030101010101" pitchFamily="2" charset="-122"/>
                <a:ea typeface="宋体" panose="02010600030101010101" pitchFamily="2" charset="-122"/>
              </a:rPr>
              <a:t>。</a:t>
            </a:r>
            <a:endParaRPr lang="en-US" altLang="zh-CN" sz="1400" dirty="0">
              <a:latin typeface="宋体" panose="02010600030101010101" pitchFamily="2" charset="-122"/>
              <a:ea typeface="宋体" panose="02010600030101010101" pitchFamily="2" charset="-122"/>
            </a:endParaRPr>
          </a:p>
          <a:p>
            <a:pPr marL="0" indent="0">
              <a:buNone/>
            </a:pPr>
            <a:r>
              <a:rPr lang="zh-CN" altLang="en-US" sz="1400" dirty="0">
                <a:latin typeface="宋体" panose="02010600030101010101" pitchFamily="2" charset="-122"/>
                <a:ea typeface="宋体" panose="02010600030101010101" pitchFamily="2" charset="-122"/>
              </a:rPr>
              <a:t>    预期未来价格：预期价格上升会增加当前需求，预期价格下降会减少当前需求</a:t>
            </a:r>
          </a:p>
          <a:p>
            <a:pPr marL="0" indent="0">
              <a:buNone/>
            </a:pPr>
            <a:r>
              <a:rPr lang="zh-CN" altLang="en-US" sz="1400" dirty="0">
                <a:latin typeface="宋体" panose="02010600030101010101" pitchFamily="2" charset="-122"/>
                <a:ea typeface="宋体" panose="02010600030101010101" pitchFamily="2" charset="-122"/>
              </a:rPr>
              <a:t>    爱好</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偏好：对一种物品嗜好</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偏好的增加会使那种物品的需求增加，并使它的需求曲线向右移动</a:t>
            </a:r>
          </a:p>
          <a:p>
            <a:pPr marL="0" indent="0">
              <a:buNone/>
            </a:pPr>
            <a:r>
              <a:rPr lang="zh-CN" altLang="en-US" sz="1400" dirty="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商品价格：使得</a:t>
            </a:r>
            <a:r>
              <a:rPr lang="zh-CN" altLang="en-US" sz="1400" dirty="0">
                <a:solidFill>
                  <a:srgbClr val="FF0000"/>
                </a:solidFill>
                <a:latin typeface="宋体" panose="02010600030101010101" pitchFamily="2" charset="-122"/>
                <a:ea typeface="宋体" panose="02010600030101010101" pitchFamily="2" charset="-122"/>
              </a:rPr>
              <a:t>需求量</a:t>
            </a:r>
            <a:r>
              <a:rPr lang="zh-CN" altLang="en-US" sz="1400" dirty="0">
                <a:latin typeface="宋体" panose="02010600030101010101" pitchFamily="2" charset="-122"/>
                <a:ea typeface="宋体" panose="02010600030101010101" pitchFamily="2" charset="-122"/>
              </a:rPr>
              <a:t>沿着需求曲线移动</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但需求曲线不移动。价格下降</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上涨</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需求量增加</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减少</a:t>
            </a:r>
            <a:r>
              <a:rPr lang="en-US" altLang="zh-CN" sz="1400" dirty="0">
                <a:latin typeface="宋体" panose="02010600030101010101" pitchFamily="2" charset="-122"/>
                <a:ea typeface="宋体" panose="02010600030101010101" pitchFamily="2" charset="-122"/>
              </a:rPr>
              <a:t>)</a:t>
            </a:r>
          </a:p>
          <a:p>
            <a:pPr marL="0" indent="0">
              <a:buNone/>
            </a:pPr>
            <a:endParaRPr lang="zh-CN" altLang="en-US" sz="1400" dirty="0">
              <a:latin typeface="宋体" panose="02010600030101010101" pitchFamily="2" charset="-122"/>
              <a:ea typeface="宋体" panose="02010600030101010101" pitchFamily="2" charset="-122"/>
            </a:endParaRPr>
          </a:p>
          <a:p>
            <a:pPr marL="0" indent="0">
              <a:buNone/>
            </a:pPr>
            <a:endParaRPr lang="zh-CN" altLang="en-US" sz="1400" dirty="0">
              <a:latin typeface="宋体" panose="02010600030101010101" pitchFamily="2" charset="-122"/>
              <a:ea typeface="宋体" panose="02010600030101010101" pitchFamily="2" charset="-122"/>
            </a:endParaRPr>
          </a:p>
          <a:p>
            <a:pPr marL="0" indent="0">
              <a:buNone/>
            </a:pPr>
            <a:endParaRPr lang="zh-CN" altLang="en-US" sz="14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E8877525-AB28-2F7E-6E42-606825DDD8C3}"/>
              </a:ext>
            </a:extLst>
          </p:cNvPr>
          <p:cNvSpPr>
            <a:spLocks noGrp="1"/>
          </p:cNvSpPr>
          <p:nvPr>
            <p:ph type="sldNum" sz="quarter" idx="11"/>
          </p:nvPr>
        </p:nvSpPr>
        <p:spPr/>
        <p:txBody>
          <a:bodyPr/>
          <a:lstStyle/>
          <a:p>
            <a:fld id="{CA91A399-1EE1-47BB-A2FF-66C1B24D2703}" type="slidenum">
              <a:rPr lang="en-US" altLang="zh-CN" smtClean="0"/>
              <a:pPr/>
              <a:t>5</a:t>
            </a:fld>
            <a:endParaRPr lang="en-US" altLang="zh-CN"/>
          </a:p>
        </p:txBody>
      </p:sp>
    </p:spTree>
    <p:extLst>
      <p:ext uri="{BB962C8B-B14F-4D97-AF65-F5344CB8AC3E}">
        <p14:creationId xmlns:p14="http://schemas.microsoft.com/office/powerpoint/2010/main" val="318775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07A7EA4-FFF5-CF20-A169-7B54415D2CFE}"/>
              </a:ext>
            </a:extLst>
          </p:cNvPr>
          <p:cNvSpPr>
            <a:spLocks noGrp="1"/>
          </p:cNvSpPr>
          <p:nvPr>
            <p:ph idx="1"/>
          </p:nvPr>
        </p:nvSpPr>
        <p:spPr>
          <a:xfrm>
            <a:off x="182214" y="-64197"/>
            <a:ext cx="8829676" cy="7053719"/>
          </a:xfrm>
        </p:spPr>
        <p:txBody>
          <a:bodyPr/>
          <a:lstStyle/>
          <a:p>
            <a:pPr marL="0" indent="0">
              <a:buNone/>
            </a:pPr>
            <a:r>
              <a:rPr lang="en-US" altLang="zh-CN" sz="1400" dirty="0">
                <a:latin typeface="宋体" panose="02010600030101010101" pitchFamily="2" charset="-122"/>
                <a:ea typeface="宋体" panose="02010600030101010101" pitchFamily="2" charset="-122"/>
              </a:rPr>
              <a:t>25.</a:t>
            </a:r>
            <a:r>
              <a:rPr lang="zh-CN" altLang="zh-CN" sz="1400" dirty="0">
                <a:latin typeface="宋体" panose="02010600030101010101" pitchFamily="2" charset="-122"/>
                <a:ea typeface="宋体" panose="02010600030101010101" pitchFamily="2" charset="-122"/>
              </a:rPr>
              <a:t>需求定理：</a:t>
            </a:r>
            <a:r>
              <a:rPr lang="zh-CN" altLang="en-US" sz="1400" dirty="0">
                <a:latin typeface="宋体" panose="02010600030101010101" pitchFamily="2" charset="-122"/>
                <a:ea typeface="宋体" panose="02010600030101010101" pitchFamily="2" charset="-122"/>
              </a:rPr>
              <a:t>认为</a:t>
            </a:r>
            <a:r>
              <a:rPr lang="zh-CN" altLang="zh-CN" sz="1400" dirty="0">
                <a:solidFill>
                  <a:srgbClr val="FF0000"/>
                </a:solidFill>
                <a:latin typeface="宋体" panose="02010600030101010101" pitchFamily="2" charset="-122"/>
                <a:ea typeface="宋体" panose="02010600030101010101" pitchFamily="2" charset="-122"/>
              </a:rPr>
              <a:t>在其他条件不变时</a:t>
            </a:r>
            <a:r>
              <a:rPr lang="zh-CN" altLang="zh-CN" sz="1400" dirty="0">
                <a:latin typeface="宋体" panose="02010600030101010101" pitchFamily="2" charset="-122"/>
                <a:ea typeface="宋体" panose="02010600030101010101" pitchFamily="2" charset="-122"/>
              </a:rPr>
              <a:t>，一种物品价格上升</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下降</a:t>
            </a:r>
            <a:r>
              <a:rPr lang="en-US" altLang="zh-CN" sz="1400"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，对该物品的需求量减少</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增加</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的观点</a:t>
            </a: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    </a:t>
            </a:r>
            <a:r>
              <a:rPr lang="zh-CN" altLang="zh-CN" sz="1400" dirty="0">
                <a:latin typeface="宋体" panose="02010600030101010101" pitchFamily="2" charset="-122"/>
                <a:ea typeface="宋体" panose="02010600030101010101" pitchFamily="2" charset="-122"/>
              </a:rPr>
              <a:t>供给定理：</a:t>
            </a:r>
            <a:r>
              <a:rPr lang="zh-CN" altLang="en-US" sz="1400" dirty="0">
                <a:latin typeface="宋体" panose="02010600030101010101" pitchFamily="2" charset="-122"/>
                <a:ea typeface="宋体" panose="02010600030101010101" pitchFamily="2" charset="-122"/>
              </a:rPr>
              <a:t>认为</a:t>
            </a:r>
            <a:r>
              <a:rPr lang="zh-CN" altLang="zh-CN" sz="1400" dirty="0">
                <a:solidFill>
                  <a:srgbClr val="FF0000"/>
                </a:solidFill>
                <a:latin typeface="宋体" panose="02010600030101010101" pitchFamily="2" charset="-122"/>
                <a:ea typeface="宋体" panose="02010600030101010101" pitchFamily="2" charset="-122"/>
              </a:rPr>
              <a:t>在其他条件不变时</a:t>
            </a:r>
            <a:r>
              <a:rPr lang="zh-CN" altLang="zh-CN" sz="1400" dirty="0">
                <a:latin typeface="宋体" panose="02010600030101010101" pitchFamily="2" charset="-122"/>
                <a:ea typeface="宋体" panose="02010600030101010101" pitchFamily="2" charset="-122"/>
              </a:rPr>
              <a:t>，一种物品价格上升</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下降</a:t>
            </a:r>
            <a:r>
              <a:rPr lang="en-US" altLang="zh-CN" sz="1400"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，该物品供给量增加</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减少</a:t>
            </a:r>
            <a:r>
              <a:rPr lang="en-US" altLang="zh-CN" sz="1400"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的观点</a:t>
            </a:r>
            <a:endParaRPr lang="en-US" altLang="zh-CN" sz="1400" dirty="0">
              <a:latin typeface="宋体" panose="02010600030101010101" pitchFamily="2" charset="-122"/>
              <a:ea typeface="宋体" panose="02010600030101010101" pitchFamily="2" charset="-122"/>
            </a:endParaRPr>
          </a:p>
          <a:p>
            <a:pPr marL="0" indent="0">
              <a:buNone/>
            </a:pPr>
            <a:r>
              <a:rPr lang="zh-CN" altLang="en-US" sz="1400" dirty="0">
                <a:latin typeface="宋体" panose="02010600030101010101" pitchFamily="2" charset="-122"/>
                <a:ea typeface="宋体" panose="02010600030101010101" pitchFamily="2" charset="-122"/>
              </a:rPr>
              <a:t>    注意竞争市场上单个买者的需求量</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单个卖者的供给量多少并不影响市场价格</a:t>
            </a:r>
          </a:p>
          <a:p>
            <a:pPr marL="0" indent="0">
              <a:buNone/>
            </a:pPr>
            <a:r>
              <a:rPr lang="en-US" altLang="zh-CN" sz="1400" dirty="0">
                <a:latin typeface="宋体" panose="02010600030101010101" pitchFamily="2" charset="-122"/>
                <a:ea typeface="宋体" panose="02010600030101010101" pitchFamily="2" charset="-122"/>
              </a:rPr>
              <a:t>26.</a:t>
            </a:r>
            <a:r>
              <a:rPr lang="zh-CN" altLang="en-US" sz="1400" dirty="0">
                <a:latin typeface="宋体" panose="02010600030101010101" pitchFamily="2" charset="-122"/>
                <a:ea typeface="宋体" panose="02010600030101010101" pitchFamily="2" charset="-122"/>
              </a:rPr>
              <a:t>供给：价格与供给量之间的整体关系。供给表：表示一种物品的价格与供给量之间关系的表格</a:t>
            </a: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27.</a:t>
            </a:r>
            <a:r>
              <a:rPr lang="zh-CN" altLang="en-US" sz="1400" dirty="0">
                <a:latin typeface="宋体" panose="02010600030101010101" pitchFamily="2" charset="-122"/>
                <a:ea typeface="宋体" panose="02010600030101010101" pitchFamily="2" charset="-122"/>
              </a:rPr>
              <a:t>供给曲线的移动：</a:t>
            </a:r>
            <a:r>
              <a:rPr lang="en-US" altLang="zh-CN" sz="1400" dirty="0">
                <a:latin typeface="宋体" panose="02010600030101010101" pitchFamily="2" charset="-122"/>
                <a:ea typeface="宋体" panose="02010600030101010101" pitchFamily="2" charset="-122"/>
                <a:sym typeface="Wingdings" panose="05000000000000000000" pitchFamily="2" charset="2"/>
              </a:rPr>
              <a:t>[1]</a:t>
            </a:r>
            <a:r>
              <a:rPr lang="zh-CN" altLang="en-US" sz="1400" dirty="0">
                <a:latin typeface="宋体" panose="02010600030101010101" pitchFamily="2" charset="-122"/>
                <a:ea typeface="宋体" panose="02010600030101010101" pitchFamily="2" charset="-122"/>
              </a:rPr>
              <a:t>供给曲线上移我们称之为供给增加。下移称之为供给减少</a:t>
            </a:r>
            <a:endParaRPr lang="en-US" altLang="zh-CN" sz="1400" dirty="0">
              <a:latin typeface="宋体" panose="02010600030101010101" pitchFamily="2" charset="-122"/>
              <a:ea typeface="宋体" panose="02010600030101010101" pitchFamily="2" charset="-122"/>
            </a:endParaRPr>
          </a:p>
          <a:p>
            <a:pPr marL="0" indent="0">
              <a:buNone/>
            </a:pPr>
            <a:r>
              <a:rPr lang="zh-CN" altLang="en-US" sz="1400" dirty="0">
                <a:latin typeface="宋体" panose="02010600030101010101" pitchFamily="2" charset="-122"/>
                <a:ea typeface="宋体" panose="02010600030101010101" pitchFamily="2" charset="-122"/>
              </a:rPr>
              <a:t>    投入品价格：投入品价格下降会使生产更有利可图，生产者会增加供应的数量，使供给曲线向右移动</a:t>
            </a:r>
            <a:endParaRPr lang="en-US" altLang="zh-CN" sz="1400" dirty="0">
              <a:latin typeface="宋体" panose="02010600030101010101" pitchFamily="2" charset="-122"/>
              <a:ea typeface="宋体" panose="02010600030101010101" pitchFamily="2" charset="-122"/>
            </a:endParaRPr>
          </a:p>
          <a:p>
            <a:pPr marL="0" indent="0">
              <a:buNone/>
            </a:pPr>
            <a:r>
              <a:rPr lang="zh-CN" altLang="en-US" sz="1400" dirty="0">
                <a:latin typeface="宋体" panose="02010600030101010101" pitchFamily="2" charset="-122"/>
                <a:ea typeface="宋体" panose="02010600030101010101" pitchFamily="2" charset="-122"/>
              </a:rPr>
              <a:t>    技术：技术决定生产一单位的产出品需要多少投入品，一个节约成本的技术改进与投入品价格下降一样有相同的作用，使供给曲线向右移动</a:t>
            </a:r>
            <a:endParaRPr lang="en-US" altLang="zh-CN" sz="1400" dirty="0">
              <a:latin typeface="宋体" panose="02010600030101010101" pitchFamily="2" charset="-122"/>
              <a:ea typeface="宋体" panose="02010600030101010101" pitchFamily="2" charset="-122"/>
            </a:endParaRPr>
          </a:p>
          <a:p>
            <a:pPr marL="0" indent="0">
              <a:buNone/>
            </a:pPr>
            <a:r>
              <a:rPr lang="zh-CN" altLang="en-US" sz="1400" dirty="0">
                <a:latin typeface="宋体" panose="02010600030101010101" pitchFamily="2" charset="-122"/>
                <a:ea typeface="宋体" panose="02010600030101010101" pitchFamily="2" charset="-122"/>
              </a:rPr>
              <a:t>    卖者数量：卖者数量的增加使供给数量在每一个价格水平下都会增加，使供给曲线向右移动 </a:t>
            </a:r>
            <a:endParaRPr lang="en-US" altLang="zh-CN" sz="1400" dirty="0">
              <a:latin typeface="宋体" panose="02010600030101010101" pitchFamily="2" charset="-122"/>
              <a:ea typeface="宋体" panose="02010600030101010101" pitchFamily="2" charset="-122"/>
            </a:endParaRPr>
          </a:p>
          <a:p>
            <a:pPr marL="0" indent="0">
              <a:buNone/>
            </a:pPr>
            <a:r>
              <a:rPr lang="zh-CN" altLang="en-US" sz="1400" dirty="0">
                <a:ea typeface="宋体" pitchFamily="2" charset="-122"/>
              </a:rPr>
              <a:t>       预期未来价格：预期价格上升会减少当前供给，预期价格下降会增加当前需求供给</a:t>
            </a:r>
            <a:endParaRPr lang="en-US" altLang="zh-CN" sz="1400" dirty="0">
              <a:ea typeface="宋体" pitchFamily="2" charset="-122"/>
            </a:endParaRPr>
          </a:p>
          <a:p>
            <a:pPr marL="0" indent="0">
              <a:buNone/>
            </a:pPr>
            <a:r>
              <a:rPr lang="en-US" altLang="zh-CN" sz="1400" dirty="0">
                <a:latin typeface="宋体" panose="02010600030101010101" pitchFamily="2" charset="-122"/>
                <a:ea typeface="宋体" pitchFamily="2" charset="-122"/>
              </a:rPr>
              <a:t>    </a:t>
            </a:r>
            <a:r>
              <a:rPr lang="zh-CN" altLang="en-US" sz="1400" dirty="0">
                <a:latin typeface="宋体" panose="02010600030101010101" pitchFamily="2" charset="-122"/>
                <a:ea typeface="宋体" pitchFamily="2" charset="-122"/>
              </a:rPr>
              <a:t>相关产品价格：</a:t>
            </a:r>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替代品，</a:t>
            </a:r>
            <a:r>
              <a:rPr lang="zh-CN" altLang="zh-CN" sz="1400" dirty="0">
                <a:latin typeface="宋体" panose="02010600030101010101" pitchFamily="2" charset="-122"/>
                <a:ea typeface="宋体" panose="02010600030101010101" pitchFamily="2" charset="-122"/>
              </a:rPr>
              <a:t>一种物品价格上升引起另一种物品</a:t>
            </a:r>
            <a:r>
              <a:rPr lang="zh-CN" altLang="en-US" sz="1400" dirty="0">
                <a:latin typeface="宋体" panose="02010600030101010101" pitchFamily="2" charset="-122"/>
                <a:ea typeface="宋体" panose="02010600030101010101" pitchFamily="2" charset="-122"/>
              </a:rPr>
              <a:t>供给减少。</a:t>
            </a:r>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互补品，一种物品价格上升引起另一种物品供给量增加。</a:t>
            </a: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    [2]</a:t>
            </a:r>
            <a:r>
              <a:rPr lang="zh-CN" altLang="en-US" sz="1400" dirty="0">
                <a:latin typeface="宋体" panose="02010600030101010101" pitchFamily="2" charset="-122"/>
                <a:ea typeface="宋体" panose="02010600030101010101" pitchFamily="2" charset="-122"/>
              </a:rPr>
              <a:t>商品价格：使得供给量沿着供给曲线移动，但供给曲线不移动。价格下降</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上涨</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供给量减少</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增加</a:t>
            </a:r>
            <a:r>
              <a:rPr lang="en-US" altLang="zh-CN" sz="1400" dirty="0">
                <a:latin typeface="宋体" panose="02010600030101010101" pitchFamily="2" charset="-122"/>
                <a:ea typeface="宋体" panose="02010600030101010101" pitchFamily="2" charset="-122"/>
              </a:rPr>
              <a:t>)</a:t>
            </a:r>
          </a:p>
          <a:p>
            <a:pPr marL="0" indent="0">
              <a:buNone/>
            </a:pPr>
            <a:r>
              <a:rPr lang="en-US" altLang="zh-CN" sz="1400" dirty="0">
                <a:latin typeface="宋体" panose="02010600030101010101" pitchFamily="2" charset="-122"/>
                <a:ea typeface="宋体" panose="02010600030101010101" pitchFamily="2" charset="-122"/>
              </a:rPr>
              <a:t>28.</a:t>
            </a:r>
            <a:r>
              <a:rPr lang="zh-CN" altLang="en-US" sz="1400" dirty="0">
                <a:latin typeface="宋体" panose="02010600030101010101" pitchFamily="2" charset="-122"/>
                <a:ea typeface="宋体" panose="02010600030101010101" pitchFamily="2" charset="-122"/>
              </a:rPr>
              <a:t>均衡：市场价格达到使供给量与需求量相等的水平时的状态，包括</a:t>
            </a:r>
            <a:r>
              <a:rPr lang="zh-CN" altLang="en-US" sz="1400" dirty="0">
                <a:solidFill>
                  <a:srgbClr val="FF0000"/>
                </a:solidFill>
                <a:latin typeface="宋体" panose="02010600030101010101" pitchFamily="2" charset="-122"/>
                <a:ea typeface="宋体" panose="02010600030101010101" pitchFamily="2" charset="-122"/>
              </a:rPr>
              <a:t>均衡价格和均衡量</a:t>
            </a:r>
          </a:p>
          <a:p>
            <a:pPr marL="0" indent="0">
              <a:buNone/>
            </a:pPr>
            <a:r>
              <a:rPr lang="en-US" altLang="zh-CN" sz="1400" dirty="0">
                <a:latin typeface="宋体" panose="02010600030101010101" pitchFamily="2" charset="-122"/>
                <a:ea typeface="宋体" panose="02010600030101010101" pitchFamily="2" charset="-122"/>
              </a:rPr>
              <a:t>29.</a:t>
            </a:r>
            <a:r>
              <a:rPr lang="zh-CN" altLang="en-US" sz="1400" dirty="0">
                <a:latin typeface="宋体" panose="02010600030101010101" pitchFamily="2" charset="-122"/>
                <a:ea typeface="宋体" panose="02010600030101010101" pitchFamily="2" charset="-122"/>
              </a:rPr>
              <a:t>分析均衡的变动：</a:t>
            </a:r>
            <a:r>
              <a:rPr lang="en-US" altLang="zh-CN" sz="1400" dirty="0">
                <a:latin typeface="宋体" panose="02010600030101010101" pitchFamily="2" charset="-122"/>
                <a:ea typeface="宋体" panose="02010600030101010101" pitchFamily="2" charset="-122"/>
                <a:sym typeface="Wingdings" panose="05000000000000000000" pitchFamily="2" charset="2"/>
              </a:rPr>
              <a:t>(1)</a:t>
            </a:r>
            <a:r>
              <a:rPr lang="zh-CN" altLang="en-US" sz="1400" dirty="0">
                <a:latin typeface="宋体" panose="02010600030101010101" pitchFamily="2" charset="-122"/>
                <a:ea typeface="宋体" panose="02010600030101010101" pitchFamily="2" charset="-122"/>
              </a:rPr>
              <a:t>确定该事件是使供给曲线移动还是使需求曲线移动（还是使两者都移动）</a:t>
            </a:r>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确定曲线移动的方向</a:t>
            </a:r>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用供求图说明这种移动如何改变均衡价格和均衡数量</a:t>
            </a: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30.</a:t>
            </a:r>
            <a:r>
              <a:rPr lang="zh-CN" altLang="en-US" sz="1400" dirty="0">
                <a:latin typeface="宋体" panose="02010600030101010101" pitchFamily="2" charset="-122"/>
                <a:ea typeface="宋体" panose="02010600030101010101" pitchFamily="2" charset="-122"/>
              </a:rPr>
              <a:t>消费者剩余：买者愿意为一种物品支付的量减去其为此实际支付的量</a:t>
            </a:r>
            <a:r>
              <a:rPr lang="en-US" altLang="zh-CN" sz="1400" dirty="0">
                <a:latin typeface="宋体" panose="02010600030101010101" pitchFamily="2" charset="-122"/>
                <a:ea typeface="宋体" panose="02010600030101010101" pitchFamily="2" charset="-122"/>
              </a:rPr>
              <a:t>(CS = </a:t>
            </a:r>
            <a:r>
              <a:rPr lang="zh-CN" altLang="en-US" sz="1400" dirty="0">
                <a:latin typeface="宋体" panose="02010600030101010101" pitchFamily="2" charset="-122"/>
                <a:ea typeface="宋体" panose="02010600030101010101" pitchFamily="2" charset="-122"/>
              </a:rPr>
              <a:t>支付意愿 </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市场价格</a:t>
            </a:r>
            <a:r>
              <a:rPr lang="en-US" altLang="zh-CN" sz="1400" dirty="0">
                <a:latin typeface="宋体" panose="02010600030101010101" pitchFamily="2" charset="-122"/>
                <a:ea typeface="宋体" panose="02010600030101010101" pitchFamily="2" charset="-122"/>
              </a:rPr>
              <a:t>)</a:t>
            </a:r>
          </a:p>
          <a:p>
            <a:pPr marL="0" indent="0">
              <a:buNone/>
            </a:pPr>
            <a:r>
              <a:rPr lang="zh-CN" altLang="en-US" sz="1400" dirty="0">
                <a:latin typeface="宋体" panose="02010600030101010101" pitchFamily="2" charset="-122"/>
                <a:ea typeface="宋体" panose="02010600030101010101" pitchFamily="2" charset="-122"/>
              </a:rPr>
              <a:t>   总消费者剩余等于</a:t>
            </a:r>
            <a:r>
              <a:rPr lang="zh-CN" altLang="en-US" sz="1400" dirty="0">
                <a:solidFill>
                  <a:srgbClr val="FF0000"/>
                </a:solidFill>
                <a:latin typeface="宋体" panose="02010600030101010101" pitchFamily="2" charset="-122"/>
                <a:ea typeface="宋体" panose="02010600030101010101" pitchFamily="2" charset="-122"/>
              </a:rPr>
              <a:t>需求曲线以下和价格以上的面积</a:t>
            </a:r>
            <a:endParaRPr lang="en-US" altLang="zh-CN" sz="1400" dirty="0">
              <a:solidFill>
                <a:srgbClr val="FF0000"/>
              </a:solidFill>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31.</a:t>
            </a:r>
            <a:r>
              <a:rPr lang="zh-CN" altLang="en-US" sz="1400" dirty="0">
                <a:latin typeface="宋体" panose="02010600030101010101" pitchFamily="2" charset="-122"/>
                <a:ea typeface="宋体" panose="02010600030101010101" pitchFamily="2" charset="-122"/>
              </a:rPr>
              <a:t>生产者剩余：卖者出售一种物品得到的量减去其生产成本</a:t>
            </a:r>
            <a:r>
              <a:rPr lang="en-US" altLang="zh-CN" sz="1400" dirty="0">
                <a:latin typeface="宋体" panose="02010600030101010101" pitchFamily="2" charset="-122"/>
                <a:ea typeface="宋体" panose="02010600030101010101" pitchFamily="2" charset="-122"/>
              </a:rPr>
              <a:t>(</a:t>
            </a:r>
            <a:r>
              <a:rPr lang="zh-CN" altLang="zh-CN" sz="1400" dirty="0">
                <a:ea typeface="宋体" panose="02010600030101010101" pitchFamily="2" charset="-122"/>
              </a:rPr>
              <a:t>PS = 价格</a:t>
            </a:r>
            <a:r>
              <a:rPr lang="en-US" altLang="zh-CN" sz="1400" dirty="0">
                <a:ea typeface="宋体" panose="02010600030101010101" pitchFamily="2" charset="-122"/>
              </a:rPr>
              <a:t>P</a:t>
            </a:r>
            <a:r>
              <a:rPr lang="zh-CN" altLang="zh-CN" sz="1400" dirty="0">
                <a:ea typeface="宋体" panose="02010600030101010101" pitchFamily="2" charset="-122"/>
              </a:rPr>
              <a:t>– </a:t>
            </a:r>
            <a:r>
              <a:rPr lang="zh-CN" altLang="en-US" sz="1400" dirty="0">
                <a:ea typeface="宋体" panose="02010600030101010101" pitchFamily="2" charset="-122"/>
              </a:rPr>
              <a:t>边际</a:t>
            </a:r>
            <a:r>
              <a:rPr lang="zh-CN" altLang="zh-CN" sz="1400" dirty="0">
                <a:ea typeface="宋体" panose="02010600030101010101" pitchFamily="2" charset="-122"/>
              </a:rPr>
              <a:t>成本</a:t>
            </a:r>
            <a:r>
              <a:rPr lang="en-US" altLang="zh-CN" sz="1400" dirty="0">
                <a:ea typeface="宋体" panose="02010600030101010101" pitchFamily="2" charset="-122"/>
              </a:rPr>
              <a:t>MC</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产量</a:t>
            </a:r>
            <a:r>
              <a:rPr lang="en-US" altLang="zh-CN" sz="1400" dirty="0">
                <a:latin typeface="宋体" panose="02010600030101010101" pitchFamily="2" charset="-122"/>
                <a:ea typeface="宋体" panose="02010600030101010101" pitchFamily="2" charset="-122"/>
              </a:rPr>
              <a:t>Q</a:t>
            </a:r>
          </a:p>
          <a:p>
            <a:pPr marL="0" indent="0">
              <a:buNone/>
            </a:pPr>
            <a:r>
              <a:rPr lang="zh-CN" altLang="en-US" sz="1400" dirty="0">
                <a:latin typeface="宋体" panose="02010600030101010101" pitchFamily="2" charset="-122"/>
                <a:ea typeface="宋体" panose="02010600030101010101" pitchFamily="2" charset="-122"/>
              </a:rPr>
              <a:t>   总生产者剩余等于</a:t>
            </a:r>
            <a:r>
              <a:rPr lang="zh-CN" altLang="en-US" sz="1400" dirty="0">
                <a:solidFill>
                  <a:srgbClr val="FF0000"/>
                </a:solidFill>
                <a:latin typeface="宋体" panose="02010600030101010101" pitchFamily="2" charset="-122"/>
                <a:ea typeface="宋体" panose="02010600030101010101" pitchFamily="2" charset="-122"/>
              </a:rPr>
              <a:t>价格以下和供给曲线以上的面积</a:t>
            </a:r>
            <a:endParaRPr lang="en-US" altLang="zh-CN" sz="1400" dirty="0">
              <a:solidFill>
                <a:srgbClr val="FF0000"/>
              </a:solidFill>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32.</a:t>
            </a:r>
            <a:r>
              <a:rPr lang="zh-CN" altLang="en-US" sz="1400" dirty="0">
                <a:latin typeface="宋体" panose="02010600030101010101" pitchFamily="2" charset="-122"/>
                <a:ea typeface="宋体" panose="02010600030101010101" pitchFamily="2" charset="-122"/>
              </a:rPr>
              <a:t>总剩余 </a:t>
            </a:r>
            <a:r>
              <a:rPr lang="en-US" altLang="zh-CN" sz="1400" dirty="0">
                <a:latin typeface="宋体" panose="02010600030101010101" pitchFamily="2" charset="-122"/>
                <a:ea typeface="宋体" panose="02010600030101010101" pitchFamily="2" charset="-122"/>
              </a:rPr>
              <a:t>= CS + PS</a:t>
            </a:r>
          </a:p>
          <a:p>
            <a:pPr marL="0" indent="0">
              <a:buNone/>
            </a:pPr>
            <a:r>
              <a:rPr lang="en-US" altLang="zh-CN" sz="1400" dirty="0">
                <a:latin typeface="宋体" panose="02010600030101010101" pitchFamily="2" charset="-122"/>
                <a:ea typeface="宋体" panose="02010600030101010101" pitchFamily="2" charset="-122"/>
              </a:rPr>
              <a:t>33.</a:t>
            </a:r>
            <a:r>
              <a:rPr lang="zh-CN" altLang="en-US" sz="1400" dirty="0">
                <a:latin typeface="宋体" panose="02010600030101010101" pitchFamily="2" charset="-122"/>
                <a:ea typeface="宋体" panose="02010600030101010101" pitchFamily="2" charset="-122"/>
              </a:rPr>
              <a:t>支付意愿：一个买者对一种物品的支付意愿是他愿意为这种物品支付的最高量，衡量买者对于物品的评价</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物品对于买者的价值</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买者消费它所得到的利益</a:t>
            </a:r>
          </a:p>
          <a:p>
            <a:pPr marL="0" indent="0">
              <a:buNone/>
            </a:pPr>
            <a:endParaRPr lang="en-US" altLang="zh-CN" sz="1400" dirty="0">
              <a:latin typeface="宋体" panose="02010600030101010101" pitchFamily="2" charset="-122"/>
              <a:ea typeface="宋体" panose="02010600030101010101" pitchFamily="2" charset="-122"/>
            </a:endParaRPr>
          </a:p>
          <a:p>
            <a:pPr marL="0" indent="0">
              <a:buNone/>
            </a:pPr>
            <a:endParaRPr lang="en-US" altLang="zh-CN" sz="1400" dirty="0">
              <a:latin typeface="宋体" panose="02010600030101010101" pitchFamily="2" charset="-122"/>
              <a:ea typeface="宋体" panose="02010600030101010101" pitchFamily="2" charset="-122"/>
            </a:endParaRPr>
          </a:p>
          <a:p>
            <a:pPr marL="0" indent="0">
              <a:buNone/>
            </a:pPr>
            <a:endParaRPr lang="zh-CN" altLang="en-US" sz="14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E8877525-AB28-2F7E-6E42-606825DDD8C3}"/>
              </a:ext>
            </a:extLst>
          </p:cNvPr>
          <p:cNvSpPr>
            <a:spLocks noGrp="1"/>
          </p:cNvSpPr>
          <p:nvPr>
            <p:ph type="sldNum" sz="quarter" idx="11"/>
          </p:nvPr>
        </p:nvSpPr>
        <p:spPr/>
        <p:txBody>
          <a:bodyPr/>
          <a:lstStyle/>
          <a:p>
            <a:fld id="{CA91A399-1EE1-47BB-A2FF-66C1B24D2703}" type="slidenum">
              <a:rPr lang="en-US" altLang="zh-CN" smtClean="0"/>
              <a:pPr/>
              <a:t>6</a:t>
            </a:fld>
            <a:endParaRPr lang="en-US" altLang="zh-CN"/>
          </a:p>
        </p:txBody>
      </p:sp>
    </p:spTree>
    <p:extLst>
      <p:ext uri="{BB962C8B-B14F-4D97-AF65-F5344CB8AC3E}">
        <p14:creationId xmlns:p14="http://schemas.microsoft.com/office/powerpoint/2010/main" val="114018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07A7EA4-FFF5-CF20-A169-7B54415D2CFE}"/>
              </a:ext>
            </a:extLst>
          </p:cNvPr>
          <p:cNvSpPr>
            <a:spLocks noGrp="1"/>
          </p:cNvSpPr>
          <p:nvPr>
            <p:ph idx="1"/>
          </p:nvPr>
        </p:nvSpPr>
        <p:spPr>
          <a:xfrm>
            <a:off x="157162" y="1566"/>
            <a:ext cx="8829676" cy="6629399"/>
          </a:xfrm>
        </p:spPr>
        <p:txBody>
          <a:bodyPr/>
          <a:lstStyle/>
          <a:p>
            <a:pPr marL="0" indent="0">
              <a:buNone/>
            </a:pPr>
            <a:r>
              <a:rPr lang="en-US" altLang="zh-CN" sz="1400" dirty="0">
                <a:latin typeface="宋体" panose="02010600030101010101" pitchFamily="2" charset="-122"/>
                <a:ea typeface="宋体" panose="02010600030101010101" pitchFamily="2" charset="-122"/>
              </a:rPr>
              <a:t>34.</a:t>
            </a:r>
            <a:r>
              <a:rPr lang="zh-CN" altLang="en-US" sz="1400" dirty="0">
                <a:latin typeface="宋体" panose="02010600030101010101" pitchFamily="2" charset="-122"/>
                <a:ea typeface="宋体" panose="02010600030101010101" pitchFamily="2" charset="-122"/>
              </a:rPr>
              <a:t>边际买者：如果价格再高一点就首先离开市场的买者</a:t>
            </a: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边际卖者：如果价格再低一点就首先离开市场的卖者</a:t>
            </a:r>
          </a:p>
          <a:p>
            <a:pPr marL="0" indent="0">
              <a:buNone/>
            </a:pPr>
            <a:r>
              <a:rPr lang="en-US" altLang="zh-CN" sz="1400" dirty="0">
                <a:latin typeface="宋体" panose="02010600030101010101" pitchFamily="2" charset="-122"/>
                <a:ea typeface="宋体" panose="02010600030101010101" pitchFamily="2" charset="-122"/>
              </a:rPr>
              <a:t>35.</a:t>
            </a:r>
            <a:r>
              <a:rPr lang="zh-CN" altLang="en-US" sz="1400" dirty="0">
                <a:latin typeface="宋体" panose="02010600030101010101" pitchFamily="2" charset="-122"/>
                <a:ea typeface="宋体" panose="02010600030101010101" pitchFamily="2" charset="-122"/>
              </a:rPr>
              <a:t>无谓损失：原市场总剩余</a:t>
            </a:r>
            <a:r>
              <a:rPr lang="en-US" altLang="zh-CN" sz="1400" dirty="0">
                <a:solidFill>
                  <a:srgbClr val="FF0000"/>
                </a:solidFill>
                <a:latin typeface="宋体" panose="02010600030101010101" pitchFamily="2" charset="-122"/>
                <a:ea typeface="宋体" panose="02010600030101010101" pitchFamily="2" charset="-122"/>
              </a:rPr>
              <a:t>-</a:t>
            </a:r>
            <a:r>
              <a:rPr lang="zh-CN" altLang="en-US" sz="1400" dirty="0">
                <a:solidFill>
                  <a:srgbClr val="FF0000"/>
                </a:solidFill>
                <a:latin typeface="宋体" panose="02010600030101010101" pitchFamily="2" charset="-122"/>
                <a:ea typeface="宋体" panose="02010600030101010101" pitchFamily="2" charset="-122"/>
              </a:rPr>
              <a:t>新消费者剩余</a:t>
            </a:r>
            <a:r>
              <a:rPr lang="en-US" altLang="zh-CN" sz="1400" dirty="0">
                <a:solidFill>
                  <a:srgbClr val="FF0000"/>
                </a:solidFill>
                <a:latin typeface="宋体" panose="02010600030101010101" pitchFamily="2" charset="-122"/>
                <a:ea typeface="宋体" panose="02010600030101010101" pitchFamily="2" charset="-122"/>
              </a:rPr>
              <a:t>-</a:t>
            </a:r>
            <a:r>
              <a:rPr lang="zh-CN" altLang="en-US" sz="1400" dirty="0">
                <a:solidFill>
                  <a:srgbClr val="FF0000"/>
                </a:solidFill>
                <a:latin typeface="宋体" panose="02010600030101010101" pitchFamily="2" charset="-122"/>
                <a:ea typeface="宋体" panose="02010600030101010101" pitchFamily="2" charset="-122"/>
              </a:rPr>
              <a:t>新生产者剩余</a:t>
            </a:r>
            <a:r>
              <a:rPr lang="en-US" altLang="zh-CN" sz="1400" dirty="0">
                <a:solidFill>
                  <a:srgbClr val="FF0000"/>
                </a:solidFill>
                <a:latin typeface="宋体" panose="02010600030101010101" pitchFamily="2" charset="-122"/>
                <a:ea typeface="宋体" panose="02010600030101010101" pitchFamily="2" charset="-122"/>
              </a:rPr>
              <a:t>-</a:t>
            </a:r>
            <a:r>
              <a:rPr lang="zh-CN" altLang="en-US" sz="1400" dirty="0">
                <a:solidFill>
                  <a:srgbClr val="FF0000"/>
                </a:solidFill>
                <a:latin typeface="宋体" panose="02010600030101010101" pitchFamily="2" charset="-122"/>
                <a:ea typeface="宋体" panose="02010600030101010101" pitchFamily="2" charset="-122"/>
              </a:rPr>
              <a:t>税收收入</a:t>
            </a:r>
            <a:endParaRPr lang="en-US" altLang="zh-CN" sz="1400" dirty="0">
              <a:solidFill>
                <a:srgbClr val="FF0000"/>
              </a:solidFill>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36..</a:t>
            </a:r>
            <a:r>
              <a:rPr lang="zh-CN" altLang="en-US" sz="1400" dirty="0">
                <a:latin typeface="宋体" panose="02010600030101010101" pitchFamily="2" charset="-122"/>
                <a:ea typeface="宋体" panose="02010600030101010101" pitchFamily="2" charset="-122"/>
              </a:rPr>
              <a:t>税收归宿：税收负担在市场参与者之间</a:t>
            </a:r>
            <a:r>
              <a:rPr lang="zh-CN" altLang="en-US" sz="1400" dirty="0">
                <a:solidFill>
                  <a:srgbClr val="FF0000"/>
                </a:solidFill>
                <a:latin typeface="宋体" panose="02010600030101010101" pitchFamily="2" charset="-122"/>
                <a:ea typeface="宋体" panose="02010600030101010101" pitchFamily="2" charset="-122"/>
              </a:rPr>
              <a:t>进行分配</a:t>
            </a:r>
            <a:r>
              <a:rPr lang="zh-CN" altLang="en-US" sz="1400" dirty="0">
                <a:latin typeface="宋体" panose="02010600030101010101" pitchFamily="2" charset="-122"/>
                <a:ea typeface="宋体" panose="02010600030101010101" pitchFamily="2" charset="-122"/>
              </a:rPr>
              <a:t>的方式 </a:t>
            </a: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37.</a:t>
            </a:r>
            <a:r>
              <a:rPr lang="zh-CN" altLang="en-US" sz="1400" dirty="0">
                <a:latin typeface="宋体" panose="02010600030101010101" pitchFamily="2" charset="-122"/>
                <a:ea typeface="宋体" panose="02010600030101010101" pitchFamily="2" charset="-122"/>
              </a:rPr>
              <a:t>负外部性导致市场生产的数量大于社会合意的数量</a:t>
            </a:r>
            <a:r>
              <a:rPr lang="en-US" altLang="zh-CN" sz="1400" dirty="0">
                <a:latin typeface="宋体" panose="02010600030101010101" pitchFamily="2" charset="-122"/>
                <a:ea typeface="宋体" panose="02010600030101010101" pitchFamily="2" charset="-122"/>
              </a:rPr>
              <a:t>(</a:t>
            </a:r>
            <a:r>
              <a:rPr lang="zh-CN" altLang="en-US" sz="1400" dirty="0">
                <a:solidFill>
                  <a:srgbClr val="FF0000"/>
                </a:solidFill>
                <a:latin typeface="宋体" panose="02010600030101010101" pitchFamily="2" charset="-122"/>
                <a:ea typeface="宋体" panose="02010600030101010101" pitchFamily="2" charset="-122"/>
              </a:rPr>
              <a:t>个人成本 </a:t>
            </a:r>
            <a:r>
              <a:rPr lang="en-US" altLang="zh-CN" sz="1400" dirty="0">
                <a:solidFill>
                  <a:srgbClr val="FF0000"/>
                </a:solidFill>
                <a:latin typeface="宋体" panose="02010600030101010101" pitchFamily="2" charset="-122"/>
                <a:ea typeface="宋体" panose="02010600030101010101" pitchFamily="2" charset="-122"/>
              </a:rPr>
              <a:t>&lt; </a:t>
            </a:r>
            <a:r>
              <a:rPr lang="zh-CN" altLang="en-US" sz="1400" dirty="0">
                <a:solidFill>
                  <a:srgbClr val="FF0000"/>
                </a:solidFill>
                <a:latin typeface="宋体" panose="02010600030101010101" pitchFamily="2" charset="-122"/>
                <a:ea typeface="宋体" panose="02010600030101010101" pitchFamily="2" charset="-122"/>
              </a:rPr>
              <a:t>社会成本</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。正外部性导致市场生产的数量小于社会合意的数量</a:t>
            </a:r>
            <a:r>
              <a:rPr lang="en-US" altLang="zh-CN" sz="1400" dirty="0">
                <a:latin typeface="宋体" panose="02010600030101010101" pitchFamily="2" charset="-122"/>
                <a:ea typeface="宋体" panose="02010600030101010101" pitchFamily="2" charset="-122"/>
              </a:rPr>
              <a:t>(</a:t>
            </a:r>
            <a:r>
              <a:rPr lang="zh-CN" altLang="en-US" sz="1400" dirty="0">
                <a:solidFill>
                  <a:srgbClr val="FF0000"/>
                </a:solidFill>
                <a:latin typeface="宋体" panose="02010600030101010101" pitchFamily="2" charset="-122"/>
                <a:ea typeface="宋体" panose="02010600030101010101" pitchFamily="2" charset="-122"/>
              </a:rPr>
              <a:t>个人成本 </a:t>
            </a:r>
            <a:r>
              <a:rPr lang="en-US" altLang="zh-CN" sz="1400" dirty="0">
                <a:solidFill>
                  <a:srgbClr val="FF0000"/>
                </a:solidFill>
                <a:latin typeface="宋体" panose="02010600030101010101" pitchFamily="2" charset="-122"/>
                <a:ea typeface="宋体" panose="02010600030101010101" pitchFamily="2" charset="-122"/>
              </a:rPr>
              <a:t>&gt; </a:t>
            </a:r>
            <a:r>
              <a:rPr lang="zh-CN" altLang="en-US" sz="1400" dirty="0">
                <a:solidFill>
                  <a:srgbClr val="FF0000"/>
                </a:solidFill>
                <a:latin typeface="宋体" panose="02010600030101010101" pitchFamily="2" charset="-122"/>
                <a:ea typeface="宋体" panose="02010600030101010101" pitchFamily="2" charset="-122"/>
              </a:rPr>
              <a:t>社会成本</a:t>
            </a:r>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a:p>
            <a:pPr marL="0" indent="0">
              <a:buNone/>
            </a:pPr>
            <a:r>
              <a:rPr lang="zh-CN" altLang="en-US" sz="1400" dirty="0">
                <a:latin typeface="宋体" panose="02010600030101010101" pitchFamily="2" charset="-122"/>
                <a:ea typeface="宋体" panose="02010600030101010101" pitchFamily="2" charset="-122"/>
              </a:rPr>
              <a:t>   解决方法：“外部性内在化”：对有负外部性的物品征税</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温室气体等造成的损害的价值，对汽油供应商征税</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，对有正外部性的物品补贴</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打疫苗给厂商补贴</a:t>
            </a:r>
            <a:r>
              <a:rPr lang="en-US" altLang="zh-CN" sz="1400" dirty="0">
                <a:latin typeface="宋体" panose="02010600030101010101" pitchFamily="2" charset="-122"/>
                <a:ea typeface="宋体" panose="02010600030101010101" pitchFamily="2" charset="-122"/>
              </a:rPr>
              <a:t>)</a:t>
            </a:r>
          </a:p>
          <a:p>
            <a:pPr marL="0" indent="0">
              <a:buNone/>
            </a:pPr>
            <a:r>
              <a:rPr lang="en-US" altLang="zh-CN" sz="1400" dirty="0">
                <a:latin typeface="宋体" panose="02010600030101010101" pitchFamily="2" charset="-122"/>
                <a:ea typeface="宋体" panose="02010600030101010101" pitchFamily="2" charset="-122"/>
              </a:rPr>
              <a:t>38.</a:t>
            </a:r>
            <a:r>
              <a:rPr lang="zh-CN" altLang="en-US" sz="1400" dirty="0">
                <a:latin typeface="宋体" panose="02010600030101010101" pitchFamily="2" charset="-122"/>
                <a:ea typeface="宋体" panose="02010600030101010101" pitchFamily="2" charset="-122"/>
              </a:rPr>
              <a:t>矫正税：旨在引导私人决策者考虑</a:t>
            </a:r>
            <a:r>
              <a:rPr lang="zh-CN" altLang="en-US" sz="1400" dirty="0">
                <a:solidFill>
                  <a:srgbClr val="FF0000"/>
                </a:solidFill>
                <a:latin typeface="宋体" panose="02010600030101010101" pitchFamily="2" charset="-122"/>
                <a:ea typeface="宋体" panose="02010600030101010101" pitchFamily="2" charset="-122"/>
              </a:rPr>
              <a:t>负外部性</a:t>
            </a:r>
            <a:r>
              <a:rPr lang="zh-CN" altLang="en-US" sz="1400" dirty="0">
                <a:latin typeface="宋体" panose="02010600030101010101" pitchFamily="2" charset="-122"/>
                <a:ea typeface="宋体" panose="02010600030101010101" pitchFamily="2" charset="-122"/>
              </a:rPr>
              <a:t>引起的社会成本的税收</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一般是针对卖家的</a:t>
            </a:r>
            <a:r>
              <a:rPr lang="en-US" altLang="zh-CN" sz="1400" dirty="0">
                <a:latin typeface="宋体" panose="02010600030101010101" pitchFamily="2" charset="-122"/>
                <a:ea typeface="宋体" panose="02010600030101010101" pitchFamily="2" charset="-122"/>
              </a:rPr>
              <a:t>)</a:t>
            </a:r>
          </a:p>
          <a:p>
            <a:pPr marL="0" indent="0">
              <a:buNone/>
            </a:pPr>
            <a:r>
              <a:rPr lang="zh-CN" altLang="en-US" sz="1400" dirty="0">
                <a:latin typeface="宋体" panose="02010600030101010101" pitchFamily="2" charset="-122"/>
                <a:ea typeface="宋体" panose="02010600030101010101" pitchFamily="2" charset="-122"/>
              </a:rPr>
              <a:t>   负外部性的活动：理想的矫正税 </a:t>
            </a:r>
            <a:r>
              <a:rPr lang="en-US" altLang="zh-CN" sz="1400" dirty="0">
                <a:latin typeface="宋体" panose="02010600030101010101" pitchFamily="2" charset="-122"/>
                <a:ea typeface="宋体" panose="02010600030101010101" pitchFamily="2" charset="-122"/>
              </a:rPr>
              <a:t>= </a:t>
            </a:r>
            <a:r>
              <a:rPr lang="zh-CN" altLang="en-US" sz="1400" dirty="0">
                <a:solidFill>
                  <a:srgbClr val="FF0000"/>
                </a:solidFill>
                <a:latin typeface="宋体" panose="02010600030101010101" pitchFamily="2" charset="-122"/>
                <a:ea typeface="宋体" panose="02010600030101010101" pitchFamily="2" charset="-122"/>
              </a:rPr>
              <a:t>外部成本</a:t>
            </a:r>
            <a:r>
              <a:rPr lang="zh-CN" altLang="en-US" sz="1400" dirty="0">
                <a:latin typeface="宋体" panose="02010600030101010101" pitchFamily="2" charset="-122"/>
                <a:ea typeface="宋体" panose="02010600030101010101" pitchFamily="2" charset="-122"/>
              </a:rPr>
              <a:t>    正外部性的活动，理想的矫正补贴 </a:t>
            </a:r>
            <a:r>
              <a:rPr lang="en-US" altLang="zh-CN" sz="1400" dirty="0">
                <a:latin typeface="宋体" panose="02010600030101010101" pitchFamily="2" charset="-122"/>
                <a:ea typeface="宋体" panose="02010600030101010101" pitchFamily="2" charset="-122"/>
              </a:rPr>
              <a:t>= </a:t>
            </a:r>
            <a:r>
              <a:rPr lang="zh-CN" altLang="en-US" sz="1400" dirty="0">
                <a:solidFill>
                  <a:srgbClr val="FF0000"/>
                </a:solidFill>
                <a:latin typeface="宋体" panose="02010600030101010101" pitchFamily="2" charset="-122"/>
                <a:ea typeface="宋体" panose="02010600030101010101" pitchFamily="2" charset="-122"/>
              </a:rPr>
              <a:t>外部利益</a:t>
            </a:r>
            <a:endParaRPr lang="en-US" altLang="zh-CN" sz="1400" dirty="0">
              <a:solidFill>
                <a:srgbClr val="FF0000"/>
              </a:solidFill>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39.</a:t>
            </a:r>
            <a:r>
              <a:rPr lang="zh-CN" altLang="en-US" sz="1400" dirty="0">
                <a:latin typeface="宋体" panose="02010600030101010101" pitchFamily="2" charset="-122"/>
                <a:ea typeface="宋体" panose="02010600030101010101" pitchFamily="2" charset="-122"/>
              </a:rPr>
              <a:t>可交易的污染许可证：对每个潜在污染者分配一个允许的最大污染量，并且可以交易</a:t>
            </a: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40.</a:t>
            </a:r>
            <a:r>
              <a:rPr lang="zh-CN" altLang="en-US" sz="1400" dirty="0">
                <a:latin typeface="宋体" panose="02010600030101010101" pitchFamily="2" charset="-122"/>
                <a:ea typeface="宋体" panose="02010600030101010101" pitchFamily="2" charset="-122"/>
              </a:rPr>
              <a:t>科斯定理：如果私人各方可以</a:t>
            </a:r>
            <a:r>
              <a:rPr lang="zh-CN" altLang="en-US" sz="1400" dirty="0">
                <a:solidFill>
                  <a:srgbClr val="FF0000"/>
                </a:solidFill>
                <a:latin typeface="宋体" panose="02010600030101010101" pitchFamily="2" charset="-122"/>
                <a:ea typeface="宋体" panose="02010600030101010101" pitchFamily="2" charset="-122"/>
              </a:rPr>
              <a:t>无成本地就资源配置进行协商</a:t>
            </a:r>
            <a:r>
              <a:rPr lang="zh-CN" altLang="en-US" sz="1400" dirty="0">
                <a:latin typeface="宋体" panose="02010600030101010101" pitchFamily="2" charset="-122"/>
                <a:ea typeface="宋体" panose="02010600030101010101" pitchFamily="2" charset="-122"/>
              </a:rPr>
              <a:t>，那么，他们就可以自己解决外部性问题。</a:t>
            </a: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41.</a:t>
            </a:r>
            <a:r>
              <a:rPr lang="zh-CN" altLang="en-US" sz="1400" dirty="0">
                <a:latin typeface="宋体" panose="02010600030101010101" pitchFamily="2" charset="-122"/>
                <a:ea typeface="宋体" panose="02010600030101010101" pitchFamily="2" charset="-122"/>
              </a:rPr>
              <a:t>交易成本：各方在</a:t>
            </a:r>
            <a:r>
              <a:rPr lang="zh-CN" altLang="en-US" sz="1400" dirty="0">
                <a:solidFill>
                  <a:srgbClr val="FF0000"/>
                </a:solidFill>
                <a:latin typeface="宋体" panose="02010600030101010101" pitchFamily="2" charset="-122"/>
                <a:ea typeface="宋体" panose="02010600030101010101" pitchFamily="2" charset="-122"/>
              </a:rPr>
              <a:t>达成协议与遵守协议过程中所发生的成本</a:t>
            </a:r>
            <a:r>
              <a:rPr lang="zh-CN" altLang="en-US" sz="1400" dirty="0">
                <a:latin typeface="宋体" panose="02010600030101010101" pitchFamily="2" charset="-122"/>
                <a:ea typeface="宋体" panose="02010600030101010101" pitchFamily="2" charset="-122"/>
              </a:rPr>
              <a:t>，这些成本可能最终使双方</a:t>
            </a:r>
            <a:r>
              <a:rPr lang="zh-CN" altLang="en-US" sz="1400" dirty="0">
                <a:solidFill>
                  <a:srgbClr val="FF0000"/>
                </a:solidFill>
                <a:latin typeface="宋体" panose="02010600030101010101" pitchFamily="2" charset="-122"/>
                <a:ea typeface="宋体" panose="02010600030101010101" pitchFamily="2" charset="-122"/>
              </a:rPr>
              <a:t>达不成</a:t>
            </a:r>
            <a:r>
              <a:rPr lang="zh-CN" altLang="en-US" sz="1400" dirty="0">
                <a:latin typeface="宋体" panose="02010600030101010101" pitchFamily="2" charset="-122"/>
                <a:ea typeface="宋体" panose="02010600030101010101" pitchFamily="2" charset="-122"/>
              </a:rPr>
              <a:t>对双方都有利的结果</a:t>
            </a: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42.</a:t>
            </a:r>
            <a:r>
              <a:rPr lang="zh-CN" altLang="en-US" sz="1400" dirty="0">
                <a:latin typeface="宋体" panose="02010600030101010101" pitchFamily="2" charset="-122"/>
                <a:ea typeface="宋体" panose="02010600030101010101" pitchFamily="2" charset="-122"/>
              </a:rPr>
              <a:t>竞争性：一个人的使用会减少他人使用的数量。</a:t>
            </a:r>
          </a:p>
          <a:p>
            <a:pPr marL="0" indent="0">
              <a:buNone/>
            </a:pPr>
            <a:r>
              <a:rPr lang="zh-CN" altLang="en-US" sz="1400" dirty="0">
                <a:latin typeface="宋体" panose="02010600030101010101" pitchFamily="2" charset="-122"/>
                <a:ea typeface="宋体" panose="02010600030101010101" pitchFamily="2" charset="-122"/>
              </a:rPr>
              <a:t>   排他性：指人们必须付费才能消费商品，存在把未付费者排除在消费以外的现实手段。</a:t>
            </a:r>
          </a:p>
          <a:p>
            <a:pPr marL="0" indent="0">
              <a:buNone/>
            </a:pPr>
            <a:r>
              <a:rPr lang="en-US" altLang="zh-CN" sz="1400" dirty="0">
                <a:latin typeface="宋体" panose="02010600030101010101" pitchFamily="2" charset="-122"/>
                <a:ea typeface="宋体" panose="02010600030101010101" pitchFamily="2" charset="-122"/>
              </a:rPr>
              <a:t>43.</a:t>
            </a:r>
            <a:r>
              <a:rPr lang="zh-CN" altLang="en-US" sz="1400" dirty="0">
                <a:latin typeface="宋体" panose="02010600030101010101" pitchFamily="2" charset="-122"/>
                <a:ea typeface="宋体" panose="02010600030101010101" pitchFamily="2" charset="-122"/>
              </a:rPr>
              <a:t>私人物品：有排他性，有竞争性                 俱乐部物品：有排他性，非竞争性</a:t>
            </a:r>
            <a:endParaRPr lang="en-US" altLang="zh-CN" sz="1400" dirty="0">
              <a:latin typeface="宋体" panose="02010600030101010101" pitchFamily="2" charset="-122"/>
              <a:ea typeface="宋体" panose="02010600030101010101" pitchFamily="2" charset="-122"/>
            </a:endParaRPr>
          </a:p>
          <a:p>
            <a:pPr marL="0" indent="0">
              <a:buNone/>
            </a:pPr>
            <a:r>
              <a:rPr lang="zh-CN" altLang="en-US" sz="1400" dirty="0">
                <a:latin typeface="宋体" panose="02010600030101010101" pitchFamily="2" charset="-122"/>
                <a:ea typeface="宋体" panose="02010600030101010101" pitchFamily="2" charset="-122"/>
              </a:rPr>
              <a:t>   公共资源：非排他性，有竞争性                 公共物品：非竞争性，非排他性</a:t>
            </a:r>
          </a:p>
          <a:p>
            <a:pPr marL="0" indent="0">
              <a:buNone/>
            </a:pPr>
            <a:r>
              <a:rPr lang="en-US" altLang="zh-CN" sz="1400" dirty="0">
                <a:latin typeface="宋体" panose="02010600030101010101" pitchFamily="2" charset="-122"/>
                <a:ea typeface="宋体" panose="02010600030101010101" pitchFamily="2" charset="-122"/>
              </a:rPr>
              <a:t>44.</a:t>
            </a:r>
            <a:r>
              <a:rPr lang="zh-CN" altLang="en-US" sz="1400" dirty="0">
                <a:latin typeface="宋体" panose="02010600030101010101" pitchFamily="2" charset="-122"/>
                <a:ea typeface="宋体" panose="02010600030101010101" pitchFamily="2" charset="-122"/>
              </a:rPr>
              <a:t>劳动力包括失业者和劳动力的工人总数 </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就业人数 </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失业人数</a:t>
            </a:r>
          </a:p>
          <a:p>
            <a:pPr marL="0" indent="0">
              <a:buNone/>
            </a:pPr>
            <a:r>
              <a:rPr lang="en-US" altLang="zh-CN" sz="1400" dirty="0">
                <a:latin typeface="宋体" panose="02010600030101010101" pitchFamily="2" charset="-122"/>
                <a:ea typeface="宋体" panose="02010600030101010101" pitchFamily="2" charset="-122"/>
              </a:rPr>
              <a:t>45.</a:t>
            </a:r>
            <a:r>
              <a:rPr lang="zh-CN" altLang="en-US" sz="1400" dirty="0">
                <a:latin typeface="宋体" panose="02010600030101010101" pitchFamily="2" charset="-122"/>
                <a:ea typeface="宋体" panose="02010600030101010101" pitchFamily="2" charset="-122"/>
              </a:rPr>
              <a:t>失业率：劳动力中失业人口的比例</a:t>
            </a:r>
          </a:p>
          <a:p>
            <a:pPr marL="0" indent="0">
              <a:buNone/>
            </a:pPr>
            <a:r>
              <a:rPr lang="en-US" altLang="zh-CN" sz="1400" dirty="0">
                <a:latin typeface="宋体" panose="02010600030101010101" pitchFamily="2" charset="-122"/>
                <a:ea typeface="宋体" panose="02010600030101010101" pitchFamily="2" charset="-122"/>
              </a:rPr>
              <a:t>46.</a:t>
            </a:r>
            <a:r>
              <a:rPr lang="zh-CN" altLang="en-US" sz="1400" dirty="0">
                <a:latin typeface="宋体" panose="02010600030101010101" pitchFamily="2" charset="-122"/>
                <a:ea typeface="宋体" panose="02010600030101010101" pitchFamily="2" charset="-122"/>
              </a:rPr>
              <a:t>劳动力参工率：劳动力在成年人口中的比例</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人口中参与劳动力市场的部分</a:t>
            </a:r>
          </a:p>
          <a:p>
            <a:pPr marL="0" indent="0">
              <a:buNone/>
            </a:pPr>
            <a:r>
              <a:rPr lang="en-US" altLang="zh-CN" sz="1400" dirty="0">
                <a:latin typeface="宋体" panose="02010600030101010101" pitchFamily="2" charset="-122"/>
                <a:ea typeface="宋体" panose="02010600030101010101" pitchFamily="2" charset="-122"/>
              </a:rPr>
              <a:t>47.</a:t>
            </a:r>
            <a:r>
              <a:rPr lang="zh-CN" altLang="en-US" sz="1400" dirty="0">
                <a:latin typeface="宋体" panose="02010600030101010101" pitchFamily="2" charset="-122"/>
                <a:ea typeface="宋体" panose="02010600030101010101" pitchFamily="2" charset="-122"/>
              </a:rPr>
              <a:t>就业</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人口比率</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就业人数</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工作年龄人口</a:t>
            </a:r>
            <a:r>
              <a:rPr lang="en-US" altLang="zh-CN" sz="1400" dirty="0">
                <a:latin typeface="宋体" panose="02010600030101010101" pitchFamily="2" charset="-122"/>
                <a:ea typeface="宋体" panose="02010600030101010101" pitchFamily="2" charset="-122"/>
              </a:rPr>
              <a:t>)*100%</a:t>
            </a:r>
            <a:endParaRPr lang="zh-CN" altLang="en-US" sz="14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E8877525-AB28-2F7E-6E42-606825DDD8C3}"/>
              </a:ext>
            </a:extLst>
          </p:cNvPr>
          <p:cNvSpPr>
            <a:spLocks noGrp="1"/>
          </p:cNvSpPr>
          <p:nvPr>
            <p:ph type="sldNum" sz="quarter" idx="11"/>
          </p:nvPr>
        </p:nvSpPr>
        <p:spPr/>
        <p:txBody>
          <a:bodyPr/>
          <a:lstStyle/>
          <a:p>
            <a:fld id="{CA91A399-1EE1-47BB-A2FF-66C1B24D2703}" type="slidenum">
              <a:rPr lang="en-US" altLang="zh-CN" smtClean="0"/>
              <a:pPr/>
              <a:t>7</a:t>
            </a:fld>
            <a:endParaRPr lang="en-US" altLang="zh-CN"/>
          </a:p>
        </p:txBody>
      </p:sp>
      <p:graphicFrame>
        <p:nvGraphicFramePr>
          <p:cNvPr id="2" name="Object 5">
            <a:extLst>
              <a:ext uri="{FF2B5EF4-FFF2-40B4-BE49-F238E27FC236}">
                <a16:creationId xmlns:a16="http://schemas.microsoft.com/office/drawing/2014/main" id="{8185BDCB-A438-7059-2AFC-08F80CE16CE2}"/>
              </a:ext>
            </a:extLst>
          </p:cNvPr>
          <p:cNvGraphicFramePr>
            <a:graphicFrameLocks noChangeAspect="1"/>
          </p:cNvGraphicFramePr>
          <p:nvPr>
            <p:extLst>
              <p:ext uri="{D42A27DB-BD31-4B8C-83A1-F6EECF244321}">
                <p14:modId xmlns:p14="http://schemas.microsoft.com/office/powerpoint/2010/main" val="3132486147"/>
              </p:ext>
            </p:extLst>
          </p:nvPr>
        </p:nvGraphicFramePr>
        <p:xfrm>
          <a:off x="5473875" y="5383328"/>
          <a:ext cx="2767491" cy="550605"/>
        </p:xfrm>
        <a:graphic>
          <a:graphicData uri="http://schemas.openxmlformats.org/presentationml/2006/ole">
            <mc:AlternateContent xmlns:mc="http://schemas.openxmlformats.org/markup-compatibility/2006">
              <mc:Choice xmlns:v="urn:schemas-microsoft-com:vml" Requires="v">
                <p:oleObj r:id="rId2" imgW="1613535" imgH="419100" progId="Equations">
                  <p:embed/>
                </p:oleObj>
              </mc:Choice>
              <mc:Fallback>
                <p:oleObj r:id="rId2" imgW="1613535" imgH="419100" progId="Equations">
                  <p:embed/>
                  <p:pic>
                    <p:nvPicPr>
                      <p:cNvPr id="16389" name="Object 5"/>
                      <p:cNvPicPr/>
                      <p:nvPr/>
                    </p:nvPicPr>
                    <p:blipFill>
                      <a:blip r:embed="rId3"/>
                      <a:stretch>
                        <a:fillRect/>
                      </a:stretch>
                    </p:blipFill>
                    <p:spPr>
                      <a:xfrm>
                        <a:off x="5473875" y="5383328"/>
                        <a:ext cx="2767491" cy="550605"/>
                      </a:xfrm>
                      <a:prstGeom prst="rect">
                        <a:avLst/>
                      </a:prstGeom>
                      <a:noFill/>
                      <a:ln w="38100">
                        <a:noFill/>
                        <a:miter/>
                      </a:ln>
                    </p:spPr>
                  </p:pic>
                </p:oleObj>
              </mc:Fallback>
            </mc:AlternateContent>
          </a:graphicData>
        </a:graphic>
      </p:graphicFrame>
      <p:graphicFrame>
        <p:nvGraphicFramePr>
          <p:cNvPr id="5" name="Object 4">
            <a:extLst>
              <a:ext uri="{FF2B5EF4-FFF2-40B4-BE49-F238E27FC236}">
                <a16:creationId xmlns:a16="http://schemas.microsoft.com/office/drawing/2014/main" id="{6099EDA9-2DC8-0390-7C5A-9E442289E9F1}"/>
              </a:ext>
            </a:extLst>
          </p:cNvPr>
          <p:cNvGraphicFramePr>
            <a:graphicFrameLocks noChangeAspect="1"/>
          </p:cNvGraphicFramePr>
          <p:nvPr>
            <p:extLst>
              <p:ext uri="{D42A27DB-BD31-4B8C-83A1-F6EECF244321}">
                <p14:modId xmlns:p14="http://schemas.microsoft.com/office/powerpoint/2010/main" val="4227577612"/>
              </p:ext>
            </p:extLst>
          </p:nvPr>
        </p:nvGraphicFramePr>
        <p:xfrm>
          <a:off x="5473875" y="6172775"/>
          <a:ext cx="2310465" cy="514558"/>
        </p:xfrm>
        <a:graphic>
          <a:graphicData uri="http://schemas.openxmlformats.org/presentationml/2006/ole">
            <mc:AlternateContent xmlns:mc="http://schemas.openxmlformats.org/markup-compatibility/2006">
              <mc:Choice xmlns:v="urn:schemas-microsoft-com:vml" Requires="v">
                <p:oleObj r:id="rId4" imgW="2045335" imgH="419100" progId="Equations">
                  <p:embed/>
                </p:oleObj>
              </mc:Choice>
              <mc:Fallback>
                <p:oleObj r:id="rId4" imgW="2045335" imgH="419100" progId="Equations">
                  <p:embed/>
                  <p:pic>
                    <p:nvPicPr>
                      <p:cNvPr id="17412" name="Object 4"/>
                      <p:cNvPicPr/>
                      <p:nvPr/>
                    </p:nvPicPr>
                    <p:blipFill>
                      <a:blip r:embed="rId5"/>
                      <a:stretch>
                        <a:fillRect/>
                      </a:stretch>
                    </p:blipFill>
                    <p:spPr>
                      <a:xfrm>
                        <a:off x="5473875" y="6172775"/>
                        <a:ext cx="2310465" cy="514558"/>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41595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A21F108-514A-FF3B-7C75-C0E41649AC99}"/>
              </a:ext>
            </a:extLst>
          </p:cNvPr>
          <p:cNvPicPr>
            <a:picLocks noChangeAspect="1"/>
          </p:cNvPicPr>
          <p:nvPr/>
        </p:nvPicPr>
        <p:blipFill>
          <a:blip r:embed="rId2"/>
          <a:stretch>
            <a:fillRect/>
          </a:stretch>
        </p:blipFill>
        <p:spPr>
          <a:xfrm>
            <a:off x="6762934" y="4910312"/>
            <a:ext cx="2084997" cy="1278644"/>
          </a:xfrm>
          <a:prstGeom prst="rect">
            <a:avLst/>
          </a:prstGeom>
        </p:spPr>
      </p:pic>
      <p:sp>
        <p:nvSpPr>
          <p:cNvPr id="3" name="内容占位符 2">
            <a:extLst>
              <a:ext uri="{FF2B5EF4-FFF2-40B4-BE49-F238E27FC236}">
                <a16:creationId xmlns:a16="http://schemas.microsoft.com/office/drawing/2014/main" id="{207A7EA4-FFF5-CF20-A169-7B54415D2CFE}"/>
              </a:ext>
            </a:extLst>
          </p:cNvPr>
          <p:cNvSpPr>
            <a:spLocks noGrp="1"/>
          </p:cNvSpPr>
          <p:nvPr>
            <p:ph idx="1"/>
          </p:nvPr>
        </p:nvSpPr>
        <p:spPr>
          <a:xfrm>
            <a:off x="157162" y="114300"/>
            <a:ext cx="8829676" cy="6629399"/>
          </a:xfrm>
        </p:spPr>
        <p:txBody>
          <a:bodyPr/>
          <a:lstStyle/>
          <a:p>
            <a:pPr marL="0" indent="0">
              <a:buNone/>
            </a:pPr>
            <a:r>
              <a:rPr lang="en-US" altLang="zh-CN" sz="1400" dirty="0">
                <a:latin typeface="宋体" panose="02010600030101010101" pitchFamily="2" charset="-122"/>
                <a:ea typeface="宋体" panose="02010600030101010101" pitchFamily="2" charset="-122"/>
              </a:rPr>
              <a:t>48.</a:t>
            </a:r>
            <a:r>
              <a:rPr lang="zh-CN" altLang="en-US" sz="1400" dirty="0">
                <a:latin typeface="宋体" panose="02010600030101010101" pitchFamily="2" charset="-122"/>
                <a:ea typeface="宋体" panose="02010600030101010101" pitchFamily="2" charset="-122"/>
              </a:rPr>
              <a:t>纳什均衡：给定其他参与者的策略，参与者选择最大化自己受益的策略，由此来组织的策略组合</a:t>
            </a:r>
          </a:p>
          <a:p>
            <a:pPr marL="0" indent="0">
              <a:buNone/>
            </a:pPr>
            <a:r>
              <a:rPr lang="en-US" altLang="zh-CN" sz="1400" dirty="0">
                <a:latin typeface="宋体" panose="02010600030101010101" pitchFamily="2" charset="-122"/>
                <a:ea typeface="宋体" panose="02010600030101010101" pitchFamily="2" charset="-122"/>
              </a:rPr>
              <a:t>49.</a:t>
            </a:r>
            <a:r>
              <a:rPr lang="zh-CN" altLang="en-US" sz="1400" dirty="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GDP</a:t>
            </a:r>
            <a:r>
              <a:rPr lang="zh-CN" altLang="en-US" sz="1400" dirty="0">
                <a:latin typeface="宋体" panose="02010600030101010101" pitchFamily="2" charset="-122"/>
                <a:ea typeface="宋体" panose="02010600030101010101" pitchFamily="2" charset="-122"/>
              </a:rPr>
              <a:t>：在</a:t>
            </a:r>
            <a:r>
              <a:rPr lang="zh-CN" altLang="en-US" sz="1400" dirty="0">
                <a:solidFill>
                  <a:srgbClr val="FF0000"/>
                </a:solidFill>
                <a:latin typeface="宋体" panose="02010600030101010101" pitchFamily="2" charset="-122"/>
                <a:ea typeface="宋体" panose="02010600030101010101" pitchFamily="2" charset="-122"/>
              </a:rPr>
              <a:t>一定时期</a:t>
            </a:r>
            <a:r>
              <a:rPr lang="zh-CN" altLang="en-US" sz="1400" dirty="0">
                <a:latin typeface="宋体" panose="02010600030101010101" pitchFamily="2" charset="-122"/>
                <a:ea typeface="宋体" panose="02010600030101010101" pitchFamily="2" charset="-122"/>
              </a:rPr>
              <a:t>内一</a:t>
            </a:r>
            <a:r>
              <a:rPr lang="zh-CN" altLang="en-US" sz="1400" dirty="0">
                <a:solidFill>
                  <a:srgbClr val="FF0000"/>
                </a:solidFill>
                <a:latin typeface="宋体" panose="02010600030101010101" pitchFamily="2" charset="-122"/>
                <a:ea typeface="宋体" panose="02010600030101010101" pitchFamily="2" charset="-122"/>
              </a:rPr>
              <a:t>国境内</a:t>
            </a:r>
            <a:r>
              <a:rPr lang="zh-CN" altLang="en-US" sz="1400" dirty="0">
                <a:latin typeface="宋体" panose="02010600030101010101" pitchFamily="2" charset="-122"/>
                <a:ea typeface="宋体" panose="02010600030101010101" pitchFamily="2" charset="-122"/>
              </a:rPr>
              <a:t>生产的所有</a:t>
            </a:r>
            <a:r>
              <a:rPr lang="zh-CN" altLang="en-US" sz="1400" dirty="0">
                <a:solidFill>
                  <a:srgbClr val="FF0000"/>
                </a:solidFill>
                <a:latin typeface="宋体" panose="02010600030101010101" pitchFamily="2" charset="-122"/>
                <a:ea typeface="宋体" panose="02010600030101010101" pitchFamily="2" charset="-122"/>
              </a:rPr>
              <a:t>最终物品</a:t>
            </a:r>
            <a:r>
              <a:rPr lang="zh-CN" altLang="en-US" sz="1400" dirty="0">
                <a:latin typeface="宋体" panose="02010600030101010101" pitchFamily="2" charset="-122"/>
                <a:ea typeface="宋体" panose="02010600030101010101" pitchFamily="2" charset="-122"/>
              </a:rPr>
              <a:t>和服务的市场价值</a:t>
            </a: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50.</a:t>
            </a:r>
            <a:r>
              <a:rPr lang="zh-CN" altLang="en-US" sz="1400" dirty="0">
                <a:latin typeface="宋体" panose="02010600030101010101" pitchFamily="2" charset="-122"/>
                <a:ea typeface="宋体" panose="02010600030101010101" pitchFamily="2" charset="-122"/>
              </a:rPr>
              <a:t>最终产品</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中间产品：特定时间内</a:t>
            </a:r>
            <a:r>
              <a:rPr lang="zh-CN" altLang="en-US" sz="1400" dirty="0">
                <a:solidFill>
                  <a:srgbClr val="FF0000"/>
                </a:solidFill>
                <a:latin typeface="宋体" panose="02010600030101010101" pitchFamily="2" charset="-122"/>
                <a:ea typeface="宋体" panose="02010600030101010101" pitchFamily="2" charset="-122"/>
              </a:rPr>
              <a:t>最终使用者</a:t>
            </a:r>
            <a:r>
              <a:rPr lang="zh-CN" altLang="en-US" sz="1400" dirty="0">
                <a:latin typeface="宋体" panose="02010600030101010101" pitchFamily="2" charset="-122"/>
                <a:ea typeface="宋体" panose="02010600030101010101" pitchFamily="2" charset="-122"/>
              </a:rPr>
              <a:t>购买的产品</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如面粉，被家庭购买使用就是最终产品，被企业购买做面包就是中间产品</a:t>
            </a:r>
            <a:r>
              <a:rPr lang="en-US" altLang="zh-CN" sz="1400" dirty="0">
                <a:latin typeface="宋体" panose="02010600030101010101" pitchFamily="2" charset="-122"/>
                <a:ea typeface="宋体" panose="02010600030101010101" pitchFamily="2" charset="-122"/>
              </a:rPr>
              <a:t>)</a:t>
            </a:r>
          </a:p>
          <a:p>
            <a:pPr marL="0" indent="0">
              <a:buNone/>
            </a:pPr>
            <a:r>
              <a:rPr lang="en-US" altLang="zh-CN" sz="1400" dirty="0">
                <a:latin typeface="宋体" panose="02010600030101010101" pitchFamily="2" charset="-122"/>
                <a:ea typeface="宋体" panose="02010600030101010101" pitchFamily="2" charset="-122"/>
              </a:rPr>
              <a:t>51.GDP</a:t>
            </a:r>
            <a:r>
              <a:rPr lang="zh-CN" altLang="en-US" sz="1400" dirty="0">
                <a:latin typeface="宋体" panose="02010600030101010101" pitchFamily="2" charset="-122"/>
                <a:ea typeface="宋体" panose="02010600030101010101" pitchFamily="2" charset="-122"/>
              </a:rPr>
              <a:t>平减指数 </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名义</a:t>
            </a:r>
            <a:r>
              <a:rPr lang="en-US" altLang="zh-CN" sz="1400" dirty="0">
                <a:latin typeface="宋体" panose="02010600030101010101" pitchFamily="2" charset="-122"/>
                <a:ea typeface="宋体" panose="02010600030101010101" pitchFamily="2" charset="-122"/>
              </a:rPr>
              <a:t>GDP / </a:t>
            </a:r>
            <a:r>
              <a:rPr lang="zh-CN" altLang="en-US" sz="1400" dirty="0">
                <a:latin typeface="宋体" panose="02010600030101010101" pitchFamily="2" charset="-122"/>
                <a:ea typeface="宋体" panose="02010600030101010101" pitchFamily="2" charset="-122"/>
              </a:rPr>
              <a:t>实际</a:t>
            </a:r>
            <a:r>
              <a:rPr lang="en-US" altLang="zh-CN" sz="1400" dirty="0">
                <a:latin typeface="宋体" panose="02010600030101010101" pitchFamily="2" charset="-122"/>
                <a:ea typeface="宋体" panose="02010600030101010101" pitchFamily="2" charset="-122"/>
              </a:rPr>
              <a:t>GDP</a:t>
            </a:r>
            <a:r>
              <a:rPr lang="zh-CN" altLang="en-US" sz="1400" dirty="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名义</a:t>
            </a:r>
            <a:r>
              <a:rPr lang="en-US" altLang="zh-CN" sz="1400" dirty="0">
                <a:latin typeface="宋体" panose="02010600030101010101" pitchFamily="2" charset="-122"/>
                <a:ea typeface="宋体" panose="02010600030101010101" pitchFamily="2" charset="-122"/>
              </a:rPr>
              <a:t>GDP = </a:t>
            </a:r>
            <a:r>
              <a:rPr lang="zh-CN" altLang="en-US" sz="1400" dirty="0">
                <a:latin typeface="宋体" panose="02010600030101010101" pitchFamily="2" charset="-122"/>
                <a:ea typeface="宋体" panose="02010600030101010101" pitchFamily="2" charset="-122"/>
              </a:rPr>
              <a:t>观察期价格</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观察期数量</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实际</a:t>
            </a:r>
            <a:r>
              <a:rPr lang="en-US" altLang="zh-CN" sz="1400" dirty="0">
                <a:latin typeface="宋体" panose="02010600030101010101" pitchFamily="2" charset="-122"/>
                <a:ea typeface="宋体" panose="02010600030101010101" pitchFamily="2" charset="-122"/>
              </a:rPr>
              <a:t>GDP = </a:t>
            </a:r>
            <a:r>
              <a:rPr lang="zh-CN" altLang="en-US" sz="1400" dirty="0">
                <a:latin typeface="宋体" panose="02010600030101010101" pitchFamily="2" charset="-122"/>
                <a:ea typeface="宋体" panose="02010600030101010101" pitchFamily="2" charset="-122"/>
              </a:rPr>
              <a:t>基期价格</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观察期数量</a:t>
            </a:r>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a:p>
            <a:pPr marL="0" indent="0">
              <a:buNone/>
            </a:pPr>
            <a:r>
              <a:rPr lang="zh-CN" altLang="en-US" sz="1400" dirty="0">
                <a:latin typeface="宋体" panose="02010600030101010101" pitchFamily="2" charset="-122"/>
                <a:ea typeface="宋体" panose="02010600030101010101" pitchFamily="2" charset="-122"/>
              </a:rPr>
              <a:t>   通货膨胀率 </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第二年</a:t>
            </a:r>
            <a:r>
              <a:rPr lang="en-US" altLang="zh-CN" sz="1400" dirty="0">
                <a:latin typeface="宋体" panose="02010600030101010101" pitchFamily="2" charset="-122"/>
                <a:ea typeface="宋体" panose="02010600030101010101" pitchFamily="2" charset="-122"/>
              </a:rPr>
              <a:t>GDP</a:t>
            </a:r>
            <a:r>
              <a:rPr lang="zh-CN" altLang="en-US" sz="1400" dirty="0">
                <a:latin typeface="宋体" panose="02010600030101010101" pitchFamily="2" charset="-122"/>
                <a:ea typeface="宋体" panose="02010600030101010101" pitchFamily="2" charset="-122"/>
              </a:rPr>
              <a:t>平减指数 </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第一年</a:t>
            </a:r>
            <a:r>
              <a:rPr lang="en-US" altLang="zh-CN" sz="1400" dirty="0">
                <a:latin typeface="宋体" panose="02010600030101010101" pitchFamily="2" charset="-122"/>
                <a:ea typeface="宋体" panose="02010600030101010101" pitchFamily="2" charset="-122"/>
              </a:rPr>
              <a:t>GDP</a:t>
            </a:r>
            <a:r>
              <a:rPr lang="zh-CN" altLang="en-US" sz="1400" dirty="0">
                <a:latin typeface="宋体" panose="02010600030101010101" pitchFamily="2" charset="-122"/>
                <a:ea typeface="宋体" panose="02010600030101010101" pitchFamily="2" charset="-122"/>
              </a:rPr>
              <a:t>平减指数</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第一年</a:t>
            </a:r>
            <a:r>
              <a:rPr lang="en-US" altLang="zh-CN" sz="1400" dirty="0">
                <a:latin typeface="宋体" panose="02010600030101010101" pitchFamily="2" charset="-122"/>
                <a:ea typeface="宋体" panose="02010600030101010101" pitchFamily="2" charset="-122"/>
              </a:rPr>
              <a:t>GDP</a:t>
            </a:r>
            <a:r>
              <a:rPr lang="zh-CN" altLang="en-US" sz="1400" dirty="0">
                <a:latin typeface="宋体" panose="02010600030101010101" pitchFamily="2" charset="-122"/>
                <a:ea typeface="宋体" panose="02010600030101010101" pitchFamily="2" charset="-122"/>
              </a:rPr>
              <a:t>平减指数</a:t>
            </a: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52.CPI</a:t>
            </a:r>
            <a:r>
              <a:rPr lang="zh-CN" altLang="en-US" sz="1400" dirty="0">
                <a:latin typeface="宋体" panose="02010600030101010101" pitchFamily="2" charset="-122"/>
                <a:ea typeface="宋体" panose="02010600030101010101" pitchFamily="2" charset="-122"/>
              </a:rPr>
              <a:t>：衡量消费者为消费固定一揽子产品与服务而支付的平均价格</a:t>
            </a:r>
            <a:endParaRPr lang="en-US" altLang="zh-CN" sz="1400" dirty="0">
              <a:latin typeface="宋体" panose="02010600030101010101" pitchFamily="2" charset="-122"/>
              <a:ea typeface="宋体" panose="02010600030101010101" pitchFamily="2" charset="-122"/>
            </a:endParaRPr>
          </a:p>
          <a:p>
            <a:pPr marL="0" indent="0">
              <a:buNone/>
            </a:pPr>
            <a:r>
              <a:rPr lang="zh-CN" altLang="en-US" sz="1400" dirty="0">
                <a:latin typeface="宋体" panose="02010600030101010101" pitchFamily="2" charset="-122"/>
                <a:ea typeface="宋体" panose="02010600030101010101" pitchFamily="2" charset="-122"/>
              </a:rPr>
              <a:t>   通货膨胀率</a:t>
            </a:r>
            <a:r>
              <a:rPr lang="en-US" altLang="zh-CN" sz="1400" dirty="0">
                <a:latin typeface="宋体" panose="02010600030101010101" pitchFamily="2" charset="-122"/>
                <a:ea typeface="宋体" panose="02010600030101010101" pitchFamily="2" charset="-122"/>
              </a:rPr>
              <a:t>=a</a:t>
            </a:r>
            <a:r>
              <a:rPr lang="en-US" altLang="zh-CN" sz="700" dirty="0">
                <a:latin typeface="宋体" panose="02010600030101010101" pitchFamily="2" charset="-122"/>
                <a:ea typeface="宋体" panose="02010600030101010101" pitchFamily="2" charset="-122"/>
              </a:rPr>
              <a:t>1</a:t>
            </a:r>
            <a:r>
              <a:rPr lang="en-US" altLang="zh-CN" sz="1400" dirty="0">
                <a:latin typeface="宋体" panose="02010600030101010101" pitchFamily="2" charset="-122"/>
                <a:ea typeface="宋体" panose="02010600030101010101" pitchFamily="2" charset="-122"/>
              </a:rPr>
              <a:t>(P</a:t>
            </a:r>
            <a:r>
              <a:rPr lang="en-US" altLang="zh-CN" sz="800" dirty="0">
                <a:latin typeface="宋体" panose="02010600030101010101" pitchFamily="2" charset="-122"/>
                <a:ea typeface="宋体" panose="02010600030101010101" pitchFamily="2" charset="-122"/>
              </a:rPr>
              <a:t>1t</a:t>
            </a:r>
            <a:r>
              <a:rPr lang="en-US" altLang="zh-CN" sz="1400" dirty="0">
                <a:latin typeface="宋体" panose="02010600030101010101" pitchFamily="2" charset="-122"/>
                <a:ea typeface="宋体" panose="02010600030101010101" pitchFamily="2" charset="-122"/>
              </a:rPr>
              <a:t>/P</a:t>
            </a:r>
            <a:r>
              <a:rPr lang="en-US" altLang="zh-CN" sz="800" dirty="0">
                <a:latin typeface="宋体" panose="02010600030101010101" pitchFamily="2" charset="-122"/>
                <a:ea typeface="宋体" panose="02010600030101010101" pitchFamily="2" charset="-122"/>
              </a:rPr>
              <a:t>10</a:t>
            </a:r>
            <a:r>
              <a:rPr lang="en-US" altLang="zh-CN" sz="1400" dirty="0">
                <a:latin typeface="宋体" panose="02010600030101010101" pitchFamily="2" charset="-122"/>
                <a:ea typeface="宋体" panose="02010600030101010101" pitchFamily="2" charset="-122"/>
              </a:rPr>
              <a:t>)+a</a:t>
            </a:r>
            <a:r>
              <a:rPr lang="en-US" altLang="zh-CN" sz="800" dirty="0">
                <a:latin typeface="宋体" panose="02010600030101010101" pitchFamily="2" charset="-122"/>
                <a:ea typeface="宋体" panose="02010600030101010101" pitchFamily="2" charset="-122"/>
              </a:rPr>
              <a:t>2</a:t>
            </a:r>
            <a:r>
              <a:rPr lang="en-US" altLang="zh-CN" sz="1400" dirty="0">
                <a:latin typeface="宋体" panose="02010600030101010101" pitchFamily="2" charset="-122"/>
                <a:ea typeface="宋体" panose="02010600030101010101" pitchFamily="2" charset="-122"/>
              </a:rPr>
              <a:t>(P</a:t>
            </a:r>
            <a:r>
              <a:rPr lang="en-US" altLang="zh-CN" sz="800" dirty="0">
                <a:latin typeface="宋体" panose="02010600030101010101" pitchFamily="2" charset="-122"/>
                <a:ea typeface="宋体" panose="02010600030101010101" pitchFamily="2" charset="-122"/>
              </a:rPr>
              <a:t>2t</a:t>
            </a:r>
            <a:r>
              <a:rPr lang="en-US" altLang="zh-CN" sz="1400" dirty="0">
                <a:latin typeface="宋体" panose="02010600030101010101" pitchFamily="2" charset="-122"/>
                <a:ea typeface="宋体" panose="02010600030101010101" pitchFamily="2" charset="-122"/>
              </a:rPr>
              <a:t>/P</a:t>
            </a:r>
            <a:r>
              <a:rPr lang="en-US" altLang="zh-CN" sz="800" dirty="0">
                <a:latin typeface="宋体" panose="02010600030101010101" pitchFamily="2" charset="-122"/>
                <a:ea typeface="宋体" panose="02010600030101010101" pitchFamily="2" charset="-122"/>
              </a:rPr>
              <a:t>20</a:t>
            </a:r>
            <a:r>
              <a:rPr lang="en-US" altLang="zh-CN" sz="1400" dirty="0">
                <a:latin typeface="宋体" panose="02010600030101010101" pitchFamily="2" charset="-122"/>
                <a:ea typeface="宋体" panose="02010600030101010101" pitchFamily="2" charset="-122"/>
              </a:rPr>
              <a:t>)+……+a</a:t>
            </a:r>
            <a:r>
              <a:rPr lang="en-US" altLang="zh-CN" sz="800" dirty="0">
                <a:latin typeface="宋体" panose="02010600030101010101" pitchFamily="2" charset="-122"/>
                <a:ea typeface="宋体" panose="02010600030101010101" pitchFamily="2" charset="-122"/>
              </a:rPr>
              <a:t>n</a:t>
            </a:r>
            <a:r>
              <a:rPr lang="en-US" altLang="zh-CN" sz="1400" dirty="0">
                <a:latin typeface="宋体" panose="02010600030101010101" pitchFamily="2" charset="-122"/>
                <a:ea typeface="宋体" panose="02010600030101010101" pitchFamily="2" charset="-122"/>
              </a:rPr>
              <a:t>(</a:t>
            </a:r>
            <a:r>
              <a:rPr lang="en-US" altLang="zh-CN" sz="1400" dirty="0" err="1">
                <a:latin typeface="宋体" panose="02010600030101010101" pitchFamily="2" charset="-122"/>
                <a:ea typeface="宋体" panose="02010600030101010101" pitchFamily="2" charset="-122"/>
              </a:rPr>
              <a:t>P</a:t>
            </a:r>
            <a:r>
              <a:rPr lang="en-US" altLang="zh-CN" sz="800" dirty="0" err="1">
                <a:latin typeface="宋体" panose="02010600030101010101" pitchFamily="2" charset="-122"/>
                <a:ea typeface="宋体" panose="02010600030101010101" pitchFamily="2" charset="-122"/>
              </a:rPr>
              <a:t>nt</a:t>
            </a:r>
            <a:r>
              <a:rPr lang="en-US" altLang="zh-CN" sz="1400" dirty="0">
                <a:latin typeface="宋体" panose="02010600030101010101" pitchFamily="2" charset="-122"/>
                <a:ea typeface="宋体" panose="02010600030101010101" pitchFamily="2" charset="-122"/>
              </a:rPr>
              <a:t>/P</a:t>
            </a:r>
            <a:r>
              <a:rPr lang="en-US" altLang="zh-CN" sz="800" dirty="0">
                <a:latin typeface="宋体" panose="02010600030101010101" pitchFamily="2" charset="-122"/>
                <a:ea typeface="宋体" panose="02010600030101010101" pitchFamily="2" charset="-122"/>
              </a:rPr>
              <a:t>n0</a:t>
            </a:r>
            <a:r>
              <a:rPr lang="en-US" altLang="zh-CN" sz="1400" dirty="0">
                <a:latin typeface="宋体" panose="02010600030101010101" pitchFamily="2" charset="-122"/>
                <a:ea typeface="宋体" panose="02010600030101010101" pitchFamily="2" charset="-122"/>
              </a:rPr>
              <a:t>)(P</a:t>
            </a:r>
            <a:r>
              <a:rPr lang="zh-CN" altLang="en-US" sz="1400" dirty="0">
                <a:latin typeface="宋体" panose="02010600030101010101" pitchFamily="2" charset="-122"/>
                <a:ea typeface="宋体" panose="02010600030101010101" pitchFamily="2" charset="-122"/>
              </a:rPr>
              <a:t>为代表性消费品的价格，</a:t>
            </a:r>
            <a:r>
              <a:rPr lang="en-US" altLang="zh-CN" sz="1400" dirty="0">
                <a:latin typeface="宋体" panose="02010600030101010101" pitchFamily="2" charset="-122"/>
                <a:ea typeface="宋体" panose="02010600030101010101" pitchFamily="2" charset="-122"/>
              </a:rPr>
              <a:t>a</a:t>
            </a:r>
            <a:r>
              <a:rPr lang="zh-CN" altLang="en-US" sz="1400" dirty="0">
                <a:latin typeface="宋体" panose="02010600030101010101" pitchFamily="2" charset="-122"/>
                <a:ea typeface="宋体" panose="02010600030101010101" pitchFamily="2" charset="-122"/>
              </a:rPr>
              <a:t>为权重</a:t>
            </a:r>
            <a:r>
              <a:rPr lang="en-US" altLang="zh-CN" sz="1400" dirty="0">
                <a:latin typeface="宋体" panose="02010600030101010101" pitchFamily="2" charset="-122"/>
                <a:ea typeface="宋体" panose="02010600030101010101" pitchFamily="2" charset="-122"/>
              </a:rPr>
              <a:t>)</a:t>
            </a:r>
          </a:p>
          <a:p>
            <a:pPr marL="0" indent="0">
              <a:buNone/>
            </a:pPr>
            <a:r>
              <a:rPr lang="en-US" altLang="zh-CN" sz="1400" dirty="0">
                <a:latin typeface="宋体" panose="02010600030101010101" pitchFamily="2" charset="-122"/>
                <a:ea typeface="宋体" panose="02010600030101010101" pitchFamily="2" charset="-122"/>
              </a:rPr>
              <a:t>53.</a:t>
            </a:r>
            <a:r>
              <a:rPr lang="zh-CN" altLang="en-US" sz="1400" dirty="0">
                <a:latin typeface="宋体" panose="02010600030101010101" pitchFamily="2" charset="-122"/>
                <a:ea typeface="宋体" panose="02010600030101010101" pitchFamily="2" charset="-122"/>
              </a:rPr>
              <a:t>自然失业率：失业率围绕它上下波动的。正常失业率是达到充分就业时的失业率，它等于</a:t>
            </a:r>
            <a:r>
              <a:rPr lang="zh-CN" altLang="en-US" sz="1400" dirty="0">
                <a:solidFill>
                  <a:srgbClr val="FF0000"/>
                </a:solidFill>
                <a:latin typeface="宋体" panose="02010600030101010101" pitchFamily="2" charset="-122"/>
                <a:ea typeface="宋体" panose="02010600030101010101" pitchFamily="2" charset="-122"/>
              </a:rPr>
              <a:t>摩擦性失业率与结构性失业率之和</a:t>
            </a:r>
            <a:r>
              <a:rPr lang="zh-CN" altLang="en-US" sz="1400" dirty="0">
                <a:latin typeface="宋体" panose="02010600030101010101" pitchFamily="2" charset="-122"/>
                <a:ea typeface="宋体" panose="02010600030101010101" pitchFamily="2" charset="-122"/>
              </a:rPr>
              <a:t>。充分就业时的实际</a:t>
            </a:r>
            <a:r>
              <a:rPr lang="en-US" altLang="zh-CN" sz="1400" dirty="0">
                <a:latin typeface="宋体" panose="02010600030101010101" pitchFamily="2" charset="-122"/>
                <a:ea typeface="宋体" panose="02010600030101010101" pitchFamily="2" charset="-122"/>
              </a:rPr>
              <a:t>GDP</a:t>
            </a:r>
            <a:r>
              <a:rPr lang="zh-CN" altLang="en-US" sz="1400" dirty="0">
                <a:latin typeface="宋体" panose="02010600030101010101" pitchFamily="2" charset="-122"/>
                <a:ea typeface="宋体" panose="02010600030101010101" pitchFamily="2" charset="-122"/>
              </a:rPr>
              <a:t>称为潜在</a:t>
            </a:r>
            <a:r>
              <a:rPr lang="en-US" altLang="zh-CN" sz="1400" dirty="0">
                <a:latin typeface="宋体" panose="02010600030101010101" pitchFamily="2" charset="-122"/>
                <a:ea typeface="宋体" panose="02010600030101010101" pitchFamily="2" charset="-122"/>
              </a:rPr>
              <a:t>GDP</a:t>
            </a:r>
            <a:r>
              <a:rPr lang="zh-CN" altLang="en-US" sz="1400" dirty="0">
                <a:latin typeface="宋体" panose="02010600030101010101" pitchFamily="2" charset="-122"/>
                <a:ea typeface="宋体" panose="02010600030101010101" pitchFamily="2" charset="-122"/>
              </a:rPr>
              <a:t>。</a:t>
            </a:r>
          </a:p>
          <a:p>
            <a:pPr marL="0" indent="0">
              <a:buNone/>
            </a:pPr>
            <a:r>
              <a:rPr lang="en-US" altLang="zh-CN" sz="1400" dirty="0">
                <a:latin typeface="宋体" panose="02010600030101010101" pitchFamily="2" charset="-122"/>
                <a:ea typeface="宋体" panose="02010600030101010101" pitchFamily="2" charset="-122"/>
              </a:rPr>
              <a:t>54.</a:t>
            </a:r>
            <a:r>
              <a:rPr lang="zh-CN" altLang="en-US" sz="1400" dirty="0">
                <a:latin typeface="宋体" panose="02010600030101010101" pitchFamily="2" charset="-122"/>
                <a:ea typeface="宋体" panose="02010600030101010101" pitchFamily="2" charset="-122"/>
              </a:rPr>
              <a:t>周期性失业：失业率</a:t>
            </a:r>
            <a:r>
              <a:rPr lang="zh-CN" altLang="en-US" sz="1400" dirty="0">
                <a:solidFill>
                  <a:srgbClr val="FF0000"/>
                </a:solidFill>
                <a:latin typeface="宋体" panose="02010600030101010101" pitchFamily="2" charset="-122"/>
                <a:ea typeface="宋体" panose="02010600030101010101" pitchFamily="2" charset="-122"/>
              </a:rPr>
              <a:t>对自然失业率的背离</a:t>
            </a:r>
            <a:r>
              <a:rPr lang="zh-CN" altLang="en-US" sz="1400" dirty="0">
                <a:latin typeface="宋体" panose="02010600030101010101" pitchFamily="2" charset="-122"/>
                <a:ea typeface="宋体" panose="02010600030101010101" pitchFamily="2" charset="-122"/>
              </a:rPr>
              <a:t>，伴随着经济周期而波动的失业，在经济衰退时，周期性失业会增加；在经济扩张时，周期性失业减少</a:t>
            </a: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55.</a:t>
            </a:r>
            <a:r>
              <a:rPr lang="zh-CN" altLang="en-US" sz="1400" dirty="0">
                <a:latin typeface="宋体" panose="02010600030101010101" pitchFamily="2" charset="-122"/>
                <a:ea typeface="宋体" panose="02010600030101010101" pitchFamily="2" charset="-122"/>
              </a:rPr>
              <a:t>摩擦性失业：由于工人</a:t>
            </a:r>
            <a:r>
              <a:rPr lang="zh-CN" altLang="en-US" sz="1400" dirty="0">
                <a:solidFill>
                  <a:srgbClr val="FF0000"/>
                </a:solidFill>
                <a:latin typeface="宋体" panose="02010600030101010101" pitchFamily="2" charset="-122"/>
                <a:ea typeface="宋体" panose="02010600030101010101" pitchFamily="2" charset="-122"/>
              </a:rPr>
              <a:t>寻找最适合自己嗜好和技能的工作需要时间</a:t>
            </a:r>
            <a:r>
              <a:rPr lang="zh-CN" altLang="en-US" sz="1400" dirty="0">
                <a:latin typeface="宋体" panose="02010600030101010101" pitchFamily="2" charset="-122"/>
                <a:ea typeface="宋体" panose="02010600030101010101" pitchFamily="2" charset="-122"/>
              </a:rPr>
              <a:t>，解释较短的失业</a:t>
            </a: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56.</a:t>
            </a:r>
            <a:r>
              <a:rPr lang="zh-CN" altLang="en-US" sz="1400" dirty="0">
                <a:latin typeface="宋体" panose="02010600030101010101" pitchFamily="2" charset="-122"/>
                <a:ea typeface="宋体" panose="02010600030101010101" pitchFamily="2" charset="-122"/>
              </a:rPr>
              <a:t>结构性失业：因为一些劳动市场可提供的</a:t>
            </a:r>
            <a:r>
              <a:rPr lang="zh-CN" altLang="en-US" sz="1400" dirty="0">
                <a:solidFill>
                  <a:srgbClr val="FF0000"/>
                </a:solidFill>
                <a:latin typeface="宋体" panose="02010600030101010101" pitchFamily="2" charset="-122"/>
                <a:ea typeface="宋体" panose="02010600030101010101" pitchFamily="2" charset="-122"/>
              </a:rPr>
              <a:t>工作岗位数量不足</a:t>
            </a:r>
            <a:r>
              <a:rPr lang="zh-CN" altLang="en-US" sz="1400" dirty="0">
                <a:latin typeface="宋体" panose="02010600030101010101" pitchFamily="2" charset="-122"/>
                <a:ea typeface="宋体" panose="02010600030101010101" pitchFamily="2" charset="-122"/>
              </a:rPr>
              <a:t>以为每位想工作的人提供工作，解释长期失业。       </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因为</a:t>
            </a:r>
            <a:r>
              <a:rPr lang="zh-CN" altLang="en-US" sz="1400" dirty="0">
                <a:solidFill>
                  <a:srgbClr val="FF0000"/>
                </a:solidFill>
                <a:latin typeface="宋体" panose="02010600030101010101" pitchFamily="2" charset="-122"/>
                <a:ea typeface="宋体" panose="02010600030101010101" pitchFamily="2" charset="-122"/>
              </a:rPr>
              <a:t>工资在均衡工资之上</a:t>
            </a:r>
            <a:r>
              <a:rPr lang="zh-CN" altLang="en-US" sz="1400" dirty="0">
                <a:latin typeface="宋体" panose="02010600030101010101" pitchFamily="2" charset="-122"/>
                <a:ea typeface="宋体" panose="02010600030101010101" pitchFamily="2" charset="-122"/>
              </a:rPr>
              <a:t>，</a:t>
            </a:r>
            <a:r>
              <a:rPr lang="zh-CN" altLang="en-US" sz="1400" dirty="0">
                <a:solidFill>
                  <a:srgbClr val="FF0000"/>
                </a:solidFill>
                <a:latin typeface="宋体" panose="02010600030101010101" pitchFamily="2" charset="-122"/>
                <a:ea typeface="宋体" panose="02010600030101010101" pitchFamily="2" charset="-122"/>
              </a:rPr>
              <a:t>最低工资法</a:t>
            </a:r>
            <a:r>
              <a:rPr lang="en-US" altLang="zh-CN" sz="1400" dirty="0">
                <a:solidFill>
                  <a:srgbClr val="FF0000"/>
                </a:solidFill>
                <a:latin typeface="宋体" panose="02010600030101010101" pitchFamily="2" charset="-122"/>
                <a:ea typeface="宋体" panose="02010600030101010101" pitchFamily="2" charset="-122"/>
              </a:rPr>
              <a:t>, </a:t>
            </a:r>
            <a:r>
              <a:rPr lang="zh-CN" altLang="en-US" sz="1400" dirty="0">
                <a:solidFill>
                  <a:srgbClr val="FF0000"/>
                </a:solidFill>
                <a:latin typeface="宋体" panose="02010600030101010101" pitchFamily="2" charset="-122"/>
                <a:ea typeface="宋体" panose="02010600030101010101" pitchFamily="2" charset="-122"/>
              </a:rPr>
              <a:t>工会和效率工资</a:t>
            </a:r>
            <a:r>
              <a:rPr lang="zh-CN" altLang="en-US" sz="1400" dirty="0">
                <a:latin typeface="宋体" panose="02010600030101010101" pitchFamily="2" charset="-122"/>
                <a:ea typeface="宋体" panose="02010600030101010101" pitchFamily="2" charset="-122"/>
              </a:rPr>
              <a:t>。工资保持在均衡工资之上结果</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失业</a:t>
            </a:r>
          </a:p>
          <a:p>
            <a:pPr marL="0" indent="0">
              <a:buNone/>
            </a:pPr>
            <a:r>
              <a:rPr lang="en-US" altLang="zh-CN" sz="1400" dirty="0">
                <a:latin typeface="宋体" panose="02010600030101010101" pitchFamily="2" charset="-122"/>
                <a:ea typeface="宋体" panose="02010600030101010101" pitchFamily="2" charset="-122"/>
              </a:rPr>
              <a:t>57.</a:t>
            </a:r>
            <a:r>
              <a:rPr lang="zh-CN" altLang="en-US" sz="1400" dirty="0">
                <a:latin typeface="宋体" panose="02010600030101010101" pitchFamily="2" charset="-122"/>
                <a:ea typeface="宋体" panose="02010600030101010101" pitchFamily="2" charset="-122"/>
              </a:rPr>
              <a:t>摩擦性失业和结构性失业可以通过加强工作信息传递和技术培训等措施减少，却</a:t>
            </a:r>
            <a:r>
              <a:rPr lang="zh-CN" altLang="en-US" sz="1400" dirty="0">
                <a:solidFill>
                  <a:srgbClr val="FF0000"/>
                </a:solidFill>
                <a:latin typeface="宋体" panose="02010600030101010101" pitchFamily="2" charset="-122"/>
                <a:ea typeface="宋体" panose="02010600030101010101" pitchFamily="2" charset="-122"/>
              </a:rPr>
              <a:t>不能根本消除</a:t>
            </a:r>
          </a:p>
          <a:p>
            <a:pPr marL="0" indent="0">
              <a:buNone/>
            </a:pPr>
            <a:r>
              <a:rPr lang="zh-CN" altLang="en-US" sz="1400" dirty="0">
                <a:latin typeface="宋体" panose="02010600030101010101" pitchFamily="2" charset="-122"/>
                <a:ea typeface="宋体" panose="02010600030101010101" pitchFamily="2" charset="-122"/>
              </a:rPr>
              <a:t>   周期性失业可以通过经济手段和政策来</a:t>
            </a:r>
            <a:r>
              <a:rPr lang="zh-CN" altLang="en-US" sz="1400" dirty="0">
                <a:solidFill>
                  <a:srgbClr val="FF0000"/>
                </a:solidFill>
                <a:latin typeface="宋体" panose="02010600030101010101" pitchFamily="2" charset="-122"/>
                <a:ea typeface="宋体" panose="02010600030101010101" pitchFamily="2" charset="-122"/>
              </a:rPr>
              <a:t>消除</a:t>
            </a:r>
          </a:p>
          <a:p>
            <a:pPr marL="0" indent="0">
              <a:buNone/>
            </a:pPr>
            <a:r>
              <a:rPr lang="en-US" altLang="zh-CN" sz="1400" dirty="0">
                <a:latin typeface="宋体" panose="02010600030101010101" pitchFamily="2" charset="-122"/>
                <a:ea typeface="宋体" panose="02010600030101010101" pitchFamily="2" charset="-122"/>
              </a:rPr>
              <a:t>58.</a:t>
            </a:r>
            <a:r>
              <a:rPr lang="zh-CN" altLang="en-US" sz="1400" dirty="0">
                <a:latin typeface="宋体" panose="02010600030101010101" pitchFamily="2" charset="-122"/>
                <a:ea typeface="宋体" panose="02010600030101010101" pitchFamily="2" charset="-122"/>
              </a:rPr>
              <a:t>追赶效应：开始时贫穷的国家倾向于比开始时富裕的国家</a:t>
            </a:r>
            <a:r>
              <a:rPr lang="zh-CN" altLang="en-US" sz="1400" dirty="0">
                <a:solidFill>
                  <a:srgbClr val="FF0000"/>
                </a:solidFill>
                <a:latin typeface="宋体" panose="02010600030101010101" pitchFamily="2" charset="-122"/>
                <a:ea typeface="宋体" panose="02010600030101010101" pitchFamily="2" charset="-122"/>
              </a:rPr>
              <a:t>增长更快</a:t>
            </a:r>
            <a:r>
              <a:rPr lang="zh-CN" altLang="en-US" sz="1400" dirty="0">
                <a:latin typeface="宋体" panose="02010600030101010101" pitchFamily="2" charset="-122"/>
                <a:ea typeface="宋体" panose="02010600030101010101" pitchFamily="2" charset="-122"/>
              </a:rPr>
              <a:t>的特征</a:t>
            </a: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59.</a:t>
            </a:r>
            <a:r>
              <a:rPr lang="zh-CN" altLang="en-US" sz="1400" dirty="0">
                <a:latin typeface="宋体" panose="02010600030101010101" pitchFamily="2" charset="-122"/>
                <a:ea typeface="宋体" panose="02010600030101010101" pitchFamily="2" charset="-122"/>
              </a:rPr>
              <a:t>总需求曲线：每一种物价水平下家庭企业政府和外国客户想要购买的物品和服务的数量</a:t>
            </a:r>
          </a:p>
          <a:p>
            <a:pPr marL="0" indent="0">
              <a:buNone/>
            </a:pPr>
            <a:r>
              <a:rPr lang="en-US" altLang="zh-CN" sz="1400" dirty="0">
                <a:latin typeface="宋体" panose="02010600030101010101" pitchFamily="2" charset="-122"/>
                <a:ea typeface="宋体" panose="02010600030101010101" pitchFamily="2" charset="-122"/>
              </a:rPr>
              <a:t>60.</a:t>
            </a:r>
            <a:r>
              <a:rPr lang="zh-CN" altLang="en-US" sz="1400" dirty="0">
                <a:latin typeface="宋体" panose="02010600030101010101" pitchFamily="2" charset="-122"/>
                <a:ea typeface="宋体" panose="02010600030101010101" pitchFamily="2" charset="-122"/>
              </a:rPr>
              <a:t>总供给曲线：在每一种物价水平下企业生产并销售的物品与服务的数量</a:t>
            </a:r>
          </a:p>
          <a:p>
            <a:pPr marL="0" indent="0">
              <a:buNone/>
            </a:pPr>
            <a:r>
              <a:rPr lang="zh-CN" altLang="en-US" sz="1400" dirty="0">
                <a:solidFill>
                  <a:schemeClr val="bg2"/>
                </a:solidFill>
                <a:latin typeface="宋体" panose="02010600030101010101" pitchFamily="2" charset="-122"/>
                <a:ea typeface="宋体" panose="02010600030101010101" pitchFamily="2" charset="-122"/>
              </a:rPr>
              <a:t>禀赋效应    交易效用</a:t>
            </a:r>
            <a:endParaRPr lang="en-US" altLang="zh-CN" sz="1400" dirty="0">
              <a:solidFill>
                <a:schemeClr val="bg2"/>
              </a:solidFill>
              <a:latin typeface="宋体" panose="02010600030101010101" pitchFamily="2" charset="-122"/>
              <a:ea typeface="宋体" panose="02010600030101010101" pitchFamily="2" charset="-122"/>
            </a:endParaRPr>
          </a:p>
          <a:p>
            <a:pPr marL="0" indent="0">
              <a:buNone/>
            </a:pPr>
            <a:endParaRPr lang="zh-CN" altLang="en-US" sz="14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E8877525-AB28-2F7E-6E42-606825DDD8C3}"/>
              </a:ext>
            </a:extLst>
          </p:cNvPr>
          <p:cNvSpPr>
            <a:spLocks noGrp="1"/>
          </p:cNvSpPr>
          <p:nvPr>
            <p:ph type="sldNum" sz="quarter" idx="11"/>
          </p:nvPr>
        </p:nvSpPr>
        <p:spPr/>
        <p:txBody>
          <a:bodyPr/>
          <a:lstStyle/>
          <a:p>
            <a:fld id="{CA91A399-1EE1-47BB-A2FF-66C1B24D2703}" type="slidenum">
              <a:rPr lang="en-US" altLang="zh-CN" smtClean="0"/>
              <a:pPr/>
              <a:t>8</a:t>
            </a:fld>
            <a:endParaRPr lang="en-US" altLang="zh-CN"/>
          </a:p>
        </p:txBody>
      </p:sp>
    </p:spTree>
    <p:extLst>
      <p:ext uri="{BB962C8B-B14F-4D97-AF65-F5344CB8AC3E}">
        <p14:creationId xmlns:p14="http://schemas.microsoft.com/office/powerpoint/2010/main" val="3252744866"/>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3416</TotalTime>
  <Pages>0</Pages>
  <Words>5772</Words>
  <Characters>0</Characters>
  <Application>Microsoft Office PowerPoint</Application>
  <DocSecurity>0</DocSecurity>
  <PresentationFormat>全屏显示(4:3)</PresentationFormat>
  <Lines>0</Lines>
  <Paragraphs>370</Paragraphs>
  <Slides>31</Slides>
  <Notes>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1" baseType="lpstr">
      <vt:lpstr>华文中宋</vt:lpstr>
      <vt:lpstr>宋体</vt:lpstr>
      <vt:lpstr>Arial</vt:lpstr>
      <vt:lpstr>Book Antiqua</vt:lpstr>
      <vt:lpstr>Tahoma</vt:lpstr>
      <vt:lpstr>Times New Roman</vt:lpstr>
      <vt:lpstr>Wingdings</vt:lpstr>
      <vt:lpstr>Custom Design</vt:lpstr>
      <vt:lpstr>Equations</vt:lpstr>
      <vt:lpstr>Microsoft Excel Chart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经济学十大原理</vt:lpstr>
      <vt:lpstr>经济学研究的问题</vt:lpstr>
      <vt:lpstr>经济学研究的问题</vt:lpstr>
      <vt:lpstr>经济学研究的问题</vt:lpstr>
      <vt:lpstr>经济学研究的问题</vt:lpstr>
      <vt:lpstr>微观例题</vt:lpstr>
      <vt:lpstr>例题</vt:lpstr>
      <vt:lpstr>例题</vt:lpstr>
      <vt:lpstr>例题</vt:lpstr>
      <vt:lpstr>例题</vt:lpstr>
      <vt:lpstr>例题</vt:lpstr>
      <vt:lpstr>例题</vt:lpstr>
      <vt:lpstr>例题</vt:lpstr>
      <vt:lpstr>例题</vt:lpstr>
      <vt:lpstr>例题</vt:lpstr>
      <vt:lpstr>例题</vt:lpstr>
      <vt:lpstr>例题</vt:lpstr>
      <vt:lpstr>主动学习       参考答案</vt:lpstr>
      <vt:lpstr>PowerPoint 演示文稿</vt:lpstr>
      <vt:lpstr>PowerPoint 演示文稿</vt:lpstr>
      <vt:lpstr>PowerPoint 演示文稿</vt:lpstr>
      <vt:lpstr>PowerPoint 演示文稿</vt:lpstr>
    </vt:vector>
  </TitlesOfParts>
  <Company>UNLV</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Ron Cronovich</dc:creator>
  <cp:lastModifiedBy>dong zijing</cp:lastModifiedBy>
  <cp:revision>210</cp:revision>
  <cp:lastPrinted>1899-12-30T00:00:00Z</cp:lastPrinted>
  <dcterms:created xsi:type="dcterms:W3CDTF">2008-06-02T21:33:56Z</dcterms:created>
  <dcterms:modified xsi:type="dcterms:W3CDTF">2023-06-25T07:59:27Z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2052-6.4.0.1931</vt:lpwstr>
  </property>
</Properties>
</file>