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0"/>
  </p:notesMasterIdLst>
  <p:sldIdLst>
    <p:sldId id="396" r:id="rId2"/>
    <p:sldId id="272" r:id="rId3"/>
    <p:sldId id="403" r:id="rId4"/>
    <p:sldId id="397" r:id="rId5"/>
    <p:sldId id="404" r:id="rId6"/>
    <p:sldId id="405" r:id="rId7"/>
    <p:sldId id="406" r:id="rId8"/>
    <p:sldId id="40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0">
          <p15:clr>
            <a:srgbClr val="A4A3A4"/>
          </p15:clr>
        </p15:guide>
        <p15:guide id="2" pos="1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  <a:srgbClr val="FFFFCC"/>
    <a:srgbClr val="996633"/>
    <a:srgbClr val="777777"/>
    <a:srgbClr val="339966"/>
    <a:srgbClr val="3333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1" autoAdjust="0"/>
    <p:restoredTop sz="86497" autoAdjust="0"/>
  </p:normalViewPr>
  <p:slideViewPr>
    <p:cSldViewPr snapToGrid="0">
      <p:cViewPr varScale="1">
        <p:scale>
          <a:sx n="96" d="100"/>
          <a:sy n="96" d="100"/>
        </p:scale>
        <p:origin x="584" y="168"/>
      </p:cViewPr>
      <p:guideLst>
        <p:guide orient="horz" pos="3610"/>
        <p:guide pos="1422"/>
      </p:guideLst>
    </p:cSldViewPr>
  </p:slideViewPr>
  <p:outlineViewPr>
    <p:cViewPr>
      <p:scale>
        <a:sx n="33" d="100"/>
        <a:sy n="33" d="100"/>
      </p:scale>
      <p:origin x="120" y="25776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4EE9BA-A68C-4CC5-958A-ED9A9DCA02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220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因为产权的拥有方倾向于把产权的价值看得更重，放弃产权所需要的补偿会很多。如果把产权赋予居民，设居民向工厂索要的补偿为</a:t>
            </a:r>
            <a:r>
              <a:rPr kumimoji="1" lang="en" altLang="zh-CN" dirty="0"/>
              <a:t>P1</a:t>
            </a:r>
            <a:r>
              <a:rPr kumimoji="1" lang="zh-CN" altLang="en" dirty="0"/>
              <a:t>，</a:t>
            </a:r>
            <a:r>
              <a:rPr kumimoji="1" lang="zh-CN" altLang="en-US" dirty="0"/>
              <a:t>如果把产权判给工厂，设居民愿意支付给工厂的费用为</a:t>
            </a:r>
            <a:r>
              <a:rPr kumimoji="1" lang="en" altLang="zh-CN" dirty="0"/>
              <a:t>P2</a:t>
            </a:r>
            <a:r>
              <a:rPr kumimoji="1" lang="zh-CN" altLang="en" dirty="0"/>
              <a:t>，</a:t>
            </a:r>
            <a:r>
              <a:rPr kumimoji="1" lang="zh-CN" altLang="en-US" dirty="0"/>
              <a:t>由于存在禀赋效应，</a:t>
            </a:r>
            <a:r>
              <a:rPr kumimoji="1" lang="en" altLang="zh-CN" dirty="0"/>
              <a:t>P1&gt;P2</a:t>
            </a:r>
            <a:r>
              <a:rPr kumimoji="1" lang="zh-CN" altLang="en" dirty="0"/>
              <a:t>；</a:t>
            </a:r>
            <a:r>
              <a:rPr kumimoji="1" lang="zh-CN" altLang="en-US" dirty="0"/>
              <a:t>同样，工厂在获得污染环境权力的情况下，向居民要求的补偿，会比为获得产权愿意支付的多。产权的买方和卖方的期望价格就可能会相差很远，类似前文中的试验描述的情况，即使不考虑其他的交易成本，谈判也很可能破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EE9BA-A68C-4CC5-958A-ED9A9DCA028B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1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79550"/>
            <a:ext cx="9144000" cy="1470025"/>
          </a:xfrm>
        </p:spPr>
        <p:txBody>
          <a:bodyPr/>
          <a:lstStyle>
            <a:lvl1pPr>
              <a:lnSpc>
                <a:spcPct val="105000"/>
              </a:lnSpc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2051" name="Text Box 14"/>
          <p:cNvSpPr txBox="1">
            <a:spLocks noChangeArrowheads="1"/>
          </p:cNvSpPr>
          <p:nvPr userDrawn="1"/>
        </p:nvSpPr>
        <p:spPr bwMode="auto">
          <a:xfrm>
            <a:off x="0" y="6445250"/>
            <a:ext cx="9144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1600" i="1">
                <a:solidFill>
                  <a:srgbClr val="969696"/>
                </a:solidFill>
                <a:latin typeface="Times New Roman" pitchFamily="18" charset="0"/>
                <a:ea typeface="宋体" pitchFamily="2" charset="-122"/>
              </a:rPr>
              <a:t>© 2009 </a:t>
            </a:r>
            <a:r>
              <a:rPr lang="en-US" altLang="zh-CN" sz="1600" i="1">
                <a:solidFill>
                  <a:srgbClr val="969696"/>
                </a:solidFill>
                <a:latin typeface="Times New Roman" pitchFamily="18" charset="0"/>
                <a:ea typeface="宋体" pitchFamily="2" charset="-122"/>
              </a:rPr>
              <a:t>South-Western, a part of Cengage Learning, all rights reserved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7550" y="130175"/>
            <a:ext cx="1219200" cy="990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5800" i="1">
                <a:solidFill>
                  <a:srgbClr val="008080"/>
                </a:solidFill>
              </a:defRPr>
            </a:lvl1pPr>
          </a:lstStyle>
          <a:p>
            <a:r>
              <a:rPr lang="en-US" altLang="zh-CN"/>
              <a:t>34</a:t>
            </a:r>
          </a:p>
        </p:txBody>
      </p:sp>
      <p:sp>
        <p:nvSpPr>
          <p:cNvPr id="2053" name="TextBox 6"/>
          <p:cNvSpPr txBox="1">
            <a:spLocks noChangeArrowheads="1"/>
          </p:cNvSpPr>
          <p:nvPr userDrawn="1"/>
        </p:nvSpPr>
        <p:spPr bwMode="auto">
          <a:xfrm>
            <a:off x="327025" y="301625"/>
            <a:ext cx="19589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>
                <a:solidFill>
                  <a:srgbClr val="008080"/>
                </a:solidFill>
                <a:latin typeface="Tahoma" pitchFamily="34" charset="0"/>
                <a:ea typeface="宋体" pitchFamily="2" charset="-122"/>
              </a:rPr>
              <a:t>C H A P T E 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952A8-8AA7-49F5-882B-34090486AC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1625" y="252413"/>
            <a:ext cx="2101850" cy="587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52413"/>
            <a:ext cx="6156325" cy="587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B4A05B-0D74-4062-9FB6-3090B00B91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91A399-1EE1-47BB-A2FF-66C1B24D27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ED711-7DDF-4C1C-A038-C675E20AF7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3063" y="1008063"/>
            <a:ext cx="4079875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5338" y="1008063"/>
            <a:ext cx="4081462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04911E-ABB1-474D-8828-77F7467428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07C5D4-E0C0-4423-806C-92915C5FA7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1C878C-3F74-4AD5-924A-9A72F106C3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6CC9F2-A366-4D63-B9AF-55BAAE26DB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9625E0-E5CF-4C1A-A06B-93CA5C9086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2719B2-2E1A-4995-9FFF-1095675A00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52413"/>
            <a:ext cx="841057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008063"/>
            <a:ext cx="8313737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2625" y="6375400"/>
            <a:ext cx="684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77777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fld id="{7B9C66A5-CF1D-4876-A31C-6C0DA4ADDA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4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9pPr>
    </p:titleStyle>
    <p:bodyStyle>
      <a:lvl1pPr marL="342900" indent="-3429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rgbClr val="339966"/>
        </a:buClr>
        <a:buSzPct val="12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0"/>
        </a:spcAft>
        <a:buClr>
          <a:srgbClr val="996633"/>
        </a:buClr>
        <a:buSzPct val="120000"/>
        <a:buFont typeface="Wingdings" pitchFamily="2" charset="2"/>
        <a:buChar char="§"/>
        <a:defRPr sz="27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0"/>
        </a:spcAft>
        <a:buClr>
          <a:srgbClr val="339966"/>
        </a:buClr>
        <a:buSzPct val="120000"/>
        <a:buFont typeface="Wingdings" pitchFamily="2" charset="2"/>
        <a:buChar char="§"/>
        <a:defRPr sz="25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0</a:t>
            </a:fld>
            <a:endParaRPr lang="en-US" altLang="zh-CN"/>
          </a:p>
        </p:txBody>
      </p:sp>
      <p:pic>
        <p:nvPicPr>
          <p:cNvPr id="6" name="Picture 8" descr="Mankiw_brshstroke_ru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2596"/>
            <a:ext cx="9144000" cy="509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230868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行为经济学启蒙</a:t>
            </a:r>
            <a:endParaRPr kumimoji="0" lang="zh-CN" sz="72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Content Placeholder 8" descr="Mankiw_PaintingArt.jpg"/>
          <p:cNvPicPr>
            <a:picLocks noChangeAspect="1" noChangeArrowheads="1"/>
          </p:cNvPicPr>
          <p:nvPr/>
        </p:nvPicPr>
        <p:blipFill>
          <a:blip r:embed="rId2"/>
          <a:srcRect b="16696"/>
          <a:stretch>
            <a:fillRect/>
          </a:stretch>
        </p:blipFill>
        <p:spPr bwMode="auto">
          <a:xfrm>
            <a:off x="0" y="0"/>
            <a:ext cx="9144000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34156" y="-127554"/>
            <a:ext cx="8410575" cy="681037"/>
          </a:xfrm>
          <a:solidFill>
            <a:schemeClr val="bg1">
              <a:alpha val="25000"/>
            </a:schemeClr>
          </a:solidFill>
        </p:spPr>
        <p:txBody>
          <a:bodyPr lIns="365760" tIns="182880" anchor="t"/>
          <a:lstStyle/>
          <a:p>
            <a:pPr algn="l">
              <a:lnSpc>
                <a:spcPct val="115000"/>
              </a:lnSpc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行为经济学泰斗和他们的研究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589E434-35E9-2F49-A597-9FCED552B0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9" y="681037"/>
            <a:ext cx="3585820" cy="4403409"/>
          </a:xfr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5104E3-1488-804C-B016-6DDF5A683A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38" y="681037"/>
            <a:ext cx="4081462" cy="4403409"/>
          </a:xfrm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302625" y="6375400"/>
            <a:ext cx="684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EBE4769D-B4C8-4B0D-B084-1BF1F93A2726}" type="slidenum">
              <a:rPr lang="en-US" altLang="zh-CN" sz="1700">
                <a:solidFill>
                  <a:srgbClr val="777777"/>
                </a:solidFill>
                <a:latin typeface="Tahoma" pitchFamily="34" charset="0"/>
                <a:ea typeface="宋体" pitchFamily="2" charset="-122"/>
              </a:rPr>
              <a:pPr algn="r"/>
              <a:t>1</a:t>
            </a:fld>
            <a:endParaRPr lang="en-US" altLang="zh-CN" sz="1700">
              <a:solidFill>
                <a:srgbClr val="777777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771267-A5F4-9B49-9F94-A3E9A7A0B82C}"/>
              </a:ext>
            </a:extLst>
          </p:cNvPr>
          <p:cNvSpPr/>
          <p:nvPr/>
        </p:nvSpPr>
        <p:spPr>
          <a:xfrm>
            <a:off x="4278588" y="5114846"/>
            <a:ext cx="45606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将心理上的现实假设纳入到经济决策分析中。通过探索有限理性，社会偏好和缺乏自我控制的后果，他展示了这些人格特质如何系统地影响个人决策以及市场成果。</a:t>
            </a: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心理账户理论（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Mental Accounting Theory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BB3CF6-D9DA-7648-9BAF-4A44979B3AED}"/>
              </a:ext>
            </a:extLst>
          </p:cNvPr>
          <p:cNvSpPr/>
          <p:nvPr/>
        </p:nvSpPr>
        <p:spPr>
          <a:xfrm>
            <a:off x="549966" y="5212000"/>
            <a:ext cx="3691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把心理学分析法与经济学研究结合在一起，为创立一个新的经济学研究领域奠定了基础。</a:t>
            </a: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前景理论（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Prospect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Theory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9746B99-C02E-E24D-9502-E01DA841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对传统经济学的扬弃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EAD8EBE-774D-2446-A73D-3025319E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人的决策受心理因素的影响</a:t>
            </a:r>
            <a:endParaRPr lang="en-US" altLang="zh-CN" dirty="0"/>
          </a:p>
          <a:p>
            <a:r>
              <a:rPr lang="zh-CN" altLang="en-US" dirty="0"/>
              <a:t>人的理性受自身能力的影响</a:t>
            </a:r>
            <a:endParaRPr lang="en-US" altLang="zh-CN" dirty="0"/>
          </a:p>
          <a:p>
            <a:pPr lvl="1"/>
            <a:r>
              <a:rPr lang="zh-CN" altLang="en-US" dirty="0"/>
              <a:t>误差</a:t>
            </a:r>
            <a:endParaRPr lang="en-US" altLang="zh-CN" dirty="0"/>
          </a:p>
          <a:p>
            <a:pPr lvl="1"/>
            <a:r>
              <a:rPr lang="zh-CN" altLang="en-US" dirty="0"/>
              <a:t>学习和实践的效果</a:t>
            </a:r>
            <a:endParaRPr lang="en-US" altLang="zh-CN" dirty="0"/>
          </a:p>
          <a:p>
            <a:r>
              <a:rPr lang="zh-CN" altLang="en-US" dirty="0"/>
              <a:t>理性的标准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3C4C-5FA0-924A-BA56-F487D05AFE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4911E-ABB1-474D-8828-77F74674289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7A626-4B0A-334A-930A-C0CF9DF8CE2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92863"/>
            <a:ext cx="7335838" cy="366712"/>
          </a:xfrm>
          <a:prstGeom prst="rect">
            <a:avLst/>
          </a:prstGeom>
        </p:spPr>
        <p:txBody>
          <a:bodyPr/>
          <a:lstStyle/>
          <a:p>
            <a:r>
              <a:rPr lang="zh-CN"/>
              <a:t>经济学十大原理</a:t>
            </a:r>
          </a:p>
        </p:txBody>
      </p:sp>
    </p:spTree>
    <p:extLst>
      <p:ext uri="{BB962C8B-B14F-4D97-AF65-F5344CB8AC3E}">
        <p14:creationId xmlns:p14="http://schemas.microsoft.com/office/powerpoint/2010/main" val="204403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4EB8DB2-F5BD-6C4F-B900-EF658CA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生活中的非理性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8D9B457-BC93-B644-9046-F8EECF48AC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峰终定律</a:t>
            </a:r>
            <a:endParaRPr lang="en-US" altLang="zh-CN" dirty="0"/>
          </a:p>
          <a:p>
            <a:r>
              <a:rPr lang="zh-CN" altLang="en-US" dirty="0"/>
              <a:t>锚定效应</a:t>
            </a:r>
            <a:endParaRPr lang="en-US" altLang="zh-CN" dirty="0"/>
          </a:p>
          <a:p>
            <a:r>
              <a:rPr lang="zh-CN" altLang="en-US" dirty="0"/>
              <a:t>“消失的大猩猩”</a:t>
            </a:r>
            <a:endParaRPr lang="en-US" altLang="zh-CN" dirty="0"/>
          </a:p>
          <a:p>
            <a:r>
              <a:rPr lang="zh-CN" altLang="en-US" dirty="0"/>
              <a:t>曝光效应</a:t>
            </a:r>
            <a:endParaRPr lang="en-US" altLang="zh-CN" dirty="0"/>
          </a:p>
          <a:p>
            <a:r>
              <a:rPr lang="zh-CN" altLang="en-US" dirty="0"/>
              <a:t>将复杂问题转化为简单问题，引入情绪</a:t>
            </a:r>
            <a:endParaRPr lang="en-US" altLang="zh-CN" dirty="0"/>
          </a:p>
          <a:p>
            <a:r>
              <a:rPr kumimoji="1" lang="zh-CN" altLang="en-US" dirty="0"/>
              <a:t>将现象归结为一个复杂问题的答案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5B987F-A8C3-2C4B-833C-28F12692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5337" y="1008063"/>
            <a:ext cx="4165599" cy="5118100"/>
          </a:xfrm>
        </p:spPr>
        <p:txBody>
          <a:bodyPr/>
          <a:lstStyle/>
          <a:p>
            <a:r>
              <a:rPr kumimoji="1" lang="zh-CN" altLang="en-US" dirty="0"/>
              <a:t>小数定律</a:t>
            </a:r>
            <a:endParaRPr kumimoji="1" lang="en-US" altLang="zh-CN" dirty="0"/>
          </a:p>
          <a:p>
            <a:r>
              <a:rPr kumimoji="1" lang="zh-CN" altLang="en-US" dirty="0"/>
              <a:t>效用层叠</a:t>
            </a:r>
            <a:endParaRPr kumimoji="1" lang="en-US" altLang="zh-CN" dirty="0"/>
          </a:p>
          <a:p>
            <a:r>
              <a:rPr kumimoji="1" lang="zh-CN" altLang="en-US" dirty="0"/>
              <a:t>事情先后发生不代表因果</a:t>
            </a:r>
            <a:endParaRPr kumimoji="1" lang="en-US" altLang="zh-CN" dirty="0"/>
          </a:p>
          <a:p>
            <a:r>
              <a:rPr kumimoji="1" lang="zh-CN" altLang="en-US" dirty="0"/>
              <a:t>过度自信</a:t>
            </a:r>
            <a:endParaRPr kumimoji="1" lang="en-US" altLang="zh-CN" dirty="0"/>
          </a:p>
          <a:p>
            <a:r>
              <a:rPr kumimoji="1" lang="zh-CN" altLang="en-US" dirty="0"/>
              <a:t>回归均值</a:t>
            </a:r>
            <a:endParaRPr kumimoji="1" lang="en-US" altLang="zh-CN" dirty="0"/>
          </a:p>
          <a:p>
            <a:r>
              <a:rPr kumimoji="1" lang="zh-CN" altLang="en-US" dirty="0"/>
              <a:t>规划谬误和过度的乐观</a:t>
            </a:r>
            <a:endParaRPr kumimoji="1" lang="en-US" altLang="zh-CN" dirty="0"/>
          </a:p>
          <a:p>
            <a:r>
              <a:rPr kumimoji="1" lang="zh-CN" altLang="en-US" dirty="0"/>
              <a:t>对于自己选择的东西会更加珍视</a:t>
            </a:r>
            <a:endParaRPr kumimoji="1"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F6479-3B9E-7547-8FBF-922FBF330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4911E-ABB1-474D-8828-77F74674289F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21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CE0AD-344C-8F4D-BE00-1E2F8860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9" y="118167"/>
            <a:ext cx="4234070" cy="681037"/>
          </a:xfrm>
        </p:spPr>
        <p:txBody>
          <a:bodyPr/>
          <a:lstStyle/>
          <a:p>
            <a:r>
              <a:rPr kumimoji="1" lang="zh-CN" altLang="en-US" dirty="0"/>
              <a:t>前景理论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E9AFE-554B-3B43-AA5C-05BCF594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确定效应</a:t>
            </a:r>
            <a:endParaRPr kumimoji="1" lang="en-US" altLang="zh-CN" sz="2400" dirty="0"/>
          </a:p>
          <a:p>
            <a:pPr lvl="1"/>
            <a:r>
              <a:rPr lang="zh-CN" altLang="en-US" sz="2400" dirty="0"/>
              <a:t>你一定能赚</a:t>
            </a:r>
            <a:r>
              <a:rPr lang="en-US" altLang="zh-CN" sz="2400" dirty="0"/>
              <a:t>30000</a:t>
            </a:r>
            <a:r>
              <a:rPr lang="zh-CN" altLang="en-US" sz="2400" dirty="0"/>
              <a:t>元。</a:t>
            </a:r>
            <a:r>
              <a:rPr lang="en-US" altLang="zh-CN" sz="2400" dirty="0"/>
              <a:t>VS</a:t>
            </a:r>
            <a:r>
              <a:rPr lang="zh-CN" altLang="en-US" sz="2400" dirty="0"/>
              <a:t>  你有</a:t>
            </a:r>
            <a:r>
              <a:rPr lang="en-US" altLang="zh-CN" sz="2400" dirty="0"/>
              <a:t>80%</a:t>
            </a:r>
            <a:r>
              <a:rPr lang="zh-CN" altLang="en-US" sz="2400" dirty="0"/>
              <a:t>可能赚</a:t>
            </a:r>
            <a:r>
              <a:rPr lang="en-US" altLang="zh-CN" sz="2400" dirty="0"/>
              <a:t>40000</a:t>
            </a:r>
            <a:r>
              <a:rPr lang="zh-CN" altLang="en-US" sz="2400" dirty="0"/>
              <a:t>元，</a:t>
            </a:r>
            <a:r>
              <a:rPr lang="en-US" altLang="zh-CN" sz="2400" dirty="0"/>
              <a:t>20%</a:t>
            </a:r>
            <a:r>
              <a:rPr lang="zh-CN" altLang="en-US" sz="2400" dirty="0"/>
              <a:t>可能性什么也得不到。</a:t>
            </a:r>
            <a:endParaRPr kumimoji="1" lang="en-US" altLang="zh-CN" sz="2400" dirty="0"/>
          </a:p>
          <a:p>
            <a:r>
              <a:rPr kumimoji="1" lang="zh-CN" altLang="en-US" sz="2400" dirty="0"/>
              <a:t>反射效应</a:t>
            </a:r>
            <a:endParaRPr kumimoji="1" lang="en-US" altLang="zh-CN" sz="2400" dirty="0"/>
          </a:p>
          <a:p>
            <a:pPr lvl="1"/>
            <a:r>
              <a:rPr lang="zh-CN" altLang="en-US" sz="2400" dirty="0"/>
              <a:t>你一定会赔</a:t>
            </a:r>
            <a:r>
              <a:rPr lang="en-US" altLang="zh-CN" sz="2400" dirty="0"/>
              <a:t>30000</a:t>
            </a:r>
            <a:r>
              <a:rPr lang="zh-CN" altLang="en-US" sz="2400" dirty="0"/>
              <a:t>元。</a:t>
            </a:r>
            <a:r>
              <a:rPr lang="en-US" altLang="zh-CN" sz="2400" dirty="0"/>
              <a:t>VS</a:t>
            </a:r>
            <a:r>
              <a:rPr lang="zh-CN" altLang="en-US" sz="2400" dirty="0"/>
              <a:t>  你有</a:t>
            </a:r>
            <a:r>
              <a:rPr lang="en-US" altLang="zh-CN" sz="2400" dirty="0"/>
              <a:t>80%</a:t>
            </a:r>
            <a:r>
              <a:rPr lang="zh-CN" altLang="en-US" sz="2400" dirty="0"/>
              <a:t>可能赔</a:t>
            </a:r>
            <a:r>
              <a:rPr lang="en-US" altLang="zh-CN" sz="2400" dirty="0"/>
              <a:t>40000</a:t>
            </a:r>
            <a:r>
              <a:rPr lang="zh-CN" altLang="en-US" sz="2400" dirty="0"/>
              <a:t>元，</a:t>
            </a:r>
            <a:r>
              <a:rPr lang="en-US" altLang="zh-CN" sz="2400" dirty="0"/>
              <a:t>20%</a:t>
            </a:r>
            <a:r>
              <a:rPr lang="zh-CN" altLang="en-US" sz="2400" dirty="0"/>
              <a:t>可能不赔钱。</a:t>
            </a:r>
            <a:endParaRPr kumimoji="1" lang="en-US" altLang="zh-CN" sz="2400" dirty="0"/>
          </a:p>
          <a:p>
            <a:r>
              <a:rPr kumimoji="1" lang="zh-CN" altLang="en-US" sz="2400" dirty="0"/>
              <a:t>损失规避</a:t>
            </a:r>
            <a:endParaRPr kumimoji="1" lang="en-US" altLang="zh-CN" sz="2400" dirty="0"/>
          </a:p>
          <a:p>
            <a:pPr lvl="1"/>
            <a:r>
              <a:rPr lang="zh-CN" altLang="en-US" sz="2400" dirty="0"/>
              <a:t>白捡的</a:t>
            </a:r>
            <a:r>
              <a:rPr lang="en-US" altLang="zh-CN" sz="2400" dirty="0"/>
              <a:t>100</a:t>
            </a:r>
            <a:r>
              <a:rPr lang="zh-CN" altLang="en-US" sz="2400" dirty="0"/>
              <a:t>元所带来的快乐 </a:t>
            </a:r>
            <a:r>
              <a:rPr lang="en-US" altLang="zh-CN" sz="2400" dirty="0"/>
              <a:t>VS</a:t>
            </a:r>
            <a:r>
              <a:rPr lang="zh-CN" altLang="en-US" sz="2400" dirty="0"/>
              <a:t> 丢失</a:t>
            </a:r>
            <a:r>
              <a:rPr lang="en-US" altLang="zh-CN" sz="2400" dirty="0"/>
              <a:t>100</a:t>
            </a:r>
            <a:r>
              <a:rPr lang="zh-CN" altLang="en-US" sz="2400" dirty="0"/>
              <a:t>元所带来的痛苦</a:t>
            </a:r>
            <a:endParaRPr lang="en-US" altLang="zh-CN" sz="2400" dirty="0"/>
          </a:p>
          <a:p>
            <a:r>
              <a:rPr kumimoji="1" lang="zh-CN" altLang="en-US" sz="2400" dirty="0"/>
              <a:t>迷恋小概率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买彩票  </a:t>
            </a:r>
            <a:r>
              <a:rPr kumimoji="1" lang="en-US" altLang="zh-CN" sz="2400" dirty="0"/>
              <a:t>VS</a:t>
            </a:r>
            <a:r>
              <a:rPr kumimoji="1" lang="zh-CN" altLang="en-US" sz="2400" dirty="0"/>
              <a:t>  买保险</a:t>
            </a:r>
            <a:endParaRPr kumimoji="1" lang="en-US" altLang="zh-CN" sz="2400" dirty="0"/>
          </a:p>
          <a:p>
            <a:r>
              <a:rPr kumimoji="1" lang="zh-CN" altLang="en-US" sz="2400" dirty="0"/>
              <a:t>参照依赖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D9A32-B3B4-E84A-BF21-28375EAA5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云形标注 4">
            <a:extLst>
              <a:ext uri="{FF2B5EF4-FFF2-40B4-BE49-F238E27FC236}">
                <a16:creationId xmlns:a16="http://schemas.microsoft.com/office/drawing/2014/main" id="{7784B431-C35B-504C-9602-DADF540A82BD}"/>
              </a:ext>
            </a:extLst>
          </p:cNvPr>
          <p:cNvSpPr/>
          <p:nvPr/>
        </p:nvSpPr>
        <p:spPr>
          <a:xfrm>
            <a:off x="4997933" y="114300"/>
            <a:ext cx="3935896" cy="1669152"/>
          </a:xfrm>
          <a:prstGeom prst="cloudCallout">
            <a:avLst>
              <a:gd name="adj1" fmla="val -70328"/>
              <a:gd name="adj2" fmla="val -288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厌恶风险</a:t>
            </a:r>
            <a:endParaRPr kumimoji="1"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VS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  厌恶损失</a:t>
            </a:r>
          </a:p>
        </p:txBody>
      </p:sp>
    </p:spTree>
    <p:extLst>
      <p:ext uri="{BB962C8B-B14F-4D97-AF65-F5344CB8AC3E}">
        <p14:creationId xmlns:p14="http://schemas.microsoft.com/office/powerpoint/2010/main" val="109321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2C4D-55C9-484A-9283-49368EE1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禀赋效应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206C8-3E29-8047-850D-A1174399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指当个人一旦拥有某项物品</a:t>
            </a:r>
            <a:r>
              <a:rPr lang="en-US" altLang="zh-CN" dirty="0"/>
              <a:t>,</a:t>
            </a:r>
            <a:r>
              <a:rPr lang="zh-CN" altLang="en-US" dirty="0"/>
              <a:t>那么他对该物品价值的评价要比未拥有之前大大增加。</a:t>
            </a:r>
            <a:endParaRPr lang="en-US" altLang="zh-CN" dirty="0"/>
          </a:p>
          <a:p>
            <a:r>
              <a:rPr lang="zh-CN" altLang="en-US" dirty="0"/>
              <a:t>对“避害”的考虑远大于对“趋利”的考虑</a:t>
            </a:r>
            <a:endParaRPr lang="en-US" altLang="zh-CN" dirty="0"/>
          </a:p>
          <a:p>
            <a:pPr lvl="1"/>
            <a:r>
              <a:rPr kumimoji="1" lang="zh-CN" altLang="en-US" dirty="0"/>
              <a:t>马克杯实验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对科斯定理的影响</a:t>
            </a:r>
            <a:endParaRPr kumimoji="1" lang="en-US" altLang="zh-CN" dirty="0"/>
          </a:p>
          <a:p>
            <a:pPr lvl="2"/>
            <a:r>
              <a:rPr lang="zh-CN" altLang="en-US" dirty="0"/>
              <a:t>初始的产权配置对最终的资源分配有着决定性的作用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5F28E-DA46-D743-8956-CADA480E9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50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ABE96-EFE7-454E-BF86-720FC20F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心理账户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54EF5-C37B-A94B-ABA9-0898B0BD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人们在心里无意识地把财富划归不同的账户进行管理，不同的心理账户有不同的记账方式和心理运算规则。</a:t>
            </a:r>
            <a:endParaRPr lang="en-US" altLang="zh-CN" sz="2400" dirty="0"/>
          </a:p>
          <a:p>
            <a:pPr lvl="1"/>
            <a:r>
              <a:rPr lang="zh-CN" altLang="en-US" sz="2400" dirty="0"/>
              <a:t>老牛中了一个</a:t>
            </a:r>
            <a:r>
              <a:rPr lang="en-US" altLang="zh-CN" sz="2400" dirty="0"/>
              <a:t>75</a:t>
            </a:r>
            <a:r>
              <a:rPr lang="zh-CN" altLang="en-US" sz="2400" dirty="0"/>
              <a:t>块的足球彩票 </a:t>
            </a:r>
            <a:r>
              <a:rPr lang="en-US" altLang="zh-CN" sz="2400" dirty="0"/>
              <a:t>VS</a:t>
            </a:r>
            <a:r>
              <a:rPr lang="zh-CN" altLang="en-US" sz="2400" dirty="0"/>
              <a:t> 老朱中了个</a:t>
            </a:r>
            <a:r>
              <a:rPr lang="en-US" altLang="zh-CN" sz="2400" dirty="0"/>
              <a:t>50</a:t>
            </a:r>
            <a:r>
              <a:rPr lang="zh-CN" altLang="en-US" sz="2400" dirty="0"/>
              <a:t>的足球彩票，和一个</a:t>
            </a:r>
            <a:r>
              <a:rPr lang="en-US" altLang="zh-CN" sz="2400" dirty="0"/>
              <a:t>25</a:t>
            </a:r>
            <a:r>
              <a:rPr lang="zh-CN" altLang="en-US" sz="2400" dirty="0"/>
              <a:t>块的福利彩票。</a:t>
            </a:r>
            <a:endParaRPr lang="en-US" altLang="zh-CN" sz="2400" dirty="0"/>
          </a:p>
          <a:p>
            <a:pPr lvl="1"/>
            <a:r>
              <a:rPr lang="zh-CN" altLang="en-US" sz="2400" dirty="0"/>
              <a:t>老牛某日倒车撞了保险杆，修理费用</a:t>
            </a:r>
            <a:r>
              <a:rPr lang="en-US" altLang="zh-CN" sz="2400" dirty="0"/>
              <a:t>1400</a:t>
            </a:r>
            <a:r>
              <a:rPr lang="zh-CN" altLang="en-US" sz="2400" dirty="0"/>
              <a:t>块；那天还超速吃了罚单，</a:t>
            </a:r>
            <a:r>
              <a:rPr lang="en-US" altLang="zh-CN" sz="2400" dirty="0"/>
              <a:t>120</a:t>
            </a:r>
            <a:r>
              <a:rPr lang="zh-CN" altLang="en-US" sz="2400" dirty="0"/>
              <a:t>块；乱停车吃了罚单，</a:t>
            </a:r>
            <a:r>
              <a:rPr lang="en-US" altLang="zh-CN" sz="2400" dirty="0"/>
              <a:t>40</a:t>
            </a:r>
            <a:r>
              <a:rPr lang="zh-CN" altLang="en-US" sz="2400" dirty="0"/>
              <a:t>块 </a:t>
            </a:r>
            <a:r>
              <a:rPr lang="en-US" altLang="zh-CN" sz="2400" dirty="0"/>
              <a:t>VS</a:t>
            </a:r>
            <a:r>
              <a:rPr lang="zh-CN" altLang="en-US" sz="2400" dirty="0"/>
              <a:t> 老朱倒车撞了保险杆，修车费用</a:t>
            </a:r>
            <a:r>
              <a:rPr lang="en-US" altLang="zh-CN" sz="2400" dirty="0"/>
              <a:t>1600</a:t>
            </a:r>
            <a:r>
              <a:rPr lang="zh-CN" altLang="en-US" sz="2400" dirty="0"/>
              <a:t>块。</a:t>
            </a:r>
            <a:endParaRPr lang="en-US" altLang="zh-CN" sz="2400" dirty="0"/>
          </a:p>
          <a:p>
            <a:pPr lvl="1"/>
            <a:r>
              <a:rPr lang="zh-CN" altLang="en-US" sz="2400" dirty="0"/>
              <a:t>老牛等老板发奖金，自己估计是</a:t>
            </a:r>
            <a:r>
              <a:rPr lang="en-US" altLang="zh-CN" sz="2400" dirty="0"/>
              <a:t>300</a:t>
            </a:r>
            <a:r>
              <a:rPr lang="zh-CN" altLang="en-US" sz="2400" dirty="0"/>
              <a:t>块。奖金到手，哦耶，果然是</a:t>
            </a:r>
            <a:r>
              <a:rPr lang="en-US" altLang="zh-CN" sz="2400" dirty="0"/>
              <a:t>300</a:t>
            </a:r>
            <a:r>
              <a:rPr lang="zh-CN" altLang="en-US" sz="2400" dirty="0"/>
              <a:t>块。但是一周后</a:t>
            </a:r>
            <a:r>
              <a:rPr lang="en" altLang="zh-CN" sz="2400" dirty="0"/>
              <a:t>HR</a:t>
            </a:r>
            <a:r>
              <a:rPr lang="zh-CN" altLang="en-US" sz="2400" dirty="0"/>
              <a:t>打电话说奖金发错了，要老牛退回</a:t>
            </a:r>
            <a:r>
              <a:rPr lang="en-US" altLang="zh-CN" sz="2400" dirty="0"/>
              <a:t>50</a:t>
            </a:r>
            <a:r>
              <a:rPr lang="zh-CN" altLang="en-US" sz="2400" dirty="0"/>
              <a:t>块。 </a:t>
            </a:r>
            <a:r>
              <a:rPr lang="en-US" altLang="zh-CN" sz="2400" dirty="0"/>
              <a:t>VS</a:t>
            </a:r>
            <a:r>
              <a:rPr lang="zh-CN" altLang="en-US" sz="2400" dirty="0"/>
              <a:t>  老朱也等老板发奖金，自己估计也是</a:t>
            </a:r>
            <a:r>
              <a:rPr lang="en-US" altLang="zh-CN" sz="2400" dirty="0"/>
              <a:t>300</a:t>
            </a:r>
            <a:r>
              <a:rPr lang="zh-CN" altLang="en-US" sz="2400" dirty="0"/>
              <a:t>块。但是一周后，奖金到手只有</a:t>
            </a:r>
            <a:r>
              <a:rPr lang="en-US" altLang="zh-CN" sz="2400" dirty="0"/>
              <a:t>250</a:t>
            </a:r>
            <a:r>
              <a:rPr lang="zh-CN" altLang="en-US" sz="2400" dirty="0"/>
              <a:t>块。</a:t>
            </a:r>
            <a:endParaRPr lang="en-US" altLang="zh-CN" sz="2400" dirty="0"/>
          </a:p>
          <a:p>
            <a:pPr lvl="1"/>
            <a:r>
              <a:rPr lang="zh-CN" altLang="en-US" sz="2400" dirty="0"/>
              <a:t>老牛炒股某日损失了</a:t>
            </a:r>
            <a:r>
              <a:rPr lang="en-US" altLang="zh-CN" sz="2400" dirty="0"/>
              <a:t>4900</a:t>
            </a:r>
            <a:r>
              <a:rPr lang="zh-CN" altLang="en-US" sz="2400" dirty="0"/>
              <a:t>块。</a:t>
            </a:r>
            <a:r>
              <a:rPr lang="en-US" altLang="zh-CN" sz="2400" dirty="0"/>
              <a:t>VS</a:t>
            </a:r>
            <a:r>
              <a:rPr lang="zh-CN" altLang="en-US" sz="2400" dirty="0"/>
              <a:t> 老朱炒股某日损失</a:t>
            </a:r>
            <a:r>
              <a:rPr lang="en-US" altLang="zh-CN" sz="2400" dirty="0"/>
              <a:t>5000</a:t>
            </a:r>
            <a:r>
              <a:rPr lang="zh-CN" altLang="en-US" sz="2400" dirty="0"/>
              <a:t>块。但是回家的路上他拣到了</a:t>
            </a:r>
            <a:r>
              <a:rPr lang="en-US" altLang="zh-CN" sz="2400" dirty="0"/>
              <a:t>100</a:t>
            </a:r>
            <a:r>
              <a:rPr lang="zh-CN" altLang="en-US" sz="2400" dirty="0"/>
              <a:t>块钱。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9D6A4-37E8-F94B-AC54-6CD430867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14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098C5-ADC9-864F-BD53-C40E19D7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交易效用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43284-DCB5-C948-ABBC-4F743C3F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商品的参考价格和商品的实际价格之间的差额的效果。</a:t>
            </a:r>
            <a:endParaRPr lang="en-US" altLang="zh-CN" dirty="0"/>
          </a:p>
          <a:p>
            <a:pPr lvl="1"/>
            <a:r>
              <a:rPr kumimoji="1" lang="zh-CN" altLang="en-US" dirty="0"/>
              <a:t>杂货店的啤酒 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 高档商场的啤酒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打折 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直接降价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B9301-FDC6-7449-B964-B2063800B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9367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Pages>0</Pages>
  <Words>716</Words>
  <Characters>0</Characters>
  <Application>Microsoft Macintosh PowerPoint</Application>
  <DocSecurity>0</DocSecurity>
  <PresentationFormat>全屏显示(4:3)</PresentationFormat>
  <Lines>0</Lines>
  <Paragraphs>67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Helvetica Neue</vt:lpstr>
      <vt:lpstr>Tahoma</vt:lpstr>
      <vt:lpstr>Times New Roman</vt:lpstr>
      <vt:lpstr>Wingdings</vt:lpstr>
      <vt:lpstr>Custom Design</vt:lpstr>
      <vt:lpstr>PowerPoint 演示文稿</vt:lpstr>
      <vt:lpstr>行为经济学泰斗和他们的研究</vt:lpstr>
      <vt:lpstr>对传统经济学的扬弃</vt:lpstr>
      <vt:lpstr>生活中的非理性</vt:lpstr>
      <vt:lpstr>前景理论</vt:lpstr>
      <vt:lpstr>禀赋效应</vt:lpstr>
      <vt:lpstr>心理账户</vt:lpstr>
      <vt:lpstr>交易效用</vt:lpstr>
    </vt:vector>
  </TitlesOfParts>
  <Company>UNLV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Cronovich</dc:creator>
  <cp:lastModifiedBy>虞祎</cp:lastModifiedBy>
  <cp:revision>179</cp:revision>
  <cp:lastPrinted>1899-12-30T00:00:00Z</cp:lastPrinted>
  <dcterms:created xsi:type="dcterms:W3CDTF">2008-06-02T21:33:56Z</dcterms:created>
  <dcterms:modified xsi:type="dcterms:W3CDTF">2021-11-04T03:33:30Z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2052-6.4.0.1931</vt:lpwstr>
  </property>
</Properties>
</file>