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16" r:id="rId3"/>
    <p:sldId id="317" r:id="rId4"/>
    <p:sldId id="318" r:id="rId5"/>
    <p:sldId id="350" r:id="rId6"/>
    <p:sldId id="319" r:id="rId7"/>
    <p:sldId id="320" r:id="rId8"/>
    <p:sldId id="403" r:id="rId10"/>
    <p:sldId id="399" r:id="rId11"/>
    <p:sldId id="322" r:id="rId12"/>
    <p:sldId id="323" r:id="rId13"/>
    <p:sldId id="404" r:id="rId14"/>
    <p:sldId id="412" r:id="rId15"/>
    <p:sldId id="324" r:id="rId16"/>
    <p:sldId id="325" r:id="rId17"/>
    <p:sldId id="326" r:id="rId18"/>
    <p:sldId id="327" r:id="rId19"/>
    <p:sldId id="407" r:id="rId20"/>
    <p:sldId id="400" r:id="rId21"/>
    <p:sldId id="401" r:id="rId22"/>
    <p:sldId id="408" r:id="rId23"/>
    <p:sldId id="329" r:id="rId24"/>
    <p:sldId id="330" r:id="rId25"/>
    <p:sldId id="331" r:id="rId26"/>
    <p:sldId id="367" r:id="rId27"/>
    <p:sldId id="332" r:id="rId28"/>
    <p:sldId id="369" r:id="rId29"/>
    <p:sldId id="333" r:id="rId30"/>
    <p:sldId id="334" r:id="rId31"/>
    <p:sldId id="370" r:id="rId32"/>
    <p:sldId id="335" r:id="rId33"/>
    <p:sldId id="371" r:id="rId34"/>
    <p:sldId id="336" r:id="rId35"/>
    <p:sldId id="372" r:id="rId36"/>
    <p:sldId id="338" r:id="rId37"/>
    <p:sldId id="374" r:id="rId38"/>
    <p:sldId id="375" r:id="rId39"/>
    <p:sldId id="340" r:id="rId40"/>
    <p:sldId id="341" r:id="rId41"/>
    <p:sldId id="449" r:id="rId42"/>
    <p:sldId id="343" r:id="rId43"/>
    <p:sldId id="376" r:id="rId44"/>
    <p:sldId id="377" r:id="rId45"/>
    <p:sldId id="346" r:id="rId46"/>
    <p:sldId id="347" r:id="rId47"/>
    <p:sldId id="348" r:id="rId48"/>
    <p:sldId id="378" r:id="rId49"/>
    <p:sldId id="413" r:id="rId50"/>
    <p:sldId id="379" r:id="rId51"/>
    <p:sldId id="380" r:id="rId52"/>
    <p:sldId id="381" r:id="rId53"/>
    <p:sldId id="352" r:id="rId54"/>
    <p:sldId id="450" r:id="rId55"/>
    <p:sldId id="354" r:id="rId56"/>
    <p:sldId id="355" r:id="rId57"/>
    <p:sldId id="383" r:id="rId58"/>
    <p:sldId id="384" r:id="rId59"/>
    <p:sldId id="385" r:id="rId60"/>
    <p:sldId id="447" r:id="rId61"/>
    <p:sldId id="446" r:id="rId62"/>
  </p:sldIdLst>
  <p:sldSz cx="9144000" cy="6858000" type="screen4x3"/>
  <p:notesSz cx="6858000" cy="9144000"/>
  <p:custDataLst>
    <p:tags r:id="rId66"/>
  </p:custDataLst>
  <p:defaultTextStyle>
    <a:defPPr>
      <a:defRPr lang="zh-CN"/>
    </a:defPPr>
    <a:lvl1pPr algn="l" rtl="0" eaLnBrk="0" fontAlgn="base" hangingPunct="0">
      <a:spcBef>
        <a:spcPct val="0"/>
      </a:spcBef>
      <a:spcAft>
        <a:spcPct val="0"/>
      </a:spcAft>
      <a:defRPr b="1" kern="1200">
        <a:solidFill>
          <a:schemeClr val="tx1"/>
        </a:solidFill>
        <a:latin typeface="Arial Black" panose="020B0A040201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Black" panose="020B0A040201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Black" panose="020B0A040201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Black" panose="020B0A040201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Black" panose="020B0A040201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Black" panose="020B0A040201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Black" panose="020B0A040201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Black" panose="020B0A040201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Black" panose="020B0A040201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showScrollbar="0"/>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E8"/>
    <a:srgbClr val="FFFF00"/>
    <a:srgbClr val="00FF00"/>
    <a:srgbClr val="FF3300"/>
    <a:srgbClr val="FF3399"/>
    <a:srgbClr val="FFFFCC"/>
    <a:srgbClr val="D6009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37" autoAdjust="0"/>
  </p:normalViewPr>
  <p:slideViewPr>
    <p:cSldViewPr showGuides="1">
      <p:cViewPr varScale="1">
        <p:scale>
          <a:sx n="92" d="100"/>
          <a:sy n="92" d="100"/>
        </p:scale>
        <p:origin x="1116" y="68"/>
      </p:cViewPr>
      <p:guideLst>
        <p:guide orient="horz" pos="215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gs" Target="tags/tag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b="0">
                <a:latin typeface="Times New Roman" panose="02020603050405020304" charset="0"/>
              </a:defRPr>
            </a:lvl1pPr>
          </a:lstStyle>
          <a:p>
            <a:pPr>
              <a:defRPr/>
            </a:pPr>
            <a:endParaRPr lang="en-US" altLang="zh-CN"/>
          </a:p>
        </p:txBody>
      </p:sp>
      <p:sp>
        <p:nvSpPr>
          <p:cNvPr id="1280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b="0">
                <a:latin typeface="Times New Roman" panose="0202060305040502030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280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b="0">
                <a:latin typeface="Times New Roman" panose="02020603050405020304" charset="0"/>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b="0">
                <a:latin typeface="Times New Roman" panose="02020603050405020304" charset="0"/>
              </a:defRPr>
            </a:lvl1pPr>
          </a:lstStyle>
          <a:p>
            <a:pPr>
              <a:defRPr/>
            </a:pPr>
            <a:fld id="{8EDC3A37-AF6E-479F-9912-0D6044B0011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solidFill>
                  <a:srgbClr val="FFFF00"/>
                </a:solidFill>
                <a:latin typeface="楷体_GB2312" pitchFamily="49" charset="-122"/>
                <a:ea typeface="楷体_GB2312" pitchFamily="49" charset="-122"/>
              </a:rPr>
              <a:t>类作用域（</a:t>
            </a:r>
            <a:r>
              <a:rPr lang="en-US" altLang="zh-CN" b="1">
                <a:solidFill>
                  <a:srgbClr val="FFFF00"/>
                </a:solidFill>
                <a:latin typeface="楷体_GB2312" pitchFamily="49" charset="-122"/>
                <a:ea typeface="楷体_GB2312" pitchFamily="49" charset="-122"/>
              </a:rPr>
              <a:t>class</a:t>
            </a:r>
            <a:r>
              <a:rPr lang="zh-CN" altLang="en-US" b="1">
                <a:solidFill>
                  <a:srgbClr val="FFFF00"/>
                </a:solidFill>
                <a:latin typeface="楷体_GB2312" pitchFamily="49" charset="-122"/>
                <a:ea typeface="楷体_GB2312" pitchFamily="49" charset="-122"/>
              </a:rPr>
              <a:t>）</a:t>
            </a:r>
            <a:r>
              <a:rPr lang="zh-CN" altLang="en-US" b="1">
                <a:latin typeface="楷体_GB2312" pitchFamily="49" charset="-122"/>
                <a:ea typeface="楷体_GB2312" pitchFamily="49" charset="-122"/>
              </a:rPr>
              <a:t>、</a:t>
            </a:r>
            <a:r>
              <a:rPr lang="zh-CN" altLang="en-US" b="1">
                <a:solidFill>
                  <a:srgbClr val="FFFF00"/>
                </a:solidFill>
                <a:latin typeface="Times New Roman" panose="02020603050405020304" charset="0"/>
                <a:ea typeface="楷体_GB2312" pitchFamily="49" charset="-122"/>
              </a:rPr>
              <a:t>文件作用域（</a:t>
            </a:r>
            <a:r>
              <a:rPr lang="en-US" altLang="zh-CN" b="1">
                <a:solidFill>
                  <a:srgbClr val="FFFF00"/>
                </a:solidFill>
                <a:latin typeface="Times New Roman" panose="02020603050405020304" charset="0"/>
                <a:ea typeface="楷体_GB2312" pitchFamily="49" charset="-122"/>
              </a:rPr>
              <a:t>static</a:t>
            </a:r>
            <a:r>
              <a:rPr lang="zh-CN" altLang="en-US" b="1">
                <a:solidFill>
                  <a:srgbClr val="FFFF00"/>
                </a:solidFill>
                <a:latin typeface="Times New Roman" panose="02020603050405020304" charset="0"/>
                <a:ea typeface="楷体_GB2312" pitchFamily="49" charset="-122"/>
              </a:rPr>
              <a:t>）</a:t>
            </a:r>
            <a:r>
              <a:rPr lang="zh-CN" altLang="en-US" b="1">
                <a:latin typeface="楷体_GB2312" pitchFamily="49" charset="-122"/>
                <a:ea typeface="楷体_GB2312" pitchFamily="49" charset="-122"/>
              </a:rPr>
              <a:t>、</a:t>
            </a:r>
            <a:r>
              <a:rPr lang="zh-CN" altLang="en-US" b="1">
                <a:solidFill>
                  <a:srgbClr val="FFFF00"/>
                </a:solidFill>
                <a:latin typeface="Times New Roman" panose="02020603050405020304" charset="0"/>
                <a:ea typeface="楷体_GB2312" pitchFamily="49" charset="-122"/>
              </a:rPr>
              <a:t>全局作用域（</a:t>
            </a:r>
            <a:r>
              <a:rPr lang="en-US" altLang="zh-CN" b="1">
                <a:solidFill>
                  <a:srgbClr val="FFFF00"/>
                </a:solidFill>
                <a:latin typeface="Times New Roman" panose="02020603050405020304" charset="0"/>
                <a:ea typeface="楷体_GB2312" pitchFamily="49" charset="-122"/>
              </a:rPr>
              <a:t>extern</a:t>
            </a:r>
            <a:r>
              <a:rPr lang="zh-CN" altLang="en-US" b="1">
                <a:solidFill>
                  <a:srgbClr val="FFFF00"/>
                </a:solidFill>
                <a:latin typeface="Times New Roman" panose="02020603050405020304" charset="0"/>
                <a:ea typeface="楷体_GB2312" pitchFamily="49" charset="-122"/>
              </a:rPr>
              <a:t>）</a:t>
            </a:r>
            <a:endParaRPr lang="zh-CN" altLang="en-US">
              <a:latin typeface="Times New Roman" panose="02020603050405020304" charset="0"/>
            </a:endParaRPr>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Black" panose="020B0A04020102020204" pitchFamily="34" charset="0"/>
                <a:ea typeface="宋体" panose="02010600030101010101" pitchFamily="2" charset="-122"/>
              </a:defRPr>
            </a:lvl1pPr>
            <a:lvl2pPr marL="742950" indent="-285750">
              <a:defRPr b="1">
                <a:solidFill>
                  <a:schemeClr val="tx1"/>
                </a:solidFill>
                <a:latin typeface="Arial Black" panose="020B0A04020102020204" pitchFamily="34" charset="0"/>
                <a:ea typeface="宋体" panose="02010600030101010101" pitchFamily="2" charset="-122"/>
              </a:defRPr>
            </a:lvl2pPr>
            <a:lvl3pPr marL="1143000" indent="-228600">
              <a:defRPr b="1">
                <a:solidFill>
                  <a:schemeClr val="tx1"/>
                </a:solidFill>
                <a:latin typeface="Arial Black" panose="020B0A04020102020204" pitchFamily="34" charset="0"/>
                <a:ea typeface="宋体" panose="02010600030101010101" pitchFamily="2" charset="-122"/>
              </a:defRPr>
            </a:lvl3pPr>
            <a:lvl4pPr marL="1600200" indent="-228600">
              <a:defRPr b="1">
                <a:solidFill>
                  <a:schemeClr val="tx1"/>
                </a:solidFill>
                <a:latin typeface="Arial Black" panose="020B0A04020102020204" pitchFamily="34" charset="0"/>
                <a:ea typeface="宋体" panose="02010600030101010101" pitchFamily="2" charset="-122"/>
              </a:defRPr>
            </a:lvl4pPr>
            <a:lvl5pPr marL="2057400" indent="-228600">
              <a:defRPr b="1">
                <a:solidFill>
                  <a:schemeClr val="tx1"/>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9pPr>
          </a:lstStyle>
          <a:p>
            <a:fld id="{200F4247-BD31-474E-9F1F-FE757D390529}" type="slidenum">
              <a:rPr lang="en-US" altLang="zh-CN" b="0" smtClean="0">
                <a:latin typeface="Times New Roman" panose="02020603050405020304" charset="0"/>
              </a:rPr>
            </a:fld>
            <a:endParaRPr lang="en-US" altLang="zh-CN" b="0">
              <a:latin typeface="Times New Roman" panose="020206030504050203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panose="02020603050405020304" charset="0"/>
              </a:rPr>
              <a:t>C</a:t>
            </a:r>
            <a:r>
              <a:rPr lang="zh-CN" altLang="en-US">
                <a:latin typeface="Times New Roman" panose="02020603050405020304" charset="0"/>
              </a:rPr>
              <a:t>的版本：</a:t>
            </a:r>
            <a:r>
              <a:rPr lang="en-US" altLang="zh-CN">
                <a:solidFill>
                  <a:srgbClr val="666666"/>
                </a:solidFill>
                <a:latin typeface="-apple-system"/>
              </a:rPr>
              <a:t>K&amp;RC</a:t>
            </a:r>
            <a:r>
              <a:rPr lang="zh-CN" altLang="en-US">
                <a:solidFill>
                  <a:srgbClr val="666666"/>
                </a:solidFill>
                <a:latin typeface="-apple-system"/>
              </a:rPr>
              <a:t>（也叫经典 </a:t>
            </a:r>
            <a:r>
              <a:rPr lang="en-US" altLang="zh-CN">
                <a:solidFill>
                  <a:srgbClr val="666666"/>
                </a:solidFill>
                <a:latin typeface="-apple-system"/>
              </a:rPr>
              <a:t>C</a:t>
            </a:r>
            <a:r>
              <a:rPr lang="zh-CN" altLang="en-US">
                <a:solidFill>
                  <a:srgbClr val="666666"/>
                </a:solidFill>
                <a:latin typeface="-apple-system"/>
              </a:rPr>
              <a:t>）、</a:t>
            </a:r>
            <a:r>
              <a:rPr lang="en-US" altLang="zh-CN">
                <a:solidFill>
                  <a:srgbClr val="666666"/>
                </a:solidFill>
                <a:latin typeface="-apple-system"/>
              </a:rPr>
              <a:t>ANSIC/C89（ISO/C90）</a:t>
            </a:r>
            <a:r>
              <a:rPr lang="zh-CN" altLang="en-US">
                <a:solidFill>
                  <a:srgbClr val="666666"/>
                </a:solidFill>
                <a:latin typeface="-apple-system"/>
              </a:rPr>
              <a:t>、</a:t>
            </a:r>
            <a:r>
              <a:rPr lang="en-US" altLang="zh-CN">
                <a:solidFill>
                  <a:srgbClr val="666666"/>
                </a:solidFill>
                <a:latin typeface="-apple-system"/>
              </a:rPr>
              <a:t>C99</a:t>
            </a:r>
            <a:r>
              <a:rPr lang="zh-CN" altLang="en-US">
                <a:solidFill>
                  <a:srgbClr val="666666"/>
                </a:solidFill>
                <a:latin typeface="-apple-system"/>
              </a:rPr>
              <a:t>、</a:t>
            </a:r>
            <a:r>
              <a:rPr lang="en-US" altLang="zh-CN">
                <a:solidFill>
                  <a:srgbClr val="666666"/>
                </a:solidFill>
                <a:latin typeface="-apple-system"/>
              </a:rPr>
              <a:t>C11</a:t>
            </a:r>
            <a:r>
              <a:rPr lang="zh-CN" altLang="en-US">
                <a:solidFill>
                  <a:srgbClr val="666666"/>
                </a:solidFill>
                <a:latin typeface="-apple-system"/>
              </a:rPr>
              <a:t>；</a:t>
            </a:r>
            <a:r>
              <a:rPr lang="en-US" altLang="zh-CN">
                <a:solidFill>
                  <a:srgbClr val="666666"/>
                </a:solidFill>
                <a:latin typeface="-apple-system"/>
              </a:rPr>
              <a:t>C++</a:t>
            </a:r>
            <a:r>
              <a:rPr lang="zh-CN" altLang="en-US">
                <a:solidFill>
                  <a:srgbClr val="666666"/>
                </a:solidFill>
                <a:latin typeface="-apple-system"/>
              </a:rPr>
              <a:t>的版本：</a:t>
            </a:r>
            <a:r>
              <a:rPr lang="en-US" altLang="zh-CN">
                <a:solidFill>
                  <a:srgbClr val="666666"/>
                </a:solidFill>
                <a:latin typeface="-apple-system"/>
              </a:rPr>
              <a:t>C++98（</a:t>
            </a:r>
            <a:r>
              <a:rPr lang="zh-CN" altLang="en-US">
                <a:solidFill>
                  <a:srgbClr val="666666"/>
                </a:solidFill>
                <a:latin typeface="-apple-system"/>
              </a:rPr>
              <a:t>之前存在很多年才形成的版本</a:t>
            </a:r>
            <a:r>
              <a:rPr lang="en-US" altLang="zh-CN">
                <a:solidFill>
                  <a:srgbClr val="666666"/>
                </a:solidFill>
                <a:latin typeface="-apple-system"/>
              </a:rPr>
              <a:t>）</a:t>
            </a:r>
            <a:r>
              <a:rPr lang="zh-CN" altLang="en-US">
                <a:solidFill>
                  <a:srgbClr val="666666"/>
                </a:solidFill>
                <a:latin typeface="-apple-system"/>
              </a:rPr>
              <a:t>、</a:t>
            </a:r>
            <a:r>
              <a:rPr lang="en-US" altLang="zh-CN">
                <a:solidFill>
                  <a:srgbClr val="666666"/>
                </a:solidFill>
                <a:latin typeface="-apple-system"/>
              </a:rPr>
              <a:t>C++03</a:t>
            </a:r>
            <a:r>
              <a:rPr lang="zh-CN" altLang="en-US">
                <a:solidFill>
                  <a:srgbClr val="666666"/>
                </a:solidFill>
                <a:latin typeface="-apple-system"/>
              </a:rPr>
              <a:t>（跟</a:t>
            </a:r>
            <a:r>
              <a:rPr lang="en-US" altLang="zh-CN">
                <a:solidFill>
                  <a:srgbClr val="666666"/>
                </a:solidFill>
                <a:latin typeface="-apple-system"/>
              </a:rPr>
              <a:t>C++98</a:t>
            </a:r>
            <a:r>
              <a:rPr lang="zh-CN" altLang="en-US">
                <a:solidFill>
                  <a:srgbClr val="666666"/>
                </a:solidFill>
                <a:latin typeface="-apple-system"/>
              </a:rPr>
              <a:t>差不多）、</a:t>
            </a:r>
            <a:r>
              <a:rPr lang="en-US" altLang="zh-CN">
                <a:solidFill>
                  <a:srgbClr val="666666"/>
                </a:solidFill>
                <a:latin typeface="-apple-system"/>
              </a:rPr>
              <a:t>C++11（</a:t>
            </a:r>
            <a:r>
              <a:rPr lang="zh-CN" altLang="en-US">
                <a:solidFill>
                  <a:srgbClr val="666666"/>
                </a:solidFill>
                <a:latin typeface="-apple-system"/>
              </a:rPr>
              <a:t>本来</a:t>
            </a:r>
            <a:r>
              <a:rPr lang="en-US" altLang="zh-CN">
                <a:solidFill>
                  <a:srgbClr val="666666"/>
                </a:solidFill>
                <a:latin typeface="-apple-system"/>
              </a:rPr>
              <a:t>08-09</a:t>
            </a:r>
            <a:r>
              <a:rPr lang="zh-CN" altLang="en-US">
                <a:solidFill>
                  <a:srgbClr val="666666"/>
                </a:solidFill>
                <a:latin typeface="-apple-system"/>
              </a:rPr>
              <a:t>年公布</a:t>
            </a:r>
            <a:r>
              <a:rPr lang="en-US" altLang="zh-CN">
                <a:solidFill>
                  <a:srgbClr val="666666"/>
                </a:solidFill>
                <a:latin typeface="-apple-system"/>
              </a:rPr>
              <a:t>）</a:t>
            </a:r>
            <a:r>
              <a:rPr lang="zh-CN" altLang="en-US">
                <a:solidFill>
                  <a:srgbClr val="666666"/>
                </a:solidFill>
                <a:latin typeface="-apple-system"/>
              </a:rPr>
              <a:t>、</a:t>
            </a:r>
            <a:r>
              <a:rPr lang="en-US" altLang="zh-CN">
                <a:solidFill>
                  <a:srgbClr val="666666"/>
                </a:solidFill>
                <a:latin typeface="-apple-system"/>
              </a:rPr>
              <a:t>C++14</a:t>
            </a:r>
            <a:r>
              <a:rPr lang="zh-CN" altLang="en-US">
                <a:solidFill>
                  <a:srgbClr val="666666"/>
                </a:solidFill>
                <a:latin typeface="-apple-system"/>
              </a:rPr>
              <a:t>、</a:t>
            </a:r>
            <a:r>
              <a:rPr lang="en-US" altLang="zh-CN">
                <a:solidFill>
                  <a:srgbClr val="666666"/>
                </a:solidFill>
                <a:latin typeface="-apple-system"/>
              </a:rPr>
              <a:t>C++17</a:t>
            </a:r>
            <a:r>
              <a:rPr lang="zh-CN" altLang="en-US">
                <a:solidFill>
                  <a:srgbClr val="666666"/>
                </a:solidFill>
                <a:latin typeface="-apple-system"/>
              </a:rPr>
              <a:t>、</a:t>
            </a:r>
            <a:r>
              <a:rPr lang="en-US" altLang="zh-CN">
                <a:solidFill>
                  <a:srgbClr val="666666"/>
                </a:solidFill>
                <a:latin typeface="-apple-system"/>
              </a:rPr>
              <a:t>C++20</a:t>
            </a:r>
            <a:r>
              <a:rPr lang="zh-CN" altLang="en-US">
                <a:solidFill>
                  <a:srgbClr val="666666"/>
                </a:solidFill>
                <a:latin typeface="-apple-system"/>
              </a:rPr>
              <a:t>（都还没正式发布）</a:t>
            </a:r>
            <a:endParaRPr lang="en-US" altLang="zh-CN">
              <a:solidFill>
                <a:srgbClr val="666666"/>
              </a:solidFill>
              <a:latin typeface="-apple-system"/>
            </a:endParaRPr>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Black" panose="020B0A04020102020204" pitchFamily="34" charset="0"/>
                <a:ea typeface="宋体" panose="02010600030101010101" pitchFamily="2" charset="-122"/>
              </a:defRPr>
            </a:lvl1pPr>
            <a:lvl2pPr marL="742950" indent="-285750">
              <a:defRPr b="1">
                <a:solidFill>
                  <a:schemeClr val="tx1"/>
                </a:solidFill>
                <a:latin typeface="Arial Black" panose="020B0A04020102020204" pitchFamily="34" charset="0"/>
                <a:ea typeface="宋体" panose="02010600030101010101" pitchFamily="2" charset="-122"/>
              </a:defRPr>
            </a:lvl2pPr>
            <a:lvl3pPr marL="1143000" indent="-228600">
              <a:defRPr b="1">
                <a:solidFill>
                  <a:schemeClr val="tx1"/>
                </a:solidFill>
                <a:latin typeface="Arial Black" panose="020B0A04020102020204" pitchFamily="34" charset="0"/>
                <a:ea typeface="宋体" panose="02010600030101010101" pitchFamily="2" charset="-122"/>
              </a:defRPr>
            </a:lvl3pPr>
            <a:lvl4pPr marL="1600200" indent="-228600">
              <a:defRPr b="1">
                <a:solidFill>
                  <a:schemeClr val="tx1"/>
                </a:solidFill>
                <a:latin typeface="Arial Black" panose="020B0A04020102020204" pitchFamily="34" charset="0"/>
                <a:ea typeface="宋体" panose="02010600030101010101" pitchFamily="2" charset="-122"/>
              </a:defRPr>
            </a:lvl4pPr>
            <a:lvl5pPr marL="2057400" indent="-228600">
              <a:defRPr b="1">
                <a:solidFill>
                  <a:schemeClr val="tx1"/>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9pPr>
          </a:lstStyle>
          <a:p>
            <a:fld id="{5D099C16-C2E5-48D4-BAA8-6F922A1C397F}" type="slidenum">
              <a:rPr lang="en-US" altLang="zh-CN" b="0" smtClean="0">
                <a:latin typeface="Times New Roman" panose="02020603050405020304" charset="0"/>
              </a:rPr>
            </a:fld>
            <a:endParaRPr lang="en-US" altLang="zh-CN" b="0">
              <a:latin typeface="Times New Roman" panose="020206030504050203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ChangeArrowheads="1" noTextEdit="1"/>
          </p:cNvSpPr>
          <p:nvPr>
            <p:ph type="sldImg"/>
          </p:nvPr>
        </p:nvSpPr>
        <p:spPr/>
      </p:sp>
      <p:sp>
        <p:nvSpPr>
          <p:cNvPr id="409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charset="0"/>
            </a:endParaRPr>
          </a:p>
        </p:txBody>
      </p:sp>
      <p:sp>
        <p:nvSpPr>
          <p:cNvPr id="409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Black" panose="020B0A04020102020204" pitchFamily="34" charset="0"/>
                <a:ea typeface="宋体" panose="02010600030101010101" pitchFamily="2" charset="-122"/>
              </a:defRPr>
            </a:lvl1pPr>
            <a:lvl2pPr marL="742950" indent="-285750">
              <a:defRPr b="1">
                <a:solidFill>
                  <a:schemeClr val="tx1"/>
                </a:solidFill>
                <a:latin typeface="Arial Black" panose="020B0A04020102020204" pitchFamily="34" charset="0"/>
                <a:ea typeface="宋体" panose="02010600030101010101" pitchFamily="2" charset="-122"/>
              </a:defRPr>
            </a:lvl2pPr>
            <a:lvl3pPr marL="1143000" indent="-228600">
              <a:defRPr b="1">
                <a:solidFill>
                  <a:schemeClr val="tx1"/>
                </a:solidFill>
                <a:latin typeface="Arial Black" panose="020B0A04020102020204" pitchFamily="34" charset="0"/>
                <a:ea typeface="宋体" panose="02010600030101010101" pitchFamily="2" charset="-122"/>
              </a:defRPr>
            </a:lvl3pPr>
            <a:lvl4pPr marL="1600200" indent="-228600">
              <a:defRPr b="1">
                <a:solidFill>
                  <a:schemeClr val="tx1"/>
                </a:solidFill>
                <a:latin typeface="Arial Black" panose="020B0A04020102020204" pitchFamily="34" charset="0"/>
                <a:ea typeface="宋体" panose="02010600030101010101" pitchFamily="2" charset="-122"/>
              </a:defRPr>
            </a:lvl4pPr>
            <a:lvl5pPr marL="2057400" indent="-228600">
              <a:defRPr b="1">
                <a:solidFill>
                  <a:schemeClr val="tx1"/>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9pPr>
          </a:lstStyle>
          <a:p>
            <a:fld id="{282BDA64-56C8-4F17-842C-65C0ABEFA40A}" type="slidenum">
              <a:rPr lang="en-US" altLang="zh-CN" b="0" smtClean="0">
                <a:latin typeface="Times New Roman" panose="02020603050405020304" charset="0"/>
              </a:rPr>
            </a:fld>
            <a:endParaRPr lang="en-US" altLang="zh-CN" b="0">
              <a:latin typeface="Times New Roman" panose="020206030504050203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 name="Group 2"/>
          <p:cNvGrpSpPr/>
          <p:nvPr/>
        </p:nvGrpSpPr>
        <p:grpSpPr bwMode="auto">
          <a:xfrm>
            <a:off x="0" y="0"/>
            <a:ext cx="9140825" cy="6850063"/>
            <a:chOff x="0" y="0"/>
            <a:chExt cx="5758" cy="4315"/>
          </a:xfrm>
        </p:grpSpPr>
        <p:grpSp>
          <p:nvGrpSpPr>
            <p:cNvPr id="3" name="Group 3"/>
            <p:cNvGrpSpPr/>
            <p:nvPr userDrawn="1"/>
          </p:nvGrpSpPr>
          <p:grpSpPr bwMode="auto">
            <a:xfrm>
              <a:off x="1728" y="2230"/>
              <a:ext cx="4027" cy="2085"/>
              <a:chOff x="1728" y="2230"/>
              <a:chExt cx="4027" cy="2085"/>
            </a:xfrm>
          </p:grpSpPr>
          <p:sp>
            <p:nvSpPr>
              <p:cNvPr id="6"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eaLnBrk="1" hangingPunct="1">
                  <a:defRPr/>
                </a:pPr>
                <a:endParaRPr lang="zh-CN" altLang="en-US"/>
              </a:p>
            </p:txBody>
          </p:sp>
          <p:sp>
            <p:nvSpPr>
              <p:cNvPr id="7"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eaLnBrk="1" hangingPunct="1">
                  <a:defRPr/>
                </a:pPr>
                <a:endParaRPr lang="zh-CN" altLang="en-US"/>
              </a:p>
            </p:txBody>
          </p:sp>
          <p:sp>
            <p:nvSpPr>
              <p:cNvPr id="8"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eaLnBrk="1" hangingPunct="1">
                  <a:defRPr/>
                </a:pPr>
                <a:endParaRPr lang="zh-CN" altLang="en-US"/>
              </a:p>
            </p:txBody>
          </p:sp>
          <p:sp>
            <p:nvSpPr>
              <p:cNvPr id="9" name="Freeform 7"/>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eaLnBrk="1" hangingPunct="1">
                  <a:defRPr/>
                </a:pPr>
                <a:endParaRPr lang="zh-CN" altLang="en-US"/>
              </a:p>
            </p:txBody>
          </p:sp>
        </p:grpSp>
        <p:sp>
          <p:nvSpPr>
            <p:cNvPr id="4"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eaLnBrk="1" hangingPunct="1">
                <a:defRPr/>
              </a:pPr>
              <a:endParaRPr lang="zh-CN" altLang="en-US"/>
            </a:p>
          </p:txBody>
        </p:sp>
        <p:sp>
          <p:nvSpPr>
            <p:cNvPr id="5" name="Freeform 10"/>
            <p:cNvSpPr/>
            <p:nvPr/>
          </p:nvSpPr>
          <p:spPr bwMode="hidden">
            <a:xfrm>
              <a:off x="0" y="0"/>
              <a:ext cx="5758" cy="1776"/>
            </a:xfrm>
            <a:custGeom>
              <a:avLst/>
              <a:gdLst>
                <a:gd name="T0" fmla="*/ 0 w 5740"/>
                <a:gd name="T1" fmla="*/ 0 h 1906"/>
                <a:gd name="T2" fmla="*/ 0 w 5740"/>
                <a:gd name="T3" fmla="*/ 90 h 1906"/>
                <a:gd name="T4" fmla="*/ 6566 w 5740"/>
                <a:gd name="T5" fmla="*/ 90 h 1906"/>
                <a:gd name="T6" fmla="*/ 656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2587"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endParaRPr lang="zh-CN" altLang="en-US"/>
          </a:p>
        </p:txBody>
      </p:sp>
      <p:sp>
        <p:nvSpPr>
          <p:cNvPr id="15258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1"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2"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3"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F89A3A9-7E86-4DBB-95F8-B3BCAD2ABF5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lgn="just" hangingPunct="0">
              <a:defRPr>
                <a:latin typeface="楷体_GB2312"/>
              </a:defRPr>
            </a:lvl1pPr>
            <a:lvl2pPr algn="just" hangingPunct="0">
              <a:defRPr>
                <a:latin typeface="楷体_GB2312"/>
              </a:defRPr>
            </a:lvl2pPr>
            <a:lvl3pPr algn="just" hangingPunct="0">
              <a:defRPr>
                <a:latin typeface="楷体_GB2312"/>
              </a:defRPr>
            </a:lvl3pPr>
            <a:lvl4pPr algn="just" hangingPunct="0">
              <a:defRPr>
                <a:latin typeface="楷体_GB2312"/>
              </a:defRPr>
            </a:lvl4pPr>
            <a:lvl5pPr algn="just" hangingPunct="0">
              <a:defRPr>
                <a:latin typeface="楷体_GB231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2"/>
          <p:cNvSpPr>
            <a:spLocks noGrp="1" noChangeArrowheads="1"/>
          </p:cNvSpPr>
          <p:nvPr>
            <p:ph type="dt" sz="half"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C650C058-A55D-498C-92C0-D5B656672516}" type="slidenum">
              <a:rPr lang="en-US" altLang="zh-CN"/>
            </a:fld>
            <a:endParaRPr lang="en-US" altLang="zh-CN"/>
          </a:p>
        </p:txBody>
      </p:sp>
      <p:sp>
        <p:nvSpPr>
          <p:cNvPr id="6" name="Rectangle 14"/>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dt" sz="half"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54127D2B-729B-45AB-86EE-4C902DA54B35}" type="slidenum">
              <a:rPr lang="en-US" altLang="zh-CN"/>
            </a:fld>
            <a:endParaRPr lang="en-US" altLang="zh-CN"/>
          </a:p>
        </p:txBody>
      </p:sp>
      <p:sp>
        <p:nvSpPr>
          <p:cNvPr id="6" name="Rectangle 14"/>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dt" sz="half"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66AE0AD3-8D96-4B60-9CEC-E3EB4631728E}" type="slidenum">
              <a:rPr lang="en-US" altLang="zh-CN"/>
            </a:fld>
            <a:endParaRPr lang="en-US" altLang="zh-CN"/>
          </a:p>
        </p:txBody>
      </p:sp>
      <p:sp>
        <p:nvSpPr>
          <p:cNvPr id="7" name="Rectangle 14"/>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dt" sz="half"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04DB196F-77CB-41CA-B6D9-D1B79F8CFF20}" type="slidenum">
              <a:rPr lang="en-US" altLang="zh-CN"/>
            </a:fld>
            <a:endParaRPr lang="en-US" altLang="zh-CN"/>
          </a:p>
        </p:txBody>
      </p:sp>
      <p:sp>
        <p:nvSpPr>
          <p:cNvPr id="9" name="Rectangle 14"/>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219F2CF7-52E5-4811-A3E4-47C585F16234}" type="slidenum">
              <a:rPr lang="en-US" altLang="zh-CN"/>
            </a:fld>
            <a:endParaRPr lang="en-US" altLang="zh-CN"/>
          </a:p>
        </p:txBody>
      </p:sp>
      <p:sp>
        <p:nvSpPr>
          <p:cNvPr id="4" name="Rectangle 14"/>
          <p:cNvSpPr>
            <a:spLocks noGrp="1" noChangeArrowheads="1"/>
          </p:cNvSpPr>
          <p:nvPr>
            <p:ph type="ftr" sz="quarter"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dt" sz="half" idx="2"/>
          </p:nvPr>
        </p:nvSpPr>
        <p:spPr bwMode="auto">
          <a:xfrm>
            <a:off x="457200" y="625157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a:defRPr/>
            </a:pPr>
            <a:endParaRPr lang="en-US" altLang="zh-CN"/>
          </a:p>
        </p:txBody>
      </p:sp>
      <p:sp>
        <p:nvSpPr>
          <p:cNvPr id="151555" name="Rectangle 3"/>
          <p:cNvSpPr>
            <a:spLocks noGrp="1" noChangeArrowheads="1"/>
          </p:cNvSpPr>
          <p:nvPr>
            <p:ph type="sldNum" sz="quarter" idx="4"/>
          </p:nvPr>
        </p:nvSpPr>
        <p:spPr bwMode="auto">
          <a:xfrm>
            <a:off x="6553200" y="6248400"/>
            <a:ext cx="2133600" cy="4762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Arial" panose="020B0604020202020204" pitchFamily="34" charset="0"/>
              </a:defRPr>
            </a:lvl1pPr>
          </a:lstStyle>
          <a:p>
            <a:pPr>
              <a:defRPr/>
            </a:pPr>
            <a:fld id="{51186262-E9EF-4654-BA7E-EF8258BC2A64}" type="slidenum">
              <a:rPr lang="en-US" altLang="zh-CN"/>
            </a:fld>
            <a:endParaRPr lang="en-US" altLang="zh-CN"/>
          </a:p>
        </p:txBody>
      </p:sp>
      <p:grpSp>
        <p:nvGrpSpPr>
          <p:cNvPr id="1028" name="Group 4"/>
          <p:cNvGrpSpPr/>
          <p:nvPr/>
        </p:nvGrpSpPr>
        <p:grpSpPr bwMode="auto">
          <a:xfrm>
            <a:off x="0" y="0"/>
            <a:ext cx="9140825" cy="6850063"/>
            <a:chOff x="0" y="0"/>
            <a:chExt cx="5758" cy="4315"/>
          </a:xfrm>
        </p:grpSpPr>
        <p:grpSp>
          <p:nvGrpSpPr>
            <p:cNvPr id="1032" name="Group 5"/>
            <p:cNvGrpSpPr/>
            <p:nvPr userDrawn="1"/>
          </p:nvGrpSpPr>
          <p:grpSpPr bwMode="auto">
            <a:xfrm>
              <a:off x="1728" y="2230"/>
              <a:ext cx="4027" cy="2085"/>
              <a:chOff x="1728" y="2230"/>
              <a:chExt cx="4027" cy="2085"/>
            </a:xfrm>
          </p:grpSpPr>
          <p:sp>
            <p:nvSpPr>
              <p:cNvPr id="151558" name="Freeform 6"/>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eaLnBrk="1" hangingPunct="1">
                  <a:defRPr/>
                </a:pPr>
                <a:endParaRPr lang="zh-CN" altLang="en-US"/>
              </a:p>
            </p:txBody>
          </p:sp>
          <p:sp>
            <p:nvSpPr>
              <p:cNvPr id="151559" name="Freeform 7"/>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eaLnBrk="1" hangingPunct="1">
                  <a:defRPr/>
                </a:pPr>
                <a:endParaRPr lang="zh-CN" altLang="en-US"/>
              </a:p>
            </p:txBody>
          </p:sp>
          <p:sp>
            <p:nvSpPr>
              <p:cNvPr id="151560" name="Freeform 8"/>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eaLnBrk="1" hangingPunct="1">
                  <a:defRPr/>
                </a:pPr>
                <a:endParaRPr lang="zh-CN" altLang="en-US"/>
              </a:p>
            </p:txBody>
          </p:sp>
          <p:sp>
            <p:nvSpPr>
              <p:cNvPr id="1038" name="Freeform 9"/>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562" name="Freeform 10"/>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eaLnBrk="1" hangingPunct="1">
                  <a:defRPr/>
                </a:pPr>
                <a:endParaRPr lang="zh-CN" altLang="en-US"/>
              </a:p>
            </p:txBody>
          </p:sp>
        </p:grpSp>
        <p:sp>
          <p:nvSpPr>
            <p:cNvPr id="151563" name="Freeform 11"/>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eaLnBrk="1" hangingPunct="1">
                <a:defRPr/>
              </a:pPr>
              <a:endParaRPr lang="zh-CN" altLang="en-US"/>
            </a:p>
          </p:txBody>
        </p:sp>
        <p:sp>
          <p:nvSpPr>
            <p:cNvPr id="1034" name="Freeform 12"/>
            <p:cNvSpPr/>
            <p:nvPr/>
          </p:nvSpPr>
          <p:spPr bwMode="hidden">
            <a:xfrm>
              <a:off x="0" y="0"/>
              <a:ext cx="5758" cy="1776"/>
            </a:xfrm>
            <a:custGeom>
              <a:avLst/>
              <a:gdLst>
                <a:gd name="T0" fmla="*/ 0 w 5740"/>
                <a:gd name="T1" fmla="*/ 0 h 1906"/>
                <a:gd name="T2" fmla="*/ 0 w 5740"/>
                <a:gd name="T3" fmla="*/ 90 h 1906"/>
                <a:gd name="T4" fmla="*/ 6566 w 5740"/>
                <a:gd name="T5" fmla="*/ 90 h 1906"/>
                <a:gd name="T6" fmla="*/ 656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1565" name="Rectangle 13"/>
          <p:cNvSpPr>
            <a:spLocks noGrp="1" noRot="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51566" name="Rectangle 14"/>
          <p:cNvSpPr>
            <a:spLocks noGrp="1" noChangeArrowheads="1"/>
          </p:cNvSpPr>
          <p:nvPr>
            <p:ph type="ftr" sz="quarter" idx="3"/>
          </p:nvPr>
        </p:nvSpPr>
        <p:spPr bwMode="auto">
          <a:xfrm>
            <a:off x="3124200" y="6248400"/>
            <a:ext cx="2895600" cy="47625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b="0">
                <a:latin typeface="Arial" panose="020B0604020202020204" pitchFamily="34" charset="0"/>
              </a:defRPr>
            </a:lvl1pPr>
          </a:lstStyle>
          <a:p>
            <a:pPr>
              <a:defRPr/>
            </a:pPr>
            <a:endParaRPr lang="en-US" altLang="zh-CN"/>
          </a:p>
        </p:txBody>
      </p:sp>
      <p:sp>
        <p:nvSpPr>
          <p:cNvPr id="151567" name="Rectangle 15"/>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9pPr>
    </p:titleStyle>
    <p:bodyStyle>
      <a:lvl1pPr marL="342900" indent="-342900" algn="just"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just"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just"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just"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just"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 Target="slide20.xml"/><Relationship Id="rId8" Type="http://schemas.openxmlformats.org/officeDocument/2006/relationships/slide" Target="slide15.xml"/><Relationship Id="rId7" Type="http://schemas.openxmlformats.org/officeDocument/2006/relationships/slide" Target="slide1.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5.xml"/><Relationship Id="rId15" Type="http://schemas.openxmlformats.org/officeDocument/2006/relationships/slideLayout" Target="../slideLayouts/slideLayout4.xml"/><Relationship Id="rId14" Type="http://schemas.openxmlformats.org/officeDocument/2006/relationships/slide" Target="slide42.xml"/><Relationship Id="rId13" Type="http://schemas.openxmlformats.org/officeDocument/2006/relationships/slide" Target="slide32.xml"/><Relationship Id="rId12" Type="http://schemas.openxmlformats.org/officeDocument/2006/relationships/slide" Target="slide31.xml"/><Relationship Id="rId11" Type="http://schemas.openxmlformats.org/officeDocument/2006/relationships/slide" Target="slide25.xml"/><Relationship Id="rId10" Type="http://schemas.openxmlformats.org/officeDocument/2006/relationships/slide" Target="slide21.xml"/><Relationship Id="rId1" Type="http://schemas.openxmlformats.org/officeDocument/2006/relationships/slide" Target="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12304;&#20363;2.9&#12305;.doc" TargetMode="External"/><Relationship Id="rId1" Type="http://schemas.openxmlformats.org/officeDocument/2006/relationships/hyperlink" Target="&#12304;&#20363;2.8&#12305;.do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2.10&#12305;.doc" TargetMode="Externa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1.xml"/><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 Target="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2.11&#12305;.doc"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2.12&#12305;&#37325;&#36733;&#20989;&#25968;&#24212;&#29992;&#20030;&#20363;.doc"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12304;&#20363;2.13&#12305;.doc"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2.14&#12305;&#27169;&#26495;&#20989;&#25968;&#19982;&#37325;&#36733;&#20989;&#25968;&#12290;.doc"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609600"/>
            <a:ext cx="9144000" cy="830263"/>
          </a:xfrm>
          <a:prstGeom prst="rect">
            <a:avLst/>
          </a:prstGeom>
          <a:noFill/>
          <a:ln w="9525">
            <a:noFill/>
            <a:miter lim="800000"/>
          </a:ln>
          <a:effectLst/>
        </p:spPr>
        <p:txBody>
          <a:bodyPr>
            <a:spAutoFit/>
          </a:bodyPr>
          <a:lstStyle/>
          <a:p>
            <a:pPr algn="ctr" eaLnBrk="1" hangingPunct="1">
              <a:defRPr/>
            </a:pPr>
            <a:r>
              <a:rPr lang="zh-CN" altLang="en-US" sz="4800" dirty="0">
                <a:solidFill>
                  <a:srgbClr val="FFFF00"/>
                </a:solidFill>
                <a:effectLst>
                  <a:outerShdw blurRad="38100" dist="38100" dir="2700000" algn="tl">
                    <a:srgbClr val="000000"/>
                  </a:outerShdw>
                </a:effectLst>
                <a:latin typeface="楷体_GB2312" pitchFamily="49" charset="-122"/>
                <a:ea typeface="楷体_GB2312" pitchFamily="49" charset="-122"/>
              </a:rPr>
              <a:t>第</a:t>
            </a:r>
            <a:r>
              <a:rPr lang="en-US" altLang="zh-CN" sz="4800" dirty="0">
                <a:solidFill>
                  <a:srgbClr val="FFFF00"/>
                </a:solidFill>
                <a:effectLst>
                  <a:outerShdw blurRad="38100" dist="38100" dir="2700000" algn="tl">
                    <a:srgbClr val="000000"/>
                  </a:outerShdw>
                </a:effectLst>
                <a:latin typeface="楷体_GB2312" pitchFamily="49" charset="-122"/>
                <a:ea typeface="楷体_GB2312" pitchFamily="49" charset="-122"/>
              </a:rPr>
              <a:t>2</a:t>
            </a:r>
            <a:r>
              <a:rPr lang="zh-CN" altLang="en-US" sz="4800" dirty="0">
                <a:solidFill>
                  <a:srgbClr val="FFFF00"/>
                </a:solidFill>
                <a:effectLst>
                  <a:outerShdw blurRad="38100" dist="38100" dir="2700000" algn="tl">
                    <a:srgbClr val="000000"/>
                  </a:outerShdw>
                </a:effectLst>
                <a:latin typeface="楷体_GB2312" pitchFamily="49" charset="-122"/>
                <a:ea typeface="楷体_GB2312" pitchFamily="49" charset="-122"/>
              </a:rPr>
              <a:t>章 </a:t>
            </a:r>
            <a:r>
              <a:rPr lang="en-US" altLang="zh-CN" sz="4800" dirty="0">
                <a:solidFill>
                  <a:srgbClr val="FFFF00"/>
                </a:solidFill>
                <a:effectLst>
                  <a:outerShdw blurRad="38100" dist="38100" dir="2700000" algn="tl">
                    <a:srgbClr val="000000"/>
                  </a:outerShdw>
                </a:effectLst>
                <a:latin typeface="楷体_GB2312" pitchFamily="49" charset="-122"/>
                <a:ea typeface="楷体_GB2312" pitchFamily="49" charset="-122"/>
              </a:rPr>
              <a:t>C++</a:t>
            </a:r>
            <a:r>
              <a:rPr lang="zh-CN" altLang="en-US" sz="4800" dirty="0">
                <a:solidFill>
                  <a:srgbClr val="FFFF00"/>
                </a:solidFill>
                <a:effectLst>
                  <a:outerShdw blurRad="38100" dist="38100" dir="2700000" algn="tl">
                    <a:srgbClr val="000000"/>
                  </a:outerShdw>
                </a:effectLst>
                <a:latin typeface="楷体_GB2312" pitchFamily="49" charset="-122"/>
                <a:ea typeface="楷体_GB2312" pitchFamily="49" charset="-122"/>
              </a:rPr>
              <a:t>对</a:t>
            </a:r>
            <a:r>
              <a:rPr lang="en-US" altLang="zh-CN" sz="4800" dirty="0">
                <a:solidFill>
                  <a:srgbClr val="FFFF00"/>
                </a:solidFill>
                <a:effectLst>
                  <a:outerShdw blurRad="38100" dist="38100" dir="2700000" algn="tl">
                    <a:srgbClr val="000000"/>
                  </a:outerShdw>
                </a:effectLst>
                <a:latin typeface="楷体_GB2312" pitchFamily="49" charset="-122"/>
                <a:ea typeface="楷体_GB2312" pitchFamily="49" charset="-122"/>
              </a:rPr>
              <a:t>C</a:t>
            </a:r>
            <a:r>
              <a:rPr lang="zh-CN" altLang="en-US" sz="4800" dirty="0">
                <a:solidFill>
                  <a:srgbClr val="FFFF00"/>
                </a:solidFill>
                <a:effectLst>
                  <a:outerShdw blurRad="38100" dist="38100" dir="2700000" algn="tl">
                    <a:srgbClr val="000000"/>
                  </a:outerShdw>
                </a:effectLst>
                <a:latin typeface="楷体_GB2312" pitchFamily="49" charset="-122"/>
                <a:ea typeface="楷体_GB2312" pitchFamily="49" charset="-122"/>
              </a:rPr>
              <a:t>的扩充</a:t>
            </a:r>
            <a:endParaRPr lang="zh-CN" altLang="en-US" sz="4800" dirty="0">
              <a:solidFill>
                <a:srgbClr val="FFFF00"/>
              </a:solidFill>
              <a:effectLst>
                <a:outerShdw blurRad="38100" dist="38100" dir="2700000" algn="tl">
                  <a:srgbClr val="000000"/>
                </a:outerShdw>
              </a:effectLst>
              <a:latin typeface="楷体_GB2312" pitchFamily="49" charset="-122"/>
              <a:ea typeface="楷体_GB2312" pitchFamily="49" charset="-122"/>
            </a:endParaRPr>
          </a:p>
        </p:txBody>
      </p:sp>
      <p:sp>
        <p:nvSpPr>
          <p:cNvPr id="47110" name="Rectangle 6"/>
          <p:cNvSpPr>
            <a:spLocks noGrp="1" noChangeArrowheads="1"/>
          </p:cNvSpPr>
          <p:nvPr>
            <p:ph type="body" sz="half" idx="1"/>
          </p:nvPr>
        </p:nvSpPr>
        <p:spPr>
          <a:xfrm>
            <a:off x="323850" y="1763713"/>
            <a:ext cx="4032250" cy="4545012"/>
          </a:xfrm>
        </p:spPr>
        <p:txBody>
          <a:bodyPr/>
          <a:lstStyle/>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1" action="ppaction://hlinksldjump"/>
              </a:rPr>
              <a:t>2.1</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C++</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的特点</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2" action="ppaction://hlinksldjump"/>
              </a:rPr>
              <a:t>2.2</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C++</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的文件扩展名</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3" action="ppaction://hlinksldjump"/>
              </a:rPr>
              <a:t>2.3</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注释符</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4" action="ppaction://hlinksldjump"/>
              </a:rPr>
              <a:t>2.4</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名字空间</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5" action="ppaction://hlinksldjump"/>
              </a:rPr>
              <a:t>2.5</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C++</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的输入输出</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6" action="ppaction://hlinksldjump"/>
              </a:rPr>
              <a:t>2.6</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变量的定义</a:t>
            </a:r>
            <a:endParaRPr lang="zh-CN" altLang="en-US" sz="2600" b="1" dirty="0">
              <a:effectLst>
                <a:outerShdw blurRad="38100" dist="38100" dir="2700000" algn="tl">
                  <a:srgbClr val="000000">
                    <a:alpha val="43137"/>
                  </a:srgbClr>
                </a:outerShdw>
              </a:effectLst>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hlinkClick r:id="rId7" action="ppaction://hlinksldjump"/>
              </a:rPr>
              <a:t>2.7</a:t>
            </a:r>
            <a:r>
              <a:rPr lang="en-US" altLang="zh-CN" sz="2600" b="1" dirty="0">
                <a:effectLst>
                  <a:outerShdw blurRad="38100" dist="38100" dir="2700000" algn="tl">
                    <a:srgbClr val="000000">
                      <a:alpha val="43137"/>
                    </a:srgbClr>
                  </a:outerShdw>
                </a:effectLst>
                <a:latin typeface="楷体_GB2312" pitchFamily="49" charset="-122"/>
                <a:ea typeface="楷体_GB2312" pitchFamily="49" charset="-122"/>
              </a:rPr>
              <a:t> </a:t>
            </a:r>
            <a:r>
              <a:rPr lang="zh-CN" altLang="en-US" sz="2600" b="1" dirty="0">
                <a:effectLst>
                  <a:outerShdw blurRad="38100" dist="38100" dir="2700000" algn="tl">
                    <a:srgbClr val="000000">
                      <a:alpha val="43137"/>
                    </a:srgbClr>
                  </a:outerShdw>
                </a:effectLst>
                <a:latin typeface="楷体_GB2312" pitchFamily="49" charset="-122"/>
                <a:ea typeface="楷体_GB2312" pitchFamily="49" charset="-122"/>
              </a:rPr>
              <a:t>强制类型转换</a:t>
            </a:r>
            <a:endParaRPr lang="en-US" altLang="zh-CN" b="1" dirty="0">
              <a:effectLst>
                <a:outerShdw blurRad="38100" dist="38100" dir="2700000" algn="tl">
                  <a:srgbClr val="000000">
                    <a:alpha val="43137"/>
                  </a:srgbClr>
                </a:outerShdw>
              </a:effectLst>
            </a:endParaRPr>
          </a:p>
        </p:txBody>
      </p:sp>
      <p:sp>
        <p:nvSpPr>
          <p:cNvPr id="4101" name="Rectangle 7"/>
          <p:cNvSpPr>
            <a:spLocks noGrp="1" noChangeArrowheads="1"/>
          </p:cNvSpPr>
          <p:nvPr>
            <p:ph type="body" sz="half" idx="2"/>
          </p:nvPr>
        </p:nvSpPr>
        <p:spPr>
          <a:xfrm>
            <a:off x="4284663" y="1763713"/>
            <a:ext cx="4572000" cy="4545012"/>
          </a:xfrm>
        </p:spPr>
        <p:txBody>
          <a:bodyPr/>
          <a:lstStyle/>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8" action="ppaction://hlinksldjump"/>
              </a:rPr>
              <a:t>2. 8</a:t>
            </a:r>
            <a:r>
              <a:rPr lang="en-US" altLang="zh-CN" sz="2600" b="1" dirty="0">
                <a:latin typeface="楷体_GB2312" pitchFamily="49" charset="-122"/>
                <a:ea typeface="楷体_GB2312" pitchFamily="49" charset="-122"/>
              </a:rPr>
              <a:t> </a:t>
            </a:r>
            <a:r>
              <a:rPr lang="zh-CN" altLang="en-US" sz="2600" b="1" dirty="0">
                <a:latin typeface="楷体_GB2312" pitchFamily="49" charset="-122"/>
                <a:ea typeface="楷体_GB2312" pitchFamily="49" charset="-122"/>
              </a:rPr>
              <a:t>动态内存的分配与释放</a:t>
            </a:r>
            <a:endParaRPr lang="zh-CN" altLang="en-US"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9" action="ppaction://hlinksldjump"/>
              </a:rPr>
              <a:t>2. 9</a:t>
            </a:r>
            <a:r>
              <a:rPr lang="en-US" altLang="zh-CN" sz="2600" b="1" dirty="0">
                <a:latin typeface="楷体_GB2312" pitchFamily="49" charset="-122"/>
                <a:ea typeface="楷体_GB2312" pitchFamily="49" charset="-122"/>
              </a:rPr>
              <a:t> </a:t>
            </a:r>
            <a:r>
              <a:rPr lang="zh-CN" altLang="en-US" sz="2600" b="1" dirty="0">
                <a:latin typeface="楷体_GB2312" pitchFamily="49" charset="-122"/>
                <a:ea typeface="楷体_GB2312" pitchFamily="49" charset="-122"/>
              </a:rPr>
              <a:t>作用域运算符 </a:t>
            </a:r>
            <a:r>
              <a:rPr lang="en-US" altLang="zh-CN" sz="2600" b="1" dirty="0">
                <a:latin typeface="楷体_GB2312" pitchFamily="49" charset="-122"/>
                <a:ea typeface="楷体_GB2312" pitchFamily="49" charset="-122"/>
              </a:rPr>
              <a:t>::</a:t>
            </a:r>
            <a:endParaRPr lang="en-US" altLang="zh-CN"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10" action="ppaction://hlinksldjump"/>
              </a:rPr>
              <a:t>2.10</a:t>
            </a:r>
            <a:r>
              <a:rPr lang="en-US" altLang="zh-CN" sz="2600" b="1" dirty="0">
                <a:latin typeface="楷体_GB2312" pitchFamily="49" charset="-122"/>
                <a:ea typeface="楷体_GB2312" pitchFamily="49" charset="-122"/>
              </a:rPr>
              <a:t> </a:t>
            </a:r>
            <a:r>
              <a:rPr lang="zh-CN" altLang="en-US" sz="2600" b="1" dirty="0">
                <a:latin typeface="楷体_GB2312" pitchFamily="49" charset="-122"/>
                <a:ea typeface="楷体_GB2312" pitchFamily="49" charset="-122"/>
              </a:rPr>
              <a:t>引用</a:t>
            </a:r>
            <a:endParaRPr lang="zh-CN" altLang="en-US"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11" action="ppaction://hlinksldjump"/>
              </a:rPr>
              <a:t>2.11</a:t>
            </a:r>
            <a:r>
              <a:rPr lang="en-US" altLang="zh-CN" sz="2600" b="1" dirty="0">
                <a:latin typeface="楷体_GB2312" pitchFamily="49" charset="-122"/>
                <a:ea typeface="楷体_GB2312" pitchFamily="49" charset="-122"/>
              </a:rPr>
              <a:t> const</a:t>
            </a:r>
            <a:r>
              <a:rPr lang="zh-CN" altLang="en-US" sz="2600" b="1" dirty="0">
                <a:latin typeface="楷体_GB2312" pitchFamily="49" charset="-122"/>
                <a:ea typeface="楷体_GB2312" pitchFamily="49" charset="-122"/>
              </a:rPr>
              <a:t>修饰符</a:t>
            </a:r>
            <a:endParaRPr lang="zh-CN" altLang="en-US"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12" action="ppaction://hlinksldjump"/>
              </a:rPr>
              <a:t>2.12</a:t>
            </a:r>
            <a:r>
              <a:rPr lang="en-US" altLang="zh-CN" sz="2600" b="1" dirty="0">
                <a:latin typeface="楷体_GB2312" pitchFamily="49" charset="-122"/>
                <a:ea typeface="楷体_GB2312" pitchFamily="49" charset="-122"/>
              </a:rPr>
              <a:t> </a:t>
            </a:r>
            <a:r>
              <a:rPr lang="zh-CN" altLang="en-US" sz="2600" b="1" dirty="0">
                <a:latin typeface="楷体_GB2312" pitchFamily="49" charset="-122"/>
                <a:ea typeface="楷体_GB2312" pitchFamily="49" charset="-122"/>
              </a:rPr>
              <a:t>字符串</a:t>
            </a:r>
            <a:endParaRPr lang="zh-CN" altLang="en-US"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hlinkClick r:id="rId13" action="ppaction://hlinksldjump"/>
              </a:rPr>
              <a:t>2.13</a:t>
            </a:r>
            <a:r>
              <a:rPr lang="en-US" altLang="zh-CN" sz="2600" b="1" dirty="0">
                <a:latin typeface="楷体_GB2312" pitchFamily="49" charset="-122"/>
                <a:ea typeface="楷体_GB2312" pitchFamily="49" charset="-122"/>
              </a:rPr>
              <a:t> C++</a:t>
            </a:r>
            <a:r>
              <a:rPr lang="zh-CN" altLang="en-US" sz="2600" b="1" dirty="0">
                <a:latin typeface="楷体_GB2312" pitchFamily="49" charset="-122"/>
                <a:ea typeface="楷体_GB2312" pitchFamily="49" charset="-122"/>
              </a:rPr>
              <a:t>中函数的新特性</a:t>
            </a:r>
            <a:endParaRPr lang="zh-CN" altLang="en-US" sz="2600" b="1" dirty="0">
              <a:latin typeface="楷体_GB2312" pitchFamily="49" charset="-122"/>
              <a:ea typeface="楷体_GB2312" pitchFamily="49" charset="-122"/>
            </a:endParaRPr>
          </a:p>
          <a:p>
            <a:pPr eaLnBrk="1" hangingPunct="1">
              <a:lnSpc>
                <a:spcPct val="140000"/>
              </a:lnSpc>
              <a:spcBef>
                <a:spcPts val="300"/>
              </a:spcBef>
              <a:spcAft>
                <a:spcPts val="300"/>
              </a:spcAft>
              <a:buFont typeface="Wingdings" panose="05000000000000000000" pitchFamily="2" charset="2"/>
              <a:buNone/>
              <a:defRPr/>
            </a:pPr>
            <a:r>
              <a:rPr lang="zh-CN" altLang="en-US" sz="2600" b="1" dirty="0">
                <a:latin typeface="楷体_GB2312" pitchFamily="49" charset="-122"/>
                <a:ea typeface="楷体_GB2312" pitchFamily="49" charset="-122"/>
                <a:hlinkClick r:id="rId14" action="ppaction://hlinksldjump"/>
              </a:rPr>
              <a:t>习题</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9388" y="79375"/>
            <a:ext cx="8785225" cy="6684963"/>
          </a:xfrm>
          <a:prstGeom prst="rect">
            <a:avLst/>
          </a:prstGeom>
          <a:noFill/>
          <a:ln w="9525">
            <a:solidFill>
              <a:schemeClr val="hlink"/>
            </a:solidFill>
            <a:miter lim="800000"/>
          </a:ln>
          <a:effectLst/>
        </p:spPr>
        <p:txBody>
          <a:bodyPr anchor="ctr">
            <a:spAutoFit/>
          </a:bodyPr>
          <a:lstStyle/>
          <a:p>
            <a:pPr indent="457200" algn="just" eaLnBrk="1">
              <a:lnSpc>
                <a:spcPct val="130000"/>
              </a:lnSpc>
              <a:spcBef>
                <a:spcPts val="1200"/>
              </a:spcBef>
              <a:spcAft>
                <a:spcPts val="1200"/>
              </a:spcAft>
              <a:defRPr/>
            </a:pPr>
            <a:r>
              <a:rPr lang="zh-CN" altLang="en-US" sz="2400" dirty="0">
                <a:effectLst>
                  <a:outerShdw blurRad="38100" dist="38100" dir="2700000" algn="tl">
                    <a:srgbClr val="000000">
                      <a:alpha val="43137"/>
                    </a:srgbClr>
                  </a:outerShdw>
                </a:effectLst>
                <a:latin typeface="楷体_GB2312" pitchFamily="49" charset="-122"/>
                <a:ea typeface="楷体_GB2312" pitchFamily="49" charset="-122"/>
              </a:rPr>
              <a:t>（</a:t>
            </a:r>
            <a:r>
              <a:rPr lang="en-US" altLang="zh-CN" sz="2400" dirty="0">
                <a:effectLst>
                  <a:outerShdw blurRad="38100" dist="38100" dir="2700000" algn="tl">
                    <a:srgbClr val="000000">
                      <a:alpha val="43137"/>
                    </a:srgbClr>
                  </a:outerShdw>
                </a:effectLst>
                <a:latin typeface="楷体_GB2312" pitchFamily="49" charset="-122"/>
                <a:ea typeface="楷体_GB2312" pitchFamily="49" charset="-122"/>
              </a:rPr>
              <a:t>3</a:t>
            </a:r>
            <a:r>
              <a:rPr lang="zh-CN" altLang="en-US" sz="2400"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使用</a:t>
            </a:r>
            <a:r>
              <a:rPr lang="en-US" altLang="zh-CN"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指示符</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。可以一次性地使名字空间中所有成员都可被直接使用，比</a:t>
            </a:r>
            <a:r>
              <a:rPr lang="en-US" altLang="zh-CN" sz="2600" dirty="0">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声明更方便。</a:t>
            </a:r>
            <a:r>
              <a:rPr lang="en-US" altLang="zh-CN" sz="2600" dirty="0">
                <a:solidFill>
                  <a:srgbClr val="FFFF00"/>
                </a:solidFill>
                <a:effectLst>
                  <a:outerShdw blurRad="38100" dist="38100" dir="2700000" algn="tl">
                    <a:srgbClr val="000000">
                      <a:alpha val="43137"/>
                    </a:srgbClr>
                  </a:outerShdw>
                </a:effectLst>
                <a:ea typeface="楷体_GB2312" pitchFamily="49" charset="-122"/>
              </a:rPr>
              <a:t>using</a:t>
            </a:r>
            <a:r>
              <a:rPr lang="zh-CN" altLang="en-US" sz="2600" dirty="0">
                <a:solidFill>
                  <a:srgbClr val="FFFF00"/>
                </a:solidFill>
                <a:effectLst>
                  <a:outerShdw blurRad="38100" dist="38100" dir="2700000" algn="tl">
                    <a:srgbClr val="000000">
                      <a:alpha val="43137"/>
                    </a:srgbClr>
                  </a:outerShdw>
                </a:effectLst>
                <a:ea typeface="楷体_GB2312" pitchFamily="49" charset="-122"/>
              </a:rPr>
              <a:t>指示符以关键字</a:t>
            </a:r>
            <a:r>
              <a:rPr lang="en-US" altLang="zh-CN" sz="2600" dirty="0">
                <a:solidFill>
                  <a:srgbClr val="FFFF00"/>
                </a:solidFill>
                <a:effectLst>
                  <a:outerShdw blurRad="38100" dist="38100" dir="2700000" algn="tl">
                    <a:srgbClr val="000000">
                      <a:alpha val="43137"/>
                    </a:srgbClr>
                  </a:outerShdw>
                </a:effectLst>
                <a:ea typeface="楷体_GB2312" pitchFamily="49" charset="-122"/>
              </a:rPr>
              <a:t>using</a:t>
            </a:r>
            <a:r>
              <a:rPr lang="zh-CN" altLang="en-US" sz="2600" dirty="0">
                <a:solidFill>
                  <a:srgbClr val="FFFF00"/>
                </a:solidFill>
                <a:effectLst>
                  <a:outerShdw blurRad="38100" dist="38100" dir="2700000" algn="tl">
                    <a:srgbClr val="000000">
                      <a:alpha val="43137"/>
                    </a:srgbClr>
                  </a:outerShdw>
                </a:effectLst>
                <a:ea typeface="楷体_GB2312" pitchFamily="49" charset="-122"/>
              </a:rPr>
              <a:t>开头，后面是关键字</a:t>
            </a:r>
            <a:r>
              <a:rPr lang="en-US" altLang="zh-CN" sz="2600" dirty="0">
                <a:solidFill>
                  <a:srgbClr val="FFFF00"/>
                </a:solidFill>
                <a:effectLst>
                  <a:outerShdw blurRad="38100" dist="38100" dir="2700000" algn="tl">
                    <a:srgbClr val="000000">
                      <a:alpha val="43137"/>
                    </a:srgbClr>
                  </a:outerShdw>
                </a:effectLst>
                <a:ea typeface="楷体_GB2312" pitchFamily="49" charset="-122"/>
              </a:rPr>
              <a:t>namespace</a:t>
            </a:r>
            <a:r>
              <a:rPr lang="zh-CN" altLang="en-US" sz="2600" dirty="0">
                <a:solidFill>
                  <a:srgbClr val="FFFF00"/>
                </a:solidFill>
                <a:effectLst>
                  <a:outerShdw blurRad="38100" dist="38100" dir="2700000" algn="tl">
                    <a:srgbClr val="000000">
                      <a:alpha val="43137"/>
                    </a:srgbClr>
                  </a:outerShdw>
                </a:effectLst>
                <a:ea typeface="楷体_GB2312" pitchFamily="49" charset="-122"/>
              </a:rPr>
              <a:t>，然后是名字空间名</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a:t>
            </a:r>
            <a:r>
              <a:rPr lang="en-US" altLang="zh-CN" sz="2600" dirty="0">
                <a:solidFill>
                  <a:srgbClr val="FF0000"/>
                </a:solidFill>
                <a:effectLst>
                  <a:outerShdw blurRad="38100" dist="38100" dir="2700000" algn="tl">
                    <a:srgbClr val="000000">
                      <a:alpha val="43137"/>
                    </a:srgbClr>
                  </a:outerShdw>
                </a:effectLst>
                <a:ea typeface="楷体_GB2312" pitchFamily="49" charset="-122"/>
              </a:rPr>
              <a:t>C++</a:t>
            </a:r>
            <a:r>
              <a:rPr lang="zh-CN" altLang="en-US" sz="2600" dirty="0">
                <a:solidFill>
                  <a:srgbClr val="FF0000"/>
                </a:solidFill>
                <a:effectLst>
                  <a:outerShdw blurRad="38100" dist="38100" dir="2700000" algn="tl">
                    <a:srgbClr val="000000">
                      <a:alpha val="43137"/>
                    </a:srgbClr>
                  </a:outerShdw>
                </a:effectLst>
                <a:ea typeface="楷体_GB2312" pitchFamily="49" charset="-122"/>
              </a:rPr>
              <a:t>标准库中的所有组件</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都是在一个被称为</a:t>
            </a:r>
            <a:r>
              <a:rPr lang="en-US" altLang="zh-CN"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std</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的名字空间中声明和定义的。在遵循</a:t>
            </a:r>
            <a:r>
              <a:rPr lang="en-US" altLang="zh-CN" sz="2600" dirty="0">
                <a:effectLst>
                  <a:outerShdw blurRad="38100" dist="38100" dir="2700000" algn="tl">
                    <a:srgbClr val="000000">
                      <a:alpha val="43137"/>
                    </a:srgbClr>
                  </a:outerShdw>
                </a:effectLst>
                <a:latin typeface="楷体_GB2312" pitchFamily="49" charset="-122"/>
                <a:ea typeface="楷体_GB2312" pitchFamily="49" charset="-122"/>
              </a:rPr>
              <a:t>C++</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标准的平台上使用</a:t>
            </a:r>
            <a:r>
              <a:rPr lang="en-US" altLang="zh-CN" sz="2600" dirty="0">
                <a:effectLst>
                  <a:outerShdw blurRad="38100" dist="38100" dir="2700000" algn="tl">
                    <a:srgbClr val="000000">
                      <a:alpha val="43137"/>
                    </a:srgbClr>
                  </a:outerShdw>
                </a:effectLst>
                <a:latin typeface="楷体_GB2312" pitchFamily="49" charset="-122"/>
                <a:ea typeface="楷体_GB2312" pitchFamily="49" charset="-122"/>
              </a:rPr>
              <a:t>C++</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标准库中的组件，只要写一个</a:t>
            </a:r>
            <a:r>
              <a:rPr lang="en-US" altLang="zh-CN" sz="2600" dirty="0">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指示符：</a:t>
            </a:r>
            <a:endParaRPr lang="zh-CN" altLang="en-US" sz="2600" dirty="0">
              <a:effectLst>
                <a:outerShdw blurRad="38100" dist="38100" dir="2700000" algn="tl">
                  <a:srgbClr val="000000">
                    <a:alpha val="43137"/>
                  </a:srgbClr>
                </a:outerShdw>
              </a:effectLst>
              <a:latin typeface="楷体_GB2312" pitchFamily="49" charset="-122"/>
              <a:ea typeface="楷体_GB2312" pitchFamily="49" charset="-122"/>
            </a:endParaRPr>
          </a:p>
          <a:p>
            <a:pPr algn="ctr" eaLnBrk="1">
              <a:lnSpc>
                <a:spcPct val="130000"/>
              </a:lnSpc>
              <a:spcBef>
                <a:spcPts val="1200"/>
              </a:spcBef>
              <a:spcAft>
                <a:spcPts val="1200"/>
              </a:spcAft>
              <a:defRPr/>
            </a:pPr>
            <a:r>
              <a:rPr lang="en-US" altLang="zh-CN"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using namespace std;</a:t>
            </a:r>
            <a:endParaRPr lang="en-US" altLang="zh-CN"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endParaRPr>
          </a:p>
          <a:p>
            <a:pPr indent="457200" algn="just" eaLnBrk="1">
              <a:lnSpc>
                <a:spcPct val="130000"/>
              </a:lnSpc>
              <a:spcBef>
                <a:spcPts val="1200"/>
              </a:spcBef>
              <a:spcAft>
                <a:spcPts val="1200"/>
              </a:spcAft>
              <a:defRPr/>
            </a:pP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就可以直接使用</a:t>
            </a:r>
            <a:r>
              <a:rPr lang="en-US" altLang="zh-CN" sz="2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C++</a:t>
            </a:r>
            <a:r>
              <a:rPr lang="zh-CN" altLang="en-US" sz="2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标准库</a:t>
            </a:r>
            <a:r>
              <a:rPr lang="zh-CN" altLang="en-US" sz="2600" dirty="0">
                <a:effectLst>
                  <a:outerShdw blurRad="38100" dist="38100" dir="2700000" algn="tl">
                    <a:srgbClr val="000000">
                      <a:alpha val="43137"/>
                    </a:srgbClr>
                  </a:outerShdw>
                </a:effectLst>
                <a:latin typeface="楷体_GB2312" pitchFamily="49" charset="-122"/>
                <a:ea typeface="楷体_GB2312" pitchFamily="49" charset="-122"/>
              </a:rPr>
              <a:t>中的所有成员</a:t>
            </a:r>
            <a:endParaRPr lang="zh-CN" altLang="en-US" sz="2600" dirty="0">
              <a:effectLst>
                <a:outerShdw blurRad="38100" dist="38100" dir="2700000" algn="tl">
                  <a:srgbClr val="000000">
                    <a:alpha val="43137"/>
                  </a:srgbClr>
                </a:outerShdw>
              </a:effectLst>
              <a:latin typeface="楷体_GB2312" pitchFamily="49" charset="-122"/>
              <a:ea typeface="楷体_GB2312" pitchFamily="49" charset="-122"/>
            </a:endParaRPr>
          </a:p>
          <a:p>
            <a:pPr indent="457200" algn="just" eaLnBrk="1">
              <a:lnSpc>
                <a:spcPct val="130000"/>
              </a:lnSpc>
              <a:spcBef>
                <a:spcPts val="1200"/>
              </a:spcBef>
              <a:spcAft>
                <a:spcPts val="1200"/>
              </a:spcAft>
              <a:defRPr/>
            </a:pPr>
            <a:r>
              <a:rPr lang="zh-CN" altLang="en-US" sz="2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注意：</a:t>
            </a:r>
            <a:r>
              <a:rPr lang="zh-CN" altLang="en-US"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如果使用了名字空间</a:t>
            </a:r>
            <a:r>
              <a:rPr lang="en-US" altLang="zh-CN"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std</a:t>
            </a:r>
            <a:r>
              <a:rPr lang="zh-CN" altLang="en-US"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，则在使用</a:t>
            </a:r>
            <a:r>
              <a:rPr lang="en-US" altLang="zh-CN" sz="2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#include</a:t>
            </a:r>
            <a:r>
              <a:rPr lang="zh-CN" altLang="en-US"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编译预处理命令包含头文件时，必须去掉头文件的扩展名</a:t>
            </a:r>
            <a:r>
              <a:rPr lang="en-US" altLang="zh-CN" sz="2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.h</a:t>
            </a:r>
            <a:r>
              <a:rPr lang="zh-CN" altLang="en-US" sz="26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，否则会出错</a:t>
            </a:r>
            <a:endParaRPr lang="zh-CN" altLang="en-US" sz="2600" dirty="0">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79388" y="122238"/>
            <a:ext cx="8785225" cy="6599237"/>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nSpc>
                <a:spcPct val="110000"/>
              </a:lnSpc>
              <a:spcBef>
                <a:spcPts val="200"/>
              </a:spcBef>
              <a:spcAft>
                <a:spcPts val="200"/>
              </a:spcAft>
              <a:buClrTx/>
              <a:buSzTx/>
              <a:buFontTx/>
              <a:buNone/>
            </a:pPr>
            <a:r>
              <a:rPr lang="zh-CN" altLang="en-US">
                <a:latin typeface="Arial Black" panose="020B0A04020102020204" pitchFamily="34" charset="0"/>
                <a:ea typeface="楷体_GB2312" pitchFamily="49" charset="-122"/>
              </a:rPr>
              <a:t>注意：</a:t>
            </a:r>
            <a:endParaRPr lang="en-US" altLang="zh-CN">
              <a:latin typeface="Arial Black" panose="020B0A04020102020204" pitchFamily="34" charset="0"/>
              <a:ea typeface="楷体_GB2312" pitchFamily="49" charset="-122"/>
            </a:endParaRPr>
          </a:p>
          <a:p>
            <a:pPr>
              <a:lnSpc>
                <a:spcPct val="130000"/>
              </a:lnSpc>
              <a:spcBef>
                <a:spcPts val="600"/>
              </a:spcBef>
              <a:spcAft>
                <a:spcPts val="600"/>
              </a:spcAft>
              <a:buClrTx/>
              <a:buSzTx/>
              <a:buFontTx/>
              <a:buNone/>
            </a:pPr>
            <a:r>
              <a:rPr lang="zh-CN" altLang="zh-CN" sz="2800">
                <a:latin typeface="Arial Black" panose="020B0A04020102020204" pitchFamily="34" charset="0"/>
                <a:ea typeface="楷体_GB2312" pitchFamily="49" charset="-122"/>
              </a:rPr>
              <a:t>（1）</a:t>
            </a:r>
            <a:r>
              <a:rPr lang="zh-CN" altLang="zh-CN" sz="2800">
                <a:solidFill>
                  <a:srgbClr val="FFFF00"/>
                </a:solidFill>
                <a:latin typeface="Arial Black" panose="020B0A04020102020204" pitchFamily="34" charset="0"/>
                <a:ea typeface="楷体_GB2312" pitchFamily="49" charset="-122"/>
              </a:rPr>
              <a:t>一个名字空间可以在多个头文件或源文件中实现，成为分段定义</a:t>
            </a:r>
            <a:r>
              <a:rPr lang="zh-CN" altLang="zh-CN" sz="2800">
                <a:latin typeface="Arial Black" panose="020B0A04020102020204" pitchFamily="34" charset="0"/>
                <a:ea typeface="楷体_GB2312" pitchFamily="49" charset="-122"/>
              </a:rPr>
              <a:t>。如果想在当前文件访问定义在另一个文件中的同名名字空间内的成员变量，需要在当前文件的名字空间内部进行</a:t>
            </a:r>
            <a:r>
              <a:rPr lang="zh-CN" altLang="en-US" sz="2800">
                <a:latin typeface="Arial Black" panose="020B0A04020102020204" pitchFamily="34" charset="0"/>
                <a:ea typeface="楷体_GB2312" pitchFamily="49" charset="-122"/>
              </a:rPr>
              <a:t>声明</a:t>
            </a:r>
            <a:r>
              <a:rPr lang="zh-CN" altLang="zh-CN" sz="2800">
                <a:latin typeface="Arial Black" panose="020B0A04020102020204" pitchFamily="34" charset="0"/>
                <a:ea typeface="楷体_GB2312" pitchFamily="49" charset="-122"/>
              </a:rPr>
              <a:t>。如C++标准库中的所有组件都是在std中声明和定义的</a:t>
            </a:r>
            <a:r>
              <a:rPr lang="zh-CN" altLang="en-US" sz="2800">
                <a:latin typeface="Arial Black" panose="020B0A04020102020204" pitchFamily="34" charset="0"/>
                <a:ea typeface="楷体_GB2312" pitchFamily="49" charset="-122"/>
              </a:rPr>
              <a:t>，</a:t>
            </a:r>
            <a:r>
              <a:rPr lang="zh-CN" altLang="zh-CN" sz="2800">
                <a:latin typeface="Arial Black" panose="020B0A04020102020204" pitchFamily="34" charset="0"/>
                <a:ea typeface="楷体_GB2312" pitchFamily="49" charset="-122"/>
              </a:rPr>
              <a:t>这些组件</a:t>
            </a:r>
            <a:r>
              <a:rPr lang="zh-CN" altLang="en-US" sz="2800">
                <a:latin typeface="Arial Black" panose="020B0A04020102020204" pitchFamily="34" charset="0"/>
                <a:ea typeface="楷体_GB2312" pitchFamily="49" charset="-122"/>
              </a:rPr>
              <a:t>多数</a:t>
            </a:r>
            <a:r>
              <a:rPr lang="zh-CN" altLang="zh-CN" sz="2800">
                <a:latin typeface="Arial Black" panose="020B0A04020102020204" pitchFamily="34" charset="0"/>
                <a:ea typeface="楷体_GB2312" pitchFamily="49" charset="-122"/>
              </a:rPr>
              <a:t>分散在不同的头文件和源文件中</a:t>
            </a:r>
            <a:endParaRPr lang="zh-CN" altLang="zh-CN" sz="2800">
              <a:latin typeface="Arial Black" panose="020B0A04020102020204" pitchFamily="34" charset="0"/>
              <a:ea typeface="楷体_GB2312" pitchFamily="49" charset="-122"/>
            </a:endParaRPr>
          </a:p>
          <a:p>
            <a:pPr>
              <a:lnSpc>
                <a:spcPct val="130000"/>
              </a:lnSpc>
              <a:spcBef>
                <a:spcPts val="600"/>
              </a:spcBef>
              <a:spcAft>
                <a:spcPts val="600"/>
              </a:spcAft>
              <a:buClrTx/>
              <a:buSzTx/>
              <a:buFontTx/>
              <a:buNone/>
            </a:pPr>
            <a:r>
              <a:rPr lang="zh-CN" altLang="zh-CN" sz="2800">
                <a:latin typeface="Arial Black" panose="020B0A04020102020204" pitchFamily="34" charset="0"/>
                <a:ea typeface="楷体_GB2312" pitchFamily="49" charset="-122"/>
              </a:rPr>
              <a:t>（2）名字空间内部可以定义</a:t>
            </a:r>
            <a:r>
              <a:rPr lang="zh-CN" altLang="zh-CN" sz="2800">
                <a:solidFill>
                  <a:srgbClr val="FFFF00"/>
                </a:solidFill>
                <a:latin typeface="Arial Black" panose="020B0A04020102020204" pitchFamily="34" charset="0"/>
                <a:ea typeface="楷体_GB2312" pitchFamily="49" charset="-122"/>
              </a:rPr>
              <a:t>类、函数、变量</a:t>
            </a:r>
            <a:r>
              <a:rPr lang="zh-CN" altLang="zh-CN" sz="2800">
                <a:latin typeface="Arial Black" panose="020B0A04020102020204" pitchFamily="34" charset="0"/>
                <a:ea typeface="楷体_GB2312" pitchFamily="49" charset="-122"/>
              </a:rPr>
              <a:t>等内容，但</a:t>
            </a:r>
            <a:r>
              <a:rPr lang="zh-CN" altLang="zh-CN" sz="2800">
                <a:solidFill>
                  <a:srgbClr val="FFFF00"/>
                </a:solidFill>
                <a:latin typeface="Arial Black" panose="020B0A04020102020204" pitchFamily="34" charset="0"/>
                <a:ea typeface="楷体_GB2312" pitchFamily="49" charset="-122"/>
              </a:rPr>
              <a:t>名字空间不能定义在类和函数的内部</a:t>
            </a:r>
            <a:endParaRPr lang="zh-CN" altLang="zh-CN" sz="2800">
              <a:solidFill>
                <a:srgbClr val="FFFF00"/>
              </a:solidFill>
              <a:latin typeface="Arial Black" panose="020B0A04020102020204" pitchFamily="34" charset="0"/>
              <a:ea typeface="楷体_GB2312" pitchFamily="49" charset="-122"/>
            </a:endParaRPr>
          </a:p>
          <a:p>
            <a:pPr>
              <a:lnSpc>
                <a:spcPct val="130000"/>
              </a:lnSpc>
              <a:spcBef>
                <a:spcPts val="600"/>
              </a:spcBef>
              <a:spcAft>
                <a:spcPts val="600"/>
              </a:spcAft>
              <a:buClrTx/>
              <a:buSzTx/>
              <a:buFontTx/>
              <a:buNone/>
            </a:pPr>
            <a:r>
              <a:rPr lang="zh-CN" altLang="zh-CN" sz="2800">
                <a:latin typeface="Arial Black" panose="020B0A04020102020204" pitchFamily="34" charset="0"/>
                <a:ea typeface="楷体_GB2312" pitchFamily="49" charset="-122"/>
              </a:rPr>
              <a:t>（3）在</a:t>
            </a:r>
            <a:r>
              <a:rPr lang="zh-CN" altLang="zh-CN" sz="2800">
                <a:solidFill>
                  <a:srgbClr val="FFFF00"/>
                </a:solidFill>
                <a:latin typeface="Arial Black" panose="020B0A04020102020204" pitchFamily="34" charset="0"/>
                <a:ea typeface="楷体_GB2312" pitchFamily="49" charset="-122"/>
              </a:rPr>
              <a:t>一个名字空间中可以自由地访问另一个名字空间的内容</a:t>
            </a:r>
            <a:r>
              <a:rPr lang="zh-CN" altLang="zh-CN" sz="2800">
                <a:latin typeface="Arial Black" panose="020B0A04020102020204" pitchFamily="34" charset="0"/>
                <a:ea typeface="楷体_GB2312" pitchFamily="49" charset="-122"/>
              </a:rPr>
              <a:t>，因为名字空间并没有保护级别的限制</a:t>
            </a:r>
            <a:endParaRPr lang="zh-CN" altLang="zh-CN" sz="2800">
              <a:latin typeface="Arial Black" panose="020B0A04020102020204" pitchFamily="34" charset="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79388" y="404813"/>
            <a:ext cx="8785225" cy="6034087"/>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nSpc>
                <a:spcPct val="130000"/>
              </a:lnSpc>
              <a:spcBef>
                <a:spcPts val="600"/>
              </a:spcBef>
              <a:spcAft>
                <a:spcPts val="600"/>
              </a:spcAft>
              <a:buClrTx/>
              <a:buSzTx/>
              <a:buFontTx/>
              <a:buNone/>
            </a:pPr>
            <a:r>
              <a:rPr lang="zh-CN" altLang="en-US">
                <a:latin typeface="Arial Black" panose="020B0A04020102020204" pitchFamily="34" charset="0"/>
                <a:ea typeface="楷体_GB2312" pitchFamily="49" charset="-122"/>
              </a:rPr>
              <a:t>注意：</a:t>
            </a:r>
            <a:endParaRPr lang="en-US" altLang="zh-CN">
              <a:latin typeface="Arial Black" panose="020B0A04020102020204" pitchFamily="34" charset="0"/>
              <a:ea typeface="楷体_GB2312" pitchFamily="49" charset="-122"/>
            </a:endParaRPr>
          </a:p>
          <a:p>
            <a:pPr>
              <a:lnSpc>
                <a:spcPct val="130000"/>
              </a:lnSpc>
              <a:spcBef>
                <a:spcPts val="600"/>
              </a:spcBef>
              <a:spcAft>
                <a:spcPts val="600"/>
              </a:spcAft>
              <a:buClrTx/>
              <a:buSzTx/>
              <a:buFontTx/>
              <a:buNone/>
            </a:pPr>
            <a:r>
              <a:rPr lang="zh-CN" altLang="zh-CN" sz="2800">
                <a:latin typeface="Arial Black" panose="020B0A04020102020204" pitchFamily="34" charset="0"/>
                <a:ea typeface="楷体_GB2312" pitchFamily="49" charset="-122"/>
              </a:rPr>
              <a:t>（</a:t>
            </a:r>
            <a:r>
              <a:rPr lang="en-US" altLang="zh-CN" sz="2800">
                <a:latin typeface="Arial Black" panose="020B0A04020102020204" pitchFamily="34" charset="0"/>
                <a:ea typeface="楷体_GB2312" pitchFamily="49" charset="-122"/>
              </a:rPr>
              <a:t>4</a:t>
            </a:r>
            <a:r>
              <a:rPr lang="zh-CN" altLang="zh-CN" sz="2800">
                <a:latin typeface="Arial Black" panose="020B0A04020102020204" pitchFamily="34" charset="0"/>
                <a:ea typeface="楷体_GB2312" pitchFamily="49" charset="-122"/>
              </a:rPr>
              <a:t>）</a:t>
            </a:r>
            <a:r>
              <a:rPr lang="zh-CN" altLang="zh-CN" sz="2800">
                <a:solidFill>
                  <a:srgbClr val="FFFF00"/>
                </a:solidFill>
                <a:latin typeface="Arial Black" panose="020B0A04020102020204" pitchFamily="34" charset="0"/>
                <a:ea typeface="楷体_GB2312" pitchFamily="49" charset="-122"/>
              </a:rPr>
              <a:t>名字空间的成员，可以在名字空间的内部定义，也可以在名字空间的外部定义，但是要在名字空间进行声明</a:t>
            </a:r>
            <a:r>
              <a:rPr lang="zh-CN" altLang="zh-CN" sz="2800">
                <a:latin typeface="Arial Black" panose="020B0A04020102020204" pitchFamily="34" charset="0"/>
                <a:ea typeface="楷体_GB2312" pitchFamily="49" charset="-122"/>
              </a:rPr>
              <a:t>。名字空间成员的外部定义的格式为：</a:t>
            </a:r>
            <a:r>
              <a:rPr lang="zh-CN" altLang="en-US" sz="2800">
                <a:solidFill>
                  <a:srgbClr val="FFFF00"/>
                </a:solidFill>
                <a:latin typeface="Arial Black" panose="020B0A04020102020204" pitchFamily="34" charset="0"/>
                <a:ea typeface="楷体_GB2312" pitchFamily="49" charset="-122"/>
              </a:rPr>
              <a:t>名字空间名</a:t>
            </a:r>
            <a:r>
              <a:rPr lang="en-US" altLang="zh-CN" sz="2800">
                <a:solidFill>
                  <a:srgbClr val="FFFF00"/>
                </a:solidFill>
                <a:latin typeface="Arial Black" panose="020B0A04020102020204" pitchFamily="34" charset="0"/>
                <a:ea typeface="楷体_GB2312" pitchFamily="49" charset="-122"/>
              </a:rPr>
              <a:t>::</a:t>
            </a:r>
            <a:r>
              <a:rPr lang="zh-CN" altLang="en-US" sz="2800">
                <a:solidFill>
                  <a:srgbClr val="FFFF00"/>
                </a:solidFill>
                <a:latin typeface="Arial Black" panose="020B0A04020102020204" pitchFamily="34" charset="0"/>
                <a:ea typeface="楷体_GB2312" pitchFamily="49" charset="-122"/>
              </a:rPr>
              <a:t>成员名 </a:t>
            </a:r>
            <a:r>
              <a:rPr lang="en-US" altLang="zh-CN" sz="2800">
                <a:solidFill>
                  <a:srgbClr val="FFFF00"/>
                </a:solidFill>
                <a:latin typeface="Arial Black" panose="020B0A04020102020204" pitchFamily="34" charset="0"/>
                <a:ea typeface="楷体_GB2312" pitchFamily="49" charset="-122"/>
              </a:rPr>
              <a:t>……</a:t>
            </a:r>
            <a:endParaRPr lang="en-US" altLang="zh-CN" sz="2800">
              <a:solidFill>
                <a:srgbClr val="FFFF00"/>
              </a:solidFill>
              <a:latin typeface="Arial Black" panose="020B0A04020102020204" pitchFamily="34" charset="0"/>
              <a:ea typeface="楷体_GB2312" pitchFamily="49" charset="-122"/>
            </a:endParaRPr>
          </a:p>
          <a:p>
            <a:pPr>
              <a:lnSpc>
                <a:spcPct val="130000"/>
              </a:lnSpc>
              <a:spcBef>
                <a:spcPts val="600"/>
              </a:spcBef>
              <a:spcAft>
                <a:spcPts val="600"/>
              </a:spcAft>
              <a:buClrTx/>
              <a:buSzTx/>
              <a:buFontTx/>
              <a:buNone/>
            </a:pPr>
            <a:r>
              <a:rPr lang="zh-CN" altLang="en-US" sz="2800">
                <a:latin typeface="Arial Black" panose="020B0A04020102020204" pitchFamily="34" charset="0"/>
                <a:ea typeface="楷体_GB2312" pitchFamily="49" charset="-122"/>
              </a:rPr>
              <a:t>（</a:t>
            </a:r>
            <a:r>
              <a:rPr lang="en-US" altLang="zh-CN" sz="2800">
                <a:latin typeface="Arial Black" panose="020B0A04020102020204" pitchFamily="34" charset="0"/>
                <a:ea typeface="楷体_GB2312" pitchFamily="49" charset="-122"/>
              </a:rPr>
              <a:t>5</a:t>
            </a:r>
            <a:r>
              <a:rPr lang="zh-CN" altLang="en-US" sz="2800">
                <a:latin typeface="Arial Black" panose="020B0A04020102020204" pitchFamily="34" charset="0"/>
                <a:ea typeface="楷体_GB2312" pitchFamily="49" charset="-122"/>
              </a:rPr>
              <a:t>）</a:t>
            </a:r>
            <a:r>
              <a:rPr lang="zh-CN" altLang="en-US" sz="2800">
                <a:solidFill>
                  <a:srgbClr val="FFFF00"/>
                </a:solidFill>
                <a:latin typeface="Arial Black" panose="020B0A04020102020204" pitchFamily="34" charset="0"/>
                <a:ea typeface="楷体_GB2312" pitchFamily="49" charset="-122"/>
              </a:rPr>
              <a:t>名字空间在进行分段定义时，不能定义同名的变量，否则连接出现重定义错误</a:t>
            </a:r>
            <a:r>
              <a:rPr lang="zh-CN" altLang="en-US" sz="2800">
                <a:latin typeface="Arial Black" panose="020B0A04020102020204" pitchFamily="34" charset="0"/>
                <a:ea typeface="楷体_GB2312" pitchFamily="49" charset="-122"/>
              </a:rPr>
              <a:t>。因为名字空间不同于类，具有外部连接的特性。由于外部连接特性，不要将名字空间定义在头文件，因为当被不同的源文件包含时，会出现重定义的错误</a:t>
            </a:r>
            <a:endParaRPr lang="zh-CN" altLang="en-US" sz="2800">
              <a:latin typeface="Arial Black" panose="020B0A04020102020204" pitchFamily="34"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143000"/>
          </a:xfrm>
        </p:spPr>
        <p:txBody>
          <a:bodyPr/>
          <a:lstStyle/>
          <a:p>
            <a:pPr eaLnBrk="1" hangingPunct="1">
              <a:defRPr/>
            </a:pPr>
            <a:r>
              <a:rPr lang="en-US" altLang="zh-CN" dirty="0">
                <a:latin typeface="楷体_GB2312" pitchFamily="49" charset="-122"/>
                <a:ea typeface="楷体_GB2312" pitchFamily="49" charset="-122"/>
              </a:rPr>
              <a:t>2.5 C++</a:t>
            </a:r>
            <a:r>
              <a:rPr lang="zh-CN" altLang="en-US" dirty="0">
                <a:latin typeface="楷体_GB2312" pitchFamily="49" charset="-122"/>
                <a:ea typeface="楷体_GB2312" pitchFamily="49" charset="-122"/>
              </a:rPr>
              <a:t>的输入输出</a:t>
            </a:r>
            <a:endParaRPr lang="zh-CN" altLang="en-US" dirty="0">
              <a:latin typeface="楷体_GB2312" pitchFamily="49" charset="-122"/>
              <a:ea typeface="楷体_GB2312" pitchFamily="49" charset="-122"/>
            </a:endParaRPr>
          </a:p>
        </p:txBody>
      </p:sp>
      <p:sp>
        <p:nvSpPr>
          <p:cNvPr id="12291" name="Rectangle 3"/>
          <p:cNvSpPr>
            <a:spLocks noGrp="1" noChangeArrowheads="1"/>
          </p:cNvSpPr>
          <p:nvPr>
            <p:ph type="body" idx="1"/>
          </p:nvPr>
        </p:nvSpPr>
        <p:spPr>
          <a:xfrm>
            <a:off x="304800" y="1160463"/>
            <a:ext cx="8534400" cy="5397500"/>
          </a:xfrm>
          <a:ln>
            <a:solidFill>
              <a:srgbClr val="CC00FF"/>
            </a:solidFill>
          </a:ln>
        </p:spPr>
        <p:txBody>
          <a:bodyPr anchor="ctr">
            <a:spAutoFit/>
          </a:bodyPr>
          <a:lstStyle/>
          <a:p>
            <a:pPr marL="0" indent="720090" eaLnBrk="1" hangingPunct="1">
              <a:lnSpc>
                <a:spcPct val="130000"/>
              </a:lnSpc>
              <a:spcBef>
                <a:spcPts val="300"/>
              </a:spcBef>
              <a:spcAft>
                <a:spcPts val="300"/>
              </a:spcAft>
              <a:buFont typeface="Wingdings" panose="05000000000000000000" pitchFamily="2" charset="2"/>
              <a:buNone/>
              <a:defRPr/>
            </a:pP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另外定义了一套保留字与运算符来替代</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中对标准输入、输出函数的引用。</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的保留字为：</a:t>
            </a:r>
            <a:endParaRPr lang="zh-CN" altLang="en-US" b="1" dirty="0">
              <a:latin typeface="楷体_GB2312" pitchFamily="49" charset="-122"/>
              <a:ea typeface="楷体_GB2312" pitchFamily="49" charset="-122"/>
            </a:endParaRPr>
          </a:p>
          <a:p>
            <a:pPr marL="0" indent="720090" eaLnBrk="1" hangingPunct="1">
              <a:lnSpc>
                <a:spcPct val="130000"/>
              </a:lnSpc>
              <a:spcBef>
                <a:spcPts val="300"/>
              </a:spcBef>
              <a:spcAft>
                <a:spcPts val="300"/>
              </a:spcAft>
              <a:buFont typeface="Wingdings" panose="05000000000000000000" pitchFamily="2" charset="2"/>
              <a:buNone/>
              <a:defRPr/>
            </a:pPr>
            <a:r>
              <a:rPr lang="en-US" altLang="zh-CN" b="1" dirty="0" err="1">
                <a:solidFill>
                  <a:srgbClr val="FFFF00"/>
                </a:solidFill>
                <a:latin typeface="楷体_GB2312" pitchFamily="49" charset="-122"/>
                <a:ea typeface="楷体_GB2312" pitchFamily="49" charset="-122"/>
              </a:rPr>
              <a:t>cout</a:t>
            </a:r>
            <a:r>
              <a:rPr lang="en-US" altLang="zh-CN" b="1" dirty="0">
                <a:solidFill>
                  <a:srgbClr val="FFFF00"/>
                </a:solidFill>
                <a:latin typeface="楷体_GB2312" pitchFamily="49" charset="-122"/>
                <a:ea typeface="楷体_GB2312" pitchFamily="49" charset="-122"/>
              </a:rPr>
              <a:t>&lt;&lt;</a:t>
            </a:r>
            <a:r>
              <a:rPr lang="en-US" altLang="zh-CN" b="1" dirty="0">
                <a:solidFill>
                  <a:srgbClr val="FFFF00"/>
                </a:solidFill>
                <a:ea typeface="楷体_GB2312" pitchFamily="49" charset="-122"/>
              </a:rPr>
              <a:t>“</a:t>
            </a:r>
            <a:r>
              <a:rPr lang="zh-CN" altLang="en-US" b="1" dirty="0">
                <a:solidFill>
                  <a:srgbClr val="FFFF00"/>
                </a:solidFill>
                <a:latin typeface="楷体_GB2312" pitchFamily="49" charset="-122"/>
                <a:ea typeface="楷体_GB2312" pitchFamily="49" charset="-122"/>
              </a:rPr>
              <a:t>输出内容</a:t>
            </a:r>
            <a:r>
              <a:rPr lang="zh-CN" altLang="en-US" b="1" dirty="0">
                <a:solidFill>
                  <a:srgbClr val="FFFF00"/>
                </a:solidFill>
                <a:ea typeface="楷体_GB2312" pitchFamily="49" charset="-122"/>
              </a:rPr>
              <a:t>”</a:t>
            </a:r>
            <a:r>
              <a:rPr lang="en-US" altLang="zh-CN" b="1" dirty="0">
                <a:solidFill>
                  <a:srgbClr val="FFFF00"/>
                </a:solidFill>
                <a:latin typeface="楷体_GB2312" pitchFamily="49" charset="-122"/>
                <a:ea typeface="楷体_GB2312" pitchFamily="49" charset="-122"/>
              </a:rPr>
              <a:t>&lt;&lt;</a:t>
            </a:r>
            <a:r>
              <a:rPr lang="en-US" altLang="zh-CN" b="1" dirty="0">
                <a:solidFill>
                  <a:srgbClr val="FFFF00"/>
                </a:solidFill>
                <a:ea typeface="楷体_GB2312" pitchFamily="49" charset="-122"/>
              </a:rPr>
              <a:t>…</a:t>
            </a:r>
            <a:r>
              <a:rPr lang="zh-CN" altLang="en-US" b="1" dirty="0">
                <a:solidFill>
                  <a:srgbClr val="FFFF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cout</a:t>
            </a:r>
            <a:r>
              <a:rPr lang="zh-CN" altLang="en-US" b="1" dirty="0">
                <a:latin typeface="楷体_GB2312" pitchFamily="49" charset="-122"/>
                <a:ea typeface="楷体_GB2312" pitchFamily="49" charset="-122"/>
              </a:rPr>
              <a:t>为标准输出流对象（默认输出到显示器）</a:t>
            </a:r>
            <a:endParaRPr lang="zh-CN" altLang="en-US" b="1" dirty="0">
              <a:latin typeface="楷体_GB2312" pitchFamily="49" charset="-122"/>
              <a:ea typeface="楷体_GB2312" pitchFamily="49" charset="-122"/>
            </a:endParaRPr>
          </a:p>
          <a:p>
            <a:pPr marL="0" indent="720090" eaLnBrk="1" hangingPunct="1">
              <a:lnSpc>
                <a:spcPct val="130000"/>
              </a:lnSpc>
              <a:spcBef>
                <a:spcPts val="300"/>
              </a:spcBef>
              <a:spcAft>
                <a:spcPts val="300"/>
              </a:spcAft>
              <a:buFont typeface="Wingdings" panose="05000000000000000000" pitchFamily="2" charset="2"/>
              <a:buNone/>
              <a:defRPr/>
            </a:pPr>
            <a:r>
              <a:rPr lang="en-US" altLang="zh-CN" b="1" dirty="0" err="1">
                <a:solidFill>
                  <a:srgbClr val="FFFF00"/>
                </a:solidFill>
                <a:latin typeface="楷体_GB2312" pitchFamily="49" charset="-122"/>
                <a:ea typeface="楷体_GB2312" pitchFamily="49" charset="-122"/>
              </a:rPr>
              <a:t>cin&gt;&gt;“</a:t>
            </a:r>
            <a:r>
              <a:rPr lang="zh-CN" altLang="en-US" b="1" dirty="0">
                <a:solidFill>
                  <a:srgbClr val="FFFF00"/>
                </a:solidFill>
                <a:latin typeface="楷体_GB2312" pitchFamily="49" charset="-122"/>
                <a:ea typeface="楷体_GB2312" pitchFamily="49" charset="-122"/>
              </a:rPr>
              <a:t>输入内容”</a:t>
            </a:r>
            <a:r>
              <a:rPr lang="en-US" altLang="zh-CN" b="1" dirty="0">
                <a:solidFill>
                  <a:srgbClr val="FFFF00"/>
                </a:solidFill>
                <a:latin typeface="楷体_GB2312" pitchFamily="49" charset="-122"/>
                <a:ea typeface="楷体_GB2312" pitchFamily="49" charset="-122"/>
              </a:rPr>
              <a:t>&gt;&gt;…</a:t>
            </a:r>
            <a:r>
              <a:rPr lang="zh-CN" altLang="en-US" b="1" dirty="0">
                <a:solidFill>
                  <a:srgbClr val="FFFF00"/>
                </a:solidFill>
                <a:latin typeface="楷体_GB2312" pitchFamily="49" charset="-122"/>
                <a:ea typeface="楷体_GB2312" pitchFamily="49" charset="-122"/>
              </a:rPr>
              <a:t>； </a:t>
            </a:r>
            <a:r>
              <a:rPr lang="en-US" altLang="zh-CN" b="1" dirty="0">
                <a:latin typeface="楷体_GB2312" pitchFamily="49" charset="-122"/>
                <a:ea typeface="楷体_GB2312" pitchFamily="49" charset="-122"/>
              </a:rPr>
              <a:t>//</a:t>
            </a:r>
            <a:r>
              <a:rPr lang="en-US" altLang="zh-CN" b="1" dirty="0" err="1">
                <a:latin typeface="楷体_GB2312" pitchFamily="49" charset="-122"/>
                <a:ea typeface="楷体_GB2312" pitchFamily="49" charset="-122"/>
              </a:rPr>
              <a:t>cin</a:t>
            </a:r>
            <a:r>
              <a:rPr lang="zh-CN" altLang="en-US" b="1" dirty="0">
                <a:latin typeface="楷体_GB2312" pitchFamily="49" charset="-122"/>
                <a:ea typeface="楷体_GB2312" pitchFamily="49" charset="-122"/>
              </a:rPr>
              <a:t>为标准输入流对象（默认从键盘输入）</a:t>
            </a:r>
            <a:endParaRPr lang="en-US" altLang="zh-CN" b="1" dirty="0">
              <a:latin typeface="楷体_GB2312" pitchFamily="49" charset="-122"/>
              <a:ea typeface="楷体_GB2312" pitchFamily="49" charset="-122"/>
            </a:endParaRPr>
          </a:p>
          <a:p>
            <a:pPr marL="0" indent="720090" eaLnBrk="1" hangingPunct="1">
              <a:lnSpc>
                <a:spcPct val="130000"/>
              </a:lnSpc>
              <a:spcBef>
                <a:spcPts val="300"/>
              </a:spcBef>
              <a:spcAft>
                <a:spcPts val="300"/>
              </a:spcAft>
              <a:buFont typeface="Wingdings" panose="05000000000000000000" pitchFamily="2" charset="2"/>
              <a:buNone/>
              <a:defRPr/>
            </a:pPr>
            <a:r>
              <a:rPr lang="en-US" altLang="zh-CN" b="1" dirty="0" err="1">
                <a:solidFill>
                  <a:srgbClr val="FFFF00"/>
                </a:solidFill>
                <a:latin typeface="楷体_GB2312" pitchFamily="49" charset="-122"/>
                <a:ea typeface="楷体_GB2312" pitchFamily="49" charset="-122"/>
              </a:rPr>
              <a:t>#include &lt;iostream.h&gt;</a:t>
            </a:r>
            <a:endParaRPr lang="en-US" altLang="zh-CN" b="1" dirty="0" err="1">
              <a:solidFill>
                <a:srgbClr val="FFFF00"/>
              </a:solidFill>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26988"/>
            <a:ext cx="9144000" cy="6786562"/>
          </a:xfrm>
          <a:prstGeom prst="rect">
            <a:avLst/>
          </a:prstGeom>
          <a:noFill/>
          <a:ln w="9525">
            <a:noFill/>
            <a:miter lim="800000"/>
          </a:ln>
        </p:spPr>
        <p:txBody>
          <a:bodyPr anchor="ctr">
            <a:spAutoFit/>
          </a:bodyPr>
          <a:lstStyle/>
          <a:p>
            <a:pPr algn="just" eaLnBrk="1" hangingPunct="1">
              <a:spcBef>
                <a:spcPct val="50000"/>
              </a:spcBef>
              <a:defRPr/>
            </a:pPr>
            <a:r>
              <a:rPr lang="en-US" altLang="zh-CN" sz="3200" dirty="0">
                <a:solidFill>
                  <a:srgbClr val="FFFF00"/>
                </a:solidFill>
                <a:effectLst>
                  <a:outerShdw blurRad="38100" dist="38100" dir="2700000" algn="tl">
                    <a:srgbClr val="000000">
                      <a:alpha val="43137"/>
                    </a:srgbClr>
                  </a:outerShdw>
                </a:effectLst>
              </a:rPr>
              <a:t>【</a:t>
            </a:r>
            <a:r>
              <a:rPr lang="zh-CN" altLang="en-US" sz="3200" dirty="0">
                <a:solidFill>
                  <a:srgbClr val="FFFF00"/>
                </a:solidFill>
                <a:effectLst>
                  <a:outerShdw blurRad="38100" dist="38100" dir="2700000" algn="tl">
                    <a:srgbClr val="000000">
                      <a:alpha val="43137"/>
                    </a:srgbClr>
                  </a:outerShdw>
                </a:effectLst>
              </a:rPr>
              <a:t>例</a:t>
            </a:r>
            <a:r>
              <a:rPr lang="en-US" altLang="zh-CN" sz="3200" dirty="0">
                <a:solidFill>
                  <a:srgbClr val="FFFF00"/>
                </a:solidFill>
                <a:effectLst>
                  <a:outerShdw blurRad="38100" dist="38100" dir="2700000" algn="tl">
                    <a:srgbClr val="000000">
                      <a:alpha val="43137"/>
                    </a:srgbClr>
                  </a:outerShdw>
                </a:effectLst>
              </a:rPr>
              <a:t>2.1】C++</a:t>
            </a:r>
            <a:r>
              <a:rPr lang="zh-CN" altLang="en-US" sz="3200" dirty="0">
                <a:solidFill>
                  <a:srgbClr val="FFFF00"/>
                </a:solidFill>
                <a:effectLst>
                  <a:outerShdw blurRad="38100" dist="38100" dir="2700000" algn="tl">
                    <a:srgbClr val="000000">
                      <a:alpha val="43137"/>
                    </a:srgbClr>
                  </a:outerShdw>
                </a:effectLst>
              </a:rPr>
              <a:t>的输入</a:t>
            </a:r>
            <a:r>
              <a:rPr lang="en-US" altLang="zh-CN" sz="3200" dirty="0">
                <a:solidFill>
                  <a:srgbClr val="FFFF00"/>
                </a:solidFill>
                <a:effectLst>
                  <a:outerShdw blurRad="38100" dist="38100" dir="2700000" algn="tl">
                    <a:srgbClr val="000000">
                      <a:alpha val="43137"/>
                    </a:srgbClr>
                  </a:outerShdw>
                </a:effectLst>
              </a:rPr>
              <a:t>/</a:t>
            </a:r>
            <a:r>
              <a:rPr lang="zh-CN" altLang="en-US" sz="3200" dirty="0">
                <a:solidFill>
                  <a:srgbClr val="FFFF00"/>
                </a:solidFill>
                <a:effectLst>
                  <a:outerShdw blurRad="38100" dist="38100" dir="2700000" algn="tl">
                    <a:srgbClr val="000000">
                      <a:alpha val="43137"/>
                    </a:srgbClr>
                  </a:outerShdw>
                </a:effectLst>
              </a:rPr>
              <a:t>输出举例</a:t>
            </a:r>
            <a:endParaRPr lang="zh-CN" altLang="en-US" sz="3200" dirty="0">
              <a:solidFill>
                <a:srgbClr val="FFFF00"/>
              </a:solidFill>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solidFill>
                  <a:srgbClr val="FFFF00"/>
                </a:solidFill>
                <a:effectLst>
                  <a:outerShdw blurRad="38100" dist="38100" dir="2700000" algn="tl">
                    <a:srgbClr val="000000">
                      <a:alpha val="43137"/>
                    </a:srgbClr>
                  </a:outerShdw>
                </a:effectLst>
              </a:rPr>
              <a:t>#include&lt;iostream&gt; //</a:t>
            </a:r>
            <a:r>
              <a:rPr lang="zh-CN" altLang="en-US" sz="2400" dirty="0">
                <a:solidFill>
                  <a:srgbClr val="FFFF00"/>
                </a:solidFill>
                <a:effectLst>
                  <a:outerShdw blurRad="38100" dist="38100" dir="2700000" algn="tl">
                    <a:srgbClr val="000000">
                      <a:alpha val="43137"/>
                    </a:srgbClr>
                  </a:outerShdw>
                </a:effectLst>
              </a:rPr>
              <a:t>使用名空间</a:t>
            </a:r>
            <a:r>
              <a:rPr lang="en-US" altLang="zh-CN" sz="2400" dirty="0">
                <a:solidFill>
                  <a:srgbClr val="FFFF00"/>
                </a:solidFill>
                <a:effectLst>
                  <a:outerShdw blurRad="38100" dist="38100" dir="2700000" algn="tl">
                    <a:srgbClr val="000000">
                      <a:alpha val="43137"/>
                    </a:srgbClr>
                  </a:outerShdw>
                </a:effectLst>
              </a:rPr>
              <a:t>std</a:t>
            </a:r>
            <a:r>
              <a:rPr lang="zh-CN" altLang="en-US" sz="2400" dirty="0">
                <a:solidFill>
                  <a:srgbClr val="FFFF00"/>
                </a:solidFill>
                <a:effectLst>
                  <a:outerShdw blurRad="38100" dist="38100" dir="2700000" algn="tl">
                    <a:srgbClr val="000000">
                      <a:alpha val="43137"/>
                    </a:srgbClr>
                  </a:outerShdw>
                </a:effectLst>
              </a:rPr>
              <a:t>，则必须去掉</a:t>
            </a:r>
            <a:r>
              <a:rPr lang="en-US" altLang="zh-CN" sz="2400" dirty="0">
                <a:solidFill>
                  <a:srgbClr val="FFFF00"/>
                </a:solidFill>
                <a:effectLst>
                  <a:outerShdw blurRad="38100" dist="38100" dir="2700000" algn="tl">
                    <a:srgbClr val="000000">
                      <a:alpha val="43137"/>
                    </a:srgbClr>
                  </a:outerShdw>
                </a:effectLst>
              </a:rPr>
              <a:t>.h</a:t>
            </a:r>
            <a:r>
              <a:rPr lang="zh-CN" altLang="en-US" sz="2400" dirty="0">
                <a:solidFill>
                  <a:srgbClr val="FFFF00"/>
                </a:solidFill>
                <a:effectLst>
                  <a:outerShdw blurRad="38100" dist="38100" dir="2700000" algn="tl">
                    <a:srgbClr val="000000">
                      <a:alpha val="43137"/>
                    </a:srgbClr>
                  </a:outerShdw>
                </a:effectLst>
              </a:rPr>
              <a:t>扩展名</a:t>
            </a:r>
            <a:endParaRPr lang="zh-CN" altLang="en-US" sz="2400" dirty="0">
              <a:solidFill>
                <a:srgbClr val="FFFF00"/>
              </a:solidFill>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using namespace std; </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void main()</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char  name[10];</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int</a:t>
            </a:r>
            <a:r>
              <a:rPr lang="en-US" altLang="zh-CN" sz="2400" dirty="0">
                <a:effectLst>
                  <a:outerShdw blurRad="38100" dist="38100" dir="2700000" algn="tl">
                    <a:srgbClr val="000000">
                      <a:alpha val="43137"/>
                    </a:srgbClr>
                  </a:outerShdw>
                </a:effectLst>
              </a:rPr>
              <a:t>  age;</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&lt;&lt;"please  input  your  name:";</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cin</a:t>
            </a:r>
            <a:r>
              <a:rPr lang="en-US" altLang="zh-CN" sz="2400" dirty="0">
                <a:effectLst>
                  <a:outerShdw blurRad="38100" dist="38100" dir="2700000" algn="tl">
                    <a:srgbClr val="000000">
                      <a:alpha val="43137"/>
                    </a:srgbClr>
                  </a:outerShdw>
                </a:effectLst>
              </a:rPr>
              <a:t>&gt;&gt;name;</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&lt;&lt;"How  old  are  you:";</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cin</a:t>
            </a:r>
            <a:r>
              <a:rPr lang="en-US" altLang="zh-CN" sz="2400" dirty="0">
                <a:effectLst>
                  <a:outerShdw blurRad="38100" dist="38100" dir="2700000" algn="tl">
                    <a:srgbClr val="000000">
                      <a:alpha val="43137"/>
                    </a:srgbClr>
                  </a:outerShdw>
                </a:effectLst>
              </a:rPr>
              <a:t>&gt;&gt;age;</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&lt;&lt;"name  is  "&lt;&lt;name&lt;&lt;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   </a:t>
            </a:r>
            <a:r>
              <a:rPr lang="en-US" altLang="zh-CN" sz="2400" dirty="0" err="1">
                <a:effectLst>
                  <a:outerShdw blurRad="38100" dist="38100" dir="2700000" algn="tl">
                    <a:srgbClr val="000000">
                      <a:alpha val="43137"/>
                    </a:srgbClr>
                  </a:outerShdw>
                </a:effectLst>
              </a:rPr>
              <a:t>cout</a:t>
            </a:r>
            <a:r>
              <a:rPr lang="en-US" altLang="zh-CN" sz="2400" dirty="0">
                <a:effectLst>
                  <a:outerShdw blurRad="38100" dist="38100" dir="2700000" algn="tl">
                    <a:srgbClr val="000000">
                      <a:alpha val="43137"/>
                    </a:srgbClr>
                  </a:outerShdw>
                </a:effectLst>
              </a:rPr>
              <a:t>&lt;&lt;"age  is  "&lt;&lt;age&lt;&lt;</a:t>
            </a:r>
            <a:r>
              <a:rPr lang="en-US" altLang="zh-CN" sz="2400" dirty="0" err="1">
                <a:effectLst>
                  <a:outerShdw blurRad="38100" dist="38100" dir="2700000" algn="tl">
                    <a:srgbClr val="000000">
                      <a:alpha val="43137"/>
                    </a:srgbClr>
                  </a:outerShdw>
                </a:effectLst>
              </a:rPr>
              <a:t>endl</a:t>
            </a: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a:p>
            <a:pPr algn="just" eaLnBrk="1" hangingPunct="1">
              <a:spcBef>
                <a:spcPts val="600"/>
              </a:spcBef>
              <a:spcAft>
                <a:spcPts val="600"/>
              </a:spcAft>
              <a:defRPr/>
            </a:pPr>
            <a:r>
              <a:rPr lang="en-US" altLang="zh-CN" sz="2400" dirty="0">
                <a:effectLst>
                  <a:outerShdw blurRad="38100" dist="38100" dir="2700000" algn="tl">
                    <a:srgbClr val="000000">
                      <a:alpha val="43137"/>
                    </a:srgbClr>
                  </a:outerShdw>
                </a:effectLst>
              </a:rPr>
              <a:t>}</a:t>
            </a:r>
            <a:endParaRPr lang="en-US" altLang="zh-CN" sz="2400" dirty="0">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981075"/>
          </a:xfrm>
        </p:spPr>
        <p:txBody>
          <a:bodyPr/>
          <a:lstStyle/>
          <a:p>
            <a:pPr eaLnBrk="1" hangingPunct="1">
              <a:defRPr/>
            </a:pPr>
            <a:r>
              <a:rPr lang="en-US" altLang="zh-CN" dirty="0">
                <a:latin typeface="楷体_GB2312" pitchFamily="49" charset="-122"/>
                <a:ea typeface="楷体_GB2312" pitchFamily="49" charset="-122"/>
              </a:rPr>
              <a:t>2.6 </a:t>
            </a:r>
            <a:r>
              <a:rPr lang="zh-CN" altLang="en-US" dirty="0">
                <a:latin typeface="楷体_GB2312" pitchFamily="49" charset="-122"/>
                <a:ea typeface="楷体_GB2312" pitchFamily="49" charset="-122"/>
              </a:rPr>
              <a:t>变量的定义</a:t>
            </a:r>
            <a:endParaRPr lang="zh-CN" altLang="en-US" dirty="0">
              <a:latin typeface="楷体_GB2312" pitchFamily="49" charset="-122"/>
              <a:ea typeface="楷体_GB2312" pitchFamily="49" charset="-122"/>
            </a:endParaRPr>
          </a:p>
        </p:txBody>
      </p:sp>
      <p:sp>
        <p:nvSpPr>
          <p:cNvPr id="14339" name="Rectangle 3"/>
          <p:cNvSpPr>
            <a:spLocks noGrp="1" noChangeArrowheads="1"/>
          </p:cNvSpPr>
          <p:nvPr>
            <p:ph type="body" idx="1"/>
          </p:nvPr>
        </p:nvSpPr>
        <p:spPr>
          <a:xfrm>
            <a:off x="206375" y="1066800"/>
            <a:ext cx="8740775" cy="5530850"/>
          </a:xfrm>
          <a:ln w="57150" cap="flat">
            <a:solidFill>
              <a:schemeClr val="folHlink"/>
            </a:solidFill>
            <a:prstDash val="sysDot"/>
          </a:ln>
        </p:spPr>
        <p:txBody>
          <a:bodyPr anchor="ctr">
            <a:spAutoFit/>
          </a:bodyPr>
          <a:lstStyle/>
          <a:p>
            <a:pPr marL="0" indent="720090" eaLnBrk="1">
              <a:lnSpc>
                <a:spcPct val="125000"/>
              </a:lnSpc>
              <a:spcBef>
                <a:spcPts val="300"/>
              </a:spcBef>
              <a:spcAft>
                <a:spcPts val="300"/>
              </a:spcAft>
              <a:buFont typeface="Wingdings" panose="05000000000000000000" pitchFamily="2" charset="2"/>
              <a:buNone/>
              <a:defRPr/>
            </a:pPr>
            <a:r>
              <a:rPr lang="zh-CN" altLang="en-US" sz="2800" b="1" dirty="0">
                <a:latin typeface="楷体_GB2312" pitchFamily="49" charset="-122"/>
                <a:ea typeface="楷体_GB2312" pitchFamily="49" charset="-122"/>
              </a:rPr>
              <a:t>在</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中，</a:t>
            </a:r>
            <a:r>
              <a:rPr lang="zh-CN" altLang="en-US" sz="2800" b="1" dirty="0">
                <a:solidFill>
                  <a:srgbClr val="FFFF00"/>
                </a:solidFill>
                <a:latin typeface="楷体_GB2312" pitchFamily="49" charset="-122"/>
                <a:ea typeface="楷体_GB2312" pitchFamily="49" charset="-122"/>
              </a:rPr>
              <a:t>局部变量说明必须置于可执行代码段之前（</a:t>
            </a:r>
            <a:r>
              <a:rPr lang="en-US" altLang="zh-CN" sz="2800" b="1" dirty="0">
                <a:solidFill>
                  <a:srgbClr val="FFFF00"/>
                </a:solidFill>
                <a:latin typeface="楷体_GB2312" pitchFamily="49" charset="-122"/>
                <a:ea typeface="楷体_GB2312" pitchFamily="49" charset="-122"/>
              </a:rPr>
              <a:t>89</a:t>
            </a:r>
            <a:r>
              <a:rPr lang="zh-CN" altLang="en-US" sz="2800" b="1" dirty="0">
                <a:solidFill>
                  <a:srgbClr val="FFFF00"/>
                </a:solidFill>
                <a:latin typeface="楷体_GB2312" pitchFamily="49" charset="-122"/>
                <a:ea typeface="楷体_GB2312" pitchFamily="49" charset="-122"/>
              </a:rPr>
              <a:t>版与</a:t>
            </a:r>
            <a:r>
              <a:rPr lang="en-US" altLang="zh-CN" sz="2800" b="1" dirty="0">
                <a:solidFill>
                  <a:srgbClr val="FFFF00"/>
                </a:solidFill>
                <a:latin typeface="楷体_GB2312" pitchFamily="49" charset="-122"/>
                <a:ea typeface="楷体_GB2312" pitchFamily="49" charset="-122"/>
              </a:rPr>
              <a:t>99</a:t>
            </a:r>
            <a:r>
              <a:rPr lang="zh-CN" altLang="en-US" sz="2800" b="1" dirty="0">
                <a:solidFill>
                  <a:srgbClr val="FFFF00"/>
                </a:solidFill>
                <a:latin typeface="楷体_GB2312" pitchFamily="49" charset="-122"/>
                <a:ea typeface="楷体_GB2312" pitchFamily="49" charset="-122"/>
              </a:rPr>
              <a:t>版不同），不允许局部变量声明和可执行代码混合在一起</a:t>
            </a:r>
            <a:r>
              <a:rPr lang="zh-CN" altLang="en-US" sz="2800" b="1" dirty="0">
                <a:latin typeface="楷体_GB2312" pitchFamily="49" charset="-122"/>
                <a:ea typeface="楷体_GB2312" pitchFamily="49" charset="-122"/>
              </a:rPr>
              <a:t>。但</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在变量的定义上作了两种较大的改变：一是</a:t>
            </a:r>
            <a:r>
              <a:rPr lang="zh-CN" altLang="en-US" sz="2800" b="1" dirty="0">
                <a:solidFill>
                  <a:srgbClr val="FFFF00"/>
                </a:solidFill>
                <a:latin typeface="楷体_GB2312" pitchFamily="49" charset="-122"/>
                <a:ea typeface="楷体_GB2312" pitchFamily="49" charset="-122"/>
              </a:rPr>
              <a:t>允许变量的定义语句可以出现在程序的任何位置</a:t>
            </a:r>
            <a:r>
              <a:rPr lang="zh-CN" altLang="en-US" sz="2800" b="1" dirty="0">
                <a:latin typeface="楷体_GB2312" pitchFamily="49" charset="-122"/>
                <a:ea typeface="楷体_GB2312" pitchFamily="49" charset="-122"/>
              </a:rPr>
              <a:t>，</a:t>
            </a:r>
            <a:r>
              <a:rPr lang="zh-CN" altLang="en-GB" sz="2800" b="1" dirty="0">
                <a:latin typeface="楷体_GB2312" pitchFamily="49" charset="-122"/>
                <a:ea typeface="楷体_GB2312" pitchFamily="49" charset="-122"/>
              </a:rPr>
              <a:t>使得局部变量的定义点与使用点不至于离得太远，增强程序的可读性，而且也不必在编写某一程序块的开始时就考虑要用到哪些变量</a:t>
            </a:r>
            <a:r>
              <a:rPr lang="zh-CN" altLang="en-US" sz="2800" b="1" dirty="0">
                <a:latin typeface="楷体_GB2312" pitchFamily="49" charset="-122"/>
                <a:ea typeface="楷体_GB2312" pitchFamily="49" charset="-122"/>
              </a:rPr>
              <a:t>；二是</a:t>
            </a:r>
            <a:r>
              <a:rPr lang="zh-CN" altLang="en-US" sz="2800" b="1" dirty="0">
                <a:solidFill>
                  <a:srgbClr val="FFFF00"/>
                </a:solidFill>
                <a:latin typeface="楷体_GB2312" pitchFamily="49" charset="-122"/>
                <a:ea typeface="楷体_GB2312" pitchFamily="49" charset="-122"/>
              </a:rPr>
              <a:t>允许直接使用结构体名定义变量</a:t>
            </a:r>
            <a:r>
              <a:rPr lang="zh-CN" altLang="en-US" sz="2800" b="1" dirty="0">
                <a:latin typeface="楷体_GB2312" pitchFamily="49" charset="-122"/>
                <a:ea typeface="楷体_GB2312" pitchFamily="49" charset="-122"/>
              </a:rPr>
              <a:t>，这种扩展为程序员在编程中提供了不少方便。类似地，在</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中</a:t>
            </a:r>
            <a:r>
              <a:rPr lang="zh-CN" altLang="en-US" sz="2800" b="1" dirty="0">
                <a:solidFill>
                  <a:srgbClr val="FFFF00"/>
                </a:solidFill>
                <a:latin typeface="楷体_GB2312" pitchFamily="49" charset="-122"/>
                <a:ea typeface="楷体_GB2312" pitchFamily="49" charset="-122"/>
              </a:rPr>
              <a:t>联合名</a:t>
            </a:r>
            <a:r>
              <a:rPr lang="zh-CN" altLang="en-US" sz="2800" b="1" dirty="0">
                <a:latin typeface="楷体_GB2312" pitchFamily="49" charset="-122"/>
                <a:ea typeface="楷体_GB2312" pitchFamily="49" charset="-122"/>
              </a:rPr>
              <a:t>、</a:t>
            </a:r>
            <a:r>
              <a:rPr lang="zh-CN" altLang="en-US" sz="2800" b="1" dirty="0">
                <a:solidFill>
                  <a:srgbClr val="FFFF00"/>
                </a:solidFill>
                <a:latin typeface="楷体_GB2312" pitchFamily="49" charset="-122"/>
                <a:ea typeface="楷体_GB2312" pitchFamily="49" charset="-122"/>
              </a:rPr>
              <a:t>枚举名</a:t>
            </a:r>
            <a:r>
              <a:rPr lang="zh-CN" altLang="en-US" sz="2800" b="1" dirty="0">
                <a:latin typeface="楷体_GB2312" pitchFamily="49" charset="-122"/>
                <a:ea typeface="楷体_GB2312" pitchFamily="49" charset="-122"/>
              </a:rPr>
              <a:t>也可在定义后独立地作为类型名使用</a:t>
            </a:r>
            <a:endParaRPr lang="zh-CN" altLang="en-US" sz="2800" b="1" dirty="0">
              <a:latin typeface="楷体_GB2312" pitchFamily="49" charset="-122"/>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130175"/>
            <a:ext cx="8664575" cy="6616700"/>
          </a:xfrm>
          <a:prstGeom prst="rect">
            <a:avLst/>
          </a:prstGeom>
          <a:noFill/>
          <a:ln w="9525">
            <a:noFill/>
            <a:miter lim="800000"/>
          </a:ln>
          <a:effectLst/>
        </p:spPr>
        <p:txBody>
          <a:bodyPr anchor="ctr">
            <a:spAutoFit/>
          </a:bodyPr>
          <a:lstStyle/>
          <a:p>
            <a:pPr algn="just" eaLnBrk="1">
              <a:defRPr/>
            </a:pPr>
            <a:r>
              <a:rPr lang="en-US" altLang="zh-CN" sz="3200" dirty="0">
                <a:solidFill>
                  <a:srgbClr val="FFFF00"/>
                </a:solidFill>
                <a:effectLst>
                  <a:outerShdw blurRad="38100" dist="38100" dir="2700000" algn="tl">
                    <a:srgbClr val="000000">
                      <a:alpha val="43137"/>
                    </a:srgbClr>
                  </a:outerShdw>
                </a:effectLst>
                <a:latin typeface="Times New Roman" panose="02020603050405020304" charset="0"/>
              </a:rPr>
              <a:t>【</a:t>
            </a:r>
            <a:r>
              <a:rPr lang="zh-CN" altLang="en-US" sz="3200" dirty="0">
                <a:solidFill>
                  <a:srgbClr val="FFFF00"/>
                </a:solidFill>
                <a:effectLst>
                  <a:outerShdw blurRad="38100" dist="38100" dir="2700000" algn="tl">
                    <a:srgbClr val="000000">
                      <a:alpha val="43137"/>
                    </a:srgbClr>
                  </a:outerShdw>
                </a:effectLst>
                <a:latin typeface="Times New Roman" panose="02020603050405020304" charset="0"/>
              </a:rPr>
              <a:t>例</a:t>
            </a:r>
            <a:r>
              <a:rPr lang="en-US" altLang="zh-CN" sz="3200" dirty="0">
                <a:solidFill>
                  <a:srgbClr val="FFFF00"/>
                </a:solidFill>
                <a:effectLst>
                  <a:outerShdw blurRad="38100" dist="38100" dir="2700000" algn="tl">
                    <a:srgbClr val="000000">
                      <a:alpha val="43137"/>
                    </a:srgbClr>
                  </a:outerShdw>
                </a:effectLst>
                <a:latin typeface="Times New Roman" panose="02020603050405020304" charset="0"/>
              </a:rPr>
              <a:t>2.2】C++</a:t>
            </a:r>
            <a:r>
              <a:rPr lang="zh-CN" altLang="en-US" sz="3200" dirty="0">
                <a:solidFill>
                  <a:srgbClr val="FFFF00"/>
                </a:solidFill>
                <a:effectLst>
                  <a:outerShdw blurRad="38100" dist="38100" dir="2700000" algn="tl">
                    <a:srgbClr val="000000">
                      <a:alpha val="43137"/>
                    </a:srgbClr>
                  </a:outerShdw>
                </a:effectLst>
                <a:latin typeface="Times New Roman" panose="02020603050405020304" charset="0"/>
              </a:rPr>
              <a:t>的变量定义举例</a:t>
            </a:r>
            <a:endParaRPr lang="zh-CN" altLang="en-US" sz="3200" dirty="0">
              <a:solidFill>
                <a:srgbClr val="FFFF00"/>
              </a:solidFill>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#include&lt;</a:t>
            </a:r>
            <a:r>
              <a:rPr lang="en-US" altLang="zh-CN" sz="2800" dirty="0" err="1">
                <a:effectLst>
                  <a:outerShdw blurRad="38100" dist="38100" dir="2700000" algn="tl">
                    <a:srgbClr val="000000">
                      <a:alpha val="43137"/>
                    </a:srgbClr>
                  </a:outerShdw>
                </a:effectLst>
                <a:latin typeface="Times New Roman" panose="02020603050405020304" charset="0"/>
              </a:rPr>
              <a:t>iostream</a:t>
            </a:r>
            <a:r>
              <a:rPr lang="en-US" altLang="zh-CN" sz="2800" dirty="0">
                <a:effectLst>
                  <a:outerShdw blurRad="38100" dist="38100" dir="2700000" algn="tl">
                    <a:srgbClr val="000000">
                      <a:alpha val="43137"/>
                    </a:srgbClr>
                  </a:outerShdw>
                </a:effectLst>
                <a:latin typeface="Times New Roman" panose="02020603050405020304" charset="0"/>
              </a:rPr>
              <a:t>&gt;</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using namespace std;</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void main()</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struct</a:t>
            </a:r>
            <a:r>
              <a:rPr lang="en-US" altLang="zh-CN" sz="2800" dirty="0">
                <a:effectLst>
                  <a:outerShdw blurRad="38100" dist="38100" dir="2700000" algn="tl">
                    <a:srgbClr val="000000">
                      <a:alpha val="43137"/>
                    </a:srgbClr>
                  </a:outerShdw>
                </a:effectLst>
                <a:latin typeface="Times New Roman" panose="02020603050405020304" charset="0"/>
              </a:rPr>
              <a:t> student</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int</a:t>
            </a:r>
            <a:r>
              <a:rPr lang="en-US" altLang="zh-CN" sz="2800" dirty="0">
                <a:effectLst>
                  <a:outerShdw blurRad="38100" dist="38100" dir="2700000" algn="tl">
                    <a:srgbClr val="000000">
                      <a:alpha val="43137"/>
                    </a:srgbClr>
                  </a:outerShdw>
                </a:effectLst>
                <a:latin typeface="Times New Roman" panose="02020603050405020304" charset="0"/>
              </a:rPr>
              <a:t> no;</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float math;	};</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int</a:t>
            </a:r>
            <a:r>
              <a:rPr lang="en-US" altLang="zh-CN" sz="2800" dirty="0">
                <a:effectLst>
                  <a:outerShdw blurRad="38100" dist="38100" dir="2700000" algn="tl">
                    <a:srgbClr val="000000">
                      <a:alpha val="43137"/>
                    </a:srgbClr>
                  </a:outerShdw>
                </a:effectLst>
                <a:latin typeface="Times New Roman" panose="02020603050405020304" charset="0"/>
              </a:rPr>
              <a:t> n;</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cin</a:t>
            </a:r>
            <a:r>
              <a:rPr lang="en-US" altLang="zh-CN" sz="2800" dirty="0">
                <a:effectLst>
                  <a:outerShdw blurRad="38100" dist="38100" dir="2700000" algn="tl">
                    <a:srgbClr val="000000">
                      <a:alpha val="43137"/>
                    </a:srgbClr>
                  </a:outerShdw>
                </a:effectLst>
                <a:latin typeface="Times New Roman" panose="02020603050405020304" charset="0"/>
              </a:rPr>
              <a:t>&gt;&gt;n;</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solidFill>
                  <a:srgbClr val="FFFF00"/>
                </a:solidFill>
                <a:effectLst>
                  <a:outerShdw blurRad="38100" dist="38100" dir="2700000" algn="tl">
                    <a:srgbClr val="000000">
                      <a:alpha val="43137"/>
                    </a:srgbClr>
                  </a:outerShdw>
                </a:effectLst>
                <a:latin typeface="Times New Roman" panose="02020603050405020304" charset="0"/>
              </a:rPr>
              <a:t>	student </a:t>
            </a:r>
            <a:r>
              <a:rPr lang="en-US" altLang="zh-CN" sz="2800" dirty="0" err="1">
                <a:solidFill>
                  <a:srgbClr val="FFFF00"/>
                </a:solidFill>
                <a:effectLst>
                  <a:outerShdw blurRad="38100" dist="38100" dir="2700000" algn="tl">
                    <a:srgbClr val="000000">
                      <a:alpha val="43137"/>
                    </a:srgbClr>
                  </a:outerShdw>
                </a:effectLst>
                <a:latin typeface="Times New Roman" panose="02020603050405020304" charset="0"/>
              </a:rPr>
              <a:t>wang</a:t>
            </a:r>
            <a:r>
              <a:rPr lang="en-US" altLang="zh-CN" sz="2800" dirty="0">
                <a:solidFill>
                  <a:srgbClr val="FFFF00"/>
                </a:solidFill>
                <a:effectLst>
                  <a:outerShdw blurRad="38100" dist="38100" dir="2700000" algn="tl">
                    <a:srgbClr val="000000">
                      <a:alpha val="43137"/>
                    </a:srgbClr>
                  </a:outerShdw>
                </a:effectLst>
                <a:latin typeface="Times New Roman" panose="02020603050405020304" charset="0"/>
              </a:rPr>
              <a:t>; </a:t>
            </a:r>
            <a:endParaRPr lang="en-US" altLang="zh-CN" sz="2800" dirty="0">
              <a:solidFill>
                <a:srgbClr val="FFFF00"/>
              </a:solidFill>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wang.no</a:t>
            </a:r>
            <a:r>
              <a:rPr lang="en-US" altLang="zh-CN" sz="2800" dirty="0">
                <a:effectLst>
                  <a:outerShdw blurRad="38100" dist="38100" dir="2700000" algn="tl">
                    <a:srgbClr val="000000">
                      <a:alpha val="43137"/>
                    </a:srgbClr>
                  </a:outerShdw>
                </a:effectLst>
                <a:latin typeface="Times New Roman" panose="02020603050405020304" charset="0"/>
              </a:rPr>
              <a:t>=n;</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cin</a:t>
            </a:r>
            <a:r>
              <a:rPr lang="en-US" altLang="zh-CN" sz="2800" dirty="0">
                <a:effectLst>
                  <a:outerShdw blurRad="38100" dist="38100" dir="2700000" algn="tl">
                    <a:srgbClr val="000000">
                      <a:alpha val="43137"/>
                    </a:srgbClr>
                  </a:outerShdw>
                </a:effectLst>
                <a:latin typeface="Times New Roman" panose="02020603050405020304" charset="0"/>
              </a:rPr>
              <a:t>&gt;&gt;</a:t>
            </a:r>
            <a:r>
              <a:rPr lang="en-US" altLang="zh-CN" sz="2800" dirty="0" err="1">
                <a:effectLst>
                  <a:outerShdw blurRad="38100" dist="38100" dir="2700000" algn="tl">
                    <a:srgbClr val="000000">
                      <a:alpha val="43137"/>
                    </a:srgbClr>
                  </a:outerShdw>
                </a:effectLst>
                <a:latin typeface="Times New Roman" panose="02020603050405020304" charset="0"/>
              </a:rPr>
              <a:t>wang.math</a:t>
            </a:r>
            <a:r>
              <a:rPr lang="en-US" altLang="zh-CN" sz="2800" dirty="0">
                <a:effectLst>
                  <a:outerShdw blurRad="38100" dist="38100" dir="2700000" algn="tl">
                    <a:srgbClr val="000000">
                      <a:alpha val="43137"/>
                    </a:srgbClr>
                  </a:outerShdw>
                </a:effectLst>
                <a:latin typeface="Times New Roman" panose="02020603050405020304" charset="0"/>
              </a:rPr>
              <a:t>;</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	</a:t>
            </a:r>
            <a:r>
              <a:rPr lang="en-US" altLang="zh-CN" sz="2800" dirty="0" err="1">
                <a:effectLst>
                  <a:outerShdw blurRad="38100" dist="38100" dir="2700000" algn="tl">
                    <a:srgbClr val="000000">
                      <a:alpha val="43137"/>
                    </a:srgbClr>
                  </a:outerShdw>
                </a:effectLst>
                <a:latin typeface="Times New Roman" panose="02020603050405020304" charset="0"/>
              </a:rPr>
              <a:t>cout</a:t>
            </a:r>
            <a:r>
              <a:rPr lang="en-US" altLang="zh-CN" sz="2800" dirty="0">
                <a:effectLst>
                  <a:outerShdw blurRad="38100" dist="38100" dir="2700000" algn="tl">
                    <a:srgbClr val="000000">
                      <a:alpha val="43137"/>
                    </a:srgbClr>
                  </a:outerShdw>
                </a:effectLst>
                <a:latin typeface="Times New Roman" panose="02020603050405020304" charset="0"/>
              </a:rPr>
              <a:t>&lt;&lt;</a:t>
            </a:r>
            <a:r>
              <a:rPr lang="en-US" altLang="zh-CN" sz="2800" dirty="0" err="1">
                <a:effectLst>
                  <a:outerShdw blurRad="38100" dist="38100" dir="2700000" algn="tl">
                    <a:srgbClr val="000000">
                      <a:alpha val="43137"/>
                    </a:srgbClr>
                  </a:outerShdw>
                </a:effectLst>
                <a:latin typeface="Times New Roman" panose="02020603050405020304" charset="0"/>
              </a:rPr>
              <a:t>wang.no</a:t>
            </a:r>
            <a:r>
              <a:rPr lang="en-US" altLang="zh-CN" sz="2800" dirty="0">
                <a:effectLst>
                  <a:outerShdw blurRad="38100" dist="38100" dir="2700000" algn="tl">
                    <a:srgbClr val="000000">
                      <a:alpha val="43137"/>
                    </a:srgbClr>
                  </a:outerShdw>
                </a:effectLst>
                <a:latin typeface="Times New Roman" panose="02020603050405020304" charset="0"/>
              </a:rPr>
              <a:t>&lt;&lt;"  "&lt;&lt;</a:t>
            </a:r>
            <a:r>
              <a:rPr lang="en-US" altLang="zh-CN" sz="2800" dirty="0" err="1">
                <a:effectLst>
                  <a:outerShdw blurRad="38100" dist="38100" dir="2700000" algn="tl">
                    <a:srgbClr val="000000">
                      <a:alpha val="43137"/>
                    </a:srgbClr>
                  </a:outerShdw>
                </a:effectLst>
                <a:latin typeface="Times New Roman" panose="02020603050405020304" charset="0"/>
              </a:rPr>
              <a:t>wang.math</a:t>
            </a:r>
            <a:r>
              <a:rPr lang="en-US" altLang="zh-CN" sz="2800" dirty="0">
                <a:effectLst>
                  <a:outerShdw blurRad="38100" dist="38100" dir="2700000" algn="tl">
                    <a:srgbClr val="000000">
                      <a:alpha val="43137"/>
                    </a:srgbClr>
                  </a:outerShdw>
                </a:effectLst>
                <a:latin typeface="Times New Roman" panose="02020603050405020304" charset="0"/>
              </a:rPr>
              <a:t>&lt;&lt;</a:t>
            </a:r>
            <a:r>
              <a:rPr lang="en-US" altLang="zh-CN" sz="2800" dirty="0" err="1">
                <a:effectLst>
                  <a:outerShdw blurRad="38100" dist="38100" dir="2700000" algn="tl">
                    <a:srgbClr val="000000">
                      <a:alpha val="43137"/>
                    </a:srgbClr>
                  </a:outerShdw>
                </a:effectLst>
                <a:latin typeface="Times New Roman" panose="02020603050405020304" charset="0"/>
              </a:rPr>
              <a:t>endl</a:t>
            </a:r>
            <a:r>
              <a:rPr lang="en-US" altLang="zh-CN" sz="2800" dirty="0">
                <a:effectLst>
                  <a:outerShdw blurRad="38100" dist="38100" dir="2700000" algn="tl">
                    <a:srgbClr val="000000">
                      <a:alpha val="43137"/>
                    </a:srgbClr>
                  </a:outerShdw>
                </a:effectLst>
                <a:latin typeface="Times New Roman" panose="02020603050405020304" charset="0"/>
              </a:rPr>
              <a:t>;</a:t>
            </a:r>
            <a:endParaRPr lang="en-US" altLang="zh-CN" sz="2800" dirty="0">
              <a:effectLst>
                <a:outerShdw blurRad="38100" dist="38100" dir="2700000" algn="tl">
                  <a:srgbClr val="000000">
                    <a:alpha val="43137"/>
                  </a:srgbClr>
                </a:outerShdw>
              </a:effectLst>
              <a:latin typeface="Times New Roman" panose="02020603050405020304" charset="0"/>
            </a:endParaRPr>
          </a:p>
          <a:p>
            <a:pPr indent="198120" algn="just" eaLnBrk="1">
              <a:defRPr/>
            </a:pPr>
            <a:r>
              <a:rPr lang="en-US" altLang="zh-CN" sz="2800" dirty="0">
                <a:effectLst>
                  <a:outerShdw blurRad="38100" dist="38100" dir="2700000" algn="tl">
                    <a:srgbClr val="000000">
                      <a:alpha val="43137"/>
                    </a:srgbClr>
                  </a:outerShdw>
                </a:effectLst>
                <a:latin typeface="Times New Roman" panose="02020603050405020304" charset="0"/>
              </a:rPr>
              <a:t>}</a:t>
            </a:r>
            <a:endParaRPr lang="en-US" altLang="zh-CN" sz="2800" dirty="0">
              <a:effectLst>
                <a:outerShdw blurRad="38100" dist="38100" dir="2700000" algn="tl">
                  <a:srgbClr val="000000">
                    <a:alpha val="43137"/>
                  </a:srgbClr>
                </a:outerShdw>
              </a:effectLst>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192088"/>
            <a:ext cx="8664575" cy="6492875"/>
          </a:xfrm>
          <a:prstGeom prst="rect">
            <a:avLst/>
          </a:prstGeom>
          <a:noFill/>
          <a:ln w="9525">
            <a:noFill/>
            <a:miter lim="800000"/>
          </a:ln>
          <a:effectLst/>
        </p:spPr>
        <p:txBody>
          <a:bodyPr anchor="ctr">
            <a:spAutoFit/>
          </a:bodyPr>
          <a:lstStyle/>
          <a:p>
            <a:pPr algn="just">
              <a:defRPr/>
            </a:pPr>
            <a:r>
              <a:rPr lang="zh-CN" altLang="en-US" sz="3200" dirty="0">
                <a:solidFill>
                  <a:srgbClr val="FFFF00"/>
                </a:solidFill>
                <a:effectLst>
                  <a:outerShdw blurRad="38100" dist="38100" dir="2700000" algn="tl">
                    <a:srgbClr val="000000">
                      <a:alpha val="43137"/>
                    </a:srgbClr>
                  </a:outerShdw>
                </a:effectLst>
                <a:latin typeface="Times New Roman" panose="02020603050405020304" charset="0"/>
              </a:rPr>
              <a:t>结构体变量的声明与定义方式有三种：</a:t>
            </a:r>
            <a:endParaRPr lang="zh-CN" altLang="en-US" sz="3200" dirty="0">
              <a:solidFill>
                <a:srgbClr val="FFFF00"/>
              </a:solidFill>
              <a:effectLst>
                <a:outerShdw blurRad="38100" dist="38100" dir="2700000" algn="tl">
                  <a:srgbClr val="000000">
                    <a:alpha val="43137"/>
                  </a:srgbClr>
                </a:outerShdw>
              </a:effectLst>
              <a:latin typeface="Times New Roman" panose="02020603050405020304" charset="0"/>
            </a:endParaRPr>
          </a:p>
          <a:p>
            <a:pPr indent="198120" algn="just">
              <a:defRPr/>
            </a:pP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en-US" altLang="zh-CN" sz="2400" dirty="0">
                <a:effectLst>
                  <a:outerShdw blurRad="38100" dist="38100" dir="2700000" algn="tl">
                    <a:srgbClr val="000000">
                      <a:alpha val="43137"/>
                    </a:srgbClr>
                  </a:outerShdw>
                </a:effectLst>
                <a:latin typeface="Times New Roman" panose="02020603050405020304" charset="0"/>
                <a:ea typeface="楷体_GB2312"/>
              </a:rPr>
              <a:t>1</a:t>
            </a: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zh-CN" altLang="en-US" sz="2400" dirty="0">
                <a:solidFill>
                  <a:srgbClr val="FF3399"/>
                </a:solidFill>
                <a:effectLst>
                  <a:outerShdw blurRad="38100" dist="38100" dir="2700000" algn="tl">
                    <a:srgbClr val="000000">
                      <a:alpha val="43137"/>
                    </a:srgbClr>
                  </a:outerShdw>
                </a:effectLst>
                <a:latin typeface="Times New Roman" panose="02020603050405020304" charset="0"/>
                <a:ea typeface="楷体_GB2312"/>
              </a:rPr>
              <a:t>直接定义结构体变量</a:t>
            </a:r>
            <a:endParaRPr lang="en-US" altLang="zh-CN" sz="2400" dirty="0">
              <a:solidFill>
                <a:srgbClr val="FF3399"/>
              </a:solidFill>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struct{</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a:t>
            </a:r>
            <a:r>
              <a:rPr lang="en-US" altLang="zh-CN" sz="2400" dirty="0" err="1">
                <a:effectLst>
                  <a:outerShdw blurRad="38100" dist="38100" dir="2700000" algn="tl">
                    <a:srgbClr val="000000">
                      <a:alpha val="43137"/>
                    </a:srgbClr>
                  </a:outerShdw>
                </a:effectLst>
                <a:latin typeface="Times New Roman" panose="02020603050405020304" charset="0"/>
                <a:ea typeface="楷体_GB2312"/>
              </a:rPr>
              <a:t>int</a:t>
            </a:r>
            <a:r>
              <a:rPr lang="en-US" altLang="zh-CN" sz="2400" dirty="0">
                <a:effectLst>
                  <a:outerShdw blurRad="38100" dist="38100" dir="2700000" algn="tl">
                    <a:srgbClr val="000000">
                      <a:alpha val="43137"/>
                    </a:srgbClr>
                  </a:outerShdw>
                </a:effectLst>
                <a:latin typeface="Times New Roman" panose="02020603050405020304" charset="0"/>
                <a:ea typeface="楷体_GB2312"/>
              </a:rPr>
              <a:t> no;</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float math;	</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}s1, s2;</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98120" algn="just">
              <a:defRPr/>
            </a:pP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en-US" altLang="zh-CN" sz="2400" dirty="0">
                <a:effectLst>
                  <a:outerShdw blurRad="38100" dist="38100" dir="2700000" algn="tl">
                    <a:srgbClr val="000000">
                      <a:alpha val="43137"/>
                    </a:srgbClr>
                  </a:outerShdw>
                </a:effectLst>
                <a:latin typeface="Times New Roman" panose="02020603050405020304" charset="0"/>
                <a:ea typeface="楷体_GB2312"/>
              </a:rPr>
              <a:t>2</a:t>
            </a: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zh-CN" altLang="en-US" sz="2400" dirty="0">
                <a:solidFill>
                  <a:srgbClr val="FF3399"/>
                </a:solidFill>
                <a:effectLst>
                  <a:outerShdw blurRad="38100" dist="38100" dir="2700000" algn="tl">
                    <a:srgbClr val="000000">
                      <a:alpha val="43137"/>
                    </a:srgbClr>
                  </a:outerShdw>
                </a:effectLst>
                <a:latin typeface="Times New Roman" panose="02020603050405020304" charset="0"/>
                <a:ea typeface="楷体_GB2312"/>
              </a:rPr>
              <a:t>声明结构体类型时直接定义变量</a:t>
            </a:r>
            <a:endParaRPr lang="en-US" altLang="zh-CN" sz="2400" dirty="0">
              <a:solidFill>
                <a:srgbClr val="FF3399"/>
              </a:solidFill>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struct student{</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int no;</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float math;	</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}s1, s2;</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98120" algn="just">
              <a:defRPr/>
            </a:pP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en-US" altLang="zh-CN" sz="2400" dirty="0">
                <a:effectLst>
                  <a:outerShdw blurRad="38100" dist="38100" dir="2700000" algn="tl">
                    <a:srgbClr val="000000">
                      <a:alpha val="43137"/>
                    </a:srgbClr>
                  </a:outerShdw>
                </a:effectLst>
                <a:latin typeface="Times New Roman" panose="02020603050405020304" charset="0"/>
                <a:ea typeface="楷体_GB2312"/>
              </a:rPr>
              <a:t>3</a:t>
            </a:r>
            <a:r>
              <a:rPr lang="zh-CN" altLang="en-US" sz="2400" dirty="0">
                <a:effectLst>
                  <a:outerShdw blurRad="38100" dist="38100" dir="2700000" algn="tl">
                    <a:srgbClr val="000000">
                      <a:alpha val="43137"/>
                    </a:srgbClr>
                  </a:outerShdw>
                </a:effectLst>
                <a:latin typeface="Times New Roman" panose="02020603050405020304" charset="0"/>
                <a:ea typeface="楷体_GB2312"/>
              </a:rPr>
              <a:t>）</a:t>
            </a:r>
            <a:r>
              <a:rPr lang="zh-CN" altLang="en-US" sz="2400" dirty="0">
                <a:solidFill>
                  <a:srgbClr val="FF3399"/>
                </a:solidFill>
                <a:effectLst>
                  <a:outerShdw blurRad="38100" dist="38100" dir="2700000" algn="tl">
                    <a:srgbClr val="000000">
                      <a:alpha val="43137"/>
                    </a:srgbClr>
                  </a:outerShdw>
                </a:effectLst>
                <a:latin typeface="Times New Roman" panose="02020603050405020304" charset="0"/>
                <a:ea typeface="楷体_GB2312"/>
              </a:rPr>
              <a:t>先声明结构体类型，然后再定义结构体变量</a:t>
            </a:r>
            <a:endParaRPr lang="en-US" altLang="zh-CN" sz="2400" dirty="0">
              <a:solidFill>
                <a:srgbClr val="FF3399"/>
              </a:solidFill>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struct student{</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int no;</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		float math;	</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a:p>
            <a:pPr indent="1163955" algn="just">
              <a:defRPr/>
            </a:pPr>
            <a:r>
              <a:rPr lang="en-US" altLang="zh-CN" sz="2400" dirty="0">
                <a:effectLst>
                  <a:outerShdw blurRad="38100" dist="38100" dir="2700000" algn="tl">
                    <a:srgbClr val="000000">
                      <a:alpha val="43137"/>
                    </a:srgbClr>
                  </a:outerShdw>
                </a:effectLst>
                <a:latin typeface="Times New Roman" panose="02020603050405020304" charset="0"/>
                <a:ea typeface="楷体_GB2312"/>
              </a:rPr>
              <a:t>student s1, s2;</a:t>
            </a:r>
            <a:endParaRPr lang="en-US" altLang="zh-CN" sz="2400" dirty="0">
              <a:effectLst>
                <a:outerShdw blurRad="38100" dist="38100" dir="2700000" algn="tl">
                  <a:srgbClr val="000000">
                    <a:alpha val="43137"/>
                  </a:srgbClr>
                </a:outerShdw>
              </a:effectLst>
              <a:latin typeface="Times New Roman" panose="02020603050405020304" charset="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anim calcmode="lin" valueType="num">
                                      <p:cBhvr additive="base">
                                        <p:cTn id="7"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xEl>
                                              <p:pRg st="2" end="2"/>
                                            </p:txEl>
                                          </p:spTgt>
                                        </p:tgtEl>
                                        <p:attrNameLst>
                                          <p:attrName>style.visibility</p:attrName>
                                        </p:attrNameLst>
                                      </p:cBhvr>
                                      <p:to>
                                        <p:strVal val="visible"/>
                                      </p:to>
                                    </p:set>
                                    <p:anim calcmode="lin" valueType="num">
                                      <p:cBhvr additive="base">
                                        <p:cTn id="11"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2">
                                            <p:txEl>
                                              <p:pRg st="3" end="3"/>
                                            </p:txEl>
                                          </p:spTgt>
                                        </p:tgtEl>
                                        <p:attrNameLst>
                                          <p:attrName>style.visibility</p:attrName>
                                        </p:attrNameLst>
                                      </p:cBhvr>
                                      <p:to>
                                        <p:strVal val="visible"/>
                                      </p:to>
                                    </p:set>
                                    <p:anim calcmode="lin" valueType="num">
                                      <p:cBhvr additive="base">
                                        <p:cTn id="15"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2">
                                            <p:txEl>
                                              <p:pRg st="4" end="4"/>
                                            </p:txEl>
                                          </p:spTgt>
                                        </p:tgtEl>
                                        <p:attrNameLst>
                                          <p:attrName>style.visibility</p:attrName>
                                        </p:attrNameLst>
                                      </p:cBhvr>
                                      <p:to>
                                        <p:strVal val="visible"/>
                                      </p:to>
                                    </p:set>
                                    <p:anim calcmode="lin" valueType="num">
                                      <p:cBhvr additive="base">
                                        <p:cTn id="19"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362">
                                            <p:txEl>
                                              <p:pRg st="5" end="5"/>
                                            </p:txEl>
                                          </p:spTgt>
                                        </p:tgtEl>
                                        <p:attrNameLst>
                                          <p:attrName>style.visibility</p:attrName>
                                        </p:attrNameLst>
                                      </p:cBhvr>
                                      <p:to>
                                        <p:strVal val="visible"/>
                                      </p:to>
                                    </p:set>
                                    <p:anim calcmode="lin" valueType="num">
                                      <p:cBhvr additive="base">
                                        <p:cTn id="23"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362">
                                            <p:txEl>
                                              <p:pRg st="6" end="6"/>
                                            </p:txEl>
                                          </p:spTgt>
                                        </p:tgtEl>
                                        <p:attrNameLst>
                                          <p:attrName>style.visibility</p:attrName>
                                        </p:attrNameLst>
                                      </p:cBhvr>
                                      <p:to>
                                        <p:strVal val="visible"/>
                                      </p:to>
                                    </p:set>
                                    <p:anim calcmode="lin" valueType="num">
                                      <p:cBhvr additive="base">
                                        <p:cTn id="29" dur="500" fill="hold"/>
                                        <p:tgtEl>
                                          <p:spTgt spid="1536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362">
                                            <p:txEl>
                                              <p:pRg st="7" end="7"/>
                                            </p:txEl>
                                          </p:spTgt>
                                        </p:tgtEl>
                                        <p:attrNameLst>
                                          <p:attrName>style.visibility</p:attrName>
                                        </p:attrNameLst>
                                      </p:cBhvr>
                                      <p:to>
                                        <p:strVal val="visible"/>
                                      </p:to>
                                    </p:set>
                                    <p:anim calcmode="lin" valueType="num">
                                      <p:cBhvr additive="base">
                                        <p:cTn id="33" dur="500" fill="hold"/>
                                        <p:tgtEl>
                                          <p:spTgt spid="1536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362">
                                            <p:txEl>
                                              <p:pRg st="8" end="8"/>
                                            </p:txEl>
                                          </p:spTgt>
                                        </p:tgtEl>
                                        <p:attrNameLst>
                                          <p:attrName>style.visibility</p:attrName>
                                        </p:attrNameLst>
                                      </p:cBhvr>
                                      <p:to>
                                        <p:strVal val="visible"/>
                                      </p:to>
                                    </p:set>
                                    <p:anim calcmode="lin" valueType="num">
                                      <p:cBhvr additive="base">
                                        <p:cTn id="37" dur="500" fill="hold"/>
                                        <p:tgtEl>
                                          <p:spTgt spid="1536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2">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362">
                                            <p:txEl>
                                              <p:pRg st="9" end="9"/>
                                            </p:txEl>
                                          </p:spTgt>
                                        </p:tgtEl>
                                        <p:attrNameLst>
                                          <p:attrName>style.visibility</p:attrName>
                                        </p:attrNameLst>
                                      </p:cBhvr>
                                      <p:to>
                                        <p:strVal val="visible"/>
                                      </p:to>
                                    </p:set>
                                    <p:anim calcmode="lin" valueType="num">
                                      <p:cBhvr additive="base">
                                        <p:cTn id="41" dur="500" fill="hold"/>
                                        <p:tgtEl>
                                          <p:spTgt spid="1536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2">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362">
                                            <p:txEl>
                                              <p:pRg st="10" end="10"/>
                                            </p:txEl>
                                          </p:spTgt>
                                        </p:tgtEl>
                                        <p:attrNameLst>
                                          <p:attrName>style.visibility</p:attrName>
                                        </p:attrNameLst>
                                      </p:cBhvr>
                                      <p:to>
                                        <p:strVal val="visible"/>
                                      </p:to>
                                    </p:set>
                                    <p:anim calcmode="lin" valueType="num">
                                      <p:cBhvr additive="base">
                                        <p:cTn id="45" dur="500" fill="hold"/>
                                        <p:tgtEl>
                                          <p:spTgt spid="15362">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36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362">
                                            <p:txEl>
                                              <p:pRg st="11" end="11"/>
                                            </p:txEl>
                                          </p:spTgt>
                                        </p:tgtEl>
                                        <p:attrNameLst>
                                          <p:attrName>style.visibility</p:attrName>
                                        </p:attrNameLst>
                                      </p:cBhvr>
                                      <p:to>
                                        <p:strVal val="visible"/>
                                      </p:to>
                                    </p:set>
                                    <p:anim calcmode="lin" valueType="num">
                                      <p:cBhvr additive="base">
                                        <p:cTn id="51" dur="500" fill="hold"/>
                                        <p:tgtEl>
                                          <p:spTgt spid="1536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36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362">
                                            <p:txEl>
                                              <p:pRg st="12" end="12"/>
                                            </p:txEl>
                                          </p:spTgt>
                                        </p:tgtEl>
                                        <p:attrNameLst>
                                          <p:attrName>style.visibility</p:attrName>
                                        </p:attrNameLst>
                                      </p:cBhvr>
                                      <p:to>
                                        <p:strVal val="visible"/>
                                      </p:to>
                                    </p:set>
                                    <p:anim calcmode="lin" valueType="num">
                                      <p:cBhvr additive="base">
                                        <p:cTn id="55" dur="500" fill="hold"/>
                                        <p:tgtEl>
                                          <p:spTgt spid="1536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36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362">
                                            <p:txEl>
                                              <p:pRg st="13" end="13"/>
                                            </p:txEl>
                                          </p:spTgt>
                                        </p:tgtEl>
                                        <p:attrNameLst>
                                          <p:attrName>style.visibility</p:attrName>
                                        </p:attrNameLst>
                                      </p:cBhvr>
                                      <p:to>
                                        <p:strVal val="visible"/>
                                      </p:to>
                                    </p:set>
                                    <p:anim calcmode="lin" valueType="num">
                                      <p:cBhvr additive="base">
                                        <p:cTn id="59" dur="500" fill="hold"/>
                                        <p:tgtEl>
                                          <p:spTgt spid="1536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36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362">
                                            <p:txEl>
                                              <p:pRg st="14" end="14"/>
                                            </p:txEl>
                                          </p:spTgt>
                                        </p:tgtEl>
                                        <p:attrNameLst>
                                          <p:attrName>style.visibility</p:attrName>
                                        </p:attrNameLst>
                                      </p:cBhvr>
                                      <p:to>
                                        <p:strVal val="visible"/>
                                      </p:to>
                                    </p:set>
                                    <p:anim calcmode="lin" valueType="num">
                                      <p:cBhvr additive="base">
                                        <p:cTn id="63" dur="500" fill="hold"/>
                                        <p:tgtEl>
                                          <p:spTgt spid="1536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362">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5362">
                                            <p:txEl>
                                              <p:pRg st="15" end="15"/>
                                            </p:txEl>
                                          </p:spTgt>
                                        </p:tgtEl>
                                        <p:attrNameLst>
                                          <p:attrName>style.visibility</p:attrName>
                                        </p:attrNameLst>
                                      </p:cBhvr>
                                      <p:to>
                                        <p:strVal val="visible"/>
                                      </p:to>
                                    </p:set>
                                    <p:anim calcmode="lin" valueType="num">
                                      <p:cBhvr additive="base">
                                        <p:cTn id="67" dur="500" fill="hold"/>
                                        <p:tgtEl>
                                          <p:spTgt spid="15362">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5362">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5362">
                                            <p:txEl>
                                              <p:pRg st="16" end="16"/>
                                            </p:txEl>
                                          </p:spTgt>
                                        </p:tgtEl>
                                        <p:attrNameLst>
                                          <p:attrName>style.visibility</p:attrName>
                                        </p:attrNameLst>
                                      </p:cBhvr>
                                      <p:to>
                                        <p:strVal val="visible"/>
                                      </p:to>
                                    </p:set>
                                    <p:anim calcmode="lin" valueType="num">
                                      <p:cBhvr additive="base">
                                        <p:cTn id="71" dur="500" fill="hold"/>
                                        <p:tgtEl>
                                          <p:spTgt spid="15362">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536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84213" y="2136775"/>
            <a:ext cx="7848600" cy="3595688"/>
          </a:xfrm>
          <a:gradFill rotWithShape="0">
            <a:gsLst>
              <a:gs pos="0">
                <a:srgbClr val="6699FF"/>
              </a:gs>
              <a:gs pos="100000">
                <a:srgbClr val="0000D8"/>
              </a:gs>
            </a:gsLst>
            <a:path path="shape">
              <a:fillToRect l="50000" t="50000" r="50000" b="50000"/>
            </a:path>
          </a:gradFill>
        </p:spPr>
        <p:txBody>
          <a:bodyPr lIns="72000" tIns="72000" rIns="72000" bIns="72000">
            <a:noAutofit/>
          </a:bodyPr>
          <a:lstStyle/>
          <a:p>
            <a:pPr marL="0" indent="0" algn="ctr" eaLnBrk="1" fontAlgn="ctr" hangingPunct="1">
              <a:lnSpc>
                <a:spcPct val="150000"/>
              </a:lnSpc>
              <a:spcBef>
                <a:spcPts val="600"/>
              </a:spcBef>
              <a:spcAft>
                <a:spcPts val="600"/>
              </a:spcAft>
              <a:buFont typeface="Wingdings" panose="05000000000000000000" pitchFamily="2" charset="2"/>
              <a:buNone/>
              <a:defRPr/>
            </a:pPr>
            <a:r>
              <a:rPr lang="zh-CN" altLang="en-US" sz="4000" b="1" dirty="0">
                <a:solidFill>
                  <a:srgbClr val="FFFF00"/>
                </a:solidFill>
                <a:ea typeface="楷体_GB2312"/>
              </a:rPr>
              <a:t>格式：</a:t>
            </a:r>
            <a:endParaRPr lang="zh-CN" altLang="en-US" sz="4000" b="1" dirty="0">
              <a:solidFill>
                <a:srgbClr val="FFFF00"/>
              </a:solidFill>
              <a:ea typeface="楷体_GB2312"/>
            </a:endParaRPr>
          </a:p>
          <a:p>
            <a:pPr marL="0" indent="0" algn="ctr" eaLnBrk="1" fontAlgn="ctr" hangingPunct="1">
              <a:lnSpc>
                <a:spcPct val="150000"/>
              </a:lnSpc>
              <a:spcBef>
                <a:spcPts val="600"/>
              </a:spcBef>
              <a:spcAft>
                <a:spcPts val="600"/>
              </a:spcAft>
              <a:buFont typeface="Wingdings" panose="05000000000000000000" pitchFamily="2" charset="2"/>
              <a:buNone/>
              <a:defRPr/>
            </a:pPr>
            <a:r>
              <a:rPr lang="zh-CN" altLang="en-US" sz="4000" b="1" dirty="0">
                <a:solidFill>
                  <a:srgbClr val="FFFF00"/>
                </a:solidFill>
                <a:ea typeface="楷体_GB2312"/>
              </a:rPr>
              <a:t>数据类型   </a:t>
            </a:r>
            <a:r>
              <a:rPr lang="en-US" altLang="zh-CN" sz="4000" b="1" dirty="0">
                <a:solidFill>
                  <a:srgbClr val="FFFF00"/>
                </a:solidFill>
                <a:ea typeface="楷体_GB2312"/>
              </a:rPr>
              <a:t>(</a:t>
            </a:r>
            <a:r>
              <a:rPr lang="zh-CN" altLang="en-US" sz="4000" b="1" dirty="0">
                <a:solidFill>
                  <a:srgbClr val="FFFF00"/>
                </a:solidFill>
                <a:ea typeface="楷体_GB2312"/>
              </a:rPr>
              <a:t>表达式</a:t>
            </a:r>
            <a:r>
              <a:rPr lang="en-US" altLang="zh-CN" sz="4000" b="1" dirty="0">
                <a:solidFill>
                  <a:srgbClr val="FFFF00"/>
                </a:solidFill>
                <a:ea typeface="楷体_GB2312"/>
              </a:rPr>
              <a:t>)</a:t>
            </a:r>
            <a:endParaRPr lang="en-US" altLang="zh-CN" sz="4000" b="1" dirty="0">
              <a:solidFill>
                <a:srgbClr val="FFFF00"/>
              </a:solidFill>
              <a:ea typeface="楷体_GB2312"/>
            </a:endParaRPr>
          </a:p>
          <a:p>
            <a:pPr marL="0" indent="0" algn="ctr" eaLnBrk="1" fontAlgn="ctr" hangingPunct="1">
              <a:lnSpc>
                <a:spcPct val="150000"/>
              </a:lnSpc>
              <a:spcBef>
                <a:spcPts val="600"/>
              </a:spcBef>
              <a:spcAft>
                <a:spcPts val="600"/>
              </a:spcAft>
              <a:buFont typeface="Wingdings" panose="05000000000000000000" pitchFamily="2" charset="2"/>
              <a:buNone/>
              <a:defRPr/>
            </a:pPr>
            <a:r>
              <a:rPr lang="en-US" altLang="zh-CN" sz="4000" b="1" dirty="0">
                <a:solidFill>
                  <a:srgbClr val="FFFF00"/>
                </a:solidFill>
                <a:ea typeface="楷体_GB2312"/>
              </a:rPr>
              <a:t>(</a:t>
            </a:r>
            <a:r>
              <a:rPr lang="zh-CN" altLang="en-US" sz="4000" b="1" dirty="0">
                <a:solidFill>
                  <a:srgbClr val="FFFF00"/>
                </a:solidFill>
                <a:ea typeface="楷体_GB2312"/>
              </a:rPr>
              <a:t>数据类型</a:t>
            </a:r>
            <a:r>
              <a:rPr lang="en-US" altLang="zh-CN" sz="4000" b="1" dirty="0">
                <a:solidFill>
                  <a:srgbClr val="FFFF00"/>
                </a:solidFill>
                <a:ea typeface="楷体_GB2312"/>
              </a:rPr>
              <a:t>)  (</a:t>
            </a:r>
            <a:r>
              <a:rPr lang="zh-CN" altLang="en-US" sz="4000" b="1" dirty="0">
                <a:solidFill>
                  <a:srgbClr val="FFFF00"/>
                </a:solidFill>
                <a:ea typeface="楷体_GB2312"/>
              </a:rPr>
              <a:t>表达式</a:t>
            </a:r>
            <a:r>
              <a:rPr lang="en-US" altLang="zh-CN" sz="4000" b="1" dirty="0">
                <a:solidFill>
                  <a:srgbClr val="FFFF00"/>
                </a:solidFill>
                <a:ea typeface="楷体_GB2312"/>
              </a:rPr>
              <a:t>)</a:t>
            </a:r>
            <a:endParaRPr lang="en-US" altLang="zh-CN" sz="4000" b="1" dirty="0">
              <a:solidFill>
                <a:srgbClr val="FFFF00"/>
              </a:solidFill>
              <a:ea typeface="楷体_GB2312"/>
            </a:endParaRPr>
          </a:p>
        </p:txBody>
      </p:sp>
      <p:sp>
        <p:nvSpPr>
          <p:cNvPr id="9" name="Rectangle 2"/>
          <p:cNvSpPr>
            <a:spLocks noGrp="1" noChangeArrowheads="1"/>
          </p:cNvSpPr>
          <p:nvPr>
            <p:ph type="title"/>
          </p:nvPr>
        </p:nvSpPr>
        <p:spPr>
          <a:xfrm>
            <a:off x="0" y="0"/>
            <a:ext cx="9144000" cy="981075"/>
          </a:xfrm>
        </p:spPr>
        <p:txBody>
          <a:bodyPr/>
          <a:lstStyle/>
          <a:p>
            <a:pPr eaLnBrk="1" hangingPunct="1">
              <a:defRPr/>
            </a:pPr>
            <a:r>
              <a:rPr lang="en-US" altLang="zh-CN" dirty="0">
                <a:latin typeface="楷体_GB2312" pitchFamily="49" charset="-122"/>
                <a:ea typeface="楷体_GB2312" pitchFamily="49" charset="-122"/>
              </a:rPr>
              <a:t>2.7 </a:t>
            </a:r>
            <a:r>
              <a:rPr lang="zh-CN" altLang="en-US" dirty="0">
                <a:latin typeface="楷体_GB2312" pitchFamily="49" charset="-122"/>
                <a:ea typeface="楷体_GB2312" pitchFamily="49" charset="-122"/>
              </a:rPr>
              <a:t>强制类型转换</a:t>
            </a:r>
            <a:endParaRPr lang="zh-CN" altLang="en-US" dirty="0">
              <a:latin typeface="楷体_GB2312" pitchFamily="49" charset="-122"/>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6"/>
          <p:cNvGrpSpPr/>
          <p:nvPr/>
        </p:nvGrpSpPr>
        <p:grpSpPr bwMode="auto">
          <a:xfrm>
            <a:off x="131763" y="636588"/>
            <a:ext cx="8870950" cy="6003925"/>
            <a:chOff x="76" y="25"/>
            <a:chExt cx="5588" cy="3782"/>
          </a:xfrm>
        </p:grpSpPr>
        <p:sp>
          <p:nvSpPr>
            <p:cNvPr id="25604" name="Text Box 4"/>
            <p:cNvSpPr txBox="1">
              <a:spLocks noChangeArrowheads="1"/>
            </p:cNvSpPr>
            <p:nvPr/>
          </p:nvSpPr>
          <p:spPr bwMode="auto">
            <a:xfrm>
              <a:off x="96" y="441"/>
              <a:ext cx="5568" cy="3366"/>
            </a:xfrm>
            <a:prstGeom prst="rect">
              <a:avLst/>
            </a:prstGeom>
            <a:solidFill>
              <a:schemeClr val="tx1"/>
            </a:solidFill>
            <a:ln w="57150">
              <a:solidFill>
                <a:schemeClr val="hlink"/>
              </a:solidFill>
              <a:miter lim="800000"/>
            </a:ln>
          </p:spPr>
          <p:txBody>
            <a:bodyPr>
              <a:spAutoFit/>
            </a:bodyPr>
            <a:lstStyle>
              <a:lvl1pPr marL="719455" indent="-719455"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20000"/>
                </a:lnSpc>
                <a:spcBef>
                  <a:spcPts val="600"/>
                </a:spcBef>
                <a:spcAft>
                  <a:spcPts val="600"/>
                </a:spcAft>
                <a:buClrTx/>
                <a:buSzTx/>
                <a:buFontTx/>
                <a:buAutoNum type="arabicParenBoth"/>
              </a:pPr>
              <a:r>
                <a:rPr lang="zh-CN" altLang="en-US" sz="2300">
                  <a:solidFill>
                    <a:schemeClr val="bg2"/>
                  </a:solidFill>
                  <a:latin typeface="楷体_GB2312" pitchFamily="49" charset="-122"/>
                  <a:ea typeface="楷体_GB2312" pitchFamily="49" charset="-122"/>
                </a:rPr>
                <a:t>通过强制类型转换，得到一个所需类型的中间值。</a:t>
              </a:r>
              <a:r>
                <a:rPr lang="zh-CN" altLang="en-US" sz="2300">
                  <a:solidFill>
                    <a:srgbClr val="FF0000"/>
                  </a:solidFill>
                  <a:latin typeface="楷体_GB2312" pitchFamily="49" charset="-122"/>
                  <a:ea typeface="楷体_GB2312" pitchFamily="49" charset="-122"/>
                </a:rPr>
                <a:t>该中间值被使用后即自动释放，原来表达式的值类型并未改变</a:t>
              </a:r>
              <a:r>
                <a:rPr lang="zh-CN" altLang="en-US" sz="2300">
                  <a:solidFill>
                    <a:schemeClr val="bg2"/>
                  </a:solidFill>
                  <a:latin typeface="楷体_GB2312" pitchFamily="49" charset="-122"/>
                  <a:ea typeface="楷体_GB2312" pitchFamily="49" charset="-122"/>
                </a:rPr>
                <a:t>。如下列代码段：</a:t>
              </a:r>
              <a:endParaRPr lang="en-US" altLang="zh-CN" sz="2300">
                <a:solidFill>
                  <a:schemeClr val="bg2"/>
                </a:solidFill>
                <a:latin typeface="楷体_GB2312" pitchFamily="49" charset="-122"/>
                <a:ea typeface="楷体_GB2312" pitchFamily="49" charset="-122"/>
              </a:endParaRPr>
            </a:p>
            <a:p>
              <a:pPr eaLnBrk="1">
                <a:lnSpc>
                  <a:spcPct val="120000"/>
                </a:lnSpc>
                <a:spcBef>
                  <a:spcPts val="600"/>
                </a:spcBef>
                <a:spcAft>
                  <a:spcPts val="600"/>
                </a:spcAft>
                <a:buClrTx/>
                <a:buSzTx/>
                <a:buFontTx/>
                <a:buNone/>
              </a:pPr>
              <a:r>
                <a:rPr lang="en-US" altLang="zh-CN" sz="2300">
                  <a:solidFill>
                    <a:schemeClr val="bg2"/>
                  </a:solidFill>
                  <a:latin typeface="楷体_GB2312" pitchFamily="49" charset="-122"/>
                  <a:ea typeface="楷体_GB2312" pitchFamily="49" charset="-122"/>
                </a:rPr>
                <a:t>       </a:t>
              </a:r>
              <a:r>
                <a:rPr lang="en-US" altLang="zh-CN" sz="2300">
                  <a:solidFill>
                    <a:srgbClr val="FF0000"/>
                  </a:solidFill>
                  <a:latin typeface="楷体_GB2312" pitchFamily="49" charset="-122"/>
                  <a:ea typeface="楷体_GB2312" pitchFamily="49" charset="-122"/>
                </a:rPr>
                <a:t>int b; float f; f=float(b);</a:t>
              </a:r>
              <a:endParaRPr lang="en-US" altLang="zh-CN" sz="2300">
                <a:solidFill>
                  <a:srgbClr val="FF0000"/>
                </a:solidFill>
                <a:latin typeface="楷体_GB2312" pitchFamily="49" charset="-122"/>
                <a:ea typeface="楷体_GB2312" pitchFamily="49" charset="-122"/>
              </a:endParaRPr>
            </a:p>
            <a:p>
              <a:pPr eaLnBrk="1">
                <a:lnSpc>
                  <a:spcPct val="120000"/>
                </a:lnSpc>
                <a:spcBef>
                  <a:spcPts val="600"/>
                </a:spcBef>
                <a:spcAft>
                  <a:spcPts val="600"/>
                </a:spcAft>
                <a:buClrTx/>
                <a:buSzTx/>
                <a:buFontTx/>
                <a:buNone/>
              </a:pPr>
              <a:r>
                <a:rPr lang="en-US" altLang="zh-CN" sz="2300">
                  <a:solidFill>
                    <a:schemeClr val="bg2"/>
                  </a:solidFill>
                  <a:latin typeface="楷体_GB2312" pitchFamily="49" charset="-122"/>
                  <a:ea typeface="楷体_GB2312" pitchFamily="49" charset="-122"/>
                </a:rPr>
                <a:t>       //</a:t>
              </a:r>
              <a:r>
                <a:rPr lang="zh-CN" altLang="en-US" sz="2300">
                  <a:solidFill>
                    <a:schemeClr val="bg2"/>
                  </a:solidFill>
                  <a:latin typeface="楷体_GB2312" pitchFamily="49" charset="-122"/>
                  <a:ea typeface="楷体_GB2312" pitchFamily="49" charset="-122"/>
                </a:rPr>
                <a:t>此时变量 </a:t>
              </a:r>
              <a:r>
                <a:rPr lang="en-US" altLang="zh-CN" sz="2300">
                  <a:solidFill>
                    <a:schemeClr val="bg2"/>
                  </a:solidFill>
                  <a:latin typeface="楷体_GB2312" pitchFamily="49" charset="-122"/>
                  <a:ea typeface="楷体_GB2312" pitchFamily="49" charset="-122"/>
                </a:rPr>
                <a:t>b </a:t>
              </a:r>
              <a:r>
                <a:rPr lang="zh-CN" altLang="en-US" sz="2300">
                  <a:solidFill>
                    <a:schemeClr val="bg2"/>
                  </a:solidFill>
                  <a:latin typeface="楷体_GB2312" pitchFamily="49" charset="-122"/>
                  <a:ea typeface="楷体_GB2312" pitchFamily="49" charset="-122"/>
                </a:rPr>
                <a:t>仍然为</a:t>
              </a:r>
              <a:r>
                <a:rPr lang="en-US" altLang="zh-CN" sz="2300">
                  <a:solidFill>
                    <a:schemeClr val="bg2"/>
                  </a:solidFill>
                  <a:latin typeface="楷体_GB2312" pitchFamily="49" charset="-122"/>
                  <a:ea typeface="楷体_GB2312" pitchFamily="49" charset="-122"/>
                </a:rPr>
                <a:t>int</a:t>
              </a:r>
              <a:r>
                <a:rPr lang="zh-CN" altLang="en-US" sz="2300">
                  <a:solidFill>
                    <a:schemeClr val="bg2"/>
                  </a:solidFill>
                  <a:latin typeface="楷体_GB2312" pitchFamily="49" charset="-122"/>
                  <a:ea typeface="楷体_GB2312" pitchFamily="49" charset="-122"/>
                </a:rPr>
                <a:t>类型</a:t>
              </a:r>
              <a:endParaRPr lang="zh-CN" altLang="en-US" sz="2300">
                <a:solidFill>
                  <a:schemeClr val="bg2"/>
                </a:solidFill>
                <a:latin typeface="楷体_GB2312" pitchFamily="49" charset="-122"/>
                <a:ea typeface="楷体_GB2312" pitchFamily="49" charset="-122"/>
              </a:endParaRPr>
            </a:p>
            <a:p>
              <a:pPr eaLnBrk="1">
                <a:lnSpc>
                  <a:spcPct val="120000"/>
                </a:lnSpc>
                <a:spcBef>
                  <a:spcPts val="600"/>
                </a:spcBef>
                <a:spcAft>
                  <a:spcPts val="600"/>
                </a:spcAft>
                <a:buClrTx/>
                <a:buSzTx/>
                <a:buFontTx/>
                <a:buNone/>
              </a:pPr>
              <a:r>
                <a:rPr lang="en-US" altLang="zh-CN" sz="2300">
                  <a:solidFill>
                    <a:schemeClr val="bg2"/>
                  </a:solidFill>
                  <a:latin typeface="楷体_GB2312" pitchFamily="49" charset="-122"/>
                  <a:ea typeface="楷体_GB2312" pitchFamily="49" charset="-122"/>
                </a:rPr>
                <a:t>(2) </a:t>
              </a:r>
              <a:r>
                <a:rPr lang="zh-CN" altLang="en-US" sz="2300">
                  <a:solidFill>
                    <a:srgbClr val="FF0000"/>
                  </a:solidFill>
                  <a:latin typeface="楷体_GB2312" pitchFamily="49" charset="-122"/>
                  <a:ea typeface="楷体_GB2312" pitchFamily="49" charset="-122"/>
                </a:rPr>
                <a:t>强制类型转换运算符优先级较高，只对紧随其后的表达式起作用</a:t>
              </a:r>
              <a:r>
                <a:rPr lang="zh-CN" altLang="en-US" sz="2300">
                  <a:solidFill>
                    <a:schemeClr val="bg2"/>
                  </a:solidFill>
                  <a:latin typeface="楷体_GB2312" pitchFamily="49" charset="-122"/>
                  <a:ea typeface="楷体_GB2312" pitchFamily="49" charset="-122"/>
                </a:rPr>
                <a:t>，而对其它部分不起作用。如表达式</a:t>
              </a:r>
              <a:r>
                <a:rPr lang="en-US" altLang="zh-CN" sz="2300">
                  <a:solidFill>
                    <a:srgbClr val="0037E8"/>
                  </a:solidFill>
                  <a:latin typeface="楷体_GB2312" pitchFamily="49" charset="-122"/>
                  <a:ea typeface="楷体_GB2312" pitchFamily="49" charset="-122"/>
                </a:rPr>
                <a:t>float(b)*f</a:t>
              </a:r>
              <a:r>
                <a:rPr lang="zh-CN" altLang="en-US" sz="2300">
                  <a:solidFill>
                    <a:schemeClr val="bg2"/>
                  </a:solidFill>
                  <a:latin typeface="楷体_GB2312" pitchFamily="49" charset="-122"/>
                  <a:ea typeface="楷体_GB2312" pitchFamily="49" charset="-122"/>
                </a:rPr>
                <a:t>的含义是先将变量 </a:t>
              </a:r>
              <a:r>
                <a:rPr lang="en-US" altLang="zh-CN" sz="2300">
                  <a:solidFill>
                    <a:schemeClr val="bg2"/>
                  </a:solidFill>
                  <a:latin typeface="楷体_GB2312" pitchFamily="49" charset="-122"/>
                  <a:ea typeface="楷体_GB2312" pitchFamily="49" charset="-122"/>
                </a:rPr>
                <a:t>b </a:t>
              </a:r>
              <a:r>
                <a:rPr lang="zh-CN" altLang="en-US" sz="2300">
                  <a:solidFill>
                    <a:schemeClr val="bg2"/>
                  </a:solidFill>
                  <a:latin typeface="楷体_GB2312" pitchFamily="49" charset="-122"/>
                  <a:ea typeface="楷体_GB2312" pitchFamily="49" charset="-122"/>
                </a:rPr>
                <a:t>强制类型转换为</a:t>
              </a:r>
              <a:r>
                <a:rPr lang="en-US" altLang="zh-CN" sz="2300">
                  <a:solidFill>
                    <a:schemeClr val="bg2"/>
                  </a:solidFill>
                  <a:latin typeface="楷体_GB2312" pitchFamily="49" charset="-122"/>
                  <a:ea typeface="楷体_GB2312" pitchFamily="49" charset="-122"/>
                </a:rPr>
                <a:t>float</a:t>
              </a:r>
              <a:r>
                <a:rPr lang="zh-CN" altLang="en-US" sz="2300">
                  <a:solidFill>
                    <a:schemeClr val="bg2"/>
                  </a:solidFill>
                  <a:latin typeface="楷体_GB2312" pitchFamily="49" charset="-122"/>
                  <a:ea typeface="楷体_GB2312" pitchFamily="49" charset="-122"/>
                </a:rPr>
                <a:t>类型，然后与变量 </a:t>
              </a:r>
              <a:r>
                <a:rPr lang="en-US" altLang="zh-CN" sz="2300">
                  <a:solidFill>
                    <a:schemeClr val="bg2"/>
                  </a:solidFill>
                  <a:latin typeface="楷体_GB2312" pitchFamily="49" charset="-122"/>
                  <a:ea typeface="楷体_GB2312" pitchFamily="49" charset="-122"/>
                </a:rPr>
                <a:t>f </a:t>
              </a:r>
              <a:r>
                <a:rPr lang="zh-CN" altLang="en-US" sz="2300">
                  <a:solidFill>
                    <a:schemeClr val="bg2"/>
                  </a:solidFill>
                  <a:latin typeface="楷体_GB2312" pitchFamily="49" charset="-122"/>
                  <a:ea typeface="楷体_GB2312" pitchFamily="49" charset="-122"/>
                </a:rPr>
                <a:t>运算</a:t>
              </a:r>
              <a:endParaRPr lang="zh-CN" altLang="en-US" sz="2300">
                <a:solidFill>
                  <a:schemeClr val="bg2"/>
                </a:solidFill>
                <a:latin typeface="楷体_GB2312" pitchFamily="49" charset="-122"/>
                <a:ea typeface="楷体_GB2312" pitchFamily="49" charset="-122"/>
              </a:endParaRPr>
            </a:p>
            <a:p>
              <a:pPr eaLnBrk="1">
                <a:lnSpc>
                  <a:spcPct val="120000"/>
                </a:lnSpc>
                <a:spcBef>
                  <a:spcPts val="600"/>
                </a:spcBef>
                <a:spcAft>
                  <a:spcPts val="600"/>
                </a:spcAft>
                <a:buClrTx/>
                <a:buSzTx/>
                <a:buFontTx/>
                <a:buNone/>
              </a:pPr>
              <a:r>
                <a:rPr lang="en-US" altLang="zh-CN" sz="2300">
                  <a:solidFill>
                    <a:schemeClr val="bg2"/>
                  </a:solidFill>
                  <a:latin typeface="楷体_GB2312" pitchFamily="49" charset="-122"/>
                  <a:ea typeface="楷体_GB2312" pitchFamily="49" charset="-122"/>
                </a:rPr>
                <a:t>(3) </a:t>
              </a:r>
              <a:r>
                <a:rPr lang="zh-CN" altLang="en-US" sz="2300">
                  <a:solidFill>
                    <a:schemeClr val="bg2"/>
                  </a:solidFill>
                  <a:latin typeface="楷体_GB2312" pitchFamily="49" charset="-122"/>
                  <a:ea typeface="楷体_GB2312" pitchFamily="49" charset="-122"/>
                </a:rPr>
                <a:t>强制类型转换应当用在</a:t>
              </a:r>
              <a:r>
                <a:rPr lang="zh-CN" altLang="en-US" sz="2300">
                  <a:solidFill>
                    <a:srgbClr val="FF0000"/>
                  </a:solidFill>
                  <a:latin typeface="楷体_GB2312" pitchFamily="49" charset="-122"/>
                  <a:ea typeface="楷体_GB2312" pitchFamily="49" charset="-122"/>
                </a:rPr>
                <a:t>不做转换将影响表达式结果的正确性或精度或不能完成相应运算的场合</a:t>
              </a:r>
              <a:r>
                <a:rPr lang="zh-CN" altLang="en-US" sz="2300">
                  <a:solidFill>
                    <a:schemeClr val="bg2"/>
                  </a:solidFill>
                  <a:latin typeface="楷体_GB2312" pitchFamily="49" charset="-122"/>
                  <a:ea typeface="楷体_GB2312" pitchFamily="49" charset="-122"/>
                </a:rPr>
                <a:t>，而对于系统可以自动类型转换的场合，则没有必要使用</a:t>
              </a:r>
              <a:endParaRPr lang="zh-CN" altLang="en-US" sz="2300">
                <a:solidFill>
                  <a:schemeClr val="bg2"/>
                </a:solidFill>
                <a:latin typeface="楷体_GB2312" pitchFamily="49" charset="-122"/>
                <a:ea typeface="楷体_GB2312" pitchFamily="49" charset="-122"/>
              </a:endParaRPr>
            </a:p>
          </p:txBody>
        </p:sp>
        <p:sp>
          <p:nvSpPr>
            <p:cNvPr id="12" name="Rectangle 5"/>
            <p:cNvSpPr>
              <a:spLocks noChangeArrowheads="1"/>
            </p:cNvSpPr>
            <p:nvPr/>
          </p:nvSpPr>
          <p:spPr bwMode="auto">
            <a:xfrm>
              <a:off x="76" y="25"/>
              <a:ext cx="896" cy="407"/>
            </a:xfrm>
            <a:prstGeom prst="rect">
              <a:avLst/>
            </a:prstGeom>
            <a:solidFill>
              <a:schemeClr val="folHlink"/>
            </a:solidFill>
            <a:ln w="9525">
              <a:noFill/>
              <a:miter lim="800000"/>
            </a:ln>
            <a:effectLst/>
          </p:spPr>
          <p:txBody>
            <a:bodyPr>
              <a:spAutoFit/>
            </a:bodyPr>
            <a:lstStyle/>
            <a:p>
              <a:pPr eaLnBrk="1" hangingPunct="1">
                <a:defRPr/>
              </a:pPr>
              <a:r>
                <a:rPr lang="zh-CN" altLang="en-US" sz="3600" dirty="0">
                  <a:solidFill>
                    <a:srgbClr val="FF0000"/>
                  </a:solidFill>
                  <a:effectLst>
                    <a:outerShdw blurRad="38100" dist="38100" dir="2700000" algn="tl">
                      <a:srgbClr val="000000"/>
                    </a:outerShdw>
                  </a:effectLst>
                  <a:latin typeface="楷体_GB2312" pitchFamily="49" charset="-122"/>
                  <a:ea typeface="楷体_GB2312" pitchFamily="49" charset="-122"/>
                </a:rPr>
                <a:t>说明：</a:t>
              </a:r>
              <a:endParaRPr lang="zh-CN" altLang="en-US" sz="3600" dirty="0">
                <a:solidFill>
                  <a:srgbClr val="FF0000"/>
                </a:solidFill>
                <a:effectLst>
                  <a:outerShdw blurRad="38100" dist="38100" dir="2700000" algn="tl">
                    <a:srgbClr val="000000"/>
                  </a:outerShdw>
                </a:effectLst>
                <a:latin typeface="楷体_GB2312" pitchFamily="49" charset="-122"/>
                <a:ea typeface="楷体_GB2312" pitchFamily="49" charset="-122"/>
              </a:endParaRPr>
            </a:p>
          </p:txBody>
        </p:sp>
      </p:grpSp>
      <p:sp>
        <p:nvSpPr>
          <p:cNvPr id="9" name="Rectangle 2"/>
          <p:cNvSpPr>
            <a:spLocks noGrp="1" noChangeArrowheads="1"/>
          </p:cNvSpPr>
          <p:nvPr>
            <p:ph type="title"/>
          </p:nvPr>
        </p:nvSpPr>
        <p:spPr>
          <a:xfrm>
            <a:off x="0" y="0"/>
            <a:ext cx="9144000" cy="981075"/>
          </a:xfrm>
        </p:spPr>
        <p:txBody>
          <a:bodyPr/>
          <a:lstStyle/>
          <a:p>
            <a:pPr eaLnBrk="1" hangingPunct="1">
              <a:defRPr/>
            </a:pPr>
            <a:r>
              <a:rPr lang="en-US" altLang="zh-CN" dirty="0">
                <a:latin typeface="楷体_GB2312" pitchFamily="49" charset="-122"/>
                <a:ea typeface="楷体_GB2312" pitchFamily="49" charset="-122"/>
              </a:rPr>
              <a:t>2.7 </a:t>
            </a:r>
            <a:r>
              <a:rPr lang="zh-CN" altLang="en-US" dirty="0">
                <a:latin typeface="楷体_GB2312" pitchFamily="49" charset="-122"/>
                <a:ea typeface="楷体_GB2312" pitchFamily="49" charset="-122"/>
              </a:rPr>
              <a:t>强制类型转换</a:t>
            </a:r>
            <a:endParaRPr lang="zh-CN" altLang="en-US" dirty="0">
              <a:latin typeface="楷体_GB2312" pitchFamily="49" charset="-122"/>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1268413"/>
            <a:ext cx="8736013" cy="5411787"/>
          </a:xfrm>
          <a:prstGeom prst="rect">
            <a:avLst/>
          </a:prstGeom>
          <a:noFill/>
          <a:ln w="9525">
            <a:noFill/>
            <a:miter lim="800000"/>
          </a:ln>
          <a:effectLst/>
        </p:spPr>
        <p:txBody>
          <a:bodyPr>
            <a:spAutoFit/>
          </a:bodyPr>
          <a:lstStyle/>
          <a:p>
            <a:pPr indent="720090" algn="just" eaLnBrk="1" hangingPunct="1">
              <a:lnSpc>
                <a:spcPct val="135000"/>
              </a:lnSpc>
              <a:spcBef>
                <a:spcPts val="300"/>
              </a:spcBef>
              <a:spcAft>
                <a:spcPts val="300"/>
              </a:spcAft>
              <a:defRPr/>
            </a:pPr>
            <a:r>
              <a:rPr lang="en-US" altLang="zh-CN" sz="3200" dirty="0">
                <a:latin typeface="楷体_GB2312" pitchFamily="49" charset="-122"/>
                <a:ea typeface="楷体_GB2312" pitchFamily="49" charset="-122"/>
                <a:cs typeface="Times New Roman" panose="02020603050405020304" charset="0"/>
              </a:rPr>
              <a:t>C++</a:t>
            </a:r>
            <a:r>
              <a:rPr lang="zh-CN" altLang="en-US" sz="3200" dirty="0">
                <a:latin typeface="楷体_GB2312" pitchFamily="49" charset="-122"/>
                <a:ea typeface="楷体_GB2312" pitchFamily="49" charset="-122"/>
                <a:cs typeface="Times New Roman" panose="02020603050405020304" charset="0"/>
              </a:rPr>
              <a:t>既保留了</a:t>
            </a:r>
            <a:r>
              <a:rPr lang="en-US" altLang="zh-CN" sz="3200" dirty="0">
                <a:latin typeface="楷体_GB2312" pitchFamily="49" charset="-122"/>
                <a:ea typeface="楷体_GB2312" pitchFamily="49" charset="-122"/>
                <a:cs typeface="Times New Roman" panose="02020603050405020304" charset="0"/>
              </a:rPr>
              <a:t>C</a:t>
            </a:r>
            <a:r>
              <a:rPr lang="zh-CN" altLang="en-US" sz="3200" dirty="0">
                <a:latin typeface="楷体_GB2312" pitchFamily="49" charset="-122"/>
                <a:ea typeface="楷体_GB2312" pitchFamily="49" charset="-122"/>
                <a:cs typeface="Times New Roman" panose="02020603050405020304" charset="0"/>
              </a:rPr>
              <a:t>的</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有效性</a:t>
            </a:r>
            <a:r>
              <a:rPr lang="zh-CN" altLang="en-US" sz="3200" dirty="0">
                <a:latin typeface="楷体_GB2312" pitchFamily="49" charset="-122"/>
                <a:ea typeface="楷体_GB2312" pitchFamily="49" charset="-122"/>
                <a:cs typeface="Times New Roman" panose="02020603050405020304" charset="0"/>
              </a:rPr>
              <a:t>、</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灵活性</a:t>
            </a:r>
            <a:r>
              <a:rPr lang="zh-CN" altLang="en-US" sz="3200" dirty="0">
                <a:latin typeface="楷体_GB2312" pitchFamily="49" charset="-122"/>
                <a:ea typeface="楷体_GB2312" pitchFamily="49" charset="-122"/>
                <a:cs typeface="Times New Roman" panose="02020603050405020304" charset="0"/>
              </a:rPr>
              <a:t>、</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便于移植</a:t>
            </a:r>
            <a:r>
              <a:rPr lang="zh-CN" altLang="en-US" sz="3200" dirty="0">
                <a:latin typeface="楷体_GB2312" pitchFamily="49" charset="-122"/>
                <a:ea typeface="楷体_GB2312" pitchFamily="49" charset="-122"/>
                <a:cs typeface="Times New Roman" panose="02020603050405020304" charset="0"/>
              </a:rPr>
              <a:t>等全部精华和特点，又添加了</a:t>
            </a:r>
            <a:r>
              <a:rPr lang="zh-CN" altLang="en-US" sz="3200" dirty="0">
                <a:solidFill>
                  <a:srgbClr val="FF0000"/>
                </a:solidFill>
                <a:effectLst>
                  <a:outerShdw blurRad="38100" dist="38100" dir="2700000" algn="tl">
                    <a:srgbClr val="000000"/>
                  </a:outerShdw>
                </a:effectLst>
                <a:latin typeface="楷体_GB2312" pitchFamily="49" charset="-122"/>
                <a:ea typeface="楷体_GB2312" pitchFamily="49" charset="-122"/>
                <a:cs typeface="Times New Roman" panose="02020603050405020304" charset="0"/>
              </a:rPr>
              <a:t>面向对象程序设计的支持</a:t>
            </a:r>
            <a:r>
              <a:rPr lang="zh-CN" altLang="en-US" sz="3200" dirty="0">
                <a:latin typeface="楷体_GB2312" pitchFamily="49" charset="-122"/>
                <a:ea typeface="楷体_GB2312" pitchFamily="49" charset="-122"/>
                <a:cs typeface="Times New Roman" panose="02020603050405020304" charset="0"/>
              </a:rPr>
              <a:t>，具有强大的编程功能，可</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方便地构造出模拟现实问题的实体和操作</a:t>
            </a:r>
            <a:r>
              <a:rPr lang="zh-CN" altLang="en-US" sz="3200" dirty="0">
                <a:latin typeface="楷体_GB2312" pitchFamily="49" charset="-122"/>
                <a:ea typeface="楷体_GB2312" pitchFamily="49" charset="-122"/>
                <a:cs typeface="Times New Roman" panose="02020603050405020304" charset="0"/>
              </a:rPr>
              <a:t>；编写出的程序具有</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结构清晰</a:t>
            </a:r>
            <a:r>
              <a:rPr lang="zh-CN" altLang="en-US" sz="3200" dirty="0">
                <a:ea typeface="楷体_GB2312" pitchFamily="49" charset="-122"/>
                <a:cs typeface="Times New Roman" panose="02020603050405020304" charset="0"/>
              </a:rPr>
              <a:t>、</a:t>
            </a:r>
            <a:r>
              <a:rPr lang="zh-CN" altLang="en-US" sz="3200" dirty="0">
                <a:solidFill>
                  <a:srgbClr val="FFFF00"/>
                </a:solidFill>
                <a:effectLst>
                  <a:outerShdw blurRad="38100" dist="38100" dir="2700000" algn="tl">
                    <a:srgbClr val="000000">
                      <a:alpha val="43137"/>
                    </a:srgbClr>
                  </a:outerShdw>
                </a:effectLst>
                <a:ea typeface="楷体_GB2312" pitchFamily="49" charset="-122"/>
                <a:cs typeface="Times New Roman" panose="02020603050405020304" charset="0"/>
              </a:rPr>
              <a:t>易于扩充</a:t>
            </a:r>
            <a:r>
              <a:rPr lang="zh-CN" altLang="en-US" sz="3200" dirty="0">
                <a:latin typeface="楷体_GB2312" pitchFamily="49" charset="-122"/>
                <a:ea typeface="楷体_GB2312" pitchFamily="49" charset="-122"/>
                <a:cs typeface="Times New Roman" panose="02020603050405020304" charset="0"/>
              </a:rPr>
              <a:t>等优良特性，适合于各种系统软件、应用软件的程序设计。使用</a:t>
            </a:r>
            <a:r>
              <a:rPr lang="en-US" altLang="zh-CN" sz="3200" dirty="0">
                <a:latin typeface="楷体_GB2312" pitchFamily="49" charset="-122"/>
                <a:ea typeface="楷体_GB2312" pitchFamily="49" charset="-122"/>
                <a:cs typeface="Times New Roman" panose="02020603050405020304" charset="0"/>
              </a:rPr>
              <a:t>C++</a:t>
            </a:r>
            <a:r>
              <a:rPr lang="zh-CN" altLang="en-US" sz="3200" dirty="0">
                <a:latin typeface="楷体_GB2312" pitchFamily="49" charset="-122"/>
                <a:ea typeface="楷体_GB2312" pitchFamily="49" charset="-122"/>
                <a:cs typeface="Times New Roman" panose="02020603050405020304" charset="0"/>
              </a:rPr>
              <a:t>编写的程序</a:t>
            </a:r>
            <a:r>
              <a:rPr lang="zh-CN" altLang="en-US" sz="32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可读性好，生成的代码质量高，运行效率仅比汇编语言慢</a:t>
            </a:r>
            <a:r>
              <a:rPr lang="en-US" altLang="zh-CN" sz="32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10%</a:t>
            </a:r>
            <a:r>
              <a:rPr lang="zh-CN" altLang="en-US" sz="32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a:t>
            </a:r>
            <a:r>
              <a:rPr lang="en-US" altLang="zh-CN" sz="32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20%</a:t>
            </a:r>
            <a:endParaRPr lang="zh-CN" altLang="en-US" sz="3200" dirty="0">
              <a:solidFill>
                <a:srgbClr val="FFFF00"/>
              </a:solidFill>
              <a:latin typeface="楷体_GB2312" pitchFamily="49" charset="-122"/>
              <a:ea typeface="楷体_GB2312" pitchFamily="49" charset="-122"/>
              <a:cs typeface="Times New Roman" panose="02020603050405020304" charset="0"/>
            </a:endParaRPr>
          </a:p>
        </p:txBody>
      </p:sp>
      <p:sp>
        <p:nvSpPr>
          <p:cNvPr id="4" name="Rectangle 2"/>
          <p:cNvSpPr txBox="1">
            <a:spLocks noChangeArrowheads="1"/>
          </p:cNvSpPr>
          <p:nvPr/>
        </p:nvSpPr>
        <p:spPr>
          <a:xfrm>
            <a:off x="0" y="17463"/>
            <a:ext cx="9144000" cy="1008062"/>
          </a:xfrm>
          <a:prstGeom prst="rect">
            <a:avLst/>
          </a:prstGeom>
        </p:spPr>
        <p:txBody>
          <a:bodyPr anchor="ctr"/>
          <a:lstStyle/>
          <a:p>
            <a:pPr algn="ctr" eaLnBrk="1" hangingPunct="1">
              <a:lnSpc>
                <a:spcPct val="135000"/>
              </a:lnSpc>
              <a:spcBef>
                <a:spcPct val="10000"/>
              </a:spcBef>
              <a:defRPr/>
            </a:pPr>
            <a:r>
              <a:rPr lang="en-US" altLang="zh-CN" sz="4400" dirty="0">
                <a:solidFill>
                  <a:schemeClr val="tx2"/>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2.1 C++</a:t>
            </a:r>
            <a:r>
              <a:rPr lang="zh-CN" altLang="en-US" sz="4400" dirty="0">
                <a:solidFill>
                  <a:schemeClr val="tx2"/>
                </a:solidFill>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rPr>
              <a:t>的特点</a:t>
            </a:r>
            <a:endParaRPr lang="zh-CN" altLang="en-US" sz="4400" dirty="0">
              <a:effectLst>
                <a:outerShdw blurRad="38100" dist="38100" dir="2700000" algn="tl">
                  <a:srgbClr val="000000">
                    <a:alpha val="43137"/>
                  </a:srgbClr>
                </a:outerShdw>
              </a:effectLst>
              <a:latin typeface="楷体_GB2312" pitchFamily="49" charset="-122"/>
              <a:ea typeface="楷体_GB2312" pitchFamily="49" charset="-122"/>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5"/>
          <p:cNvSpPr>
            <a:spLocks noChangeArrowheads="1"/>
          </p:cNvSpPr>
          <p:nvPr/>
        </p:nvSpPr>
        <p:spPr bwMode="auto">
          <a:xfrm>
            <a:off x="131763" y="636588"/>
            <a:ext cx="1422400" cy="646112"/>
          </a:xfrm>
          <a:prstGeom prst="rect">
            <a:avLst/>
          </a:prstGeom>
          <a:solidFill>
            <a:schemeClr val="folHlink"/>
          </a:solidFill>
          <a:ln w="9525">
            <a:noFill/>
            <a:miter lim="800000"/>
          </a:ln>
          <a:effectLst/>
        </p:spPr>
        <p:txBody>
          <a:bodyPr>
            <a:spAutoFit/>
          </a:bodyPr>
          <a:lstStyle/>
          <a:p>
            <a:pPr eaLnBrk="1" hangingPunct="1">
              <a:defRPr/>
            </a:pPr>
            <a:r>
              <a:rPr lang="zh-CN" altLang="en-US" sz="3600" dirty="0">
                <a:solidFill>
                  <a:srgbClr val="FF0000"/>
                </a:solidFill>
                <a:effectLst>
                  <a:outerShdw blurRad="38100" dist="38100" dir="2700000" algn="tl">
                    <a:srgbClr val="000000"/>
                  </a:outerShdw>
                </a:effectLst>
                <a:latin typeface="楷体_GB2312" pitchFamily="49" charset="-122"/>
                <a:ea typeface="楷体_GB2312" pitchFamily="49" charset="-122"/>
              </a:rPr>
              <a:t>思考：</a:t>
            </a:r>
            <a:endParaRPr lang="zh-CN" altLang="en-US" sz="3600" dirty="0">
              <a:solidFill>
                <a:srgbClr val="FF0000"/>
              </a:solidFill>
              <a:effectLst>
                <a:outerShdw blurRad="38100" dist="38100" dir="2700000" algn="tl">
                  <a:srgbClr val="000000"/>
                </a:outerShdw>
              </a:effectLst>
              <a:latin typeface="楷体_GB2312" pitchFamily="49" charset="-122"/>
              <a:ea typeface="楷体_GB2312" pitchFamily="49" charset="-122"/>
            </a:endParaRPr>
          </a:p>
        </p:txBody>
      </p:sp>
      <p:sp>
        <p:nvSpPr>
          <p:cNvPr id="26627" name="内容占位符 4"/>
          <p:cNvSpPr>
            <a:spLocks noGrp="1" noChangeArrowheads="1"/>
          </p:cNvSpPr>
          <p:nvPr>
            <p:ph idx="1"/>
          </p:nvPr>
        </p:nvSpPr>
        <p:spPr>
          <a:xfrm>
            <a:off x="127000" y="1300163"/>
            <a:ext cx="8909050" cy="544512"/>
          </a:xfrm>
          <a:solidFill>
            <a:schemeClr val="tx1"/>
          </a:solidFill>
        </p:spPr>
        <p:txBody>
          <a:bodyPr/>
          <a:lstStyle/>
          <a:p>
            <a:pPr eaLnBrk="1">
              <a:spcBef>
                <a:spcPts val="300"/>
              </a:spcBef>
              <a:spcAft>
                <a:spcPts val="300"/>
              </a:spcAft>
              <a:buClrTx/>
              <a:buSzTx/>
              <a:buFontTx/>
              <a:buNone/>
            </a:pPr>
            <a:r>
              <a:rPr lang="zh-CN" altLang="en-US" sz="2800" b="1">
                <a:solidFill>
                  <a:srgbClr val="C00000"/>
                </a:solidFill>
                <a:effectLst/>
                <a:latin typeface="楷体_GB2312" pitchFamily="49" charset="-122"/>
                <a:ea typeface="楷体_GB2312" pitchFamily="49" charset="-122"/>
                <a:cs typeface="Times New Roman" panose="02020603050405020304" charset="0"/>
              </a:rPr>
              <a:t>※ </a:t>
            </a:r>
            <a:r>
              <a:rPr lang="en-US" altLang="zh-CN" sz="2800" b="1">
                <a:solidFill>
                  <a:srgbClr val="C00000"/>
                </a:solidFill>
                <a:effectLst/>
                <a:latin typeface="楷体_GB2312" pitchFamily="49" charset="-122"/>
                <a:ea typeface="楷体_GB2312" pitchFamily="49" charset="-122"/>
                <a:cs typeface="Times New Roman" panose="02020603050405020304" charset="0"/>
              </a:rPr>
              <a:t>C</a:t>
            </a:r>
            <a:r>
              <a:rPr lang="zh-CN" altLang="en-US" sz="2800" b="1">
                <a:solidFill>
                  <a:srgbClr val="C00000"/>
                </a:solidFill>
                <a:effectLst/>
                <a:latin typeface="楷体_GB2312" pitchFamily="49" charset="-122"/>
                <a:ea typeface="楷体_GB2312" pitchFamily="49" charset="-122"/>
                <a:cs typeface="Times New Roman" panose="02020603050405020304" charset="0"/>
              </a:rPr>
              <a:t>或</a:t>
            </a:r>
            <a:r>
              <a:rPr lang="en-US" altLang="zh-CN" sz="2800" b="1">
                <a:solidFill>
                  <a:srgbClr val="C00000"/>
                </a:solidFill>
                <a:effectLst/>
                <a:latin typeface="楷体_GB2312" pitchFamily="49" charset="-122"/>
                <a:ea typeface="楷体_GB2312" pitchFamily="49" charset="-122"/>
                <a:cs typeface="Times New Roman" panose="02020603050405020304" charset="0"/>
              </a:rPr>
              <a:t>C++</a:t>
            </a:r>
            <a:r>
              <a:rPr lang="zh-CN" altLang="en-US" sz="2800" b="1">
                <a:solidFill>
                  <a:srgbClr val="C00000"/>
                </a:solidFill>
                <a:effectLst/>
                <a:latin typeface="楷体_GB2312" pitchFamily="49" charset="-122"/>
                <a:ea typeface="楷体_GB2312" pitchFamily="49" charset="-122"/>
                <a:cs typeface="Times New Roman" panose="02020603050405020304" charset="0"/>
              </a:rPr>
              <a:t>中各种数据类型分别占用多少字节？</a:t>
            </a:r>
            <a:endParaRPr lang="en-US" altLang="zh-CN" sz="2800" b="1">
              <a:solidFill>
                <a:srgbClr val="C00000"/>
              </a:solidFill>
              <a:effectLst/>
              <a:latin typeface="楷体_GB2312" pitchFamily="49" charset="-122"/>
              <a:ea typeface="楷体_GB2312" pitchFamily="49" charset="-122"/>
              <a:cs typeface="Times New Roman" panose="02020603050405020304" charset="0"/>
            </a:endParaRPr>
          </a:p>
        </p:txBody>
      </p:sp>
      <p:sp>
        <p:nvSpPr>
          <p:cNvPr id="10" name="内容占位符 4"/>
          <p:cNvSpPr txBox="1"/>
          <p:nvPr/>
        </p:nvSpPr>
        <p:spPr bwMode="auto">
          <a:xfrm>
            <a:off x="127000" y="1844675"/>
            <a:ext cx="8909050" cy="463550"/>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361950" algn="just" eaLnBrk="1">
              <a:spcBef>
                <a:spcPts val="300"/>
              </a:spcBef>
              <a:spcAft>
                <a:spcPts val="300"/>
              </a:spcAft>
              <a:buClrTx/>
              <a:buSzTx/>
              <a:buFont typeface="Wingdings" panose="05000000000000000000" pitchFamily="2" charset="2"/>
              <a:buNone/>
              <a:defRPr/>
            </a:pPr>
            <a:r>
              <a:rPr lang="en-US" altLang="zh-CN" sz="2400" kern="0" dirty="0">
                <a:solidFill>
                  <a:srgbClr val="FF0000"/>
                </a:solidFill>
                <a:effectLst/>
                <a:ea typeface="楷体_GB2312"/>
              </a:rPr>
              <a:t>1</a:t>
            </a:r>
            <a:r>
              <a:rPr lang="zh-CN" altLang="en-US" sz="2400" kern="0" dirty="0">
                <a:solidFill>
                  <a:srgbClr val="FF0000"/>
                </a:solidFill>
                <a:effectLst/>
                <a:ea typeface="楷体_GB2312"/>
              </a:rPr>
              <a:t>、简单数据类型</a:t>
            </a:r>
            <a:endParaRPr lang="zh-CN" altLang="en-US" sz="2400" kern="0" dirty="0">
              <a:solidFill>
                <a:srgbClr val="FF0000"/>
              </a:solidFill>
              <a:effectLst/>
              <a:ea typeface="楷体_GB2312"/>
            </a:endParaRPr>
          </a:p>
        </p:txBody>
      </p:sp>
      <p:sp>
        <p:nvSpPr>
          <p:cNvPr id="11" name="内容占位符 4"/>
          <p:cNvSpPr txBox="1"/>
          <p:nvPr/>
        </p:nvSpPr>
        <p:spPr bwMode="auto">
          <a:xfrm>
            <a:off x="127000" y="2308225"/>
            <a:ext cx="8909050" cy="1912938"/>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1</a:t>
            </a:r>
            <a:r>
              <a:rPr lang="zh-CN" altLang="en-US" sz="2000" kern="0" dirty="0">
                <a:solidFill>
                  <a:schemeClr val="bg2"/>
                </a:solidFill>
                <a:effectLst/>
                <a:ea typeface="楷体_GB2312"/>
              </a:rPr>
              <a:t>）整型：</a:t>
            </a:r>
            <a:r>
              <a:rPr lang="en-US" altLang="zh-CN" sz="2000" kern="0" dirty="0">
                <a:solidFill>
                  <a:schemeClr val="bg2"/>
                </a:solidFill>
                <a:effectLst/>
                <a:ea typeface="楷体_GB2312"/>
              </a:rPr>
              <a:t>int</a:t>
            </a:r>
            <a:r>
              <a:rPr lang="zh-CN" altLang="en-US" sz="2000" kern="0" dirty="0">
                <a:solidFill>
                  <a:schemeClr val="bg2"/>
                </a:solidFill>
                <a:effectLst/>
                <a:ea typeface="楷体_GB2312"/>
              </a:rPr>
              <a:t>、</a:t>
            </a:r>
            <a:r>
              <a:rPr lang="en-US" altLang="zh-CN" sz="2000" kern="0" dirty="0">
                <a:solidFill>
                  <a:schemeClr val="bg2"/>
                </a:solidFill>
                <a:effectLst/>
                <a:ea typeface="楷体_GB2312"/>
              </a:rPr>
              <a:t>long</a:t>
            </a:r>
            <a:r>
              <a:rPr lang="zh-CN" altLang="en-US" sz="2000" kern="0" dirty="0">
                <a:solidFill>
                  <a:schemeClr val="bg2"/>
                </a:solidFill>
                <a:effectLst/>
                <a:ea typeface="楷体_GB2312"/>
              </a:rPr>
              <a:t>（与</a:t>
            </a:r>
            <a:r>
              <a:rPr lang="en-US" altLang="zh-CN" sz="2000" kern="0" dirty="0">
                <a:solidFill>
                  <a:schemeClr val="bg2"/>
                </a:solidFill>
                <a:effectLst/>
                <a:latin typeface="楷体_GB2312" pitchFamily="49" charset="-122"/>
                <a:ea typeface="楷体_GB2312"/>
              </a:rPr>
              <a:t>CPU</a:t>
            </a:r>
            <a:r>
              <a:rPr lang="zh-CN" altLang="en-US" sz="2000" kern="0" dirty="0">
                <a:solidFill>
                  <a:schemeClr val="bg2"/>
                </a:solidFill>
                <a:effectLst/>
                <a:ea typeface="楷体_GB2312"/>
              </a:rPr>
              <a:t>和操作系统的数据宽度有关系）</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2</a:t>
            </a:r>
            <a:r>
              <a:rPr lang="zh-CN" altLang="en-US" sz="2000" kern="0" dirty="0">
                <a:solidFill>
                  <a:schemeClr val="bg2"/>
                </a:solidFill>
                <a:effectLst/>
                <a:ea typeface="楷体_GB2312"/>
              </a:rPr>
              <a:t>）浮点型：</a:t>
            </a:r>
            <a:r>
              <a:rPr lang="en-US" altLang="zh-CN" sz="2000" kern="0" dirty="0">
                <a:solidFill>
                  <a:schemeClr val="bg2"/>
                </a:solidFill>
                <a:effectLst/>
                <a:ea typeface="楷体_GB2312"/>
              </a:rPr>
              <a:t>float</a:t>
            </a:r>
            <a:r>
              <a:rPr lang="zh-CN" altLang="en-US" sz="2000" kern="0" dirty="0">
                <a:solidFill>
                  <a:schemeClr val="bg2"/>
                </a:solidFill>
                <a:effectLst/>
                <a:ea typeface="楷体_GB2312"/>
              </a:rPr>
              <a:t>、</a:t>
            </a:r>
            <a:r>
              <a:rPr lang="en-US" altLang="zh-CN" sz="2000" kern="0" dirty="0">
                <a:solidFill>
                  <a:schemeClr val="bg2"/>
                </a:solidFill>
                <a:effectLst/>
                <a:ea typeface="楷体_GB2312"/>
              </a:rPr>
              <a:t>double</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3</a:t>
            </a:r>
            <a:r>
              <a:rPr lang="zh-CN" altLang="en-US" sz="2000" kern="0" dirty="0">
                <a:solidFill>
                  <a:schemeClr val="bg2"/>
                </a:solidFill>
                <a:effectLst/>
                <a:ea typeface="楷体_GB2312"/>
              </a:rPr>
              <a:t>）字符型：</a:t>
            </a:r>
            <a:r>
              <a:rPr lang="en-US" altLang="zh-CN" sz="2000" kern="0" dirty="0">
                <a:solidFill>
                  <a:schemeClr val="bg2"/>
                </a:solidFill>
                <a:effectLst/>
                <a:ea typeface="楷体_GB2312"/>
              </a:rPr>
              <a:t>char</a:t>
            </a:r>
            <a:r>
              <a:rPr lang="zh-CN" altLang="en-US" sz="2000" kern="0" dirty="0">
                <a:solidFill>
                  <a:schemeClr val="bg2"/>
                </a:solidFill>
                <a:effectLst/>
                <a:ea typeface="楷体_GB2312"/>
              </a:rPr>
              <a:t>、</a:t>
            </a:r>
            <a:r>
              <a:rPr lang="en-US" altLang="zh-CN" sz="2000" kern="0" dirty="0" err="1">
                <a:solidFill>
                  <a:schemeClr val="bg2"/>
                </a:solidFill>
                <a:effectLst/>
                <a:ea typeface="楷体_GB2312"/>
              </a:rPr>
              <a:t>wchar_t</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4</a:t>
            </a:r>
            <a:r>
              <a:rPr lang="zh-CN" altLang="en-US" sz="2000" kern="0" dirty="0">
                <a:solidFill>
                  <a:schemeClr val="bg2"/>
                </a:solidFill>
                <a:effectLst/>
                <a:ea typeface="楷体_GB2312"/>
              </a:rPr>
              <a:t>）布尔型：</a:t>
            </a:r>
            <a:r>
              <a:rPr lang="en-US" altLang="zh-CN" sz="2000" kern="0" dirty="0">
                <a:solidFill>
                  <a:schemeClr val="bg2"/>
                </a:solidFill>
                <a:effectLst/>
                <a:ea typeface="楷体_GB2312"/>
              </a:rPr>
              <a:t>bool</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5</a:t>
            </a:r>
            <a:r>
              <a:rPr lang="zh-CN" altLang="en-US" sz="2000" kern="0" dirty="0">
                <a:solidFill>
                  <a:schemeClr val="bg2"/>
                </a:solidFill>
                <a:effectLst/>
                <a:ea typeface="楷体_GB2312"/>
              </a:rPr>
              <a:t>）指针 （与</a:t>
            </a:r>
            <a:r>
              <a:rPr lang="en-US" altLang="zh-CN" sz="2000" kern="0" dirty="0">
                <a:solidFill>
                  <a:schemeClr val="bg2"/>
                </a:solidFill>
                <a:effectLst/>
                <a:ea typeface="楷体_GB2312"/>
              </a:rPr>
              <a:t>int</a:t>
            </a:r>
            <a:r>
              <a:rPr lang="zh-CN" altLang="en-US" sz="2000" kern="0" dirty="0">
                <a:solidFill>
                  <a:schemeClr val="bg2"/>
                </a:solidFill>
                <a:effectLst/>
                <a:ea typeface="楷体_GB2312"/>
              </a:rPr>
              <a:t>类型处理差不多）</a:t>
            </a:r>
            <a:endParaRPr lang="en-US" altLang="zh-CN" sz="2000" kern="0" dirty="0">
              <a:solidFill>
                <a:schemeClr val="bg2"/>
              </a:solidFill>
              <a:effectLst/>
              <a:ea typeface="楷体_GB2312"/>
            </a:endParaRPr>
          </a:p>
        </p:txBody>
      </p:sp>
      <p:sp>
        <p:nvSpPr>
          <p:cNvPr id="14" name="内容占位符 4"/>
          <p:cNvSpPr txBox="1"/>
          <p:nvPr/>
        </p:nvSpPr>
        <p:spPr bwMode="auto">
          <a:xfrm>
            <a:off x="127000" y="4221163"/>
            <a:ext cx="8909050" cy="463550"/>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361950" algn="just" eaLnBrk="1">
              <a:spcBef>
                <a:spcPts val="300"/>
              </a:spcBef>
              <a:spcAft>
                <a:spcPts val="300"/>
              </a:spcAft>
              <a:buClrTx/>
              <a:buSzTx/>
              <a:buFont typeface="Wingdings" panose="05000000000000000000" pitchFamily="2" charset="2"/>
              <a:buNone/>
              <a:defRPr/>
            </a:pPr>
            <a:r>
              <a:rPr lang="en-US" altLang="zh-CN" sz="2400" kern="0" dirty="0">
                <a:solidFill>
                  <a:srgbClr val="FF0000"/>
                </a:solidFill>
                <a:effectLst/>
                <a:ea typeface="楷体_GB2312"/>
              </a:rPr>
              <a:t>2</a:t>
            </a:r>
            <a:r>
              <a:rPr lang="zh-CN" altLang="en-US" sz="2400" kern="0" dirty="0">
                <a:solidFill>
                  <a:srgbClr val="FF0000"/>
                </a:solidFill>
                <a:effectLst/>
                <a:ea typeface="楷体_GB2312"/>
              </a:rPr>
              <a:t>、复合数据类型</a:t>
            </a:r>
            <a:endParaRPr lang="en-US" altLang="zh-CN" sz="2400" kern="0" dirty="0">
              <a:solidFill>
                <a:srgbClr val="FF0000"/>
              </a:solidFill>
              <a:effectLst/>
              <a:ea typeface="楷体_GB2312"/>
            </a:endParaRPr>
          </a:p>
        </p:txBody>
      </p:sp>
      <p:sp>
        <p:nvSpPr>
          <p:cNvPr id="15" name="内容占位符 4"/>
          <p:cNvSpPr txBox="1"/>
          <p:nvPr/>
        </p:nvSpPr>
        <p:spPr bwMode="auto">
          <a:xfrm>
            <a:off x="127000" y="4684713"/>
            <a:ext cx="8909050" cy="1192212"/>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1</a:t>
            </a:r>
            <a:r>
              <a:rPr lang="zh-CN" altLang="en-US" sz="2000" kern="0" dirty="0">
                <a:solidFill>
                  <a:schemeClr val="bg2"/>
                </a:solidFill>
                <a:effectLst/>
                <a:ea typeface="楷体_GB2312"/>
              </a:rPr>
              <a:t>）结构体类型（</a:t>
            </a:r>
            <a:r>
              <a:rPr lang="en-US" altLang="zh-CN" sz="2000" kern="0" dirty="0">
                <a:solidFill>
                  <a:schemeClr val="bg2"/>
                </a:solidFill>
                <a:effectLst/>
                <a:ea typeface="楷体_GB2312"/>
              </a:rPr>
              <a:t>struct</a:t>
            </a:r>
            <a:r>
              <a:rPr lang="zh-CN" altLang="en-US" sz="2000" kern="0" dirty="0">
                <a:solidFill>
                  <a:schemeClr val="bg2"/>
                </a:solidFill>
                <a:effectLst/>
                <a:ea typeface="楷体_GB2312"/>
              </a:rPr>
              <a:t>）</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2</a:t>
            </a:r>
            <a:r>
              <a:rPr lang="zh-CN" altLang="en-US" sz="2000" kern="0" dirty="0">
                <a:solidFill>
                  <a:schemeClr val="bg2"/>
                </a:solidFill>
                <a:effectLst/>
                <a:ea typeface="楷体_GB2312"/>
              </a:rPr>
              <a:t>）枚举类型（</a:t>
            </a:r>
            <a:r>
              <a:rPr lang="en-US" altLang="zh-CN" sz="2000" kern="0" dirty="0" err="1">
                <a:solidFill>
                  <a:schemeClr val="bg2"/>
                </a:solidFill>
                <a:effectLst/>
                <a:ea typeface="楷体_GB2312"/>
              </a:rPr>
              <a:t>enum</a:t>
            </a:r>
            <a:r>
              <a:rPr lang="zh-CN" altLang="en-US" sz="2000" kern="0" dirty="0">
                <a:solidFill>
                  <a:schemeClr val="bg2"/>
                </a:solidFill>
                <a:effectLst/>
                <a:ea typeface="楷体_GB2312"/>
              </a:rPr>
              <a:t>）</a:t>
            </a:r>
            <a:endParaRPr lang="en-US" altLang="zh-CN" sz="2000" kern="0" dirty="0">
              <a:solidFill>
                <a:schemeClr val="bg2"/>
              </a:solidFill>
              <a:effectLst/>
              <a:ea typeface="楷体_GB2312"/>
            </a:endParaRPr>
          </a:p>
          <a:p>
            <a:pPr marL="0" indent="717550" algn="just" eaLnBrk="1">
              <a:spcBef>
                <a:spcPts val="300"/>
              </a:spcBef>
              <a:spcAft>
                <a:spcPts val="300"/>
              </a:spcAft>
              <a:buClrTx/>
              <a:buSzTx/>
              <a:buFont typeface="Wingdings" panose="05000000000000000000" pitchFamily="2" charset="2"/>
              <a:buNone/>
              <a:defRPr/>
            </a:pPr>
            <a:r>
              <a:rPr lang="zh-CN" altLang="en-US" sz="2000" kern="0" dirty="0">
                <a:solidFill>
                  <a:schemeClr val="bg2"/>
                </a:solidFill>
                <a:effectLst/>
                <a:ea typeface="楷体_GB2312"/>
              </a:rPr>
              <a:t>（</a:t>
            </a:r>
            <a:r>
              <a:rPr lang="en-US" altLang="zh-CN" sz="2000" kern="0" dirty="0">
                <a:solidFill>
                  <a:schemeClr val="bg2"/>
                </a:solidFill>
                <a:effectLst/>
                <a:ea typeface="楷体_GB2312"/>
              </a:rPr>
              <a:t>3</a:t>
            </a:r>
            <a:r>
              <a:rPr lang="zh-CN" altLang="en-US" sz="2000" kern="0" dirty="0">
                <a:solidFill>
                  <a:schemeClr val="bg2"/>
                </a:solidFill>
                <a:effectLst/>
                <a:ea typeface="楷体_GB2312"/>
              </a:rPr>
              <a:t>）联合类型（</a:t>
            </a:r>
            <a:r>
              <a:rPr lang="en-US" altLang="zh-CN" sz="2000" kern="0" dirty="0">
                <a:solidFill>
                  <a:schemeClr val="bg2"/>
                </a:solidFill>
                <a:effectLst/>
                <a:ea typeface="楷体_GB2312"/>
              </a:rPr>
              <a:t>union</a:t>
            </a:r>
            <a:r>
              <a:rPr lang="zh-CN" altLang="en-US" sz="2000" kern="0" dirty="0">
                <a:solidFill>
                  <a:schemeClr val="bg2"/>
                </a:solidFill>
                <a:effectLst/>
                <a:ea typeface="楷体_GB2312"/>
              </a:rPr>
              <a:t>）</a:t>
            </a:r>
            <a:endParaRPr lang="zh-CN" altLang="en-US" sz="2000" kern="0" dirty="0">
              <a:solidFill>
                <a:schemeClr val="bg2"/>
              </a:solidFill>
              <a:effectLst/>
            </a:endParaRPr>
          </a:p>
        </p:txBody>
      </p:sp>
      <p:sp>
        <p:nvSpPr>
          <p:cNvPr id="17" name="内容占位符 4"/>
          <p:cNvSpPr txBox="1"/>
          <p:nvPr/>
        </p:nvSpPr>
        <p:spPr bwMode="auto">
          <a:xfrm>
            <a:off x="127000" y="5876925"/>
            <a:ext cx="8909050" cy="463550"/>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361950" algn="just" eaLnBrk="1">
              <a:spcBef>
                <a:spcPts val="300"/>
              </a:spcBef>
              <a:spcAft>
                <a:spcPts val="300"/>
              </a:spcAft>
              <a:buClrTx/>
              <a:buSzTx/>
              <a:buFont typeface="Wingdings" panose="05000000000000000000" pitchFamily="2" charset="2"/>
              <a:buNone/>
              <a:defRPr/>
            </a:pPr>
            <a:r>
              <a:rPr lang="en-US" altLang="zh-CN" sz="2400" kern="0" dirty="0">
                <a:solidFill>
                  <a:srgbClr val="FF0000"/>
                </a:solidFill>
                <a:effectLst/>
                <a:ea typeface="楷体_GB2312"/>
              </a:rPr>
              <a:t>3</a:t>
            </a:r>
            <a:r>
              <a:rPr lang="zh-CN" altLang="en-US" sz="2400" kern="0" dirty="0">
                <a:solidFill>
                  <a:srgbClr val="FF0000"/>
                </a:solidFill>
                <a:effectLst/>
                <a:ea typeface="楷体_GB2312"/>
              </a:rPr>
              <a:t>、如何查询数据类型所占用的字节数？</a:t>
            </a:r>
            <a:endParaRPr lang="en-US" altLang="zh-CN" sz="2400" kern="0" dirty="0">
              <a:solidFill>
                <a:srgbClr val="FF0000"/>
              </a:solidFill>
              <a:effectLst/>
              <a:ea typeface="楷体_GB2312"/>
            </a:endParaRPr>
          </a:p>
        </p:txBody>
      </p:sp>
      <p:sp>
        <p:nvSpPr>
          <p:cNvPr id="18" name="内容占位符 4"/>
          <p:cNvSpPr txBox="1"/>
          <p:nvPr/>
        </p:nvSpPr>
        <p:spPr bwMode="auto">
          <a:xfrm>
            <a:off x="127000" y="6340475"/>
            <a:ext cx="8912225" cy="401638"/>
          </a:xfrm>
          <a:prstGeom prst="rect">
            <a:avLst/>
          </a:prstGeom>
          <a:solidFill>
            <a:schemeClr val="tx1"/>
          </a:solidFill>
          <a:ln w="9525">
            <a:noFill/>
            <a:miter lim="800000"/>
          </a:ln>
          <a:effectLst/>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楷体_GB2312"/>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楷体_GB2312"/>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楷体_GB2312"/>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楷体_GB2312"/>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indent="717550" algn="just" eaLnBrk="1">
              <a:spcBef>
                <a:spcPts val="300"/>
              </a:spcBef>
              <a:spcAft>
                <a:spcPts val="300"/>
              </a:spcAft>
              <a:buClrTx/>
              <a:buSzTx/>
              <a:buFont typeface="Wingdings" panose="05000000000000000000" pitchFamily="2" charset="2"/>
              <a:buNone/>
              <a:defRPr/>
            </a:pPr>
            <a:r>
              <a:rPr lang="en-US" altLang="zh-CN" sz="2000" kern="0" dirty="0">
                <a:solidFill>
                  <a:schemeClr val="bg2"/>
                </a:solidFill>
                <a:effectLst/>
              </a:rPr>
              <a:t>  </a:t>
            </a:r>
            <a:r>
              <a:rPr lang="en-US" altLang="zh-CN" sz="2000" kern="0" dirty="0" err="1">
                <a:solidFill>
                  <a:schemeClr val="bg2"/>
                </a:solidFill>
                <a:effectLst/>
              </a:rPr>
              <a:t>sizeof</a:t>
            </a:r>
            <a:r>
              <a:rPr lang="en-US" altLang="zh-CN" sz="2000" kern="0" dirty="0">
                <a:solidFill>
                  <a:schemeClr val="bg2"/>
                </a:solidFill>
                <a:effectLst/>
              </a:rPr>
              <a:t>()</a:t>
            </a:r>
            <a:endParaRPr lang="zh-CN" altLang="en-US" sz="2000" kern="0" dirty="0">
              <a:solidFill>
                <a:schemeClr val="bg2"/>
              </a:solidFill>
              <a:effectLst/>
            </a:endParaRPr>
          </a:p>
        </p:txBody>
      </p:sp>
      <p:sp>
        <p:nvSpPr>
          <p:cNvPr id="4" name="Rectangle 2"/>
          <p:cNvSpPr>
            <a:spLocks noGrp="1" noChangeArrowheads="1"/>
          </p:cNvSpPr>
          <p:nvPr>
            <p:ph type="title"/>
          </p:nvPr>
        </p:nvSpPr>
        <p:spPr>
          <a:xfrm>
            <a:off x="0" y="0"/>
            <a:ext cx="9144000" cy="981075"/>
          </a:xfrm>
        </p:spPr>
        <p:txBody>
          <a:bodyPr/>
          <a:lstStyle/>
          <a:p>
            <a:pPr eaLnBrk="1" hangingPunct="1">
              <a:defRPr/>
            </a:pPr>
            <a:r>
              <a:rPr lang="en-US" altLang="zh-CN" dirty="0">
                <a:latin typeface="楷体_GB2312" pitchFamily="49" charset="-122"/>
                <a:ea typeface="楷体_GB2312" pitchFamily="49" charset="-122"/>
              </a:rPr>
              <a:t>2.7 </a:t>
            </a:r>
            <a:r>
              <a:rPr lang="zh-CN" altLang="en-US" dirty="0">
                <a:latin typeface="楷体_GB2312" pitchFamily="49" charset="-122"/>
                <a:ea typeface="楷体_GB2312" pitchFamily="49" charset="-122"/>
              </a:rPr>
              <a:t>强制类型转换</a:t>
            </a:r>
            <a:endParaRPr lang="zh-CN" altLang="en-US"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30175"/>
            <a:ext cx="9144000" cy="762000"/>
          </a:xfrm>
        </p:spPr>
        <p:txBody>
          <a:bodyPr/>
          <a:lstStyle/>
          <a:p>
            <a:pPr eaLnBrk="1" hangingPunct="1">
              <a:defRPr/>
            </a:pPr>
            <a:r>
              <a:rPr lang="en-US" altLang="zh-CN" sz="4600" dirty="0">
                <a:latin typeface="华文楷体" pitchFamily="2" charset="-122"/>
                <a:ea typeface="华文楷体" pitchFamily="2" charset="-122"/>
              </a:rPr>
              <a:t>2.8 </a:t>
            </a:r>
            <a:r>
              <a:rPr lang="zh-CN" altLang="en-US" sz="4600" dirty="0">
                <a:latin typeface="华文楷体" pitchFamily="2" charset="-122"/>
                <a:ea typeface="华文楷体" pitchFamily="2" charset="-122"/>
              </a:rPr>
              <a:t>动态内存的分配与释放</a:t>
            </a:r>
            <a:endParaRPr lang="zh-CN" altLang="en-US" sz="4600" dirty="0">
              <a:latin typeface="华文楷体" pitchFamily="2" charset="-122"/>
              <a:ea typeface="华文楷体" pitchFamily="2" charset="-122"/>
            </a:endParaRPr>
          </a:p>
        </p:txBody>
      </p:sp>
      <p:sp>
        <p:nvSpPr>
          <p:cNvPr id="17411" name="Rectangle 3"/>
          <p:cNvSpPr>
            <a:spLocks noGrp="1" noChangeArrowheads="1"/>
          </p:cNvSpPr>
          <p:nvPr>
            <p:ph type="body" idx="1"/>
          </p:nvPr>
        </p:nvSpPr>
        <p:spPr>
          <a:xfrm>
            <a:off x="228600" y="1066800"/>
            <a:ext cx="8664575" cy="5602288"/>
          </a:xfrm>
          <a:ln w="57150" cap="flat">
            <a:solidFill>
              <a:srgbClr val="33CC33"/>
            </a:solidFill>
            <a:prstDash val="sysDot"/>
          </a:ln>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sz="3600" b="1" dirty="0">
                <a:solidFill>
                  <a:srgbClr val="FF0000"/>
                </a:solidFill>
                <a:latin typeface="楷体_GB2312" pitchFamily="49" charset="-122"/>
                <a:ea typeface="楷体_GB2312" pitchFamily="49" charset="-122"/>
              </a:rPr>
              <a:t>1</a:t>
            </a:r>
            <a:r>
              <a:rPr lang="zh-CN" altLang="en-US" sz="3600" b="1" dirty="0">
                <a:solidFill>
                  <a:srgbClr val="FF0000"/>
                </a:solidFill>
                <a:latin typeface="楷体_GB2312" pitchFamily="49" charset="-122"/>
                <a:ea typeface="楷体_GB2312" pitchFamily="49" charset="-122"/>
              </a:rPr>
              <a:t>、</a:t>
            </a:r>
            <a:r>
              <a:rPr lang="en-US" altLang="zh-CN" sz="3600" b="1" dirty="0">
                <a:solidFill>
                  <a:srgbClr val="FF0000"/>
                </a:solidFill>
                <a:latin typeface="楷体_GB2312" pitchFamily="49" charset="-122"/>
                <a:ea typeface="楷体_GB2312" pitchFamily="49" charset="-122"/>
              </a:rPr>
              <a:t>new</a:t>
            </a:r>
            <a:r>
              <a:rPr lang="zh-CN" altLang="en-US" sz="3600" b="1" dirty="0">
                <a:solidFill>
                  <a:srgbClr val="FF0000"/>
                </a:solidFill>
                <a:latin typeface="楷体_GB2312" pitchFamily="49" charset="-122"/>
                <a:ea typeface="楷体_GB2312" pitchFamily="49" charset="-122"/>
              </a:rPr>
              <a:t>运算符</a:t>
            </a:r>
            <a:endParaRPr lang="zh-CN" altLang="en-US" sz="3600" b="1" dirty="0">
              <a:solidFill>
                <a:srgbClr val="FF0000"/>
              </a:solidFill>
              <a:latin typeface="楷体_GB2312" pitchFamily="49" charset="-122"/>
              <a:ea typeface="楷体_GB2312" pitchFamily="49" charset="-122"/>
            </a:endParaRPr>
          </a:p>
          <a:p>
            <a:pPr marL="0" indent="0" algn="ctr" eaLnBrk="1">
              <a:lnSpc>
                <a:spcPct val="120000"/>
              </a:lnSpc>
              <a:spcBef>
                <a:spcPts val="300"/>
              </a:spcBef>
              <a:spcAft>
                <a:spcPts val="300"/>
              </a:spcAft>
              <a:buFont typeface="Wingdings" panose="05000000000000000000" pitchFamily="2" charset="2"/>
              <a:buNone/>
              <a:defRPr/>
            </a:pPr>
            <a:r>
              <a:rPr lang="zh-CN" altLang="en-US" sz="2800" b="1" dirty="0">
                <a:solidFill>
                  <a:srgbClr val="FFFF00"/>
                </a:solidFill>
                <a:latin typeface="楷体_GB2312" pitchFamily="49" charset="-122"/>
                <a:ea typeface="楷体_GB2312" pitchFamily="49" charset="-122"/>
              </a:rPr>
              <a:t>指针变量 </a:t>
            </a:r>
            <a:r>
              <a:rPr lang="en-US" altLang="zh-CN" sz="2800" b="1" dirty="0">
                <a:solidFill>
                  <a:srgbClr val="FFFF00"/>
                </a:solidFill>
                <a:latin typeface="楷体_GB2312" pitchFamily="49" charset="-122"/>
                <a:ea typeface="楷体_GB2312" pitchFamily="49" charset="-122"/>
              </a:rPr>
              <a:t>= new </a:t>
            </a:r>
            <a:r>
              <a:rPr lang="zh-CN" altLang="en-US" sz="2800" b="1" dirty="0">
                <a:solidFill>
                  <a:srgbClr val="FFFF00"/>
                </a:solidFill>
                <a:latin typeface="楷体_GB2312" pitchFamily="49" charset="-122"/>
                <a:ea typeface="楷体_GB2312" pitchFamily="49" charset="-122"/>
              </a:rPr>
              <a:t>数据类型</a:t>
            </a:r>
            <a:r>
              <a:rPr lang="en-US" altLang="zh-CN" sz="2800" b="1" dirty="0">
                <a:solidFill>
                  <a:srgbClr val="FFFF00"/>
                </a:solidFill>
                <a:latin typeface="楷体_GB2312" pitchFamily="49" charset="-122"/>
                <a:ea typeface="楷体_GB2312" pitchFamily="49" charset="-122"/>
              </a:rPr>
              <a:t>;</a:t>
            </a:r>
            <a:endParaRPr lang="en-US" altLang="zh-CN" sz="2800" b="1" dirty="0">
              <a:solidFill>
                <a:srgbClr val="FFFF00"/>
              </a:solidFill>
              <a:latin typeface="楷体_GB2312" pitchFamily="49" charset="-122"/>
              <a:ea typeface="楷体_GB2312" pitchFamily="49" charset="-122"/>
            </a:endParaRPr>
          </a:p>
          <a:p>
            <a:pPr marL="0" indent="720090" eaLnBrk="1">
              <a:lnSpc>
                <a:spcPct val="120000"/>
              </a:lnSpc>
              <a:spcBef>
                <a:spcPts val="300"/>
              </a:spcBef>
              <a:spcAft>
                <a:spcPts val="300"/>
              </a:spcAft>
              <a:buFont typeface="Wingdings" panose="05000000000000000000" pitchFamily="2" charset="2"/>
              <a:buNone/>
              <a:defRPr/>
            </a:pPr>
            <a:r>
              <a:rPr lang="en-US" altLang="zh-CN" sz="2800" b="1" dirty="0">
                <a:latin typeface="楷体_GB2312" pitchFamily="49" charset="-122"/>
                <a:ea typeface="楷体_GB2312" pitchFamily="49" charset="-122"/>
              </a:rPr>
              <a:t>new</a:t>
            </a:r>
            <a:r>
              <a:rPr lang="zh-CN" altLang="en-US" sz="2800" b="1" dirty="0">
                <a:latin typeface="楷体_GB2312" pitchFamily="49" charset="-122"/>
                <a:ea typeface="楷体_GB2312" pitchFamily="49" charset="-122"/>
              </a:rPr>
              <a:t>从</a:t>
            </a:r>
            <a:r>
              <a:rPr lang="zh-CN" altLang="en-US" sz="2800" b="1" dirty="0">
                <a:solidFill>
                  <a:srgbClr val="FFFF00"/>
                </a:solidFill>
                <a:latin typeface="楷体_GB2312" pitchFamily="49" charset="-122"/>
                <a:ea typeface="楷体_GB2312" pitchFamily="49" charset="-122"/>
              </a:rPr>
              <a:t>堆内存</a:t>
            </a:r>
            <a:r>
              <a:rPr lang="zh-CN" altLang="en-US" sz="2800" b="1" dirty="0">
                <a:latin typeface="楷体_GB2312" pitchFamily="49" charset="-122"/>
                <a:ea typeface="楷体_GB2312" pitchFamily="49" charset="-122"/>
              </a:rPr>
              <a:t>中为</a:t>
            </a:r>
            <a:r>
              <a:rPr lang="zh-CN" altLang="en-US" sz="2800" b="1" dirty="0">
                <a:solidFill>
                  <a:srgbClr val="FFC000"/>
                </a:solidFill>
                <a:latin typeface="楷体_GB2312" pitchFamily="49" charset="-122"/>
                <a:ea typeface="楷体_GB2312" pitchFamily="49" charset="-122"/>
              </a:rPr>
              <a:t>程序分配可以保存某种类型数据的一块内存空间</a:t>
            </a:r>
            <a:r>
              <a:rPr lang="zh-CN" altLang="en-US" sz="2800" b="1" dirty="0">
                <a:latin typeface="楷体_GB2312" pitchFamily="49" charset="-122"/>
                <a:ea typeface="楷体_GB2312" pitchFamily="49" charset="-122"/>
              </a:rPr>
              <a:t>，并</a:t>
            </a:r>
            <a:r>
              <a:rPr lang="zh-CN" altLang="en-US" sz="2800" b="1" dirty="0">
                <a:solidFill>
                  <a:srgbClr val="FFC000"/>
                </a:solidFill>
                <a:latin typeface="楷体_GB2312" pitchFamily="49" charset="-122"/>
                <a:ea typeface="楷体_GB2312" pitchFamily="49" charset="-122"/>
              </a:rPr>
              <a:t>返回指向该内存空间的首地址，该首地址存放于指针变量中</a:t>
            </a:r>
            <a:endParaRPr lang="zh-CN" altLang="en-US" sz="2800" b="1" dirty="0">
              <a:solidFill>
                <a:srgbClr val="FFC000"/>
              </a:solidFill>
              <a:latin typeface="楷体_GB2312" pitchFamily="49" charset="-122"/>
              <a:ea typeface="楷体_GB2312" pitchFamily="49" charset="-122"/>
            </a:endParaRPr>
          </a:p>
          <a:p>
            <a:pPr marL="0" indent="720090" eaLnBrk="1">
              <a:lnSpc>
                <a:spcPct val="120000"/>
              </a:lnSpc>
              <a:spcBef>
                <a:spcPts val="300"/>
              </a:spcBef>
              <a:spcAft>
                <a:spcPts val="300"/>
              </a:spcAft>
              <a:buFont typeface="Wingdings" panose="05000000000000000000" pitchFamily="2" charset="2"/>
              <a:buNone/>
              <a:defRPr/>
            </a:pPr>
            <a:r>
              <a:rPr lang="zh-CN" altLang="en-US" sz="2800" b="1" dirty="0">
                <a:latin typeface="楷体_GB2312" pitchFamily="49" charset="-122"/>
                <a:ea typeface="楷体_GB2312" pitchFamily="49" charset="-122"/>
              </a:rPr>
              <a:t>堆内存可以按照要求进行分配，程序对内存空间的需求量随时会发生变化，有时程序在运行中可能会不再需要由</a:t>
            </a:r>
            <a:r>
              <a:rPr lang="en-US" altLang="zh-CN" sz="2800" b="1" dirty="0">
                <a:latin typeface="楷体_GB2312" pitchFamily="49" charset="-122"/>
                <a:ea typeface="楷体_GB2312" pitchFamily="49" charset="-122"/>
              </a:rPr>
              <a:t>new</a:t>
            </a:r>
            <a:r>
              <a:rPr lang="zh-CN" altLang="en-US" sz="2800" b="1" dirty="0">
                <a:latin typeface="楷体_GB2312" pitchFamily="49" charset="-122"/>
                <a:ea typeface="楷体_GB2312" pitchFamily="49" charset="-122"/>
              </a:rPr>
              <a:t>分配的内存空间，而且程序还未运行结束，这时就需要把先前占用的内存空间释放给堆内存，以便于后续重新分配，供程序的其它部分使用</a:t>
            </a:r>
            <a:endParaRPr lang="zh-CN" altLang="en-US" sz="2800" b="1" dirty="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388" y="134938"/>
            <a:ext cx="8785225" cy="6588125"/>
          </a:xfrm>
          <a:prstGeom prst="rect">
            <a:avLst/>
          </a:prstGeom>
          <a:solidFill>
            <a:schemeClr val="tx1"/>
          </a:solidFill>
          <a:ln w="38100">
            <a:solidFill>
              <a:schemeClr val="folHlink"/>
            </a:solidFill>
            <a:miter lim="800000"/>
          </a:ln>
        </p:spPr>
        <p:txBody>
          <a:bodyPr>
            <a:spAutoFit/>
          </a:bodyPr>
          <a:lstStyle>
            <a:lvl1pPr>
              <a:defRPr b="1">
                <a:solidFill>
                  <a:schemeClr val="tx1"/>
                </a:solidFill>
                <a:latin typeface="Arial Black" panose="020B0A04020102020204" pitchFamily="34" charset="0"/>
                <a:ea typeface="宋体" panose="02010600030101010101" pitchFamily="2" charset="-122"/>
              </a:defRPr>
            </a:lvl1pPr>
            <a:lvl2pPr marL="742950" indent="-285750">
              <a:defRPr b="1">
                <a:solidFill>
                  <a:schemeClr val="tx1"/>
                </a:solidFill>
                <a:latin typeface="Arial Black" panose="020B0A04020102020204" pitchFamily="34" charset="0"/>
                <a:ea typeface="宋体" panose="02010600030101010101" pitchFamily="2" charset="-122"/>
              </a:defRPr>
            </a:lvl2pPr>
            <a:lvl3pPr marL="1143000" indent="-228600">
              <a:defRPr b="1">
                <a:solidFill>
                  <a:schemeClr val="tx1"/>
                </a:solidFill>
                <a:latin typeface="Arial Black" panose="020B0A04020102020204" pitchFamily="34" charset="0"/>
                <a:ea typeface="宋体" panose="02010600030101010101" pitchFamily="2" charset="-122"/>
              </a:defRPr>
            </a:lvl3pPr>
            <a:lvl4pPr marL="1600200" indent="-228600">
              <a:defRPr b="1">
                <a:solidFill>
                  <a:schemeClr val="tx1"/>
                </a:solidFill>
                <a:latin typeface="Arial Black" panose="020B0A04020102020204" pitchFamily="34" charset="0"/>
                <a:ea typeface="宋体" panose="02010600030101010101" pitchFamily="2" charset="-122"/>
              </a:defRPr>
            </a:lvl4pPr>
            <a:lvl5pPr marL="2057400" indent="-228600">
              <a:defRPr b="1">
                <a:solidFill>
                  <a:schemeClr val="tx1"/>
                </a:solidFill>
                <a:latin typeface="Arial Black" panose="020B0A040201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Black" panose="020B0A04020102020204" pitchFamily="34" charset="0"/>
                <a:ea typeface="宋体" panose="02010600030101010101" pitchFamily="2" charset="-122"/>
              </a:defRPr>
            </a:lvl9pPr>
          </a:lstStyle>
          <a:p>
            <a:pPr algn="just" eaLnBrk="1">
              <a:lnSpc>
                <a:spcPct val="150000"/>
              </a:lnSpc>
              <a:spcBef>
                <a:spcPts val="600"/>
              </a:spcBef>
              <a:spcAft>
                <a:spcPts val="600"/>
              </a:spcAft>
              <a:buClr>
                <a:schemeClr val="hlink"/>
              </a:buClr>
              <a:buSzPct val="70000"/>
              <a:defRPr/>
            </a:pPr>
            <a:r>
              <a:rPr lang="en-US" altLang="zh-CN" sz="3600" dirty="0">
                <a:solidFill>
                  <a:srgbClr val="FF0000"/>
                </a:solidFill>
                <a:effectLst>
                  <a:outerShdw blurRad="38100" dist="38100" dir="2700000" algn="tl">
                    <a:srgbClr val="C0C0C0"/>
                  </a:outerShdw>
                </a:effectLst>
                <a:latin typeface="楷体_GB2312" pitchFamily="49" charset="-122"/>
                <a:ea typeface="楷体_GB2312" pitchFamily="49" charset="-122"/>
              </a:rPr>
              <a:t>2</a:t>
            </a:r>
            <a:r>
              <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en-US" altLang="zh-CN" sz="3600" dirty="0">
                <a:solidFill>
                  <a:srgbClr val="FF0000"/>
                </a:solidFill>
                <a:effectLst>
                  <a:outerShdw blurRad="38100" dist="38100" dir="2700000" algn="tl">
                    <a:srgbClr val="C0C0C0"/>
                  </a:outerShdw>
                </a:effectLst>
                <a:latin typeface="楷体_GB2312" pitchFamily="49" charset="-122"/>
                <a:ea typeface="楷体_GB2312" pitchFamily="49" charset="-122"/>
              </a:rPr>
              <a:t>delete</a:t>
            </a:r>
            <a:r>
              <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rPr>
              <a:t>运算符</a:t>
            </a:r>
            <a:endPar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algn="just" eaLnBrk="1">
              <a:lnSpc>
                <a:spcPct val="150000"/>
              </a:lnSpc>
              <a:spcBef>
                <a:spcPts val="600"/>
              </a:spcBef>
              <a:spcAft>
                <a:spcPts val="600"/>
              </a:spcAft>
              <a:defRPr/>
            </a:pPr>
            <a:r>
              <a:rPr lang="en-US" altLang="zh-CN" sz="2400" dirty="0">
                <a:solidFill>
                  <a:schemeClr val="bg2"/>
                </a:solidFill>
                <a:ea typeface="楷体_GB2312" pitchFamily="49" charset="-122"/>
              </a:rPr>
              <a:t>delete</a:t>
            </a:r>
            <a:r>
              <a:rPr lang="zh-CN" altLang="en-US" sz="2400" dirty="0">
                <a:solidFill>
                  <a:schemeClr val="bg2"/>
                </a:solidFill>
                <a:ea typeface="楷体_GB2312" pitchFamily="49" charset="-122"/>
              </a:rPr>
              <a:t>用于释放</a:t>
            </a:r>
            <a:r>
              <a:rPr lang="en-US" altLang="zh-CN" sz="2400" dirty="0">
                <a:solidFill>
                  <a:schemeClr val="bg2"/>
                </a:solidFill>
                <a:ea typeface="楷体_GB2312" pitchFamily="49" charset="-122"/>
              </a:rPr>
              <a:t>new</a:t>
            </a:r>
            <a:r>
              <a:rPr lang="zh-CN" altLang="en-US" sz="2400" dirty="0">
                <a:solidFill>
                  <a:schemeClr val="bg2"/>
                </a:solidFill>
                <a:ea typeface="楷体_GB2312" pitchFamily="49" charset="-122"/>
              </a:rPr>
              <a:t>动态分配的内存空间，其使用形式为：</a:t>
            </a:r>
            <a:endParaRPr lang="zh-CN" altLang="en-US" sz="2400" dirty="0">
              <a:solidFill>
                <a:schemeClr val="bg2"/>
              </a:solidFill>
              <a:ea typeface="楷体_GB2312" pitchFamily="49" charset="-122"/>
            </a:endParaRPr>
          </a:p>
          <a:p>
            <a:pPr algn="ctr" eaLnBrk="1">
              <a:lnSpc>
                <a:spcPct val="150000"/>
              </a:lnSpc>
              <a:spcBef>
                <a:spcPts val="600"/>
              </a:spcBef>
              <a:spcAft>
                <a:spcPts val="600"/>
              </a:spcAft>
              <a:defRPr/>
            </a:pPr>
            <a:r>
              <a:rPr lang="en-US" altLang="zh-CN" sz="2800" dirty="0">
                <a:solidFill>
                  <a:srgbClr val="0037E8"/>
                </a:solidFill>
                <a:latin typeface="楷体_GB2312" pitchFamily="49" charset="-122"/>
                <a:ea typeface="楷体_GB2312" pitchFamily="49" charset="-122"/>
              </a:rPr>
              <a:t>delete  </a:t>
            </a:r>
            <a:r>
              <a:rPr lang="zh-CN" altLang="en-US" sz="2800" dirty="0">
                <a:solidFill>
                  <a:srgbClr val="0037E8"/>
                </a:solidFill>
                <a:latin typeface="楷体_GB2312" pitchFamily="49" charset="-122"/>
                <a:ea typeface="楷体_GB2312" pitchFamily="49" charset="-122"/>
              </a:rPr>
              <a:t>指针变量</a:t>
            </a:r>
            <a:r>
              <a:rPr lang="en-US" altLang="zh-CN" sz="2800" dirty="0">
                <a:solidFill>
                  <a:srgbClr val="0037E8"/>
                </a:solidFill>
                <a:latin typeface="楷体_GB2312" pitchFamily="49" charset="-122"/>
                <a:ea typeface="楷体_GB2312" pitchFamily="49" charset="-122"/>
              </a:rPr>
              <a:t>;</a:t>
            </a:r>
            <a:endParaRPr lang="zh-CN" altLang="en-US" sz="2800" dirty="0">
              <a:solidFill>
                <a:srgbClr val="0037E8"/>
              </a:solidFill>
              <a:latin typeface="楷体_GB2312" pitchFamily="49" charset="-122"/>
              <a:ea typeface="楷体_GB2312" pitchFamily="49" charset="-122"/>
            </a:endParaRPr>
          </a:p>
          <a:p>
            <a:pPr algn="just" eaLnBrk="1">
              <a:lnSpc>
                <a:spcPct val="150000"/>
              </a:lnSpc>
              <a:spcBef>
                <a:spcPts val="600"/>
              </a:spcBef>
              <a:spcAft>
                <a:spcPts val="600"/>
              </a:spcAft>
              <a:defRPr/>
            </a:pPr>
            <a:r>
              <a:rPr lang="zh-CN" altLang="en-US" sz="2400" dirty="0">
                <a:solidFill>
                  <a:schemeClr val="bg2"/>
                </a:solidFill>
                <a:latin typeface="楷体_GB2312" pitchFamily="49" charset="-122"/>
                <a:ea typeface="楷体_GB2312" pitchFamily="49" charset="-122"/>
              </a:rPr>
              <a:t>其</a:t>
            </a:r>
            <a:r>
              <a:rPr lang="zh-CN" altLang="en-US" sz="2400" dirty="0">
                <a:solidFill>
                  <a:schemeClr val="bg2"/>
                </a:solidFill>
                <a:ea typeface="楷体_GB2312" pitchFamily="49" charset="-122"/>
              </a:rPr>
              <a:t>中，指针变量用于保存</a:t>
            </a:r>
            <a:r>
              <a:rPr lang="en-US" altLang="zh-CN" sz="2400" dirty="0">
                <a:solidFill>
                  <a:schemeClr val="bg2"/>
                </a:solidFill>
                <a:ea typeface="楷体_GB2312" pitchFamily="49" charset="-122"/>
              </a:rPr>
              <a:t>new</a:t>
            </a:r>
            <a:r>
              <a:rPr lang="zh-CN" altLang="en-US" sz="2400" dirty="0">
                <a:solidFill>
                  <a:schemeClr val="bg2"/>
                </a:solidFill>
                <a:ea typeface="楷体_GB2312" pitchFamily="49" charset="-122"/>
              </a:rPr>
              <a:t>动态分配的内存空间的首</a:t>
            </a:r>
            <a:r>
              <a:rPr lang="zh-CN" altLang="en-US" sz="2400" dirty="0">
                <a:solidFill>
                  <a:schemeClr val="bg2"/>
                </a:solidFill>
                <a:latin typeface="楷体_GB2312" pitchFamily="49" charset="-122"/>
                <a:ea typeface="楷体_GB2312" pitchFamily="49" charset="-122"/>
              </a:rPr>
              <a:t>地址</a:t>
            </a:r>
            <a:endParaRPr lang="zh-CN" altLang="en-US" sz="2400" dirty="0">
              <a:solidFill>
                <a:schemeClr val="bg2"/>
              </a:solidFill>
              <a:latin typeface="楷体_GB2312" pitchFamily="49" charset="-122"/>
              <a:ea typeface="楷体_GB2312" pitchFamily="49" charset="-122"/>
            </a:endParaRPr>
          </a:p>
          <a:p>
            <a:pPr algn="just" eaLnBrk="1">
              <a:lnSpc>
                <a:spcPct val="150000"/>
              </a:lnSpc>
              <a:spcBef>
                <a:spcPts val="600"/>
              </a:spcBef>
              <a:spcAft>
                <a:spcPts val="600"/>
              </a:spcAft>
              <a:buClr>
                <a:schemeClr val="hlink"/>
              </a:buClr>
              <a:buSzPct val="70000"/>
              <a:defRPr/>
            </a:pPr>
            <a:r>
              <a:rPr lang="en-US" altLang="zh-CN" sz="3600" dirty="0">
                <a:solidFill>
                  <a:srgbClr val="FF0000"/>
                </a:solidFill>
                <a:effectLst>
                  <a:outerShdw blurRad="38100" dist="38100" dir="2700000" algn="tl">
                    <a:srgbClr val="C0C0C0"/>
                  </a:outerShdw>
                </a:effectLst>
                <a:ea typeface="楷体_GB2312" pitchFamily="49" charset="-122"/>
              </a:rPr>
              <a:t>3</a:t>
            </a:r>
            <a:r>
              <a:rPr lang="zh-CN" altLang="en-US" sz="3600" dirty="0">
                <a:solidFill>
                  <a:srgbClr val="FF0000"/>
                </a:solidFill>
                <a:effectLst>
                  <a:outerShdw blurRad="38100" dist="38100" dir="2700000" algn="tl">
                    <a:srgbClr val="C0C0C0"/>
                  </a:outerShdw>
                </a:effectLst>
                <a:ea typeface="楷体_GB2312" pitchFamily="49" charset="-122"/>
              </a:rPr>
              <a:t>、注意：</a:t>
            </a:r>
            <a:endParaRPr lang="zh-CN" altLang="en-US" sz="3600" dirty="0">
              <a:solidFill>
                <a:srgbClr val="FF0000"/>
              </a:solidFill>
              <a:effectLst>
                <a:outerShdw blurRad="38100" dist="38100" dir="2700000" algn="tl">
                  <a:srgbClr val="C0C0C0"/>
                </a:outerShdw>
              </a:effectLst>
              <a:ea typeface="楷体_GB2312" pitchFamily="49" charset="-122"/>
            </a:endParaRPr>
          </a:p>
          <a:p>
            <a:pPr marL="457200" indent="-457200" algn="just" eaLnBrk="1">
              <a:lnSpc>
                <a:spcPct val="150000"/>
              </a:lnSpc>
              <a:spcBef>
                <a:spcPts val="600"/>
              </a:spcBef>
              <a:spcAft>
                <a:spcPts val="600"/>
              </a:spcAft>
              <a:buFontTx/>
              <a:buAutoNum type="arabicParenBoth"/>
              <a:defRPr/>
            </a:pPr>
            <a:r>
              <a:rPr lang="zh-CN" altLang="en-US" sz="2400" dirty="0">
                <a:solidFill>
                  <a:srgbClr val="0037E8"/>
                </a:solidFill>
                <a:ea typeface="楷体_GB2312" pitchFamily="49" charset="-122"/>
              </a:rPr>
              <a:t>用</a:t>
            </a:r>
            <a:r>
              <a:rPr lang="en-US" altLang="zh-CN" sz="2400" dirty="0">
                <a:solidFill>
                  <a:srgbClr val="0037E8"/>
                </a:solidFill>
                <a:ea typeface="楷体_GB2312" pitchFamily="49" charset="-122"/>
              </a:rPr>
              <a:t>new</a:t>
            </a:r>
            <a:r>
              <a:rPr lang="zh-CN" altLang="en-US" sz="2400" dirty="0">
                <a:solidFill>
                  <a:srgbClr val="0037E8"/>
                </a:solidFill>
                <a:latin typeface="楷体_GB2312" pitchFamily="49" charset="-122"/>
                <a:ea typeface="楷体_GB2312" pitchFamily="49" charset="-122"/>
              </a:rPr>
              <a:t>申请</a:t>
            </a:r>
            <a:r>
              <a:rPr lang="zh-CN" altLang="en-US" sz="2400" dirty="0">
                <a:solidFill>
                  <a:srgbClr val="0037E8"/>
                </a:solidFill>
                <a:ea typeface="楷体_GB2312" pitchFamily="49" charset="-122"/>
              </a:rPr>
              <a:t>的内存空间，必须用</a:t>
            </a:r>
            <a:r>
              <a:rPr lang="en-US" altLang="zh-CN" sz="2400" dirty="0">
                <a:solidFill>
                  <a:srgbClr val="0037E8"/>
                </a:solidFill>
                <a:ea typeface="楷体_GB2312" pitchFamily="49" charset="-122"/>
              </a:rPr>
              <a:t>delete</a:t>
            </a:r>
            <a:r>
              <a:rPr lang="zh-CN" altLang="en-US" sz="2400" dirty="0">
                <a:solidFill>
                  <a:srgbClr val="0037E8"/>
                </a:solidFill>
                <a:ea typeface="楷体_GB2312" pitchFamily="49" charset="-122"/>
              </a:rPr>
              <a:t>释放。严格意义上，</a:t>
            </a:r>
            <a:r>
              <a:rPr lang="en-US" altLang="zh-CN" sz="2400" dirty="0">
                <a:solidFill>
                  <a:srgbClr val="0037E8"/>
                </a:solidFill>
                <a:latin typeface="楷体_GB2312" pitchFamily="49" charset="-122"/>
                <a:ea typeface="楷体_GB2312" pitchFamily="49" charset="-122"/>
              </a:rPr>
              <a:t>delete</a:t>
            </a:r>
            <a:r>
              <a:rPr lang="zh-CN" altLang="en-US" sz="2400" dirty="0">
                <a:solidFill>
                  <a:srgbClr val="0037E8"/>
                </a:solidFill>
                <a:latin typeface="楷体_GB2312" pitchFamily="49" charset="-122"/>
                <a:ea typeface="楷体_GB2312" pitchFamily="49" charset="-122"/>
              </a:rPr>
              <a:t>作用的对象必须是</a:t>
            </a:r>
            <a:r>
              <a:rPr lang="en-US" altLang="zh-CN" sz="2400" dirty="0">
                <a:solidFill>
                  <a:srgbClr val="0037E8"/>
                </a:solidFill>
                <a:latin typeface="楷体_GB2312" pitchFamily="49" charset="-122"/>
                <a:ea typeface="楷体_GB2312" pitchFamily="49" charset="-122"/>
              </a:rPr>
              <a:t>new</a:t>
            </a:r>
            <a:r>
              <a:rPr lang="zh-CN" altLang="en-US" sz="2400" dirty="0">
                <a:solidFill>
                  <a:srgbClr val="0037E8"/>
                </a:solidFill>
                <a:latin typeface="楷体_GB2312" pitchFamily="49" charset="-122"/>
                <a:ea typeface="楷体_GB2312" pitchFamily="49" charset="-122"/>
              </a:rPr>
              <a:t>动态分配的</a:t>
            </a:r>
            <a:r>
              <a:rPr lang="zh-CN" altLang="en-US" sz="2400" dirty="0">
                <a:solidFill>
                  <a:srgbClr val="0037E8"/>
                </a:solidFill>
                <a:ea typeface="楷体_GB2312" pitchFamily="49" charset="-122"/>
              </a:rPr>
              <a:t>内存</a:t>
            </a:r>
            <a:r>
              <a:rPr lang="zh-CN" altLang="en-US" sz="2400" dirty="0">
                <a:solidFill>
                  <a:srgbClr val="0037E8"/>
                </a:solidFill>
                <a:latin typeface="楷体_GB2312" pitchFamily="49" charset="-122"/>
                <a:ea typeface="楷体_GB2312" pitchFamily="49" charset="-122"/>
              </a:rPr>
              <a:t>空间的首地址，但是</a:t>
            </a:r>
            <a:r>
              <a:rPr lang="zh-CN" altLang="en-US" sz="2400" dirty="0">
                <a:solidFill>
                  <a:srgbClr val="FF0000"/>
                </a:solidFill>
                <a:latin typeface="楷体_GB2312" pitchFamily="49" charset="-122"/>
                <a:ea typeface="楷体_GB2312" pitchFamily="49" charset="-122"/>
              </a:rPr>
              <a:t>空指针和</a:t>
            </a:r>
            <a:r>
              <a:rPr lang="en-US" altLang="zh-CN" sz="2400" dirty="0">
                <a:solidFill>
                  <a:srgbClr val="FF0000"/>
                </a:solidFill>
                <a:latin typeface="楷体_GB2312" pitchFamily="49" charset="-122"/>
                <a:ea typeface="楷体_GB2312" pitchFamily="49" charset="-122"/>
              </a:rPr>
              <a:t>malloc</a:t>
            </a:r>
            <a:r>
              <a:rPr lang="zh-CN" altLang="en-US" sz="2400" dirty="0">
                <a:solidFill>
                  <a:srgbClr val="FF0000"/>
                </a:solidFill>
                <a:latin typeface="楷体_GB2312" pitchFamily="49" charset="-122"/>
                <a:ea typeface="楷体_GB2312" pitchFamily="49" charset="-122"/>
              </a:rPr>
              <a:t>申请的内存空间也可用</a:t>
            </a:r>
            <a:r>
              <a:rPr lang="en-US" altLang="zh-CN" sz="2400" dirty="0">
                <a:solidFill>
                  <a:srgbClr val="FF0000"/>
                </a:solidFill>
                <a:latin typeface="楷体_GB2312" pitchFamily="49" charset="-122"/>
                <a:ea typeface="楷体_GB2312" pitchFamily="49" charset="-122"/>
              </a:rPr>
              <a:t>delete</a:t>
            </a:r>
            <a:r>
              <a:rPr lang="zh-CN" altLang="en-US" sz="2400" dirty="0">
                <a:solidFill>
                  <a:srgbClr val="FF0000"/>
                </a:solidFill>
                <a:latin typeface="楷体_GB2312" pitchFamily="49" charset="-122"/>
                <a:ea typeface="楷体_GB2312" pitchFamily="49" charset="-122"/>
              </a:rPr>
              <a:t>释放</a:t>
            </a:r>
            <a:endParaRPr lang="en-US" altLang="zh-CN" sz="2400" dirty="0">
              <a:solidFill>
                <a:srgbClr val="FF0000"/>
              </a:solidFill>
              <a:latin typeface="楷体_GB2312" pitchFamily="49" charset="-122"/>
              <a:ea typeface="楷体_GB2312" pitchFamily="49" charset="-122"/>
            </a:endParaRPr>
          </a:p>
          <a:p>
            <a:pPr marL="457200" indent="-457200" algn="just" eaLnBrk="1">
              <a:lnSpc>
                <a:spcPct val="150000"/>
              </a:lnSpc>
              <a:spcBef>
                <a:spcPts val="600"/>
              </a:spcBef>
              <a:spcAft>
                <a:spcPts val="600"/>
              </a:spcAft>
              <a:buFontTx/>
              <a:buAutoNum type="arabicParenBoth"/>
              <a:defRPr/>
            </a:pPr>
            <a:r>
              <a:rPr lang="zh-CN" altLang="en-US" sz="2400" dirty="0">
                <a:solidFill>
                  <a:srgbClr val="0037E8"/>
                </a:solidFill>
                <a:ea typeface="楷体_GB2312" pitchFamily="49" charset="-122"/>
              </a:rPr>
              <a:t>对一个指针只能调用一次</a:t>
            </a:r>
            <a:r>
              <a:rPr lang="en-US" altLang="zh-CN" sz="2400" dirty="0">
                <a:solidFill>
                  <a:srgbClr val="0037E8"/>
                </a:solidFill>
                <a:ea typeface="楷体_GB2312" pitchFamily="49" charset="-122"/>
              </a:rPr>
              <a:t>delete</a:t>
            </a:r>
            <a:endParaRPr lang="zh-CN" altLang="en-US" sz="2400" dirty="0">
              <a:solidFill>
                <a:srgbClr val="0037E8"/>
              </a:solidFill>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15900" y="852488"/>
            <a:ext cx="8748713" cy="5759450"/>
          </a:xfrm>
          <a:prstGeom prst="rect">
            <a:avLst/>
          </a:prstGeom>
          <a:solidFill>
            <a:schemeClr val="tx1"/>
          </a:solidFill>
          <a:ln w="38100">
            <a:solidFill>
              <a:schemeClr val="folHlink"/>
            </a:solidFill>
            <a:miter lim="800000"/>
          </a:ln>
        </p:spPr>
        <p:txBody>
          <a:bodyPr lIns="144000" tIns="0" rIns="144000" bIns="0"/>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#include &lt;iostream&gt;</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using namespace std;</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void main()</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     int *p;</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hlink"/>
                </a:solidFill>
                <a:latin typeface="Times New Roman" panose="02020603050405020304" charset="0"/>
                <a:cs typeface="Times New Roman" panose="02020603050405020304" charset="0"/>
              </a:rPr>
              <a:t>     </a:t>
            </a:r>
            <a:r>
              <a:rPr lang="en-US" altLang="zh-CN" sz="3000">
                <a:solidFill>
                  <a:srgbClr val="FF0000"/>
                </a:solidFill>
                <a:latin typeface="Times New Roman" panose="02020603050405020304" charset="0"/>
                <a:cs typeface="Times New Roman" panose="02020603050405020304" charset="0"/>
              </a:rPr>
              <a:t>p=new int;   </a:t>
            </a:r>
            <a:r>
              <a:rPr lang="en-US" altLang="zh-CN" sz="3000">
                <a:solidFill>
                  <a:schemeClr val="bg2"/>
                </a:solidFill>
                <a:latin typeface="Times New Roman" panose="02020603050405020304" charset="0"/>
                <a:cs typeface="Times New Roman" panose="02020603050405020304" charset="0"/>
              </a:rPr>
              <a:t>//</a:t>
            </a:r>
            <a:r>
              <a:rPr lang="zh-CN" altLang="en-US" sz="3000">
                <a:solidFill>
                  <a:schemeClr val="bg2"/>
                </a:solidFill>
                <a:latin typeface="Times New Roman" panose="02020603050405020304" charset="0"/>
                <a:cs typeface="Times New Roman" panose="02020603050405020304" charset="0"/>
              </a:rPr>
              <a:t>分配内存空间</a:t>
            </a:r>
            <a:endParaRPr lang="zh-CN" altLang="en-US"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zh-CN" altLang="en-US" sz="3000">
                <a:solidFill>
                  <a:schemeClr val="bg2"/>
                </a:solidFill>
                <a:latin typeface="Times New Roman" panose="02020603050405020304" charset="0"/>
                <a:cs typeface="Times New Roman" panose="02020603050405020304" charset="0"/>
              </a:rPr>
              <a:t>     *</a:t>
            </a:r>
            <a:r>
              <a:rPr lang="en-US" altLang="zh-CN" sz="3000">
                <a:solidFill>
                  <a:schemeClr val="bg2"/>
                </a:solidFill>
                <a:latin typeface="Times New Roman" panose="02020603050405020304" charset="0"/>
                <a:cs typeface="Times New Roman" panose="02020603050405020304" charset="0"/>
              </a:rPr>
              <a:t>p=5;</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     cout&lt;&lt;*p;</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hlink"/>
                </a:solidFill>
                <a:latin typeface="Times New Roman" panose="02020603050405020304" charset="0"/>
                <a:cs typeface="Times New Roman" panose="02020603050405020304" charset="0"/>
              </a:rPr>
              <a:t>     </a:t>
            </a:r>
            <a:r>
              <a:rPr lang="en-US" altLang="zh-CN" sz="3000">
                <a:solidFill>
                  <a:srgbClr val="FF0000"/>
                </a:solidFill>
                <a:latin typeface="Times New Roman" panose="02020603050405020304" charset="0"/>
                <a:cs typeface="Times New Roman" panose="02020603050405020304" charset="0"/>
              </a:rPr>
              <a:t>delete p;      </a:t>
            </a:r>
            <a:r>
              <a:rPr lang="en-US" altLang="zh-CN" sz="3000">
                <a:solidFill>
                  <a:schemeClr val="bg2"/>
                </a:solidFill>
                <a:latin typeface="Times New Roman" panose="02020603050405020304" charset="0"/>
                <a:cs typeface="Times New Roman" panose="02020603050405020304" charset="0"/>
              </a:rPr>
              <a:t>//</a:t>
            </a:r>
            <a:r>
              <a:rPr lang="zh-CN" altLang="en-US" sz="3000">
                <a:solidFill>
                  <a:schemeClr val="bg2"/>
                </a:solidFill>
                <a:latin typeface="Times New Roman" panose="02020603050405020304" charset="0"/>
                <a:cs typeface="Times New Roman" panose="02020603050405020304" charset="0"/>
              </a:rPr>
              <a:t>释放内存空间</a:t>
            </a:r>
            <a:endParaRPr lang="en-US" altLang="zh-CN" sz="3000">
              <a:solidFill>
                <a:schemeClr val="bg2"/>
              </a:solidFill>
              <a:latin typeface="Times New Roman" panose="02020603050405020304" charset="0"/>
              <a:cs typeface="Times New Roman" panose="02020603050405020304" charset="0"/>
            </a:endParaRPr>
          </a:p>
          <a:p>
            <a:pPr eaLnBrk="1">
              <a:spcBef>
                <a:spcPts val="500"/>
              </a:spcBef>
              <a:spcAft>
                <a:spcPts val="500"/>
              </a:spcAft>
              <a:buClrTx/>
              <a:buSzTx/>
              <a:buFontTx/>
              <a:buNone/>
            </a:pPr>
            <a:r>
              <a:rPr lang="en-US" altLang="zh-CN" sz="3000">
                <a:solidFill>
                  <a:schemeClr val="bg2"/>
                </a:solidFill>
                <a:latin typeface="Times New Roman" panose="02020603050405020304" charset="0"/>
                <a:cs typeface="Times New Roman" panose="02020603050405020304" charset="0"/>
              </a:rPr>
              <a:t>}</a:t>
            </a:r>
            <a:endParaRPr lang="zh-CN" altLang="en-US" sz="3000">
              <a:solidFill>
                <a:schemeClr val="bg2"/>
              </a:solidFill>
              <a:latin typeface="Times New Roman" panose="02020603050405020304" charset="0"/>
              <a:cs typeface="Times New Roman" panose="02020603050405020304" charset="0"/>
            </a:endParaRPr>
          </a:p>
        </p:txBody>
      </p:sp>
      <p:sp>
        <p:nvSpPr>
          <p:cNvPr id="39939" name="Rectangle 3"/>
          <p:cNvSpPr>
            <a:spLocks noChangeArrowheads="1"/>
          </p:cNvSpPr>
          <p:nvPr/>
        </p:nvSpPr>
        <p:spPr bwMode="auto">
          <a:xfrm>
            <a:off x="201613" y="176213"/>
            <a:ext cx="7107237" cy="646112"/>
          </a:xfrm>
          <a:prstGeom prst="rect">
            <a:avLst/>
          </a:prstGeom>
          <a:solidFill>
            <a:schemeClr val="hlink"/>
          </a:solidFill>
          <a:ln w="9525">
            <a:noFill/>
            <a:miter lim="800000"/>
          </a:ln>
        </p:spPr>
        <p:txBody>
          <a:bodyPr>
            <a:spAutoFit/>
          </a:bodyPr>
          <a:lstStyle/>
          <a:p>
            <a:pPr eaLnBrk="1" hangingPunct="1">
              <a:spcBef>
                <a:spcPct val="50000"/>
              </a:spcBef>
              <a:defRPr/>
            </a:pPr>
            <a:r>
              <a:rPr lang="en-US" altLang="zh-CN" sz="3600" dirty="0">
                <a:solidFill>
                  <a:schemeClr val="bg2"/>
                </a:solidFill>
                <a:effectLst>
                  <a:outerShdw blurRad="38100" dist="38100" dir="2700000" algn="tl">
                    <a:srgbClr val="000000">
                      <a:alpha val="43137"/>
                    </a:srgbClr>
                  </a:outerShdw>
                </a:effectLst>
                <a:latin typeface="楷体_GB2312" pitchFamily="49" charset="-122"/>
              </a:rPr>
              <a:t>【</a:t>
            </a:r>
            <a:r>
              <a:rPr lang="zh-CN" altLang="en-US" sz="3600" dirty="0">
                <a:solidFill>
                  <a:schemeClr val="bg2"/>
                </a:solidFill>
                <a:effectLst>
                  <a:outerShdw blurRad="38100" dist="38100" dir="2700000" algn="tl">
                    <a:srgbClr val="000000">
                      <a:alpha val="43137"/>
                    </a:srgbClr>
                  </a:outerShdw>
                </a:effectLst>
                <a:latin typeface="楷体_GB2312" pitchFamily="49" charset="-122"/>
              </a:rPr>
              <a:t>例</a:t>
            </a:r>
            <a:r>
              <a:rPr lang="en-US" altLang="zh-CN" sz="3600" dirty="0">
                <a:solidFill>
                  <a:schemeClr val="bg2"/>
                </a:solidFill>
                <a:effectLst>
                  <a:outerShdw blurRad="38100" dist="38100" dir="2700000" algn="tl">
                    <a:srgbClr val="000000">
                      <a:alpha val="43137"/>
                    </a:srgbClr>
                  </a:outerShdw>
                </a:effectLst>
                <a:latin typeface="楷体_GB2312" pitchFamily="49" charset="-122"/>
              </a:rPr>
              <a:t>2.3】new</a:t>
            </a:r>
            <a:r>
              <a:rPr lang="zh-CN" altLang="en-US" sz="3600" dirty="0">
                <a:solidFill>
                  <a:schemeClr val="bg2"/>
                </a:solidFill>
                <a:effectLst>
                  <a:outerShdw blurRad="38100" dist="38100" dir="2700000" algn="tl">
                    <a:srgbClr val="000000">
                      <a:alpha val="43137"/>
                    </a:srgbClr>
                  </a:outerShdw>
                </a:effectLst>
                <a:latin typeface="楷体_GB2312" pitchFamily="49" charset="-122"/>
              </a:rPr>
              <a:t>与</a:t>
            </a:r>
            <a:r>
              <a:rPr lang="en-US" altLang="zh-CN" sz="3600" dirty="0">
                <a:solidFill>
                  <a:schemeClr val="bg2"/>
                </a:solidFill>
                <a:effectLst>
                  <a:outerShdw blurRad="38100" dist="38100" dir="2700000" algn="tl">
                    <a:srgbClr val="000000">
                      <a:alpha val="43137"/>
                    </a:srgbClr>
                  </a:outerShdw>
                </a:effectLst>
                <a:latin typeface="楷体_GB2312" pitchFamily="49" charset="-122"/>
              </a:rPr>
              <a:t>delete</a:t>
            </a:r>
            <a:r>
              <a:rPr lang="zh-CN" altLang="en-US" sz="3600" dirty="0">
                <a:solidFill>
                  <a:schemeClr val="bg2"/>
                </a:solidFill>
                <a:effectLst>
                  <a:outerShdw blurRad="38100" dist="38100" dir="2700000" algn="tl">
                    <a:srgbClr val="000000">
                      <a:alpha val="43137"/>
                    </a:srgbClr>
                  </a:outerShdw>
                </a:effectLst>
                <a:latin typeface="楷体_GB2312" pitchFamily="49" charset="-122"/>
              </a:rPr>
              <a:t>应用举例</a:t>
            </a:r>
            <a:endParaRPr lang="zh-CN" altLang="en-US" sz="3600" dirty="0">
              <a:solidFill>
                <a:schemeClr val="bg2"/>
              </a:solidFill>
              <a:effectLst>
                <a:outerShdw blurRad="38100" dist="38100" dir="2700000" algn="tl">
                  <a:srgbClr val="000000">
                    <a:alpha val="43137"/>
                  </a:srgbClr>
                </a:outerShdw>
              </a:effectLst>
              <a:latin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23850" y="373063"/>
            <a:ext cx="8496300" cy="6137275"/>
          </a:xfrm>
          <a:prstGeom prst="rect">
            <a:avLst/>
          </a:prstGeom>
          <a:solidFill>
            <a:schemeClr val="tx1"/>
          </a:solidFill>
          <a:ln w="38100">
            <a:solidFill>
              <a:schemeClr val="folHlink"/>
            </a:solidFill>
            <a:miter lim="800000"/>
          </a:ln>
        </p:spPr>
        <p:txBody>
          <a:bodyPr>
            <a:spAutoFit/>
          </a:bodyPr>
          <a:lstStyle>
            <a:lvl1pPr indent="719455"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30000"/>
              </a:lnSpc>
              <a:spcBef>
                <a:spcPts val="600"/>
              </a:spcBef>
              <a:spcAft>
                <a:spcPts val="600"/>
              </a:spcAft>
              <a:buClrTx/>
              <a:buSzTx/>
              <a:buFontTx/>
              <a:buNone/>
            </a:pPr>
            <a:r>
              <a:rPr lang="zh-CN" altLang="en-US">
                <a:solidFill>
                  <a:schemeClr val="bg2"/>
                </a:solidFill>
                <a:latin typeface="Arial Black" panose="020B0A04020102020204" pitchFamily="34" charset="0"/>
              </a:rPr>
              <a:t>在使用</a:t>
            </a:r>
            <a:r>
              <a:rPr lang="en-US" altLang="zh-CN">
                <a:solidFill>
                  <a:schemeClr val="bg2"/>
                </a:solidFill>
                <a:latin typeface="Arial Black" panose="020B0A04020102020204" pitchFamily="34" charset="0"/>
              </a:rPr>
              <a:t>new</a:t>
            </a:r>
            <a:r>
              <a:rPr lang="zh-CN" altLang="en-US">
                <a:solidFill>
                  <a:schemeClr val="bg2"/>
                </a:solidFill>
                <a:latin typeface="Arial Black" panose="020B0A04020102020204" pitchFamily="34" charset="0"/>
              </a:rPr>
              <a:t>动态分配内存空间的同时，进行初始化。使用形式为：</a:t>
            </a:r>
            <a:endParaRPr lang="zh-CN" altLang="en-US">
              <a:solidFill>
                <a:schemeClr val="bg2"/>
              </a:solidFill>
              <a:latin typeface="Arial Black" panose="020B0A04020102020204" pitchFamily="34" charset="0"/>
            </a:endParaRPr>
          </a:p>
          <a:p>
            <a:pPr eaLnBrk="1">
              <a:lnSpc>
                <a:spcPct val="130000"/>
              </a:lnSpc>
              <a:spcBef>
                <a:spcPts val="600"/>
              </a:spcBef>
              <a:spcAft>
                <a:spcPts val="600"/>
              </a:spcAft>
              <a:buClrTx/>
              <a:buSzTx/>
              <a:buFontTx/>
              <a:buNone/>
            </a:pPr>
            <a:r>
              <a:rPr lang="zh-CN" altLang="en-US">
                <a:solidFill>
                  <a:srgbClr val="FF0000"/>
                </a:solidFill>
                <a:latin typeface="Arial Black" panose="020B0A04020102020204" pitchFamily="34" charset="0"/>
              </a:rPr>
              <a:t>指针变量 </a:t>
            </a:r>
            <a:r>
              <a:rPr lang="en-US" altLang="zh-CN">
                <a:solidFill>
                  <a:srgbClr val="FF0000"/>
                </a:solidFill>
                <a:latin typeface="Arial Black" panose="020B0A04020102020204" pitchFamily="34" charset="0"/>
              </a:rPr>
              <a:t>= new </a:t>
            </a:r>
            <a:r>
              <a:rPr lang="zh-CN" altLang="en-US">
                <a:solidFill>
                  <a:srgbClr val="FF0000"/>
                </a:solidFill>
                <a:latin typeface="Arial Black" panose="020B0A04020102020204" pitchFamily="34" charset="0"/>
              </a:rPr>
              <a:t>数据类型</a:t>
            </a:r>
            <a:r>
              <a:rPr lang="en-US" altLang="zh-CN">
                <a:solidFill>
                  <a:srgbClr val="FF0000"/>
                </a:solidFill>
                <a:latin typeface="Arial Black" panose="020B0A04020102020204" pitchFamily="34" charset="0"/>
              </a:rPr>
              <a:t>(</a:t>
            </a:r>
            <a:r>
              <a:rPr lang="zh-CN" altLang="en-US">
                <a:solidFill>
                  <a:srgbClr val="FF0000"/>
                </a:solidFill>
                <a:latin typeface="Arial Black" panose="020B0A04020102020204" pitchFamily="34" charset="0"/>
              </a:rPr>
              <a:t>初始值</a:t>
            </a:r>
            <a:r>
              <a:rPr lang="en-US" altLang="zh-CN">
                <a:solidFill>
                  <a:srgbClr val="FF0000"/>
                </a:solidFill>
                <a:latin typeface="Arial Black" panose="020B0A04020102020204" pitchFamily="34" charset="0"/>
              </a:rPr>
              <a:t>);</a:t>
            </a:r>
            <a:endParaRPr lang="zh-CN" altLang="en-US">
              <a:solidFill>
                <a:srgbClr val="FF0000"/>
              </a:solidFill>
              <a:latin typeface="Arial Black" panose="020B0A04020102020204" pitchFamily="34" charset="0"/>
            </a:endParaRPr>
          </a:p>
          <a:p>
            <a:pPr eaLnBrk="1">
              <a:lnSpc>
                <a:spcPct val="130000"/>
              </a:lnSpc>
              <a:spcBef>
                <a:spcPts val="600"/>
              </a:spcBef>
              <a:spcAft>
                <a:spcPts val="600"/>
              </a:spcAft>
              <a:buClrTx/>
              <a:buSzTx/>
              <a:buFontTx/>
              <a:buNone/>
            </a:pPr>
            <a:r>
              <a:rPr lang="zh-CN" altLang="en-US">
                <a:solidFill>
                  <a:schemeClr val="bg2"/>
                </a:solidFill>
                <a:latin typeface="Arial Black" panose="020B0A04020102020204" pitchFamily="34" charset="0"/>
              </a:rPr>
              <a:t>例如上例中的：</a:t>
            </a:r>
            <a:endParaRPr lang="zh-CN" altLang="en-US">
              <a:solidFill>
                <a:schemeClr val="bg2"/>
              </a:solidFill>
              <a:latin typeface="Arial Black" panose="020B0A04020102020204" pitchFamily="34" charset="0"/>
            </a:endParaRPr>
          </a:p>
          <a:p>
            <a:pPr eaLnBrk="1">
              <a:lnSpc>
                <a:spcPct val="130000"/>
              </a:lnSpc>
              <a:spcBef>
                <a:spcPts val="600"/>
              </a:spcBef>
              <a:spcAft>
                <a:spcPts val="600"/>
              </a:spcAft>
              <a:buClrTx/>
              <a:buSzTx/>
              <a:buFontTx/>
              <a:buNone/>
            </a:pPr>
            <a:r>
              <a:rPr lang="en-US" altLang="zh-CN">
                <a:solidFill>
                  <a:srgbClr val="0037E8"/>
                </a:solidFill>
                <a:latin typeface="Arial Black" panose="020B0A04020102020204" pitchFamily="34" charset="0"/>
              </a:rPr>
              <a:t>      p=new int;</a:t>
            </a:r>
            <a:endParaRPr lang="en-US" altLang="zh-CN">
              <a:solidFill>
                <a:srgbClr val="0037E8"/>
              </a:solidFill>
              <a:latin typeface="Arial Black" panose="020B0A04020102020204" pitchFamily="34" charset="0"/>
            </a:endParaRPr>
          </a:p>
          <a:p>
            <a:pPr eaLnBrk="1">
              <a:lnSpc>
                <a:spcPct val="130000"/>
              </a:lnSpc>
              <a:spcBef>
                <a:spcPts val="600"/>
              </a:spcBef>
              <a:spcAft>
                <a:spcPts val="600"/>
              </a:spcAft>
              <a:buClrTx/>
              <a:buSzTx/>
              <a:buFontTx/>
              <a:buNone/>
            </a:pPr>
            <a:r>
              <a:rPr lang="en-US" altLang="zh-CN">
                <a:solidFill>
                  <a:srgbClr val="0037E8"/>
                </a:solidFill>
                <a:latin typeface="Arial Black" panose="020B0A04020102020204" pitchFamily="34" charset="0"/>
              </a:rPr>
              <a:t>      *p=5;</a:t>
            </a:r>
            <a:endParaRPr lang="en-US" altLang="zh-CN">
              <a:solidFill>
                <a:srgbClr val="0037E8"/>
              </a:solidFill>
              <a:latin typeface="Arial Black" panose="020B0A04020102020204" pitchFamily="34" charset="0"/>
            </a:endParaRPr>
          </a:p>
          <a:p>
            <a:pPr eaLnBrk="1">
              <a:lnSpc>
                <a:spcPct val="130000"/>
              </a:lnSpc>
              <a:spcBef>
                <a:spcPts val="600"/>
              </a:spcBef>
              <a:spcAft>
                <a:spcPts val="600"/>
              </a:spcAft>
              <a:buClrTx/>
              <a:buSzTx/>
              <a:buFontTx/>
              <a:buNone/>
            </a:pPr>
            <a:r>
              <a:rPr lang="zh-CN" altLang="en-US">
                <a:solidFill>
                  <a:schemeClr val="bg2"/>
                </a:solidFill>
                <a:latin typeface="Arial Black" panose="020B0A04020102020204" pitchFamily="34" charset="0"/>
              </a:rPr>
              <a:t>也可以写成：</a:t>
            </a:r>
            <a:endParaRPr lang="zh-CN" altLang="en-US">
              <a:solidFill>
                <a:schemeClr val="bg2"/>
              </a:solidFill>
              <a:latin typeface="Arial Black" panose="020B0A04020102020204" pitchFamily="34" charset="0"/>
            </a:endParaRPr>
          </a:p>
          <a:p>
            <a:pPr eaLnBrk="1">
              <a:lnSpc>
                <a:spcPct val="130000"/>
              </a:lnSpc>
              <a:spcBef>
                <a:spcPts val="600"/>
              </a:spcBef>
              <a:spcAft>
                <a:spcPts val="600"/>
              </a:spcAft>
              <a:buClrTx/>
              <a:buSzTx/>
              <a:buFontTx/>
              <a:buNone/>
            </a:pPr>
            <a:r>
              <a:rPr lang="en-US" altLang="zh-CN">
                <a:solidFill>
                  <a:srgbClr val="0037E8"/>
                </a:solidFill>
                <a:latin typeface="Arial Black" panose="020B0A04020102020204" pitchFamily="34" charset="0"/>
              </a:rPr>
              <a:t>      p=new int(5);</a:t>
            </a:r>
            <a:r>
              <a:rPr lang="zh-CN" altLang="en-US">
                <a:solidFill>
                  <a:srgbClr val="0037E8"/>
                </a:solidFill>
                <a:latin typeface="Arial Black" panose="020B0A04020102020204" pitchFamily="34" charset="0"/>
              </a:rPr>
              <a:t> </a:t>
            </a:r>
            <a:endParaRPr lang="zh-CN" altLang="en-US">
              <a:solidFill>
                <a:srgbClr val="0037E8"/>
              </a:solidFill>
              <a:latin typeface="Arial Black" panose="020B0A040201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07950" y="192088"/>
            <a:ext cx="8928100" cy="6473825"/>
          </a:xfrm>
          <a:prstGeom prst="rect">
            <a:avLst/>
          </a:prstGeom>
          <a:solidFill>
            <a:schemeClr val="tx1"/>
          </a:solidFill>
          <a:ln w="38100">
            <a:solidFill>
              <a:schemeClr val="folHlink"/>
            </a:solidFill>
            <a:miter lim="800000"/>
          </a:ln>
        </p:spPr>
        <p:txBody>
          <a:bodyPr>
            <a:spAutoFit/>
          </a:bodyPr>
          <a:lstStyle/>
          <a:p>
            <a:pPr algn="just" eaLnBrk="1">
              <a:lnSpc>
                <a:spcPct val="120000"/>
              </a:lnSpc>
              <a:spcBef>
                <a:spcPts val="300"/>
              </a:spcBef>
              <a:spcAft>
                <a:spcPts val="300"/>
              </a:spcAft>
              <a:buClr>
                <a:schemeClr val="hlink"/>
              </a:buClr>
              <a:buSzPct val="70000"/>
              <a:defRPr/>
            </a:pPr>
            <a:r>
              <a:rPr lang="en-US" altLang="zh-CN" sz="3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4</a:t>
            </a:r>
            <a:r>
              <a:rPr lang="zh-CN" altLang="en-US" sz="3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、用</a:t>
            </a:r>
            <a:r>
              <a:rPr lang="en-US" altLang="zh-CN" sz="3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new</a:t>
            </a:r>
            <a:r>
              <a:rPr lang="zh-CN" altLang="en-US" sz="3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rPr>
              <a:t>建立数组类型的变量</a:t>
            </a:r>
            <a:endParaRPr lang="zh-CN" altLang="en-US" sz="3600" dirty="0">
              <a:solidFill>
                <a:srgbClr val="FF0000"/>
              </a:solidFill>
              <a:effectLst>
                <a:outerShdw blurRad="38100" dist="38100" dir="2700000" algn="tl">
                  <a:srgbClr val="000000">
                    <a:alpha val="43137"/>
                  </a:srgbClr>
                </a:outerShdw>
              </a:effectLst>
              <a:latin typeface="楷体_GB2312" pitchFamily="49" charset="-122"/>
              <a:ea typeface="楷体_GB2312" pitchFamily="49" charset="-122"/>
            </a:endParaRPr>
          </a:p>
          <a:p>
            <a:pPr algn="ctr" eaLnBrk="1">
              <a:lnSpc>
                <a:spcPct val="130000"/>
              </a:lnSpc>
              <a:spcBef>
                <a:spcPts val="600"/>
              </a:spcBef>
              <a:spcAft>
                <a:spcPts val="600"/>
              </a:spcAft>
              <a:defRPr/>
            </a:pPr>
            <a:r>
              <a:rPr lang="zh-CN" altLang="en-US" sz="2800" dirty="0">
                <a:solidFill>
                  <a:srgbClr val="0037E8"/>
                </a:solidFill>
                <a:latin typeface="楷体_GB2312" pitchFamily="49" charset="-122"/>
                <a:ea typeface="楷体_GB2312" pitchFamily="49" charset="-122"/>
              </a:rPr>
              <a:t>指针变量 </a:t>
            </a:r>
            <a:r>
              <a:rPr lang="en-US" altLang="zh-CN" sz="2800" dirty="0">
                <a:solidFill>
                  <a:srgbClr val="0037E8"/>
                </a:solidFill>
                <a:latin typeface="楷体_GB2312" pitchFamily="49" charset="-122"/>
                <a:ea typeface="楷体_GB2312" pitchFamily="49" charset="-122"/>
              </a:rPr>
              <a:t>= new </a:t>
            </a:r>
            <a:r>
              <a:rPr lang="zh-CN" altLang="en-US" sz="2800" dirty="0">
                <a:solidFill>
                  <a:srgbClr val="0037E8"/>
                </a:solidFill>
                <a:latin typeface="楷体_GB2312" pitchFamily="49" charset="-122"/>
                <a:ea typeface="楷体_GB2312" pitchFamily="49" charset="-122"/>
              </a:rPr>
              <a:t>数据类型</a:t>
            </a:r>
            <a:r>
              <a:rPr lang="en-US" altLang="zh-CN" sz="2800" dirty="0">
                <a:solidFill>
                  <a:srgbClr val="0037E8"/>
                </a:solidFill>
                <a:latin typeface="楷体_GB2312" pitchFamily="49" charset="-122"/>
                <a:ea typeface="楷体_GB2312" pitchFamily="49" charset="-122"/>
              </a:rPr>
              <a:t>[</a:t>
            </a:r>
            <a:r>
              <a:rPr lang="zh-CN" altLang="en-US" sz="2800" dirty="0">
                <a:solidFill>
                  <a:srgbClr val="0037E8"/>
                </a:solidFill>
                <a:latin typeface="楷体_GB2312" pitchFamily="49" charset="-122"/>
                <a:ea typeface="楷体_GB2312" pitchFamily="49" charset="-122"/>
              </a:rPr>
              <a:t>数组大小</a:t>
            </a:r>
            <a:r>
              <a:rPr lang="en-US" altLang="zh-CN" sz="2800" dirty="0">
                <a:solidFill>
                  <a:srgbClr val="0037E8"/>
                </a:solidFill>
                <a:latin typeface="楷体_GB2312" pitchFamily="49" charset="-122"/>
                <a:ea typeface="楷体_GB2312" pitchFamily="49" charset="-122"/>
              </a:rPr>
              <a:t>];</a:t>
            </a:r>
            <a:endParaRPr lang="zh-CN" altLang="en-US" sz="2800" dirty="0">
              <a:solidFill>
                <a:srgbClr val="0037E8"/>
              </a:solidFill>
              <a:latin typeface="楷体_GB2312" pitchFamily="49" charset="-122"/>
              <a:ea typeface="楷体_GB2312" pitchFamily="49" charset="-122"/>
            </a:endParaRPr>
          </a:p>
          <a:p>
            <a:pPr indent="720090" algn="just" eaLnBrk="1">
              <a:lnSpc>
                <a:spcPct val="130000"/>
              </a:lnSpc>
              <a:spcBef>
                <a:spcPts val="600"/>
              </a:spcBef>
              <a:spcAft>
                <a:spcPts val="600"/>
              </a:spcAft>
              <a:defRPr/>
            </a:pPr>
            <a:r>
              <a:rPr lang="zh-CN" altLang="en-US" sz="2800" dirty="0">
                <a:solidFill>
                  <a:schemeClr val="bg2"/>
                </a:solidFill>
                <a:latin typeface="楷体_GB2312" pitchFamily="49" charset="-122"/>
                <a:ea typeface="楷体_GB2312" pitchFamily="49" charset="-122"/>
              </a:rPr>
              <a:t>此时，</a:t>
            </a:r>
            <a:r>
              <a:rPr lang="zh-CN" altLang="en-US" sz="2800" dirty="0">
                <a:solidFill>
                  <a:srgbClr val="009900"/>
                </a:solidFill>
                <a:latin typeface="楷体_GB2312" pitchFamily="49" charset="-122"/>
                <a:ea typeface="楷体_GB2312" pitchFamily="49" charset="-122"/>
              </a:rPr>
              <a:t>指针变量指向第一个数组元素的内存空间地址</a:t>
            </a:r>
            <a:r>
              <a:rPr lang="zh-CN" altLang="en-US" sz="2800" dirty="0">
                <a:solidFill>
                  <a:schemeClr val="bg2"/>
                </a:solidFill>
                <a:latin typeface="楷体_GB2312" pitchFamily="49" charset="-122"/>
                <a:ea typeface="楷体_GB2312" pitchFamily="49" charset="-122"/>
              </a:rPr>
              <a:t>。使用</a:t>
            </a:r>
            <a:r>
              <a:rPr lang="en-US" altLang="zh-CN" sz="2800" dirty="0">
                <a:solidFill>
                  <a:srgbClr val="009900"/>
                </a:solidFill>
                <a:latin typeface="楷体_GB2312" pitchFamily="49" charset="-122"/>
                <a:ea typeface="楷体_GB2312" pitchFamily="49" charset="-122"/>
              </a:rPr>
              <a:t>new</a:t>
            </a:r>
            <a:r>
              <a:rPr lang="zh-CN" altLang="en-US" sz="2800" dirty="0">
                <a:solidFill>
                  <a:srgbClr val="009900"/>
                </a:solidFill>
                <a:latin typeface="楷体_GB2312" pitchFamily="49" charset="-122"/>
                <a:ea typeface="楷体_GB2312" pitchFamily="49" charset="-122"/>
              </a:rPr>
              <a:t>分配数组内存空间时，不能提供初始值</a:t>
            </a:r>
            <a:r>
              <a:rPr lang="zh-CN" altLang="en-US" sz="2800" dirty="0">
                <a:solidFill>
                  <a:schemeClr val="bg2"/>
                </a:solidFill>
                <a:latin typeface="楷体_GB2312" pitchFamily="49" charset="-122"/>
                <a:ea typeface="楷体_GB2312" pitchFamily="49" charset="-122"/>
              </a:rPr>
              <a:t>。使用</a:t>
            </a:r>
            <a:r>
              <a:rPr lang="en-US" altLang="zh-CN" sz="2800" dirty="0">
                <a:solidFill>
                  <a:schemeClr val="bg2"/>
                </a:solidFill>
                <a:latin typeface="楷体_GB2312" pitchFamily="49" charset="-122"/>
                <a:ea typeface="楷体_GB2312" pitchFamily="49" charset="-122"/>
              </a:rPr>
              <a:t>new</a:t>
            </a:r>
            <a:r>
              <a:rPr lang="zh-CN" altLang="en-US" sz="2800" dirty="0">
                <a:solidFill>
                  <a:schemeClr val="bg2"/>
                </a:solidFill>
                <a:latin typeface="楷体_GB2312" pitchFamily="49" charset="-122"/>
                <a:ea typeface="楷体_GB2312" pitchFamily="49" charset="-122"/>
              </a:rPr>
              <a:t>分配的数组内存空间也由</a:t>
            </a:r>
            <a:r>
              <a:rPr lang="en-US" altLang="zh-CN" sz="2800" dirty="0">
                <a:solidFill>
                  <a:schemeClr val="bg2"/>
                </a:solidFill>
                <a:latin typeface="楷体_GB2312" pitchFamily="49" charset="-122"/>
                <a:ea typeface="楷体_GB2312" pitchFamily="49" charset="-122"/>
              </a:rPr>
              <a:t>delete</a:t>
            </a:r>
            <a:r>
              <a:rPr lang="zh-CN" altLang="en-US" sz="2800" dirty="0">
                <a:solidFill>
                  <a:schemeClr val="bg2"/>
                </a:solidFill>
                <a:latin typeface="楷体_GB2312" pitchFamily="49" charset="-122"/>
                <a:ea typeface="楷体_GB2312" pitchFamily="49" charset="-122"/>
              </a:rPr>
              <a:t>释放。其形式为：</a:t>
            </a:r>
            <a:endParaRPr lang="zh-CN" altLang="en-US" sz="2800" dirty="0">
              <a:solidFill>
                <a:schemeClr val="bg2"/>
              </a:solidFill>
              <a:latin typeface="楷体_GB2312" pitchFamily="49" charset="-122"/>
              <a:ea typeface="楷体_GB2312" pitchFamily="49" charset="-122"/>
            </a:endParaRPr>
          </a:p>
          <a:p>
            <a:pPr indent="720090" algn="just" eaLnBrk="1">
              <a:lnSpc>
                <a:spcPct val="130000"/>
              </a:lnSpc>
              <a:spcBef>
                <a:spcPts val="600"/>
              </a:spcBef>
              <a:spcAft>
                <a:spcPts val="600"/>
              </a:spcAft>
              <a:defRPr/>
            </a:pPr>
            <a:r>
              <a:rPr lang="en-US" altLang="zh-CN" sz="2800" dirty="0">
                <a:solidFill>
                  <a:schemeClr val="bg2"/>
                </a:solidFill>
                <a:latin typeface="楷体_GB2312" pitchFamily="49" charset="-122"/>
                <a:ea typeface="楷体_GB2312" pitchFamily="49" charset="-122"/>
              </a:rPr>
              <a:t>         </a:t>
            </a:r>
            <a:r>
              <a:rPr lang="en-US" altLang="zh-CN" sz="2800" dirty="0">
                <a:solidFill>
                  <a:srgbClr val="0037E8"/>
                </a:solidFill>
                <a:latin typeface="楷体_GB2312" pitchFamily="49" charset="-122"/>
                <a:ea typeface="楷体_GB2312" pitchFamily="49" charset="-122"/>
              </a:rPr>
              <a:t>delete </a:t>
            </a:r>
            <a:r>
              <a:rPr lang="zh-CN" altLang="en-US" sz="2800" dirty="0">
                <a:solidFill>
                  <a:srgbClr val="0037E8"/>
                </a:solidFill>
                <a:latin typeface="楷体_GB2312" pitchFamily="49" charset="-122"/>
                <a:ea typeface="楷体_GB2312" pitchFamily="49" charset="-122"/>
              </a:rPr>
              <a:t>指针变量；      </a:t>
            </a:r>
            <a:r>
              <a:rPr lang="zh-CN" altLang="en-US" sz="2800" dirty="0">
                <a:solidFill>
                  <a:schemeClr val="bg2"/>
                </a:solidFill>
                <a:latin typeface="楷体_GB2312" pitchFamily="49" charset="-122"/>
                <a:ea typeface="楷体_GB2312" pitchFamily="49" charset="-122"/>
              </a:rPr>
              <a:t>或</a:t>
            </a:r>
            <a:endParaRPr lang="zh-CN" altLang="en-US" sz="2800" dirty="0">
              <a:solidFill>
                <a:schemeClr val="bg2"/>
              </a:solidFill>
              <a:latin typeface="楷体_GB2312" pitchFamily="49" charset="-122"/>
              <a:ea typeface="楷体_GB2312" pitchFamily="49" charset="-122"/>
            </a:endParaRPr>
          </a:p>
          <a:p>
            <a:pPr indent="720090" algn="just" eaLnBrk="1">
              <a:lnSpc>
                <a:spcPct val="130000"/>
              </a:lnSpc>
              <a:spcBef>
                <a:spcPts val="600"/>
              </a:spcBef>
              <a:spcAft>
                <a:spcPts val="600"/>
              </a:spcAft>
              <a:defRPr/>
            </a:pPr>
            <a:r>
              <a:rPr lang="en-US" altLang="zh-CN" sz="2800" dirty="0">
                <a:solidFill>
                  <a:schemeClr val="bg2"/>
                </a:solidFill>
                <a:latin typeface="楷体_GB2312" pitchFamily="49" charset="-122"/>
                <a:ea typeface="楷体_GB2312" pitchFamily="49" charset="-122"/>
              </a:rPr>
              <a:t>         </a:t>
            </a:r>
            <a:r>
              <a:rPr lang="en-US" altLang="zh-CN" sz="2800" dirty="0">
                <a:solidFill>
                  <a:srgbClr val="0037E8"/>
                </a:solidFill>
                <a:latin typeface="楷体_GB2312" pitchFamily="49" charset="-122"/>
                <a:ea typeface="楷体_GB2312" pitchFamily="49" charset="-122"/>
              </a:rPr>
              <a:t>delete [ ]</a:t>
            </a:r>
            <a:r>
              <a:rPr lang="zh-CN" altLang="en-US" sz="2800" dirty="0">
                <a:solidFill>
                  <a:srgbClr val="0037E8"/>
                </a:solidFill>
                <a:latin typeface="楷体_GB2312" pitchFamily="49" charset="-122"/>
                <a:ea typeface="楷体_GB2312" pitchFamily="49" charset="-122"/>
              </a:rPr>
              <a:t>指针变量；</a:t>
            </a:r>
            <a:endParaRPr lang="zh-CN" altLang="en-US" sz="2800" dirty="0">
              <a:solidFill>
                <a:srgbClr val="0037E8"/>
              </a:solidFill>
              <a:latin typeface="楷体_GB2312" pitchFamily="49" charset="-122"/>
              <a:ea typeface="楷体_GB2312" pitchFamily="49" charset="-122"/>
            </a:endParaRPr>
          </a:p>
          <a:p>
            <a:pPr indent="720090" algn="just" eaLnBrk="1">
              <a:lnSpc>
                <a:spcPct val="130000"/>
              </a:lnSpc>
              <a:spcBef>
                <a:spcPts val="600"/>
              </a:spcBef>
              <a:spcAft>
                <a:spcPts val="600"/>
              </a:spcAft>
              <a:defRPr/>
            </a:pPr>
            <a:r>
              <a:rPr lang="zh-CN" altLang="en-US" sz="2800" dirty="0">
                <a:solidFill>
                  <a:schemeClr val="bg2"/>
                </a:solidFill>
                <a:latin typeface="楷体_GB2312" pitchFamily="49" charset="-122"/>
                <a:ea typeface="楷体_GB2312" pitchFamily="49" charset="-122"/>
              </a:rPr>
              <a:t>同样，也可以使用</a:t>
            </a:r>
            <a:r>
              <a:rPr lang="en-US" altLang="zh-CN" sz="2800" dirty="0">
                <a:solidFill>
                  <a:srgbClr val="009900"/>
                </a:solidFill>
                <a:latin typeface="楷体_GB2312" pitchFamily="49" charset="-122"/>
                <a:ea typeface="楷体_GB2312" pitchFamily="49" charset="-122"/>
              </a:rPr>
              <a:t>new</a:t>
            </a:r>
            <a:r>
              <a:rPr lang="zh-CN" altLang="en-US" sz="2800" dirty="0">
                <a:solidFill>
                  <a:srgbClr val="009900"/>
                </a:solidFill>
                <a:latin typeface="楷体_GB2312" pitchFamily="49" charset="-122"/>
                <a:ea typeface="楷体_GB2312" pitchFamily="49" charset="-122"/>
              </a:rPr>
              <a:t>为多维数组分配内存空间</a:t>
            </a:r>
            <a:r>
              <a:rPr lang="zh-CN" altLang="en-US" sz="2800" dirty="0">
                <a:solidFill>
                  <a:schemeClr val="bg2"/>
                </a:solidFill>
                <a:latin typeface="楷体_GB2312" pitchFamily="49" charset="-122"/>
                <a:ea typeface="楷体_GB2312" pitchFamily="49" charset="-122"/>
              </a:rPr>
              <a:t>，但是</a:t>
            </a:r>
            <a:r>
              <a:rPr lang="zh-CN" altLang="en-US" sz="2800" dirty="0">
                <a:solidFill>
                  <a:srgbClr val="009900"/>
                </a:solidFill>
                <a:latin typeface="楷体_GB2312" pitchFamily="49" charset="-122"/>
                <a:ea typeface="楷体_GB2312" pitchFamily="49" charset="-122"/>
              </a:rPr>
              <a:t>除第一维可以为变量外，其它维必须为常量</a:t>
            </a:r>
            <a:endParaRPr lang="zh-CN" altLang="en-US" sz="2800" dirty="0">
              <a:solidFill>
                <a:srgbClr val="009900"/>
              </a:solidFill>
              <a:latin typeface="楷体_GB2312" pitchFamily="49" charset="-122"/>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6850" y="155575"/>
            <a:ext cx="8748713" cy="6546850"/>
          </a:xfrm>
          <a:prstGeom prst="rect">
            <a:avLst/>
          </a:prstGeom>
          <a:solidFill>
            <a:schemeClr val="tx1"/>
          </a:solidFill>
          <a:ln w="38100">
            <a:solidFill>
              <a:schemeClr val="folHlink"/>
            </a:solidFill>
            <a:miter lim="800000"/>
          </a:ln>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50000"/>
              </a:lnSpc>
              <a:spcBef>
                <a:spcPts val="300"/>
              </a:spcBef>
              <a:spcAft>
                <a:spcPts val="300"/>
              </a:spcAft>
              <a:buClrTx/>
              <a:buSzTx/>
              <a:buFontTx/>
              <a:buNone/>
            </a:pPr>
            <a:r>
              <a:rPr lang="zh-CN" altLang="en-US" sz="2400">
                <a:solidFill>
                  <a:schemeClr val="bg2"/>
                </a:solidFill>
                <a:latin typeface="微软雅黑" panose="020B0503020204020204" charset="-122"/>
                <a:ea typeface="微软雅黑" panose="020B0503020204020204" charset="-122"/>
              </a:rPr>
              <a:t>注意：</a:t>
            </a:r>
            <a:endParaRPr lang="en-US" altLang="zh-CN" sz="2400">
              <a:solidFill>
                <a:schemeClr val="bg2"/>
              </a:solidFill>
              <a:latin typeface="微软雅黑" panose="020B0503020204020204" charset="-122"/>
              <a:ea typeface="微软雅黑" panose="020B0503020204020204" charset="-122"/>
            </a:endParaRPr>
          </a:p>
          <a:p>
            <a:pPr eaLnBrk="1">
              <a:lnSpc>
                <a:spcPct val="150000"/>
              </a:lnSpc>
              <a:spcBef>
                <a:spcPts val="300"/>
              </a:spcBef>
              <a:spcAft>
                <a:spcPts val="300"/>
              </a:spcAft>
              <a:buClrTx/>
              <a:buSzTx/>
              <a:buFontTx/>
              <a:buNone/>
            </a:pPr>
            <a:r>
              <a:rPr lang="zh-CN" altLang="en-US" sz="2400">
                <a:solidFill>
                  <a:schemeClr val="bg2"/>
                </a:solidFill>
                <a:latin typeface="微软雅黑" panose="020B0503020204020204" charset="-122"/>
                <a:ea typeface="微软雅黑" panose="020B0503020204020204" charset="-122"/>
              </a:rPr>
              <a:t>（</a:t>
            </a:r>
            <a:r>
              <a:rPr lang="en-US" altLang="zh-CN" sz="2400">
                <a:solidFill>
                  <a:schemeClr val="bg2"/>
                </a:solidFill>
                <a:latin typeface="微软雅黑" panose="020B0503020204020204" charset="-122"/>
                <a:ea typeface="微软雅黑" panose="020B0503020204020204" charset="-122"/>
              </a:rPr>
              <a:t>1</a:t>
            </a:r>
            <a:r>
              <a:rPr lang="zh-CN" altLang="en-US" sz="2400">
                <a:solidFill>
                  <a:schemeClr val="bg2"/>
                </a:solidFill>
                <a:latin typeface="微软雅黑" panose="020B0503020204020204" charset="-122"/>
                <a:ea typeface="微软雅黑" panose="020B0503020204020204" charset="-122"/>
              </a:rPr>
              <a:t>）</a:t>
            </a:r>
            <a:r>
              <a:rPr lang="zh-CN" altLang="en-US" sz="2400">
                <a:solidFill>
                  <a:srgbClr val="FF0000"/>
                </a:solidFill>
                <a:latin typeface="微软雅黑" panose="020B0503020204020204" charset="-122"/>
                <a:ea typeface="微软雅黑" panose="020B0503020204020204" charset="-122"/>
              </a:rPr>
              <a:t>使用</a:t>
            </a:r>
            <a:r>
              <a:rPr lang="en-US" altLang="zh-CN" sz="2400">
                <a:solidFill>
                  <a:srgbClr val="FF0000"/>
                </a:solidFill>
                <a:latin typeface="微软雅黑" panose="020B0503020204020204" charset="-122"/>
                <a:ea typeface="微软雅黑" panose="020B0503020204020204" charset="-122"/>
              </a:rPr>
              <a:t>delete</a:t>
            </a:r>
            <a:r>
              <a:rPr lang="zh-CN" altLang="en-US" sz="2400">
                <a:solidFill>
                  <a:srgbClr val="FF0000"/>
                </a:solidFill>
                <a:latin typeface="微软雅黑" panose="020B0503020204020204" charset="-122"/>
                <a:ea typeface="微软雅黑" panose="020B0503020204020204" charset="-122"/>
              </a:rPr>
              <a:t>时，不用考虑数组的维数</a:t>
            </a:r>
            <a:endParaRPr lang="zh-CN" altLang="en-US" sz="2400">
              <a:solidFill>
                <a:srgbClr val="FF0000"/>
              </a:solidFill>
              <a:latin typeface="微软雅黑" panose="020B0503020204020204" charset="-122"/>
              <a:ea typeface="微软雅黑" panose="020B0503020204020204" charset="-122"/>
            </a:endParaRPr>
          </a:p>
          <a:p>
            <a:pPr eaLnBrk="1">
              <a:lnSpc>
                <a:spcPct val="150000"/>
              </a:lnSpc>
              <a:spcBef>
                <a:spcPts val="300"/>
              </a:spcBef>
              <a:spcAft>
                <a:spcPts val="300"/>
              </a:spcAft>
              <a:buClrTx/>
              <a:buSzTx/>
              <a:buFontTx/>
              <a:buNone/>
            </a:pPr>
            <a:r>
              <a:rPr lang="zh-CN" altLang="en-US" sz="2400">
                <a:solidFill>
                  <a:schemeClr val="bg2"/>
                </a:solidFill>
                <a:latin typeface="微软雅黑" panose="020B0503020204020204" charset="-122"/>
                <a:ea typeface="微软雅黑" panose="020B0503020204020204" charset="-122"/>
              </a:rPr>
              <a:t>（</a:t>
            </a:r>
            <a:r>
              <a:rPr lang="en-US" altLang="zh-CN" sz="2400">
                <a:solidFill>
                  <a:schemeClr val="bg2"/>
                </a:solidFill>
                <a:latin typeface="微软雅黑" panose="020B0503020204020204" charset="-122"/>
                <a:ea typeface="微软雅黑" panose="020B0503020204020204" charset="-122"/>
              </a:rPr>
              <a:t>2</a:t>
            </a:r>
            <a:r>
              <a:rPr lang="zh-CN" altLang="en-US" sz="2400">
                <a:solidFill>
                  <a:schemeClr val="bg2"/>
                </a:solidFill>
                <a:latin typeface="微软雅黑" panose="020B0503020204020204" charset="-122"/>
                <a:ea typeface="微软雅黑" panose="020B0503020204020204" charset="-122"/>
              </a:rPr>
              <a:t>）有时，并不能保证一定可以从堆内存中获得所需内存空间。</a:t>
            </a:r>
            <a:r>
              <a:rPr lang="zh-CN" altLang="en-US" sz="2400">
                <a:solidFill>
                  <a:srgbClr val="FF0000"/>
                </a:solidFill>
                <a:latin typeface="微软雅黑" panose="020B0503020204020204" charset="-122"/>
                <a:ea typeface="微软雅黑" panose="020B0503020204020204" charset="-122"/>
              </a:rPr>
              <a:t>当不能成功地分配到所需的内存空间时，</a:t>
            </a:r>
            <a:r>
              <a:rPr lang="en-US" altLang="zh-CN" sz="2400">
                <a:solidFill>
                  <a:srgbClr val="FF0000"/>
                </a:solidFill>
                <a:latin typeface="微软雅黑" panose="020B0503020204020204" charset="-122"/>
                <a:ea typeface="微软雅黑" panose="020B0503020204020204" charset="-122"/>
              </a:rPr>
              <a:t>new</a:t>
            </a:r>
            <a:r>
              <a:rPr lang="zh-CN" altLang="en-US" sz="2400">
                <a:solidFill>
                  <a:srgbClr val="FF0000"/>
                </a:solidFill>
                <a:latin typeface="微软雅黑" panose="020B0503020204020204" charset="-122"/>
                <a:ea typeface="微软雅黑" panose="020B0503020204020204" charset="-122"/>
              </a:rPr>
              <a:t>返回值</a:t>
            </a:r>
            <a:r>
              <a:rPr lang="en-US" altLang="zh-CN" sz="2400">
                <a:solidFill>
                  <a:srgbClr val="FF0000"/>
                </a:solidFill>
                <a:latin typeface="微软雅黑" panose="020B0503020204020204" charset="-122"/>
                <a:ea typeface="微软雅黑" panose="020B0503020204020204" charset="-122"/>
              </a:rPr>
              <a:t>0</a:t>
            </a:r>
            <a:r>
              <a:rPr lang="zh-CN" altLang="en-US" sz="2400">
                <a:solidFill>
                  <a:srgbClr val="FF0000"/>
                </a:solidFill>
                <a:latin typeface="微软雅黑" panose="020B0503020204020204" charset="-122"/>
                <a:ea typeface="微软雅黑" panose="020B0503020204020204" charset="-122"/>
              </a:rPr>
              <a:t>，</a:t>
            </a:r>
            <a:r>
              <a:rPr lang="zh-CN" altLang="en-US" sz="2400">
                <a:solidFill>
                  <a:schemeClr val="bg2"/>
                </a:solidFill>
                <a:latin typeface="微软雅黑" panose="020B0503020204020204" charset="-122"/>
                <a:ea typeface="微软雅黑" panose="020B0503020204020204" charset="-122"/>
              </a:rPr>
              <a:t>即</a:t>
            </a:r>
            <a:r>
              <a:rPr lang="zh-CN" altLang="en-US" sz="2400">
                <a:solidFill>
                  <a:srgbClr val="0037E8"/>
                </a:solidFill>
                <a:latin typeface="微软雅黑" panose="020B0503020204020204" charset="-122"/>
                <a:ea typeface="微软雅黑" panose="020B0503020204020204" charset="-122"/>
              </a:rPr>
              <a:t>空指针</a:t>
            </a:r>
            <a:r>
              <a:rPr lang="zh-CN" altLang="en-US" sz="2400">
                <a:solidFill>
                  <a:schemeClr val="bg2"/>
                </a:solidFill>
                <a:latin typeface="微软雅黑" panose="020B0503020204020204" charset="-122"/>
                <a:ea typeface="微软雅黑" panose="020B0503020204020204" charset="-122"/>
              </a:rPr>
              <a:t>。因此，可以通过判断</a:t>
            </a:r>
            <a:r>
              <a:rPr lang="en-US" altLang="zh-CN" sz="2400">
                <a:solidFill>
                  <a:schemeClr val="bg2"/>
                </a:solidFill>
                <a:latin typeface="微软雅黑" panose="020B0503020204020204" charset="-122"/>
                <a:ea typeface="微软雅黑" panose="020B0503020204020204" charset="-122"/>
              </a:rPr>
              <a:t>new</a:t>
            </a:r>
            <a:r>
              <a:rPr lang="zh-CN" altLang="en-US" sz="2400">
                <a:solidFill>
                  <a:schemeClr val="bg2"/>
                </a:solidFill>
                <a:latin typeface="微软雅黑" panose="020B0503020204020204" charset="-122"/>
                <a:ea typeface="微软雅黑" panose="020B0503020204020204" charset="-122"/>
              </a:rPr>
              <a:t>的返回值是否为</a:t>
            </a:r>
            <a:r>
              <a:rPr lang="en-US" altLang="zh-CN" sz="2400">
                <a:solidFill>
                  <a:schemeClr val="bg2"/>
                </a:solidFill>
                <a:latin typeface="微软雅黑" panose="020B0503020204020204" charset="-122"/>
                <a:ea typeface="微软雅黑" panose="020B0503020204020204" charset="-122"/>
              </a:rPr>
              <a:t>0</a:t>
            </a:r>
            <a:r>
              <a:rPr lang="zh-CN" altLang="en-US" sz="2400">
                <a:solidFill>
                  <a:schemeClr val="bg2"/>
                </a:solidFill>
                <a:latin typeface="微软雅黑" panose="020B0503020204020204" charset="-122"/>
                <a:ea typeface="微软雅黑" panose="020B0503020204020204" charset="-122"/>
              </a:rPr>
              <a:t>，来得知系统中是否有足够的空闲内存空间供程序使用。例如：</a:t>
            </a:r>
            <a:endParaRPr lang="en-US" altLang="zh-CN" sz="2400">
              <a:solidFill>
                <a:schemeClr val="bg2"/>
              </a:solidFill>
              <a:latin typeface="微软雅黑" panose="020B0503020204020204" charset="-122"/>
              <a:ea typeface="微软雅黑" panose="020B0503020204020204" charset="-122"/>
            </a:endParaRPr>
          </a:p>
          <a:p>
            <a:pPr eaLnBrk="1">
              <a:lnSpc>
                <a:spcPct val="150000"/>
              </a:lnSpc>
              <a:spcBef>
                <a:spcPts val="300"/>
              </a:spcBef>
              <a:spcAft>
                <a:spcPts val="300"/>
              </a:spcAft>
              <a:buClrTx/>
              <a:buSzTx/>
              <a:buFontTx/>
              <a:buNone/>
            </a:pPr>
            <a:r>
              <a:rPr lang="en-US" altLang="zh-CN" sz="2300">
                <a:solidFill>
                  <a:schemeClr val="bg2"/>
                </a:solidFill>
                <a:latin typeface="Arial Black" panose="020B0A04020102020204" pitchFamily="34" charset="0"/>
              </a:rPr>
              <a:t>int *p= new int[100];</a:t>
            </a:r>
            <a:endParaRPr lang="en-US" altLang="zh-CN" sz="2300">
              <a:solidFill>
                <a:schemeClr val="bg2"/>
              </a:solidFill>
              <a:latin typeface="Arial Black" panose="020B0A04020102020204" pitchFamily="34" charset="0"/>
            </a:endParaRPr>
          </a:p>
          <a:p>
            <a:pPr eaLnBrk="1">
              <a:lnSpc>
                <a:spcPct val="150000"/>
              </a:lnSpc>
              <a:spcBef>
                <a:spcPts val="300"/>
              </a:spcBef>
              <a:spcAft>
                <a:spcPts val="300"/>
              </a:spcAft>
              <a:buClrTx/>
              <a:buSzTx/>
              <a:buFontTx/>
              <a:buNone/>
            </a:pPr>
            <a:r>
              <a:rPr lang="en-US" altLang="zh-CN" sz="2300">
                <a:solidFill>
                  <a:schemeClr val="bg2"/>
                </a:solidFill>
                <a:latin typeface="Arial Black" panose="020B0A04020102020204" pitchFamily="34" charset="0"/>
              </a:rPr>
              <a:t>if(p==0){</a:t>
            </a:r>
            <a:endParaRPr lang="en-US" altLang="zh-CN" sz="2300">
              <a:solidFill>
                <a:schemeClr val="bg2"/>
              </a:solidFill>
              <a:latin typeface="Arial Black" panose="020B0A04020102020204" pitchFamily="34" charset="0"/>
            </a:endParaRPr>
          </a:p>
          <a:p>
            <a:pPr eaLnBrk="1">
              <a:lnSpc>
                <a:spcPct val="150000"/>
              </a:lnSpc>
              <a:spcBef>
                <a:spcPts val="300"/>
              </a:spcBef>
              <a:spcAft>
                <a:spcPts val="300"/>
              </a:spcAft>
              <a:buClrTx/>
              <a:buSzTx/>
              <a:buFontTx/>
              <a:buNone/>
            </a:pPr>
            <a:r>
              <a:rPr lang="en-US" altLang="zh-CN" sz="2300">
                <a:solidFill>
                  <a:schemeClr val="bg2"/>
                </a:solidFill>
                <a:latin typeface="Arial Black" panose="020B0A04020102020204" pitchFamily="34" charset="0"/>
              </a:rPr>
              <a:t>    cout&lt;&lt;"can’t allocate more memory, terminating";</a:t>
            </a:r>
            <a:endParaRPr lang="en-US" altLang="zh-CN" sz="2300">
              <a:solidFill>
                <a:schemeClr val="bg2"/>
              </a:solidFill>
              <a:latin typeface="Arial Black" panose="020B0A04020102020204" pitchFamily="34" charset="0"/>
            </a:endParaRPr>
          </a:p>
          <a:p>
            <a:pPr eaLnBrk="1">
              <a:lnSpc>
                <a:spcPct val="150000"/>
              </a:lnSpc>
              <a:spcBef>
                <a:spcPts val="300"/>
              </a:spcBef>
              <a:spcAft>
                <a:spcPts val="300"/>
              </a:spcAft>
              <a:buClrTx/>
              <a:buSzTx/>
              <a:buFontTx/>
              <a:buNone/>
            </a:pPr>
            <a:r>
              <a:rPr lang="en-US" altLang="zh-CN" sz="2300">
                <a:solidFill>
                  <a:schemeClr val="bg2"/>
                </a:solidFill>
                <a:latin typeface="Arial Black" panose="020B0A04020102020204" pitchFamily="34" charset="0"/>
              </a:rPr>
              <a:t>    exit(1);</a:t>
            </a:r>
            <a:endParaRPr lang="en-US" altLang="zh-CN" sz="2300">
              <a:solidFill>
                <a:schemeClr val="bg2"/>
              </a:solidFill>
              <a:latin typeface="Arial Black" panose="020B0A04020102020204" pitchFamily="34" charset="0"/>
            </a:endParaRPr>
          </a:p>
          <a:p>
            <a:pPr eaLnBrk="1">
              <a:lnSpc>
                <a:spcPct val="150000"/>
              </a:lnSpc>
              <a:spcBef>
                <a:spcPts val="300"/>
              </a:spcBef>
              <a:spcAft>
                <a:spcPts val="300"/>
              </a:spcAft>
              <a:buClrTx/>
              <a:buSzTx/>
              <a:buFontTx/>
              <a:buNone/>
            </a:pPr>
            <a:r>
              <a:rPr lang="en-US" altLang="zh-CN" sz="2300">
                <a:solidFill>
                  <a:schemeClr val="bg2"/>
                </a:solidFill>
                <a:latin typeface="Arial Black" panose="020B0A04020102020204" pitchFamily="34" charset="0"/>
                <a:ea typeface="微软雅黑" panose="020B0503020204020204" charset="-122"/>
              </a:rPr>
              <a:t>}</a:t>
            </a:r>
            <a:r>
              <a:rPr lang="en-US" altLang="zh-CN" sz="2300">
                <a:solidFill>
                  <a:schemeClr val="bg2"/>
                </a:solidFill>
                <a:latin typeface="微软雅黑" panose="020B0503020204020204" charset="-122"/>
                <a:ea typeface="微软雅黑" panose="020B0503020204020204" charset="-122"/>
              </a:rPr>
              <a:t>       //</a:t>
            </a:r>
            <a:r>
              <a:rPr lang="zh-CN" altLang="en-US" sz="2300">
                <a:solidFill>
                  <a:schemeClr val="bg2"/>
                </a:solidFill>
                <a:latin typeface="微软雅黑" panose="020B0503020204020204" charset="-122"/>
                <a:ea typeface="微软雅黑" panose="020B0503020204020204" charset="-122"/>
              </a:rPr>
              <a:t>其中，</a:t>
            </a:r>
            <a:r>
              <a:rPr lang="en-US" altLang="zh-CN" sz="2300">
                <a:solidFill>
                  <a:schemeClr val="bg2"/>
                </a:solidFill>
                <a:latin typeface="微软雅黑" panose="020B0503020204020204" charset="-122"/>
                <a:ea typeface="微软雅黑" panose="020B0503020204020204" charset="-122"/>
              </a:rPr>
              <a:t>exit</a:t>
            </a:r>
            <a:r>
              <a:rPr lang="zh-CN" altLang="en-US" sz="2300">
                <a:solidFill>
                  <a:schemeClr val="bg2"/>
                </a:solidFill>
                <a:latin typeface="微软雅黑" panose="020B0503020204020204" charset="-122"/>
                <a:ea typeface="微软雅黑" panose="020B0503020204020204" charset="-122"/>
              </a:rPr>
              <a:t>函数的作用是终止程序运行</a:t>
            </a:r>
            <a:endParaRPr lang="zh-CN" altLang="en-US" sz="2300">
              <a:solidFill>
                <a:schemeClr val="bg2"/>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68275" y="620713"/>
            <a:ext cx="8807450" cy="6119812"/>
          </a:xfrm>
          <a:prstGeom prst="rect">
            <a:avLst/>
          </a:prstGeom>
          <a:solidFill>
            <a:schemeClr val="tx1"/>
          </a:solidFill>
          <a:ln w="38100">
            <a:solidFill>
              <a:schemeClr val="folHlink"/>
            </a:solidFill>
            <a:miter lim="800000"/>
          </a:ln>
        </p:spPr>
        <p:txBody>
          <a:bodyPr tIns="36000" bIns="36000"/>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#include &lt;iostream&gt;</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using namespace std;</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void main(){</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int  n,  *p;           //</a:t>
            </a:r>
            <a:r>
              <a:rPr lang="zh-CN" altLang="en-US" sz="2200">
                <a:solidFill>
                  <a:schemeClr val="bg2"/>
                </a:solidFill>
                <a:latin typeface="Arial Black" panose="020B0A04020102020204" pitchFamily="34" charset="0"/>
                <a:cs typeface="Times New Roman" panose="02020603050405020304" charset="0"/>
              </a:rPr>
              <a:t>定义</a:t>
            </a:r>
            <a:r>
              <a:rPr lang="en-US" altLang="zh-CN" sz="2200">
                <a:solidFill>
                  <a:schemeClr val="bg2"/>
                </a:solidFill>
                <a:latin typeface="Arial Black" panose="020B0A04020102020204" pitchFamily="34" charset="0"/>
                <a:cs typeface="Times New Roman" panose="02020603050405020304" charset="0"/>
              </a:rPr>
              <a:t>n</a:t>
            </a:r>
            <a:r>
              <a:rPr lang="zh-CN" altLang="en-US" sz="2200">
                <a:solidFill>
                  <a:schemeClr val="bg2"/>
                </a:solidFill>
                <a:latin typeface="Arial Black" panose="020B0A04020102020204" pitchFamily="34" charset="0"/>
                <a:cs typeface="Times New Roman" panose="02020603050405020304" charset="0"/>
              </a:rPr>
              <a:t>为数组元素的个数</a:t>
            </a:r>
            <a:endParaRPr lang="zh-CN" altLang="en-US"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cout&lt;&lt;"please input the length of the array :";</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cin&gt;&gt;n;</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if((</a:t>
            </a:r>
            <a:r>
              <a:rPr lang="en-US" altLang="zh-CN" sz="2200">
                <a:solidFill>
                  <a:srgbClr val="FF0000"/>
                </a:solidFill>
                <a:latin typeface="Arial Black" panose="020B0A04020102020204" pitchFamily="34" charset="0"/>
                <a:cs typeface="Times New Roman" panose="02020603050405020304" charset="0"/>
              </a:rPr>
              <a:t>p=new int[n])==0</a:t>
            </a:r>
            <a:r>
              <a:rPr lang="en-US" altLang="zh-CN" sz="2200">
                <a:solidFill>
                  <a:schemeClr val="bg2"/>
                </a:solidFill>
                <a:latin typeface="Arial Black" panose="020B0A04020102020204" pitchFamily="34" charset="0"/>
                <a:cs typeface="Times New Roman" panose="02020603050405020304" charset="0"/>
              </a:rPr>
              <a:t>){</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cout&lt;&lt;"can't allocate more memory, terminating.";</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exit(1);</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                           //</a:t>
            </a:r>
            <a:r>
              <a:rPr lang="zh-CN" altLang="en-US" sz="2200">
                <a:solidFill>
                  <a:schemeClr val="bg2"/>
                </a:solidFill>
                <a:latin typeface="Arial Black" panose="020B0A04020102020204" pitchFamily="34" charset="0"/>
                <a:cs typeface="Times New Roman" panose="02020603050405020304" charset="0"/>
              </a:rPr>
              <a:t>分配内存空间</a:t>
            </a:r>
            <a:endParaRPr lang="zh-CN" altLang="en-US"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zh-CN" altLang="en-US" sz="2200">
                <a:solidFill>
                  <a:schemeClr val="bg2"/>
                </a:solidFill>
                <a:latin typeface="Arial Black" panose="020B0A04020102020204" pitchFamily="34" charset="0"/>
                <a:cs typeface="Times New Roman" panose="02020603050405020304" charset="0"/>
              </a:rPr>
              <a:t>    </a:t>
            </a:r>
            <a:r>
              <a:rPr lang="en-US" altLang="zh-CN" sz="2200">
                <a:solidFill>
                  <a:schemeClr val="bg2"/>
                </a:solidFill>
                <a:latin typeface="Arial Black" panose="020B0A04020102020204" pitchFamily="34" charset="0"/>
                <a:cs typeface="Times New Roman" panose="02020603050405020304" charset="0"/>
              </a:rPr>
              <a:t>for(int i=0;i&lt;n;i++)  	</a:t>
            </a:r>
            <a:r>
              <a:rPr lang="en-US" altLang="zh-CN" sz="2200">
                <a:solidFill>
                  <a:srgbClr val="FF0000"/>
                </a:solidFill>
                <a:latin typeface="Arial Black" panose="020B0A04020102020204" pitchFamily="34" charset="0"/>
                <a:cs typeface="Times New Roman" panose="02020603050405020304" charset="0"/>
              </a:rPr>
              <a:t>   p[i]= i*2</a:t>
            </a:r>
            <a:r>
              <a:rPr lang="en-US" altLang="zh-CN" sz="2200">
                <a:solidFill>
                  <a:schemeClr val="bg2"/>
                </a:solidFill>
                <a:latin typeface="Arial Black" panose="020B0A04020102020204" pitchFamily="34" charset="0"/>
                <a:cs typeface="Times New Roman" panose="02020603050405020304" charset="0"/>
              </a:rPr>
              <a:t>;</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cout&lt;&lt;"Now output the array :"&lt;&lt;endl;</a:t>
            </a:r>
            <a:endParaRPr lang="en-US" altLang="zh-CN"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rgbClr val="0037E8"/>
                </a:solidFill>
                <a:latin typeface="Arial Black" panose="020B0A04020102020204" pitchFamily="34" charset="0"/>
                <a:cs typeface="Times New Roman" panose="02020603050405020304" charset="0"/>
              </a:rPr>
              <a:t>    for(i=0;i&lt;n;i++)    cout&lt;&lt;p[i]&lt;&lt; " ";</a:t>
            </a:r>
            <a:endParaRPr lang="en-US" altLang="zh-CN" sz="2200">
              <a:solidFill>
                <a:srgbClr val="0037E8"/>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rgbClr val="0037E8"/>
                </a:solidFill>
                <a:latin typeface="Arial Black" panose="020B0A04020102020204" pitchFamily="34" charset="0"/>
                <a:cs typeface="Times New Roman" panose="02020603050405020304" charset="0"/>
              </a:rPr>
              <a:t>    cout&lt;&lt;endl;</a:t>
            </a:r>
            <a:endParaRPr lang="en-US" altLang="zh-CN" sz="2200">
              <a:solidFill>
                <a:srgbClr val="0037E8"/>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    </a:t>
            </a:r>
            <a:r>
              <a:rPr lang="en-US" altLang="zh-CN" sz="2200">
                <a:solidFill>
                  <a:srgbClr val="FF0000"/>
                </a:solidFill>
                <a:latin typeface="Arial Black" panose="020B0A04020102020204" pitchFamily="34" charset="0"/>
                <a:cs typeface="Times New Roman" panose="02020603050405020304" charset="0"/>
              </a:rPr>
              <a:t>delete []p;</a:t>
            </a:r>
            <a:r>
              <a:rPr lang="en-US" altLang="zh-CN" sz="2200">
                <a:solidFill>
                  <a:schemeClr val="bg2"/>
                </a:solidFill>
                <a:latin typeface="Arial Black" panose="020B0A04020102020204" pitchFamily="34" charset="0"/>
                <a:cs typeface="Times New Roman" panose="02020603050405020304" charset="0"/>
              </a:rPr>
              <a:t>            //</a:t>
            </a:r>
            <a:r>
              <a:rPr lang="zh-CN" altLang="en-US" sz="2200">
                <a:solidFill>
                  <a:schemeClr val="bg2"/>
                </a:solidFill>
                <a:latin typeface="Arial Black" panose="020B0A04020102020204" pitchFamily="34" charset="0"/>
                <a:cs typeface="Times New Roman" panose="02020603050405020304" charset="0"/>
              </a:rPr>
              <a:t>释放内存空间</a:t>
            </a:r>
            <a:endParaRPr lang="zh-CN" altLang="en-US" sz="2200">
              <a:solidFill>
                <a:schemeClr val="bg2"/>
              </a:solidFill>
              <a:latin typeface="Arial Black" panose="020B0A04020102020204" pitchFamily="34" charset="0"/>
              <a:cs typeface="Times New Roman" panose="02020603050405020304" charset="0"/>
            </a:endParaRPr>
          </a:p>
          <a:p>
            <a:pPr eaLnBrk="1">
              <a:lnSpc>
                <a:spcPct val="114000"/>
              </a:lnSpc>
              <a:spcBef>
                <a:spcPct val="0"/>
              </a:spcBef>
              <a:buClrTx/>
              <a:buSzTx/>
              <a:buFontTx/>
              <a:buNone/>
            </a:pPr>
            <a:r>
              <a:rPr lang="en-US" altLang="zh-CN" sz="2200">
                <a:solidFill>
                  <a:schemeClr val="bg2"/>
                </a:solidFill>
                <a:latin typeface="Arial Black" panose="020B0A04020102020204" pitchFamily="34" charset="0"/>
                <a:cs typeface="Times New Roman" panose="02020603050405020304" charset="0"/>
              </a:rPr>
              <a:t>}</a:t>
            </a:r>
            <a:endParaRPr lang="en-US" altLang="zh-CN" sz="2200">
              <a:solidFill>
                <a:schemeClr val="bg2"/>
              </a:solidFill>
              <a:latin typeface="Arial Black" panose="020B0A04020102020204" pitchFamily="34" charset="0"/>
              <a:cs typeface="Times New Roman" panose="02020603050405020304" charset="0"/>
            </a:endParaRPr>
          </a:p>
        </p:txBody>
      </p:sp>
      <p:sp>
        <p:nvSpPr>
          <p:cNvPr id="35843" name="Rectangle 3"/>
          <p:cNvSpPr>
            <a:spLocks noChangeArrowheads="1"/>
          </p:cNvSpPr>
          <p:nvPr/>
        </p:nvSpPr>
        <p:spPr bwMode="auto">
          <a:xfrm>
            <a:off x="0" y="15875"/>
            <a:ext cx="9144000" cy="4921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hangingPunct="1">
              <a:spcBef>
                <a:spcPct val="50000"/>
              </a:spcBef>
              <a:buClrTx/>
              <a:buSzTx/>
              <a:buFontTx/>
              <a:buNone/>
            </a:pPr>
            <a:r>
              <a:rPr lang="en-US" altLang="zh-CN" sz="2600">
                <a:solidFill>
                  <a:schemeClr val="bg2"/>
                </a:solidFill>
                <a:latin typeface="微软雅黑" panose="020B0503020204020204" charset="-122"/>
                <a:ea typeface="微软雅黑" panose="020B0503020204020204" charset="-122"/>
              </a:rPr>
              <a:t>【</a:t>
            </a:r>
            <a:r>
              <a:rPr lang="zh-CN" altLang="en-US" sz="2600">
                <a:solidFill>
                  <a:schemeClr val="bg2"/>
                </a:solidFill>
                <a:latin typeface="微软雅黑" panose="020B0503020204020204" charset="-122"/>
                <a:ea typeface="微软雅黑" panose="020B0503020204020204" charset="-122"/>
              </a:rPr>
              <a:t>例</a:t>
            </a:r>
            <a:r>
              <a:rPr lang="en-US" altLang="zh-CN" sz="2600">
                <a:solidFill>
                  <a:schemeClr val="bg2"/>
                </a:solidFill>
                <a:latin typeface="微软雅黑" panose="020B0503020204020204" charset="-122"/>
                <a:ea typeface="微软雅黑" panose="020B0503020204020204" charset="-122"/>
              </a:rPr>
              <a:t>2.4】</a:t>
            </a:r>
            <a:r>
              <a:rPr lang="zh-CN" altLang="en-US" sz="2600">
                <a:solidFill>
                  <a:schemeClr val="bg2"/>
                </a:solidFill>
                <a:latin typeface="微软雅黑" panose="020B0503020204020204" charset="-122"/>
                <a:ea typeface="微软雅黑" panose="020B0503020204020204" charset="-122"/>
              </a:rPr>
              <a:t>从堆内存中获取一个整型数组，赋值后并打印出来</a:t>
            </a:r>
            <a:endParaRPr lang="zh-CN" altLang="en-US" sz="2600">
              <a:solidFill>
                <a:schemeClr val="bg2"/>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0"/>
            <a:ext cx="7772400" cy="1052513"/>
          </a:xfrm>
        </p:spPr>
        <p:txBody>
          <a:bodyPr/>
          <a:lstStyle/>
          <a:p>
            <a:pPr eaLnBrk="1" hangingPunct="1">
              <a:defRPr/>
            </a:pPr>
            <a:r>
              <a:rPr lang="en-US" altLang="zh-CN" dirty="0">
                <a:latin typeface="楷体_GB2312" pitchFamily="49" charset="-122"/>
                <a:ea typeface="楷体_GB2312" pitchFamily="49" charset="-122"/>
              </a:rPr>
              <a:t>2.9 </a:t>
            </a:r>
            <a:r>
              <a:rPr lang="zh-CN" altLang="en-US" dirty="0">
                <a:latin typeface="楷体_GB2312" pitchFamily="49" charset="-122"/>
                <a:ea typeface="楷体_GB2312" pitchFamily="49" charset="-122"/>
              </a:rPr>
              <a:t>作用域运算符</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sp>
        <p:nvSpPr>
          <p:cNvPr id="36867" name="Rectangle 3" descr="羊皮纸"/>
          <p:cNvSpPr>
            <a:spLocks noGrp="1" noChangeArrowheads="1"/>
          </p:cNvSpPr>
          <p:nvPr>
            <p:ph type="body" idx="1"/>
          </p:nvPr>
        </p:nvSpPr>
        <p:spPr>
          <a:xfrm>
            <a:off x="323850" y="1108075"/>
            <a:ext cx="8496300" cy="5446713"/>
          </a:xfrm>
          <a:blipFill dpi="0" rotWithShape="0">
            <a:blip r:embed="rId1"/>
            <a:srcRect/>
            <a:tile tx="0" ty="0" sx="100000" sy="100000" flip="none" algn="tl"/>
          </a:blipFill>
        </p:spPr>
        <p:txBody>
          <a:bodyPr/>
          <a:lstStyle/>
          <a:p>
            <a:pPr marL="0" indent="719455" eaLnBrk="1">
              <a:lnSpc>
                <a:spcPct val="120000"/>
              </a:lnSpc>
              <a:spcBef>
                <a:spcPts val="300"/>
              </a:spcBef>
              <a:spcAft>
                <a:spcPts val="300"/>
              </a:spcAft>
              <a:buFont typeface="Wingdings" panose="05000000000000000000" pitchFamily="2" charset="2"/>
              <a:buNone/>
            </a:pPr>
            <a:r>
              <a:rPr lang="zh-CN" altLang="en-US" b="1">
                <a:solidFill>
                  <a:schemeClr val="bg2"/>
                </a:solidFill>
                <a:effectLst/>
                <a:latin typeface="楷体_GB2312" pitchFamily="49" charset="-122"/>
                <a:ea typeface="楷体_GB2312" pitchFamily="49" charset="-122"/>
              </a:rPr>
              <a:t>通常情况下，</a:t>
            </a:r>
            <a:r>
              <a:rPr lang="zh-CN" altLang="en-US" b="1">
                <a:solidFill>
                  <a:srgbClr val="0037E8"/>
                </a:solidFill>
                <a:effectLst/>
                <a:latin typeface="楷体_GB2312" pitchFamily="49" charset="-122"/>
                <a:ea typeface="楷体_GB2312" pitchFamily="49" charset="-122"/>
              </a:rPr>
              <a:t>如果全局变量与局部变量同名，那么局部变量在其作用域内具有较高的优先权</a:t>
            </a:r>
            <a:r>
              <a:rPr lang="zh-CN" altLang="en-US" b="1">
                <a:solidFill>
                  <a:schemeClr val="bg2"/>
                </a:solidFill>
                <a:effectLst/>
                <a:latin typeface="楷体_GB2312" pitchFamily="49" charset="-122"/>
                <a:ea typeface="楷体_GB2312" pitchFamily="49" charset="-122"/>
              </a:rPr>
              <a:t>。</a:t>
            </a:r>
            <a:r>
              <a:rPr lang="en-US" altLang="zh-CN" b="1">
                <a:solidFill>
                  <a:schemeClr val="bg2"/>
                </a:solidFill>
                <a:effectLst/>
                <a:latin typeface="楷体_GB2312" pitchFamily="49" charset="-122"/>
                <a:ea typeface="楷体_GB2312" pitchFamily="49" charset="-122"/>
              </a:rPr>
              <a:t>C</a:t>
            </a:r>
            <a:r>
              <a:rPr lang="zh-CN" altLang="en-US" b="1">
                <a:solidFill>
                  <a:schemeClr val="bg2"/>
                </a:solidFill>
                <a:effectLst/>
                <a:latin typeface="楷体_GB2312" pitchFamily="49" charset="-122"/>
                <a:ea typeface="楷体_GB2312" pitchFamily="49" charset="-122"/>
              </a:rPr>
              <a:t>规定，</a:t>
            </a:r>
            <a:r>
              <a:rPr lang="zh-CN" altLang="en-US" b="1">
                <a:solidFill>
                  <a:srgbClr val="0037E8"/>
                </a:solidFill>
                <a:effectLst/>
                <a:latin typeface="楷体_GB2312" pitchFamily="49" charset="-122"/>
                <a:ea typeface="楷体_GB2312" pitchFamily="49" charset="-122"/>
              </a:rPr>
              <a:t>只能在变量的作用域内使用该变量</a:t>
            </a:r>
            <a:r>
              <a:rPr lang="zh-CN" altLang="en-US" b="1">
                <a:solidFill>
                  <a:schemeClr val="bg2"/>
                </a:solidFill>
                <a:effectLst/>
                <a:latin typeface="楷体_GB2312" pitchFamily="49" charset="-122"/>
                <a:ea typeface="楷体_GB2312" pitchFamily="49" charset="-122"/>
              </a:rPr>
              <a:t>，不能使用其它作用域中的变量。而在</a:t>
            </a:r>
            <a:r>
              <a:rPr lang="en-US" altLang="zh-CN" b="1">
                <a:solidFill>
                  <a:schemeClr val="bg2"/>
                </a:solidFill>
                <a:effectLst/>
                <a:latin typeface="楷体_GB2312" pitchFamily="49" charset="-122"/>
                <a:ea typeface="楷体_GB2312" pitchFamily="49" charset="-122"/>
              </a:rPr>
              <a:t>C++</a:t>
            </a:r>
            <a:r>
              <a:rPr lang="zh-CN" altLang="en-US" b="1">
                <a:solidFill>
                  <a:schemeClr val="bg2"/>
                </a:solidFill>
                <a:effectLst/>
                <a:latin typeface="楷体_GB2312" pitchFamily="49" charset="-122"/>
                <a:ea typeface="楷体_GB2312" pitchFamily="49" charset="-122"/>
              </a:rPr>
              <a:t>中，可以采用</a:t>
            </a:r>
            <a:r>
              <a:rPr lang="zh-CN" altLang="en-US" b="1">
                <a:solidFill>
                  <a:srgbClr val="FF0000"/>
                </a:solidFill>
                <a:effectLst/>
                <a:latin typeface="楷体_GB2312" pitchFamily="49" charset="-122"/>
                <a:ea typeface="楷体_GB2312" pitchFamily="49" charset="-122"/>
              </a:rPr>
              <a:t>作用域运算符 </a:t>
            </a:r>
            <a:r>
              <a:rPr lang="en-US" altLang="zh-CN" b="1">
                <a:solidFill>
                  <a:srgbClr val="FF0000"/>
                </a:solidFill>
                <a:effectLst/>
                <a:latin typeface="楷体_GB2312" pitchFamily="49" charset="-122"/>
                <a:ea typeface="楷体_GB2312" pitchFamily="49" charset="-122"/>
              </a:rPr>
              <a:t>:: </a:t>
            </a:r>
            <a:r>
              <a:rPr lang="zh-CN" altLang="en-US" b="1">
                <a:solidFill>
                  <a:schemeClr val="bg2"/>
                </a:solidFill>
                <a:effectLst/>
                <a:latin typeface="楷体_GB2312" pitchFamily="49" charset="-122"/>
                <a:ea typeface="楷体_GB2312" pitchFamily="49" charset="-122"/>
              </a:rPr>
              <a:t>来指定所需访问的作用域</a:t>
            </a:r>
            <a:endParaRPr lang="zh-CN" altLang="en-US" b="1">
              <a:solidFill>
                <a:schemeClr val="bg2"/>
              </a:solidFill>
              <a:effectLst/>
              <a:latin typeface="楷体_GB2312" pitchFamily="49" charset="-122"/>
              <a:ea typeface="楷体_GB2312" pitchFamily="49" charset="-122"/>
            </a:endParaRPr>
          </a:p>
          <a:p>
            <a:pPr marL="0" indent="719455" eaLnBrk="1">
              <a:lnSpc>
                <a:spcPct val="120000"/>
              </a:lnSpc>
              <a:spcBef>
                <a:spcPts val="300"/>
              </a:spcBef>
              <a:spcAft>
                <a:spcPts val="300"/>
              </a:spcAft>
              <a:buFont typeface="Wingdings" panose="05000000000000000000" pitchFamily="2" charset="2"/>
              <a:buNone/>
            </a:pPr>
            <a:r>
              <a:rPr lang="zh-CN" altLang="en-US" b="1">
                <a:solidFill>
                  <a:srgbClr val="FF0000"/>
                </a:solidFill>
                <a:effectLst/>
                <a:latin typeface="楷体_GB2312" pitchFamily="49" charset="-122"/>
                <a:ea typeface="楷体_GB2312" pitchFamily="49" charset="-122"/>
              </a:rPr>
              <a:t>注意：</a:t>
            </a:r>
            <a:r>
              <a:rPr lang="zh-CN" altLang="en-US" b="1">
                <a:solidFill>
                  <a:srgbClr val="0037E8"/>
                </a:solidFill>
                <a:effectLst/>
                <a:latin typeface="楷体_GB2312" pitchFamily="49" charset="-122"/>
                <a:ea typeface="楷体_GB2312" pitchFamily="49" charset="-122"/>
              </a:rPr>
              <a:t>不能使用作用域运算符 </a:t>
            </a:r>
            <a:r>
              <a:rPr lang="en-US" altLang="zh-CN" b="1">
                <a:solidFill>
                  <a:srgbClr val="0037E8"/>
                </a:solidFill>
                <a:effectLst/>
                <a:latin typeface="楷体_GB2312" pitchFamily="49" charset="-122"/>
                <a:ea typeface="楷体_GB2312" pitchFamily="49" charset="-122"/>
              </a:rPr>
              <a:t>:: </a:t>
            </a:r>
            <a:r>
              <a:rPr lang="zh-CN" altLang="en-US" b="1">
                <a:solidFill>
                  <a:srgbClr val="0037E8"/>
                </a:solidFill>
                <a:effectLst/>
                <a:latin typeface="楷体_GB2312" pitchFamily="49" charset="-122"/>
                <a:ea typeface="楷体_GB2312" pitchFamily="49" charset="-122"/>
              </a:rPr>
              <a:t>访问函数中的局部变量</a:t>
            </a:r>
            <a:r>
              <a:rPr lang="zh-CN" altLang="en-US" b="1">
                <a:solidFill>
                  <a:schemeClr val="bg2"/>
                </a:solidFill>
                <a:effectLst/>
                <a:latin typeface="楷体_GB2312" pitchFamily="49" charset="-122"/>
                <a:ea typeface="楷体_GB2312" pitchFamily="49" charset="-122"/>
              </a:rPr>
              <a:t>。在</a:t>
            </a:r>
            <a:r>
              <a:rPr lang="en-US" altLang="zh-CN" b="1">
                <a:solidFill>
                  <a:schemeClr val="bg2"/>
                </a:solidFill>
                <a:effectLst/>
                <a:latin typeface="楷体_GB2312" pitchFamily="49" charset="-122"/>
                <a:ea typeface="楷体_GB2312" pitchFamily="49" charset="-122"/>
              </a:rPr>
              <a:t>C++</a:t>
            </a:r>
            <a:r>
              <a:rPr lang="zh-CN" altLang="en-US" b="1">
                <a:solidFill>
                  <a:schemeClr val="bg2"/>
                </a:solidFill>
                <a:effectLst/>
                <a:latin typeface="楷体_GB2312" pitchFamily="49" charset="-122"/>
                <a:ea typeface="楷体_GB2312" pitchFamily="49" charset="-122"/>
              </a:rPr>
              <a:t>中，作用域运算符 </a:t>
            </a:r>
            <a:r>
              <a:rPr lang="en-US" altLang="zh-CN" b="1">
                <a:solidFill>
                  <a:schemeClr val="bg2"/>
                </a:solidFill>
                <a:effectLst/>
                <a:latin typeface="楷体_GB2312" pitchFamily="49" charset="-122"/>
                <a:ea typeface="楷体_GB2312" pitchFamily="49" charset="-122"/>
              </a:rPr>
              <a:t>:: </a:t>
            </a:r>
            <a:r>
              <a:rPr lang="zh-CN" altLang="en-US" b="1">
                <a:solidFill>
                  <a:schemeClr val="bg2"/>
                </a:solidFill>
                <a:effectLst/>
                <a:latin typeface="楷体_GB2312" pitchFamily="49" charset="-122"/>
                <a:ea typeface="楷体_GB2312" pitchFamily="49" charset="-122"/>
              </a:rPr>
              <a:t>还可被用来</a:t>
            </a:r>
            <a:r>
              <a:rPr lang="zh-CN" altLang="en-US" b="1">
                <a:solidFill>
                  <a:srgbClr val="0037E8"/>
                </a:solidFill>
                <a:effectLst/>
                <a:latin typeface="楷体_GB2312" pitchFamily="49" charset="-122"/>
                <a:ea typeface="楷体_GB2312" pitchFamily="49" charset="-122"/>
              </a:rPr>
              <a:t>限定类的成员</a:t>
            </a:r>
            <a:endParaRPr lang="zh-CN" altLang="en-US" b="1">
              <a:solidFill>
                <a:srgbClr val="0037E8"/>
              </a:solidFill>
              <a:effectLst/>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0"/>
            <a:ext cx="7772400" cy="981075"/>
          </a:xfrm>
        </p:spPr>
        <p:txBody>
          <a:bodyPr/>
          <a:lstStyle/>
          <a:p>
            <a:pPr eaLnBrk="1" hangingPunct="1">
              <a:defRPr/>
            </a:pPr>
            <a:r>
              <a:rPr lang="en-US" altLang="zh-CN" dirty="0">
                <a:latin typeface="楷体_GB2312" pitchFamily="49" charset="-122"/>
                <a:ea typeface="楷体_GB2312" pitchFamily="49" charset="-122"/>
              </a:rPr>
              <a:t>2.9 </a:t>
            </a:r>
            <a:r>
              <a:rPr lang="zh-CN" altLang="en-US" dirty="0">
                <a:latin typeface="楷体_GB2312" pitchFamily="49" charset="-122"/>
                <a:ea typeface="楷体_GB2312" pitchFamily="49" charset="-122"/>
              </a:rPr>
              <a:t>作用域运算符</a:t>
            </a:r>
            <a:r>
              <a:rPr lang="en-US" altLang="zh-CN" dirty="0">
                <a:latin typeface="楷体_GB2312" pitchFamily="49" charset="-122"/>
                <a:ea typeface="楷体_GB2312" pitchFamily="49" charset="-122"/>
              </a:rPr>
              <a:t>:: </a:t>
            </a:r>
            <a:endParaRPr lang="en-US" altLang="zh-CN" dirty="0">
              <a:latin typeface="楷体_GB2312" pitchFamily="49" charset="-122"/>
              <a:ea typeface="楷体_GB2312" pitchFamily="49" charset="-122"/>
            </a:endParaRPr>
          </a:p>
        </p:txBody>
      </p:sp>
      <p:sp>
        <p:nvSpPr>
          <p:cNvPr id="7" name="Text Box 4"/>
          <p:cNvSpPr txBox="1">
            <a:spLocks noChangeArrowheads="1"/>
          </p:cNvSpPr>
          <p:nvPr/>
        </p:nvSpPr>
        <p:spPr bwMode="auto">
          <a:xfrm>
            <a:off x="179388" y="1047750"/>
            <a:ext cx="8785225" cy="5611813"/>
          </a:xfrm>
          <a:prstGeom prst="rect">
            <a:avLst/>
          </a:prstGeom>
          <a:solidFill>
            <a:schemeClr val="tx1"/>
          </a:solidFill>
          <a:ln w="38100">
            <a:solidFill>
              <a:schemeClr val="hlink"/>
            </a:solidFill>
            <a:miter lim="800000"/>
          </a:ln>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#include &lt;iostream&gt;   </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using namespace std;</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float </a:t>
            </a:r>
            <a:r>
              <a:rPr lang="en-US" altLang="zh-CN" sz="2800">
                <a:solidFill>
                  <a:srgbClr val="FF0000"/>
                </a:solidFill>
                <a:latin typeface="Arial Black" panose="020B0A04020102020204" pitchFamily="34" charset="0"/>
              </a:rPr>
              <a:t>a</a:t>
            </a:r>
            <a:r>
              <a:rPr lang="en-US" altLang="zh-CN" sz="2800">
                <a:solidFill>
                  <a:srgbClr val="0037E8"/>
                </a:solidFill>
                <a:latin typeface="Arial Black" panose="020B0A04020102020204" pitchFamily="34" charset="0"/>
              </a:rPr>
              <a:t>=2.4;             //</a:t>
            </a:r>
            <a:r>
              <a:rPr lang="zh-CN" altLang="en-US" sz="2800">
                <a:solidFill>
                  <a:srgbClr val="0037E8"/>
                </a:solidFill>
                <a:latin typeface="Arial Black" panose="020B0A04020102020204" pitchFamily="34" charset="0"/>
              </a:rPr>
              <a:t>全局变量</a:t>
            </a:r>
            <a:endParaRPr lang="zh-CN" altLang="en-US"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void main()</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   int </a:t>
            </a:r>
            <a:r>
              <a:rPr lang="en-US" altLang="zh-CN" sz="2800">
                <a:solidFill>
                  <a:srgbClr val="FF0000"/>
                </a:solidFill>
                <a:latin typeface="Arial Black" panose="020B0A04020102020204" pitchFamily="34" charset="0"/>
              </a:rPr>
              <a:t>a</a:t>
            </a:r>
            <a:r>
              <a:rPr lang="en-US" altLang="zh-CN" sz="2800">
                <a:solidFill>
                  <a:srgbClr val="0037E8"/>
                </a:solidFill>
                <a:latin typeface="Arial Black" panose="020B0A04020102020204" pitchFamily="34" charset="0"/>
              </a:rPr>
              <a:t>=8;                //</a:t>
            </a:r>
            <a:r>
              <a:rPr lang="zh-CN" altLang="en-US" sz="2800">
                <a:solidFill>
                  <a:srgbClr val="0037E8"/>
                </a:solidFill>
                <a:latin typeface="Arial Black" panose="020B0A04020102020204" pitchFamily="34" charset="0"/>
              </a:rPr>
              <a:t>局部变量</a:t>
            </a:r>
            <a:endParaRPr lang="zh-CN" altLang="en-US"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   cout&lt;&lt;</a:t>
            </a:r>
            <a:r>
              <a:rPr lang="en-US" altLang="zh-CN" sz="2800">
                <a:solidFill>
                  <a:srgbClr val="FF0000"/>
                </a:solidFill>
                <a:latin typeface="Arial Black" panose="020B0A04020102020204" pitchFamily="34" charset="0"/>
              </a:rPr>
              <a:t>a</a:t>
            </a:r>
            <a:r>
              <a:rPr lang="en-US" altLang="zh-CN" sz="2800">
                <a:solidFill>
                  <a:srgbClr val="0037E8"/>
                </a:solidFill>
                <a:latin typeface="Arial Black" panose="020B0A04020102020204" pitchFamily="34" charset="0"/>
              </a:rPr>
              <a:t>&lt;&lt;endl;</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   cout&lt;&lt;</a:t>
            </a:r>
            <a:r>
              <a:rPr lang="en-US" altLang="zh-CN" sz="2800">
                <a:solidFill>
                  <a:srgbClr val="FF0000"/>
                </a:solidFill>
                <a:latin typeface="Arial Black" panose="020B0A04020102020204" pitchFamily="34" charset="0"/>
              </a:rPr>
              <a:t>::a</a:t>
            </a:r>
            <a:r>
              <a:rPr lang="en-US" altLang="zh-CN" sz="2800">
                <a:solidFill>
                  <a:srgbClr val="0037E8"/>
                </a:solidFill>
                <a:latin typeface="Arial Black" panose="020B0A04020102020204" pitchFamily="34" charset="0"/>
              </a:rPr>
              <a:t>&lt;&lt;endl; //::a</a:t>
            </a:r>
            <a:r>
              <a:rPr lang="zh-CN" altLang="en-US" sz="2800">
                <a:solidFill>
                  <a:srgbClr val="0037E8"/>
                </a:solidFill>
                <a:latin typeface="Arial Black" panose="020B0A04020102020204" pitchFamily="34" charset="0"/>
              </a:rPr>
              <a:t>表示全局作用域中的变量</a:t>
            </a:r>
            <a:r>
              <a:rPr lang="en-US" altLang="zh-CN" sz="2800">
                <a:solidFill>
                  <a:srgbClr val="0037E8"/>
                </a:solidFill>
                <a:latin typeface="Arial Black" panose="020B0A04020102020204" pitchFamily="34" charset="0"/>
              </a:rPr>
              <a:t>a</a:t>
            </a:r>
            <a:endParaRPr lang="en-US" altLang="zh-CN" sz="2800">
              <a:solidFill>
                <a:srgbClr val="0037E8"/>
              </a:solidFill>
              <a:latin typeface="Arial Black" panose="020B0A04020102020204" pitchFamily="34" charset="0"/>
            </a:endParaRPr>
          </a:p>
          <a:p>
            <a:pPr eaLnBrk="1">
              <a:lnSpc>
                <a:spcPct val="110000"/>
              </a:lnSpc>
              <a:spcBef>
                <a:spcPts val="600"/>
              </a:spcBef>
              <a:spcAft>
                <a:spcPts val="600"/>
              </a:spcAft>
              <a:buClrTx/>
              <a:buSzTx/>
              <a:buFontTx/>
              <a:buNone/>
            </a:pPr>
            <a:r>
              <a:rPr lang="en-US" altLang="zh-CN" sz="2800">
                <a:solidFill>
                  <a:srgbClr val="0037E8"/>
                </a:solidFill>
                <a:latin typeface="Arial Black" panose="020B0A04020102020204" pitchFamily="34" charset="0"/>
              </a:rPr>
              <a:t>} </a:t>
            </a:r>
            <a:endParaRPr lang="en-US" altLang="zh-CN" sz="2800">
              <a:solidFill>
                <a:srgbClr val="0037E8"/>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1052513"/>
          </a:xfrm>
        </p:spPr>
        <p:txBody>
          <a:bodyPr/>
          <a:lstStyle/>
          <a:p>
            <a:pPr eaLnBrk="1" hangingPunct="1">
              <a:defRPr/>
            </a:pPr>
            <a:r>
              <a:rPr lang="en-US" altLang="zh-CN" dirty="0">
                <a:latin typeface="楷体_GB2312" pitchFamily="49" charset="-122"/>
                <a:ea typeface="楷体_GB2312" pitchFamily="49" charset="-122"/>
              </a:rPr>
              <a:t>2.2 C++</a:t>
            </a:r>
            <a:r>
              <a:rPr lang="zh-CN" altLang="en-US" dirty="0">
                <a:latin typeface="楷体_GB2312" pitchFamily="49" charset="-122"/>
                <a:ea typeface="楷体_GB2312" pitchFamily="49" charset="-122"/>
              </a:rPr>
              <a:t>的文件扩展名 </a:t>
            </a:r>
            <a:endParaRPr lang="zh-CN" altLang="en-US" dirty="0">
              <a:latin typeface="楷体_GB2312" pitchFamily="49" charset="-122"/>
              <a:ea typeface="楷体_GB2312" pitchFamily="49" charset="-122"/>
            </a:endParaRPr>
          </a:p>
        </p:txBody>
      </p:sp>
      <p:sp>
        <p:nvSpPr>
          <p:cNvPr id="6147" name="Rectangle 3"/>
          <p:cNvSpPr>
            <a:spLocks noGrp="1" noChangeArrowheads="1"/>
          </p:cNvSpPr>
          <p:nvPr>
            <p:ph type="body" idx="1"/>
          </p:nvPr>
        </p:nvSpPr>
        <p:spPr>
          <a:xfrm>
            <a:off x="311150" y="1131888"/>
            <a:ext cx="8534400" cy="5459412"/>
          </a:xfrm>
          <a:ln>
            <a:solidFill>
              <a:srgbClr val="CC00FF"/>
            </a:solidFill>
          </a:ln>
        </p:spPr>
        <p:txBody>
          <a:bodyPr/>
          <a:lstStyle/>
          <a:p>
            <a:pPr marL="0" indent="720090" eaLnBrk="1" hangingPunct="1">
              <a:lnSpc>
                <a:spcPct val="120000"/>
              </a:lnSpc>
              <a:spcBef>
                <a:spcPts val="300"/>
              </a:spcBef>
              <a:spcAft>
                <a:spcPts val="300"/>
              </a:spcAft>
              <a:buFont typeface="Wingdings" panose="05000000000000000000" pitchFamily="2" charset="2"/>
              <a:buNone/>
              <a:defRPr/>
            </a:pPr>
            <a:r>
              <a:rPr lang="zh-CN" altLang="en-US" b="1" dirty="0">
                <a:latin typeface="楷体_GB2312" pitchFamily="49" charset="-122"/>
                <a:ea typeface="楷体_GB2312" pitchFamily="49" charset="-122"/>
              </a:rPr>
              <a:t>为了使</a:t>
            </a:r>
            <a:r>
              <a:rPr lang="zh-CN" altLang="en-US" b="1">
                <a:latin typeface="楷体_GB2312" pitchFamily="49" charset="-122"/>
                <a:ea typeface="楷体_GB2312" pitchFamily="49" charset="-122"/>
              </a:rPr>
              <a:t>编译器能够区分是</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还是</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规定用</a:t>
            </a:r>
            <a:r>
              <a:rPr lang="en-US" altLang="zh-CN" b="1" dirty="0">
                <a:ea typeface="楷体_GB2312" pitchFamily="49" charset="-122"/>
              </a:rPr>
              <a:t>″</a:t>
            </a:r>
            <a:r>
              <a:rPr lang="en-US" altLang="zh-CN" b="1" dirty="0">
                <a:solidFill>
                  <a:srgbClr val="FFFF00"/>
                </a:solidFill>
                <a:latin typeface="楷体_GB2312" pitchFamily="49" charset="-122"/>
                <a:ea typeface="楷体_GB2312" pitchFamily="49" charset="-122"/>
              </a:rPr>
              <a:t>.</a:t>
            </a:r>
            <a:r>
              <a:rPr lang="en-US" altLang="zh-CN" b="1" dirty="0" err="1">
                <a:solidFill>
                  <a:srgbClr val="FFFF00"/>
                </a:solidFill>
                <a:latin typeface="楷体_GB2312" pitchFamily="49" charset="-122"/>
                <a:ea typeface="楷体_GB2312" pitchFamily="49" charset="-122"/>
              </a:rPr>
              <a:t>cpp</a:t>
            </a:r>
            <a:r>
              <a:rPr lang="en-US" altLang="zh-CN" b="1" dirty="0">
                <a:ea typeface="楷体_GB2312" pitchFamily="49" charset="-122"/>
              </a:rPr>
              <a:t>″</a:t>
            </a:r>
            <a:r>
              <a:rPr lang="zh-CN" altLang="en-US" b="1" dirty="0">
                <a:latin typeface="楷体_GB2312" pitchFamily="49" charset="-122"/>
                <a:ea typeface="楷体_GB2312" pitchFamily="49" charset="-122"/>
              </a:rPr>
              <a:t>（意即</a:t>
            </a:r>
            <a:r>
              <a:rPr lang="en-US" altLang="zh-CN" b="1" dirty="0">
                <a:solidFill>
                  <a:srgbClr val="FFFF00"/>
                </a:solidFill>
                <a:ea typeface="楷体_GB2312" pitchFamily="49" charset="-122"/>
              </a:rPr>
              <a:t>C Plus-Plus</a:t>
            </a:r>
            <a:r>
              <a:rPr lang="zh-CN" altLang="en-US" b="1" dirty="0">
                <a:latin typeface="楷体_GB2312" pitchFamily="49" charset="-122"/>
                <a:ea typeface="楷体_GB2312" pitchFamily="49" charset="-122"/>
              </a:rPr>
              <a:t>）作为</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的源文件扩展名以区别于</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a:t>
            </a:r>
            <a:r>
              <a:rPr lang="zh-CN" altLang="en-US" b="1" dirty="0">
                <a:ea typeface="楷体_GB2312" pitchFamily="49" charset="-122"/>
              </a:rPr>
              <a:t>源</a:t>
            </a:r>
            <a:r>
              <a:rPr lang="zh-CN" altLang="en-US" b="1" dirty="0">
                <a:latin typeface="楷体_GB2312" pitchFamily="49" charset="-122"/>
                <a:ea typeface="楷体_GB2312" pitchFamily="49" charset="-122"/>
              </a:rPr>
              <a:t>文件扩展名</a:t>
            </a:r>
            <a:r>
              <a:rPr lang="en-US" altLang="zh-CN" b="1" dirty="0">
                <a:ea typeface="楷体_GB2312" pitchFamily="49" charset="-122"/>
              </a:rPr>
              <a:t>″</a:t>
            </a:r>
            <a:r>
              <a:rPr lang="en-US" altLang="zh-CN" b="1" dirty="0">
                <a:solidFill>
                  <a:srgbClr val="FFFF00"/>
                </a:solidFill>
                <a:latin typeface="楷体_GB2312" pitchFamily="49" charset="-122"/>
                <a:ea typeface="楷体_GB2312" pitchFamily="49" charset="-122"/>
              </a:rPr>
              <a:t>.c</a:t>
            </a:r>
            <a:r>
              <a:rPr lang="en-US" altLang="zh-CN" b="1" dirty="0">
                <a:solidFill>
                  <a:srgbClr val="FFFF00"/>
                </a:solidFill>
                <a:ea typeface="楷体_GB2312" pitchFamily="49" charset="-122"/>
              </a:rPr>
              <a:t> </a:t>
            </a:r>
            <a:r>
              <a:rPr lang="en-US" altLang="zh-CN" b="1" dirty="0">
                <a:ea typeface="楷体_GB2312" pitchFamily="49" charset="-122"/>
              </a:rPr>
              <a:t>″</a:t>
            </a:r>
            <a:r>
              <a:rPr lang="zh-CN" altLang="en-US" b="1" dirty="0">
                <a:latin typeface="楷体_GB2312" pitchFamily="49" charset="-122"/>
                <a:ea typeface="楷体_GB2312" pitchFamily="49" charset="-122"/>
              </a:rPr>
              <a:t>。虽然仅差两个字母，但编译时的处理却相差甚远</a:t>
            </a:r>
            <a:endParaRPr lang="en-US" altLang="zh-CN" b="1" dirty="0">
              <a:latin typeface="楷体_GB2312" pitchFamily="49" charset="-122"/>
              <a:ea typeface="楷体_GB2312" pitchFamily="49" charset="-122"/>
            </a:endParaRPr>
          </a:p>
          <a:p>
            <a:pPr marL="0" indent="720090" eaLnBrk="1" hangingPunct="1">
              <a:lnSpc>
                <a:spcPct val="120000"/>
              </a:lnSpc>
              <a:spcBef>
                <a:spcPts val="300"/>
              </a:spcBef>
              <a:spcAft>
                <a:spcPts val="300"/>
              </a:spcAft>
              <a:buFont typeface="Wingdings" panose="05000000000000000000" pitchFamily="2" charset="2"/>
              <a:buNone/>
              <a:defRPr/>
            </a:pP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的源文件扩展名</a:t>
            </a:r>
            <a:r>
              <a:rPr lang="en-US" altLang="zh-CN" b="1" dirty="0">
                <a:ea typeface="楷体_GB2312" pitchFamily="49" charset="-122"/>
              </a:rPr>
              <a:t>″</a:t>
            </a:r>
            <a:r>
              <a:rPr lang="en-US" altLang="zh-CN" b="1" dirty="0">
                <a:solidFill>
                  <a:srgbClr val="FFFF00"/>
                </a:solidFill>
                <a:latin typeface="楷体_GB2312" pitchFamily="49" charset="-122"/>
                <a:ea typeface="楷体_GB2312" pitchFamily="49" charset="-122"/>
              </a:rPr>
              <a:t>.</a:t>
            </a:r>
            <a:r>
              <a:rPr lang="en-US" altLang="zh-CN" b="1" dirty="0" err="1">
                <a:solidFill>
                  <a:srgbClr val="FFFF00"/>
                </a:solidFill>
                <a:latin typeface="楷体_GB2312" pitchFamily="49" charset="-122"/>
                <a:ea typeface="楷体_GB2312" pitchFamily="49" charset="-122"/>
              </a:rPr>
              <a:t>cpp</a:t>
            </a:r>
            <a:r>
              <a:rPr lang="en-US" altLang="zh-CN" b="1" dirty="0">
                <a:ea typeface="楷体_GB2312" pitchFamily="49" charset="-122"/>
              </a:rPr>
              <a:t>″</a:t>
            </a:r>
            <a:r>
              <a:rPr lang="zh-CN" altLang="en-US" b="1" dirty="0">
                <a:latin typeface="楷体_GB2312" pitchFamily="49" charset="-122"/>
                <a:ea typeface="楷体_GB2312" pitchFamily="49" charset="-122"/>
              </a:rPr>
              <a:t>与操作系统无关。与</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源文件相关的头文件扩展名一般仍用</a:t>
            </a:r>
            <a:r>
              <a:rPr lang="en-US" altLang="zh-CN" b="1" dirty="0">
                <a:ea typeface="楷体_GB2312" pitchFamily="49" charset="-122"/>
              </a:rPr>
              <a:t>″</a:t>
            </a:r>
            <a:r>
              <a:rPr lang="en-US" altLang="zh-CN" b="1" dirty="0">
                <a:solidFill>
                  <a:srgbClr val="FFFF00"/>
                </a:solidFill>
                <a:latin typeface="楷体_GB2312" pitchFamily="49" charset="-122"/>
                <a:ea typeface="楷体_GB2312" pitchFamily="49" charset="-122"/>
              </a:rPr>
              <a:t>.h</a:t>
            </a:r>
            <a:r>
              <a:rPr lang="en-US" altLang="zh-CN" b="1" dirty="0">
                <a:ea typeface="楷体_GB2312" pitchFamily="49" charset="-122"/>
              </a:rPr>
              <a:t>″</a:t>
            </a:r>
            <a:r>
              <a:rPr lang="zh-CN" altLang="en-US" b="1" dirty="0">
                <a:latin typeface="楷体_GB2312" pitchFamily="49" charset="-122"/>
                <a:ea typeface="楷体_GB2312" pitchFamily="49" charset="-122"/>
              </a:rPr>
              <a:t>，但也有些操作系统规定使用</a:t>
            </a:r>
            <a:r>
              <a:rPr lang="en-US" altLang="zh-CN" b="1" dirty="0">
                <a:ea typeface="楷体_GB2312" pitchFamily="49" charset="-122"/>
              </a:rPr>
              <a:t>″</a:t>
            </a:r>
            <a:r>
              <a:rPr lang="en-US" altLang="zh-CN" b="1" dirty="0">
                <a:solidFill>
                  <a:srgbClr val="FFFF00"/>
                </a:solidFill>
                <a:latin typeface="楷体_GB2312" pitchFamily="49" charset="-122"/>
                <a:ea typeface="楷体_GB2312" pitchFamily="49" charset="-122"/>
              </a:rPr>
              <a:t>.</a:t>
            </a:r>
            <a:r>
              <a:rPr lang="en-US" altLang="zh-CN" b="1" dirty="0" err="1">
                <a:solidFill>
                  <a:srgbClr val="FFFF00"/>
                </a:solidFill>
                <a:latin typeface="楷体_GB2312" pitchFamily="49" charset="-122"/>
                <a:ea typeface="楷体_GB2312" pitchFamily="49" charset="-122"/>
              </a:rPr>
              <a:t>hpp</a:t>
            </a:r>
            <a:r>
              <a:rPr lang="en-US" altLang="zh-CN" b="1" dirty="0">
                <a:ea typeface="楷体_GB2312" pitchFamily="49" charset="-122"/>
              </a:rPr>
              <a:t>″</a:t>
            </a:r>
            <a:r>
              <a:rPr lang="zh-CN" altLang="en-US" b="1" dirty="0">
                <a:latin typeface="楷体_GB2312" pitchFamily="49" charset="-122"/>
                <a:ea typeface="楷体_GB2312" pitchFamily="49" charset="-122"/>
              </a:rPr>
              <a:t>充当头文件扩展名</a:t>
            </a:r>
            <a:endParaRPr lang="en-US" altLang="zh-CN" b="1" dirty="0">
              <a:latin typeface="楷体_GB2312" pitchFamily="49" charset="-122"/>
              <a:ea typeface="楷体_GB2312"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descr="棕色大理石"/>
          <p:cNvSpPr>
            <a:spLocks noGrp="1" noChangeArrowheads="1"/>
          </p:cNvSpPr>
          <p:nvPr>
            <p:ph type="title"/>
          </p:nvPr>
        </p:nvSpPr>
        <p:spPr>
          <a:xfrm>
            <a:off x="0" y="0"/>
            <a:ext cx="9144000" cy="685800"/>
          </a:xfrm>
        </p:spPr>
        <p:txBody>
          <a:bodyPr/>
          <a:lstStyle/>
          <a:p>
            <a:pPr eaLnBrk="1" hangingPunct="1">
              <a:defRPr/>
            </a:pPr>
            <a:r>
              <a:rPr lang="en-US" altLang="zh-CN" u="sng" dirty="0">
                <a:latin typeface="楷体_GB2312" pitchFamily="49" charset="-122"/>
                <a:ea typeface="楷体_GB2312" pitchFamily="49" charset="-122"/>
              </a:rPr>
              <a:t>2.10 </a:t>
            </a:r>
            <a:r>
              <a:rPr lang="zh-CN" altLang="en-US" u="sng" dirty="0">
                <a:latin typeface="楷体_GB2312" pitchFamily="49" charset="-122"/>
                <a:ea typeface="楷体_GB2312" pitchFamily="49" charset="-122"/>
              </a:rPr>
              <a:t>引用</a:t>
            </a:r>
            <a:endParaRPr lang="zh-CN" altLang="en-US" u="sng" dirty="0">
              <a:latin typeface="楷体_GB2312" pitchFamily="49" charset="-122"/>
              <a:ea typeface="楷体_GB2312" pitchFamily="49" charset="-122"/>
            </a:endParaRPr>
          </a:p>
        </p:txBody>
      </p:sp>
      <p:sp>
        <p:nvSpPr>
          <p:cNvPr id="38915" name="Rectangle 3"/>
          <p:cNvSpPr>
            <a:spLocks noGrp="1" noChangeArrowheads="1"/>
          </p:cNvSpPr>
          <p:nvPr>
            <p:ph type="body" idx="1"/>
          </p:nvPr>
        </p:nvSpPr>
        <p:spPr>
          <a:xfrm>
            <a:off x="107950" y="755650"/>
            <a:ext cx="8928100" cy="5992813"/>
          </a:xfrm>
          <a:gradFill rotWithShape="0">
            <a:gsLst>
              <a:gs pos="0">
                <a:schemeClr val="tx1"/>
              </a:gs>
              <a:gs pos="100000">
                <a:srgbClr val="FFFFCC"/>
              </a:gs>
            </a:gsLst>
            <a:path path="shape">
              <a:fillToRect l="50000" t="50000" r="50000" b="50000"/>
            </a:path>
          </a:gradFill>
        </p:spPr>
        <p:txBody>
          <a:bodyPr/>
          <a:lstStyle/>
          <a:p>
            <a:pPr marL="0" indent="719455" eaLnBrk="1">
              <a:lnSpc>
                <a:spcPct val="118000"/>
              </a:lnSpc>
              <a:spcBef>
                <a:spcPts val="300"/>
              </a:spcBef>
              <a:spcAft>
                <a:spcPts val="300"/>
              </a:spcAft>
              <a:buFont typeface="Wingdings" panose="05000000000000000000" pitchFamily="2" charset="2"/>
              <a:buNone/>
            </a:pPr>
            <a:r>
              <a:rPr lang="zh-CN" altLang="en-US" sz="2600" b="1">
                <a:solidFill>
                  <a:srgbClr val="FF0000"/>
                </a:solidFill>
                <a:effectLst/>
                <a:latin typeface="楷体_GB2312" pitchFamily="49" charset="-122"/>
                <a:ea typeface="楷体_GB2312" pitchFamily="49" charset="-122"/>
              </a:rPr>
              <a:t>引用</a:t>
            </a:r>
            <a:r>
              <a:rPr lang="zh-CN" altLang="en-US" sz="2600" b="1">
                <a:solidFill>
                  <a:schemeClr val="bg2"/>
                </a:solidFill>
                <a:effectLst/>
                <a:latin typeface="楷体_GB2312" pitchFamily="49" charset="-122"/>
                <a:ea typeface="楷体_GB2312" pitchFamily="49" charset="-122"/>
              </a:rPr>
              <a:t>是</a:t>
            </a:r>
            <a:r>
              <a:rPr lang="en-US" altLang="zh-CN" sz="2600" b="1">
                <a:solidFill>
                  <a:schemeClr val="bg2"/>
                </a:solidFill>
                <a:effectLst/>
                <a:latin typeface="楷体_GB2312" pitchFamily="49" charset="-122"/>
                <a:ea typeface="楷体_GB2312" pitchFamily="49" charset="-122"/>
              </a:rPr>
              <a:t>C++</a:t>
            </a:r>
            <a:r>
              <a:rPr lang="zh-CN" altLang="en-US" sz="2600" b="1">
                <a:solidFill>
                  <a:schemeClr val="bg2"/>
                </a:solidFill>
                <a:effectLst/>
                <a:latin typeface="楷体_GB2312" pitchFamily="49" charset="-122"/>
                <a:ea typeface="楷体_GB2312" pitchFamily="49" charset="-122"/>
              </a:rPr>
              <a:t>的一个特殊的数据类型描述，用于</a:t>
            </a:r>
            <a:r>
              <a:rPr lang="zh-CN" altLang="en-US" sz="2600" b="1">
                <a:solidFill>
                  <a:srgbClr val="0037E8"/>
                </a:solidFill>
                <a:effectLst/>
                <a:latin typeface="楷体_GB2312" pitchFamily="49" charset="-122"/>
                <a:ea typeface="楷体_GB2312" pitchFamily="49" charset="-122"/>
              </a:rPr>
              <a:t>在程序的不同部分实现两个以上的变量名指向同一地址</a:t>
            </a:r>
            <a:r>
              <a:rPr lang="zh-CN" altLang="en-US" sz="2600" b="1">
                <a:solidFill>
                  <a:schemeClr val="bg2"/>
                </a:solidFill>
                <a:effectLst/>
                <a:latin typeface="楷体_GB2312" pitchFamily="49" charset="-122"/>
                <a:ea typeface="楷体_GB2312" pitchFamily="49" charset="-122"/>
              </a:rPr>
              <a:t>，</a:t>
            </a:r>
            <a:r>
              <a:rPr lang="zh-CN" altLang="en-US" sz="2600" b="1">
                <a:solidFill>
                  <a:srgbClr val="0037E8"/>
                </a:solidFill>
                <a:effectLst/>
                <a:latin typeface="楷体_GB2312" pitchFamily="49" charset="-122"/>
                <a:ea typeface="楷体_GB2312" pitchFamily="49" charset="-122"/>
              </a:rPr>
              <a:t>使得对其中任一个变量的操作实际上都是对同一地址单元进行的</a:t>
            </a:r>
            <a:r>
              <a:rPr lang="zh-CN" altLang="en-US" sz="2600" b="1">
                <a:solidFill>
                  <a:schemeClr val="bg2"/>
                </a:solidFill>
                <a:effectLst/>
                <a:latin typeface="楷体_GB2312" pitchFamily="49" charset="-122"/>
                <a:ea typeface="楷体_GB2312" pitchFamily="49" charset="-122"/>
              </a:rPr>
              <a:t>。在这种两个以上变量名的关系上，被声明为引用类型的变量名则是实际变量名的</a:t>
            </a:r>
            <a:r>
              <a:rPr lang="zh-CN" altLang="en-US" sz="2600" b="1">
                <a:solidFill>
                  <a:srgbClr val="FF0000"/>
                </a:solidFill>
                <a:effectLst/>
                <a:latin typeface="楷体_GB2312" pitchFamily="49" charset="-122"/>
                <a:ea typeface="楷体_GB2312" pitchFamily="49" charset="-122"/>
              </a:rPr>
              <a:t>别名</a:t>
            </a:r>
            <a:r>
              <a:rPr lang="zh-CN" altLang="en-US" sz="2600" b="1">
                <a:solidFill>
                  <a:schemeClr val="bg2"/>
                </a:solidFill>
                <a:effectLst/>
                <a:latin typeface="楷体_GB2312" pitchFamily="49" charset="-122"/>
                <a:ea typeface="楷体_GB2312" pitchFamily="49" charset="-122"/>
              </a:rPr>
              <a:t>。引用运算符为</a:t>
            </a:r>
            <a:r>
              <a:rPr lang="en-US" altLang="zh-CN" sz="2600" b="1">
                <a:solidFill>
                  <a:srgbClr val="FF0000"/>
                </a:solidFill>
                <a:effectLst/>
                <a:latin typeface="楷体_GB2312" pitchFamily="49" charset="-122"/>
                <a:ea typeface="楷体_GB2312" pitchFamily="49" charset="-122"/>
              </a:rPr>
              <a:t>&amp;</a:t>
            </a:r>
            <a:r>
              <a:rPr lang="zh-CN" altLang="en-US" sz="2600" b="1">
                <a:solidFill>
                  <a:schemeClr val="bg2"/>
                </a:solidFill>
                <a:effectLst/>
                <a:latin typeface="楷体_GB2312" pitchFamily="49" charset="-122"/>
                <a:ea typeface="楷体_GB2312" pitchFamily="49" charset="-122"/>
              </a:rPr>
              <a:t>，引用声明的一般形式为：</a:t>
            </a:r>
            <a:endParaRPr lang="zh-CN" altLang="en-US" sz="2600" b="1">
              <a:solidFill>
                <a:schemeClr val="bg2"/>
              </a:solidFill>
              <a:effectLst/>
              <a:latin typeface="楷体_GB2312" pitchFamily="49" charset="-122"/>
              <a:ea typeface="楷体_GB2312" pitchFamily="49" charset="-122"/>
            </a:endParaRPr>
          </a:p>
          <a:p>
            <a:pPr marL="0" indent="719455" eaLnBrk="1">
              <a:lnSpc>
                <a:spcPct val="118000"/>
              </a:lnSpc>
              <a:spcBef>
                <a:spcPts val="300"/>
              </a:spcBef>
              <a:spcAft>
                <a:spcPts val="300"/>
              </a:spcAft>
              <a:buFont typeface="Wingdings" panose="05000000000000000000" pitchFamily="2" charset="2"/>
              <a:buNone/>
            </a:pPr>
            <a:r>
              <a:rPr lang="zh-CN" altLang="en-US" sz="2600" b="1">
                <a:solidFill>
                  <a:srgbClr val="FF0000"/>
                </a:solidFill>
                <a:effectLst/>
                <a:latin typeface="楷体_GB2312" pitchFamily="49" charset="-122"/>
                <a:ea typeface="楷体_GB2312" pitchFamily="49" charset="-122"/>
              </a:rPr>
              <a:t>       数据类型 </a:t>
            </a:r>
            <a:r>
              <a:rPr lang="en-US" altLang="zh-CN" sz="2600" b="1">
                <a:solidFill>
                  <a:srgbClr val="FF0000"/>
                </a:solidFill>
                <a:effectLst/>
                <a:latin typeface="楷体_GB2312" pitchFamily="49" charset="-122"/>
                <a:ea typeface="楷体_GB2312" pitchFamily="49" charset="-122"/>
              </a:rPr>
              <a:t>&amp;</a:t>
            </a:r>
            <a:r>
              <a:rPr lang="zh-CN" altLang="en-US" sz="2600" b="1">
                <a:solidFill>
                  <a:srgbClr val="FF0000"/>
                </a:solidFill>
                <a:effectLst/>
                <a:latin typeface="楷体_GB2312" pitchFamily="49" charset="-122"/>
                <a:ea typeface="楷体_GB2312" pitchFamily="49" charset="-122"/>
              </a:rPr>
              <a:t>引用变量名 </a:t>
            </a:r>
            <a:r>
              <a:rPr lang="en-US" altLang="zh-CN" sz="2600" b="1">
                <a:solidFill>
                  <a:srgbClr val="FF0000"/>
                </a:solidFill>
                <a:effectLst/>
                <a:latin typeface="楷体_GB2312" pitchFamily="49" charset="-122"/>
                <a:ea typeface="楷体_GB2312" pitchFamily="49" charset="-122"/>
              </a:rPr>
              <a:t>= </a:t>
            </a:r>
            <a:r>
              <a:rPr lang="zh-CN" altLang="en-US" sz="2600" b="1">
                <a:solidFill>
                  <a:srgbClr val="FF0000"/>
                </a:solidFill>
                <a:effectLst/>
                <a:latin typeface="楷体_GB2312" pitchFamily="49" charset="-122"/>
                <a:ea typeface="楷体_GB2312" pitchFamily="49" charset="-122"/>
              </a:rPr>
              <a:t>变量名；</a:t>
            </a:r>
            <a:endParaRPr lang="zh-CN" altLang="en-US" sz="2600" b="1">
              <a:solidFill>
                <a:srgbClr val="FF0000"/>
              </a:solidFill>
              <a:effectLst/>
              <a:latin typeface="楷体_GB2312" pitchFamily="49" charset="-122"/>
              <a:ea typeface="楷体_GB2312" pitchFamily="49" charset="-122"/>
            </a:endParaRPr>
          </a:p>
          <a:p>
            <a:pPr marL="0" indent="719455" eaLnBrk="1">
              <a:lnSpc>
                <a:spcPct val="118000"/>
              </a:lnSpc>
              <a:spcBef>
                <a:spcPts val="300"/>
              </a:spcBef>
              <a:spcAft>
                <a:spcPts val="300"/>
              </a:spcAft>
              <a:buFont typeface="Wingdings" panose="05000000000000000000" pitchFamily="2" charset="2"/>
              <a:buNone/>
            </a:pPr>
            <a:r>
              <a:rPr lang="zh-CN" altLang="en-US" sz="2600" b="1">
                <a:solidFill>
                  <a:srgbClr val="FF0000"/>
                </a:solidFill>
                <a:effectLst/>
                <a:latin typeface="楷体_GB2312" pitchFamily="49" charset="-122"/>
                <a:ea typeface="楷体_GB2312" pitchFamily="49" charset="-122"/>
              </a:rPr>
              <a:t>  </a:t>
            </a:r>
            <a:r>
              <a:rPr lang="zh-CN" altLang="en-US" sz="2600" b="1">
                <a:solidFill>
                  <a:schemeClr val="bg2"/>
                </a:solidFill>
                <a:effectLst/>
                <a:latin typeface="楷体_GB2312" pitchFamily="49" charset="-122"/>
                <a:ea typeface="楷体_GB2312" pitchFamily="49" charset="-122"/>
              </a:rPr>
              <a:t>或  </a:t>
            </a:r>
            <a:r>
              <a:rPr lang="zh-CN" altLang="en-US" sz="2600" b="1">
                <a:solidFill>
                  <a:srgbClr val="FF0000"/>
                </a:solidFill>
                <a:effectLst/>
                <a:latin typeface="楷体_GB2312" pitchFamily="49" charset="-122"/>
                <a:ea typeface="楷体_GB2312" pitchFamily="49" charset="-122"/>
              </a:rPr>
              <a:t>数据类型</a:t>
            </a:r>
            <a:r>
              <a:rPr lang="en-US" altLang="zh-CN" sz="2600" b="1">
                <a:solidFill>
                  <a:srgbClr val="FF0000"/>
                </a:solidFill>
                <a:effectLst/>
                <a:latin typeface="楷体_GB2312" pitchFamily="49" charset="-122"/>
                <a:ea typeface="楷体_GB2312" pitchFamily="49" charset="-122"/>
              </a:rPr>
              <a:t>&amp; </a:t>
            </a:r>
            <a:r>
              <a:rPr lang="zh-CN" altLang="en-US" sz="2600" b="1">
                <a:solidFill>
                  <a:srgbClr val="FF0000"/>
                </a:solidFill>
                <a:effectLst/>
                <a:latin typeface="楷体_GB2312" pitchFamily="49" charset="-122"/>
                <a:ea typeface="楷体_GB2312" pitchFamily="49" charset="-122"/>
              </a:rPr>
              <a:t>引用变量名 </a:t>
            </a:r>
            <a:r>
              <a:rPr lang="en-US" altLang="zh-CN" sz="2600" b="1">
                <a:solidFill>
                  <a:srgbClr val="FF0000"/>
                </a:solidFill>
                <a:effectLst/>
                <a:latin typeface="楷体_GB2312" pitchFamily="49" charset="-122"/>
                <a:ea typeface="楷体_GB2312" pitchFamily="49" charset="-122"/>
              </a:rPr>
              <a:t>= </a:t>
            </a:r>
            <a:r>
              <a:rPr lang="zh-CN" altLang="en-US" sz="2600" b="1">
                <a:solidFill>
                  <a:srgbClr val="FF0000"/>
                </a:solidFill>
                <a:effectLst/>
                <a:latin typeface="楷体_GB2312" pitchFamily="49" charset="-122"/>
                <a:ea typeface="楷体_GB2312" pitchFamily="49" charset="-122"/>
              </a:rPr>
              <a:t>变量名；</a:t>
            </a:r>
            <a:endParaRPr lang="zh-CN" altLang="en-US" sz="2600" b="1">
              <a:solidFill>
                <a:srgbClr val="FF0000"/>
              </a:solidFill>
              <a:effectLst/>
              <a:latin typeface="楷体_GB2312" pitchFamily="49" charset="-122"/>
              <a:ea typeface="楷体_GB2312" pitchFamily="49" charset="-122"/>
            </a:endParaRPr>
          </a:p>
          <a:p>
            <a:pPr marL="0" indent="719455" eaLnBrk="1">
              <a:lnSpc>
                <a:spcPct val="118000"/>
              </a:lnSpc>
              <a:spcBef>
                <a:spcPts val="300"/>
              </a:spcBef>
              <a:spcAft>
                <a:spcPts val="300"/>
              </a:spcAft>
              <a:buFont typeface="Wingdings" panose="05000000000000000000" pitchFamily="2" charset="2"/>
              <a:buNone/>
            </a:pPr>
            <a:r>
              <a:rPr lang="zh-CN" altLang="en-US" sz="2600" b="1">
                <a:solidFill>
                  <a:srgbClr val="FF0000"/>
                </a:solidFill>
                <a:effectLst/>
                <a:latin typeface="楷体_GB2312" pitchFamily="49" charset="-122"/>
                <a:ea typeface="楷体_GB2312" pitchFamily="49" charset="-122"/>
              </a:rPr>
              <a:t>  </a:t>
            </a:r>
            <a:r>
              <a:rPr lang="zh-CN" altLang="en-US" sz="2600" b="1">
                <a:solidFill>
                  <a:schemeClr val="bg2"/>
                </a:solidFill>
                <a:effectLst/>
                <a:latin typeface="楷体_GB2312" pitchFamily="49" charset="-122"/>
                <a:ea typeface="楷体_GB2312" pitchFamily="49" charset="-122"/>
              </a:rPr>
              <a:t>或  </a:t>
            </a:r>
            <a:r>
              <a:rPr lang="zh-CN" altLang="en-US" sz="2600" b="1">
                <a:solidFill>
                  <a:srgbClr val="FF0000"/>
                </a:solidFill>
                <a:effectLst/>
                <a:latin typeface="楷体_GB2312" pitchFamily="49" charset="-122"/>
                <a:ea typeface="楷体_GB2312" pitchFamily="49" charset="-122"/>
              </a:rPr>
              <a:t>数据类型 </a:t>
            </a:r>
            <a:r>
              <a:rPr lang="en-US" altLang="zh-CN" sz="2600" b="1">
                <a:solidFill>
                  <a:srgbClr val="FF0000"/>
                </a:solidFill>
                <a:effectLst/>
                <a:latin typeface="楷体_GB2312" pitchFamily="49" charset="-122"/>
                <a:ea typeface="楷体_GB2312" pitchFamily="49" charset="-122"/>
              </a:rPr>
              <a:t>&amp; </a:t>
            </a:r>
            <a:r>
              <a:rPr lang="zh-CN" altLang="en-US" sz="2600" b="1">
                <a:solidFill>
                  <a:srgbClr val="FF0000"/>
                </a:solidFill>
                <a:effectLst/>
                <a:latin typeface="楷体_GB2312" pitchFamily="49" charset="-122"/>
                <a:ea typeface="楷体_GB2312" pitchFamily="49" charset="-122"/>
              </a:rPr>
              <a:t>引用变量名 </a:t>
            </a:r>
            <a:r>
              <a:rPr lang="en-US" altLang="zh-CN" sz="2600" b="1">
                <a:solidFill>
                  <a:srgbClr val="FF0000"/>
                </a:solidFill>
                <a:effectLst/>
                <a:latin typeface="楷体_GB2312" pitchFamily="49" charset="-122"/>
                <a:ea typeface="楷体_GB2312" pitchFamily="49" charset="-122"/>
              </a:rPr>
              <a:t>= </a:t>
            </a:r>
            <a:r>
              <a:rPr lang="zh-CN" altLang="en-US" sz="2600" b="1">
                <a:solidFill>
                  <a:srgbClr val="FF0000"/>
                </a:solidFill>
                <a:effectLst/>
                <a:latin typeface="楷体_GB2312" pitchFamily="49" charset="-122"/>
                <a:ea typeface="楷体_GB2312" pitchFamily="49" charset="-122"/>
              </a:rPr>
              <a:t>变量名；</a:t>
            </a:r>
            <a:endParaRPr lang="zh-CN" altLang="en-US" sz="2600" b="1">
              <a:solidFill>
                <a:srgbClr val="FF0000"/>
              </a:solidFill>
              <a:effectLst/>
              <a:latin typeface="楷体_GB2312" pitchFamily="49" charset="-122"/>
              <a:ea typeface="楷体_GB2312" pitchFamily="49" charset="-122"/>
            </a:endParaRPr>
          </a:p>
          <a:p>
            <a:pPr marL="0" indent="719455" eaLnBrk="1">
              <a:lnSpc>
                <a:spcPct val="118000"/>
              </a:lnSpc>
              <a:spcBef>
                <a:spcPts val="300"/>
              </a:spcBef>
              <a:spcAft>
                <a:spcPts val="300"/>
              </a:spcAft>
              <a:buFont typeface="Wingdings" panose="05000000000000000000" pitchFamily="2" charset="2"/>
              <a:buNone/>
            </a:pPr>
            <a:r>
              <a:rPr lang="zh-CN" altLang="en-US" sz="2600" b="1">
                <a:solidFill>
                  <a:schemeClr val="bg2"/>
                </a:solidFill>
                <a:effectLst/>
                <a:latin typeface="楷体_GB2312" pitchFamily="49" charset="-122"/>
                <a:ea typeface="楷体_GB2312" pitchFamily="49" charset="-122"/>
              </a:rPr>
              <a:t>对引用进行操作，实际上就是</a:t>
            </a:r>
            <a:r>
              <a:rPr lang="zh-CN" altLang="en-US" sz="2600" b="1">
                <a:solidFill>
                  <a:srgbClr val="0037E8"/>
                </a:solidFill>
                <a:effectLst/>
                <a:latin typeface="楷体_GB2312" pitchFamily="49" charset="-122"/>
                <a:ea typeface="楷体_GB2312" pitchFamily="49" charset="-122"/>
              </a:rPr>
              <a:t>对被引用的变量进行操作</a:t>
            </a:r>
            <a:r>
              <a:rPr lang="zh-CN" altLang="en-US" sz="2600" b="1">
                <a:solidFill>
                  <a:schemeClr val="bg2"/>
                </a:solidFill>
                <a:effectLst/>
                <a:latin typeface="楷体_GB2312" pitchFamily="49" charset="-122"/>
                <a:ea typeface="楷体_GB2312" pitchFamily="49" charset="-122"/>
              </a:rPr>
              <a:t>。</a:t>
            </a:r>
            <a:r>
              <a:rPr lang="zh-CN" altLang="en-US" sz="2600" b="1">
                <a:solidFill>
                  <a:srgbClr val="FF0000"/>
                </a:solidFill>
                <a:effectLst/>
                <a:latin typeface="楷体_GB2312" pitchFamily="49" charset="-122"/>
                <a:ea typeface="楷体_GB2312" pitchFamily="49" charset="-122"/>
              </a:rPr>
              <a:t>引用不是值，</a:t>
            </a:r>
            <a:r>
              <a:rPr lang="zh-CN" altLang="en-US" sz="2600" b="1">
                <a:solidFill>
                  <a:srgbClr val="C00000"/>
                </a:solidFill>
                <a:effectLst/>
                <a:latin typeface="楷体_GB2312" pitchFamily="49" charset="-122"/>
                <a:ea typeface="楷体_GB2312" pitchFamily="49" charset="-122"/>
              </a:rPr>
              <a:t>不占存储空间（可用</a:t>
            </a:r>
            <a:r>
              <a:rPr lang="en-US" altLang="zh-CN" sz="2600" b="1">
                <a:solidFill>
                  <a:srgbClr val="C00000"/>
                </a:solidFill>
                <a:effectLst/>
                <a:latin typeface="楷体_GB2312" pitchFamily="49" charset="-122"/>
                <a:ea typeface="楷体_GB2312" pitchFamily="49" charset="-122"/>
              </a:rPr>
              <a:t>sizeof()</a:t>
            </a:r>
            <a:r>
              <a:rPr lang="zh-CN" altLang="en-US" sz="2600" b="1">
                <a:solidFill>
                  <a:srgbClr val="C00000"/>
                </a:solidFill>
                <a:effectLst/>
                <a:latin typeface="楷体_GB2312" pitchFamily="49" charset="-122"/>
                <a:ea typeface="楷体_GB2312" pitchFamily="49" charset="-122"/>
              </a:rPr>
              <a:t>验证）</a:t>
            </a:r>
            <a:r>
              <a:rPr lang="zh-CN" altLang="en-US" sz="2600" b="1">
                <a:solidFill>
                  <a:schemeClr val="bg2"/>
                </a:solidFill>
                <a:effectLst/>
                <a:latin typeface="楷体_GB2312" pitchFamily="49" charset="-122"/>
                <a:ea typeface="楷体_GB2312" pitchFamily="49" charset="-122"/>
              </a:rPr>
              <a:t>；声明引用时，目标的</a:t>
            </a:r>
            <a:r>
              <a:rPr lang="zh-CN" altLang="en-US" sz="2600" b="1">
                <a:solidFill>
                  <a:srgbClr val="0037E8"/>
                </a:solidFill>
                <a:effectLst/>
                <a:latin typeface="楷体_GB2312" pitchFamily="49" charset="-122"/>
                <a:ea typeface="楷体_GB2312" pitchFamily="49" charset="-122"/>
              </a:rPr>
              <a:t>存储状态</a:t>
            </a:r>
            <a:r>
              <a:rPr lang="zh-CN" altLang="en-US" sz="2600" b="1">
                <a:solidFill>
                  <a:schemeClr val="bg2"/>
                </a:solidFill>
                <a:effectLst/>
                <a:latin typeface="楷体_GB2312" pitchFamily="49" charset="-122"/>
                <a:ea typeface="楷体_GB2312" pitchFamily="49" charset="-122"/>
              </a:rPr>
              <a:t>不会改变</a:t>
            </a:r>
            <a:endParaRPr lang="zh-CN" altLang="en-US" sz="2600" b="1">
              <a:solidFill>
                <a:schemeClr val="bg2"/>
              </a:solidFill>
              <a:effectLst/>
              <a:latin typeface="楷体_GB2312" pitchFamily="49" charset="-122"/>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79388" y="236538"/>
            <a:ext cx="8785225" cy="6400800"/>
          </a:xfrm>
          <a:prstGeom prst="rect">
            <a:avLst/>
          </a:prstGeom>
          <a:solidFill>
            <a:schemeClr val="tx1"/>
          </a:solidFill>
          <a:ln w="9525">
            <a:solidFill>
              <a:schemeClr val="hlink"/>
            </a:solidFill>
            <a:miter lim="800000"/>
          </a:ln>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20000"/>
              </a:lnSpc>
              <a:spcBef>
                <a:spcPts val="300"/>
              </a:spcBef>
              <a:spcAft>
                <a:spcPts val="300"/>
              </a:spcAft>
              <a:buClrTx/>
              <a:buSzTx/>
              <a:buFontTx/>
              <a:buNone/>
              <a:defRPr/>
            </a:pPr>
            <a:r>
              <a:rPr lang="en-US" altLang="zh-CN" sz="2800" dirty="0">
                <a:solidFill>
                  <a:srgbClr val="C00000"/>
                </a:solidFill>
                <a:latin typeface="华文中宋" panose="02010600040101010101" pitchFamily="2" charset="-122"/>
                <a:ea typeface="华文中宋" panose="02010600040101010101" pitchFamily="2" charset="-122"/>
              </a:rPr>
              <a:t>【</a:t>
            </a:r>
            <a:r>
              <a:rPr lang="zh-CN" altLang="en-US" sz="2800" dirty="0">
                <a:solidFill>
                  <a:srgbClr val="C00000"/>
                </a:solidFill>
                <a:latin typeface="华文中宋" panose="02010600040101010101" pitchFamily="2" charset="-122"/>
                <a:ea typeface="华文中宋" panose="02010600040101010101" pitchFamily="2" charset="-122"/>
              </a:rPr>
              <a:t>例</a:t>
            </a:r>
            <a:r>
              <a:rPr lang="en-US" altLang="zh-CN" sz="2800" dirty="0">
                <a:solidFill>
                  <a:srgbClr val="C00000"/>
                </a:solidFill>
                <a:latin typeface="华文中宋" panose="02010600040101010101" pitchFamily="2" charset="-122"/>
                <a:ea typeface="华文中宋" panose="02010600040101010101" pitchFamily="2" charset="-122"/>
              </a:rPr>
              <a:t>2.5】</a:t>
            </a:r>
            <a:r>
              <a:rPr lang="zh-CN" altLang="en-US" sz="2800" dirty="0">
                <a:solidFill>
                  <a:srgbClr val="C00000"/>
                </a:solidFill>
                <a:latin typeface="华文中宋" panose="02010600040101010101" pitchFamily="2" charset="-122"/>
                <a:ea typeface="华文中宋" panose="02010600040101010101" pitchFamily="2" charset="-122"/>
              </a:rPr>
              <a:t>引用举例</a:t>
            </a:r>
            <a:endParaRPr lang="zh-CN" altLang="en-US" sz="2800" dirty="0">
              <a:solidFill>
                <a:srgbClr val="C00000"/>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#include &lt;</a:t>
            </a:r>
            <a:r>
              <a:rPr lang="en-US" altLang="zh-CN" sz="2800" dirty="0" err="1">
                <a:solidFill>
                  <a:schemeClr val="bg2"/>
                </a:solidFill>
                <a:latin typeface="华文中宋" panose="02010600040101010101" pitchFamily="2" charset="-122"/>
                <a:ea typeface="华文中宋" panose="02010600040101010101" pitchFamily="2" charset="-122"/>
              </a:rPr>
              <a:t>iostream.h</a:t>
            </a:r>
            <a:r>
              <a:rPr lang="en-US" altLang="zh-CN" sz="2800" dirty="0">
                <a:solidFill>
                  <a:schemeClr val="bg2"/>
                </a:solidFill>
                <a:latin typeface="华文中宋" panose="02010600040101010101" pitchFamily="2" charset="-122"/>
                <a:ea typeface="华文中宋" panose="02010600040101010101" pitchFamily="2" charset="-122"/>
              </a:rPr>
              <a:t>&gt;</a:t>
            </a:r>
            <a:endParaRPr lang="en-US" altLang="zh-CN"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void main()</a:t>
            </a:r>
            <a:endParaRPr lang="en-US" altLang="zh-CN"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  </a:t>
            </a:r>
            <a:endParaRPr lang="en-US" altLang="zh-CN"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        int num=50;   int a=10;</a:t>
            </a: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a:solidFill>
                  <a:schemeClr val="bg2"/>
                </a:solidFill>
                <a:latin typeface="华文中宋" panose="02010600040101010101" pitchFamily="2" charset="-122"/>
                <a:ea typeface="华文中宋" panose="02010600040101010101" pitchFamily="2" charset="-122"/>
              </a:rPr>
              <a:t>int&amp; ref=num;</a:t>
            </a:r>
            <a:endParaRPr lang="zh-CN" altLang="en-US"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a:solidFill>
                  <a:schemeClr val="bg2"/>
                </a:solidFill>
                <a:latin typeface="华文中宋" panose="02010600040101010101" pitchFamily="2" charset="-122"/>
                <a:ea typeface="华文中宋" panose="02010600040101010101" pitchFamily="2" charset="-122"/>
              </a:rPr>
              <a:t>ref+=10;  ref=a; </a:t>
            </a:r>
            <a:r>
              <a:rPr lang="en-US" altLang="zh-CN" sz="2800" dirty="0" err="1">
                <a:solidFill>
                  <a:schemeClr val="accent4">
                    <a:lumMod val="50000"/>
                  </a:schemeClr>
                </a:solidFill>
                <a:latin typeface="华文中宋" panose="02010600040101010101" pitchFamily="2" charset="-122"/>
                <a:ea typeface="华文中宋" panose="02010600040101010101" pitchFamily="2" charset="-122"/>
              </a:rPr>
              <a:t>cout</a:t>
            </a:r>
            <a:r>
              <a:rPr lang="en-US" altLang="zh-CN" sz="2800" dirty="0">
                <a:solidFill>
                  <a:schemeClr val="accent4">
                    <a:lumMod val="50000"/>
                  </a:schemeClr>
                </a:solidFill>
                <a:latin typeface="华文中宋" panose="02010600040101010101" pitchFamily="2" charset="-122"/>
                <a:ea typeface="华文中宋" panose="02010600040101010101" pitchFamily="2" charset="-122"/>
              </a:rPr>
              <a:t>&lt;&lt;&amp;num&lt;&lt;&amp;ref&lt;&lt;</a:t>
            </a:r>
            <a:r>
              <a:rPr lang="en-US" altLang="zh-CN" sz="2800" dirty="0" err="1">
                <a:solidFill>
                  <a:schemeClr val="accent4">
                    <a:lumMod val="50000"/>
                  </a:schemeClr>
                </a:solidFill>
                <a:latin typeface="华文中宋" panose="02010600040101010101" pitchFamily="2" charset="-122"/>
                <a:ea typeface="华文中宋" panose="02010600040101010101" pitchFamily="2" charset="-122"/>
              </a:rPr>
              <a:t>endl</a:t>
            </a:r>
            <a:r>
              <a:rPr lang="en-US" altLang="zh-CN" sz="2800" dirty="0">
                <a:solidFill>
                  <a:schemeClr val="accent4">
                    <a:lumMod val="50000"/>
                  </a:schemeClr>
                </a:solidFill>
                <a:latin typeface="华文中宋" panose="02010600040101010101" pitchFamily="2" charset="-122"/>
                <a:ea typeface="华文中宋" panose="02010600040101010101" pitchFamily="2" charset="-122"/>
              </a:rPr>
              <a:t>;</a:t>
            </a:r>
            <a:endParaRPr lang="zh-CN" altLang="en-US" sz="2800" dirty="0">
              <a:solidFill>
                <a:schemeClr val="accent4">
                  <a:lumMod val="50000"/>
                </a:schemeClr>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err="1">
                <a:solidFill>
                  <a:schemeClr val="bg2"/>
                </a:solidFill>
                <a:latin typeface="华文中宋" panose="02010600040101010101" pitchFamily="2" charset="-122"/>
                <a:ea typeface="华文中宋" panose="02010600040101010101" pitchFamily="2" charset="-122"/>
              </a:rPr>
              <a:t>cout</a:t>
            </a:r>
            <a:r>
              <a:rPr lang="en-US" altLang="zh-CN" sz="2800" dirty="0">
                <a:solidFill>
                  <a:schemeClr val="bg2"/>
                </a:solidFill>
                <a:latin typeface="华文中宋" panose="02010600040101010101" pitchFamily="2" charset="-122"/>
                <a:ea typeface="华文中宋" panose="02010600040101010101" pitchFamily="2" charset="-122"/>
              </a:rPr>
              <a:t>&lt;&lt;"num="&lt;&lt;num&lt;&lt;</a:t>
            </a:r>
            <a:r>
              <a:rPr lang="en-US" altLang="zh-CN" sz="2800" dirty="0" err="1">
                <a:solidFill>
                  <a:schemeClr val="bg2"/>
                </a:solidFill>
                <a:latin typeface="华文中宋" panose="02010600040101010101" pitchFamily="2" charset="-122"/>
                <a:ea typeface="华文中宋" panose="02010600040101010101" pitchFamily="2" charset="-122"/>
              </a:rPr>
              <a:t>endl</a:t>
            </a:r>
            <a:r>
              <a:rPr lang="en-US" altLang="zh-CN" sz="2800" dirty="0">
                <a:solidFill>
                  <a:schemeClr val="bg2"/>
                </a:solidFill>
                <a:latin typeface="华文中宋" panose="02010600040101010101" pitchFamily="2" charset="-122"/>
                <a:ea typeface="华文中宋" panose="02010600040101010101" pitchFamily="2" charset="-122"/>
              </a:rPr>
              <a:t>;</a:t>
            </a:r>
            <a:endParaRPr lang="zh-CN" altLang="en-US"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err="1">
                <a:solidFill>
                  <a:schemeClr val="bg2"/>
                </a:solidFill>
                <a:latin typeface="华文中宋" panose="02010600040101010101" pitchFamily="2" charset="-122"/>
                <a:ea typeface="华文中宋" panose="02010600040101010101" pitchFamily="2" charset="-122"/>
              </a:rPr>
              <a:t>cout</a:t>
            </a:r>
            <a:r>
              <a:rPr lang="en-US" altLang="zh-CN" sz="2800" dirty="0">
                <a:solidFill>
                  <a:schemeClr val="bg2"/>
                </a:solidFill>
                <a:latin typeface="华文中宋" panose="02010600040101010101" pitchFamily="2" charset="-122"/>
                <a:ea typeface="华文中宋" panose="02010600040101010101" pitchFamily="2" charset="-122"/>
              </a:rPr>
              <a:t>&lt;&lt;"ref="&lt;&lt;ref&lt;&lt;</a:t>
            </a:r>
            <a:r>
              <a:rPr lang="en-US" altLang="zh-CN" sz="2800" dirty="0" err="1">
                <a:solidFill>
                  <a:schemeClr val="bg2"/>
                </a:solidFill>
                <a:latin typeface="华文中宋" panose="02010600040101010101" pitchFamily="2" charset="-122"/>
                <a:ea typeface="华文中宋" panose="02010600040101010101" pitchFamily="2" charset="-122"/>
              </a:rPr>
              <a:t>endl</a:t>
            </a:r>
            <a:r>
              <a:rPr lang="en-US" altLang="zh-CN" sz="2800" dirty="0">
                <a:solidFill>
                  <a:schemeClr val="bg2"/>
                </a:solidFill>
                <a:latin typeface="华文中宋" panose="02010600040101010101" pitchFamily="2" charset="-122"/>
                <a:ea typeface="华文中宋" panose="02010600040101010101" pitchFamily="2" charset="-122"/>
              </a:rPr>
              <a:t>;</a:t>
            </a:r>
            <a:endParaRPr lang="en-US" altLang="zh-CN"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        num+=40;</a:t>
            </a:r>
            <a:endParaRPr lang="zh-CN" altLang="en-US"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err="1">
                <a:solidFill>
                  <a:schemeClr val="bg2"/>
                </a:solidFill>
                <a:latin typeface="华文中宋" panose="02010600040101010101" pitchFamily="2" charset="-122"/>
                <a:ea typeface="华文中宋" panose="02010600040101010101" pitchFamily="2" charset="-122"/>
              </a:rPr>
              <a:t>cout</a:t>
            </a:r>
            <a:r>
              <a:rPr lang="en-US" altLang="zh-CN" sz="2800" dirty="0">
                <a:solidFill>
                  <a:schemeClr val="bg2"/>
                </a:solidFill>
                <a:latin typeface="华文中宋" panose="02010600040101010101" pitchFamily="2" charset="-122"/>
                <a:ea typeface="华文中宋" panose="02010600040101010101" pitchFamily="2" charset="-122"/>
              </a:rPr>
              <a:t>&lt;&lt; "num="&lt;&lt;num&lt;&lt;</a:t>
            </a:r>
            <a:r>
              <a:rPr lang="en-US" altLang="zh-CN" sz="2800" dirty="0" err="1">
                <a:solidFill>
                  <a:schemeClr val="bg2"/>
                </a:solidFill>
                <a:latin typeface="华文中宋" panose="02010600040101010101" pitchFamily="2" charset="-122"/>
                <a:ea typeface="华文中宋" panose="02010600040101010101" pitchFamily="2" charset="-122"/>
              </a:rPr>
              <a:t>endl</a:t>
            </a:r>
            <a:r>
              <a:rPr lang="en-US" altLang="zh-CN" sz="2800" dirty="0">
                <a:solidFill>
                  <a:schemeClr val="bg2"/>
                </a:solidFill>
                <a:latin typeface="华文中宋" panose="02010600040101010101" pitchFamily="2" charset="-122"/>
                <a:ea typeface="华文中宋" panose="02010600040101010101" pitchFamily="2" charset="-122"/>
              </a:rPr>
              <a:t>;</a:t>
            </a:r>
            <a:endParaRPr lang="zh-CN" altLang="en-US"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zh-CN" altLang="en-US" sz="2800" dirty="0">
                <a:solidFill>
                  <a:schemeClr val="bg2"/>
                </a:solidFill>
                <a:latin typeface="华文中宋" panose="02010600040101010101" pitchFamily="2" charset="-122"/>
                <a:ea typeface="华文中宋" panose="02010600040101010101" pitchFamily="2" charset="-122"/>
              </a:rPr>
              <a:t>	</a:t>
            </a:r>
            <a:r>
              <a:rPr lang="en-US" altLang="zh-CN" sz="2800" dirty="0" err="1">
                <a:solidFill>
                  <a:schemeClr val="bg2"/>
                </a:solidFill>
                <a:latin typeface="华文中宋" panose="02010600040101010101" pitchFamily="2" charset="-122"/>
                <a:ea typeface="华文中宋" panose="02010600040101010101" pitchFamily="2" charset="-122"/>
              </a:rPr>
              <a:t>cout</a:t>
            </a:r>
            <a:r>
              <a:rPr lang="en-US" altLang="zh-CN" sz="2800" dirty="0">
                <a:solidFill>
                  <a:schemeClr val="bg2"/>
                </a:solidFill>
                <a:latin typeface="华文中宋" panose="02010600040101010101" pitchFamily="2" charset="-122"/>
                <a:ea typeface="华文中宋" panose="02010600040101010101" pitchFamily="2" charset="-122"/>
              </a:rPr>
              <a:t>&lt;&lt;"ref="&lt;&lt;ref&lt;&lt;</a:t>
            </a:r>
            <a:r>
              <a:rPr lang="en-US" altLang="zh-CN" sz="2800" dirty="0" err="1">
                <a:solidFill>
                  <a:schemeClr val="bg2"/>
                </a:solidFill>
                <a:latin typeface="华文中宋" panose="02010600040101010101" pitchFamily="2" charset="-122"/>
                <a:ea typeface="华文中宋" panose="02010600040101010101" pitchFamily="2" charset="-122"/>
              </a:rPr>
              <a:t>endl</a:t>
            </a:r>
            <a:r>
              <a:rPr lang="en-US" altLang="zh-CN" sz="2800" dirty="0">
                <a:solidFill>
                  <a:schemeClr val="bg2"/>
                </a:solidFill>
                <a:latin typeface="华文中宋" panose="02010600040101010101" pitchFamily="2" charset="-122"/>
                <a:ea typeface="华文中宋" panose="02010600040101010101" pitchFamily="2" charset="-122"/>
              </a:rPr>
              <a:t>;</a:t>
            </a:r>
            <a:endParaRPr lang="en-US" altLang="zh-CN" sz="2800" dirty="0">
              <a:solidFill>
                <a:schemeClr val="bg2"/>
              </a:solidFill>
              <a:latin typeface="华文中宋" panose="02010600040101010101" pitchFamily="2" charset="-122"/>
              <a:ea typeface="华文中宋" panose="02010600040101010101" pitchFamily="2" charset="-122"/>
            </a:endParaRPr>
          </a:p>
          <a:p>
            <a:pPr eaLnBrk="1">
              <a:lnSpc>
                <a:spcPct val="110000"/>
              </a:lnSpc>
              <a:spcBef>
                <a:spcPts val="200"/>
              </a:spcBef>
              <a:spcAft>
                <a:spcPts val="200"/>
              </a:spcAft>
              <a:buClrTx/>
              <a:buSzTx/>
              <a:buFontTx/>
              <a:buNone/>
              <a:defRPr/>
            </a:pPr>
            <a:r>
              <a:rPr lang="en-US" altLang="zh-CN" sz="2800" dirty="0">
                <a:solidFill>
                  <a:schemeClr val="bg2"/>
                </a:solidFill>
                <a:latin typeface="华文中宋" panose="02010600040101010101" pitchFamily="2" charset="-122"/>
                <a:ea typeface="华文中宋" panose="02010600040101010101" pitchFamily="2" charset="-122"/>
              </a:rPr>
              <a:t>}</a:t>
            </a:r>
            <a:endParaRPr lang="en-US" altLang="zh-CN" sz="2800" dirty="0">
              <a:solidFill>
                <a:schemeClr val="bg2"/>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58750" y="101600"/>
            <a:ext cx="8813800" cy="6642100"/>
          </a:xfrm>
          <a:prstGeom prst="rect">
            <a:avLst/>
          </a:prstGeom>
          <a:solidFill>
            <a:srgbClr val="FFFFCC"/>
          </a:solidFill>
          <a:ln w="28575">
            <a:solidFill>
              <a:srgbClr val="33CC33"/>
            </a:solidFill>
            <a:miter lim="800000"/>
          </a:ln>
        </p:spPr>
        <p:txBody>
          <a:bodyPr>
            <a:spAutoFit/>
          </a:bodyPr>
          <a:lstStyle/>
          <a:p>
            <a:pPr marL="720090" indent="-720090" algn="just" eaLnBrk="1">
              <a:lnSpc>
                <a:spcPct val="110000"/>
              </a:lnSpc>
              <a:spcBef>
                <a:spcPts val="600"/>
              </a:spcBef>
              <a:spcAft>
                <a:spcPts val="600"/>
              </a:spcAft>
              <a:defRPr/>
            </a:pPr>
            <a:r>
              <a:rPr lang="zh-CN" altLang="en-US" sz="3200" dirty="0">
                <a:solidFill>
                  <a:schemeClr val="bg2"/>
                </a:solidFill>
                <a:latin typeface="楷体_GB2312" pitchFamily="49" charset="-122"/>
                <a:ea typeface="楷体_GB2312" pitchFamily="49" charset="-122"/>
              </a:rPr>
              <a:t>说明：</a:t>
            </a:r>
            <a:endParaRPr lang="zh-CN" altLang="en-US" sz="3200" dirty="0">
              <a:solidFill>
                <a:schemeClr val="bg2"/>
              </a:solidFill>
              <a:latin typeface="楷体_GB2312" pitchFamily="49" charset="-122"/>
              <a:ea typeface="楷体_GB2312" pitchFamily="49" charset="-122"/>
            </a:endParaRPr>
          </a:p>
          <a:p>
            <a:pPr marL="683895" indent="-683895" algn="just" eaLnBrk="1">
              <a:lnSpc>
                <a:spcPct val="130000"/>
              </a:lnSpc>
              <a:spcBef>
                <a:spcPts val="600"/>
              </a:spcBef>
              <a:spcAft>
                <a:spcPts val="600"/>
              </a:spcAft>
              <a:defRPr/>
            </a:pPr>
            <a:r>
              <a:rPr lang="en-US" altLang="zh-CN" sz="2800" dirty="0">
                <a:solidFill>
                  <a:schemeClr val="bg2"/>
                </a:solidFill>
                <a:latin typeface="楷体_GB2312" pitchFamily="49" charset="-122"/>
                <a:ea typeface="楷体_GB2312" pitchFamily="49" charset="-122"/>
              </a:rPr>
              <a:t>(1) </a:t>
            </a:r>
            <a:r>
              <a:rPr lang="zh-CN" altLang="en-US" sz="2800" dirty="0">
                <a:solidFill>
                  <a:schemeClr val="bg2"/>
                </a:solidFill>
                <a:latin typeface="楷体_GB2312" pitchFamily="49" charset="-122"/>
                <a:ea typeface="楷体_GB2312" pitchFamily="49" charset="-122"/>
              </a:rPr>
              <a:t>在一行上声明多个引用型变量</a:t>
            </a:r>
            <a:r>
              <a:rPr lang="en-US" altLang="zh-CN" sz="2800" dirty="0">
                <a:solidFill>
                  <a:schemeClr val="bg2"/>
                </a:solidFill>
                <a:latin typeface="楷体_GB2312" pitchFamily="49" charset="-122"/>
                <a:ea typeface="楷体_GB2312" pitchFamily="49" charset="-122"/>
              </a:rPr>
              <a:t>(</a:t>
            </a:r>
            <a:r>
              <a:rPr lang="zh-CN" altLang="en-US" sz="2800" dirty="0">
                <a:solidFill>
                  <a:schemeClr val="bg2"/>
                </a:solidFill>
                <a:latin typeface="楷体_GB2312" pitchFamily="49" charset="-122"/>
                <a:ea typeface="楷体_GB2312" pitchFamily="49" charset="-122"/>
              </a:rPr>
              <a:t>函数</a:t>
            </a:r>
            <a:r>
              <a:rPr lang="en-US" altLang="zh-CN" sz="2800" dirty="0">
                <a:solidFill>
                  <a:schemeClr val="bg2"/>
                </a:solidFill>
                <a:latin typeface="楷体_GB2312" pitchFamily="49" charset="-122"/>
                <a:ea typeface="楷体_GB2312" pitchFamily="49" charset="-122"/>
              </a:rPr>
              <a:t>)</a:t>
            </a:r>
            <a:r>
              <a:rPr lang="zh-CN" altLang="en-US" sz="2800" dirty="0">
                <a:solidFill>
                  <a:schemeClr val="bg2"/>
                </a:solidFill>
                <a:latin typeface="楷体_GB2312" pitchFamily="49" charset="-122"/>
                <a:ea typeface="楷体_GB2312" pitchFamily="49" charset="-122"/>
              </a:rPr>
              <a:t>名时，要</a:t>
            </a:r>
            <a:r>
              <a:rPr lang="zh-CN" altLang="en-US" sz="2800" dirty="0">
                <a:solidFill>
                  <a:srgbClr val="FF0000"/>
                </a:solidFill>
                <a:latin typeface="楷体_GB2312" pitchFamily="49" charset="-122"/>
                <a:ea typeface="楷体_GB2312" pitchFamily="49" charset="-122"/>
              </a:rPr>
              <a:t>在每个变量（函数）名前都冠以“</a:t>
            </a:r>
            <a:r>
              <a:rPr lang="en-US" altLang="zh-CN" sz="2800" dirty="0">
                <a:solidFill>
                  <a:srgbClr val="FF0000"/>
                </a:solidFill>
                <a:latin typeface="楷体_GB2312" pitchFamily="49" charset="-122"/>
                <a:ea typeface="楷体_GB2312" pitchFamily="49" charset="-122"/>
              </a:rPr>
              <a:t>&amp;”</a:t>
            </a:r>
            <a:r>
              <a:rPr lang="zh-CN" altLang="en-US" sz="2800" dirty="0">
                <a:solidFill>
                  <a:srgbClr val="FF0000"/>
                </a:solidFill>
                <a:latin typeface="楷体_GB2312" pitchFamily="49" charset="-122"/>
                <a:ea typeface="楷体_GB2312" pitchFamily="49" charset="-122"/>
              </a:rPr>
              <a:t>符号</a:t>
            </a:r>
            <a:endParaRPr lang="zh-CN" altLang="en-US" sz="2800" dirty="0">
              <a:solidFill>
                <a:srgbClr val="FF0000"/>
              </a:solidFill>
              <a:latin typeface="楷体_GB2312" pitchFamily="49" charset="-122"/>
              <a:ea typeface="楷体_GB2312" pitchFamily="49" charset="-122"/>
            </a:endParaRPr>
          </a:p>
          <a:p>
            <a:pPr marL="683895" indent="-683895" algn="just" eaLnBrk="1">
              <a:lnSpc>
                <a:spcPct val="130000"/>
              </a:lnSpc>
              <a:spcBef>
                <a:spcPts val="600"/>
              </a:spcBef>
              <a:spcAft>
                <a:spcPts val="600"/>
              </a:spcAft>
              <a:defRPr/>
            </a:pPr>
            <a:r>
              <a:rPr lang="en-US" altLang="zh-CN" sz="2800" dirty="0">
                <a:solidFill>
                  <a:schemeClr val="bg2"/>
                </a:solidFill>
                <a:latin typeface="楷体_GB2312" pitchFamily="49" charset="-122"/>
                <a:ea typeface="楷体_GB2312" pitchFamily="49" charset="-122"/>
              </a:rPr>
              <a:t>(2) </a:t>
            </a:r>
            <a:r>
              <a:rPr lang="zh-CN" altLang="en-US" sz="2800" dirty="0">
                <a:solidFill>
                  <a:schemeClr val="bg2"/>
                </a:solidFill>
                <a:latin typeface="楷体_GB2312" pitchFamily="49" charset="-122"/>
                <a:ea typeface="楷体_GB2312" pitchFamily="49" charset="-122"/>
              </a:rPr>
              <a:t>引用不是变量，所以</a:t>
            </a:r>
            <a:r>
              <a:rPr lang="zh-CN" altLang="en-US" sz="2800" dirty="0">
                <a:solidFill>
                  <a:srgbClr val="FF0000"/>
                </a:solidFill>
                <a:latin typeface="楷体_GB2312" pitchFamily="49" charset="-122"/>
                <a:ea typeface="楷体_GB2312" pitchFamily="49" charset="-122"/>
              </a:rPr>
              <a:t>引用本身不能被修改</a:t>
            </a:r>
            <a:r>
              <a:rPr lang="zh-CN" altLang="en-US" sz="2800" dirty="0">
                <a:solidFill>
                  <a:schemeClr val="bg2"/>
                </a:solidFill>
                <a:latin typeface="楷体_GB2312" pitchFamily="49" charset="-122"/>
                <a:ea typeface="楷体_GB2312" pitchFamily="49" charset="-122"/>
              </a:rPr>
              <a:t>。在程序中对引用的存取，都是对它所引用的变量的存取（</a:t>
            </a:r>
            <a:r>
              <a:rPr lang="zh-CN" altLang="en-US" sz="2800" dirty="0">
                <a:solidFill>
                  <a:srgbClr val="C00000"/>
                </a:solidFill>
                <a:latin typeface="楷体_GB2312" pitchFamily="49" charset="-122"/>
                <a:ea typeface="楷体_GB2312" pitchFamily="49" charset="-122"/>
              </a:rPr>
              <a:t>可用</a:t>
            </a:r>
            <a:r>
              <a:rPr lang="en-US" altLang="zh-CN" sz="2800" dirty="0" err="1">
                <a:solidFill>
                  <a:srgbClr val="C00000"/>
                </a:solidFill>
                <a:latin typeface="楷体_GB2312" pitchFamily="49" charset="-122"/>
                <a:ea typeface="楷体_GB2312" pitchFamily="49" charset="-122"/>
              </a:rPr>
              <a:t>cout</a:t>
            </a:r>
            <a:r>
              <a:rPr lang="zh-CN" altLang="en-US" sz="2800" dirty="0">
                <a:solidFill>
                  <a:srgbClr val="C00000"/>
                </a:solidFill>
                <a:latin typeface="楷体_GB2312" pitchFamily="49" charset="-122"/>
                <a:ea typeface="楷体_GB2312" pitchFamily="49" charset="-122"/>
              </a:rPr>
              <a:t>和</a:t>
            </a:r>
            <a:r>
              <a:rPr lang="en-US" altLang="zh-CN" sz="2800" dirty="0">
                <a:solidFill>
                  <a:srgbClr val="C00000"/>
                </a:solidFill>
                <a:latin typeface="楷体_GB2312" pitchFamily="49" charset="-122"/>
                <a:ea typeface="楷体_GB2312" pitchFamily="49" charset="-122"/>
              </a:rPr>
              <a:t>&amp;</a:t>
            </a:r>
            <a:r>
              <a:rPr lang="zh-CN" altLang="en-US" sz="2800" dirty="0">
                <a:solidFill>
                  <a:srgbClr val="C00000"/>
                </a:solidFill>
                <a:latin typeface="楷体_GB2312" pitchFamily="49" charset="-122"/>
                <a:ea typeface="楷体_GB2312" pitchFamily="49" charset="-122"/>
              </a:rPr>
              <a:t>获取引用地址</a:t>
            </a:r>
            <a:r>
              <a:rPr lang="zh-CN" altLang="en-US" sz="2800" dirty="0">
                <a:solidFill>
                  <a:schemeClr val="bg2"/>
                </a:solidFill>
                <a:latin typeface="楷体_GB2312" pitchFamily="49" charset="-122"/>
                <a:ea typeface="楷体_GB2312" pitchFamily="49" charset="-122"/>
              </a:rPr>
              <a:t>）</a:t>
            </a:r>
            <a:endParaRPr lang="zh-CN" altLang="en-US" sz="2800" dirty="0">
              <a:solidFill>
                <a:schemeClr val="bg2"/>
              </a:solidFill>
              <a:latin typeface="楷体_GB2312" pitchFamily="49" charset="-122"/>
              <a:ea typeface="楷体_GB2312" pitchFamily="49" charset="-122"/>
            </a:endParaRPr>
          </a:p>
          <a:p>
            <a:pPr marL="683895" indent="-683895" algn="just" eaLnBrk="1">
              <a:lnSpc>
                <a:spcPct val="130000"/>
              </a:lnSpc>
              <a:spcBef>
                <a:spcPts val="600"/>
              </a:spcBef>
              <a:spcAft>
                <a:spcPts val="600"/>
              </a:spcAft>
              <a:defRPr/>
            </a:pPr>
            <a:r>
              <a:rPr lang="en-US" altLang="zh-CN" sz="2800" dirty="0">
                <a:solidFill>
                  <a:schemeClr val="bg2"/>
                </a:solidFill>
                <a:latin typeface="楷体_GB2312" pitchFamily="49" charset="-122"/>
                <a:ea typeface="楷体_GB2312" pitchFamily="49" charset="-122"/>
              </a:rPr>
              <a:t>(3) </a:t>
            </a:r>
            <a:r>
              <a:rPr lang="zh-CN" altLang="en-US" sz="2800" dirty="0">
                <a:solidFill>
                  <a:srgbClr val="FF0000"/>
                </a:solidFill>
                <a:latin typeface="楷体_GB2312" pitchFamily="49" charset="-122"/>
                <a:ea typeface="楷体_GB2312" pitchFamily="49" charset="-122"/>
              </a:rPr>
              <a:t>一个变量被声明为引用时必须进行初始化</a:t>
            </a:r>
            <a:r>
              <a:rPr lang="zh-CN" altLang="en-US" sz="2800" dirty="0">
                <a:solidFill>
                  <a:schemeClr val="bg2"/>
                </a:solidFill>
                <a:latin typeface="楷体_GB2312" pitchFamily="49" charset="-122"/>
                <a:ea typeface="楷体_GB2312" pitchFamily="49" charset="-122"/>
              </a:rPr>
              <a:t>，除非这个引用是用作</a:t>
            </a:r>
            <a:r>
              <a:rPr lang="zh-CN" altLang="en-US" sz="2800" dirty="0">
                <a:solidFill>
                  <a:schemeClr val="bg2">
                    <a:lumMod val="50000"/>
                    <a:lumOff val="50000"/>
                  </a:schemeClr>
                </a:solidFill>
                <a:latin typeface="楷体_GB2312" pitchFamily="49" charset="-122"/>
                <a:ea typeface="楷体_GB2312" pitchFamily="49" charset="-122"/>
              </a:rPr>
              <a:t>函数的参数</a:t>
            </a:r>
            <a:r>
              <a:rPr lang="zh-CN" altLang="en-US" sz="2800" dirty="0">
                <a:solidFill>
                  <a:schemeClr val="bg2"/>
                </a:solidFill>
                <a:latin typeface="楷体_GB2312" pitchFamily="49" charset="-122"/>
                <a:ea typeface="楷体_GB2312" pitchFamily="49" charset="-122"/>
              </a:rPr>
              <a:t>或</a:t>
            </a:r>
            <a:r>
              <a:rPr lang="zh-CN" altLang="en-US" sz="2800" dirty="0">
                <a:solidFill>
                  <a:schemeClr val="bg2">
                    <a:lumMod val="50000"/>
                    <a:lumOff val="50000"/>
                  </a:schemeClr>
                </a:solidFill>
                <a:latin typeface="楷体_GB2312" pitchFamily="49" charset="-122"/>
                <a:ea typeface="楷体_GB2312" pitchFamily="49" charset="-122"/>
              </a:rPr>
              <a:t>返回值</a:t>
            </a:r>
            <a:r>
              <a:rPr lang="zh-CN" altLang="en-US" sz="2800" dirty="0">
                <a:solidFill>
                  <a:schemeClr val="bg2"/>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为引用提供的初始值应为变量（包括对象）</a:t>
            </a:r>
            <a:r>
              <a:rPr lang="zh-CN" altLang="en-US" sz="2800" dirty="0">
                <a:solidFill>
                  <a:schemeClr val="bg2"/>
                </a:solidFill>
                <a:latin typeface="楷体_GB2312" pitchFamily="49" charset="-122"/>
                <a:ea typeface="楷体_GB2312" pitchFamily="49" charset="-122"/>
              </a:rPr>
              <a:t>。</a:t>
            </a:r>
            <a:r>
              <a:rPr lang="zh-CN" altLang="en-US" sz="2800" dirty="0">
                <a:solidFill>
                  <a:srgbClr val="FF0000"/>
                </a:solidFill>
                <a:latin typeface="楷体_GB2312" pitchFamily="49" charset="-122"/>
                <a:ea typeface="楷体_GB2312" pitchFamily="49" charset="-122"/>
              </a:rPr>
              <a:t>引用一旦被初始化，就不能再重新赋值，</a:t>
            </a:r>
            <a:r>
              <a:rPr lang="zh-CN" altLang="en-US" sz="2800" dirty="0">
                <a:solidFill>
                  <a:schemeClr val="bg2"/>
                </a:solidFill>
                <a:latin typeface="楷体_GB2312" pitchFamily="49" charset="-122"/>
                <a:ea typeface="楷体_GB2312" pitchFamily="49" charset="-122"/>
              </a:rPr>
              <a:t>如 </a:t>
            </a:r>
            <a:r>
              <a:rPr lang="en-US" altLang="zh-CN" sz="2800" dirty="0">
                <a:solidFill>
                  <a:schemeClr val="bg2"/>
                </a:solidFill>
                <a:latin typeface="楷体_GB2312" pitchFamily="49" charset="-122"/>
                <a:ea typeface="楷体_GB2312" pitchFamily="49" charset="-122"/>
              </a:rPr>
              <a:t>ref=&amp;j; </a:t>
            </a:r>
            <a:r>
              <a:rPr lang="zh-CN" altLang="en-US" sz="2800" dirty="0">
                <a:solidFill>
                  <a:schemeClr val="bg2"/>
                </a:solidFill>
                <a:latin typeface="楷体_GB2312" pitchFamily="49" charset="-122"/>
                <a:ea typeface="楷体_GB2312" pitchFamily="49" charset="-122"/>
              </a:rPr>
              <a:t>是不允许的，但 </a:t>
            </a:r>
            <a:r>
              <a:rPr lang="en-US" altLang="zh-CN" sz="2800" dirty="0">
                <a:solidFill>
                  <a:schemeClr val="bg2"/>
                </a:solidFill>
                <a:latin typeface="楷体_GB2312" pitchFamily="49" charset="-122"/>
                <a:ea typeface="楷体_GB2312" pitchFamily="49" charset="-122"/>
              </a:rPr>
              <a:t>ref=j; </a:t>
            </a:r>
            <a:r>
              <a:rPr lang="zh-CN" altLang="en-US" sz="2800" dirty="0">
                <a:solidFill>
                  <a:schemeClr val="bg2"/>
                </a:solidFill>
                <a:latin typeface="楷体_GB2312" pitchFamily="49" charset="-122"/>
                <a:ea typeface="楷体_GB2312" pitchFamily="49" charset="-122"/>
              </a:rPr>
              <a:t>是允许的</a:t>
            </a:r>
            <a:endParaRPr lang="zh-CN" altLang="en-US" sz="2800" dirty="0">
              <a:solidFill>
                <a:schemeClr val="bg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155575" y="192088"/>
            <a:ext cx="8815388" cy="6477000"/>
          </a:xfrm>
          <a:prstGeom prst="rect">
            <a:avLst/>
          </a:prstGeom>
          <a:solidFill>
            <a:srgbClr val="FFFFCC"/>
          </a:solidFill>
          <a:ln w="28575">
            <a:solidFill>
              <a:srgbClr val="33CC33"/>
            </a:solidFill>
            <a:miter lim="800000"/>
          </a:ln>
        </p:spPr>
        <p:txBody>
          <a:bodyPr anchor="ctr"/>
          <a:lstStyle>
            <a:lvl1pPr marL="574675" indent="-574675">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marL="539750" indent="-539750" algn="just" eaLnBrk="1">
              <a:lnSpc>
                <a:spcPct val="120000"/>
              </a:lnSpc>
              <a:spcBef>
                <a:spcPts val="300"/>
              </a:spcBef>
              <a:spcAft>
                <a:spcPts val="300"/>
              </a:spcAft>
              <a:buClrTx/>
              <a:buSzTx/>
              <a:buFontTx/>
              <a:buNone/>
              <a:defRPr/>
            </a:pPr>
            <a:r>
              <a:rPr lang="en-US" altLang="zh-CN" sz="2800" dirty="0">
                <a:solidFill>
                  <a:schemeClr val="bg2"/>
                </a:solidFill>
                <a:latin typeface="楷体_GB2312" pitchFamily="49" charset="-122"/>
                <a:ea typeface="楷体_GB2312" pitchFamily="49" charset="-122"/>
              </a:rPr>
              <a:t>(4)</a:t>
            </a:r>
            <a:r>
              <a:rPr lang="zh-CN" altLang="en-US" sz="2800" dirty="0">
                <a:solidFill>
                  <a:schemeClr val="bg2"/>
                </a:solidFill>
                <a:latin typeface="楷体_GB2312" pitchFamily="49" charset="-122"/>
                <a:ea typeface="楷体_GB2312" pitchFamily="49" charset="-122"/>
              </a:rPr>
              <a:t>由于引用不是变量，所以</a:t>
            </a:r>
            <a:r>
              <a:rPr lang="zh-CN" altLang="en-US" sz="2800" dirty="0">
                <a:solidFill>
                  <a:srgbClr val="FF0000"/>
                </a:solidFill>
                <a:latin typeface="楷体_GB2312" pitchFamily="49" charset="-122"/>
                <a:ea typeface="楷体_GB2312" pitchFamily="49" charset="-122"/>
              </a:rPr>
              <a:t>不能声明引用的引用，也不能声明数组元素的类型为引用</a:t>
            </a:r>
            <a:r>
              <a:rPr lang="zh-CN" altLang="en-US" sz="2800" dirty="0">
                <a:solidFill>
                  <a:schemeClr val="bg2"/>
                </a:solidFill>
                <a:latin typeface="楷体_GB2312" pitchFamily="49" charset="-122"/>
                <a:ea typeface="楷体_GB2312" pitchFamily="49" charset="-122"/>
              </a:rPr>
              <a:t> 或 </a:t>
            </a:r>
            <a:r>
              <a:rPr lang="zh-CN" altLang="en-US" sz="2800" dirty="0">
                <a:solidFill>
                  <a:srgbClr val="FF0000"/>
                </a:solidFill>
                <a:latin typeface="楷体_GB2312" pitchFamily="49" charset="-122"/>
                <a:ea typeface="楷体_GB2312" pitchFamily="49" charset="-122"/>
              </a:rPr>
              <a:t>指向引用的指针</a:t>
            </a:r>
            <a:r>
              <a:rPr lang="zh-CN" altLang="en-US" sz="2800" dirty="0">
                <a:solidFill>
                  <a:schemeClr val="bg2"/>
                </a:solidFill>
                <a:latin typeface="楷体_GB2312" pitchFamily="49" charset="-122"/>
                <a:ea typeface="楷体_GB2312" pitchFamily="49" charset="-122"/>
              </a:rPr>
              <a:t>。例如：</a:t>
            </a:r>
            <a:endParaRPr lang="zh-CN" altLang="en-US" sz="2800" dirty="0">
              <a:solidFill>
                <a:schemeClr val="bg2"/>
              </a:solidFill>
              <a:latin typeface="楷体_GB2312" pitchFamily="49" charset="-122"/>
              <a:ea typeface="楷体_GB2312" pitchFamily="49" charset="-122"/>
            </a:endParaRPr>
          </a:p>
          <a:p>
            <a:pPr algn="ctr" eaLnBrk="1">
              <a:lnSpc>
                <a:spcPct val="120000"/>
              </a:lnSpc>
              <a:spcBef>
                <a:spcPts val="300"/>
              </a:spcBef>
              <a:spcAft>
                <a:spcPts val="300"/>
              </a:spcAft>
              <a:buClrTx/>
              <a:buSzTx/>
              <a:buFontTx/>
              <a:buNone/>
              <a:defRPr/>
            </a:pPr>
            <a:r>
              <a:rPr lang="en-US" altLang="zh-CN" sz="2800" dirty="0" err="1">
                <a:solidFill>
                  <a:srgbClr val="0037E8"/>
                </a:solidFill>
                <a:latin typeface="楷体_GB2312" pitchFamily="49" charset="-122"/>
                <a:ea typeface="楷体_GB2312" pitchFamily="49" charset="-122"/>
              </a:rPr>
              <a:t>int</a:t>
            </a:r>
            <a:r>
              <a:rPr lang="en-US" altLang="zh-CN" sz="2800" dirty="0">
                <a:solidFill>
                  <a:srgbClr val="0037E8"/>
                </a:solidFill>
                <a:latin typeface="楷体_GB2312" pitchFamily="49" charset="-122"/>
                <a:ea typeface="楷体_GB2312" pitchFamily="49" charset="-122"/>
              </a:rPr>
              <a:t>&amp; (&amp;a);  </a:t>
            </a:r>
            <a:r>
              <a:rPr lang="en-US" altLang="zh-CN" sz="2800" dirty="0" err="1">
                <a:solidFill>
                  <a:srgbClr val="0037E8"/>
                </a:solidFill>
                <a:latin typeface="楷体_GB2312" pitchFamily="49" charset="-122"/>
                <a:ea typeface="楷体_GB2312" pitchFamily="49" charset="-122"/>
              </a:rPr>
              <a:t>int</a:t>
            </a:r>
            <a:r>
              <a:rPr lang="en-US" altLang="zh-CN" sz="2800" dirty="0">
                <a:solidFill>
                  <a:srgbClr val="0037E8"/>
                </a:solidFill>
                <a:latin typeface="楷体_GB2312" pitchFamily="49" charset="-122"/>
                <a:ea typeface="楷体_GB2312" pitchFamily="49" charset="-122"/>
              </a:rPr>
              <a:t>&amp; a[5];  </a:t>
            </a:r>
            <a:r>
              <a:rPr lang="en-US" altLang="zh-CN" sz="2800" dirty="0" err="1">
                <a:solidFill>
                  <a:srgbClr val="0037E8"/>
                </a:solidFill>
                <a:latin typeface="楷体_GB2312" pitchFamily="49" charset="-122"/>
                <a:ea typeface="楷体_GB2312" pitchFamily="49" charset="-122"/>
              </a:rPr>
              <a:t>int</a:t>
            </a:r>
            <a:r>
              <a:rPr lang="en-US" altLang="zh-CN" sz="2800" dirty="0">
                <a:solidFill>
                  <a:srgbClr val="0037E8"/>
                </a:solidFill>
                <a:latin typeface="楷体_GB2312" pitchFamily="49" charset="-122"/>
                <a:ea typeface="楷体_GB2312" pitchFamily="49" charset="-122"/>
              </a:rPr>
              <a:t>&amp; *p;    //</a:t>
            </a:r>
            <a:r>
              <a:rPr lang="zh-CN" altLang="en-US" sz="2800" dirty="0">
                <a:solidFill>
                  <a:srgbClr val="0037E8"/>
                </a:solidFill>
                <a:latin typeface="楷体_GB2312" pitchFamily="49" charset="-122"/>
                <a:ea typeface="楷体_GB2312" pitchFamily="49" charset="-122"/>
              </a:rPr>
              <a:t>错误</a:t>
            </a:r>
            <a:endParaRPr lang="zh-CN" altLang="en-US" sz="2800" dirty="0">
              <a:solidFill>
                <a:srgbClr val="0037E8"/>
              </a:solidFill>
              <a:latin typeface="楷体_GB2312" pitchFamily="49" charset="-122"/>
              <a:ea typeface="楷体_GB2312" pitchFamily="49" charset="-122"/>
            </a:endParaRPr>
          </a:p>
          <a:p>
            <a:pPr algn="just" eaLnBrk="1">
              <a:lnSpc>
                <a:spcPct val="120000"/>
              </a:lnSpc>
              <a:spcBef>
                <a:spcPts val="300"/>
              </a:spcBef>
              <a:spcAft>
                <a:spcPts val="300"/>
              </a:spcAft>
              <a:buClrTx/>
              <a:buSzTx/>
              <a:buFontTx/>
              <a:buNone/>
              <a:defRPr/>
            </a:pPr>
            <a:r>
              <a:rPr lang="zh-CN" altLang="en-US" sz="2800" dirty="0">
                <a:solidFill>
                  <a:schemeClr val="bg2"/>
                </a:solidFill>
                <a:latin typeface="楷体_GB2312" pitchFamily="49" charset="-122"/>
                <a:ea typeface="楷体_GB2312" pitchFamily="49" charset="-122"/>
              </a:rPr>
              <a:t>     由于指针是变量，因此</a:t>
            </a:r>
            <a:r>
              <a:rPr lang="zh-CN" altLang="en-US" sz="2800" dirty="0">
                <a:solidFill>
                  <a:srgbClr val="FF0000"/>
                </a:solidFill>
                <a:latin typeface="楷体_GB2312" pitchFamily="49" charset="-122"/>
                <a:ea typeface="楷体_GB2312" pitchFamily="49" charset="-122"/>
              </a:rPr>
              <a:t>可以声明对指针变量的引用</a:t>
            </a:r>
            <a:r>
              <a:rPr lang="zh-CN" altLang="en-US" sz="2800" dirty="0">
                <a:solidFill>
                  <a:schemeClr val="bg2"/>
                </a:solidFill>
                <a:latin typeface="楷体_GB2312" pitchFamily="49" charset="-122"/>
                <a:ea typeface="楷体_GB2312" pitchFamily="49" charset="-122"/>
              </a:rPr>
              <a:t>。例如：</a:t>
            </a:r>
            <a:endParaRPr lang="zh-CN" altLang="en-US" sz="2800" dirty="0">
              <a:solidFill>
                <a:schemeClr val="bg2"/>
              </a:solidFill>
              <a:latin typeface="楷体_GB2312" pitchFamily="49" charset="-122"/>
              <a:ea typeface="楷体_GB2312" pitchFamily="49" charset="-122"/>
            </a:endParaRPr>
          </a:p>
          <a:p>
            <a:pPr marL="0" indent="0" algn="r" eaLnBrk="1">
              <a:lnSpc>
                <a:spcPct val="120000"/>
              </a:lnSpc>
              <a:spcBef>
                <a:spcPts val="300"/>
              </a:spcBef>
              <a:spcAft>
                <a:spcPts val="300"/>
              </a:spcAft>
              <a:buClrTx/>
              <a:buSzTx/>
              <a:buFontTx/>
              <a:buNone/>
              <a:defRPr/>
            </a:pPr>
            <a:r>
              <a:rPr lang="en-US" altLang="zh-CN" sz="2800" dirty="0">
                <a:solidFill>
                  <a:srgbClr val="0037E8"/>
                </a:solidFill>
                <a:latin typeface="楷体_GB2312" pitchFamily="49" charset="-122"/>
                <a:ea typeface="楷体_GB2312" pitchFamily="49" charset="-122"/>
              </a:rPr>
              <a:t>int* a; int* &amp;p=a; </a:t>
            </a:r>
            <a:r>
              <a:rPr lang="en-US" altLang="zh-CN" sz="2800" dirty="0" err="1">
                <a:solidFill>
                  <a:srgbClr val="0037E8"/>
                </a:solidFill>
                <a:latin typeface="楷体_GB2312" pitchFamily="49" charset="-122"/>
                <a:ea typeface="楷体_GB2312" pitchFamily="49" charset="-122"/>
              </a:rPr>
              <a:t>int</a:t>
            </a:r>
            <a:r>
              <a:rPr lang="en-US" altLang="zh-CN" sz="2800" dirty="0">
                <a:solidFill>
                  <a:srgbClr val="0037E8"/>
                </a:solidFill>
                <a:latin typeface="楷体_GB2312" pitchFamily="49" charset="-122"/>
                <a:ea typeface="楷体_GB2312" pitchFamily="49" charset="-122"/>
              </a:rPr>
              <a:t> b; p=&amp;b; //a</a:t>
            </a:r>
            <a:r>
              <a:rPr lang="zh-CN" altLang="en-US" sz="2800" dirty="0">
                <a:solidFill>
                  <a:srgbClr val="0037E8"/>
                </a:solidFill>
                <a:latin typeface="楷体_GB2312" pitchFamily="49" charset="-122"/>
                <a:ea typeface="楷体_GB2312" pitchFamily="49" charset="-122"/>
              </a:rPr>
              <a:t>指向变量</a:t>
            </a:r>
            <a:r>
              <a:rPr lang="en-US" altLang="zh-CN" sz="2800" dirty="0">
                <a:solidFill>
                  <a:srgbClr val="0037E8"/>
                </a:solidFill>
                <a:latin typeface="楷体_GB2312" pitchFamily="49" charset="-122"/>
                <a:ea typeface="楷体_GB2312" pitchFamily="49" charset="-122"/>
              </a:rPr>
              <a:t>b</a:t>
            </a:r>
            <a:endParaRPr lang="en-US" altLang="zh-CN" sz="2800" dirty="0">
              <a:solidFill>
                <a:srgbClr val="0037E8"/>
              </a:solidFill>
              <a:latin typeface="楷体_GB2312" pitchFamily="49" charset="-122"/>
              <a:ea typeface="楷体_GB2312" pitchFamily="49" charset="-122"/>
            </a:endParaRPr>
          </a:p>
          <a:p>
            <a:pPr marL="539750" indent="-539750" algn="just" eaLnBrk="1">
              <a:lnSpc>
                <a:spcPct val="120000"/>
              </a:lnSpc>
              <a:spcBef>
                <a:spcPts val="300"/>
              </a:spcBef>
              <a:spcAft>
                <a:spcPts val="300"/>
              </a:spcAft>
              <a:buClrTx/>
              <a:buSzTx/>
              <a:buFontTx/>
              <a:buNone/>
              <a:defRPr/>
            </a:pPr>
            <a:r>
              <a:rPr lang="en-US" altLang="zh-CN" sz="2800" dirty="0">
                <a:solidFill>
                  <a:schemeClr val="bg2"/>
                </a:solidFill>
                <a:latin typeface="楷体_GB2312" pitchFamily="49" charset="-122"/>
                <a:ea typeface="楷体_GB2312" pitchFamily="49" charset="-122"/>
              </a:rPr>
              <a:t>(5)</a:t>
            </a:r>
            <a:r>
              <a:rPr lang="zh-CN" altLang="en-US" sz="2800" dirty="0">
                <a:solidFill>
                  <a:srgbClr val="FF0000"/>
                </a:solidFill>
                <a:latin typeface="楷体_GB2312" pitchFamily="49" charset="-122"/>
                <a:ea typeface="楷体_GB2312" pitchFamily="49" charset="-122"/>
              </a:rPr>
              <a:t>引用与指针不同</a:t>
            </a:r>
            <a:r>
              <a:rPr lang="zh-CN" altLang="en-US" sz="2800" dirty="0">
                <a:solidFill>
                  <a:schemeClr val="bg2"/>
                </a:solidFill>
                <a:latin typeface="楷体_GB2312" pitchFamily="49" charset="-122"/>
                <a:ea typeface="楷体_GB2312" pitchFamily="49" charset="-122"/>
              </a:rPr>
              <a:t>。</a:t>
            </a:r>
            <a:r>
              <a:rPr lang="zh-CN" altLang="en-US" sz="2800" dirty="0">
                <a:solidFill>
                  <a:srgbClr val="0037E8"/>
                </a:solidFill>
                <a:latin typeface="楷体_GB2312" pitchFamily="49" charset="-122"/>
                <a:ea typeface="楷体_GB2312" pitchFamily="49" charset="-122"/>
              </a:rPr>
              <a:t>指针的内容或值</a:t>
            </a:r>
            <a:r>
              <a:rPr lang="zh-CN" altLang="en-US" sz="2800" dirty="0">
                <a:solidFill>
                  <a:schemeClr val="bg2"/>
                </a:solidFill>
                <a:latin typeface="楷体_GB2312" pitchFamily="49" charset="-122"/>
                <a:ea typeface="楷体_GB2312" pitchFamily="49" charset="-122"/>
              </a:rPr>
              <a:t>是</a:t>
            </a:r>
            <a:r>
              <a:rPr lang="zh-CN" altLang="en-US" sz="2800" dirty="0">
                <a:solidFill>
                  <a:srgbClr val="0037E8"/>
                </a:solidFill>
                <a:latin typeface="楷体_GB2312" pitchFamily="49" charset="-122"/>
                <a:ea typeface="楷体_GB2312" pitchFamily="49" charset="-122"/>
              </a:rPr>
              <a:t>某一变量的内存单元地址</a:t>
            </a:r>
            <a:r>
              <a:rPr lang="zh-CN" altLang="en-US" sz="2800" dirty="0">
                <a:solidFill>
                  <a:schemeClr val="bg2"/>
                </a:solidFill>
                <a:latin typeface="楷体_GB2312" pitchFamily="49" charset="-122"/>
                <a:ea typeface="楷体_GB2312" pitchFamily="49" charset="-122"/>
              </a:rPr>
              <a:t>，而</a:t>
            </a:r>
            <a:r>
              <a:rPr lang="zh-CN" altLang="en-US" sz="2800" dirty="0">
                <a:solidFill>
                  <a:srgbClr val="0037E8"/>
                </a:solidFill>
                <a:latin typeface="楷体_GB2312" pitchFamily="49" charset="-122"/>
                <a:ea typeface="楷体_GB2312" pitchFamily="49" charset="-122"/>
              </a:rPr>
              <a:t>引用则与初始化它的变量具有相同的内存单元地址</a:t>
            </a:r>
            <a:r>
              <a:rPr lang="zh-CN" altLang="en-US" sz="2800" dirty="0">
                <a:solidFill>
                  <a:schemeClr val="bg2"/>
                </a:solidFill>
                <a:latin typeface="楷体_GB2312" pitchFamily="49" charset="-122"/>
                <a:ea typeface="楷体_GB2312" pitchFamily="49" charset="-122"/>
              </a:rPr>
              <a:t>。</a:t>
            </a:r>
            <a:r>
              <a:rPr lang="zh-CN" altLang="en-US" sz="2800" dirty="0">
                <a:solidFill>
                  <a:schemeClr val="bg2">
                    <a:lumMod val="50000"/>
                    <a:lumOff val="50000"/>
                  </a:schemeClr>
                </a:solidFill>
                <a:latin typeface="楷体_GB2312" pitchFamily="49" charset="-122"/>
                <a:ea typeface="楷体_GB2312" pitchFamily="49" charset="-122"/>
              </a:rPr>
              <a:t>指针是个变量</a:t>
            </a:r>
            <a:r>
              <a:rPr lang="zh-CN" altLang="en-US" sz="2800" dirty="0">
                <a:solidFill>
                  <a:schemeClr val="bg2"/>
                </a:solidFill>
                <a:latin typeface="楷体_GB2312" pitchFamily="49" charset="-122"/>
                <a:ea typeface="楷体_GB2312" pitchFamily="49" charset="-122"/>
              </a:rPr>
              <a:t>，可以把它再</a:t>
            </a:r>
            <a:r>
              <a:rPr lang="zh-CN" altLang="en-US" sz="2800" dirty="0">
                <a:solidFill>
                  <a:schemeClr val="bg2">
                    <a:lumMod val="50000"/>
                    <a:lumOff val="50000"/>
                  </a:schemeClr>
                </a:solidFill>
                <a:latin typeface="楷体_GB2312" pitchFamily="49" charset="-122"/>
                <a:ea typeface="楷体_GB2312" pitchFamily="49" charset="-122"/>
              </a:rPr>
              <a:t>赋值成其它的地址；</a:t>
            </a:r>
            <a:r>
              <a:rPr lang="zh-CN" altLang="en-US" sz="2800" dirty="0">
                <a:solidFill>
                  <a:schemeClr val="bg2"/>
                </a:solidFill>
                <a:latin typeface="楷体_GB2312" pitchFamily="49" charset="-122"/>
                <a:ea typeface="楷体_GB2312" pitchFamily="49" charset="-122"/>
              </a:rPr>
              <a:t>而建立引用时，必须进行初始化，并且决不允许再指向其它的变量</a:t>
            </a:r>
            <a:endParaRPr lang="zh-CN" altLang="en-US" sz="2800" dirty="0">
              <a:solidFill>
                <a:schemeClr val="bg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17500" y="165100"/>
            <a:ext cx="8515350" cy="65389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4675" indent="-574675"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(6)</a:t>
            </a:r>
            <a:r>
              <a:rPr lang="zh-CN" altLang="en-US" sz="3000">
                <a:solidFill>
                  <a:schemeClr val="bg2"/>
                </a:solidFill>
                <a:latin typeface="楷体_GB2312" pitchFamily="49" charset="-122"/>
                <a:ea typeface="楷体_GB2312" pitchFamily="49" charset="-122"/>
              </a:rPr>
              <a:t>要注意区分</a:t>
            </a:r>
            <a:r>
              <a:rPr lang="zh-CN" altLang="en-US" sz="3000">
                <a:solidFill>
                  <a:srgbClr val="FF0000"/>
                </a:solidFill>
                <a:latin typeface="楷体_GB2312" pitchFamily="49" charset="-122"/>
                <a:ea typeface="楷体_GB2312" pitchFamily="49" charset="-122"/>
              </a:rPr>
              <a:t>引用运算符和地址运算符的区别</a:t>
            </a:r>
            <a:r>
              <a:rPr lang="zh-CN" altLang="en-US" sz="3000">
                <a:solidFill>
                  <a:schemeClr val="bg2"/>
                </a:solidFill>
                <a:latin typeface="楷体_GB2312" pitchFamily="49" charset="-122"/>
                <a:ea typeface="楷体_GB2312" pitchFamily="49" charset="-122"/>
              </a:rPr>
              <a:t>。例如：</a:t>
            </a:r>
            <a:endParaRPr lang="zh-CN" altLang="en-US"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       int num=50;</a:t>
            </a:r>
            <a:endParaRPr lang="en-US" altLang="zh-CN"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       int</a:t>
            </a:r>
            <a:r>
              <a:rPr lang="en-US" altLang="zh-CN" sz="3000">
                <a:solidFill>
                  <a:srgbClr val="0037E8"/>
                </a:solidFill>
                <a:latin typeface="楷体_GB2312" pitchFamily="49" charset="-122"/>
                <a:ea typeface="楷体_GB2312" pitchFamily="49" charset="-122"/>
              </a:rPr>
              <a:t>&amp; ref</a:t>
            </a:r>
            <a:r>
              <a:rPr lang="en-US" altLang="zh-CN" sz="3000">
                <a:solidFill>
                  <a:schemeClr val="bg2"/>
                </a:solidFill>
                <a:latin typeface="楷体_GB2312" pitchFamily="49" charset="-122"/>
                <a:ea typeface="楷体_GB2312" pitchFamily="49" charset="-122"/>
              </a:rPr>
              <a:t>=num;</a:t>
            </a:r>
            <a:endParaRPr lang="en-US" altLang="zh-CN"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       int *p=</a:t>
            </a:r>
            <a:r>
              <a:rPr lang="en-US" altLang="zh-CN" sz="3000">
                <a:solidFill>
                  <a:srgbClr val="0037E8"/>
                </a:solidFill>
                <a:latin typeface="楷体_GB2312" pitchFamily="49" charset="-122"/>
                <a:ea typeface="楷体_GB2312" pitchFamily="49" charset="-122"/>
              </a:rPr>
              <a:t>&amp;ref</a:t>
            </a:r>
            <a:r>
              <a:rPr lang="en-US" altLang="zh-CN" sz="3000">
                <a:solidFill>
                  <a:schemeClr val="bg2"/>
                </a:solidFill>
                <a:latin typeface="楷体_GB2312" pitchFamily="49" charset="-122"/>
                <a:ea typeface="楷体_GB2312" pitchFamily="49" charset="-122"/>
              </a:rPr>
              <a:t>;</a:t>
            </a:r>
            <a:endParaRPr lang="en-US" altLang="zh-CN"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(7)</a:t>
            </a:r>
            <a:r>
              <a:rPr lang="zh-CN" altLang="en-US" sz="3000">
                <a:solidFill>
                  <a:schemeClr val="bg2"/>
                </a:solidFill>
                <a:latin typeface="楷体_GB2312" pitchFamily="49" charset="-122"/>
                <a:ea typeface="楷体_GB2312" pitchFamily="49" charset="-122"/>
              </a:rPr>
              <a:t>可以</a:t>
            </a:r>
            <a:r>
              <a:rPr lang="zh-CN" altLang="en-US" sz="3000">
                <a:solidFill>
                  <a:srgbClr val="FF0000"/>
                </a:solidFill>
                <a:latin typeface="楷体_GB2312" pitchFamily="49" charset="-122"/>
                <a:ea typeface="楷体_GB2312" pitchFamily="49" charset="-122"/>
              </a:rPr>
              <a:t>用一个引用初始化另一个引用</a:t>
            </a:r>
            <a:r>
              <a:rPr lang="zh-CN" altLang="en-US" sz="3000">
                <a:solidFill>
                  <a:schemeClr val="bg2"/>
                </a:solidFill>
                <a:latin typeface="楷体_GB2312" pitchFamily="49" charset="-122"/>
                <a:ea typeface="楷体_GB2312" pitchFamily="49" charset="-122"/>
              </a:rPr>
              <a:t>。例如：</a:t>
            </a:r>
            <a:endParaRPr lang="zh-CN" altLang="en-US"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       int num=50;</a:t>
            </a:r>
            <a:endParaRPr lang="en-US" altLang="zh-CN"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rgbClr val="0037E8"/>
                </a:solidFill>
                <a:latin typeface="楷体_GB2312" pitchFamily="49" charset="-122"/>
                <a:ea typeface="楷体_GB2312" pitchFamily="49" charset="-122"/>
              </a:rPr>
              <a:t>       int&amp; ref1=num;</a:t>
            </a:r>
            <a:endParaRPr lang="en-US" altLang="zh-CN" sz="3000">
              <a:solidFill>
                <a:srgbClr val="0037E8"/>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rgbClr val="0037E8"/>
                </a:solidFill>
                <a:latin typeface="楷体_GB2312" pitchFamily="49" charset="-122"/>
                <a:ea typeface="楷体_GB2312" pitchFamily="49" charset="-122"/>
              </a:rPr>
              <a:t>       int&amp; ref2=ref1;</a:t>
            </a:r>
            <a:endParaRPr lang="en-US" altLang="zh-CN" sz="3000">
              <a:solidFill>
                <a:srgbClr val="0037E8"/>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en-US" altLang="zh-CN" sz="3000">
                <a:solidFill>
                  <a:schemeClr val="bg2"/>
                </a:solidFill>
                <a:latin typeface="楷体_GB2312" pitchFamily="49" charset="-122"/>
                <a:ea typeface="楷体_GB2312" pitchFamily="49" charset="-122"/>
              </a:rPr>
              <a:t>       ref2=100;      //num</a:t>
            </a:r>
            <a:r>
              <a:rPr lang="zh-CN" altLang="en-US" sz="3000">
                <a:solidFill>
                  <a:schemeClr val="bg2"/>
                </a:solidFill>
                <a:latin typeface="楷体_GB2312" pitchFamily="49" charset="-122"/>
                <a:ea typeface="楷体_GB2312" pitchFamily="49" charset="-122"/>
              </a:rPr>
              <a:t>被修改为</a:t>
            </a:r>
            <a:r>
              <a:rPr lang="en-US" altLang="zh-CN" sz="3000">
                <a:solidFill>
                  <a:schemeClr val="bg2"/>
                </a:solidFill>
                <a:latin typeface="楷体_GB2312" pitchFamily="49" charset="-122"/>
                <a:ea typeface="楷体_GB2312" pitchFamily="49" charset="-122"/>
              </a:rPr>
              <a:t>100</a:t>
            </a:r>
            <a:endParaRPr lang="en-US" altLang="zh-CN" sz="3000">
              <a:solidFill>
                <a:schemeClr val="bg2"/>
              </a:solidFill>
              <a:latin typeface="楷体_GB2312" pitchFamily="49" charset="-122"/>
              <a:ea typeface="楷体_GB2312" pitchFamily="49" charset="-122"/>
            </a:endParaRPr>
          </a:p>
          <a:p>
            <a:pPr eaLnBrk="1">
              <a:lnSpc>
                <a:spcPct val="114000"/>
              </a:lnSpc>
              <a:spcBef>
                <a:spcPts val="300"/>
              </a:spcBef>
              <a:spcAft>
                <a:spcPts val="300"/>
              </a:spcAft>
              <a:buClrTx/>
              <a:buSzTx/>
              <a:buFontTx/>
              <a:buNone/>
            </a:pPr>
            <a:r>
              <a:rPr lang="zh-CN" altLang="en-US" sz="3000">
                <a:solidFill>
                  <a:schemeClr val="bg2"/>
                </a:solidFill>
                <a:latin typeface="楷体_GB2312" pitchFamily="49" charset="-122"/>
                <a:ea typeface="楷体_GB2312" pitchFamily="49" charset="-122"/>
              </a:rPr>
              <a:t>    其中，</a:t>
            </a:r>
            <a:r>
              <a:rPr lang="en-US" altLang="zh-CN" sz="3000">
                <a:solidFill>
                  <a:schemeClr val="bg2"/>
                </a:solidFill>
                <a:latin typeface="楷体_GB2312" pitchFamily="49" charset="-122"/>
                <a:ea typeface="楷体_GB2312" pitchFamily="49" charset="-122"/>
              </a:rPr>
              <a:t>ref2</a:t>
            </a:r>
            <a:r>
              <a:rPr lang="zh-CN" altLang="en-US" sz="3000">
                <a:solidFill>
                  <a:schemeClr val="bg2"/>
                </a:solidFill>
                <a:latin typeface="楷体_GB2312" pitchFamily="49" charset="-122"/>
                <a:ea typeface="楷体_GB2312" pitchFamily="49" charset="-122"/>
              </a:rPr>
              <a:t>也是对</a:t>
            </a:r>
            <a:r>
              <a:rPr lang="en-US" altLang="zh-CN" sz="3000">
                <a:solidFill>
                  <a:schemeClr val="bg2"/>
                </a:solidFill>
                <a:latin typeface="楷体_GB2312" pitchFamily="49" charset="-122"/>
                <a:ea typeface="楷体_GB2312" pitchFamily="49" charset="-122"/>
              </a:rPr>
              <a:t>num</a:t>
            </a:r>
            <a:r>
              <a:rPr lang="zh-CN" altLang="en-US" sz="3000">
                <a:solidFill>
                  <a:schemeClr val="bg2"/>
                </a:solidFill>
                <a:latin typeface="楷体_GB2312" pitchFamily="49" charset="-122"/>
                <a:ea typeface="楷体_GB2312" pitchFamily="49" charset="-122"/>
              </a:rPr>
              <a:t>的引用</a:t>
            </a:r>
            <a:endParaRPr lang="zh-CN" altLang="en-US" sz="3000">
              <a:solidFill>
                <a:schemeClr val="bg2"/>
              </a:solidFill>
              <a:latin typeface="楷体_GB2312" pitchFamily="49" charset="-122"/>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219075" y="192088"/>
            <a:ext cx="8696325" cy="6481762"/>
          </a:xfrm>
          <a:prstGeom prst="rect">
            <a:avLst/>
          </a:prstGeom>
          <a:solidFill>
            <a:srgbClr val="FFFFCC"/>
          </a:solidFill>
          <a:ln w="28575">
            <a:solidFill>
              <a:srgbClr val="33CC33"/>
            </a:solidFill>
            <a:miter lim="800000"/>
          </a:ln>
        </p:spPr>
        <p:txBody>
          <a:bodyPr>
            <a:spAutoFit/>
          </a:bodyPr>
          <a:lstStyle/>
          <a:p>
            <a:pPr marL="575945" indent="-575945" algn="just" eaLnBrk="1">
              <a:lnSpc>
                <a:spcPct val="110000"/>
              </a:lnSpc>
              <a:spcBef>
                <a:spcPts val="300"/>
              </a:spcBef>
              <a:spcAft>
                <a:spcPts val="300"/>
              </a:spcAft>
              <a:defRPr/>
            </a:pPr>
            <a:r>
              <a:rPr lang="en-US" altLang="zh-CN" sz="2600" dirty="0">
                <a:solidFill>
                  <a:schemeClr val="bg2"/>
                </a:solidFill>
                <a:latin typeface="楷体_GB2312" pitchFamily="49" charset="-122"/>
                <a:ea typeface="楷体_GB2312" pitchFamily="49" charset="-122"/>
              </a:rPr>
              <a:t>(8) </a:t>
            </a:r>
            <a:r>
              <a:rPr lang="zh-CN" altLang="en-US" sz="2600" dirty="0">
                <a:solidFill>
                  <a:schemeClr val="bg2"/>
                </a:solidFill>
                <a:latin typeface="楷体_GB2312" pitchFamily="49" charset="-122"/>
                <a:ea typeface="楷体_GB2312" pitchFamily="49" charset="-122"/>
              </a:rPr>
              <a:t>可以把</a:t>
            </a:r>
            <a:r>
              <a:rPr lang="zh-CN" altLang="en-US" sz="2600" dirty="0">
                <a:solidFill>
                  <a:srgbClr val="FF0000"/>
                </a:solidFill>
                <a:latin typeface="楷体_GB2312" pitchFamily="49" charset="-122"/>
                <a:ea typeface="楷体_GB2312" pitchFamily="49" charset="-122"/>
              </a:rPr>
              <a:t>函数的参数声明为引用，</a:t>
            </a:r>
            <a:r>
              <a:rPr lang="zh-CN" altLang="en-US" sz="2600" dirty="0">
                <a:solidFill>
                  <a:schemeClr val="bg2"/>
                </a:solidFill>
                <a:latin typeface="楷体_GB2312" pitchFamily="49" charset="-122"/>
                <a:ea typeface="楷体_GB2312" pitchFamily="49" charset="-122"/>
              </a:rPr>
              <a:t>以建立</a:t>
            </a:r>
            <a:r>
              <a:rPr lang="zh-CN" altLang="en-US" sz="2600" dirty="0">
                <a:solidFill>
                  <a:srgbClr val="FF0000"/>
                </a:solidFill>
                <a:latin typeface="楷体_GB2312" pitchFamily="49" charset="-122"/>
                <a:ea typeface="楷体_GB2312" pitchFamily="49" charset="-122"/>
              </a:rPr>
              <a:t>函数参数的引用传递方式</a:t>
            </a:r>
            <a:endParaRPr lang="zh-CN" altLang="en-US" sz="2600" dirty="0">
              <a:solidFill>
                <a:srgbClr val="FF0000"/>
              </a:solidFill>
              <a:latin typeface="楷体_GB2312" pitchFamily="49" charset="-122"/>
              <a:ea typeface="楷体_GB2312" pitchFamily="49" charset="-122"/>
            </a:endParaRPr>
          </a:p>
          <a:p>
            <a:pPr marL="575945" indent="-575945" algn="just" eaLnBrk="1">
              <a:lnSpc>
                <a:spcPct val="110000"/>
              </a:lnSpc>
              <a:spcBef>
                <a:spcPts val="300"/>
              </a:spcBef>
              <a:spcAft>
                <a:spcPts val="300"/>
              </a:spcAft>
              <a:defRPr/>
            </a:pPr>
            <a:r>
              <a:rPr lang="en-US" altLang="zh-CN" sz="2600" dirty="0">
                <a:solidFill>
                  <a:schemeClr val="bg2"/>
                </a:solidFill>
                <a:latin typeface="楷体_GB2312" pitchFamily="49" charset="-122"/>
                <a:ea typeface="楷体_GB2312" pitchFamily="49" charset="-122"/>
              </a:rPr>
              <a:t>(9) </a:t>
            </a:r>
            <a:r>
              <a:rPr lang="zh-CN" altLang="en-US" sz="2600" dirty="0">
                <a:solidFill>
                  <a:srgbClr val="FF0000"/>
                </a:solidFill>
                <a:latin typeface="楷体_GB2312" pitchFamily="49" charset="-122"/>
                <a:ea typeface="楷体_GB2312" pitchFamily="49" charset="-122"/>
              </a:rPr>
              <a:t>有空指针，无空引用</a:t>
            </a:r>
            <a:r>
              <a:rPr lang="zh-CN" altLang="en-US" sz="2600" dirty="0">
                <a:solidFill>
                  <a:schemeClr val="bg2"/>
                </a:solidFill>
                <a:latin typeface="楷体_GB2312" pitchFamily="49" charset="-122"/>
                <a:ea typeface="楷体_GB2312" pitchFamily="49" charset="-122"/>
              </a:rPr>
              <a:t>。如：</a:t>
            </a:r>
            <a:endParaRPr lang="en-US" altLang="zh-CN" sz="2600" dirty="0">
              <a:solidFill>
                <a:schemeClr val="bg2"/>
              </a:solidFill>
              <a:latin typeface="楷体_GB2312" pitchFamily="49" charset="-122"/>
              <a:ea typeface="楷体_GB2312" pitchFamily="49" charset="-122"/>
            </a:endParaRPr>
          </a:p>
          <a:p>
            <a:pPr algn="ctr" eaLnBrk="1">
              <a:lnSpc>
                <a:spcPct val="114000"/>
              </a:lnSpc>
              <a:spcBef>
                <a:spcPts val="300"/>
              </a:spcBef>
              <a:spcAft>
                <a:spcPts val="300"/>
              </a:spcAft>
              <a:defRPr/>
            </a:pPr>
            <a:r>
              <a:rPr lang="en-US" altLang="zh-CN" sz="2400" dirty="0">
                <a:solidFill>
                  <a:srgbClr val="0037E8"/>
                </a:solidFill>
                <a:latin typeface="楷体_GB2312" pitchFamily="49" charset="-122"/>
                <a:ea typeface="楷体_GB2312" pitchFamily="49" charset="-122"/>
              </a:rPr>
              <a:t>int* pi = NULL; //</a:t>
            </a:r>
            <a:r>
              <a:rPr lang="zh-CN" altLang="en-US" sz="2400" dirty="0">
                <a:solidFill>
                  <a:srgbClr val="0037E8"/>
                </a:solidFill>
                <a:latin typeface="楷体_GB2312" pitchFamily="49" charset="-122"/>
                <a:ea typeface="楷体_GB2312" pitchFamily="49" charset="-122"/>
              </a:rPr>
              <a:t>正确</a:t>
            </a:r>
            <a:r>
              <a:rPr lang="en-US" altLang="zh-CN" sz="2400" dirty="0">
                <a:solidFill>
                  <a:srgbClr val="0037E8"/>
                </a:solidFill>
                <a:latin typeface="楷体_GB2312" pitchFamily="49" charset="-122"/>
                <a:ea typeface="楷体_GB2312" pitchFamily="49" charset="-122"/>
              </a:rPr>
              <a:t>    int&amp; </a:t>
            </a:r>
            <a:r>
              <a:rPr lang="en-US" altLang="zh-CN" sz="2400" dirty="0" err="1">
                <a:solidFill>
                  <a:srgbClr val="0037E8"/>
                </a:solidFill>
                <a:latin typeface="楷体_GB2312" pitchFamily="49" charset="-122"/>
                <a:ea typeface="楷体_GB2312" pitchFamily="49" charset="-122"/>
              </a:rPr>
              <a:t>ri</a:t>
            </a:r>
            <a:r>
              <a:rPr lang="en-US" altLang="zh-CN" sz="2400" dirty="0">
                <a:solidFill>
                  <a:srgbClr val="0037E8"/>
                </a:solidFill>
                <a:latin typeface="楷体_GB2312" pitchFamily="49" charset="-122"/>
                <a:ea typeface="楷体_GB2312" pitchFamily="49" charset="-122"/>
              </a:rPr>
              <a:t> = NULL; //</a:t>
            </a:r>
            <a:r>
              <a:rPr lang="zh-CN" altLang="en-US" sz="2400" dirty="0">
                <a:solidFill>
                  <a:srgbClr val="0037E8"/>
                </a:solidFill>
                <a:latin typeface="楷体_GB2312" pitchFamily="49" charset="-122"/>
                <a:ea typeface="楷体_GB2312" pitchFamily="49" charset="-122"/>
              </a:rPr>
              <a:t>错误</a:t>
            </a:r>
            <a:r>
              <a:rPr lang="en-US" altLang="zh-CN" sz="2400" dirty="0">
                <a:solidFill>
                  <a:srgbClr val="0037E8"/>
                </a:solidFill>
                <a:latin typeface="楷体_GB2312" pitchFamily="49" charset="-122"/>
                <a:ea typeface="楷体_GB2312" pitchFamily="49" charset="-122"/>
              </a:rPr>
              <a:t> </a:t>
            </a:r>
            <a:endParaRPr lang="zh-CN" altLang="en-US" sz="2400" dirty="0">
              <a:solidFill>
                <a:srgbClr val="0037E8"/>
              </a:solidFill>
              <a:latin typeface="楷体_GB2312" pitchFamily="49" charset="-122"/>
              <a:ea typeface="楷体_GB2312" pitchFamily="49" charset="-122"/>
            </a:endParaRPr>
          </a:p>
          <a:p>
            <a:pPr marL="575945" indent="-575945" algn="just" eaLnBrk="1">
              <a:lnSpc>
                <a:spcPct val="110000"/>
              </a:lnSpc>
              <a:spcBef>
                <a:spcPts val="300"/>
              </a:spcBef>
              <a:spcAft>
                <a:spcPts val="300"/>
              </a:spcAft>
              <a:defRPr/>
            </a:pPr>
            <a:r>
              <a:rPr lang="en-US" altLang="zh-CN" sz="2600" dirty="0">
                <a:solidFill>
                  <a:schemeClr val="bg2"/>
                </a:solidFill>
                <a:latin typeface="楷体_GB2312" pitchFamily="49" charset="-122"/>
                <a:ea typeface="楷体_GB2312" pitchFamily="49" charset="-122"/>
              </a:rPr>
              <a:t>(10)</a:t>
            </a:r>
            <a:r>
              <a:rPr lang="zh-CN" altLang="en-US" sz="2600" dirty="0">
                <a:solidFill>
                  <a:srgbClr val="FF0000"/>
                </a:solidFill>
                <a:latin typeface="楷体_GB2312" pitchFamily="49" charset="-122"/>
                <a:ea typeface="楷体_GB2312" pitchFamily="49" charset="-122"/>
              </a:rPr>
              <a:t>引用</a:t>
            </a:r>
            <a:r>
              <a:rPr lang="zh-CN" altLang="en-US" sz="2600" dirty="0">
                <a:solidFill>
                  <a:schemeClr val="bg2"/>
                </a:solidFill>
                <a:latin typeface="楷体_GB2312" pitchFamily="49" charset="-122"/>
                <a:ea typeface="楷体_GB2312" pitchFamily="49" charset="-122"/>
              </a:rPr>
              <a:t>不能用</a:t>
            </a:r>
            <a:r>
              <a:rPr lang="zh-CN" altLang="en-US" sz="2600" dirty="0">
                <a:solidFill>
                  <a:srgbClr val="FF0000"/>
                </a:solidFill>
                <a:latin typeface="楷体_GB2312" pitchFamily="49" charset="-122"/>
                <a:ea typeface="楷体_GB2312" pitchFamily="49" charset="-122"/>
              </a:rPr>
              <a:t>数据类型进行初始化</a:t>
            </a:r>
            <a:r>
              <a:rPr lang="zh-CN" altLang="en-US" sz="2600" dirty="0">
                <a:solidFill>
                  <a:schemeClr val="bg2"/>
                </a:solidFill>
                <a:latin typeface="楷体_GB2312" pitchFamily="49" charset="-122"/>
                <a:ea typeface="楷体_GB2312" pitchFamily="49" charset="-122"/>
              </a:rPr>
              <a:t>。如：</a:t>
            </a:r>
            <a:endParaRPr lang="zh-CN" altLang="en-US" sz="2600" dirty="0">
              <a:solidFill>
                <a:schemeClr val="bg2"/>
              </a:solidFill>
              <a:latin typeface="楷体_GB2312" pitchFamily="49" charset="-122"/>
              <a:ea typeface="楷体_GB2312" pitchFamily="49" charset="-122"/>
            </a:endParaRPr>
          </a:p>
          <a:p>
            <a:pPr algn="ctr" eaLnBrk="1">
              <a:lnSpc>
                <a:spcPct val="114000"/>
              </a:lnSpc>
              <a:spcBef>
                <a:spcPts val="300"/>
              </a:spcBef>
              <a:spcAft>
                <a:spcPts val="300"/>
              </a:spcAft>
              <a:defRPr/>
            </a:pPr>
            <a:r>
              <a:rPr lang="en-US" altLang="zh-CN" sz="2400" dirty="0">
                <a:solidFill>
                  <a:srgbClr val="0037E8"/>
                </a:solidFill>
                <a:latin typeface="楷体_GB2312" pitchFamily="49" charset="-122"/>
                <a:ea typeface="楷体_GB2312" pitchFamily="49" charset="-122"/>
              </a:rPr>
              <a:t>int&amp; ref=int</a:t>
            </a:r>
            <a:r>
              <a:rPr lang="en-GB" altLang="zh-CN" sz="2400" dirty="0">
                <a:solidFill>
                  <a:srgbClr val="0037E8"/>
                </a:solidFill>
                <a:latin typeface="楷体_GB2312" pitchFamily="49" charset="-122"/>
                <a:ea typeface="楷体_GB2312" pitchFamily="49" charset="-122"/>
              </a:rPr>
              <a:t>；  </a:t>
            </a:r>
            <a:r>
              <a:rPr lang="en-US" altLang="zh-CN" sz="2400" dirty="0">
                <a:solidFill>
                  <a:srgbClr val="0037E8"/>
                </a:solidFill>
                <a:latin typeface="楷体_GB2312" pitchFamily="49" charset="-122"/>
                <a:ea typeface="楷体_GB2312" pitchFamily="49" charset="-122"/>
              </a:rPr>
              <a:t>//</a:t>
            </a:r>
            <a:r>
              <a:rPr lang="zh-CN" altLang="en-US" sz="2400" dirty="0">
                <a:solidFill>
                  <a:srgbClr val="0037E8"/>
                </a:solidFill>
                <a:latin typeface="楷体_GB2312" pitchFamily="49" charset="-122"/>
                <a:ea typeface="楷体_GB2312" pitchFamily="49" charset="-122"/>
              </a:rPr>
              <a:t>错误</a:t>
            </a:r>
            <a:endParaRPr lang="en-US" altLang="zh-CN" sz="2400" dirty="0">
              <a:solidFill>
                <a:srgbClr val="0037E8"/>
              </a:solidFill>
              <a:latin typeface="楷体_GB2312" pitchFamily="49" charset="-122"/>
              <a:ea typeface="楷体_GB2312" pitchFamily="49" charset="-122"/>
            </a:endParaRPr>
          </a:p>
          <a:p>
            <a:pPr marL="575945" indent="-575945" algn="just" eaLnBrk="1">
              <a:lnSpc>
                <a:spcPct val="110000"/>
              </a:lnSpc>
              <a:spcBef>
                <a:spcPts val="300"/>
              </a:spcBef>
              <a:spcAft>
                <a:spcPts val="300"/>
              </a:spcAft>
              <a:defRPr/>
            </a:pPr>
            <a:r>
              <a:rPr lang="en-US" altLang="zh-CN" sz="2600" dirty="0">
                <a:solidFill>
                  <a:schemeClr val="bg2"/>
                </a:solidFill>
                <a:latin typeface="楷体_GB2312" pitchFamily="49" charset="-122"/>
                <a:ea typeface="楷体_GB2312" pitchFamily="49" charset="-122"/>
              </a:rPr>
              <a:t>(11)</a:t>
            </a:r>
            <a:r>
              <a:rPr lang="zh-CN" altLang="en-US" sz="2600" dirty="0">
                <a:solidFill>
                  <a:srgbClr val="FF0000"/>
                </a:solidFill>
                <a:latin typeface="楷体_GB2312" pitchFamily="49" charset="-122"/>
                <a:ea typeface="楷体_GB2312" pitchFamily="49" charset="-122"/>
              </a:rPr>
              <a:t>返回值为引用的函数调用</a:t>
            </a:r>
            <a:r>
              <a:rPr lang="zh-CN" altLang="en-US" sz="2600" dirty="0">
                <a:solidFill>
                  <a:schemeClr val="bg2"/>
                </a:solidFill>
                <a:latin typeface="楷体_GB2312" pitchFamily="49" charset="-122"/>
                <a:ea typeface="楷体_GB2312" pitchFamily="49" charset="-122"/>
              </a:rPr>
              <a:t>可以作为</a:t>
            </a:r>
            <a:r>
              <a:rPr lang="zh-CN" altLang="en-US" sz="2600" dirty="0">
                <a:solidFill>
                  <a:srgbClr val="FF0000"/>
                </a:solidFill>
                <a:latin typeface="楷体_GB2312" pitchFamily="49" charset="-122"/>
                <a:ea typeface="楷体_GB2312" pitchFamily="49" charset="-122"/>
              </a:rPr>
              <a:t>左值</a:t>
            </a:r>
            <a:endParaRPr lang="zh-CN" altLang="en-US" sz="2600" dirty="0">
              <a:solidFill>
                <a:srgbClr val="FF0000"/>
              </a:solidFill>
              <a:latin typeface="楷体_GB2312" pitchFamily="49" charset="-122"/>
              <a:ea typeface="楷体_GB2312" pitchFamily="49" charset="-122"/>
            </a:endParaRPr>
          </a:p>
          <a:p>
            <a:pPr marL="683895" algn="just" eaLnBrk="1">
              <a:lnSpc>
                <a:spcPct val="114000"/>
              </a:lnSpc>
              <a:spcBef>
                <a:spcPts val="300"/>
              </a:spcBef>
              <a:spcAft>
                <a:spcPts val="300"/>
              </a:spcAft>
              <a:defRPr/>
            </a:pPr>
            <a:r>
              <a:rPr lang="zh-CN" altLang="en-US" sz="2400" dirty="0">
                <a:solidFill>
                  <a:schemeClr val="bg2"/>
                </a:solidFill>
                <a:latin typeface="楷体_GB2312" pitchFamily="49" charset="-122"/>
                <a:ea typeface="楷体_GB2312" pitchFamily="49" charset="-122"/>
              </a:rPr>
              <a:t>     引用表达式是一个左值表达式，因此</a:t>
            </a:r>
            <a:r>
              <a:rPr lang="zh-CN" altLang="en-US" sz="2400" dirty="0">
                <a:solidFill>
                  <a:srgbClr val="D60093"/>
                </a:solidFill>
                <a:latin typeface="楷体_GB2312" pitchFamily="49" charset="-122"/>
                <a:ea typeface="楷体_GB2312" pitchFamily="49" charset="-122"/>
              </a:rPr>
              <a:t>可以出现在形参、实参的任何一方</a:t>
            </a:r>
            <a:r>
              <a:rPr lang="zh-CN" altLang="en-US" sz="2400" dirty="0">
                <a:solidFill>
                  <a:schemeClr val="bg2"/>
                </a:solidFill>
                <a:latin typeface="楷体_GB2312" pitchFamily="49" charset="-122"/>
                <a:ea typeface="楷体_GB2312" pitchFamily="49" charset="-122"/>
              </a:rPr>
              <a:t>。</a:t>
            </a:r>
            <a:r>
              <a:rPr lang="zh-CN" altLang="en-US" sz="2400" dirty="0">
                <a:solidFill>
                  <a:srgbClr val="D60093"/>
                </a:solidFill>
                <a:latin typeface="楷体_GB2312" pitchFamily="49" charset="-122"/>
                <a:ea typeface="楷体_GB2312" pitchFamily="49" charset="-122"/>
              </a:rPr>
              <a:t>若一个函数返回值为引用类型，那么该函数的调用可以被赋值</a:t>
            </a:r>
            <a:r>
              <a:rPr lang="zh-CN" altLang="en-US" sz="2400" dirty="0">
                <a:solidFill>
                  <a:schemeClr val="bg2"/>
                </a:solidFill>
                <a:latin typeface="楷体_GB2312" pitchFamily="49" charset="-122"/>
                <a:ea typeface="楷体_GB2312" pitchFamily="49" charset="-122"/>
              </a:rPr>
              <a:t>。一般而言，当返回值不是本函数内定义的局部变量时，就可以返回一个引用。通常情况下，引用返回值只用在需对函数的调用重新赋值的场合，即</a:t>
            </a:r>
            <a:r>
              <a:rPr lang="zh-CN" altLang="en-US" sz="2400" dirty="0">
                <a:solidFill>
                  <a:srgbClr val="D60093"/>
                </a:solidFill>
                <a:latin typeface="楷体_GB2312" pitchFamily="49" charset="-122"/>
                <a:ea typeface="楷体_GB2312" pitchFamily="49" charset="-122"/>
              </a:rPr>
              <a:t>对函数的返回值重新赋值的场合</a:t>
            </a:r>
            <a:r>
              <a:rPr lang="zh-CN" altLang="en-US" sz="2400" dirty="0">
                <a:solidFill>
                  <a:schemeClr val="bg2"/>
                </a:solidFill>
                <a:latin typeface="楷体_GB2312" pitchFamily="49" charset="-122"/>
                <a:ea typeface="楷体_GB2312" pitchFamily="49" charset="-122"/>
              </a:rPr>
              <a:t>。为了</a:t>
            </a:r>
            <a:r>
              <a:rPr lang="zh-CN" altLang="en-US" sz="2400" dirty="0">
                <a:solidFill>
                  <a:srgbClr val="D60093"/>
                </a:solidFill>
                <a:latin typeface="楷体_GB2312" pitchFamily="49" charset="-122"/>
                <a:ea typeface="楷体_GB2312" pitchFamily="49" charset="-122"/>
              </a:rPr>
              <a:t>避免将局部作用域中变量的地址返回</a:t>
            </a:r>
            <a:r>
              <a:rPr lang="zh-CN" altLang="en-US" sz="2400" dirty="0">
                <a:solidFill>
                  <a:schemeClr val="bg2"/>
                </a:solidFill>
                <a:latin typeface="楷体_GB2312" pitchFamily="49" charset="-122"/>
                <a:ea typeface="楷体_GB2312" pitchFamily="49" charset="-122"/>
              </a:rPr>
              <a:t>，可将函数调用表达式作为左值使用</a:t>
            </a:r>
            <a:endParaRPr lang="zh-CN" altLang="en-US" sz="2400" dirty="0">
              <a:solidFill>
                <a:schemeClr val="bg2"/>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214313" y="268288"/>
            <a:ext cx="8696325" cy="6329362"/>
          </a:xfrm>
          <a:prstGeom prst="rect">
            <a:avLst/>
          </a:prstGeom>
          <a:solidFill>
            <a:srgbClr val="FFFFCC"/>
          </a:solidFill>
          <a:ln w="28575">
            <a:solidFill>
              <a:srgbClr val="33CC33"/>
            </a:solidFill>
            <a:miter lim="800000"/>
          </a:ln>
        </p:spPr>
        <p:txBody>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hangingPunct="1">
              <a:lnSpc>
                <a:spcPct val="150000"/>
              </a:lnSpc>
              <a:spcBef>
                <a:spcPts val="600"/>
              </a:spcBef>
              <a:spcAft>
                <a:spcPts val="600"/>
              </a:spcAft>
              <a:buClrTx/>
              <a:buSzTx/>
              <a:buFontTx/>
              <a:buNone/>
            </a:pPr>
            <a:r>
              <a:rPr lang="en-US" altLang="zh-CN">
                <a:solidFill>
                  <a:srgbClr val="FFFFCC"/>
                </a:solidFill>
                <a:latin typeface="宋体" panose="02010600030101010101" pitchFamily="2" charset="-122"/>
                <a:hlinkClick r:id="rId1"/>
              </a:rPr>
              <a:t>【</a:t>
            </a:r>
            <a:r>
              <a:rPr lang="zh-CN" altLang="en-US">
                <a:solidFill>
                  <a:srgbClr val="FFFFCC"/>
                </a:solidFill>
                <a:latin typeface="宋体" panose="02010600030101010101" pitchFamily="2" charset="-122"/>
                <a:hlinkClick r:id="rId1"/>
              </a:rPr>
              <a:t>例</a:t>
            </a:r>
            <a:r>
              <a:rPr lang="en-US" altLang="zh-CN">
                <a:solidFill>
                  <a:srgbClr val="FFFFCC"/>
                </a:solidFill>
                <a:latin typeface="宋体" panose="02010600030101010101" pitchFamily="2" charset="-122"/>
                <a:hlinkClick r:id="rId1"/>
              </a:rPr>
              <a:t>2.8】</a:t>
            </a:r>
            <a:r>
              <a:rPr lang="zh-CN" altLang="en-US">
                <a:solidFill>
                  <a:schemeClr val="bg2"/>
                </a:solidFill>
                <a:latin typeface="宋体" panose="02010600030101010101" pitchFamily="2" charset="-122"/>
              </a:rPr>
              <a:t>统计学生中</a:t>
            </a:r>
            <a:r>
              <a:rPr lang="en-US" altLang="zh-CN">
                <a:solidFill>
                  <a:schemeClr val="bg2"/>
                </a:solidFill>
                <a:latin typeface="宋体" panose="02010600030101010101" pitchFamily="2" charset="-122"/>
              </a:rPr>
              <a:t>A</a:t>
            </a:r>
            <a:r>
              <a:rPr lang="zh-CN" altLang="en-US">
                <a:solidFill>
                  <a:schemeClr val="bg2"/>
                </a:solidFill>
                <a:latin typeface="宋体" panose="02010600030101010101" pitchFamily="2" charset="-122"/>
              </a:rPr>
              <a:t>类学生与</a:t>
            </a:r>
            <a:r>
              <a:rPr lang="en-US" altLang="zh-CN">
                <a:solidFill>
                  <a:schemeClr val="bg2"/>
                </a:solidFill>
                <a:latin typeface="宋体" panose="02010600030101010101" pitchFamily="2" charset="-122"/>
              </a:rPr>
              <a:t>B</a:t>
            </a:r>
            <a:r>
              <a:rPr lang="zh-CN" altLang="en-US">
                <a:solidFill>
                  <a:schemeClr val="bg2"/>
                </a:solidFill>
                <a:latin typeface="宋体" panose="02010600030101010101" pitchFamily="2" charset="-122"/>
              </a:rPr>
              <a:t>类学生各为多少个。</a:t>
            </a:r>
            <a:r>
              <a:rPr lang="en-US" altLang="zh-CN">
                <a:solidFill>
                  <a:schemeClr val="bg2"/>
                </a:solidFill>
                <a:latin typeface="宋体" panose="02010600030101010101" pitchFamily="2" charset="-122"/>
              </a:rPr>
              <a:t>A</a:t>
            </a:r>
            <a:r>
              <a:rPr lang="zh-CN" altLang="en-US">
                <a:solidFill>
                  <a:schemeClr val="bg2"/>
                </a:solidFill>
                <a:latin typeface="宋体" panose="02010600030101010101" pitchFamily="2" charset="-122"/>
              </a:rPr>
              <a:t>类学生的标准是平均分在</a:t>
            </a:r>
            <a:r>
              <a:rPr lang="en-US" altLang="zh-CN">
                <a:solidFill>
                  <a:schemeClr val="bg2"/>
                </a:solidFill>
                <a:latin typeface="宋体" panose="02010600030101010101" pitchFamily="2" charset="-122"/>
              </a:rPr>
              <a:t>80</a:t>
            </a:r>
            <a:r>
              <a:rPr lang="zh-CN" altLang="en-US">
                <a:solidFill>
                  <a:schemeClr val="bg2"/>
                </a:solidFill>
                <a:latin typeface="宋体" panose="02010600030101010101" pitchFamily="2" charset="-122"/>
              </a:rPr>
              <a:t>分以上，其余都是</a:t>
            </a:r>
            <a:r>
              <a:rPr lang="en-US" altLang="zh-CN">
                <a:solidFill>
                  <a:schemeClr val="bg2"/>
                </a:solidFill>
                <a:latin typeface="宋体" panose="02010600030101010101" pitchFamily="2" charset="-122"/>
              </a:rPr>
              <a:t>B</a:t>
            </a:r>
            <a:r>
              <a:rPr lang="zh-CN" altLang="en-US">
                <a:solidFill>
                  <a:schemeClr val="bg2"/>
                </a:solidFill>
                <a:latin typeface="宋体" panose="02010600030101010101" pitchFamily="2" charset="-122"/>
              </a:rPr>
              <a:t>类学生</a:t>
            </a:r>
            <a:endParaRPr lang="zh-CN" altLang="en-US">
              <a:solidFill>
                <a:schemeClr val="bg2"/>
              </a:solidFill>
              <a:latin typeface="宋体" panose="02010600030101010101" pitchFamily="2" charset="-122"/>
            </a:endParaRPr>
          </a:p>
          <a:p>
            <a:pPr eaLnBrk="1" hangingPunct="1">
              <a:lnSpc>
                <a:spcPct val="150000"/>
              </a:lnSpc>
              <a:spcBef>
                <a:spcPts val="600"/>
              </a:spcBef>
              <a:spcAft>
                <a:spcPts val="600"/>
              </a:spcAft>
              <a:buClrTx/>
              <a:buSzTx/>
              <a:buFontTx/>
              <a:buNone/>
            </a:pPr>
            <a:r>
              <a:rPr lang="en-US" altLang="zh-CN">
                <a:solidFill>
                  <a:schemeClr val="bg2"/>
                </a:solidFill>
                <a:latin typeface="宋体" panose="02010600030101010101" pitchFamily="2" charset="-122"/>
                <a:hlinkClick r:id="rId2"/>
              </a:rPr>
              <a:t>【</a:t>
            </a:r>
            <a:r>
              <a:rPr lang="zh-CN" altLang="en-US">
                <a:solidFill>
                  <a:schemeClr val="bg2"/>
                </a:solidFill>
                <a:latin typeface="宋体" panose="02010600030101010101" pitchFamily="2" charset="-122"/>
                <a:hlinkClick r:id="rId2"/>
              </a:rPr>
              <a:t>例</a:t>
            </a:r>
            <a:r>
              <a:rPr lang="en-US" altLang="zh-CN">
                <a:solidFill>
                  <a:schemeClr val="bg2"/>
                </a:solidFill>
                <a:latin typeface="宋体" panose="02010600030101010101" pitchFamily="2" charset="-122"/>
                <a:hlinkClick r:id="rId2"/>
              </a:rPr>
              <a:t>2.9】</a:t>
            </a:r>
            <a:r>
              <a:rPr lang="zh-CN" altLang="en-US">
                <a:solidFill>
                  <a:schemeClr val="bg2"/>
                </a:solidFill>
                <a:latin typeface="宋体" panose="02010600030101010101" pitchFamily="2" charset="-122"/>
              </a:rPr>
              <a:t>返回的局部作用域内的变量，函数作为左值</a:t>
            </a:r>
            <a:endParaRPr lang="zh-CN" altLang="en-US">
              <a:solidFill>
                <a:schemeClr val="bg2"/>
              </a:solidFill>
              <a:latin typeface="宋体" panose="02010600030101010101" pitchFamily="2"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4925"/>
            <a:ext cx="9144000" cy="730250"/>
          </a:xfrm>
        </p:spPr>
        <p:txBody>
          <a:bodyPr/>
          <a:lstStyle/>
          <a:p>
            <a:pPr eaLnBrk="1" hangingPunct="1">
              <a:defRPr/>
            </a:pPr>
            <a:r>
              <a:rPr lang="en-US" altLang="zh-CN" dirty="0">
                <a:latin typeface="楷体_GB2312" pitchFamily="49" charset="-122"/>
                <a:ea typeface="楷体_GB2312" pitchFamily="49" charset="-122"/>
              </a:rPr>
              <a:t>2.11 const</a:t>
            </a:r>
            <a:r>
              <a:rPr lang="zh-CN" altLang="en-US" dirty="0">
                <a:latin typeface="楷体_GB2312" pitchFamily="49" charset="-122"/>
                <a:ea typeface="楷体_GB2312" pitchFamily="49" charset="-122"/>
              </a:rPr>
              <a:t>修饰符</a:t>
            </a:r>
            <a:endParaRPr lang="zh-CN" altLang="en-US" dirty="0">
              <a:latin typeface="楷体_GB2312" pitchFamily="49" charset="-122"/>
              <a:ea typeface="楷体_GB2312" pitchFamily="49" charset="-122"/>
            </a:endParaRPr>
          </a:p>
        </p:txBody>
      </p:sp>
      <p:sp>
        <p:nvSpPr>
          <p:cNvPr id="28675" name="Rectangle 3"/>
          <p:cNvSpPr>
            <a:spLocks noGrp="1" noChangeArrowheads="1"/>
          </p:cNvSpPr>
          <p:nvPr>
            <p:ph type="body" idx="1"/>
          </p:nvPr>
        </p:nvSpPr>
        <p:spPr>
          <a:xfrm>
            <a:off x="250825" y="912813"/>
            <a:ext cx="8664575" cy="5876925"/>
          </a:xfrm>
        </p:spPr>
        <p:txBody>
          <a:bodyPr/>
          <a:lstStyle/>
          <a:p>
            <a:pPr marL="0" indent="1905" algn="ctr" eaLnBrk="1">
              <a:lnSpc>
                <a:spcPct val="120000"/>
              </a:lnSpc>
              <a:spcBef>
                <a:spcPts val="300"/>
              </a:spcBef>
              <a:spcAft>
                <a:spcPts val="300"/>
              </a:spcAft>
              <a:buFont typeface="Wingdings" panose="05000000000000000000" pitchFamily="2" charset="2"/>
              <a:buNone/>
              <a:defRPr/>
            </a:pPr>
            <a:r>
              <a:rPr lang="en-US" altLang="zh-CN" sz="3000" b="1" dirty="0">
                <a:solidFill>
                  <a:srgbClr val="FFFF00"/>
                </a:solidFill>
                <a:latin typeface="楷体_GB2312" pitchFamily="49" charset="-122"/>
                <a:ea typeface="楷体_GB2312" pitchFamily="49" charset="-122"/>
              </a:rPr>
              <a:t>#define  PI  3.1415926</a:t>
            </a:r>
            <a:endParaRPr lang="en-US" altLang="zh-CN" sz="3000" b="1" dirty="0">
              <a:solidFill>
                <a:srgbClr val="FFFF00"/>
              </a:solidFill>
              <a:latin typeface="楷体_GB2312" pitchFamily="49" charset="-122"/>
              <a:ea typeface="楷体_GB2312" pitchFamily="49" charset="-122"/>
            </a:endParaRPr>
          </a:p>
          <a:p>
            <a:pPr marL="0" indent="1905" algn="ctr" eaLnBrk="1">
              <a:lnSpc>
                <a:spcPct val="120000"/>
              </a:lnSpc>
              <a:spcBef>
                <a:spcPts val="300"/>
              </a:spcBef>
              <a:spcAft>
                <a:spcPts val="300"/>
              </a:spcAft>
              <a:buFont typeface="Wingdings" panose="05000000000000000000" pitchFamily="2" charset="2"/>
              <a:buNone/>
              <a:defRPr/>
            </a:pPr>
            <a:r>
              <a:rPr lang="en-US" altLang="zh-CN" sz="3000" b="1" dirty="0" err="1">
                <a:solidFill>
                  <a:srgbClr val="FFFF00"/>
                </a:solidFill>
                <a:latin typeface="楷体_GB2312" pitchFamily="49" charset="-122"/>
                <a:ea typeface="楷体_GB2312" pitchFamily="49" charset="-122"/>
              </a:rPr>
              <a:t>const</a:t>
            </a:r>
            <a:r>
              <a:rPr lang="en-US" altLang="zh-CN" sz="3000" b="1" dirty="0">
                <a:solidFill>
                  <a:srgbClr val="FFFF00"/>
                </a:solidFill>
                <a:latin typeface="楷体_GB2312" pitchFamily="49" charset="-122"/>
                <a:ea typeface="楷体_GB2312" pitchFamily="49" charset="-122"/>
              </a:rPr>
              <a:t> float PI=3.1415926; </a:t>
            </a:r>
            <a:endParaRPr lang="en-US" altLang="zh-CN" sz="3000" b="1" dirty="0">
              <a:solidFill>
                <a:srgbClr val="FFFF00"/>
              </a:solidFill>
              <a:latin typeface="楷体_GB2312" pitchFamily="49" charset="-122"/>
              <a:ea typeface="楷体_GB2312" pitchFamily="49" charset="-122"/>
            </a:endParaRPr>
          </a:p>
          <a:p>
            <a:pPr marL="0" indent="720090" eaLnBrk="1">
              <a:lnSpc>
                <a:spcPct val="120000"/>
              </a:lnSpc>
              <a:spcBef>
                <a:spcPts val="300"/>
              </a:spcBef>
              <a:spcAft>
                <a:spcPts val="300"/>
              </a:spcAft>
              <a:buFont typeface="Wingdings" panose="05000000000000000000" pitchFamily="2" charset="2"/>
              <a:buNone/>
              <a:defRPr/>
            </a:pPr>
            <a:r>
              <a:rPr lang="zh-CN" altLang="en-US" sz="3000" b="1" dirty="0">
                <a:latin typeface="楷体_GB2312" pitchFamily="49" charset="-122"/>
                <a:ea typeface="楷体_GB2312" pitchFamily="49" charset="-122"/>
              </a:rPr>
              <a:t>这个常量是有类型的，它有地址，可以用指针指向这个值，但不能修改它。</a:t>
            </a:r>
            <a:r>
              <a:rPr lang="en-US" altLang="zh-CN" sz="3000" b="1" dirty="0">
                <a:solidFill>
                  <a:srgbClr val="FFC000"/>
                </a:solidFill>
                <a:latin typeface="楷体_GB2312" pitchFamily="49" charset="-122"/>
                <a:ea typeface="楷体_GB2312" pitchFamily="49" charset="-122"/>
              </a:rPr>
              <a:t>C++</a:t>
            </a:r>
            <a:r>
              <a:rPr lang="zh-CN" altLang="en-US" sz="3000" b="1" dirty="0">
                <a:solidFill>
                  <a:srgbClr val="FFC000"/>
                </a:solidFill>
                <a:latin typeface="楷体_GB2312" pitchFamily="49" charset="-122"/>
                <a:ea typeface="楷体_GB2312" pitchFamily="49" charset="-122"/>
              </a:rPr>
              <a:t>建议采用</a:t>
            </a:r>
            <a:r>
              <a:rPr lang="en-US" altLang="zh-CN" sz="3000" b="1" dirty="0">
                <a:solidFill>
                  <a:srgbClr val="FFC000"/>
                </a:solidFill>
                <a:latin typeface="楷体_GB2312" pitchFamily="49" charset="-122"/>
                <a:ea typeface="楷体_GB2312" pitchFamily="49" charset="-122"/>
              </a:rPr>
              <a:t>const</a:t>
            </a:r>
            <a:r>
              <a:rPr lang="zh-CN" altLang="en-US" sz="3000" b="1" dirty="0">
                <a:solidFill>
                  <a:srgbClr val="FFC000"/>
                </a:solidFill>
                <a:latin typeface="楷体_GB2312" pitchFamily="49" charset="-122"/>
                <a:ea typeface="楷体_GB2312" pitchFamily="49" charset="-122"/>
              </a:rPr>
              <a:t>取代</a:t>
            </a:r>
            <a:r>
              <a:rPr lang="en-US" altLang="zh-CN" sz="3000" b="1" dirty="0">
                <a:solidFill>
                  <a:srgbClr val="FFC000"/>
                </a:solidFill>
                <a:latin typeface="楷体_GB2312" pitchFamily="49" charset="-122"/>
                <a:ea typeface="楷体_GB2312" pitchFamily="49" charset="-122"/>
              </a:rPr>
              <a:t>#define</a:t>
            </a:r>
            <a:r>
              <a:rPr lang="zh-CN" altLang="en-US" sz="3000" b="1" dirty="0">
                <a:solidFill>
                  <a:srgbClr val="FFC000"/>
                </a:solidFill>
                <a:latin typeface="楷体_GB2312" pitchFamily="49" charset="-122"/>
                <a:ea typeface="楷体_GB2312" pitchFamily="49" charset="-122"/>
              </a:rPr>
              <a:t>定义常量</a:t>
            </a:r>
            <a:r>
              <a:rPr lang="zh-CN" altLang="en-US" sz="3000" b="1" dirty="0">
                <a:latin typeface="楷体_GB2312" pitchFamily="49" charset="-122"/>
                <a:ea typeface="楷体_GB2312" pitchFamily="49" charset="-122"/>
              </a:rPr>
              <a:t>。</a:t>
            </a:r>
            <a:r>
              <a:rPr lang="zh-CN" altLang="en-US" sz="3000" b="1" dirty="0">
                <a:solidFill>
                  <a:srgbClr val="FF0000"/>
                </a:solidFill>
                <a:latin typeface="楷体_GB2312" pitchFamily="49" charset="-122"/>
                <a:ea typeface="楷体_GB2312" pitchFamily="49" charset="-122"/>
              </a:rPr>
              <a:t>注意：</a:t>
            </a:r>
            <a:endParaRPr lang="en-US" altLang="zh-CN" sz="3000" b="1" dirty="0">
              <a:solidFill>
                <a:srgbClr val="FF0000"/>
              </a:solidFill>
              <a:latin typeface="楷体_GB2312" pitchFamily="49" charset="-122"/>
              <a:ea typeface="楷体_GB2312" pitchFamily="49" charset="-122"/>
            </a:endParaRPr>
          </a:p>
          <a:p>
            <a:pPr marL="756285" indent="-756285" eaLnBrk="1">
              <a:lnSpc>
                <a:spcPct val="120000"/>
              </a:lnSpc>
              <a:spcBef>
                <a:spcPts val="300"/>
              </a:spcBef>
              <a:spcAft>
                <a:spcPts val="300"/>
              </a:spcAft>
              <a:buFont typeface="Wingdings" panose="05000000000000000000" pitchFamily="2" charset="2"/>
              <a:buNone/>
              <a:defRPr/>
            </a:pPr>
            <a:r>
              <a:rPr lang="en-US" altLang="zh-CN" sz="3000" b="1" dirty="0">
                <a:latin typeface="楷体_GB2312" pitchFamily="49" charset="-122"/>
                <a:ea typeface="楷体_GB2312" pitchFamily="49" charset="-122"/>
              </a:rPr>
              <a:t>(1) </a:t>
            </a:r>
            <a:r>
              <a:rPr lang="zh-CN" altLang="en-US" sz="3000" b="1" dirty="0">
                <a:latin typeface="楷体_GB2312" pitchFamily="49" charset="-122"/>
                <a:ea typeface="楷体_GB2312" pitchFamily="49" charset="-122"/>
              </a:rPr>
              <a:t>使用</a:t>
            </a:r>
            <a:r>
              <a:rPr lang="en-US" altLang="zh-CN" sz="3000" b="1" dirty="0">
                <a:latin typeface="楷体_GB2312" pitchFamily="49" charset="-122"/>
                <a:ea typeface="楷体_GB2312" pitchFamily="49" charset="-122"/>
              </a:rPr>
              <a:t>const</a:t>
            </a:r>
            <a:r>
              <a:rPr lang="zh-CN" altLang="en-US" sz="3000" b="1" dirty="0">
                <a:latin typeface="楷体_GB2312" pitchFamily="49" charset="-122"/>
                <a:ea typeface="楷体_GB2312" pitchFamily="49" charset="-122"/>
              </a:rPr>
              <a:t>修饰符定义常量时，</a:t>
            </a:r>
            <a:r>
              <a:rPr lang="zh-CN" altLang="en-US" sz="3000" b="1" dirty="0">
                <a:solidFill>
                  <a:srgbClr val="FFFF00"/>
                </a:solidFill>
                <a:latin typeface="楷体_GB2312" pitchFamily="49" charset="-122"/>
                <a:ea typeface="楷体_GB2312" pitchFamily="49" charset="-122"/>
              </a:rPr>
              <a:t>必须初始化</a:t>
            </a:r>
            <a:endParaRPr lang="zh-CN" altLang="en-US" sz="3000" b="1" dirty="0">
              <a:latin typeface="楷体_GB2312" pitchFamily="49" charset="-122"/>
              <a:ea typeface="楷体_GB2312" pitchFamily="49" charset="-122"/>
            </a:endParaRPr>
          </a:p>
          <a:p>
            <a:pPr marL="756285" indent="-756285" eaLnBrk="1">
              <a:lnSpc>
                <a:spcPct val="120000"/>
              </a:lnSpc>
              <a:spcBef>
                <a:spcPts val="300"/>
              </a:spcBef>
              <a:spcAft>
                <a:spcPts val="300"/>
              </a:spcAft>
              <a:buFont typeface="Wingdings" panose="05000000000000000000" pitchFamily="2" charset="2"/>
              <a:buNone/>
              <a:defRPr/>
            </a:pPr>
            <a:r>
              <a:rPr lang="en-US" altLang="zh-CN" sz="3000" b="1" dirty="0">
                <a:latin typeface="楷体_GB2312" pitchFamily="49" charset="-122"/>
                <a:ea typeface="楷体_GB2312" pitchFamily="49" charset="-122"/>
              </a:rPr>
              <a:t>(2) </a:t>
            </a:r>
            <a:r>
              <a:rPr lang="zh-CN" altLang="en-US" sz="3000" b="1" dirty="0">
                <a:solidFill>
                  <a:srgbClr val="FFFF00"/>
                </a:solidFill>
                <a:latin typeface="楷体_GB2312" pitchFamily="49" charset="-122"/>
                <a:ea typeface="楷体_GB2312" pitchFamily="49" charset="-122"/>
              </a:rPr>
              <a:t>常量一旦被定义，在程序中任何地方都不能再更改</a:t>
            </a:r>
            <a:endParaRPr lang="en-US" altLang="zh-CN" sz="3000" b="1" dirty="0">
              <a:solidFill>
                <a:srgbClr val="FFFF00"/>
              </a:solidFill>
              <a:latin typeface="楷体_GB2312" pitchFamily="49" charset="-122"/>
              <a:ea typeface="楷体_GB2312" pitchFamily="49" charset="-122"/>
            </a:endParaRPr>
          </a:p>
          <a:p>
            <a:pPr marL="756285" indent="-756285" eaLnBrk="1">
              <a:lnSpc>
                <a:spcPct val="120000"/>
              </a:lnSpc>
              <a:spcBef>
                <a:spcPts val="300"/>
              </a:spcBef>
              <a:spcAft>
                <a:spcPts val="300"/>
              </a:spcAft>
              <a:buFont typeface="Wingdings" panose="05000000000000000000" pitchFamily="2" charset="2"/>
              <a:buNone/>
              <a:defRPr/>
            </a:pPr>
            <a:r>
              <a:rPr lang="en-US" altLang="zh-CN" sz="3000" b="1" dirty="0">
                <a:latin typeface="楷体_GB2312" pitchFamily="49" charset="-122"/>
                <a:ea typeface="楷体_GB2312" pitchFamily="49" charset="-122"/>
              </a:rPr>
              <a:t>(3) </a:t>
            </a:r>
            <a:r>
              <a:rPr lang="zh-CN" altLang="en-US" sz="3000" b="1" dirty="0">
                <a:latin typeface="楷体_GB2312" pitchFamily="49" charset="-122"/>
                <a:ea typeface="楷体_GB2312" pitchFamily="49" charset="-122"/>
              </a:rPr>
              <a:t>使用</a:t>
            </a:r>
            <a:r>
              <a:rPr lang="en-US" altLang="zh-CN" sz="3000" b="1" dirty="0">
                <a:latin typeface="楷体_GB2312" pitchFamily="49" charset="-122"/>
                <a:ea typeface="楷体_GB2312" pitchFamily="49" charset="-122"/>
              </a:rPr>
              <a:t>const</a:t>
            </a:r>
            <a:r>
              <a:rPr lang="zh-CN" altLang="en-US" sz="3000" b="1" dirty="0">
                <a:latin typeface="楷体_GB2312" pitchFamily="49" charset="-122"/>
                <a:ea typeface="楷体_GB2312" pitchFamily="49" charset="-122"/>
              </a:rPr>
              <a:t>定义一个整型常量时，</a:t>
            </a:r>
            <a:r>
              <a:rPr lang="en-US" altLang="zh-CN" sz="3000" b="1" dirty="0" err="1">
                <a:solidFill>
                  <a:srgbClr val="FFFF00"/>
                </a:solidFill>
                <a:latin typeface="楷体_GB2312" pitchFamily="49" charset="-122"/>
                <a:ea typeface="楷体_GB2312" pitchFamily="49" charset="-122"/>
              </a:rPr>
              <a:t>int</a:t>
            </a:r>
            <a:r>
              <a:rPr lang="zh-CN" altLang="en-US" sz="3000" b="1" dirty="0">
                <a:solidFill>
                  <a:srgbClr val="FFFF00"/>
                </a:solidFill>
                <a:latin typeface="楷体_GB2312" pitchFamily="49" charset="-122"/>
                <a:ea typeface="楷体_GB2312" pitchFamily="49" charset="-122"/>
              </a:rPr>
              <a:t>可以省略</a:t>
            </a:r>
            <a:endParaRPr lang="zh-CN" altLang="en-US" sz="3000" b="1" dirty="0">
              <a:solidFill>
                <a:srgbClr val="FFFF00"/>
              </a:solidFill>
              <a:latin typeface="楷体_GB2312" pitchFamily="49" charset="-122"/>
              <a:ea typeface="楷体_GB2312"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93663" y="182563"/>
            <a:ext cx="8799512" cy="6480175"/>
          </a:xfrm>
        </p:spPr>
        <p:txBody>
          <a:bodyPr/>
          <a:lstStyle/>
          <a:p>
            <a:pPr marL="720090" indent="-720090" defTabSz="209550" eaLnBrk="1">
              <a:lnSpc>
                <a:spcPct val="114000"/>
              </a:lnSpc>
              <a:spcBef>
                <a:spcPts val="300"/>
              </a:spcBef>
              <a:spcAft>
                <a:spcPts val="300"/>
              </a:spcAft>
              <a:buFont typeface="Wingdings" panose="05000000000000000000" pitchFamily="2" charset="2"/>
              <a:buNone/>
              <a:tabLst>
                <a:tab pos="282575" algn="dec"/>
                <a:tab pos="476250" algn="dec"/>
                <a:tab pos="1235075" algn="dec"/>
                <a:tab pos="2470150" algn="dec"/>
              </a:tabLst>
              <a:defRPr/>
            </a:pPr>
            <a:r>
              <a:rPr lang="en-US" altLang="zh-CN" sz="3000" b="1" dirty="0">
                <a:latin typeface="楷体_GB2312" pitchFamily="49" charset="-122"/>
                <a:ea typeface="楷体_GB2312" pitchFamily="49" charset="-122"/>
              </a:rPr>
              <a:t>(4) </a:t>
            </a:r>
            <a:r>
              <a:rPr lang="zh-CN" altLang="en-US" sz="3000" b="1" dirty="0">
                <a:latin typeface="楷体_GB2312" pitchFamily="49" charset="-122"/>
                <a:ea typeface="楷体_GB2312" pitchFamily="49" charset="-122"/>
              </a:rPr>
              <a:t>与</a:t>
            </a:r>
            <a:r>
              <a:rPr lang="en-US" altLang="zh-CN" sz="3000" b="1" dirty="0">
                <a:latin typeface="楷体_GB2312" pitchFamily="49" charset="-122"/>
                <a:ea typeface="楷体_GB2312" pitchFamily="49" charset="-122"/>
              </a:rPr>
              <a:t>#define</a:t>
            </a:r>
            <a:r>
              <a:rPr lang="zh-CN" altLang="en-US" sz="3000" b="1" dirty="0">
                <a:latin typeface="楷体_GB2312" pitchFamily="49" charset="-122"/>
                <a:ea typeface="楷体_GB2312" pitchFamily="49" charset="-122"/>
              </a:rPr>
              <a:t>定义的常量有所不同，</a:t>
            </a:r>
            <a:r>
              <a:rPr lang="en-US" altLang="zh-CN" sz="3000" b="1" dirty="0">
                <a:solidFill>
                  <a:srgbClr val="FFFF00"/>
                </a:solidFill>
                <a:latin typeface="楷体_GB2312" pitchFamily="49" charset="-122"/>
                <a:ea typeface="楷体_GB2312" pitchFamily="49" charset="-122"/>
              </a:rPr>
              <a:t>const</a:t>
            </a:r>
            <a:r>
              <a:rPr lang="zh-CN" altLang="en-US" sz="3000" b="1" dirty="0">
                <a:solidFill>
                  <a:srgbClr val="FFFF00"/>
                </a:solidFill>
                <a:latin typeface="楷体_GB2312" pitchFamily="49" charset="-122"/>
                <a:ea typeface="楷体_GB2312" pitchFamily="49" charset="-122"/>
              </a:rPr>
              <a:t>定义的常量可以有自己的数据类型</a:t>
            </a:r>
            <a:r>
              <a:rPr lang="zh-CN" altLang="en-US" sz="3000" b="1" dirty="0">
                <a:latin typeface="楷体_GB2312" pitchFamily="49" charset="-122"/>
                <a:ea typeface="楷体_GB2312" pitchFamily="49" charset="-122"/>
              </a:rPr>
              <a:t>，这样</a:t>
            </a:r>
            <a:r>
              <a:rPr lang="en-US" altLang="zh-CN" sz="3000" b="1" dirty="0">
                <a:solidFill>
                  <a:srgbClr val="FFFF00"/>
                </a:solidFill>
                <a:latin typeface="楷体_GB2312" pitchFamily="49" charset="-122"/>
                <a:ea typeface="楷体_GB2312" pitchFamily="49" charset="-122"/>
              </a:rPr>
              <a:t>C++</a:t>
            </a:r>
            <a:r>
              <a:rPr lang="zh-CN" altLang="en-US" sz="3000" b="1" dirty="0">
                <a:solidFill>
                  <a:srgbClr val="FFFF00"/>
                </a:solidFill>
                <a:latin typeface="楷体_GB2312" pitchFamily="49" charset="-122"/>
                <a:ea typeface="楷体_GB2312" pitchFamily="49" charset="-122"/>
              </a:rPr>
              <a:t>编译器可以进行更加严格的类型检查</a:t>
            </a:r>
            <a:r>
              <a:rPr lang="zh-CN" altLang="en-US" sz="3000" b="1" dirty="0">
                <a:latin typeface="楷体_GB2312" pitchFamily="49" charset="-122"/>
                <a:ea typeface="楷体_GB2312" pitchFamily="49" charset="-122"/>
              </a:rPr>
              <a:t>，具有良好的编译时检测性</a:t>
            </a:r>
            <a:endParaRPr lang="en-US" altLang="zh-CN" sz="3000" b="1" dirty="0">
              <a:latin typeface="楷体_GB2312" pitchFamily="49" charset="-122"/>
              <a:ea typeface="楷体_GB2312" pitchFamily="49" charset="-122"/>
            </a:endParaRPr>
          </a:p>
          <a:p>
            <a:pPr marL="720090" indent="-720090" defTabSz="209550" eaLnBrk="1">
              <a:lnSpc>
                <a:spcPct val="114000"/>
              </a:lnSpc>
              <a:spcBef>
                <a:spcPts val="300"/>
              </a:spcBef>
              <a:spcAft>
                <a:spcPts val="300"/>
              </a:spcAft>
              <a:buFont typeface="Wingdings" panose="05000000000000000000" pitchFamily="2" charset="2"/>
              <a:buNone/>
              <a:tabLst>
                <a:tab pos="282575" algn="dec"/>
                <a:tab pos="476250" algn="dec"/>
                <a:tab pos="1235075" algn="dec"/>
                <a:tab pos="2470150" algn="dec"/>
              </a:tabLst>
              <a:defRPr/>
            </a:pPr>
            <a:r>
              <a:rPr lang="en-US" altLang="zh-CN" sz="3000" b="1" dirty="0">
                <a:latin typeface="楷体_GB2312" pitchFamily="49" charset="-122"/>
                <a:ea typeface="楷体_GB2312" pitchFamily="49" charset="-122"/>
              </a:rPr>
              <a:t>(5) </a:t>
            </a:r>
            <a:r>
              <a:rPr lang="zh-CN" altLang="en-US" sz="3000" b="1" dirty="0">
                <a:solidFill>
                  <a:srgbClr val="FFFF00"/>
                </a:solidFill>
                <a:latin typeface="楷体_GB2312" pitchFamily="49" charset="-122"/>
                <a:ea typeface="楷体_GB2312" pitchFamily="49" charset="-122"/>
              </a:rPr>
              <a:t>函数参数也可以用</a:t>
            </a:r>
            <a:r>
              <a:rPr lang="en-US" altLang="zh-CN" sz="3000" b="1" dirty="0">
                <a:solidFill>
                  <a:srgbClr val="FFFF00"/>
                </a:solidFill>
                <a:latin typeface="楷体_GB2312" pitchFamily="49" charset="-122"/>
                <a:ea typeface="楷体_GB2312" pitchFamily="49" charset="-122"/>
              </a:rPr>
              <a:t>const</a:t>
            </a:r>
            <a:r>
              <a:rPr lang="zh-CN" altLang="en-US" sz="3000" b="1" dirty="0">
                <a:solidFill>
                  <a:srgbClr val="FFFF00"/>
                </a:solidFill>
                <a:latin typeface="楷体_GB2312" pitchFamily="49" charset="-122"/>
                <a:ea typeface="楷体_GB2312" pitchFamily="49" charset="-122"/>
              </a:rPr>
              <a:t>说明，用于保证实参在该函数内部不被改动</a:t>
            </a:r>
            <a:r>
              <a:rPr lang="zh-CN" altLang="en-US" sz="3000" b="1" dirty="0">
                <a:latin typeface="楷体_GB2312" pitchFamily="49" charset="-122"/>
                <a:ea typeface="楷体_GB2312" pitchFamily="49" charset="-122"/>
              </a:rPr>
              <a:t>。大多数</a:t>
            </a:r>
            <a:r>
              <a:rPr lang="en-US" altLang="zh-CN" sz="3000" b="1" dirty="0">
                <a:latin typeface="楷体_GB2312" pitchFamily="49" charset="-122"/>
                <a:ea typeface="楷体_GB2312" pitchFamily="49" charset="-122"/>
              </a:rPr>
              <a:t>C++</a:t>
            </a:r>
            <a:r>
              <a:rPr lang="zh-CN" altLang="en-US" sz="3000" b="1" dirty="0">
                <a:latin typeface="楷体_GB2312" pitchFamily="49" charset="-122"/>
                <a:ea typeface="楷体_GB2312" pitchFamily="49" charset="-122"/>
              </a:rPr>
              <a:t>编译器能对具有</a:t>
            </a:r>
            <a:r>
              <a:rPr lang="en-US" altLang="zh-CN" sz="3000" b="1" dirty="0">
                <a:latin typeface="楷体_GB2312" pitchFamily="49" charset="-122"/>
                <a:ea typeface="楷体_GB2312" pitchFamily="49" charset="-122"/>
              </a:rPr>
              <a:t>const</a:t>
            </a:r>
            <a:r>
              <a:rPr lang="zh-CN" altLang="en-US" sz="3000" b="1" dirty="0">
                <a:latin typeface="楷体_GB2312" pitchFamily="49" charset="-122"/>
                <a:ea typeface="楷体_GB2312" pitchFamily="49" charset="-122"/>
              </a:rPr>
              <a:t>参数的函数进行</a:t>
            </a:r>
            <a:r>
              <a:rPr lang="zh-CN" altLang="en-US" sz="3000" b="1" dirty="0">
                <a:solidFill>
                  <a:srgbClr val="FFFF00"/>
                </a:solidFill>
                <a:latin typeface="楷体_GB2312" pitchFamily="49" charset="-122"/>
                <a:ea typeface="楷体_GB2312" pitchFamily="49" charset="-122"/>
              </a:rPr>
              <a:t>更好的代码优化</a:t>
            </a:r>
            <a:r>
              <a:rPr lang="zh-CN" altLang="en-US" sz="3000" b="1" dirty="0">
                <a:latin typeface="楷体_GB2312" pitchFamily="49" charset="-122"/>
                <a:ea typeface="楷体_GB2312" pitchFamily="49" charset="-122"/>
              </a:rPr>
              <a:t>。例如，使用函数</a:t>
            </a:r>
            <a:r>
              <a:rPr lang="en-US" altLang="zh-CN" sz="3000" b="1" dirty="0">
                <a:latin typeface="楷体_GB2312" pitchFamily="49" charset="-122"/>
                <a:ea typeface="楷体_GB2312" pitchFamily="49" charset="-122"/>
              </a:rPr>
              <a:t>max</a:t>
            </a:r>
            <a:r>
              <a:rPr lang="zh-CN" altLang="en-US" sz="3000" b="1" dirty="0">
                <a:latin typeface="楷体_GB2312" pitchFamily="49" charset="-122"/>
                <a:ea typeface="楷体_GB2312" pitchFamily="49" charset="-122"/>
              </a:rPr>
              <a:t>求解整型数组</a:t>
            </a:r>
            <a:r>
              <a:rPr lang="en-US" altLang="zh-CN" sz="3000" b="1" dirty="0">
                <a:latin typeface="楷体_GB2312" pitchFamily="49" charset="-122"/>
                <a:ea typeface="楷体_GB2312" pitchFamily="49" charset="-122"/>
              </a:rPr>
              <a:t>a[100]</a:t>
            </a:r>
            <a:r>
              <a:rPr lang="zh-CN" altLang="en-US" sz="3000" b="1" dirty="0">
                <a:latin typeface="楷体_GB2312" pitchFamily="49" charset="-122"/>
                <a:ea typeface="楷体_GB2312" pitchFamily="49" charset="-122"/>
              </a:rPr>
              <a:t>中的最大值，函数原型应该是：</a:t>
            </a:r>
            <a:endParaRPr lang="zh-CN" altLang="en-US" sz="3000" b="1" dirty="0">
              <a:latin typeface="楷体_GB2312" pitchFamily="49" charset="-122"/>
              <a:ea typeface="楷体_GB2312" pitchFamily="49" charset="-122"/>
            </a:endParaRPr>
          </a:p>
          <a:p>
            <a:pPr marL="0" indent="0" algn="ctr" defTabSz="209550" eaLnBrk="1">
              <a:lnSpc>
                <a:spcPct val="114000"/>
              </a:lnSpc>
              <a:spcBef>
                <a:spcPts val="300"/>
              </a:spcBef>
              <a:spcAft>
                <a:spcPts val="300"/>
              </a:spcAft>
              <a:buFont typeface="Wingdings" panose="05000000000000000000" pitchFamily="2" charset="2"/>
              <a:buNone/>
              <a:defRPr/>
            </a:pPr>
            <a:r>
              <a:rPr lang="en-US" altLang="zh-CN" sz="3000" b="1" dirty="0" err="1">
                <a:solidFill>
                  <a:srgbClr val="FFFF00"/>
                </a:solidFill>
                <a:latin typeface="楷体_GB2312" pitchFamily="49" charset="-122"/>
                <a:ea typeface="楷体_GB2312" pitchFamily="49" charset="-122"/>
              </a:rPr>
              <a:t>int</a:t>
            </a:r>
            <a:r>
              <a:rPr lang="en-US" altLang="zh-CN" sz="3000" b="1" dirty="0">
                <a:solidFill>
                  <a:srgbClr val="FFFF00"/>
                </a:solidFill>
                <a:latin typeface="楷体_GB2312" pitchFamily="49" charset="-122"/>
                <a:ea typeface="楷体_GB2312" pitchFamily="49" charset="-122"/>
              </a:rPr>
              <a:t> max(</a:t>
            </a:r>
            <a:r>
              <a:rPr lang="en-US" altLang="zh-CN" sz="3000" b="1" dirty="0" err="1">
                <a:solidFill>
                  <a:srgbClr val="FFFF00"/>
                </a:solidFill>
                <a:latin typeface="楷体_GB2312" pitchFamily="49" charset="-122"/>
                <a:ea typeface="楷体_GB2312" pitchFamily="49" charset="-122"/>
              </a:rPr>
              <a:t>const</a:t>
            </a:r>
            <a:r>
              <a:rPr lang="en-US" altLang="zh-CN" sz="3000" b="1" dirty="0">
                <a:solidFill>
                  <a:srgbClr val="FFFF00"/>
                </a:solidFill>
                <a:latin typeface="楷体_GB2312" pitchFamily="49" charset="-122"/>
                <a:ea typeface="楷体_GB2312" pitchFamily="49" charset="-122"/>
              </a:rPr>
              <a:t> </a:t>
            </a:r>
            <a:r>
              <a:rPr lang="en-US" altLang="zh-CN" sz="3000" b="1" dirty="0" err="1">
                <a:solidFill>
                  <a:srgbClr val="FFFF00"/>
                </a:solidFill>
                <a:latin typeface="楷体_GB2312" pitchFamily="49" charset="-122"/>
                <a:ea typeface="楷体_GB2312" pitchFamily="49" charset="-122"/>
              </a:rPr>
              <a:t>int</a:t>
            </a:r>
            <a:r>
              <a:rPr lang="en-US" altLang="zh-CN" sz="3000" b="1" dirty="0">
                <a:solidFill>
                  <a:srgbClr val="FFFF00"/>
                </a:solidFill>
                <a:latin typeface="楷体_GB2312" pitchFamily="49" charset="-122"/>
                <a:ea typeface="楷体_GB2312" pitchFamily="49" charset="-122"/>
              </a:rPr>
              <a:t>* pa);</a:t>
            </a:r>
            <a:endParaRPr lang="en-US" altLang="zh-CN" sz="3000" b="1" dirty="0">
              <a:solidFill>
                <a:srgbClr val="FFFF00"/>
              </a:solidFill>
              <a:latin typeface="楷体_GB2312" pitchFamily="49" charset="-122"/>
              <a:ea typeface="楷体_GB2312" pitchFamily="49" charset="-122"/>
            </a:endParaRPr>
          </a:p>
          <a:p>
            <a:pPr marL="720090" indent="-720090" defTabSz="209550" eaLnBrk="1">
              <a:lnSpc>
                <a:spcPct val="114000"/>
              </a:lnSpc>
              <a:spcBef>
                <a:spcPts val="300"/>
              </a:spcBef>
              <a:spcAft>
                <a:spcPts val="300"/>
              </a:spcAft>
              <a:buFont typeface="Wingdings" panose="05000000000000000000" pitchFamily="2" charset="2"/>
              <a:buNone/>
              <a:tabLst>
                <a:tab pos="282575" algn="dec"/>
                <a:tab pos="476250" algn="dec"/>
                <a:tab pos="1235075" algn="dec"/>
                <a:tab pos="2470150" algn="dec"/>
              </a:tabLst>
              <a:defRPr/>
            </a:pPr>
            <a:r>
              <a:rPr lang="en-US" altLang="zh-CN" sz="3000" b="1" dirty="0">
                <a:latin typeface="楷体_GB2312" pitchFamily="49" charset="-122"/>
                <a:ea typeface="楷体_GB2312" pitchFamily="49" charset="-122"/>
              </a:rPr>
              <a:t>      </a:t>
            </a:r>
            <a:r>
              <a:rPr lang="zh-CN" altLang="en-US" sz="3000" b="1" dirty="0">
                <a:latin typeface="楷体_GB2312" pitchFamily="49" charset="-122"/>
                <a:ea typeface="楷体_GB2312" pitchFamily="49" charset="-122"/>
              </a:rPr>
              <a:t>这样做的目的是</a:t>
            </a:r>
            <a:r>
              <a:rPr lang="zh-CN" altLang="en-US" sz="3000" b="1" dirty="0">
                <a:solidFill>
                  <a:srgbClr val="FFFF00"/>
                </a:solidFill>
                <a:latin typeface="楷体_GB2312" pitchFamily="49" charset="-122"/>
                <a:ea typeface="楷体_GB2312" pitchFamily="49" charset="-122"/>
              </a:rPr>
              <a:t>确保原数组的数据不被修改</a:t>
            </a:r>
            <a:r>
              <a:rPr lang="zh-CN" altLang="en-US" sz="3000" b="1" dirty="0">
                <a:latin typeface="楷体_GB2312" pitchFamily="49" charset="-122"/>
                <a:ea typeface="楷体_GB2312" pitchFamily="49" charset="-122"/>
              </a:rPr>
              <a:t>，即</a:t>
            </a:r>
            <a:r>
              <a:rPr lang="zh-CN" altLang="en-US" sz="3000" b="1" dirty="0">
                <a:solidFill>
                  <a:srgbClr val="FFFF00"/>
                </a:solidFill>
                <a:latin typeface="楷体_GB2312" pitchFamily="49" charset="-122"/>
                <a:ea typeface="楷体_GB2312" pitchFamily="49" charset="-122"/>
              </a:rPr>
              <a:t>在函数中对数组元素的操作只许读，不许写</a:t>
            </a:r>
            <a:endParaRPr lang="zh-CN" altLang="en-US" sz="3000" b="1" dirty="0">
              <a:solidFill>
                <a:srgbClr val="FFFF00"/>
              </a:solidFill>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79388" y="236538"/>
            <a:ext cx="8785225" cy="6408737"/>
          </a:xfrm>
          <a:prstGeom prst="rect">
            <a:avLst/>
          </a:prstGeom>
          <a:solidFill>
            <a:schemeClr val="tx1"/>
          </a:solidFill>
          <a:ln w="9525">
            <a:solidFill>
              <a:schemeClr val="hlink"/>
            </a:solidFill>
            <a:miter lim="800000"/>
          </a:ln>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a:lnSpc>
                <a:spcPct val="120000"/>
              </a:lnSpc>
              <a:spcBef>
                <a:spcPts val="300"/>
              </a:spcBef>
              <a:spcAft>
                <a:spcPts val="300"/>
              </a:spcAft>
              <a:buClrTx/>
              <a:buSzTx/>
              <a:buFontTx/>
              <a:buNone/>
            </a:pPr>
            <a:r>
              <a:rPr lang="en-US" altLang="zh-CN" sz="2800">
                <a:solidFill>
                  <a:srgbClr val="C00000"/>
                </a:solidFill>
                <a:latin typeface="华文中宋" panose="02010600040101010101" pitchFamily="2" charset="-122"/>
                <a:ea typeface="华文中宋" panose="02010600040101010101" pitchFamily="2" charset="-122"/>
              </a:rPr>
              <a:t>【</a:t>
            </a:r>
            <a:r>
              <a:rPr lang="zh-CN" altLang="en-US" sz="2800">
                <a:solidFill>
                  <a:srgbClr val="C00000"/>
                </a:solidFill>
                <a:latin typeface="华文中宋" panose="02010600040101010101" pitchFamily="2" charset="-122"/>
                <a:ea typeface="华文中宋" panose="02010600040101010101" pitchFamily="2" charset="-122"/>
              </a:rPr>
              <a:t>附例</a:t>
            </a:r>
            <a:r>
              <a:rPr lang="en-US" altLang="zh-CN" sz="2800">
                <a:solidFill>
                  <a:srgbClr val="C00000"/>
                </a:solidFill>
                <a:latin typeface="华文中宋" panose="02010600040101010101" pitchFamily="2" charset="-122"/>
                <a:ea typeface="华文中宋" panose="02010600040101010101" pitchFamily="2" charset="-122"/>
              </a:rPr>
              <a:t>】const</a:t>
            </a:r>
            <a:r>
              <a:rPr lang="zh-CN" altLang="en-US" sz="2800">
                <a:solidFill>
                  <a:srgbClr val="C00000"/>
                </a:solidFill>
                <a:latin typeface="华文中宋" panose="02010600040101010101" pitchFamily="2" charset="-122"/>
                <a:ea typeface="华文中宋" panose="02010600040101010101" pitchFamily="2" charset="-122"/>
              </a:rPr>
              <a:t>的五种使用情况</a:t>
            </a:r>
            <a:endParaRPr lang="zh-CN" altLang="en-US" sz="2800">
              <a:solidFill>
                <a:srgbClr val="C00000"/>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#include &lt;iostream.h&gt;</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rgbClr val="FF0000"/>
                </a:solidFill>
                <a:latin typeface="华文中宋" panose="02010600040101010101" pitchFamily="2" charset="-122"/>
                <a:ea typeface="华文中宋" panose="02010600040101010101" pitchFamily="2" charset="-122"/>
              </a:rPr>
              <a:t>const int x=10;</a:t>
            </a:r>
            <a:endParaRPr lang="en-US" altLang="zh-CN" sz="2800">
              <a:solidFill>
                <a:srgbClr val="FF0000"/>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int  f1(</a:t>
            </a:r>
            <a:r>
              <a:rPr lang="en-US" altLang="zh-CN" sz="2800">
                <a:solidFill>
                  <a:srgbClr val="FF0000"/>
                </a:solidFill>
                <a:latin typeface="华文中宋" panose="02010600040101010101" pitchFamily="2" charset="-122"/>
                <a:ea typeface="华文中宋" panose="02010600040101010101" pitchFamily="2" charset="-122"/>
              </a:rPr>
              <a:t>const</a:t>
            </a:r>
            <a:r>
              <a:rPr lang="en-US" altLang="zh-CN" sz="2800">
                <a:solidFill>
                  <a:schemeClr val="bg2"/>
                </a:solidFill>
                <a:latin typeface="华文中宋" panose="02010600040101010101" pitchFamily="2" charset="-122"/>
                <a:ea typeface="华文中宋" panose="02010600040101010101" pitchFamily="2" charset="-122"/>
              </a:rPr>
              <a:t> int a)    { return a++;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rgbClr val="FF0000"/>
                </a:solidFill>
                <a:latin typeface="华文中宋" panose="02010600040101010101" pitchFamily="2" charset="-122"/>
                <a:ea typeface="华文中宋" panose="02010600040101010101" pitchFamily="2" charset="-122"/>
              </a:rPr>
              <a:t>const</a:t>
            </a:r>
            <a:r>
              <a:rPr lang="en-US" altLang="zh-CN" sz="2800">
                <a:solidFill>
                  <a:schemeClr val="bg2"/>
                </a:solidFill>
                <a:latin typeface="华文中宋" panose="02010600040101010101" pitchFamily="2" charset="-122"/>
                <a:ea typeface="华文中宋" panose="02010600040101010101" pitchFamily="2" charset="-122"/>
              </a:rPr>
              <a:t> int&amp;  f2(int a)  { return a++;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class A{   int a;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public: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  int f1(int b) </a:t>
            </a:r>
            <a:r>
              <a:rPr lang="en-US" altLang="zh-CN" sz="2800">
                <a:solidFill>
                  <a:srgbClr val="FF0000"/>
                </a:solidFill>
                <a:latin typeface="华文中宋" panose="02010600040101010101" pitchFamily="2" charset="-122"/>
                <a:ea typeface="华文中宋" panose="02010600040101010101" pitchFamily="2" charset="-122"/>
              </a:rPr>
              <a:t>const</a:t>
            </a:r>
            <a:r>
              <a:rPr lang="en-US" altLang="zh-CN" sz="2800">
                <a:solidFill>
                  <a:schemeClr val="bg2"/>
                </a:solidFill>
                <a:latin typeface="华文中宋" panose="02010600040101010101" pitchFamily="2" charset="-122"/>
                <a:ea typeface="华文中宋" panose="02010600040101010101" pitchFamily="2" charset="-122"/>
              </a:rPr>
              <a:t> {a=b; return a++;}</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void main(){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  </a:t>
            </a:r>
            <a:r>
              <a:rPr lang="en-US" altLang="zh-CN" sz="2800">
                <a:solidFill>
                  <a:srgbClr val="FF0000"/>
                </a:solidFill>
                <a:latin typeface="华文中宋" panose="02010600040101010101" pitchFamily="2" charset="-122"/>
                <a:ea typeface="华文中宋" panose="02010600040101010101" pitchFamily="2" charset="-122"/>
              </a:rPr>
              <a:t>const int a=10</a:t>
            </a:r>
            <a:r>
              <a:rPr lang="en-US" altLang="zh-CN" sz="2800">
                <a:solidFill>
                  <a:schemeClr val="bg2"/>
                </a:solidFill>
                <a:latin typeface="华文中宋" panose="02010600040101010101" pitchFamily="2" charset="-122"/>
                <a:ea typeface="华文中宋" panose="02010600040101010101" pitchFamily="2" charset="-122"/>
              </a:rPr>
              <a:t>; int b=20;  A ca;</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  b=f1(a); b=f2(a); f1(a)=b; f2(a)=b; cout&lt;&lt;ca.f1(b); </a:t>
            </a:r>
            <a:endParaRPr lang="en-US" altLang="zh-CN" sz="2800">
              <a:solidFill>
                <a:schemeClr val="bg2"/>
              </a:solidFill>
              <a:latin typeface="华文中宋" panose="02010600040101010101" pitchFamily="2" charset="-122"/>
              <a:ea typeface="华文中宋" panose="02010600040101010101" pitchFamily="2" charset="-122"/>
            </a:endParaRPr>
          </a:p>
          <a:p>
            <a:pPr eaLnBrk="1">
              <a:spcBef>
                <a:spcPts val="200"/>
              </a:spcBef>
              <a:spcAft>
                <a:spcPts val="200"/>
              </a:spcAft>
              <a:buClrTx/>
              <a:buSzTx/>
              <a:buFontTx/>
              <a:buNone/>
            </a:pPr>
            <a:r>
              <a:rPr lang="en-US" altLang="zh-CN" sz="2800">
                <a:solidFill>
                  <a:schemeClr val="bg2"/>
                </a:solidFill>
                <a:latin typeface="华文中宋" panose="02010600040101010101" pitchFamily="2" charset="-122"/>
                <a:ea typeface="华文中宋" panose="02010600040101010101" pitchFamily="2" charset="-122"/>
              </a:rPr>
              <a:t>}</a:t>
            </a:r>
            <a:endParaRPr lang="en-US" altLang="zh-CN" sz="2800">
              <a:solidFill>
                <a:schemeClr val="bg2"/>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0-#ppt_w/2"/>
                                          </p:val>
                                        </p:tav>
                                        <p:tav tm="100000">
                                          <p:val>
                                            <p:strVal val="#ppt_x"/>
                                          </p:val>
                                        </p:tav>
                                      </p:tavLst>
                                    </p:anim>
                                    <p:anim calcmode="lin" valueType="num">
                                      <p:cBhvr additive="base">
                                        <p:cTn id="8" dur="500" fill="hold"/>
                                        <p:tgtEl>
                                          <p:spTgt spid="24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0"/>
            <a:ext cx="9144000" cy="1052513"/>
          </a:xfrm>
          <a:prstGeom prst="rect">
            <a:avLst/>
          </a:prstGeom>
          <a:noFill/>
          <a:ln w="9525">
            <a:noFill/>
            <a:miter lim="800000"/>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anose="02010600030101010101" pitchFamily="2" charset="-122"/>
              </a:defRPr>
            </a:lvl9pPr>
          </a:lstStyle>
          <a:p>
            <a:pPr eaLnBrk="1" hangingPunct="1">
              <a:defRPr/>
            </a:pPr>
            <a:r>
              <a:rPr lang="zh-CN" altLang="en-US" dirty="0">
                <a:ea typeface="楷体_GB2312" pitchFamily="49" charset="-122"/>
              </a:rPr>
              <a:t>附加内容：</a:t>
            </a:r>
            <a:r>
              <a:rPr lang="en-US" altLang="zh-CN" dirty="0">
                <a:ea typeface="楷体_GB2312" pitchFamily="49" charset="-122"/>
              </a:rPr>
              <a:t>C++</a:t>
            </a:r>
            <a:r>
              <a:rPr lang="zh-CN" altLang="en-US" dirty="0">
                <a:ea typeface="楷体_GB2312" pitchFamily="49" charset="-122"/>
              </a:rPr>
              <a:t>程序结构</a:t>
            </a:r>
            <a:endParaRPr lang="zh-CN" altLang="en-US" kern="0" dirty="0">
              <a:latin typeface="楷体_GB2312" pitchFamily="49" charset="-122"/>
              <a:ea typeface="楷体_GB2312" pitchFamily="49" charset="-122"/>
            </a:endParaRPr>
          </a:p>
        </p:txBody>
      </p:sp>
      <p:sp>
        <p:nvSpPr>
          <p:cNvPr id="59395" name="Rectangle 3"/>
          <p:cNvSpPr>
            <a:spLocks noGrp="1" noChangeArrowheads="1"/>
          </p:cNvSpPr>
          <p:nvPr>
            <p:ph type="body" idx="1"/>
          </p:nvPr>
        </p:nvSpPr>
        <p:spPr>
          <a:xfrm>
            <a:off x="146050" y="1052513"/>
            <a:ext cx="8856663" cy="5689600"/>
          </a:xfrm>
        </p:spPr>
        <p:txBody>
          <a:bodyPr lIns="84406" tIns="42203" rIns="84406" bIns="42203"/>
          <a:lstStyle/>
          <a:p>
            <a:pPr marL="0" indent="720090" eaLnBrk="1">
              <a:lnSpc>
                <a:spcPct val="120000"/>
              </a:lnSpc>
              <a:spcBef>
                <a:spcPts val="300"/>
              </a:spcBef>
              <a:spcAft>
                <a:spcPts val="300"/>
              </a:spcAft>
              <a:buFont typeface="Wingdings" panose="05000000000000000000" pitchFamily="2" charset="2"/>
              <a:buNone/>
              <a:defRPr/>
            </a:pPr>
            <a:r>
              <a:rPr lang="zh-CN" altLang="en-US" sz="2700" b="1" dirty="0">
                <a:ea typeface="楷体_GB2312" pitchFamily="49" charset="-122"/>
              </a:rPr>
              <a:t>通常，一个程序模块由</a:t>
            </a:r>
            <a:r>
              <a:rPr lang="zh-CN" altLang="en-US" sz="2700" b="1" dirty="0">
                <a:solidFill>
                  <a:srgbClr val="FF0000"/>
                </a:solidFill>
                <a:ea typeface="楷体_GB2312" pitchFamily="49" charset="-122"/>
              </a:rPr>
              <a:t>声明</a:t>
            </a:r>
            <a:r>
              <a:rPr lang="zh-CN" altLang="en-US" sz="2700" b="1" dirty="0">
                <a:ea typeface="楷体_GB2312" pitchFamily="49" charset="-122"/>
              </a:rPr>
              <a:t>和</a:t>
            </a:r>
            <a:r>
              <a:rPr lang="zh-CN" altLang="en-US" sz="2700" b="1" dirty="0">
                <a:solidFill>
                  <a:srgbClr val="FF0000"/>
                </a:solidFill>
                <a:ea typeface="楷体_GB2312" pitchFamily="49" charset="-122"/>
              </a:rPr>
              <a:t>定义</a:t>
            </a:r>
            <a:r>
              <a:rPr lang="zh-CN" altLang="en-US" sz="2700" b="1" dirty="0">
                <a:ea typeface="楷体_GB2312" pitchFamily="49" charset="-122"/>
              </a:rPr>
              <a:t>两个部分组成。</a:t>
            </a:r>
            <a:r>
              <a:rPr lang="zh-CN" altLang="en-US" sz="2700" b="1" dirty="0">
                <a:solidFill>
                  <a:srgbClr val="FF0000"/>
                </a:solidFill>
                <a:ea typeface="楷体_GB2312" pitchFamily="49" charset="-122"/>
              </a:rPr>
              <a:t>声明</a:t>
            </a:r>
            <a:r>
              <a:rPr lang="zh-CN" altLang="en-US" sz="2700" b="1" dirty="0">
                <a:ea typeface="楷体_GB2312" pitchFamily="49" charset="-122"/>
              </a:rPr>
              <a:t>描述</a:t>
            </a:r>
            <a:r>
              <a:rPr lang="zh-CN" altLang="en-US" sz="2700" b="1" dirty="0">
                <a:solidFill>
                  <a:srgbClr val="FFFF00"/>
                </a:solidFill>
                <a:ea typeface="楷体_GB2312" pitchFamily="49" charset="-122"/>
              </a:rPr>
              <a:t>一个模块与其它模块的接口规范说明</a:t>
            </a:r>
            <a:r>
              <a:rPr lang="zh-CN" altLang="en-US" sz="2700" b="1" dirty="0">
                <a:ea typeface="楷体_GB2312" pitchFamily="49" charset="-122"/>
              </a:rPr>
              <a:t>，而</a:t>
            </a:r>
            <a:r>
              <a:rPr lang="zh-CN" altLang="en-US" sz="2700" b="1" dirty="0">
                <a:solidFill>
                  <a:srgbClr val="FF0000"/>
                </a:solidFill>
                <a:ea typeface="楷体_GB2312" pitchFamily="49" charset="-122"/>
              </a:rPr>
              <a:t>定义</a:t>
            </a:r>
            <a:r>
              <a:rPr lang="zh-CN" altLang="en-US" sz="2700" b="1" dirty="0">
                <a:ea typeface="楷体_GB2312" pitchFamily="49" charset="-122"/>
              </a:rPr>
              <a:t>则是</a:t>
            </a:r>
            <a:r>
              <a:rPr lang="zh-CN" altLang="en-US" sz="2700" b="1" dirty="0">
                <a:solidFill>
                  <a:srgbClr val="FFFF00"/>
                </a:solidFill>
                <a:ea typeface="楷体_GB2312" pitchFamily="49" charset="-122"/>
              </a:rPr>
              <a:t>模块的实现细节</a:t>
            </a:r>
            <a:r>
              <a:rPr lang="zh-CN" altLang="en-US" sz="2700" b="1" dirty="0">
                <a:ea typeface="楷体_GB2312" pitchFamily="49" charset="-122"/>
              </a:rPr>
              <a:t>。程序模块的声明可以作为一个单独文件存放起来，这个文件被称为</a:t>
            </a:r>
            <a:r>
              <a:rPr lang="zh-CN" altLang="en-US" sz="2700" b="1" dirty="0">
                <a:solidFill>
                  <a:srgbClr val="FF0000"/>
                </a:solidFill>
                <a:ea typeface="楷体_GB2312" pitchFamily="49" charset="-122"/>
              </a:rPr>
              <a:t>头文件</a:t>
            </a:r>
            <a:r>
              <a:rPr lang="zh-CN" altLang="en-US" sz="2700" b="1" dirty="0">
                <a:ea typeface="楷体_GB2312" pitchFamily="49" charset="-122"/>
              </a:rPr>
              <a:t>，其扩展名为“</a:t>
            </a:r>
            <a:r>
              <a:rPr lang="en-US" altLang="zh-CN" sz="2700" b="1" dirty="0">
                <a:solidFill>
                  <a:srgbClr val="FF0000"/>
                </a:solidFill>
                <a:ea typeface="楷体_GB2312" pitchFamily="49" charset="-122"/>
              </a:rPr>
              <a:t>.h</a:t>
            </a:r>
            <a:r>
              <a:rPr lang="zh-CN" altLang="en-US" sz="2700" b="1" dirty="0">
                <a:ea typeface="楷体_GB2312" pitchFamily="49" charset="-122"/>
              </a:rPr>
              <a:t>“；而定义可能由多个扩展名为“</a:t>
            </a:r>
            <a:r>
              <a:rPr lang="en-US" altLang="zh-CN" sz="2700" b="1" dirty="0">
                <a:ea typeface="楷体_GB2312" pitchFamily="49" charset="-122"/>
              </a:rPr>
              <a:t>.</a:t>
            </a:r>
            <a:r>
              <a:rPr lang="en-US" altLang="zh-CN" sz="2700" b="1" dirty="0" err="1">
                <a:ea typeface="楷体_GB2312" pitchFamily="49" charset="-122"/>
              </a:rPr>
              <a:t>cpp</a:t>
            </a:r>
            <a:r>
              <a:rPr lang="zh-CN" altLang="en-US" sz="2700" b="1" dirty="0">
                <a:ea typeface="楷体_GB2312" pitchFamily="49" charset="-122"/>
              </a:rPr>
              <a:t>“的文件组成。一般较大的系统程序代码可以分为三个文件存放：</a:t>
            </a:r>
            <a:endParaRPr lang="zh-CN" altLang="en-US" sz="2700" b="1" dirty="0">
              <a:ea typeface="楷体_GB2312" pitchFamily="49" charset="-122"/>
            </a:endParaRPr>
          </a:p>
          <a:p>
            <a:pPr marL="0" indent="536575" eaLnBrk="1">
              <a:lnSpc>
                <a:spcPct val="120000"/>
              </a:lnSpc>
              <a:spcBef>
                <a:spcPts val="300"/>
              </a:spcBef>
              <a:spcAft>
                <a:spcPts val="300"/>
              </a:spcAft>
              <a:buFont typeface="Wingdings" panose="05000000000000000000" pitchFamily="2" charset="2"/>
              <a:buNone/>
              <a:defRPr/>
            </a:pPr>
            <a:r>
              <a:rPr lang="zh-CN" altLang="en-US" sz="2700" b="1" dirty="0">
                <a:ea typeface="楷体_GB2312" pitchFamily="49" charset="-122"/>
              </a:rPr>
              <a:t>（</a:t>
            </a:r>
            <a:r>
              <a:rPr lang="en-US" altLang="zh-CN" sz="2700" b="1" dirty="0">
                <a:ea typeface="楷体_GB2312" pitchFamily="49" charset="-122"/>
              </a:rPr>
              <a:t>1</a:t>
            </a:r>
            <a:r>
              <a:rPr lang="zh-CN" altLang="en-US" sz="2700" b="1" dirty="0">
                <a:ea typeface="楷体_GB2312" pitchFamily="49" charset="-122"/>
              </a:rPr>
              <a:t>）程序模块的</a:t>
            </a:r>
            <a:r>
              <a:rPr lang="zh-CN" altLang="en-US" sz="2700" b="1" dirty="0">
                <a:solidFill>
                  <a:srgbClr val="FFFF00"/>
                </a:solidFill>
                <a:ea typeface="楷体_GB2312" pitchFamily="49" charset="-122"/>
              </a:rPr>
              <a:t>声明</a:t>
            </a:r>
            <a:r>
              <a:rPr lang="zh-CN" altLang="en-US" sz="2700" b="1" dirty="0">
                <a:ea typeface="楷体_GB2312" pitchFamily="49" charset="-122"/>
              </a:rPr>
              <a:t>作为一个头文件来存放。内联函数的原型声明和定义一般放入头文件</a:t>
            </a:r>
            <a:endParaRPr lang="zh-CN" altLang="en-US" sz="2700" b="1" dirty="0">
              <a:ea typeface="楷体_GB2312" pitchFamily="49" charset="-122"/>
            </a:endParaRPr>
          </a:p>
          <a:p>
            <a:pPr marL="0" indent="536575" eaLnBrk="1">
              <a:lnSpc>
                <a:spcPct val="120000"/>
              </a:lnSpc>
              <a:spcBef>
                <a:spcPts val="300"/>
              </a:spcBef>
              <a:spcAft>
                <a:spcPts val="300"/>
              </a:spcAft>
              <a:buFont typeface="Wingdings" panose="05000000000000000000" pitchFamily="2" charset="2"/>
              <a:buNone/>
              <a:defRPr/>
            </a:pPr>
            <a:r>
              <a:rPr lang="zh-CN" altLang="en-US" sz="2700" b="1" dirty="0">
                <a:ea typeface="楷体_GB2312" pitchFamily="49" charset="-122"/>
              </a:rPr>
              <a:t>（</a:t>
            </a:r>
            <a:r>
              <a:rPr lang="en-US" altLang="zh-CN" sz="2700" b="1" dirty="0">
                <a:ea typeface="楷体_GB2312" pitchFamily="49" charset="-122"/>
              </a:rPr>
              <a:t>2</a:t>
            </a:r>
            <a:r>
              <a:rPr lang="zh-CN" altLang="en-US" sz="2700" b="1" dirty="0">
                <a:ea typeface="楷体_GB2312" pitchFamily="49" charset="-122"/>
              </a:rPr>
              <a:t>）程序模块的</a:t>
            </a:r>
            <a:r>
              <a:rPr lang="zh-CN" altLang="en-US" sz="2700" b="1" dirty="0">
                <a:solidFill>
                  <a:srgbClr val="FFFF00"/>
                </a:solidFill>
                <a:ea typeface="楷体_GB2312" pitchFamily="49" charset="-122"/>
              </a:rPr>
              <a:t>定义</a:t>
            </a:r>
            <a:r>
              <a:rPr lang="zh-CN" altLang="en-US" sz="2700" b="1" dirty="0">
                <a:ea typeface="楷体_GB2312" pitchFamily="49" charset="-122"/>
              </a:rPr>
              <a:t>单独组成一个源文件，包括程序模块的所有功能实现代码</a:t>
            </a:r>
            <a:endParaRPr lang="zh-CN" altLang="en-US" sz="2700" b="1" dirty="0">
              <a:ea typeface="楷体_GB2312" pitchFamily="49" charset="-122"/>
            </a:endParaRPr>
          </a:p>
          <a:p>
            <a:pPr marL="0" indent="536575" eaLnBrk="1">
              <a:lnSpc>
                <a:spcPct val="120000"/>
              </a:lnSpc>
              <a:spcBef>
                <a:spcPts val="300"/>
              </a:spcBef>
              <a:spcAft>
                <a:spcPts val="300"/>
              </a:spcAft>
              <a:buFont typeface="Wingdings" panose="05000000000000000000" pitchFamily="2" charset="2"/>
              <a:buNone/>
              <a:defRPr/>
            </a:pPr>
            <a:r>
              <a:rPr lang="zh-CN" altLang="en-US" sz="2700" b="1" dirty="0">
                <a:ea typeface="楷体_GB2312" pitchFamily="49" charset="-122"/>
              </a:rPr>
              <a:t>（</a:t>
            </a:r>
            <a:r>
              <a:rPr lang="en-US" altLang="zh-CN" sz="2700" b="1" dirty="0">
                <a:ea typeface="楷体_GB2312" pitchFamily="49" charset="-122"/>
              </a:rPr>
              <a:t>3</a:t>
            </a:r>
            <a:r>
              <a:rPr lang="zh-CN" altLang="en-US" sz="2700" b="1" dirty="0">
                <a:ea typeface="楷体_GB2312" pitchFamily="49" charset="-122"/>
              </a:rPr>
              <a:t>）程序模块的</a:t>
            </a:r>
            <a:r>
              <a:rPr lang="zh-CN" altLang="en-US" sz="2700" b="1" dirty="0">
                <a:solidFill>
                  <a:srgbClr val="FFFF00"/>
                </a:solidFill>
                <a:ea typeface="楷体_GB2312" pitchFamily="49" charset="-122"/>
              </a:rPr>
              <a:t>使用</a:t>
            </a:r>
            <a:r>
              <a:rPr lang="zh-CN" altLang="en-US" sz="2700" b="1" dirty="0">
                <a:ea typeface="楷体_GB2312" pitchFamily="49" charset="-122"/>
              </a:rPr>
              <a:t>通常放在</a:t>
            </a:r>
            <a:r>
              <a:rPr lang="en-US" altLang="zh-CN" sz="2700" b="1" dirty="0">
                <a:ea typeface="楷体_GB2312" pitchFamily="49" charset="-122"/>
              </a:rPr>
              <a:t>main()</a:t>
            </a:r>
            <a:r>
              <a:rPr lang="zh-CN" altLang="en-US" sz="2700" b="1" dirty="0">
                <a:ea typeface="楷体_GB2312" pitchFamily="49" charset="-122"/>
              </a:rPr>
              <a:t>函数中</a:t>
            </a:r>
            <a:endParaRPr lang="zh-CN" altLang="en-US" sz="2700" b="1" dirty="0">
              <a:ea typeface="楷体_GB2312"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908050"/>
          </a:xfrm>
        </p:spPr>
        <p:txBody>
          <a:bodyPr/>
          <a:lstStyle/>
          <a:p>
            <a:pPr eaLnBrk="1" hangingPunct="1">
              <a:defRPr/>
            </a:pPr>
            <a:r>
              <a:rPr lang="en-US" altLang="zh-CN" sz="3600" dirty="0">
                <a:latin typeface="楷体_GB2312" pitchFamily="49" charset="-122"/>
                <a:ea typeface="楷体_GB2312" pitchFamily="49" charset="-122"/>
              </a:rPr>
              <a:t>const</a:t>
            </a:r>
            <a:r>
              <a:rPr lang="zh-CN" altLang="en-US" sz="3600" dirty="0">
                <a:latin typeface="楷体_GB2312" pitchFamily="49" charset="-122"/>
                <a:ea typeface="楷体_GB2312" pitchFamily="49" charset="-122"/>
              </a:rPr>
              <a:t>与指针一起使用的组合情况</a:t>
            </a:r>
            <a:endParaRPr lang="en-US" altLang="zh-CN" sz="3600" dirty="0">
              <a:latin typeface="楷体_GB2312" pitchFamily="49" charset="-122"/>
              <a:ea typeface="楷体_GB2312" pitchFamily="49" charset="-122"/>
            </a:endParaRPr>
          </a:p>
        </p:txBody>
      </p:sp>
      <p:sp>
        <p:nvSpPr>
          <p:cNvPr id="31747" name="Rectangle 3"/>
          <p:cNvSpPr>
            <a:spLocks noGrp="1" noChangeArrowheads="1"/>
          </p:cNvSpPr>
          <p:nvPr>
            <p:ph type="body" idx="1"/>
          </p:nvPr>
        </p:nvSpPr>
        <p:spPr>
          <a:xfrm>
            <a:off x="179388" y="914400"/>
            <a:ext cx="8736012" cy="5943600"/>
          </a:xfrm>
        </p:spPr>
        <p:txBody>
          <a:bodyPr/>
          <a:lstStyle/>
          <a:p>
            <a:pPr marL="0" indent="0" eaLnBrk="1">
              <a:lnSpc>
                <a:spcPct val="120000"/>
              </a:lnSpc>
              <a:spcBef>
                <a:spcPct val="0"/>
              </a:spcBef>
              <a:buFont typeface="Wingdings" panose="05000000000000000000" pitchFamily="2" charset="2"/>
              <a:buNone/>
              <a:defRPr/>
            </a:pPr>
            <a:r>
              <a:rPr lang="en-US" altLang="zh-CN" b="1" dirty="0">
                <a:solidFill>
                  <a:srgbClr val="FF0000"/>
                </a:solidFill>
                <a:latin typeface="楷体_GB2312" pitchFamily="49" charset="-122"/>
                <a:ea typeface="楷体_GB2312" pitchFamily="49" charset="-122"/>
              </a:rPr>
              <a:t>(1) </a:t>
            </a:r>
            <a:r>
              <a:rPr lang="zh-CN" altLang="en-US" b="1" dirty="0">
                <a:solidFill>
                  <a:srgbClr val="FF0000"/>
                </a:solidFill>
                <a:latin typeface="楷体_GB2312" pitchFamily="49" charset="-122"/>
                <a:ea typeface="楷体_GB2312" pitchFamily="49" charset="-122"/>
              </a:rPr>
              <a:t>指向常量的指针</a:t>
            </a:r>
            <a:endParaRPr lang="zh-CN" altLang="en-US" b="1" dirty="0">
              <a:solidFill>
                <a:srgbClr val="FF0000"/>
              </a:solidFill>
              <a:latin typeface="楷体_GB2312" pitchFamily="49" charset="-122"/>
              <a:ea typeface="楷体_GB2312" pitchFamily="49" charset="-122"/>
            </a:endParaRPr>
          </a:p>
          <a:p>
            <a:pPr marL="0" indent="758825" eaLnBrk="1">
              <a:lnSpc>
                <a:spcPct val="120000"/>
              </a:lnSpc>
              <a:spcBef>
                <a:spcPct val="0"/>
              </a:spcBef>
              <a:buFont typeface="Wingdings" panose="05000000000000000000" pitchFamily="2" charset="2"/>
              <a:buNone/>
              <a:defRPr/>
            </a:pPr>
            <a:r>
              <a:rPr lang="zh-CN" altLang="en-US" sz="2800" b="1" dirty="0">
                <a:solidFill>
                  <a:srgbClr val="FFC000"/>
                </a:solidFill>
                <a:latin typeface="楷体_GB2312" pitchFamily="49" charset="-122"/>
                <a:ea typeface="楷体_GB2312" pitchFamily="49" charset="-122"/>
              </a:rPr>
              <a:t>指向常量的指针</a:t>
            </a:r>
            <a:r>
              <a:rPr lang="zh-CN" altLang="en-US" sz="2800" b="1" dirty="0">
                <a:latin typeface="楷体_GB2312" pitchFamily="49" charset="-122"/>
                <a:ea typeface="楷体_GB2312" pitchFamily="49" charset="-122"/>
              </a:rPr>
              <a:t>是</a:t>
            </a:r>
            <a:r>
              <a:rPr lang="zh-CN" altLang="en-US" sz="2800" b="1" dirty="0">
                <a:solidFill>
                  <a:srgbClr val="FFC000"/>
                </a:solidFill>
                <a:latin typeface="楷体_GB2312" pitchFamily="49" charset="-122"/>
                <a:ea typeface="楷体_GB2312" pitchFamily="49" charset="-122"/>
              </a:rPr>
              <a:t>一个指向常量的指针变量</a:t>
            </a:r>
            <a:r>
              <a:rPr lang="zh-CN" altLang="en-US" sz="2800" b="1" dirty="0">
                <a:solidFill>
                  <a:schemeClr val="folHlink"/>
                </a:solidFill>
                <a:latin typeface="楷体_GB2312" pitchFamily="49" charset="-122"/>
                <a:ea typeface="楷体_GB2312" pitchFamily="49" charset="-122"/>
              </a:rPr>
              <a:t>。</a:t>
            </a:r>
            <a:endParaRPr lang="en-US" altLang="zh-CN" sz="2800" b="1" dirty="0">
              <a:solidFill>
                <a:schemeClr val="folHlink"/>
              </a:solidFill>
              <a:latin typeface="楷体_GB2312" pitchFamily="49" charset="-122"/>
              <a:ea typeface="楷体_GB2312" pitchFamily="49" charset="-122"/>
            </a:endParaRPr>
          </a:p>
          <a:p>
            <a:pPr marL="0" indent="0" algn="ctr" eaLnBrk="1">
              <a:lnSpc>
                <a:spcPct val="120000"/>
              </a:lnSpc>
              <a:spcBef>
                <a:spcPct val="0"/>
              </a:spcBef>
              <a:buFont typeface="Wingdings" panose="05000000000000000000" pitchFamily="2" charset="2"/>
              <a:buNone/>
              <a:defRPr/>
            </a:pPr>
            <a:r>
              <a:rPr lang="en-US" altLang="zh-CN" sz="2800" b="1" dirty="0" err="1">
                <a:solidFill>
                  <a:srgbClr val="FFFF00"/>
                </a:solidFill>
                <a:latin typeface="楷体_GB2312" pitchFamily="49" charset="-122"/>
                <a:ea typeface="楷体_GB2312" pitchFamily="49" charset="-122"/>
              </a:rPr>
              <a:t>const</a:t>
            </a:r>
            <a:r>
              <a:rPr lang="en-US" altLang="zh-CN" sz="2800" b="1" dirty="0">
                <a:solidFill>
                  <a:srgbClr val="FFFF00"/>
                </a:solidFill>
                <a:latin typeface="楷体_GB2312" pitchFamily="49" charset="-122"/>
                <a:ea typeface="楷体_GB2312" pitchFamily="49" charset="-122"/>
              </a:rPr>
              <a:t> char* pc="</a:t>
            </a:r>
            <a:r>
              <a:rPr lang="en-US" altLang="zh-CN" sz="2800" b="1" dirty="0" err="1">
                <a:solidFill>
                  <a:srgbClr val="FFFF00"/>
                </a:solidFill>
                <a:latin typeface="楷体_GB2312" pitchFamily="49" charset="-122"/>
                <a:ea typeface="楷体_GB2312" pitchFamily="49" charset="-122"/>
              </a:rPr>
              <a:t>abcd</a:t>
            </a:r>
            <a:r>
              <a:rPr lang="en-US" altLang="zh-CN" sz="2800" b="1" dirty="0">
                <a:solidFill>
                  <a:srgbClr val="FFFF00"/>
                </a:solidFill>
                <a:latin typeface="楷体_GB2312" pitchFamily="49" charset="-122"/>
                <a:ea typeface="楷体_GB2312" pitchFamily="49" charset="-122"/>
              </a:rPr>
              <a:t>"; </a:t>
            </a:r>
            <a:endParaRPr lang="en-US" altLang="zh-CN" sz="2800" b="1" dirty="0">
              <a:solidFill>
                <a:srgbClr val="FFFF00"/>
              </a:solidFill>
              <a:latin typeface="楷体_GB2312" pitchFamily="49" charset="-122"/>
              <a:ea typeface="楷体_GB2312" pitchFamily="49" charset="-122"/>
            </a:endParaRPr>
          </a:p>
          <a:p>
            <a:pPr marL="0" indent="758825" eaLnBrk="1">
              <a:lnSpc>
                <a:spcPct val="120000"/>
              </a:lnSpc>
              <a:spcBef>
                <a:spcPct val="0"/>
              </a:spcBef>
              <a:buFont typeface="Wingdings" panose="05000000000000000000" pitchFamily="2" charset="2"/>
              <a:buNone/>
              <a:defRPr/>
            </a:pPr>
            <a:r>
              <a:rPr lang="zh-CN" altLang="en-US" sz="2800" b="1" dirty="0">
                <a:latin typeface="楷体_GB2312" pitchFamily="49" charset="-122"/>
                <a:ea typeface="楷体_GB2312" pitchFamily="49" charset="-122"/>
              </a:rPr>
              <a:t>声明指向常量的指针变量</a:t>
            </a:r>
            <a:r>
              <a:rPr lang="en-US" altLang="zh-CN" sz="2800" b="1" dirty="0">
                <a:latin typeface="楷体_GB2312" pitchFamily="49" charset="-122"/>
                <a:ea typeface="楷体_GB2312" pitchFamily="49" charset="-122"/>
              </a:rPr>
              <a:t>pc</a:t>
            </a:r>
            <a:r>
              <a:rPr lang="zh-CN" altLang="en-US" sz="2800" b="1" dirty="0">
                <a:latin typeface="楷体_GB2312" pitchFamily="49" charset="-122"/>
                <a:ea typeface="楷体_GB2312" pitchFamily="49" charset="-122"/>
              </a:rPr>
              <a:t>，它指向一个字符串常量。</a:t>
            </a:r>
            <a:r>
              <a:rPr lang="zh-CN" altLang="en-US" sz="2800" b="1" dirty="0">
                <a:solidFill>
                  <a:srgbClr val="FFC000"/>
                </a:solidFill>
                <a:latin typeface="楷体_GB2312" pitchFamily="49" charset="-122"/>
                <a:ea typeface="楷体_GB2312" pitchFamily="49" charset="-122"/>
              </a:rPr>
              <a:t>由于使用了</a:t>
            </a:r>
            <a:r>
              <a:rPr lang="en-US" altLang="zh-CN" sz="2800" b="1" dirty="0">
                <a:solidFill>
                  <a:srgbClr val="FFC000"/>
                </a:solidFill>
                <a:latin typeface="楷体_GB2312" pitchFamily="49" charset="-122"/>
                <a:ea typeface="楷体_GB2312" pitchFamily="49" charset="-122"/>
              </a:rPr>
              <a:t>const</a:t>
            </a:r>
            <a:r>
              <a:rPr lang="zh-CN" altLang="en-US" sz="2800" b="1" dirty="0">
                <a:solidFill>
                  <a:srgbClr val="FFC000"/>
                </a:solidFill>
                <a:latin typeface="楷体_GB2312" pitchFamily="49" charset="-122"/>
                <a:ea typeface="楷体_GB2312" pitchFamily="49" charset="-122"/>
              </a:rPr>
              <a:t>，不允许改变指针所指的常量</a:t>
            </a:r>
            <a:r>
              <a:rPr lang="zh-CN" altLang="en-US" sz="2800" b="1" dirty="0">
                <a:latin typeface="楷体_GB2312" pitchFamily="49" charset="-122"/>
                <a:ea typeface="楷体_GB2312" pitchFamily="49" charset="-122"/>
              </a:rPr>
              <a:t>。因此，以下语句是错误的：</a:t>
            </a:r>
            <a:endParaRPr lang="zh-CN" altLang="en-US" sz="2800" b="1" dirty="0">
              <a:latin typeface="楷体_GB2312" pitchFamily="49" charset="-122"/>
              <a:ea typeface="楷体_GB2312" pitchFamily="49" charset="-122"/>
            </a:endParaRPr>
          </a:p>
          <a:p>
            <a:pPr marL="0" indent="0" algn="ctr" eaLnBrk="1">
              <a:lnSpc>
                <a:spcPct val="120000"/>
              </a:lnSpc>
              <a:spcBef>
                <a:spcPct val="0"/>
              </a:spcBef>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pc[3]= </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a:t>
            </a:r>
            <a:r>
              <a:rPr lang="en-US" altLang="zh-CN" sz="2800" b="1" dirty="0">
                <a:solidFill>
                  <a:srgbClr val="FFFF00"/>
                </a:solidFill>
                <a:latin typeface="楷体_GB2312" pitchFamily="49" charset="-122"/>
                <a:ea typeface="楷体_GB2312" pitchFamily="49" charset="-122"/>
              </a:rPr>
              <a:t>x</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错误语句</a:t>
            </a:r>
            <a:endParaRPr lang="en-US" altLang="zh-CN" sz="2800" b="1" dirty="0">
              <a:solidFill>
                <a:srgbClr val="FFFF00"/>
              </a:solidFill>
              <a:latin typeface="楷体_GB2312" pitchFamily="49" charset="-122"/>
              <a:ea typeface="楷体_GB2312" pitchFamily="49" charset="-122"/>
            </a:endParaRPr>
          </a:p>
          <a:p>
            <a:pPr marL="0" indent="758825" eaLnBrk="1">
              <a:lnSpc>
                <a:spcPct val="120000"/>
              </a:lnSpc>
              <a:spcBef>
                <a:spcPct val="0"/>
              </a:spcBef>
              <a:buFont typeface="Wingdings" panose="05000000000000000000" pitchFamily="2" charset="2"/>
              <a:buNone/>
              <a:defRPr/>
            </a:pPr>
            <a:r>
              <a:rPr lang="zh-CN" altLang="en-US" sz="2800" b="1" dirty="0">
                <a:latin typeface="楷体_GB2312" pitchFamily="49" charset="-122"/>
                <a:ea typeface="楷体_GB2312" pitchFamily="49" charset="-122"/>
              </a:rPr>
              <a:t>但是，由于</a:t>
            </a:r>
            <a:r>
              <a:rPr lang="en-US" altLang="zh-CN" sz="2800" b="1" dirty="0">
                <a:latin typeface="楷体_GB2312" pitchFamily="49" charset="-122"/>
                <a:ea typeface="楷体_GB2312" pitchFamily="49" charset="-122"/>
              </a:rPr>
              <a:t>pc</a:t>
            </a:r>
            <a:r>
              <a:rPr lang="zh-CN" altLang="en-US" sz="2800" b="1" dirty="0">
                <a:latin typeface="楷体_GB2312" pitchFamily="49" charset="-122"/>
                <a:ea typeface="楷体_GB2312" pitchFamily="49" charset="-122"/>
              </a:rPr>
              <a:t>是一个指向常量的普通指针变量，不是常指针，因此</a:t>
            </a:r>
            <a:r>
              <a:rPr lang="zh-CN" altLang="en-US" sz="2800" b="1" dirty="0">
                <a:solidFill>
                  <a:srgbClr val="FFC000"/>
                </a:solidFill>
                <a:latin typeface="楷体_GB2312" pitchFamily="49" charset="-122"/>
                <a:ea typeface="楷体_GB2312" pitchFamily="49" charset="-122"/>
              </a:rPr>
              <a:t>可以改变</a:t>
            </a:r>
            <a:r>
              <a:rPr lang="en-US" altLang="zh-CN" sz="2800" b="1" dirty="0">
                <a:solidFill>
                  <a:srgbClr val="FFC000"/>
                </a:solidFill>
                <a:latin typeface="楷体_GB2312" pitchFamily="49" charset="-122"/>
                <a:ea typeface="楷体_GB2312" pitchFamily="49" charset="-122"/>
              </a:rPr>
              <a:t>pc</a:t>
            </a:r>
            <a:r>
              <a:rPr lang="zh-CN" altLang="en-US" sz="2800" b="1" dirty="0">
                <a:solidFill>
                  <a:srgbClr val="FFC000"/>
                </a:solidFill>
                <a:latin typeface="楷体_GB2312" pitchFamily="49" charset="-122"/>
                <a:ea typeface="楷体_GB2312" pitchFamily="49" charset="-122"/>
              </a:rPr>
              <a:t>的值</a:t>
            </a:r>
            <a:r>
              <a:rPr lang="zh-CN" altLang="en-US" sz="2800" b="1" dirty="0">
                <a:latin typeface="楷体_GB2312" pitchFamily="49" charset="-122"/>
                <a:ea typeface="楷体_GB2312" pitchFamily="49" charset="-122"/>
              </a:rPr>
              <a:t>。例如，以下语句是允许的：</a:t>
            </a:r>
            <a:endParaRPr lang="zh-CN" altLang="en-US" sz="2800" b="1" dirty="0">
              <a:latin typeface="楷体_GB2312" pitchFamily="49" charset="-122"/>
              <a:ea typeface="楷体_GB2312" pitchFamily="49" charset="-122"/>
            </a:endParaRPr>
          </a:p>
          <a:p>
            <a:pPr marL="0" indent="0" algn="ctr" eaLnBrk="1">
              <a:lnSpc>
                <a:spcPct val="120000"/>
              </a:lnSpc>
              <a:spcBef>
                <a:spcPct val="0"/>
              </a:spcBef>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a:t>
            </a:r>
            <a:r>
              <a:rPr lang="en-US" altLang="zh-CN" sz="2800" b="1" dirty="0" err="1">
                <a:solidFill>
                  <a:srgbClr val="FFFF00"/>
                </a:solidFill>
                <a:latin typeface="楷体_GB2312" pitchFamily="49" charset="-122"/>
                <a:ea typeface="楷体_GB2312" pitchFamily="49" charset="-122"/>
              </a:rPr>
              <a:t>jkkk</a:t>
            </a:r>
            <a:r>
              <a:rPr lang="en-US" altLang="zh-CN" sz="2800" b="1" dirty="0">
                <a:solidFill>
                  <a:srgbClr val="FFFF00"/>
                </a:solidFill>
                <a:latin typeface="楷体_GB2312" pitchFamily="49" charset="-122"/>
                <a:ea typeface="楷体_GB2312" pitchFamily="49" charset="-122"/>
              </a:rPr>
              <a:t>";</a:t>
            </a:r>
            <a:endParaRPr lang="en-US" altLang="zh-CN" sz="2800" b="1" dirty="0">
              <a:solidFill>
                <a:srgbClr val="FFFF00"/>
              </a:solidFill>
              <a:latin typeface="楷体_GB2312" pitchFamily="49" charset="-122"/>
              <a:ea typeface="楷体_GB2312"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908050"/>
          </a:xfrm>
        </p:spPr>
        <p:txBody>
          <a:bodyPr/>
          <a:lstStyle/>
          <a:p>
            <a:pPr eaLnBrk="1" hangingPunct="1">
              <a:defRPr/>
            </a:pPr>
            <a:r>
              <a:rPr lang="en-US" altLang="zh-CN" sz="3600" dirty="0">
                <a:latin typeface="楷体_GB2312" pitchFamily="49" charset="-122"/>
                <a:ea typeface="楷体_GB2312" pitchFamily="49" charset="-122"/>
              </a:rPr>
              <a:t>const</a:t>
            </a:r>
            <a:r>
              <a:rPr lang="zh-CN" altLang="en-US" sz="3600" dirty="0">
                <a:latin typeface="楷体_GB2312" pitchFamily="49" charset="-122"/>
                <a:ea typeface="楷体_GB2312" pitchFamily="49" charset="-122"/>
              </a:rPr>
              <a:t>与指针一起使用的组合情况</a:t>
            </a:r>
            <a:endParaRPr lang="en-US" altLang="zh-CN" sz="3600" dirty="0">
              <a:latin typeface="楷体_GB2312" pitchFamily="49" charset="-122"/>
              <a:ea typeface="楷体_GB2312" pitchFamily="49" charset="-122"/>
            </a:endParaRPr>
          </a:p>
        </p:txBody>
      </p:sp>
      <p:sp>
        <p:nvSpPr>
          <p:cNvPr id="31747" name="Rectangle 3"/>
          <p:cNvSpPr>
            <a:spLocks noGrp="1" noChangeArrowheads="1"/>
          </p:cNvSpPr>
          <p:nvPr>
            <p:ph type="body" idx="1"/>
          </p:nvPr>
        </p:nvSpPr>
        <p:spPr>
          <a:xfrm>
            <a:off x="179388" y="914400"/>
            <a:ext cx="8736012" cy="5683250"/>
          </a:xfrm>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b="1" dirty="0">
                <a:solidFill>
                  <a:srgbClr val="FF0000"/>
                </a:solidFill>
                <a:latin typeface="楷体_GB2312" pitchFamily="49" charset="-122"/>
                <a:ea typeface="楷体_GB2312" pitchFamily="49" charset="-122"/>
              </a:rPr>
              <a:t>(2) </a:t>
            </a:r>
            <a:r>
              <a:rPr lang="zh-CN" altLang="en-US" b="1" dirty="0">
                <a:solidFill>
                  <a:srgbClr val="FF0000"/>
                </a:solidFill>
                <a:latin typeface="楷体_GB2312" pitchFamily="49" charset="-122"/>
                <a:ea typeface="楷体_GB2312" pitchFamily="49" charset="-122"/>
              </a:rPr>
              <a:t>常指针</a:t>
            </a:r>
            <a:endParaRPr lang="zh-CN" altLang="en-US" b="1" dirty="0">
              <a:solidFill>
                <a:srgbClr val="FF0000"/>
              </a:solidFill>
              <a:latin typeface="楷体_GB2312" pitchFamily="49" charset="-122"/>
              <a:ea typeface="楷体_GB2312" pitchFamily="49" charset="-122"/>
            </a:endParaRPr>
          </a:p>
          <a:p>
            <a:pPr marL="0" indent="758825" eaLnBrk="1">
              <a:lnSpc>
                <a:spcPct val="120000"/>
              </a:lnSpc>
              <a:spcBef>
                <a:spcPts val="300"/>
              </a:spcBef>
              <a:spcAft>
                <a:spcPts val="300"/>
              </a:spcAft>
              <a:buFont typeface="Wingdings" panose="05000000000000000000" pitchFamily="2" charset="2"/>
              <a:buNone/>
              <a:defRPr/>
            </a:pPr>
            <a:r>
              <a:rPr lang="zh-CN" altLang="en-US" sz="2800" b="1" dirty="0">
                <a:solidFill>
                  <a:srgbClr val="FFC000"/>
                </a:solidFill>
                <a:latin typeface="楷体_GB2312" pitchFamily="49" charset="-122"/>
                <a:ea typeface="楷体_GB2312" pitchFamily="49" charset="-122"/>
              </a:rPr>
              <a:t>常指针</a:t>
            </a:r>
            <a:r>
              <a:rPr lang="zh-CN" altLang="en-US" sz="2800" b="1" dirty="0">
                <a:latin typeface="楷体_GB2312" pitchFamily="49" charset="-122"/>
                <a:ea typeface="楷体_GB2312" pitchFamily="49" charset="-122"/>
              </a:rPr>
              <a:t>是指</a:t>
            </a:r>
            <a:r>
              <a:rPr lang="zh-CN" altLang="en-US" sz="2800" b="1" dirty="0">
                <a:solidFill>
                  <a:srgbClr val="FFC000"/>
                </a:solidFill>
                <a:latin typeface="楷体_GB2312" pitchFamily="49" charset="-122"/>
                <a:ea typeface="楷体_GB2312" pitchFamily="49" charset="-122"/>
              </a:rPr>
              <a:t>指针本身</a:t>
            </a:r>
            <a:r>
              <a:rPr lang="zh-CN" altLang="en-US" sz="2800" b="1" dirty="0">
                <a:latin typeface="楷体_GB2312" pitchFamily="49" charset="-122"/>
                <a:ea typeface="楷体_GB2312" pitchFamily="49" charset="-122"/>
              </a:rPr>
              <a:t>，而不是</a:t>
            </a:r>
            <a:r>
              <a:rPr lang="zh-CN" altLang="en-US" sz="2800" b="1" dirty="0">
                <a:solidFill>
                  <a:srgbClr val="FFC000"/>
                </a:solidFill>
                <a:latin typeface="楷体_GB2312" pitchFamily="49" charset="-122"/>
                <a:ea typeface="楷体_GB2312" pitchFamily="49" charset="-122"/>
              </a:rPr>
              <a:t>它指向的对象声明为常量</a:t>
            </a:r>
            <a:r>
              <a:rPr lang="zh-CN" altLang="en-US" sz="2800" b="1" dirty="0">
                <a:latin typeface="楷体_GB2312" pitchFamily="49" charset="-122"/>
                <a:ea typeface="楷体_GB2312" pitchFamily="49" charset="-122"/>
              </a:rPr>
              <a:t>。例如：</a:t>
            </a:r>
            <a:endParaRPr lang="zh-CN" altLang="en-US" sz="2800" b="1" dirty="0">
              <a:latin typeface="楷体_GB2312" pitchFamily="49" charset="-122"/>
              <a:ea typeface="楷体_GB2312" pitchFamily="49" charset="-122"/>
            </a:endParaRPr>
          </a:p>
          <a:p>
            <a:pPr marL="0" indent="0" algn="ctr" eaLnBrk="1">
              <a:lnSpc>
                <a:spcPct val="120000"/>
              </a:lnSpc>
              <a:spcBef>
                <a:spcPts val="300"/>
              </a:spcBef>
              <a:spcAft>
                <a:spcPts val="3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char* const pc="</a:t>
            </a:r>
            <a:r>
              <a:rPr lang="en-US" altLang="zh-CN" sz="2800" b="1" dirty="0" err="1">
                <a:solidFill>
                  <a:srgbClr val="FFFF00"/>
                </a:solidFill>
                <a:latin typeface="楷体_GB2312" pitchFamily="49" charset="-122"/>
                <a:ea typeface="楷体_GB2312" pitchFamily="49" charset="-122"/>
              </a:rPr>
              <a:t>abcd</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常指针</a:t>
            </a:r>
            <a:endParaRPr lang="zh-CN" altLang="en-US" sz="2800" b="1" dirty="0">
              <a:solidFill>
                <a:srgbClr val="FFFF00"/>
              </a:solidFill>
              <a:latin typeface="楷体_GB2312" pitchFamily="49" charset="-122"/>
              <a:ea typeface="楷体_GB2312" pitchFamily="49" charset="-122"/>
            </a:endParaRPr>
          </a:p>
          <a:p>
            <a:pPr marL="0" indent="758825" eaLnBrk="1">
              <a:lnSpc>
                <a:spcPct val="120000"/>
              </a:lnSpc>
              <a:spcBef>
                <a:spcPts val="300"/>
              </a:spcBef>
              <a:spcAft>
                <a:spcPts val="300"/>
              </a:spcAft>
              <a:buFont typeface="Wingdings" panose="05000000000000000000" pitchFamily="2" charset="2"/>
              <a:buNone/>
              <a:defRPr/>
            </a:pPr>
            <a:r>
              <a:rPr lang="zh-CN" altLang="en-US" sz="2800" b="1" dirty="0">
                <a:latin typeface="楷体_GB2312" pitchFamily="49" charset="-122"/>
                <a:ea typeface="楷体_GB2312" pitchFamily="49" charset="-122"/>
              </a:rPr>
              <a:t>该语句的含义为：声明一个名为</a:t>
            </a:r>
            <a:r>
              <a:rPr lang="en-US" altLang="zh-CN" sz="2800" b="1" dirty="0">
                <a:latin typeface="楷体_GB2312" pitchFamily="49" charset="-122"/>
                <a:ea typeface="楷体_GB2312" pitchFamily="49" charset="-122"/>
              </a:rPr>
              <a:t>pc</a:t>
            </a:r>
            <a:r>
              <a:rPr lang="zh-CN" altLang="en-US" sz="2800" b="1" dirty="0">
                <a:latin typeface="楷体_GB2312" pitchFamily="49" charset="-122"/>
                <a:ea typeface="楷体_GB2312" pitchFamily="49" charset="-122"/>
              </a:rPr>
              <a:t>的指针变量，该指针是指向字符型数据的常指针，用“</a:t>
            </a:r>
            <a:r>
              <a:rPr lang="en-US" altLang="zh-CN" sz="2800" b="1" dirty="0" err="1">
                <a:latin typeface="楷体_GB2312" pitchFamily="49" charset="-122"/>
                <a:ea typeface="楷体_GB2312" pitchFamily="49" charset="-122"/>
              </a:rPr>
              <a:t>abcd</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的地址初始化该常指针。</a:t>
            </a:r>
            <a:r>
              <a:rPr lang="zh-CN" altLang="en-US" sz="2800" b="1" dirty="0">
                <a:solidFill>
                  <a:srgbClr val="FFC000"/>
                </a:solidFill>
                <a:latin typeface="楷体_GB2312" pitchFamily="49" charset="-122"/>
                <a:ea typeface="楷体_GB2312" pitchFamily="49" charset="-122"/>
              </a:rPr>
              <a:t>创建一个常指针，就是创建不能移动的固定指针，但是它所指的数据可以改变</a:t>
            </a:r>
            <a:r>
              <a:rPr lang="zh-CN" altLang="en-US" sz="2800" b="1" dirty="0">
                <a:latin typeface="楷体_GB2312" pitchFamily="49" charset="-122"/>
                <a:ea typeface="楷体_GB2312" pitchFamily="49" charset="-122"/>
              </a:rPr>
              <a:t>。例如：</a:t>
            </a:r>
            <a:endParaRPr lang="zh-CN" altLang="en-US" sz="2800" b="1" dirty="0">
              <a:latin typeface="楷体_GB2312" pitchFamily="49" charset="-122"/>
              <a:ea typeface="楷体_GB2312" pitchFamily="49" charset="-122"/>
            </a:endParaRPr>
          </a:p>
          <a:p>
            <a:pPr marL="0" indent="0" algn="ctr" eaLnBrk="1">
              <a:lnSpc>
                <a:spcPct val="120000"/>
              </a:lnSpc>
              <a:spcBef>
                <a:spcPts val="300"/>
              </a:spcBef>
              <a:spcAft>
                <a:spcPts val="3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pc[3]=</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 ′</a:t>
            </a:r>
            <a:r>
              <a:rPr lang="en-US" altLang="zh-CN" sz="2800" b="1" dirty="0">
                <a:solidFill>
                  <a:srgbClr val="FFFF00"/>
                </a:solidFill>
                <a:latin typeface="楷体_GB2312" pitchFamily="49" charset="-122"/>
                <a:ea typeface="楷体_GB2312" pitchFamily="49" charset="-122"/>
              </a:rPr>
              <a:t>x</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合法</a:t>
            </a:r>
            <a:endParaRPr lang="zh-CN" altLang="en-US" sz="2800" b="1" dirty="0">
              <a:solidFill>
                <a:srgbClr val="FFFF00"/>
              </a:solidFill>
              <a:latin typeface="楷体_GB2312" pitchFamily="49" charset="-122"/>
              <a:ea typeface="楷体_GB2312" pitchFamily="49" charset="-122"/>
            </a:endParaRPr>
          </a:p>
          <a:p>
            <a:pPr marL="0" indent="0" algn="ctr" eaLnBrk="1">
              <a:lnSpc>
                <a:spcPct val="120000"/>
              </a:lnSpc>
              <a:spcBef>
                <a:spcPts val="300"/>
              </a:spcBef>
              <a:spcAft>
                <a:spcPts val="3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a:t>
            </a:r>
            <a:r>
              <a:rPr lang="en-US" altLang="zh-CN" sz="2800" b="1" dirty="0" err="1">
                <a:solidFill>
                  <a:srgbClr val="FFFF00"/>
                </a:solidFill>
                <a:latin typeface="楷体_GB2312" pitchFamily="49" charset="-122"/>
                <a:ea typeface="楷体_GB2312" pitchFamily="49" charset="-122"/>
              </a:rPr>
              <a:t>dfasdfa</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不合法</a:t>
            </a:r>
            <a:endParaRPr lang="zh-CN" altLang="en-US" sz="2800" b="1" dirty="0">
              <a:solidFill>
                <a:srgbClr val="FFFF00"/>
              </a:solidFill>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908050"/>
          </a:xfrm>
        </p:spPr>
        <p:txBody>
          <a:bodyPr/>
          <a:lstStyle/>
          <a:p>
            <a:pPr eaLnBrk="1" hangingPunct="1">
              <a:defRPr/>
            </a:pPr>
            <a:r>
              <a:rPr lang="en-US" altLang="zh-CN" sz="3600" dirty="0">
                <a:latin typeface="楷体_GB2312" pitchFamily="49" charset="-122"/>
                <a:ea typeface="楷体_GB2312" pitchFamily="49" charset="-122"/>
              </a:rPr>
              <a:t>const</a:t>
            </a:r>
            <a:r>
              <a:rPr lang="zh-CN" altLang="en-US" sz="3600" dirty="0">
                <a:latin typeface="楷体_GB2312" pitchFamily="49" charset="-122"/>
                <a:ea typeface="楷体_GB2312" pitchFamily="49" charset="-122"/>
              </a:rPr>
              <a:t>与指针一起使用的组合情况</a:t>
            </a:r>
            <a:r>
              <a:rPr lang="en-US" altLang="zh-CN" sz="3600" dirty="0">
                <a:latin typeface="楷体_GB2312" pitchFamily="49" charset="-122"/>
                <a:ea typeface="楷体_GB2312" pitchFamily="49" charset="-122"/>
              </a:rPr>
              <a:t>:</a:t>
            </a:r>
            <a:endParaRPr lang="en-US" altLang="zh-CN" sz="3600" dirty="0">
              <a:latin typeface="楷体_GB2312" pitchFamily="49" charset="-122"/>
              <a:ea typeface="楷体_GB2312" pitchFamily="49" charset="-122"/>
            </a:endParaRPr>
          </a:p>
        </p:txBody>
      </p:sp>
      <p:sp>
        <p:nvSpPr>
          <p:cNvPr id="31747" name="Rectangle 3"/>
          <p:cNvSpPr>
            <a:spLocks noGrp="1" noChangeArrowheads="1"/>
          </p:cNvSpPr>
          <p:nvPr>
            <p:ph type="body" idx="1"/>
          </p:nvPr>
        </p:nvSpPr>
        <p:spPr>
          <a:xfrm>
            <a:off x="179388" y="914400"/>
            <a:ext cx="8736012" cy="5754688"/>
          </a:xfrm>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b="1" dirty="0">
                <a:solidFill>
                  <a:srgbClr val="FF0000"/>
                </a:solidFill>
                <a:latin typeface="楷体_GB2312" pitchFamily="49" charset="-122"/>
                <a:ea typeface="楷体_GB2312" pitchFamily="49" charset="-122"/>
              </a:rPr>
              <a:t>(3) </a:t>
            </a:r>
            <a:r>
              <a:rPr lang="zh-CN" altLang="en-US" b="1" dirty="0">
                <a:solidFill>
                  <a:srgbClr val="FF0000"/>
                </a:solidFill>
                <a:latin typeface="楷体_GB2312" pitchFamily="49" charset="-122"/>
                <a:ea typeface="楷体_GB2312" pitchFamily="49" charset="-122"/>
              </a:rPr>
              <a:t>指向常量的常指针</a:t>
            </a:r>
            <a:endParaRPr lang="zh-CN" altLang="en-US" b="1" dirty="0">
              <a:solidFill>
                <a:srgbClr val="FF0000"/>
              </a:solidFill>
              <a:latin typeface="楷体_GB2312" pitchFamily="49" charset="-122"/>
              <a:ea typeface="楷体_GB2312" pitchFamily="49" charset="-122"/>
            </a:endParaRPr>
          </a:p>
          <a:p>
            <a:pPr marL="0" indent="758825" eaLnBrk="1">
              <a:lnSpc>
                <a:spcPct val="120000"/>
              </a:lnSpc>
              <a:spcBef>
                <a:spcPts val="100"/>
              </a:spcBef>
              <a:spcAft>
                <a:spcPts val="100"/>
              </a:spcAft>
              <a:buFont typeface="Wingdings" panose="05000000000000000000" pitchFamily="2" charset="2"/>
              <a:buNone/>
              <a:defRPr/>
            </a:pPr>
            <a:r>
              <a:rPr lang="zh-CN" altLang="en-US" sz="2800" b="1" dirty="0">
                <a:solidFill>
                  <a:srgbClr val="FFFF00"/>
                </a:solidFill>
                <a:latin typeface="楷体_GB2312" pitchFamily="49" charset="-122"/>
                <a:ea typeface="楷体_GB2312" pitchFamily="49" charset="-122"/>
              </a:rPr>
              <a:t>整个指针本身不能改变，它所指向的值也不能改变</a:t>
            </a:r>
            <a:r>
              <a:rPr lang="zh-CN" altLang="en-US" sz="2800" b="1" dirty="0">
                <a:latin typeface="楷体_GB2312" pitchFamily="49" charset="-122"/>
                <a:ea typeface="楷体_GB2312" pitchFamily="49" charset="-122"/>
              </a:rPr>
              <a:t>。要声明一个指向常量的常指针，二者都要声明为</a:t>
            </a:r>
            <a:r>
              <a:rPr lang="en-US" altLang="zh-CN" sz="2800" b="1" dirty="0">
                <a:latin typeface="楷体_GB2312" pitchFamily="49" charset="-122"/>
                <a:ea typeface="楷体_GB2312" pitchFamily="49" charset="-122"/>
              </a:rPr>
              <a:t>const</a:t>
            </a:r>
            <a:r>
              <a:rPr lang="zh-CN" altLang="en-US" sz="2800" b="1" dirty="0">
                <a:latin typeface="楷体_GB2312" pitchFamily="49" charset="-122"/>
                <a:ea typeface="楷体_GB2312" pitchFamily="49" charset="-122"/>
              </a:rPr>
              <a:t>。例如：</a:t>
            </a:r>
            <a:endParaRPr lang="zh-CN" altLang="en-US" sz="2800" b="1" dirty="0">
              <a:latin typeface="楷体_GB2312" pitchFamily="49" charset="-122"/>
              <a:ea typeface="楷体_GB2312" pitchFamily="49" charset="-122"/>
            </a:endParaRPr>
          </a:p>
          <a:p>
            <a:pPr marL="0" indent="0" algn="ctr" eaLnBrk="1">
              <a:spcBef>
                <a:spcPts val="100"/>
              </a:spcBef>
              <a:spcAft>
                <a:spcPts val="100"/>
              </a:spcAft>
              <a:buFont typeface="Wingdings" panose="05000000000000000000" pitchFamily="2" charset="2"/>
              <a:buNone/>
              <a:defRPr/>
            </a:pPr>
            <a:r>
              <a:rPr lang="en-US" altLang="zh-CN" sz="2800" b="1" dirty="0" err="1">
                <a:solidFill>
                  <a:srgbClr val="FFFF00"/>
                </a:solidFill>
                <a:latin typeface="楷体_GB2312" pitchFamily="49" charset="-122"/>
                <a:ea typeface="楷体_GB2312" pitchFamily="49" charset="-122"/>
              </a:rPr>
              <a:t>const</a:t>
            </a:r>
            <a:r>
              <a:rPr lang="en-US" altLang="zh-CN" sz="2800" b="1" dirty="0">
                <a:solidFill>
                  <a:srgbClr val="FFFF00"/>
                </a:solidFill>
                <a:latin typeface="楷体_GB2312" pitchFamily="49" charset="-122"/>
                <a:ea typeface="楷体_GB2312" pitchFamily="49" charset="-122"/>
              </a:rPr>
              <a:t> char* const pc="</a:t>
            </a:r>
            <a:r>
              <a:rPr lang="en-US" altLang="zh-CN" sz="2800" b="1" dirty="0" err="1">
                <a:solidFill>
                  <a:srgbClr val="FFFF00"/>
                </a:solidFill>
                <a:latin typeface="楷体_GB2312" pitchFamily="49" charset="-122"/>
                <a:ea typeface="楷体_GB2312" pitchFamily="49" charset="-122"/>
              </a:rPr>
              <a:t>abcd</a:t>
            </a:r>
            <a:r>
              <a:rPr lang="en-US" altLang="zh-CN" sz="2800" b="1" dirty="0">
                <a:solidFill>
                  <a:srgbClr val="FFFF00"/>
                </a:solidFill>
                <a:latin typeface="楷体_GB2312" pitchFamily="49" charset="-122"/>
                <a:ea typeface="楷体_GB2312" pitchFamily="49" charset="-122"/>
              </a:rPr>
              <a:t>"; </a:t>
            </a:r>
            <a:endParaRPr lang="en-US" altLang="zh-CN" sz="2800" b="1" dirty="0">
              <a:solidFill>
                <a:srgbClr val="FFFF00"/>
              </a:solidFill>
              <a:latin typeface="楷体_GB2312" pitchFamily="49" charset="-122"/>
              <a:ea typeface="楷体_GB2312" pitchFamily="49" charset="-122"/>
            </a:endParaRPr>
          </a:p>
          <a:p>
            <a:pPr marL="0" indent="0" algn="ctr" eaLnBrk="1">
              <a:spcBef>
                <a:spcPts val="100"/>
              </a:spcBef>
              <a:spcAft>
                <a:spcPts val="1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a:t>
            </a:r>
            <a:r>
              <a:rPr lang="zh-CN" altLang="en-US" sz="2800" b="1" dirty="0">
                <a:solidFill>
                  <a:srgbClr val="FFFF00"/>
                </a:solidFill>
                <a:latin typeface="楷体_GB2312" pitchFamily="49" charset="-122"/>
                <a:ea typeface="楷体_GB2312" pitchFamily="49" charset="-122"/>
              </a:rPr>
              <a:t>指向常量的常指针</a:t>
            </a:r>
            <a:endParaRPr lang="zh-CN" altLang="en-US" sz="2800" b="1" dirty="0">
              <a:solidFill>
                <a:srgbClr val="FFFF00"/>
              </a:solidFill>
              <a:latin typeface="楷体_GB2312" pitchFamily="49" charset="-122"/>
              <a:ea typeface="楷体_GB2312" pitchFamily="49" charset="-122"/>
            </a:endParaRPr>
          </a:p>
          <a:p>
            <a:pPr marL="0" indent="758825" eaLnBrk="1">
              <a:lnSpc>
                <a:spcPct val="120000"/>
              </a:lnSpc>
              <a:spcBef>
                <a:spcPts val="100"/>
              </a:spcBef>
              <a:spcAft>
                <a:spcPts val="100"/>
              </a:spcAft>
              <a:buFont typeface="Wingdings" panose="05000000000000000000" pitchFamily="2" charset="2"/>
              <a:buNone/>
              <a:defRPr/>
            </a:pPr>
            <a:r>
              <a:rPr lang="zh-CN" altLang="en-US" sz="2800" b="1" dirty="0">
                <a:latin typeface="楷体_GB2312" pitchFamily="49" charset="-122"/>
                <a:ea typeface="楷体_GB2312" pitchFamily="49" charset="-122"/>
              </a:rPr>
              <a:t>该语句的含义为：声明一个名为</a:t>
            </a:r>
            <a:r>
              <a:rPr lang="en-US" altLang="zh-CN" sz="2800" b="1" dirty="0">
                <a:latin typeface="楷体_GB2312" pitchFamily="49" charset="-122"/>
                <a:ea typeface="楷体_GB2312" pitchFamily="49" charset="-122"/>
              </a:rPr>
              <a:t>pc</a:t>
            </a:r>
            <a:r>
              <a:rPr lang="zh-CN" altLang="en-US" sz="2800" b="1" dirty="0">
                <a:latin typeface="楷体_GB2312" pitchFamily="49" charset="-122"/>
                <a:ea typeface="楷体_GB2312" pitchFamily="49" charset="-122"/>
              </a:rPr>
              <a:t>的指针变量，它是一个指向字符型常量的常指针，用“</a:t>
            </a:r>
            <a:r>
              <a:rPr lang="en-US" altLang="zh-CN" sz="2800" b="1" dirty="0" err="1">
                <a:latin typeface="楷体_GB2312" pitchFamily="49" charset="-122"/>
                <a:ea typeface="楷体_GB2312" pitchFamily="49" charset="-122"/>
              </a:rPr>
              <a:t>abcd</a:t>
            </a:r>
            <a:r>
              <a:rPr lang="en-US" altLang="zh-CN" sz="2800" b="1" dirty="0">
                <a:latin typeface="楷体_GB2312" pitchFamily="49" charset="-122"/>
                <a:ea typeface="楷体_GB2312" pitchFamily="49" charset="-122"/>
              </a:rPr>
              <a:t>”</a:t>
            </a:r>
            <a:r>
              <a:rPr lang="zh-CN" altLang="en-US" sz="2800" b="1" dirty="0">
                <a:latin typeface="楷体_GB2312" pitchFamily="49" charset="-122"/>
                <a:ea typeface="楷体_GB2312" pitchFamily="49" charset="-122"/>
              </a:rPr>
              <a:t>的地址初始化该指针。以下两个语句都是错误的：</a:t>
            </a:r>
            <a:endParaRPr lang="zh-CN" altLang="en-US" sz="2800" b="1" dirty="0">
              <a:latin typeface="楷体_GB2312" pitchFamily="49" charset="-122"/>
              <a:ea typeface="楷体_GB2312" pitchFamily="49" charset="-122"/>
            </a:endParaRPr>
          </a:p>
          <a:p>
            <a:pPr marL="0" indent="758825" eaLnBrk="1">
              <a:spcBef>
                <a:spcPts val="100"/>
              </a:spcBef>
              <a:spcAft>
                <a:spcPts val="1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pc[3]=</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 ′</a:t>
            </a:r>
            <a:r>
              <a:rPr lang="en-US" altLang="zh-CN" sz="2800" b="1" dirty="0">
                <a:solidFill>
                  <a:srgbClr val="FFFF00"/>
                </a:solidFill>
                <a:latin typeface="楷体_GB2312" pitchFamily="49" charset="-122"/>
                <a:ea typeface="楷体_GB2312" pitchFamily="49" charset="-122"/>
              </a:rPr>
              <a:t>x</a:t>
            </a:r>
            <a:r>
              <a:rPr lang="en-US" altLang="zh-CN" sz="2800" b="1" dirty="0">
                <a:solidFill>
                  <a:srgbClr val="FFFF00"/>
                </a:solidFill>
                <a:latin typeface="Times New Roman" panose="02020603050405020304" charset="0"/>
                <a:ea typeface="楷体_GB2312" pitchFamily="49" charset="-122"/>
                <a:cs typeface="Times New Roman" panose="02020603050405020304" charset="0"/>
              </a:rPr>
              <a:t>′</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错误，不能改变指针所指的值</a:t>
            </a:r>
            <a:endParaRPr lang="zh-CN" altLang="en-US" sz="2800" b="1" dirty="0">
              <a:solidFill>
                <a:srgbClr val="FFFF00"/>
              </a:solidFill>
              <a:latin typeface="楷体_GB2312" pitchFamily="49" charset="-122"/>
              <a:ea typeface="楷体_GB2312" pitchFamily="49" charset="-122"/>
            </a:endParaRPr>
          </a:p>
          <a:p>
            <a:pPr marL="0" indent="758825" eaLnBrk="1">
              <a:spcBef>
                <a:spcPts val="100"/>
              </a:spcBef>
              <a:spcAft>
                <a:spcPts val="100"/>
              </a:spcAft>
              <a:buFont typeface="Wingdings" panose="05000000000000000000" pitchFamily="2" charset="2"/>
              <a:buNone/>
              <a:defRPr/>
            </a:pPr>
            <a:r>
              <a:rPr lang="en-US" altLang="zh-CN" sz="2800" b="1" dirty="0">
                <a:solidFill>
                  <a:srgbClr val="FFFF00"/>
                </a:solidFill>
                <a:latin typeface="楷体_GB2312" pitchFamily="49" charset="-122"/>
                <a:ea typeface="楷体_GB2312" pitchFamily="49" charset="-122"/>
              </a:rPr>
              <a:t>pc="</a:t>
            </a:r>
            <a:r>
              <a:rPr lang="en-US" altLang="zh-CN" sz="2800" b="1" dirty="0" err="1">
                <a:solidFill>
                  <a:srgbClr val="FFFF00"/>
                </a:solidFill>
                <a:latin typeface="楷体_GB2312" pitchFamily="49" charset="-122"/>
                <a:ea typeface="楷体_GB2312" pitchFamily="49" charset="-122"/>
              </a:rPr>
              <a:t>dfasdfa</a:t>
            </a:r>
            <a:r>
              <a:rPr lang="en-US" altLang="zh-CN" sz="2800" b="1" dirty="0">
                <a:solidFill>
                  <a:srgbClr val="FFFF00"/>
                </a:solidFill>
                <a:latin typeface="楷体_GB2312" pitchFamily="49" charset="-122"/>
                <a:ea typeface="楷体_GB2312" pitchFamily="49" charset="-122"/>
              </a:rPr>
              <a:t>"; //</a:t>
            </a:r>
            <a:r>
              <a:rPr lang="zh-CN" altLang="en-US" sz="2800" b="1" dirty="0">
                <a:solidFill>
                  <a:srgbClr val="FFFF00"/>
                </a:solidFill>
                <a:latin typeface="楷体_GB2312" pitchFamily="49" charset="-122"/>
                <a:ea typeface="楷体_GB2312" pitchFamily="49" charset="-122"/>
              </a:rPr>
              <a:t>错误，不能改变指针本身</a:t>
            </a:r>
            <a:endParaRPr lang="zh-CN" altLang="en-US" sz="2800" b="1" dirty="0">
              <a:solidFill>
                <a:srgbClr val="FFFF00"/>
              </a:solidFill>
              <a:latin typeface="楷体_GB2312" pitchFamily="49" charset="-122"/>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381000"/>
            <a:ext cx="7620000" cy="609600"/>
          </a:xfrm>
        </p:spPr>
        <p:txBody>
          <a:bodyPr/>
          <a:lstStyle/>
          <a:p>
            <a:pPr eaLnBrk="1" hangingPunct="1">
              <a:defRPr/>
            </a:pPr>
            <a:r>
              <a:rPr lang="en-US" altLang="zh-CN" dirty="0">
                <a:latin typeface="楷体_GB2312" pitchFamily="49" charset="-122"/>
                <a:ea typeface="楷体_GB2312" pitchFamily="49" charset="-122"/>
              </a:rPr>
              <a:t>2.12 </a:t>
            </a:r>
            <a:r>
              <a:rPr lang="zh-CN" altLang="en-US" dirty="0">
                <a:latin typeface="楷体_GB2312" pitchFamily="49" charset="-122"/>
                <a:ea typeface="楷体_GB2312" pitchFamily="49" charset="-122"/>
              </a:rPr>
              <a:t>字符串</a:t>
            </a:r>
            <a:endParaRPr lang="zh-CN" altLang="en-US" dirty="0">
              <a:latin typeface="楷体_GB2312" pitchFamily="49" charset="-122"/>
              <a:ea typeface="楷体_GB2312" pitchFamily="49" charset="-122"/>
            </a:endParaRPr>
          </a:p>
        </p:txBody>
      </p:sp>
      <p:sp>
        <p:nvSpPr>
          <p:cNvPr id="34819" name="Rectangle 3"/>
          <p:cNvSpPr>
            <a:spLocks noGrp="1" noChangeArrowheads="1"/>
          </p:cNvSpPr>
          <p:nvPr>
            <p:ph type="body" idx="1"/>
          </p:nvPr>
        </p:nvSpPr>
        <p:spPr>
          <a:xfrm>
            <a:off x="381000" y="1484313"/>
            <a:ext cx="8439150" cy="4916487"/>
          </a:xfrm>
        </p:spPr>
        <p:txBody>
          <a:bodyPr/>
          <a:lstStyle/>
          <a:p>
            <a:pPr marL="0" indent="758825" eaLnBrk="1">
              <a:lnSpc>
                <a:spcPct val="155000"/>
              </a:lnSpc>
              <a:buFont typeface="Wingdings" panose="05000000000000000000" pitchFamily="2" charset="2"/>
              <a:buNone/>
              <a:defRPr/>
            </a:pPr>
            <a:r>
              <a:rPr lang="zh-CN" altLang="en-US" b="1" dirty="0">
                <a:latin typeface="楷体_GB2312" pitchFamily="49" charset="-122"/>
                <a:ea typeface="楷体_GB2312" pitchFamily="49" charset="-122"/>
              </a:rPr>
              <a:t>除了计算外，文本处理也是编程过程中一个非常重要的方面。在</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中，使用</a:t>
            </a:r>
            <a:r>
              <a:rPr lang="zh-CN" altLang="en-US" b="1" dirty="0">
                <a:solidFill>
                  <a:srgbClr val="FFFF00"/>
                </a:solidFill>
                <a:latin typeface="楷体_GB2312" pitchFamily="49" charset="-122"/>
                <a:ea typeface="楷体_GB2312" pitchFamily="49" charset="-122"/>
              </a:rPr>
              <a:t>字符数组</a:t>
            </a:r>
            <a:r>
              <a:rPr lang="zh-CN" altLang="en-US" b="1" dirty="0">
                <a:latin typeface="楷体_GB2312" pitchFamily="49" charset="-122"/>
                <a:ea typeface="楷体_GB2312" pitchFamily="49" charset="-122"/>
              </a:rPr>
              <a:t>和</a:t>
            </a:r>
            <a:r>
              <a:rPr lang="zh-CN" altLang="en-US" b="1" dirty="0">
                <a:solidFill>
                  <a:srgbClr val="FFFF00"/>
                </a:solidFill>
                <a:latin typeface="楷体_GB2312" pitchFamily="49" charset="-122"/>
                <a:ea typeface="楷体_GB2312" pitchFamily="49" charset="-122"/>
              </a:rPr>
              <a:t>字符指针</a:t>
            </a:r>
            <a:r>
              <a:rPr lang="zh-CN" altLang="en-US" b="1" dirty="0">
                <a:latin typeface="楷体_GB2312" pitchFamily="49" charset="-122"/>
                <a:ea typeface="楷体_GB2312" pitchFamily="49" charset="-122"/>
              </a:rPr>
              <a:t>实现字符串；但在</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中，提供了一种既方便又好用的</a:t>
            </a:r>
            <a:r>
              <a:rPr lang="en-US" altLang="zh-CN" b="1" dirty="0">
                <a:solidFill>
                  <a:srgbClr val="FFFF00"/>
                </a:solidFill>
                <a:latin typeface="楷体_GB2312" pitchFamily="49" charset="-122"/>
                <a:ea typeface="楷体_GB2312" pitchFamily="49" charset="-122"/>
              </a:rPr>
              <a:t>string</a:t>
            </a:r>
            <a:r>
              <a:rPr lang="zh-CN" altLang="en-US" b="1" dirty="0">
                <a:solidFill>
                  <a:srgbClr val="FFFF00"/>
                </a:solidFill>
                <a:latin typeface="楷体_GB2312" pitchFamily="49" charset="-122"/>
                <a:ea typeface="楷体_GB2312" pitchFamily="49" charset="-122"/>
              </a:rPr>
              <a:t>类型</a:t>
            </a:r>
            <a:r>
              <a:rPr lang="zh-CN" altLang="en-US" b="1" dirty="0">
                <a:latin typeface="楷体_GB2312" pitchFamily="49" charset="-122"/>
                <a:ea typeface="楷体_GB2312" pitchFamily="49" charset="-122"/>
              </a:rPr>
              <a:t>。下面通过一个简单的例子说明</a:t>
            </a:r>
            <a:r>
              <a:rPr lang="en-US" altLang="zh-CN" b="1" dirty="0">
                <a:latin typeface="楷体_GB2312" pitchFamily="49" charset="-122"/>
                <a:ea typeface="楷体_GB2312" pitchFamily="49" charset="-122"/>
              </a:rPr>
              <a:t>string</a:t>
            </a:r>
            <a:r>
              <a:rPr lang="zh-CN" altLang="en-US" b="1" dirty="0">
                <a:latin typeface="楷体_GB2312" pitchFamily="49" charset="-122"/>
                <a:ea typeface="楷体_GB2312" pitchFamily="49" charset="-122"/>
              </a:rPr>
              <a:t>类型的使用</a:t>
            </a:r>
            <a:endParaRPr lang="zh-CN" altLang="en-US" b="1" dirty="0">
              <a:latin typeface="楷体_GB2312" pitchFamily="49" charset="-122"/>
              <a:ea typeface="楷体_GB2312" pitchFamily="49" charset="-122"/>
            </a:endParaRPr>
          </a:p>
          <a:p>
            <a:pPr marL="0" indent="758825" eaLnBrk="1">
              <a:lnSpc>
                <a:spcPct val="155000"/>
              </a:lnSpc>
              <a:buFont typeface="Wingdings" panose="05000000000000000000" pitchFamily="2" charset="2"/>
              <a:buNone/>
              <a:defRPr/>
            </a:pPr>
            <a:r>
              <a:rPr lang="en-US" altLang="zh-CN" b="1" dirty="0">
                <a:latin typeface="宋体" panose="02010600030101010101" pitchFamily="2" charset="-122"/>
                <a:hlinkClick r:id="rId1" action="ppaction://hlinkfile"/>
              </a:rPr>
              <a:t>【</a:t>
            </a:r>
            <a:r>
              <a:rPr lang="zh-CN" altLang="en-US" b="1" dirty="0">
                <a:latin typeface="宋体" panose="02010600030101010101" pitchFamily="2" charset="-122"/>
                <a:hlinkClick r:id="rId1" action="ppaction://hlinkfile"/>
              </a:rPr>
              <a:t>例</a:t>
            </a:r>
            <a:r>
              <a:rPr lang="en-US" altLang="zh-CN" b="1" dirty="0">
                <a:latin typeface="宋体" panose="02010600030101010101" pitchFamily="2" charset="-122"/>
                <a:hlinkClick r:id="rId1" action="ppaction://hlinkfile"/>
              </a:rPr>
              <a:t>2.10】</a:t>
            </a:r>
            <a:r>
              <a:rPr lang="zh-CN" altLang="en-US" b="1" dirty="0">
                <a:latin typeface="宋体" panose="02010600030101010101" pitchFamily="2" charset="-122"/>
              </a:rPr>
              <a:t>字符串类</a:t>
            </a:r>
            <a:r>
              <a:rPr lang="en-US" altLang="zh-CN" b="1" dirty="0">
                <a:latin typeface="宋体" panose="02010600030101010101" pitchFamily="2" charset="-122"/>
              </a:rPr>
              <a:t>string</a:t>
            </a:r>
            <a:r>
              <a:rPr lang="zh-CN" altLang="en-US" b="1" dirty="0">
                <a:latin typeface="宋体" panose="02010600030101010101" pitchFamily="2" charset="-122"/>
              </a:rPr>
              <a:t>的使用</a:t>
            </a:r>
            <a:endParaRPr lang="en-US" altLang="zh-CN"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304800"/>
            <a:ext cx="7772400" cy="1143000"/>
          </a:xfrm>
        </p:spPr>
        <p:txBody>
          <a:bodyPr/>
          <a:lstStyle/>
          <a:p>
            <a:pPr eaLnBrk="1" hangingPunct="1">
              <a:defRPr/>
            </a:pPr>
            <a:r>
              <a:rPr lang="en-US" altLang="zh-CN" dirty="0">
                <a:latin typeface="楷体_GB2312" pitchFamily="49" charset="-122"/>
                <a:ea typeface="楷体_GB2312" pitchFamily="49" charset="-122"/>
              </a:rPr>
              <a:t>2.13  C++</a:t>
            </a:r>
            <a:r>
              <a:rPr lang="zh-CN" altLang="en-US" dirty="0">
                <a:latin typeface="楷体_GB2312" pitchFamily="49" charset="-122"/>
                <a:ea typeface="楷体_GB2312" pitchFamily="49" charset="-122"/>
              </a:rPr>
              <a:t>中函数的新特性</a:t>
            </a:r>
            <a:endParaRPr lang="zh-CN" altLang="en-US" dirty="0">
              <a:latin typeface="楷体_GB2312" pitchFamily="49" charset="-122"/>
              <a:ea typeface="楷体_GB2312" pitchFamily="49" charset="-122"/>
            </a:endParaRPr>
          </a:p>
        </p:txBody>
      </p:sp>
      <p:sp>
        <p:nvSpPr>
          <p:cNvPr id="35843" name="Rectangle 4"/>
          <p:cNvSpPr>
            <a:spLocks noGrp="1" noChangeArrowheads="1"/>
          </p:cNvSpPr>
          <p:nvPr>
            <p:ph type="body" idx="1"/>
          </p:nvPr>
        </p:nvSpPr>
        <p:spPr>
          <a:xfrm>
            <a:off x="831850" y="2133600"/>
            <a:ext cx="7772400" cy="3657600"/>
          </a:xfrm>
        </p:spPr>
        <p:txBody>
          <a:bodyPr/>
          <a:lstStyle/>
          <a:p>
            <a:pPr eaLnBrk="1" hangingPunct="1">
              <a:lnSpc>
                <a:spcPct val="120000"/>
              </a:lnSpc>
              <a:spcBef>
                <a:spcPts val="600"/>
              </a:spcBef>
              <a:spcAft>
                <a:spcPts val="600"/>
              </a:spcAft>
              <a:buFont typeface="Wingdings" panose="05000000000000000000" pitchFamily="2" charset="2"/>
              <a:buNone/>
              <a:defRPr/>
            </a:pPr>
            <a:r>
              <a:rPr lang="en-US" altLang="zh-CN" b="1" dirty="0">
                <a:latin typeface="微软雅黑" panose="020B0503020204020204" charset="-122"/>
                <a:ea typeface="微软雅黑" panose="020B0503020204020204" charset="-122"/>
                <a:hlinkClick r:id="rId1" action="ppaction://hlinksldjump"/>
              </a:rPr>
              <a:t>2.13.1</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函数原型（</a:t>
            </a:r>
            <a:r>
              <a:rPr lang="en-US" altLang="zh-CN" b="1" dirty="0">
                <a:latin typeface="微软雅黑" panose="020B0503020204020204" charset="-122"/>
                <a:ea typeface="微软雅黑" panose="020B0503020204020204" charset="-122"/>
              </a:rPr>
              <a:t>function prototype</a:t>
            </a:r>
            <a:r>
              <a:rPr lang="zh-CN" altLang="en-US" b="1" dirty="0">
                <a:latin typeface="微软雅黑" panose="020B0503020204020204" charset="-122"/>
                <a:ea typeface="微软雅黑" panose="020B0503020204020204" charset="-122"/>
              </a:rPr>
              <a:t>）</a:t>
            </a:r>
            <a:endParaRPr lang="zh-CN" altLang="en-US" b="1" dirty="0">
              <a:solidFill>
                <a:srgbClr val="000000"/>
              </a:solidFill>
              <a:latin typeface="微软雅黑" panose="020B0503020204020204" charset="-122"/>
              <a:ea typeface="微软雅黑" panose="020B0503020204020204" charset="-122"/>
              <a:cs typeface="Arial Unicode MS" pitchFamily="34" charset="-122"/>
            </a:endParaRPr>
          </a:p>
          <a:p>
            <a:pPr eaLnBrk="1" hangingPunct="1">
              <a:lnSpc>
                <a:spcPct val="120000"/>
              </a:lnSpc>
              <a:spcBef>
                <a:spcPts val="600"/>
              </a:spcBef>
              <a:spcAft>
                <a:spcPts val="600"/>
              </a:spcAft>
              <a:buFont typeface="Wingdings" panose="05000000000000000000" pitchFamily="2" charset="2"/>
              <a:buNone/>
              <a:defRPr/>
            </a:pPr>
            <a:r>
              <a:rPr lang="en-US" altLang="zh-CN" b="1" dirty="0">
                <a:latin typeface="微软雅黑" panose="020B0503020204020204" charset="-122"/>
                <a:ea typeface="微软雅黑" panose="020B0503020204020204" charset="-122"/>
                <a:hlinkClick r:id="rId2" action="ppaction://hlinksldjump"/>
              </a:rPr>
              <a:t>2.13.2</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内联（</a:t>
            </a:r>
            <a:r>
              <a:rPr lang="en-US" altLang="zh-CN" b="1" dirty="0">
                <a:latin typeface="微软雅黑" panose="020B0503020204020204" charset="-122"/>
                <a:ea typeface="微软雅黑" panose="020B0503020204020204" charset="-122"/>
              </a:rPr>
              <a:t>inline</a:t>
            </a:r>
            <a:r>
              <a:rPr lang="zh-CN" altLang="en-US" b="1" dirty="0">
                <a:latin typeface="微软雅黑" panose="020B0503020204020204" charset="-122"/>
                <a:ea typeface="微软雅黑" panose="020B0503020204020204" charset="-122"/>
              </a:rPr>
              <a:t>）函数</a:t>
            </a:r>
            <a:endParaRPr lang="zh-CN" altLang="en-US" b="1" dirty="0">
              <a:solidFill>
                <a:srgbClr val="000000"/>
              </a:solidFill>
              <a:latin typeface="微软雅黑" panose="020B0503020204020204" charset="-122"/>
              <a:ea typeface="微软雅黑" panose="020B0503020204020204" charset="-122"/>
              <a:cs typeface="Arial Unicode MS" pitchFamily="34" charset="-122"/>
            </a:endParaRPr>
          </a:p>
          <a:p>
            <a:pPr eaLnBrk="1" hangingPunct="1">
              <a:lnSpc>
                <a:spcPct val="120000"/>
              </a:lnSpc>
              <a:spcBef>
                <a:spcPts val="600"/>
              </a:spcBef>
              <a:spcAft>
                <a:spcPts val="600"/>
              </a:spcAft>
              <a:buFont typeface="Wingdings" panose="05000000000000000000" pitchFamily="2" charset="2"/>
              <a:buNone/>
              <a:defRPr/>
            </a:pPr>
            <a:r>
              <a:rPr lang="en-US" altLang="zh-CN" b="1" dirty="0">
                <a:latin typeface="微软雅黑" panose="020B0503020204020204" charset="-122"/>
                <a:ea typeface="微软雅黑" panose="020B0503020204020204" charset="-122"/>
                <a:hlinkClick r:id="rId3" action="ppaction://hlinksldjump"/>
              </a:rPr>
              <a:t>2.13.3</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带默认参数的函数</a:t>
            </a:r>
            <a:endParaRPr lang="zh-CN" altLang="en-US" b="1" dirty="0">
              <a:solidFill>
                <a:srgbClr val="000000"/>
              </a:solidFill>
              <a:latin typeface="微软雅黑" panose="020B0503020204020204" charset="-122"/>
              <a:ea typeface="微软雅黑" panose="020B0503020204020204" charset="-122"/>
              <a:cs typeface="Arial Unicode MS" pitchFamily="34" charset="-122"/>
            </a:endParaRPr>
          </a:p>
          <a:p>
            <a:pPr eaLnBrk="1" hangingPunct="1">
              <a:lnSpc>
                <a:spcPct val="120000"/>
              </a:lnSpc>
              <a:spcBef>
                <a:spcPts val="600"/>
              </a:spcBef>
              <a:spcAft>
                <a:spcPts val="600"/>
              </a:spcAft>
              <a:buFont typeface="Wingdings" panose="05000000000000000000" pitchFamily="2" charset="2"/>
              <a:buNone/>
              <a:defRPr/>
            </a:pPr>
            <a:r>
              <a:rPr lang="en-US" altLang="zh-CN" b="1" dirty="0">
                <a:latin typeface="微软雅黑" panose="020B0503020204020204" charset="-122"/>
                <a:ea typeface="微软雅黑" panose="020B0503020204020204" charset="-122"/>
                <a:hlinkClick r:id="rId4" action="ppaction://hlinksldjump"/>
              </a:rPr>
              <a:t>2.13.4</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函数重载（</a:t>
            </a:r>
            <a:r>
              <a:rPr lang="en-US" altLang="zh-CN" b="1" dirty="0">
                <a:latin typeface="微软雅黑" panose="020B0503020204020204" charset="-122"/>
                <a:ea typeface="微软雅黑" panose="020B0503020204020204" charset="-122"/>
              </a:rPr>
              <a:t>function overload</a:t>
            </a:r>
            <a:r>
              <a:rPr lang="zh-CN" altLang="en-US" b="1" dirty="0">
                <a:latin typeface="微软雅黑" panose="020B0503020204020204" charset="-122"/>
                <a:ea typeface="微软雅黑" panose="020B0503020204020204" charset="-122"/>
              </a:rPr>
              <a:t>）</a:t>
            </a:r>
            <a:endParaRPr lang="zh-CN" altLang="en-US" b="1" dirty="0">
              <a:solidFill>
                <a:srgbClr val="000000"/>
              </a:solidFill>
              <a:latin typeface="微软雅黑" panose="020B0503020204020204" charset="-122"/>
              <a:ea typeface="微软雅黑" panose="020B0503020204020204" charset="-122"/>
              <a:cs typeface="Arial Unicode MS" pitchFamily="34" charset="-122"/>
            </a:endParaRPr>
          </a:p>
          <a:p>
            <a:pPr eaLnBrk="1" hangingPunct="1">
              <a:lnSpc>
                <a:spcPct val="120000"/>
              </a:lnSpc>
              <a:spcBef>
                <a:spcPts val="600"/>
              </a:spcBef>
              <a:spcAft>
                <a:spcPts val="600"/>
              </a:spcAft>
              <a:buFont typeface="Wingdings" panose="05000000000000000000" pitchFamily="2" charset="2"/>
              <a:buNone/>
              <a:defRPr/>
            </a:pPr>
            <a:r>
              <a:rPr lang="en-US" altLang="zh-CN" b="1" dirty="0">
                <a:latin typeface="微软雅黑" panose="020B0503020204020204" charset="-122"/>
                <a:ea typeface="微软雅黑" panose="020B0503020204020204" charset="-122"/>
                <a:hlinkClick r:id="rId5" action="ppaction://hlinksldjump"/>
              </a:rPr>
              <a:t>2.13.5</a:t>
            </a:r>
            <a:r>
              <a:rPr lang="en-US" altLang="zh-CN" b="1" dirty="0">
                <a:latin typeface="微软雅黑" panose="020B0503020204020204" charset="-122"/>
                <a:ea typeface="微软雅黑" panose="020B0503020204020204" charset="-122"/>
              </a:rPr>
              <a:t> </a:t>
            </a:r>
            <a:r>
              <a:rPr lang="zh-CN" altLang="en-US" b="1" dirty="0">
                <a:latin typeface="微软雅黑" panose="020B0503020204020204" charset="-122"/>
                <a:ea typeface="微软雅黑" panose="020B0503020204020204" charset="-122"/>
              </a:rPr>
              <a:t>函数模板（</a:t>
            </a:r>
            <a:r>
              <a:rPr lang="en-US" altLang="zh-CN" b="1" dirty="0">
                <a:latin typeface="微软雅黑" panose="020B0503020204020204" charset="-122"/>
                <a:ea typeface="微软雅黑" panose="020B0503020204020204" charset="-122"/>
              </a:rPr>
              <a:t>function template</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838200"/>
            <a:ext cx="8686800" cy="5791200"/>
          </a:xfrm>
        </p:spPr>
        <p:txBody>
          <a:bodyPr/>
          <a:lstStyle/>
          <a:p>
            <a:pPr eaLnBrk="1">
              <a:lnSpc>
                <a:spcPct val="120000"/>
              </a:lnSpc>
              <a:spcBef>
                <a:spcPts val="600"/>
              </a:spcBef>
              <a:spcAft>
                <a:spcPts val="600"/>
              </a:spcAft>
              <a:buFont typeface="Wingdings" panose="05000000000000000000" pitchFamily="2" charset="2"/>
              <a:buChar char="v"/>
              <a:defRPr/>
            </a:pPr>
            <a:r>
              <a:rPr lang="en-US" altLang="zh-CN" sz="3000" b="1" dirty="0">
                <a:solidFill>
                  <a:srgbClr val="FF0000"/>
                </a:solidFill>
                <a:latin typeface="楷体_GB2312" pitchFamily="49" charset="-122"/>
                <a:ea typeface="楷体_GB2312" pitchFamily="49" charset="-122"/>
              </a:rPr>
              <a:t>C++</a:t>
            </a:r>
            <a:r>
              <a:rPr lang="zh-CN" altLang="en-US" sz="3000" b="1" dirty="0">
                <a:solidFill>
                  <a:srgbClr val="FF0000"/>
                </a:solidFill>
                <a:latin typeface="楷体_GB2312" pitchFamily="49" charset="-122"/>
                <a:ea typeface="楷体_GB2312" pitchFamily="49" charset="-122"/>
              </a:rPr>
              <a:t>要求为每一个函数建立原型</a:t>
            </a:r>
            <a:r>
              <a:rPr lang="zh-CN" altLang="en-US" sz="3000" b="1" dirty="0">
                <a:latin typeface="楷体_GB2312" pitchFamily="49" charset="-122"/>
                <a:ea typeface="楷体_GB2312" pitchFamily="49" charset="-122"/>
              </a:rPr>
              <a:t>，用以说明</a:t>
            </a:r>
            <a:r>
              <a:rPr lang="zh-CN" altLang="en-US" sz="3000" b="1" dirty="0">
                <a:solidFill>
                  <a:srgbClr val="FFFF00"/>
                </a:solidFill>
                <a:latin typeface="楷体_GB2312" pitchFamily="49" charset="-122"/>
                <a:ea typeface="楷体_GB2312" pitchFamily="49" charset="-122"/>
              </a:rPr>
              <a:t>函数名称</a:t>
            </a:r>
            <a:r>
              <a:rPr lang="zh-CN" altLang="en-US" sz="3000" b="1" dirty="0">
                <a:ea typeface="楷体_GB2312" pitchFamily="49" charset="-122"/>
              </a:rPr>
              <a:t>、</a:t>
            </a:r>
            <a:r>
              <a:rPr lang="zh-CN" altLang="en-US" sz="3000" b="1" dirty="0">
                <a:solidFill>
                  <a:srgbClr val="FFFF00"/>
                </a:solidFill>
                <a:latin typeface="楷体_GB2312" pitchFamily="49" charset="-122"/>
                <a:ea typeface="楷体_GB2312" pitchFamily="49" charset="-122"/>
              </a:rPr>
              <a:t>参数个数和类型</a:t>
            </a:r>
            <a:r>
              <a:rPr lang="zh-CN" altLang="en-US" sz="3000" b="1" dirty="0">
                <a:ea typeface="楷体_GB2312" pitchFamily="49" charset="-122"/>
              </a:rPr>
              <a:t>以及</a:t>
            </a:r>
            <a:r>
              <a:rPr lang="zh-CN" altLang="en-US" sz="3000" b="1" dirty="0">
                <a:solidFill>
                  <a:srgbClr val="FFFF00"/>
                </a:solidFill>
                <a:latin typeface="楷体_GB2312" pitchFamily="49" charset="-122"/>
                <a:ea typeface="楷体_GB2312" pitchFamily="49" charset="-122"/>
              </a:rPr>
              <a:t>函数返回值类型</a:t>
            </a:r>
            <a:r>
              <a:rPr lang="zh-CN" altLang="en-US" sz="3000" b="1" dirty="0">
                <a:solidFill>
                  <a:schemeClr val="folHlink"/>
                </a:solidFill>
                <a:latin typeface="楷体_GB2312" pitchFamily="49" charset="-122"/>
                <a:ea typeface="楷体_GB2312" pitchFamily="49" charset="-122"/>
              </a:rPr>
              <a:t>。</a:t>
            </a:r>
            <a:r>
              <a:rPr lang="zh-CN" altLang="en-US" sz="3000" b="1" dirty="0">
                <a:latin typeface="楷体_GB2312" pitchFamily="49" charset="-122"/>
                <a:ea typeface="楷体_GB2312" pitchFamily="49" charset="-122"/>
              </a:rPr>
              <a:t>其主要目的是</a:t>
            </a:r>
            <a:r>
              <a:rPr lang="zh-CN" altLang="en-US" sz="3000" b="1" dirty="0">
                <a:solidFill>
                  <a:srgbClr val="FF0000"/>
                </a:solidFill>
                <a:latin typeface="楷体_GB2312" pitchFamily="49" charset="-122"/>
                <a:ea typeface="楷体_GB2312" pitchFamily="49" charset="-122"/>
              </a:rPr>
              <a:t>让</a:t>
            </a:r>
            <a:r>
              <a:rPr lang="en-US" altLang="zh-CN" sz="3000" b="1" dirty="0">
                <a:solidFill>
                  <a:srgbClr val="FF0000"/>
                </a:solidFill>
                <a:latin typeface="楷体_GB2312" pitchFamily="49" charset="-122"/>
                <a:ea typeface="楷体_GB2312" pitchFamily="49" charset="-122"/>
              </a:rPr>
              <a:t>C++</a:t>
            </a:r>
            <a:r>
              <a:rPr lang="zh-CN" altLang="en-US" sz="3000" b="1" dirty="0">
                <a:solidFill>
                  <a:srgbClr val="FF0000"/>
                </a:solidFill>
                <a:latin typeface="楷体_GB2312" pitchFamily="49" charset="-122"/>
                <a:ea typeface="楷体_GB2312" pitchFamily="49" charset="-122"/>
              </a:rPr>
              <a:t>编译器进行类型检查</a:t>
            </a:r>
            <a:r>
              <a:rPr lang="zh-CN" altLang="en-US" sz="3000" b="1" dirty="0">
                <a:latin typeface="楷体_GB2312" pitchFamily="49" charset="-122"/>
                <a:ea typeface="楷体_GB2312" pitchFamily="49" charset="-122"/>
              </a:rPr>
              <a:t>，即</a:t>
            </a:r>
            <a:r>
              <a:rPr lang="zh-CN" altLang="en-US" sz="3000" b="1" dirty="0">
                <a:solidFill>
                  <a:srgbClr val="FFFF00"/>
                </a:solidFill>
                <a:latin typeface="楷体_GB2312" pitchFamily="49" charset="-122"/>
                <a:ea typeface="楷体_GB2312" pitchFamily="49" charset="-122"/>
              </a:rPr>
              <a:t>形参与实参的类型匹配检查</a:t>
            </a:r>
            <a:r>
              <a:rPr lang="zh-CN" altLang="en-US" sz="3000" b="1" dirty="0">
                <a:latin typeface="楷体_GB2312" pitchFamily="49" charset="-122"/>
                <a:ea typeface="楷体_GB2312" pitchFamily="49" charset="-122"/>
              </a:rPr>
              <a:t>，以及</a:t>
            </a:r>
            <a:r>
              <a:rPr lang="zh-CN" altLang="en-US" sz="3000" b="1" dirty="0">
                <a:solidFill>
                  <a:srgbClr val="FFFF00"/>
                </a:solidFill>
                <a:latin typeface="楷体_GB2312" pitchFamily="49" charset="-122"/>
                <a:ea typeface="楷体_GB2312" pitchFamily="49" charset="-122"/>
              </a:rPr>
              <a:t>返回值是否与原型相符</a:t>
            </a:r>
            <a:r>
              <a:rPr lang="zh-CN" altLang="en-US" sz="3000" b="1" dirty="0">
                <a:latin typeface="楷体_GB2312" pitchFamily="49" charset="-122"/>
                <a:ea typeface="楷体_GB2312" pitchFamily="49" charset="-122"/>
              </a:rPr>
              <a:t>，以维护程序的正确性</a:t>
            </a:r>
            <a:endParaRPr lang="zh-CN" altLang="en-US" sz="3000" b="1" dirty="0">
              <a:latin typeface="楷体_GB2312" pitchFamily="49" charset="-122"/>
              <a:ea typeface="楷体_GB2312" pitchFamily="49" charset="-122"/>
            </a:endParaRPr>
          </a:p>
          <a:p>
            <a:pPr eaLnBrk="1">
              <a:lnSpc>
                <a:spcPct val="120000"/>
              </a:lnSpc>
              <a:spcBef>
                <a:spcPts val="600"/>
              </a:spcBef>
              <a:spcAft>
                <a:spcPts val="600"/>
              </a:spcAft>
              <a:buFont typeface="Wingdings" panose="05000000000000000000" pitchFamily="2" charset="2"/>
              <a:buChar char="v"/>
              <a:defRPr/>
            </a:pPr>
            <a:r>
              <a:rPr lang="zh-CN" altLang="en-US" sz="3000" b="1" dirty="0">
                <a:solidFill>
                  <a:srgbClr val="FF3300"/>
                </a:solidFill>
                <a:latin typeface="楷体_GB2312" pitchFamily="49" charset="-122"/>
                <a:ea typeface="楷体_GB2312" pitchFamily="49" charset="-122"/>
              </a:rPr>
              <a:t>函数的原型声明</a:t>
            </a:r>
            <a:r>
              <a:rPr lang="zh-CN" altLang="en-US" sz="3000" b="1" dirty="0">
                <a:latin typeface="楷体_GB2312" pitchFamily="49" charset="-122"/>
                <a:ea typeface="楷体_GB2312" pitchFamily="49" charset="-122"/>
              </a:rPr>
              <a:t>与</a:t>
            </a:r>
            <a:r>
              <a:rPr lang="zh-CN" altLang="en-US" sz="3000" b="1" dirty="0">
                <a:solidFill>
                  <a:srgbClr val="FF3300"/>
                </a:solidFill>
                <a:latin typeface="楷体_GB2312" pitchFamily="49" charset="-122"/>
                <a:ea typeface="楷体_GB2312" pitchFamily="49" charset="-122"/>
              </a:rPr>
              <a:t>定义实现</a:t>
            </a:r>
            <a:r>
              <a:rPr lang="zh-CN" altLang="en-US" sz="3000" b="1" dirty="0">
                <a:latin typeface="楷体_GB2312" pitchFamily="49" charset="-122"/>
                <a:ea typeface="楷体_GB2312" pitchFamily="49" charset="-122"/>
              </a:rPr>
              <a:t>要在</a:t>
            </a:r>
            <a:r>
              <a:rPr lang="zh-CN" altLang="en-US" sz="3000" b="1" dirty="0">
                <a:solidFill>
                  <a:srgbClr val="FFC000"/>
                </a:solidFill>
                <a:latin typeface="楷体_GB2312" pitchFamily="49" charset="-122"/>
                <a:ea typeface="楷体_GB2312" pitchFamily="49" charset="-122"/>
              </a:rPr>
              <a:t>函数返回值类型</a:t>
            </a:r>
            <a:r>
              <a:rPr lang="zh-CN" altLang="en-US" sz="3000" b="1" dirty="0">
                <a:latin typeface="楷体_GB2312" pitchFamily="49" charset="-122"/>
                <a:ea typeface="楷体_GB2312" pitchFamily="49" charset="-122"/>
              </a:rPr>
              <a:t>、</a:t>
            </a:r>
            <a:r>
              <a:rPr lang="zh-CN" altLang="en-US" sz="3000" b="1" dirty="0">
                <a:solidFill>
                  <a:srgbClr val="FFC000"/>
                </a:solidFill>
                <a:latin typeface="楷体_GB2312" pitchFamily="49" charset="-122"/>
                <a:ea typeface="楷体_GB2312" pitchFamily="49" charset="-122"/>
              </a:rPr>
              <a:t>函数名</a:t>
            </a:r>
            <a:r>
              <a:rPr lang="zh-CN" altLang="en-US" sz="3000" b="1" dirty="0">
                <a:latin typeface="楷体_GB2312" pitchFamily="49" charset="-122"/>
                <a:ea typeface="楷体_GB2312" pitchFamily="49" charset="-122"/>
              </a:rPr>
              <a:t>、</a:t>
            </a:r>
            <a:r>
              <a:rPr lang="zh-CN" altLang="en-US" sz="3000" b="1" dirty="0">
                <a:solidFill>
                  <a:srgbClr val="FFC000"/>
                </a:solidFill>
                <a:latin typeface="楷体_GB2312" pitchFamily="49" charset="-122"/>
                <a:ea typeface="楷体_GB2312" pitchFamily="49" charset="-122"/>
              </a:rPr>
              <a:t>参数数量和类型</a:t>
            </a:r>
            <a:r>
              <a:rPr lang="zh-CN" altLang="en-US" sz="3000" b="1" dirty="0">
                <a:solidFill>
                  <a:schemeClr val="folHlink"/>
                </a:solidFill>
                <a:latin typeface="楷体_GB2312" pitchFamily="49" charset="-122"/>
                <a:ea typeface="楷体_GB2312" pitchFamily="49" charset="-122"/>
              </a:rPr>
              <a:t> 三方面保持一致</a:t>
            </a:r>
            <a:endParaRPr lang="zh-CN" altLang="en-US" sz="3000" b="1" dirty="0">
              <a:latin typeface="楷体_GB2312" pitchFamily="49" charset="-122"/>
              <a:ea typeface="楷体_GB2312" pitchFamily="49" charset="-122"/>
            </a:endParaRPr>
          </a:p>
          <a:p>
            <a:pPr eaLnBrk="1">
              <a:lnSpc>
                <a:spcPct val="120000"/>
              </a:lnSpc>
              <a:spcBef>
                <a:spcPts val="600"/>
              </a:spcBef>
              <a:spcAft>
                <a:spcPts val="600"/>
              </a:spcAft>
              <a:buFont typeface="Wingdings" panose="05000000000000000000" pitchFamily="2" charset="2"/>
              <a:buChar char="v"/>
              <a:defRPr/>
            </a:pPr>
            <a:r>
              <a:rPr lang="zh-CN" altLang="en-US" sz="3000" b="1" dirty="0">
                <a:latin typeface="楷体_GB2312" pitchFamily="49" charset="-122"/>
                <a:ea typeface="楷体_GB2312" pitchFamily="49" charset="-122"/>
              </a:rPr>
              <a:t>在编写</a:t>
            </a:r>
            <a:r>
              <a:rPr lang="zh-CN" altLang="en-US" sz="3000" b="1" dirty="0">
                <a:solidFill>
                  <a:srgbClr val="FFFF00"/>
                </a:solidFill>
                <a:latin typeface="楷体_GB2312" pitchFamily="49" charset="-122"/>
                <a:ea typeface="楷体_GB2312" pitchFamily="49" charset="-122"/>
              </a:rPr>
              <a:t>函数原型</a:t>
            </a:r>
            <a:r>
              <a:rPr lang="zh-CN" altLang="en-US" sz="3000" b="1" dirty="0">
                <a:ea typeface="楷体_GB2312" pitchFamily="49" charset="-122"/>
              </a:rPr>
              <a:t>时，可以</a:t>
            </a:r>
            <a:r>
              <a:rPr lang="zh-CN" altLang="en-US" sz="3000" b="1" dirty="0">
                <a:solidFill>
                  <a:srgbClr val="FFFF00"/>
                </a:solidFill>
                <a:latin typeface="楷体_GB2312" pitchFamily="49" charset="-122"/>
                <a:ea typeface="楷体_GB2312" pitchFamily="49" charset="-122"/>
              </a:rPr>
              <a:t>省略形参名字</a:t>
            </a:r>
            <a:r>
              <a:rPr lang="zh-CN" altLang="en-US" sz="3000" b="1" dirty="0">
                <a:latin typeface="楷体_GB2312" pitchFamily="49" charset="-122"/>
                <a:ea typeface="楷体_GB2312" pitchFamily="49" charset="-122"/>
              </a:rPr>
              <a:t>，因为</a:t>
            </a:r>
            <a:r>
              <a:rPr lang="zh-CN" altLang="en-US" sz="3000" b="1" dirty="0">
                <a:solidFill>
                  <a:srgbClr val="FFFF00"/>
                </a:solidFill>
                <a:latin typeface="楷体_GB2312" pitchFamily="49" charset="-122"/>
                <a:ea typeface="楷体_GB2312" pitchFamily="49" charset="-122"/>
              </a:rPr>
              <a:t>形参名字对编译器没有意义</a:t>
            </a:r>
            <a:r>
              <a:rPr lang="zh-CN" altLang="en-US" sz="3000" b="1" dirty="0">
                <a:latin typeface="楷体_GB2312" pitchFamily="49" charset="-122"/>
                <a:ea typeface="楷体_GB2312" pitchFamily="49" charset="-122"/>
              </a:rPr>
              <a:t>，但是如果恰当命名的话，这些名字可以起到提示参数用途的作用</a:t>
            </a:r>
            <a:endParaRPr lang="zh-CN" altLang="en-US" sz="3000" b="1" dirty="0">
              <a:latin typeface="楷体_GB2312" pitchFamily="49" charset="-122"/>
              <a:ea typeface="楷体_GB2312" pitchFamily="49" charset="-122"/>
            </a:endParaRPr>
          </a:p>
        </p:txBody>
      </p:sp>
      <p:sp>
        <p:nvSpPr>
          <p:cNvPr id="57347" name="Rectangle 5"/>
          <p:cNvSpPr>
            <a:spLocks noChangeArrowheads="1"/>
          </p:cNvSpPr>
          <p:nvPr/>
        </p:nvSpPr>
        <p:spPr bwMode="auto">
          <a:xfrm>
            <a:off x="0" y="68263"/>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2.13.1 </a:t>
            </a:r>
            <a:r>
              <a:rPr lang="zh-CN" altLang="en-US" sz="3600">
                <a:solidFill>
                  <a:srgbClr val="FF9900"/>
                </a:solidFill>
                <a:latin typeface="楷体_GB2312" pitchFamily="49" charset="-122"/>
                <a:ea typeface="楷体_GB2312" pitchFamily="49" charset="-122"/>
              </a:rPr>
              <a:t>函数原型（</a:t>
            </a:r>
            <a:r>
              <a:rPr lang="en-US" altLang="zh-CN" sz="3600">
                <a:solidFill>
                  <a:srgbClr val="FF9900"/>
                </a:solidFill>
                <a:latin typeface="楷体_GB2312" pitchFamily="49" charset="-122"/>
                <a:ea typeface="楷体_GB2312" pitchFamily="49" charset="-122"/>
              </a:rPr>
              <a:t>function prototype</a:t>
            </a:r>
            <a:r>
              <a:rPr lang="zh-CN" altLang="en-US" sz="3600">
                <a:solidFill>
                  <a:srgbClr val="FF9900"/>
                </a:solidFill>
                <a:latin typeface="楷体_GB2312" pitchFamily="49" charset="-122"/>
                <a:ea typeface="楷体_GB2312" pitchFamily="49" charset="-122"/>
              </a:rPr>
              <a:t>）</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838200"/>
            <a:ext cx="8686800" cy="5791200"/>
          </a:xfrm>
        </p:spPr>
        <p:txBody>
          <a:bodyPr/>
          <a:lstStyle/>
          <a:p>
            <a:pPr eaLnBrk="1">
              <a:lnSpc>
                <a:spcPct val="110000"/>
              </a:lnSpc>
              <a:spcBef>
                <a:spcPts val="300"/>
              </a:spcBef>
              <a:spcAft>
                <a:spcPts val="300"/>
              </a:spcAft>
              <a:buFont typeface="Wingdings" panose="05000000000000000000" pitchFamily="2" charset="2"/>
              <a:buChar char="Ø"/>
              <a:defRPr/>
            </a:pPr>
            <a:r>
              <a:rPr lang="zh-CN" altLang="en-US" sz="2800" b="1" dirty="0">
                <a:latin typeface="楷体_GB2312" pitchFamily="49" charset="-122"/>
                <a:ea typeface="楷体_GB2312" pitchFamily="49" charset="-122"/>
              </a:rPr>
              <a:t>在执行程序过程中，如果</a:t>
            </a:r>
            <a:r>
              <a:rPr lang="zh-CN" altLang="en-US" sz="2800" b="1" dirty="0">
                <a:solidFill>
                  <a:srgbClr val="FF0000"/>
                </a:solidFill>
                <a:latin typeface="楷体_GB2312" pitchFamily="49" charset="-122"/>
                <a:ea typeface="楷体_GB2312" pitchFamily="49" charset="-122"/>
              </a:rPr>
              <a:t>进行函数调用</a:t>
            </a:r>
            <a:r>
              <a:rPr lang="zh-CN" altLang="en-US" sz="2800" b="1" dirty="0">
                <a:latin typeface="楷体_GB2312" pitchFamily="49" charset="-122"/>
                <a:ea typeface="楷体_GB2312" pitchFamily="49" charset="-122"/>
              </a:rPr>
              <a:t>，则系统需将程序</a:t>
            </a:r>
            <a:r>
              <a:rPr lang="zh-CN" altLang="en-US" sz="2800" b="1" dirty="0">
                <a:solidFill>
                  <a:srgbClr val="FF0000"/>
                </a:solidFill>
                <a:latin typeface="楷体_GB2312" pitchFamily="49" charset="-122"/>
                <a:ea typeface="楷体_GB2312" pitchFamily="49" charset="-122"/>
              </a:rPr>
              <a:t>当前的一些状态信息保存到栈中</a:t>
            </a:r>
            <a:r>
              <a:rPr lang="zh-CN" altLang="en-US" sz="2800" b="1" dirty="0">
                <a:latin typeface="楷体_GB2312" pitchFamily="49" charset="-122"/>
                <a:ea typeface="楷体_GB2312" pitchFamily="49" charset="-122"/>
              </a:rPr>
              <a:t>，之后进行虚实传递，同时转到函数的代码存放处执行函数体语句，这些</a:t>
            </a:r>
            <a:r>
              <a:rPr lang="zh-CN" altLang="en-US" sz="2800" b="1" dirty="0">
                <a:solidFill>
                  <a:srgbClr val="FFFF00"/>
                </a:solidFill>
                <a:latin typeface="楷体_GB2312" pitchFamily="49" charset="-122"/>
                <a:ea typeface="楷体_GB2312" pitchFamily="49" charset="-122"/>
              </a:rPr>
              <a:t>状态保存与参数传递</a:t>
            </a:r>
            <a:r>
              <a:rPr lang="zh-CN" altLang="en-US" sz="2800" b="1" dirty="0">
                <a:latin typeface="楷体_GB2312" pitchFamily="49" charset="-122"/>
                <a:ea typeface="楷体_GB2312" pitchFamily="49" charset="-122"/>
              </a:rPr>
              <a:t>的过程需要时间和空间的开销，使得程序执行效率降低，特别是</a:t>
            </a:r>
            <a:r>
              <a:rPr lang="zh-CN" altLang="en-US" sz="2800" b="1" dirty="0">
                <a:solidFill>
                  <a:srgbClr val="FFFF00"/>
                </a:solidFill>
                <a:latin typeface="楷体_GB2312" pitchFamily="49" charset="-122"/>
                <a:ea typeface="楷体_GB2312" pitchFamily="49" charset="-122"/>
              </a:rPr>
              <a:t>在程序频繁进行函数调用</a:t>
            </a:r>
            <a:r>
              <a:rPr lang="zh-CN" altLang="en-US" sz="2800" b="1" dirty="0">
                <a:latin typeface="楷体_GB2312" pitchFamily="49" charset="-122"/>
                <a:ea typeface="楷体_GB2312" pitchFamily="49" charset="-122"/>
              </a:rPr>
              <a:t>以及</a:t>
            </a:r>
            <a:r>
              <a:rPr lang="zh-CN" altLang="en-US" sz="2800" b="1" dirty="0">
                <a:solidFill>
                  <a:srgbClr val="FFFF00"/>
                </a:solidFill>
                <a:latin typeface="楷体_GB2312" pitchFamily="49" charset="-122"/>
                <a:ea typeface="楷体_GB2312" pitchFamily="49" charset="-122"/>
              </a:rPr>
              <a:t>函数代码量比较少</a:t>
            </a:r>
            <a:r>
              <a:rPr lang="zh-CN" altLang="en-US" sz="2800" b="1" dirty="0">
                <a:latin typeface="楷体_GB2312" pitchFamily="49" charset="-122"/>
                <a:ea typeface="楷体_GB2312" pitchFamily="49" charset="-122"/>
              </a:rPr>
              <a:t>时，这个问题会变得更为严重。为了解决这个问题，</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引入了</a:t>
            </a:r>
            <a:r>
              <a:rPr lang="zh-CN" altLang="en-US" sz="2800" b="1" dirty="0">
                <a:solidFill>
                  <a:srgbClr val="FF3300"/>
                </a:solidFill>
                <a:latin typeface="楷体_GB2312" pitchFamily="49" charset="-122"/>
                <a:ea typeface="楷体_GB2312" pitchFamily="49" charset="-122"/>
              </a:rPr>
              <a:t>内联函数机制</a:t>
            </a:r>
            <a:endParaRPr lang="en-US" altLang="zh-CN" sz="2800" b="1" dirty="0">
              <a:solidFill>
                <a:srgbClr val="FF3300"/>
              </a:solidFill>
              <a:latin typeface="楷体_GB2312" pitchFamily="49" charset="-122"/>
              <a:ea typeface="楷体_GB2312" pitchFamily="49" charset="-122"/>
            </a:endParaRPr>
          </a:p>
          <a:p>
            <a:pPr eaLnBrk="1">
              <a:lnSpc>
                <a:spcPct val="110000"/>
              </a:lnSpc>
              <a:spcBef>
                <a:spcPts val="300"/>
              </a:spcBef>
              <a:spcAft>
                <a:spcPts val="300"/>
              </a:spcAft>
              <a:buFont typeface="Wingdings" panose="05000000000000000000" pitchFamily="2" charset="2"/>
              <a:buChar char="Ø"/>
              <a:defRPr/>
            </a:pPr>
            <a:r>
              <a:rPr lang="zh-CN" altLang="en-US" sz="2800" b="1" dirty="0">
                <a:solidFill>
                  <a:srgbClr val="FF0000"/>
                </a:solidFill>
                <a:ea typeface="楷体_GB2312" pitchFamily="49" charset="-122"/>
              </a:rPr>
              <a:t>内联（内部</a:t>
            </a:r>
            <a:r>
              <a:rPr lang="en-US" altLang="zh-CN" sz="2800" b="1" dirty="0">
                <a:solidFill>
                  <a:srgbClr val="FF0000"/>
                </a:solidFill>
                <a:ea typeface="楷体_GB2312" pitchFamily="49" charset="-122"/>
              </a:rPr>
              <a:t>/</a:t>
            </a:r>
            <a:r>
              <a:rPr lang="zh-CN" altLang="en-US" sz="2800" b="1" dirty="0">
                <a:solidFill>
                  <a:srgbClr val="FF0000"/>
                </a:solidFill>
                <a:ea typeface="楷体_GB2312" pitchFamily="49" charset="-122"/>
              </a:rPr>
              <a:t>内置）函数</a:t>
            </a:r>
            <a:r>
              <a:rPr lang="zh-CN" altLang="en-US" sz="2800" b="1" dirty="0">
                <a:ea typeface="楷体_GB2312" pitchFamily="49" charset="-122"/>
              </a:rPr>
              <a:t>是指</a:t>
            </a:r>
            <a:r>
              <a:rPr lang="zh-CN" altLang="en-US" sz="2800" b="1" dirty="0">
                <a:solidFill>
                  <a:srgbClr val="FFFF00"/>
                </a:solidFill>
                <a:ea typeface="楷体_GB2312" pitchFamily="49" charset="-122"/>
              </a:rPr>
              <a:t>程序在编译时将函数的代码复制到函数的每个调用处，作为函数体的内部扩展</a:t>
            </a:r>
            <a:r>
              <a:rPr lang="zh-CN" altLang="en-US" sz="2800" b="1" dirty="0">
                <a:ea typeface="楷体_GB2312" pitchFamily="49" charset="-122"/>
              </a:rPr>
              <a:t>，以避免函数调用机制所带来的开销，提高程序的执行效率</a:t>
            </a:r>
            <a:endParaRPr lang="zh-CN" altLang="en-US" sz="2800" b="1" dirty="0">
              <a:latin typeface="楷体_GB2312" pitchFamily="49" charset="-122"/>
              <a:ea typeface="楷体_GB2312" pitchFamily="49" charset="-122"/>
            </a:endParaRPr>
          </a:p>
        </p:txBody>
      </p:sp>
      <p:sp>
        <p:nvSpPr>
          <p:cNvPr id="58371" name="Rectangle 5"/>
          <p:cNvSpPr>
            <a:spLocks noChangeArrowheads="1"/>
          </p:cNvSpPr>
          <p:nvPr/>
        </p:nvSpPr>
        <p:spPr bwMode="auto">
          <a:xfrm>
            <a:off x="0" y="68263"/>
            <a:ext cx="91440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2.13.2 </a:t>
            </a:r>
            <a:r>
              <a:rPr lang="zh-CN" altLang="en-US" sz="3600">
                <a:solidFill>
                  <a:srgbClr val="FF9900"/>
                </a:solidFill>
                <a:latin typeface="楷体_GB2312" pitchFamily="49" charset="-122"/>
                <a:ea typeface="楷体_GB2312" pitchFamily="49" charset="-122"/>
              </a:rPr>
              <a:t>内联（</a:t>
            </a:r>
            <a:r>
              <a:rPr lang="en-US" altLang="zh-CN" sz="3600">
                <a:solidFill>
                  <a:srgbClr val="FF9900"/>
                </a:solidFill>
                <a:latin typeface="楷体_GB2312" pitchFamily="49" charset="-122"/>
                <a:ea typeface="楷体_GB2312" pitchFamily="49" charset="-122"/>
              </a:rPr>
              <a:t>inline</a:t>
            </a:r>
            <a:r>
              <a:rPr lang="zh-CN" altLang="en-US" sz="3600">
                <a:solidFill>
                  <a:srgbClr val="FF9900"/>
                </a:solidFill>
                <a:latin typeface="楷体_GB2312" pitchFamily="49" charset="-122"/>
                <a:ea typeface="楷体_GB2312" pitchFamily="49" charset="-122"/>
              </a:rPr>
              <a:t>）函数</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838200"/>
            <a:ext cx="8686800" cy="5791200"/>
          </a:xfrm>
        </p:spPr>
        <p:txBody>
          <a:bodyPr/>
          <a:lstStyle/>
          <a:p>
            <a:pPr eaLnBrk="1" hangingPunct="1">
              <a:lnSpc>
                <a:spcPct val="150000"/>
              </a:lnSpc>
              <a:spcBef>
                <a:spcPts val="600"/>
              </a:spcBef>
              <a:spcAft>
                <a:spcPts val="600"/>
              </a:spcAft>
              <a:buFont typeface="Wingdings" panose="05000000000000000000" pitchFamily="2" charset="2"/>
              <a:buChar char="Ø"/>
              <a:defRPr/>
            </a:pPr>
            <a:r>
              <a:rPr lang="zh-CN" altLang="en-US" sz="3000" b="1" dirty="0">
                <a:ea typeface="楷体_GB2312" pitchFamily="49" charset="-122"/>
              </a:rPr>
              <a:t>内联函数有两种定义方法：一种是</a:t>
            </a:r>
            <a:r>
              <a:rPr lang="zh-CN" altLang="en-US" sz="3000" b="1" dirty="0">
                <a:solidFill>
                  <a:srgbClr val="FFFF00"/>
                </a:solidFill>
                <a:ea typeface="楷体_GB2312" pitchFamily="49" charset="-122"/>
              </a:rPr>
              <a:t>在函数声明时直接定义</a:t>
            </a:r>
            <a:r>
              <a:rPr lang="zh-CN" altLang="en-US" sz="3000" b="1" dirty="0">
                <a:ea typeface="楷体_GB2312" pitchFamily="49" charset="-122"/>
              </a:rPr>
              <a:t>（</a:t>
            </a:r>
            <a:r>
              <a:rPr lang="zh-CN" altLang="en-US" sz="3000" b="1" dirty="0">
                <a:solidFill>
                  <a:srgbClr val="FFFF00"/>
                </a:solidFill>
                <a:ea typeface="楷体_GB2312" pitchFamily="49" charset="-122"/>
              </a:rPr>
              <a:t>隐式定义</a:t>
            </a:r>
            <a:r>
              <a:rPr lang="zh-CN" altLang="en-US" sz="3000" b="1" dirty="0">
                <a:ea typeface="楷体_GB2312" pitchFamily="49" charset="-122"/>
              </a:rPr>
              <a:t>）；另一种是</a:t>
            </a:r>
            <a:r>
              <a:rPr lang="zh-CN" altLang="en-US" sz="3000" b="1" dirty="0">
                <a:solidFill>
                  <a:srgbClr val="FFFF00"/>
                </a:solidFill>
                <a:ea typeface="楷体_GB2312" pitchFamily="49" charset="-122"/>
              </a:rPr>
              <a:t>使用</a:t>
            </a:r>
            <a:r>
              <a:rPr lang="en-US" altLang="zh-CN" sz="3000" b="1" dirty="0">
                <a:solidFill>
                  <a:srgbClr val="FFFF00"/>
                </a:solidFill>
                <a:ea typeface="楷体_GB2312" pitchFamily="49" charset="-122"/>
              </a:rPr>
              <a:t>inline</a:t>
            </a:r>
            <a:r>
              <a:rPr lang="zh-CN" altLang="en-US" sz="3000" b="1" dirty="0">
                <a:solidFill>
                  <a:srgbClr val="FFFF00"/>
                </a:solidFill>
                <a:ea typeface="楷体_GB2312" pitchFamily="49" charset="-122"/>
              </a:rPr>
              <a:t>关键字</a:t>
            </a:r>
            <a:r>
              <a:rPr lang="zh-CN" altLang="en-US" sz="3000" b="1" dirty="0">
                <a:ea typeface="楷体_GB2312" pitchFamily="49" charset="-122"/>
              </a:rPr>
              <a:t>（</a:t>
            </a:r>
            <a:r>
              <a:rPr lang="zh-CN" altLang="en-US" sz="3000" b="1" dirty="0">
                <a:solidFill>
                  <a:srgbClr val="FFFF00"/>
                </a:solidFill>
                <a:ea typeface="楷体_GB2312" pitchFamily="49" charset="-122"/>
              </a:rPr>
              <a:t>显式定义</a:t>
            </a:r>
            <a:r>
              <a:rPr lang="zh-CN" altLang="en-US" sz="3000" b="1" dirty="0">
                <a:ea typeface="楷体_GB2312" pitchFamily="49" charset="-122"/>
              </a:rPr>
              <a:t>）</a:t>
            </a:r>
            <a:endParaRPr lang="en-US" altLang="zh-CN" sz="3000" b="1" dirty="0">
              <a:solidFill>
                <a:srgbClr val="FFFF00"/>
              </a:solidFill>
              <a:ea typeface="楷体_GB2312" pitchFamily="49" charset="-122"/>
            </a:endParaRPr>
          </a:p>
          <a:p>
            <a:pPr eaLnBrk="1" hangingPunct="1">
              <a:lnSpc>
                <a:spcPct val="150000"/>
              </a:lnSpc>
              <a:spcBef>
                <a:spcPts val="600"/>
              </a:spcBef>
              <a:spcAft>
                <a:spcPts val="600"/>
              </a:spcAft>
              <a:buFont typeface="Wingdings" panose="05000000000000000000" pitchFamily="2" charset="2"/>
              <a:buChar char="Ø"/>
              <a:defRPr/>
            </a:pPr>
            <a:r>
              <a:rPr lang="zh-CN" altLang="en-US" sz="3000" b="1" dirty="0">
                <a:latin typeface="楷体_GB2312" pitchFamily="49" charset="-122"/>
                <a:ea typeface="楷体_GB2312" pitchFamily="49" charset="-122"/>
              </a:rPr>
              <a:t>内联函数机制是一种</a:t>
            </a:r>
            <a:r>
              <a:rPr lang="zh-CN" altLang="en-US" sz="3000" b="1" dirty="0">
                <a:solidFill>
                  <a:srgbClr val="FFFF00"/>
                </a:solidFill>
                <a:latin typeface="楷体_GB2312" pitchFamily="49" charset="-122"/>
                <a:ea typeface="楷体_GB2312" pitchFamily="49" charset="-122"/>
              </a:rPr>
              <a:t>用空间换时间</a:t>
            </a:r>
            <a:r>
              <a:rPr lang="zh-CN" altLang="en-US" sz="3000" b="1" dirty="0">
                <a:ea typeface="楷体_GB2312" pitchFamily="49" charset="-122"/>
              </a:rPr>
              <a:t>的措施</a:t>
            </a:r>
            <a:r>
              <a:rPr lang="zh-CN" altLang="en-US" sz="3000" b="1" dirty="0">
                <a:latin typeface="楷体_GB2312" pitchFamily="49" charset="-122"/>
                <a:ea typeface="楷体_GB2312" pitchFamily="49" charset="-122"/>
              </a:rPr>
              <a:t>，若内联函数代码较长且调用过多时，程序空间开销将增加很大。因此，</a:t>
            </a:r>
            <a:r>
              <a:rPr lang="zh-CN" altLang="en-US" sz="3000" b="1" dirty="0">
                <a:solidFill>
                  <a:srgbClr val="FFFF00"/>
                </a:solidFill>
                <a:latin typeface="楷体_GB2312" pitchFamily="49" charset="-122"/>
                <a:ea typeface="楷体_GB2312" pitchFamily="49" charset="-122"/>
              </a:rPr>
              <a:t>只有代码较短</a:t>
            </a:r>
            <a:r>
              <a:rPr lang="zh-CN" altLang="en-US" sz="3000" b="1" dirty="0">
                <a:solidFill>
                  <a:srgbClr val="FFFF00"/>
                </a:solidFill>
                <a:ea typeface="楷体_GB2312" pitchFamily="49" charset="-122"/>
              </a:rPr>
              <a:t>却被频繁调用</a:t>
            </a:r>
            <a:r>
              <a:rPr lang="zh-CN" altLang="en-US" sz="3000" b="1" dirty="0">
                <a:solidFill>
                  <a:srgbClr val="FFFF00"/>
                </a:solidFill>
                <a:latin typeface="楷体_GB2312" pitchFamily="49" charset="-122"/>
                <a:ea typeface="楷体_GB2312" pitchFamily="49" charset="-122"/>
              </a:rPr>
              <a:t>的函数才适合定义为内联函数</a:t>
            </a:r>
            <a:r>
              <a:rPr lang="zh-CN" altLang="en-US" sz="3000" b="1" dirty="0">
                <a:latin typeface="楷体_GB2312" pitchFamily="49" charset="-122"/>
                <a:ea typeface="楷体_GB2312" pitchFamily="49" charset="-122"/>
              </a:rPr>
              <a:t>，对于代码较长的函数最好作为一般函数处理</a:t>
            </a:r>
            <a:endParaRPr lang="zh-CN" altLang="en-US" sz="3000" b="1" dirty="0">
              <a:solidFill>
                <a:srgbClr val="FFFF00"/>
              </a:solidFill>
              <a:ea typeface="楷体_GB2312" pitchFamily="49" charset="-122"/>
            </a:endParaRPr>
          </a:p>
        </p:txBody>
      </p:sp>
      <p:sp>
        <p:nvSpPr>
          <p:cNvPr id="59395" name="Rectangle 5"/>
          <p:cNvSpPr>
            <a:spLocks noChangeArrowheads="1"/>
          </p:cNvSpPr>
          <p:nvPr/>
        </p:nvSpPr>
        <p:spPr bwMode="auto">
          <a:xfrm>
            <a:off x="0" y="68263"/>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2.13.2 </a:t>
            </a:r>
            <a:r>
              <a:rPr lang="zh-CN" altLang="en-US" sz="3600">
                <a:solidFill>
                  <a:srgbClr val="FF9900"/>
                </a:solidFill>
                <a:latin typeface="楷体_GB2312" pitchFamily="49" charset="-122"/>
                <a:ea typeface="楷体_GB2312" pitchFamily="49" charset="-122"/>
              </a:rPr>
              <a:t>内联（</a:t>
            </a:r>
            <a:r>
              <a:rPr lang="en-US" altLang="zh-CN" sz="3600">
                <a:solidFill>
                  <a:srgbClr val="FF9900"/>
                </a:solidFill>
                <a:latin typeface="楷体_GB2312" pitchFamily="49" charset="-122"/>
                <a:ea typeface="楷体_GB2312" pitchFamily="49" charset="-122"/>
              </a:rPr>
              <a:t>inline</a:t>
            </a:r>
            <a:r>
              <a:rPr lang="zh-CN" altLang="en-US" sz="3600">
                <a:solidFill>
                  <a:srgbClr val="FF9900"/>
                </a:solidFill>
                <a:latin typeface="楷体_GB2312" pitchFamily="49" charset="-122"/>
                <a:ea typeface="楷体_GB2312" pitchFamily="49" charset="-122"/>
              </a:rPr>
              <a:t>）函数</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838200"/>
            <a:ext cx="8686800" cy="5791200"/>
          </a:xfrm>
        </p:spPr>
        <p:txBody>
          <a:bodyPr/>
          <a:lstStyle/>
          <a:p>
            <a:pPr eaLnBrk="1" hangingPunct="1">
              <a:lnSpc>
                <a:spcPct val="120000"/>
              </a:lnSpc>
              <a:spcBef>
                <a:spcPts val="300"/>
              </a:spcBef>
              <a:spcAft>
                <a:spcPts val="300"/>
              </a:spcAft>
              <a:buFont typeface="Wingdings" panose="05000000000000000000" pitchFamily="2" charset="2"/>
              <a:buChar char="Ø"/>
              <a:defRPr/>
            </a:pPr>
            <a:r>
              <a:rPr lang="zh-CN" altLang="en-US" sz="3000" b="1" dirty="0">
                <a:latin typeface="楷体_GB2312" pitchFamily="49" charset="-122"/>
                <a:ea typeface="楷体_GB2312" pitchFamily="49" charset="-122"/>
              </a:rPr>
              <a:t>一般情况下，对内联函数还有如下的</a:t>
            </a:r>
            <a:r>
              <a:rPr lang="zh-CN" altLang="en-GB" sz="3000" b="1" dirty="0">
                <a:latin typeface="楷体_GB2312" pitchFamily="49" charset="-122"/>
                <a:ea typeface="楷体_GB2312" pitchFamily="49" charset="-122"/>
              </a:rPr>
              <a:t>限制：</a:t>
            </a:r>
            <a:endParaRPr lang="zh-CN" altLang="en-US" sz="3000" b="1" dirty="0">
              <a:latin typeface="楷体_GB2312" pitchFamily="49" charset="-122"/>
              <a:ea typeface="楷体_GB2312" pitchFamily="49" charset="-122"/>
            </a:endParaRPr>
          </a:p>
          <a:p>
            <a:pPr eaLnBrk="1" hangingPunct="1">
              <a:lnSpc>
                <a:spcPct val="120000"/>
              </a:lnSpc>
              <a:spcBef>
                <a:spcPts val="300"/>
              </a:spcBef>
              <a:spcAft>
                <a:spcPts val="300"/>
              </a:spcAft>
              <a:buFont typeface="Wingdings" panose="05000000000000000000" pitchFamily="2" charset="2"/>
              <a:buNone/>
              <a:defRPr/>
            </a:pPr>
            <a:r>
              <a:rPr lang="en-US" altLang="zh-CN" sz="3000" b="1" dirty="0">
                <a:latin typeface="楷体_GB2312" pitchFamily="49" charset="-122"/>
                <a:ea typeface="楷体_GB2312" pitchFamily="49" charset="-122"/>
              </a:rPr>
              <a:t>   (1) </a:t>
            </a:r>
            <a:r>
              <a:rPr lang="zh-CN" altLang="en-GB" sz="3000" b="1" dirty="0">
                <a:solidFill>
                  <a:srgbClr val="FFFF00"/>
                </a:solidFill>
                <a:latin typeface="楷体_GB2312" pitchFamily="49" charset="-122"/>
                <a:ea typeface="楷体_GB2312" pitchFamily="49" charset="-122"/>
              </a:rPr>
              <a:t>不能</a:t>
            </a:r>
            <a:r>
              <a:rPr lang="zh-CN" altLang="en-US" sz="3000" b="1" dirty="0">
                <a:solidFill>
                  <a:srgbClr val="FFFF00"/>
                </a:solidFill>
                <a:latin typeface="楷体_GB2312" pitchFamily="49" charset="-122"/>
                <a:ea typeface="楷体_GB2312" pitchFamily="49" charset="-122"/>
              </a:rPr>
              <a:t>包含</a:t>
            </a:r>
            <a:r>
              <a:rPr lang="zh-CN" altLang="en-GB" sz="3000" b="1" dirty="0">
                <a:solidFill>
                  <a:srgbClr val="FFFF00"/>
                </a:solidFill>
                <a:latin typeface="楷体_GB2312" pitchFamily="49" charset="-122"/>
                <a:ea typeface="楷体_GB2312" pitchFamily="49" charset="-122"/>
              </a:rPr>
              <a:t>递归</a:t>
            </a:r>
            <a:endParaRPr lang="zh-CN" altLang="en-US" sz="3000" b="1" dirty="0">
              <a:solidFill>
                <a:srgbClr val="FFFF00"/>
              </a:solidFill>
              <a:latin typeface="楷体_GB2312" pitchFamily="49" charset="-122"/>
              <a:ea typeface="楷体_GB2312" pitchFamily="49" charset="-122"/>
            </a:endParaRPr>
          </a:p>
          <a:p>
            <a:pPr eaLnBrk="1" hangingPunct="1">
              <a:lnSpc>
                <a:spcPct val="120000"/>
              </a:lnSpc>
              <a:spcBef>
                <a:spcPts val="300"/>
              </a:spcBef>
              <a:spcAft>
                <a:spcPts val="300"/>
              </a:spcAft>
              <a:buFont typeface="Wingdings" panose="05000000000000000000" pitchFamily="2" charset="2"/>
              <a:buNone/>
              <a:defRPr/>
            </a:pPr>
            <a:r>
              <a:rPr lang="zh-CN" altLang="en-GB" sz="3000" b="1" dirty="0">
                <a:latin typeface="楷体_GB2312" pitchFamily="49" charset="-122"/>
                <a:ea typeface="楷体_GB2312" pitchFamily="49" charset="-122"/>
              </a:rPr>
              <a:t> </a:t>
            </a:r>
            <a:r>
              <a:rPr lang="zh-CN" altLang="en-US" sz="3000" b="1" dirty="0">
                <a:latin typeface="楷体_GB2312" pitchFamily="49" charset="-122"/>
                <a:ea typeface="楷体_GB2312" pitchFamily="49" charset="-122"/>
              </a:rPr>
              <a:t> </a:t>
            </a:r>
            <a:r>
              <a:rPr lang="zh-CN" altLang="en-GB" sz="3000" b="1" dirty="0">
                <a:latin typeface="楷体_GB2312" pitchFamily="49" charset="-122"/>
                <a:ea typeface="楷体_GB2312" pitchFamily="49" charset="-122"/>
              </a:rPr>
              <a:t> (2) </a:t>
            </a:r>
            <a:r>
              <a:rPr lang="zh-CN" altLang="en-GB" sz="3000" b="1" dirty="0">
                <a:solidFill>
                  <a:srgbClr val="FFFF00"/>
                </a:solidFill>
                <a:latin typeface="楷体_GB2312" pitchFamily="49" charset="-122"/>
                <a:ea typeface="楷体_GB2312" pitchFamily="49" charset="-122"/>
              </a:rPr>
              <a:t>不能包含静态数据</a:t>
            </a:r>
            <a:endParaRPr lang="zh-CN" altLang="en-US" sz="3000" b="1" dirty="0">
              <a:solidFill>
                <a:srgbClr val="FFFF00"/>
              </a:solidFill>
              <a:latin typeface="楷体_GB2312" pitchFamily="49" charset="-122"/>
              <a:ea typeface="楷体_GB2312" pitchFamily="49" charset="-122"/>
            </a:endParaRPr>
          </a:p>
          <a:p>
            <a:pPr eaLnBrk="1" hangingPunct="1">
              <a:lnSpc>
                <a:spcPct val="120000"/>
              </a:lnSpc>
              <a:spcBef>
                <a:spcPts val="300"/>
              </a:spcBef>
              <a:spcAft>
                <a:spcPts val="300"/>
              </a:spcAft>
              <a:buFont typeface="Wingdings" panose="05000000000000000000" pitchFamily="2" charset="2"/>
              <a:buNone/>
              <a:defRPr/>
            </a:pPr>
            <a:r>
              <a:rPr lang="zh-CN" altLang="en-GB" sz="3000" b="1" dirty="0">
                <a:latin typeface="楷体_GB2312" pitchFamily="49" charset="-122"/>
                <a:ea typeface="楷体_GB2312" pitchFamily="49" charset="-122"/>
              </a:rPr>
              <a:t>  </a:t>
            </a:r>
            <a:r>
              <a:rPr lang="zh-CN" altLang="en-US" sz="3000" b="1" dirty="0">
                <a:latin typeface="楷体_GB2312" pitchFamily="49" charset="-122"/>
                <a:ea typeface="楷体_GB2312" pitchFamily="49" charset="-122"/>
              </a:rPr>
              <a:t> </a:t>
            </a:r>
            <a:r>
              <a:rPr lang="zh-CN" altLang="en-GB" sz="3000" b="1" dirty="0">
                <a:latin typeface="楷体_GB2312" pitchFamily="49" charset="-122"/>
                <a:ea typeface="楷体_GB2312" pitchFamily="49" charset="-122"/>
              </a:rPr>
              <a:t>(3) </a:t>
            </a:r>
            <a:r>
              <a:rPr lang="zh-CN" altLang="en-GB" sz="3000" b="1" dirty="0">
                <a:solidFill>
                  <a:srgbClr val="FFFF00"/>
                </a:solidFill>
                <a:latin typeface="楷体_GB2312" pitchFamily="49" charset="-122"/>
                <a:ea typeface="楷体_GB2312" pitchFamily="49" charset="-122"/>
              </a:rPr>
              <a:t>不能包含循环</a:t>
            </a:r>
            <a:endParaRPr lang="zh-CN" altLang="en-US" sz="3000" b="1" dirty="0">
              <a:solidFill>
                <a:srgbClr val="FFFF00"/>
              </a:solidFill>
              <a:latin typeface="楷体_GB2312" pitchFamily="49" charset="-122"/>
              <a:ea typeface="楷体_GB2312" pitchFamily="49" charset="-122"/>
            </a:endParaRPr>
          </a:p>
          <a:p>
            <a:pPr eaLnBrk="1" hangingPunct="1">
              <a:lnSpc>
                <a:spcPct val="120000"/>
              </a:lnSpc>
              <a:spcBef>
                <a:spcPts val="300"/>
              </a:spcBef>
              <a:spcAft>
                <a:spcPts val="300"/>
              </a:spcAft>
              <a:buFont typeface="Wingdings" panose="05000000000000000000" pitchFamily="2" charset="2"/>
              <a:buNone/>
              <a:defRPr/>
            </a:pPr>
            <a:r>
              <a:rPr lang="zh-CN" altLang="en-GB" sz="3000" b="1" dirty="0">
                <a:latin typeface="楷体_GB2312" pitchFamily="49" charset="-122"/>
                <a:ea typeface="楷体_GB2312" pitchFamily="49" charset="-122"/>
              </a:rPr>
              <a:t>  </a:t>
            </a:r>
            <a:r>
              <a:rPr lang="zh-CN" altLang="en-US" sz="3000" b="1" dirty="0">
                <a:latin typeface="楷体_GB2312" pitchFamily="49" charset="-122"/>
                <a:ea typeface="楷体_GB2312" pitchFamily="49" charset="-122"/>
              </a:rPr>
              <a:t> </a:t>
            </a:r>
            <a:r>
              <a:rPr lang="zh-CN" altLang="en-GB" sz="3000" b="1" dirty="0">
                <a:latin typeface="楷体_GB2312" pitchFamily="49" charset="-122"/>
                <a:ea typeface="楷体_GB2312" pitchFamily="49" charset="-122"/>
              </a:rPr>
              <a:t>(4) </a:t>
            </a:r>
            <a:r>
              <a:rPr lang="zh-CN" altLang="en-GB" sz="3000" b="1" dirty="0">
                <a:solidFill>
                  <a:srgbClr val="FFFF00"/>
                </a:solidFill>
                <a:latin typeface="楷体_GB2312" pitchFamily="49" charset="-122"/>
                <a:ea typeface="楷体_GB2312" pitchFamily="49" charset="-122"/>
              </a:rPr>
              <a:t>不能包含</a:t>
            </a:r>
            <a:r>
              <a:rPr lang="en-GB" altLang="zh-CN" sz="3000" b="1" dirty="0">
                <a:solidFill>
                  <a:srgbClr val="FFFF00"/>
                </a:solidFill>
                <a:latin typeface="楷体_GB2312" pitchFamily="49" charset="-122"/>
                <a:ea typeface="楷体_GB2312" pitchFamily="49" charset="-122"/>
              </a:rPr>
              <a:t>switch</a:t>
            </a:r>
            <a:r>
              <a:rPr lang="zh-CN" altLang="en-GB" sz="3000" b="1" dirty="0">
                <a:solidFill>
                  <a:srgbClr val="FFFF00"/>
                </a:solidFill>
                <a:latin typeface="楷体_GB2312" pitchFamily="49" charset="-122"/>
                <a:ea typeface="楷体_GB2312" pitchFamily="49" charset="-122"/>
              </a:rPr>
              <a:t>和</a:t>
            </a:r>
            <a:r>
              <a:rPr lang="en-GB" altLang="zh-CN" sz="3000" b="1" dirty="0" err="1">
                <a:solidFill>
                  <a:srgbClr val="FFFF00"/>
                </a:solidFill>
                <a:latin typeface="楷体_GB2312" pitchFamily="49" charset="-122"/>
                <a:ea typeface="楷体_GB2312" pitchFamily="49" charset="-122"/>
              </a:rPr>
              <a:t>goto</a:t>
            </a:r>
            <a:r>
              <a:rPr lang="zh-CN" altLang="en-GB" sz="3000" b="1" dirty="0">
                <a:solidFill>
                  <a:srgbClr val="FFFF00"/>
                </a:solidFill>
                <a:latin typeface="楷体_GB2312" pitchFamily="49" charset="-122"/>
                <a:ea typeface="楷体_GB2312" pitchFamily="49" charset="-122"/>
              </a:rPr>
              <a:t>语句</a:t>
            </a:r>
            <a:endParaRPr lang="zh-CN" altLang="en-US" sz="3000" b="1" dirty="0">
              <a:solidFill>
                <a:srgbClr val="FFFF00"/>
              </a:solidFill>
              <a:latin typeface="楷体_GB2312" pitchFamily="49" charset="-122"/>
              <a:ea typeface="楷体_GB2312" pitchFamily="49" charset="-122"/>
            </a:endParaRPr>
          </a:p>
          <a:p>
            <a:pPr eaLnBrk="1" hangingPunct="1">
              <a:lnSpc>
                <a:spcPct val="120000"/>
              </a:lnSpc>
              <a:spcBef>
                <a:spcPts val="300"/>
              </a:spcBef>
              <a:spcAft>
                <a:spcPts val="300"/>
              </a:spcAft>
              <a:buFont typeface="Wingdings" panose="05000000000000000000" pitchFamily="2" charset="2"/>
              <a:buNone/>
              <a:defRPr/>
            </a:pPr>
            <a:r>
              <a:rPr lang="zh-CN" altLang="en-GB" sz="3000" b="1" dirty="0">
                <a:latin typeface="楷体_GB2312" pitchFamily="49" charset="-122"/>
                <a:ea typeface="楷体_GB2312" pitchFamily="49" charset="-122"/>
              </a:rPr>
              <a:t> </a:t>
            </a:r>
            <a:r>
              <a:rPr lang="zh-CN" altLang="en-US" sz="3000" b="1" dirty="0">
                <a:latin typeface="楷体_GB2312" pitchFamily="49" charset="-122"/>
                <a:ea typeface="楷体_GB2312" pitchFamily="49" charset="-122"/>
              </a:rPr>
              <a:t> </a:t>
            </a:r>
            <a:r>
              <a:rPr lang="zh-CN" altLang="en-GB" sz="3000" b="1" dirty="0">
                <a:latin typeface="楷体_GB2312" pitchFamily="49" charset="-122"/>
                <a:ea typeface="楷体_GB2312" pitchFamily="49" charset="-122"/>
              </a:rPr>
              <a:t> (5) </a:t>
            </a:r>
            <a:r>
              <a:rPr lang="zh-CN" altLang="en-GB" sz="3000" b="1" dirty="0">
                <a:solidFill>
                  <a:srgbClr val="FFFF00"/>
                </a:solidFill>
                <a:latin typeface="楷体_GB2312" pitchFamily="49" charset="-122"/>
                <a:ea typeface="楷体_GB2312" pitchFamily="49" charset="-122"/>
              </a:rPr>
              <a:t>不能包含数组</a:t>
            </a:r>
            <a:endParaRPr lang="zh-CN" altLang="en-US" sz="3000" b="1" dirty="0">
              <a:solidFill>
                <a:srgbClr val="FFFF00"/>
              </a:solidFill>
              <a:latin typeface="楷体_GB2312" pitchFamily="49" charset="-122"/>
              <a:ea typeface="楷体_GB2312" pitchFamily="49" charset="-122"/>
            </a:endParaRPr>
          </a:p>
          <a:p>
            <a:pPr marL="0" indent="360045" eaLnBrk="1" hangingPunct="1">
              <a:lnSpc>
                <a:spcPct val="120000"/>
              </a:lnSpc>
              <a:spcBef>
                <a:spcPts val="300"/>
              </a:spcBef>
              <a:spcAft>
                <a:spcPts val="300"/>
              </a:spcAft>
              <a:buFont typeface="Wingdings" panose="05000000000000000000" pitchFamily="2" charset="2"/>
              <a:buNone/>
              <a:defRPr/>
            </a:pPr>
            <a:r>
              <a:rPr lang="zh-CN" altLang="en-GB" sz="3000" b="1" dirty="0">
                <a:latin typeface="楷体_GB2312" pitchFamily="49" charset="-122"/>
                <a:ea typeface="楷体_GB2312" pitchFamily="49" charset="-122"/>
              </a:rPr>
              <a:t>若一个内联函数定义不</a:t>
            </a:r>
            <a:r>
              <a:rPr lang="zh-CN" altLang="en-US" sz="3000" b="1" dirty="0">
                <a:latin typeface="楷体_GB2312" pitchFamily="49" charset="-122"/>
                <a:ea typeface="楷体_GB2312" pitchFamily="49" charset="-122"/>
              </a:rPr>
              <a:t>能</a:t>
            </a:r>
            <a:r>
              <a:rPr lang="zh-CN" altLang="en-GB" sz="3000" b="1" dirty="0">
                <a:latin typeface="楷体_GB2312" pitchFamily="49" charset="-122"/>
                <a:ea typeface="楷体_GB2312" pitchFamily="49" charset="-122"/>
              </a:rPr>
              <a:t>满足以上限制，则编译</a:t>
            </a:r>
            <a:r>
              <a:rPr lang="zh-CN" altLang="en-US" sz="3000" b="1" dirty="0">
                <a:latin typeface="楷体_GB2312" pitchFamily="49" charset="-122"/>
                <a:ea typeface="楷体_GB2312" pitchFamily="49" charset="-122"/>
              </a:rPr>
              <a:t>系统将自动</a:t>
            </a:r>
            <a:r>
              <a:rPr lang="zh-CN" altLang="en-GB" sz="3000" b="1" dirty="0">
                <a:latin typeface="楷体_GB2312" pitchFamily="49" charset="-122"/>
                <a:ea typeface="楷体_GB2312" pitchFamily="49" charset="-122"/>
              </a:rPr>
              <a:t>把它当作普通函数</a:t>
            </a:r>
            <a:r>
              <a:rPr lang="zh-CN" altLang="en-US" sz="3000" b="1" dirty="0">
                <a:latin typeface="楷体_GB2312" pitchFamily="49" charset="-122"/>
                <a:ea typeface="楷体_GB2312" pitchFamily="49" charset="-122"/>
              </a:rPr>
              <a:t>处理</a:t>
            </a:r>
            <a:endParaRPr lang="zh-CN" altLang="en-US" sz="3000" b="1" dirty="0">
              <a:latin typeface="楷体_GB2312" pitchFamily="49" charset="-122"/>
              <a:ea typeface="楷体_GB2312" pitchFamily="49" charset="-122"/>
            </a:endParaRPr>
          </a:p>
          <a:p>
            <a:pPr marL="0" indent="0" algn="ctr" eaLnBrk="1" hangingPunct="1">
              <a:lnSpc>
                <a:spcPct val="150000"/>
              </a:lnSpc>
              <a:spcBef>
                <a:spcPts val="600"/>
              </a:spcBef>
              <a:spcAft>
                <a:spcPts val="600"/>
              </a:spcAft>
              <a:buFont typeface="Wingdings" panose="05000000000000000000" pitchFamily="2" charset="2"/>
              <a:buNone/>
              <a:defRPr/>
            </a:pPr>
            <a:r>
              <a:rPr lang="en-US" altLang="zh-CN" b="1" dirty="0">
                <a:latin typeface="楷体_GB2312" pitchFamily="49" charset="-122"/>
                <a:ea typeface="楷体_GB2312" pitchFamily="49" charset="-122"/>
                <a:hlinkClick r:id="rId1"/>
              </a:rPr>
              <a:t>【</a:t>
            </a:r>
            <a:r>
              <a:rPr lang="zh-CN" altLang="en-US" b="1" dirty="0">
                <a:latin typeface="楷体_GB2312" pitchFamily="49" charset="-122"/>
                <a:ea typeface="楷体_GB2312" pitchFamily="49" charset="-122"/>
                <a:hlinkClick r:id="rId1"/>
              </a:rPr>
              <a:t>例</a:t>
            </a:r>
            <a:r>
              <a:rPr lang="en-US" altLang="zh-CN" b="1" dirty="0">
                <a:latin typeface="楷体_GB2312" pitchFamily="49" charset="-122"/>
                <a:ea typeface="楷体_GB2312" pitchFamily="49" charset="-122"/>
                <a:hlinkClick r:id="rId1"/>
              </a:rPr>
              <a:t>2.11】</a:t>
            </a:r>
            <a:r>
              <a:rPr lang="zh-CN" altLang="en-US" b="1" dirty="0">
                <a:latin typeface="楷体_GB2312" pitchFamily="49" charset="-122"/>
                <a:ea typeface="楷体_GB2312" pitchFamily="49" charset="-122"/>
              </a:rPr>
              <a:t>内联函数的使用 </a:t>
            </a:r>
            <a:endParaRPr lang="zh-CN" altLang="en-US" b="1" dirty="0">
              <a:latin typeface="楷体_GB2312" pitchFamily="49" charset="-122"/>
              <a:ea typeface="楷体_GB2312" pitchFamily="49" charset="-122"/>
            </a:endParaRPr>
          </a:p>
        </p:txBody>
      </p:sp>
      <p:sp>
        <p:nvSpPr>
          <p:cNvPr id="60419" name="Rectangle 5"/>
          <p:cNvSpPr>
            <a:spLocks noChangeArrowheads="1"/>
          </p:cNvSpPr>
          <p:nvPr/>
        </p:nvSpPr>
        <p:spPr bwMode="auto">
          <a:xfrm>
            <a:off x="0" y="68263"/>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2.13.2 </a:t>
            </a:r>
            <a:r>
              <a:rPr lang="zh-CN" altLang="en-US" sz="3600">
                <a:solidFill>
                  <a:srgbClr val="FF9900"/>
                </a:solidFill>
                <a:latin typeface="楷体_GB2312" pitchFamily="49" charset="-122"/>
                <a:ea typeface="楷体_GB2312" pitchFamily="49" charset="-122"/>
              </a:rPr>
              <a:t>内联（</a:t>
            </a:r>
            <a:r>
              <a:rPr lang="en-US" altLang="zh-CN" sz="3600">
                <a:solidFill>
                  <a:srgbClr val="FF9900"/>
                </a:solidFill>
                <a:latin typeface="楷体_GB2312" pitchFamily="49" charset="-122"/>
                <a:ea typeface="楷体_GB2312" pitchFamily="49" charset="-122"/>
              </a:rPr>
              <a:t>inline</a:t>
            </a:r>
            <a:r>
              <a:rPr lang="zh-CN" altLang="en-US" sz="3600">
                <a:solidFill>
                  <a:srgbClr val="FF9900"/>
                </a:solidFill>
                <a:latin typeface="楷体_GB2312" pitchFamily="49" charset="-122"/>
                <a:ea typeface="楷体_GB2312" pitchFamily="49" charset="-122"/>
              </a:rPr>
              <a:t>）函数</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784225"/>
            <a:ext cx="8686800" cy="6019800"/>
          </a:xfrm>
        </p:spPr>
        <p:txBody>
          <a:bodyPr/>
          <a:lstStyle/>
          <a:p>
            <a:pPr eaLnBrk="1">
              <a:lnSpc>
                <a:spcPct val="110000"/>
              </a:lnSpc>
              <a:spcBef>
                <a:spcPts val="300"/>
              </a:spcBef>
              <a:spcAft>
                <a:spcPts val="300"/>
              </a:spcAft>
              <a:buFont typeface="Wingdings" panose="05000000000000000000" pitchFamily="2" charset="2"/>
              <a:buChar char="u"/>
              <a:defRPr/>
            </a:pPr>
            <a:r>
              <a:rPr lang="zh-CN" altLang="en-US" sz="2600" b="1" dirty="0">
                <a:solidFill>
                  <a:srgbClr val="FFFF00"/>
                </a:solidFill>
                <a:latin typeface="楷体_GB2312" pitchFamily="49" charset="-122"/>
                <a:ea typeface="楷体_GB2312" pitchFamily="49" charset="-122"/>
              </a:rPr>
              <a:t>如果在函数的声明或定义中，为形参指定了一个默认值</a:t>
            </a:r>
            <a:r>
              <a:rPr lang="zh-CN" altLang="en-US" sz="2600" b="1" dirty="0">
                <a:latin typeface="楷体_GB2312" pitchFamily="49" charset="-122"/>
                <a:ea typeface="楷体_GB2312" pitchFamily="49" charset="-122"/>
              </a:rPr>
              <a:t>，则称</a:t>
            </a:r>
            <a:r>
              <a:rPr lang="zh-CN" altLang="en-US" sz="2600" b="1" dirty="0">
                <a:ea typeface="楷体_GB2312" pitchFamily="49" charset="-122"/>
              </a:rPr>
              <a:t>此函数为</a:t>
            </a:r>
            <a:r>
              <a:rPr lang="zh-CN" altLang="en-US" sz="2600" b="1" dirty="0">
                <a:solidFill>
                  <a:srgbClr val="FF3300"/>
                </a:solidFill>
                <a:latin typeface="楷体_GB2312" pitchFamily="49" charset="-122"/>
                <a:ea typeface="楷体_GB2312" pitchFamily="49" charset="-122"/>
              </a:rPr>
              <a:t>带默认参数的函数</a:t>
            </a:r>
            <a:r>
              <a:rPr lang="zh-CN" altLang="en-US" sz="2600" b="1" dirty="0">
                <a:latin typeface="楷体_GB2312" pitchFamily="49" charset="-122"/>
                <a:ea typeface="楷体_GB2312" pitchFamily="49" charset="-122"/>
              </a:rPr>
              <a:t>。当</a:t>
            </a:r>
            <a:r>
              <a:rPr lang="zh-CN" altLang="en-US" sz="2600" b="1" dirty="0">
                <a:solidFill>
                  <a:srgbClr val="FFC000"/>
                </a:solidFill>
                <a:latin typeface="楷体_GB2312" pitchFamily="49" charset="-122"/>
                <a:ea typeface="楷体_GB2312" pitchFamily="49" charset="-122"/>
              </a:rPr>
              <a:t>函数调用发生</a:t>
            </a:r>
            <a:r>
              <a:rPr lang="zh-CN" altLang="en-US" sz="2600" b="1" dirty="0">
                <a:latin typeface="楷体_GB2312" pitchFamily="49" charset="-122"/>
                <a:ea typeface="楷体_GB2312" pitchFamily="49" charset="-122"/>
              </a:rPr>
              <a:t>后，在形参表中等号后的各个</a:t>
            </a:r>
            <a:r>
              <a:rPr lang="zh-CN" altLang="en-US" sz="2600" b="1" dirty="0">
                <a:solidFill>
                  <a:srgbClr val="FFC000"/>
                </a:solidFill>
                <a:latin typeface="楷体_GB2312" pitchFamily="49" charset="-122"/>
                <a:ea typeface="楷体_GB2312" pitchFamily="49" charset="-122"/>
              </a:rPr>
              <a:t>“默认值”可以起到传递实参的作用</a:t>
            </a:r>
            <a:endParaRPr lang="zh-CN" altLang="en-US" sz="2600" b="1" dirty="0">
              <a:solidFill>
                <a:srgbClr val="FFC000"/>
              </a:solidFill>
              <a:latin typeface="楷体_GB2312" pitchFamily="49" charset="-122"/>
              <a:ea typeface="楷体_GB2312" pitchFamily="49" charset="-122"/>
            </a:endParaRPr>
          </a:p>
          <a:p>
            <a:pPr eaLnBrk="1">
              <a:lnSpc>
                <a:spcPct val="110000"/>
              </a:lnSpc>
              <a:spcBef>
                <a:spcPts val="300"/>
              </a:spcBef>
              <a:spcAft>
                <a:spcPts val="300"/>
              </a:spcAft>
              <a:buFont typeface="Wingdings" panose="05000000000000000000" pitchFamily="2" charset="2"/>
              <a:buChar char="u"/>
              <a:defRPr/>
            </a:pPr>
            <a:r>
              <a:rPr lang="zh-CN" altLang="en-US" sz="2600" b="1" dirty="0">
                <a:latin typeface="楷体_GB2312" pitchFamily="49" charset="-122"/>
                <a:ea typeface="楷体_GB2312" pitchFamily="49" charset="-122"/>
              </a:rPr>
              <a:t>如果函数有多个默认参数，则</a:t>
            </a:r>
            <a:r>
              <a:rPr lang="zh-CN" altLang="en-US" sz="2600" b="1" dirty="0">
                <a:solidFill>
                  <a:srgbClr val="FFFF00"/>
                </a:solidFill>
                <a:latin typeface="楷体_GB2312" pitchFamily="49" charset="-122"/>
                <a:ea typeface="楷体_GB2312" pitchFamily="49" charset="-122"/>
              </a:rPr>
              <a:t>默认参数必须是</a:t>
            </a:r>
            <a:r>
              <a:rPr lang="zh-CN" altLang="en-US" sz="2600" b="1" dirty="0">
                <a:solidFill>
                  <a:srgbClr val="FF0000"/>
                </a:solidFill>
                <a:latin typeface="楷体_GB2312" pitchFamily="49" charset="-122"/>
                <a:ea typeface="楷体_GB2312" pitchFamily="49" charset="-122"/>
              </a:rPr>
              <a:t>从右向左</a:t>
            </a:r>
            <a:r>
              <a:rPr lang="zh-CN" altLang="en-US" sz="2600" b="1" dirty="0">
                <a:solidFill>
                  <a:srgbClr val="FFFF00"/>
                </a:solidFill>
                <a:latin typeface="楷体_GB2312" pitchFamily="49" charset="-122"/>
                <a:ea typeface="楷体_GB2312" pitchFamily="49" charset="-122"/>
              </a:rPr>
              <a:t>设置，并且在一个默认参数的右边不能有未指定默认值的参数</a:t>
            </a:r>
            <a:r>
              <a:rPr lang="zh-CN" altLang="en-US" sz="2600" b="1" dirty="0">
                <a:latin typeface="楷体_GB2312" pitchFamily="49" charset="-122"/>
                <a:ea typeface="楷体_GB2312" pitchFamily="49" charset="-122"/>
              </a:rPr>
              <a:t> </a:t>
            </a:r>
            <a:endParaRPr lang="zh-CN" altLang="en-US" sz="2600" b="1" dirty="0">
              <a:latin typeface="楷体_GB2312" pitchFamily="49" charset="-122"/>
              <a:ea typeface="楷体_GB2312" pitchFamily="49" charset="-122"/>
            </a:endParaRPr>
          </a:p>
          <a:p>
            <a:pPr marL="720090" indent="0" eaLnBrk="1">
              <a:lnSpc>
                <a:spcPct val="11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rPr>
              <a:t>void fun(</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a=3,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b=6,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c,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d);</a:t>
            </a:r>
            <a:endParaRPr lang="en-US" altLang="zh-CN" sz="2600" b="1" dirty="0">
              <a:latin typeface="楷体_GB2312" pitchFamily="49" charset="-122"/>
              <a:ea typeface="楷体_GB2312" pitchFamily="49" charset="-122"/>
            </a:endParaRPr>
          </a:p>
          <a:p>
            <a:pPr marL="720090" indent="0" eaLnBrk="1">
              <a:lnSpc>
                <a:spcPct val="110000"/>
              </a:lnSpc>
              <a:spcBef>
                <a:spcPts val="300"/>
              </a:spcBef>
              <a:spcAft>
                <a:spcPts val="300"/>
              </a:spcAft>
              <a:buFont typeface="Wingdings" panose="05000000000000000000" pitchFamily="2" charset="2"/>
              <a:buNone/>
              <a:defRPr/>
            </a:pPr>
            <a:r>
              <a:rPr lang="en-US" altLang="zh-CN" sz="2600" b="1" dirty="0">
                <a:latin typeface="楷体_GB2312" pitchFamily="49" charset="-122"/>
                <a:ea typeface="楷体_GB2312" pitchFamily="49" charset="-122"/>
              </a:rPr>
              <a:t>void fun(</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a=65,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b=3,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c, </a:t>
            </a:r>
            <a:r>
              <a:rPr lang="en-US" altLang="zh-CN" sz="2600" b="1" dirty="0" err="1">
                <a:latin typeface="楷体_GB2312" pitchFamily="49" charset="-122"/>
                <a:ea typeface="楷体_GB2312" pitchFamily="49" charset="-122"/>
              </a:rPr>
              <a:t>int</a:t>
            </a:r>
            <a:r>
              <a:rPr lang="en-US" altLang="zh-CN" sz="2600" b="1" dirty="0">
                <a:latin typeface="楷体_GB2312" pitchFamily="49" charset="-122"/>
                <a:ea typeface="楷体_GB2312" pitchFamily="49" charset="-122"/>
              </a:rPr>
              <a:t> d=3);</a:t>
            </a:r>
            <a:endParaRPr lang="en-US" altLang="zh-CN" sz="2600" b="1" dirty="0">
              <a:latin typeface="楷体_GB2312" pitchFamily="49" charset="-122"/>
              <a:ea typeface="楷体_GB2312" pitchFamily="49" charset="-122"/>
            </a:endParaRPr>
          </a:p>
          <a:p>
            <a:pPr eaLnBrk="1">
              <a:lnSpc>
                <a:spcPct val="110000"/>
              </a:lnSpc>
              <a:spcBef>
                <a:spcPts val="300"/>
              </a:spcBef>
              <a:spcAft>
                <a:spcPts val="300"/>
              </a:spcAft>
              <a:buFont typeface="Wingdings" panose="05000000000000000000" pitchFamily="2" charset="2"/>
              <a:buChar char="u"/>
              <a:defRPr/>
            </a:pPr>
            <a:r>
              <a:rPr lang="zh-CN" altLang="en-US" sz="2600" b="1" dirty="0">
                <a:latin typeface="楷体_GB2312" pitchFamily="49" charset="-122"/>
                <a:ea typeface="楷体_GB2312" pitchFamily="49" charset="-122"/>
              </a:rPr>
              <a:t>需要注意的是，</a:t>
            </a:r>
            <a:r>
              <a:rPr lang="zh-CN" altLang="en-US" sz="2600" b="1" dirty="0">
                <a:solidFill>
                  <a:srgbClr val="FFFF00"/>
                </a:solidFill>
                <a:latin typeface="楷体_GB2312" pitchFamily="49" charset="-122"/>
                <a:ea typeface="楷体_GB2312" pitchFamily="49" charset="-122"/>
              </a:rPr>
              <a:t>如果函数原型声明中设置了默认参数，则不可再在函数定义的头部重复设置（即</a:t>
            </a:r>
            <a:r>
              <a:rPr lang="zh-CN" altLang="en-US" sz="2600" b="1" dirty="0">
                <a:solidFill>
                  <a:srgbClr val="FF0000"/>
                </a:solidFill>
                <a:latin typeface="楷体_GB2312" pitchFamily="49" charset="-122"/>
                <a:ea typeface="楷体_GB2312" pitchFamily="49" charset="-122"/>
              </a:rPr>
              <a:t>函数原型声明和定义头部只能有一处设置默认参数，不可同时设置</a:t>
            </a:r>
            <a:r>
              <a:rPr lang="zh-CN" altLang="en-US" sz="2600" b="1" dirty="0">
                <a:solidFill>
                  <a:srgbClr val="FFFF00"/>
                </a:solidFill>
                <a:latin typeface="楷体_GB2312" pitchFamily="49" charset="-122"/>
                <a:ea typeface="楷体_GB2312" pitchFamily="49" charset="-122"/>
              </a:rPr>
              <a:t>），否则编译时出错</a:t>
            </a:r>
            <a:endParaRPr lang="zh-CN" altLang="en-US" sz="2600" b="1" dirty="0">
              <a:solidFill>
                <a:srgbClr val="FFFF00"/>
              </a:solidFill>
              <a:latin typeface="楷体_GB2312" pitchFamily="49" charset="-122"/>
              <a:ea typeface="楷体_GB2312" pitchFamily="49" charset="-122"/>
            </a:endParaRPr>
          </a:p>
        </p:txBody>
      </p:sp>
      <p:sp>
        <p:nvSpPr>
          <p:cNvPr id="61443" name="Rectangle 5"/>
          <p:cNvSpPr>
            <a:spLocks noChangeArrowheads="1"/>
          </p:cNvSpPr>
          <p:nvPr/>
        </p:nvSpPr>
        <p:spPr bwMode="auto">
          <a:xfrm>
            <a:off x="0" y="68263"/>
            <a:ext cx="91440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2.13.3	</a:t>
            </a:r>
            <a:r>
              <a:rPr lang="zh-CN" altLang="en-US" sz="3600">
                <a:solidFill>
                  <a:srgbClr val="FF9900"/>
                </a:solidFill>
                <a:latin typeface="楷体_GB2312" pitchFamily="49" charset="-122"/>
                <a:ea typeface="楷体_GB2312" pitchFamily="49" charset="-122"/>
              </a:rPr>
              <a:t>带默认参数的函数</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274638"/>
            <a:ext cx="9144000" cy="1143000"/>
          </a:xfrm>
        </p:spPr>
        <p:txBody>
          <a:bodyPr/>
          <a:lstStyle/>
          <a:p>
            <a:pPr eaLnBrk="1" hangingPunct="1">
              <a:defRPr/>
            </a:pPr>
            <a:r>
              <a:rPr lang="en-US" altLang="zh-CN" dirty="0">
                <a:latin typeface="楷体_GB2312" pitchFamily="49" charset="-122"/>
                <a:ea typeface="楷体_GB2312" pitchFamily="49" charset="-122"/>
              </a:rPr>
              <a:t>2.3  </a:t>
            </a:r>
            <a:r>
              <a:rPr lang="zh-CN" altLang="en-US" dirty="0">
                <a:latin typeface="楷体_GB2312" pitchFamily="49" charset="-122"/>
                <a:ea typeface="楷体_GB2312" pitchFamily="49" charset="-122"/>
              </a:rPr>
              <a:t>注释符</a:t>
            </a:r>
            <a:r>
              <a:rPr lang="zh-CN" altLang="en-US" dirty="0"/>
              <a:t> </a:t>
            </a:r>
            <a:endParaRPr lang="zh-CN" altLang="en-US" dirty="0"/>
          </a:p>
        </p:txBody>
      </p:sp>
      <p:sp>
        <p:nvSpPr>
          <p:cNvPr id="7171" name="Rectangle 3"/>
          <p:cNvSpPr>
            <a:spLocks noGrp="1" noChangeArrowheads="1"/>
          </p:cNvSpPr>
          <p:nvPr>
            <p:ph type="body" idx="1"/>
          </p:nvPr>
        </p:nvSpPr>
        <p:spPr>
          <a:xfrm>
            <a:off x="277813" y="1773238"/>
            <a:ext cx="8588375" cy="4456112"/>
          </a:xfrm>
          <a:ln>
            <a:solidFill>
              <a:srgbClr val="33CC33"/>
            </a:solidFill>
          </a:ln>
        </p:spPr>
        <p:txBody>
          <a:bodyPr>
            <a:spAutoFit/>
          </a:bodyPr>
          <a:lstStyle/>
          <a:p>
            <a:pPr marL="0" indent="0" eaLnBrk="1" hangingPunct="1">
              <a:lnSpc>
                <a:spcPct val="150000"/>
              </a:lnSpc>
              <a:spcBef>
                <a:spcPts val="600"/>
              </a:spcBef>
              <a:spcAft>
                <a:spcPts val="600"/>
              </a:spcAft>
              <a:buClr>
                <a:schemeClr val="tx1"/>
              </a:buClr>
              <a:buSzPct val="100000"/>
              <a:buFont typeface="Wingdings" panose="05000000000000000000" pitchFamily="2" charset="2"/>
              <a:buNone/>
              <a:defRPr/>
            </a:pPr>
            <a:r>
              <a:rPr lang="en-US" altLang="zh-CN" sz="3600" b="1" dirty="0">
                <a:latin typeface="楷体_GB2312" pitchFamily="49" charset="-122"/>
                <a:ea typeface="楷体_GB2312" pitchFamily="49" charset="-122"/>
              </a:rPr>
              <a:t>1</a:t>
            </a:r>
            <a:r>
              <a:rPr lang="zh-CN" altLang="en-US" sz="3600" b="1" dirty="0">
                <a:latin typeface="楷体_GB2312" pitchFamily="49" charset="-122"/>
                <a:ea typeface="楷体_GB2312" pitchFamily="49" charset="-122"/>
              </a:rPr>
              <a:t>、段注释：    </a:t>
            </a:r>
            <a:r>
              <a:rPr lang="en-US" altLang="zh-CN" sz="3600" b="1" dirty="0">
                <a:solidFill>
                  <a:srgbClr val="FFFF00"/>
                </a:solidFill>
                <a:latin typeface="楷体_GB2312" pitchFamily="49" charset="-122"/>
                <a:ea typeface="楷体_GB2312" pitchFamily="49" charset="-122"/>
              </a:rPr>
              <a:t>/*…*/ </a:t>
            </a:r>
            <a:r>
              <a:rPr lang="zh-CN" altLang="en-US" sz="3600" b="1" dirty="0">
                <a:solidFill>
                  <a:srgbClr val="FFFF00"/>
                </a:solidFill>
                <a:latin typeface="楷体_GB2312" pitchFamily="49" charset="-122"/>
                <a:ea typeface="楷体_GB2312" pitchFamily="49" charset="-122"/>
              </a:rPr>
              <a:t>，不可嵌套</a:t>
            </a:r>
            <a:endParaRPr lang="en-US" altLang="zh-CN" sz="3600" b="1" dirty="0">
              <a:solidFill>
                <a:srgbClr val="FFFF00"/>
              </a:solidFill>
              <a:latin typeface="楷体_GB2312" pitchFamily="49" charset="-122"/>
              <a:ea typeface="楷体_GB2312" pitchFamily="49" charset="-122"/>
            </a:endParaRPr>
          </a:p>
          <a:p>
            <a:pPr marL="756285" indent="-756285" eaLnBrk="1" hangingPunct="1">
              <a:lnSpc>
                <a:spcPct val="150000"/>
              </a:lnSpc>
              <a:spcBef>
                <a:spcPts val="600"/>
              </a:spcBef>
              <a:spcAft>
                <a:spcPts val="600"/>
              </a:spcAft>
              <a:buClr>
                <a:schemeClr val="tx1"/>
              </a:buClr>
              <a:buSzPct val="100000"/>
              <a:buFont typeface="Wingdings" panose="05000000000000000000" pitchFamily="2" charset="2"/>
              <a:buNone/>
              <a:defRPr/>
            </a:pPr>
            <a:r>
              <a:rPr lang="en-US" altLang="zh-CN" sz="3600" b="1" dirty="0">
                <a:latin typeface="楷体_GB2312" pitchFamily="49" charset="-122"/>
                <a:ea typeface="楷体_GB2312" pitchFamily="49" charset="-122"/>
              </a:rPr>
              <a:t>2</a:t>
            </a:r>
            <a:r>
              <a:rPr lang="zh-CN" altLang="en-US" sz="3600" b="1" dirty="0">
                <a:latin typeface="楷体_GB2312" pitchFamily="49" charset="-122"/>
                <a:ea typeface="楷体_GB2312" pitchFamily="49" charset="-122"/>
              </a:rPr>
              <a:t>、单行注释：</a:t>
            </a:r>
            <a:r>
              <a:rPr lang="en-US" altLang="zh-CN" sz="3600" b="1" dirty="0">
                <a:solidFill>
                  <a:srgbClr val="FFFF00"/>
                </a:solidFill>
                <a:latin typeface="楷体_GB2312" pitchFamily="49" charset="-122"/>
                <a:ea typeface="楷体_GB2312" pitchFamily="49" charset="-122"/>
              </a:rPr>
              <a:t>//</a:t>
            </a:r>
            <a:r>
              <a:rPr lang="en-US" altLang="zh-CN" sz="3600" b="1" dirty="0">
                <a:latin typeface="楷体_GB2312" pitchFamily="49" charset="-122"/>
                <a:ea typeface="楷体_GB2312" pitchFamily="49" charset="-122"/>
              </a:rPr>
              <a:t>  </a:t>
            </a:r>
            <a:r>
              <a:rPr lang="zh-CN" altLang="en-US" sz="3600" b="1" dirty="0">
                <a:latin typeface="楷体_GB2312" pitchFamily="49" charset="-122"/>
                <a:ea typeface="楷体_GB2312" pitchFamily="49" charset="-122"/>
              </a:rPr>
              <a:t>当只做单行注释时，便可用</a:t>
            </a:r>
            <a:r>
              <a:rPr lang="en-US" altLang="zh-CN" sz="3600" b="1" dirty="0">
                <a:ea typeface="楷体_GB2312" pitchFamily="49" charset="-122"/>
              </a:rPr>
              <a:t>″</a:t>
            </a:r>
            <a:r>
              <a:rPr lang="en-US" altLang="zh-CN" sz="3600" b="1" dirty="0">
                <a:latin typeface="楷体_GB2312" pitchFamily="49" charset="-122"/>
                <a:ea typeface="楷体_GB2312" pitchFamily="49" charset="-122"/>
              </a:rPr>
              <a:t>//</a:t>
            </a:r>
            <a:r>
              <a:rPr lang="en-US" altLang="zh-CN" sz="3600" b="1" dirty="0">
                <a:ea typeface="楷体_GB2312" pitchFamily="49" charset="-122"/>
              </a:rPr>
              <a:t>″</a:t>
            </a:r>
            <a:r>
              <a:rPr lang="zh-CN" altLang="en-US" sz="3600" b="1" dirty="0">
                <a:latin typeface="楷体_GB2312" pitchFamily="49" charset="-122"/>
                <a:ea typeface="楷体_GB2312" pitchFamily="49" charset="-122"/>
              </a:rPr>
              <a:t>符号表示，从此符号起至行尾均为注释内容</a:t>
            </a:r>
            <a:endParaRPr lang="zh-CN" altLang="en-US" sz="3600" b="1" dirty="0">
              <a:latin typeface="楷体_GB2312" pitchFamily="49" charset="-122"/>
              <a:ea typeface="楷体_GB2312" pitchFamily="49" charset="-122"/>
            </a:endParaRPr>
          </a:p>
          <a:p>
            <a:pPr marL="0" indent="0" eaLnBrk="1" hangingPunct="1">
              <a:lnSpc>
                <a:spcPct val="150000"/>
              </a:lnSpc>
              <a:spcBef>
                <a:spcPts val="600"/>
              </a:spcBef>
              <a:spcAft>
                <a:spcPts val="600"/>
              </a:spcAft>
              <a:buClr>
                <a:schemeClr val="tx1"/>
              </a:buClr>
              <a:buSzPct val="100000"/>
              <a:buFont typeface="Wingdings" panose="05000000000000000000" pitchFamily="2" charset="2"/>
              <a:buNone/>
              <a:defRPr/>
            </a:pPr>
            <a:r>
              <a:rPr lang="en-US" altLang="zh-CN" sz="3600" b="1" dirty="0">
                <a:latin typeface="楷体_GB2312" pitchFamily="49" charset="-122"/>
                <a:ea typeface="楷体_GB2312" pitchFamily="49" charset="-122"/>
              </a:rPr>
              <a:t>3</a:t>
            </a:r>
            <a:r>
              <a:rPr lang="zh-CN" altLang="en-US" sz="3600" b="1" dirty="0">
                <a:latin typeface="楷体_GB2312" pitchFamily="49" charset="-122"/>
                <a:ea typeface="楷体_GB2312" pitchFamily="49" charset="-122"/>
              </a:rPr>
              <a:t>、</a:t>
            </a:r>
            <a:r>
              <a:rPr lang="zh-CN" altLang="en-US" sz="3600" b="1" dirty="0">
                <a:solidFill>
                  <a:srgbClr val="FFFF00"/>
                </a:solidFill>
                <a:latin typeface="楷体_GB2312" pitchFamily="49" charset="-122"/>
                <a:ea typeface="楷体_GB2312" pitchFamily="49" charset="-122"/>
              </a:rPr>
              <a:t>程序编译时，将忽略所有的注释内容</a:t>
            </a:r>
            <a:endParaRPr lang="en-US" altLang="zh-CN" sz="3600" b="1" dirty="0">
              <a:solidFill>
                <a:srgbClr val="FFFF00"/>
              </a:solidFill>
              <a:latin typeface="楷体_GB2312" pitchFamily="49" charset="-122"/>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228600" y="784225"/>
            <a:ext cx="8686800" cy="6019800"/>
          </a:xfrm>
        </p:spPr>
        <p:txBody>
          <a:bodyPr/>
          <a:lstStyle/>
          <a:p>
            <a:pPr marL="0" indent="720090" eaLnBrk="1">
              <a:lnSpc>
                <a:spcPct val="120000"/>
              </a:lnSpc>
              <a:spcBef>
                <a:spcPts val="300"/>
              </a:spcBef>
              <a:spcAft>
                <a:spcPts val="300"/>
              </a:spcAft>
              <a:buFont typeface="Wingdings" panose="05000000000000000000" pitchFamily="2" charset="2"/>
              <a:buNone/>
              <a:defRPr/>
            </a:pP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编译系统允许为</a:t>
            </a:r>
            <a:r>
              <a:rPr lang="zh-CN" altLang="en-US" b="1" dirty="0">
                <a:solidFill>
                  <a:srgbClr val="FFFF00"/>
                </a:solidFill>
                <a:latin typeface="楷体_GB2312" pitchFamily="49" charset="-122"/>
                <a:ea typeface="楷体_GB2312" pitchFamily="49" charset="-122"/>
              </a:rPr>
              <a:t>两个或两个以上的函数取相同的函数名</a:t>
            </a:r>
            <a:r>
              <a:rPr lang="zh-CN" altLang="en-US" b="1" dirty="0">
                <a:latin typeface="楷体_GB2312" pitchFamily="49" charset="-122"/>
                <a:ea typeface="楷体_GB2312" pitchFamily="49" charset="-122"/>
              </a:rPr>
              <a:t>，但是</a:t>
            </a:r>
            <a:r>
              <a:rPr lang="zh-CN" altLang="en-US" b="1" dirty="0">
                <a:solidFill>
                  <a:srgbClr val="FFFF00"/>
                </a:solidFill>
                <a:latin typeface="楷体_GB2312" pitchFamily="49" charset="-122"/>
                <a:ea typeface="楷体_GB2312" pitchFamily="49" charset="-122"/>
              </a:rPr>
              <a:t>形参的个数或类型不能相同</a:t>
            </a:r>
            <a:r>
              <a:rPr lang="zh-CN" altLang="en-US" b="1" dirty="0">
                <a:latin typeface="楷体_GB2312" pitchFamily="49" charset="-122"/>
                <a:ea typeface="楷体_GB2312" pitchFamily="49" charset="-122"/>
              </a:rPr>
              <a:t>。</a:t>
            </a:r>
            <a:r>
              <a:rPr lang="zh-CN" altLang="en-US" b="1" dirty="0">
                <a:solidFill>
                  <a:srgbClr val="FFC000"/>
                </a:solidFill>
                <a:latin typeface="楷体_GB2312" pitchFamily="49" charset="-122"/>
                <a:ea typeface="楷体_GB2312" pitchFamily="49" charset="-122"/>
              </a:rPr>
              <a:t>编译系统会根据实参和形参的个数以及类型的最佳匹配</a:t>
            </a:r>
            <a:r>
              <a:rPr lang="zh-CN" altLang="en-US" b="1" dirty="0">
                <a:ea typeface="楷体_GB2312" pitchFamily="49" charset="-122"/>
              </a:rPr>
              <a:t>，</a:t>
            </a:r>
            <a:r>
              <a:rPr lang="zh-CN" altLang="en-US" b="1" dirty="0">
                <a:solidFill>
                  <a:srgbClr val="FFC000"/>
                </a:solidFill>
                <a:latin typeface="楷体_GB2312" pitchFamily="49" charset="-122"/>
                <a:ea typeface="楷体_GB2312" pitchFamily="49" charset="-122"/>
              </a:rPr>
              <a:t>自动确定调用哪个函数</a:t>
            </a:r>
            <a:r>
              <a:rPr lang="zh-CN" altLang="en-US" b="1" dirty="0">
                <a:latin typeface="楷体_GB2312" pitchFamily="49" charset="-122"/>
                <a:ea typeface="楷体_GB2312" pitchFamily="49" charset="-122"/>
              </a:rPr>
              <a:t>，这就是所谓的</a:t>
            </a:r>
            <a:r>
              <a:rPr lang="zh-CN" altLang="en-US" b="1" dirty="0">
                <a:solidFill>
                  <a:srgbClr val="FF3300"/>
                </a:solidFill>
                <a:latin typeface="楷体_GB2312" pitchFamily="49" charset="-122"/>
                <a:ea typeface="楷体_GB2312" pitchFamily="49" charset="-122"/>
              </a:rPr>
              <a:t>函数重载</a:t>
            </a:r>
            <a:endParaRPr lang="zh-CN" altLang="en-US" b="1" dirty="0">
              <a:solidFill>
                <a:srgbClr val="FF3300"/>
              </a:solidFill>
              <a:latin typeface="楷体_GB2312" pitchFamily="49" charset="-122"/>
              <a:ea typeface="楷体_GB2312" pitchFamily="49" charset="-122"/>
            </a:endParaRPr>
          </a:p>
          <a:p>
            <a:pPr marL="0" indent="720090" eaLnBrk="1">
              <a:lnSpc>
                <a:spcPct val="120000"/>
              </a:lnSpc>
              <a:spcBef>
                <a:spcPts val="300"/>
              </a:spcBef>
              <a:spcAft>
                <a:spcPts val="300"/>
              </a:spcAft>
              <a:buFont typeface="Wingdings" panose="05000000000000000000" pitchFamily="2" charset="2"/>
              <a:buNone/>
              <a:defRPr/>
            </a:pPr>
            <a:r>
              <a:rPr lang="zh-CN" altLang="en-US" b="1" dirty="0">
                <a:solidFill>
                  <a:srgbClr val="FFFF00"/>
                </a:solidFill>
                <a:latin typeface="楷体_GB2312" pitchFamily="49" charset="-122"/>
                <a:ea typeface="楷体_GB2312" pitchFamily="49" charset="-122"/>
              </a:rPr>
              <a:t>函数重载无需特别声明</a:t>
            </a:r>
            <a:r>
              <a:rPr lang="zh-CN" altLang="en-US" b="1" dirty="0">
                <a:latin typeface="楷体_GB2312" pitchFamily="49" charset="-122"/>
                <a:ea typeface="楷体_GB2312" pitchFamily="49" charset="-122"/>
              </a:rPr>
              <a:t>，只要所定义的函数与已定义的同名函数形参不完全相同，</a:t>
            </a:r>
            <a:r>
              <a:rPr lang="zh-CN" altLang="en-US" b="1" dirty="0">
                <a:ea typeface="楷体_GB2312" pitchFamily="49" charset="-122"/>
              </a:rPr>
              <a:t>编译系统就认为是</a:t>
            </a:r>
            <a:r>
              <a:rPr lang="zh-CN" altLang="en-US" b="1" dirty="0">
                <a:solidFill>
                  <a:srgbClr val="FF3300"/>
                </a:solidFill>
                <a:latin typeface="楷体_GB2312" pitchFamily="49" charset="-122"/>
                <a:ea typeface="楷体_GB2312" pitchFamily="49" charset="-122"/>
              </a:rPr>
              <a:t>函数的重载</a:t>
            </a:r>
            <a:endParaRPr lang="zh-CN" altLang="en-US" sz="2800" b="1" dirty="0">
              <a:solidFill>
                <a:srgbClr val="FF3300"/>
              </a:solidFill>
              <a:latin typeface="楷体_GB2312" pitchFamily="49" charset="-122"/>
              <a:ea typeface="楷体_GB2312" pitchFamily="49" charset="-122"/>
            </a:endParaRPr>
          </a:p>
          <a:p>
            <a:pPr marL="0" indent="0" algn="ctr" eaLnBrk="1">
              <a:lnSpc>
                <a:spcPct val="150000"/>
              </a:lnSpc>
              <a:spcBef>
                <a:spcPts val="1800"/>
              </a:spcBef>
              <a:spcAft>
                <a:spcPts val="1800"/>
              </a:spcAft>
              <a:buFont typeface="Wingdings" panose="05000000000000000000" pitchFamily="2" charset="2"/>
              <a:buNone/>
              <a:defRPr/>
            </a:pPr>
            <a:r>
              <a:rPr lang="en-US" altLang="zh-CN" sz="3600" b="1" dirty="0">
                <a:latin typeface="楷体_GB2312" pitchFamily="49" charset="-122"/>
                <a:ea typeface="楷体_GB2312" pitchFamily="49" charset="-122"/>
                <a:hlinkClick r:id="rId1" action="ppaction://hlinkfile"/>
              </a:rPr>
              <a:t>【</a:t>
            </a:r>
            <a:r>
              <a:rPr lang="zh-CN" altLang="en-US" sz="3600" b="1" dirty="0">
                <a:latin typeface="楷体_GB2312" pitchFamily="49" charset="-122"/>
                <a:ea typeface="楷体_GB2312" pitchFamily="49" charset="-122"/>
                <a:hlinkClick r:id="rId1" action="ppaction://hlinkfile"/>
              </a:rPr>
              <a:t>例</a:t>
            </a:r>
            <a:r>
              <a:rPr lang="en-US" altLang="zh-CN" sz="3600" b="1" dirty="0">
                <a:latin typeface="楷体_GB2312" pitchFamily="49" charset="-122"/>
                <a:ea typeface="楷体_GB2312" pitchFamily="49" charset="-122"/>
                <a:hlinkClick r:id="rId1" action="ppaction://hlinkfile"/>
              </a:rPr>
              <a:t>2.12】</a:t>
            </a:r>
            <a:r>
              <a:rPr lang="zh-CN" altLang="en-US" sz="3600" b="1" dirty="0">
                <a:latin typeface="楷体_GB2312" pitchFamily="49" charset="-122"/>
                <a:ea typeface="楷体_GB2312" pitchFamily="49" charset="-122"/>
              </a:rPr>
              <a:t>重载函数应用举例 </a:t>
            </a:r>
            <a:endParaRPr lang="zh-CN" altLang="en-US" sz="3600" b="1" dirty="0">
              <a:latin typeface="楷体_GB2312" pitchFamily="49" charset="-122"/>
              <a:ea typeface="楷体_GB2312" pitchFamily="49" charset="-122"/>
            </a:endParaRPr>
          </a:p>
        </p:txBody>
      </p:sp>
      <p:sp>
        <p:nvSpPr>
          <p:cNvPr id="62467" name="Rectangle 5"/>
          <p:cNvSpPr>
            <a:spLocks noChangeArrowheads="1"/>
          </p:cNvSpPr>
          <p:nvPr/>
        </p:nvSpPr>
        <p:spPr bwMode="auto">
          <a:xfrm>
            <a:off x="0" y="68263"/>
            <a:ext cx="91440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2.13.4	</a:t>
            </a:r>
            <a:r>
              <a:rPr lang="zh-CN" altLang="en-US" sz="3600">
                <a:solidFill>
                  <a:srgbClr val="FF9900"/>
                </a:solidFill>
                <a:latin typeface="楷体_GB2312" pitchFamily="49" charset="-122"/>
                <a:ea typeface="楷体_GB2312" pitchFamily="49" charset="-122"/>
              </a:rPr>
              <a:t>函数重载（</a:t>
            </a:r>
            <a:r>
              <a:rPr lang="en-US" altLang="zh-CN" sz="3600">
                <a:solidFill>
                  <a:srgbClr val="FF9900"/>
                </a:solidFill>
                <a:latin typeface="楷体_GB2312" pitchFamily="49" charset="-122"/>
                <a:ea typeface="楷体_GB2312" pitchFamily="49" charset="-122"/>
              </a:rPr>
              <a:t>function overload</a:t>
            </a:r>
            <a:r>
              <a:rPr lang="zh-CN" altLang="en-US" sz="3600">
                <a:solidFill>
                  <a:srgbClr val="FF9900"/>
                </a:solidFill>
                <a:latin typeface="楷体_GB2312" pitchFamily="49" charset="-122"/>
                <a:ea typeface="楷体_GB2312" pitchFamily="49" charset="-122"/>
              </a:rPr>
              <a:t>）</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0"/>
            <a:ext cx="7772400" cy="836613"/>
          </a:xfrm>
        </p:spPr>
        <p:txBody>
          <a:bodyPr/>
          <a:lstStyle/>
          <a:p>
            <a:pPr eaLnBrk="1" hangingPunct="1">
              <a:defRPr/>
            </a:pPr>
            <a:r>
              <a:rPr lang="zh-CN" altLang="en-US" sz="3600" dirty="0">
                <a:latin typeface="华文楷体" pitchFamily="2" charset="-122"/>
                <a:ea typeface="华文楷体" pitchFamily="2" charset="-122"/>
              </a:rPr>
              <a:t>在使用重载函数时要注意</a:t>
            </a:r>
            <a:r>
              <a:rPr lang="en-US" altLang="zh-CN" sz="3600" dirty="0">
                <a:latin typeface="华文楷体" pitchFamily="2" charset="-122"/>
                <a:ea typeface="华文楷体" pitchFamily="2" charset="-122"/>
              </a:rPr>
              <a:t>:</a:t>
            </a:r>
            <a:endParaRPr lang="en-US" altLang="zh-CN" sz="3600" dirty="0">
              <a:latin typeface="华文楷体" pitchFamily="2" charset="-122"/>
              <a:ea typeface="华文楷体" pitchFamily="2" charset="-122"/>
            </a:endParaRPr>
          </a:p>
        </p:txBody>
      </p:sp>
      <p:sp>
        <p:nvSpPr>
          <p:cNvPr id="40963" name="Rectangle 3"/>
          <p:cNvSpPr>
            <a:spLocks noGrp="1" noChangeArrowheads="1"/>
          </p:cNvSpPr>
          <p:nvPr>
            <p:ph type="body" idx="1"/>
          </p:nvPr>
        </p:nvSpPr>
        <p:spPr>
          <a:xfrm>
            <a:off x="228600" y="836613"/>
            <a:ext cx="8736013" cy="5868987"/>
          </a:xfrm>
        </p:spPr>
        <p:txBody>
          <a:bodyPr/>
          <a:lstStyle/>
          <a:p>
            <a:pPr marL="575945" indent="-575945"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① </a:t>
            </a:r>
            <a:r>
              <a:rPr lang="zh-CN" altLang="en-US" sz="2800" b="1" dirty="0">
                <a:ea typeface="楷体_GB2312" pitchFamily="49" charset="-122"/>
              </a:rPr>
              <a:t>不可以定义多个具有</a:t>
            </a:r>
            <a:r>
              <a:rPr lang="zh-CN" altLang="en-US" sz="2800" b="1" dirty="0">
                <a:solidFill>
                  <a:srgbClr val="FFFF00"/>
                </a:solidFill>
                <a:latin typeface="楷体_GB2312" pitchFamily="49" charset="-122"/>
                <a:ea typeface="楷体_GB2312" pitchFamily="49" charset="-122"/>
              </a:rPr>
              <a:t>相同名称、相同参数个数和相同参数类型</a:t>
            </a:r>
            <a:r>
              <a:rPr lang="zh-CN" altLang="en-US" sz="2800" b="1" dirty="0">
                <a:latin typeface="楷体_GB2312" pitchFamily="49" charset="-122"/>
                <a:ea typeface="楷体_GB2312" pitchFamily="49" charset="-122"/>
              </a:rPr>
              <a:t>，只是</a:t>
            </a:r>
            <a:r>
              <a:rPr lang="zh-CN" altLang="en-US" sz="2800" b="1" dirty="0">
                <a:solidFill>
                  <a:srgbClr val="FFFF00"/>
                </a:solidFill>
                <a:latin typeface="楷体_GB2312" pitchFamily="49" charset="-122"/>
                <a:ea typeface="楷体_GB2312" pitchFamily="49" charset="-122"/>
              </a:rPr>
              <a:t>返回值不同</a:t>
            </a:r>
            <a:r>
              <a:rPr lang="zh-CN" altLang="en-US" sz="2800" b="1" dirty="0">
                <a:ea typeface="楷体_GB2312" pitchFamily="49" charset="-122"/>
              </a:rPr>
              <a:t>的函数</a:t>
            </a:r>
            <a:endParaRPr lang="zh-CN" altLang="en-US" sz="2800" b="1" dirty="0">
              <a:ea typeface="楷体_GB2312" pitchFamily="49" charset="-122"/>
            </a:endParaRPr>
          </a:p>
          <a:p>
            <a:pPr marL="0" indent="0" algn="ctr"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int    </a:t>
            </a:r>
            <a:r>
              <a:rPr lang="en-US" altLang="zh-CN" sz="2800" b="1" dirty="0" err="1">
                <a:latin typeface="楷体_GB2312" pitchFamily="49" charset="-122"/>
                <a:ea typeface="楷体_GB2312" pitchFamily="49" charset="-122"/>
              </a:rPr>
              <a:t>func</a:t>
            </a:r>
            <a:r>
              <a:rPr lang="en-US" altLang="zh-CN" sz="2800" b="1" dirty="0">
                <a:latin typeface="楷体_GB2312" pitchFamily="49" charset="-122"/>
                <a:ea typeface="楷体_GB2312" pitchFamily="49" charset="-122"/>
              </a:rPr>
              <a:t>(int x)</a:t>
            </a:r>
            <a:r>
              <a:rPr lang="en-GB" altLang="zh-CN"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marL="0" indent="0" algn="ctr"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float </a:t>
            </a:r>
            <a:r>
              <a:rPr lang="en-US" altLang="zh-CN" sz="2800" b="1" dirty="0" err="1">
                <a:latin typeface="楷体_GB2312" pitchFamily="49" charset="-122"/>
                <a:ea typeface="楷体_GB2312" pitchFamily="49" charset="-122"/>
              </a:rPr>
              <a:t>func</a:t>
            </a:r>
            <a:r>
              <a:rPr lang="en-US" altLang="zh-CN" sz="2800" b="1" dirty="0">
                <a:latin typeface="楷体_GB2312" pitchFamily="49" charset="-122"/>
                <a:ea typeface="楷体_GB2312" pitchFamily="49" charset="-122"/>
              </a:rPr>
              <a:t>(int x)</a:t>
            </a:r>
            <a:r>
              <a:rPr lang="en-GB" altLang="zh-CN"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marL="575945" indent="-575945" eaLnBrk="1" hangingPunct="1">
              <a:spcBef>
                <a:spcPts val="100"/>
              </a:spcBef>
              <a:spcAft>
                <a:spcPts val="100"/>
              </a:spcAft>
              <a:buFont typeface="Wingdings" panose="05000000000000000000" pitchFamily="2" charset="2"/>
              <a:buNone/>
              <a:defRPr/>
            </a:pPr>
            <a:r>
              <a:rPr lang="zh-CN" altLang="en-US" sz="2800" b="1" dirty="0">
                <a:latin typeface="楷体_GB2312" pitchFamily="49" charset="-122"/>
                <a:ea typeface="楷体_GB2312" pitchFamily="49" charset="-122"/>
              </a:rPr>
              <a:t>② 如果某个函数带有默认参数，</a:t>
            </a:r>
            <a:r>
              <a:rPr lang="zh-CN" altLang="en-US" sz="2800" b="1" dirty="0">
                <a:solidFill>
                  <a:srgbClr val="FFFF00"/>
                </a:solidFill>
                <a:latin typeface="楷体_GB2312" pitchFamily="49" charset="-122"/>
                <a:ea typeface="楷体_GB2312" pitchFamily="49" charset="-122"/>
              </a:rPr>
              <a:t>必须保证其参数默认后调用形式不与其它函数混淆</a:t>
            </a:r>
            <a:endParaRPr lang="zh-CN" altLang="en-US" sz="2800" b="1" dirty="0">
              <a:solidFill>
                <a:srgbClr val="FFFF00"/>
              </a:solidFill>
              <a:latin typeface="楷体_GB2312" pitchFamily="49" charset="-122"/>
              <a:ea typeface="楷体_GB2312" pitchFamily="49" charset="-122"/>
            </a:endParaRPr>
          </a:p>
          <a:p>
            <a:pPr marL="0" indent="0" algn="ctr"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int    f(int a, float b);</a:t>
            </a:r>
            <a:endParaRPr lang="en-US" altLang="zh-CN" sz="2800" b="1" dirty="0">
              <a:latin typeface="楷体_GB2312" pitchFamily="49" charset="-122"/>
              <a:ea typeface="楷体_GB2312" pitchFamily="49" charset="-122"/>
            </a:endParaRPr>
          </a:p>
          <a:p>
            <a:pPr marL="0" indent="0" algn="ctr"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void f(int a, float b, int c=0);</a:t>
            </a:r>
            <a:endParaRPr lang="en-US" altLang="zh-CN" sz="2800" b="1" dirty="0">
              <a:latin typeface="楷体_GB2312" pitchFamily="49" charset="-122"/>
              <a:ea typeface="楷体_GB2312" pitchFamily="49" charset="-122"/>
            </a:endParaRPr>
          </a:p>
          <a:p>
            <a:pPr marL="575945" indent="-575945" eaLnBrk="1" hangingPunct="1">
              <a:spcBef>
                <a:spcPts val="100"/>
              </a:spcBef>
              <a:spcAft>
                <a:spcPts val="100"/>
              </a:spcAft>
              <a:buFont typeface="Wingdings" panose="05000000000000000000" pitchFamily="2" charset="2"/>
              <a:buNone/>
              <a:defRPr/>
            </a:pPr>
            <a:r>
              <a:rPr lang="zh-CN" altLang="en-US" sz="2800" b="1" dirty="0">
                <a:latin typeface="楷体_GB2312" pitchFamily="49" charset="-122"/>
                <a:ea typeface="楷体_GB2312" pitchFamily="49" charset="-122"/>
              </a:rPr>
              <a:t>   函数调用语句：</a:t>
            </a:r>
            <a:endParaRPr lang="zh-CN" altLang="en-US" sz="2800" b="1" dirty="0">
              <a:latin typeface="楷体_GB2312" pitchFamily="49" charset="-122"/>
              <a:ea typeface="楷体_GB2312" pitchFamily="49" charset="-122"/>
            </a:endParaRPr>
          </a:p>
          <a:p>
            <a:pPr marL="0" indent="0" algn="ctr" eaLnBrk="1" hangingPunct="1">
              <a:spcBef>
                <a:spcPts val="100"/>
              </a:spcBef>
              <a:spcAft>
                <a:spcPts val="100"/>
              </a:spcAft>
              <a:buFont typeface="Wingdings" panose="05000000000000000000" pitchFamily="2" charset="2"/>
              <a:buNone/>
              <a:defRPr/>
            </a:pPr>
            <a:r>
              <a:rPr lang="en-US" altLang="zh-CN" sz="2800" b="1" dirty="0">
                <a:latin typeface="楷体_GB2312" pitchFamily="49" charset="-122"/>
                <a:ea typeface="楷体_GB2312" pitchFamily="49" charset="-122"/>
              </a:rPr>
              <a:t>f(10, 2.0);</a:t>
            </a:r>
            <a:endParaRPr lang="en-US" altLang="zh-CN" sz="2800" b="1" dirty="0">
              <a:latin typeface="楷体_GB2312" pitchFamily="49" charset="-122"/>
              <a:ea typeface="楷体_GB2312" pitchFamily="49" charset="-122"/>
            </a:endParaRPr>
          </a:p>
          <a:p>
            <a:pPr marL="360045" indent="-360045" eaLnBrk="1" hangingPunct="1">
              <a:spcBef>
                <a:spcPts val="100"/>
              </a:spcBef>
              <a:spcAft>
                <a:spcPts val="100"/>
              </a:spcAft>
              <a:buFont typeface="Wingdings" panose="05000000000000000000" pitchFamily="2" charset="2"/>
              <a:buNone/>
              <a:defRPr/>
            </a:pPr>
            <a:r>
              <a:rPr lang="zh-CN" altLang="en-US" sz="2800" b="1" dirty="0">
                <a:latin typeface="楷体_GB2312" pitchFamily="49" charset="-122"/>
                <a:ea typeface="楷体_GB2312" pitchFamily="49" charset="-122"/>
              </a:rPr>
              <a:t>   具有</a:t>
            </a:r>
            <a:r>
              <a:rPr lang="zh-CN" altLang="en-US" sz="2800" b="1" dirty="0">
                <a:solidFill>
                  <a:srgbClr val="FF3300"/>
                </a:solidFill>
                <a:latin typeface="楷体_GB2312" pitchFamily="49" charset="-122"/>
                <a:ea typeface="楷体_GB2312" pitchFamily="49" charset="-122"/>
              </a:rPr>
              <a:t>二义性</a:t>
            </a:r>
            <a:r>
              <a:rPr lang="zh-CN" altLang="en-US" sz="2800" b="1" dirty="0">
                <a:latin typeface="楷体_GB2312" pitchFamily="49" charset="-122"/>
                <a:ea typeface="楷体_GB2312" pitchFamily="49" charset="-122"/>
              </a:rPr>
              <a:t>，</a:t>
            </a:r>
            <a:r>
              <a:rPr lang="zh-CN" altLang="en-US" sz="2800" b="1" dirty="0">
                <a:ea typeface="楷体_GB2312" pitchFamily="49" charset="-122"/>
              </a:rPr>
              <a:t>既可以</a:t>
            </a:r>
            <a:r>
              <a:rPr lang="zh-CN" altLang="en-US" sz="2800" b="1" dirty="0">
                <a:solidFill>
                  <a:srgbClr val="FFFF00"/>
                </a:solidFill>
                <a:latin typeface="楷体_GB2312" pitchFamily="49" charset="-122"/>
                <a:ea typeface="楷体_GB2312" pitchFamily="49" charset="-122"/>
              </a:rPr>
              <a:t>调用第一个函数</a:t>
            </a:r>
            <a:r>
              <a:rPr lang="zh-CN" altLang="en-US" sz="2800" b="1" dirty="0">
                <a:ea typeface="楷体_GB2312" pitchFamily="49" charset="-122"/>
              </a:rPr>
              <a:t>，也可以</a:t>
            </a:r>
            <a:r>
              <a:rPr lang="zh-CN" altLang="en-US" sz="2800" b="1" dirty="0">
                <a:solidFill>
                  <a:srgbClr val="FFFF00"/>
                </a:solidFill>
                <a:latin typeface="楷体_GB2312" pitchFamily="49" charset="-122"/>
                <a:ea typeface="楷体_GB2312" pitchFamily="49" charset="-122"/>
              </a:rPr>
              <a:t>调用第二个函数</a:t>
            </a:r>
            <a:r>
              <a:rPr lang="zh-CN" altLang="en-US" sz="2800" b="1" dirty="0">
                <a:latin typeface="楷体_GB2312" pitchFamily="49" charset="-122"/>
                <a:ea typeface="楷体_GB2312" pitchFamily="49" charset="-122"/>
              </a:rPr>
              <a:t>，编译系统不能根据参数的形式确定调用哪一个</a:t>
            </a:r>
            <a:endParaRPr lang="zh-CN" altLang="en-US" sz="2800" b="1" dirty="0">
              <a:latin typeface="楷体_GB2312" pitchFamily="49" charset="-122"/>
              <a:ea typeface="楷体_GB2312"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1"/>
          </p:nvPr>
        </p:nvSpPr>
        <p:spPr>
          <a:xfrm>
            <a:off x="179388" y="784225"/>
            <a:ext cx="8785225" cy="6019800"/>
          </a:xfrm>
        </p:spPr>
        <p:txBody>
          <a:bodyPr/>
          <a:lstStyle/>
          <a:p>
            <a:pPr marL="0" indent="683895" eaLnBrk="1">
              <a:lnSpc>
                <a:spcPct val="200000"/>
              </a:lnSpc>
              <a:spcBef>
                <a:spcPts val="600"/>
              </a:spcBef>
              <a:spcAft>
                <a:spcPts val="600"/>
              </a:spcAft>
              <a:buFont typeface="Wingdings" panose="05000000000000000000" pitchFamily="2" charset="2"/>
              <a:buNone/>
              <a:defRPr/>
            </a:pPr>
            <a:r>
              <a:rPr lang="zh-CN" altLang="en-US" sz="2600" b="1" dirty="0">
                <a:latin typeface="微软雅黑" panose="020B0503020204020204" charset="-122"/>
                <a:ea typeface="微软雅黑" panose="020B0503020204020204" charset="-122"/>
              </a:rPr>
              <a:t>模板分为</a:t>
            </a:r>
            <a:r>
              <a:rPr lang="zh-CN" altLang="en-US" sz="2600" b="1" dirty="0">
                <a:solidFill>
                  <a:srgbClr val="FFFF00"/>
                </a:solidFill>
                <a:latin typeface="微软雅黑" panose="020B0503020204020204" charset="-122"/>
                <a:ea typeface="微软雅黑" panose="020B0503020204020204" charset="-122"/>
              </a:rPr>
              <a:t>函数模板</a:t>
            </a:r>
            <a:r>
              <a:rPr lang="zh-CN" altLang="en-US" sz="2600" b="1" dirty="0">
                <a:latin typeface="微软雅黑" panose="020B0503020204020204" charset="-122"/>
                <a:ea typeface="微软雅黑" panose="020B0503020204020204" charset="-122"/>
              </a:rPr>
              <a:t>和</a:t>
            </a:r>
            <a:r>
              <a:rPr lang="zh-CN" altLang="en-US" sz="2600" b="1" dirty="0">
                <a:solidFill>
                  <a:srgbClr val="FFFF00"/>
                </a:solidFill>
                <a:latin typeface="微软雅黑" panose="020B0503020204020204" charset="-122"/>
                <a:ea typeface="微软雅黑" panose="020B0503020204020204" charset="-122"/>
              </a:rPr>
              <a:t>类模板</a:t>
            </a:r>
            <a:r>
              <a:rPr lang="zh-CN" altLang="en-US" sz="2600" b="1" dirty="0">
                <a:latin typeface="微软雅黑" panose="020B0503020204020204" charset="-122"/>
                <a:ea typeface="微软雅黑" panose="020B0503020204020204" charset="-122"/>
              </a:rPr>
              <a:t>。函数模板可以定义一个对任何数据类型的变量进行操作的函数，大大增强了函数设计的通用性，因为</a:t>
            </a:r>
            <a:r>
              <a:rPr lang="zh-CN" altLang="en-US" sz="2600" b="1" dirty="0">
                <a:solidFill>
                  <a:srgbClr val="FFC000"/>
                </a:solidFill>
                <a:latin typeface="微软雅黑" panose="020B0503020204020204" charset="-122"/>
                <a:ea typeface="微软雅黑" panose="020B0503020204020204" charset="-122"/>
              </a:rPr>
              <a:t>普通函数只能传递数据，而函数模板提供了传递类型的机制</a:t>
            </a:r>
            <a:r>
              <a:rPr lang="zh-CN" altLang="en-US" sz="2600" b="1" dirty="0">
                <a:latin typeface="微软雅黑" panose="020B0503020204020204" charset="-122"/>
                <a:ea typeface="微软雅黑" panose="020B0503020204020204" charset="-122"/>
              </a:rPr>
              <a:t>。使用函数模板时，</a:t>
            </a:r>
            <a:r>
              <a:rPr lang="zh-CN" altLang="en-US" sz="2600" b="1" dirty="0">
                <a:solidFill>
                  <a:srgbClr val="FFFF00"/>
                </a:solidFill>
                <a:latin typeface="微软雅黑" panose="020B0503020204020204" charset="-122"/>
                <a:ea typeface="微软雅黑" panose="020B0503020204020204" charset="-122"/>
              </a:rPr>
              <a:t>先说明函数模板</a:t>
            </a:r>
            <a:r>
              <a:rPr lang="zh-CN" altLang="en-US" sz="2600" b="1" dirty="0">
                <a:latin typeface="微软雅黑" panose="020B0503020204020204" charset="-122"/>
                <a:ea typeface="微软雅黑" panose="020B0503020204020204" charset="-122"/>
              </a:rPr>
              <a:t>，然后</a:t>
            </a:r>
            <a:r>
              <a:rPr lang="zh-CN" altLang="en-US" sz="2600" b="1" dirty="0">
                <a:solidFill>
                  <a:srgbClr val="FFFF00"/>
                </a:solidFill>
                <a:latin typeface="微软雅黑" panose="020B0503020204020204" charset="-122"/>
                <a:ea typeface="微软雅黑" panose="020B0503020204020204" charset="-122"/>
              </a:rPr>
              <a:t>实例化成相应的模板函数</a:t>
            </a:r>
            <a:r>
              <a:rPr lang="zh-CN" altLang="en-US" sz="2600" b="1" dirty="0">
                <a:latin typeface="微软雅黑" panose="020B0503020204020204" charset="-122"/>
                <a:ea typeface="微软雅黑" panose="020B0503020204020204" charset="-122"/>
              </a:rPr>
              <a:t>进行</a:t>
            </a:r>
            <a:r>
              <a:rPr lang="zh-CN" altLang="en-US" sz="2600" b="1" dirty="0">
                <a:solidFill>
                  <a:srgbClr val="FFFF00"/>
                </a:solidFill>
                <a:latin typeface="微软雅黑" panose="020B0503020204020204" charset="-122"/>
                <a:ea typeface="微软雅黑" panose="020B0503020204020204" charset="-122"/>
              </a:rPr>
              <a:t>调用执行</a:t>
            </a:r>
            <a:endParaRPr lang="zh-CN" altLang="en-US" sz="2600" b="1" dirty="0">
              <a:solidFill>
                <a:srgbClr val="FFFF00"/>
              </a:solidFill>
              <a:latin typeface="微软雅黑" panose="020B0503020204020204" charset="-122"/>
              <a:ea typeface="微软雅黑" panose="020B0503020204020204" charset="-122"/>
            </a:endParaRPr>
          </a:p>
        </p:txBody>
      </p:sp>
      <p:sp>
        <p:nvSpPr>
          <p:cNvPr id="66563" name="Rectangle 5"/>
          <p:cNvSpPr>
            <a:spLocks noChangeArrowheads="1"/>
          </p:cNvSpPr>
          <p:nvPr/>
        </p:nvSpPr>
        <p:spPr bwMode="auto">
          <a:xfrm>
            <a:off x="0" y="68263"/>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lgn="l" eaLnBrk="1" hangingPunct="1">
              <a:lnSpc>
                <a:spcPct val="110000"/>
              </a:lnSpc>
              <a:spcBef>
                <a:spcPct val="0"/>
              </a:spcBef>
              <a:buClrTx/>
              <a:buSzTx/>
              <a:buFontTx/>
              <a:buNone/>
            </a:pPr>
            <a:r>
              <a:rPr lang="en-US" altLang="zh-CN" sz="3600">
                <a:solidFill>
                  <a:srgbClr val="FF9900"/>
                </a:solidFill>
                <a:latin typeface="楷体_GB2312" pitchFamily="49" charset="-122"/>
                <a:ea typeface="楷体_GB2312" pitchFamily="49" charset="-122"/>
              </a:rPr>
              <a:t>2.13.5	</a:t>
            </a:r>
            <a:r>
              <a:rPr lang="zh-CN" altLang="en-US" sz="3600">
                <a:solidFill>
                  <a:srgbClr val="FF9900"/>
                </a:solidFill>
                <a:latin typeface="楷体_GB2312" pitchFamily="49" charset="-122"/>
                <a:ea typeface="楷体_GB2312" pitchFamily="49" charset="-122"/>
              </a:rPr>
              <a:t>函数模板（</a:t>
            </a:r>
            <a:r>
              <a:rPr lang="en-US" altLang="zh-CN" sz="3600">
                <a:solidFill>
                  <a:srgbClr val="FF9900"/>
                </a:solidFill>
                <a:latin typeface="楷体_GB2312" pitchFamily="49" charset="-122"/>
                <a:ea typeface="楷体_GB2312" pitchFamily="49" charset="-122"/>
              </a:rPr>
              <a:t>function template</a:t>
            </a:r>
            <a:r>
              <a:rPr lang="zh-CN" altLang="en-US" sz="3600">
                <a:solidFill>
                  <a:srgbClr val="FF9900"/>
                </a:solidFill>
                <a:latin typeface="楷体_GB2312" pitchFamily="49" charset="-122"/>
                <a:ea typeface="楷体_GB2312" pitchFamily="49" charset="-122"/>
              </a:rPr>
              <a:t>）</a:t>
            </a:r>
            <a:endParaRPr lang="zh-CN" altLang="en-US" sz="3600">
              <a:solidFill>
                <a:srgbClr val="FF9900"/>
              </a:solidFill>
              <a:latin typeface="楷体_GB2312" pitchFamily="49" charset="-122"/>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28600" y="115888"/>
            <a:ext cx="8664575" cy="6626225"/>
          </a:xfrm>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b="1" dirty="0">
                <a:solidFill>
                  <a:srgbClr val="FF0000"/>
                </a:solidFill>
                <a:latin typeface="微软雅黑" panose="020B0503020204020204" charset="-122"/>
                <a:ea typeface="微软雅黑" panose="020B0503020204020204" charset="-122"/>
              </a:rPr>
              <a:t>1</a:t>
            </a:r>
            <a:r>
              <a:rPr lang="zh-CN" altLang="en-US" b="1" dirty="0">
                <a:solidFill>
                  <a:srgbClr val="FF0000"/>
                </a:solidFill>
                <a:latin typeface="微软雅黑" panose="020B0503020204020204" charset="-122"/>
                <a:ea typeface="微软雅黑" panose="020B0503020204020204" charset="-122"/>
              </a:rPr>
              <a:t>、函数模板</a:t>
            </a:r>
            <a:endParaRPr lang="en-US" altLang="zh-CN" b="1" dirty="0">
              <a:solidFill>
                <a:srgbClr val="FF00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zh-CN" altLang="en-US" sz="2600" b="1" dirty="0">
                <a:latin typeface="微软雅黑" panose="020B0503020204020204" charset="-122"/>
                <a:ea typeface="微软雅黑" panose="020B0503020204020204" charset="-122"/>
              </a:rPr>
              <a:t>函数模板的一般声明形式如下：</a:t>
            </a:r>
            <a:endParaRPr lang="zh-CN" altLang="en-US" sz="2600" b="1" dirty="0">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600" b="1" dirty="0">
                <a:solidFill>
                  <a:srgbClr val="FFFF00"/>
                </a:solidFill>
                <a:latin typeface="微软雅黑" panose="020B0503020204020204" charset="-122"/>
                <a:ea typeface="微软雅黑" panose="020B0503020204020204" charset="-122"/>
              </a:rPr>
              <a:t>  template&lt;</a:t>
            </a:r>
            <a:r>
              <a:rPr lang="zh-CN" altLang="en-US" sz="2600" b="1" dirty="0">
                <a:solidFill>
                  <a:srgbClr val="FFFF00"/>
                </a:solidFill>
                <a:latin typeface="微软雅黑" panose="020B0503020204020204" charset="-122"/>
                <a:ea typeface="微软雅黑" panose="020B0503020204020204" charset="-122"/>
              </a:rPr>
              <a:t>模板参数表</a:t>
            </a:r>
            <a:r>
              <a:rPr lang="en-US" altLang="zh-CN" sz="2600" b="1" dirty="0">
                <a:solidFill>
                  <a:srgbClr val="FFFF00"/>
                </a:solidFill>
                <a:latin typeface="微软雅黑" panose="020B0503020204020204" charset="-122"/>
                <a:ea typeface="微软雅黑" panose="020B0503020204020204" charset="-122"/>
              </a:rPr>
              <a:t>&gt;</a:t>
            </a:r>
            <a:endParaRPr lang="en-US" altLang="zh-CN" sz="2600" b="1" dirty="0">
              <a:solidFill>
                <a:srgbClr val="FFFF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600" b="1" dirty="0">
                <a:solidFill>
                  <a:srgbClr val="FFFF00"/>
                </a:solidFill>
                <a:latin typeface="微软雅黑" panose="020B0503020204020204" charset="-122"/>
                <a:ea typeface="微软雅黑" panose="020B0503020204020204" charset="-122"/>
              </a:rPr>
              <a:t>  &lt;</a:t>
            </a:r>
            <a:r>
              <a:rPr lang="zh-CN" altLang="en-US" sz="2600" b="1" dirty="0">
                <a:solidFill>
                  <a:srgbClr val="FFFF00"/>
                </a:solidFill>
                <a:latin typeface="微软雅黑" panose="020B0503020204020204" charset="-122"/>
                <a:ea typeface="微软雅黑" panose="020B0503020204020204" charset="-122"/>
              </a:rPr>
              <a:t>返回值类型</a:t>
            </a:r>
            <a:r>
              <a:rPr lang="en-US" altLang="zh-CN" sz="2600" b="1" dirty="0">
                <a:solidFill>
                  <a:srgbClr val="FFFF00"/>
                </a:solidFill>
                <a:latin typeface="微软雅黑" panose="020B0503020204020204" charset="-122"/>
                <a:ea typeface="微软雅黑" panose="020B0503020204020204" charset="-122"/>
              </a:rPr>
              <a:t>&gt;&lt; </a:t>
            </a:r>
            <a:r>
              <a:rPr lang="zh-CN" altLang="en-US" sz="2600" b="1" dirty="0">
                <a:solidFill>
                  <a:srgbClr val="FFFF00"/>
                </a:solidFill>
                <a:latin typeface="微软雅黑" panose="020B0503020204020204" charset="-122"/>
                <a:ea typeface="微软雅黑" panose="020B0503020204020204" charset="-122"/>
              </a:rPr>
              <a:t>函数名</a:t>
            </a:r>
            <a:r>
              <a:rPr lang="en-US" altLang="zh-CN" sz="2600" b="1" dirty="0">
                <a:solidFill>
                  <a:srgbClr val="FFFF00"/>
                </a:solidFill>
                <a:latin typeface="微软雅黑" panose="020B0503020204020204" charset="-122"/>
                <a:ea typeface="微软雅黑" panose="020B0503020204020204" charset="-122"/>
              </a:rPr>
              <a:t>&gt; (</a:t>
            </a:r>
            <a:r>
              <a:rPr lang="zh-CN" altLang="en-US" sz="2600" b="1" dirty="0">
                <a:solidFill>
                  <a:srgbClr val="FFFF00"/>
                </a:solidFill>
                <a:latin typeface="微软雅黑" panose="020B0503020204020204" charset="-122"/>
                <a:ea typeface="微软雅黑" panose="020B0503020204020204" charset="-122"/>
              </a:rPr>
              <a:t>模板函数形参表</a:t>
            </a:r>
            <a:r>
              <a:rPr lang="en-US" altLang="zh-CN" sz="2600" b="1" dirty="0">
                <a:solidFill>
                  <a:srgbClr val="FFFF00"/>
                </a:solidFill>
                <a:latin typeface="微软雅黑" panose="020B0503020204020204" charset="-122"/>
                <a:ea typeface="微软雅黑" panose="020B0503020204020204" charset="-122"/>
              </a:rPr>
              <a:t>)</a:t>
            </a:r>
            <a:endParaRPr lang="en-US" altLang="zh-CN" sz="2600" b="1" dirty="0">
              <a:solidFill>
                <a:srgbClr val="FFFF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600" b="1" dirty="0">
                <a:solidFill>
                  <a:srgbClr val="FFFF00"/>
                </a:solidFill>
                <a:latin typeface="微软雅黑" panose="020B0503020204020204" charset="-122"/>
                <a:ea typeface="微软雅黑" panose="020B0503020204020204" charset="-122"/>
              </a:rPr>
              <a:t>  {</a:t>
            </a:r>
            <a:endParaRPr lang="en-US" altLang="zh-CN" sz="2600" b="1" dirty="0">
              <a:solidFill>
                <a:srgbClr val="FFFF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600" b="1" dirty="0">
                <a:solidFill>
                  <a:srgbClr val="FFFF00"/>
                </a:solidFill>
                <a:latin typeface="微软雅黑" panose="020B0503020204020204" charset="-122"/>
                <a:ea typeface="微软雅黑" panose="020B0503020204020204" charset="-122"/>
              </a:rPr>
              <a:t>      // </a:t>
            </a:r>
            <a:r>
              <a:rPr lang="zh-CN" altLang="en-US" sz="2600" b="1" dirty="0">
                <a:solidFill>
                  <a:srgbClr val="FFFF00"/>
                </a:solidFill>
                <a:latin typeface="微软雅黑" panose="020B0503020204020204" charset="-122"/>
                <a:ea typeface="微软雅黑" panose="020B0503020204020204" charset="-122"/>
              </a:rPr>
              <a:t>函数定义体</a:t>
            </a:r>
            <a:endParaRPr lang="zh-CN" altLang="en-US" sz="2600" b="1" dirty="0">
              <a:solidFill>
                <a:srgbClr val="FFFF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600" b="1" dirty="0">
                <a:solidFill>
                  <a:srgbClr val="FFFF00"/>
                </a:solidFill>
                <a:latin typeface="微软雅黑" panose="020B0503020204020204" charset="-122"/>
                <a:ea typeface="微软雅黑" panose="020B0503020204020204" charset="-122"/>
              </a:rPr>
              <a:t>  }</a:t>
            </a:r>
            <a:endParaRPr lang="en-US" altLang="zh-CN" sz="2600" b="1" dirty="0">
              <a:solidFill>
                <a:srgbClr val="FFFF00"/>
              </a:solidFill>
              <a:latin typeface="微软雅黑" panose="020B0503020204020204" charset="-122"/>
              <a:ea typeface="微软雅黑" panose="020B0503020204020204" charset="-122"/>
            </a:endParaRPr>
          </a:p>
          <a:p>
            <a:pPr marL="0" indent="720090" eaLnBrk="1">
              <a:lnSpc>
                <a:spcPct val="110000"/>
              </a:lnSpc>
              <a:spcBef>
                <a:spcPts val="300"/>
              </a:spcBef>
              <a:spcAft>
                <a:spcPts val="300"/>
              </a:spcAft>
              <a:buFont typeface="Wingdings" panose="05000000000000000000" pitchFamily="2" charset="2"/>
              <a:buNone/>
              <a:defRPr/>
            </a:pPr>
            <a:r>
              <a:rPr lang="en-US" altLang="zh-CN" sz="2400" b="1" dirty="0">
                <a:solidFill>
                  <a:srgbClr val="FFC000"/>
                </a:solidFill>
                <a:latin typeface="微软雅黑" panose="020B0503020204020204" charset="-122"/>
                <a:ea typeface="微软雅黑" panose="020B0503020204020204" charset="-122"/>
              </a:rPr>
              <a:t>&lt;</a:t>
            </a:r>
            <a:r>
              <a:rPr lang="zh-CN" altLang="en-US" sz="2400" b="1" dirty="0">
                <a:solidFill>
                  <a:srgbClr val="FFC000"/>
                </a:solidFill>
                <a:latin typeface="微软雅黑" panose="020B0503020204020204" charset="-122"/>
                <a:ea typeface="微软雅黑" panose="020B0503020204020204" charset="-122"/>
              </a:rPr>
              <a:t>模板参数表</a:t>
            </a:r>
            <a:r>
              <a:rPr lang="en-US" altLang="zh-CN" sz="2400" b="1" dirty="0">
                <a:solidFill>
                  <a:srgbClr val="FFC000"/>
                </a:solidFill>
                <a:latin typeface="微软雅黑" panose="020B0503020204020204" charset="-122"/>
                <a:ea typeface="微软雅黑" panose="020B0503020204020204" charset="-122"/>
              </a:rPr>
              <a:t>&gt;</a:t>
            </a:r>
            <a:r>
              <a:rPr lang="zh-CN" altLang="en-US" sz="2400" b="1" dirty="0">
                <a:solidFill>
                  <a:srgbClr val="FFC000"/>
                </a:solidFill>
                <a:latin typeface="微软雅黑" panose="020B0503020204020204" charset="-122"/>
                <a:ea typeface="微软雅黑" panose="020B0503020204020204" charset="-122"/>
              </a:rPr>
              <a:t>不能为空</a:t>
            </a:r>
            <a:r>
              <a:rPr lang="zh-CN" altLang="en-US" sz="2400" b="1" dirty="0">
                <a:latin typeface="微软雅黑" panose="020B0503020204020204" charset="-122"/>
                <a:ea typeface="微软雅黑" panose="020B0503020204020204" charset="-122"/>
              </a:rPr>
              <a:t>，参数可以有多个，使用逗号分开，但是每个</a:t>
            </a:r>
            <a:r>
              <a:rPr lang="zh-CN" altLang="en-US" sz="2400" b="1" dirty="0">
                <a:solidFill>
                  <a:srgbClr val="FFFF00"/>
                </a:solidFill>
                <a:latin typeface="微软雅黑" panose="020B0503020204020204" charset="-122"/>
                <a:ea typeface="微软雅黑" panose="020B0503020204020204" charset="-122"/>
              </a:rPr>
              <a:t>参数必须唯一</a:t>
            </a:r>
            <a:r>
              <a:rPr lang="zh-CN" altLang="en-US" sz="2400" b="1" dirty="0">
                <a:latin typeface="微软雅黑" panose="020B0503020204020204" charset="-122"/>
                <a:ea typeface="微软雅黑" panose="020B0503020204020204" charset="-122"/>
              </a:rPr>
              <a:t>，而且每个参数在</a:t>
            </a:r>
            <a:r>
              <a:rPr lang="zh-CN" altLang="en-US" sz="2400" b="1" dirty="0">
                <a:solidFill>
                  <a:srgbClr val="FF0000"/>
                </a:solidFill>
                <a:latin typeface="微软雅黑" panose="020B0503020204020204" charset="-122"/>
                <a:ea typeface="微软雅黑" panose="020B0503020204020204" charset="-122"/>
              </a:rPr>
              <a:t>（模板函数形参表）或函数体中至少出现一次</a:t>
            </a:r>
            <a:r>
              <a:rPr lang="zh-CN" altLang="en-US" sz="2400" b="1" dirty="0">
                <a:latin typeface="微软雅黑" panose="020B0503020204020204" charset="-122"/>
                <a:ea typeface="微软雅黑" panose="020B0503020204020204" charset="-122"/>
              </a:rPr>
              <a:t>。这里模板参数主要是</a:t>
            </a:r>
            <a:r>
              <a:rPr lang="zh-CN" altLang="en-US" sz="2400" b="1" dirty="0">
                <a:solidFill>
                  <a:srgbClr val="FFFF00"/>
                </a:solidFill>
                <a:latin typeface="微软雅黑" panose="020B0503020204020204" charset="-122"/>
                <a:ea typeface="微软雅黑" panose="020B0503020204020204" charset="-122"/>
              </a:rPr>
              <a:t>模板类型参数</a:t>
            </a:r>
            <a:r>
              <a:rPr lang="zh-CN" altLang="en-US" sz="2400" b="1" dirty="0">
                <a:latin typeface="微软雅黑" panose="020B0503020204020204" charset="-122"/>
                <a:ea typeface="微软雅黑" panose="020B0503020204020204" charset="-122"/>
              </a:rPr>
              <a:t>。模板类型参数（</a:t>
            </a:r>
            <a:r>
              <a:rPr lang="en-US" altLang="zh-CN" sz="2400" b="1" dirty="0">
                <a:latin typeface="微软雅黑" panose="020B0503020204020204" charset="-122"/>
                <a:ea typeface="微软雅黑" panose="020B0503020204020204" charset="-122"/>
              </a:rPr>
              <a:t>template type parameter</a:t>
            </a:r>
            <a:r>
              <a:rPr lang="zh-CN" altLang="en-US" sz="2400" b="1" dirty="0">
                <a:latin typeface="微软雅黑" panose="020B0503020204020204" charset="-122"/>
                <a:ea typeface="微软雅黑" panose="020B0503020204020204" charset="-122"/>
              </a:rPr>
              <a:t>）代表一种数据类型，由关键字 </a:t>
            </a:r>
            <a:r>
              <a:rPr lang="en-US" altLang="zh-CN" sz="2400" b="1" dirty="0">
                <a:solidFill>
                  <a:srgbClr val="FFFF00"/>
                </a:solidFill>
                <a:latin typeface="微软雅黑" panose="020B0503020204020204" charset="-122"/>
                <a:ea typeface="微软雅黑" panose="020B0503020204020204" charset="-122"/>
              </a:rPr>
              <a:t>class</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或 </a:t>
            </a:r>
            <a:r>
              <a:rPr lang="en-US" altLang="zh-CN" sz="2400" b="1" dirty="0" err="1">
                <a:solidFill>
                  <a:srgbClr val="FFFF00"/>
                </a:solidFill>
                <a:latin typeface="微软雅黑" panose="020B0503020204020204" charset="-122"/>
                <a:ea typeface="微软雅黑" panose="020B0503020204020204" charset="-122"/>
              </a:rPr>
              <a:t>typename</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后加一个标识符构成。两个关键字的意义相同，它们表示后面的参数名代表一个</a:t>
            </a:r>
            <a:r>
              <a:rPr lang="zh-CN" altLang="en-US" sz="2400" b="1" dirty="0">
                <a:solidFill>
                  <a:srgbClr val="FFFF00"/>
                </a:solidFill>
                <a:latin typeface="微软雅黑" panose="020B0503020204020204" charset="-122"/>
                <a:ea typeface="微软雅黑" panose="020B0503020204020204" charset="-122"/>
              </a:rPr>
              <a:t>基本数据类型</a:t>
            </a:r>
            <a:r>
              <a:rPr lang="zh-CN" altLang="en-US" sz="2400" b="1" dirty="0">
                <a:latin typeface="微软雅黑" panose="020B0503020204020204" charset="-122"/>
                <a:ea typeface="微软雅黑" panose="020B0503020204020204" charset="-122"/>
              </a:rPr>
              <a:t>或</a:t>
            </a:r>
            <a:r>
              <a:rPr lang="zh-CN" altLang="en-US" sz="2400" b="1" dirty="0">
                <a:solidFill>
                  <a:srgbClr val="FFFF00"/>
                </a:solidFill>
                <a:latin typeface="微软雅黑" panose="020B0503020204020204" charset="-122"/>
                <a:ea typeface="微软雅黑" panose="020B0503020204020204" charset="-122"/>
              </a:rPr>
              <a:t>用户定义数据类型</a:t>
            </a:r>
            <a:endParaRPr lang="zh-CN" altLang="en-US" sz="2400" b="1" dirty="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79388" y="76200"/>
            <a:ext cx="8785225" cy="6591300"/>
          </a:xfrm>
          <a:prstGeom prst="rect">
            <a:avLst/>
          </a:prstGeom>
          <a:noFill/>
          <a:ln w="9525">
            <a:noFill/>
            <a:miter lim="800000"/>
          </a:ln>
        </p:spPr>
        <p:txBody>
          <a:bodyPr>
            <a:spAutoFit/>
          </a:bodyPr>
          <a:lstStyle/>
          <a:p>
            <a:pPr indent="720090" algn="just" eaLnBrk="1">
              <a:lnSpc>
                <a:spcPct val="130000"/>
              </a:lnSpc>
              <a:spcBef>
                <a:spcPts val="600"/>
              </a:spcBef>
              <a:spcAft>
                <a:spcPts val="600"/>
              </a:spcAft>
              <a:buClr>
                <a:schemeClr val="hlink"/>
              </a:buClr>
              <a:buSzPct val="70000"/>
              <a:defRPr/>
            </a:pPr>
            <a:r>
              <a:rPr lang="zh-CN" altLang="en-US" sz="2600" dirty="0">
                <a:latin typeface="微软雅黑" panose="020B0503020204020204" charset="-122"/>
                <a:ea typeface="微软雅黑" panose="020B0503020204020204" charset="-122"/>
              </a:rPr>
              <a:t>如果模板类型参数有多个，则</a:t>
            </a:r>
            <a:r>
              <a:rPr lang="zh-CN" altLang="en-US" sz="2600" dirty="0">
                <a:solidFill>
                  <a:srgbClr val="FFFF00"/>
                </a:solidFill>
                <a:latin typeface="微软雅黑" panose="020B0503020204020204" charset="-122"/>
                <a:ea typeface="微软雅黑" panose="020B0503020204020204" charset="-122"/>
              </a:rPr>
              <a:t>每个模板类型参数都要使用</a:t>
            </a:r>
            <a:r>
              <a:rPr lang="en-US" altLang="zh-CN" sz="2600" dirty="0">
                <a:solidFill>
                  <a:srgbClr val="FFFF00"/>
                </a:solidFill>
                <a:latin typeface="微软雅黑" panose="020B0503020204020204" charset="-122"/>
                <a:ea typeface="微软雅黑" panose="020B0503020204020204" charset="-122"/>
              </a:rPr>
              <a:t>class</a:t>
            </a:r>
            <a:r>
              <a:rPr lang="zh-CN" altLang="en-US" sz="2600" dirty="0">
                <a:latin typeface="微软雅黑" panose="020B0503020204020204" charset="-122"/>
                <a:ea typeface="微软雅黑" panose="020B0503020204020204" charset="-122"/>
              </a:rPr>
              <a:t>或</a:t>
            </a:r>
            <a:r>
              <a:rPr lang="en-US" altLang="zh-CN" sz="2600" dirty="0" err="1">
                <a:solidFill>
                  <a:srgbClr val="FFFF00"/>
                </a:solidFill>
                <a:latin typeface="微软雅黑" panose="020B0503020204020204" charset="-122"/>
                <a:ea typeface="微软雅黑" panose="020B0503020204020204" charset="-122"/>
              </a:rPr>
              <a:t>typename</a:t>
            </a:r>
            <a:r>
              <a:rPr lang="zh-CN" altLang="en-US" sz="2600" dirty="0">
                <a:solidFill>
                  <a:srgbClr val="FFFF00"/>
                </a:solidFill>
                <a:latin typeface="微软雅黑" panose="020B0503020204020204" charset="-122"/>
                <a:ea typeface="微软雅黑" panose="020B0503020204020204" charset="-122"/>
              </a:rPr>
              <a:t>，</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如：“</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template&lt;class T1, class T2&gt;”</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，则“</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T1</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T2”</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可以在程序运行时被任何</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C++</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支持的数据类型替换</a:t>
            </a:r>
            <a:endParaRPr lang="en-US" altLang="zh-CN" sz="2600" dirty="0">
              <a:effectLst>
                <a:outerShdw blurRad="38100" dist="38100" dir="2700000" algn="tl">
                  <a:srgbClr val="000000"/>
                </a:outerShdw>
              </a:effectLst>
              <a:latin typeface="微软雅黑" panose="020B0503020204020204" charset="-122"/>
              <a:ea typeface="微软雅黑" panose="020B0503020204020204" charset="-122"/>
            </a:endParaRPr>
          </a:p>
          <a:p>
            <a:pPr indent="720090" algn="just" eaLnBrk="1">
              <a:lnSpc>
                <a:spcPct val="130000"/>
              </a:lnSpc>
              <a:spcBef>
                <a:spcPts val="600"/>
              </a:spcBef>
              <a:spcAft>
                <a:spcPts val="600"/>
              </a:spcAft>
              <a:buClr>
                <a:schemeClr val="hlink"/>
              </a:buClr>
              <a:buSzPct val="70000"/>
              <a:defRPr/>
            </a:pP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由于模板主要是为函数或类安排的，所以</a:t>
            </a:r>
            <a:r>
              <a:rPr lang="zh-CN" altLang="en-US" sz="2600" dirty="0">
                <a:solidFill>
                  <a:srgbClr val="FFFF00"/>
                </a:solidFill>
                <a:effectLst>
                  <a:outerShdw blurRad="38100" dist="38100" dir="2700000" algn="tl">
                    <a:srgbClr val="000000"/>
                  </a:outerShdw>
                </a:effectLst>
                <a:latin typeface="微软雅黑" panose="020B0503020204020204" charset="-122"/>
                <a:ea typeface="微软雅黑" panose="020B0503020204020204" charset="-122"/>
              </a:rPr>
              <a:t>模板声明语句必须置于相关函数或类的声明和定义语句之前</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，但附于函数声明语句和定义语句前的模板参数表的替代类型标识符可以不一致。</a:t>
            </a:r>
            <a:r>
              <a:rPr lang="zh-CN" altLang="en-US" sz="2600" dirty="0">
                <a:solidFill>
                  <a:srgbClr val="FFFF00"/>
                </a:solidFill>
                <a:effectLst>
                  <a:outerShdw blurRad="38100" dist="38100" dir="2700000" algn="tl">
                    <a:srgbClr val="000000"/>
                  </a:outerShdw>
                </a:effectLst>
                <a:latin typeface="微软雅黑" panose="020B0503020204020204" charset="-122"/>
                <a:ea typeface="微软雅黑" panose="020B0503020204020204" charset="-122"/>
              </a:rPr>
              <a:t>函数模板定义不是一个实实在在的函数，编译系统不为其产生任何执行代码</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。该定义只是对函数的描述，表示它每次能够单独处理</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&lt;</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模板参数表</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&gt;</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中说明的数据类型</a:t>
            </a:r>
            <a:endParaRPr lang="zh-CN" altLang="en-US" sz="2600" dirty="0">
              <a:effectLst>
                <a:outerShdw blurRad="38100" dist="38100" dir="2700000" algn="tl">
                  <a:srgbClr val="000000"/>
                </a:outerShdw>
              </a:effectLst>
              <a:latin typeface="微软雅黑" panose="020B0503020204020204" charset="-122"/>
              <a:ea typeface="微软雅黑" panose="020B0503020204020204" charset="-122"/>
            </a:endParaRPr>
          </a:p>
          <a:p>
            <a:pPr indent="720090" algn="just" eaLnBrk="1">
              <a:lnSpc>
                <a:spcPct val="130000"/>
              </a:lnSpc>
              <a:spcBef>
                <a:spcPts val="600"/>
              </a:spcBef>
              <a:spcAft>
                <a:spcPts val="600"/>
              </a:spcAft>
              <a:buClr>
                <a:schemeClr val="hlink"/>
              </a:buClr>
              <a:buSzPct val="70000"/>
              <a:defRPr/>
            </a:pPr>
            <a:r>
              <a:rPr lang="en-US" altLang="zh-CN" sz="2600" dirty="0">
                <a:effectLst>
                  <a:outerShdw blurRad="38100" dist="38100" dir="2700000" algn="tl">
                    <a:srgbClr val="000000"/>
                  </a:outerShdw>
                </a:effectLst>
                <a:latin typeface="微软雅黑" panose="020B0503020204020204" charset="-122"/>
                <a:ea typeface="微软雅黑" panose="020B0503020204020204" charset="-122"/>
                <a:hlinkClick r:id="rId1"/>
              </a:rPr>
              <a:t>【</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hlinkClick r:id="rId1"/>
              </a:rPr>
              <a:t>例</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hlinkClick r:id="rId1"/>
              </a:rPr>
              <a:t>2.13】</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编写一个对具有</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n</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个元素的数组</a:t>
            </a:r>
            <a:r>
              <a:rPr lang="en-US" altLang="zh-CN" sz="2600" dirty="0">
                <a:effectLst>
                  <a:outerShdw blurRad="38100" dist="38100" dir="2700000" algn="tl">
                    <a:srgbClr val="000000"/>
                  </a:outerShdw>
                </a:effectLst>
                <a:latin typeface="微软雅黑" panose="020B0503020204020204" charset="-122"/>
                <a:ea typeface="微软雅黑" panose="020B0503020204020204" charset="-122"/>
              </a:rPr>
              <a:t>a[]</a:t>
            </a:r>
            <a:r>
              <a:rPr lang="zh-CN" altLang="en-US" sz="2600" dirty="0">
                <a:effectLst>
                  <a:outerShdw blurRad="38100" dist="38100" dir="2700000" algn="tl">
                    <a:srgbClr val="000000"/>
                  </a:outerShdw>
                </a:effectLst>
                <a:latin typeface="微软雅黑" panose="020B0503020204020204" charset="-122"/>
                <a:ea typeface="微软雅黑" panose="020B0503020204020204" charset="-122"/>
              </a:rPr>
              <a:t>求最小值的程序，将求最小值的函数设计成函数模板</a:t>
            </a:r>
            <a:endParaRPr lang="zh-CN" altLang="en-US" sz="2600" dirty="0">
              <a:effectLst>
                <a:outerShdw blurRad="38100" dist="38100" dir="2700000" algn="tl">
                  <a:srgbClr val="000000"/>
                </a:outerShdw>
              </a:effectLst>
              <a:latin typeface="微软雅黑" panose="020B0503020204020204" charset="-122"/>
              <a:ea typeface="微软雅黑" panose="020B050302020402020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179388" y="333375"/>
            <a:ext cx="8736012" cy="6335713"/>
          </a:xfrm>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b="1" dirty="0">
                <a:solidFill>
                  <a:srgbClr val="FF0000"/>
                </a:solidFill>
                <a:latin typeface="微软雅黑" panose="020B0503020204020204" charset="-122"/>
                <a:ea typeface="微软雅黑" panose="020B0503020204020204" charset="-122"/>
              </a:rPr>
              <a:t>2</a:t>
            </a:r>
            <a:r>
              <a:rPr lang="zh-CN" altLang="en-US" b="1" dirty="0">
                <a:solidFill>
                  <a:srgbClr val="FF0000"/>
                </a:solidFill>
                <a:latin typeface="微软雅黑" panose="020B0503020204020204" charset="-122"/>
                <a:ea typeface="微软雅黑" panose="020B0503020204020204" charset="-122"/>
              </a:rPr>
              <a:t>、模板函数</a:t>
            </a:r>
            <a:endParaRPr lang="en-US" altLang="zh-CN" b="1" dirty="0">
              <a:solidFill>
                <a:srgbClr val="FF0000"/>
              </a:solidFill>
              <a:latin typeface="微软雅黑" panose="020B0503020204020204" charset="-122"/>
              <a:ea typeface="微软雅黑" panose="020B0503020204020204" charset="-122"/>
            </a:endParaRPr>
          </a:p>
          <a:p>
            <a:pPr eaLnBrk="1">
              <a:lnSpc>
                <a:spcPct val="120000"/>
              </a:lnSpc>
              <a:spcBef>
                <a:spcPts val="600"/>
              </a:spcBef>
              <a:spcAft>
                <a:spcPts val="600"/>
              </a:spcAft>
              <a:buFont typeface="Wingdings" panose="05000000000000000000" pitchFamily="2" charset="2"/>
              <a:buChar char="v"/>
              <a:defRPr/>
            </a:pPr>
            <a:r>
              <a:rPr lang="zh-CN" altLang="en-US" sz="2400" b="1" dirty="0">
                <a:solidFill>
                  <a:srgbClr val="FF0000"/>
                </a:solidFill>
                <a:latin typeface="微软雅黑" panose="020B0503020204020204" charset="-122"/>
                <a:ea typeface="微软雅黑" panose="020B0503020204020204" charset="-122"/>
              </a:rPr>
              <a:t>函数模板</a:t>
            </a:r>
            <a:r>
              <a:rPr lang="zh-CN" altLang="en-US" sz="2400" b="1" dirty="0">
                <a:latin typeface="微软雅黑" panose="020B0503020204020204" charset="-122"/>
                <a:ea typeface="微软雅黑" panose="020B0503020204020204" charset="-122"/>
              </a:rPr>
              <a:t>只是说明，不能直接执行，需要实例化为模板函数才能执行。当编译系统发现有一个函数调用：</a:t>
            </a:r>
            <a:r>
              <a:rPr lang="en-US" altLang="zh-CN" sz="2400" b="1" dirty="0">
                <a:solidFill>
                  <a:srgbClr val="FFFF00"/>
                </a:solidFill>
                <a:latin typeface="微软雅黑" panose="020B0503020204020204" charset="-122"/>
                <a:ea typeface="微软雅黑" panose="020B0503020204020204" charset="-122"/>
              </a:rPr>
              <a:t>&lt;</a:t>
            </a:r>
            <a:r>
              <a:rPr lang="zh-CN" altLang="en-US" sz="2400" b="1" dirty="0">
                <a:solidFill>
                  <a:srgbClr val="FFFF00"/>
                </a:solidFill>
                <a:latin typeface="微软雅黑" panose="020B0503020204020204" charset="-122"/>
                <a:ea typeface="微软雅黑" panose="020B0503020204020204" charset="-122"/>
              </a:rPr>
              <a:t>函数名</a:t>
            </a:r>
            <a:r>
              <a:rPr lang="en-US" altLang="zh-CN" sz="2400" b="1" dirty="0">
                <a:solidFill>
                  <a:srgbClr val="FFFF00"/>
                </a:solidFill>
                <a:latin typeface="微软雅黑" panose="020B0503020204020204" charset="-122"/>
                <a:ea typeface="微软雅黑" panose="020B0503020204020204" charset="-122"/>
              </a:rPr>
              <a:t>&gt;&lt;</a:t>
            </a:r>
            <a:r>
              <a:rPr lang="zh-CN" altLang="en-US" sz="2400" b="1" dirty="0">
                <a:solidFill>
                  <a:srgbClr val="FFFF00"/>
                </a:solidFill>
                <a:latin typeface="微软雅黑" panose="020B0503020204020204" charset="-122"/>
                <a:ea typeface="微软雅黑" panose="020B0503020204020204" charset="-122"/>
              </a:rPr>
              <a:t>实参表</a:t>
            </a:r>
            <a:r>
              <a:rPr lang="en-US" altLang="zh-CN" sz="2400" b="1" dirty="0">
                <a:solidFill>
                  <a:srgbClr val="FFFF00"/>
                </a:solidFill>
                <a:latin typeface="微软雅黑" panose="020B0503020204020204" charset="-122"/>
                <a:ea typeface="微软雅黑" panose="020B0503020204020204" charset="-122"/>
              </a:rPr>
              <a:t>&gt;;</a:t>
            </a:r>
            <a:r>
              <a:rPr lang="en-US" altLang="zh-CN" sz="2400" b="1" dirty="0">
                <a:latin typeface="微软雅黑" panose="020B0503020204020204" charset="-122"/>
                <a:ea typeface="微软雅黑" panose="020B0503020204020204" charset="-122"/>
              </a:rPr>
              <a:t> </a:t>
            </a:r>
            <a:r>
              <a:rPr lang="zh-CN" altLang="en-US" sz="2400" b="1" dirty="0">
                <a:latin typeface="微软雅黑" panose="020B0503020204020204" charset="-122"/>
                <a:ea typeface="微软雅黑" panose="020B0503020204020204" charset="-122"/>
              </a:rPr>
              <a:t>时，将根据</a:t>
            </a:r>
            <a:r>
              <a:rPr lang="en-US" altLang="zh-CN" sz="2400" b="1" dirty="0">
                <a:latin typeface="微软雅黑" panose="020B0503020204020204" charset="-122"/>
                <a:ea typeface="微软雅黑" panose="020B0503020204020204" charset="-122"/>
              </a:rPr>
              <a:t>&lt;</a:t>
            </a:r>
            <a:r>
              <a:rPr lang="zh-CN" altLang="en-US" sz="2400" b="1" dirty="0">
                <a:latin typeface="微软雅黑" panose="020B0503020204020204" charset="-122"/>
                <a:ea typeface="微软雅黑" panose="020B0503020204020204" charset="-122"/>
              </a:rPr>
              <a:t>实参表</a:t>
            </a:r>
            <a:r>
              <a:rPr lang="en-US" altLang="zh-CN" sz="2400" b="1" dirty="0">
                <a:latin typeface="微软雅黑" panose="020B0503020204020204" charset="-122"/>
                <a:ea typeface="微软雅黑" panose="020B0503020204020204" charset="-122"/>
              </a:rPr>
              <a:t>&gt;</a:t>
            </a:r>
            <a:r>
              <a:rPr lang="zh-CN" altLang="en-US" sz="2400" b="1" dirty="0">
                <a:latin typeface="微软雅黑" panose="020B0503020204020204" charset="-122"/>
                <a:ea typeface="微软雅黑" panose="020B0503020204020204" charset="-122"/>
              </a:rPr>
              <a:t>中的类型生成一个重载函数，即</a:t>
            </a:r>
            <a:r>
              <a:rPr lang="zh-CN" altLang="en-US" sz="2400" b="1" dirty="0">
                <a:solidFill>
                  <a:srgbClr val="FF0000"/>
                </a:solidFill>
                <a:latin typeface="微软雅黑" panose="020B0503020204020204" charset="-122"/>
                <a:ea typeface="微软雅黑" panose="020B0503020204020204" charset="-122"/>
              </a:rPr>
              <a:t>模板函数</a:t>
            </a:r>
            <a:r>
              <a:rPr lang="zh-CN" altLang="en-US" sz="2400" b="1" dirty="0">
                <a:latin typeface="微软雅黑" panose="020B0503020204020204" charset="-122"/>
                <a:ea typeface="微软雅黑" panose="020B0503020204020204" charset="-122"/>
              </a:rPr>
              <a:t>。该模板函数的定义体与函数模板的定义体相同，而</a:t>
            </a:r>
            <a:r>
              <a:rPr lang="en-US" altLang="zh-CN" sz="2400" b="1" dirty="0">
                <a:latin typeface="微软雅黑" panose="020B0503020204020204" charset="-122"/>
                <a:ea typeface="微软雅黑" panose="020B0503020204020204" charset="-122"/>
              </a:rPr>
              <a:t>&lt;</a:t>
            </a:r>
            <a:r>
              <a:rPr lang="zh-CN" altLang="en-US" sz="2400" b="1" dirty="0">
                <a:latin typeface="微软雅黑" panose="020B0503020204020204" charset="-122"/>
                <a:ea typeface="微软雅黑" panose="020B0503020204020204" charset="-122"/>
              </a:rPr>
              <a:t>形参表</a:t>
            </a:r>
            <a:r>
              <a:rPr lang="en-US" altLang="zh-CN" sz="2400" b="1" dirty="0">
                <a:latin typeface="微软雅黑" panose="020B0503020204020204" charset="-122"/>
                <a:ea typeface="微软雅黑" panose="020B0503020204020204" charset="-122"/>
              </a:rPr>
              <a:t>&gt;</a:t>
            </a:r>
            <a:r>
              <a:rPr lang="zh-CN" altLang="en-US" sz="2400" b="1" dirty="0">
                <a:latin typeface="微软雅黑" panose="020B0503020204020204" charset="-122"/>
                <a:ea typeface="微软雅黑" panose="020B0503020204020204" charset="-122"/>
              </a:rPr>
              <a:t>的类型则以</a:t>
            </a:r>
            <a:r>
              <a:rPr lang="en-US" altLang="zh-CN" sz="2400" b="1" dirty="0">
                <a:latin typeface="微软雅黑" panose="020B0503020204020204" charset="-122"/>
                <a:ea typeface="微软雅黑" panose="020B0503020204020204" charset="-122"/>
              </a:rPr>
              <a:t>&lt;</a:t>
            </a:r>
            <a:r>
              <a:rPr lang="zh-CN" altLang="en-US" sz="2400" b="1" dirty="0">
                <a:latin typeface="微软雅黑" panose="020B0503020204020204" charset="-122"/>
                <a:ea typeface="微软雅黑" panose="020B0503020204020204" charset="-122"/>
              </a:rPr>
              <a:t>实参表</a:t>
            </a:r>
            <a:r>
              <a:rPr lang="en-US" altLang="zh-CN" sz="2400" b="1" dirty="0">
                <a:latin typeface="微软雅黑" panose="020B0503020204020204" charset="-122"/>
                <a:ea typeface="微软雅黑" panose="020B0503020204020204" charset="-122"/>
              </a:rPr>
              <a:t>&gt;</a:t>
            </a:r>
            <a:r>
              <a:rPr lang="zh-CN" altLang="en-US" sz="2400" b="1" dirty="0">
                <a:latin typeface="微软雅黑" panose="020B0503020204020204" charset="-122"/>
                <a:ea typeface="微软雅黑" panose="020B0503020204020204" charset="-122"/>
              </a:rPr>
              <a:t>的实际类型为依据</a:t>
            </a:r>
            <a:endParaRPr lang="zh-CN" altLang="en-US" sz="2400" b="1" dirty="0">
              <a:latin typeface="微软雅黑" panose="020B0503020204020204" charset="-122"/>
              <a:ea typeface="微软雅黑" panose="020B0503020204020204" charset="-122"/>
            </a:endParaRPr>
          </a:p>
          <a:p>
            <a:pPr eaLnBrk="1">
              <a:lnSpc>
                <a:spcPct val="120000"/>
              </a:lnSpc>
              <a:spcBef>
                <a:spcPts val="600"/>
              </a:spcBef>
              <a:spcAft>
                <a:spcPts val="600"/>
              </a:spcAft>
              <a:buFont typeface="Wingdings" panose="05000000000000000000" pitchFamily="2" charset="2"/>
              <a:buChar char="v"/>
              <a:defRPr/>
            </a:pPr>
            <a:r>
              <a:rPr lang="zh-CN" altLang="en-US" sz="2400" b="1" dirty="0">
                <a:latin typeface="微软雅黑" panose="020B0503020204020204" charset="-122"/>
                <a:ea typeface="微软雅黑" panose="020B0503020204020204" charset="-122"/>
              </a:rPr>
              <a:t>模板函数有一个特点：虽然</a:t>
            </a:r>
            <a:r>
              <a:rPr lang="zh-CN" altLang="en-US" sz="2400" b="1" dirty="0">
                <a:solidFill>
                  <a:srgbClr val="FFFF00"/>
                </a:solidFill>
                <a:latin typeface="微软雅黑" panose="020B0503020204020204" charset="-122"/>
                <a:ea typeface="微软雅黑" panose="020B0503020204020204" charset="-122"/>
              </a:rPr>
              <a:t>模板类型参数</a:t>
            </a:r>
            <a:r>
              <a:rPr lang="en-US" altLang="zh-CN" sz="2400" b="1" dirty="0">
                <a:solidFill>
                  <a:srgbClr val="FFFF00"/>
                </a:solidFill>
                <a:latin typeface="微软雅黑" panose="020B0503020204020204" charset="-122"/>
                <a:ea typeface="微软雅黑" panose="020B0503020204020204" charset="-122"/>
              </a:rPr>
              <a:t>T</a:t>
            </a:r>
            <a:r>
              <a:rPr lang="zh-CN" altLang="en-US" sz="2400" b="1" dirty="0">
                <a:latin typeface="微软雅黑" panose="020B0503020204020204" charset="-122"/>
                <a:ea typeface="微软雅黑" panose="020B0503020204020204" charset="-122"/>
              </a:rPr>
              <a:t>可以实例化成各种类型，但是采用模板类型参数</a:t>
            </a:r>
            <a:r>
              <a:rPr lang="en-US" altLang="zh-CN" sz="2400" b="1" dirty="0">
                <a:latin typeface="微软雅黑" panose="020B0503020204020204" charset="-122"/>
                <a:ea typeface="微软雅黑" panose="020B0503020204020204" charset="-122"/>
              </a:rPr>
              <a:t>T</a:t>
            </a:r>
            <a:r>
              <a:rPr lang="zh-CN" altLang="en-US" sz="2400" b="1" dirty="0">
                <a:latin typeface="微软雅黑" panose="020B0503020204020204" charset="-122"/>
                <a:ea typeface="微软雅黑" panose="020B0503020204020204" charset="-122"/>
              </a:rPr>
              <a:t>的各参数之间必须保持完全一致的类型。</a:t>
            </a:r>
            <a:r>
              <a:rPr lang="zh-CN" altLang="en-US" sz="2400" b="1" dirty="0">
                <a:solidFill>
                  <a:srgbClr val="FFFF00"/>
                </a:solidFill>
                <a:latin typeface="微软雅黑" panose="020B0503020204020204" charset="-122"/>
                <a:ea typeface="微软雅黑" panose="020B0503020204020204" charset="-122"/>
              </a:rPr>
              <a:t>模板类型不具有隐式类型转换的能力</a:t>
            </a:r>
            <a:r>
              <a:rPr lang="zh-CN" altLang="en-US" sz="2400" b="1" dirty="0">
                <a:latin typeface="微软雅黑" panose="020B0503020204020204" charset="-122"/>
                <a:ea typeface="微软雅黑" panose="020B0503020204020204" charset="-122"/>
              </a:rPr>
              <a:t>，例如</a:t>
            </a:r>
            <a:r>
              <a:rPr lang="en-US" altLang="zh-CN" sz="2400" b="1" dirty="0">
                <a:latin typeface="微软雅黑" panose="020B0503020204020204" charset="-122"/>
                <a:ea typeface="微软雅黑" panose="020B0503020204020204" charset="-122"/>
              </a:rPr>
              <a:t>int</a:t>
            </a:r>
            <a:r>
              <a:rPr lang="zh-CN" altLang="en-US" sz="2400" b="1" dirty="0">
                <a:latin typeface="微软雅黑" panose="020B0503020204020204" charset="-122"/>
                <a:ea typeface="微软雅黑" panose="020B0503020204020204" charset="-122"/>
              </a:rPr>
              <a:t>与</a:t>
            </a:r>
            <a:r>
              <a:rPr lang="en-US" altLang="zh-CN" sz="2400" b="1" dirty="0">
                <a:latin typeface="微软雅黑" panose="020B0503020204020204" charset="-122"/>
                <a:ea typeface="微软雅黑" panose="020B0503020204020204" charset="-122"/>
              </a:rPr>
              <a:t>char</a:t>
            </a:r>
            <a:r>
              <a:rPr lang="zh-CN" altLang="en-US" sz="2400" b="1" dirty="0">
                <a:latin typeface="微软雅黑" panose="020B0503020204020204" charset="-122"/>
                <a:ea typeface="微软雅黑" panose="020B0503020204020204" charset="-122"/>
              </a:rPr>
              <a:t>、</a:t>
            </a:r>
            <a:r>
              <a:rPr lang="en-US" altLang="zh-CN" sz="2400" b="1" dirty="0">
                <a:latin typeface="微软雅黑" panose="020B0503020204020204" charset="-122"/>
                <a:ea typeface="微软雅黑" panose="020B0503020204020204" charset="-122"/>
              </a:rPr>
              <a:t>float</a:t>
            </a:r>
            <a:r>
              <a:rPr lang="zh-CN" altLang="en-US" sz="2400" b="1" dirty="0">
                <a:latin typeface="微软雅黑" panose="020B0503020204020204" charset="-122"/>
                <a:ea typeface="微软雅黑" panose="020B0503020204020204" charset="-122"/>
              </a:rPr>
              <a:t>与</a:t>
            </a:r>
            <a:r>
              <a:rPr lang="en-US" altLang="zh-CN" sz="2400" b="1" dirty="0">
                <a:latin typeface="微软雅黑" panose="020B0503020204020204" charset="-122"/>
                <a:ea typeface="微软雅黑" panose="020B0503020204020204" charset="-122"/>
              </a:rPr>
              <a:t>int</a:t>
            </a:r>
            <a:r>
              <a:rPr lang="zh-CN" altLang="en-US" sz="2400" b="1" dirty="0">
                <a:latin typeface="微软雅黑" panose="020B0503020204020204" charset="-122"/>
                <a:ea typeface="微软雅黑" panose="020B0503020204020204" charset="-122"/>
              </a:rPr>
              <a:t>、</a:t>
            </a:r>
            <a:r>
              <a:rPr lang="en-US" altLang="zh-CN" sz="2400" b="1" dirty="0">
                <a:latin typeface="微软雅黑" panose="020B0503020204020204" charset="-122"/>
                <a:ea typeface="微软雅黑" panose="020B0503020204020204" charset="-122"/>
              </a:rPr>
              <a:t>float</a:t>
            </a:r>
            <a:r>
              <a:rPr lang="zh-CN" altLang="en-US" sz="2400" b="1" dirty="0">
                <a:latin typeface="微软雅黑" panose="020B0503020204020204" charset="-122"/>
                <a:ea typeface="微软雅黑" panose="020B0503020204020204" charset="-122"/>
              </a:rPr>
              <a:t>与</a:t>
            </a:r>
            <a:r>
              <a:rPr lang="en-US" altLang="zh-CN" sz="2400" b="1" dirty="0">
                <a:latin typeface="微软雅黑" panose="020B0503020204020204" charset="-122"/>
                <a:ea typeface="微软雅黑" panose="020B0503020204020204" charset="-122"/>
              </a:rPr>
              <a:t>double</a:t>
            </a:r>
            <a:r>
              <a:rPr lang="zh-CN" altLang="en-US" sz="2400" b="1" dirty="0">
                <a:latin typeface="微软雅黑" panose="020B0503020204020204" charset="-122"/>
                <a:ea typeface="微软雅黑" panose="020B0503020204020204" charset="-122"/>
              </a:rPr>
              <a:t>等之间的隐式类型转换</a:t>
            </a:r>
            <a:endParaRPr lang="zh-CN" altLang="en-US" sz="2400" b="1" dirty="0">
              <a:latin typeface="微软雅黑" panose="020B0503020204020204" charset="-122"/>
              <a:ea typeface="微软雅黑" panose="020B0503020204020204" charset="-122"/>
            </a:endParaRPr>
          </a:p>
          <a:p>
            <a:pPr eaLnBrk="1">
              <a:lnSpc>
                <a:spcPct val="120000"/>
              </a:lnSpc>
              <a:spcBef>
                <a:spcPts val="600"/>
              </a:spcBef>
              <a:spcAft>
                <a:spcPts val="600"/>
              </a:spcAft>
              <a:buFont typeface="Wingdings" panose="05000000000000000000" pitchFamily="2" charset="2"/>
              <a:buChar char="v"/>
              <a:defRPr/>
            </a:pPr>
            <a:r>
              <a:rPr lang="zh-CN" altLang="en-US" sz="2400" b="1" dirty="0">
                <a:latin typeface="微软雅黑" panose="020B0503020204020204" charset="-122"/>
                <a:ea typeface="微软雅黑" panose="020B0503020204020204" charset="-122"/>
              </a:rPr>
              <a:t>函数模板克服了</a:t>
            </a:r>
            <a:r>
              <a:rPr lang="en-US" altLang="zh-CN" sz="2400" b="1" dirty="0">
                <a:latin typeface="微软雅黑" panose="020B0503020204020204" charset="-122"/>
                <a:ea typeface="微软雅黑" panose="020B0503020204020204" charset="-122"/>
              </a:rPr>
              <a:t>C</a:t>
            </a:r>
            <a:r>
              <a:rPr lang="zh-CN" altLang="en-US" sz="2400" b="1" dirty="0">
                <a:latin typeface="微软雅黑" panose="020B0503020204020204" charset="-122"/>
                <a:ea typeface="微软雅黑" panose="020B0503020204020204" charset="-122"/>
              </a:rPr>
              <a:t>使用大量不同函数名表示相似功能的弱势，克服了</a:t>
            </a:r>
            <a:r>
              <a:rPr lang="zh-CN" altLang="en-US" sz="2400" b="1" dirty="0">
                <a:solidFill>
                  <a:srgbClr val="FFFF00"/>
                </a:solidFill>
                <a:latin typeface="微软雅黑" panose="020B0503020204020204" charset="-122"/>
                <a:ea typeface="微软雅黑" panose="020B0503020204020204" charset="-122"/>
              </a:rPr>
              <a:t>宏定义不能进行参数类型检查的弊端</a:t>
            </a:r>
            <a:r>
              <a:rPr lang="zh-CN" altLang="en-US" sz="2400" b="1" dirty="0">
                <a:latin typeface="微软雅黑" panose="020B0503020204020204" charset="-122"/>
                <a:ea typeface="微软雅黑" panose="020B0503020204020204" charset="-122"/>
              </a:rPr>
              <a:t>，克服了</a:t>
            </a:r>
            <a:r>
              <a:rPr lang="en-US" altLang="zh-CN" sz="2400" b="1" dirty="0">
                <a:solidFill>
                  <a:srgbClr val="FFFF00"/>
                </a:solidFill>
                <a:latin typeface="微软雅黑" panose="020B0503020204020204" charset="-122"/>
                <a:ea typeface="微软雅黑" panose="020B0503020204020204" charset="-122"/>
              </a:rPr>
              <a:t>C++</a:t>
            </a:r>
            <a:r>
              <a:rPr lang="zh-CN" altLang="en-US" sz="2400" b="1" dirty="0">
                <a:solidFill>
                  <a:srgbClr val="FFFF00"/>
                </a:solidFill>
                <a:latin typeface="微软雅黑" panose="020B0503020204020204" charset="-122"/>
                <a:ea typeface="微软雅黑" panose="020B0503020204020204" charset="-122"/>
              </a:rPr>
              <a:t>函数重载使用相同函数名字重写几个函数的烦琐</a:t>
            </a:r>
            <a:endParaRPr lang="zh-CN" altLang="en-US" sz="2400" b="1" dirty="0">
              <a:solidFill>
                <a:srgbClr val="FFFF00"/>
              </a:solidFill>
              <a:latin typeface="微软雅黑" panose="020B0503020204020204" charset="-122"/>
              <a:ea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28600" y="333375"/>
            <a:ext cx="8736013" cy="6335713"/>
          </a:xfrm>
        </p:spPr>
        <p:txBody>
          <a:bodyPr/>
          <a:lstStyle/>
          <a:p>
            <a:pPr marL="0" indent="0" eaLnBrk="1">
              <a:lnSpc>
                <a:spcPct val="120000"/>
              </a:lnSpc>
              <a:spcBef>
                <a:spcPts val="300"/>
              </a:spcBef>
              <a:spcAft>
                <a:spcPts val="300"/>
              </a:spcAft>
              <a:buFont typeface="Wingdings" panose="05000000000000000000" pitchFamily="2" charset="2"/>
              <a:buNone/>
              <a:defRPr/>
            </a:pPr>
            <a:r>
              <a:rPr lang="en-US" altLang="zh-CN" b="1" dirty="0">
                <a:solidFill>
                  <a:srgbClr val="FF0000"/>
                </a:solidFill>
                <a:latin typeface="微软雅黑" panose="020B0503020204020204" charset="-122"/>
                <a:ea typeface="微软雅黑" panose="020B0503020204020204" charset="-122"/>
              </a:rPr>
              <a:t>3</a:t>
            </a:r>
            <a:r>
              <a:rPr lang="zh-CN" altLang="en-US" b="1" dirty="0">
                <a:solidFill>
                  <a:srgbClr val="FF0000"/>
                </a:solidFill>
                <a:latin typeface="微软雅黑" panose="020B0503020204020204" charset="-122"/>
                <a:ea typeface="微软雅黑" panose="020B0503020204020204" charset="-122"/>
              </a:rPr>
              <a:t>、函数模板与重载函数</a:t>
            </a:r>
            <a:endParaRPr lang="en-US" altLang="zh-CN" b="1" dirty="0">
              <a:solidFill>
                <a:srgbClr val="FF0000"/>
              </a:solidFill>
              <a:latin typeface="微软雅黑" panose="020B0503020204020204" charset="-122"/>
              <a:ea typeface="微软雅黑" panose="020B0503020204020204" charset="-122"/>
            </a:endParaRPr>
          </a:p>
          <a:p>
            <a:pPr marL="0" indent="647700" eaLnBrk="1">
              <a:lnSpc>
                <a:spcPct val="150000"/>
              </a:lnSpc>
              <a:spcBef>
                <a:spcPts val="1200"/>
              </a:spcBef>
              <a:spcAft>
                <a:spcPts val="1200"/>
              </a:spcAft>
              <a:buFont typeface="Wingdings" panose="05000000000000000000" pitchFamily="2" charset="2"/>
              <a:buNone/>
              <a:defRPr/>
            </a:pPr>
            <a:r>
              <a:rPr lang="zh-CN" altLang="en-US" b="1" kern="1200" dirty="0">
                <a:latin typeface="微软雅黑" panose="020B0503020204020204" charset="-122"/>
                <a:ea typeface="微软雅黑" panose="020B0503020204020204" charset="-122"/>
              </a:rPr>
              <a:t>当模板函数与重载函数同时出现在一个程序体内时，</a:t>
            </a:r>
            <a:r>
              <a:rPr lang="en-US" altLang="zh-CN" b="1" kern="1200" dirty="0">
                <a:latin typeface="微软雅黑" panose="020B0503020204020204" charset="-122"/>
                <a:ea typeface="微软雅黑" panose="020B0503020204020204" charset="-122"/>
              </a:rPr>
              <a:t>C++</a:t>
            </a:r>
            <a:r>
              <a:rPr lang="zh-CN" altLang="en-US" b="1" kern="1200" dirty="0">
                <a:latin typeface="微软雅黑" panose="020B0503020204020204" charset="-122"/>
                <a:ea typeface="微软雅黑" panose="020B0503020204020204" charset="-122"/>
              </a:rPr>
              <a:t>编译器的求解次序是</a:t>
            </a:r>
            <a:r>
              <a:rPr lang="zh-CN" altLang="en-US" b="1" kern="1200" dirty="0">
                <a:solidFill>
                  <a:srgbClr val="FFFF00"/>
                </a:solidFill>
                <a:latin typeface="微软雅黑" panose="020B0503020204020204" charset="-122"/>
                <a:ea typeface="微软雅黑" panose="020B0503020204020204" charset="-122"/>
              </a:rPr>
              <a:t>先调用重载函数</a:t>
            </a:r>
            <a:r>
              <a:rPr lang="zh-CN" altLang="en-US" b="1" kern="1200" dirty="0">
                <a:latin typeface="微软雅黑" panose="020B0503020204020204" charset="-122"/>
                <a:ea typeface="微软雅黑" panose="020B0503020204020204" charset="-122"/>
              </a:rPr>
              <a:t>；如果不匹配，则</a:t>
            </a:r>
            <a:r>
              <a:rPr lang="zh-CN" altLang="en-US" b="1" kern="1200" dirty="0">
                <a:solidFill>
                  <a:srgbClr val="FFFF00"/>
                </a:solidFill>
                <a:latin typeface="微软雅黑" panose="020B0503020204020204" charset="-122"/>
                <a:ea typeface="微软雅黑" panose="020B0503020204020204" charset="-122"/>
              </a:rPr>
              <a:t>调用模板函数</a:t>
            </a:r>
            <a:r>
              <a:rPr lang="zh-CN" altLang="en-US" b="1" kern="1200" dirty="0">
                <a:latin typeface="微软雅黑" panose="020B0503020204020204" charset="-122"/>
                <a:ea typeface="微软雅黑" panose="020B0503020204020204" charset="-122"/>
              </a:rPr>
              <a:t>；如果还不匹配，则</a:t>
            </a:r>
            <a:r>
              <a:rPr lang="zh-CN" altLang="en-US" b="1" kern="1200" dirty="0">
                <a:solidFill>
                  <a:srgbClr val="FFFF00"/>
                </a:solidFill>
                <a:latin typeface="微软雅黑" panose="020B0503020204020204" charset="-122"/>
                <a:ea typeface="微软雅黑" panose="020B0503020204020204" charset="-122"/>
              </a:rPr>
              <a:t>进行类型转换</a:t>
            </a:r>
            <a:r>
              <a:rPr lang="zh-CN" altLang="en-US" b="1" kern="1200" dirty="0">
                <a:latin typeface="微软雅黑" panose="020B0503020204020204" charset="-122"/>
                <a:ea typeface="微软雅黑" panose="020B0503020204020204" charset="-122"/>
              </a:rPr>
              <a:t>，前面几种方法都不对，则</a:t>
            </a:r>
            <a:r>
              <a:rPr lang="zh-CN" altLang="en-US" b="1" kern="1200" dirty="0">
                <a:solidFill>
                  <a:srgbClr val="FFFF00"/>
                </a:solidFill>
                <a:latin typeface="微软雅黑" panose="020B0503020204020204" charset="-122"/>
                <a:ea typeface="微软雅黑" panose="020B0503020204020204" charset="-122"/>
              </a:rPr>
              <a:t>最后报告出错</a:t>
            </a:r>
            <a:endParaRPr lang="zh-CN" altLang="en-US" b="1" kern="1200" dirty="0">
              <a:solidFill>
                <a:srgbClr val="FFFF00"/>
              </a:solidFill>
              <a:latin typeface="微软雅黑" panose="020B0503020204020204" charset="-122"/>
              <a:ea typeface="微软雅黑" panose="020B0503020204020204" charset="-122"/>
            </a:endParaRPr>
          </a:p>
          <a:p>
            <a:pPr indent="720090" eaLnBrk="1">
              <a:lnSpc>
                <a:spcPct val="150000"/>
              </a:lnSpc>
              <a:spcBef>
                <a:spcPts val="1200"/>
              </a:spcBef>
              <a:spcAft>
                <a:spcPts val="1200"/>
              </a:spcAft>
              <a:buFont typeface="Wingdings" panose="05000000000000000000" pitchFamily="2" charset="2"/>
              <a:buNone/>
              <a:defRPr/>
            </a:pPr>
            <a:r>
              <a:rPr lang="en-US" altLang="zh-CN" b="1" kern="1200" dirty="0">
                <a:latin typeface="微软雅黑" panose="020B0503020204020204" charset="-122"/>
                <a:ea typeface="微软雅黑" panose="020B0503020204020204" charset="-122"/>
                <a:hlinkClick r:id="rId1" action="ppaction://hlinkfile"/>
              </a:rPr>
              <a:t>【</a:t>
            </a:r>
            <a:r>
              <a:rPr lang="zh-CN" altLang="en-US" b="1" kern="1200" dirty="0">
                <a:latin typeface="微软雅黑" panose="020B0503020204020204" charset="-122"/>
                <a:ea typeface="微软雅黑" panose="020B0503020204020204" charset="-122"/>
                <a:hlinkClick r:id="rId1" action="ppaction://hlinkfile"/>
              </a:rPr>
              <a:t>例</a:t>
            </a:r>
            <a:r>
              <a:rPr lang="en-US" altLang="zh-CN" b="1" kern="1200" dirty="0">
                <a:latin typeface="微软雅黑" panose="020B0503020204020204" charset="-122"/>
                <a:ea typeface="微软雅黑" panose="020B0503020204020204" charset="-122"/>
                <a:hlinkClick r:id="rId1" action="ppaction://hlinkfile"/>
              </a:rPr>
              <a:t>2.14】</a:t>
            </a:r>
            <a:r>
              <a:rPr lang="zh-CN" altLang="en-US" b="1" kern="1200" dirty="0">
                <a:latin typeface="微软雅黑" panose="020B0503020204020204" charset="-122"/>
                <a:ea typeface="微软雅黑" panose="020B0503020204020204" charset="-122"/>
              </a:rPr>
              <a:t>模板函数与重载函数</a:t>
            </a:r>
            <a:endParaRPr lang="en-US" altLang="zh-CN" b="1" kern="1200" dirty="0">
              <a:latin typeface="微软雅黑" panose="020B0503020204020204" charset="-122"/>
              <a:ea typeface="微软雅黑" panose="020B050302020402020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188913"/>
            <a:ext cx="9144000" cy="719137"/>
          </a:xfrm>
        </p:spPr>
        <p:txBody>
          <a:bodyPr/>
          <a:lstStyle/>
          <a:p>
            <a:pPr eaLnBrk="1" hangingPunct="1">
              <a:defRPr/>
            </a:pPr>
            <a:r>
              <a:rPr lang="zh-CN" altLang="en-US" dirty="0">
                <a:ea typeface="黑体" panose="02010609060101010101" pitchFamily="49" charset="-122"/>
              </a:rPr>
              <a:t>习    题</a:t>
            </a:r>
            <a:endParaRPr lang="zh-CN" altLang="en-US" dirty="0"/>
          </a:p>
        </p:txBody>
      </p:sp>
      <p:sp>
        <p:nvSpPr>
          <p:cNvPr id="47107" name="Rectangle 3"/>
          <p:cNvSpPr>
            <a:spLocks noGrp="1" noChangeArrowheads="1"/>
          </p:cNvSpPr>
          <p:nvPr>
            <p:ph type="body" idx="1"/>
          </p:nvPr>
        </p:nvSpPr>
        <p:spPr>
          <a:xfrm>
            <a:off x="228600" y="908050"/>
            <a:ext cx="8736013" cy="5689600"/>
          </a:xfrm>
        </p:spPr>
        <p:txBody>
          <a:bodyPr lIns="36000" tIns="36000" rIns="36000" bIns="36000"/>
          <a:lstStyle/>
          <a:p>
            <a:pPr marL="647700" indent="-647700" eaLnBrk="1">
              <a:lnSpc>
                <a:spcPct val="130000"/>
              </a:lnSpc>
              <a:spcBef>
                <a:spcPts val="600"/>
              </a:spcBef>
              <a:spcAft>
                <a:spcPts val="600"/>
              </a:spcAft>
              <a:buFont typeface="Wingdings" panose="05000000000000000000" pitchFamily="2" charset="2"/>
              <a:buNone/>
              <a:defRPr/>
            </a:pPr>
            <a:r>
              <a:rPr lang="en-US" altLang="zh-CN" sz="2800" b="1" dirty="0">
                <a:latin typeface="微软雅黑" panose="020B0503020204020204" charset="-122"/>
                <a:ea typeface="微软雅黑" panose="020B0503020204020204" charset="-122"/>
              </a:rPr>
              <a:t>1.</a:t>
            </a:r>
            <a:r>
              <a:rPr lang="zh-CN" altLang="en-US" sz="2800" b="1" dirty="0">
                <a:latin typeface="微软雅黑" panose="020B0503020204020204" charset="-122"/>
                <a:ea typeface="微软雅黑" panose="020B0503020204020204" charset="-122"/>
              </a:rPr>
              <a:t> 分析下列程序的执行结果：</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en-US" altLang="zh-CN" sz="2800" b="1" dirty="0">
                <a:latin typeface="微软雅黑" panose="020B0503020204020204" charset="-122"/>
                <a:ea typeface="微软雅黑" panose="020B0503020204020204" charset="-122"/>
              </a:rPr>
              <a:t>2. </a:t>
            </a:r>
            <a:r>
              <a:rPr lang="zh-CN" altLang="en-US" sz="2800" b="1" dirty="0">
                <a:latin typeface="微软雅黑" panose="020B0503020204020204" charset="-122"/>
                <a:ea typeface="微软雅黑" panose="020B0503020204020204" charset="-122"/>
              </a:rPr>
              <a:t>分析下列程序的执行结果：</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en-US" altLang="zh-CN" sz="2800" b="1" dirty="0">
                <a:latin typeface="微软雅黑" panose="020B0503020204020204" charset="-122"/>
                <a:ea typeface="微软雅黑" panose="020B0503020204020204" charset="-122"/>
              </a:rPr>
              <a:t>3. C++</a:t>
            </a:r>
            <a:r>
              <a:rPr lang="zh-CN" altLang="en-US" sz="2800" b="1" dirty="0">
                <a:latin typeface="微软雅黑" panose="020B0503020204020204" charset="-122"/>
                <a:ea typeface="微软雅黑" panose="020B0503020204020204" charset="-122"/>
              </a:rPr>
              <a:t>对</a:t>
            </a:r>
            <a:r>
              <a:rPr lang="en-US" altLang="zh-CN" sz="2800" b="1" dirty="0">
                <a:latin typeface="微软雅黑" panose="020B0503020204020204" charset="-122"/>
                <a:ea typeface="微软雅黑" panose="020B0503020204020204" charset="-122"/>
              </a:rPr>
              <a:t>C</a:t>
            </a:r>
            <a:r>
              <a:rPr lang="zh-CN" altLang="en-US" sz="2800" b="1" dirty="0">
                <a:latin typeface="微软雅黑" panose="020B0503020204020204" charset="-122"/>
                <a:ea typeface="微软雅黑" panose="020B0503020204020204" charset="-122"/>
              </a:rPr>
              <a:t>在结构化程序设计方面进行了哪些扩充？</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en-US" altLang="zh-CN" sz="2800" b="1" dirty="0">
                <a:latin typeface="微软雅黑" panose="020B0503020204020204" charset="-122"/>
                <a:ea typeface="微软雅黑" panose="020B0503020204020204" charset="-122"/>
              </a:rPr>
              <a:t>4. </a:t>
            </a:r>
            <a:r>
              <a:rPr lang="zh-CN" altLang="en-US" sz="2800" b="1" dirty="0">
                <a:latin typeface="微软雅黑" panose="020B0503020204020204" charset="-122"/>
                <a:ea typeface="微软雅黑" panose="020B0503020204020204" charset="-122"/>
              </a:rPr>
              <a:t>下述</a:t>
            </a:r>
            <a:r>
              <a:rPr lang="en-US" altLang="zh-CN" sz="2800" b="1" dirty="0">
                <a:latin typeface="微软雅黑" panose="020B0503020204020204" charset="-122"/>
                <a:ea typeface="微软雅黑" panose="020B0503020204020204" charset="-122"/>
              </a:rPr>
              <a:t>C++</a:t>
            </a:r>
            <a:r>
              <a:rPr lang="zh-CN" altLang="en-US" sz="2800" b="1" dirty="0">
                <a:latin typeface="微软雅黑" panose="020B0503020204020204" charset="-122"/>
                <a:ea typeface="微软雅黑" panose="020B0503020204020204" charset="-122"/>
              </a:rPr>
              <a:t>程序有若干处错误，试找出并纠正之。</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en-GB" altLang="zh-CN" sz="2800" b="1" dirty="0">
                <a:latin typeface="微软雅黑" panose="020B0503020204020204" charset="-122"/>
                <a:ea typeface="微软雅黑" panose="020B0503020204020204" charset="-122"/>
              </a:rPr>
              <a:t>5. </a:t>
            </a:r>
            <a:r>
              <a:rPr lang="zh-CN" altLang="en-GB" sz="2800" b="1" dirty="0">
                <a:latin typeface="微软雅黑" panose="020B0503020204020204" charset="-122"/>
                <a:ea typeface="微软雅黑" panose="020B0503020204020204" charset="-122"/>
              </a:rPr>
              <a:t>引用类型与指针类型有什么区别？</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zh-CN" altLang="en-GB" sz="2800" b="1" dirty="0">
                <a:latin typeface="微软雅黑" panose="020B0503020204020204" charset="-122"/>
                <a:ea typeface="微软雅黑" panose="020B0503020204020204" charset="-122"/>
              </a:rPr>
              <a:t>6</a:t>
            </a:r>
            <a:r>
              <a:rPr lang="en-US" altLang="zh-CN" sz="2800" b="1" dirty="0">
                <a:latin typeface="微软雅黑" panose="020B0503020204020204" charset="-122"/>
                <a:ea typeface="微软雅黑" panose="020B0503020204020204" charset="-122"/>
              </a:rPr>
              <a:t>. </a:t>
            </a:r>
            <a:r>
              <a:rPr lang="zh-CN" altLang="en-GB" sz="2800" b="1" dirty="0">
                <a:latin typeface="微软雅黑" panose="020B0503020204020204" charset="-122"/>
                <a:ea typeface="微软雅黑" panose="020B0503020204020204" charset="-122"/>
              </a:rPr>
              <a:t>函数、内联函数以及宏的区别。</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zh-CN" altLang="en-GB" sz="2800" b="1" dirty="0">
                <a:latin typeface="微软雅黑" panose="020B0503020204020204" charset="-122"/>
                <a:ea typeface="微软雅黑" panose="020B0503020204020204" charset="-122"/>
              </a:rPr>
              <a:t>7. 函数重载有什么好处？</a:t>
            </a:r>
            <a:endParaRPr lang="zh-CN" altLang="en-US" sz="2800" b="1" dirty="0">
              <a:latin typeface="微软雅黑" panose="020B0503020204020204" charset="-122"/>
              <a:ea typeface="微软雅黑" panose="020B0503020204020204" charset="-122"/>
            </a:endParaRPr>
          </a:p>
          <a:p>
            <a:pPr marL="647700" indent="-647700" eaLnBrk="1">
              <a:lnSpc>
                <a:spcPct val="130000"/>
              </a:lnSpc>
              <a:spcBef>
                <a:spcPts val="600"/>
              </a:spcBef>
              <a:spcAft>
                <a:spcPts val="600"/>
              </a:spcAft>
              <a:buFont typeface="Wingdings" panose="05000000000000000000" pitchFamily="2" charset="2"/>
              <a:buNone/>
              <a:defRPr/>
            </a:pPr>
            <a:r>
              <a:rPr lang="zh-CN" altLang="en-GB" sz="2800" b="1" dirty="0">
                <a:latin typeface="微软雅黑" panose="020B0503020204020204" charset="-122"/>
                <a:ea typeface="微软雅黑" panose="020B0503020204020204" charset="-122"/>
              </a:rPr>
              <a:t>8.</a:t>
            </a:r>
            <a:r>
              <a:rPr lang="zh-CN" altLang="en-US" sz="2800" b="1" dirty="0">
                <a:latin typeface="微软雅黑" panose="020B0503020204020204" charset="-122"/>
                <a:ea typeface="微软雅黑" panose="020B0503020204020204" charset="-122"/>
              </a:rPr>
              <a:t> </a:t>
            </a:r>
            <a:r>
              <a:rPr lang="zh-CN" altLang="en-GB" sz="2800" b="1" dirty="0">
                <a:latin typeface="微软雅黑" panose="020B0503020204020204" charset="-122"/>
                <a:ea typeface="微软雅黑" panose="020B0503020204020204" charset="-122"/>
              </a:rPr>
              <a:t>模板有什么作用？函数模板和模板函数有什么区别？</a:t>
            </a:r>
            <a:endParaRPr lang="en-US" altLang="zh-CN" sz="2800" b="1" dirty="0">
              <a:latin typeface="微软雅黑" panose="020B0503020204020204" charset="-122"/>
              <a:ea typeface="微软雅黑" panose="020B050302020402020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ChangeArrowheads="1"/>
          </p:cNvSpPr>
          <p:nvPr/>
        </p:nvSpPr>
        <p:spPr bwMode="auto">
          <a:xfrm>
            <a:off x="401638" y="1025525"/>
            <a:ext cx="8361362"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6462" tIns="66462" rIns="66462" bIns="66462" anchor="ct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eaLnBrk="1" hangingPunct="1">
              <a:lnSpc>
                <a:spcPct val="150000"/>
              </a:lnSpc>
              <a:spcBef>
                <a:spcPts val="550"/>
              </a:spcBef>
              <a:spcAft>
                <a:spcPts val="550"/>
              </a:spcAft>
              <a:buClrTx/>
              <a:buSzTx/>
              <a:buFontTx/>
              <a:buNone/>
            </a:pPr>
            <a:r>
              <a:rPr kumimoji="1" lang="zh-CN" altLang="en-US" sz="3600">
                <a:solidFill>
                  <a:srgbClr val="00FF00"/>
                </a:solidFill>
                <a:latin typeface="仿宋_GB2312" pitchFamily="49" charset="-122"/>
                <a:ea typeface="仿宋_GB2312" pitchFamily="49" charset="-122"/>
              </a:rPr>
              <a:t>温故而知新，可以为师矣。</a:t>
            </a:r>
            <a:endParaRPr kumimoji="1" lang="zh-CN" altLang="en-US" sz="3600">
              <a:solidFill>
                <a:srgbClr val="00FF00"/>
              </a:solidFill>
              <a:latin typeface="仿宋_GB2312" pitchFamily="49" charset="-122"/>
              <a:ea typeface="仿宋_GB2312" pitchFamily="49" charset="-122"/>
            </a:endParaRPr>
          </a:p>
          <a:p>
            <a:pPr eaLnBrk="1" hangingPunct="1">
              <a:lnSpc>
                <a:spcPct val="150000"/>
              </a:lnSpc>
              <a:spcBef>
                <a:spcPts val="550"/>
              </a:spcBef>
              <a:spcAft>
                <a:spcPts val="550"/>
              </a:spcAft>
              <a:buClrTx/>
              <a:buSzTx/>
              <a:buFontTx/>
              <a:buNone/>
            </a:pPr>
            <a:r>
              <a:rPr kumimoji="1" lang="zh-CN" altLang="en-US" sz="3600">
                <a:solidFill>
                  <a:srgbClr val="FF0000"/>
                </a:solidFill>
                <a:latin typeface="楷体_GB2312" pitchFamily="49" charset="-122"/>
                <a:ea typeface="楷体_GB2312" pitchFamily="49" charset="-122"/>
              </a:rPr>
              <a:t>学而不思则罔，思而不学则殆。</a:t>
            </a:r>
            <a:endParaRPr kumimoji="1" lang="zh-CN" altLang="en-US" sz="3600">
              <a:solidFill>
                <a:srgbClr val="FF0000"/>
              </a:solidFill>
              <a:latin typeface="楷体_GB2312" pitchFamily="49" charset="-122"/>
              <a:ea typeface="楷体_GB2312" pitchFamily="49" charset="-122"/>
            </a:endParaRPr>
          </a:p>
          <a:p>
            <a:pPr algn="r" eaLnBrk="1" hangingPunct="1">
              <a:lnSpc>
                <a:spcPct val="150000"/>
              </a:lnSpc>
              <a:spcBef>
                <a:spcPts val="550"/>
              </a:spcBef>
              <a:spcAft>
                <a:spcPts val="550"/>
              </a:spcAft>
              <a:buClrTx/>
              <a:buSzTx/>
              <a:buFontTx/>
              <a:buNone/>
            </a:pPr>
            <a:r>
              <a:rPr kumimoji="1" lang="zh-CN" altLang="en-US" sz="3600">
                <a:solidFill>
                  <a:srgbClr val="FF0000"/>
                </a:solidFill>
                <a:latin typeface="Times New Roman" panose="02020603050405020304" charset="0"/>
                <a:ea typeface="楷体_GB2312" pitchFamily="49" charset="-122"/>
              </a:rPr>
              <a:t>————</a:t>
            </a:r>
            <a:r>
              <a:rPr kumimoji="1" lang="zh-CN" altLang="en-US" sz="3600">
                <a:solidFill>
                  <a:srgbClr val="FF0000"/>
                </a:solidFill>
                <a:latin typeface="楷体_GB2312" pitchFamily="49" charset="-122"/>
                <a:ea typeface="楷体_GB2312" pitchFamily="49" charset="-122"/>
              </a:rPr>
              <a:t> </a:t>
            </a:r>
            <a:r>
              <a:rPr kumimoji="1" lang="en-US" altLang="zh-CN" sz="3600">
                <a:solidFill>
                  <a:srgbClr val="FF0000"/>
                </a:solidFill>
                <a:latin typeface="楷体_GB2312" pitchFamily="49" charset="-122"/>
                <a:ea typeface="楷体_GB2312" pitchFamily="49" charset="-122"/>
              </a:rPr>
              <a:t>《</a:t>
            </a:r>
            <a:r>
              <a:rPr kumimoji="1" lang="zh-CN" altLang="en-US" sz="3600">
                <a:solidFill>
                  <a:srgbClr val="FF0000"/>
                </a:solidFill>
                <a:latin typeface="楷体_GB2312" pitchFamily="49" charset="-122"/>
                <a:ea typeface="楷体_GB2312" pitchFamily="49" charset="-122"/>
              </a:rPr>
              <a:t>论语</a:t>
            </a:r>
            <a:r>
              <a:rPr kumimoji="1" lang="en-US" altLang="zh-CN" sz="3600">
                <a:solidFill>
                  <a:srgbClr val="FF0000"/>
                </a:solidFill>
                <a:latin typeface="楷体_GB2312" pitchFamily="49" charset="-122"/>
                <a:ea typeface="楷体_GB2312" pitchFamily="49" charset="-122"/>
              </a:rPr>
              <a:t>》</a:t>
            </a:r>
            <a:r>
              <a:rPr kumimoji="1" lang="zh-CN" altLang="en-US" sz="3600">
                <a:solidFill>
                  <a:srgbClr val="FF0000"/>
                </a:solidFill>
                <a:latin typeface="楷体_GB2312" pitchFamily="49" charset="-122"/>
                <a:ea typeface="楷体_GB2312" pitchFamily="49" charset="-122"/>
              </a:rPr>
              <a:t>孔子</a:t>
            </a:r>
            <a:endParaRPr kumimoji="1" lang="en-US" altLang="zh-CN" sz="3600">
              <a:solidFill>
                <a:srgbClr val="FF0000"/>
              </a:solidFill>
              <a:latin typeface="楷体_GB2312" pitchFamily="49" charset="-122"/>
              <a:ea typeface="楷体_GB2312" pitchFamily="49" charset="-122"/>
            </a:endParaRPr>
          </a:p>
          <a:p>
            <a:pPr eaLnBrk="1" hangingPunct="1">
              <a:lnSpc>
                <a:spcPct val="150000"/>
              </a:lnSpc>
              <a:spcBef>
                <a:spcPts val="550"/>
              </a:spcBef>
              <a:spcAft>
                <a:spcPts val="550"/>
              </a:spcAft>
              <a:buClrTx/>
              <a:buSzTx/>
              <a:buFontTx/>
              <a:buNone/>
            </a:pPr>
            <a:r>
              <a:rPr kumimoji="1" lang="zh-CN" altLang="en-US" sz="3600">
                <a:solidFill>
                  <a:srgbClr val="FFFF00"/>
                </a:solidFill>
                <a:latin typeface="楷体_GB2312" pitchFamily="49" charset="-122"/>
                <a:ea typeface="楷体_GB2312" pitchFamily="49" charset="-122"/>
              </a:rPr>
              <a:t>预习和复习可以更好地提高听课效果。</a:t>
            </a:r>
            <a:endParaRPr kumimoji="1" lang="en-US" altLang="zh-CN" sz="3600">
              <a:solidFill>
                <a:srgbClr val="FFFF00"/>
              </a:solidFill>
              <a:latin typeface="楷体_GB2312" pitchFamily="49" charset="-122"/>
              <a:ea typeface="楷体_GB2312" pitchFamily="49" charset="-122"/>
            </a:endParaRPr>
          </a:p>
          <a:p>
            <a:pPr algn="r" eaLnBrk="1" hangingPunct="1">
              <a:lnSpc>
                <a:spcPct val="150000"/>
              </a:lnSpc>
              <a:spcBef>
                <a:spcPts val="550"/>
              </a:spcBef>
              <a:spcAft>
                <a:spcPts val="550"/>
              </a:spcAft>
              <a:buClrTx/>
              <a:buSzTx/>
              <a:buFontTx/>
              <a:buNone/>
            </a:pPr>
            <a:r>
              <a:rPr kumimoji="1" lang="zh-CN" altLang="en-US" sz="3600">
                <a:solidFill>
                  <a:srgbClr val="FFFF00"/>
                </a:solidFill>
                <a:latin typeface="Times New Roman" panose="02020603050405020304" charset="0"/>
                <a:ea typeface="楷体_GB2312" pitchFamily="49" charset="-122"/>
              </a:rPr>
              <a:t>————  </a:t>
            </a:r>
            <a:r>
              <a:rPr kumimoji="1" lang="zh-CN" altLang="en-US" sz="3600">
                <a:solidFill>
                  <a:srgbClr val="FFFF00"/>
                </a:solidFill>
                <a:latin typeface="楷体_GB2312" pitchFamily="49" charset="-122"/>
                <a:ea typeface="楷体_GB2312" pitchFamily="49" charset="-122"/>
              </a:rPr>
              <a:t> 本课程 老师</a:t>
            </a:r>
            <a:endParaRPr kumimoji="1" lang="en-US" altLang="zh-CN" sz="3600">
              <a:solidFill>
                <a:srgbClr val="FFFF00"/>
              </a:solidFill>
              <a:latin typeface="楷体_GB2312" pitchFamily="49" charset="-122"/>
              <a:ea typeface="楷体_GB2312"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G:\flower\SEAGULL.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ext Box 3"/>
          <p:cNvSpPr txBox="1">
            <a:spLocks noChangeArrowheads="1"/>
          </p:cNvSpPr>
          <p:nvPr/>
        </p:nvSpPr>
        <p:spPr bwMode="auto">
          <a:xfrm>
            <a:off x="395288" y="1196752"/>
            <a:ext cx="835342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hlink"/>
              </a:buClr>
              <a:buSzPct val="70000"/>
              <a:buFont typeface="Wingdings" panose="05000000000000000000" pitchFamily="2" charset="2"/>
              <a:buChar char="n"/>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itchFamily="18" charset="0"/>
                <a:ea typeface="宋体" panose="02010600030101010101" pitchFamily="2" charset="-122"/>
              </a:defRPr>
            </a:lvl9pPr>
          </a:lstStyle>
          <a:p>
            <a:pPr>
              <a:spcBef>
                <a:spcPct val="50000"/>
              </a:spcBef>
              <a:buClrTx/>
              <a:buSzTx/>
              <a:buFontTx/>
              <a:buNone/>
            </a:pPr>
            <a:r>
              <a:rPr kumimoji="1" lang="zh-CN" altLang="en-US" sz="5800" dirty="0">
                <a:solidFill>
                  <a:srgbClr val="FFFF00"/>
                </a:solidFill>
                <a:latin typeface="Times New Roman" panose="02020603050405020304" charset="0"/>
                <a:ea typeface="华文隶书" panose="02010800040101010101" pitchFamily="2" charset="-122"/>
              </a:rPr>
              <a:t>程序设计能力与投入到程序设计上的时间成正比。要想学好程序设计，就得多读程序、多编程序、多调程序！</a:t>
            </a:r>
            <a:endParaRPr kumimoji="1" lang="zh-CN" altLang="en-US" sz="5800" dirty="0">
              <a:solidFill>
                <a:srgbClr val="FFFF00"/>
              </a:solidFill>
              <a:latin typeface="Times New Roman" panose="02020603050405020304" charset="0"/>
              <a:ea typeface="华文隶书"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p:spPr>
        <p:txBody>
          <a:bodyPr/>
          <a:lstStyle/>
          <a:p>
            <a:pPr eaLnBrk="1" hangingPunct="1">
              <a:defRPr/>
            </a:pPr>
            <a:r>
              <a:rPr lang="en-US" altLang="zh-CN" dirty="0">
                <a:latin typeface="楷体_GB2312" pitchFamily="49" charset="-122"/>
                <a:ea typeface="楷体_GB2312" pitchFamily="49" charset="-122"/>
              </a:rPr>
              <a:t>2.4 </a:t>
            </a:r>
            <a:r>
              <a:rPr lang="zh-CN" altLang="en-US" dirty="0">
                <a:latin typeface="楷体_GB2312" pitchFamily="49" charset="-122"/>
                <a:ea typeface="楷体_GB2312" pitchFamily="49" charset="-122"/>
              </a:rPr>
              <a:t>名字空间（</a:t>
            </a:r>
            <a:r>
              <a:rPr lang="en-US" altLang="zh-CN" dirty="0">
                <a:latin typeface="楷体_GB2312" pitchFamily="49" charset="-122"/>
                <a:ea typeface="楷体_GB2312" pitchFamily="49" charset="-122"/>
              </a:rPr>
              <a:t>namespace</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8195" name="Rectangle 3"/>
          <p:cNvSpPr>
            <a:spLocks noGrp="1" noChangeArrowheads="1"/>
          </p:cNvSpPr>
          <p:nvPr>
            <p:ph type="body" idx="1"/>
          </p:nvPr>
        </p:nvSpPr>
        <p:spPr>
          <a:xfrm>
            <a:off x="244475" y="1039813"/>
            <a:ext cx="8659813" cy="5557837"/>
          </a:xfrm>
          <a:ln>
            <a:solidFill>
              <a:srgbClr val="CC00FF"/>
            </a:solidFill>
          </a:ln>
        </p:spPr>
        <p:txBody>
          <a:bodyPr/>
          <a:lstStyle/>
          <a:p>
            <a:pPr marL="0" indent="720090" eaLnBrk="1" hangingPunct="1">
              <a:lnSpc>
                <a:spcPct val="125000"/>
              </a:lnSpc>
              <a:spcBef>
                <a:spcPts val="200"/>
              </a:spcBef>
              <a:spcAft>
                <a:spcPts val="200"/>
              </a:spcAft>
              <a:buFont typeface="Wingdings" panose="05000000000000000000" pitchFamily="2" charset="2"/>
              <a:buNone/>
              <a:defRPr/>
            </a:pPr>
            <a:r>
              <a:rPr lang="zh-CN" altLang="en-US" sz="2800" b="1" dirty="0">
                <a:solidFill>
                  <a:srgbClr val="FFFF00"/>
                </a:solidFill>
                <a:latin typeface="楷体_GB2312" pitchFamily="49" charset="-122"/>
                <a:ea typeface="楷体_GB2312" pitchFamily="49" charset="-122"/>
              </a:rPr>
              <a:t>名字空间</a:t>
            </a:r>
            <a:r>
              <a:rPr lang="zh-CN" altLang="en-US" sz="2800" b="1" dirty="0">
                <a:latin typeface="楷体_GB2312" pitchFamily="49" charset="-122"/>
                <a:ea typeface="楷体_GB2312" pitchFamily="49" charset="-122"/>
              </a:rPr>
              <a:t>是随</a:t>
            </a:r>
            <a:r>
              <a:rPr lang="en-US" altLang="zh-CN" sz="2800" b="1" dirty="0">
                <a:latin typeface="楷体_GB2312" pitchFamily="49" charset="-122"/>
                <a:ea typeface="楷体_GB2312" pitchFamily="49" charset="-122"/>
              </a:rPr>
              <a:t>ANSI C++</a:t>
            </a:r>
            <a:r>
              <a:rPr lang="zh-CN" altLang="en-US" sz="2800" b="1" dirty="0">
                <a:latin typeface="楷体_GB2312" pitchFamily="49" charset="-122"/>
                <a:ea typeface="楷体_GB2312" pitchFamily="49" charset="-122"/>
              </a:rPr>
              <a:t>标准而引入的一种</a:t>
            </a:r>
            <a:r>
              <a:rPr lang="zh-CN" altLang="en-US" sz="2800" b="1" dirty="0">
                <a:solidFill>
                  <a:srgbClr val="FF0000"/>
                </a:solidFill>
                <a:latin typeface="楷体_GB2312" pitchFamily="49" charset="-122"/>
                <a:ea typeface="楷体_GB2312" pitchFamily="49" charset="-122"/>
              </a:rPr>
              <a:t>可由用户命名的作用域机制</a:t>
            </a:r>
            <a:r>
              <a:rPr lang="zh-CN" altLang="en-US" sz="2800" b="1" dirty="0">
                <a:latin typeface="楷体_GB2312" pitchFamily="49" charset="-122"/>
                <a:ea typeface="楷体_GB2312" pitchFamily="49" charset="-122"/>
              </a:rPr>
              <a:t>，</a:t>
            </a:r>
            <a:r>
              <a:rPr lang="zh-CN" altLang="en-US" sz="2800" b="1" dirty="0">
                <a:ea typeface="楷体_GB2312" pitchFamily="49" charset="-122"/>
              </a:rPr>
              <a:t>主要为了解决日益严重的</a:t>
            </a:r>
            <a:r>
              <a:rPr lang="zh-CN" altLang="en-US" sz="2800" b="1" dirty="0">
                <a:solidFill>
                  <a:srgbClr val="FFFF00"/>
                </a:solidFill>
                <a:ea typeface="楷体_GB2312" pitchFamily="49" charset="-122"/>
              </a:rPr>
              <a:t>同名冲突</a:t>
            </a:r>
            <a:r>
              <a:rPr lang="zh-CN" altLang="en-US" sz="2800" b="1" dirty="0">
                <a:ea typeface="楷体_GB2312" pitchFamily="49" charset="-122"/>
              </a:rPr>
              <a:t>问题。在介绍名字空间的实现方式之前，</a:t>
            </a:r>
            <a:r>
              <a:rPr lang="zh-CN" altLang="en-US" sz="2800" b="1" dirty="0">
                <a:latin typeface="楷体_GB2312" pitchFamily="49" charset="-122"/>
                <a:ea typeface="楷体_GB2312" pitchFamily="49" charset="-122"/>
              </a:rPr>
              <a:t>思考如下问题：</a:t>
            </a:r>
            <a:endParaRPr lang="en-US" altLang="zh-CN" sz="2800" b="1" dirty="0">
              <a:latin typeface="楷体_GB2312" pitchFamily="49" charset="-122"/>
              <a:ea typeface="楷体_GB2312" pitchFamily="49" charset="-122"/>
            </a:endParaRPr>
          </a:p>
          <a:p>
            <a:pPr marL="0" indent="720090" eaLnBrk="1" hangingPunct="1">
              <a:lnSpc>
                <a:spcPct val="125000"/>
              </a:lnSpc>
              <a:spcBef>
                <a:spcPts val="200"/>
              </a:spcBef>
              <a:spcAft>
                <a:spcPts val="200"/>
              </a:spcAft>
              <a:buFont typeface="Wingdings" panose="05000000000000000000" pitchFamily="2" charset="2"/>
              <a:buNone/>
              <a:defRPr/>
            </a:pPr>
            <a:r>
              <a:rPr lang="en-US" altLang="zh-CN" sz="2800" b="1" dirty="0">
                <a:latin typeface="楷体_GB2312" pitchFamily="49" charset="-122"/>
                <a:ea typeface="楷体_GB2312" pitchFamily="49" charset="-122"/>
              </a:rPr>
              <a:t>1</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中有没有明确的名字空间关键字？</a:t>
            </a:r>
            <a:endParaRPr lang="en-US" altLang="zh-CN" sz="2800" b="1" dirty="0">
              <a:latin typeface="楷体_GB2312" pitchFamily="49" charset="-122"/>
              <a:ea typeface="楷体_GB2312" pitchFamily="49" charset="-122"/>
            </a:endParaRPr>
          </a:p>
          <a:p>
            <a:pPr marL="0" indent="720090" eaLnBrk="1" hangingPunct="1">
              <a:lnSpc>
                <a:spcPct val="125000"/>
              </a:lnSpc>
              <a:spcBef>
                <a:spcPts val="200"/>
              </a:spcBef>
              <a:spcAft>
                <a:spcPts val="200"/>
              </a:spcAft>
              <a:buFont typeface="Wingdings" panose="05000000000000000000" pitchFamily="2" charset="2"/>
              <a:buNone/>
              <a:defRPr/>
            </a:pPr>
            <a:r>
              <a:rPr lang="en-US" altLang="zh-CN" sz="2800" b="1" dirty="0">
                <a:latin typeface="楷体_GB2312" pitchFamily="49" charset="-122"/>
                <a:ea typeface="楷体_GB2312" pitchFamily="49" charset="-122"/>
              </a:rPr>
              <a:t>2</a:t>
            </a:r>
            <a:r>
              <a:rPr lang="zh-CN" altLang="en-US" sz="2800" b="1" dirty="0">
                <a:latin typeface="楷体_GB2312" pitchFamily="49" charset="-122"/>
                <a:ea typeface="楷体_GB2312" pitchFamily="49" charset="-122"/>
              </a:rPr>
              <a:t>、为什么引入名字空间的概念？</a:t>
            </a:r>
            <a:endParaRPr lang="en-US" altLang="zh-CN" sz="2800" b="1" dirty="0">
              <a:latin typeface="楷体_GB2312" pitchFamily="49" charset="-122"/>
              <a:ea typeface="楷体_GB2312" pitchFamily="49" charset="-122"/>
            </a:endParaRPr>
          </a:p>
          <a:p>
            <a:pPr marL="0" indent="720090" eaLnBrk="1" hangingPunct="1">
              <a:lnSpc>
                <a:spcPct val="125000"/>
              </a:lnSpc>
              <a:spcBef>
                <a:spcPts val="200"/>
              </a:spcBef>
              <a:spcAft>
                <a:spcPts val="200"/>
              </a:spcAft>
              <a:buFont typeface="Wingdings" panose="05000000000000000000" pitchFamily="2" charset="2"/>
              <a:buNone/>
              <a:defRPr/>
            </a:pPr>
            <a:r>
              <a:rPr lang="en-US" altLang="zh-CN" sz="2800" b="1" dirty="0">
                <a:latin typeface="楷体_GB2312" pitchFamily="49" charset="-122"/>
                <a:ea typeface="楷体_GB2312" pitchFamily="49" charset="-122"/>
              </a:rPr>
              <a:t>3</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有哪些类型的作用域？</a:t>
            </a:r>
            <a:endParaRPr lang="en-US" altLang="zh-CN" sz="2800" b="1" dirty="0">
              <a:latin typeface="楷体_GB2312" pitchFamily="49" charset="-122"/>
              <a:ea typeface="楷体_GB2312" pitchFamily="49" charset="-122"/>
            </a:endParaRPr>
          </a:p>
          <a:p>
            <a:pPr marL="0" indent="720090" eaLnBrk="1" hangingPunct="1">
              <a:lnSpc>
                <a:spcPct val="125000"/>
              </a:lnSpc>
              <a:spcBef>
                <a:spcPts val="200"/>
              </a:spcBef>
              <a:spcAft>
                <a:spcPts val="200"/>
              </a:spcAft>
              <a:buFont typeface="Wingdings" panose="05000000000000000000" pitchFamily="2" charset="2"/>
              <a:buNone/>
              <a:defRPr/>
            </a:pPr>
            <a:r>
              <a:rPr lang="zh-CN" altLang="en-US" sz="2800" b="1" dirty="0">
                <a:solidFill>
                  <a:srgbClr val="FFFF00"/>
                </a:solidFill>
                <a:latin typeface="楷体_GB2312" pitchFamily="49" charset="-122"/>
                <a:ea typeface="楷体_GB2312" pitchFamily="49" charset="-122"/>
              </a:rPr>
              <a:t>语句作用域</a:t>
            </a:r>
            <a:r>
              <a:rPr lang="zh-CN" altLang="en-US" sz="2800" b="1" dirty="0">
                <a:ea typeface="楷体_GB2312" pitchFamily="49" charset="-122"/>
              </a:rPr>
              <a:t>（函数原型声明）</a:t>
            </a:r>
            <a:r>
              <a:rPr lang="zh-CN" altLang="en-US" sz="2800" b="1" dirty="0">
                <a:latin typeface="楷体_GB2312" pitchFamily="49" charset="-122"/>
                <a:ea typeface="楷体_GB2312" pitchFamily="49" charset="-122"/>
              </a:rPr>
              <a:t>、</a:t>
            </a:r>
            <a:r>
              <a:rPr lang="zh-CN" altLang="en-US" sz="2800" b="1" dirty="0">
                <a:solidFill>
                  <a:srgbClr val="FFFF00"/>
                </a:solidFill>
                <a:latin typeface="楷体_GB2312" pitchFamily="49" charset="-122"/>
                <a:ea typeface="楷体_GB2312" pitchFamily="49" charset="-122"/>
              </a:rPr>
              <a:t>块作用域</a:t>
            </a:r>
            <a:r>
              <a:rPr lang="zh-CN" altLang="en-US" sz="2800" b="1" dirty="0">
                <a:ea typeface="楷体_GB2312" pitchFamily="49" charset="-122"/>
              </a:rPr>
              <a:t>（如</a:t>
            </a:r>
            <a:r>
              <a:rPr lang="en-US" altLang="zh-CN" sz="2800" b="1" dirty="0">
                <a:ea typeface="楷体_GB2312" pitchFamily="49" charset="-122"/>
              </a:rPr>
              <a:t>for</a:t>
            </a:r>
            <a:r>
              <a:rPr lang="zh-CN" altLang="en-US" sz="2800" b="1" dirty="0">
                <a:ea typeface="楷体_GB2312" pitchFamily="49" charset="-122"/>
              </a:rPr>
              <a:t>循环结构）</a:t>
            </a:r>
            <a:r>
              <a:rPr lang="zh-CN" altLang="en-US" sz="2800" b="1" dirty="0">
                <a:latin typeface="楷体_GB2312" pitchFamily="49" charset="-122"/>
                <a:ea typeface="楷体_GB2312" pitchFamily="49" charset="-122"/>
              </a:rPr>
              <a:t>、</a:t>
            </a:r>
            <a:r>
              <a:rPr lang="zh-CN" altLang="en-US" sz="2800" b="1" dirty="0">
                <a:solidFill>
                  <a:srgbClr val="FFFF00"/>
                </a:solidFill>
                <a:ea typeface="楷体_GB2312" pitchFamily="49" charset="-122"/>
              </a:rPr>
              <a:t>函数作用域</a:t>
            </a:r>
            <a:r>
              <a:rPr lang="zh-CN" altLang="en-US" sz="2800" b="1" dirty="0">
                <a:latin typeface="楷体_GB2312" pitchFamily="49" charset="-122"/>
                <a:ea typeface="楷体_GB2312" pitchFamily="49" charset="-122"/>
              </a:rPr>
              <a:t>（注意：</a:t>
            </a:r>
            <a:r>
              <a:rPr lang="en-US" altLang="zh-CN" sz="2800" b="1" dirty="0" err="1">
                <a:latin typeface="楷体_GB2312" pitchFamily="49" charset="-122"/>
                <a:ea typeface="楷体_GB2312" pitchFamily="49" charset="-122"/>
              </a:rPr>
              <a:t>goto</a:t>
            </a:r>
            <a:r>
              <a:rPr lang="zh-CN" altLang="en-US" sz="2800" b="1" dirty="0">
                <a:latin typeface="楷体_GB2312" pitchFamily="49" charset="-122"/>
                <a:ea typeface="楷体_GB2312" pitchFamily="49" charset="-122"/>
              </a:rPr>
              <a:t>语句）、</a:t>
            </a:r>
            <a:r>
              <a:rPr lang="zh-CN" altLang="en-US" sz="2800" b="1" dirty="0">
                <a:solidFill>
                  <a:srgbClr val="FFFF00"/>
                </a:solidFill>
                <a:latin typeface="楷体_GB2312" pitchFamily="49" charset="-122"/>
                <a:ea typeface="楷体_GB2312" pitchFamily="49" charset="-122"/>
              </a:rPr>
              <a:t>类作用域</a:t>
            </a:r>
            <a:r>
              <a:rPr lang="zh-CN" altLang="en-US" sz="2800" b="1" dirty="0">
                <a:latin typeface="楷体_GB2312" pitchFamily="49" charset="-122"/>
                <a:ea typeface="楷体_GB2312" pitchFamily="49" charset="-122"/>
              </a:rPr>
              <a:t>、</a:t>
            </a:r>
            <a:r>
              <a:rPr lang="zh-CN" altLang="en-US" sz="2800" b="1" dirty="0">
                <a:solidFill>
                  <a:srgbClr val="FFFF00"/>
                </a:solidFill>
                <a:ea typeface="楷体_GB2312" pitchFamily="49" charset="-122"/>
              </a:rPr>
              <a:t>文件作用域</a:t>
            </a:r>
            <a:r>
              <a:rPr lang="zh-CN" altLang="en-US" sz="2800" b="1" dirty="0">
                <a:latin typeface="楷体_GB2312" pitchFamily="49" charset="-122"/>
                <a:ea typeface="楷体_GB2312" pitchFamily="49" charset="-122"/>
              </a:rPr>
              <a:t>、</a:t>
            </a:r>
            <a:r>
              <a:rPr lang="zh-CN" altLang="en-US" sz="2800" b="1" dirty="0">
                <a:solidFill>
                  <a:srgbClr val="FFFF00"/>
                </a:solidFill>
                <a:ea typeface="楷体_GB2312" pitchFamily="49" charset="-122"/>
              </a:rPr>
              <a:t>全局作用域</a:t>
            </a:r>
            <a:endParaRPr lang="en-US" altLang="zh-CN"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 calcmode="lin" valueType="num">
                                      <p:cBhvr additive="base">
                                        <p:cTn id="7" dur="1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8" dur="1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1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1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1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1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4" end="4"/>
                                            </p:txEl>
                                          </p:spTgt>
                                        </p:tgtEl>
                                        <p:attrNameLst>
                                          <p:attrName>style.visibility</p:attrName>
                                        </p:attrNameLst>
                                      </p:cBhvr>
                                      <p:to>
                                        <p:strVal val="visible"/>
                                      </p:to>
                                    </p:set>
                                    <p:anim calcmode="lin" valueType="num">
                                      <p:cBhvr additive="base">
                                        <p:cTn id="25" dur="1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6" dur="1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p:spPr>
        <p:txBody>
          <a:bodyPr/>
          <a:lstStyle/>
          <a:p>
            <a:pPr eaLnBrk="1" hangingPunct="1">
              <a:defRPr/>
            </a:pPr>
            <a:r>
              <a:rPr lang="en-US" altLang="zh-CN" dirty="0">
                <a:latin typeface="楷体_GB2312" pitchFamily="49" charset="-122"/>
                <a:ea typeface="楷体_GB2312" pitchFamily="49" charset="-122"/>
              </a:rPr>
              <a:t>2.4 </a:t>
            </a:r>
            <a:r>
              <a:rPr lang="zh-CN" altLang="en-US" dirty="0">
                <a:latin typeface="楷体_GB2312" pitchFamily="49" charset="-122"/>
                <a:ea typeface="楷体_GB2312" pitchFamily="49" charset="-122"/>
              </a:rPr>
              <a:t>名字空间（</a:t>
            </a:r>
            <a:r>
              <a:rPr lang="en-US" altLang="zh-CN" dirty="0">
                <a:latin typeface="楷体_GB2312" pitchFamily="49" charset="-122"/>
                <a:ea typeface="楷体_GB2312" pitchFamily="49" charset="-122"/>
              </a:rPr>
              <a:t>namespace</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sp>
        <p:nvSpPr>
          <p:cNvPr id="8195" name="Rectangle 3"/>
          <p:cNvSpPr>
            <a:spLocks noGrp="1" noChangeArrowheads="1"/>
          </p:cNvSpPr>
          <p:nvPr>
            <p:ph type="body" idx="1"/>
          </p:nvPr>
        </p:nvSpPr>
        <p:spPr>
          <a:xfrm>
            <a:off x="304800" y="981075"/>
            <a:ext cx="8534400" cy="5688013"/>
          </a:xfrm>
          <a:ln>
            <a:solidFill>
              <a:srgbClr val="CC00FF"/>
            </a:solidFill>
          </a:ln>
        </p:spPr>
        <p:txBody>
          <a:bodyPr anchor="ctr"/>
          <a:lstStyle/>
          <a:p>
            <a:pPr marL="0" indent="720090" eaLnBrk="1" hangingPunct="1">
              <a:lnSpc>
                <a:spcPct val="120000"/>
              </a:lnSpc>
              <a:spcBef>
                <a:spcPts val="200"/>
              </a:spcBef>
              <a:spcAft>
                <a:spcPts val="200"/>
              </a:spcAft>
              <a:buFont typeface="Wingdings" panose="05000000000000000000" pitchFamily="2" charset="2"/>
              <a:buNone/>
              <a:defRPr/>
            </a:pPr>
            <a:r>
              <a:rPr lang="zh-CN" altLang="en-US" sz="2900" b="1" dirty="0">
                <a:ea typeface="楷体_GB2312" pitchFamily="49" charset="-122"/>
              </a:rPr>
              <a:t>一个名字空间</a:t>
            </a:r>
            <a:r>
              <a:rPr lang="zh-CN" altLang="en-US" sz="2900" b="1" dirty="0">
                <a:latin typeface="楷体_GB2312" pitchFamily="49" charset="-122"/>
                <a:ea typeface="楷体_GB2312" pitchFamily="49" charset="-122"/>
              </a:rPr>
              <a:t>通过使用大括号把文件的一部分括起来，并以关键字</a:t>
            </a:r>
            <a:r>
              <a:rPr lang="en-US" altLang="zh-CN" sz="2900" b="1" dirty="0">
                <a:solidFill>
                  <a:srgbClr val="FFFF00"/>
                </a:solidFill>
                <a:latin typeface="楷体_GB2312" pitchFamily="49" charset="-122"/>
                <a:ea typeface="楷体_GB2312" pitchFamily="49" charset="-122"/>
              </a:rPr>
              <a:t>namespace</a:t>
            </a:r>
            <a:r>
              <a:rPr lang="zh-CN" altLang="en-US" sz="2900" b="1" dirty="0">
                <a:latin typeface="楷体_GB2312" pitchFamily="49" charset="-122"/>
                <a:ea typeface="楷体_GB2312" pitchFamily="49" charset="-122"/>
              </a:rPr>
              <a:t>开头实现，例如：</a:t>
            </a:r>
            <a:endParaRPr lang="zh-CN" altLang="en-US"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en-US" altLang="zh-CN" sz="2900" b="1" dirty="0">
                <a:latin typeface="楷体_GB2312" pitchFamily="49" charset="-122"/>
                <a:ea typeface="楷体_GB2312" pitchFamily="49" charset="-122"/>
              </a:rPr>
              <a:t>namespace  ns1</a:t>
            </a:r>
            <a:endParaRPr lang="en-US" altLang="zh-CN"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en-US" altLang="zh-CN" sz="2900" b="1" dirty="0">
                <a:latin typeface="楷体_GB2312" pitchFamily="49" charset="-122"/>
                <a:ea typeface="楷体_GB2312" pitchFamily="49" charset="-122"/>
              </a:rPr>
              <a:t>{</a:t>
            </a:r>
            <a:endParaRPr lang="en-US" altLang="zh-CN"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en-US" altLang="zh-CN" sz="2900" b="1" dirty="0">
                <a:latin typeface="楷体_GB2312" pitchFamily="49" charset="-122"/>
                <a:ea typeface="楷体_GB2312" pitchFamily="49" charset="-122"/>
              </a:rPr>
              <a:t>     float </a:t>
            </a:r>
            <a:r>
              <a:rPr lang="en-US" altLang="zh-CN" sz="2900" b="1" dirty="0" err="1">
                <a:latin typeface="楷体_GB2312" pitchFamily="49" charset="-122"/>
                <a:ea typeface="楷体_GB2312" pitchFamily="49" charset="-122"/>
              </a:rPr>
              <a:t>a,b,c</a:t>
            </a:r>
            <a:r>
              <a:rPr lang="en-US" altLang="zh-CN" sz="2900" b="1" dirty="0">
                <a:latin typeface="楷体_GB2312" pitchFamily="49" charset="-122"/>
                <a:ea typeface="楷体_GB2312" pitchFamily="49" charset="-122"/>
              </a:rPr>
              <a:t>;</a:t>
            </a:r>
            <a:endParaRPr lang="en-US" altLang="zh-CN"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en-US" altLang="zh-CN" sz="2900" b="1" dirty="0">
                <a:latin typeface="楷体_GB2312" pitchFamily="49" charset="-122"/>
                <a:ea typeface="楷体_GB2312" pitchFamily="49" charset="-122"/>
              </a:rPr>
              <a:t>     fun1(){</a:t>
            </a:r>
            <a:r>
              <a:rPr lang="en-US" altLang="zh-CN" sz="2900" b="1" dirty="0">
                <a:ea typeface="楷体_GB2312" pitchFamily="49" charset="-122"/>
              </a:rPr>
              <a:t>……</a:t>
            </a:r>
            <a:r>
              <a:rPr lang="en-US" altLang="zh-CN" sz="2900" b="1" dirty="0">
                <a:latin typeface="楷体_GB2312" pitchFamily="49" charset="-122"/>
                <a:ea typeface="楷体_GB2312" pitchFamily="49" charset="-122"/>
              </a:rPr>
              <a:t>}</a:t>
            </a:r>
            <a:endParaRPr lang="en-US" altLang="zh-CN"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en-US" altLang="zh-CN" sz="2900" b="1" dirty="0">
                <a:latin typeface="楷体_GB2312" pitchFamily="49" charset="-122"/>
                <a:ea typeface="楷体_GB2312" pitchFamily="49" charset="-122"/>
              </a:rPr>
              <a:t>}</a:t>
            </a:r>
            <a:endParaRPr lang="en-US" altLang="zh-CN" sz="2900" b="1" dirty="0">
              <a:latin typeface="楷体_GB2312" pitchFamily="49" charset="-122"/>
              <a:ea typeface="楷体_GB2312" pitchFamily="49" charset="-122"/>
            </a:endParaRPr>
          </a:p>
          <a:p>
            <a:pPr marL="0" indent="720090" eaLnBrk="1" hangingPunct="1">
              <a:lnSpc>
                <a:spcPct val="120000"/>
              </a:lnSpc>
              <a:spcBef>
                <a:spcPts val="200"/>
              </a:spcBef>
              <a:spcAft>
                <a:spcPts val="200"/>
              </a:spcAft>
              <a:buFont typeface="Wingdings" panose="05000000000000000000" pitchFamily="2" charset="2"/>
              <a:buNone/>
              <a:defRPr/>
            </a:pPr>
            <a:r>
              <a:rPr lang="zh-CN" altLang="en-US" sz="2900" b="1" dirty="0">
                <a:ea typeface="楷体_GB2312" pitchFamily="49" charset="-122"/>
              </a:rPr>
              <a:t>大括号括起来的部分称为</a:t>
            </a:r>
            <a:r>
              <a:rPr lang="zh-CN" altLang="en-US" sz="2900" b="1" dirty="0">
                <a:solidFill>
                  <a:srgbClr val="FFFF00"/>
                </a:solidFill>
                <a:ea typeface="楷体_GB2312" pitchFamily="49" charset="-122"/>
              </a:rPr>
              <a:t>声明块</a:t>
            </a:r>
            <a:r>
              <a:rPr lang="zh-CN" altLang="en-US" sz="2900" b="1" dirty="0">
                <a:ea typeface="楷体_GB2312" pitchFamily="49" charset="-122"/>
              </a:rPr>
              <a:t>。声明块中可以包括：</a:t>
            </a:r>
            <a:r>
              <a:rPr lang="zh-CN" altLang="en-US" sz="2900" b="1" dirty="0">
                <a:solidFill>
                  <a:srgbClr val="FFFF00"/>
                </a:solidFill>
                <a:ea typeface="楷体_GB2312" pitchFamily="49" charset="-122"/>
              </a:rPr>
              <a:t>变量</a:t>
            </a:r>
            <a:r>
              <a:rPr lang="zh-CN" altLang="en-US" sz="2900" b="1" dirty="0">
                <a:ea typeface="楷体_GB2312" pitchFamily="49" charset="-122"/>
              </a:rPr>
              <a:t>（可以带初始化）、</a:t>
            </a:r>
            <a:r>
              <a:rPr lang="zh-CN" altLang="en-US" sz="2900" b="1" dirty="0">
                <a:solidFill>
                  <a:srgbClr val="FFFF00"/>
                </a:solidFill>
                <a:ea typeface="楷体_GB2312" pitchFamily="49" charset="-122"/>
              </a:rPr>
              <a:t>函数</a:t>
            </a:r>
            <a:r>
              <a:rPr lang="zh-CN" altLang="en-US" sz="2900" b="1" dirty="0">
                <a:ea typeface="楷体_GB2312" pitchFamily="49" charset="-122"/>
              </a:rPr>
              <a:t>（可以带完整声明和定义）、</a:t>
            </a:r>
            <a:r>
              <a:rPr lang="zh-CN" altLang="en-US" sz="2900" b="1" dirty="0">
                <a:solidFill>
                  <a:srgbClr val="FFFF00"/>
                </a:solidFill>
                <a:ea typeface="楷体_GB2312" pitchFamily="49" charset="-122"/>
              </a:rPr>
              <a:t>类</a:t>
            </a:r>
            <a:r>
              <a:rPr lang="zh-CN" altLang="en-US" sz="2900" b="1" dirty="0">
                <a:ea typeface="楷体_GB2312" pitchFamily="49" charset="-122"/>
              </a:rPr>
              <a:t>（可以带完整声明和定义）等</a:t>
            </a:r>
            <a:endParaRPr lang="en-US" altLang="zh-CN" sz="2900" b="1" dirty="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79388" y="277813"/>
            <a:ext cx="8785225" cy="6254750"/>
          </a:xfrm>
          <a:prstGeom prst="rect">
            <a:avLst/>
          </a:prstGeom>
          <a:noFill/>
          <a:ln w="9525">
            <a:solidFill>
              <a:schemeClr val="hlink"/>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indent="457200" algn="just">
              <a:spcBef>
                <a:spcPct val="20000"/>
              </a:spcBef>
              <a:buClr>
                <a:schemeClr val="hlink"/>
              </a:buClr>
              <a:buSzPct val="70000"/>
              <a:buFont typeface="Wingdings" panose="05000000000000000000" pitchFamily="2" charset="2"/>
              <a:buChar char="n"/>
              <a:tabLst>
                <a:tab pos="3395345" algn="l"/>
              </a:tabLst>
              <a:defRPr sz="3200">
                <a:solidFill>
                  <a:schemeClr val="tx1"/>
                </a:solidFill>
                <a:latin typeface="Garamond" pitchFamily="18"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n"/>
              <a:tabLst>
                <a:tab pos="3395345" algn="l"/>
              </a:tabLst>
              <a:defRPr sz="2800">
                <a:solidFill>
                  <a:schemeClr val="tx1"/>
                </a:solidFill>
                <a:latin typeface="Garamond" pitchFamily="18" charset="0"/>
                <a:ea typeface="宋体" panose="02010600030101010101" pitchFamily="2" charset="-122"/>
              </a:defRPr>
            </a:lvl2pPr>
            <a:lvl3pPr marL="1143000" indent="-228600" algn="just">
              <a:spcBef>
                <a:spcPct val="20000"/>
              </a:spcBef>
              <a:buClr>
                <a:schemeClr val="tx2"/>
              </a:buClr>
              <a:buSzPct val="70000"/>
              <a:buFont typeface="Wingdings" panose="05000000000000000000" pitchFamily="2" charset="2"/>
              <a:buChar char="n"/>
              <a:tabLst>
                <a:tab pos="3395345" algn="l"/>
              </a:tabLst>
              <a:defRPr sz="2400">
                <a:solidFill>
                  <a:schemeClr val="tx1"/>
                </a:solidFill>
                <a:latin typeface="Garamond" pitchFamily="18" charset="0"/>
                <a:ea typeface="宋体" panose="02010600030101010101" pitchFamily="2" charset="-122"/>
              </a:defRPr>
            </a:lvl3pPr>
            <a:lvl4pPr marL="1600200" indent="-228600" algn="just">
              <a:spcBef>
                <a:spcPct val="20000"/>
              </a:spcBef>
              <a:buClr>
                <a:schemeClr val="accent2"/>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4pPr>
            <a:lvl5pPr marL="2057400" indent="-228600" algn="just">
              <a:spcBef>
                <a:spcPct val="20000"/>
              </a:spcBef>
              <a:buClr>
                <a:schemeClr val="hlink"/>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5pPr>
            <a:lvl6pPr marL="2514600" indent="-228600" algn="just" eaLnBrk="0" fontAlgn="base" hangingPunct="0">
              <a:spcBef>
                <a:spcPct val="20000"/>
              </a:spcBef>
              <a:spcAft>
                <a:spcPct val="0"/>
              </a:spcAft>
              <a:buClr>
                <a:schemeClr val="hlink"/>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6pPr>
            <a:lvl7pPr marL="2971800" indent="-228600" algn="just" eaLnBrk="0" fontAlgn="base" hangingPunct="0">
              <a:spcBef>
                <a:spcPct val="20000"/>
              </a:spcBef>
              <a:spcAft>
                <a:spcPct val="0"/>
              </a:spcAft>
              <a:buClr>
                <a:schemeClr val="hlink"/>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7pPr>
            <a:lvl8pPr marL="3429000" indent="-228600" algn="just" eaLnBrk="0" fontAlgn="base" hangingPunct="0">
              <a:spcBef>
                <a:spcPct val="20000"/>
              </a:spcBef>
              <a:spcAft>
                <a:spcPct val="0"/>
              </a:spcAft>
              <a:buClr>
                <a:schemeClr val="hlink"/>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8pPr>
            <a:lvl9pPr marL="3886200" indent="-228600" algn="just" eaLnBrk="0" fontAlgn="base" hangingPunct="0">
              <a:spcBef>
                <a:spcPct val="20000"/>
              </a:spcBef>
              <a:spcAft>
                <a:spcPct val="0"/>
              </a:spcAft>
              <a:buClr>
                <a:schemeClr val="hlink"/>
              </a:buClr>
              <a:buSzPct val="70000"/>
              <a:buFont typeface="Wingdings" panose="05000000000000000000" pitchFamily="2" charset="2"/>
              <a:buChar char="n"/>
              <a:tabLst>
                <a:tab pos="3395345" algn="l"/>
              </a:tabLst>
              <a:defRPr sz="2000">
                <a:solidFill>
                  <a:schemeClr val="tx1"/>
                </a:solidFill>
                <a:latin typeface="Garamond" pitchFamily="18" charset="0"/>
                <a:ea typeface="宋体" panose="02010600030101010101" pitchFamily="2" charset="-122"/>
              </a:defRPr>
            </a:lvl9pPr>
          </a:lstStyle>
          <a:p>
            <a:pPr eaLnBrk="1" hangingPunct="1">
              <a:lnSpc>
                <a:spcPct val="120000"/>
              </a:lnSpc>
              <a:spcBef>
                <a:spcPct val="0"/>
              </a:spcBef>
              <a:buClrTx/>
              <a:buSzTx/>
              <a:buFontTx/>
              <a:buNone/>
            </a:pPr>
            <a:r>
              <a:rPr lang="zh-CN" altLang="en-US" sz="2800">
                <a:latin typeface="楷体_GB2312" pitchFamily="49" charset="-122"/>
                <a:ea typeface="楷体_GB2312" pitchFamily="49" charset="-122"/>
              </a:rPr>
              <a:t>在域外使用域内的成员时，需加上名字空间名作为前缀，后面加上</a:t>
            </a:r>
            <a:r>
              <a:rPr lang="zh-CN" altLang="en-US" sz="2800">
                <a:solidFill>
                  <a:srgbClr val="FFFF00"/>
                </a:solidFill>
                <a:ea typeface="楷体_GB2312" pitchFamily="49" charset="-122"/>
              </a:rPr>
              <a:t>作用域操作符“</a:t>
            </a:r>
            <a:r>
              <a:rPr lang="en-US" altLang="zh-CN" sz="2800">
                <a:solidFill>
                  <a:srgbClr val="FFFF00"/>
                </a:solidFill>
                <a:ea typeface="楷体_GB2312" pitchFamily="49" charset="-122"/>
              </a:rPr>
              <a:t>::</a:t>
            </a:r>
            <a:r>
              <a:rPr lang="zh-CN" altLang="en-US" sz="2800">
                <a:solidFill>
                  <a:srgbClr val="FFFF00"/>
                </a:solidFill>
                <a:ea typeface="楷体_GB2312" pitchFamily="49" charset="-122"/>
              </a:rPr>
              <a:t>”</a:t>
            </a:r>
            <a:r>
              <a:rPr lang="zh-CN" altLang="en-US" sz="2800">
                <a:latin typeface="楷体_GB2312" pitchFamily="49" charset="-122"/>
                <a:ea typeface="楷体_GB2312" pitchFamily="49" charset="-122"/>
              </a:rPr>
              <a:t>。这种添加了名字空间名的成员名称为</a:t>
            </a:r>
            <a:r>
              <a:rPr lang="zh-CN" altLang="en-US" sz="2800">
                <a:solidFill>
                  <a:srgbClr val="FFFF00"/>
                </a:solidFill>
                <a:latin typeface="楷体_GB2312" pitchFamily="49" charset="-122"/>
                <a:ea typeface="楷体_GB2312" pitchFamily="49" charset="-122"/>
              </a:rPr>
              <a:t>限定修饰名，</a:t>
            </a:r>
            <a:r>
              <a:rPr lang="zh-CN" altLang="en-US" sz="2800">
                <a:latin typeface="楷体_GB2312" pitchFamily="49" charset="-122"/>
                <a:ea typeface="楷体_GB2312" pitchFamily="49" charset="-122"/>
              </a:rPr>
              <a:t>如</a:t>
            </a:r>
            <a:r>
              <a:rPr lang="en-US" altLang="zh-CN" sz="2800">
                <a:latin typeface="楷体_GB2312" pitchFamily="49" charset="-122"/>
                <a:ea typeface="楷体_GB2312" pitchFamily="49" charset="-122"/>
              </a:rPr>
              <a:t>ns1::a</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ns1::fun1()</a:t>
            </a:r>
            <a:r>
              <a:rPr lang="zh-CN" altLang="en-US" sz="2800">
                <a:latin typeface="楷体_GB2312" pitchFamily="49" charset="-122"/>
                <a:ea typeface="楷体_GB2312" pitchFamily="49" charset="-122"/>
              </a:rPr>
              <a:t>等</a:t>
            </a:r>
            <a:endParaRPr lang="en-US" altLang="zh-CN" sz="2800">
              <a:latin typeface="楷体_GB2312" pitchFamily="49" charset="-122"/>
              <a:ea typeface="楷体_GB2312" pitchFamily="49" charset="-122"/>
            </a:endParaRPr>
          </a:p>
          <a:p>
            <a:pPr eaLnBrk="1" hangingPunct="1">
              <a:lnSpc>
                <a:spcPct val="120000"/>
              </a:lnSpc>
              <a:spcBef>
                <a:spcPct val="0"/>
              </a:spcBef>
              <a:buClrTx/>
              <a:buSzTx/>
              <a:buFontTx/>
              <a:buNone/>
            </a:pPr>
            <a:r>
              <a:rPr lang="zh-CN" altLang="en-US" sz="2800">
                <a:latin typeface="楷体_GB2312" pitchFamily="49" charset="-122"/>
                <a:ea typeface="楷体_GB2312" pitchFamily="49" charset="-122"/>
              </a:rPr>
              <a:t>名字空间可以</a:t>
            </a:r>
            <a:r>
              <a:rPr lang="zh-CN" altLang="en-US" sz="2800">
                <a:solidFill>
                  <a:srgbClr val="FFFF00"/>
                </a:solidFill>
                <a:ea typeface="楷体_GB2312" pitchFamily="49" charset="-122"/>
              </a:rPr>
              <a:t>分层嵌套</a:t>
            </a:r>
            <a:r>
              <a:rPr lang="zh-CN" altLang="en-US" sz="2800">
                <a:latin typeface="楷体_GB2312" pitchFamily="49" charset="-122"/>
                <a:ea typeface="楷体_GB2312" pitchFamily="49" charset="-122"/>
              </a:rPr>
              <a:t>，具有</a:t>
            </a:r>
            <a:r>
              <a:rPr lang="zh-CN" altLang="en-US" sz="2800">
                <a:solidFill>
                  <a:srgbClr val="FFFF00"/>
                </a:solidFill>
                <a:ea typeface="楷体_GB2312" pitchFamily="49" charset="-122"/>
              </a:rPr>
              <a:t>分层屏蔽</a:t>
            </a:r>
            <a:r>
              <a:rPr lang="zh-CN" altLang="en-US" sz="2800">
                <a:latin typeface="楷体_GB2312" pitchFamily="49" charset="-122"/>
                <a:ea typeface="楷体_GB2312" pitchFamily="49" charset="-122"/>
              </a:rPr>
              <a:t>作用。最外层的名字空间称为</a:t>
            </a:r>
            <a:r>
              <a:rPr lang="zh-CN" altLang="en-US" sz="2800">
                <a:solidFill>
                  <a:srgbClr val="FFFF00"/>
                </a:solidFill>
                <a:latin typeface="楷体_GB2312" pitchFamily="49" charset="-122"/>
                <a:ea typeface="楷体_GB2312" pitchFamily="49" charset="-122"/>
              </a:rPr>
              <a:t>全局名字空间域（</a:t>
            </a:r>
            <a:r>
              <a:rPr lang="en-US" altLang="zh-CN" sz="2800">
                <a:solidFill>
                  <a:srgbClr val="FFFF00"/>
                </a:solidFill>
                <a:latin typeface="楷体_GB2312" pitchFamily="49" charset="-122"/>
                <a:ea typeface="楷体_GB2312" pitchFamily="49" charset="-122"/>
              </a:rPr>
              <a:t>global namespace scope</a:t>
            </a:r>
            <a:r>
              <a:rPr lang="zh-CN" altLang="en-US" sz="2800">
                <a:solidFill>
                  <a:srgbClr val="FFFF00"/>
                </a:solidFill>
                <a:latin typeface="楷体_GB2312" pitchFamily="49" charset="-122"/>
                <a:ea typeface="楷体_GB2312" pitchFamily="49" charset="-122"/>
              </a:rPr>
              <a:t>）</a:t>
            </a:r>
            <a:r>
              <a:rPr lang="zh-CN" altLang="en-US" sz="2800">
                <a:latin typeface="楷体_GB2312" pitchFamily="49" charset="-122"/>
                <a:ea typeface="楷体_GB2312" pitchFamily="49" charset="-122"/>
              </a:rPr>
              <a:t>，属于</a:t>
            </a:r>
            <a:r>
              <a:rPr lang="zh-CN" altLang="en-US" sz="2800">
                <a:solidFill>
                  <a:srgbClr val="FFFF00"/>
                </a:solidFill>
                <a:latin typeface="楷体_GB2312" pitchFamily="49" charset="-122"/>
                <a:ea typeface="楷体_GB2312" pitchFamily="49" charset="-122"/>
              </a:rPr>
              <a:t>文件域</a:t>
            </a:r>
            <a:r>
              <a:rPr lang="zh-CN" altLang="en-US" sz="2800">
                <a:latin typeface="楷体_GB2312" pitchFamily="49" charset="-122"/>
                <a:ea typeface="楷体_GB2312" pitchFamily="49" charset="-122"/>
              </a:rPr>
              <a:t>。例如：</a:t>
            </a:r>
            <a:endParaRPr lang="zh-CN" altLang="en-US" sz="2800">
              <a:latin typeface="楷体_GB2312" pitchFamily="49" charset="-122"/>
              <a:ea typeface="楷体_GB2312" pitchFamily="49" charset="-122"/>
            </a:endParaRPr>
          </a:p>
          <a:p>
            <a:pPr>
              <a:lnSpc>
                <a:spcPct val="120000"/>
              </a:lnSpc>
              <a:spcBef>
                <a:spcPct val="0"/>
              </a:spcBef>
              <a:buClrTx/>
              <a:buSzTx/>
              <a:buFontTx/>
              <a:buNone/>
            </a:pPr>
            <a:r>
              <a:rPr lang="en-US" altLang="zh-CN" sz="2800">
                <a:latin typeface="楷体_GB2312" pitchFamily="49" charset="-122"/>
                <a:ea typeface="楷体_GB2312" pitchFamily="49" charset="-122"/>
              </a:rPr>
              <a:t>namespace n1{</a:t>
            </a:r>
            <a:endParaRPr lang="en-US" altLang="zh-CN" sz="2800">
              <a:latin typeface="楷体_GB2312" pitchFamily="49" charset="-122"/>
              <a:ea typeface="楷体_GB2312" pitchFamily="49" charset="-122"/>
            </a:endParaRPr>
          </a:p>
          <a:p>
            <a:pPr>
              <a:lnSpc>
                <a:spcPct val="120000"/>
              </a:lnSpc>
              <a:spcBef>
                <a:spcPct val="0"/>
              </a:spcBef>
              <a:buClrTx/>
              <a:buSzTx/>
              <a:buFontTx/>
              <a:buNone/>
            </a:pPr>
            <a:r>
              <a:rPr lang="en-US" altLang="zh-CN" sz="2800">
                <a:latin typeface="楷体_GB2312" pitchFamily="49" charset="-122"/>
                <a:ea typeface="楷体_GB2312" pitchFamily="49" charset="-122"/>
              </a:rPr>
              <a:t>  namespace n2{           //</a:t>
            </a:r>
            <a:r>
              <a:rPr lang="zh-CN" altLang="en-US" sz="2800">
                <a:latin typeface="楷体_GB2312" pitchFamily="49" charset="-122"/>
                <a:ea typeface="楷体_GB2312" pitchFamily="49" charset="-122"/>
              </a:rPr>
              <a:t>名字空间嵌套</a:t>
            </a:r>
            <a:endParaRPr lang="zh-CN" altLang="en-US" sz="2800">
              <a:latin typeface="楷体_GB2312" pitchFamily="49" charset="-122"/>
              <a:ea typeface="楷体_GB2312" pitchFamily="49" charset="-122"/>
            </a:endParaRPr>
          </a:p>
          <a:p>
            <a:pPr>
              <a:lnSpc>
                <a:spcPct val="120000"/>
              </a:lnSpc>
              <a:spcBef>
                <a:spcPct val="0"/>
              </a:spcBef>
              <a:buClrTx/>
              <a:buSzTx/>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class matrix{</a:t>
            </a:r>
            <a:r>
              <a:rPr lang="en-US" altLang="zh-CN" sz="2800">
                <a:latin typeface="Arial Black" panose="020B0A04020102020204" pitchFamily="34" charset="0"/>
                <a:ea typeface="楷体_GB2312" pitchFamily="49" charset="-122"/>
              </a:rPr>
              <a:t>……</a:t>
            </a: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名字空间类成员</a:t>
            </a:r>
            <a:r>
              <a:rPr lang="en-US" altLang="zh-CN" sz="2800">
                <a:latin typeface="楷体_GB2312" pitchFamily="49" charset="-122"/>
                <a:ea typeface="楷体_GB2312" pitchFamily="49" charset="-122"/>
              </a:rPr>
              <a:t>matrix</a:t>
            </a:r>
            <a:endParaRPr lang="en-US" altLang="zh-CN" sz="2800">
              <a:latin typeface="楷体_GB2312" pitchFamily="49" charset="-122"/>
              <a:ea typeface="楷体_GB2312" pitchFamily="49" charset="-122"/>
            </a:endParaRPr>
          </a:p>
          <a:p>
            <a:pPr>
              <a:lnSpc>
                <a:spcPct val="120000"/>
              </a:lnSpc>
              <a:spcBef>
                <a:spcPct val="0"/>
              </a:spcBef>
              <a:buClrTx/>
              <a:buSzTx/>
              <a:buFontTx/>
              <a:buNone/>
            </a:pPr>
            <a:r>
              <a:rPr lang="en-US" altLang="zh-CN" sz="2800">
                <a:latin typeface="楷体_GB2312" pitchFamily="49" charset="-122"/>
                <a:ea typeface="楷体_GB2312" pitchFamily="49" charset="-122"/>
              </a:rPr>
              <a:t>  }</a:t>
            </a:r>
            <a:endParaRPr lang="en-US" altLang="zh-CN" sz="2800">
              <a:latin typeface="楷体_GB2312" pitchFamily="49" charset="-122"/>
              <a:ea typeface="楷体_GB2312" pitchFamily="49" charset="-122"/>
            </a:endParaRPr>
          </a:p>
          <a:p>
            <a:pPr>
              <a:lnSpc>
                <a:spcPct val="120000"/>
              </a:lnSpc>
              <a:spcBef>
                <a:spcPct val="0"/>
              </a:spcBef>
              <a:buClrTx/>
              <a:buSzTx/>
              <a:buFontTx/>
              <a:buNone/>
            </a:pPr>
            <a:r>
              <a:rPr lang="en-US" altLang="zh-CN" sz="2800">
                <a:latin typeface="楷体_GB2312" pitchFamily="49" charset="-122"/>
                <a:ea typeface="楷体_GB2312" pitchFamily="49" charset="-122"/>
              </a:rPr>
              <a:t>}</a:t>
            </a:r>
            <a:endParaRPr lang="en-US" altLang="zh-CN" sz="2800">
              <a:latin typeface="楷体_GB2312" pitchFamily="49" charset="-122"/>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50825" y="261938"/>
            <a:ext cx="8642350" cy="6356350"/>
          </a:xfrm>
          <a:prstGeom prst="rect">
            <a:avLst/>
          </a:prstGeom>
          <a:noFill/>
          <a:ln w="9525">
            <a:solidFill>
              <a:schemeClr val="hlink"/>
            </a:solidFill>
            <a:miter lim="800000"/>
          </a:ln>
        </p:spPr>
        <p:txBody>
          <a:bodyPr anchor="ctr">
            <a:spAutoFit/>
          </a:bodyPr>
          <a:lstStyle/>
          <a:p>
            <a:pPr algn="just" eaLnBrk="1" hangingPunct="1">
              <a:lnSpc>
                <a:spcPct val="110000"/>
              </a:lnSpc>
              <a:spcBef>
                <a:spcPts val="600"/>
              </a:spcBef>
              <a:spcAft>
                <a:spcPts val="600"/>
              </a:spcAft>
              <a:defRPr/>
            </a:pPr>
            <a:r>
              <a:rPr lang="zh-CN" altLang="en-US" sz="3000" dirty="0">
                <a:effectLst>
                  <a:outerShdw blurRad="38100" dist="38100" dir="2700000" algn="tl">
                    <a:srgbClr val="000000">
                      <a:alpha val="43137"/>
                    </a:srgbClr>
                  </a:outerShdw>
                </a:effectLst>
                <a:latin typeface="楷体_GB2312" pitchFamily="49" charset="-122"/>
                <a:ea typeface="楷体_GB2312" pitchFamily="49" charset="-122"/>
              </a:rPr>
              <a:t>名字空间有三种使用方式：</a:t>
            </a:r>
            <a:endParaRPr lang="en-US" altLang="zh-CN" sz="3000" dirty="0">
              <a:effectLst>
                <a:outerShdw blurRad="38100" dist="38100" dir="2700000" algn="tl">
                  <a:srgbClr val="000000">
                    <a:alpha val="43137"/>
                  </a:srgbClr>
                </a:outerShdw>
              </a:effectLst>
              <a:latin typeface="楷体_GB2312" pitchFamily="49" charset="-122"/>
              <a:ea typeface="楷体_GB2312" pitchFamily="49" charset="-122"/>
            </a:endParaRPr>
          </a:p>
          <a:p>
            <a:pPr indent="450850" algn="just" eaLnBrk="1" hangingPunct="1">
              <a:lnSpc>
                <a:spcPct val="130000"/>
              </a:lnSpc>
              <a:spcBef>
                <a:spcPts val="600"/>
              </a:spcBef>
              <a:spcAft>
                <a:spcPts val="600"/>
              </a:spcAft>
              <a:defRPr/>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1</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8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直接使用名字空间名</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，例如上例</a:t>
            </a:r>
            <a:r>
              <a:rPr lang="zh-CN" altLang="en-US" sz="2800" dirty="0">
                <a:latin typeface="楷体_GB2312" pitchFamily="49" charset="-122"/>
                <a:ea typeface="楷体_GB2312" pitchFamily="49" charset="-122"/>
              </a:rPr>
              <a:t>访问</a:t>
            </a:r>
            <a:r>
              <a:rPr lang="en-US" altLang="zh-CN" sz="2800" dirty="0">
                <a:latin typeface="楷体_GB2312" pitchFamily="49" charset="-122"/>
                <a:ea typeface="楷体_GB2312" pitchFamily="49" charset="-122"/>
              </a:rPr>
              <a:t>matrix</a:t>
            </a:r>
            <a:r>
              <a:rPr lang="zh-CN" altLang="en-US" sz="2800" dirty="0">
                <a:latin typeface="楷体_GB2312" pitchFamily="49" charset="-122"/>
                <a:ea typeface="楷体_GB2312" pitchFamily="49" charset="-122"/>
              </a:rPr>
              <a:t>，可以写成：</a:t>
            </a:r>
            <a:r>
              <a:rPr lang="en-US" altLang="zh-CN" sz="2800" dirty="0">
                <a:latin typeface="楷体_GB2312" pitchFamily="49" charset="-122"/>
                <a:ea typeface="楷体_GB2312" pitchFamily="49" charset="-122"/>
              </a:rPr>
              <a:t>n1::n2::matrix</a:t>
            </a:r>
            <a:endParaRPr lang="zh-CN" altLang="en-US" sz="2800" dirty="0">
              <a:latin typeface="楷体_GB2312" pitchFamily="49" charset="-122"/>
              <a:ea typeface="楷体_GB2312" pitchFamily="49" charset="-122"/>
            </a:endParaRPr>
          </a:p>
          <a:p>
            <a:pPr indent="450850" algn="just" eaLnBrk="1" hangingPunct="1">
              <a:lnSpc>
                <a:spcPct val="130000"/>
              </a:lnSpc>
              <a:spcBef>
                <a:spcPts val="600"/>
              </a:spcBef>
              <a:spcAft>
                <a:spcPts val="600"/>
              </a:spcAft>
              <a:defRPr/>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2</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8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使用</a:t>
            </a:r>
            <a:r>
              <a:rPr lang="en-US" altLang="zh-CN" sz="28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8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声明。</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声明以关键字</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开头，后面是被限定修饰的（</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qualified</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）名字空间成员名，这种方式</a:t>
            </a:r>
            <a:r>
              <a:rPr lang="zh-CN" altLang="en-US" sz="2800" dirty="0">
                <a:solidFill>
                  <a:srgbClr val="FFFF00"/>
                </a:solidFill>
                <a:effectLst>
                  <a:outerShdw blurRad="38100" dist="38100" dir="2700000" algn="tl">
                    <a:srgbClr val="000000">
                      <a:alpha val="43137"/>
                    </a:srgbClr>
                  </a:outerShdw>
                </a:effectLst>
                <a:latin typeface="楷体_GB2312" pitchFamily="49" charset="-122"/>
                <a:ea typeface="楷体_GB2312" pitchFamily="49" charset="-122"/>
              </a:rPr>
              <a:t>只需写一次限定修饰名</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。例如：</a:t>
            </a:r>
            <a:endParaRPr lang="zh-CN" altLang="en-US" sz="2800" dirty="0">
              <a:effectLst>
                <a:outerShdw blurRad="38100" dist="38100" dir="2700000" algn="tl">
                  <a:srgbClr val="000000">
                    <a:alpha val="43137"/>
                  </a:srgbClr>
                </a:outerShdw>
              </a:effectLst>
              <a:latin typeface="楷体_GB2312" pitchFamily="49" charset="-122"/>
              <a:ea typeface="楷体_GB2312" pitchFamily="49" charset="-122"/>
            </a:endParaRPr>
          </a:p>
          <a:p>
            <a:pPr indent="719455" algn="just" eaLnBrk="1" hangingPunct="1">
              <a:lnSpc>
                <a:spcPct val="130000"/>
              </a:lnSpc>
              <a:spcBef>
                <a:spcPts val="600"/>
              </a:spcBef>
              <a:spcAft>
                <a:spcPts val="600"/>
              </a:spcAft>
              <a:defRPr/>
            </a:pPr>
            <a:r>
              <a:rPr lang="en-US" altLang="zh-CN" sz="2800" dirty="0">
                <a:solidFill>
                  <a:srgbClr val="FF0000"/>
                </a:solidFill>
                <a:effectLst>
                  <a:outerShdw blurRad="38100" dist="38100" dir="2700000" algn="tl">
                    <a:srgbClr val="000000">
                      <a:alpha val="43137"/>
                    </a:srgbClr>
                  </a:outerShdw>
                </a:effectLst>
                <a:ea typeface="楷体_GB2312" pitchFamily="49" charset="-122"/>
              </a:rPr>
              <a:t>using n1::n2::matrix;</a:t>
            </a:r>
            <a:endParaRPr lang="en-US" altLang="zh-CN" sz="2800" dirty="0">
              <a:solidFill>
                <a:srgbClr val="FF0000"/>
              </a:solidFill>
              <a:effectLst>
                <a:outerShdw blurRad="38100" dist="38100" dir="2700000" algn="tl">
                  <a:srgbClr val="000000">
                    <a:alpha val="43137"/>
                  </a:srgbClr>
                </a:outerShdw>
              </a:effectLst>
              <a:ea typeface="楷体_GB2312" pitchFamily="49" charset="-122"/>
            </a:endParaRPr>
          </a:p>
          <a:p>
            <a:pPr indent="719455" algn="just" eaLnBrk="1" hangingPunct="1">
              <a:lnSpc>
                <a:spcPct val="130000"/>
              </a:lnSpc>
              <a:spcBef>
                <a:spcPts val="600"/>
              </a:spcBef>
              <a:spcAft>
                <a:spcPts val="600"/>
              </a:spcAft>
              <a:defRPr/>
            </a:pP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名字空间类成员</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matrix</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的</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using</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声明</a:t>
            </a:r>
            <a:endParaRPr lang="zh-CN" altLang="en-US" sz="2800" dirty="0">
              <a:effectLst>
                <a:outerShdw blurRad="38100" dist="38100" dir="2700000" algn="tl">
                  <a:srgbClr val="000000">
                    <a:alpha val="43137"/>
                  </a:srgbClr>
                </a:outerShdw>
              </a:effectLst>
              <a:latin typeface="楷体_GB2312" pitchFamily="49" charset="-122"/>
              <a:ea typeface="楷体_GB2312" pitchFamily="49" charset="-122"/>
            </a:endParaRPr>
          </a:p>
          <a:p>
            <a:pPr indent="719455" algn="just" eaLnBrk="1" hangingPunct="1">
              <a:lnSpc>
                <a:spcPct val="130000"/>
              </a:lnSpc>
              <a:spcBef>
                <a:spcPts val="600"/>
              </a:spcBef>
              <a:spcAft>
                <a:spcPts val="600"/>
              </a:spcAft>
              <a:defRPr/>
            </a:pP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以后在程序中使用</a:t>
            </a:r>
            <a:r>
              <a:rPr lang="en-US" altLang="zh-CN" sz="2800" dirty="0">
                <a:effectLst>
                  <a:outerShdw blurRad="38100" dist="38100" dir="2700000" algn="tl">
                    <a:srgbClr val="000000">
                      <a:alpha val="43137"/>
                    </a:srgbClr>
                  </a:outerShdw>
                </a:effectLst>
                <a:latin typeface="楷体_GB2312" pitchFamily="49" charset="-122"/>
                <a:ea typeface="楷体_GB2312" pitchFamily="49" charset="-122"/>
              </a:rPr>
              <a:t>matrix</a:t>
            </a:r>
            <a:r>
              <a:rPr lang="zh-CN" altLang="en-US" sz="2800" dirty="0">
                <a:effectLst>
                  <a:outerShdw blurRad="38100" dist="38100" dir="2700000" algn="tl">
                    <a:srgbClr val="000000">
                      <a:alpha val="43137"/>
                    </a:srgbClr>
                  </a:outerShdw>
                </a:effectLst>
                <a:latin typeface="楷体_GB2312" pitchFamily="49" charset="-122"/>
                <a:ea typeface="楷体_GB2312" pitchFamily="49" charset="-122"/>
              </a:rPr>
              <a:t>时，就可以直接使用成员名，而不必使用限定修饰名	</a:t>
            </a:r>
            <a:endParaRPr lang="zh-CN" altLang="en-US" sz="2800" dirty="0">
              <a:effectLst>
                <a:outerShdw blurRad="38100" dist="38100" dir="2700000" algn="tl">
                  <a:srgbClr val="000000">
                    <a:alpha val="43137"/>
                  </a:srgbClr>
                </a:outerShdw>
              </a:effectLst>
              <a:latin typeface="楷体_GB2312" pitchFamily="49" charset="-122"/>
              <a:ea typeface="楷体_GB2312" pitchFamily="49" charset="-122"/>
            </a:endParaRPr>
          </a:p>
        </p:txBody>
      </p:sp>
    </p:spTree>
  </p:cSld>
  <p:clrMapOvr>
    <a:masterClrMapping/>
  </p:clrMapOvr>
</p:sld>
</file>

<file path=ppt/tags/tag1.xml><?xml version="1.0" encoding="utf-8"?>
<p:tagLst xmlns:p="http://schemas.openxmlformats.org/presentationml/2006/main">
  <p:tag name="KSO_WPP_MARK_KEY" val="3beaea96-c0f7-462a-a30e-c1e755477505"/>
  <p:tag name="COMMONDATA" val="eyJoZGlkIjoiZjUyMWQ0ZjgwNzk1MjNlY2IxYzQ0ZjAxMmVkN2M1MDAifQ=="/>
</p:tagLst>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Black" panose="020B0A04020102020204" pitchFamily="34" charset="0"/>
            <a:ea typeface="宋体" panose="02010600030101010101"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Designs\Bamboo.pot</Template>
  <TotalTime>0</TotalTime>
  <Words>12390</Words>
  <Application>WPS 演示</Application>
  <PresentationFormat>全屏显示(4:3)</PresentationFormat>
  <Paragraphs>496</Paragraphs>
  <Slides>59</Slides>
  <Notes>5</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59</vt:i4>
      </vt:variant>
    </vt:vector>
  </HeadingPairs>
  <TitlesOfParts>
    <vt:vector size="81" baseType="lpstr">
      <vt:lpstr>Arial</vt:lpstr>
      <vt:lpstr>宋体</vt:lpstr>
      <vt:lpstr>Wingdings</vt:lpstr>
      <vt:lpstr>Arial Black</vt:lpstr>
      <vt:lpstr>Garamond</vt:lpstr>
      <vt:lpstr>Segoe Print</vt:lpstr>
      <vt:lpstr>楷体_GB2312</vt:lpstr>
      <vt:lpstr>新宋体</vt:lpstr>
      <vt:lpstr>Times New Roman</vt:lpstr>
      <vt:lpstr>楷体_GB2312</vt:lpstr>
      <vt:lpstr>微软雅黑</vt:lpstr>
      <vt:lpstr>Arial Unicode MS</vt:lpstr>
      <vt:lpstr>-apple-system</vt:lpstr>
      <vt:lpstr>华文楷体</vt:lpstr>
      <vt:lpstr>华文中宋</vt:lpstr>
      <vt:lpstr>Arial Unicode MS</vt:lpstr>
      <vt:lpstr>Helvetica Neue</vt:lpstr>
      <vt:lpstr>黑体</vt:lpstr>
      <vt:lpstr>仿宋_GB2312</vt:lpstr>
      <vt:lpstr>仿宋</vt:lpstr>
      <vt:lpstr>华文隶书</vt:lpstr>
      <vt:lpstr>Stream</vt:lpstr>
      <vt:lpstr>PowerPoint 演示文稿</vt:lpstr>
      <vt:lpstr>PowerPoint 演示文稿</vt:lpstr>
      <vt:lpstr>2.2 C++的文件扩展名 </vt:lpstr>
      <vt:lpstr>PowerPoint 演示文稿</vt:lpstr>
      <vt:lpstr>2.3  注释符 </vt:lpstr>
      <vt:lpstr>2.4 名字空间（namespace）</vt:lpstr>
      <vt:lpstr>2.4 名字空间（namespace）</vt:lpstr>
      <vt:lpstr>PowerPoint 演示文稿</vt:lpstr>
      <vt:lpstr>PowerPoint 演示文稿</vt:lpstr>
      <vt:lpstr>PowerPoint 演示文稿</vt:lpstr>
      <vt:lpstr>PowerPoint 演示文稿</vt:lpstr>
      <vt:lpstr>PowerPoint 演示文稿</vt:lpstr>
      <vt:lpstr>2.5 C++的输入输出</vt:lpstr>
      <vt:lpstr>PowerPoint 演示文稿</vt:lpstr>
      <vt:lpstr>2.6 变量的定义</vt:lpstr>
      <vt:lpstr>PowerPoint 演示文稿</vt:lpstr>
      <vt:lpstr>PowerPoint 演示文稿</vt:lpstr>
      <vt:lpstr>2.7 强制类型转换</vt:lpstr>
      <vt:lpstr>2.7 强制类型转换</vt:lpstr>
      <vt:lpstr>2.7 强制类型转换</vt:lpstr>
      <vt:lpstr>2.8 动态内存的分配与释放</vt:lpstr>
      <vt:lpstr>PowerPoint 演示文稿</vt:lpstr>
      <vt:lpstr>PowerPoint 演示文稿</vt:lpstr>
      <vt:lpstr>PowerPoint 演示文稿</vt:lpstr>
      <vt:lpstr>PowerPoint 演示文稿</vt:lpstr>
      <vt:lpstr>PowerPoint 演示文稿</vt:lpstr>
      <vt:lpstr>PowerPoint 演示文稿</vt:lpstr>
      <vt:lpstr>2.9 作用域运算符:: </vt:lpstr>
      <vt:lpstr>2.9 作用域运算符:: </vt:lpstr>
      <vt:lpstr>2.10 引用</vt:lpstr>
      <vt:lpstr>PowerPoint 演示文稿</vt:lpstr>
      <vt:lpstr>PowerPoint 演示文稿</vt:lpstr>
      <vt:lpstr>PowerPoint 演示文稿</vt:lpstr>
      <vt:lpstr>PowerPoint 演示文稿</vt:lpstr>
      <vt:lpstr>PowerPoint 演示文稿</vt:lpstr>
      <vt:lpstr>PowerPoint 演示文稿</vt:lpstr>
      <vt:lpstr>2.11 const修饰符</vt:lpstr>
      <vt:lpstr>PowerPoint 演示文稿</vt:lpstr>
      <vt:lpstr>PowerPoint 演示文稿</vt:lpstr>
      <vt:lpstr>const与指针一起使用的组合情况</vt:lpstr>
      <vt:lpstr>const与指针一起使用的组合情况</vt:lpstr>
      <vt:lpstr>const与指针一起使用的组合情况:</vt:lpstr>
      <vt:lpstr>2.12 字符串</vt:lpstr>
      <vt:lpstr>2.13  C++中函数的新特性</vt:lpstr>
      <vt:lpstr>PowerPoint 演示文稿</vt:lpstr>
      <vt:lpstr>PowerPoint 演示文稿</vt:lpstr>
      <vt:lpstr>PowerPoint 演示文稿</vt:lpstr>
      <vt:lpstr>PowerPoint 演示文稿</vt:lpstr>
      <vt:lpstr>PowerPoint 演示文稿</vt:lpstr>
      <vt:lpstr>PowerPoint 演示文稿</vt:lpstr>
      <vt:lpstr>在使用重载函数时要注意:</vt:lpstr>
      <vt:lpstr>PowerPoint 演示文稿</vt:lpstr>
      <vt:lpstr>PowerPoint 演示文稿</vt:lpstr>
      <vt:lpstr>PowerPoint 演示文稿</vt:lpstr>
      <vt:lpstr>PowerPoint 演示文稿</vt:lpstr>
      <vt:lpstr>PowerPoint 演示文稿</vt:lpstr>
      <vt:lpstr>习    题</vt:lpstr>
      <vt:lpstr>PowerPoint 演示文稿</vt:lpstr>
      <vt:lpstr>PowerPoint 演示文稿</vt:lpstr>
    </vt:vector>
  </TitlesOfParts>
  <Company>- BMTD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概    论</dc:title>
  <dc:creator>温秀梅</dc:creator>
  <cp:lastModifiedBy>九月鹰飞</cp:lastModifiedBy>
  <cp:revision>797</cp:revision>
  <dcterms:created xsi:type="dcterms:W3CDTF">2001-07-18T07:33:00Z</dcterms:created>
  <dcterms:modified xsi:type="dcterms:W3CDTF">2023-09-25T10:00:26Z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C68240A138E6412A809E8FFDFF5A02BC_12</vt:lpwstr>
  </property>
  <property fmtid="{D5CDD505-2E9C-101B-9397-08002B2CF9AE}" pid="3" name="KSOProductBuildVer">
    <vt:lpwstr>2052-11.1.0.14309</vt:lpwstr>
  </property>
</Properties>
</file>