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handoutMasterIdLst>
    <p:handoutMasterId r:id="rId63"/>
  </p:handoutMasterIdLst>
  <p:sldIdLst>
    <p:sldId id="409" r:id="rId3"/>
    <p:sldId id="339" r:id="rId4"/>
    <p:sldId id="340" r:id="rId5"/>
    <p:sldId id="344" r:id="rId6"/>
    <p:sldId id="341" r:id="rId7"/>
    <p:sldId id="342" r:id="rId8"/>
    <p:sldId id="345" r:id="rId9"/>
    <p:sldId id="347" r:id="rId10"/>
    <p:sldId id="385" r:id="rId11"/>
    <p:sldId id="348" r:id="rId12"/>
    <p:sldId id="349" r:id="rId13"/>
    <p:sldId id="351" r:id="rId14"/>
    <p:sldId id="353" r:id="rId15"/>
    <p:sldId id="354" r:id="rId16"/>
    <p:sldId id="355" r:id="rId17"/>
    <p:sldId id="356" r:id="rId18"/>
    <p:sldId id="357" r:id="rId19"/>
    <p:sldId id="358" r:id="rId20"/>
    <p:sldId id="359" r:id="rId21"/>
    <p:sldId id="360" r:id="rId22"/>
    <p:sldId id="362" r:id="rId23"/>
    <p:sldId id="363" r:id="rId24"/>
    <p:sldId id="364" r:id="rId25"/>
    <p:sldId id="365" r:id="rId26"/>
    <p:sldId id="366" r:id="rId27"/>
    <p:sldId id="367" r:id="rId28"/>
    <p:sldId id="368" r:id="rId29"/>
    <p:sldId id="369" r:id="rId30"/>
    <p:sldId id="388" r:id="rId31"/>
    <p:sldId id="391" r:id="rId32"/>
    <p:sldId id="414" r:id="rId33"/>
    <p:sldId id="392" r:id="rId34"/>
    <p:sldId id="393" r:id="rId35"/>
    <p:sldId id="396" r:id="rId36"/>
    <p:sldId id="395" r:id="rId37"/>
    <p:sldId id="397" r:id="rId38"/>
    <p:sldId id="398" r:id="rId39"/>
    <p:sldId id="374" r:id="rId40"/>
    <p:sldId id="375" r:id="rId41"/>
    <p:sldId id="446" r:id="rId42"/>
    <p:sldId id="448" r:id="rId43"/>
    <p:sldId id="399" r:id="rId44"/>
    <p:sldId id="401" r:id="rId45"/>
    <p:sldId id="400" r:id="rId46"/>
    <p:sldId id="402" r:id="rId47"/>
    <p:sldId id="404" r:id="rId48"/>
    <p:sldId id="405" r:id="rId49"/>
    <p:sldId id="406" r:id="rId50"/>
    <p:sldId id="407" r:id="rId51"/>
    <p:sldId id="449" r:id="rId52"/>
    <p:sldId id="450" r:id="rId53"/>
    <p:sldId id="380" r:id="rId54"/>
    <p:sldId id="451" r:id="rId55"/>
    <p:sldId id="381" r:id="rId56"/>
    <p:sldId id="452" r:id="rId57"/>
    <p:sldId id="382" r:id="rId58"/>
    <p:sldId id="383" r:id="rId59"/>
    <p:sldId id="408" r:id="rId60"/>
    <p:sldId id="445" r:id="rId61"/>
    <p:sldId id="410" r:id="rId62"/>
  </p:sldIdLst>
  <p:sldSz cx="9906000" cy="6858000" type="A4"/>
  <p:notesSz cx="9418320" cy="6873875"/>
  <p:custDataLst>
    <p:tags r:id="rId67"/>
  </p:custDataLst>
  <p:defaultTextStyle>
    <a:defPPr>
      <a:defRPr lang="en-US"/>
    </a:defPPr>
    <a:lvl1pPr algn="l" rtl="0" eaLnBrk="0" fontAlgn="base" hangingPunct="0">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8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8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00FF"/>
    <a:srgbClr val="D60093"/>
    <a:srgbClr val="FF3300"/>
    <a:srgbClr val="CC3399"/>
    <a:srgbClr val="FF5050"/>
    <a:srgbClr val="CC0066"/>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04" autoAdjust="0"/>
  </p:normalViewPr>
  <p:slideViewPr>
    <p:cSldViewPr showGuides="1">
      <p:cViewPr varScale="1">
        <p:scale>
          <a:sx n="96" d="100"/>
          <a:sy n="96" d="100"/>
        </p:scale>
        <p:origin x="768" y="7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7" Type="http://schemas.openxmlformats.org/officeDocument/2006/relationships/tags" Target="tags/tag1.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handoutMaster" Target="handoutMasters/handoutMaster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4081463" cy="342900"/>
          </a:xfrm>
          <a:prstGeom prst="rect">
            <a:avLst/>
          </a:prstGeom>
          <a:noFill/>
          <a:ln w="9525">
            <a:noFill/>
            <a:miter lim="800000"/>
          </a:ln>
          <a:effectLst/>
        </p:spPr>
        <p:txBody>
          <a:bodyPr vert="horz" wrap="square" lIns="93095" tIns="46548" rIns="93095" bIns="46548" numCol="1" anchor="t" anchorCtr="0" compatLnSpc="1"/>
          <a:lstStyle>
            <a:lvl1pPr defTabSz="930275">
              <a:defRPr sz="1200"/>
            </a:lvl1pPr>
          </a:lstStyle>
          <a:p>
            <a:pPr>
              <a:defRPr/>
            </a:pPr>
            <a:endParaRPr lang="zh-CN" altLang="en-US"/>
          </a:p>
        </p:txBody>
      </p:sp>
      <p:sp>
        <p:nvSpPr>
          <p:cNvPr id="38915" name="Rectangle 3"/>
          <p:cNvSpPr>
            <a:spLocks noGrp="1" noChangeArrowheads="1"/>
          </p:cNvSpPr>
          <p:nvPr>
            <p:ph type="dt" sz="quarter" idx="1"/>
          </p:nvPr>
        </p:nvSpPr>
        <p:spPr bwMode="auto">
          <a:xfrm>
            <a:off x="5337175" y="0"/>
            <a:ext cx="4081463" cy="342900"/>
          </a:xfrm>
          <a:prstGeom prst="rect">
            <a:avLst/>
          </a:prstGeom>
          <a:noFill/>
          <a:ln w="9525">
            <a:noFill/>
            <a:miter lim="800000"/>
          </a:ln>
          <a:effectLst/>
        </p:spPr>
        <p:txBody>
          <a:bodyPr vert="horz" wrap="square" lIns="93095" tIns="46548" rIns="93095" bIns="46548" numCol="1" anchor="t" anchorCtr="0" compatLnSpc="1"/>
          <a:lstStyle>
            <a:lvl1pPr algn="r" defTabSz="930275">
              <a:defRPr sz="1200"/>
            </a:lvl1pPr>
          </a:lstStyle>
          <a:p>
            <a:pPr>
              <a:defRPr/>
            </a:pPr>
            <a:endParaRPr lang="en-US" altLang="zh-CN"/>
          </a:p>
        </p:txBody>
      </p:sp>
      <p:sp>
        <p:nvSpPr>
          <p:cNvPr id="38916" name="Rectangle 4"/>
          <p:cNvSpPr>
            <a:spLocks noGrp="1" noChangeArrowheads="1"/>
          </p:cNvSpPr>
          <p:nvPr>
            <p:ph type="ftr" sz="quarter" idx="2"/>
          </p:nvPr>
        </p:nvSpPr>
        <p:spPr bwMode="auto">
          <a:xfrm>
            <a:off x="0" y="6529388"/>
            <a:ext cx="4081463" cy="344487"/>
          </a:xfrm>
          <a:prstGeom prst="rect">
            <a:avLst/>
          </a:prstGeom>
          <a:noFill/>
          <a:ln w="9525">
            <a:noFill/>
            <a:miter lim="800000"/>
          </a:ln>
          <a:effectLst/>
        </p:spPr>
        <p:txBody>
          <a:bodyPr vert="horz" wrap="square" lIns="93095" tIns="46548" rIns="93095" bIns="46548" numCol="1" anchor="b" anchorCtr="0" compatLnSpc="1"/>
          <a:lstStyle>
            <a:lvl1pPr defTabSz="930275">
              <a:defRPr sz="1200"/>
            </a:lvl1pPr>
          </a:lstStyle>
          <a:p>
            <a:pPr>
              <a:defRPr/>
            </a:pPr>
            <a:endParaRPr lang="en-US" altLang="zh-CN"/>
          </a:p>
        </p:txBody>
      </p:sp>
      <p:sp>
        <p:nvSpPr>
          <p:cNvPr id="38917" name="Rectangle 5"/>
          <p:cNvSpPr>
            <a:spLocks noGrp="1" noChangeArrowheads="1"/>
          </p:cNvSpPr>
          <p:nvPr>
            <p:ph type="sldNum" sz="quarter" idx="3"/>
          </p:nvPr>
        </p:nvSpPr>
        <p:spPr bwMode="auto">
          <a:xfrm>
            <a:off x="5337175" y="6529388"/>
            <a:ext cx="4081463" cy="344487"/>
          </a:xfrm>
          <a:prstGeom prst="rect">
            <a:avLst/>
          </a:prstGeom>
          <a:noFill/>
          <a:ln w="9525">
            <a:noFill/>
            <a:miter lim="800000"/>
          </a:ln>
          <a:effectLst/>
        </p:spPr>
        <p:txBody>
          <a:bodyPr vert="horz" wrap="square" lIns="93095" tIns="46548" rIns="93095" bIns="46548" numCol="1" anchor="b" anchorCtr="0" compatLnSpc="1"/>
          <a:lstStyle>
            <a:lvl1pPr algn="r" defTabSz="930275">
              <a:defRPr sz="1200"/>
            </a:lvl1pPr>
          </a:lstStyle>
          <a:p>
            <a:pPr>
              <a:defRPr/>
            </a:pPr>
            <a:fld id="{13ECF1FF-2599-4A30-9255-08C742A71201}"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2" name="AutoShape 7"/>
          <p:cNvSpPr>
            <a:spLocks noChangeArrowheads="1"/>
          </p:cNvSpPr>
          <p:nvPr/>
        </p:nvSpPr>
        <p:spPr bwMode="auto">
          <a:xfrm rot="20940000">
            <a:off x="1155700" y="457200"/>
            <a:ext cx="495300" cy="4572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lang="zh-CN" altLang="en-US" sz="2400"/>
          </a:p>
        </p:txBody>
      </p:sp>
      <p:sp>
        <p:nvSpPr>
          <p:cNvPr id="3" name="AutoShape 8"/>
          <p:cNvSpPr>
            <a:spLocks noChangeArrowheads="1"/>
          </p:cNvSpPr>
          <p:nvPr/>
        </p:nvSpPr>
        <p:spPr bwMode="auto">
          <a:xfrm>
            <a:off x="1733550" y="152400"/>
            <a:ext cx="454025" cy="4191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lang="zh-CN" altLang="en-US" sz="2400"/>
          </a:p>
        </p:txBody>
      </p:sp>
      <p:sp>
        <p:nvSpPr>
          <p:cNvPr id="4" name="AutoShape 9"/>
          <p:cNvSpPr>
            <a:spLocks noChangeArrowheads="1"/>
          </p:cNvSpPr>
          <p:nvPr/>
        </p:nvSpPr>
        <p:spPr bwMode="auto">
          <a:xfrm rot="20940000">
            <a:off x="1073150" y="381000"/>
            <a:ext cx="495300" cy="4572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lang="zh-CN" altLang="en-US" sz="2400"/>
          </a:p>
        </p:txBody>
      </p:sp>
      <p:sp>
        <p:nvSpPr>
          <p:cNvPr id="5" name="AutoShape 10"/>
          <p:cNvSpPr>
            <a:spLocks noChangeArrowheads="1"/>
          </p:cNvSpPr>
          <p:nvPr/>
        </p:nvSpPr>
        <p:spPr bwMode="auto">
          <a:xfrm>
            <a:off x="1651000" y="0"/>
            <a:ext cx="454025" cy="4191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lang="zh-CN" altLang="en-US" sz="2400"/>
          </a:p>
        </p:txBody>
      </p:sp>
      <p:sp>
        <p:nvSpPr>
          <p:cNvPr id="6" name="AutoShape 12"/>
          <p:cNvSpPr>
            <a:spLocks noChangeArrowheads="1"/>
          </p:cNvSpPr>
          <p:nvPr/>
        </p:nvSpPr>
        <p:spPr bwMode="auto">
          <a:xfrm rot="20940000">
            <a:off x="8088313" y="6284913"/>
            <a:ext cx="495300" cy="4572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lang="zh-CN" altLang="en-US" sz="2400"/>
          </a:p>
        </p:txBody>
      </p:sp>
      <p:sp>
        <p:nvSpPr>
          <p:cNvPr id="7" name="AutoShape 13"/>
          <p:cNvSpPr>
            <a:spLocks noChangeArrowheads="1"/>
          </p:cNvSpPr>
          <p:nvPr/>
        </p:nvSpPr>
        <p:spPr bwMode="auto">
          <a:xfrm>
            <a:off x="8593138" y="5876925"/>
            <a:ext cx="454025" cy="4191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lang="zh-CN" altLang="en-US" sz="2400"/>
          </a:p>
        </p:txBody>
      </p:sp>
      <p:sp>
        <p:nvSpPr>
          <p:cNvPr id="8" name="AutoShape 14"/>
          <p:cNvSpPr>
            <a:spLocks noChangeArrowheads="1"/>
          </p:cNvSpPr>
          <p:nvPr/>
        </p:nvSpPr>
        <p:spPr bwMode="auto">
          <a:xfrm rot="1320000">
            <a:off x="9161463" y="5662613"/>
            <a:ext cx="660400" cy="6096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lang="zh-CN" altLang="en-US" sz="2400"/>
          </a:p>
        </p:txBody>
      </p:sp>
      <p:sp>
        <p:nvSpPr>
          <p:cNvPr id="9" name="AutoShape 15"/>
          <p:cNvSpPr>
            <a:spLocks noChangeArrowheads="1"/>
          </p:cNvSpPr>
          <p:nvPr/>
        </p:nvSpPr>
        <p:spPr bwMode="auto">
          <a:xfrm rot="20940000">
            <a:off x="8228013" y="6384925"/>
            <a:ext cx="495300" cy="4572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lang="zh-CN" altLang="en-US" sz="2400"/>
          </a:p>
        </p:txBody>
      </p:sp>
      <p:sp>
        <p:nvSpPr>
          <p:cNvPr id="10" name="AutoShape 16"/>
          <p:cNvSpPr>
            <a:spLocks noChangeArrowheads="1"/>
          </p:cNvSpPr>
          <p:nvPr/>
        </p:nvSpPr>
        <p:spPr bwMode="auto">
          <a:xfrm>
            <a:off x="8675688" y="5953125"/>
            <a:ext cx="454025" cy="4191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lang="zh-CN" altLang="en-US" sz="2400"/>
          </a:p>
        </p:txBody>
      </p:sp>
      <p:sp>
        <p:nvSpPr>
          <p:cNvPr id="11" name="AutoShape 17"/>
          <p:cNvSpPr>
            <a:spLocks noChangeArrowheads="1"/>
          </p:cNvSpPr>
          <p:nvPr/>
        </p:nvSpPr>
        <p:spPr bwMode="auto">
          <a:xfrm rot="1320000">
            <a:off x="9244013" y="5815013"/>
            <a:ext cx="660400" cy="6096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lang="zh-CN" altLang="en-US" sz="2400"/>
          </a:p>
        </p:txBody>
      </p:sp>
      <p:sp>
        <p:nvSpPr>
          <p:cNvPr id="12" name="AutoShape 18"/>
          <p:cNvSpPr>
            <a:spLocks noChangeArrowheads="1"/>
          </p:cNvSpPr>
          <p:nvPr/>
        </p:nvSpPr>
        <p:spPr bwMode="auto">
          <a:xfrm rot="1320000">
            <a:off x="0" y="0"/>
            <a:ext cx="955675" cy="88265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lang="zh-CN" altLang="en-US" sz="2400"/>
          </a:p>
        </p:txBody>
      </p:sp>
      <p:sp>
        <p:nvSpPr>
          <p:cNvPr id="7170" name="Rectangle 2"/>
          <p:cNvSpPr>
            <a:spLocks noGrp="1" noChangeArrowheads="1"/>
          </p:cNvSpPr>
          <p:nvPr>
            <p:ph type="subTitle" sz="quarter" idx="1"/>
          </p:nvPr>
        </p:nvSpPr>
        <p:spPr bwMode="auto">
          <a:xfrm>
            <a:off x="1485900" y="2667000"/>
            <a:ext cx="6934200" cy="3276600"/>
          </a:xfrm>
          <a:prstGeom prst="rect">
            <a:avLst/>
          </a:prstGeom>
          <a:noFill/>
          <a:ln>
            <a:miter lim="800000"/>
          </a:ln>
        </p:spPr>
        <p:txBody>
          <a:bodyPr vert="horz" wrap="square" lIns="92075" tIns="46038" rIns="92075" bIns="46038" numCol="1" anchor="ctr" anchorCtr="0" compatLnSpc="1"/>
          <a:lstStyle>
            <a:lvl1pPr marL="0" indent="0" algn="ctr">
              <a:buFont typeface="Wingdings" panose="05000000000000000000" pitchFamily="2" charset="2"/>
              <a:buNone/>
              <a:defRPr>
                <a:effectLst>
                  <a:outerShdw blurRad="38100" dist="38100" dir="2700000" algn="tl">
                    <a:srgbClr val="000000">
                      <a:alpha val="43137"/>
                    </a:srgbClr>
                  </a:outerShdw>
                </a:effectLst>
              </a:defRPr>
            </a:lvl1pPr>
          </a:lstStyle>
          <a:p>
            <a:r>
              <a:rPr lang="zh-CN" altLang="en-US" dirty="0"/>
              <a:t>单击此处编辑母版副标题样式</a:t>
            </a:r>
            <a:endParaRPr lang="zh-CN" altLang="en-US" dirty="0"/>
          </a:p>
        </p:txBody>
      </p:sp>
      <p:sp>
        <p:nvSpPr>
          <p:cNvPr id="7174" name="Rectangle 6"/>
          <p:cNvSpPr>
            <a:spLocks noGrp="1" noChangeArrowheads="1"/>
          </p:cNvSpPr>
          <p:nvPr>
            <p:ph type="ctrTitle" sz="quarter"/>
          </p:nvPr>
        </p:nvSpPr>
        <p:spPr bwMode="auto">
          <a:xfrm>
            <a:off x="742950" y="914400"/>
            <a:ext cx="8420100" cy="1143000"/>
          </a:xfrm>
          <a:prstGeom prst="rect">
            <a:avLst/>
          </a:prstGeom>
          <a:noFill/>
          <a:ln>
            <a:miter lim="800000"/>
          </a:ln>
        </p:spPr>
        <p:txBody>
          <a:bodyPr vert="horz" wrap="square" lIns="92075" tIns="46038" rIns="92075" bIns="46038" numCol="1" anchor="ctr" anchorCtr="0" compatLnSpc="1"/>
          <a:lstStyle>
            <a:lvl1pPr algn="ctr">
              <a:defRPr>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13" name="Rectangle 3"/>
          <p:cNvSpPr>
            <a:spLocks noGrp="1" noChangeArrowheads="1"/>
          </p:cNvSpPr>
          <p:nvPr>
            <p:ph type="dt" sz="quarter" idx="10"/>
          </p:nvPr>
        </p:nvSpPr>
        <p:spPr bwMode="auto">
          <a:xfrm>
            <a:off x="4016375" y="6569075"/>
            <a:ext cx="2063750" cy="288925"/>
          </a:xfrm>
          <a:prstGeom prst="rect">
            <a:avLst/>
          </a:prstGeom>
          <a:ln>
            <a:miter lim="800000"/>
          </a:ln>
        </p:spPr>
        <p:txBody>
          <a:bodyPr vert="horz" wrap="none" lIns="92075" tIns="46038" rIns="92075" bIns="46038" numCol="1" anchor="ctr" anchorCtr="0" compatLnSpc="1"/>
          <a:lstStyle>
            <a:lvl1pPr algn="ctr" eaLnBrk="1" hangingPunct="1">
              <a:defRPr sz="1400">
                <a:solidFill>
                  <a:srgbClr val="0066CC"/>
                </a:solidFill>
              </a:defRPr>
            </a:lvl1pPr>
          </a:lstStyle>
          <a:p>
            <a:pPr>
              <a:defRPr/>
            </a:pPr>
            <a:endParaRPr lang="en-US" altLang="zh-CN"/>
          </a:p>
        </p:txBody>
      </p:sp>
      <p:sp>
        <p:nvSpPr>
          <p:cNvPr id="14" name="Rectangle 4"/>
          <p:cNvSpPr>
            <a:spLocks noGrp="1" noChangeArrowheads="1"/>
          </p:cNvSpPr>
          <p:nvPr>
            <p:ph type="ftr" sz="quarter" idx="11"/>
          </p:nvPr>
        </p:nvSpPr>
        <p:spPr bwMode="auto">
          <a:xfrm>
            <a:off x="0" y="6553200"/>
            <a:ext cx="1485900" cy="288925"/>
          </a:xfrm>
          <a:prstGeom prst="rect">
            <a:avLst/>
          </a:prstGeom>
          <a:ln>
            <a:miter lim="800000"/>
          </a:ln>
        </p:spPr>
        <p:txBody>
          <a:bodyPr vert="horz" wrap="none" lIns="92075" tIns="46038" rIns="92075" bIns="46038" numCol="1" anchor="ctr" anchorCtr="0" compatLnSpc="1"/>
          <a:lstStyle>
            <a:lvl1pPr algn="l" eaLnBrk="1" hangingPunct="1">
              <a:defRPr sz="1400">
                <a:solidFill>
                  <a:srgbClr val="0066CC"/>
                </a:solidFill>
              </a:defRPr>
            </a:lvl1pPr>
          </a:lstStyle>
          <a:p>
            <a:pPr>
              <a:defRPr/>
            </a:pPr>
            <a:endParaRPr lang="en-US" altLang="zh-CN"/>
          </a:p>
        </p:txBody>
      </p:sp>
      <p:sp>
        <p:nvSpPr>
          <p:cNvPr id="15" name="Rectangle 5"/>
          <p:cNvSpPr>
            <a:spLocks noGrp="1" noChangeArrowheads="1"/>
          </p:cNvSpPr>
          <p:nvPr>
            <p:ph type="sldNum" sz="quarter" idx="12"/>
          </p:nvPr>
        </p:nvSpPr>
        <p:spPr bwMode="auto">
          <a:xfrm>
            <a:off x="8420100" y="6526213"/>
            <a:ext cx="1485900" cy="331787"/>
          </a:xfrm>
          <a:prstGeom prst="rect">
            <a:avLst/>
          </a:prstGeom>
          <a:ln>
            <a:miter lim="800000"/>
          </a:ln>
        </p:spPr>
        <p:txBody>
          <a:bodyPr vert="horz" wrap="none" lIns="92075" tIns="46038" rIns="92075" bIns="46038" numCol="1" anchor="ctr" anchorCtr="0" compatLnSpc="1"/>
          <a:lstStyle>
            <a:lvl1pPr algn="r" eaLnBrk="1" hangingPunct="1">
              <a:defRPr sz="1400"/>
            </a:lvl1pPr>
          </a:lstStyle>
          <a:p>
            <a:pPr>
              <a:defRPr/>
            </a:pPr>
            <a:fld id="{A8A0D6BB-83EE-4E1F-9DCF-84B0555D48FC}" type="slidenum">
              <a:rPr lang="zh-CN" altLang="en-US"/>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94039" y="45078"/>
            <a:ext cx="8611961" cy="796407"/>
          </a:xfrm>
          <a:prstGeom prst="rect">
            <a:avLst/>
          </a:prstGeom>
        </p:spPr>
        <p:txBody>
          <a:bodyPr anchor="ctr"/>
          <a:lstStyle>
            <a:lvl1pPr algn="just">
              <a:defRPr>
                <a:solidFill>
                  <a:srgbClr val="3333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95300" y="980728"/>
            <a:ext cx="9288000" cy="5760000"/>
          </a:xfrm>
          <a:prstGeom prst="rect">
            <a:avLst/>
          </a:prstGeom>
        </p:spPr>
        <p:txBody>
          <a:bodyPr/>
          <a:lstStyle>
            <a:lvl1pPr algn="just">
              <a:lnSpc>
                <a:spcPct val="110000"/>
              </a:lnSpc>
              <a:spcBef>
                <a:spcPts val="300"/>
              </a:spcBef>
              <a:spcAft>
                <a:spcPts val="300"/>
              </a:spcAft>
              <a:defRPr sz="3200">
                <a:solidFill>
                  <a:srgbClr val="1C1C1C"/>
                </a:solidFill>
                <a:effectLst/>
                <a:latin typeface="微软雅黑" panose="020B0503020204020204" pitchFamily="34" charset="-122"/>
                <a:ea typeface="微软雅黑" panose="020B0503020204020204" pitchFamily="34" charset="-122"/>
              </a:defRPr>
            </a:lvl1pPr>
            <a:lvl2pPr algn="just">
              <a:lnSpc>
                <a:spcPct val="110000"/>
              </a:lnSpc>
              <a:spcBef>
                <a:spcPts val="300"/>
              </a:spcBef>
              <a:spcAft>
                <a:spcPts val="300"/>
              </a:spcAft>
              <a:defRPr b="1">
                <a:solidFill>
                  <a:srgbClr val="1C1C1C"/>
                </a:solidFill>
                <a:latin typeface="微软雅黑" panose="020B0503020204020204" pitchFamily="34" charset="-122"/>
                <a:ea typeface="微软雅黑" panose="020B0503020204020204" pitchFamily="34" charset="-122"/>
              </a:defRPr>
            </a:lvl2pPr>
            <a:lvl3pPr algn="just">
              <a:lnSpc>
                <a:spcPct val="110000"/>
              </a:lnSpc>
              <a:spcBef>
                <a:spcPts val="300"/>
              </a:spcBef>
              <a:spcAft>
                <a:spcPts val="300"/>
              </a:spcAft>
              <a:defRPr>
                <a:solidFill>
                  <a:srgbClr val="1C1C1C"/>
                </a:solidFill>
                <a:latin typeface="微软雅黑" panose="020B0503020204020204" pitchFamily="34" charset="-122"/>
                <a:ea typeface="微软雅黑" panose="020B0503020204020204" pitchFamily="34" charset="-122"/>
              </a:defRPr>
            </a:lvl3pPr>
            <a:lvl4pPr algn="just">
              <a:lnSpc>
                <a:spcPct val="110000"/>
              </a:lnSpc>
              <a:spcBef>
                <a:spcPts val="300"/>
              </a:spcBef>
              <a:spcAft>
                <a:spcPts val="300"/>
              </a:spcAft>
              <a:defRPr>
                <a:solidFill>
                  <a:srgbClr val="1C1C1C"/>
                </a:solidFill>
                <a:latin typeface="微软雅黑" panose="020B0503020204020204" pitchFamily="34" charset="-122"/>
                <a:ea typeface="微软雅黑" panose="020B0503020204020204" pitchFamily="34" charset="-122"/>
              </a:defRPr>
            </a:lvl4pPr>
            <a:lvl5pPr algn="just">
              <a:lnSpc>
                <a:spcPct val="110000"/>
              </a:lnSpc>
              <a:spcBef>
                <a:spcPts val="300"/>
              </a:spcBef>
              <a:spcAft>
                <a:spcPts val="300"/>
              </a:spcAft>
              <a:defRPr>
                <a:solidFill>
                  <a:srgbClr val="1C1C1C"/>
                </a:solidFill>
                <a:latin typeface="微软雅黑" panose="020B0503020204020204" pitchFamily="34" charset="-122"/>
                <a:ea typeface="微软雅黑"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5" name="Rectangle 11"/>
          <p:cNvSpPr>
            <a:spLocks noChangeArrowheads="1"/>
          </p:cNvSpPr>
          <p:nvPr/>
        </p:nvSpPr>
        <p:spPr bwMode="auto">
          <a:xfrm>
            <a:off x="515938" y="860425"/>
            <a:ext cx="9394825" cy="107950"/>
          </a:xfrm>
          <a:prstGeom prst="rect">
            <a:avLst/>
          </a:prstGeom>
          <a:gradFill rotWithShape="0">
            <a:gsLst>
              <a:gs pos="0">
                <a:schemeClr val="hlink"/>
              </a:gs>
              <a:gs pos="100000">
                <a:schemeClr val="hlink">
                  <a:gamma/>
                  <a:shade val="65882"/>
                  <a:invGamma/>
                </a:schemeClr>
              </a:gs>
            </a:gsLst>
            <a:path path="shape">
              <a:fillToRect l="50000" t="50000" r="50000" b="50000"/>
            </a:path>
          </a:gradFill>
          <a:ln w="9525">
            <a:noFill/>
            <a:miter lim="800000"/>
          </a:ln>
          <a:effectLst/>
        </p:spPr>
        <p:txBody>
          <a:bodyPr/>
          <a:lstStyle/>
          <a:p>
            <a:pPr eaLnBrk="1" hangingPunct="1">
              <a:defRPr/>
            </a:pPr>
            <a:endParaRPr lang="zh-CN" altLang="en-US" sz="2400"/>
          </a:p>
        </p:txBody>
      </p:sp>
      <p:sp>
        <p:nvSpPr>
          <p:cNvPr id="6158" name="AutoShape 14"/>
          <p:cNvSpPr>
            <a:spLocks noChangeArrowheads="1"/>
          </p:cNvSpPr>
          <p:nvPr/>
        </p:nvSpPr>
        <p:spPr bwMode="auto">
          <a:xfrm rot="20940000">
            <a:off x="695325" y="49213"/>
            <a:ext cx="495300" cy="4572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lang="zh-CN" altLang="en-US" sz="2400"/>
          </a:p>
        </p:txBody>
      </p:sp>
      <p:sp>
        <p:nvSpPr>
          <p:cNvPr id="6159" name="AutoShape 15"/>
          <p:cNvSpPr>
            <a:spLocks noChangeArrowheads="1"/>
          </p:cNvSpPr>
          <p:nvPr/>
        </p:nvSpPr>
        <p:spPr bwMode="auto">
          <a:xfrm>
            <a:off x="898525" y="441325"/>
            <a:ext cx="454025" cy="4191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lang="zh-CN" altLang="en-US" sz="2400"/>
          </a:p>
        </p:txBody>
      </p:sp>
      <p:sp>
        <p:nvSpPr>
          <p:cNvPr id="6160" name="AutoShape 16"/>
          <p:cNvSpPr>
            <a:spLocks noChangeArrowheads="1"/>
          </p:cNvSpPr>
          <p:nvPr/>
        </p:nvSpPr>
        <p:spPr bwMode="auto">
          <a:xfrm rot="20940000">
            <a:off x="627063" y="-26988"/>
            <a:ext cx="495300" cy="457201"/>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lang="zh-CN" altLang="en-US" sz="2400"/>
          </a:p>
        </p:txBody>
      </p:sp>
      <p:sp>
        <p:nvSpPr>
          <p:cNvPr id="6161" name="AutoShape 17"/>
          <p:cNvSpPr>
            <a:spLocks noChangeArrowheads="1"/>
          </p:cNvSpPr>
          <p:nvPr/>
        </p:nvSpPr>
        <p:spPr bwMode="auto">
          <a:xfrm>
            <a:off x="815975" y="368300"/>
            <a:ext cx="454025" cy="4191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lang="zh-CN" altLang="en-US" sz="2400"/>
          </a:p>
        </p:txBody>
      </p:sp>
      <p:sp>
        <p:nvSpPr>
          <p:cNvPr id="6162" name="AutoShape 18"/>
          <p:cNvSpPr>
            <a:spLocks noChangeArrowheads="1"/>
          </p:cNvSpPr>
          <p:nvPr/>
        </p:nvSpPr>
        <p:spPr bwMode="auto">
          <a:xfrm rot="1320000">
            <a:off x="-82550" y="11113"/>
            <a:ext cx="955675" cy="88265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ln>
          <a:effectLst/>
        </p:spPr>
        <p:txBody>
          <a:bodyPr wrap="none" lIns="92075" tIns="46038" rIns="92075" bIns="46038" anchor="ctr"/>
          <a:lstStyle/>
          <a:p>
            <a:pPr eaLnBrk="1" hangingPunct="1">
              <a:spcBef>
                <a:spcPct val="50000"/>
              </a:spcBef>
              <a:defRPr/>
            </a:pPr>
            <a:endParaRPr lang="zh-CN" altLang="en-US" sz="2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kumimoji="1" sz="44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kumimoji="1" sz="44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kumimoji="1" sz="44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kumimoji="1" sz="44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kumimoji="1" sz="44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kumimoji="1" sz="44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kumimoji="1" sz="44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2"/>
        </a:buClr>
        <a:buSzPct val="80000"/>
        <a:buFont typeface="Wingdings" panose="05000000000000000000" pitchFamily="2" charset="2"/>
        <a:buChar char="l"/>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75000"/>
        <a:buFont typeface="Wingdings" panose="05000000000000000000" pitchFamily="2" charset="2"/>
        <a:buChar char="l"/>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5pPr>
      <a:lvl6pPr marL="251460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6pPr>
      <a:lvl7pPr marL="297180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7pPr>
      <a:lvl8pPr marL="342900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8pPr>
      <a:lvl9pPr marL="3886200" indent="-228600" algn="l" rtl="0" fontAlgn="base">
        <a:spcBef>
          <a:spcPct val="20000"/>
        </a:spcBef>
        <a:spcAft>
          <a:spcPct val="0"/>
        </a:spcAft>
        <a:buClr>
          <a:schemeClr val="accent2"/>
        </a:buClr>
        <a:buSzPct val="70000"/>
        <a:buFont typeface="Wingdings" panose="05000000000000000000" pitchFamily="2" charset="2"/>
        <a:buChar char="l"/>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slide" Target="slide46.xml"/><Relationship Id="rId7" Type="http://schemas.openxmlformats.org/officeDocument/2006/relationships/slide" Target="slide45.xml"/><Relationship Id="rId6" Type="http://schemas.openxmlformats.org/officeDocument/2006/relationships/slide" Target="slide43.xml"/><Relationship Id="rId5" Type="http://schemas.openxmlformats.org/officeDocument/2006/relationships/slide" Target="slide38.xml"/><Relationship Id="rId4" Type="http://schemas.openxmlformats.org/officeDocument/2006/relationships/slide" Target="slide37.xml"/><Relationship Id="rId3" Type="http://schemas.openxmlformats.org/officeDocument/2006/relationships/slide" Target="slide23.xml"/><Relationship Id="rId2" Type="http://schemas.openxmlformats.org/officeDocument/2006/relationships/slide" Target="slide14.xml"/><Relationship Id="rId1" Type="http://schemas.openxmlformats.org/officeDocument/2006/relationships/slide" Target="slide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20363;3.doc" TargetMode="External"/><Relationship Id="rId1" Type="http://schemas.openxmlformats.org/officeDocument/2006/relationships/hyperlink" Target="&#12304;&#20363;3.2&#12305;&#23545;&#35937;&#25104;&#21592;&#30340;&#35775;&#38382;&#20030;&#20363;.doc"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12304;&#20363;3.5&#12305;&#37325;&#36733;&#25104;&#21592;&#20989;&#25968;&#12290;.doc" TargetMode="External"/><Relationship Id="rId1" Type="http://schemas.openxmlformats.org/officeDocument/2006/relationships/hyperlink" Target="&#12304;&#20363;3.4&#12305;&#24102;&#32570;&#30465;&#21442;&#25968;&#30340;&#25104;&#21592;&#20989;&#25968;&#12290;.do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12304;&#20363;3.7&#12305;&#26500;&#36896;&#20989;&#25968;&#30340;&#37325;&#36733;.doc" TargetMode="External"/><Relationship Id="rId1" Type="http://schemas.openxmlformats.org/officeDocument/2006/relationships/hyperlink" Target="&#12304;&#20363;3.6&#12305;&#26500;&#36896;&#20989;&#25968;&#30340;&#23450;&#20041;&#21644;&#35843;&#29992;&#12290;.doc" TargetMode="Externa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12304;&#20363;3.8&#12305;&#24102;&#32570;&#30465;&#21442;&#25968;&#30340;&#26500;&#36896;&#20989;&#25968;.doc"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oleObject" Target="../embeddings/oleObject2.bin"/><Relationship Id="rId2" Type="http://schemas.openxmlformats.org/officeDocument/2006/relationships/image" Target="../media/image1.png"/><Relationship Id="rId1"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hyperlink" Target="&#12304;&#20363;3.12&#12305;&#28145;&#25335;&#36125;&#26500;&#36896;&#20989;&#25968;.doc" TargetMode="External"/><Relationship Id="rId2" Type="http://schemas.openxmlformats.org/officeDocument/2006/relationships/image" Target="../media/image3.png"/><Relationship Id="rId1" Type="http://schemas.openxmlformats.org/officeDocument/2006/relationships/oleObject" Target="../embeddings/oleObject3.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12304;&#20363;3.20&#12305;&#38745;&#24577;&#25104;&#21592;&#65288;&#23398;&#29983;&#38142;&#34920;&#30340;&#26500;&#24314;&#21644;&#20351;&#29992;&#65289;.doc" TargetMode="External"/><Relationship Id="rId1" Type="http://schemas.openxmlformats.org/officeDocument/2006/relationships/hyperlink" Target="&#12304;&#20363;3.19&#12305;&#38745;&#24577;&#25968;&#25454;&#25104;&#21592;&#21644;&#38745;&#24577;&#25104;&#21592;&#20989;&#25968;&#20351;&#29992;&#20030;&#20363;&#12290;.doc" TargetMode="Externa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12304;&#20363;3.21&#12305;&#31867;&#22806;&#25351;&#21521;&#31867;&#20869;&#30340;&#25351;&#38024;&#21464;&#37327;&#12290;.doc"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12304;&#20363;3.21&#12305;&#31867;&#22806;&#25351;&#21521;&#31867;&#20869;&#30340;&#25351;&#38024;&#21464;&#37327;&#12290;.doc" TargetMode="Externa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12304;&#20363;3.21&#12305;&#31867;&#22806;&#25351;&#21521;&#31867;&#20869;&#30340;&#25351;&#38024;&#21464;&#37327;&#12290;.doc" TargetMode="Externa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12304;&#20363;3.22&#12305;&#31867;&#22806;&#25351;&#21521;&#25104;&#21592;&#20989;&#25968;&#30340;&#25351;&#38024;&#21464;&#37327;&#12290;.doc" TargetMode="Externa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12304;&#20363;3.22&#12305;&#31867;&#22806;&#25351;&#21521;&#25104;&#21592;&#20989;&#25968;&#30340;&#25351;&#38024;&#21464;&#37327;&#12290;.doc" TargetMode="Externa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12304;&#20363;3.23&#12305;&#25351;&#21521;&#38745;&#24577;&#25104;&#21592;&#30340;&#25351;&#38024;&#12290;.doc" TargetMode="Externa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12304;&#20363;3.23&#12305;&#25351;&#21521;&#38745;&#24577;&#25104;&#21592;&#30340;&#25351;&#38024;&#12290;.doc"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0" y="333375"/>
            <a:ext cx="9906000" cy="757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t"/>
            <a:r>
              <a:rPr lang="zh-CN" altLang="en-US">
                <a:solidFill>
                  <a:srgbClr val="0000FF"/>
                </a:solidFill>
                <a:effectLst/>
                <a:latin typeface="微软雅黑" panose="020B0503020204020204" pitchFamily="34" charset="-122"/>
                <a:ea typeface="微软雅黑" panose="020B0503020204020204" pitchFamily="34" charset="-122"/>
              </a:rPr>
              <a:t>第</a:t>
            </a:r>
            <a:r>
              <a:rPr lang="en-US" altLang="zh-CN">
                <a:solidFill>
                  <a:srgbClr val="0000FF"/>
                </a:solidFill>
                <a:effectLst/>
                <a:latin typeface="微软雅黑" panose="020B0503020204020204" pitchFamily="34" charset="-122"/>
                <a:ea typeface="微软雅黑" panose="020B0503020204020204" pitchFamily="34" charset="-122"/>
              </a:rPr>
              <a:t>3</a:t>
            </a:r>
            <a:r>
              <a:rPr lang="zh-CN" altLang="en-US">
                <a:solidFill>
                  <a:srgbClr val="0000FF"/>
                </a:solidFill>
                <a:effectLst/>
                <a:latin typeface="微软雅黑" panose="020B0503020204020204" pitchFamily="34" charset="-122"/>
                <a:ea typeface="微软雅黑" panose="020B0503020204020204" pitchFamily="34" charset="-122"/>
              </a:rPr>
              <a:t>章  类和对象</a:t>
            </a:r>
            <a:endParaRPr lang="zh-CN" altLang="en-US">
              <a:solidFill>
                <a:srgbClr val="0000FF"/>
              </a:solidFill>
              <a:effectLst/>
              <a:latin typeface="微软雅黑" panose="020B0503020204020204" pitchFamily="34" charset="-122"/>
              <a:ea typeface="微软雅黑" panose="020B0503020204020204" pitchFamily="34" charset="-122"/>
            </a:endParaRPr>
          </a:p>
        </p:txBody>
      </p:sp>
      <p:sp>
        <p:nvSpPr>
          <p:cNvPr id="4099" name="Rectangle 3"/>
          <p:cNvSpPr>
            <a:spLocks noGrp="1" noChangeArrowheads="1"/>
          </p:cNvSpPr>
          <p:nvPr>
            <p:ph type="subTitle" idx="1"/>
          </p:nvPr>
        </p:nvSpPr>
        <p:spPr>
          <a:xfrm>
            <a:off x="1928813" y="1196975"/>
            <a:ext cx="6821487" cy="54721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ts val="200"/>
              </a:spcBef>
              <a:spcAft>
                <a:spcPts val="200"/>
              </a:spcAft>
            </a:pPr>
            <a:r>
              <a:rPr lang="en-US" altLang="zh-CN">
                <a:solidFill>
                  <a:srgbClr val="000000"/>
                </a:solidFill>
                <a:effectLst/>
                <a:latin typeface="黑体" panose="02010609060101010101" pitchFamily="49" charset="-122"/>
                <a:ea typeface="楷体_GB2312"/>
                <a:cs typeface="楷体_GB2312"/>
                <a:hlinkClick r:id="rId1" action="ppaction://hlinksldjump"/>
              </a:rPr>
              <a:t>3.1</a:t>
            </a:r>
            <a:r>
              <a:rPr lang="en-US" altLang="zh-CN">
                <a:solidFill>
                  <a:srgbClr val="000000"/>
                </a:solidFill>
                <a:effectLst/>
                <a:latin typeface="黑体" panose="02010609060101010101" pitchFamily="49" charset="-122"/>
                <a:ea typeface="楷体_GB2312"/>
                <a:cs typeface="楷体_GB2312"/>
              </a:rPr>
              <a:t>  </a:t>
            </a:r>
            <a:r>
              <a:rPr lang="zh-CN" altLang="en-US">
                <a:solidFill>
                  <a:srgbClr val="000000"/>
                </a:solidFill>
                <a:effectLst/>
                <a:latin typeface="黑体" panose="02010609060101010101" pitchFamily="49" charset="-122"/>
                <a:ea typeface="楷体_GB2312"/>
                <a:cs typeface="楷体_GB2312"/>
              </a:rPr>
              <a:t>类</a:t>
            </a:r>
            <a:endParaRPr lang="zh-CN" altLang="en-US">
              <a:solidFill>
                <a:srgbClr val="000000"/>
              </a:solidFill>
              <a:effectLst/>
              <a:latin typeface="黑体" panose="02010609060101010101" pitchFamily="49" charset="-122"/>
              <a:ea typeface="楷体_GB2312"/>
              <a:cs typeface="楷体_GB2312"/>
            </a:endParaRPr>
          </a:p>
          <a:p>
            <a:pPr algn="just">
              <a:spcBef>
                <a:spcPts val="200"/>
              </a:spcBef>
              <a:spcAft>
                <a:spcPts val="200"/>
              </a:spcAft>
            </a:pPr>
            <a:r>
              <a:rPr lang="en-US" altLang="zh-CN" sz="2400">
                <a:solidFill>
                  <a:srgbClr val="000000"/>
                </a:solidFill>
                <a:effectLst/>
                <a:latin typeface="黑体" panose="02010609060101010101" pitchFamily="49" charset="-122"/>
                <a:ea typeface="楷体_GB2312"/>
                <a:cs typeface="楷体_GB2312"/>
              </a:rPr>
              <a:t>   3.1.1  </a:t>
            </a:r>
            <a:r>
              <a:rPr lang="zh-CN" altLang="en-US" sz="2400">
                <a:solidFill>
                  <a:srgbClr val="000000"/>
                </a:solidFill>
                <a:effectLst/>
                <a:latin typeface="黑体" panose="02010609060101010101" pitchFamily="49" charset="-122"/>
                <a:ea typeface="楷体_GB2312"/>
                <a:cs typeface="楷体_GB2312"/>
              </a:rPr>
              <a:t>类的声明和定义</a:t>
            </a:r>
            <a:endParaRPr lang="zh-CN" altLang="en-US" sz="2400">
              <a:solidFill>
                <a:srgbClr val="000000"/>
              </a:solidFill>
              <a:effectLst/>
              <a:latin typeface="黑体" panose="02010609060101010101" pitchFamily="49" charset="-122"/>
              <a:ea typeface="楷体_GB2312"/>
              <a:cs typeface="楷体_GB2312"/>
            </a:endParaRPr>
          </a:p>
          <a:p>
            <a:pPr algn="just">
              <a:spcBef>
                <a:spcPts val="200"/>
              </a:spcBef>
              <a:spcAft>
                <a:spcPts val="200"/>
              </a:spcAft>
            </a:pPr>
            <a:r>
              <a:rPr lang="en-US" altLang="zh-CN" sz="2400">
                <a:solidFill>
                  <a:srgbClr val="000000"/>
                </a:solidFill>
                <a:effectLst/>
                <a:latin typeface="黑体" panose="02010609060101010101" pitchFamily="49" charset="-122"/>
                <a:ea typeface="楷体_GB2312"/>
                <a:cs typeface="楷体_GB2312"/>
              </a:rPr>
              <a:t>   3.1.2  </a:t>
            </a:r>
            <a:r>
              <a:rPr lang="zh-CN" altLang="en-US" sz="2400">
                <a:solidFill>
                  <a:srgbClr val="000000"/>
                </a:solidFill>
                <a:effectLst/>
                <a:latin typeface="黑体" panose="02010609060101010101" pitchFamily="49" charset="-122"/>
                <a:ea typeface="楷体_GB2312"/>
                <a:cs typeface="楷体_GB2312"/>
              </a:rPr>
              <a:t>类中成员函数的定义</a:t>
            </a:r>
            <a:endParaRPr lang="zh-CN" altLang="en-US" sz="2400">
              <a:solidFill>
                <a:srgbClr val="000000"/>
              </a:solidFill>
              <a:effectLst/>
              <a:latin typeface="黑体" panose="02010609060101010101" pitchFamily="49" charset="-122"/>
              <a:ea typeface="楷体_GB2312"/>
              <a:cs typeface="楷体_GB2312"/>
            </a:endParaRPr>
          </a:p>
          <a:p>
            <a:pPr algn="just">
              <a:spcBef>
                <a:spcPts val="200"/>
              </a:spcBef>
              <a:spcAft>
                <a:spcPts val="200"/>
              </a:spcAft>
            </a:pPr>
            <a:r>
              <a:rPr lang="en-US" altLang="zh-CN">
                <a:solidFill>
                  <a:srgbClr val="000000"/>
                </a:solidFill>
                <a:effectLst/>
                <a:latin typeface="黑体" panose="02010609060101010101" pitchFamily="49" charset="-122"/>
                <a:ea typeface="楷体_GB2312"/>
                <a:cs typeface="楷体_GB2312"/>
                <a:hlinkClick r:id="rId2" action="ppaction://hlinksldjump"/>
              </a:rPr>
              <a:t>3.2</a:t>
            </a:r>
            <a:r>
              <a:rPr lang="en-US" altLang="zh-CN">
                <a:solidFill>
                  <a:srgbClr val="000000"/>
                </a:solidFill>
                <a:effectLst/>
                <a:latin typeface="黑体" panose="02010609060101010101" pitchFamily="49" charset="-122"/>
                <a:ea typeface="楷体_GB2312"/>
                <a:cs typeface="楷体_GB2312"/>
              </a:rPr>
              <a:t>  </a:t>
            </a:r>
            <a:r>
              <a:rPr lang="zh-CN" altLang="en-US">
                <a:solidFill>
                  <a:srgbClr val="000000"/>
                </a:solidFill>
                <a:effectLst/>
                <a:latin typeface="黑体" panose="02010609060101010101" pitchFamily="49" charset="-122"/>
                <a:ea typeface="楷体_GB2312"/>
                <a:cs typeface="楷体_GB2312"/>
              </a:rPr>
              <a:t>对象</a:t>
            </a:r>
            <a:endParaRPr lang="zh-CN" altLang="en-US">
              <a:solidFill>
                <a:srgbClr val="000000"/>
              </a:solidFill>
              <a:effectLst/>
              <a:latin typeface="黑体" panose="02010609060101010101" pitchFamily="49" charset="-122"/>
              <a:ea typeface="楷体_GB2312"/>
              <a:cs typeface="楷体_GB2312"/>
            </a:endParaRPr>
          </a:p>
          <a:p>
            <a:pPr algn="just">
              <a:spcBef>
                <a:spcPts val="200"/>
              </a:spcBef>
              <a:spcAft>
                <a:spcPts val="200"/>
              </a:spcAft>
            </a:pPr>
            <a:r>
              <a:rPr lang="en-US" altLang="zh-CN">
                <a:solidFill>
                  <a:srgbClr val="000000"/>
                </a:solidFill>
                <a:effectLst/>
                <a:latin typeface="黑体" panose="02010609060101010101" pitchFamily="49" charset="-122"/>
                <a:ea typeface="楷体_GB2312"/>
                <a:cs typeface="楷体_GB2312"/>
                <a:hlinkClick r:id="rId3" action="ppaction://hlinksldjump"/>
              </a:rPr>
              <a:t>3.3</a:t>
            </a:r>
            <a:r>
              <a:rPr lang="en-US" altLang="zh-CN">
                <a:solidFill>
                  <a:srgbClr val="000000"/>
                </a:solidFill>
                <a:effectLst/>
                <a:latin typeface="黑体" panose="02010609060101010101" pitchFamily="49" charset="-122"/>
                <a:ea typeface="楷体_GB2312"/>
                <a:cs typeface="楷体_GB2312"/>
              </a:rPr>
              <a:t>  </a:t>
            </a:r>
            <a:r>
              <a:rPr lang="zh-CN" altLang="en-US">
                <a:solidFill>
                  <a:srgbClr val="000000"/>
                </a:solidFill>
                <a:effectLst/>
                <a:latin typeface="黑体" panose="02010609060101010101" pitchFamily="49" charset="-122"/>
                <a:ea typeface="楷体_GB2312"/>
                <a:cs typeface="楷体_GB2312"/>
              </a:rPr>
              <a:t>构造函数和析构函数</a:t>
            </a:r>
            <a:endParaRPr lang="zh-CN" altLang="en-US">
              <a:solidFill>
                <a:srgbClr val="000000"/>
              </a:solidFill>
              <a:effectLst/>
              <a:latin typeface="黑体" panose="02010609060101010101" pitchFamily="49" charset="-122"/>
              <a:ea typeface="楷体_GB2312"/>
              <a:cs typeface="楷体_GB2312"/>
            </a:endParaRPr>
          </a:p>
          <a:p>
            <a:pPr algn="just">
              <a:spcBef>
                <a:spcPts val="200"/>
              </a:spcBef>
              <a:spcAft>
                <a:spcPts val="200"/>
              </a:spcAft>
            </a:pPr>
            <a:r>
              <a:rPr lang="en-US" altLang="zh-CN" sz="2400">
                <a:solidFill>
                  <a:srgbClr val="000000"/>
                </a:solidFill>
                <a:effectLst/>
                <a:latin typeface="黑体" panose="02010609060101010101" pitchFamily="49" charset="-122"/>
                <a:ea typeface="楷体_GB2312"/>
                <a:cs typeface="楷体_GB2312"/>
              </a:rPr>
              <a:t>   3.3.1  </a:t>
            </a:r>
            <a:r>
              <a:rPr lang="zh-CN" altLang="en-US" sz="2400">
                <a:solidFill>
                  <a:srgbClr val="000000"/>
                </a:solidFill>
                <a:effectLst/>
                <a:latin typeface="黑体" panose="02010609060101010101" pitchFamily="49" charset="-122"/>
                <a:ea typeface="楷体_GB2312"/>
                <a:cs typeface="楷体_GB2312"/>
              </a:rPr>
              <a:t>构造函数</a:t>
            </a:r>
            <a:endParaRPr lang="zh-CN" altLang="en-US" sz="2400">
              <a:solidFill>
                <a:srgbClr val="000000"/>
              </a:solidFill>
              <a:effectLst/>
              <a:latin typeface="黑体" panose="02010609060101010101" pitchFamily="49" charset="-122"/>
              <a:ea typeface="楷体_GB2312"/>
              <a:cs typeface="楷体_GB2312"/>
            </a:endParaRPr>
          </a:p>
          <a:p>
            <a:pPr algn="just">
              <a:spcBef>
                <a:spcPts val="200"/>
              </a:spcBef>
              <a:spcAft>
                <a:spcPts val="200"/>
              </a:spcAft>
            </a:pPr>
            <a:r>
              <a:rPr lang="en-US" altLang="zh-CN" sz="2400">
                <a:solidFill>
                  <a:srgbClr val="000000"/>
                </a:solidFill>
                <a:effectLst/>
                <a:latin typeface="黑体" panose="02010609060101010101" pitchFamily="49" charset="-122"/>
                <a:ea typeface="楷体_GB2312"/>
                <a:cs typeface="楷体_GB2312"/>
              </a:rPr>
              <a:t>   3.3.2  </a:t>
            </a:r>
            <a:r>
              <a:rPr lang="zh-CN" altLang="en-US" sz="2400">
                <a:solidFill>
                  <a:srgbClr val="000000"/>
                </a:solidFill>
                <a:effectLst/>
                <a:latin typeface="黑体" panose="02010609060101010101" pitchFamily="49" charset="-122"/>
                <a:ea typeface="楷体_GB2312"/>
                <a:cs typeface="楷体_GB2312"/>
              </a:rPr>
              <a:t>析构函数</a:t>
            </a:r>
            <a:endParaRPr lang="zh-CN" altLang="en-US" sz="2400">
              <a:solidFill>
                <a:srgbClr val="000000"/>
              </a:solidFill>
              <a:effectLst/>
              <a:latin typeface="黑体" panose="02010609060101010101" pitchFamily="49" charset="-122"/>
              <a:ea typeface="楷体_GB2312"/>
              <a:cs typeface="楷体_GB2312"/>
            </a:endParaRPr>
          </a:p>
          <a:p>
            <a:pPr algn="just">
              <a:spcBef>
                <a:spcPts val="200"/>
              </a:spcBef>
              <a:spcAft>
                <a:spcPts val="200"/>
              </a:spcAft>
            </a:pPr>
            <a:r>
              <a:rPr lang="en-US" altLang="zh-CN">
                <a:solidFill>
                  <a:srgbClr val="000000"/>
                </a:solidFill>
                <a:effectLst/>
                <a:latin typeface="黑体" panose="02010609060101010101" pitchFamily="49" charset="-122"/>
                <a:ea typeface="楷体_GB2312"/>
                <a:cs typeface="楷体_GB2312"/>
                <a:hlinkClick r:id="rId4" action="ppaction://hlinksldjump"/>
              </a:rPr>
              <a:t>3.4</a:t>
            </a:r>
            <a:r>
              <a:rPr lang="en-US" altLang="zh-CN">
                <a:solidFill>
                  <a:srgbClr val="000000"/>
                </a:solidFill>
                <a:effectLst/>
                <a:latin typeface="黑体" panose="02010609060101010101" pitchFamily="49" charset="-122"/>
                <a:ea typeface="楷体_GB2312"/>
                <a:cs typeface="楷体_GB2312"/>
              </a:rPr>
              <a:t>  </a:t>
            </a:r>
            <a:r>
              <a:rPr lang="zh-CN" altLang="en-US">
                <a:solidFill>
                  <a:srgbClr val="000000"/>
                </a:solidFill>
                <a:effectLst/>
                <a:latin typeface="黑体" panose="02010609060101010101" pitchFamily="49" charset="-122"/>
                <a:ea typeface="楷体_GB2312"/>
                <a:cs typeface="楷体_GB2312"/>
              </a:rPr>
              <a:t>类的聚集</a:t>
            </a:r>
            <a:r>
              <a:rPr lang="en-US" altLang="zh-CN">
                <a:solidFill>
                  <a:srgbClr val="000000"/>
                </a:solidFill>
                <a:effectLst/>
                <a:latin typeface="黑体" panose="02010609060101010101" pitchFamily="49" charset="-122"/>
                <a:ea typeface="楷体_GB2312"/>
                <a:cs typeface="楷体_GB2312"/>
              </a:rPr>
              <a:t>—</a:t>
            </a:r>
            <a:r>
              <a:rPr lang="zh-CN" altLang="en-US">
                <a:solidFill>
                  <a:srgbClr val="000000"/>
                </a:solidFill>
                <a:effectLst/>
                <a:latin typeface="黑体" panose="02010609060101010101" pitchFamily="49" charset="-122"/>
                <a:ea typeface="楷体_GB2312"/>
                <a:cs typeface="楷体_GB2312"/>
              </a:rPr>
              <a:t>对象成员</a:t>
            </a:r>
            <a:endParaRPr lang="zh-CN" altLang="en-US">
              <a:solidFill>
                <a:srgbClr val="000000"/>
              </a:solidFill>
              <a:effectLst/>
              <a:latin typeface="黑体" panose="02010609060101010101" pitchFamily="49" charset="-122"/>
              <a:ea typeface="楷体_GB2312"/>
              <a:cs typeface="楷体_GB2312"/>
            </a:endParaRPr>
          </a:p>
          <a:p>
            <a:pPr algn="just">
              <a:spcBef>
                <a:spcPts val="200"/>
              </a:spcBef>
              <a:spcAft>
                <a:spcPts val="200"/>
              </a:spcAft>
            </a:pPr>
            <a:r>
              <a:rPr lang="en-US" altLang="zh-CN">
                <a:solidFill>
                  <a:srgbClr val="000000"/>
                </a:solidFill>
                <a:effectLst/>
                <a:latin typeface="黑体" panose="02010609060101010101" pitchFamily="49" charset="-122"/>
                <a:ea typeface="楷体_GB2312"/>
                <a:cs typeface="楷体_GB2312"/>
                <a:hlinkClick r:id="rId5" action="ppaction://hlinksldjump"/>
              </a:rPr>
              <a:t>3.5</a:t>
            </a:r>
            <a:r>
              <a:rPr lang="en-US" altLang="zh-CN">
                <a:solidFill>
                  <a:srgbClr val="000000"/>
                </a:solidFill>
                <a:effectLst/>
                <a:latin typeface="黑体" panose="02010609060101010101" pitchFamily="49" charset="-122"/>
                <a:ea typeface="楷体_GB2312"/>
                <a:cs typeface="楷体_GB2312"/>
              </a:rPr>
              <a:t>  </a:t>
            </a:r>
            <a:r>
              <a:rPr lang="zh-CN" altLang="en-US">
                <a:solidFill>
                  <a:srgbClr val="000000"/>
                </a:solidFill>
                <a:effectLst/>
                <a:latin typeface="黑体" panose="02010609060101010101" pitchFamily="49" charset="-122"/>
                <a:ea typeface="楷体_GB2312"/>
                <a:cs typeface="楷体_GB2312"/>
              </a:rPr>
              <a:t>静态成员</a:t>
            </a:r>
            <a:endParaRPr lang="zh-CN" altLang="en-US">
              <a:solidFill>
                <a:srgbClr val="000000"/>
              </a:solidFill>
              <a:effectLst/>
              <a:latin typeface="黑体" panose="02010609060101010101" pitchFamily="49" charset="-122"/>
              <a:ea typeface="楷体_GB2312"/>
              <a:cs typeface="楷体_GB2312"/>
            </a:endParaRPr>
          </a:p>
          <a:p>
            <a:pPr algn="just">
              <a:spcBef>
                <a:spcPts val="200"/>
              </a:spcBef>
              <a:spcAft>
                <a:spcPts val="200"/>
              </a:spcAft>
            </a:pPr>
            <a:r>
              <a:rPr lang="en-US" altLang="zh-CN">
                <a:solidFill>
                  <a:srgbClr val="000000"/>
                </a:solidFill>
                <a:effectLst/>
                <a:latin typeface="黑体" panose="02010609060101010101" pitchFamily="49" charset="-122"/>
                <a:ea typeface="楷体_GB2312"/>
                <a:cs typeface="楷体_GB2312"/>
                <a:hlinkClick r:id="rId6" action="ppaction://hlinksldjump"/>
              </a:rPr>
              <a:t>3.6</a:t>
            </a:r>
            <a:r>
              <a:rPr lang="en-US" altLang="zh-CN">
                <a:solidFill>
                  <a:srgbClr val="000000"/>
                </a:solidFill>
                <a:effectLst/>
                <a:latin typeface="黑体" panose="02010609060101010101" pitchFamily="49" charset="-122"/>
                <a:ea typeface="楷体_GB2312"/>
                <a:cs typeface="楷体_GB2312"/>
              </a:rPr>
              <a:t>  </a:t>
            </a:r>
            <a:r>
              <a:rPr lang="zh-CN" altLang="en-US">
                <a:solidFill>
                  <a:srgbClr val="000000"/>
                </a:solidFill>
                <a:effectLst/>
                <a:latin typeface="黑体" panose="02010609060101010101" pitchFamily="49" charset="-122"/>
                <a:ea typeface="楷体_GB2312"/>
                <a:cs typeface="楷体_GB2312"/>
              </a:rPr>
              <a:t>指向类成员的指针</a:t>
            </a:r>
            <a:endParaRPr lang="zh-CN" altLang="en-US">
              <a:solidFill>
                <a:srgbClr val="000000"/>
              </a:solidFill>
              <a:effectLst/>
              <a:latin typeface="黑体" panose="02010609060101010101" pitchFamily="49" charset="-122"/>
              <a:ea typeface="楷体_GB2312"/>
              <a:cs typeface="楷体_GB2312"/>
            </a:endParaRPr>
          </a:p>
          <a:p>
            <a:pPr algn="just">
              <a:spcBef>
                <a:spcPts val="200"/>
              </a:spcBef>
              <a:spcAft>
                <a:spcPts val="200"/>
              </a:spcAft>
            </a:pPr>
            <a:r>
              <a:rPr lang="en-US" altLang="zh-CN">
                <a:solidFill>
                  <a:srgbClr val="000000"/>
                </a:solidFill>
                <a:effectLst/>
                <a:latin typeface="黑体" panose="02010609060101010101" pitchFamily="49" charset="-122"/>
                <a:ea typeface="楷体_GB2312"/>
                <a:cs typeface="楷体_GB2312"/>
                <a:hlinkClick r:id="rId7" action="ppaction://hlinksldjump"/>
              </a:rPr>
              <a:t>3.7</a:t>
            </a:r>
            <a:r>
              <a:rPr lang="en-US" altLang="zh-CN">
                <a:solidFill>
                  <a:srgbClr val="000000"/>
                </a:solidFill>
                <a:effectLst/>
                <a:latin typeface="黑体" panose="02010609060101010101" pitchFamily="49" charset="-122"/>
                <a:ea typeface="楷体_GB2312"/>
                <a:cs typeface="楷体_GB2312"/>
              </a:rPr>
              <a:t>  </a:t>
            </a:r>
            <a:r>
              <a:rPr lang="zh-CN" altLang="en-US">
                <a:solidFill>
                  <a:srgbClr val="000000"/>
                </a:solidFill>
                <a:effectLst/>
                <a:latin typeface="黑体" panose="02010609060101010101" pitchFamily="49" charset="-122"/>
                <a:ea typeface="楷体_GB2312"/>
                <a:cs typeface="楷体_GB2312"/>
              </a:rPr>
              <a:t>综合举例</a:t>
            </a:r>
            <a:endParaRPr lang="zh-CN" altLang="en-US">
              <a:solidFill>
                <a:srgbClr val="000000"/>
              </a:solidFill>
              <a:effectLst/>
              <a:latin typeface="黑体" panose="02010609060101010101" pitchFamily="49" charset="-122"/>
              <a:ea typeface="楷体_GB2312"/>
              <a:cs typeface="楷体_GB2312"/>
            </a:endParaRPr>
          </a:p>
          <a:p>
            <a:pPr algn="just">
              <a:spcBef>
                <a:spcPts val="200"/>
              </a:spcBef>
              <a:spcAft>
                <a:spcPts val="200"/>
              </a:spcAft>
            </a:pPr>
            <a:r>
              <a:rPr lang="zh-CN" altLang="en-US">
                <a:solidFill>
                  <a:srgbClr val="000000"/>
                </a:solidFill>
                <a:effectLst/>
                <a:latin typeface="黑体" panose="02010609060101010101" pitchFamily="49" charset="-122"/>
                <a:ea typeface="楷体_GB2312"/>
                <a:cs typeface="楷体_GB2312"/>
                <a:hlinkClick r:id="rId8" action="ppaction://hlinksldjump"/>
              </a:rPr>
              <a:t>习题</a:t>
            </a:r>
            <a:endParaRPr lang="zh-CN" altLang="en-US">
              <a:solidFill>
                <a:srgbClr val="000000"/>
              </a:solidFill>
              <a:effectLst/>
              <a:latin typeface="黑体" panose="02010609060101010101" pitchFamily="49" charset="-122"/>
              <a:ea typeface="楷体_GB2312"/>
              <a:cs typeface="楷体_GB231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bwMode="auto">
          <a:xfrm>
            <a:off x="273050" y="981075"/>
            <a:ext cx="9510713" cy="5759450"/>
          </a:xfrm>
        </p:spPr>
        <p:txBody>
          <a:bodyPr vert="horz" wrap="square" lIns="91440" tIns="45720" rIns="91440" bIns="45720" numCol="1" anchor="t" anchorCtr="0" compatLnSpc="1"/>
          <a:lstStyle/>
          <a:p>
            <a:pPr marL="0" indent="0">
              <a:buFont typeface="Wingdings" panose="05000000000000000000" pitchFamily="2" charset="2"/>
              <a:buNone/>
              <a:defRPr/>
            </a:pPr>
            <a:r>
              <a:rPr lang="zh-CN" altLang="en-US" sz="3000" dirty="0">
                <a:solidFill>
                  <a:srgbClr val="3333FF"/>
                </a:solidFill>
              </a:rPr>
              <a:t>（</a:t>
            </a:r>
            <a:r>
              <a:rPr lang="en-US" altLang="zh-CN" sz="3000" dirty="0">
                <a:solidFill>
                  <a:srgbClr val="3333FF"/>
                </a:solidFill>
              </a:rPr>
              <a:t>1</a:t>
            </a:r>
            <a:r>
              <a:rPr lang="zh-CN" altLang="en-US" sz="3000" dirty="0">
                <a:solidFill>
                  <a:srgbClr val="3333FF"/>
                </a:solidFill>
              </a:rPr>
              <a:t>）在类内定义内联成员函数（隐式内联定义）</a:t>
            </a:r>
            <a:endParaRPr lang="en-US" altLang="zh-CN" sz="3000" dirty="0">
              <a:solidFill>
                <a:srgbClr val="3333FF"/>
              </a:solidFill>
            </a:endParaRPr>
          </a:p>
          <a:p>
            <a:pPr marL="986155" indent="0">
              <a:spcBef>
                <a:spcPts val="200"/>
              </a:spcBef>
              <a:spcAft>
                <a:spcPts val="200"/>
              </a:spcAft>
              <a:buFont typeface="Wingdings" panose="05000000000000000000" pitchFamily="2" charset="2"/>
              <a:buNone/>
              <a:defRPr/>
            </a:pPr>
            <a:r>
              <a:rPr lang="en-US" altLang="zh-CN" sz="2800" dirty="0"/>
              <a:t>class </a:t>
            </a:r>
            <a:r>
              <a:rPr lang="en-US" altLang="zh-CN" sz="2800" dirty="0" err="1"/>
              <a:t>Tdate</a:t>
            </a:r>
            <a:endParaRPr lang="en-US" altLang="zh-CN" sz="2800" dirty="0"/>
          </a:p>
          <a:p>
            <a:pPr marL="986155" indent="0">
              <a:spcBef>
                <a:spcPts val="200"/>
              </a:spcBef>
              <a:spcAft>
                <a:spcPts val="200"/>
              </a:spcAft>
              <a:buFont typeface="Wingdings" panose="05000000000000000000" pitchFamily="2" charset="2"/>
              <a:buNone/>
              <a:defRPr/>
            </a:pPr>
            <a:r>
              <a:rPr lang="en-US" altLang="zh-CN" sz="2800" dirty="0"/>
              <a:t>{</a:t>
            </a:r>
            <a:endParaRPr lang="en-US" altLang="zh-CN" sz="2800" dirty="0"/>
          </a:p>
          <a:p>
            <a:pPr marL="986155" indent="0">
              <a:spcBef>
                <a:spcPts val="200"/>
              </a:spcBef>
              <a:spcAft>
                <a:spcPts val="200"/>
              </a:spcAft>
              <a:buFont typeface="Wingdings" panose="05000000000000000000" pitchFamily="2" charset="2"/>
              <a:buNone/>
              <a:defRPr/>
            </a:pPr>
            <a:r>
              <a:rPr lang="en-US" altLang="zh-CN" sz="2800" dirty="0"/>
              <a:t>     public:</a:t>
            </a:r>
            <a:endParaRPr lang="en-US" altLang="zh-CN" sz="2800" dirty="0"/>
          </a:p>
          <a:p>
            <a:pPr marL="986155" indent="0">
              <a:spcBef>
                <a:spcPts val="200"/>
              </a:spcBef>
              <a:spcAft>
                <a:spcPts val="200"/>
              </a:spcAft>
              <a:buFont typeface="Wingdings" panose="05000000000000000000" pitchFamily="2" charset="2"/>
              <a:buNone/>
              <a:defRPr/>
            </a:pPr>
            <a:r>
              <a:rPr lang="en-US" altLang="zh-CN" sz="2800" dirty="0"/>
              <a:t>         void  Set(int m, int d, int y)   //</a:t>
            </a:r>
            <a:r>
              <a:rPr lang="zh-CN" altLang="en-US" sz="2800" dirty="0"/>
              <a:t>设置日期值</a:t>
            </a:r>
            <a:endParaRPr lang="zh-CN" altLang="en-US" sz="2800" dirty="0"/>
          </a:p>
          <a:p>
            <a:pPr marL="986155" indent="0">
              <a:spcBef>
                <a:spcPts val="200"/>
              </a:spcBef>
              <a:spcAft>
                <a:spcPts val="200"/>
              </a:spcAft>
              <a:buFont typeface="Wingdings" panose="05000000000000000000" pitchFamily="2" charset="2"/>
              <a:buNone/>
              <a:defRPr/>
            </a:pPr>
            <a:r>
              <a:rPr lang="zh-CN" altLang="en-US" sz="2800" dirty="0">
                <a:solidFill>
                  <a:srgbClr val="FF0000"/>
                </a:solidFill>
              </a:rPr>
              <a:t>         </a:t>
            </a:r>
            <a:r>
              <a:rPr lang="en-US" altLang="zh-CN" sz="2800" dirty="0">
                <a:solidFill>
                  <a:srgbClr val="FF0000"/>
                </a:solidFill>
              </a:rPr>
              <a:t>{</a:t>
            </a:r>
            <a:endParaRPr lang="en-US" altLang="zh-CN" sz="2800" dirty="0">
              <a:solidFill>
                <a:srgbClr val="FF0000"/>
              </a:solidFill>
            </a:endParaRPr>
          </a:p>
          <a:p>
            <a:pPr marL="986155" indent="0">
              <a:spcBef>
                <a:spcPts val="200"/>
              </a:spcBef>
              <a:spcAft>
                <a:spcPts val="200"/>
              </a:spcAft>
              <a:buFont typeface="Wingdings" panose="05000000000000000000" pitchFamily="2" charset="2"/>
              <a:buNone/>
              <a:defRPr/>
            </a:pPr>
            <a:r>
              <a:rPr lang="en-US" altLang="zh-CN" sz="2800" dirty="0">
                <a:solidFill>
                  <a:srgbClr val="FF0000"/>
                </a:solidFill>
              </a:rPr>
              <a:t>              month=m; day=d; year=y;</a:t>
            </a:r>
            <a:endParaRPr lang="en-US" altLang="zh-CN" sz="2800" dirty="0">
              <a:solidFill>
                <a:srgbClr val="FF0000"/>
              </a:solidFill>
            </a:endParaRPr>
          </a:p>
          <a:p>
            <a:pPr marL="986155" indent="0">
              <a:spcBef>
                <a:spcPts val="200"/>
              </a:spcBef>
              <a:spcAft>
                <a:spcPts val="200"/>
              </a:spcAft>
              <a:buFont typeface="Wingdings" panose="05000000000000000000" pitchFamily="2" charset="2"/>
              <a:buNone/>
              <a:defRPr/>
            </a:pPr>
            <a:r>
              <a:rPr lang="en-US" altLang="zh-CN" sz="2800" dirty="0">
                <a:solidFill>
                  <a:srgbClr val="FF0000"/>
                </a:solidFill>
              </a:rPr>
              <a:t>         }</a:t>
            </a:r>
            <a:endParaRPr lang="en-US" altLang="zh-CN" sz="2800" dirty="0">
              <a:solidFill>
                <a:srgbClr val="FF0000"/>
              </a:solidFill>
            </a:endParaRPr>
          </a:p>
          <a:p>
            <a:pPr marL="986155" indent="0">
              <a:spcBef>
                <a:spcPts val="200"/>
              </a:spcBef>
              <a:spcAft>
                <a:spcPts val="200"/>
              </a:spcAft>
              <a:buFont typeface="Wingdings" panose="05000000000000000000" pitchFamily="2" charset="2"/>
              <a:buNone/>
              <a:defRPr/>
            </a:pPr>
            <a:r>
              <a:rPr lang="en-US" altLang="zh-CN" sz="2800" dirty="0"/>
              <a:t>     private:</a:t>
            </a:r>
            <a:endParaRPr lang="en-US" altLang="zh-CN" sz="2800" dirty="0"/>
          </a:p>
          <a:p>
            <a:pPr marL="986155" indent="0">
              <a:spcBef>
                <a:spcPts val="200"/>
              </a:spcBef>
              <a:spcAft>
                <a:spcPts val="200"/>
              </a:spcAft>
              <a:buFont typeface="Wingdings" panose="05000000000000000000" pitchFamily="2" charset="2"/>
              <a:buNone/>
              <a:defRPr/>
            </a:pPr>
            <a:r>
              <a:rPr lang="en-US" altLang="zh-CN" sz="2800" dirty="0"/>
              <a:t>              int month, day, year;</a:t>
            </a:r>
            <a:endParaRPr lang="en-US" altLang="zh-CN" sz="2800" dirty="0"/>
          </a:p>
          <a:p>
            <a:pPr marL="986155" indent="0">
              <a:spcBef>
                <a:spcPts val="200"/>
              </a:spcBef>
              <a:spcAft>
                <a:spcPts val="200"/>
              </a:spcAft>
              <a:buFont typeface="Wingdings" panose="05000000000000000000" pitchFamily="2" charset="2"/>
              <a:buNone/>
              <a:defRPr/>
            </a:pPr>
            <a:r>
              <a:rPr lang="en-US" altLang="zh-CN" sz="2800" dirty="0"/>
              <a:t>};</a:t>
            </a:r>
            <a:endParaRPr lang="zh-CN" altLang="en-US" sz="2800" dirty="0"/>
          </a:p>
        </p:txBody>
      </p:sp>
      <p:sp>
        <p:nvSpPr>
          <p:cNvPr id="13315" name="标题 9"/>
          <p:cNvSpPr>
            <a:spLocks noGrp="1" noChangeArrowheads="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endParaRPr lang="zh-CN" altLang="en-US">
              <a:effectLs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bwMode="auto">
          <a:xfrm>
            <a:off x="273050" y="981075"/>
            <a:ext cx="9510713" cy="5759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indent="0">
              <a:spcBef>
                <a:spcPts val="600"/>
              </a:spcBef>
              <a:buFont typeface="Wingdings" panose="05000000000000000000" pitchFamily="2" charset="2"/>
              <a:buNone/>
            </a:pPr>
            <a:r>
              <a:rPr lang="zh-CN" altLang="en-US" sz="3000">
                <a:solidFill>
                  <a:srgbClr val="3333FF"/>
                </a:solidFill>
              </a:rPr>
              <a:t>（</a:t>
            </a:r>
            <a:r>
              <a:rPr lang="en-US" altLang="zh-CN" sz="3000">
                <a:solidFill>
                  <a:srgbClr val="3333FF"/>
                </a:solidFill>
              </a:rPr>
              <a:t>2</a:t>
            </a:r>
            <a:r>
              <a:rPr lang="zh-CN" altLang="en-US" sz="3000">
                <a:solidFill>
                  <a:srgbClr val="3333FF"/>
                </a:solidFill>
              </a:rPr>
              <a:t>）使用</a:t>
            </a:r>
            <a:r>
              <a:rPr lang="en-US" altLang="zh-CN" sz="3000">
                <a:solidFill>
                  <a:srgbClr val="3333FF"/>
                </a:solidFill>
              </a:rPr>
              <a:t>inline</a:t>
            </a:r>
            <a:r>
              <a:rPr lang="zh-CN" altLang="en-US" sz="3000">
                <a:solidFill>
                  <a:srgbClr val="3333FF"/>
                </a:solidFill>
              </a:rPr>
              <a:t>定义内联成员函数（显式內联定义）</a:t>
            </a:r>
            <a:endParaRPr lang="en-US" altLang="zh-CN" sz="3000">
              <a:solidFill>
                <a:srgbClr val="3333FF"/>
              </a:solidFill>
            </a:endParaRPr>
          </a:p>
          <a:p>
            <a:pPr marL="0" indent="0">
              <a:spcBef>
                <a:spcPts val="600"/>
              </a:spcBef>
              <a:buFont typeface="Wingdings" panose="05000000000000000000" pitchFamily="2" charset="2"/>
              <a:buNone/>
            </a:pPr>
            <a:r>
              <a:rPr lang="zh-CN" altLang="en-US" sz="2400"/>
              <a:t>         </a:t>
            </a:r>
            <a:r>
              <a:rPr lang="en-US" altLang="zh-CN" sz="2400">
                <a:solidFill>
                  <a:srgbClr val="D60093"/>
                </a:solidFill>
              </a:rPr>
              <a:t>inline</a:t>
            </a:r>
            <a:r>
              <a:rPr lang="en-US" altLang="zh-CN" sz="2400"/>
              <a:t> void Tdate::Set(int m, int d, int y) </a:t>
            </a:r>
            <a:endParaRPr lang="en-US" altLang="zh-CN" sz="2400"/>
          </a:p>
          <a:p>
            <a:pPr marL="0" indent="0">
              <a:buFont typeface="Wingdings" panose="05000000000000000000" pitchFamily="2" charset="2"/>
              <a:buNone/>
            </a:pPr>
            <a:r>
              <a:rPr lang="en-US" altLang="zh-CN" sz="2400"/>
              <a:t>         {</a:t>
            </a:r>
            <a:endParaRPr lang="en-US" altLang="zh-CN" sz="2400"/>
          </a:p>
          <a:p>
            <a:pPr marL="0" indent="0">
              <a:buFont typeface="Wingdings" panose="05000000000000000000" pitchFamily="2" charset="2"/>
              <a:buNone/>
            </a:pPr>
            <a:r>
              <a:rPr lang="en-US" altLang="zh-CN" sz="2400"/>
              <a:t>             month=m; day=d; year=y;</a:t>
            </a:r>
            <a:endParaRPr lang="en-US" altLang="zh-CN" sz="2400"/>
          </a:p>
          <a:p>
            <a:pPr marL="0" indent="0">
              <a:buFont typeface="Wingdings" panose="05000000000000000000" pitchFamily="2" charset="2"/>
              <a:buNone/>
            </a:pPr>
            <a:r>
              <a:rPr lang="en-US" altLang="zh-CN" sz="2400"/>
              <a:t>         }</a:t>
            </a:r>
            <a:endParaRPr lang="en-US" altLang="zh-CN" sz="2400"/>
          </a:p>
          <a:p>
            <a:pPr marL="0" indent="0">
              <a:buFont typeface="Wingdings" panose="05000000000000000000" pitchFamily="2" charset="2"/>
              <a:buNone/>
            </a:pPr>
            <a:r>
              <a:rPr lang="zh-CN" altLang="en-US" sz="2400"/>
              <a:t>    或</a:t>
            </a:r>
            <a:endParaRPr lang="zh-CN" altLang="en-US" sz="2400"/>
          </a:p>
          <a:p>
            <a:pPr marL="0" indent="0">
              <a:buFont typeface="Wingdings" panose="05000000000000000000" pitchFamily="2" charset="2"/>
              <a:buNone/>
            </a:pPr>
            <a:r>
              <a:rPr lang="en-US" altLang="zh-CN" sz="2400"/>
              <a:t>         void </a:t>
            </a:r>
            <a:r>
              <a:rPr lang="en-US" altLang="zh-CN" sz="2400">
                <a:solidFill>
                  <a:srgbClr val="D60093"/>
                </a:solidFill>
              </a:rPr>
              <a:t>inline</a:t>
            </a:r>
            <a:r>
              <a:rPr lang="en-US" altLang="zh-CN" sz="2400"/>
              <a:t> Tdate::Set(int m, int d, int y)</a:t>
            </a:r>
            <a:endParaRPr lang="en-US" altLang="zh-CN" sz="2400"/>
          </a:p>
          <a:p>
            <a:pPr marL="0" indent="0">
              <a:buFont typeface="Wingdings" panose="05000000000000000000" pitchFamily="2" charset="2"/>
              <a:buNone/>
            </a:pPr>
            <a:r>
              <a:rPr lang="en-US" altLang="zh-CN" sz="2400"/>
              <a:t>         {</a:t>
            </a:r>
            <a:endParaRPr lang="en-US" altLang="zh-CN" sz="2400"/>
          </a:p>
          <a:p>
            <a:pPr marL="0" indent="0">
              <a:buFont typeface="Wingdings" panose="05000000000000000000" pitchFamily="2" charset="2"/>
              <a:buNone/>
            </a:pPr>
            <a:r>
              <a:rPr lang="en-US" altLang="zh-CN" sz="2400"/>
              <a:t>             month=m; day=d; year=y;</a:t>
            </a:r>
            <a:endParaRPr lang="en-US" altLang="zh-CN" sz="2400"/>
          </a:p>
          <a:p>
            <a:pPr marL="0" indent="0">
              <a:buFont typeface="Wingdings" panose="05000000000000000000" pitchFamily="2" charset="2"/>
              <a:buNone/>
            </a:pPr>
            <a:r>
              <a:rPr lang="en-US" altLang="zh-CN" sz="2400"/>
              <a:t>         }</a:t>
            </a:r>
            <a:endParaRPr lang="en-US" altLang="zh-CN" sz="2400"/>
          </a:p>
          <a:p>
            <a:pPr marL="0" indent="0">
              <a:lnSpc>
                <a:spcPct val="150000"/>
              </a:lnSpc>
              <a:spcBef>
                <a:spcPts val="600"/>
              </a:spcBef>
              <a:spcAft>
                <a:spcPts val="600"/>
              </a:spcAft>
              <a:buFont typeface="Wingdings" panose="05000000000000000000" pitchFamily="2" charset="2"/>
              <a:buNone/>
            </a:pPr>
            <a:r>
              <a:rPr lang="en-US" altLang="zh-CN" sz="2400"/>
              <a:t>         inline</a:t>
            </a:r>
            <a:r>
              <a:rPr lang="zh-CN" altLang="en-US" sz="2400"/>
              <a:t>关键字可以在成员函数的</a:t>
            </a:r>
            <a:r>
              <a:rPr lang="zh-CN" altLang="en-US" sz="2400">
                <a:solidFill>
                  <a:srgbClr val="FF0000"/>
                </a:solidFill>
              </a:rPr>
              <a:t>声明</a:t>
            </a:r>
            <a:r>
              <a:rPr lang="zh-CN" altLang="en-US" sz="2400"/>
              <a:t>、</a:t>
            </a:r>
            <a:r>
              <a:rPr lang="zh-CN" altLang="en-US" sz="2400">
                <a:solidFill>
                  <a:srgbClr val="FF0000"/>
                </a:solidFill>
              </a:rPr>
              <a:t>定义</a:t>
            </a:r>
            <a:r>
              <a:rPr lang="zh-CN" altLang="en-US" sz="2400"/>
              <a:t>处</a:t>
            </a:r>
            <a:r>
              <a:rPr lang="zh-CN" altLang="en-US" sz="2400">
                <a:solidFill>
                  <a:srgbClr val="FF0000"/>
                </a:solidFill>
              </a:rPr>
              <a:t>分别或者同时</a:t>
            </a:r>
            <a:r>
              <a:rPr lang="zh-CN" altLang="en-US" sz="2400"/>
              <a:t>增加</a:t>
            </a:r>
            <a:endParaRPr lang="zh-CN" altLang="en-US" sz="2400"/>
          </a:p>
        </p:txBody>
      </p:sp>
      <p:sp>
        <p:nvSpPr>
          <p:cNvPr id="14339" name="标题 9"/>
          <p:cNvSpPr>
            <a:spLocks noGrp="1" noChangeArrowheads="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endParaRPr lang="zh-CN" altLang="en-US">
              <a:effectLs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en-US" altLang="zh-CN">
                <a:effectLst/>
              </a:rPr>
              <a:t>3.2  </a:t>
            </a:r>
            <a:r>
              <a:rPr lang="zh-CN" altLang="en-US">
                <a:effectLst/>
              </a:rPr>
              <a:t>对象</a:t>
            </a:r>
            <a:endParaRPr lang="zh-CN" altLang="en-US">
              <a:effectLst/>
            </a:endParaRPr>
          </a:p>
        </p:txBody>
      </p:sp>
      <p:sp>
        <p:nvSpPr>
          <p:cNvPr id="131075" name="Rectangle 3"/>
          <p:cNvSpPr>
            <a:spLocks noGrp="1" noChangeArrowheads="1"/>
          </p:cNvSpPr>
          <p:nvPr>
            <p:ph type="body" idx="1"/>
          </p:nvPr>
        </p:nvSpPr>
        <p:spPr>
          <a:xfrm>
            <a:off x="495300" y="981075"/>
            <a:ext cx="9288463" cy="5759450"/>
          </a:xfrm>
        </p:spPr>
        <p:txBody>
          <a:bodyPr/>
          <a:lstStyle/>
          <a:p>
            <a:pPr>
              <a:buFont typeface="Wingdings" panose="05000000000000000000" pitchFamily="2" charset="2"/>
              <a:buNone/>
              <a:defRPr/>
            </a:pPr>
            <a:r>
              <a:rPr lang="en-US" altLang="zh-CN" sz="3000" dirty="0">
                <a:solidFill>
                  <a:srgbClr val="3333FF"/>
                </a:solidFill>
                <a:ea typeface="楷体_GB2312"/>
              </a:rPr>
              <a:t>1</a:t>
            </a:r>
            <a:r>
              <a:rPr lang="zh-CN" altLang="en-US" sz="3000" dirty="0">
                <a:solidFill>
                  <a:srgbClr val="3333FF"/>
                </a:solidFill>
                <a:ea typeface="楷体_GB2312"/>
              </a:rPr>
              <a:t>、对象的基本概念</a:t>
            </a:r>
            <a:endParaRPr lang="zh-CN" altLang="en-US" sz="3000" dirty="0">
              <a:solidFill>
                <a:srgbClr val="3333FF"/>
              </a:solidFill>
              <a:ea typeface="楷体_GB2312"/>
            </a:endParaRPr>
          </a:p>
          <a:p>
            <a:pPr marL="360045" indent="-288290">
              <a:lnSpc>
                <a:spcPct val="130000"/>
              </a:lnSpc>
              <a:spcBef>
                <a:spcPts val="400"/>
              </a:spcBef>
              <a:spcAft>
                <a:spcPts val="400"/>
              </a:spcAft>
              <a:defRPr/>
            </a:pPr>
            <a:r>
              <a:rPr lang="zh-CN" altLang="en-US" sz="2200" dirty="0"/>
              <a:t>现实世界中，许多事物都可视为对象。当然，在开发软件系统时，对象的识别与描述只限于与软件系统相关的事物。一个对象就是</a:t>
            </a:r>
            <a:r>
              <a:rPr lang="zh-CN" altLang="en-US" sz="2200" dirty="0">
                <a:solidFill>
                  <a:srgbClr val="D60093"/>
                </a:solidFill>
              </a:rPr>
              <a:t>一个实际问题域中的一个实体</a:t>
            </a:r>
            <a:r>
              <a:rPr lang="zh-CN" altLang="en-US" sz="2200" dirty="0"/>
              <a:t>，是</a:t>
            </a:r>
            <a:r>
              <a:rPr lang="zh-CN" altLang="en-US" sz="2200" dirty="0">
                <a:solidFill>
                  <a:srgbClr val="FF0000"/>
                </a:solidFill>
              </a:rPr>
              <a:t>属性和方法</a:t>
            </a:r>
            <a:r>
              <a:rPr lang="zh-CN" altLang="en-US" sz="2200" dirty="0"/>
              <a:t>的封装体</a:t>
            </a:r>
            <a:endParaRPr lang="zh-CN" altLang="en-US" sz="2200" dirty="0"/>
          </a:p>
          <a:p>
            <a:pPr marL="360045" indent="-288290">
              <a:lnSpc>
                <a:spcPct val="130000"/>
              </a:lnSpc>
              <a:spcBef>
                <a:spcPts val="400"/>
              </a:spcBef>
              <a:spcAft>
                <a:spcPts val="400"/>
              </a:spcAft>
              <a:defRPr/>
            </a:pPr>
            <a:r>
              <a:rPr lang="zh-CN" altLang="en-US" sz="2200" dirty="0">
                <a:solidFill>
                  <a:srgbClr val="FF0000"/>
                </a:solidFill>
                <a:ea typeface="楷体_GB2312"/>
              </a:rPr>
              <a:t>对象的属性</a:t>
            </a:r>
            <a:r>
              <a:rPr lang="zh-CN" altLang="en-US" sz="2200" dirty="0">
                <a:ea typeface="楷体_GB2312"/>
              </a:rPr>
              <a:t>用于描述</a:t>
            </a:r>
            <a:r>
              <a:rPr lang="zh-CN" altLang="en-US" sz="2200" dirty="0">
                <a:solidFill>
                  <a:srgbClr val="0000FF"/>
                </a:solidFill>
                <a:ea typeface="楷体_GB2312"/>
              </a:rPr>
              <a:t>事物的静态固有特征</a:t>
            </a:r>
            <a:r>
              <a:rPr lang="zh-CN" altLang="en-US" sz="2200" dirty="0">
                <a:ea typeface="楷体_GB2312"/>
              </a:rPr>
              <a:t>，如人有大脑、四肢等；鸟有翅膀、羽毛等。对象的属性可用</a:t>
            </a:r>
            <a:r>
              <a:rPr lang="zh-CN" altLang="en-US" sz="2200" dirty="0">
                <a:solidFill>
                  <a:srgbClr val="D60093"/>
                </a:solidFill>
              </a:rPr>
              <a:t>系统提供或用户定义的数据类型</a:t>
            </a:r>
            <a:r>
              <a:rPr lang="zh-CN" altLang="en-US" sz="2200" dirty="0">
                <a:ea typeface="楷体_GB2312"/>
              </a:rPr>
              <a:t>表示，也可用</a:t>
            </a:r>
            <a:r>
              <a:rPr lang="zh-CN" altLang="en-US" sz="2200" dirty="0">
                <a:solidFill>
                  <a:srgbClr val="D60093"/>
                </a:solidFill>
              </a:rPr>
              <a:t>抽象数据类型</a:t>
            </a:r>
            <a:r>
              <a:rPr lang="zh-CN" altLang="en-US" sz="2200" dirty="0">
                <a:ea typeface="楷体_GB2312"/>
              </a:rPr>
              <a:t>表示。对象属性值的集合又称为</a:t>
            </a:r>
            <a:r>
              <a:rPr lang="zh-CN" altLang="en-US" sz="2200" dirty="0">
                <a:solidFill>
                  <a:srgbClr val="FF0000"/>
                </a:solidFill>
                <a:ea typeface="楷体_GB2312"/>
              </a:rPr>
              <a:t>对象的状态（</a:t>
            </a:r>
            <a:r>
              <a:rPr lang="en-US" altLang="zh-CN" sz="2200" dirty="0">
                <a:solidFill>
                  <a:srgbClr val="FF0000"/>
                </a:solidFill>
                <a:ea typeface="楷体_GB2312"/>
              </a:rPr>
              <a:t>state</a:t>
            </a:r>
            <a:r>
              <a:rPr lang="zh-CN" altLang="en-US" sz="2200" dirty="0">
                <a:solidFill>
                  <a:srgbClr val="FF0000"/>
                </a:solidFill>
                <a:ea typeface="楷体_GB2312"/>
              </a:rPr>
              <a:t>）</a:t>
            </a:r>
            <a:endParaRPr lang="en-US" altLang="zh-CN" sz="2200" dirty="0">
              <a:solidFill>
                <a:srgbClr val="FF0000"/>
              </a:solidFill>
              <a:ea typeface="楷体_GB2312"/>
            </a:endParaRPr>
          </a:p>
          <a:p>
            <a:pPr marL="360045" indent="-288290">
              <a:lnSpc>
                <a:spcPct val="130000"/>
              </a:lnSpc>
              <a:spcBef>
                <a:spcPts val="400"/>
              </a:spcBef>
              <a:spcAft>
                <a:spcPts val="400"/>
              </a:spcAft>
              <a:defRPr/>
            </a:pPr>
            <a:r>
              <a:rPr lang="zh-CN" altLang="en-US" sz="2200" dirty="0">
                <a:solidFill>
                  <a:srgbClr val="FF0000"/>
                </a:solidFill>
                <a:ea typeface="楷体_GB2312" pitchFamily="49" charset="-122"/>
              </a:rPr>
              <a:t>对象的方法</a:t>
            </a:r>
            <a:r>
              <a:rPr lang="zh-CN" altLang="en-US" sz="2200" dirty="0">
                <a:ea typeface="楷体_GB2312" pitchFamily="49" charset="-122"/>
              </a:rPr>
              <a:t>用于描述</a:t>
            </a:r>
            <a:r>
              <a:rPr lang="zh-CN" altLang="en-US" sz="2200" dirty="0">
                <a:solidFill>
                  <a:srgbClr val="0000FF"/>
                </a:solidFill>
                <a:ea typeface="楷体_GB2312"/>
              </a:rPr>
              <a:t>事物的动态行为特征</a:t>
            </a:r>
            <a:r>
              <a:rPr lang="zh-CN" altLang="en-US" sz="2200" dirty="0">
                <a:ea typeface="楷体_GB2312" pitchFamily="49" charset="-122"/>
              </a:rPr>
              <a:t>，如人可以思考说话、直立行走等；鸟可以飞行等。对象的方法体现了</a:t>
            </a:r>
            <a:r>
              <a:rPr lang="zh-CN" altLang="en-US" sz="2200" dirty="0">
                <a:solidFill>
                  <a:srgbClr val="D60093"/>
                </a:solidFill>
              </a:rPr>
              <a:t>对象的操作能力</a:t>
            </a:r>
            <a:r>
              <a:rPr lang="zh-CN" altLang="en-US" sz="2200" dirty="0">
                <a:ea typeface="楷体_GB2312" pitchFamily="49" charset="-122"/>
              </a:rPr>
              <a:t>，包括“</a:t>
            </a:r>
            <a:r>
              <a:rPr lang="zh-CN" altLang="en-US" sz="2200" dirty="0">
                <a:solidFill>
                  <a:srgbClr val="FF0000"/>
                </a:solidFill>
                <a:ea typeface="楷体_GB2312" pitchFamily="49" charset="-122"/>
              </a:rPr>
              <a:t>自操作</a:t>
            </a:r>
            <a:r>
              <a:rPr lang="zh-CN" altLang="en-US" sz="2200" dirty="0">
                <a:ea typeface="楷体_GB2312" pitchFamily="49" charset="-122"/>
              </a:rPr>
              <a:t>”和“</a:t>
            </a:r>
            <a:r>
              <a:rPr lang="zh-CN" altLang="en-US" sz="2200" dirty="0">
                <a:solidFill>
                  <a:srgbClr val="FF0000"/>
                </a:solidFill>
                <a:ea typeface="楷体_GB2312" pitchFamily="49" charset="-122"/>
              </a:rPr>
              <a:t>它操作</a:t>
            </a:r>
            <a:r>
              <a:rPr lang="zh-CN" altLang="en-US" sz="2200" dirty="0">
                <a:ea typeface="楷体_GB2312" pitchFamily="49" charset="-122"/>
              </a:rPr>
              <a:t>”。“自操作”是</a:t>
            </a:r>
            <a:r>
              <a:rPr lang="zh-CN" altLang="en-US" sz="2200" dirty="0">
                <a:solidFill>
                  <a:srgbClr val="D60093"/>
                </a:solidFill>
              </a:rPr>
              <a:t>对象对自身状态（内部属性）进行的操作</a:t>
            </a:r>
            <a:r>
              <a:rPr lang="zh-CN" altLang="en-US" sz="2200" dirty="0">
                <a:ea typeface="楷体_GB2312" pitchFamily="49" charset="-122"/>
              </a:rPr>
              <a:t>，“它操作”是</a:t>
            </a:r>
            <a:r>
              <a:rPr lang="zh-CN" altLang="en-US" sz="2200" dirty="0">
                <a:solidFill>
                  <a:srgbClr val="D60093"/>
                </a:solidFill>
              </a:rPr>
              <a:t>对象对其它模块（外部实体）进行的操作</a:t>
            </a:r>
            <a:endParaRPr lang="zh-CN" altLang="en-US" sz="2200" dirty="0">
              <a:solidFill>
                <a:srgbClr val="D6009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bwMode="auto">
          <a:xfrm>
            <a:off x="495300" y="981075"/>
            <a:ext cx="9288463" cy="5876925"/>
          </a:xfrm>
        </p:spPr>
        <p:txBody>
          <a:bodyPr vert="horz" wrap="square" lIns="91440" tIns="45720" rIns="91440" bIns="45720" numCol="1" anchor="t" anchorCtr="0" compatLnSpc="1"/>
          <a:lstStyle/>
          <a:p>
            <a:pPr>
              <a:buFont typeface="Wingdings" panose="05000000000000000000" pitchFamily="2" charset="2"/>
              <a:buNone/>
              <a:defRPr/>
            </a:pPr>
            <a:r>
              <a:rPr lang="en-US" altLang="zh-CN" sz="3000" dirty="0">
                <a:solidFill>
                  <a:srgbClr val="3333FF"/>
                </a:solidFill>
                <a:ea typeface="楷体_GB2312"/>
              </a:rPr>
              <a:t>2</a:t>
            </a:r>
            <a:r>
              <a:rPr lang="zh-CN" altLang="en-US" sz="3000" dirty="0">
                <a:solidFill>
                  <a:srgbClr val="3333FF"/>
                </a:solidFill>
                <a:ea typeface="楷体_GB2312"/>
              </a:rPr>
              <a:t>、对象的定义</a:t>
            </a:r>
            <a:endParaRPr lang="en-US" altLang="zh-CN" sz="3000" dirty="0">
              <a:solidFill>
                <a:srgbClr val="3333FF"/>
              </a:solidFill>
              <a:ea typeface="楷体_GB2312"/>
            </a:endParaRPr>
          </a:p>
          <a:p>
            <a:pPr>
              <a:spcBef>
                <a:spcPts val="600"/>
              </a:spcBef>
              <a:spcAft>
                <a:spcPts val="600"/>
              </a:spcAft>
              <a:buFont typeface="Wingdings" panose="05000000000000000000" pitchFamily="2" charset="2"/>
              <a:buNone/>
              <a:defRPr/>
            </a:pPr>
            <a:r>
              <a:rPr lang="zh-CN" altLang="en-US" sz="2600" dirty="0"/>
              <a:t>（</a:t>
            </a:r>
            <a:r>
              <a:rPr lang="en-US" altLang="zh-CN" sz="2600" dirty="0"/>
              <a:t>1</a:t>
            </a:r>
            <a:r>
              <a:rPr lang="zh-CN" altLang="en-US" sz="2600" dirty="0"/>
              <a:t>）方法一：</a:t>
            </a:r>
            <a:r>
              <a:rPr lang="zh-CN" altLang="en-US" sz="2600" dirty="0">
                <a:solidFill>
                  <a:srgbClr val="FF0000"/>
                </a:solidFill>
              </a:rPr>
              <a:t>在定义类时定义对象</a:t>
            </a:r>
            <a:endParaRPr lang="zh-CN" altLang="en-US" sz="2600" dirty="0">
              <a:solidFill>
                <a:srgbClr val="FF0000"/>
              </a:solidFill>
            </a:endParaRPr>
          </a:p>
          <a:p>
            <a:pPr marL="900430" indent="0">
              <a:lnSpc>
                <a:spcPct val="120000"/>
              </a:lnSpc>
              <a:buFont typeface="Wingdings" panose="05000000000000000000" pitchFamily="2" charset="2"/>
              <a:buNone/>
              <a:defRPr/>
            </a:pPr>
            <a:r>
              <a:rPr lang="en-US" altLang="zh-CN" sz="2400" dirty="0"/>
              <a:t>class location{</a:t>
            </a:r>
            <a:endParaRPr lang="en-US" altLang="zh-CN" sz="2400" dirty="0"/>
          </a:p>
          <a:p>
            <a:pPr marL="900430" indent="0">
              <a:lnSpc>
                <a:spcPct val="120000"/>
              </a:lnSpc>
              <a:buFont typeface="Wingdings" panose="05000000000000000000" pitchFamily="2" charset="2"/>
              <a:buNone/>
              <a:defRPr/>
            </a:pPr>
            <a:r>
              <a:rPr lang="en-US" altLang="zh-CN" sz="2400" dirty="0"/>
              <a:t>       int x, y;</a:t>
            </a:r>
            <a:endParaRPr lang="en-US" altLang="zh-CN" sz="2400" dirty="0"/>
          </a:p>
          <a:p>
            <a:pPr marL="900430" indent="0">
              <a:lnSpc>
                <a:spcPct val="120000"/>
              </a:lnSpc>
              <a:buFont typeface="Wingdings" panose="05000000000000000000" pitchFamily="2" charset="2"/>
              <a:buNone/>
              <a:defRPr/>
            </a:pPr>
            <a:r>
              <a:rPr lang="en-US" altLang="zh-CN" sz="2400" dirty="0"/>
              <a:t>   public:</a:t>
            </a:r>
            <a:endParaRPr lang="en-US" altLang="zh-CN" sz="2400" dirty="0"/>
          </a:p>
          <a:p>
            <a:pPr marL="900430" indent="0">
              <a:lnSpc>
                <a:spcPct val="120000"/>
              </a:lnSpc>
              <a:buFont typeface="Wingdings" panose="05000000000000000000" pitchFamily="2" charset="2"/>
              <a:buNone/>
              <a:defRPr/>
            </a:pPr>
            <a:r>
              <a:rPr lang="en-US" altLang="zh-CN" sz="2400" dirty="0"/>
              <a:t>       void </a:t>
            </a:r>
            <a:r>
              <a:rPr lang="en-US" altLang="zh-CN" sz="2400" dirty="0" err="1"/>
              <a:t>init</a:t>
            </a:r>
            <a:r>
              <a:rPr lang="en-US" altLang="zh-CN" sz="2400" dirty="0"/>
              <a:t>(int </a:t>
            </a:r>
            <a:r>
              <a:rPr lang="en-US" altLang="zh-CN" sz="2400" dirty="0" err="1"/>
              <a:t>x,int</a:t>
            </a:r>
            <a:r>
              <a:rPr lang="en-US" altLang="zh-CN" sz="2400" dirty="0"/>
              <a:t> y); int </a:t>
            </a:r>
            <a:r>
              <a:rPr lang="en-US" altLang="zh-CN" sz="2400" dirty="0" err="1"/>
              <a:t>Getx</a:t>
            </a:r>
            <a:r>
              <a:rPr lang="en-US" altLang="zh-CN" sz="2400" dirty="0"/>
              <a:t>(void);int </a:t>
            </a:r>
            <a:r>
              <a:rPr lang="en-US" altLang="zh-CN" sz="2400" dirty="0" err="1"/>
              <a:t>Gety</a:t>
            </a:r>
            <a:r>
              <a:rPr lang="en-US" altLang="zh-CN" sz="2400" dirty="0"/>
              <a:t>(void);</a:t>
            </a:r>
            <a:endParaRPr lang="en-US" altLang="zh-CN" sz="2400" dirty="0"/>
          </a:p>
          <a:p>
            <a:pPr marL="900430" indent="0">
              <a:lnSpc>
                <a:spcPct val="120000"/>
              </a:lnSpc>
              <a:buFont typeface="Wingdings" panose="05000000000000000000" pitchFamily="2" charset="2"/>
              <a:buNone/>
              <a:defRPr/>
            </a:pPr>
            <a:r>
              <a:rPr lang="en-US" altLang="zh-CN" sz="2400" dirty="0"/>
              <a:t>} </a:t>
            </a:r>
            <a:r>
              <a:rPr lang="en-US" altLang="zh-CN" sz="2400" dirty="0">
                <a:solidFill>
                  <a:srgbClr val="FF0000"/>
                </a:solidFill>
              </a:rPr>
              <a:t>dot1, dot2</a:t>
            </a:r>
            <a:r>
              <a:rPr lang="en-US" altLang="zh-CN" sz="2400" dirty="0"/>
              <a:t>;</a:t>
            </a:r>
            <a:endParaRPr lang="en-US" altLang="zh-CN" sz="2400" dirty="0"/>
          </a:p>
          <a:p>
            <a:pPr>
              <a:spcBef>
                <a:spcPts val="1800"/>
              </a:spcBef>
              <a:spcAft>
                <a:spcPts val="600"/>
              </a:spcAft>
              <a:buFont typeface="Wingdings" panose="05000000000000000000" pitchFamily="2" charset="2"/>
              <a:buNone/>
              <a:defRPr/>
            </a:pPr>
            <a:r>
              <a:rPr lang="zh-CN" altLang="en-US" sz="2600" dirty="0"/>
              <a:t>（</a:t>
            </a:r>
            <a:r>
              <a:rPr lang="en-US" altLang="zh-CN" sz="2600" dirty="0"/>
              <a:t>2</a:t>
            </a:r>
            <a:r>
              <a:rPr lang="zh-CN" altLang="en-US" sz="2600" dirty="0"/>
              <a:t>）方法二：</a:t>
            </a:r>
            <a:r>
              <a:rPr lang="zh-CN" altLang="en-US" sz="2600" dirty="0">
                <a:solidFill>
                  <a:srgbClr val="FF0000"/>
                </a:solidFill>
              </a:rPr>
              <a:t>在使用时定义对象</a:t>
            </a:r>
            <a:endParaRPr lang="zh-CN" altLang="en-US" sz="2600" dirty="0">
              <a:solidFill>
                <a:srgbClr val="FF0000"/>
              </a:solidFill>
            </a:endParaRPr>
          </a:p>
          <a:p>
            <a:pPr marL="0" indent="0" algn="ctr">
              <a:spcBef>
                <a:spcPts val="600"/>
              </a:spcBef>
              <a:spcAft>
                <a:spcPts val="600"/>
              </a:spcAft>
              <a:buFont typeface="Wingdings" panose="05000000000000000000" pitchFamily="2" charset="2"/>
              <a:buNone/>
              <a:defRPr/>
            </a:pPr>
            <a:r>
              <a:rPr lang="zh-CN" altLang="en-US" sz="2400" dirty="0">
                <a:solidFill>
                  <a:srgbClr val="FF0000"/>
                </a:solidFill>
              </a:rPr>
              <a:t>类名  标识符</a:t>
            </a:r>
            <a:r>
              <a:rPr lang="en-US" altLang="zh-CN" sz="2400" dirty="0">
                <a:solidFill>
                  <a:srgbClr val="FF0000"/>
                </a:solidFill>
              </a:rPr>
              <a:t>1, ..., </a:t>
            </a:r>
            <a:r>
              <a:rPr lang="zh-CN" altLang="en-US" sz="2400" dirty="0">
                <a:solidFill>
                  <a:srgbClr val="FF0000"/>
                </a:solidFill>
              </a:rPr>
              <a:t>标识符</a:t>
            </a:r>
            <a:r>
              <a:rPr lang="en-US" altLang="zh-CN" sz="2400" dirty="0">
                <a:solidFill>
                  <a:srgbClr val="FF0000"/>
                </a:solidFill>
              </a:rPr>
              <a:t>n;</a:t>
            </a:r>
            <a:endParaRPr lang="zh-CN" altLang="en-US" sz="2400" dirty="0">
              <a:solidFill>
                <a:srgbClr val="FF0000"/>
              </a:solidFill>
            </a:endParaRPr>
          </a:p>
          <a:p>
            <a:pPr marL="0" indent="0" algn="ctr">
              <a:spcBef>
                <a:spcPts val="600"/>
              </a:spcBef>
              <a:spcAft>
                <a:spcPts val="600"/>
              </a:spcAft>
              <a:buFont typeface="Wingdings" panose="05000000000000000000" pitchFamily="2" charset="2"/>
              <a:buNone/>
              <a:defRPr/>
            </a:pPr>
            <a:r>
              <a:rPr lang="zh-CN" altLang="en-US" sz="2400" dirty="0"/>
              <a:t>如</a:t>
            </a:r>
            <a:r>
              <a:rPr lang="zh-CN" altLang="en-GB" sz="2400" dirty="0"/>
              <a:t>：</a:t>
            </a:r>
            <a:r>
              <a:rPr lang="en-US" altLang="zh-CN" sz="2400" dirty="0"/>
              <a:t>location  dot1, dot2;</a:t>
            </a:r>
            <a:endParaRPr lang="en-US" altLang="zh-CN" sz="2400" dirty="0"/>
          </a:p>
        </p:txBody>
      </p:sp>
      <p:sp>
        <p:nvSpPr>
          <p:cNvPr id="16387" name="标题 9"/>
          <p:cNvSpPr>
            <a:spLocks noGrp="1" noChangeArrowheads="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endParaRPr lang="zh-CN" altLang="en-US">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bwMode="auto">
          <a:xfrm>
            <a:off x="495300" y="981075"/>
            <a:ext cx="9288463" cy="5759450"/>
          </a:xfrm>
        </p:spPr>
        <p:txBody>
          <a:bodyPr vert="horz" wrap="square" lIns="91440" tIns="45720" rIns="91440" bIns="45720" numCol="1" anchor="t" anchorCtr="0" compatLnSpc="1"/>
          <a:lstStyle/>
          <a:p>
            <a:pPr>
              <a:buFont typeface="Wingdings" panose="05000000000000000000" pitchFamily="2" charset="2"/>
              <a:buNone/>
              <a:defRPr/>
            </a:pPr>
            <a:r>
              <a:rPr lang="en-US" altLang="zh-CN" sz="3000" dirty="0">
                <a:solidFill>
                  <a:srgbClr val="3333FF"/>
                </a:solidFill>
                <a:ea typeface="楷体_GB2312"/>
              </a:rPr>
              <a:t>3</a:t>
            </a:r>
            <a:r>
              <a:rPr lang="zh-CN" altLang="en-US" sz="3000" dirty="0">
                <a:solidFill>
                  <a:srgbClr val="3333FF"/>
                </a:solidFill>
                <a:ea typeface="楷体_GB2312"/>
              </a:rPr>
              <a:t>、成员的访问</a:t>
            </a:r>
            <a:endParaRPr lang="en-US" altLang="zh-CN" sz="3000" dirty="0">
              <a:solidFill>
                <a:srgbClr val="3333FF"/>
              </a:solidFill>
              <a:ea typeface="楷体_GB2312"/>
            </a:endParaRPr>
          </a:p>
          <a:p>
            <a:pPr>
              <a:buFont typeface="Wingdings" panose="05000000000000000000" pitchFamily="2" charset="2"/>
              <a:buNone/>
              <a:defRPr/>
            </a:pPr>
            <a:r>
              <a:rPr lang="zh-CN" altLang="en-US" sz="2400" dirty="0"/>
              <a:t>（</a:t>
            </a:r>
            <a:r>
              <a:rPr lang="en-US" altLang="zh-CN" sz="2400" dirty="0"/>
              <a:t>1</a:t>
            </a:r>
            <a:r>
              <a:rPr lang="zh-CN" altLang="en-US" sz="2400" dirty="0"/>
              <a:t>）</a:t>
            </a:r>
            <a:r>
              <a:rPr lang="zh-CN" altLang="en-US" sz="2400" dirty="0">
                <a:solidFill>
                  <a:srgbClr val="3333FF"/>
                </a:solidFill>
              </a:rPr>
              <a:t>通过对象调用成员</a:t>
            </a:r>
            <a:endParaRPr lang="zh-CN" altLang="en-US" sz="2400" dirty="0">
              <a:solidFill>
                <a:srgbClr val="3333FF"/>
              </a:solidFill>
            </a:endParaRPr>
          </a:p>
          <a:p>
            <a:pPr>
              <a:buFont typeface="Wingdings" panose="05000000000000000000" pitchFamily="2" charset="2"/>
              <a:buNone/>
              <a:defRPr/>
            </a:pPr>
            <a:r>
              <a:rPr lang="zh-CN" altLang="en-US" sz="2400" dirty="0">
                <a:solidFill>
                  <a:srgbClr val="FF0000"/>
                </a:solidFill>
              </a:rPr>
              <a:t>                         </a:t>
            </a:r>
            <a:r>
              <a:rPr lang="zh-CN" altLang="en-US" sz="2400" dirty="0"/>
              <a:t>格式： </a:t>
            </a:r>
            <a:r>
              <a:rPr lang="zh-CN" altLang="en-US" sz="2400" dirty="0">
                <a:solidFill>
                  <a:srgbClr val="FF0000"/>
                </a:solidFill>
              </a:rPr>
              <a:t>对象名</a:t>
            </a:r>
            <a:r>
              <a:rPr lang="en-US" altLang="zh-CN" sz="2400" dirty="0">
                <a:solidFill>
                  <a:srgbClr val="FF0000"/>
                </a:solidFill>
              </a:rPr>
              <a:t>.</a:t>
            </a:r>
            <a:r>
              <a:rPr lang="zh-CN" altLang="en-US" sz="2400" dirty="0">
                <a:solidFill>
                  <a:srgbClr val="FF0000"/>
                </a:solidFill>
              </a:rPr>
              <a:t>公有成员</a:t>
            </a:r>
            <a:endParaRPr lang="zh-CN" altLang="en-US" sz="2400" dirty="0">
              <a:solidFill>
                <a:srgbClr val="FF0000"/>
              </a:solidFill>
            </a:endParaRPr>
          </a:p>
          <a:p>
            <a:pPr>
              <a:buFont typeface="Wingdings" panose="05000000000000000000" pitchFamily="2" charset="2"/>
              <a:buNone/>
              <a:defRPr/>
            </a:pPr>
            <a:r>
              <a:rPr lang="zh-CN" altLang="en-US" sz="2400" dirty="0"/>
              <a:t>          其中，“</a:t>
            </a:r>
            <a:r>
              <a:rPr lang="en-US" altLang="zh-CN" sz="2400" dirty="0"/>
              <a:t>.”</a:t>
            </a:r>
            <a:r>
              <a:rPr lang="zh-CN" altLang="en-US" sz="2400" dirty="0"/>
              <a:t>称为</a:t>
            </a:r>
            <a:r>
              <a:rPr lang="zh-CN" altLang="en-US" sz="2400" dirty="0">
                <a:solidFill>
                  <a:srgbClr val="D60093"/>
                </a:solidFill>
              </a:rPr>
              <a:t>对象选择符</a:t>
            </a:r>
            <a:r>
              <a:rPr lang="zh-CN" altLang="en-US" sz="2400" dirty="0"/>
              <a:t>，简称</a:t>
            </a:r>
            <a:r>
              <a:rPr lang="zh-CN" altLang="en-US" sz="2400" dirty="0">
                <a:solidFill>
                  <a:srgbClr val="D60093"/>
                </a:solidFill>
              </a:rPr>
              <a:t>点运算符</a:t>
            </a:r>
            <a:endParaRPr lang="zh-CN" altLang="en-US" sz="2400" dirty="0">
              <a:solidFill>
                <a:srgbClr val="D60093"/>
              </a:solidFill>
            </a:endParaRPr>
          </a:p>
          <a:p>
            <a:pPr>
              <a:buFont typeface="Wingdings" panose="05000000000000000000" pitchFamily="2" charset="2"/>
              <a:buNone/>
              <a:defRPr/>
            </a:pPr>
            <a:r>
              <a:rPr lang="zh-CN" altLang="en-US" sz="2400" dirty="0"/>
              <a:t>（</a:t>
            </a:r>
            <a:r>
              <a:rPr lang="en-US" altLang="zh-CN" sz="2400" dirty="0"/>
              <a:t>2</a:t>
            </a:r>
            <a:r>
              <a:rPr lang="zh-CN" altLang="en-US" sz="2400" dirty="0"/>
              <a:t>）</a:t>
            </a:r>
            <a:r>
              <a:rPr lang="zh-CN" altLang="en-US" sz="2400" dirty="0">
                <a:solidFill>
                  <a:srgbClr val="3333FF"/>
                </a:solidFill>
              </a:rPr>
              <a:t>通过指向对象的指针调用成员</a:t>
            </a:r>
            <a:endParaRPr lang="zh-CN" altLang="en-US" sz="2400" dirty="0">
              <a:solidFill>
                <a:srgbClr val="3333FF"/>
              </a:solidFill>
            </a:endParaRPr>
          </a:p>
          <a:p>
            <a:pPr>
              <a:buFont typeface="Wingdings" panose="05000000000000000000" pitchFamily="2" charset="2"/>
              <a:buNone/>
              <a:defRPr/>
            </a:pPr>
            <a:r>
              <a:rPr lang="zh-CN" altLang="en-US" sz="2400" dirty="0">
                <a:solidFill>
                  <a:srgbClr val="FF0000"/>
                </a:solidFill>
              </a:rPr>
              <a:t>                        </a:t>
            </a:r>
            <a:r>
              <a:rPr lang="zh-CN" altLang="en-US" sz="2400" dirty="0"/>
              <a:t>格式： </a:t>
            </a:r>
            <a:r>
              <a:rPr lang="zh-CN" altLang="en-US" sz="2400" dirty="0">
                <a:solidFill>
                  <a:srgbClr val="FF0000"/>
                </a:solidFill>
              </a:rPr>
              <a:t>指向对象的指针</a:t>
            </a:r>
            <a:r>
              <a:rPr lang="en-US" altLang="zh-CN" sz="2400" dirty="0">
                <a:solidFill>
                  <a:srgbClr val="FF0000"/>
                </a:solidFill>
              </a:rPr>
              <a:t>-&gt;</a:t>
            </a:r>
            <a:r>
              <a:rPr lang="zh-CN" altLang="en-US" sz="2400" dirty="0">
                <a:solidFill>
                  <a:srgbClr val="FF0000"/>
                </a:solidFill>
              </a:rPr>
              <a:t>公有成员</a:t>
            </a:r>
            <a:endParaRPr lang="zh-CN" altLang="en-US" sz="2400" dirty="0">
              <a:solidFill>
                <a:srgbClr val="FF0000"/>
              </a:solidFill>
            </a:endParaRPr>
          </a:p>
          <a:p>
            <a:pPr>
              <a:buFont typeface="Wingdings" panose="05000000000000000000" pitchFamily="2" charset="2"/>
              <a:buNone/>
              <a:defRPr/>
            </a:pPr>
            <a:r>
              <a:rPr lang="zh-CN" altLang="en-US" sz="2400" dirty="0">
                <a:solidFill>
                  <a:srgbClr val="3333FF"/>
                </a:solidFill>
              </a:rPr>
              <a:t>                            </a:t>
            </a:r>
            <a:r>
              <a:rPr lang="zh-CN" altLang="en-US" sz="2400" dirty="0"/>
              <a:t>或    </a:t>
            </a:r>
            <a:r>
              <a:rPr lang="en-US" altLang="zh-CN" sz="2400" dirty="0">
                <a:solidFill>
                  <a:srgbClr val="FF0000"/>
                </a:solidFill>
              </a:rPr>
              <a:t>(*</a:t>
            </a:r>
            <a:r>
              <a:rPr lang="zh-CN" altLang="en-US" sz="2400" dirty="0">
                <a:solidFill>
                  <a:srgbClr val="FF0000"/>
                </a:solidFill>
              </a:rPr>
              <a:t>对象指针名</a:t>
            </a:r>
            <a:r>
              <a:rPr lang="en-US" altLang="zh-CN" sz="2400" dirty="0">
                <a:solidFill>
                  <a:srgbClr val="FF0000"/>
                </a:solidFill>
              </a:rPr>
              <a:t>).</a:t>
            </a:r>
            <a:r>
              <a:rPr lang="zh-CN" altLang="en-US" sz="2400" dirty="0">
                <a:solidFill>
                  <a:srgbClr val="FF0000"/>
                </a:solidFill>
              </a:rPr>
              <a:t>公有成员</a:t>
            </a:r>
            <a:endParaRPr lang="zh-CN" altLang="en-US" sz="2400" dirty="0">
              <a:solidFill>
                <a:srgbClr val="FF0000"/>
              </a:solidFill>
            </a:endParaRPr>
          </a:p>
          <a:p>
            <a:pPr>
              <a:buFont typeface="Wingdings" panose="05000000000000000000" pitchFamily="2" charset="2"/>
              <a:buNone/>
              <a:defRPr/>
            </a:pPr>
            <a:r>
              <a:rPr lang="zh-CN" altLang="en-US" sz="2400" dirty="0"/>
              <a:t>（</a:t>
            </a:r>
            <a:r>
              <a:rPr lang="en-US" altLang="zh-CN" sz="2400" dirty="0"/>
              <a:t>3</a:t>
            </a:r>
            <a:r>
              <a:rPr lang="zh-CN" altLang="en-US" sz="2400" dirty="0"/>
              <a:t>）</a:t>
            </a:r>
            <a:r>
              <a:rPr lang="zh-CN" altLang="en-US" sz="2400" dirty="0">
                <a:solidFill>
                  <a:srgbClr val="3333FF"/>
                </a:solidFill>
              </a:rPr>
              <a:t>通过对象的引用调用成员</a:t>
            </a:r>
            <a:endParaRPr lang="zh-CN" altLang="en-US" sz="2400" dirty="0">
              <a:solidFill>
                <a:srgbClr val="3333FF"/>
              </a:solidFill>
            </a:endParaRPr>
          </a:p>
          <a:p>
            <a:pPr>
              <a:buFont typeface="Wingdings" panose="05000000000000000000" pitchFamily="2" charset="2"/>
              <a:buNone/>
              <a:defRPr/>
            </a:pPr>
            <a:r>
              <a:rPr lang="zh-CN" altLang="en-US" sz="2400" dirty="0"/>
              <a:t>                        格式： </a:t>
            </a:r>
            <a:r>
              <a:rPr lang="zh-CN" altLang="en-US" sz="2400" dirty="0">
                <a:solidFill>
                  <a:srgbClr val="FF0000"/>
                </a:solidFill>
              </a:rPr>
              <a:t>对象的引用</a:t>
            </a:r>
            <a:r>
              <a:rPr lang="en-US" altLang="zh-CN" sz="2400" dirty="0">
                <a:solidFill>
                  <a:srgbClr val="FF0000"/>
                </a:solidFill>
              </a:rPr>
              <a:t>.</a:t>
            </a:r>
            <a:r>
              <a:rPr lang="zh-CN" altLang="en-US" sz="2400" dirty="0">
                <a:solidFill>
                  <a:srgbClr val="FF0000"/>
                </a:solidFill>
              </a:rPr>
              <a:t>公有成员</a:t>
            </a:r>
            <a:endParaRPr lang="zh-CN" altLang="en-US" sz="2400" dirty="0">
              <a:solidFill>
                <a:srgbClr val="FF0000"/>
              </a:solidFill>
            </a:endParaRPr>
          </a:p>
          <a:p>
            <a:pPr marL="0" indent="0">
              <a:lnSpc>
                <a:spcPct val="120000"/>
              </a:lnSpc>
              <a:buFont typeface="Wingdings" panose="05000000000000000000" pitchFamily="2" charset="2"/>
              <a:buNone/>
              <a:defRPr/>
            </a:pPr>
            <a:r>
              <a:rPr lang="zh-CN" altLang="en-US" sz="2400" dirty="0"/>
              <a:t>         需要注意：</a:t>
            </a:r>
            <a:r>
              <a:rPr lang="zh-CN" altLang="en-US" sz="2400" dirty="0">
                <a:solidFill>
                  <a:srgbClr val="FF0000"/>
                </a:solidFill>
              </a:rPr>
              <a:t>只有</a:t>
            </a:r>
            <a:r>
              <a:rPr lang="en-US" altLang="zh-CN" sz="2400" dirty="0">
                <a:solidFill>
                  <a:srgbClr val="FF0000"/>
                </a:solidFill>
              </a:rPr>
              <a:t>public</a:t>
            </a:r>
            <a:r>
              <a:rPr lang="zh-CN" altLang="en-US" sz="2400" dirty="0">
                <a:solidFill>
                  <a:srgbClr val="FF0000"/>
                </a:solidFill>
              </a:rPr>
              <a:t>区域中定义的公有成员，才能使用点运算符访问</a:t>
            </a:r>
            <a:r>
              <a:rPr lang="zh-CN" altLang="en-US" sz="2400" dirty="0"/>
              <a:t>。</a:t>
            </a:r>
            <a:r>
              <a:rPr lang="zh-CN" altLang="en-US" sz="2400" dirty="0">
                <a:solidFill>
                  <a:srgbClr val="FF0000"/>
                </a:solidFill>
              </a:rPr>
              <a:t>类外</a:t>
            </a:r>
            <a:r>
              <a:rPr lang="zh-CN" altLang="en-US" sz="2400" dirty="0"/>
              <a:t>不能直接访问类的私有成员和保护成员，但</a:t>
            </a:r>
            <a:r>
              <a:rPr lang="zh-CN" altLang="en-US" sz="2400" dirty="0">
                <a:solidFill>
                  <a:srgbClr val="D60093"/>
                </a:solidFill>
              </a:rPr>
              <a:t>可以通过该类的公有成员函数来访问它们 </a:t>
            </a:r>
            <a:endParaRPr lang="zh-CN" altLang="en-US" sz="2400" dirty="0">
              <a:solidFill>
                <a:srgbClr val="D60093"/>
              </a:solidFill>
            </a:endParaRPr>
          </a:p>
        </p:txBody>
      </p:sp>
      <p:sp>
        <p:nvSpPr>
          <p:cNvPr id="17411" name="标题 9"/>
          <p:cNvSpPr>
            <a:spLocks noGrp="1" noChangeArrowheads="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endParaRPr lang="zh-CN" altLang="en-US">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bwMode="auto">
          <a:xfrm>
            <a:off x="344488" y="44450"/>
            <a:ext cx="9288462" cy="6767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36000" rIns="36000" bIns="36000" numCol="1" anchor="t" anchorCtr="0" compatLnSpc="1"/>
          <a:lstStyle/>
          <a:p>
            <a:pPr>
              <a:buFont typeface="Wingdings" panose="05000000000000000000" pitchFamily="2" charset="2"/>
              <a:buNone/>
            </a:pPr>
            <a:r>
              <a:rPr lang="en-US" altLang="zh-CN" sz="2400"/>
              <a:t>class Myclock</a:t>
            </a:r>
            <a:endParaRPr lang="en-US" altLang="zh-CN" sz="2400"/>
          </a:p>
          <a:p>
            <a:pPr>
              <a:buFont typeface="Wingdings" panose="05000000000000000000" pitchFamily="2" charset="2"/>
              <a:buNone/>
            </a:pPr>
            <a:r>
              <a:rPr lang="en-US" altLang="zh-CN" sz="2400"/>
              <a:t>{</a:t>
            </a:r>
            <a:endParaRPr lang="en-US" altLang="zh-CN" sz="2400"/>
          </a:p>
          <a:p>
            <a:pPr>
              <a:buFont typeface="Wingdings" panose="05000000000000000000" pitchFamily="2" charset="2"/>
              <a:buNone/>
            </a:pPr>
            <a:r>
              <a:rPr lang="en-US" altLang="zh-CN" sz="2400"/>
              <a:t>          int hour, minute, second;</a:t>
            </a:r>
            <a:endParaRPr lang="en-US" altLang="zh-CN" sz="2400"/>
          </a:p>
          <a:p>
            <a:pPr>
              <a:buFont typeface="Wingdings" panose="05000000000000000000" pitchFamily="2" charset="2"/>
              <a:buNone/>
            </a:pPr>
            <a:r>
              <a:rPr lang="en-US" altLang="zh-CN" sz="2400"/>
              <a:t>    public:</a:t>
            </a:r>
            <a:endParaRPr lang="en-US" altLang="zh-CN" sz="2400"/>
          </a:p>
          <a:p>
            <a:pPr>
              <a:buFont typeface="Wingdings" panose="05000000000000000000" pitchFamily="2" charset="2"/>
              <a:buNone/>
            </a:pPr>
            <a:r>
              <a:rPr lang="en-US" altLang="zh-CN" sz="2400"/>
              <a:t>          void init();</a:t>
            </a:r>
            <a:endParaRPr lang="en-US" altLang="zh-CN" sz="2400"/>
          </a:p>
          <a:p>
            <a:pPr>
              <a:buFont typeface="Wingdings" panose="05000000000000000000" pitchFamily="2" charset="2"/>
              <a:buNone/>
            </a:pPr>
            <a:r>
              <a:rPr lang="en-US" altLang="zh-CN" sz="2400"/>
              <a:t>          void updata();</a:t>
            </a:r>
            <a:endParaRPr lang="en-US" altLang="zh-CN" sz="2400"/>
          </a:p>
          <a:p>
            <a:pPr>
              <a:buFont typeface="Wingdings" panose="05000000000000000000" pitchFamily="2" charset="2"/>
              <a:buNone/>
            </a:pPr>
            <a:r>
              <a:rPr lang="en-US" altLang="zh-CN" sz="2400"/>
              <a:t>          void display();</a:t>
            </a:r>
            <a:endParaRPr lang="en-US" altLang="zh-CN" sz="2400"/>
          </a:p>
          <a:p>
            <a:pPr>
              <a:buFont typeface="Wingdings" panose="05000000000000000000" pitchFamily="2" charset="2"/>
              <a:buNone/>
            </a:pPr>
            <a:r>
              <a:rPr lang="en-US" altLang="zh-CN" sz="2400"/>
              <a:t>};</a:t>
            </a:r>
            <a:endParaRPr lang="en-US" altLang="zh-CN" sz="2400"/>
          </a:p>
          <a:p>
            <a:pPr>
              <a:buFont typeface="Wingdings" panose="05000000000000000000" pitchFamily="2" charset="2"/>
              <a:buNone/>
            </a:pPr>
            <a:r>
              <a:rPr lang="en-US" altLang="zh-CN" sz="2400"/>
              <a:t>Myclock clock, *pclock;     //</a:t>
            </a:r>
            <a:r>
              <a:rPr lang="zh-CN" altLang="en-US" sz="2400"/>
              <a:t>定义</a:t>
            </a:r>
            <a:r>
              <a:rPr lang="en-US" altLang="zh-CN" sz="2400"/>
              <a:t>Myclock</a:t>
            </a:r>
            <a:r>
              <a:rPr lang="zh-CN" altLang="en-US" sz="2400"/>
              <a:t>类对象</a:t>
            </a:r>
            <a:r>
              <a:rPr lang="en-US" altLang="zh-CN" sz="2400"/>
              <a:t>clock</a:t>
            </a:r>
            <a:r>
              <a:rPr lang="zh-CN" altLang="en-US" sz="2400"/>
              <a:t>和指向该</a:t>
            </a:r>
            <a:endParaRPr lang="en-US" altLang="zh-CN" sz="2400"/>
          </a:p>
          <a:p>
            <a:pPr>
              <a:buFont typeface="Wingdings" panose="05000000000000000000" pitchFamily="2" charset="2"/>
              <a:buNone/>
            </a:pPr>
            <a:r>
              <a:rPr lang="zh-CN" altLang="en-US" sz="2400"/>
              <a:t>                                               类对象的指针</a:t>
            </a:r>
            <a:r>
              <a:rPr lang="en-US" altLang="zh-CN" sz="2400"/>
              <a:t>pclock</a:t>
            </a:r>
            <a:endParaRPr lang="en-US" altLang="zh-CN" sz="2400"/>
          </a:p>
          <a:p>
            <a:pPr>
              <a:buFont typeface="Wingdings" panose="05000000000000000000" pitchFamily="2" charset="2"/>
              <a:buNone/>
            </a:pPr>
            <a:r>
              <a:rPr lang="en-US" altLang="zh-CN" sz="2400">
                <a:solidFill>
                  <a:srgbClr val="FF0000"/>
                </a:solidFill>
              </a:rPr>
              <a:t>clock.init(); </a:t>
            </a:r>
            <a:r>
              <a:rPr lang="en-US" altLang="zh-CN" sz="2400"/>
              <a:t>                        //</a:t>
            </a:r>
            <a:r>
              <a:rPr lang="zh-CN" altLang="en-US" sz="2400"/>
              <a:t>通过对象访问公有成员函数</a:t>
            </a:r>
            <a:endParaRPr lang="zh-CN" altLang="en-US" sz="2400"/>
          </a:p>
          <a:p>
            <a:pPr>
              <a:buFont typeface="Wingdings" panose="05000000000000000000" pitchFamily="2" charset="2"/>
              <a:buNone/>
            </a:pPr>
            <a:r>
              <a:rPr lang="en-US" altLang="zh-CN" sz="2400"/>
              <a:t>pclock=&amp;clock;                  //</a:t>
            </a:r>
            <a:r>
              <a:rPr lang="zh-CN" altLang="en-US" sz="2400"/>
              <a:t>对象指针</a:t>
            </a:r>
            <a:r>
              <a:rPr lang="en-US" altLang="zh-CN" sz="2400"/>
              <a:t>pclock</a:t>
            </a:r>
            <a:r>
              <a:rPr lang="zh-CN" altLang="en-US" sz="2400"/>
              <a:t>指向对象</a:t>
            </a:r>
            <a:r>
              <a:rPr lang="en-US" altLang="zh-CN" sz="2400"/>
              <a:t>clock</a:t>
            </a:r>
            <a:endParaRPr lang="en-US" altLang="zh-CN" sz="2400"/>
          </a:p>
          <a:p>
            <a:pPr>
              <a:buFont typeface="Wingdings" panose="05000000000000000000" pitchFamily="2" charset="2"/>
              <a:buNone/>
            </a:pPr>
            <a:r>
              <a:rPr lang="en-US" altLang="zh-CN" sz="2400">
                <a:solidFill>
                  <a:srgbClr val="FF0000"/>
                </a:solidFill>
              </a:rPr>
              <a:t>pclock-&gt;display();             </a:t>
            </a:r>
            <a:r>
              <a:rPr lang="en-US" altLang="zh-CN" sz="2400"/>
              <a:t>//</a:t>
            </a:r>
            <a:r>
              <a:rPr lang="zh-CN" altLang="en-US" sz="2400"/>
              <a:t>通过对象指针访问公有成员函数</a:t>
            </a:r>
            <a:endParaRPr lang="zh-CN" altLang="en-US" sz="2400"/>
          </a:p>
          <a:p>
            <a:pPr>
              <a:buFont typeface="Wingdings" panose="05000000000000000000" pitchFamily="2" charset="2"/>
              <a:buNone/>
            </a:pPr>
            <a:r>
              <a:rPr lang="en-US" altLang="zh-CN" sz="2400">
                <a:solidFill>
                  <a:srgbClr val="3333FF"/>
                </a:solidFill>
              </a:rPr>
              <a:t>clock.hour=4;           </a:t>
            </a:r>
            <a:r>
              <a:rPr lang="en-US" altLang="zh-CN" sz="2400"/>
              <a:t>//</a:t>
            </a:r>
            <a:r>
              <a:rPr lang="zh-CN" altLang="en-US" sz="2400"/>
              <a:t>错误，因为对象不能直接访问类的私有成员</a:t>
            </a:r>
            <a:endParaRPr lang="zh-CN" alt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a:effectLst/>
              </a:rPr>
              <a:t>例题</a:t>
            </a:r>
            <a:endParaRPr lang="zh-CN" altLang="en-US">
              <a:effectLst/>
            </a:endParaRPr>
          </a:p>
        </p:txBody>
      </p:sp>
      <p:sp>
        <p:nvSpPr>
          <p:cNvPr id="19459" name="Rectangle 3"/>
          <p:cNvSpPr>
            <a:spLocks noGrp="1" noChangeArrowheads="1"/>
          </p:cNvSpPr>
          <p:nvPr>
            <p:ph type="body" idx="1"/>
          </p:nvPr>
        </p:nvSpPr>
        <p:spPr bwMode="auto">
          <a:xfrm>
            <a:off x="495300" y="981075"/>
            <a:ext cx="9210675" cy="5759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200000"/>
              </a:lnSpc>
              <a:spcBef>
                <a:spcPts val="1200"/>
              </a:spcBef>
              <a:spcAft>
                <a:spcPts val="1200"/>
              </a:spcAft>
            </a:pPr>
            <a:r>
              <a:rPr lang="en-US" altLang="zh-CN" sz="3600">
                <a:hlinkClick r:id="rId1" action="ppaction://hlinkfile"/>
              </a:rPr>
              <a:t>【</a:t>
            </a:r>
            <a:r>
              <a:rPr lang="zh-CN" altLang="en-US" sz="3600">
                <a:hlinkClick r:id="rId1" action="ppaction://hlinkfile"/>
              </a:rPr>
              <a:t>例</a:t>
            </a:r>
            <a:r>
              <a:rPr lang="en-US" altLang="zh-CN" sz="3600">
                <a:hlinkClick r:id="rId1" action="ppaction://hlinkfile"/>
              </a:rPr>
              <a:t>3.2】</a:t>
            </a:r>
            <a:r>
              <a:rPr lang="zh-CN" altLang="en-US" sz="3600"/>
              <a:t>对象成员的访问举例</a:t>
            </a:r>
            <a:endParaRPr lang="zh-CN" altLang="en-US" sz="3600"/>
          </a:p>
          <a:p>
            <a:pPr>
              <a:lnSpc>
                <a:spcPct val="200000"/>
              </a:lnSpc>
              <a:spcBef>
                <a:spcPts val="1200"/>
              </a:spcBef>
              <a:spcAft>
                <a:spcPts val="1200"/>
              </a:spcAft>
            </a:pPr>
            <a:r>
              <a:rPr lang="en-US" altLang="zh-CN" sz="3600">
                <a:hlinkClick r:id="rId2" action="ppaction://hlinkfile"/>
              </a:rPr>
              <a:t>【</a:t>
            </a:r>
            <a:r>
              <a:rPr lang="zh-CN" altLang="en-US" sz="3600">
                <a:hlinkClick r:id="rId2" action="ppaction://hlinkfile"/>
              </a:rPr>
              <a:t>例</a:t>
            </a:r>
            <a:r>
              <a:rPr lang="en-US" altLang="zh-CN" sz="3600">
                <a:hlinkClick r:id="rId2" action="ppaction://hlinkfile"/>
              </a:rPr>
              <a:t>3.3】</a:t>
            </a:r>
            <a:r>
              <a:rPr lang="zh-CN" altLang="en-US" sz="3600"/>
              <a:t>堆栈</a:t>
            </a:r>
            <a:r>
              <a:rPr lang="en-US" altLang="zh-CN" sz="3600"/>
              <a:t>CStack</a:t>
            </a:r>
            <a:r>
              <a:rPr lang="zh-CN" altLang="en-US" sz="3600"/>
              <a:t>类的实现，该类用于存储字符</a:t>
            </a:r>
            <a:endParaRPr lang="zh-CN" altLang="en-US" sz="3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p:cNvSpPr>
            <a:spLocks noGrp="1" noChangeArrowheads="1"/>
          </p:cNvSpPr>
          <p:nvPr>
            <p:ph type="body" idx="1"/>
          </p:nvPr>
        </p:nvSpPr>
        <p:spPr>
          <a:xfrm>
            <a:off x="495300" y="981075"/>
            <a:ext cx="9137650" cy="5761038"/>
          </a:xfrm>
        </p:spPr>
        <p:txBody>
          <a:bodyPr/>
          <a:lstStyle/>
          <a:p>
            <a:pPr>
              <a:buFont typeface="Wingdings" panose="05000000000000000000" pitchFamily="2" charset="2"/>
              <a:buNone/>
              <a:defRPr/>
            </a:pPr>
            <a:r>
              <a:rPr lang="en-US" altLang="zh-CN" sz="3000" dirty="0">
                <a:solidFill>
                  <a:srgbClr val="3333FF"/>
                </a:solidFill>
              </a:rPr>
              <a:t>4</a:t>
            </a:r>
            <a:r>
              <a:rPr lang="zh-CN" altLang="en-US" sz="3000" dirty="0">
                <a:solidFill>
                  <a:srgbClr val="3333FF"/>
                </a:solidFill>
              </a:rPr>
              <a:t>、名字解析和</a:t>
            </a:r>
            <a:r>
              <a:rPr lang="en-US" altLang="zh-CN" sz="3000" dirty="0">
                <a:solidFill>
                  <a:srgbClr val="3333FF"/>
                </a:solidFill>
              </a:rPr>
              <a:t>this</a:t>
            </a:r>
            <a:r>
              <a:rPr lang="zh-CN" altLang="en-US" sz="3000" dirty="0">
                <a:solidFill>
                  <a:srgbClr val="3333FF"/>
                </a:solidFill>
              </a:rPr>
              <a:t>指针</a:t>
            </a:r>
            <a:endParaRPr lang="en-US" altLang="zh-CN" sz="3000" dirty="0">
              <a:solidFill>
                <a:srgbClr val="3333FF"/>
              </a:solidFill>
            </a:endParaRPr>
          </a:p>
          <a:p>
            <a:pPr marL="0" indent="0">
              <a:lnSpc>
                <a:spcPct val="120000"/>
              </a:lnSpc>
              <a:buFont typeface="Wingdings" panose="05000000000000000000" pitchFamily="2" charset="2"/>
              <a:buNone/>
              <a:defRPr/>
            </a:pPr>
            <a:r>
              <a:rPr lang="zh-CN" altLang="en-US" sz="2600" dirty="0">
                <a:solidFill>
                  <a:srgbClr val="FF0000"/>
                </a:solidFill>
              </a:rPr>
              <a:t>     （</a:t>
            </a:r>
            <a:r>
              <a:rPr lang="en-US" altLang="zh-CN" sz="2600" dirty="0">
                <a:solidFill>
                  <a:srgbClr val="FF0000"/>
                </a:solidFill>
              </a:rPr>
              <a:t>1</a:t>
            </a:r>
            <a:r>
              <a:rPr lang="zh-CN" altLang="en-US" sz="2600" dirty="0">
                <a:solidFill>
                  <a:srgbClr val="FF0000"/>
                </a:solidFill>
              </a:rPr>
              <a:t>）名字解析</a:t>
            </a:r>
            <a:endParaRPr lang="zh-CN" altLang="en-US" sz="2600" dirty="0">
              <a:solidFill>
                <a:srgbClr val="FF0000"/>
              </a:solidFill>
            </a:endParaRPr>
          </a:p>
          <a:p>
            <a:pPr marL="0" indent="0">
              <a:lnSpc>
                <a:spcPct val="130000"/>
              </a:lnSpc>
              <a:buFont typeface="Wingdings" panose="05000000000000000000" pitchFamily="2" charset="2"/>
              <a:buNone/>
              <a:defRPr/>
            </a:pPr>
            <a:r>
              <a:rPr lang="zh-CN" altLang="en-US" sz="2500" dirty="0"/>
              <a:t>       在调用成员函数时，通常使用缩写形式，如上例中的语句</a:t>
            </a:r>
            <a:r>
              <a:rPr lang="en-US" altLang="zh-CN" sz="2500" dirty="0" err="1">
                <a:solidFill>
                  <a:srgbClr val="D60093"/>
                </a:solidFill>
              </a:rPr>
              <a:t>s.set</a:t>
            </a:r>
            <a:r>
              <a:rPr lang="en-US" altLang="zh-CN" sz="2500" dirty="0">
                <a:solidFill>
                  <a:srgbClr val="D60093"/>
                </a:solidFill>
              </a:rPr>
              <a:t>(2,15,1998);</a:t>
            </a:r>
            <a:r>
              <a:rPr lang="zh-CN" altLang="en-US" sz="2500" dirty="0"/>
              <a:t>就是</a:t>
            </a:r>
            <a:r>
              <a:rPr lang="en-US" altLang="zh-CN" sz="2500" dirty="0" err="1">
                <a:solidFill>
                  <a:srgbClr val="D60093"/>
                </a:solidFill>
              </a:rPr>
              <a:t>s.Tdate</a:t>
            </a:r>
            <a:r>
              <a:rPr lang="en-US" altLang="zh-CN" sz="2500" dirty="0">
                <a:solidFill>
                  <a:srgbClr val="D60093"/>
                </a:solidFill>
              </a:rPr>
              <a:t>::set(2,15,1998);</a:t>
            </a:r>
            <a:r>
              <a:rPr lang="zh-CN" altLang="en-US" sz="2500" dirty="0"/>
              <a:t>的缩写，因此可以定义多个类的具有相同名字的成员而不会产生二义性</a:t>
            </a:r>
            <a:endParaRPr lang="zh-CN" altLang="en-US" sz="2500" dirty="0"/>
          </a:p>
          <a:p>
            <a:pPr marL="0" indent="0">
              <a:lnSpc>
                <a:spcPct val="120000"/>
              </a:lnSpc>
              <a:buFont typeface="Wingdings" panose="05000000000000000000" pitchFamily="2" charset="2"/>
              <a:buNone/>
              <a:defRPr/>
            </a:pPr>
            <a:r>
              <a:rPr lang="zh-CN" altLang="en-US" sz="2600" dirty="0">
                <a:solidFill>
                  <a:srgbClr val="FF0000"/>
                </a:solidFill>
              </a:rPr>
              <a:t>     （</a:t>
            </a:r>
            <a:r>
              <a:rPr lang="en-US" altLang="zh-CN" sz="2600" dirty="0">
                <a:solidFill>
                  <a:srgbClr val="FF0000"/>
                </a:solidFill>
              </a:rPr>
              <a:t>2</a:t>
            </a:r>
            <a:r>
              <a:rPr lang="zh-CN" altLang="en-US" sz="2600" dirty="0">
                <a:solidFill>
                  <a:srgbClr val="FF0000"/>
                </a:solidFill>
              </a:rPr>
              <a:t>）</a:t>
            </a:r>
            <a:r>
              <a:rPr lang="en-US" altLang="zh-CN" sz="2600" dirty="0">
                <a:solidFill>
                  <a:srgbClr val="FF0000"/>
                </a:solidFill>
              </a:rPr>
              <a:t>this</a:t>
            </a:r>
            <a:r>
              <a:rPr lang="zh-CN" altLang="en-US" sz="2600" dirty="0">
                <a:solidFill>
                  <a:srgbClr val="FF0000"/>
                </a:solidFill>
              </a:rPr>
              <a:t>指针</a:t>
            </a:r>
            <a:endParaRPr lang="zh-CN" altLang="en-US" sz="2600" dirty="0">
              <a:solidFill>
                <a:srgbClr val="FF0000"/>
              </a:solidFill>
            </a:endParaRPr>
          </a:p>
          <a:p>
            <a:pPr marL="0" indent="0">
              <a:lnSpc>
                <a:spcPct val="130000"/>
              </a:lnSpc>
              <a:buFont typeface="Wingdings" panose="05000000000000000000" pitchFamily="2" charset="2"/>
              <a:buNone/>
              <a:defRPr/>
            </a:pPr>
            <a:r>
              <a:rPr lang="zh-CN" altLang="en-US" sz="2500" dirty="0"/>
              <a:t>       当一个成员函数被调用时，编译系统会自动向它传递一个隐含的参数，该参数是</a:t>
            </a:r>
            <a:r>
              <a:rPr lang="zh-CN" altLang="en-US" sz="2500" dirty="0">
                <a:solidFill>
                  <a:srgbClr val="0000FF"/>
                </a:solidFill>
              </a:rPr>
              <a:t>一个指向调用该成员函数的对象的指针</a:t>
            </a:r>
            <a:r>
              <a:rPr lang="zh-CN" altLang="en-US" sz="2500" dirty="0"/>
              <a:t>，在程序中可以使用关键字</a:t>
            </a:r>
            <a:r>
              <a:rPr lang="en-US" altLang="zh-CN" sz="2500" dirty="0"/>
              <a:t>this</a:t>
            </a:r>
            <a:r>
              <a:rPr lang="zh-CN" altLang="en-US" sz="2500" dirty="0"/>
              <a:t>来引用该指针，因此称该指针为</a:t>
            </a:r>
            <a:r>
              <a:rPr lang="en-US" altLang="zh-CN" sz="2500" dirty="0">
                <a:solidFill>
                  <a:srgbClr val="FF0000"/>
                </a:solidFill>
              </a:rPr>
              <a:t>this</a:t>
            </a:r>
            <a:r>
              <a:rPr lang="zh-CN" altLang="en-US" sz="2500" dirty="0">
                <a:solidFill>
                  <a:srgbClr val="FF0000"/>
                </a:solidFill>
              </a:rPr>
              <a:t>指针</a:t>
            </a:r>
            <a:r>
              <a:rPr lang="zh-CN" altLang="en-US" sz="2500" dirty="0"/>
              <a:t>。</a:t>
            </a:r>
            <a:r>
              <a:rPr lang="en-US" altLang="zh-CN" sz="2500" dirty="0"/>
              <a:t>this</a:t>
            </a:r>
            <a:r>
              <a:rPr lang="zh-CN" altLang="en-US" sz="2500" dirty="0"/>
              <a:t>指针是</a:t>
            </a:r>
            <a:r>
              <a:rPr lang="en-US" altLang="zh-CN" sz="2500" dirty="0"/>
              <a:t>C++</a:t>
            </a:r>
            <a:r>
              <a:rPr lang="zh-CN" altLang="en-US" sz="2500" dirty="0"/>
              <a:t>实现封装的一种机制，它</a:t>
            </a:r>
            <a:r>
              <a:rPr lang="zh-CN" altLang="en-US" sz="2500" dirty="0">
                <a:solidFill>
                  <a:srgbClr val="D60093"/>
                </a:solidFill>
              </a:rPr>
              <a:t>将成员和操作这些成员的成员函数关联在一起</a:t>
            </a:r>
            <a:endParaRPr lang="zh-CN" altLang="en-US" sz="2500" dirty="0">
              <a:solidFill>
                <a:srgbClr val="D60093"/>
              </a:solidFill>
            </a:endParaRPr>
          </a:p>
        </p:txBody>
      </p:sp>
      <p:sp>
        <p:nvSpPr>
          <p:cNvPr id="20483" name="标题 9"/>
          <p:cNvSpPr>
            <a:spLocks noGrp="1" noChangeArrowheads="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endParaRPr lang="zh-CN" altLang="en-US">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Rectangle 3"/>
          <p:cNvSpPr>
            <a:spLocks noGrp="1" noChangeArrowheads="1"/>
          </p:cNvSpPr>
          <p:nvPr>
            <p:ph type="body" idx="1"/>
          </p:nvPr>
        </p:nvSpPr>
        <p:spPr>
          <a:xfrm>
            <a:off x="495300" y="981075"/>
            <a:ext cx="9282113" cy="5761038"/>
          </a:xfrm>
        </p:spPr>
        <p:txBody>
          <a:bodyPr/>
          <a:lstStyle/>
          <a:p>
            <a:pPr>
              <a:buFont typeface="Wingdings" panose="05000000000000000000" pitchFamily="2" charset="2"/>
              <a:buNone/>
              <a:defRPr/>
            </a:pPr>
            <a:r>
              <a:rPr lang="en-US" altLang="zh-CN" sz="2700" dirty="0"/>
              <a:t>void </a:t>
            </a:r>
            <a:r>
              <a:rPr lang="en-US" altLang="zh-CN" sz="2700" dirty="0" err="1"/>
              <a:t>Tdate</a:t>
            </a:r>
            <a:r>
              <a:rPr lang="en-US" altLang="zh-CN" sz="2700" dirty="0"/>
              <a:t>::set(int m, int d, int y)    //</a:t>
            </a:r>
            <a:r>
              <a:rPr lang="zh-CN" altLang="en-US" sz="2700" dirty="0"/>
              <a:t>置日期值</a:t>
            </a:r>
            <a:endParaRPr lang="zh-CN" altLang="en-US" sz="2700" dirty="0"/>
          </a:p>
          <a:p>
            <a:pPr>
              <a:buFont typeface="Wingdings" panose="05000000000000000000" pitchFamily="2" charset="2"/>
              <a:buNone/>
              <a:defRPr/>
            </a:pPr>
            <a:r>
              <a:rPr lang="en-US" altLang="zh-CN" sz="2700" dirty="0"/>
              <a:t>{</a:t>
            </a:r>
            <a:endParaRPr lang="en-US" altLang="zh-CN" sz="2700" dirty="0"/>
          </a:p>
          <a:p>
            <a:pPr>
              <a:buFont typeface="Wingdings" panose="05000000000000000000" pitchFamily="2" charset="2"/>
              <a:buNone/>
              <a:defRPr/>
            </a:pPr>
            <a:r>
              <a:rPr lang="en-US" altLang="zh-CN" sz="2700" dirty="0"/>
              <a:t>      month=m; day=d; year=y;</a:t>
            </a:r>
            <a:endParaRPr lang="en-US" altLang="zh-CN" sz="2700" dirty="0"/>
          </a:p>
          <a:p>
            <a:pPr>
              <a:buFont typeface="Wingdings" panose="05000000000000000000" pitchFamily="2" charset="2"/>
              <a:buNone/>
              <a:defRPr/>
            </a:pPr>
            <a:r>
              <a:rPr lang="en-US" altLang="zh-CN" sz="2700" dirty="0"/>
              <a:t>}</a:t>
            </a:r>
            <a:endParaRPr lang="en-US" altLang="zh-CN" sz="2700" dirty="0"/>
          </a:p>
          <a:p>
            <a:pPr>
              <a:buFont typeface="Wingdings" panose="05000000000000000000" pitchFamily="2" charset="2"/>
              <a:buNone/>
              <a:defRPr/>
            </a:pPr>
            <a:r>
              <a:rPr lang="en-US" altLang="zh-CN" sz="2700" dirty="0"/>
              <a:t>void </a:t>
            </a:r>
            <a:r>
              <a:rPr lang="en-US" altLang="zh-CN" sz="2700" dirty="0" err="1"/>
              <a:t>Tdate</a:t>
            </a:r>
            <a:r>
              <a:rPr lang="en-US" altLang="zh-CN" sz="2700" dirty="0"/>
              <a:t>::set(int m, int d, int y)    //</a:t>
            </a:r>
            <a:r>
              <a:rPr lang="zh-CN" altLang="en-US" sz="2700" dirty="0"/>
              <a:t>置日期值</a:t>
            </a:r>
            <a:endParaRPr lang="zh-CN" altLang="en-US" sz="2700" dirty="0"/>
          </a:p>
          <a:p>
            <a:pPr>
              <a:buFont typeface="Wingdings" panose="05000000000000000000" pitchFamily="2" charset="2"/>
              <a:buNone/>
              <a:defRPr/>
            </a:pPr>
            <a:r>
              <a:rPr lang="en-US" altLang="zh-CN" sz="2700" dirty="0"/>
              <a:t>{</a:t>
            </a:r>
            <a:endParaRPr lang="en-US" altLang="zh-CN" sz="2700" dirty="0"/>
          </a:p>
          <a:p>
            <a:pPr>
              <a:buFont typeface="Wingdings" panose="05000000000000000000" pitchFamily="2" charset="2"/>
              <a:buNone/>
              <a:defRPr/>
            </a:pPr>
            <a:r>
              <a:rPr lang="en-US" altLang="zh-CN" sz="2700" dirty="0"/>
              <a:t>      this-&gt;month=m; this-&gt;day=d; this-&gt;year=y;</a:t>
            </a:r>
            <a:endParaRPr lang="en-US" altLang="zh-CN" sz="2700" dirty="0"/>
          </a:p>
          <a:p>
            <a:pPr>
              <a:buFont typeface="Wingdings" panose="05000000000000000000" pitchFamily="2" charset="2"/>
              <a:buNone/>
              <a:defRPr/>
            </a:pPr>
            <a:r>
              <a:rPr lang="en-US" altLang="zh-CN" sz="2700" dirty="0"/>
              <a:t>}</a:t>
            </a:r>
            <a:endParaRPr lang="en-US" altLang="zh-CN" sz="2700" dirty="0"/>
          </a:p>
          <a:p>
            <a:pPr marL="0" indent="539750">
              <a:lnSpc>
                <a:spcPct val="150000"/>
              </a:lnSpc>
              <a:spcBef>
                <a:spcPts val="1200"/>
              </a:spcBef>
              <a:spcAft>
                <a:spcPts val="1200"/>
              </a:spcAft>
              <a:buFont typeface="Wingdings" panose="05000000000000000000" pitchFamily="2" charset="2"/>
              <a:buNone/>
              <a:defRPr/>
            </a:pPr>
            <a:r>
              <a:rPr lang="zh-CN" altLang="en-US" sz="2700" dirty="0"/>
              <a:t>使用</a:t>
            </a:r>
            <a:r>
              <a:rPr lang="en-US" altLang="zh-CN" sz="2700" dirty="0"/>
              <a:t>this</a:t>
            </a:r>
            <a:r>
              <a:rPr lang="zh-CN" altLang="en-US" sz="2700" dirty="0"/>
              <a:t>指针，保证了</a:t>
            </a:r>
            <a:r>
              <a:rPr lang="zh-CN" altLang="en-US" sz="2700" dirty="0">
                <a:solidFill>
                  <a:srgbClr val="D60093"/>
                </a:solidFill>
              </a:rPr>
              <a:t>每个对象可以拥有不同的数据成员</a:t>
            </a:r>
            <a:r>
              <a:rPr lang="zh-CN" altLang="en-US" sz="2700" dirty="0"/>
              <a:t>，但</a:t>
            </a:r>
            <a:r>
              <a:rPr lang="zh-CN" altLang="en-US" sz="2700" dirty="0">
                <a:solidFill>
                  <a:srgbClr val="D60093"/>
                </a:solidFill>
              </a:rPr>
              <a:t>处理这些数据成员的成员函数代码可以被所有对象共享</a:t>
            </a:r>
            <a:endParaRPr lang="zh-CN" altLang="en-US" sz="2700" dirty="0">
              <a:solidFill>
                <a:srgbClr val="D60093"/>
              </a:solidFill>
            </a:endParaRPr>
          </a:p>
        </p:txBody>
      </p:sp>
      <p:sp>
        <p:nvSpPr>
          <p:cNvPr id="21507" name="标题 9"/>
          <p:cNvSpPr>
            <a:spLocks noGrp="1" noChangeArrowheads="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endParaRPr lang="zh-CN" altLang="en-US">
              <a:effectLs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p:cNvSpPr>
            <a:spLocks noGrp="1" noChangeArrowheads="1"/>
          </p:cNvSpPr>
          <p:nvPr>
            <p:ph type="body" idx="1"/>
          </p:nvPr>
        </p:nvSpPr>
        <p:spPr>
          <a:xfrm>
            <a:off x="495300" y="981075"/>
            <a:ext cx="9066213" cy="5759450"/>
          </a:xfrm>
        </p:spPr>
        <p:txBody>
          <a:bodyPr/>
          <a:lstStyle/>
          <a:p>
            <a:pPr>
              <a:buFont typeface="Wingdings" panose="05000000000000000000" pitchFamily="2" charset="2"/>
              <a:buNone/>
              <a:defRPr/>
            </a:pPr>
            <a:r>
              <a:rPr lang="en-US" altLang="zh-CN" sz="3000" dirty="0">
                <a:solidFill>
                  <a:srgbClr val="3333FF"/>
                </a:solidFill>
              </a:rPr>
              <a:t>5</a:t>
            </a:r>
            <a:r>
              <a:rPr lang="zh-CN" altLang="en-US" sz="3000" dirty="0">
                <a:solidFill>
                  <a:srgbClr val="3333FF"/>
                </a:solidFill>
              </a:rPr>
              <a:t>、带默认参数的成员函数和重载成员函数</a:t>
            </a:r>
            <a:endParaRPr lang="en-US" altLang="zh-CN" sz="3000" dirty="0">
              <a:solidFill>
                <a:srgbClr val="3333FF"/>
              </a:solidFill>
            </a:endParaRPr>
          </a:p>
          <a:p>
            <a:pPr marL="0" indent="624205">
              <a:lnSpc>
                <a:spcPct val="150000"/>
              </a:lnSpc>
              <a:spcBef>
                <a:spcPts val="600"/>
              </a:spcBef>
              <a:spcAft>
                <a:spcPts val="600"/>
              </a:spcAft>
              <a:buFont typeface="Wingdings" panose="05000000000000000000" pitchFamily="2" charset="2"/>
              <a:buNone/>
              <a:defRPr/>
            </a:pPr>
            <a:r>
              <a:rPr lang="zh-CN" altLang="en-US" sz="2600" dirty="0"/>
              <a:t>同普通函数一样，类的成员函数也可以是</a:t>
            </a:r>
            <a:r>
              <a:rPr lang="zh-CN" altLang="en-US" sz="2600" dirty="0">
                <a:solidFill>
                  <a:srgbClr val="FF0000"/>
                </a:solidFill>
              </a:rPr>
              <a:t>带默认参数的函数</a:t>
            </a:r>
            <a:r>
              <a:rPr lang="zh-CN" altLang="en-US" sz="2600" dirty="0"/>
              <a:t>，</a:t>
            </a:r>
            <a:r>
              <a:rPr lang="zh-CN" altLang="en-US" sz="2600" dirty="0">
                <a:solidFill>
                  <a:srgbClr val="FF0000"/>
                </a:solidFill>
              </a:rPr>
              <a:t>其遵循规则与带默认参数的普通函数相同</a:t>
            </a:r>
            <a:r>
              <a:rPr lang="zh-CN" altLang="en-US" sz="2600" dirty="0"/>
              <a:t>。类的成员函数也可以是</a:t>
            </a:r>
            <a:r>
              <a:rPr lang="zh-CN" altLang="en-US" sz="2600" dirty="0">
                <a:solidFill>
                  <a:srgbClr val="FF0000"/>
                </a:solidFill>
              </a:rPr>
              <a:t>重载函数</a:t>
            </a:r>
            <a:r>
              <a:rPr lang="zh-CN" altLang="en-US" sz="2600" dirty="0"/>
              <a:t>，</a:t>
            </a:r>
            <a:r>
              <a:rPr lang="zh-CN" altLang="en-US" sz="2600" dirty="0">
                <a:solidFill>
                  <a:srgbClr val="FF0000"/>
                </a:solidFill>
              </a:rPr>
              <a:t>其重载要求与普通函数的重载要求相同</a:t>
            </a:r>
            <a:endParaRPr lang="zh-CN" altLang="en-US" sz="2600" dirty="0">
              <a:solidFill>
                <a:srgbClr val="FF0000"/>
              </a:solidFill>
            </a:endParaRPr>
          </a:p>
          <a:p>
            <a:pPr marL="0" indent="0" algn="ctr">
              <a:lnSpc>
                <a:spcPct val="150000"/>
              </a:lnSpc>
              <a:spcBef>
                <a:spcPts val="600"/>
              </a:spcBef>
              <a:spcAft>
                <a:spcPts val="600"/>
              </a:spcAft>
              <a:buFont typeface="Wingdings" panose="05000000000000000000" pitchFamily="2" charset="2"/>
              <a:buNone/>
              <a:defRPr/>
            </a:pPr>
            <a:r>
              <a:rPr lang="en-US" altLang="zh-CN" sz="2600" dirty="0">
                <a:hlinkClick r:id="rId1" action="ppaction://hlinkfile"/>
              </a:rPr>
              <a:t>【</a:t>
            </a:r>
            <a:r>
              <a:rPr lang="zh-CN" altLang="en-US" sz="2600" dirty="0">
                <a:hlinkClick r:id="rId1" action="ppaction://hlinkfile"/>
              </a:rPr>
              <a:t>例</a:t>
            </a:r>
            <a:r>
              <a:rPr lang="en-US" altLang="zh-CN" sz="2600" dirty="0">
                <a:hlinkClick r:id="rId1" action="ppaction://hlinkfile"/>
              </a:rPr>
              <a:t>3.4】</a:t>
            </a:r>
            <a:r>
              <a:rPr lang="zh-CN" altLang="en-US" sz="2600" dirty="0"/>
              <a:t>带默认参数的成员函数</a:t>
            </a:r>
            <a:endParaRPr lang="zh-CN" altLang="en-US" sz="2600" dirty="0"/>
          </a:p>
          <a:p>
            <a:pPr marL="0" indent="0" algn="ctr">
              <a:lnSpc>
                <a:spcPct val="150000"/>
              </a:lnSpc>
              <a:spcBef>
                <a:spcPts val="600"/>
              </a:spcBef>
              <a:spcAft>
                <a:spcPts val="600"/>
              </a:spcAft>
              <a:buFont typeface="Wingdings" panose="05000000000000000000" pitchFamily="2" charset="2"/>
              <a:buNone/>
              <a:defRPr/>
            </a:pPr>
            <a:r>
              <a:rPr lang="en-US" altLang="zh-CN" sz="2600" dirty="0">
                <a:hlinkClick r:id="rId2" action="ppaction://hlinkfile"/>
              </a:rPr>
              <a:t>【</a:t>
            </a:r>
            <a:r>
              <a:rPr lang="zh-CN" altLang="en-US" sz="2600" dirty="0">
                <a:hlinkClick r:id="rId2" action="ppaction://hlinkfile"/>
              </a:rPr>
              <a:t>例</a:t>
            </a:r>
            <a:r>
              <a:rPr lang="en-US" altLang="zh-CN" sz="2600" dirty="0">
                <a:hlinkClick r:id="rId2" action="ppaction://hlinkfile"/>
              </a:rPr>
              <a:t>3.5】</a:t>
            </a:r>
            <a:r>
              <a:rPr lang="zh-CN" altLang="en-US" sz="2600" dirty="0"/>
              <a:t>重载成员函数</a:t>
            </a:r>
            <a:endParaRPr lang="zh-CN" altLang="en-US" sz="2600" dirty="0"/>
          </a:p>
        </p:txBody>
      </p:sp>
      <p:sp>
        <p:nvSpPr>
          <p:cNvPr id="22531" name="标题 10"/>
          <p:cNvSpPr>
            <a:spLocks noGrp="1" noChangeArrowheads="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endParaRPr lang="zh-CN" altLang="en-US">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en-US" altLang="zh-CN">
                <a:effectLst/>
              </a:rPr>
              <a:t>3.1  </a:t>
            </a:r>
            <a:r>
              <a:rPr lang="zh-CN" altLang="en-US">
                <a:effectLst/>
              </a:rPr>
              <a:t>类</a:t>
            </a:r>
            <a:endParaRPr lang="zh-CN" altLang="en-US">
              <a:effectLst/>
            </a:endParaRPr>
          </a:p>
        </p:txBody>
      </p:sp>
      <p:sp>
        <p:nvSpPr>
          <p:cNvPr id="5123" name="Rectangle 3"/>
          <p:cNvSpPr>
            <a:spLocks noGrp="1" noChangeArrowheads="1"/>
          </p:cNvSpPr>
          <p:nvPr>
            <p:ph type="body" idx="1"/>
          </p:nvPr>
        </p:nvSpPr>
        <p:spPr bwMode="auto">
          <a:xfrm>
            <a:off x="495300" y="981075"/>
            <a:ext cx="9282113" cy="5759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14000"/>
              </a:lnSpc>
              <a:spcBef>
                <a:spcPts val="600"/>
              </a:spcBef>
              <a:spcAft>
                <a:spcPts val="600"/>
              </a:spcAft>
            </a:pPr>
            <a:r>
              <a:rPr lang="zh-CN" altLang="en-US" sz="2400"/>
              <a:t>“</a:t>
            </a:r>
            <a:r>
              <a:rPr lang="zh-CN" altLang="en-US" sz="2400">
                <a:solidFill>
                  <a:srgbClr val="FF0000"/>
                </a:solidFill>
              </a:rPr>
              <a:t>面向对象程序设计</a:t>
            </a:r>
            <a:r>
              <a:rPr lang="zh-CN" altLang="en-US" sz="2400"/>
              <a:t>”是程序设计发展到一定阶段的产物。早期采用的是“</a:t>
            </a:r>
            <a:r>
              <a:rPr lang="zh-CN" altLang="en-US" sz="2400">
                <a:solidFill>
                  <a:srgbClr val="D60093"/>
                </a:solidFill>
              </a:rPr>
              <a:t>面向过程程序设计</a:t>
            </a:r>
            <a:r>
              <a:rPr lang="zh-CN" altLang="en-US" sz="2400"/>
              <a:t>”，但是随着计算机处理的问题越来越复杂，“面向过程程序设计”越来越不能满足现实世界的发展需求，“面向对象程序设计”应运而生。将</a:t>
            </a:r>
            <a:r>
              <a:rPr lang="zh-CN" altLang="en-US" sz="2400">
                <a:solidFill>
                  <a:srgbClr val="3333FF"/>
                </a:solidFill>
              </a:rPr>
              <a:t>需要计算机处理的问题</a:t>
            </a:r>
            <a:r>
              <a:rPr lang="zh-CN" altLang="en-US" sz="2400"/>
              <a:t>抽象成</a:t>
            </a:r>
            <a:r>
              <a:rPr lang="zh-CN" altLang="en-US" sz="2400">
                <a:solidFill>
                  <a:srgbClr val="FF0000"/>
                </a:solidFill>
              </a:rPr>
              <a:t>类和对象</a:t>
            </a:r>
            <a:r>
              <a:rPr lang="zh-CN" altLang="en-US" sz="2400"/>
              <a:t>，能够帮助人们实现</a:t>
            </a:r>
            <a:r>
              <a:rPr lang="zh-CN" altLang="en-US" sz="2400">
                <a:solidFill>
                  <a:srgbClr val="3333FF"/>
                </a:solidFill>
              </a:rPr>
              <a:t>对现实世界的抽象和建模</a:t>
            </a:r>
            <a:r>
              <a:rPr lang="zh-CN" altLang="en-US" sz="2400"/>
              <a:t>，更符合</a:t>
            </a:r>
            <a:r>
              <a:rPr lang="zh-CN" altLang="en-US" sz="2400">
                <a:solidFill>
                  <a:srgbClr val="3333FF"/>
                </a:solidFill>
              </a:rPr>
              <a:t>人类的思维逻辑和认知模式</a:t>
            </a:r>
            <a:endParaRPr lang="en-US" altLang="zh-CN" sz="2400"/>
          </a:p>
          <a:p>
            <a:pPr>
              <a:lnSpc>
                <a:spcPct val="114000"/>
              </a:lnSpc>
              <a:spcBef>
                <a:spcPts val="600"/>
              </a:spcBef>
              <a:spcAft>
                <a:spcPts val="600"/>
              </a:spcAft>
            </a:pPr>
            <a:r>
              <a:rPr lang="zh-CN" altLang="en-GB" sz="2400">
                <a:solidFill>
                  <a:srgbClr val="FF0000"/>
                </a:solidFill>
              </a:rPr>
              <a:t>类</a:t>
            </a:r>
            <a:r>
              <a:rPr lang="zh-CN" altLang="en-GB" sz="2400"/>
              <a:t>是</a:t>
            </a:r>
            <a:r>
              <a:rPr lang="zh-CN" altLang="en-GB" sz="2400">
                <a:solidFill>
                  <a:srgbClr val="3333FF"/>
                </a:solidFill>
              </a:rPr>
              <a:t>对一组具有相同</a:t>
            </a:r>
            <a:r>
              <a:rPr lang="zh-CN" altLang="en-US" sz="2400">
                <a:solidFill>
                  <a:srgbClr val="3333FF"/>
                </a:solidFill>
              </a:rPr>
              <a:t>的属性和行为</a:t>
            </a:r>
            <a:r>
              <a:rPr lang="zh-CN" altLang="en-GB" sz="2400">
                <a:solidFill>
                  <a:srgbClr val="3333FF"/>
                </a:solidFill>
              </a:rPr>
              <a:t>的对象的抽象描述</a:t>
            </a:r>
            <a:r>
              <a:rPr lang="zh-CN" altLang="en-GB" sz="2400"/>
              <a:t>，所有这些</a:t>
            </a:r>
            <a:r>
              <a:rPr lang="zh-CN" altLang="en-GB" sz="2400">
                <a:solidFill>
                  <a:srgbClr val="FF0000"/>
                </a:solidFill>
              </a:rPr>
              <a:t>对象</a:t>
            </a:r>
            <a:r>
              <a:rPr lang="zh-CN" altLang="en-GB" sz="2400"/>
              <a:t>都是</a:t>
            </a:r>
            <a:r>
              <a:rPr lang="zh-CN" altLang="en-US" sz="2400"/>
              <a:t>该</a:t>
            </a:r>
            <a:r>
              <a:rPr lang="zh-CN" altLang="en-GB" sz="2400"/>
              <a:t>类的</a:t>
            </a:r>
            <a:r>
              <a:rPr lang="zh-CN" altLang="en-GB" sz="2400">
                <a:solidFill>
                  <a:srgbClr val="3333FF"/>
                </a:solidFill>
              </a:rPr>
              <a:t>实例</a:t>
            </a:r>
            <a:r>
              <a:rPr lang="zh-CN" altLang="en-GB" sz="2400"/>
              <a:t>。类</a:t>
            </a:r>
            <a:r>
              <a:rPr lang="zh-CN" altLang="en-US" sz="2400"/>
              <a:t>具有</a:t>
            </a:r>
            <a:r>
              <a:rPr lang="zh-CN" altLang="en-GB" sz="2400">
                <a:solidFill>
                  <a:srgbClr val="3333FF"/>
                </a:solidFill>
              </a:rPr>
              <a:t>完整解决特定问题的能力</a:t>
            </a:r>
            <a:r>
              <a:rPr lang="zh-CN" altLang="en-GB" sz="2400"/>
              <a:t>，因为类提供了</a:t>
            </a:r>
            <a:r>
              <a:rPr lang="zh-CN" altLang="en-GB" sz="2400">
                <a:solidFill>
                  <a:srgbClr val="FF0000"/>
                </a:solidFill>
              </a:rPr>
              <a:t>数据结构（对象属性）</a:t>
            </a:r>
            <a:r>
              <a:rPr lang="zh-CN" altLang="en-GB" sz="2400"/>
              <a:t>、</a:t>
            </a:r>
            <a:r>
              <a:rPr lang="zh-CN" altLang="en-US" sz="2400">
                <a:solidFill>
                  <a:srgbClr val="FF0000"/>
                </a:solidFill>
              </a:rPr>
              <a:t>操作方法</a:t>
            </a:r>
            <a:r>
              <a:rPr lang="zh-CN" altLang="en-GB" sz="2400">
                <a:solidFill>
                  <a:srgbClr val="FF0000"/>
                </a:solidFill>
              </a:rPr>
              <a:t>（对象行为）</a:t>
            </a:r>
            <a:r>
              <a:rPr lang="zh-CN" altLang="en-US" sz="2400"/>
              <a:t>等解决方案</a:t>
            </a:r>
            <a:endParaRPr lang="zh-CN" altLang="en-GB" sz="2400">
              <a:solidFill>
                <a:srgbClr val="FF0000"/>
              </a:solidFill>
            </a:endParaRPr>
          </a:p>
          <a:p>
            <a:pPr>
              <a:lnSpc>
                <a:spcPct val="114000"/>
              </a:lnSpc>
              <a:spcBef>
                <a:spcPts val="600"/>
              </a:spcBef>
              <a:spcAft>
                <a:spcPts val="600"/>
              </a:spcAft>
            </a:pPr>
            <a:r>
              <a:rPr lang="zh-CN" altLang="en-GB" sz="2400"/>
              <a:t>在</a:t>
            </a:r>
            <a:r>
              <a:rPr lang="en-US" altLang="zh-CN" sz="2400"/>
              <a:t>C++</a:t>
            </a:r>
            <a:r>
              <a:rPr lang="zh-CN" altLang="en-US" sz="2400"/>
              <a:t>中，类的实现涉及两个部分：</a:t>
            </a:r>
            <a:r>
              <a:rPr lang="zh-CN" altLang="en-US" sz="2400">
                <a:solidFill>
                  <a:srgbClr val="FF0000"/>
                </a:solidFill>
              </a:rPr>
              <a:t>数据成员</a:t>
            </a:r>
            <a:r>
              <a:rPr lang="zh-CN" altLang="en-US" sz="2400"/>
              <a:t>和</a:t>
            </a:r>
            <a:r>
              <a:rPr lang="zh-CN" altLang="en-US" sz="2400">
                <a:solidFill>
                  <a:srgbClr val="FF0000"/>
                </a:solidFill>
              </a:rPr>
              <a:t>成员函数</a:t>
            </a:r>
            <a:r>
              <a:rPr lang="zh-CN" altLang="en-US" sz="2400"/>
              <a:t>。</a:t>
            </a:r>
            <a:r>
              <a:rPr lang="zh-CN" altLang="en-US" sz="2400">
                <a:solidFill>
                  <a:srgbClr val="3333FF"/>
                </a:solidFill>
              </a:rPr>
              <a:t>数据成员定义该类对象的属性</a:t>
            </a:r>
            <a:r>
              <a:rPr lang="zh-CN" altLang="en-US" sz="2400"/>
              <a:t>，不同对象的属性值可以不同；</a:t>
            </a:r>
            <a:r>
              <a:rPr lang="zh-CN" altLang="en-US" sz="2400">
                <a:solidFill>
                  <a:srgbClr val="3333FF"/>
                </a:solidFill>
              </a:rPr>
              <a:t>成员函数定义该类对象的行为</a:t>
            </a:r>
            <a:endParaRPr lang="zh-CN" altLang="en-US" sz="2400">
              <a:solidFill>
                <a:srgbClr val="3333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en-US" altLang="zh-CN">
                <a:effectLst/>
              </a:rPr>
              <a:t>3.3 </a:t>
            </a:r>
            <a:r>
              <a:rPr lang="zh-CN" altLang="en-US">
                <a:effectLst/>
              </a:rPr>
              <a:t>构造函数和析构函数</a:t>
            </a:r>
            <a:endParaRPr lang="zh-CN" altLang="en-US">
              <a:effectLst/>
            </a:endParaRPr>
          </a:p>
        </p:txBody>
      </p:sp>
      <p:sp>
        <p:nvSpPr>
          <p:cNvPr id="23555" name="Rectangle 3"/>
          <p:cNvSpPr>
            <a:spLocks noGrp="1" noChangeArrowheads="1"/>
          </p:cNvSpPr>
          <p:nvPr>
            <p:ph type="body" idx="1"/>
          </p:nvPr>
        </p:nvSpPr>
        <p:spPr bwMode="auto">
          <a:xfrm>
            <a:off x="495300" y="981075"/>
            <a:ext cx="9210675" cy="5759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50000"/>
              </a:lnSpc>
              <a:spcBef>
                <a:spcPts val="600"/>
              </a:spcBef>
              <a:spcAft>
                <a:spcPts val="600"/>
              </a:spcAft>
            </a:pPr>
            <a:r>
              <a:rPr lang="zh-CN" altLang="en-US" sz="2800"/>
              <a:t>对象是现实世界实体的一种表示，因此同样具有产生和消亡的状态。在创建一个对象时，对象的状态（即数据成员的取值）是不确定的，所以</a:t>
            </a:r>
            <a:r>
              <a:rPr lang="zh-CN" altLang="en-US" sz="2800">
                <a:solidFill>
                  <a:srgbClr val="3333FF"/>
                </a:solidFill>
              </a:rPr>
              <a:t>必须为对象赋予有意义的初始值（即初始化）</a:t>
            </a:r>
            <a:r>
              <a:rPr lang="zh-CN" altLang="en-US" sz="2800"/>
              <a:t>，并在</a:t>
            </a:r>
            <a:r>
              <a:rPr lang="zh-CN" altLang="en-US" sz="2800">
                <a:solidFill>
                  <a:srgbClr val="3333FF"/>
                </a:solidFill>
              </a:rPr>
              <a:t>对象完成任务后进行撤销（即释放空间）</a:t>
            </a:r>
            <a:endParaRPr lang="en-US" altLang="zh-CN" sz="2800">
              <a:solidFill>
                <a:srgbClr val="3333FF"/>
              </a:solidFill>
            </a:endParaRPr>
          </a:p>
          <a:p>
            <a:pPr>
              <a:lnSpc>
                <a:spcPct val="150000"/>
              </a:lnSpc>
              <a:spcBef>
                <a:spcPts val="600"/>
              </a:spcBef>
              <a:spcAft>
                <a:spcPts val="600"/>
              </a:spcAft>
            </a:pPr>
            <a:r>
              <a:rPr lang="en-US" altLang="zh-CN" sz="2800"/>
              <a:t>C++</a:t>
            </a:r>
            <a:r>
              <a:rPr lang="zh-CN" altLang="en-US" sz="2800"/>
              <a:t>为类提供了称为</a:t>
            </a:r>
            <a:r>
              <a:rPr lang="zh-CN" altLang="en-US" sz="2800">
                <a:solidFill>
                  <a:srgbClr val="FF0000"/>
                </a:solidFill>
              </a:rPr>
              <a:t>构造函数</a:t>
            </a:r>
            <a:r>
              <a:rPr lang="zh-CN" altLang="en-US" sz="2800"/>
              <a:t>和</a:t>
            </a:r>
            <a:r>
              <a:rPr lang="zh-CN" altLang="en-US" sz="2800">
                <a:solidFill>
                  <a:srgbClr val="FF0000"/>
                </a:solidFill>
              </a:rPr>
              <a:t>析构函数</a:t>
            </a:r>
            <a:r>
              <a:rPr lang="zh-CN" altLang="en-US" sz="2800"/>
              <a:t>的两个特殊成员函数：</a:t>
            </a:r>
            <a:r>
              <a:rPr lang="zh-CN" altLang="en-US" sz="2800">
                <a:solidFill>
                  <a:srgbClr val="FF0000"/>
                </a:solidFill>
              </a:rPr>
              <a:t>构造函数</a:t>
            </a:r>
            <a:r>
              <a:rPr lang="zh-CN" altLang="en-US" sz="2800"/>
              <a:t>可以</a:t>
            </a:r>
            <a:r>
              <a:rPr lang="zh-CN" altLang="en-US" sz="2800">
                <a:solidFill>
                  <a:srgbClr val="FF0000"/>
                </a:solidFill>
              </a:rPr>
              <a:t>自动进行对象的初始化</a:t>
            </a:r>
            <a:r>
              <a:rPr lang="zh-CN" altLang="en-US" sz="2800"/>
              <a:t>，而</a:t>
            </a:r>
            <a:r>
              <a:rPr lang="zh-CN" altLang="en-US" sz="2800">
                <a:solidFill>
                  <a:srgbClr val="FF0000"/>
                </a:solidFill>
              </a:rPr>
              <a:t>析构函数</a:t>
            </a:r>
            <a:r>
              <a:rPr lang="zh-CN" altLang="en-US" sz="2800"/>
              <a:t>在</a:t>
            </a:r>
            <a:r>
              <a:rPr lang="zh-CN" altLang="en-US" sz="2800">
                <a:solidFill>
                  <a:srgbClr val="FF0000"/>
                </a:solidFill>
              </a:rPr>
              <a:t>对象撤销时执行清理任务</a:t>
            </a:r>
            <a:r>
              <a:rPr lang="zh-CN" altLang="en-US" sz="2800"/>
              <a:t>，进行善后处理</a:t>
            </a:r>
            <a:endParaRPr lang="en-US" altLang="zh-CN"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bwMode="auto">
          <a:xfrm>
            <a:off x="495300" y="981075"/>
            <a:ext cx="9288463" cy="5759450"/>
          </a:xfrm>
        </p:spPr>
        <p:txBody>
          <a:bodyPr vert="horz" wrap="square" lIns="91440" tIns="45720" rIns="91440" bIns="45720" numCol="1" anchor="t" anchorCtr="0" compatLnSpc="1"/>
          <a:lstStyle/>
          <a:p>
            <a:pPr>
              <a:lnSpc>
                <a:spcPct val="150000"/>
              </a:lnSpc>
              <a:spcBef>
                <a:spcPts val="600"/>
              </a:spcBef>
              <a:spcAft>
                <a:spcPts val="600"/>
              </a:spcAft>
              <a:defRPr/>
            </a:pPr>
            <a:r>
              <a:rPr lang="zh-CN" altLang="en-GB" sz="2600" dirty="0">
                <a:solidFill>
                  <a:srgbClr val="FF0000"/>
                </a:solidFill>
                <a:ea typeface="楷体_GB2312" pitchFamily="49" charset="-122"/>
              </a:rPr>
              <a:t>对象的初始化</a:t>
            </a:r>
            <a:r>
              <a:rPr lang="zh-CN" altLang="en-GB" sz="2600" dirty="0">
                <a:latin typeface="楷体_GB2312" pitchFamily="49" charset="-122"/>
                <a:ea typeface="楷体_GB2312" pitchFamily="49" charset="-122"/>
              </a:rPr>
              <a:t>是指对象数据成员的初始化</a:t>
            </a:r>
            <a:r>
              <a:rPr lang="zh-CN" altLang="en-US" sz="2600" dirty="0">
                <a:latin typeface="楷体_GB2312" pitchFamily="49" charset="-122"/>
                <a:ea typeface="楷体_GB2312" pitchFamily="49" charset="-122"/>
              </a:rPr>
              <a:t>。</a:t>
            </a:r>
            <a:r>
              <a:rPr lang="zh-CN" altLang="en-GB" sz="2600" dirty="0">
                <a:solidFill>
                  <a:srgbClr val="3333FF"/>
                </a:solidFill>
                <a:latin typeface="楷体_GB2312" pitchFamily="49" charset="-122"/>
                <a:ea typeface="楷体_GB2312" pitchFamily="49" charset="-122"/>
              </a:rPr>
              <a:t>在使用对象前，一定要初始化</a:t>
            </a:r>
            <a:r>
              <a:rPr lang="zh-CN" altLang="en-GB" sz="2600" dirty="0">
                <a:latin typeface="楷体_GB2312" pitchFamily="49" charset="-122"/>
                <a:ea typeface="楷体_GB2312" pitchFamily="49" charset="-122"/>
              </a:rPr>
              <a:t>。由于</a:t>
            </a:r>
            <a:r>
              <a:rPr lang="zh-CN" altLang="en-GB" sz="2600" dirty="0">
                <a:solidFill>
                  <a:srgbClr val="FF0000"/>
                </a:solidFill>
                <a:latin typeface="楷体_GB2312" pitchFamily="49" charset="-122"/>
                <a:ea typeface="楷体_GB2312" pitchFamily="49" charset="-122"/>
              </a:rPr>
              <a:t>数据成员一般为私有的</a:t>
            </a:r>
            <a:r>
              <a:rPr lang="en-GB" altLang="zh-CN" sz="2600" dirty="0">
                <a:solidFill>
                  <a:srgbClr val="FF0000"/>
                </a:solidFill>
                <a:latin typeface="楷体_GB2312" pitchFamily="49" charset="-122"/>
                <a:ea typeface="楷体_GB2312" pitchFamily="49" charset="-122"/>
              </a:rPr>
              <a:t>，</a:t>
            </a:r>
            <a:r>
              <a:rPr lang="zh-CN" altLang="en-GB" sz="2600" dirty="0">
                <a:solidFill>
                  <a:srgbClr val="FF0000"/>
                </a:solidFill>
                <a:latin typeface="楷体_GB2312" pitchFamily="49" charset="-122"/>
                <a:ea typeface="楷体_GB2312" pitchFamily="49" charset="-122"/>
              </a:rPr>
              <a:t>所以不能直接赋值</a:t>
            </a:r>
            <a:r>
              <a:rPr lang="zh-CN" altLang="en-GB" sz="2600" dirty="0">
                <a:latin typeface="楷体_GB2312" pitchFamily="49" charset="-122"/>
                <a:ea typeface="楷体_GB2312" pitchFamily="49" charset="-122"/>
              </a:rPr>
              <a:t>。对对象初始化有以下两种方法：</a:t>
            </a:r>
            <a:endParaRPr lang="zh-CN" altLang="en-US" sz="2600" dirty="0">
              <a:latin typeface="楷体_GB2312" pitchFamily="49" charset="-122"/>
              <a:ea typeface="楷体_GB2312" pitchFamily="49" charset="-122"/>
            </a:endParaRPr>
          </a:p>
          <a:p>
            <a:pPr marL="1080135" indent="-900430">
              <a:lnSpc>
                <a:spcPct val="150000"/>
              </a:lnSpc>
              <a:spcBef>
                <a:spcPts val="600"/>
              </a:spcBef>
              <a:spcAft>
                <a:spcPts val="600"/>
              </a:spcAft>
              <a:buFont typeface="Wingdings" panose="05000000000000000000" pitchFamily="2" charset="2"/>
              <a:buNone/>
              <a:defRPr/>
            </a:pPr>
            <a:r>
              <a:rPr lang="zh-CN" altLang="en-US" sz="2600" dirty="0">
                <a:latin typeface="楷体_GB2312" pitchFamily="49" charset="-122"/>
                <a:ea typeface="楷体_GB2312" pitchFamily="49" charset="-122"/>
              </a:rPr>
              <a:t>（</a:t>
            </a:r>
            <a:r>
              <a:rPr lang="en-US" altLang="zh-CN" sz="2600" dirty="0">
                <a:latin typeface="楷体_GB2312" pitchFamily="49" charset="-122"/>
                <a:ea typeface="楷体_GB2312" pitchFamily="49" charset="-122"/>
              </a:rPr>
              <a:t>1</a:t>
            </a:r>
            <a:r>
              <a:rPr lang="zh-CN" altLang="en-US" sz="2600" dirty="0">
                <a:latin typeface="楷体_GB2312" pitchFamily="49" charset="-122"/>
                <a:ea typeface="楷体_GB2312" pitchFamily="49" charset="-122"/>
              </a:rPr>
              <a:t>）第一种方法是</a:t>
            </a:r>
            <a:r>
              <a:rPr lang="zh-CN" altLang="en-US" sz="2600" dirty="0">
                <a:solidFill>
                  <a:srgbClr val="FF0000"/>
                </a:solidFill>
                <a:ea typeface="楷体_GB2312" pitchFamily="49" charset="-122"/>
              </a:rPr>
              <a:t>在</a:t>
            </a:r>
            <a:r>
              <a:rPr lang="zh-CN" altLang="en-GB" sz="2600" dirty="0">
                <a:solidFill>
                  <a:srgbClr val="FF0000"/>
                </a:solidFill>
                <a:ea typeface="楷体_GB2312" pitchFamily="49" charset="-122"/>
              </a:rPr>
              <a:t>类中提供普通成员函数来初始化</a:t>
            </a:r>
            <a:r>
              <a:rPr lang="zh-CN" altLang="en-GB" sz="2600" dirty="0">
                <a:latin typeface="楷体_GB2312" pitchFamily="49" charset="-122"/>
                <a:ea typeface="楷体_GB2312" pitchFamily="49" charset="-122"/>
              </a:rPr>
              <a:t>，但是会造成使用上的不</a:t>
            </a:r>
            <a:r>
              <a:rPr lang="zh-CN" altLang="en-US" sz="2600" dirty="0">
                <a:latin typeface="楷体_GB2312" pitchFamily="49" charset="-122"/>
                <a:ea typeface="楷体_GB2312" pitchFamily="49" charset="-122"/>
              </a:rPr>
              <a:t>方</a:t>
            </a:r>
            <a:r>
              <a:rPr lang="zh-CN" altLang="en-GB" sz="2600" dirty="0">
                <a:latin typeface="楷体_GB2312" pitchFamily="49" charset="-122"/>
                <a:ea typeface="楷体_GB2312" pitchFamily="49" charset="-122"/>
              </a:rPr>
              <a:t>便（</a:t>
            </a:r>
            <a:r>
              <a:rPr lang="zh-CN" altLang="en-GB" sz="2600" dirty="0">
                <a:solidFill>
                  <a:srgbClr val="D60093"/>
                </a:solidFill>
                <a:latin typeface="楷体_GB2312" pitchFamily="49" charset="-122"/>
                <a:ea typeface="楷体_GB2312" pitchFamily="49" charset="-122"/>
              </a:rPr>
              <a:t>使用对象前必须显式调用该</a:t>
            </a:r>
            <a:r>
              <a:rPr lang="zh-CN" altLang="en-US" sz="2600" dirty="0">
                <a:solidFill>
                  <a:srgbClr val="D60093"/>
                </a:solidFill>
                <a:latin typeface="楷体_GB2312" pitchFamily="49" charset="-122"/>
                <a:ea typeface="楷体_GB2312" pitchFamily="49" charset="-122"/>
              </a:rPr>
              <a:t>普通成员</a:t>
            </a:r>
            <a:r>
              <a:rPr lang="zh-CN" altLang="en-GB" sz="2600" dirty="0">
                <a:solidFill>
                  <a:srgbClr val="D60093"/>
                </a:solidFill>
                <a:latin typeface="楷体_GB2312" pitchFamily="49" charset="-122"/>
                <a:ea typeface="楷体_GB2312" pitchFamily="49" charset="-122"/>
              </a:rPr>
              <a:t>函数</a:t>
            </a:r>
            <a:r>
              <a:rPr lang="zh-CN" altLang="en-GB" sz="2600" dirty="0">
                <a:latin typeface="楷体_GB2312" pitchFamily="49" charset="-122"/>
                <a:ea typeface="楷体_GB2312" pitchFamily="49" charset="-122"/>
              </a:rPr>
              <a:t>）和不安全</a:t>
            </a:r>
            <a:r>
              <a:rPr lang="zh-CN" altLang="en-US" sz="2600" dirty="0">
                <a:latin typeface="楷体_GB2312" pitchFamily="49" charset="-122"/>
                <a:ea typeface="楷体_GB2312" pitchFamily="49" charset="-122"/>
              </a:rPr>
              <a:t>（</a:t>
            </a:r>
            <a:r>
              <a:rPr lang="zh-CN" altLang="en-GB" sz="2600" dirty="0">
                <a:solidFill>
                  <a:srgbClr val="CC0099"/>
                </a:solidFill>
                <a:latin typeface="楷体_GB2312" pitchFamily="49" charset="-122"/>
                <a:ea typeface="楷体_GB2312" pitchFamily="49" charset="-122"/>
              </a:rPr>
              <a:t>未调用</a:t>
            </a:r>
            <a:r>
              <a:rPr lang="zh-CN" altLang="en-US" sz="2600" dirty="0">
                <a:solidFill>
                  <a:srgbClr val="CC0099"/>
                </a:solidFill>
                <a:latin typeface="楷体_GB2312" pitchFamily="49" charset="-122"/>
                <a:ea typeface="楷体_GB2312" pitchFamily="49" charset="-122"/>
              </a:rPr>
              <a:t>该普通成员</a:t>
            </a:r>
            <a:r>
              <a:rPr lang="zh-CN" altLang="en-GB" sz="2600" dirty="0">
                <a:solidFill>
                  <a:srgbClr val="CC0099"/>
                </a:solidFill>
                <a:latin typeface="楷体_GB2312" pitchFamily="49" charset="-122"/>
                <a:ea typeface="楷体_GB2312" pitchFamily="49" charset="-122"/>
              </a:rPr>
              <a:t>函数就使用对象</a:t>
            </a:r>
            <a:r>
              <a:rPr lang="zh-CN" altLang="en-US" sz="2600" dirty="0">
                <a:latin typeface="楷体_GB2312" pitchFamily="49" charset="-122"/>
                <a:ea typeface="楷体_GB2312" pitchFamily="49" charset="-122"/>
              </a:rPr>
              <a:t>）</a:t>
            </a:r>
            <a:endParaRPr lang="zh-CN" altLang="en-US" sz="2600" dirty="0">
              <a:latin typeface="楷体_GB2312" pitchFamily="49" charset="-122"/>
              <a:ea typeface="楷体_GB2312" pitchFamily="49" charset="-122"/>
            </a:endParaRPr>
          </a:p>
          <a:p>
            <a:pPr marL="1080135" indent="-900430">
              <a:lnSpc>
                <a:spcPct val="150000"/>
              </a:lnSpc>
              <a:spcBef>
                <a:spcPts val="600"/>
              </a:spcBef>
              <a:spcAft>
                <a:spcPts val="600"/>
              </a:spcAft>
              <a:buFont typeface="Wingdings" panose="05000000000000000000" pitchFamily="2" charset="2"/>
              <a:buNone/>
              <a:defRPr/>
            </a:pPr>
            <a:r>
              <a:rPr lang="zh-CN" altLang="en-US" sz="2600" dirty="0">
                <a:ea typeface="楷体_GB2312" pitchFamily="49" charset="-122"/>
              </a:rPr>
              <a:t>（</a:t>
            </a:r>
            <a:r>
              <a:rPr lang="en-US" altLang="zh-CN" sz="2600" dirty="0">
                <a:ea typeface="楷体_GB2312" pitchFamily="49" charset="-122"/>
              </a:rPr>
              <a:t>2</a:t>
            </a:r>
            <a:r>
              <a:rPr lang="zh-CN" altLang="en-US" sz="2600" dirty="0">
                <a:ea typeface="楷体_GB2312" pitchFamily="49" charset="-122"/>
              </a:rPr>
              <a:t>）另一种方法是</a:t>
            </a:r>
            <a:r>
              <a:rPr lang="zh-CN" altLang="en-US" sz="2600" dirty="0">
                <a:solidFill>
                  <a:srgbClr val="FF0000"/>
                </a:solidFill>
                <a:ea typeface="楷体_GB2312" pitchFamily="49" charset="-122"/>
              </a:rPr>
              <a:t>使用构造函数对对象进行初始化</a:t>
            </a:r>
            <a:endParaRPr lang="en-US" altLang="zh-CN" sz="2600" dirty="0">
              <a:solidFill>
                <a:srgbClr val="FF0000"/>
              </a:solidFill>
              <a:ea typeface="楷体_GB2312" pitchFamily="49" charset="-122"/>
            </a:endParaRPr>
          </a:p>
        </p:txBody>
      </p:sp>
      <p:sp>
        <p:nvSpPr>
          <p:cNvPr id="24579" name="标题 9"/>
          <p:cNvSpPr>
            <a:spLocks noGrp="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a:effectLst/>
              </a:rPr>
              <a:t>3.3.1 构造函数</a:t>
            </a:r>
            <a:endParaRPr lang="zh-CN" altLang="en-US">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p:cNvSpPr>
            <a:spLocks noGrp="1" noChangeArrowheads="1"/>
          </p:cNvSpPr>
          <p:nvPr>
            <p:ph type="body" idx="1"/>
          </p:nvPr>
        </p:nvSpPr>
        <p:spPr>
          <a:xfrm>
            <a:off x="495300" y="981075"/>
            <a:ext cx="9288463" cy="5876925"/>
          </a:xfrm>
        </p:spPr>
        <p:txBody>
          <a:bodyPr/>
          <a:lstStyle/>
          <a:p>
            <a:pPr>
              <a:buFont typeface="Wingdings" panose="05000000000000000000" pitchFamily="2" charset="2"/>
              <a:buNone/>
              <a:defRPr/>
            </a:pPr>
            <a:r>
              <a:rPr lang="zh-CN" altLang="en-GB" sz="3000" dirty="0">
                <a:solidFill>
                  <a:srgbClr val="3333FF"/>
                </a:solidFill>
              </a:rPr>
              <a:t>1</a:t>
            </a:r>
            <a:r>
              <a:rPr lang="zh-CN" altLang="en-US" sz="3000" dirty="0">
                <a:solidFill>
                  <a:srgbClr val="3333FF"/>
                </a:solidFill>
              </a:rPr>
              <a:t>、</a:t>
            </a:r>
            <a:r>
              <a:rPr lang="zh-CN" altLang="en-GB" sz="3000" dirty="0">
                <a:solidFill>
                  <a:srgbClr val="3333FF"/>
                </a:solidFill>
              </a:rPr>
              <a:t>构造函数</a:t>
            </a:r>
            <a:r>
              <a:rPr lang="zh-CN" altLang="en-US" sz="3000" dirty="0">
                <a:solidFill>
                  <a:srgbClr val="3333FF"/>
                </a:solidFill>
              </a:rPr>
              <a:t>（</a:t>
            </a:r>
            <a:r>
              <a:rPr lang="en-US" altLang="zh-CN" sz="3000" dirty="0">
                <a:solidFill>
                  <a:srgbClr val="3333FF"/>
                </a:solidFill>
              </a:rPr>
              <a:t>constructor）</a:t>
            </a:r>
            <a:endParaRPr lang="en-US" altLang="zh-CN" sz="3000" dirty="0">
              <a:solidFill>
                <a:srgbClr val="3333FF"/>
              </a:solidFill>
            </a:endParaRPr>
          </a:p>
          <a:p>
            <a:pPr marL="0" indent="624205">
              <a:lnSpc>
                <a:spcPct val="130000"/>
              </a:lnSpc>
              <a:buFont typeface="Wingdings" panose="05000000000000000000" pitchFamily="2" charset="2"/>
              <a:buNone/>
              <a:defRPr/>
            </a:pPr>
            <a:r>
              <a:rPr lang="zh-CN" altLang="en-US" sz="2500" dirty="0">
                <a:solidFill>
                  <a:srgbClr val="FF0000"/>
                </a:solidFill>
              </a:rPr>
              <a:t>构造函数</a:t>
            </a:r>
            <a:r>
              <a:rPr lang="zh-CN" altLang="en-US" sz="2500" dirty="0"/>
              <a:t>是一个</a:t>
            </a:r>
            <a:r>
              <a:rPr lang="zh-CN" altLang="en-US" sz="2500" dirty="0">
                <a:solidFill>
                  <a:srgbClr val="FF0000"/>
                </a:solidFill>
              </a:rPr>
              <a:t>与类同名、没有返回值</a:t>
            </a:r>
            <a:r>
              <a:rPr lang="zh-CN" altLang="en-US" sz="2500" dirty="0"/>
              <a:t>的特殊成员函数，一般用于初始化对象的数据成员。每当创建（包括</a:t>
            </a:r>
            <a:r>
              <a:rPr lang="zh-CN" altLang="en-US" sz="2500" dirty="0">
                <a:solidFill>
                  <a:srgbClr val="D60093"/>
                </a:solidFill>
              </a:rPr>
              <a:t>使用</a:t>
            </a:r>
            <a:r>
              <a:rPr lang="en-US" altLang="zh-CN" sz="2500" dirty="0">
                <a:solidFill>
                  <a:srgbClr val="D60093"/>
                </a:solidFill>
              </a:rPr>
              <a:t>new</a:t>
            </a:r>
            <a:r>
              <a:rPr lang="zh-CN" altLang="en-US" sz="2500" dirty="0">
                <a:solidFill>
                  <a:srgbClr val="D60093"/>
                </a:solidFill>
              </a:rPr>
              <a:t>动态创建</a:t>
            </a:r>
            <a:r>
              <a:rPr lang="zh-CN" altLang="en-US" sz="2500" dirty="0"/>
              <a:t>）一个对象时，编译系统就会</a:t>
            </a:r>
            <a:r>
              <a:rPr lang="zh-CN" altLang="en-US" sz="2500" dirty="0">
                <a:solidFill>
                  <a:srgbClr val="D60093"/>
                </a:solidFill>
              </a:rPr>
              <a:t>自动调用构造函数</a:t>
            </a:r>
            <a:r>
              <a:rPr lang="zh-CN" altLang="en-US" sz="2500" dirty="0"/>
              <a:t>。构造函数既可在类外外联实现，也可在类内内联实现。构造函数规定了创建对象的方法，提供了初始化对象的一种简便手段。构造函数的声明形式为：</a:t>
            </a:r>
            <a:endParaRPr lang="en-US" altLang="zh-CN" sz="2500" dirty="0"/>
          </a:p>
          <a:p>
            <a:pPr marL="0" indent="0" algn="ctr">
              <a:lnSpc>
                <a:spcPct val="130000"/>
              </a:lnSpc>
              <a:buFont typeface="Wingdings" panose="05000000000000000000" pitchFamily="2" charset="2"/>
              <a:buNone/>
              <a:defRPr/>
            </a:pPr>
            <a:r>
              <a:rPr lang="zh-CN" altLang="en-US" sz="2600" dirty="0">
                <a:solidFill>
                  <a:srgbClr val="FF0000"/>
                </a:solidFill>
              </a:rPr>
              <a:t>&lt;类名&gt;::类名(&lt;形式参数表&gt;)</a:t>
            </a:r>
            <a:r>
              <a:rPr lang="en-US" altLang="zh-CN" sz="2600" dirty="0">
                <a:solidFill>
                  <a:srgbClr val="FF0000"/>
                </a:solidFill>
              </a:rPr>
              <a:t>;</a:t>
            </a:r>
            <a:endParaRPr lang="zh-CN" altLang="en-US" sz="2600" dirty="0">
              <a:solidFill>
                <a:srgbClr val="FF0000"/>
              </a:solidFill>
            </a:endParaRPr>
          </a:p>
          <a:p>
            <a:pPr>
              <a:lnSpc>
                <a:spcPct val="130000"/>
              </a:lnSpc>
              <a:buFont typeface="Wingdings" panose="05000000000000000000" pitchFamily="2" charset="2"/>
              <a:buNone/>
              <a:defRPr/>
            </a:pPr>
            <a:r>
              <a:rPr lang="zh-CN" altLang="en-US" sz="2500" dirty="0">
                <a:solidFill>
                  <a:srgbClr val="FF0000"/>
                </a:solidFill>
              </a:rPr>
              <a:t>构造函数可以重载</a:t>
            </a:r>
            <a:endParaRPr lang="zh-CN" altLang="en-US" sz="2500" dirty="0">
              <a:solidFill>
                <a:srgbClr val="FF0000"/>
              </a:solidFill>
            </a:endParaRPr>
          </a:p>
          <a:p>
            <a:pPr marL="0" indent="0" algn="ctr">
              <a:lnSpc>
                <a:spcPct val="100000"/>
              </a:lnSpc>
              <a:buFont typeface="Wingdings" panose="05000000000000000000" pitchFamily="2" charset="2"/>
              <a:buNone/>
              <a:defRPr/>
            </a:pPr>
            <a:r>
              <a:rPr lang="zh-CN" altLang="en-US" sz="2500" dirty="0">
                <a:hlinkClick r:id="rId1" action="ppaction://hlinkfile"/>
              </a:rPr>
              <a:t>【例3.6】</a:t>
            </a:r>
            <a:r>
              <a:rPr lang="zh-CN" altLang="en-US" sz="2500" dirty="0"/>
              <a:t>构造函数的定义和调用</a:t>
            </a:r>
            <a:endParaRPr lang="zh-CN" altLang="en-US" sz="2500" dirty="0"/>
          </a:p>
          <a:p>
            <a:pPr marL="0" indent="0" algn="ctr">
              <a:lnSpc>
                <a:spcPct val="100000"/>
              </a:lnSpc>
              <a:buFont typeface="Wingdings" panose="05000000000000000000" pitchFamily="2" charset="2"/>
              <a:buNone/>
              <a:defRPr/>
            </a:pPr>
            <a:r>
              <a:rPr lang="zh-CN" altLang="en-US" sz="2500" dirty="0">
                <a:hlinkClick r:id="rId2" action="ppaction://hlinkfile"/>
              </a:rPr>
              <a:t>【例3.7】</a:t>
            </a:r>
            <a:r>
              <a:rPr lang="zh-CN" altLang="en-US" sz="2500" dirty="0"/>
              <a:t>构造函数的重载</a:t>
            </a:r>
            <a:endParaRPr lang="zh-CN" altLang="en-US" sz="2500" dirty="0"/>
          </a:p>
        </p:txBody>
      </p:sp>
      <p:sp>
        <p:nvSpPr>
          <p:cNvPr id="25603" name="标题 9"/>
          <p:cNvSpPr>
            <a:spLocks noGrp="1" noChangeArrowheads="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endParaRPr lang="zh-CN" altLang="en-US">
              <a:effectLs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type="body" idx="1"/>
          </p:nvPr>
        </p:nvSpPr>
        <p:spPr>
          <a:xfrm>
            <a:off x="495300" y="981075"/>
            <a:ext cx="9210675" cy="5759450"/>
          </a:xfrm>
        </p:spPr>
        <p:txBody>
          <a:bodyPr/>
          <a:lstStyle/>
          <a:p>
            <a:pPr>
              <a:buFont typeface="Wingdings" panose="05000000000000000000" pitchFamily="2" charset="2"/>
              <a:buNone/>
              <a:defRPr/>
            </a:pPr>
            <a:r>
              <a:rPr lang="zh-CN" altLang="en-GB" sz="3000" dirty="0">
                <a:solidFill>
                  <a:srgbClr val="3333FF"/>
                </a:solidFill>
              </a:rPr>
              <a:t>2</a:t>
            </a:r>
            <a:r>
              <a:rPr lang="zh-CN" altLang="en-US" sz="3000" dirty="0">
                <a:solidFill>
                  <a:srgbClr val="3333FF"/>
                </a:solidFill>
              </a:rPr>
              <a:t>、带默认参数的构造函数</a:t>
            </a:r>
            <a:endParaRPr lang="en-US" altLang="zh-CN" sz="3000" dirty="0">
              <a:solidFill>
                <a:srgbClr val="3333FF"/>
              </a:solidFill>
            </a:endParaRPr>
          </a:p>
          <a:p>
            <a:pPr marL="0" indent="624205">
              <a:lnSpc>
                <a:spcPct val="150000"/>
              </a:lnSpc>
              <a:spcBef>
                <a:spcPts val="1800"/>
              </a:spcBef>
              <a:spcAft>
                <a:spcPts val="1800"/>
              </a:spcAft>
              <a:buFont typeface="Wingdings" panose="05000000000000000000" pitchFamily="2" charset="2"/>
              <a:buNone/>
              <a:defRPr/>
            </a:pPr>
            <a:r>
              <a:rPr lang="zh-CN" altLang="en-US" sz="2800" dirty="0"/>
              <a:t>构造函数可以带默认参数，但要注意：必须</a:t>
            </a:r>
            <a:r>
              <a:rPr lang="zh-CN" altLang="en-US" sz="2800" dirty="0">
                <a:solidFill>
                  <a:srgbClr val="D60093"/>
                </a:solidFill>
              </a:rPr>
              <a:t>保证</a:t>
            </a:r>
            <a:r>
              <a:rPr lang="zh-CN" altLang="en-US" sz="2800" dirty="0">
                <a:solidFill>
                  <a:srgbClr val="CC0099"/>
                </a:solidFill>
              </a:rPr>
              <a:t>构造函数形参默</a:t>
            </a:r>
            <a:r>
              <a:rPr lang="zh-CN" altLang="en-US" sz="2800" dirty="0">
                <a:solidFill>
                  <a:srgbClr val="D60093"/>
                </a:solidFill>
              </a:rPr>
              <a:t>认</a:t>
            </a:r>
            <a:r>
              <a:rPr lang="zh-CN" altLang="en-US" sz="2800" dirty="0"/>
              <a:t>后，</a:t>
            </a:r>
            <a:r>
              <a:rPr lang="zh-CN" altLang="en-US" sz="2800" dirty="0">
                <a:solidFill>
                  <a:srgbClr val="CC0099"/>
                </a:solidFill>
              </a:rPr>
              <a:t>不能与其它构造函数形式完全相同</a:t>
            </a:r>
            <a:r>
              <a:rPr lang="zh-CN" altLang="en-US" sz="2800" dirty="0"/>
              <a:t>，即类内存在带默认参数的构造函数时，</a:t>
            </a:r>
            <a:r>
              <a:rPr lang="zh-CN" altLang="en-US" sz="2800" dirty="0">
                <a:solidFill>
                  <a:srgbClr val="CC0099"/>
                </a:solidFill>
              </a:rPr>
              <a:t>所有构造函数</a:t>
            </a:r>
            <a:r>
              <a:rPr lang="zh-CN" altLang="en-US" sz="2800" dirty="0"/>
              <a:t>的</a:t>
            </a:r>
            <a:r>
              <a:rPr lang="zh-CN" altLang="en-US" sz="2800" dirty="0">
                <a:solidFill>
                  <a:srgbClr val="CC0099"/>
                </a:solidFill>
              </a:rPr>
              <a:t>参数个数</a:t>
            </a:r>
            <a:r>
              <a:rPr lang="zh-CN" altLang="en-US" sz="2800" dirty="0"/>
              <a:t>或</a:t>
            </a:r>
            <a:r>
              <a:rPr lang="zh-CN" altLang="en-US" sz="2800" dirty="0">
                <a:solidFill>
                  <a:srgbClr val="CC0099"/>
                </a:solidFill>
              </a:rPr>
              <a:t>参数类型</a:t>
            </a:r>
            <a:r>
              <a:rPr lang="zh-CN" altLang="en-US" sz="2800" dirty="0"/>
              <a:t>必须</a:t>
            </a:r>
            <a:r>
              <a:rPr lang="zh-CN" altLang="en-US" sz="2800" dirty="0">
                <a:solidFill>
                  <a:srgbClr val="CC0099"/>
                </a:solidFill>
              </a:rPr>
              <a:t>有所不同</a:t>
            </a:r>
            <a:r>
              <a:rPr lang="zh-CN" altLang="en-US" sz="2800" dirty="0"/>
              <a:t>，否则会出现二义性</a:t>
            </a:r>
            <a:endParaRPr lang="zh-CN" altLang="en-US" sz="2800" dirty="0"/>
          </a:p>
          <a:p>
            <a:pPr marL="0" indent="0" algn="ctr">
              <a:lnSpc>
                <a:spcPct val="150000"/>
              </a:lnSpc>
              <a:spcBef>
                <a:spcPts val="2400"/>
              </a:spcBef>
              <a:spcAft>
                <a:spcPts val="600"/>
              </a:spcAft>
              <a:buFont typeface="Wingdings" panose="05000000000000000000" pitchFamily="2" charset="2"/>
              <a:buNone/>
              <a:defRPr/>
            </a:pPr>
            <a:r>
              <a:rPr lang="zh-CN" altLang="en-US" sz="2800" dirty="0">
                <a:hlinkClick r:id="rId1" action="ppaction://hlinkfile"/>
              </a:rPr>
              <a:t>【例3.8】</a:t>
            </a:r>
            <a:r>
              <a:rPr lang="zh-CN" altLang="en-US" sz="2800" dirty="0"/>
              <a:t>带默认参数的构造函数</a:t>
            </a:r>
            <a:endParaRPr lang="zh-CN" altLang="en-US" sz="2800" dirty="0"/>
          </a:p>
        </p:txBody>
      </p:sp>
      <p:sp>
        <p:nvSpPr>
          <p:cNvPr id="26627" name="标题 9"/>
          <p:cNvSpPr>
            <a:spLocks noGrp="1" noChangeArrowheads="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endParaRPr lang="zh-CN" altLang="en-US">
              <a:effectLs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Rectangle 3"/>
          <p:cNvSpPr>
            <a:spLocks noGrp="1" noChangeArrowheads="1"/>
          </p:cNvSpPr>
          <p:nvPr>
            <p:ph type="body" idx="1"/>
          </p:nvPr>
        </p:nvSpPr>
        <p:spPr>
          <a:xfrm>
            <a:off x="495300" y="981075"/>
            <a:ext cx="9210675" cy="5876925"/>
          </a:xfrm>
        </p:spPr>
        <p:txBody>
          <a:bodyPr lIns="36000" tIns="36000" rIns="36000" bIns="36000"/>
          <a:lstStyle/>
          <a:p>
            <a:pPr>
              <a:buFont typeface="Wingdings" panose="05000000000000000000" pitchFamily="2" charset="2"/>
              <a:buNone/>
              <a:defRPr/>
            </a:pPr>
            <a:r>
              <a:rPr lang="zh-CN" altLang="en-US" sz="3000" dirty="0">
                <a:solidFill>
                  <a:srgbClr val="3333FF"/>
                </a:solidFill>
              </a:rPr>
              <a:t>3、默认构造函数和对象数组</a:t>
            </a:r>
            <a:endParaRPr lang="en-US" altLang="zh-CN" sz="3000" dirty="0">
              <a:solidFill>
                <a:srgbClr val="3333FF"/>
              </a:solidFill>
            </a:endParaRPr>
          </a:p>
          <a:p>
            <a:pPr marL="0" indent="0">
              <a:buFont typeface="Wingdings" panose="05000000000000000000" pitchFamily="2" charset="2"/>
              <a:buNone/>
              <a:defRPr/>
            </a:pPr>
            <a:r>
              <a:rPr lang="zh-CN" altLang="en-US" sz="2800" dirty="0">
                <a:solidFill>
                  <a:srgbClr val="FF0000"/>
                </a:solidFill>
              </a:rPr>
              <a:t>（</a:t>
            </a:r>
            <a:r>
              <a:rPr lang="en-US" altLang="zh-CN" sz="2800" dirty="0">
                <a:solidFill>
                  <a:srgbClr val="FF0000"/>
                </a:solidFill>
              </a:rPr>
              <a:t>1</a:t>
            </a:r>
            <a:r>
              <a:rPr lang="zh-CN" altLang="en-US" sz="2800" dirty="0">
                <a:solidFill>
                  <a:srgbClr val="FF0000"/>
                </a:solidFill>
              </a:rPr>
              <a:t>）默认构造函数</a:t>
            </a:r>
            <a:endParaRPr lang="zh-CN" altLang="en-US" sz="2800" dirty="0">
              <a:solidFill>
                <a:srgbClr val="FF0000"/>
              </a:solidFill>
            </a:endParaRPr>
          </a:p>
          <a:p>
            <a:pPr marL="0" indent="900430">
              <a:lnSpc>
                <a:spcPct val="120000"/>
              </a:lnSpc>
              <a:buFont typeface="Wingdings" panose="05000000000000000000" pitchFamily="2" charset="2"/>
              <a:buNone/>
              <a:defRPr/>
            </a:pPr>
            <a:r>
              <a:rPr lang="en-US" altLang="zh-CN" sz="2400" dirty="0"/>
              <a:t>C++</a:t>
            </a:r>
            <a:r>
              <a:rPr lang="zh-CN" altLang="en-US" sz="2400" dirty="0"/>
              <a:t>规定，每个类必须至少有一个构造函数，没有构造函数不能创建任何对象。</a:t>
            </a:r>
            <a:r>
              <a:rPr lang="zh-CN" altLang="en-US" sz="2400" dirty="0">
                <a:solidFill>
                  <a:srgbClr val="CC0099"/>
                </a:solidFill>
              </a:rPr>
              <a:t>若用户未显式定义一个类的构造函数，则</a:t>
            </a:r>
            <a:r>
              <a:rPr lang="en-US" altLang="zh-CN" sz="2400" dirty="0">
                <a:solidFill>
                  <a:srgbClr val="CC0099"/>
                </a:solidFill>
              </a:rPr>
              <a:t>C++</a:t>
            </a:r>
            <a:r>
              <a:rPr lang="zh-CN" altLang="en-US" sz="2400" dirty="0">
                <a:solidFill>
                  <a:srgbClr val="CC0099"/>
                </a:solidFill>
              </a:rPr>
              <a:t>会提供一个默认的构造函数</a:t>
            </a:r>
            <a:r>
              <a:rPr lang="zh-CN" altLang="en-US" sz="2400" dirty="0"/>
              <a:t>。该默认构造函数是一个</a:t>
            </a:r>
            <a:r>
              <a:rPr lang="zh-CN" altLang="en-US" sz="2400" dirty="0">
                <a:solidFill>
                  <a:srgbClr val="FF0000"/>
                </a:solidFill>
              </a:rPr>
              <a:t>无参构造函数</a:t>
            </a:r>
            <a:r>
              <a:rPr lang="zh-CN" altLang="en-US" sz="2400" dirty="0"/>
              <a:t>，</a:t>
            </a:r>
            <a:r>
              <a:rPr lang="zh-CN" altLang="en-US" sz="2400" dirty="0">
                <a:solidFill>
                  <a:srgbClr val="3333FF"/>
                </a:solidFill>
              </a:rPr>
              <a:t>仅负责创建对象</a:t>
            </a:r>
            <a:r>
              <a:rPr lang="zh-CN" altLang="en-US" sz="2400" dirty="0"/>
              <a:t>，而</a:t>
            </a:r>
            <a:r>
              <a:rPr lang="zh-CN" altLang="en-US" sz="2400" dirty="0">
                <a:solidFill>
                  <a:srgbClr val="3333FF"/>
                </a:solidFill>
              </a:rPr>
              <a:t>不做任何初始化工作</a:t>
            </a:r>
            <a:r>
              <a:rPr lang="zh-CN" altLang="en-US" sz="2400" dirty="0"/>
              <a:t>。</a:t>
            </a:r>
            <a:r>
              <a:rPr lang="zh-CN" altLang="en-US" sz="2400" dirty="0">
                <a:solidFill>
                  <a:srgbClr val="FF0000"/>
                </a:solidFill>
              </a:rPr>
              <a:t>只要一个类定义了一个构造函数</a:t>
            </a:r>
            <a:r>
              <a:rPr lang="zh-CN" altLang="en-US" sz="2400" dirty="0"/>
              <a:t>（不论是无参构造函数还是有参构造函数），</a:t>
            </a:r>
            <a:r>
              <a:rPr lang="en-US" altLang="zh-CN" sz="2400" dirty="0"/>
              <a:t>C++</a:t>
            </a:r>
            <a:r>
              <a:rPr lang="zh-CN" altLang="en-US" sz="2400" dirty="0"/>
              <a:t>将</a:t>
            </a:r>
            <a:r>
              <a:rPr lang="zh-CN" altLang="en-US" sz="2400" dirty="0">
                <a:solidFill>
                  <a:srgbClr val="FF0000"/>
                </a:solidFill>
              </a:rPr>
              <a:t>不再提供默认构造函数</a:t>
            </a:r>
            <a:r>
              <a:rPr lang="zh-CN" altLang="en-US" sz="2400" dirty="0"/>
              <a:t>。如果类中定义了</a:t>
            </a:r>
            <a:r>
              <a:rPr lang="zh-CN" altLang="en-US" sz="2400" dirty="0">
                <a:solidFill>
                  <a:srgbClr val="FF0000"/>
                </a:solidFill>
              </a:rPr>
              <a:t>有参构造函数</a:t>
            </a:r>
            <a:r>
              <a:rPr lang="zh-CN" altLang="en-US" sz="2400" dirty="0"/>
              <a:t>，还想使用无参构造函数，则</a:t>
            </a:r>
            <a:r>
              <a:rPr lang="zh-CN" altLang="en-US" sz="2400" dirty="0">
                <a:solidFill>
                  <a:srgbClr val="FF0000"/>
                </a:solidFill>
              </a:rPr>
              <a:t>必须显式定义无参构造函数</a:t>
            </a:r>
            <a:r>
              <a:rPr lang="zh-CN" altLang="en-US" sz="2400" dirty="0"/>
              <a:t>。与变量定义类似，在用默认构造函数创建对象时，如果创建的是</a:t>
            </a:r>
            <a:r>
              <a:rPr lang="zh-CN" altLang="en-US" sz="2400" dirty="0">
                <a:solidFill>
                  <a:srgbClr val="0000FF"/>
                </a:solidFill>
              </a:rPr>
              <a:t>全局对象</a:t>
            </a:r>
            <a:r>
              <a:rPr lang="zh-CN" altLang="en-US" sz="2400" dirty="0"/>
              <a:t>或</a:t>
            </a:r>
            <a:r>
              <a:rPr lang="zh-CN" altLang="en-US" sz="2400" dirty="0">
                <a:solidFill>
                  <a:srgbClr val="0000FF"/>
                </a:solidFill>
              </a:rPr>
              <a:t>静态对象，则对象的位模式全为0</a:t>
            </a:r>
            <a:r>
              <a:rPr lang="zh-CN" altLang="en-US" sz="2400" dirty="0"/>
              <a:t>；否则，对象值是随机的</a:t>
            </a:r>
            <a:endParaRPr lang="zh-CN" altLang="en-US" sz="2400" dirty="0"/>
          </a:p>
          <a:p>
            <a:pPr marL="0" indent="0" algn="ctr">
              <a:buFont typeface="Wingdings" panose="05000000000000000000" pitchFamily="2" charset="2"/>
              <a:buNone/>
              <a:defRPr/>
            </a:pPr>
            <a:r>
              <a:rPr lang="en-US" altLang="zh-CN" sz="2800" u="sng" dirty="0">
                <a:solidFill>
                  <a:srgbClr val="00B050"/>
                </a:solidFill>
              </a:rPr>
              <a:t>【</a:t>
            </a:r>
            <a:r>
              <a:rPr lang="zh-CN" altLang="en-US" sz="2800" u="sng" dirty="0">
                <a:solidFill>
                  <a:srgbClr val="00B050"/>
                </a:solidFill>
              </a:rPr>
              <a:t>例3.9】</a:t>
            </a:r>
            <a:r>
              <a:rPr lang="zh-CN" altLang="en-US" sz="2800" dirty="0">
                <a:solidFill>
                  <a:srgbClr val="00B050"/>
                </a:solidFill>
              </a:rPr>
              <a:t>默认构造函数 </a:t>
            </a:r>
            <a:endParaRPr lang="zh-CN" altLang="en-US" sz="2800" dirty="0">
              <a:solidFill>
                <a:srgbClr val="00B050"/>
              </a:solidFill>
            </a:endParaRPr>
          </a:p>
        </p:txBody>
      </p:sp>
      <p:sp>
        <p:nvSpPr>
          <p:cNvPr id="27651" name="标题 9"/>
          <p:cNvSpPr>
            <a:spLocks noGrp="1" noChangeArrowheads="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endParaRPr lang="zh-CN" altLang="en-US">
              <a:effectLs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7" name="Rectangle 3"/>
          <p:cNvSpPr>
            <a:spLocks noGrp="1" noChangeArrowheads="1"/>
          </p:cNvSpPr>
          <p:nvPr>
            <p:ph type="body" idx="1"/>
          </p:nvPr>
        </p:nvSpPr>
        <p:spPr>
          <a:xfrm>
            <a:off x="495300" y="981075"/>
            <a:ext cx="9210675" cy="5876925"/>
          </a:xfrm>
        </p:spPr>
        <p:txBody>
          <a:bodyPr/>
          <a:lstStyle/>
          <a:p>
            <a:pPr marL="0" indent="0">
              <a:buFont typeface="Wingdings" panose="05000000000000000000" pitchFamily="2" charset="2"/>
              <a:buNone/>
              <a:defRPr/>
            </a:pPr>
            <a:r>
              <a:rPr lang="zh-CN" altLang="en-US" sz="2800" dirty="0">
                <a:solidFill>
                  <a:srgbClr val="FF0000"/>
                </a:solidFill>
              </a:rPr>
              <a:t>（</a:t>
            </a:r>
            <a:r>
              <a:rPr lang="en-US" altLang="zh-CN" sz="2800" dirty="0">
                <a:solidFill>
                  <a:srgbClr val="FF0000"/>
                </a:solidFill>
              </a:rPr>
              <a:t>2</a:t>
            </a:r>
            <a:r>
              <a:rPr lang="zh-CN" altLang="en-US" sz="2800" dirty="0">
                <a:solidFill>
                  <a:srgbClr val="FF0000"/>
                </a:solidFill>
              </a:rPr>
              <a:t>）对象数组</a:t>
            </a:r>
            <a:endParaRPr lang="en-US" altLang="zh-CN" sz="2800" dirty="0">
              <a:solidFill>
                <a:srgbClr val="FF0000"/>
              </a:solidFill>
            </a:endParaRPr>
          </a:p>
          <a:p>
            <a:pPr marL="0" indent="900430">
              <a:lnSpc>
                <a:spcPct val="130000"/>
              </a:lnSpc>
              <a:buFont typeface="Wingdings" panose="05000000000000000000" pitchFamily="2" charset="2"/>
              <a:buNone/>
              <a:defRPr/>
            </a:pPr>
            <a:r>
              <a:rPr lang="zh-CN" altLang="en-US" sz="2400" dirty="0"/>
              <a:t>对象数组是指</a:t>
            </a:r>
            <a:r>
              <a:rPr lang="zh-CN" altLang="en-US" sz="2400" dirty="0">
                <a:solidFill>
                  <a:srgbClr val="3333FF"/>
                </a:solidFill>
              </a:rPr>
              <a:t>每个元素均为对象的数组</a:t>
            </a:r>
            <a:r>
              <a:rPr lang="zh-CN" altLang="en-US" sz="2400" dirty="0"/>
              <a:t>，即</a:t>
            </a:r>
            <a:r>
              <a:rPr lang="zh-CN" altLang="en-US" sz="2400" dirty="0">
                <a:solidFill>
                  <a:srgbClr val="CC0099"/>
                </a:solidFill>
              </a:rPr>
              <a:t>若某个类有若干个对象</a:t>
            </a:r>
            <a:r>
              <a:rPr lang="zh-CN" altLang="en-US" sz="2400" dirty="0"/>
              <a:t>，可以把</a:t>
            </a:r>
            <a:r>
              <a:rPr lang="zh-CN" altLang="en-US" sz="2400" dirty="0">
                <a:solidFill>
                  <a:srgbClr val="CC0099"/>
                </a:solidFill>
              </a:rPr>
              <a:t>这些对象用一个数组来存放</a:t>
            </a:r>
            <a:r>
              <a:rPr lang="zh-CN" altLang="en-US" sz="2400" dirty="0"/>
              <a:t>。若要创建一个带构造函数的类的对象数组，这个类通常</a:t>
            </a:r>
            <a:r>
              <a:rPr lang="zh-CN" altLang="en-US" sz="2400" dirty="0">
                <a:solidFill>
                  <a:srgbClr val="CC0099"/>
                </a:solidFill>
              </a:rPr>
              <a:t>会包含一个无参构造函数</a:t>
            </a:r>
            <a:r>
              <a:rPr lang="zh-CN" altLang="en-US" sz="2400" dirty="0"/>
              <a:t>或</a:t>
            </a:r>
            <a:r>
              <a:rPr lang="zh-CN" altLang="en-US" sz="2400" dirty="0">
                <a:solidFill>
                  <a:srgbClr val="CC0099"/>
                </a:solidFill>
              </a:rPr>
              <a:t>带默认参数的构造函数</a:t>
            </a:r>
            <a:r>
              <a:rPr lang="zh-CN" altLang="en-US" sz="2400" dirty="0"/>
              <a:t>。因为当创建一个对象数组时，系统为这个对象数组的每个对象元素调用一次默认构造函数来初始化每个对象元素，如例3.10所示：</a:t>
            </a:r>
            <a:endParaRPr lang="zh-CN" altLang="en-US" sz="2400" dirty="0"/>
          </a:p>
          <a:p>
            <a:pPr marL="0" indent="0" algn="ctr">
              <a:lnSpc>
                <a:spcPct val="150000"/>
              </a:lnSpc>
              <a:buFont typeface="Wingdings" panose="05000000000000000000" pitchFamily="2" charset="2"/>
              <a:buNone/>
              <a:defRPr/>
            </a:pPr>
            <a:r>
              <a:rPr lang="zh-CN" altLang="en-US" sz="2600" u="sng" dirty="0">
                <a:solidFill>
                  <a:srgbClr val="00B050"/>
                </a:solidFill>
              </a:rPr>
              <a:t>【例3.10】</a:t>
            </a:r>
            <a:r>
              <a:rPr lang="zh-CN" altLang="en-US" sz="2600" dirty="0">
                <a:solidFill>
                  <a:srgbClr val="00B050"/>
                </a:solidFill>
              </a:rPr>
              <a:t>对象数组1</a:t>
            </a:r>
            <a:endParaRPr lang="zh-CN" altLang="en-US" sz="2600" dirty="0">
              <a:solidFill>
                <a:srgbClr val="00B050"/>
              </a:solidFill>
            </a:endParaRPr>
          </a:p>
          <a:p>
            <a:pPr marL="0" indent="900430">
              <a:lnSpc>
                <a:spcPct val="130000"/>
              </a:lnSpc>
              <a:buFont typeface="Wingdings" panose="05000000000000000000" pitchFamily="2" charset="2"/>
              <a:buNone/>
              <a:defRPr/>
            </a:pPr>
            <a:r>
              <a:rPr lang="zh-CN" altLang="en-US" sz="2400" dirty="0"/>
              <a:t>当这个类</a:t>
            </a:r>
            <a:r>
              <a:rPr lang="zh-CN" altLang="en-US" sz="2400" dirty="0">
                <a:solidFill>
                  <a:srgbClr val="CC0099"/>
                </a:solidFill>
              </a:rPr>
              <a:t>没有定义无参构造函数</a:t>
            </a:r>
            <a:r>
              <a:rPr lang="zh-CN" altLang="en-US" sz="2400" dirty="0"/>
              <a:t>时，在</a:t>
            </a:r>
            <a:r>
              <a:rPr lang="zh-CN" altLang="en-US" sz="2400" dirty="0">
                <a:solidFill>
                  <a:srgbClr val="CC0099"/>
                </a:solidFill>
              </a:rPr>
              <a:t>创建对象数组时必须提供初始值</a:t>
            </a:r>
            <a:r>
              <a:rPr lang="zh-CN" altLang="en-US" sz="2400" dirty="0"/>
              <a:t>，如例3.11所示：</a:t>
            </a:r>
            <a:endParaRPr lang="zh-CN" altLang="en-US" sz="2400" dirty="0"/>
          </a:p>
          <a:p>
            <a:pPr marL="0" indent="0" algn="ctr">
              <a:lnSpc>
                <a:spcPct val="150000"/>
              </a:lnSpc>
              <a:buFont typeface="Wingdings" panose="05000000000000000000" pitchFamily="2" charset="2"/>
              <a:buNone/>
              <a:defRPr/>
            </a:pPr>
            <a:r>
              <a:rPr lang="zh-CN" altLang="en-US" sz="2600" u="sng" dirty="0">
                <a:solidFill>
                  <a:srgbClr val="00B050"/>
                </a:solidFill>
              </a:rPr>
              <a:t>【例3.11】</a:t>
            </a:r>
            <a:r>
              <a:rPr lang="zh-CN" altLang="en-US" sz="2600" dirty="0">
                <a:solidFill>
                  <a:srgbClr val="00B050"/>
                </a:solidFill>
              </a:rPr>
              <a:t>对象数组2</a:t>
            </a:r>
            <a:endParaRPr lang="zh-CN" altLang="en-US" sz="2600" dirty="0">
              <a:solidFill>
                <a:srgbClr val="00B050"/>
              </a:solidFill>
            </a:endParaRPr>
          </a:p>
        </p:txBody>
      </p:sp>
      <p:sp>
        <p:nvSpPr>
          <p:cNvPr id="28675" name="标题 9"/>
          <p:cNvSpPr>
            <a:spLocks noGrp="1" noChangeArrowheads="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endParaRPr lang="zh-CN" altLang="en-US">
              <a:effectLs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3"/>
          <p:cNvSpPr>
            <a:spLocks noGrp="1" noChangeArrowheads="1"/>
          </p:cNvSpPr>
          <p:nvPr>
            <p:ph type="body" idx="1"/>
          </p:nvPr>
        </p:nvSpPr>
        <p:spPr>
          <a:xfrm>
            <a:off x="495300" y="981075"/>
            <a:ext cx="9210675" cy="5876925"/>
          </a:xfrm>
        </p:spPr>
        <p:txBody>
          <a:bodyPr/>
          <a:lstStyle/>
          <a:p>
            <a:pPr>
              <a:buFont typeface="Wingdings" panose="05000000000000000000" pitchFamily="2" charset="2"/>
              <a:buNone/>
              <a:defRPr/>
            </a:pPr>
            <a:r>
              <a:rPr lang="zh-CN" altLang="en-US" sz="3000" dirty="0">
                <a:solidFill>
                  <a:srgbClr val="3333FF"/>
                </a:solidFill>
              </a:rPr>
              <a:t>4、拷贝构造函数（复制构造函数） </a:t>
            </a:r>
            <a:endParaRPr lang="en-US" altLang="zh-CN" sz="3000" dirty="0">
              <a:solidFill>
                <a:srgbClr val="3333FF"/>
              </a:solidFill>
            </a:endParaRPr>
          </a:p>
          <a:p>
            <a:pPr>
              <a:buFont typeface="Wingdings" panose="05000000000000000000" pitchFamily="2" charset="2"/>
              <a:buNone/>
              <a:defRPr/>
            </a:pPr>
            <a:r>
              <a:rPr lang="zh-CN" altLang="en-US" sz="2800" dirty="0">
                <a:solidFill>
                  <a:srgbClr val="FF0000"/>
                </a:solidFill>
              </a:rPr>
              <a:t>（</a:t>
            </a:r>
            <a:r>
              <a:rPr lang="en-US" altLang="zh-CN" sz="2800" dirty="0">
                <a:solidFill>
                  <a:srgbClr val="FF0000"/>
                </a:solidFill>
              </a:rPr>
              <a:t>1</a:t>
            </a:r>
            <a:r>
              <a:rPr lang="zh-CN" altLang="en-US" sz="2800" dirty="0">
                <a:solidFill>
                  <a:srgbClr val="FF0000"/>
                </a:solidFill>
              </a:rPr>
              <a:t>）拷贝构造函数</a:t>
            </a:r>
            <a:endParaRPr lang="zh-CN" altLang="en-US" sz="2800" dirty="0">
              <a:solidFill>
                <a:srgbClr val="FF0000"/>
              </a:solidFill>
            </a:endParaRPr>
          </a:p>
          <a:p>
            <a:pPr marL="0" indent="467995">
              <a:lnSpc>
                <a:spcPct val="120000"/>
              </a:lnSpc>
              <a:buFont typeface="Wingdings" panose="05000000000000000000" pitchFamily="2" charset="2"/>
              <a:buNone/>
              <a:defRPr/>
            </a:pPr>
            <a:r>
              <a:rPr lang="zh-CN" altLang="en-US" sz="2400" dirty="0"/>
              <a:t>拷贝构造函数的功能是</a:t>
            </a:r>
            <a:r>
              <a:rPr lang="zh-CN" altLang="en-US" sz="2400" dirty="0">
                <a:solidFill>
                  <a:srgbClr val="FF0000"/>
                </a:solidFill>
              </a:rPr>
              <a:t>用一个已有的对象来初始化另一个新创建的同类对象</a:t>
            </a:r>
            <a:r>
              <a:rPr lang="zh-CN" altLang="en-US" sz="2400" dirty="0"/>
              <a:t>，是一种特殊的构造函数，具有一般构造函数的所有特性，通常</a:t>
            </a:r>
            <a:r>
              <a:rPr lang="zh-CN" altLang="en-US" sz="2400" dirty="0">
                <a:solidFill>
                  <a:srgbClr val="FF0000"/>
                </a:solidFill>
              </a:rPr>
              <a:t>会被自动调用</a:t>
            </a:r>
            <a:r>
              <a:rPr lang="zh-CN" altLang="en-US" sz="2400" dirty="0"/>
              <a:t>；其形参是</a:t>
            </a:r>
            <a:r>
              <a:rPr lang="zh-CN" altLang="en-US" sz="2400" dirty="0">
                <a:solidFill>
                  <a:srgbClr val="FF0000"/>
                </a:solidFill>
              </a:rPr>
              <a:t>本类对象的引用</a:t>
            </a:r>
            <a:r>
              <a:rPr lang="zh-CN" altLang="en-US" sz="2400" dirty="0"/>
              <a:t>，通过</a:t>
            </a:r>
            <a:r>
              <a:rPr lang="zh-CN" altLang="en-US" sz="2400" dirty="0">
                <a:solidFill>
                  <a:srgbClr val="3333FF"/>
                </a:solidFill>
              </a:rPr>
              <a:t>将参数代表的对象逐域拷贝到新创建的对象中实现新创建的对象的初始化</a:t>
            </a:r>
            <a:endParaRPr lang="zh-CN" altLang="en-US" sz="2400" dirty="0">
              <a:solidFill>
                <a:srgbClr val="3333FF"/>
              </a:solidFill>
            </a:endParaRPr>
          </a:p>
          <a:p>
            <a:pPr marL="0" indent="467995">
              <a:lnSpc>
                <a:spcPct val="120000"/>
              </a:lnSpc>
              <a:buFont typeface="Wingdings" panose="05000000000000000000" pitchFamily="2" charset="2"/>
              <a:buNone/>
              <a:defRPr/>
            </a:pPr>
            <a:r>
              <a:rPr lang="zh-CN" altLang="en-US" sz="2400" dirty="0"/>
              <a:t>用户可以根据实际需要定义特定的拷贝构造函数，以实现同类对象之间</a:t>
            </a:r>
            <a:r>
              <a:rPr lang="zh-CN" altLang="en-US" sz="2400" dirty="0">
                <a:solidFill>
                  <a:srgbClr val="FF0000"/>
                </a:solidFill>
              </a:rPr>
              <a:t>数据成员的数据传递</a:t>
            </a:r>
            <a:r>
              <a:rPr lang="zh-CN" altLang="en-US" sz="2400" dirty="0"/>
              <a:t>。如果用户</a:t>
            </a:r>
            <a:r>
              <a:rPr lang="zh-CN" altLang="en-US" sz="2400" dirty="0">
                <a:solidFill>
                  <a:srgbClr val="FF0000"/>
                </a:solidFill>
              </a:rPr>
              <a:t>没有定义拷贝构造函数</a:t>
            </a:r>
            <a:r>
              <a:rPr lang="zh-CN" altLang="en-US" sz="2400" dirty="0"/>
              <a:t>，系统会</a:t>
            </a:r>
            <a:r>
              <a:rPr lang="zh-CN" altLang="en-US" sz="2400" dirty="0">
                <a:solidFill>
                  <a:srgbClr val="FF0000"/>
                </a:solidFill>
              </a:rPr>
              <a:t>自动提供一个</a:t>
            </a:r>
            <a:r>
              <a:rPr lang="zh-CN" altLang="en-US" sz="2400" dirty="0">
                <a:solidFill>
                  <a:srgbClr val="0000FF"/>
                </a:solidFill>
              </a:rPr>
              <a:t>默认拷贝构造函数</a:t>
            </a:r>
            <a:r>
              <a:rPr lang="zh-CN" altLang="en-US" sz="2400" dirty="0"/>
              <a:t>，该默认拷贝构造函数的功能是</a:t>
            </a:r>
            <a:r>
              <a:rPr lang="zh-CN" altLang="en-US" sz="2400" dirty="0">
                <a:solidFill>
                  <a:srgbClr val="FF0000"/>
                </a:solidFill>
              </a:rPr>
              <a:t>把已有对象的每个数据成员的数据都复制到新创建的对象中</a:t>
            </a:r>
            <a:r>
              <a:rPr lang="zh-CN" altLang="en-US" sz="2400" dirty="0"/>
              <a:t>。拷贝构造函数的声明形式为：</a:t>
            </a:r>
            <a:endParaRPr lang="zh-CN" altLang="en-US" sz="2400" dirty="0"/>
          </a:p>
          <a:p>
            <a:pPr marL="0" indent="0" algn="ctr">
              <a:lnSpc>
                <a:spcPct val="100000"/>
              </a:lnSpc>
              <a:buFont typeface="Wingdings" panose="05000000000000000000" pitchFamily="2" charset="2"/>
              <a:buNone/>
              <a:defRPr/>
            </a:pPr>
            <a:r>
              <a:rPr lang="zh-CN" altLang="en-US" sz="2800" dirty="0">
                <a:solidFill>
                  <a:srgbClr val="00B050"/>
                </a:solidFill>
              </a:rPr>
              <a:t>类名(类名</a:t>
            </a:r>
            <a:r>
              <a:rPr lang="en-US" altLang="zh-CN" sz="2800" dirty="0">
                <a:solidFill>
                  <a:srgbClr val="00B050"/>
                </a:solidFill>
              </a:rPr>
              <a:t>&amp;</a:t>
            </a:r>
            <a:r>
              <a:rPr lang="zh-CN" altLang="en-US" sz="2800" dirty="0">
                <a:solidFill>
                  <a:srgbClr val="00B050"/>
                </a:solidFill>
              </a:rPr>
              <a:t> )</a:t>
            </a:r>
            <a:r>
              <a:rPr lang="en-US" altLang="zh-CN" sz="2800" dirty="0">
                <a:solidFill>
                  <a:srgbClr val="00B050"/>
                </a:solidFill>
              </a:rPr>
              <a:t>;</a:t>
            </a:r>
            <a:r>
              <a:rPr lang="en-US" altLang="zh-CN" sz="2800" dirty="0">
                <a:solidFill>
                  <a:srgbClr val="FF0000"/>
                </a:solidFill>
              </a:rPr>
              <a:t> </a:t>
            </a:r>
            <a:r>
              <a:rPr lang="zh-CN" altLang="en-US" sz="2800" dirty="0"/>
              <a:t>或 </a:t>
            </a:r>
            <a:r>
              <a:rPr lang="zh-CN" altLang="en-US" sz="2800" dirty="0">
                <a:solidFill>
                  <a:srgbClr val="00B050"/>
                </a:solidFill>
              </a:rPr>
              <a:t>类名(类名</a:t>
            </a:r>
            <a:r>
              <a:rPr lang="en-US" altLang="zh-CN" sz="2800" dirty="0">
                <a:solidFill>
                  <a:srgbClr val="00B050"/>
                </a:solidFill>
              </a:rPr>
              <a:t>&amp;</a:t>
            </a:r>
            <a:r>
              <a:rPr lang="zh-CN" altLang="en-US" sz="2800" dirty="0">
                <a:solidFill>
                  <a:srgbClr val="00B050"/>
                </a:solidFill>
              </a:rPr>
              <a:t>  对象名)</a:t>
            </a:r>
            <a:r>
              <a:rPr lang="en-US" altLang="zh-CN" sz="2800" dirty="0">
                <a:solidFill>
                  <a:srgbClr val="00B050"/>
                </a:solidFill>
              </a:rPr>
              <a:t>;</a:t>
            </a:r>
            <a:endParaRPr lang="zh-CN" altLang="en-US" sz="2800" dirty="0"/>
          </a:p>
        </p:txBody>
      </p:sp>
      <p:sp>
        <p:nvSpPr>
          <p:cNvPr id="29699" name="标题 9"/>
          <p:cNvSpPr>
            <a:spLocks noGrp="1" noChangeArrowheads="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endParaRPr lang="zh-CN" altLang="en-US">
              <a:effectLs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849313" y="31750"/>
            <a:ext cx="8351837" cy="6816725"/>
          </a:xfrm>
          <a:prstGeom prst="rect">
            <a:avLst/>
          </a:prstGeom>
          <a:solidFill>
            <a:srgbClr val="CCFF99"/>
          </a:solidFill>
          <a:ln w="12700" cap="sq">
            <a:solidFill>
              <a:schemeClr val="accent1"/>
            </a:solidFill>
            <a:miter lim="800000"/>
            <a:headEnd type="none" w="sm" len="sm"/>
            <a:tailEnd type="none" w="sm" len="sm"/>
          </a:ln>
        </p:spPr>
        <p:txBody>
          <a:bodyPr lIns="36000" tIns="36000" rIns="36000" bIns="36000" anchor="ctr">
            <a:spAutoFit/>
          </a:bodyPr>
          <a:lstStyle/>
          <a:p>
            <a:pPr algn="just" eaLnBrk="1" hangingPunct="1">
              <a:defRPr/>
            </a:pPr>
            <a:r>
              <a:rPr lang="zh-CN" altLang="en-US" b="1" dirty="0">
                <a:solidFill>
                  <a:srgbClr val="3333FF"/>
                </a:solidFill>
                <a:latin typeface="微软雅黑" panose="020B0503020204020204" pitchFamily="34" charset="-122"/>
                <a:ea typeface="微软雅黑" panose="020B0503020204020204" pitchFamily="34" charset="-122"/>
              </a:rPr>
              <a:t>下面定义了一个</a:t>
            </a:r>
            <a:r>
              <a:rPr lang="en-US" altLang="zh-CN" b="1" dirty="0">
                <a:solidFill>
                  <a:srgbClr val="3333FF"/>
                </a:solidFill>
                <a:latin typeface="微软雅黑" panose="020B0503020204020204" pitchFamily="34" charset="-122"/>
                <a:ea typeface="微软雅黑" panose="020B0503020204020204" pitchFamily="34" charset="-122"/>
              </a:rPr>
              <a:t>cat</a:t>
            </a:r>
            <a:r>
              <a:rPr lang="zh-CN" altLang="en-US" b="1" dirty="0">
                <a:solidFill>
                  <a:srgbClr val="3333FF"/>
                </a:solidFill>
                <a:latin typeface="微软雅黑" panose="020B0503020204020204" pitchFamily="34" charset="-122"/>
                <a:ea typeface="微软雅黑" panose="020B0503020204020204" pitchFamily="34" charset="-122"/>
              </a:rPr>
              <a:t>类和</a:t>
            </a:r>
            <a:r>
              <a:rPr lang="en-US" altLang="zh-CN" b="1" dirty="0">
                <a:solidFill>
                  <a:srgbClr val="3333FF"/>
                </a:solidFill>
                <a:latin typeface="微软雅黑" panose="020B0503020204020204" pitchFamily="34" charset="-122"/>
                <a:ea typeface="微软雅黑" panose="020B0503020204020204" pitchFamily="34" charset="-122"/>
              </a:rPr>
              <a:t>cat</a:t>
            </a:r>
            <a:r>
              <a:rPr lang="zh-CN" altLang="en-US" b="1" dirty="0">
                <a:solidFill>
                  <a:srgbClr val="3333FF"/>
                </a:solidFill>
                <a:latin typeface="微软雅黑" panose="020B0503020204020204" pitchFamily="34" charset="-122"/>
                <a:ea typeface="微软雅黑" panose="020B0503020204020204" pitchFamily="34" charset="-122"/>
              </a:rPr>
              <a:t>类的拷贝构造函数：</a:t>
            </a:r>
            <a:endParaRPr lang="zh-CN" altLang="en-US" b="1" dirty="0">
              <a:solidFill>
                <a:srgbClr val="3333FF"/>
              </a:solidFill>
              <a:latin typeface="微软雅黑" panose="020B0503020204020204" pitchFamily="34" charset="-122"/>
              <a:ea typeface="微软雅黑" panose="020B0503020204020204" pitchFamily="34" charset="-122"/>
            </a:endParaRPr>
          </a:p>
          <a:p>
            <a:pPr indent="266700" algn="just">
              <a:spcBef>
                <a:spcPts val="200"/>
              </a:spcBef>
              <a:spcAft>
                <a:spcPts val="200"/>
              </a:spcAft>
              <a:defRPr/>
            </a:pPr>
            <a:r>
              <a:rPr lang="en-US" altLang="zh-CN" sz="2600" b="1" dirty="0">
                <a:solidFill>
                  <a:srgbClr val="FF0000"/>
                </a:solidFill>
                <a:latin typeface="微软雅黑" panose="020B0503020204020204" pitchFamily="34" charset="-122"/>
                <a:ea typeface="微软雅黑" panose="020B0503020204020204" pitchFamily="34" charset="-122"/>
              </a:rPr>
              <a:t>class cat {</a:t>
            </a:r>
            <a:endParaRPr lang="en-US" altLang="zh-CN" sz="2600" b="1" dirty="0">
              <a:solidFill>
                <a:srgbClr val="FF0000"/>
              </a:solidFill>
              <a:latin typeface="微软雅黑" panose="020B0503020204020204" pitchFamily="34" charset="-122"/>
              <a:ea typeface="微软雅黑" panose="020B0503020204020204" pitchFamily="34" charset="-122"/>
            </a:endParaRPr>
          </a:p>
          <a:p>
            <a:pPr indent="266700" algn="just">
              <a:spcBef>
                <a:spcPts val="200"/>
              </a:spcBef>
              <a:spcAft>
                <a:spcPts val="200"/>
              </a:spcAft>
              <a:defRPr/>
            </a:pPr>
            <a:r>
              <a:rPr lang="en-US" altLang="zh-CN" sz="2600" b="1" dirty="0">
                <a:solidFill>
                  <a:srgbClr val="FF0000"/>
                </a:solidFill>
                <a:latin typeface="微软雅黑" panose="020B0503020204020204" pitchFamily="34" charset="-122"/>
                <a:ea typeface="微软雅黑" panose="020B0503020204020204" pitchFamily="34" charset="-122"/>
              </a:rPr>
              <a:t>        int age;      float weight;      char* color;</a:t>
            </a:r>
            <a:endParaRPr lang="en-US" altLang="zh-CN" sz="2600" b="1" dirty="0">
              <a:solidFill>
                <a:srgbClr val="FF0000"/>
              </a:solidFill>
              <a:latin typeface="微软雅黑" panose="020B0503020204020204" pitchFamily="34" charset="-122"/>
              <a:ea typeface="微软雅黑" panose="020B0503020204020204" pitchFamily="34" charset="-122"/>
            </a:endParaRPr>
          </a:p>
          <a:p>
            <a:pPr indent="266700" algn="just">
              <a:spcBef>
                <a:spcPts val="200"/>
              </a:spcBef>
              <a:spcAft>
                <a:spcPts val="200"/>
              </a:spcAft>
              <a:defRPr/>
            </a:pPr>
            <a:r>
              <a:rPr lang="en-US" altLang="zh-CN" sz="2600" b="1" dirty="0">
                <a:solidFill>
                  <a:srgbClr val="FF0000"/>
                </a:solidFill>
                <a:latin typeface="微软雅黑" panose="020B0503020204020204" pitchFamily="34" charset="-122"/>
                <a:ea typeface="微软雅黑" panose="020B0503020204020204" pitchFamily="34" charset="-122"/>
              </a:rPr>
              <a:t>    public:</a:t>
            </a:r>
            <a:endParaRPr lang="en-US" altLang="zh-CN" sz="2600" b="1" dirty="0">
              <a:solidFill>
                <a:srgbClr val="FF0000"/>
              </a:solidFill>
              <a:latin typeface="微软雅黑" panose="020B0503020204020204" pitchFamily="34" charset="-122"/>
              <a:ea typeface="微软雅黑" panose="020B0503020204020204" pitchFamily="34" charset="-122"/>
            </a:endParaRPr>
          </a:p>
          <a:p>
            <a:pPr indent="266700" algn="just">
              <a:spcBef>
                <a:spcPts val="200"/>
              </a:spcBef>
              <a:spcAft>
                <a:spcPts val="200"/>
              </a:spcAft>
              <a:defRPr/>
            </a:pPr>
            <a:r>
              <a:rPr lang="en-US" altLang="zh-CN" sz="2600" b="1" dirty="0">
                <a:solidFill>
                  <a:srgbClr val="FF0000"/>
                </a:solidFill>
                <a:latin typeface="微软雅黑" panose="020B0503020204020204" pitchFamily="34" charset="-122"/>
                <a:ea typeface="微软雅黑" panose="020B0503020204020204" pitchFamily="34" charset="-122"/>
              </a:rPr>
              <a:t>        cat();</a:t>
            </a:r>
            <a:endParaRPr lang="en-US" altLang="zh-CN" sz="2600" b="1" dirty="0">
              <a:solidFill>
                <a:srgbClr val="FF0000"/>
              </a:solidFill>
              <a:latin typeface="微软雅黑" panose="020B0503020204020204" pitchFamily="34" charset="-122"/>
              <a:ea typeface="微软雅黑" panose="020B0503020204020204" pitchFamily="34" charset="-122"/>
            </a:endParaRPr>
          </a:p>
          <a:p>
            <a:pPr indent="266700" algn="just">
              <a:spcBef>
                <a:spcPts val="200"/>
              </a:spcBef>
              <a:spcAft>
                <a:spcPts val="200"/>
              </a:spcAft>
              <a:defRPr/>
            </a:pPr>
            <a:r>
              <a:rPr lang="en-US" altLang="zh-CN" sz="2600" b="1" dirty="0">
                <a:solidFill>
                  <a:srgbClr val="FF0000"/>
                </a:solidFill>
                <a:latin typeface="微软雅黑" panose="020B0503020204020204" pitchFamily="34" charset="-122"/>
                <a:ea typeface="微软雅黑" panose="020B0503020204020204" pitchFamily="34" charset="-122"/>
              </a:rPr>
              <a:t>        </a:t>
            </a:r>
            <a:r>
              <a:rPr lang="en-US" altLang="zh-CN" sz="2600" b="1" dirty="0">
                <a:solidFill>
                  <a:srgbClr val="0000FF"/>
                </a:solidFill>
                <a:latin typeface="微软雅黑" panose="020B0503020204020204" pitchFamily="34" charset="-122"/>
                <a:ea typeface="微软雅黑" panose="020B0503020204020204" pitchFamily="34" charset="-122"/>
              </a:rPr>
              <a:t>cat(cat &amp;);        //</a:t>
            </a:r>
            <a:r>
              <a:rPr lang="zh-CN" altLang="en-US" sz="2600" b="1" dirty="0">
                <a:solidFill>
                  <a:srgbClr val="0000FF"/>
                </a:solidFill>
                <a:latin typeface="微软雅黑" panose="020B0503020204020204" pitchFamily="34" charset="-122"/>
                <a:ea typeface="微软雅黑" panose="020B0503020204020204" pitchFamily="34" charset="-122"/>
              </a:rPr>
              <a:t>拷贝构造函数的声明</a:t>
            </a:r>
            <a:endParaRPr lang="zh-CN" altLang="en-US" sz="2600" b="1" dirty="0">
              <a:solidFill>
                <a:srgbClr val="0000FF"/>
              </a:solidFill>
              <a:latin typeface="微软雅黑" panose="020B0503020204020204" pitchFamily="34" charset="-122"/>
              <a:ea typeface="微软雅黑" panose="020B0503020204020204" pitchFamily="34" charset="-122"/>
            </a:endParaRPr>
          </a:p>
          <a:p>
            <a:pPr indent="266700" algn="just">
              <a:spcBef>
                <a:spcPts val="200"/>
              </a:spcBef>
              <a:spcAft>
                <a:spcPts val="200"/>
              </a:spcAft>
              <a:defRPr/>
            </a:pPr>
            <a:r>
              <a:rPr lang="zh-CN" altLang="en-US" sz="2600" b="1" dirty="0">
                <a:solidFill>
                  <a:srgbClr val="FF0000"/>
                </a:solidFill>
                <a:latin typeface="微软雅黑" panose="020B0503020204020204" pitchFamily="34" charset="-122"/>
                <a:ea typeface="微软雅黑" panose="020B0503020204020204" pitchFamily="34" charset="-122"/>
              </a:rPr>
              <a:t>        </a:t>
            </a:r>
            <a:r>
              <a:rPr lang="en-US" altLang="zh-CN" sz="2600" b="1" dirty="0">
                <a:solidFill>
                  <a:srgbClr val="FF0000"/>
                </a:solidFill>
                <a:latin typeface="微软雅黑" panose="020B0503020204020204" pitchFamily="34" charset="-122"/>
                <a:ea typeface="微软雅黑" panose="020B0503020204020204" pitchFamily="34" charset="-122"/>
              </a:rPr>
              <a:t>void plus(){age++;}</a:t>
            </a:r>
            <a:endParaRPr lang="en-US" altLang="zh-CN" sz="2600" b="1" dirty="0">
              <a:solidFill>
                <a:srgbClr val="FF0000"/>
              </a:solidFill>
              <a:latin typeface="微软雅黑" panose="020B0503020204020204" pitchFamily="34" charset="-122"/>
              <a:ea typeface="微软雅黑" panose="020B0503020204020204" pitchFamily="34" charset="-122"/>
            </a:endParaRPr>
          </a:p>
          <a:p>
            <a:pPr indent="266700" algn="just">
              <a:spcBef>
                <a:spcPts val="200"/>
              </a:spcBef>
              <a:spcAft>
                <a:spcPts val="200"/>
              </a:spcAft>
              <a:defRPr/>
            </a:pPr>
            <a:r>
              <a:rPr lang="en-US" altLang="zh-CN" sz="2600" b="1" dirty="0">
                <a:solidFill>
                  <a:srgbClr val="FF0000"/>
                </a:solidFill>
                <a:latin typeface="微软雅黑" panose="020B0503020204020204" pitchFamily="34" charset="-122"/>
                <a:ea typeface="微软雅黑" panose="020B0503020204020204" pitchFamily="34" charset="-122"/>
              </a:rPr>
              <a:t>        void hunt();</a:t>
            </a:r>
            <a:endParaRPr lang="en-US" altLang="zh-CN" sz="2600" b="1" dirty="0">
              <a:solidFill>
                <a:srgbClr val="FF0000"/>
              </a:solidFill>
              <a:latin typeface="微软雅黑" panose="020B0503020204020204" pitchFamily="34" charset="-122"/>
              <a:ea typeface="微软雅黑" panose="020B0503020204020204" pitchFamily="34" charset="-122"/>
            </a:endParaRPr>
          </a:p>
          <a:p>
            <a:pPr indent="266700" algn="just">
              <a:spcBef>
                <a:spcPts val="200"/>
              </a:spcBef>
              <a:spcAft>
                <a:spcPts val="200"/>
              </a:spcAft>
              <a:defRPr/>
            </a:pPr>
            <a:r>
              <a:rPr lang="en-US" altLang="zh-CN" sz="2600" b="1" dirty="0">
                <a:solidFill>
                  <a:srgbClr val="FF0000"/>
                </a:solidFill>
                <a:latin typeface="微软雅黑" panose="020B0503020204020204" pitchFamily="34" charset="-122"/>
                <a:ea typeface="微软雅黑" panose="020B0503020204020204" pitchFamily="34" charset="-122"/>
              </a:rPr>
              <a:t>}; </a:t>
            </a:r>
            <a:endParaRPr lang="en-US" altLang="zh-CN" sz="2600" b="1" dirty="0">
              <a:solidFill>
                <a:srgbClr val="FF0000"/>
              </a:solidFill>
              <a:latin typeface="微软雅黑" panose="020B0503020204020204" pitchFamily="34" charset="-122"/>
              <a:ea typeface="微软雅黑" panose="020B0503020204020204" pitchFamily="34" charset="-122"/>
            </a:endParaRPr>
          </a:p>
          <a:p>
            <a:pPr indent="266700" algn="just">
              <a:spcBef>
                <a:spcPts val="200"/>
              </a:spcBef>
              <a:spcAft>
                <a:spcPts val="200"/>
              </a:spcAft>
              <a:defRPr/>
            </a:pPr>
            <a:r>
              <a:rPr lang="en-US" altLang="zh-CN" sz="2600" b="1" dirty="0">
                <a:solidFill>
                  <a:srgbClr val="0000FF"/>
                </a:solidFill>
                <a:latin typeface="微软雅黑" panose="020B0503020204020204" pitchFamily="34" charset="-122"/>
                <a:ea typeface="微软雅黑" panose="020B0503020204020204" pitchFamily="34" charset="-122"/>
              </a:rPr>
              <a:t>cat::cat(cat</a:t>
            </a:r>
            <a:r>
              <a:rPr lang="en-US" altLang="zh-CN" sz="2600" b="1" dirty="0">
                <a:solidFill>
                  <a:srgbClr val="00B050"/>
                </a:solidFill>
                <a:latin typeface="微软雅黑" panose="020B0503020204020204" pitchFamily="34" charset="-122"/>
                <a:ea typeface="微软雅黑" panose="020B0503020204020204" pitchFamily="34" charset="-122"/>
              </a:rPr>
              <a:t>&amp;</a:t>
            </a:r>
            <a:r>
              <a:rPr lang="en-US" altLang="zh-CN" sz="2600" b="1" dirty="0">
                <a:solidFill>
                  <a:srgbClr val="0000FF"/>
                </a:solidFill>
                <a:latin typeface="微软雅黑" panose="020B0503020204020204" pitchFamily="34" charset="-122"/>
                <a:ea typeface="微软雅黑" panose="020B0503020204020204" pitchFamily="34" charset="-122"/>
              </a:rPr>
              <a:t> other)</a:t>
            </a:r>
            <a:endParaRPr lang="en-US" altLang="zh-CN" sz="2600" b="1" dirty="0">
              <a:solidFill>
                <a:srgbClr val="0000FF"/>
              </a:solidFill>
              <a:latin typeface="微软雅黑" panose="020B0503020204020204" pitchFamily="34" charset="-122"/>
              <a:ea typeface="微软雅黑" panose="020B0503020204020204" pitchFamily="34" charset="-122"/>
            </a:endParaRPr>
          </a:p>
          <a:p>
            <a:pPr indent="266700" algn="just">
              <a:spcBef>
                <a:spcPts val="200"/>
              </a:spcBef>
              <a:spcAft>
                <a:spcPts val="200"/>
              </a:spcAft>
              <a:defRPr/>
            </a:pPr>
            <a:r>
              <a:rPr lang="en-US" altLang="zh-CN" sz="2600" b="1" dirty="0">
                <a:solidFill>
                  <a:srgbClr val="0000FF"/>
                </a:solidFill>
                <a:latin typeface="微软雅黑" panose="020B0503020204020204" pitchFamily="34" charset="-122"/>
                <a:ea typeface="微软雅黑" panose="020B0503020204020204" pitchFamily="34" charset="-122"/>
              </a:rPr>
              <a:t>{</a:t>
            </a:r>
            <a:endParaRPr lang="en-US" altLang="zh-CN" sz="2600" b="1" dirty="0">
              <a:solidFill>
                <a:srgbClr val="0000FF"/>
              </a:solidFill>
              <a:latin typeface="微软雅黑" panose="020B0503020204020204" pitchFamily="34" charset="-122"/>
              <a:ea typeface="微软雅黑" panose="020B0503020204020204" pitchFamily="34" charset="-122"/>
            </a:endParaRPr>
          </a:p>
          <a:p>
            <a:pPr indent="266700" algn="just">
              <a:spcBef>
                <a:spcPts val="200"/>
              </a:spcBef>
              <a:spcAft>
                <a:spcPts val="200"/>
              </a:spcAft>
              <a:defRPr/>
            </a:pPr>
            <a:r>
              <a:rPr lang="en-US" altLang="zh-CN" sz="2600" b="1" dirty="0">
                <a:solidFill>
                  <a:srgbClr val="0000FF"/>
                </a:solidFill>
                <a:latin typeface="微软雅黑" panose="020B0503020204020204" pitchFamily="34" charset="-122"/>
                <a:ea typeface="微软雅黑" panose="020B0503020204020204" pitchFamily="34" charset="-122"/>
              </a:rPr>
              <a:t>    age = </a:t>
            </a:r>
            <a:r>
              <a:rPr lang="en-US" altLang="zh-CN" sz="2600" b="1" dirty="0" err="1">
                <a:solidFill>
                  <a:srgbClr val="0000FF"/>
                </a:solidFill>
                <a:latin typeface="微软雅黑" panose="020B0503020204020204" pitchFamily="34" charset="-122"/>
                <a:ea typeface="微软雅黑" panose="020B0503020204020204" pitchFamily="34" charset="-122"/>
              </a:rPr>
              <a:t>other.age</a:t>
            </a:r>
            <a:r>
              <a:rPr lang="en-US" altLang="zh-CN" sz="2600" b="1" dirty="0">
                <a:solidFill>
                  <a:srgbClr val="0000FF"/>
                </a:solidFill>
                <a:latin typeface="微软雅黑" panose="020B0503020204020204" pitchFamily="34" charset="-122"/>
                <a:ea typeface="微软雅黑" panose="020B0503020204020204" pitchFamily="34" charset="-122"/>
              </a:rPr>
              <a:t>;</a:t>
            </a:r>
            <a:endParaRPr lang="en-US" altLang="zh-CN" sz="2600" b="1" dirty="0">
              <a:solidFill>
                <a:srgbClr val="0000FF"/>
              </a:solidFill>
              <a:latin typeface="微软雅黑" panose="020B0503020204020204" pitchFamily="34" charset="-122"/>
              <a:ea typeface="微软雅黑" panose="020B0503020204020204" pitchFamily="34" charset="-122"/>
            </a:endParaRPr>
          </a:p>
          <a:p>
            <a:pPr indent="266700" algn="just">
              <a:spcBef>
                <a:spcPts val="200"/>
              </a:spcBef>
              <a:spcAft>
                <a:spcPts val="200"/>
              </a:spcAft>
              <a:defRPr/>
            </a:pPr>
            <a:r>
              <a:rPr lang="en-US" altLang="zh-CN" sz="2600" b="1" dirty="0">
                <a:solidFill>
                  <a:srgbClr val="0000FF"/>
                </a:solidFill>
                <a:latin typeface="微软雅黑" panose="020B0503020204020204" pitchFamily="34" charset="-122"/>
                <a:ea typeface="微软雅黑" panose="020B0503020204020204" pitchFamily="34" charset="-122"/>
              </a:rPr>
              <a:t>    weight = </a:t>
            </a:r>
            <a:r>
              <a:rPr lang="en-US" altLang="zh-CN" sz="2600" b="1" dirty="0" err="1">
                <a:solidFill>
                  <a:srgbClr val="0000FF"/>
                </a:solidFill>
                <a:latin typeface="微软雅黑" panose="020B0503020204020204" pitchFamily="34" charset="-122"/>
                <a:ea typeface="微软雅黑" panose="020B0503020204020204" pitchFamily="34" charset="-122"/>
              </a:rPr>
              <a:t>other.weight</a:t>
            </a:r>
            <a:r>
              <a:rPr lang="en-US" altLang="zh-CN" sz="2600" b="1" dirty="0">
                <a:solidFill>
                  <a:srgbClr val="0000FF"/>
                </a:solidFill>
                <a:latin typeface="微软雅黑" panose="020B0503020204020204" pitchFamily="34" charset="-122"/>
                <a:ea typeface="微软雅黑" panose="020B0503020204020204" pitchFamily="34" charset="-122"/>
              </a:rPr>
              <a:t>;</a:t>
            </a:r>
            <a:endParaRPr lang="en-US" altLang="zh-CN" sz="2600" b="1" dirty="0">
              <a:solidFill>
                <a:srgbClr val="0000FF"/>
              </a:solidFill>
              <a:latin typeface="微软雅黑" panose="020B0503020204020204" pitchFamily="34" charset="-122"/>
              <a:ea typeface="微软雅黑" panose="020B0503020204020204" pitchFamily="34" charset="-122"/>
            </a:endParaRPr>
          </a:p>
          <a:p>
            <a:pPr indent="266700" algn="just">
              <a:spcBef>
                <a:spcPts val="200"/>
              </a:spcBef>
              <a:spcAft>
                <a:spcPts val="200"/>
              </a:spcAft>
              <a:defRPr/>
            </a:pPr>
            <a:r>
              <a:rPr lang="en-US" altLang="zh-CN" sz="2600" b="1" dirty="0">
                <a:solidFill>
                  <a:srgbClr val="0000FF"/>
                </a:solidFill>
                <a:latin typeface="微软雅黑" panose="020B0503020204020204" pitchFamily="34" charset="-122"/>
                <a:ea typeface="微软雅黑" panose="020B0503020204020204" pitchFamily="34" charset="-122"/>
              </a:rPr>
              <a:t>    color = </a:t>
            </a:r>
            <a:r>
              <a:rPr lang="en-US" altLang="zh-CN" sz="2600" b="1" dirty="0" err="1">
                <a:solidFill>
                  <a:srgbClr val="0000FF"/>
                </a:solidFill>
                <a:latin typeface="微软雅黑" panose="020B0503020204020204" pitchFamily="34" charset="-122"/>
                <a:ea typeface="微软雅黑" panose="020B0503020204020204" pitchFamily="34" charset="-122"/>
              </a:rPr>
              <a:t>other.color</a:t>
            </a:r>
            <a:r>
              <a:rPr lang="en-US" altLang="zh-CN" sz="2600" b="1" dirty="0">
                <a:solidFill>
                  <a:srgbClr val="0000FF"/>
                </a:solidFill>
                <a:latin typeface="微软雅黑" panose="020B0503020204020204" pitchFamily="34" charset="-122"/>
                <a:ea typeface="微软雅黑" panose="020B0503020204020204" pitchFamily="34" charset="-122"/>
              </a:rPr>
              <a:t>;</a:t>
            </a:r>
            <a:endParaRPr lang="en-US" altLang="zh-CN" sz="2600" b="1" dirty="0">
              <a:solidFill>
                <a:srgbClr val="0000FF"/>
              </a:solidFill>
              <a:latin typeface="微软雅黑" panose="020B0503020204020204" pitchFamily="34" charset="-122"/>
              <a:ea typeface="微软雅黑" panose="020B0503020204020204" pitchFamily="34" charset="-122"/>
            </a:endParaRPr>
          </a:p>
          <a:p>
            <a:pPr indent="266700" algn="just">
              <a:spcBef>
                <a:spcPts val="200"/>
              </a:spcBef>
              <a:spcAft>
                <a:spcPts val="200"/>
              </a:spcAft>
              <a:defRPr/>
            </a:pPr>
            <a:r>
              <a:rPr lang="en-US" altLang="zh-CN" sz="2600" b="1" dirty="0">
                <a:solidFill>
                  <a:srgbClr val="0000FF"/>
                </a:solidFill>
                <a:latin typeface="微软雅黑" panose="020B0503020204020204" pitchFamily="34" charset="-122"/>
                <a:ea typeface="微软雅黑" panose="020B0503020204020204" pitchFamily="34" charset="-122"/>
              </a:rPr>
              <a:t>} </a:t>
            </a:r>
            <a:endParaRPr lang="en-US" altLang="zh-CN" sz="26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9" name="Rectangle 3"/>
          <p:cNvSpPr>
            <a:spLocks noGrp="1" noChangeArrowheads="1"/>
          </p:cNvSpPr>
          <p:nvPr>
            <p:ph type="body" idx="1"/>
          </p:nvPr>
        </p:nvSpPr>
        <p:spPr>
          <a:xfrm>
            <a:off x="495300" y="981075"/>
            <a:ext cx="9288463" cy="5876925"/>
          </a:xfrm>
        </p:spPr>
        <p:txBody>
          <a:bodyPr/>
          <a:lstStyle/>
          <a:p>
            <a:pPr>
              <a:lnSpc>
                <a:spcPct val="120000"/>
              </a:lnSpc>
              <a:buFont typeface="Wingdings" panose="05000000000000000000" pitchFamily="2" charset="2"/>
              <a:buNone/>
              <a:defRPr/>
            </a:pPr>
            <a:r>
              <a:rPr lang="zh-CN" altLang="en-US" sz="2800" dirty="0">
                <a:solidFill>
                  <a:srgbClr val="3333FF"/>
                </a:solidFill>
              </a:rPr>
              <a:t>① </a:t>
            </a:r>
            <a:r>
              <a:rPr lang="zh-CN" altLang="en-US" sz="2800" dirty="0">
                <a:solidFill>
                  <a:srgbClr val="FF0000"/>
                </a:solidFill>
              </a:rPr>
              <a:t>用类的一个对象去初始化另一个对象</a:t>
            </a:r>
            <a:r>
              <a:rPr lang="zh-CN" altLang="en-US" sz="2800" dirty="0">
                <a:solidFill>
                  <a:srgbClr val="3333FF"/>
                </a:solidFill>
              </a:rPr>
              <a:t>时</a:t>
            </a:r>
            <a:endParaRPr lang="zh-CN" altLang="en-US" sz="2800" dirty="0">
              <a:solidFill>
                <a:srgbClr val="FF0000"/>
              </a:solidFill>
            </a:endParaRPr>
          </a:p>
          <a:p>
            <a:pPr>
              <a:lnSpc>
                <a:spcPct val="130000"/>
              </a:lnSpc>
              <a:buFont typeface="Wingdings" panose="05000000000000000000" pitchFamily="2" charset="2"/>
              <a:buNone/>
              <a:defRPr/>
            </a:pPr>
            <a:r>
              <a:rPr lang="en-US" altLang="zh-CN" sz="2600" dirty="0"/>
              <a:t>       </a:t>
            </a:r>
            <a:r>
              <a:rPr lang="zh-CN" altLang="en-US" sz="2600" dirty="0">
                <a:solidFill>
                  <a:srgbClr val="3333FF"/>
                </a:solidFill>
              </a:rPr>
              <a:t>初始化的第一种形式：</a:t>
            </a:r>
            <a:endParaRPr lang="en-US" altLang="zh-CN" sz="2600" dirty="0">
              <a:solidFill>
                <a:srgbClr val="3333FF"/>
              </a:solidFill>
            </a:endParaRPr>
          </a:p>
          <a:p>
            <a:pPr marL="720090" indent="0">
              <a:lnSpc>
                <a:spcPct val="130000"/>
              </a:lnSpc>
              <a:buFont typeface="Wingdings" panose="05000000000000000000" pitchFamily="2" charset="2"/>
              <a:buNone/>
              <a:defRPr/>
            </a:pPr>
            <a:r>
              <a:rPr lang="en-US" altLang="zh-CN" sz="2400" dirty="0">
                <a:solidFill>
                  <a:srgbClr val="FF0000"/>
                </a:solidFill>
              </a:rPr>
              <a:t>cat cat1; cat cat2(cat1); </a:t>
            </a:r>
            <a:r>
              <a:rPr lang="en-US" altLang="zh-CN" sz="2400" dirty="0"/>
              <a:t>//</a:t>
            </a:r>
            <a:r>
              <a:rPr lang="zh-CN" altLang="en-US" sz="2400" dirty="0"/>
              <a:t>创建</a:t>
            </a:r>
            <a:r>
              <a:rPr lang="en-US" altLang="zh-CN" sz="2400" dirty="0"/>
              <a:t>cat2</a:t>
            </a:r>
            <a:r>
              <a:rPr lang="zh-CN" altLang="en-US" sz="2400" dirty="0"/>
              <a:t>时自动调用拷贝构造函数，用</a:t>
            </a:r>
            <a:r>
              <a:rPr lang="en-US" altLang="zh-CN" sz="2400" dirty="0"/>
              <a:t>cat1</a:t>
            </a:r>
            <a:r>
              <a:rPr lang="zh-CN" altLang="en-US" sz="2400" dirty="0"/>
              <a:t>初始化</a:t>
            </a:r>
            <a:r>
              <a:rPr lang="en-US" altLang="zh-CN" sz="2400" dirty="0"/>
              <a:t>cat2</a:t>
            </a:r>
            <a:endParaRPr lang="en-US" altLang="zh-CN" sz="2400" dirty="0"/>
          </a:p>
          <a:p>
            <a:pPr>
              <a:lnSpc>
                <a:spcPct val="130000"/>
              </a:lnSpc>
              <a:buFont typeface="Wingdings" panose="05000000000000000000" pitchFamily="2" charset="2"/>
              <a:buNone/>
              <a:defRPr/>
            </a:pPr>
            <a:r>
              <a:rPr lang="zh-CN" altLang="en-US" sz="2600" dirty="0">
                <a:solidFill>
                  <a:srgbClr val="0000FF"/>
                </a:solidFill>
              </a:rPr>
              <a:t>       初始化的第二种形式：</a:t>
            </a:r>
            <a:endParaRPr lang="zh-CN" altLang="en-US" sz="2600" dirty="0">
              <a:solidFill>
                <a:srgbClr val="0000FF"/>
              </a:solidFill>
            </a:endParaRPr>
          </a:p>
          <a:p>
            <a:pPr marL="720090" indent="0">
              <a:lnSpc>
                <a:spcPct val="130000"/>
              </a:lnSpc>
              <a:buFont typeface="Wingdings" panose="05000000000000000000" pitchFamily="2" charset="2"/>
              <a:buNone/>
              <a:defRPr/>
            </a:pPr>
            <a:r>
              <a:rPr lang="en-US" altLang="zh-CN" sz="2400" dirty="0">
                <a:solidFill>
                  <a:srgbClr val="FF0000"/>
                </a:solidFill>
              </a:rPr>
              <a:t>cat cat2=cat1;  </a:t>
            </a:r>
            <a:r>
              <a:rPr lang="en-US" altLang="zh-CN" sz="2400" dirty="0"/>
              <a:t>//</a:t>
            </a:r>
            <a:r>
              <a:rPr lang="zh-CN" altLang="en-US" sz="2400" dirty="0"/>
              <a:t>注意并非 </a:t>
            </a:r>
            <a:r>
              <a:rPr lang="en-US" altLang="zh-CN" sz="2400" dirty="0">
                <a:solidFill>
                  <a:srgbClr val="FF0000"/>
                </a:solidFill>
              </a:rPr>
              <a:t>cat cat1, cat2; cat2=cat1;</a:t>
            </a:r>
            <a:endParaRPr lang="en-US" altLang="zh-CN" sz="2400" dirty="0">
              <a:solidFill>
                <a:srgbClr val="FF0000"/>
              </a:solidFill>
            </a:endParaRPr>
          </a:p>
          <a:p>
            <a:pPr>
              <a:lnSpc>
                <a:spcPct val="120000"/>
              </a:lnSpc>
              <a:buFont typeface="Wingdings" panose="05000000000000000000" pitchFamily="2" charset="2"/>
              <a:buNone/>
              <a:defRPr/>
            </a:pPr>
            <a:r>
              <a:rPr lang="en-US" altLang="zh-CN" sz="2800" dirty="0">
                <a:solidFill>
                  <a:srgbClr val="3333FF"/>
                </a:solidFill>
              </a:rPr>
              <a:t>② </a:t>
            </a:r>
            <a:r>
              <a:rPr lang="zh-CN" altLang="en-US" sz="2800" dirty="0">
                <a:solidFill>
                  <a:srgbClr val="FF0000"/>
                </a:solidFill>
              </a:rPr>
              <a:t>对象作为函数参数传递</a:t>
            </a:r>
            <a:r>
              <a:rPr lang="zh-CN" altLang="en-US" sz="2800" dirty="0">
                <a:solidFill>
                  <a:srgbClr val="3333FF"/>
                </a:solidFill>
              </a:rPr>
              <a:t>时</a:t>
            </a:r>
            <a:endParaRPr lang="zh-CN" altLang="en-US" sz="2800" dirty="0">
              <a:solidFill>
                <a:srgbClr val="3333FF"/>
              </a:solidFill>
            </a:endParaRPr>
          </a:p>
          <a:p>
            <a:pPr>
              <a:lnSpc>
                <a:spcPct val="130000"/>
              </a:lnSpc>
              <a:buFont typeface="Wingdings" panose="05000000000000000000" pitchFamily="2" charset="2"/>
              <a:buNone/>
              <a:defRPr/>
            </a:pPr>
            <a:r>
              <a:rPr lang="en-GB" altLang="zh-CN" sz="2400" dirty="0"/>
              <a:t>        f(</a:t>
            </a:r>
            <a:r>
              <a:rPr lang="en-US" altLang="zh-CN" sz="2400" dirty="0">
                <a:solidFill>
                  <a:srgbClr val="FF0000"/>
                </a:solidFill>
              </a:rPr>
              <a:t>cat</a:t>
            </a:r>
            <a:r>
              <a:rPr lang="en-GB" altLang="zh-CN" sz="2400" dirty="0">
                <a:solidFill>
                  <a:srgbClr val="FF0000"/>
                </a:solidFill>
              </a:rPr>
              <a:t> a</a:t>
            </a:r>
            <a:r>
              <a:rPr lang="en-GB" altLang="zh-CN" sz="2400" dirty="0"/>
              <a:t>){ </a:t>
            </a:r>
            <a:r>
              <a:rPr lang="en-GB" altLang="zh-CN" sz="2400" dirty="0" err="1"/>
              <a:t>a.plus</a:t>
            </a:r>
            <a:r>
              <a:rPr lang="en-GB" altLang="zh-CN" sz="2400" dirty="0"/>
              <a:t>(); }     //</a:t>
            </a:r>
            <a:r>
              <a:rPr lang="zh-CN" altLang="en-US" sz="2400" dirty="0"/>
              <a:t>定义</a:t>
            </a:r>
            <a:r>
              <a:rPr lang="en-US" altLang="zh-CN" sz="2400" dirty="0"/>
              <a:t>f</a:t>
            </a:r>
            <a:r>
              <a:rPr lang="zh-CN" altLang="en-US" sz="2400" dirty="0"/>
              <a:t>函数，形参为</a:t>
            </a:r>
            <a:r>
              <a:rPr lang="en-US" altLang="zh-CN" sz="2400" dirty="0"/>
              <a:t>cat</a:t>
            </a:r>
            <a:r>
              <a:rPr lang="zh-CN" altLang="en-US" sz="2400" dirty="0"/>
              <a:t>类对象</a:t>
            </a:r>
            <a:endParaRPr lang="zh-CN" altLang="en-US" sz="2400" dirty="0"/>
          </a:p>
          <a:p>
            <a:pPr>
              <a:lnSpc>
                <a:spcPct val="130000"/>
              </a:lnSpc>
              <a:buFont typeface="Wingdings" panose="05000000000000000000" pitchFamily="2" charset="2"/>
              <a:buNone/>
              <a:defRPr/>
            </a:pPr>
            <a:r>
              <a:rPr lang="zh-CN" altLang="en-GB" sz="2400" dirty="0"/>
              <a:t>	   </a:t>
            </a:r>
            <a:r>
              <a:rPr lang="zh-CN" altLang="en-US" sz="2400" dirty="0"/>
              <a:t> </a:t>
            </a:r>
            <a:r>
              <a:rPr lang="en-GB" altLang="zh-CN" sz="2400" dirty="0"/>
              <a:t>cat b;                          //</a:t>
            </a:r>
            <a:r>
              <a:rPr lang="zh-CN" altLang="en-US" sz="2400" dirty="0"/>
              <a:t>创建对象</a:t>
            </a:r>
            <a:r>
              <a:rPr lang="en-US" altLang="zh-CN" sz="2400" dirty="0"/>
              <a:t>b</a:t>
            </a:r>
            <a:endParaRPr lang="en-US" altLang="zh-CN" sz="2400" dirty="0"/>
          </a:p>
          <a:p>
            <a:pPr>
              <a:lnSpc>
                <a:spcPct val="130000"/>
              </a:lnSpc>
              <a:buFont typeface="Wingdings" panose="05000000000000000000" pitchFamily="2" charset="2"/>
              <a:buNone/>
              <a:defRPr/>
            </a:pPr>
            <a:r>
              <a:rPr lang="en-GB" altLang="zh-CN" sz="2400" dirty="0"/>
              <a:t>	    f(</a:t>
            </a:r>
            <a:r>
              <a:rPr lang="en-GB" altLang="zh-CN" sz="2400" dirty="0">
                <a:solidFill>
                  <a:srgbClr val="FF0000"/>
                </a:solidFill>
              </a:rPr>
              <a:t>b</a:t>
            </a:r>
            <a:r>
              <a:rPr lang="en-GB" altLang="zh-CN" sz="2400" dirty="0"/>
              <a:t>);             //</a:t>
            </a:r>
            <a:r>
              <a:rPr lang="zh-CN" altLang="en-US" sz="2400" dirty="0"/>
              <a:t>调用</a:t>
            </a:r>
            <a:r>
              <a:rPr lang="en-US" altLang="zh-CN" sz="2400" dirty="0"/>
              <a:t>f</a:t>
            </a:r>
            <a:r>
              <a:rPr lang="zh-CN" altLang="en-US" sz="2400" dirty="0"/>
              <a:t>函数时，自动调用拷贝构造函数</a:t>
            </a:r>
            <a:endParaRPr lang="zh-CN" altLang="en-US" sz="2400" dirty="0"/>
          </a:p>
        </p:txBody>
      </p:sp>
      <p:sp>
        <p:nvSpPr>
          <p:cNvPr id="31747" name="标题 10"/>
          <p:cNvSpPr>
            <a:spLocks noGrp="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a:effectLst/>
              </a:rPr>
              <a:t>自动调用拷贝构造函数的三种情况</a:t>
            </a:r>
            <a:endParaRPr lang="zh-CN" altLang="en-US">
              <a:effectLs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bwMode="auto">
          <a:xfrm>
            <a:off x="495300" y="981075"/>
            <a:ext cx="9288463" cy="5876925"/>
          </a:xfrm>
        </p:spPr>
        <p:txBody>
          <a:bodyPr vert="horz" wrap="square" lIns="91440" tIns="45720" rIns="91440" bIns="45720" numCol="1" anchor="t" anchorCtr="0" compatLnSpc="1"/>
          <a:lstStyle/>
          <a:p>
            <a:pPr>
              <a:lnSpc>
                <a:spcPct val="120000"/>
              </a:lnSpc>
              <a:buFont typeface="Wingdings" panose="05000000000000000000" pitchFamily="2" charset="2"/>
              <a:buNone/>
              <a:defRPr/>
            </a:pPr>
            <a:r>
              <a:rPr lang="en-US" altLang="zh-CN" sz="2800" dirty="0">
                <a:solidFill>
                  <a:srgbClr val="3333FF"/>
                </a:solidFill>
              </a:rPr>
              <a:t>③ </a:t>
            </a:r>
            <a:r>
              <a:rPr lang="zh-CN" altLang="en-US" sz="2800" dirty="0">
                <a:solidFill>
                  <a:srgbClr val="FF0000"/>
                </a:solidFill>
              </a:rPr>
              <a:t>函数的返回值为类的对象</a:t>
            </a:r>
            <a:r>
              <a:rPr lang="zh-CN" altLang="en-US" sz="2800" dirty="0">
                <a:solidFill>
                  <a:srgbClr val="3333FF"/>
                </a:solidFill>
              </a:rPr>
              <a:t>，函数调用返回时</a:t>
            </a:r>
            <a:endParaRPr lang="en-US" altLang="zh-CN" sz="2800" dirty="0">
              <a:solidFill>
                <a:srgbClr val="3333FF"/>
              </a:solidFill>
            </a:endParaRPr>
          </a:p>
          <a:p>
            <a:pPr marL="624205" indent="0">
              <a:lnSpc>
                <a:spcPct val="120000"/>
              </a:lnSpc>
              <a:buFont typeface="Wingdings" panose="05000000000000000000" pitchFamily="2" charset="2"/>
              <a:buNone/>
              <a:defRPr/>
            </a:pPr>
            <a:r>
              <a:rPr lang="en-US" altLang="zh-CN" sz="2600" dirty="0">
                <a:solidFill>
                  <a:srgbClr val="FF0000"/>
                </a:solidFill>
              </a:rPr>
              <a:t>cat</a:t>
            </a:r>
            <a:r>
              <a:rPr lang="en-US" altLang="zh-CN" sz="2600" dirty="0">
                <a:solidFill>
                  <a:srgbClr val="080808"/>
                </a:solidFill>
              </a:rPr>
              <a:t> </a:t>
            </a:r>
            <a:r>
              <a:rPr lang="en-GB" altLang="zh-CN" sz="2600" dirty="0">
                <a:solidFill>
                  <a:srgbClr val="080808"/>
                </a:solidFill>
              </a:rPr>
              <a:t>f()      </a:t>
            </a:r>
            <a:r>
              <a:rPr lang="en-US" altLang="zh-CN" sz="2600" dirty="0"/>
              <a:t>//</a:t>
            </a:r>
            <a:r>
              <a:rPr lang="zh-CN" altLang="en-US" sz="2600" dirty="0">
                <a:solidFill>
                  <a:srgbClr val="080808"/>
                </a:solidFill>
              </a:rPr>
              <a:t>定义</a:t>
            </a:r>
            <a:r>
              <a:rPr lang="en-GB" altLang="zh-CN" sz="2600" dirty="0">
                <a:solidFill>
                  <a:srgbClr val="080808"/>
                </a:solidFill>
              </a:rPr>
              <a:t>f</a:t>
            </a:r>
            <a:r>
              <a:rPr lang="zh-CN" altLang="en-US" sz="2600" dirty="0">
                <a:solidFill>
                  <a:srgbClr val="080808"/>
                </a:solidFill>
              </a:rPr>
              <a:t>函数，函数的返回值为</a:t>
            </a:r>
            <a:r>
              <a:rPr lang="en-US" altLang="zh-CN" sz="2600" dirty="0">
                <a:solidFill>
                  <a:srgbClr val="000000"/>
                </a:solidFill>
              </a:rPr>
              <a:t>cat</a:t>
            </a:r>
            <a:r>
              <a:rPr lang="zh-CN" altLang="en-US" sz="2600" dirty="0">
                <a:solidFill>
                  <a:srgbClr val="080808"/>
                </a:solidFill>
              </a:rPr>
              <a:t>类的对象</a:t>
            </a:r>
            <a:endParaRPr lang="zh-CN" altLang="en-US" sz="2600" dirty="0">
              <a:solidFill>
                <a:srgbClr val="080808"/>
              </a:solidFill>
              <a:cs typeface="Arial Unicode MS" pitchFamily="34" charset="-122"/>
            </a:endParaRPr>
          </a:p>
          <a:p>
            <a:pPr marL="624205" indent="0" eaLnBrk="1" hangingPunct="1">
              <a:lnSpc>
                <a:spcPct val="114000"/>
              </a:lnSpc>
              <a:buFont typeface="Wingdings" panose="05000000000000000000" pitchFamily="2" charset="2"/>
              <a:buNone/>
              <a:defRPr/>
            </a:pPr>
            <a:r>
              <a:rPr lang="zh-CN" altLang="en-GB" sz="2600" dirty="0">
                <a:solidFill>
                  <a:srgbClr val="080808"/>
                </a:solidFill>
                <a:cs typeface="Arial Unicode MS" pitchFamily="34" charset="-122"/>
              </a:rPr>
              <a:t>{</a:t>
            </a:r>
            <a:endParaRPr lang="en-US" altLang="zh-CN" sz="2600" dirty="0">
              <a:solidFill>
                <a:srgbClr val="080808"/>
              </a:solidFill>
              <a:cs typeface="Arial Unicode MS" pitchFamily="34" charset="-122"/>
            </a:endParaRPr>
          </a:p>
          <a:p>
            <a:pPr marL="624205" indent="0" eaLnBrk="1" hangingPunct="1">
              <a:lnSpc>
                <a:spcPct val="114000"/>
              </a:lnSpc>
              <a:buFont typeface="Wingdings" panose="05000000000000000000" pitchFamily="2" charset="2"/>
              <a:buNone/>
              <a:defRPr/>
            </a:pPr>
            <a:r>
              <a:rPr lang="en-US" altLang="zh-CN" sz="2600" dirty="0">
                <a:solidFill>
                  <a:srgbClr val="080808"/>
                </a:solidFill>
                <a:cs typeface="Arial Unicode MS" pitchFamily="34" charset="-122"/>
              </a:rPr>
              <a:t>      </a:t>
            </a:r>
            <a:r>
              <a:rPr lang="en-GB" altLang="zh-CN" sz="2600" dirty="0">
                <a:solidFill>
                  <a:srgbClr val="080808"/>
                </a:solidFill>
                <a:cs typeface="Arial Unicode MS" pitchFamily="34" charset="-122"/>
              </a:rPr>
              <a:t>cat a;</a:t>
            </a:r>
            <a:endParaRPr lang="en-US" altLang="zh-CN" sz="2600" dirty="0">
              <a:solidFill>
                <a:srgbClr val="080808"/>
              </a:solidFill>
              <a:cs typeface="Arial Unicode MS" pitchFamily="34" charset="-122"/>
            </a:endParaRPr>
          </a:p>
          <a:p>
            <a:pPr marL="624205" indent="0" eaLnBrk="1" hangingPunct="1">
              <a:lnSpc>
                <a:spcPct val="114000"/>
              </a:lnSpc>
              <a:buFont typeface="Wingdings" panose="05000000000000000000" pitchFamily="2" charset="2"/>
              <a:buNone/>
              <a:defRPr/>
            </a:pPr>
            <a:r>
              <a:rPr lang="en-GB" altLang="zh-CN" sz="2600" dirty="0">
                <a:solidFill>
                  <a:srgbClr val="080808"/>
                </a:solidFill>
                <a:cs typeface="Arial Unicode MS" pitchFamily="34" charset="-122"/>
              </a:rPr>
              <a:t>      … …</a:t>
            </a:r>
            <a:endParaRPr lang="en-US" altLang="zh-CN" sz="2600" dirty="0">
              <a:solidFill>
                <a:srgbClr val="080808"/>
              </a:solidFill>
              <a:cs typeface="Arial Unicode MS" pitchFamily="34" charset="-122"/>
            </a:endParaRPr>
          </a:p>
          <a:p>
            <a:pPr marL="624205" indent="0" eaLnBrk="1" hangingPunct="1">
              <a:lnSpc>
                <a:spcPct val="114000"/>
              </a:lnSpc>
              <a:buFont typeface="Wingdings" panose="05000000000000000000" pitchFamily="2" charset="2"/>
              <a:buNone/>
              <a:defRPr/>
            </a:pPr>
            <a:r>
              <a:rPr lang="en-GB" altLang="zh-CN" sz="2600" dirty="0">
                <a:solidFill>
                  <a:srgbClr val="FF0000"/>
                </a:solidFill>
              </a:rPr>
              <a:t>      return a;</a:t>
            </a:r>
            <a:endParaRPr lang="en-US" altLang="zh-CN" sz="2600" dirty="0">
              <a:solidFill>
                <a:srgbClr val="FF0000"/>
              </a:solidFill>
            </a:endParaRPr>
          </a:p>
          <a:p>
            <a:pPr marL="624205" indent="0" eaLnBrk="1" hangingPunct="1">
              <a:lnSpc>
                <a:spcPct val="114000"/>
              </a:lnSpc>
              <a:buFont typeface="Wingdings" panose="05000000000000000000" pitchFamily="2" charset="2"/>
              <a:buNone/>
              <a:defRPr/>
            </a:pPr>
            <a:r>
              <a:rPr lang="en-GB" altLang="zh-CN" sz="2600" dirty="0">
                <a:solidFill>
                  <a:srgbClr val="080808"/>
                </a:solidFill>
              </a:rPr>
              <a:t>}</a:t>
            </a:r>
            <a:endParaRPr lang="en-US" altLang="zh-CN" sz="2600" dirty="0">
              <a:solidFill>
                <a:srgbClr val="080808"/>
              </a:solidFill>
            </a:endParaRPr>
          </a:p>
          <a:p>
            <a:pPr marL="624205" indent="0" eaLnBrk="1" hangingPunct="1">
              <a:lnSpc>
                <a:spcPct val="114000"/>
              </a:lnSpc>
              <a:buFont typeface="Wingdings" panose="05000000000000000000" pitchFamily="2" charset="2"/>
              <a:buNone/>
              <a:defRPr/>
            </a:pPr>
            <a:r>
              <a:rPr lang="en-GB" altLang="zh-CN" sz="2600" dirty="0">
                <a:solidFill>
                  <a:srgbClr val="080808"/>
                </a:solidFill>
              </a:rPr>
              <a:t>cat b;     </a:t>
            </a:r>
            <a:r>
              <a:rPr lang="en-US" altLang="zh-CN" sz="2600" dirty="0"/>
              <a:t>//</a:t>
            </a:r>
            <a:r>
              <a:rPr lang="zh-CN" altLang="en-US" sz="2600" dirty="0">
                <a:solidFill>
                  <a:srgbClr val="080808"/>
                </a:solidFill>
              </a:rPr>
              <a:t>创建对象</a:t>
            </a:r>
            <a:r>
              <a:rPr lang="en-GB" altLang="zh-CN" sz="2600" dirty="0">
                <a:solidFill>
                  <a:srgbClr val="080808"/>
                </a:solidFill>
              </a:rPr>
              <a:t>b</a:t>
            </a:r>
            <a:endParaRPr lang="en-US" altLang="zh-CN" sz="2600" dirty="0">
              <a:solidFill>
                <a:srgbClr val="080808"/>
              </a:solidFill>
            </a:endParaRPr>
          </a:p>
          <a:p>
            <a:pPr marL="624205" indent="0" eaLnBrk="1" hangingPunct="1">
              <a:lnSpc>
                <a:spcPct val="114000"/>
              </a:lnSpc>
              <a:buFont typeface="Wingdings" panose="05000000000000000000" pitchFamily="2" charset="2"/>
              <a:buNone/>
              <a:defRPr/>
            </a:pPr>
            <a:r>
              <a:rPr lang="en-GB" altLang="zh-CN" sz="2600" dirty="0">
                <a:solidFill>
                  <a:srgbClr val="FF0000"/>
                </a:solidFill>
              </a:rPr>
              <a:t>b=f();    </a:t>
            </a:r>
            <a:r>
              <a:rPr lang="en-US" altLang="zh-CN" sz="2600" dirty="0"/>
              <a:t>//</a:t>
            </a:r>
            <a:r>
              <a:rPr lang="zh-CN" altLang="en-US" sz="2600" dirty="0">
                <a:solidFill>
                  <a:srgbClr val="080808"/>
                </a:solidFill>
              </a:rPr>
              <a:t>调用</a:t>
            </a:r>
            <a:r>
              <a:rPr lang="en-GB" altLang="zh-CN" sz="2600" dirty="0">
                <a:solidFill>
                  <a:srgbClr val="080808"/>
                </a:solidFill>
              </a:rPr>
              <a:t>f</a:t>
            </a:r>
            <a:r>
              <a:rPr lang="zh-CN" altLang="en-US" sz="2600" dirty="0">
                <a:solidFill>
                  <a:srgbClr val="080808"/>
                </a:solidFill>
              </a:rPr>
              <a:t>函数，自动调用拷贝构造函数</a:t>
            </a:r>
            <a:endParaRPr lang="zh-CN" altLang="en-US" sz="2600" dirty="0"/>
          </a:p>
        </p:txBody>
      </p:sp>
      <p:sp>
        <p:nvSpPr>
          <p:cNvPr id="32771" name="标题 10"/>
          <p:cNvSpPr>
            <a:spLocks noGrp="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a:effectLst/>
              </a:rPr>
              <a:t>自动调用拷贝构造函数的三种情况</a:t>
            </a:r>
            <a:endParaRPr lang="zh-CN" altLang="en-US">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en-US" altLang="zh-CN">
                <a:effectLst/>
              </a:rPr>
              <a:t>3.1.1 </a:t>
            </a:r>
            <a:r>
              <a:rPr lang="zh-CN" altLang="en-US">
                <a:effectLst/>
              </a:rPr>
              <a:t>类的声明和定义</a:t>
            </a:r>
            <a:endParaRPr lang="zh-CN" altLang="en-US">
              <a:effectLst/>
            </a:endParaRPr>
          </a:p>
        </p:txBody>
      </p:sp>
      <p:sp>
        <p:nvSpPr>
          <p:cNvPr id="116741" name="Rectangle 5"/>
          <p:cNvSpPr>
            <a:spLocks noGrp="1" noChangeArrowheads="1"/>
          </p:cNvSpPr>
          <p:nvPr>
            <p:ph type="body" idx="1"/>
          </p:nvPr>
        </p:nvSpPr>
        <p:spPr>
          <a:xfrm>
            <a:off x="495300" y="981075"/>
            <a:ext cx="9288463" cy="5759450"/>
          </a:xfrm>
        </p:spPr>
        <p:txBody>
          <a:bodyPr/>
          <a:lstStyle/>
          <a:p>
            <a:pPr>
              <a:defRPr/>
            </a:pPr>
            <a:r>
              <a:rPr lang="zh-CN" altLang="en-US" sz="2800" dirty="0">
                <a:solidFill>
                  <a:srgbClr val="3333FF"/>
                </a:solidFill>
              </a:rPr>
              <a:t>类的声明形式与变量的声明形式相似</a:t>
            </a:r>
            <a:r>
              <a:rPr lang="zh-CN" altLang="en-US" sz="2800" dirty="0"/>
              <a:t>，例如</a:t>
            </a:r>
            <a:r>
              <a:rPr lang="en-US" altLang="zh-CN" sz="2800" dirty="0">
                <a:solidFill>
                  <a:srgbClr val="FF0000"/>
                </a:solidFill>
              </a:rPr>
              <a:t>class A;</a:t>
            </a:r>
            <a:endParaRPr lang="en-US" altLang="zh-CN" sz="2800" dirty="0">
              <a:solidFill>
                <a:srgbClr val="FF0000"/>
              </a:solidFill>
            </a:endParaRPr>
          </a:p>
          <a:p>
            <a:pPr>
              <a:defRPr/>
            </a:pPr>
            <a:r>
              <a:rPr lang="zh-CN" altLang="en-US" sz="2800" dirty="0"/>
              <a:t>类由三部分组成：</a:t>
            </a:r>
            <a:r>
              <a:rPr lang="zh-CN" altLang="en-US" sz="2800" dirty="0">
                <a:solidFill>
                  <a:srgbClr val="FF0000"/>
                </a:solidFill>
              </a:rPr>
              <a:t>类名</a:t>
            </a:r>
            <a:r>
              <a:rPr lang="zh-CN" altLang="en-US" sz="2800" dirty="0"/>
              <a:t>、</a:t>
            </a:r>
            <a:r>
              <a:rPr lang="zh-CN" altLang="en-US" sz="2800" dirty="0">
                <a:solidFill>
                  <a:srgbClr val="FF0000"/>
                </a:solidFill>
              </a:rPr>
              <a:t>数据成员</a:t>
            </a:r>
            <a:r>
              <a:rPr lang="zh-CN" altLang="en-US" sz="2800" dirty="0"/>
              <a:t>和</a:t>
            </a:r>
            <a:r>
              <a:rPr lang="zh-CN" altLang="en-US" sz="2800" dirty="0">
                <a:solidFill>
                  <a:srgbClr val="FF0000"/>
                </a:solidFill>
              </a:rPr>
              <a:t>成员函数</a:t>
            </a:r>
            <a:endParaRPr lang="zh-CN" altLang="en-US" sz="2800" dirty="0"/>
          </a:p>
          <a:p>
            <a:pPr marL="431800" indent="-431800">
              <a:lnSpc>
                <a:spcPct val="100000"/>
              </a:lnSpc>
              <a:spcBef>
                <a:spcPts val="200"/>
              </a:spcBef>
              <a:spcAft>
                <a:spcPts val="200"/>
              </a:spcAft>
              <a:buFont typeface="Wingdings" panose="05000000000000000000" pitchFamily="2" charset="2"/>
              <a:buNone/>
              <a:defRPr/>
            </a:pPr>
            <a:r>
              <a:rPr lang="en-US" altLang="zh-CN" sz="2600" dirty="0"/>
              <a:t>        class </a:t>
            </a:r>
            <a:r>
              <a:rPr lang="zh-CN" altLang="en-US" sz="2600" dirty="0"/>
              <a:t>类名</a:t>
            </a:r>
            <a:endParaRPr lang="zh-CN" altLang="en-US" sz="2600" dirty="0"/>
          </a:p>
          <a:p>
            <a:pPr marL="431800" indent="-431800">
              <a:lnSpc>
                <a:spcPct val="100000"/>
              </a:lnSpc>
              <a:spcBef>
                <a:spcPts val="200"/>
              </a:spcBef>
              <a:spcAft>
                <a:spcPts val="200"/>
              </a:spcAft>
              <a:buFont typeface="Wingdings" panose="05000000000000000000" pitchFamily="2" charset="2"/>
              <a:buNone/>
              <a:defRPr/>
            </a:pPr>
            <a:r>
              <a:rPr lang="zh-CN" altLang="en-US" sz="2600" dirty="0"/>
              <a:t>        </a:t>
            </a:r>
            <a:r>
              <a:rPr lang="en-US" altLang="zh-CN" sz="2600" dirty="0"/>
              <a:t>{</a:t>
            </a:r>
            <a:endParaRPr lang="en-US" altLang="zh-CN" sz="2600" dirty="0"/>
          </a:p>
          <a:p>
            <a:pPr marL="431800" indent="-431800">
              <a:lnSpc>
                <a:spcPct val="100000"/>
              </a:lnSpc>
              <a:spcBef>
                <a:spcPts val="200"/>
              </a:spcBef>
              <a:spcAft>
                <a:spcPts val="200"/>
              </a:spcAft>
              <a:buFont typeface="Wingdings" panose="05000000000000000000" pitchFamily="2" charset="2"/>
              <a:buNone/>
              <a:defRPr/>
            </a:pPr>
            <a:r>
              <a:rPr lang="en-US" altLang="zh-CN" sz="2600" dirty="0">
                <a:solidFill>
                  <a:srgbClr val="FF0000"/>
                </a:solidFill>
              </a:rPr>
              <a:t>              public: </a:t>
            </a:r>
            <a:endParaRPr lang="en-US" altLang="zh-CN" sz="2600" dirty="0">
              <a:solidFill>
                <a:srgbClr val="FF0000"/>
              </a:solidFill>
            </a:endParaRPr>
          </a:p>
          <a:p>
            <a:pPr marL="431800" indent="-431800">
              <a:lnSpc>
                <a:spcPct val="100000"/>
              </a:lnSpc>
              <a:spcBef>
                <a:spcPts val="200"/>
              </a:spcBef>
              <a:spcAft>
                <a:spcPts val="200"/>
              </a:spcAft>
              <a:buFont typeface="Wingdings" panose="05000000000000000000" pitchFamily="2" charset="2"/>
              <a:buNone/>
              <a:defRPr/>
            </a:pPr>
            <a:r>
              <a:rPr lang="en-US" altLang="zh-CN" sz="2600" dirty="0"/>
              <a:t>                    // </a:t>
            </a:r>
            <a:r>
              <a:rPr lang="zh-CN" altLang="en-US" sz="2600" dirty="0"/>
              <a:t>公有数据成员和成员函数</a:t>
            </a:r>
            <a:endParaRPr lang="en-US" altLang="zh-CN" sz="2600" dirty="0"/>
          </a:p>
          <a:p>
            <a:pPr marL="431800" indent="-431800">
              <a:lnSpc>
                <a:spcPct val="100000"/>
              </a:lnSpc>
              <a:spcBef>
                <a:spcPts val="200"/>
              </a:spcBef>
              <a:spcAft>
                <a:spcPts val="200"/>
              </a:spcAft>
              <a:buFont typeface="Wingdings" panose="05000000000000000000" pitchFamily="2" charset="2"/>
              <a:buNone/>
              <a:defRPr/>
            </a:pPr>
            <a:r>
              <a:rPr lang="en-US" altLang="zh-CN" sz="2600" dirty="0">
                <a:solidFill>
                  <a:srgbClr val="FF0000"/>
                </a:solidFill>
              </a:rPr>
              <a:t>              protected: </a:t>
            </a:r>
            <a:endParaRPr lang="en-US" altLang="zh-CN" sz="2600" dirty="0">
              <a:solidFill>
                <a:srgbClr val="FF0000"/>
              </a:solidFill>
            </a:endParaRPr>
          </a:p>
          <a:p>
            <a:pPr marL="431800" indent="-431800">
              <a:lnSpc>
                <a:spcPct val="100000"/>
              </a:lnSpc>
              <a:spcBef>
                <a:spcPts val="200"/>
              </a:spcBef>
              <a:spcAft>
                <a:spcPts val="200"/>
              </a:spcAft>
              <a:buFont typeface="Wingdings" panose="05000000000000000000" pitchFamily="2" charset="2"/>
              <a:buNone/>
              <a:defRPr/>
            </a:pPr>
            <a:r>
              <a:rPr lang="en-US" altLang="zh-CN" sz="2600" dirty="0"/>
              <a:t>                    // </a:t>
            </a:r>
            <a:r>
              <a:rPr lang="zh-CN" altLang="en-US" sz="2600" dirty="0"/>
              <a:t>保护数据成员和成员函数</a:t>
            </a:r>
            <a:endParaRPr lang="en-US" altLang="zh-CN" sz="2600" dirty="0"/>
          </a:p>
          <a:p>
            <a:pPr marL="431800" indent="-431800">
              <a:lnSpc>
                <a:spcPct val="100000"/>
              </a:lnSpc>
              <a:spcBef>
                <a:spcPts val="200"/>
              </a:spcBef>
              <a:spcAft>
                <a:spcPts val="200"/>
              </a:spcAft>
              <a:buFont typeface="Wingdings" panose="05000000000000000000" pitchFamily="2" charset="2"/>
              <a:buNone/>
              <a:defRPr/>
            </a:pPr>
            <a:r>
              <a:rPr lang="en-US" altLang="zh-CN" sz="2600" dirty="0">
                <a:solidFill>
                  <a:srgbClr val="FF0000"/>
                </a:solidFill>
              </a:rPr>
              <a:t>              private:      </a:t>
            </a:r>
            <a:endParaRPr lang="en-US" altLang="zh-CN" sz="2600" dirty="0">
              <a:solidFill>
                <a:srgbClr val="FF0000"/>
              </a:solidFill>
            </a:endParaRPr>
          </a:p>
          <a:p>
            <a:pPr marL="431800" indent="-431800">
              <a:lnSpc>
                <a:spcPct val="100000"/>
              </a:lnSpc>
              <a:spcBef>
                <a:spcPts val="200"/>
              </a:spcBef>
              <a:spcAft>
                <a:spcPts val="200"/>
              </a:spcAft>
              <a:buFont typeface="Wingdings" panose="05000000000000000000" pitchFamily="2" charset="2"/>
              <a:buNone/>
              <a:defRPr/>
            </a:pPr>
            <a:r>
              <a:rPr lang="en-US" altLang="zh-CN" sz="2600" dirty="0"/>
              <a:t>                    // </a:t>
            </a:r>
            <a:r>
              <a:rPr lang="zh-CN" altLang="en-US" sz="2600" dirty="0"/>
              <a:t>私有数据成员和成员函数</a:t>
            </a:r>
            <a:endParaRPr lang="en-US" altLang="zh-CN" sz="2600" dirty="0"/>
          </a:p>
          <a:p>
            <a:pPr marL="431800" indent="-431800">
              <a:lnSpc>
                <a:spcPct val="100000"/>
              </a:lnSpc>
              <a:spcBef>
                <a:spcPts val="200"/>
              </a:spcBef>
              <a:spcAft>
                <a:spcPts val="200"/>
              </a:spcAft>
              <a:buFont typeface="Wingdings" panose="05000000000000000000" pitchFamily="2" charset="2"/>
              <a:buNone/>
              <a:defRPr/>
            </a:pPr>
            <a:r>
              <a:rPr lang="en-US" altLang="zh-CN" sz="2600" dirty="0"/>
              <a:t>        }</a:t>
            </a:r>
            <a:r>
              <a:rPr lang="en-US" altLang="zh-CN" sz="2600" dirty="0">
                <a:solidFill>
                  <a:srgbClr val="FF0000"/>
                </a:solidFill>
              </a:rPr>
              <a:t>;</a:t>
            </a:r>
            <a:endParaRPr lang="en-US" altLang="zh-CN" sz="2600" dirty="0">
              <a:solidFill>
                <a:srgbClr val="FF0000"/>
              </a:solidFill>
            </a:endParaRPr>
          </a:p>
          <a:p>
            <a:pPr>
              <a:defRPr/>
            </a:pPr>
            <a:r>
              <a:rPr lang="zh-CN" altLang="en-US" sz="2800" dirty="0">
                <a:solidFill>
                  <a:srgbClr val="FF0000"/>
                </a:solidFill>
              </a:rPr>
              <a:t>在定义类时，不要丢掉类定义的结束标志“</a:t>
            </a:r>
            <a:r>
              <a:rPr lang="en-US" altLang="zh-CN" sz="2800" dirty="0">
                <a:solidFill>
                  <a:srgbClr val="FF0000"/>
                </a:solidFill>
              </a:rPr>
              <a:t>;</a:t>
            </a:r>
            <a:r>
              <a:rPr lang="zh-CN" altLang="en-US" sz="2800" dirty="0">
                <a:solidFill>
                  <a:srgbClr val="FF0000"/>
                </a:solidFill>
              </a:rPr>
              <a:t>”</a:t>
            </a:r>
            <a:endParaRPr lang="zh-CN" altLang="en-US" sz="2800" dirty="0">
              <a:solidFill>
                <a:srgbClr val="FF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bwMode="auto">
          <a:xfrm>
            <a:off x="495300" y="981075"/>
            <a:ext cx="6905625"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buFont typeface="Wingdings" panose="05000000000000000000" pitchFamily="2" charset="2"/>
              <a:buNone/>
            </a:pPr>
            <a:r>
              <a:rPr lang="zh-CN" altLang="en-US" sz="2800">
                <a:solidFill>
                  <a:srgbClr val="FF0000"/>
                </a:solidFill>
              </a:rPr>
              <a:t>（</a:t>
            </a:r>
            <a:r>
              <a:rPr lang="en-US" altLang="zh-CN" sz="2800">
                <a:solidFill>
                  <a:srgbClr val="FF0000"/>
                </a:solidFill>
              </a:rPr>
              <a:t>2</a:t>
            </a:r>
            <a:r>
              <a:rPr lang="zh-CN" altLang="en-US" sz="2800">
                <a:solidFill>
                  <a:srgbClr val="FF0000"/>
                </a:solidFill>
              </a:rPr>
              <a:t>）浅拷贝构造函数和深拷贝构造函数</a:t>
            </a:r>
            <a:endParaRPr lang="zh-CN" altLang="en-US" sz="2800"/>
          </a:p>
        </p:txBody>
      </p:sp>
      <p:sp>
        <p:nvSpPr>
          <p:cNvPr id="33795" name="标题 22"/>
          <p:cNvSpPr>
            <a:spLocks noGrp="1" noChangeArrowheads="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endParaRPr lang="zh-CN" altLang="en-US">
              <a:effectLst/>
            </a:endParaRPr>
          </a:p>
        </p:txBody>
      </p:sp>
      <p:grpSp>
        <p:nvGrpSpPr>
          <p:cNvPr id="33796" name="组合 8"/>
          <p:cNvGrpSpPr/>
          <p:nvPr/>
        </p:nvGrpSpPr>
        <p:grpSpPr bwMode="auto">
          <a:xfrm>
            <a:off x="415925" y="1600200"/>
            <a:ext cx="4537075" cy="5105400"/>
            <a:chOff x="416496" y="1599772"/>
            <a:chExt cx="4536504" cy="5105401"/>
          </a:xfrm>
        </p:grpSpPr>
        <p:sp>
          <p:nvSpPr>
            <p:cNvPr id="33798" name="Rectangle 9"/>
            <p:cNvSpPr>
              <a:spLocks noChangeArrowheads="1"/>
            </p:cNvSpPr>
            <p:nvPr/>
          </p:nvSpPr>
          <p:spPr bwMode="auto">
            <a:xfrm>
              <a:off x="416496" y="1599772"/>
              <a:ext cx="4536504" cy="5105401"/>
            </a:xfrm>
            <a:prstGeom prst="rect">
              <a:avLst/>
            </a:prstGeom>
            <a:solidFill>
              <a:srgbClr val="66FFFF"/>
            </a:solidFill>
            <a:ln w="12700" cap="sq">
              <a:solidFill>
                <a:schemeClr val="tx1"/>
              </a:solidFill>
              <a:miter lim="800000"/>
              <a:headEnd type="none" w="sm" len="sm"/>
              <a:tailEnd type="none" w="sm" len="sm"/>
            </a:ln>
          </p:spPr>
          <p:txBody>
            <a:bodyPr wrap="none" anchor="b"/>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a:r>
                <a:rPr lang="zh-CN" altLang="en-GB" sz="2400" b="1">
                  <a:solidFill>
                    <a:srgbClr val="003399"/>
                  </a:solidFill>
                  <a:latin typeface="微软雅黑" panose="020B0503020204020204" pitchFamily="34" charset="-122"/>
                  <a:ea typeface="微软雅黑" panose="020B0503020204020204" pitchFamily="34" charset="-122"/>
                </a:rPr>
                <a:t>图3.1 拷贝</a:t>
              </a:r>
              <a:r>
                <a:rPr lang="zh-CN" altLang="en-US" sz="2400" b="1">
                  <a:solidFill>
                    <a:srgbClr val="003399"/>
                  </a:solidFill>
                  <a:latin typeface="微软雅黑" panose="020B0503020204020204" pitchFamily="34" charset="-122"/>
                  <a:ea typeface="微软雅黑" panose="020B0503020204020204" pitchFamily="34" charset="-122"/>
                </a:rPr>
                <a:t>构造</a:t>
              </a:r>
              <a:r>
                <a:rPr lang="zh-CN" altLang="en-GB" sz="2400" b="1">
                  <a:solidFill>
                    <a:srgbClr val="003399"/>
                  </a:solidFill>
                  <a:latin typeface="微软雅黑" panose="020B0503020204020204" pitchFamily="34" charset="-122"/>
                  <a:ea typeface="微软雅黑" panose="020B0503020204020204" pitchFamily="34" charset="-122"/>
                </a:rPr>
                <a:t>的两种</a:t>
              </a:r>
              <a:r>
                <a:rPr lang="zh-CN" altLang="en-US" sz="2400" b="1">
                  <a:solidFill>
                    <a:srgbClr val="003399"/>
                  </a:solidFill>
                  <a:latin typeface="微软雅黑" panose="020B0503020204020204" pitchFamily="34" charset="-122"/>
                  <a:ea typeface="微软雅黑" panose="020B0503020204020204" pitchFamily="34" charset="-122"/>
                </a:rPr>
                <a:t>可能</a:t>
              </a:r>
              <a:r>
                <a:rPr lang="zh-CN" altLang="en-GB" sz="2400" b="1">
                  <a:solidFill>
                    <a:srgbClr val="003399"/>
                  </a:solidFill>
                  <a:latin typeface="微软雅黑" panose="020B0503020204020204" pitchFamily="34" charset="-122"/>
                  <a:ea typeface="微软雅黑" panose="020B0503020204020204" pitchFamily="34" charset="-122"/>
                </a:rPr>
                <a:t>情况</a:t>
              </a:r>
              <a:r>
                <a:rPr lang="zh-CN" altLang="en-US" sz="2400" b="1">
                  <a:solidFill>
                    <a:srgbClr val="003399"/>
                  </a:solidFill>
                  <a:latin typeface="微软雅黑" panose="020B0503020204020204" pitchFamily="34" charset="-122"/>
                  <a:ea typeface="微软雅黑" panose="020B0503020204020204" pitchFamily="34" charset="-122"/>
                </a:rPr>
                <a:t> </a:t>
              </a:r>
              <a:endParaRPr lang="zh-CN" altLang="en-US" sz="2400" b="1">
                <a:solidFill>
                  <a:srgbClr val="003399"/>
                </a:solidFill>
                <a:latin typeface="微软雅黑" panose="020B0503020204020204" pitchFamily="34" charset="-122"/>
                <a:ea typeface="微软雅黑" panose="020B0503020204020204" pitchFamily="34" charset="-122"/>
              </a:endParaRPr>
            </a:p>
          </p:txBody>
        </p:sp>
        <p:graphicFrame>
          <p:nvGraphicFramePr>
            <p:cNvPr id="33799" name="Object 5"/>
            <p:cNvGraphicFramePr>
              <a:graphicFrameLocks noChangeAspect="1"/>
            </p:cNvGraphicFramePr>
            <p:nvPr/>
          </p:nvGraphicFramePr>
          <p:xfrm>
            <a:off x="619461" y="1810371"/>
            <a:ext cx="4114800" cy="1495425"/>
          </p:xfrm>
          <a:graphic>
            <a:graphicData uri="http://schemas.openxmlformats.org/presentationml/2006/ole">
              <mc:AlternateContent xmlns:mc="http://schemas.openxmlformats.org/markup-compatibility/2006">
                <mc:Choice xmlns:v="urn:schemas-microsoft-com:vml" Requires="v">
                  <p:oleObj spid="_x0000_s2" name="" r:id="rId1" imgW="2752725" imgH="1000125" progId="PBrush">
                    <p:embed/>
                  </p:oleObj>
                </mc:Choice>
                <mc:Fallback>
                  <p:oleObj name="" r:id="rId1" imgW="2752725" imgH="1000125" progId="PBrush">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461" y="1810371"/>
                          <a:ext cx="4114800" cy="1495425"/>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0" name="Object 4"/>
            <p:cNvGraphicFramePr>
              <a:graphicFrameLocks noChangeAspect="1"/>
            </p:cNvGraphicFramePr>
            <p:nvPr/>
          </p:nvGraphicFramePr>
          <p:xfrm>
            <a:off x="621059" y="3452383"/>
            <a:ext cx="4127376" cy="2667000"/>
          </p:xfrm>
          <a:graphic>
            <a:graphicData uri="http://schemas.openxmlformats.org/presentationml/2006/ole">
              <mc:AlternateContent xmlns:mc="http://schemas.openxmlformats.org/markup-compatibility/2006">
                <mc:Choice xmlns:v="urn:schemas-microsoft-com:vml" Requires="v">
                  <p:oleObj spid="_x0000_s3" name="" r:id="rId3" imgW="2609850" imgH="1724025" progId="PBrush">
                    <p:embed/>
                  </p:oleObj>
                </mc:Choice>
                <mc:Fallback>
                  <p:oleObj name="" r:id="rId3" imgW="2609850" imgH="1724025" progId="PBrush">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059" y="3452383"/>
                          <a:ext cx="4127376" cy="2667000"/>
                        </a:xfrm>
                        <a:prstGeom prst="rect">
                          <a:avLst/>
                        </a:prstGeom>
                        <a:solidFill>
                          <a:srgbClr val="66FF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 name="Rectangle 3"/>
          <p:cNvSpPr txBox="1">
            <a:spLocks noChangeArrowheads="1"/>
          </p:cNvSpPr>
          <p:nvPr/>
        </p:nvSpPr>
        <p:spPr>
          <a:xfrm>
            <a:off x="5240338" y="1563688"/>
            <a:ext cx="4465637" cy="5105400"/>
          </a:xfrm>
          <a:prstGeom prst="rect">
            <a:avLst/>
          </a:prstGeom>
        </p:spPr>
        <p:txBody>
          <a:bodyPr/>
          <a:lstStyle/>
          <a:p>
            <a:pPr algn="just">
              <a:lnSpc>
                <a:spcPct val="150000"/>
              </a:lnSpc>
              <a:spcBef>
                <a:spcPts val="300"/>
              </a:spcBef>
              <a:spcAft>
                <a:spcPts val="300"/>
              </a:spcAft>
              <a:buClr>
                <a:schemeClr val="accent2"/>
              </a:buClr>
              <a:buSzPct val="80000"/>
              <a:defRPr/>
            </a:pPr>
            <a:r>
              <a:rPr lang="zh-CN" altLang="en-GB" sz="2500" b="1" kern="0" dirty="0">
                <a:solidFill>
                  <a:srgbClr val="1C1C1C"/>
                </a:solidFill>
                <a:latin typeface="微软雅黑" panose="020B0503020204020204" pitchFamily="34" charset="-122"/>
                <a:ea typeface="微软雅黑" panose="020B0503020204020204" pitchFamily="34" charset="-122"/>
              </a:rPr>
              <a:t>拷贝构造函数分为两种</a:t>
            </a:r>
            <a:r>
              <a:rPr lang="zh-CN" altLang="en-US" sz="2500" b="1" kern="0" dirty="0">
                <a:solidFill>
                  <a:srgbClr val="1C1C1C"/>
                </a:solidFill>
                <a:latin typeface="微软雅黑" panose="020B0503020204020204" pitchFamily="34" charset="-122"/>
                <a:ea typeface="微软雅黑" panose="020B0503020204020204" pitchFamily="34" charset="-122"/>
              </a:rPr>
              <a:t>：</a:t>
            </a:r>
            <a:r>
              <a:rPr lang="zh-CN" altLang="en-GB" sz="2500" b="1" kern="0" dirty="0">
                <a:solidFill>
                  <a:srgbClr val="0000FF"/>
                </a:solidFill>
                <a:latin typeface="微软雅黑" panose="020B0503020204020204" pitchFamily="34" charset="-122"/>
                <a:ea typeface="微软雅黑" panose="020B0503020204020204" pitchFamily="34" charset="-122"/>
              </a:rPr>
              <a:t>浅拷贝构造函数</a:t>
            </a:r>
            <a:r>
              <a:rPr lang="zh-CN" altLang="en-GB" sz="2500" b="1" kern="0" dirty="0">
                <a:solidFill>
                  <a:srgbClr val="1C1C1C"/>
                </a:solidFill>
                <a:latin typeface="微软雅黑" panose="020B0503020204020204" pitchFamily="34" charset="-122"/>
                <a:ea typeface="微软雅黑" panose="020B0503020204020204" pitchFamily="34" charset="-122"/>
              </a:rPr>
              <a:t>和</a:t>
            </a:r>
            <a:r>
              <a:rPr lang="zh-CN" altLang="en-GB" sz="2500" b="1" kern="0" dirty="0">
                <a:solidFill>
                  <a:srgbClr val="0000FF"/>
                </a:solidFill>
                <a:latin typeface="微软雅黑" panose="020B0503020204020204" pitchFamily="34" charset="-122"/>
                <a:ea typeface="微软雅黑" panose="020B0503020204020204" pitchFamily="34" charset="-122"/>
              </a:rPr>
              <a:t>深拷贝构造函数</a:t>
            </a:r>
            <a:r>
              <a:rPr lang="zh-CN" altLang="en-GB" sz="2500" b="1" kern="0" dirty="0">
                <a:solidFill>
                  <a:srgbClr val="1C1C1C"/>
                </a:solidFill>
                <a:latin typeface="微软雅黑" panose="020B0503020204020204" pitchFamily="34" charset="-122"/>
                <a:ea typeface="微软雅黑" panose="020B0503020204020204" pitchFamily="34" charset="-122"/>
              </a:rPr>
              <a:t>。</a:t>
            </a:r>
            <a:r>
              <a:rPr lang="en-GB" altLang="zh-CN" sz="2500" b="1" kern="0" dirty="0">
                <a:solidFill>
                  <a:srgbClr val="1C1C1C"/>
                </a:solidFill>
                <a:latin typeface="微软雅黑" panose="020B0503020204020204" pitchFamily="34" charset="-122"/>
                <a:ea typeface="微软雅黑" panose="020B0503020204020204" pitchFamily="34" charset="-122"/>
              </a:rPr>
              <a:t>C++</a:t>
            </a:r>
            <a:r>
              <a:rPr lang="zh-CN" altLang="en-GB" sz="2500" b="1" kern="0" dirty="0">
                <a:solidFill>
                  <a:srgbClr val="1C1C1C"/>
                </a:solidFill>
                <a:latin typeface="微软雅黑" panose="020B0503020204020204" pitchFamily="34" charset="-122"/>
                <a:ea typeface="微软雅黑" panose="020B0503020204020204" pitchFamily="34" charset="-122"/>
              </a:rPr>
              <a:t>提供的默认拷贝构造函数只是对对象进行</a:t>
            </a:r>
            <a:r>
              <a:rPr lang="zh-CN" altLang="en-US" sz="2500" b="1" kern="0" dirty="0">
                <a:solidFill>
                  <a:srgbClr val="1C1C1C"/>
                </a:solidFill>
                <a:latin typeface="微软雅黑" panose="020B0503020204020204" pitchFamily="34" charset="-122"/>
                <a:ea typeface="微软雅黑" panose="020B0503020204020204" pitchFamily="34" charset="-122"/>
              </a:rPr>
              <a:t>数据</a:t>
            </a:r>
            <a:r>
              <a:rPr lang="zh-CN" altLang="en-GB" sz="2500" b="1" kern="0" dirty="0">
                <a:solidFill>
                  <a:srgbClr val="1C1C1C"/>
                </a:solidFill>
                <a:latin typeface="微软雅黑" panose="020B0503020204020204" pitchFamily="34" charset="-122"/>
                <a:ea typeface="微软雅黑" panose="020B0503020204020204" pitchFamily="34" charset="-122"/>
              </a:rPr>
              <a:t>拷贝（逐个</a:t>
            </a:r>
            <a:r>
              <a:rPr lang="zh-CN" altLang="en-US" sz="2500" b="1" kern="0" dirty="0">
                <a:solidFill>
                  <a:srgbClr val="1C1C1C"/>
                </a:solidFill>
                <a:latin typeface="微软雅黑" panose="020B0503020204020204" pitchFamily="34" charset="-122"/>
                <a:ea typeface="微软雅黑" panose="020B0503020204020204" pitchFamily="34" charset="-122"/>
              </a:rPr>
              <a:t>数据</a:t>
            </a:r>
            <a:r>
              <a:rPr lang="zh-CN" altLang="en-GB" sz="2500" b="1" kern="0" dirty="0">
                <a:solidFill>
                  <a:srgbClr val="1C1C1C"/>
                </a:solidFill>
                <a:latin typeface="微软雅黑" panose="020B0503020204020204" pitchFamily="34" charset="-122"/>
                <a:ea typeface="微软雅黑" panose="020B0503020204020204" pitchFamily="34" charset="-122"/>
              </a:rPr>
              <a:t>成员依次拷贝），即</a:t>
            </a:r>
            <a:r>
              <a:rPr lang="zh-CN" altLang="en-GB" sz="2500" b="1" kern="0" dirty="0">
                <a:solidFill>
                  <a:srgbClr val="FF0000"/>
                </a:solidFill>
                <a:latin typeface="微软雅黑" panose="020B0503020204020204" pitchFamily="34" charset="-122"/>
                <a:ea typeface="微软雅黑" panose="020B0503020204020204" pitchFamily="34" charset="-122"/>
              </a:rPr>
              <a:t>只复制对象</a:t>
            </a:r>
            <a:r>
              <a:rPr lang="zh-CN" altLang="en-US" sz="2500" b="1" kern="0" dirty="0">
                <a:solidFill>
                  <a:srgbClr val="FF0000"/>
                </a:solidFill>
                <a:latin typeface="微软雅黑" panose="020B0503020204020204" pitchFamily="34" charset="-122"/>
                <a:ea typeface="微软雅黑" panose="020B0503020204020204" pitchFamily="34" charset="-122"/>
              </a:rPr>
              <a:t>数据</a:t>
            </a:r>
            <a:r>
              <a:rPr lang="zh-CN" altLang="en-GB" sz="2500" b="1" kern="0" dirty="0">
                <a:solidFill>
                  <a:srgbClr val="FF0000"/>
                </a:solidFill>
                <a:latin typeface="微软雅黑" panose="020B0503020204020204" pitchFamily="34" charset="-122"/>
                <a:ea typeface="微软雅黑" panose="020B0503020204020204" pitchFamily="34" charset="-122"/>
              </a:rPr>
              <a:t>而不复制</a:t>
            </a:r>
            <a:r>
              <a:rPr lang="zh-CN" altLang="en-US" sz="2500" b="1" kern="0" dirty="0">
                <a:solidFill>
                  <a:srgbClr val="FF0000"/>
                </a:solidFill>
                <a:latin typeface="微软雅黑" panose="020B0503020204020204" pitchFamily="34" charset="-122"/>
                <a:ea typeface="微软雅黑" panose="020B0503020204020204" pitchFamily="34" charset="-122"/>
              </a:rPr>
              <a:t>对象</a:t>
            </a:r>
            <a:r>
              <a:rPr lang="zh-CN" altLang="en-GB" sz="2500" b="1" kern="0" dirty="0">
                <a:solidFill>
                  <a:srgbClr val="FF0000"/>
                </a:solidFill>
                <a:latin typeface="微软雅黑" panose="020B0503020204020204" pitchFamily="34" charset="-122"/>
                <a:ea typeface="微软雅黑" panose="020B0503020204020204" pitchFamily="34" charset="-122"/>
              </a:rPr>
              <a:t>资源</a:t>
            </a:r>
            <a:r>
              <a:rPr lang="zh-CN" altLang="en-GB" sz="2500" b="1" kern="0" dirty="0">
                <a:solidFill>
                  <a:srgbClr val="1C1C1C"/>
                </a:solidFill>
                <a:latin typeface="微软雅黑" panose="020B0503020204020204" pitchFamily="34" charset="-122"/>
                <a:ea typeface="微软雅黑" panose="020B0503020204020204" pitchFamily="34" charset="-122"/>
              </a:rPr>
              <a:t>。</a:t>
            </a:r>
            <a:r>
              <a:rPr lang="zh-CN" altLang="en-US" sz="2500" b="1" kern="0" dirty="0">
                <a:solidFill>
                  <a:srgbClr val="1C1C1C"/>
                </a:solidFill>
                <a:latin typeface="微软雅黑" panose="020B0503020204020204" pitchFamily="34" charset="-122"/>
                <a:ea typeface="微软雅黑" panose="020B0503020204020204" pitchFamily="34" charset="-122"/>
              </a:rPr>
              <a:t>但对于</a:t>
            </a:r>
            <a:r>
              <a:rPr lang="zh-CN" altLang="en-GB" sz="2500" b="1" kern="0" dirty="0">
                <a:solidFill>
                  <a:srgbClr val="1C1C1C"/>
                </a:solidFill>
                <a:latin typeface="微软雅黑" panose="020B0503020204020204" pitchFamily="34" charset="-122"/>
                <a:ea typeface="微软雅黑" panose="020B0503020204020204" pitchFamily="34" charset="-122"/>
              </a:rPr>
              <a:t>如图3.1所示的</a:t>
            </a:r>
            <a:r>
              <a:rPr lang="zh-CN" altLang="en-US" sz="2500" b="1" kern="0" dirty="0">
                <a:solidFill>
                  <a:srgbClr val="1C1C1C"/>
                </a:solidFill>
                <a:latin typeface="微软雅黑" panose="020B0503020204020204" pitchFamily="34" charset="-122"/>
                <a:ea typeface="微软雅黑" panose="020B0503020204020204" pitchFamily="34" charset="-122"/>
              </a:rPr>
              <a:t>第二</a:t>
            </a:r>
            <a:r>
              <a:rPr lang="zh-CN" altLang="en-GB" sz="2500" b="1" kern="0" dirty="0">
                <a:solidFill>
                  <a:srgbClr val="1C1C1C"/>
                </a:solidFill>
                <a:latin typeface="微软雅黑" panose="020B0503020204020204" pitchFamily="34" charset="-122"/>
                <a:ea typeface="微软雅黑" panose="020B0503020204020204" pitchFamily="34" charset="-122"/>
              </a:rPr>
              <a:t>种情况</a:t>
            </a:r>
            <a:r>
              <a:rPr lang="zh-CN" altLang="en-US" sz="2500" b="1" kern="0" dirty="0">
                <a:solidFill>
                  <a:srgbClr val="1C1C1C"/>
                </a:solidFill>
                <a:latin typeface="微软雅黑" panose="020B0503020204020204" pitchFamily="34" charset="-122"/>
                <a:ea typeface="微软雅黑" panose="020B0503020204020204" pitchFamily="34" charset="-122"/>
              </a:rPr>
              <a:t>，</a:t>
            </a:r>
            <a:r>
              <a:rPr lang="zh-CN" altLang="en-GB" sz="2500" b="1" kern="0" dirty="0">
                <a:solidFill>
                  <a:srgbClr val="D60093"/>
                </a:solidFill>
                <a:latin typeface="微软雅黑" panose="020B0503020204020204" pitchFamily="34" charset="-122"/>
                <a:ea typeface="微软雅黑" panose="020B0503020204020204" pitchFamily="34" charset="-122"/>
              </a:rPr>
              <a:t>浅拷贝</a:t>
            </a:r>
            <a:r>
              <a:rPr lang="zh-CN" altLang="en-US" sz="2500" b="1" kern="0" dirty="0">
                <a:solidFill>
                  <a:srgbClr val="D60093"/>
                </a:solidFill>
                <a:latin typeface="微软雅黑" panose="020B0503020204020204" pitchFamily="34" charset="-122"/>
                <a:ea typeface="微软雅黑" panose="020B0503020204020204" pitchFamily="34" charset="-122"/>
              </a:rPr>
              <a:t>构造函数不能有效处理</a:t>
            </a:r>
            <a:endParaRPr lang="zh-CN" altLang="en-US" sz="2500" b="1" kern="0" dirty="0">
              <a:solidFill>
                <a:srgbClr val="D60093"/>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bwMode="auto">
          <a:xfrm>
            <a:off x="495300" y="981075"/>
            <a:ext cx="6905625"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buFont typeface="Wingdings" panose="05000000000000000000" pitchFamily="2" charset="2"/>
              <a:buNone/>
            </a:pPr>
            <a:r>
              <a:rPr lang="zh-CN" altLang="en-US" sz="2800">
                <a:solidFill>
                  <a:srgbClr val="FF0000"/>
                </a:solidFill>
              </a:rPr>
              <a:t>（</a:t>
            </a:r>
            <a:r>
              <a:rPr lang="en-US" altLang="zh-CN" sz="2800">
                <a:solidFill>
                  <a:srgbClr val="FF0000"/>
                </a:solidFill>
              </a:rPr>
              <a:t>2</a:t>
            </a:r>
            <a:r>
              <a:rPr lang="zh-CN" altLang="en-US" sz="2800">
                <a:solidFill>
                  <a:srgbClr val="FF0000"/>
                </a:solidFill>
              </a:rPr>
              <a:t>）浅拷贝构造函数和深拷贝构造函数</a:t>
            </a:r>
            <a:endParaRPr lang="zh-CN" altLang="en-US" sz="2800"/>
          </a:p>
        </p:txBody>
      </p:sp>
      <p:sp>
        <p:nvSpPr>
          <p:cNvPr id="34819" name="标题 22"/>
          <p:cNvSpPr>
            <a:spLocks noGrp="1" noChangeArrowheads="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endParaRPr lang="zh-CN" altLang="en-US">
              <a:effectLst/>
            </a:endParaRPr>
          </a:p>
        </p:txBody>
      </p:sp>
      <p:sp>
        <p:nvSpPr>
          <p:cNvPr id="7" name="Rectangle 3"/>
          <p:cNvSpPr txBox="1">
            <a:spLocks noChangeArrowheads="1"/>
          </p:cNvSpPr>
          <p:nvPr/>
        </p:nvSpPr>
        <p:spPr>
          <a:xfrm>
            <a:off x="5097463" y="1563688"/>
            <a:ext cx="4679950" cy="5278437"/>
          </a:xfrm>
          <a:prstGeom prst="rect">
            <a:avLst/>
          </a:prstGeom>
        </p:spPr>
        <p:txBody>
          <a:bodyPr lIns="0" tIns="0" rIns="0" bIns="0">
            <a:spAutoFit/>
          </a:bodyPr>
          <a:lstStyle/>
          <a:p>
            <a:pPr algn="just">
              <a:spcBef>
                <a:spcPts val="300"/>
              </a:spcBef>
              <a:spcAft>
                <a:spcPts val="300"/>
              </a:spcAft>
              <a:buClr>
                <a:schemeClr val="accent2"/>
              </a:buClr>
              <a:buSzPct val="80000"/>
              <a:defRPr/>
            </a:pPr>
            <a:r>
              <a:rPr lang="zh-CN" altLang="en-US" sz="2100" b="1" kern="0" dirty="0">
                <a:solidFill>
                  <a:srgbClr val="0000FF"/>
                </a:solidFill>
                <a:ea typeface="微软雅黑" panose="020B0503020204020204" pitchFamily="34" charset="-122"/>
                <a:cs typeface="Times New Roman" panose="02020603050405020304" pitchFamily="18" charset="0"/>
              </a:rPr>
              <a:t>第二种情况示例：</a:t>
            </a:r>
            <a:endParaRPr lang="en-US" altLang="zh-CN" sz="2100" b="1" kern="0" dirty="0">
              <a:solidFill>
                <a:srgbClr val="0000FF"/>
              </a:solidFill>
              <a:ea typeface="微软雅黑" panose="020B0503020204020204" pitchFamily="34" charset="-122"/>
              <a:cs typeface="Times New Roman" panose="02020603050405020304" pitchFamily="18" charset="0"/>
            </a:endParaRPr>
          </a:p>
          <a:p>
            <a:pPr algn="just">
              <a:spcBef>
                <a:spcPts val="300"/>
              </a:spcBef>
              <a:spcAft>
                <a:spcPts val="300"/>
              </a:spcAft>
              <a:buClr>
                <a:schemeClr val="accent2"/>
              </a:buClr>
              <a:buSzPct val="80000"/>
              <a:defRPr/>
            </a:pPr>
            <a:r>
              <a:rPr lang="en-US" altLang="zh-CN" sz="1800" b="1" kern="0" dirty="0">
                <a:solidFill>
                  <a:srgbClr val="1C1C1C"/>
                </a:solidFill>
                <a:ea typeface="微软雅黑" panose="020B0503020204020204" pitchFamily="34" charset="-122"/>
                <a:cs typeface="Times New Roman" panose="02020603050405020304" pitchFamily="18" charset="0"/>
              </a:rPr>
              <a:t>#include &lt;</a:t>
            </a:r>
            <a:r>
              <a:rPr lang="en-US" altLang="zh-CN" sz="1800" b="1" kern="0" dirty="0" err="1">
                <a:solidFill>
                  <a:srgbClr val="1C1C1C"/>
                </a:solidFill>
                <a:ea typeface="微软雅黑" panose="020B0503020204020204" pitchFamily="34" charset="-122"/>
                <a:cs typeface="Times New Roman" panose="02020603050405020304" pitchFamily="18" charset="0"/>
              </a:rPr>
              <a:t>iostream.h</a:t>
            </a:r>
            <a:r>
              <a:rPr lang="en-US" altLang="zh-CN" sz="1800" b="1" kern="0" dirty="0">
                <a:solidFill>
                  <a:srgbClr val="1C1C1C"/>
                </a:solidFill>
                <a:ea typeface="微软雅黑" panose="020B0503020204020204" pitchFamily="34" charset="-122"/>
                <a:cs typeface="Times New Roman" panose="02020603050405020304" pitchFamily="18" charset="0"/>
              </a:rPr>
              <a:t>&gt;</a:t>
            </a:r>
            <a:endParaRPr lang="en-US" altLang="zh-CN" sz="1800" b="1" kern="0" dirty="0">
              <a:solidFill>
                <a:srgbClr val="1C1C1C"/>
              </a:solidFill>
              <a:ea typeface="微软雅黑" panose="020B0503020204020204" pitchFamily="34" charset="-122"/>
              <a:cs typeface="Times New Roman" panose="02020603050405020304" pitchFamily="18" charset="0"/>
            </a:endParaRPr>
          </a:p>
          <a:p>
            <a:pPr algn="just">
              <a:spcBef>
                <a:spcPts val="300"/>
              </a:spcBef>
              <a:spcAft>
                <a:spcPts val="300"/>
              </a:spcAft>
              <a:buClr>
                <a:schemeClr val="accent2"/>
              </a:buClr>
              <a:buSzPct val="80000"/>
              <a:defRPr/>
            </a:pPr>
            <a:r>
              <a:rPr lang="en-US" altLang="zh-CN" sz="1800" b="1" kern="0" dirty="0">
                <a:solidFill>
                  <a:srgbClr val="1C1C1C"/>
                </a:solidFill>
                <a:ea typeface="微软雅黑" panose="020B0503020204020204" pitchFamily="34" charset="-122"/>
                <a:cs typeface="Times New Roman" panose="02020603050405020304" pitchFamily="18" charset="0"/>
              </a:rPr>
              <a:t>class A{    int l;	</a:t>
            </a:r>
            <a:r>
              <a:rPr lang="en-US" altLang="zh-CN" sz="1800" b="1" kern="0" dirty="0">
                <a:solidFill>
                  <a:srgbClr val="FF0000"/>
                </a:solidFill>
                <a:ea typeface="微软雅黑" panose="020B0503020204020204" pitchFamily="34" charset="-122"/>
                <a:cs typeface="Times New Roman" panose="02020603050405020304" pitchFamily="18" charset="0"/>
              </a:rPr>
              <a:t>char* name</a:t>
            </a:r>
            <a:r>
              <a:rPr lang="en-US" altLang="zh-CN" sz="1800" b="1" kern="0" dirty="0">
                <a:solidFill>
                  <a:srgbClr val="1C1C1C"/>
                </a:solidFill>
                <a:ea typeface="微软雅黑" panose="020B0503020204020204" pitchFamily="34" charset="-122"/>
                <a:cs typeface="Times New Roman" panose="02020603050405020304" pitchFamily="18" charset="0"/>
              </a:rPr>
              <a:t>;</a:t>
            </a:r>
            <a:endParaRPr lang="en-US" altLang="zh-CN" sz="1800" b="1" kern="0" dirty="0">
              <a:solidFill>
                <a:srgbClr val="1C1C1C"/>
              </a:solidFill>
              <a:ea typeface="微软雅黑" panose="020B0503020204020204" pitchFamily="34" charset="-122"/>
              <a:cs typeface="Times New Roman" panose="02020603050405020304" pitchFamily="18" charset="0"/>
            </a:endParaRPr>
          </a:p>
          <a:p>
            <a:pPr algn="just">
              <a:spcBef>
                <a:spcPts val="300"/>
              </a:spcBef>
              <a:spcAft>
                <a:spcPts val="300"/>
              </a:spcAft>
              <a:buClr>
                <a:schemeClr val="accent2"/>
              </a:buClr>
              <a:buSzPct val="80000"/>
              <a:defRPr/>
            </a:pPr>
            <a:r>
              <a:rPr lang="en-US" altLang="zh-CN" sz="1800" b="1" kern="0" dirty="0">
                <a:solidFill>
                  <a:srgbClr val="1C1C1C"/>
                </a:solidFill>
                <a:ea typeface="微软雅黑" panose="020B0503020204020204" pitchFamily="34" charset="-122"/>
                <a:cs typeface="Times New Roman" panose="02020603050405020304" pitchFamily="18" charset="0"/>
              </a:rPr>
              <a:t>public:</a:t>
            </a:r>
            <a:endParaRPr lang="en-US" altLang="zh-CN" sz="1800" b="1" kern="0" dirty="0">
              <a:solidFill>
                <a:srgbClr val="1C1C1C"/>
              </a:solidFill>
              <a:ea typeface="微软雅黑" panose="020B0503020204020204" pitchFamily="34" charset="-122"/>
              <a:cs typeface="Times New Roman" panose="02020603050405020304" pitchFamily="18" charset="0"/>
            </a:endParaRPr>
          </a:p>
          <a:p>
            <a:pPr algn="just">
              <a:spcBef>
                <a:spcPts val="300"/>
              </a:spcBef>
              <a:spcAft>
                <a:spcPts val="300"/>
              </a:spcAft>
              <a:buClr>
                <a:schemeClr val="accent2"/>
              </a:buClr>
              <a:buSzPct val="80000"/>
              <a:defRPr/>
            </a:pPr>
            <a:r>
              <a:rPr lang="en-US" altLang="zh-CN" sz="1800" b="1" kern="0" dirty="0">
                <a:solidFill>
                  <a:srgbClr val="1C1C1C"/>
                </a:solidFill>
                <a:ea typeface="微软雅黑" panose="020B0503020204020204" pitchFamily="34" charset="-122"/>
                <a:cs typeface="Times New Roman" panose="02020603050405020304" pitchFamily="18" charset="0"/>
              </a:rPr>
              <a:t>A(int n, char* temp): l(n), </a:t>
            </a:r>
            <a:r>
              <a:rPr lang="en-US" altLang="zh-CN" sz="1800" b="1" kern="0" dirty="0">
                <a:solidFill>
                  <a:srgbClr val="FF0000"/>
                </a:solidFill>
                <a:ea typeface="微软雅黑" panose="020B0503020204020204" pitchFamily="34" charset="-122"/>
                <a:cs typeface="Times New Roman" panose="02020603050405020304" pitchFamily="18" charset="0"/>
              </a:rPr>
              <a:t>name(temp)</a:t>
            </a:r>
            <a:r>
              <a:rPr lang="en-US" altLang="zh-CN" sz="1800" b="1" kern="0" dirty="0">
                <a:solidFill>
                  <a:srgbClr val="1C1C1C"/>
                </a:solidFill>
                <a:ea typeface="微软雅黑" panose="020B0503020204020204" pitchFamily="34" charset="-122"/>
                <a:cs typeface="Times New Roman" panose="02020603050405020304" pitchFamily="18" charset="0"/>
              </a:rPr>
              <a:t>{ }</a:t>
            </a:r>
            <a:endParaRPr lang="en-US" altLang="zh-CN" sz="1800" b="1" kern="0" dirty="0">
              <a:solidFill>
                <a:srgbClr val="1C1C1C"/>
              </a:solidFill>
              <a:ea typeface="微软雅黑" panose="020B0503020204020204" pitchFamily="34" charset="-122"/>
              <a:cs typeface="Times New Roman" panose="02020603050405020304" pitchFamily="18" charset="0"/>
            </a:endParaRPr>
          </a:p>
          <a:p>
            <a:pPr algn="just">
              <a:spcBef>
                <a:spcPts val="300"/>
              </a:spcBef>
              <a:spcAft>
                <a:spcPts val="300"/>
              </a:spcAft>
              <a:buClr>
                <a:schemeClr val="accent2"/>
              </a:buClr>
              <a:buSzPct val="80000"/>
              <a:defRPr/>
            </a:pPr>
            <a:r>
              <a:rPr lang="en-US" altLang="zh-CN" sz="1800" b="1" kern="0" dirty="0">
                <a:solidFill>
                  <a:srgbClr val="1C1C1C"/>
                </a:solidFill>
                <a:ea typeface="微软雅黑" panose="020B0503020204020204" pitchFamily="34" charset="-122"/>
                <a:cs typeface="Times New Roman" panose="02020603050405020304" pitchFamily="18" charset="0"/>
              </a:rPr>
              <a:t>void show(){for(int </a:t>
            </a:r>
            <a:r>
              <a:rPr lang="en-US" altLang="zh-CN" sz="1800" b="1" kern="0" dirty="0" err="1">
                <a:solidFill>
                  <a:srgbClr val="1C1C1C"/>
                </a:solidFill>
                <a:ea typeface="微软雅黑" panose="020B0503020204020204" pitchFamily="34" charset="-122"/>
                <a:cs typeface="Times New Roman" panose="02020603050405020304" pitchFamily="18" charset="0"/>
              </a:rPr>
              <a:t>i</a:t>
            </a:r>
            <a:r>
              <a:rPr lang="en-US" altLang="zh-CN" sz="1800" b="1" kern="0" dirty="0">
                <a:solidFill>
                  <a:srgbClr val="1C1C1C"/>
                </a:solidFill>
                <a:ea typeface="微软雅黑" panose="020B0503020204020204" pitchFamily="34" charset="-122"/>
                <a:cs typeface="Times New Roman" panose="02020603050405020304" pitchFamily="18" charset="0"/>
              </a:rPr>
              <a:t>=0;i&lt;</a:t>
            </a:r>
            <a:r>
              <a:rPr lang="en-US" altLang="zh-CN" sz="1800" b="1" kern="0" dirty="0" err="1">
                <a:solidFill>
                  <a:srgbClr val="1C1C1C"/>
                </a:solidFill>
                <a:ea typeface="微软雅黑" panose="020B0503020204020204" pitchFamily="34" charset="-122"/>
                <a:cs typeface="Times New Roman" panose="02020603050405020304" pitchFamily="18" charset="0"/>
              </a:rPr>
              <a:t>l;i</a:t>
            </a:r>
            <a:r>
              <a:rPr lang="en-US" altLang="zh-CN" sz="1800" b="1" kern="0" dirty="0">
                <a:solidFill>
                  <a:srgbClr val="1C1C1C"/>
                </a:solidFill>
                <a:ea typeface="微软雅黑" panose="020B0503020204020204" pitchFamily="34" charset="-122"/>
                <a:cs typeface="Times New Roman" panose="02020603050405020304" pitchFamily="18" charset="0"/>
              </a:rPr>
              <a:t>++)</a:t>
            </a:r>
            <a:r>
              <a:rPr lang="en-US" altLang="zh-CN" sz="1800" b="1" kern="0" dirty="0" err="1">
                <a:solidFill>
                  <a:srgbClr val="1C1C1C"/>
                </a:solidFill>
                <a:ea typeface="微软雅黑" panose="020B0503020204020204" pitchFamily="34" charset="-122"/>
                <a:cs typeface="Times New Roman" panose="02020603050405020304" pitchFamily="18" charset="0"/>
              </a:rPr>
              <a:t>cout</a:t>
            </a:r>
            <a:r>
              <a:rPr lang="en-US" altLang="zh-CN" sz="1800" b="1" kern="0" dirty="0">
                <a:solidFill>
                  <a:srgbClr val="1C1C1C"/>
                </a:solidFill>
                <a:ea typeface="微软雅黑" panose="020B0503020204020204" pitchFamily="34" charset="-122"/>
                <a:cs typeface="Times New Roman" panose="02020603050405020304" pitchFamily="18" charset="0"/>
              </a:rPr>
              <a:t>&lt;&lt;name[</a:t>
            </a:r>
            <a:r>
              <a:rPr lang="en-US" altLang="zh-CN" sz="1800" b="1" kern="0" dirty="0" err="1">
                <a:solidFill>
                  <a:srgbClr val="1C1C1C"/>
                </a:solidFill>
                <a:ea typeface="微软雅黑" panose="020B0503020204020204" pitchFamily="34" charset="-122"/>
                <a:cs typeface="Times New Roman" panose="02020603050405020304" pitchFamily="18" charset="0"/>
              </a:rPr>
              <a:t>i</a:t>
            </a:r>
            <a:r>
              <a:rPr lang="en-US" altLang="zh-CN" sz="1800" b="1" kern="0" dirty="0">
                <a:solidFill>
                  <a:srgbClr val="1C1C1C"/>
                </a:solidFill>
                <a:ea typeface="微软雅黑" panose="020B0503020204020204" pitchFamily="34" charset="-122"/>
                <a:cs typeface="Times New Roman" panose="02020603050405020304" pitchFamily="18" charset="0"/>
              </a:rPr>
              <a:t>];}</a:t>
            </a:r>
            <a:endParaRPr lang="en-US" altLang="zh-CN" sz="1800" b="1" kern="0" dirty="0">
              <a:solidFill>
                <a:srgbClr val="1C1C1C"/>
              </a:solidFill>
              <a:ea typeface="微软雅黑" panose="020B0503020204020204" pitchFamily="34" charset="-122"/>
              <a:cs typeface="Times New Roman" panose="02020603050405020304" pitchFamily="18" charset="0"/>
            </a:endParaRPr>
          </a:p>
          <a:p>
            <a:pPr algn="just">
              <a:spcBef>
                <a:spcPts val="300"/>
              </a:spcBef>
              <a:spcAft>
                <a:spcPts val="300"/>
              </a:spcAft>
              <a:buClr>
                <a:schemeClr val="accent2"/>
              </a:buClr>
              <a:buSzPct val="80000"/>
              <a:defRPr/>
            </a:pPr>
            <a:r>
              <a:rPr lang="en-US" altLang="zh-CN" sz="1800" b="1" kern="0" dirty="0">
                <a:solidFill>
                  <a:srgbClr val="1C1C1C"/>
                </a:solidFill>
                <a:ea typeface="微软雅黑" panose="020B0503020204020204" pitchFamily="34" charset="-122"/>
                <a:cs typeface="Times New Roman" panose="02020603050405020304" pitchFamily="18" charset="0"/>
              </a:rPr>
              <a:t>};</a:t>
            </a:r>
            <a:endParaRPr lang="en-US" altLang="zh-CN" sz="1800" b="1" kern="0" dirty="0">
              <a:solidFill>
                <a:srgbClr val="1C1C1C"/>
              </a:solidFill>
              <a:ea typeface="微软雅黑" panose="020B0503020204020204" pitchFamily="34" charset="-122"/>
              <a:cs typeface="Times New Roman" panose="02020603050405020304" pitchFamily="18" charset="0"/>
            </a:endParaRPr>
          </a:p>
          <a:p>
            <a:pPr algn="just">
              <a:spcBef>
                <a:spcPts val="300"/>
              </a:spcBef>
              <a:spcAft>
                <a:spcPts val="300"/>
              </a:spcAft>
              <a:buClr>
                <a:schemeClr val="accent2"/>
              </a:buClr>
              <a:buSzPct val="80000"/>
              <a:defRPr/>
            </a:pPr>
            <a:r>
              <a:rPr lang="en-US" altLang="zh-CN" sz="1800" b="1" kern="0" dirty="0">
                <a:solidFill>
                  <a:srgbClr val="1C1C1C"/>
                </a:solidFill>
                <a:ea typeface="微软雅黑" panose="020B0503020204020204" pitchFamily="34" charset="-122"/>
                <a:cs typeface="Times New Roman" panose="02020603050405020304" pitchFamily="18" charset="0"/>
              </a:rPr>
              <a:t>void main(){</a:t>
            </a:r>
            <a:endParaRPr lang="en-US" altLang="zh-CN" sz="1800" b="1" kern="0" dirty="0">
              <a:solidFill>
                <a:srgbClr val="1C1C1C"/>
              </a:solidFill>
              <a:ea typeface="微软雅黑" panose="020B0503020204020204" pitchFamily="34" charset="-122"/>
              <a:cs typeface="Times New Roman" panose="02020603050405020304" pitchFamily="18" charset="0"/>
            </a:endParaRPr>
          </a:p>
          <a:p>
            <a:pPr algn="just">
              <a:spcBef>
                <a:spcPts val="300"/>
              </a:spcBef>
              <a:spcAft>
                <a:spcPts val="300"/>
              </a:spcAft>
              <a:buClr>
                <a:schemeClr val="accent2"/>
              </a:buClr>
              <a:buSzPct val="80000"/>
              <a:defRPr/>
            </a:pPr>
            <a:r>
              <a:rPr lang="en-US" altLang="zh-CN" sz="1800" b="1" kern="0" dirty="0">
                <a:solidFill>
                  <a:srgbClr val="1C1C1C"/>
                </a:solidFill>
                <a:ea typeface="微软雅黑" panose="020B0503020204020204" pitchFamily="34" charset="-122"/>
                <a:cs typeface="Times New Roman" panose="02020603050405020304" pitchFamily="18" charset="0"/>
              </a:rPr>
              <a:t>  int </a:t>
            </a:r>
            <a:r>
              <a:rPr lang="en-US" altLang="zh-CN" sz="1800" b="1" kern="0" dirty="0" err="1">
                <a:solidFill>
                  <a:srgbClr val="1C1C1C"/>
                </a:solidFill>
                <a:ea typeface="微软雅黑" panose="020B0503020204020204" pitchFamily="34" charset="-122"/>
                <a:cs typeface="Times New Roman" panose="02020603050405020304" pitchFamily="18" charset="0"/>
              </a:rPr>
              <a:t>i</a:t>
            </a:r>
            <a:r>
              <a:rPr lang="en-US" altLang="zh-CN" sz="1800" b="1" kern="0" dirty="0">
                <a:solidFill>
                  <a:srgbClr val="1C1C1C"/>
                </a:solidFill>
                <a:ea typeface="微软雅黑" panose="020B0503020204020204" pitchFamily="34" charset="-122"/>
                <a:cs typeface="Times New Roman" panose="02020603050405020304" pitchFamily="18" charset="0"/>
              </a:rPr>
              <a:t>=3;   char* temp=new char[</a:t>
            </a:r>
            <a:r>
              <a:rPr lang="en-US" altLang="zh-CN" sz="1800" b="1" kern="0" dirty="0" err="1">
                <a:solidFill>
                  <a:srgbClr val="FF0000"/>
                </a:solidFill>
                <a:highlight>
                  <a:srgbClr val="FFFF00"/>
                </a:highlight>
                <a:ea typeface="微软雅黑" panose="020B0503020204020204" pitchFamily="34" charset="-122"/>
                <a:cs typeface="Times New Roman" panose="02020603050405020304" pitchFamily="18" charset="0"/>
              </a:rPr>
              <a:t>i</a:t>
            </a:r>
            <a:r>
              <a:rPr lang="en-US" altLang="zh-CN" sz="1800" b="1" kern="0" dirty="0">
                <a:solidFill>
                  <a:srgbClr val="1C1C1C"/>
                </a:solidFill>
                <a:ea typeface="微软雅黑" panose="020B0503020204020204" pitchFamily="34" charset="-122"/>
                <a:cs typeface="Times New Roman" panose="02020603050405020304" pitchFamily="18" charset="0"/>
              </a:rPr>
              <a:t>];</a:t>
            </a:r>
            <a:endParaRPr lang="en-US" altLang="zh-CN" sz="1800" b="1" kern="0" dirty="0">
              <a:solidFill>
                <a:srgbClr val="1C1C1C"/>
              </a:solidFill>
              <a:ea typeface="微软雅黑" panose="020B0503020204020204" pitchFamily="34" charset="-122"/>
              <a:cs typeface="Times New Roman" panose="02020603050405020304" pitchFamily="18" charset="0"/>
            </a:endParaRPr>
          </a:p>
          <a:p>
            <a:pPr algn="just">
              <a:spcBef>
                <a:spcPts val="300"/>
              </a:spcBef>
              <a:spcAft>
                <a:spcPts val="300"/>
              </a:spcAft>
              <a:buClr>
                <a:schemeClr val="accent2"/>
              </a:buClr>
              <a:buSzPct val="80000"/>
              <a:defRPr/>
            </a:pPr>
            <a:r>
              <a:rPr lang="en-US" altLang="zh-CN" sz="1800" b="1" kern="0" dirty="0">
                <a:solidFill>
                  <a:srgbClr val="1C1C1C"/>
                </a:solidFill>
                <a:ea typeface="微软雅黑" panose="020B0503020204020204" pitchFamily="34" charset="-122"/>
                <a:cs typeface="Times New Roman" panose="02020603050405020304" pitchFamily="18" charset="0"/>
              </a:rPr>
              <a:t>  </a:t>
            </a:r>
            <a:r>
              <a:rPr lang="en-US" altLang="zh-CN" sz="1800" b="1" kern="0" dirty="0" err="1">
                <a:solidFill>
                  <a:srgbClr val="1C1C1C"/>
                </a:solidFill>
                <a:ea typeface="微软雅黑" panose="020B0503020204020204" pitchFamily="34" charset="-122"/>
                <a:cs typeface="Times New Roman" panose="02020603050405020304" pitchFamily="18" charset="0"/>
              </a:rPr>
              <a:t>cout</a:t>
            </a:r>
            <a:r>
              <a:rPr lang="en-US" altLang="zh-CN" sz="1800" b="1" kern="0" dirty="0">
                <a:solidFill>
                  <a:srgbClr val="1C1C1C"/>
                </a:solidFill>
                <a:ea typeface="微软雅黑" panose="020B0503020204020204" pitchFamily="34" charset="-122"/>
                <a:cs typeface="Times New Roman" panose="02020603050405020304" pitchFamily="18" charset="0"/>
              </a:rPr>
              <a:t>&lt;&lt;"Please input 3 chars: ";</a:t>
            </a:r>
            <a:endParaRPr lang="en-US" altLang="zh-CN" sz="1800" b="1" kern="0" dirty="0">
              <a:solidFill>
                <a:srgbClr val="1C1C1C"/>
              </a:solidFill>
              <a:ea typeface="微软雅黑" panose="020B0503020204020204" pitchFamily="34" charset="-122"/>
              <a:cs typeface="Times New Roman" panose="02020603050405020304" pitchFamily="18" charset="0"/>
            </a:endParaRPr>
          </a:p>
          <a:p>
            <a:pPr algn="just">
              <a:spcBef>
                <a:spcPts val="300"/>
              </a:spcBef>
              <a:spcAft>
                <a:spcPts val="300"/>
              </a:spcAft>
              <a:buClr>
                <a:schemeClr val="accent2"/>
              </a:buClr>
              <a:buSzPct val="80000"/>
              <a:defRPr/>
            </a:pPr>
            <a:r>
              <a:rPr lang="en-US" altLang="zh-CN" sz="1800" b="1" kern="0" dirty="0">
                <a:solidFill>
                  <a:srgbClr val="1C1C1C"/>
                </a:solidFill>
                <a:ea typeface="微软雅黑" panose="020B0503020204020204" pitchFamily="34" charset="-122"/>
                <a:cs typeface="Times New Roman" panose="02020603050405020304" pitchFamily="18" charset="0"/>
              </a:rPr>
              <a:t>  for(int j=0;j&lt;</a:t>
            </a:r>
            <a:r>
              <a:rPr lang="en-US" altLang="zh-CN" sz="1800" b="1" kern="0" dirty="0" err="1">
                <a:solidFill>
                  <a:srgbClr val="1C1C1C"/>
                </a:solidFill>
                <a:ea typeface="微软雅黑" panose="020B0503020204020204" pitchFamily="34" charset="-122"/>
                <a:cs typeface="Times New Roman" panose="02020603050405020304" pitchFamily="18" charset="0"/>
              </a:rPr>
              <a:t>i;j</a:t>
            </a:r>
            <a:r>
              <a:rPr lang="en-US" altLang="zh-CN" sz="1800" b="1" kern="0" dirty="0">
                <a:solidFill>
                  <a:srgbClr val="1C1C1C"/>
                </a:solidFill>
                <a:ea typeface="微软雅黑" panose="020B0503020204020204" pitchFamily="34" charset="-122"/>
                <a:cs typeface="Times New Roman" panose="02020603050405020304" pitchFamily="18" charset="0"/>
              </a:rPr>
              <a:t>++){  </a:t>
            </a:r>
            <a:r>
              <a:rPr lang="en-US" altLang="zh-CN" sz="1800" b="1" kern="0" dirty="0" err="1">
                <a:solidFill>
                  <a:srgbClr val="1C1C1C"/>
                </a:solidFill>
                <a:ea typeface="微软雅黑" panose="020B0503020204020204" pitchFamily="34" charset="-122"/>
                <a:cs typeface="Times New Roman" panose="02020603050405020304" pitchFamily="18" charset="0"/>
              </a:rPr>
              <a:t>cin</a:t>
            </a:r>
            <a:r>
              <a:rPr lang="en-US" altLang="zh-CN" sz="1800" b="1" kern="0" dirty="0">
                <a:solidFill>
                  <a:srgbClr val="1C1C1C"/>
                </a:solidFill>
                <a:ea typeface="微软雅黑" panose="020B0503020204020204" pitchFamily="34" charset="-122"/>
                <a:cs typeface="Times New Roman" panose="02020603050405020304" pitchFamily="18" charset="0"/>
              </a:rPr>
              <a:t>&gt;&gt;temp[j]; }</a:t>
            </a:r>
            <a:endParaRPr lang="en-US" altLang="zh-CN" sz="1800" b="1" kern="0" dirty="0">
              <a:solidFill>
                <a:srgbClr val="1C1C1C"/>
              </a:solidFill>
              <a:ea typeface="微软雅黑" panose="020B0503020204020204" pitchFamily="34" charset="-122"/>
              <a:cs typeface="Times New Roman" panose="02020603050405020304" pitchFamily="18" charset="0"/>
            </a:endParaRPr>
          </a:p>
          <a:p>
            <a:pPr algn="just">
              <a:spcBef>
                <a:spcPts val="300"/>
              </a:spcBef>
              <a:spcAft>
                <a:spcPts val="300"/>
              </a:spcAft>
              <a:buClr>
                <a:schemeClr val="accent2"/>
              </a:buClr>
              <a:buSzPct val="80000"/>
              <a:defRPr/>
            </a:pPr>
            <a:r>
              <a:rPr lang="en-US" altLang="zh-CN" sz="1800" b="1" kern="0" dirty="0">
                <a:solidFill>
                  <a:srgbClr val="1C1C1C"/>
                </a:solidFill>
                <a:ea typeface="微软雅黑" panose="020B0503020204020204" pitchFamily="34" charset="-122"/>
                <a:cs typeface="Times New Roman" panose="02020603050405020304" pitchFamily="18" charset="0"/>
              </a:rPr>
              <a:t>  </a:t>
            </a:r>
            <a:r>
              <a:rPr lang="en-US" altLang="zh-CN" sz="1800" b="1" kern="0" dirty="0" err="1">
                <a:solidFill>
                  <a:srgbClr val="1C1C1C"/>
                </a:solidFill>
                <a:ea typeface="微软雅黑" panose="020B0503020204020204" pitchFamily="34" charset="-122"/>
                <a:cs typeface="Times New Roman" panose="02020603050405020304" pitchFamily="18" charset="0"/>
              </a:rPr>
              <a:t>cout</a:t>
            </a:r>
            <a:r>
              <a:rPr lang="en-US" altLang="zh-CN" sz="1800" b="1" kern="0" dirty="0">
                <a:solidFill>
                  <a:srgbClr val="1C1C1C"/>
                </a:solidFill>
                <a:ea typeface="微软雅黑" panose="020B0503020204020204" pitchFamily="34" charset="-122"/>
                <a:cs typeface="Times New Roman" panose="02020603050405020304" pitchFamily="18" charset="0"/>
              </a:rPr>
              <a:t>&lt;&lt;"The 3 chars you input are:"&lt;&lt;</a:t>
            </a:r>
            <a:r>
              <a:rPr lang="en-US" altLang="zh-CN" sz="1800" b="1" kern="0" dirty="0" err="1">
                <a:solidFill>
                  <a:srgbClr val="1C1C1C"/>
                </a:solidFill>
                <a:ea typeface="微软雅黑" panose="020B0503020204020204" pitchFamily="34" charset="-122"/>
                <a:cs typeface="Times New Roman" panose="02020603050405020304" pitchFamily="18" charset="0"/>
              </a:rPr>
              <a:t>endl</a:t>
            </a:r>
            <a:r>
              <a:rPr lang="en-US" altLang="zh-CN" sz="1800" b="1" kern="0" dirty="0">
                <a:solidFill>
                  <a:srgbClr val="1C1C1C"/>
                </a:solidFill>
                <a:ea typeface="微软雅黑" panose="020B0503020204020204" pitchFamily="34" charset="-122"/>
                <a:cs typeface="Times New Roman" panose="02020603050405020304" pitchFamily="18" charset="0"/>
              </a:rPr>
              <a:t>;</a:t>
            </a:r>
            <a:endParaRPr lang="en-US" altLang="zh-CN" sz="1800" b="1" kern="0" dirty="0">
              <a:solidFill>
                <a:srgbClr val="1C1C1C"/>
              </a:solidFill>
              <a:ea typeface="微软雅黑" panose="020B0503020204020204" pitchFamily="34" charset="-122"/>
              <a:cs typeface="Times New Roman" panose="02020603050405020304" pitchFamily="18" charset="0"/>
            </a:endParaRPr>
          </a:p>
          <a:p>
            <a:pPr algn="just">
              <a:spcBef>
                <a:spcPts val="300"/>
              </a:spcBef>
              <a:spcAft>
                <a:spcPts val="300"/>
              </a:spcAft>
              <a:buClr>
                <a:schemeClr val="accent2"/>
              </a:buClr>
              <a:buSzPct val="80000"/>
              <a:defRPr/>
            </a:pPr>
            <a:r>
              <a:rPr lang="en-US" altLang="zh-CN" sz="1800" b="1" kern="0" dirty="0">
                <a:solidFill>
                  <a:srgbClr val="1C1C1C"/>
                </a:solidFill>
                <a:ea typeface="微软雅黑" panose="020B0503020204020204" pitchFamily="34" charset="-122"/>
                <a:cs typeface="Times New Roman" panose="02020603050405020304" pitchFamily="18" charset="0"/>
              </a:rPr>
              <a:t>  A a1(</a:t>
            </a:r>
            <a:r>
              <a:rPr lang="en-US" altLang="zh-CN" sz="1800" b="1" kern="0" dirty="0" err="1">
                <a:solidFill>
                  <a:srgbClr val="1C1C1C"/>
                </a:solidFill>
                <a:ea typeface="微软雅黑" panose="020B0503020204020204" pitchFamily="34" charset="-122"/>
                <a:cs typeface="Times New Roman" panose="02020603050405020304" pitchFamily="18" charset="0"/>
              </a:rPr>
              <a:t>i</a:t>
            </a:r>
            <a:r>
              <a:rPr lang="en-US" altLang="zh-CN" sz="1800" b="1" kern="0" dirty="0">
                <a:solidFill>
                  <a:srgbClr val="1C1C1C"/>
                </a:solidFill>
                <a:ea typeface="微软雅黑" panose="020B0503020204020204" pitchFamily="34" charset="-122"/>
                <a:cs typeface="Times New Roman" panose="02020603050405020304" pitchFamily="18" charset="0"/>
              </a:rPr>
              <a:t>, temp),  </a:t>
            </a:r>
            <a:r>
              <a:rPr lang="en-US" altLang="zh-CN" sz="1800" b="1" kern="0" dirty="0">
                <a:solidFill>
                  <a:srgbClr val="FF0000"/>
                </a:solidFill>
                <a:ea typeface="微软雅黑" panose="020B0503020204020204" pitchFamily="34" charset="-122"/>
                <a:cs typeface="Times New Roman" panose="02020603050405020304" pitchFamily="18" charset="0"/>
              </a:rPr>
              <a:t>a2=a1</a:t>
            </a:r>
            <a:r>
              <a:rPr lang="en-US" altLang="zh-CN" sz="1800" b="1" kern="0" dirty="0">
                <a:solidFill>
                  <a:srgbClr val="1C1C1C"/>
                </a:solidFill>
                <a:ea typeface="微软雅黑" panose="020B0503020204020204" pitchFamily="34" charset="-122"/>
                <a:cs typeface="Times New Roman" panose="02020603050405020304" pitchFamily="18" charset="0"/>
              </a:rPr>
              <a:t>; a1.show(); a2.show();</a:t>
            </a:r>
            <a:endParaRPr lang="en-US" altLang="zh-CN" sz="1800" b="1" kern="0" dirty="0">
              <a:solidFill>
                <a:srgbClr val="1C1C1C"/>
              </a:solidFill>
              <a:ea typeface="微软雅黑" panose="020B0503020204020204" pitchFamily="34" charset="-122"/>
              <a:cs typeface="Times New Roman" panose="02020603050405020304" pitchFamily="18" charset="0"/>
            </a:endParaRPr>
          </a:p>
          <a:p>
            <a:pPr algn="just">
              <a:spcBef>
                <a:spcPts val="300"/>
              </a:spcBef>
              <a:spcAft>
                <a:spcPts val="300"/>
              </a:spcAft>
              <a:buClr>
                <a:schemeClr val="accent2"/>
              </a:buClr>
              <a:buSzPct val="80000"/>
              <a:defRPr/>
            </a:pPr>
            <a:r>
              <a:rPr lang="en-US" altLang="zh-CN" sz="1800" b="1" kern="0" dirty="0">
                <a:solidFill>
                  <a:srgbClr val="1C1C1C"/>
                </a:solidFill>
                <a:ea typeface="微软雅黑" panose="020B0503020204020204" pitchFamily="34" charset="-122"/>
                <a:cs typeface="Times New Roman" panose="02020603050405020304" pitchFamily="18" charset="0"/>
              </a:rPr>
              <a:t>  </a:t>
            </a:r>
            <a:r>
              <a:rPr lang="en-US" altLang="zh-CN" sz="1800" b="1" kern="0" dirty="0">
                <a:solidFill>
                  <a:srgbClr val="FF00FF"/>
                </a:solidFill>
                <a:ea typeface="微软雅黑" panose="020B0503020204020204" pitchFamily="34" charset="-122"/>
                <a:cs typeface="Times New Roman" panose="02020603050405020304" pitchFamily="18" charset="0"/>
              </a:rPr>
              <a:t>//delete temp</a:t>
            </a:r>
            <a:r>
              <a:rPr lang="en-US" altLang="zh-CN" sz="1800" b="1" kern="0" dirty="0">
                <a:solidFill>
                  <a:srgbClr val="1C1C1C"/>
                </a:solidFill>
                <a:ea typeface="微软雅黑" panose="020B0503020204020204" pitchFamily="34" charset="-122"/>
                <a:cs typeface="Times New Roman" panose="02020603050405020304" pitchFamily="18" charset="0"/>
              </a:rPr>
              <a:t>; a1.show();  </a:t>
            </a:r>
            <a:r>
              <a:rPr lang="en-US" altLang="zh-CN" sz="1800" b="1" kern="0" dirty="0">
                <a:solidFill>
                  <a:srgbClr val="00B050"/>
                </a:solidFill>
                <a:ea typeface="微软雅黑" panose="020B0503020204020204" pitchFamily="34" charset="-122"/>
                <a:cs typeface="Times New Roman" panose="02020603050405020304" pitchFamily="18" charset="0"/>
              </a:rPr>
              <a:t>a2.show()</a:t>
            </a:r>
            <a:r>
              <a:rPr lang="en-US" altLang="zh-CN" sz="1800" b="1" kern="0" dirty="0">
                <a:solidFill>
                  <a:srgbClr val="1C1C1C"/>
                </a:solidFill>
                <a:ea typeface="微软雅黑" panose="020B0503020204020204" pitchFamily="34" charset="-122"/>
                <a:cs typeface="Times New Roman" panose="02020603050405020304" pitchFamily="18" charset="0"/>
              </a:rPr>
              <a:t>;    </a:t>
            </a:r>
            <a:endParaRPr lang="en-US" altLang="zh-CN" sz="1800" b="1" kern="0" dirty="0">
              <a:solidFill>
                <a:srgbClr val="1C1C1C"/>
              </a:solidFill>
              <a:ea typeface="微软雅黑" panose="020B0503020204020204" pitchFamily="34" charset="-122"/>
              <a:cs typeface="Times New Roman" panose="02020603050405020304" pitchFamily="18" charset="0"/>
            </a:endParaRPr>
          </a:p>
          <a:p>
            <a:pPr algn="just">
              <a:spcBef>
                <a:spcPts val="300"/>
              </a:spcBef>
              <a:spcAft>
                <a:spcPts val="300"/>
              </a:spcAft>
              <a:buClr>
                <a:schemeClr val="accent2"/>
              </a:buClr>
              <a:buSzPct val="80000"/>
              <a:defRPr/>
            </a:pPr>
            <a:r>
              <a:rPr lang="en-US" altLang="zh-CN" sz="1800" b="1" kern="0" dirty="0">
                <a:solidFill>
                  <a:srgbClr val="1C1C1C"/>
                </a:solidFill>
                <a:ea typeface="微软雅黑" panose="020B0503020204020204" pitchFamily="34" charset="-122"/>
                <a:cs typeface="Times New Roman" panose="02020603050405020304" pitchFamily="18" charset="0"/>
              </a:rPr>
              <a:t>  </a:t>
            </a:r>
            <a:r>
              <a:rPr lang="en-US" altLang="zh-CN" sz="1800" b="1" kern="0" dirty="0" err="1">
                <a:solidFill>
                  <a:srgbClr val="1C1C1C"/>
                </a:solidFill>
                <a:ea typeface="微软雅黑" panose="020B0503020204020204" pitchFamily="34" charset="-122"/>
                <a:cs typeface="Times New Roman" panose="02020603050405020304" pitchFamily="18" charset="0"/>
              </a:rPr>
              <a:t>cout</a:t>
            </a:r>
            <a:r>
              <a:rPr lang="en-US" altLang="zh-CN" sz="1800" b="1" kern="0" dirty="0">
                <a:solidFill>
                  <a:srgbClr val="1C1C1C"/>
                </a:solidFill>
                <a:ea typeface="微软雅黑" panose="020B0503020204020204" pitchFamily="34" charset="-122"/>
                <a:cs typeface="Times New Roman" panose="02020603050405020304" pitchFamily="18" charset="0"/>
              </a:rPr>
              <a:t>&lt;&lt;"end."&lt;&lt;</a:t>
            </a:r>
            <a:r>
              <a:rPr lang="en-US" altLang="zh-CN" sz="1800" b="1" kern="0" dirty="0" err="1">
                <a:solidFill>
                  <a:srgbClr val="1C1C1C"/>
                </a:solidFill>
                <a:ea typeface="微软雅黑" panose="020B0503020204020204" pitchFamily="34" charset="-122"/>
                <a:cs typeface="Times New Roman" panose="02020603050405020304" pitchFamily="18" charset="0"/>
              </a:rPr>
              <a:t>endl</a:t>
            </a:r>
            <a:r>
              <a:rPr lang="en-US" altLang="zh-CN" sz="1800" b="1" kern="0" dirty="0">
                <a:solidFill>
                  <a:srgbClr val="1C1C1C"/>
                </a:solidFill>
                <a:ea typeface="微软雅黑" panose="020B0503020204020204" pitchFamily="34" charset="-122"/>
                <a:cs typeface="Times New Roman" panose="02020603050405020304" pitchFamily="18" charset="0"/>
              </a:rPr>
              <a:t>;    }</a:t>
            </a:r>
            <a:endParaRPr lang="zh-CN" altLang="en-US" sz="1800" b="1" kern="0" dirty="0">
              <a:solidFill>
                <a:srgbClr val="D60093"/>
              </a:solidFill>
              <a:ea typeface="微软雅黑" panose="020B0503020204020204" pitchFamily="34" charset="-122"/>
              <a:cs typeface="Times New Roman" panose="02020603050405020304" pitchFamily="18" charset="0"/>
            </a:endParaRPr>
          </a:p>
        </p:txBody>
      </p:sp>
      <p:sp>
        <p:nvSpPr>
          <p:cNvPr id="9" name="Rectangle 3"/>
          <p:cNvSpPr txBox="1">
            <a:spLocks noChangeArrowheads="1"/>
          </p:cNvSpPr>
          <p:nvPr/>
        </p:nvSpPr>
        <p:spPr>
          <a:xfrm>
            <a:off x="128588" y="1628775"/>
            <a:ext cx="4900612" cy="5170488"/>
          </a:xfrm>
          <a:prstGeom prst="rect">
            <a:avLst/>
          </a:prstGeom>
        </p:spPr>
        <p:txBody>
          <a:bodyPr lIns="0" tIns="0" rIns="0" bIns="0">
            <a:spAutoFit/>
          </a:bodyPr>
          <a:lstStyle/>
          <a:p>
            <a:pPr algn="just">
              <a:spcBef>
                <a:spcPts val="300"/>
              </a:spcBef>
              <a:spcAft>
                <a:spcPts val="300"/>
              </a:spcAft>
              <a:buClr>
                <a:schemeClr val="accent2"/>
              </a:buClr>
              <a:buSzPct val="80000"/>
              <a:defRPr/>
            </a:pPr>
            <a:r>
              <a:rPr lang="zh-CN" altLang="en-US" sz="2100" b="1" kern="0" dirty="0">
                <a:solidFill>
                  <a:srgbClr val="0000FF"/>
                </a:solidFill>
                <a:ea typeface="微软雅黑" panose="020B0503020204020204" pitchFamily="34" charset="-122"/>
                <a:cs typeface="Times New Roman" panose="02020603050405020304" pitchFamily="18" charset="0"/>
              </a:rPr>
              <a:t>第一种情况示例：</a:t>
            </a:r>
            <a:endParaRPr lang="en-US" altLang="zh-CN" sz="2100" b="1" kern="0" dirty="0">
              <a:solidFill>
                <a:srgbClr val="0000FF"/>
              </a:solidFill>
              <a:ea typeface="微软雅黑" panose="020B0503020204020204" pitchFamily="34" charset="-122"/>
              <a:cs typeface="Times New Roman" panose="02020603050405020304" pitchFamily="18" charset="0"/>
            </a:endParaRPr>
          </a:p>
          <a:p>
            <a:pPr algn="just">
              <a:spcBef>
                <a:spcPts val="300"/>
              </a:spcBef>
              <a:spcAft>
                <a:spcPts val="300"/>
              </a:spcAft>
              <a:buClr>
                <a:schemeClr val="accent2"/>
              </a:buClr>
              <a:buSzPct val="80000"/>
              <a:defRPr/>
            </a:pPr>
            <a:r>
              <a:rPr lang="en-US" altLang="zh-CN" sz="2100" b="1" kern="0" dirty="0">
                <a:solidFill>
                  <a:srgbClr val="1C1C1C"/>
                </a:solidFill>
                <a:ea typeface="微软雅黑" panose="020B0503020204020204" pitchFamily="34" charset="-122"/>
                <a:cs typeface="Times New Roman" panose="02020603050405020304" pitchFamily="18" charset="0"/>
              </a:rPr>
              <a:t>#include &lt;</a:t>
            </a:r>
            <a:r>
              <a:rPr lang="en-US" altLang="zh-CN" sz="2100" b="1" kern="0" dirty="0" err="1">
                <a:solidFill>
                  <a:srgbClr val="1C1C1C"/>
                </a:solidFill>
                <a:ea typeface="微软雅黑" panose="020B0503020204020204" pitchFamily="34" charset="-122"/>
                <a:cs typeface="Times New Roman" panose="02020603050405020304" pitchFamily="18" charset="0"/>
              </a:rPr>
              <a:t>iostream.h</a:t>
            </a:r>
            <a:r>
              <a:rPr lang="en-US" altLang="zh-CN" sz="2100" b="1" kern="0" dirty="0">
                <a:solidFill>
                  <a:srgbClr val="1C1C1C"/>
                </a:solidFill>
                <a:ea typeface="微软雅黑" panose="020B0503020204020204" pitchFamily="34" charset="-122"/>
                <a:cs typeface="Times New Roman" panose="02020603050405020304" pitchFamily="18" charset="0"/>
              </a:rPr>
              <a:t>&gt;</a:t>
            </a:r>
            <a:endParaRPr lang="en-US" altLang="zh-CN" sz="2100" b="1" kern="0" dirty="0">
              <a:solidFill>
                <a:srgbClr val="1C1C1C"/>
              </a:solidFill>
              <a:ea typeface="微软雅黑" panose="020B0503020204020204" pitchFamily="34" charset="-122"/>
              <a:cs typeface="Times New Roman" panose="02020603050405020304" pitchFamily="18" charset="0"/>
            </a:endParaRPr>
          </a:p>
          <a:p>
            <a:pPr algn="just">
              <a:spcBef>
                <a:spcPts val="300"/>
              </a:spcBef>
              <a:spcAft>
                <a:spcPts val="300"/>
              </a:spcAft>
              <a:buClr>
                <a:schemeClr val="accent2"/>
              </a:buClr>
              <a:buSzPct val="80000"/>
              <a:defRPr/>
            </a:pPr>
            <a:r>
              <a:rPr lang="en-US" altLang="zh-CN" sz="2100" b="1" kern="0" dirty="0">
                <a:solidFill>
                  <a:srgbClr val="1C1C1C"/>
                </a:solidFill>
                <a:ea typeface="微软雅黑" panose="020B0503020204020204" pitchFamily="34" charset="-122"/>
                <a:cs typeface="Times New Roman" panose="02020603050405020304" pitchFamily="18" charset="0"/>
              </a:rPr>
              <a:t>class A{</a:t>
            </a:r>
            <a:endParaRPr lang="en-US" altLang="zh-CN" sz="2100" b="1" kern="0" dirty="0">
              <a:solidFill>
                <a:srgbClr val="1C1C1C"/>
              </a:solidFill>
              <a:ea typeface="微软雅黑" panose="020B0503020204020204" pitchFamily="34" charset="-122"/>
              <a:cs typeface="Times New Roman" panose="02020603050405020304" pitchFamily="18" charset="0"/>
            </a:endParaRPr>
          </a:p>
          <a:p>
            <a:pPr algn="just">
              <a:spcBef>
                <a:spcPts val="300"/>
              </a:spcBef>
              <a:spcAft>
                <a:spcPts val="300"/>
              </a:spcAft>
              <a:buClr>
                <a:schemeClr val="accent2"/>
              </a:buClr>
              <a:buSzPct val="80000"/>
              <a:defRPr/>
            </a:pPr>
            <a:r>
              <a:rPr lang="en-US" altLang="zh-CN" sz="2100" b="1" kern="0" dirty="0">
                <a:solidFill>
                  <a:srgbClr val="1C1C1C"/>
                </a:solidFill>
                <a:ea typeface="微软雅黑" panose="020B0503020204020204" pitchFamily="34" charset="-122"/>
                <a:cs typeface="Times New Roman" panose="02020603050405020304" pitchFamily="18" charset="0"/>
              </a:rPr>
              <a:t>     int l; 	</a:t>
            </a:r>
            <a:r>
              <a:rPr lang="en-US" altLang="zh-CN" sz="2100" b="1" kern="0" dirty="0">
                <a:solidFill>
                  <a:srgbClr val="FF0000"/>
                </a:solidFill>
                <a:ea typeface="微软雅黑" panose="020B0503020204020204" pitchFamily="34" charset="-122"/>
                <a:cs typeface="Times New Roman" panose="02020603050405020304" pitchFamily="18" charset="0"/>
              </a:rPr>
              <a:t>char name[10]</a:t>
            </a:r>
            <a:r>
              <a:rPr lang="en-US" altLang="zh-CN" sz="2100" b="1" kern="0" dirty="0">
                <a:solidFill>
                  <a:srgbClr val="1C1C1C"/>
                </a:solidFill>
                <a:ea typeface="微软雅黑" panose="020B0503020204020204" pitchFamily="34" charset="-122"/>
                <a:cs typeface="Times New Roman" panose="02020603050405020304" pitchFamily="18" charset="0"/>
              </a:rPr>
              <a:t>;</a:t>
            </a:r>
            <a:endParaRPr lang="en-US" altLang="zh-CN" sz="2100" b="1" kern="0" dirty="0">
              <a:solidFill>
                <a:srgbClr val="1C1C1C"/>
              </a:solidFill>
              <a:ea typeface="微软雅黑" panose="020B0503020204020204" pitchFamily="34" charset="-122"/>
              <a:cs typeface="Times New Roman" panose="02020603050405020304" pitchFamily="18" charset="0"/>
            </a:endParaRPr>
          </a:p>
          <a:p>
            <a:pPr algn="just">
              <a:spcBef>
                <a:spcPts val="300"/>
              </a:spcBef>
              <a:spcAft>
                <a:spcPts val="300"/>
              </a:spcAft>
              <a:buClr>
                <a:schemeClr val="accent2"/>
              </a:buClr>
              <a:buSzPct val="80000"/>
              <a:defRPr/>
            </a:pPr>
            <a:r>
              <a:rPr lang="en-US" altLang="zh-CN" sz="2100" b="1" kern="0" dirty="0">
                <a:solidFill>
                  <a:srgbClr val="1C1C1C"/>
                </a:solidFill>
                <a:ea typeface="微软雅黑" panose="020B0503020204020204" pitchFamily="34" charset="-122"/>
                <a:cs typeface="Times New Roman" panose="02020603050405020304" pitchFamily="18" charset="0"/>
              </a:rPr>
              <a:t>public:</a:t>
            </a:r>
            <a:endParaRPr lang="en-US" altLang="zh-CN" sz="2100" b="1" kern="0" dirty="0">
              <a:solidFill>
                <a:srgbClr val="1C1C1C"/>
              </a:solidFill>
              <a:ea typeface="微软雅黑" panose="020B0503020204020204" pitchFamily="34" charset="-122"/>
              <a:cs typeface="Times New Roman" panose="02020603050405020304" pitchFamily="18" charset="0"/>
            </a:endParaRPr>
          </a:p>
          <a:p>
            <a:pPr algn="just">
              <a:spcBef>
                <a:spcPts val="300"/>
              </a:spcBef>
              <a:spcAft>
                <a:spcPts val="300"/>
              </a:spcAft>
              <a:buClr>
                <a:schemeClr val="accent2"/>
              </a:buClr>
              <a:buSzPct val="80000"/>
              <a:defRPr/>
            </a:pPr>
            <a:r>
              <a:rPr lang="en-US" altLang="zh-CN" sz="2100" b="1" kern="0" dirty="0">
                <a:solidFill>
                  <a:srgbClr val="1C1C1C"/>
                </a:solidFill>
                <a:ea typeface="微软雅黑" panose="020B0503020204020204" pitchFamily="34" charset="-122"/>
                <a:cs typeface="Times New Roman" panose="02020603050405020304" pitchFamily="18" charset="0"/>
              </a:rPr>
              <a:t>    A(int n, char temp[]):l(n){</a:t>
            </a:r>
            <a:endParaRPr lang="en-US" altLang="zh-CN" sz="2100" b="1" kern="0" dirty="0">
              <a:solidFill>
                <a:srgbClr val="1C1C1C"/>
              </a:solidFill>
              <a:ea typeface="微软雅黑" panose="020B0503020204020204" pitchFamily="34" charset="-122"/>
              <a:cs typeface="Times New Roman" panose="02020603050405020304" pitchFamily="18" charset="0"/>
            </a:endParaRPr>
          </a:p>
          <a:p>
            <a:pPr algn="just">
              <a:spcBef>
                <a:spcPts val="300"/>
              </a:spcBef>
              <a:spcAft>
                <a:spcPts val="300"/>
              </a:spcAft>
              <a:buClr>
                <a:schemeClr val="accent2"/>
              </a:buClr>
              <a:buSzPct val="80000"/>
              <a:defRPr/>
            </a:pPr>
            <a:r>
              <a:rPr lang="en-US" altLang="zh-CN" sz="2100" b="1" kern="0" dirty="0">
                <a:solidFill>
                  <a:srgbClr val="1C1C1C"/>
                </a:solidFill>
                <a:ea typeface="微软雅黑" panose="020B0503020204020204" pitchFamily="34" charset="-122"/>
                <a:cs typeface="Times New Roman" panose="02020603050405020304" pitchFamily="18" charset="0"/>
              </a:rPr>
              <a:t>      for(int </a:t>
            </a:r>
            <a:r>
              <a:rPr lang="en-US" altLang="zh-CN" sz="2100" b="1" kern="0" dirty="0" err="1">
                <a:solidFill>
                  <a:srgbClr val="1C1C1C"/>
                </a:solidFill>
                <a:ea typeface="微软雅黑" panose="020B0503020204020204" pitchFamily="34" charset="-122"/>
                <a:cs typeface="Times New Roman" panose="02020603050405020304" pitchFamily="18" charset="0"/>
              </a:rPr>
              <a:t>i</a:t>
            </a:r>
            <a:r>
              <a:rPr lang="en-US" altLang="zh-CN" sz="2100" b="1" kern="0" dirty="0">
                <a:solidFill>
                  <a:srgbClr val="1C1C1C"/>
                </a:solidFill>
                <a:ea typeface="微软雅黑" panose="020B0503020204020204" pitchFamily="34" charset="-122"/>
                <a:cs typeface="Times New Roman" panose="02020603050405020304" pitchFamily="18" charset="0"/>
              </a:rPr>
              <a:t>=0;i&lt;</a:t>
            </a:r>
            <a:r>
              <a:rPr lang="en-US" altLang="zh-CN" sz="2100" b="1" kern="0" dirty="0" err="1">
                <a:solidFill>
                  <a:srgbClr val="1C1C1C"/>
                </a:solidFill>
                <a:ea typeface="微软雅黑" panose="020B0503020204020204" pitchFamily="34" charset="-122"/>
                <a:cs typeface="Times New Roman" panose="02020603050405020304" pitchFamily="18" charset="0"/>
              </a:rPr>
              <a:t>n;i</a:t>
            </a:r>
            <a:r>
              <a:rPr lang="en-US" altLang="zh-CN" sz="2100" b="1" kern="0" dirty="0">
                <a:solidFill>
                  <a:srgbClr val="1C1C1C"/>
                </a:solidFill>
                <a:ea typeface="微软雅黑" panose="020B0503020204020204" pitchFamily="34" charset="-122"/>
                <a:cs typeface="Times New Roman" panose="02020603050405020304" pitchFamily="18" charset="0"/>
              </a:rPr>
              <a:t>++){</a:t>
            </a:r>
            <a:r>
              <a:rPr lang="en-US" altLang="zh-CN" sz="2100" b="1" kern="0" dirty="0">
                <a:solidFill>
                  <a:srgbClr val="FF0000"/>
                </a:solidFill>
                <a:ea typeface="微软雅黑" panose="020B0503020204020204" pitchFamily="34" charset="-122"/>
                <a:cs typeface="Times New Roman" panose="02020603050405020304" pitchFamily="18" charset="0"/>
              </a:rPr>
              <a:t>name[</a:t>
            </a:r>
            <a:r>
              <a:rPr lang="en-US" altLang="zh-CN" sz="2100" b="1" kern="0" dirty="0" err="1">
                <a:solidFill>
                  <a:srgbClr val="FF0000"/>
                </a:solidFill>
                <a:ea typeface="微软雅黑" panose="020B0503020204020204" pitchFamily="34" charset="-122"/>
                <a:cs typeface="Times New Roman" panose="02020603050405020304" pitchFamily="18" charset="0"/>
              </a:rPr>
              <a:t>i</a:t>
            </a:r>
            <a:r>
              <a:rPr lang="en-US" altLang="zh-CN" sz="2100" b="1" kern="0" dirty="0">
                <a:solidFill>
                  <a:srgbClr val="FF0000"/>
                </a:solidFill>
                <a:ea typeface="微软雅黑" panose="020B0503020204020204" pitchFamily="34" charset="-122"/>
                <a:cs typeface="Times New Roman" panose="02020603050405020304" pitchFamily="18" charset="0"/>
              </a:rPr>
              <a:t>]=temp[</a:t>
            </a:r>
            <a:r>
              <a:rPr lang="en-US" altLang="zh-CN" sz="2100" b="1" kern="0" dirty="0" err="1">
                <a:solidFill>
                  <a:srgbClr val="FF0000"/>
                </a:solidFill>
                <a:ea typeface="微软雅黑" panose="020B0503020204020204" pitchFamily="34" charset="-122"/>
                <a:cs typeface="Times New Roman" panose="02020603050405020304" pitchFamily="18" charset="0"/>
              </a:rPr>
              <a:t>i</a:t>
            </a:r>
            <a:r>
              <a:rPr lang="en-US" altLang="zh-CN" sz="2100" b="1" kern="0" dirty="0">
                <a:solidFill>
                  <a:srgbClr val="FF0000"/>
                </a:solidFill>
                <a:ea typeface="微软雅黑" panose="020B0503020204020204" pitchFamily="34" charset="-122"/>
                <a:cs typeface="Times New Roman" panose="02020603050405020304" pitchFamily="18" charset="0"/>
              </a:rPr>
              <a:t>];</a:t>
            </a:r>
            <a:r>
              <a:rPr lang="en-US" altLang="zh-CN" sz="2100" b="1" kern="0" dirty="0">
                <a:solidFill>
                  <a:srgbClr val="1C1C1C"/>
                </a:solidFill>
                <a:ea typeface="微软雅黑" panose="020B0503020204020204" pitchFamily="34" charset="-122"/>
                <a:cs typeface="Times New Roman" panose="02020603050405020304" pitchFamily="18" charset="0"/>
              </a:rPr>
              <a:t>}}</a:t>
            </a:r>
            <a:endParaRPr lang="en-US" altLang="zh-CN" sz="2100" b="1" kern="0" dirty="0">
              <a:solidFill>
                <a:srgbClr val="1C1C1C"/>
              </a:solidFill>
              <a:ea typeface="微软雅黑" panose="020B0503020204020204" pitchFamily="34" charset="-122"/>
              <a:cs typeface="Times New Roman" panose="02020603050405020304" pitchFamily="18" charset="0"/>
            </a:endParaRPr>
          </a:p>
          <a:p>
            <a:pPr algn="just">
              <a:spcBef>
                <a:spcPts val="300"/>
              </a:spcBef>
              <a:spcAft>
                <a:spcPts val="300"/>
              </a:spcAft>
              <a:buClr>
                <a:schemeClr val="accent2"/>
              </a:buClr>
              <a:buSzPct val="80000"/>
              <a:defRPr/>
            </a:pPr>
            <a:r>
              <a:rPr lang="en-US" altLang="zh-CN" sz="2100" b="1" kern="0" dirty="0">
                <a:solidFill>
                  <a:srgbClr val="1C1C1C"/>
                </a:solidFill>
                <a:ea typeface="微软雅黑" panose="020B0503020204020204" pitchFamily="34" charset="-122"/>
                <a:cs typeface="Times New Roman" panose="02020603050405020304" pitchFamily="18" charset="0"/>
              </a:rPr>
              <a:t>    void show(){  for(int </a:t>
            </a:r>
            <a:r>
              <a:rPr lang="en-US" altLang="zh-CN" sz="2100" b="1" kern="0" dirty="0" err="1">
                <a:solidFill>
                  <a:srgbClr val="1C1C1C"/>
                </a:solidFill>
                <a:ea typeface="微软雅黑" panose="020B0503020204020204" pitchFamily="34" charset="-122"/>
                <a:cs typeface="Times New Roman" panose="02020603050405020304" pitchFamily="18" charset="0"/>
              </a:rPr>
              <a:t>i</a:t>
            </a:r>
            <a:r>
              <a:rPr lang="en-US" altLang="zh-CN" sz="2100" b="1" kern="0" dirty="0">
                <a:solidFill>
                  <a:srgbClr val="1C1C1C"/>
                </a:solidFill>
                <a:ea typeface="微软雅黑" panose="020B0503020204020204" pitchFamily="34" charset="-122"/>
                <a:cs typeface="Times New Roman" panose="02020603050405020304" pitchFamily="18" charset="0"/>
              </a:rPr>
              <a:t>=0;i&lt;</a:t>
            </a:r>
            <a:r>
              <a:rPr lang="en-US" altLang="zh-CN" sz="2100" b="1" kern="0" dirty="0" err="1">
                <a:solidFill>
                  <a:srgbClr val="1C1C1C"/>
                </a:solidFill>
                <a:ea typeface="微软雅黑" panose="020B0503020204020204" pitchFamily="34" charset="-122"/>
                <a:cs typeface="Times New Roman" panose="02020603050405020304" pitchFamily="18" charset="0"/>
              </a:rPr>
              <a:t>l;i</a:t>
            </a:r>
            <a:r>
              <a:rPr lang="en-US" altLang="zh-CN" sz="2100" b="1" kern="0" dirty="0">
                <a:solidFill>
                  <a:srgbClr val="1C1C1C"/>
                </a:solidFill>
                <a:ea typeface="微软雅黑" panose="020B0503020204020204" pitchFamily="34" charset="-122"/>
                <a:cs typeface="Times New Roman" panose="02020603050405020304" pitchFamily="18" charset="0"/>
              </a:rPr>
              <a:t>++) </a:t>
            </a:r>
            <a:endParaRPr lang="en-US" altLang="zh-CN" sz="2100" b="1" kern="0" dirty="0">
              <a:solidFill>
                <a:srgbClr val="1C1C1C"/>
              </a:solidFill>
              <a:ea typeface="微软雅黑" panose="020B0503020204020204" pitchFamily="34" charset="-122"/>
              <a:cs typeface="Times New Roman" panose="02020603050405020304" pitchFamily="18" charset="0"/>
            </a:endParaRPr>
          </a:p>
          <a:p>
            <a:pPr algn="just">
              <a:spcBef>
                <a:spcPts val="300"/>
              </a:spcBef>
              <a:spcAft>
                <a:spcPts val="300"/>
              </a:spcAft>
              <a:buClr>
                <a:schemeClr val="accent2"/>
              </a:buClr>
              <a:buSzPct val="80000"/>
              <a:defRPr/>
            </a:pPr>
            <a:r>
              <a:rPr lang="en-US" altLang="zh-CN" sz="2100" b="1" kern="0" dirty="0">
                <a:solidFill>
                  <a:srgbClr val="1C1C1C"/>
                </a:solidFill>
                <a:ea typeface="微软雅黑" panose="020B0503020204020204" pitchFamily="34" charset="-122"/>
                <a:cs typeface="Times New Roman" panose="02020603050405020304" pitchFamily="18" charset="0"/>
              </a:rPr>
              <a:t>                                 </a:t>
            </a:r>
            <a:r>
              <a:rPr lang="en-US" altLang="zh-CN" sz="2100" b="1" kern="0" dirty="0" err="1">
                <a:solidFill>
                  <a:srgbClr val="1C1C1C"/>
                </a:solidFill>
                <a:ea typeface="微软雅黑" panose="020B0503020204020204" pitchFamily="34" charset="-122"/>
                <a:cs typeface="Times New Roman" panose="02020603050405020304" pitchFamily="18" charset="0"/>
              </a:rPr>
              <a:t>cout</a:t>
            </a:r>
            <a:r>
              <a:rPr lang="en-US" altLang="zh-CN" sz="2100" b="1" kern="0" dirty="0">
                <a:solidFill>
                  <a:srgbClr val="1C1C1C"/>
                </a:solidFill>
                <a:ea typeface="微软雅黑" panose="020B0503020204020204" pitchFamily="34" charset="-122"/>
                <a:cs typeface="Times New Roman" panose="02020603050405020304" pitchFamily="18" charset="0"/>
              </a:rPr>
              <a:t>&lt;&lt;name[</a:t>
            </a:r>
            <a:r>
              <a:rPr lang="en-US" altLang="zh-CN" sz="2100" b="1" kern="0" dirty="0" err="1">
                <a:solidFill>
                  <a:srgbClr val="1C1C1C"/>
                </a:solidFill>
                <a:ea typeface="微软雅黑" panose="020B0503020204020204" pitchFamily="34" charset="-122"/>
                <a:cs typeface="Times New Roman" panose="02020603050405020304" pitchFamily="18" charset="0"/>
              </a:rPr>
              <a:t>i</a:t>
            </a:r>
            <a:r>
              <a:rPr lang="en-US" altLang="zh-CN" sz="2100" b="1" kern="0" dirty="0">
                <a:solidFill>
                  <a:srgbClr val="1C1C1C"/>
                </a:solidFill>
                <a:ea typeface="微软雅黑" panose="020B0503020204020204" pitchFamily="34" charset="-122"/>
                <a:cs typeface="Times New Roman" panose="02020603050405020304" pitchFamily="18" charset="0"/>
              </a:rPr>
              <a:t>]&lt;&lt;"  "; }</a:t>
            </a:r>
            <a:endParaRPr lang="en-US" altLang="zh-CN" sz="2100" b="1" kern="0" dirty="0">
              <a:solidFill>
                <a:srgbClr val="1C1C1C"/>
              </a:solidFill>
              <a:ea typeface="微软雅黑" panose="020B0503020204020204" pitchFamily="34" charset="-122"/>
              <a:cs typeface="Times New Roman" panose="02020603050405020304" pitchFamily="18" charset="0"/>
            </a:endParaRPr>
          </a:p>
          <a:p>
            <a:pPr algn="just">
              <a:spcBef>
                <a:spcPts val="300"/>
              </a:spcBef>
              <a:spcAft>
                <a:spcPts val="300"/>
              </a:spcAft>
              <a:buClr>
                <a:schemeClr val="accent2"/>
              </a:buClr>
              <a:buSzPct val="80000"/>
              <a:defRPr/>
            </a:pPr>
            <a:r>
              <a:rPr lang="en-US" altLang="zh-CN" sz="2100" b="1" kern="0" dirty="0">
                <a:solidFill>
                  <a:srgbClr val="1C1C1C"/>
                </a:solidFill>
                <a:ea typeface="微软雅黑" panose="020B0503020204020204" pitchFamily="34" charset="-122"/>
                <a:cs typeface="Times New Roman" panose="02020603050405020304" pitchFamily="18" charset="0"/>
              </a:rPr>
              <a:t>};</a:t>
            </a:r>
            <a:endParaRPr lang="en-US" altLang="zh-CN" sz="2100" b="1" kern="0" dirty="0">
              <a:solidFill>
                <a:srgbClr val="1C1C1C"/>
              </a:solidFill>
              <a:ea typeface="微软雅黑" panose="020B0503020204020204" pitchFamily="34" charset="-122"/>
              <a:cs typeface="Times New Roman" panose="02020603050405020304" pitchFamily="18" charset="0"/>
            </a:endParaRPr>
          </a:p>
          <a:p>
            <a:pPr algn="just">
              <a:spcBef>
                <a:spcPts val="300"/>
              </a:spcBef>
              <a:spcAft>
                <a:spcPts val="300"/>
              </a:spcAft>
              <a:buClr>
                <a:schemeClr val="accent2"/>
              </a:buClr>
              <a:buSzPct val="80000"/>
              <a:defRPr/>
            </a:pPr>
            <a:r>
              <a:rPr lang="en-US" altLang="zh-CN" sz="2100" b="1" kern="0" dirty="0">
                <a:solidFill>
                  <a:srgbClr val="1C1C1C"/>
                </a:solidFill>
                <a:ea typeface="微软雅黑" panose="020B0503020204020204" pitchFamily="34" charset="-122"/>
                <a:cs typeface="Times New Roman" panose="02020603050405020304" pitchFamily="18" charset="0"/>
              </a:rPr>
              <a:t>void main(){</a:t>
            </a:r>
            <a:endParaRPr lang="en-US" altLang="zh-CN" sz="2100" b="1" kern="0" dirty="0">
              <a:solidFill>
                <a:srgbClr val="1C1C1C"/>
              </a:solidFill>
              <a:ea typeface="微软雅黑" panose="020B0503020204020204" pitchFamily="34" charset="-122"/>
              <a:cs typeface="Times New Roman" panose="02020603050405020304" pitchFamily="18" charset="0"/>
            </a:endParaRPr>
          </a:p>
          <a:p>
            <a:pPr algn="just">
              <a:spcBef>
                <a:spcPts val="300"/>
              </a:spcBef>
              <a:spcAft>
                <a:spcPts val="300"/>
              </a:spcAft>
              <a:buClr>
                <a:schemeClr val="accent2"/>
              </a:buClr>
              <a:buSzPct val="80000"/>
              <a:defRPr/>
            </a:pPr>
            <a:r>
              <a:rPr lang="en-US" altLang="zh-CN" sz="2100" b="1" kern="0" dirty="0">
                <a:solidFill>
                  <a:srgbClr val="1C1C1C"/>
                </a:solidFill>
                <a:ea typeface="微软雅黑" panose="020B0503020204020204" pitchFamily="34" charset="-122"/>
                <a:cs typeface="Times New Roman" panose="02020603050405020304" pitchFamily="18" charset="0"/>
              </a:rPr>
              <a:t>     int </a:t>
            </a:r>
            <a:r>
              <a:rPr lang="en-US" altLang="zh-CN" sz="2100" b="1" kern="0" dirty="0" err="1">
                <a:solidFill>
                  <a:srgbClr val="1C1C1C"/>
                </a:solidFill>
                <a:ea typeface="微软雅黑" panose="020B0503020204020204" pitchFamily="34" charset="-122"/>
                <a:cs typeface="Times New Roman" panose="02020603050405020304" pitchFamily="18" charset="0"/>
              </a:rPr>
              <a:t>i</a:t>
            </a:r>
            <a:r>
              <a:rPr lang="en-US" altLang="zh-CN" sz="2100" b="1" kern="0" dirty="0">
                <a:solidFill>
                  <a:srgbClr val="1C1C1C"/>
                </a:solidFill>
                <a:ea typeface="微软雅黑" panose="020B0503020204020204" pitchFamily="34" charset="-122"/>
                <a:cs typeface="Times New Roman" panose="02020603050405020304" pitchFamily="18" charset="0"/>
              </a:rPr>
              <a:t>=3;   char temp[</a:t>
            </a:r>
            <a:r>
              <a:rPr lang="en-US" altLang="zh-CN" sz="2100" b="1" kern="0" dirty="0" err="1">
                <a:solidFill>
                  <a:srgbClr val="FF0000"/>
                </a:solidFill>
                <a:highlight>
                  <a:srgbClr val="FFFF00"/>
                </a:highlight>
                <a:ea typeface="微软雅黑" panose="020B0503020204020204" pitchFamily="34" charset="-122"/>
                <a:cs typeface="Times New Roman" panose="02020603050405020304" pitchFamily="18" charset="0"/>
              </a:rPr>
              <a:t>i</a:t>
            </a:r>
            <a:r>
              <a:rPr lang="en-US" altLang="zh-CN" sz="2100" b="1" kern="0" dirty="0">
                <a:solidFill>
                  <a:srgbClr val="1C1C1C"/>
                </a:solidFill>
                <a:ea typeface="微软雅黑" panose="020B0503020204020204" pitchFamily="34" charset="-122"/>
                <a:cs typeface="Times New Roman" panose="02020603050405020304" pitchFamily="18" charset="0"/>
              </a:rPr>
              <a:t>]={'</a:t>
            </a:r>
            <a:r>
              <a:rPr lang="en-US" altLang="zh-CN" sz="2100" b="1" kern="0" dirty="0" err="1">
                <a:solidFill>
                  <a:srgbClr val="1C1C1C"/>
                </a:solidFill>
                <a:ea typeface="微软雅黑" panose="020B0503020204020204" pitchFamily="34" charset="-122"/>
                <a:cs typeface="Times New Roman" panose="02020603050405020304" pitchFamily="18" charset="0"/>
              </a:rPr>
              <a:t>a','b','c</a:t>
            </a:r>
            <a:r>
              <a:rPr lang="en-US" altLang="zh-CN" sz="2100" b="1" kern="0" dirty="0">
                <a:solidFill>
                  <a:srgbClr val="1C1C1C"/>
                </a:solidFill>
                <a:ea typeface="微软雅黑" panose="020B0503020204020204" pitchFamily="34" charset="-122"/>
                <a:cs typeface="Times New Roman" panose="02020603050405020304" pitchFamily="18" charset="0"/>
              </a:rPr>
              <a:t>'};</a:t>
            </a:r>
            <a:endParaRPr lang="en-US" altLang="zh-CN" sz="2100" b="1" kern="0" dirty="0">
              <a:solidFill>
                <a:srgbClr val="1C1C1C"/>
              </a:solidFill>
              <a:ea typeface="微软雅黑" panose="020B0503020204020204" pitchFamily="34" charset="-122"/>
              <a:cs typeface="Times New Roman" panose="02020603050405020304" pitchFamily="18" charset="0"/>
            </a:endParaRPr>
          </a:p>
          <a:p>
            <a:pPr algn="just">
              <a:spcBef>
                <a:spcPts val="300"/>
              </a:spcBef>
              <a:spcAft>
                <a:spcPts val="300"/>
              </a:spcAft>
              <a:buClr>
                <a:schemeClr val="accent2"/>
              </a:buClr>
              <a:buSzPct val="80000"/>
              <a:defRPr/>
            </a:pPr>
            <a:r>
              <a:rPr lang="en-US" altLang="zh-CN" sz="2100" b="1" kern="0" dirty="0">
                <a:solidFill>
                  <a:srgbClr val="1C1C1C"/>
                </a:solidFill>
                <a:ea typeface="微软雅黑" panose="020B0503020204020204" pitchFamily="34" charset="-122"/>
                <a:cs typeface="Times New Roman" panose="02020603050405020304" pitchFamily="18" charset="0"/>
              </a:rPr>
              <a:t>     A a1(</a:t>
            </a:r>
            <a:r>
              <a:rPr lang="en-US" altLang="zh-CN" sz="2100" b="1" kern="0" dirty="0" err="1">
                <a:solidFill>
                  <a:srgbClr val="1C1C1C"/>
                </a:solidFill>
                <a:ea typeface="微软雅黑" panose="020B0503020204020204" pitchFamily="34" charset="-122"/>
                <a:cs typeface="Times New Roman" panose="02020603050405020304" pitchFamily="18" charset="0"/>
              </a:rPr>
              <a:t>i</a:t>
            </a:r>
            <a:r>
              <a:rPr lang="en-US" altLang="zh-CN" sz="2100" b="1" kern="0" dirty="0">
                <a:solidFill>
                  <a:srgbClr val="1C1C1C"/>
                </a:solidFill>
                <a:ea typeface="微软雅黑" panose="020B0503020204020204" pitchFamily="34" charset="-122"/>
                <a:cs typeface="Times New Roman" panose="02020603050405020304" pitchFamily="18" charset="0"/>
              </a:rPr>
              <a:t>, temp),  </a:t>
            </a:r>
            <a:r>
              <a:rPr lang="en-US" altLang="zh-CN" sz="2100" b="1" kern="0" dirty="0">
                <a:solidFill>
                  <a:srgbClr val="FF0000"/>
                </a:solidFill>
                <a:ea typeface="微软雅黑" panose="020B0503020204020204" pitchFamily="34" charset="-122"/>
                <a:cs typeface="Times New Roman" panose="02020603050405020304" pitchFamily="18" charset="0"/>
              </a:rPr>
              <a:t>a2=a1</a:t>
            </a:r>
            <a:r>
              <a:rPr lang="en-US" altLang="zh-CN" sz="2100" b="1" kern="0" dirty="0">
                <a:solidFill>
                  <a:srgbClr val="1C1C1C"/>
                </a:solidFill>
                <a:ea typeface="微软雅黑" panose="020B0503020204020204" pitchFamily="34" charset="-122"/>
                <a:cs typeface="Times New Roman" panose="02020603050405020304" pitchFamily="18" charset="0"/>
              </a:rPr>
              <a:t>;    a2.show();    }</a:t>
            </a:r>
            <a:endParaRPr lang="zh-CN" altLang="en-US" sz="2100" b="1" kern="0" dirty="0">
              <a:solidFill>
                <a:srgbClr val="D60093"/>
              </a:solidFill>
              <a:ea typeface="微软雅黑" panose="020B0503020204020204" pitchFamily="34" charset="-122"/>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bwMode="auto">
          <a:xfrm>
            <a:off x="495300" y="981075"/>
            <a:ext cx="6905625" cy="647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buFont typeface="Wingdings" panose="05000000000000000000" pitchFamily="2" charset="2"/>
              <a:buNone/>
            </a:pPr>
            <a:r>
              <a:rPr lang="zh-CN" altLang="en-US" sz="2800">
                <a:solidFill>
                  <a:srgbClr val="FF0000"/>
                </a:solidFill>
              </a:rPr>
              <a:t>（</a:t>
            </a:r>
            <a:r>
              <a:rPr lang="en-US" altLang="zh-CN" sz="2800">
                <a:solidFill>
                  <a:srgbClr val="FF0000"/>
                </a:solidFill>
              </a:rPr>
              <a:t>2</a:t>
            </a:r>
            <a:r>
              <a:rPr lang="zh-CN" altLang="en-US" sz="2800">
                <a:solidFill>
                  <a:srgbClr val="FF0000"/>
                </a:solidFill>
              </a:rPr>
              <a:t>）浅拷贝构造函数和深拷贝构造函数</a:t>
            </a:r>
            <a:endParaRPr lang="zh-CN" altLang="en-US" sz="2800">
              <a:solidFill>
                <a:srgbClr val="FF0000"/>
              </a:solidFill>
            </a:endParaRPr>
          </a:p>
        </p:txBody>
      </p:sp>
      <p:sp>
        <p:nvSpPr>
          <p:cNvPr id="35843" name="标题 22"/>
          <p:cNvSpPr>
            <a:spLocks noGrp="1" noChangeArrowheads="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endParaRPr lang="zh-CN" altLang="en-US">
              <a:effectLst/>
            </a:endParaRPr>
          </a:p>
        </p:txBody>
      </p:sp>
      <p:sp>
        <p:nvSpPr>
          <p:cNvPr id="35844" name="Rectangle 3"/>
          <p:cNvSpPr txBox="1">
            <a:spLocks noChangeArrowheads="1"/>
          </p:cNvSpPr>
          <p:nvPr/>
        </p:nvSpPr>
        <p:spPr bwMode="auto">
          <a:xfrm>
            <a:off x="4973638" y="1557338"/>
            <a:ext cx="48037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36000" rIns="36000" bIns="36000"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a:lnSpc>
                <a:spcPct val="130000"/>
              </a:lnSpc>
              <a:spcBef>
                <a:spcPts val="300"/>
              </a:spcBef>
              <a:spcAft>
                <a:spcPts val="300"/>
              </a:spcAft>
            </a:pPr>
            <a:r>
              <a:rPr lang="zh-CN" altLang="en-GB" sz="2300" b="1">
                <a:solidFill>
                  <a:srgbClr val="1C1C1C"/>
                </a:solidFill>
                <a:latin typeface="微软雅黑" panose="020B0503020204020204" pitchFamily="34" charset="-122"/>
                <a:ea typeface="微软雅黑" panose="020B0503020204020204" pitchFamily="34" charset="-122"/>
              </a:rPr>
              <a:t>一般情况下，只需使用</a:t>
            </a:r>
            <a:r>
              <a:rPr lang="zh-CN" altLang="en-US" sz="2300" b="1">
                <a:solidFill>
                  <a:srgbClr val="1C1C1C"/>
                </a:solidFill>
                <a:latin typeface="微软雅黑" panose="020B0503020204020204" pitchFamily="34" charset="-122"/>
                <a:ea typeface="微软雅黑" panose="020B0503020204020204" pitchFamily="34" charset="-122"/>
              </a:rPr>
              <a:t>编译</a:t>
            </a:r>
            <a:r>
              <a:rPr lang="zh-CN" altLang="en-GB" sz="2300" b="1">
                <a:solidFill>
                  <a:srgbClr val="1C1C1C"/>
                </a:solidFill>
                <a:latin typeface="微软雅黑" panose="020B0503020204020204" pitchFamily="34" charset="-122"/>
                <a:ea typeface="微软雅黑" panose="020B0503020204020204" pitchFamily="34" charset="-122"/>
              </a:rPr>
              <a:t>系统提供的浅拷贝构造函数即可</a:t>
            </a:r>
            <a:r>
              <a:rPr lang="zh-CN" altLang="en-US" sz="2300" b="1">
                <a:solidFill>
                  <a:srgbClr val="1C1C1C"/>
                </a:solidFill>
                <a:latin typeface="微软雅黑" panose="020B0503020204020204" pitchFamily="34" charset="-122"/>
                <a:ea typeface="微软雅黑" panose="020B0503020204020204" pitchFamily="34" charset="-122"/>
              </a:rPr>
              <a:t>。</a:t>
            </a:r>
            <a:r>
              <a:rPr lang="zh-CN" altLang="en-GB" sz="2300" b="1">
                <a:solidFill>
                  <a:srgbClr val="1C1C1C"/>
                </a:solidFill>
                <a:latin typeface="微软雅黑" panose="020B0503020204020204" pitchFamily="34" charset="-122"/>
                <a:ea typeface="微软雅黑" panose="020B0503020204020204" pitchFamily="34" charset="-122"/>
              </a:rPr>
              <a:t>但是如果</a:t>
            </a:r>
            <a:r>
              <a:rPr lang="zh-CN" altLang="en-GB" sz="2300" b="1">
                <a:solidFill>
                  <a:srgbClr val="D60093"/>
                </a:solidFill>
                <a:latin typeface="微软雅黑" panose="020B0503020204020204" pitchFamily="34" charset="-122"/>
                <a:ea typeface="微软雅黑" panose="020B0503020204020204" pitchFamily="34" charset="-122"/>
              </a:rPr>
              <a:t>对象的数据成员</a:t>
            </a:r>
            <a:r>
              <a:rPr lang="zh-CN" altLang="en-US" sz="2300" b="1">
                <a:solidFill>
                  <a:srgbClr val="D60093"/>
                </a:solidFill>
                <a:latin typeface="微软雅黑" panose="020B0503020204020204" pitchFamily="34" charset="-122"/>
                <a:ea typeface="微软雅黑" panose="020B0503020204020204" pitchFamily="34" charset="-122"/>
              </a:rPr>
              <a:t>包含</a:t>
            </a:r>
            <a:r>
              <a:rPr lang="zh-CN" altLang="en-GB" sz="2300" b="1">
                <a:solidFill>
                  <a:srgbClr val="D60093"/>
                </a:solidFill>
                <a:latin typeface="微软雅黑" panose="020B0503020204020204" pitchFamily="34" charset="-122"/>
                <a:ea typeface="微软雅黑" panose="020B0503020204020204" pitchFamily="34" charset="-122"/>
              </a:rPr>
              <a:t>指向堆空间的指针</a:t>
            </a:r>
            <a:r>
              <a:rPr lang="zh-CN" altLang="en-US" sz="2300" b="1">
                <a:solidFill>
                  <a:srgbClr val="D60093"/>
                </a:solidFill>
                <a:latin typeface="微软雅黑" panose="020B0503020204020204" pitchFamily="34" charset="-122"/>
                <a:ea typeface="微软雅黑" panose="020B0503020204020204" pitchFamily="34" charset="-122"/>
              </a:rPr>
              <a:t>等资源时</a:t>
            </a:r>
            <a:r>
              <a:rPr lang="zh-CN" altLang="en-GB" sz="2300" b="1">
                <a:solidFill>
                  <a:srgbClr val="1C1C1C"/>
                </a:solidFill>
                <a:latin typeface="微软雅黑" panose="020B0503020204020204" pitchFamily="34" charset="-122"/>
                <a:ea typeface="微软雅黑" panose="020B0503020204020204" pitchFamily="34" charset="-122"/>
              </a:rPr>
              <a:t>，就</a:t>
            </a:r>
            <a:r>
              <a:rPr lang="zh-CN" altLang="en-GB" sz="2300" b="1">
                <a:solidFill>
                  <a:srgbClr val="D60093"/>
                </a:solidFill>
                <a:latin typeface="微软雅黑" panose="020B0503020204020204" pitchFamily="34" charset="-122"/>
                <a:ea typeface="微软雅黑" panose="020B0503020204020204" pitchFamily="34" charset="-122"/>
              </a:rPr>
              <a:t>不能使用</a:t>
            </a:r>
            <a:r>
              <a:rPr lang="zh-CN" altLang="en-US" sz="2300" b="1">
                <a:solidFill>
                  <a:srgbClr val="D60093"/>
                </a:solidFill>
                <a:latin typeface="微软雅黑" panose="020B0503020204020204" pitchFamily="34" charset="-122"/>
                <a:ea typeface="微软雅黑" panose="020B0503020204020204" pitchFamily="34" charset="-122"/>
              </a:rPr>
              <a:t>浅</a:t>
            </a:r>
            <a:r>
              <a:rPr lang="zh-CN" altLang="en-GB" sz="2300" b="1">
                <a:solidFill>
                  <a:srgbClr val="D60093"/>
                </a:solidFill>
                <a:latin typeface="微软雅黑" panose="020B0503020204020204" pitchFamily="34" charset="-122"/>
                <a:ea typeface="微软雅黑" panose="020B0503020204020204" pitchFamily="34" charset="-122"/>
              </a:rPr>
              <a:t>拷贝方式</a:t>
            </a:r>
            <a:r>
              <a:rPr lang="zh-CN" altLang="en-GB" sz="2300" b="1">
                <a:solidFill>
                  <a:srgbClr val="1C1C1C"/>
                </a:solidFill>
                <a:latin typeface="微软雅黑" panose="020B0503020204020204" pitchFamily="34" charset="-122"/>
                <a:ea typeface="微软雅黑" panose="020B0503020204020204" pitchFamily="34" charset="-122"/>
              </a:rPr>
              <a:t>，因为两个对象</a:t>
            </a:r>
            <a:r>
              <a:rPr lang="zh-CN" altLang="en-US" sz="2300" b="1">
                <a:solidFill>
                  <a:srgbClr val="1C1C1C"/>
                </a:solidFill>
                <a:latin typeface="微软雅黑" panose="020B0503020204020204" pitchFamily="34" charset="-122"/>
                <a:ea typeface="微软雅黑" panose="020B0503020204020204" pitchFamily="34" charset="-122"/>
              </a:rPr>
              <a:t>会</a:t>
            </a:r>
            <a:r>
              <a:rPr lang="zh-CN" altLang="en-GB" sz="2300" b="1">
                <a:solidFill>
                  <a:srgbClr val="1C1C1C"/>
                </a:solidFill>
                <a:latin typeface="微软雅黑" panose="020B0503020204020204" pitchFamily="34" charset="-122"/>
                <a:ea typeface="微软雅黑" panose="020B0503020204020204" pitchFamily="34" charset="-122"/>
              </a:rPr>
              <a:t>拥有同一个资源</a:t>
            </a:r>
            <a:r>
              <a:rPr lang="zh-CN" altLang="en-US" sz="2300" b="1">
                <a:solidFill>
                  <a:srgbClr val="1C1C1C"/>
                </a:solidFill>
                <a:latin typeface="微软雅黑" panose="020B0503020204020204" pitchFamily="34" charset="-122"/>
                <a:ea typeface="微软雅黑" panose="020B0503020204020204" pitchFamily="34" charset="-122"/>
              </a:rPr>
              <a:t>，</a:t>
            </a:r>
            <a:r>
              <a:rPr lang="zh-CN" altLang="en-GB" sz="2300" b="1">
                <a:solidFill>
                  <a:srgbClr val="3333FF"/>
                </a:solidFill>
                <a:latin typeface="微软雅黑" panose="020B0503020204020204" pitchFamily="34" charset="-122"/>
                <a:ea typeface="微软雅黑" panose="020B0503020204020204" pitchFamily="34" charset="-122"/>
              </a:rPr>
              <a:t>对象析构时，该资源将经历两次返还</a:t>
            </a:r>
            <a:r>
              <a:rPr lang="zh-CN" altLang="en-US" sz="2300" b="1">
                <a:solidFill>
                  <a:srgbClr val="1C1C1C"/>
                </a:solidFill>
                <a:latin typeface="微软雅黑" panose="020B0503020204020204" pitchFamily="34" charset="-122"/>
                <a:ea typeface="微软雅黑" panose="020B0503020204020204" pitchFamily="34" charset="-122"/>
              </a:rPr>
              <a:t>。</a:t>
            </a:r>
            <a:r>
              <a:rPr lang="zh-CN" altLang="en-GB" sz="2300" b="1">
                <a:solidFill>
                  <a:srgbClr val="1C1C1C"/>
                </a:solidFill>
                <a:latin typeface="微软雅黑" panose="020B0503020204020204" pitchFamily="34" charset="-122"/>
                <a:ea typeface="微软雅黑" panose="020B0503020204020204" pitchFamily="34" charset="-122"/>
              </a:rPr>
              <a:t>此时</a:t>
            </a:r>
            <a:r>
              <a:rPr lang="zh-CN" altLang="en-US" sz="2300" b="1">
                <a:solidFill>
                  <a:srgbClr val="1C1C1C"/>
                </a:solidFill>
                <a:latin typeface="微软雅黑" panose="020B0503020204020204" pitchFamily="34" charset="-122"/>
                <a:ea typeface="微软雅黑" panose="020B0503020204020204" pitchFamily="34" charset="-122"/>
              </a:rPr>
              <a:t>，</a:t>
            </a:r>
            <a:r>
              <a:rPr lang="zh-CN" altLang="en-GB" sz="2300" b="1">
                <a:solidFill>
                  <a:srgbClr val="1C1C1C"/>
                </a:solidFill>
                <a:latin typeface="微软雅黑" panose="020B0503020204020204" pitchFamily="34" charset="-122"/>
                <a:ea typeface="微软雅黑" panose="020B0503020204020204" pitchFamily="34" charset="-122"/>
              </a:rPr>
              <a:t>必须自定义深拷贝构造函数，为创建的对象分配堆空间，否则会出现</a:t>
            </a:r>
            <a:r>
              <a:rPr lang="zh-CN" altLang="en-GB" sz="2300" b="1">
                <a:solidFill>
                  <a:srgbClr val="FF0000"/>
                </a:solidFill>
                <a:latin typeface="微软雅黑" panose="020B0503020204020204" pitchFamily="34" charset="-122"/>
                <a:ea typeface="微软雅黑" panose="020B0503020204020204" pitchFamily="34" charset="-122"/>
              </a:rPr>
              <a:t>动态分配的指针变量悬空</a:t>
            </a:r>
            <a:r>
              <a:rPr lang="zh-CN" altLang="en-GB" sz="2300" b="1">
                <a:solidFill>
                  <a:srgbClr val="1C1C1C"/>
                </a:solidFill>
                <a:latin typeface="微软雅黑" panose="020B0503020204020204" pitchFamily="34" charset="-122"/>
                <a:ea typeface="微软雅黑" panose="020B0503020204020204" pitchFamily="34" charset="-122"/>
              </a:rPr>
              <a:t>的情况。深拷贝构造函数需要</a:t>
            </a:r>
            <a:r>
              <a:rPr lang="zh-CN" altLang="en-GB" sz="2300" b="1">
                <a:solidFill>
                  <a:srgbClr val="FF0000"/>
                </a:solidFill>
                <a:latin typeface="微软雅黑" panose="020B0503020204020204" pitchFamily="34" charset="-122"/>
                <a:ea typeface="微软雅黑" panose="020B0503020204020204" pitchFamily="34" charset="-122"/>
              </a:rPr>
              <a:t>同时复制对象</a:t>
            </a:r>
            <a:r>
              <a:rPr lang="zh-CN" altLang="en-US" sz="2300" b="1">
                <a:solidFill>
                  <a:srgbClr val="FF0000"/>
                </a:solidFill>
                <a:latin typeface="微软雅黑" panose="020B0503020204020204" pitchFamily="34" charset="-122"/>
                <a:ea typeface="微软雅黑" panose="020B0503020204020204" pitchFamily="34" charset="-122"/>
              </a:rPr>
              <a:t>资源</a:t>
            </a:r>
            <a:r>
              <a:rPr lang="zh-CN" altLang="en-GB" sz="2300" b="1">
                <a:solidFill>
                  <a:srgbClr val="FF0000"/>
                </a:solidFill>
                <a:latin typeface="微软雅黑" panose="020B0503020204020204" pitchFamily="34" charset="-122"/>
                <a:ea typeface="微软雅黑" panose="020B0503020204020204" pitchFamily="34" charset="-122"/>
              </a:rPr>
              <a:t>和</a:t>
            </a:r>
            <a:r>
              <a:rPr lang="zh-CN" altLang="en-US" sz="2300" b="1">
                <a:solidFill>
                  <a:srgbClr val="FF0000"/>
                </a:solidFill>
                <a:latin typeface="微软雅黑" panose="020B0503020204020204" pitchFamily="34" charset="-122"/>
                <a:ea typeface="微软雅黑" panose="020B0503020204020204" pitchFamily="34" charset="-122"/>
              </a:rPr>
              <a:t>数据</a:t>
            </a:r>
            <a:r>
              <a:rPr lang="zh-CN" altLang="en-GB" sz="2300" b="1">
                <a:solidFill>
                  <a:srgbClr val="1C1C1C"/>
                </a:solidFill>
                <a:latin typeface="微软雅黑" panose="020B0503020204020204" pitchFamily="34" charset="-122"/>
                <a:ea typeface="微软雅黑" panose="020B0503020204020204" pitchFamily="34" charset="-122"/>
              </a:rPr>
              <a:t>，如图3.2所示</a:t>
            </a:r>
            <a:endParaRPr lang="zh-CN" altLang="en-US" sz="2300" b="1">
              <a:solidFill>
                <a:srgbClr val="1C1C1C"/>
              </a:solidFill>
              <a:latin typeface="微软雅黑" panose="020B0503020204020204" pitchFamily="34" charset="-122"/>
              <a:ea typeface="微软雅黑" panose="020B0503020204020204" pitchFamily="34" charset="-122"/>
            </a:endParaRPr>
          </a:p>
        </p:txBody>
      </p:sp>
      <p:grpSp>
        <p:nvGrpSpPr>
          <p:cNvPr id="35845" name="组合 11"/>
          <p:cNvGrpSpPr/>
          <p:nvPr/>
        </p:nvGrpSpPr>
        <p:grpSpPr bwMode="auto">
          <a:xfrm>
            <a:off x="273050" y="1628775"/>
            <a:ext cx="4576763" cy="4321175"/>
            <a:chOff x="272480" y="1737320"/>
            <a:chExt cx="4788000" cy="4211960"/>
          </a:xfrm>
        </p:grpSpPr>
        <p:sp>
          <p:nvSpPr>
            <p:cNvPr id="35847" name="Rectangle 14"/>
            <p:cNvSpPr>
              <a:spLocks noChangeArrowheads="1"/>
            </p:cNvSpPr>
            <p:nvPr/>
          </p:nvSpPr>
          <p:spPr bwMode="auto">
            <a:xfrm>
              <a:off x="272480" y="1737320"/>
              <a:ext cx="4788000" cy="4211960"/>
            </a:xfrm>
            <a:prstGeom prst="rect">
              <a:avLst/>
            </a:prstGeom>
            <a:solidFill>
              <a:schemeClr val="accent1"/>
            </a:solidFill>
            <a:ln w="12700" cap="sq">
              <a:solidFill>
                <a:schemeClr val="tx1"/>
              </a:solidFill>
              <a:miter lim="800000"/>
              <a:headEnd type="none" w="sm" len="sm"/>
              <a:tailEnd type="none" w="sm" len="sm"/>
            </a:ln>
          </p:spPr>
          <p:txBody>
            <a:bodyPr wrap="none" anchor="b"/>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a:r>
                <a:rPr lang="zh-CN" altLang="en-US" b="1">
                  <a:solidFill>
                    <a:srgbClr val="003399"/>
                  </a:solidFill>
                  <a:latin typeface="微软雅黑" panose="020B0503020204020204" pitchFamily="34" charset="-122"/>
                  <a:ea typeface="微软雅黑" panose="020B0503020204020204" pitchFamily="34" charset="-122"/>
                </a:rPr>
                <a:t>图3.2 深拷贝构造函数</a:t>
              </a:r>
              <a:endParaRPr lang="zh-CN" altLang="en-US" b="1">
                <a:solidFill>
                  <a:srgbClr val="003399"/>
                </a:solidFill>
                <a:latin typeface="微软雅黑" panose="020B0503020204020204" pitchFamily="34" charset="-122"/>
                <a:ea typeface="微软雅黑" panose="020B0503020204020204" pitchFamily="34" charset="-122"/>
              </a:endParaRPr>
            </a:p>
          </p:txBody>
        </p:sp>
        <p:graphicFrame>
          <p:nvGraphicFramePr>
            <p:cNvPr id="35848" name="Object 11"/>
            <p:cNvGraphicFramePr>
              <a:graphicFrameLocks noChangeAspect="1"/>
            </p:cNvGraphicFramePr>
            <p:nvPr/>
          </p:nvGraphicFramePr>
          <p:xfrm>
            <a:off x="401982" y="1844824"/>
            <a:ext cx="4536504" cy="3528392"/>
          </p:xfrm>
          <a:graphic>
            <a:graphicData uri="http://schemas.openxmlformats.org/presentationml/2006/ole">
              <mc:AlternateContent xmlns:mc="http://schemas.openxmlformats.org/markup-compatibility/2006">
                <mc:Choice xmlns:v="urn:schemas-microsoft-com:vml" Requires="v">
                  <p:oleObj spid="_x0000_s2" name="" r:id="rId1" imgW="3143250" imgH="1733550" progId="PBrush">
                    <p:embed/>
                  </p:oleObj>
                </mc:Choice>
                <mc:Fallback>
                  <p:oleObj name="" r:id="rId1" imgW="3143250" imgH="1733550" progId="PBrush">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982" y="1844824"/>
                          <a:ext cx="4536504" cy="35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1" name="Rectangle 16"/>
          <p:cNvSpPr>
            <a:spLocks noChangeArrowheads="1"/>
          </p:cNvSpPr>
          <p:nvPr/>
        </p:nvSpPr>
        <p:spPr bwMode="auto">
          <a:xfrm>
            <a:off x="273050" y="6084888"/>
            <a:ext cx="4576763" cy="523875"/>
          </a:xfrm>
          <a:prstGeom prst="rect">
            <a:avLst/>
          </a:prstGeom>
          <a:solidFill>
            <a:srgbClr val="33CC33"/>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solidFill>
                  <a:srgbClr val="080808"/>
                </a:solidFill>
                <a:latin typeface="微软雅黑" panose="020B0503020204020204" pitchFamily="34" charset="-122"/>
                <a:ea typeface="微软雅黑" panose="020B0503020204020204" pitchFamily="34" charset="-122"/>
                <a:hlinkClick r:id="rId3"/>
              </a:rPr>
              <a:t>【例3.12】</a:t>
            </a:r>
            <a:r>
              <a:rPr lang="zh-CN" altLang="en-US" b="1">
                <a:solidFill>
                  <a:srgbClr val="080808"/>
                </a:solidFill>
                <a:latin typeface="微软雅黑" panose="020B0503020204020204" pitchFamily="34" charset="-122"/>
                <a:ea typeface="微软雅黑" panose="020B0503020204020204" pitchFamily="34" charset="-122"/>
              </a:rPr>
              <a:t>深拷贝构造函数</a:t>
            </a:r>
            <a:endParaRPr lang="zh-CN" altLang="en-US" b="1">
              <a:solidFill>
                <a:srgbClr val="080808"/>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3"/>
          <p:cNvSpPr>
            <a:spLocks noGrp="1" noChangeArrowheads="1"/>
          </p:cNvSpPr>
          <p:nvPr>
            <p:ph type="body" idx="1"/>
          </p:nvPr>
        </p:nvSpPr>
        <p:spPr>
          <a:xfrm>
            <a:off x="495300" y="981075"/>
            <a:ext cx="9288463" cy="5876925"/>
          </a:xfrm>
        </p:spPr>
        <p:txBody>
          <a:bodyPr lIns="36000" tIns="36000" rIns="36000"/>
          <a:lstStyle/>
          <a:p>
            <a:pPr>
              <a:buFont typeface="Wingdings" panose="05000000000000000000" pitchFamily="2" charset="2"/>
              <a:buNone/>
              <a:defRPr/>
            </a:pPr>
            <a:r>
              <a:rPr lang="zh-CN" altLang="en-US" sz="3000" dirty="0">
                <a:solidFill>
                  <a:srgbClr val="3333FF"/>
                </a:solidFill>
              </a:rPr>
              <a:t>5、数据成员的初始化</a:t>
            </a:r>
            <a:endParaRPr lang="en-US" altLang="zh-CN" sz="3000" dirty="0">
              <a:solidFill>
                <a:srgbClr val="3333FF"/>
              </a:solidFill>
            </a:endParaRPr>
          </a:p>
          <a:p>
            <a:pPr>
              <a:lnSpc>
                <a:spcPct val="130000"/>
              </a:lnSpc>
              <a:spcBef>
                <a:spcPts val="600"/>
              </a:spcBef>
              <a:spcAft>
                <a:spcPts val="600"/>
              </a:spcAft>
              <a:buFont typeface="Wingdings" panose="05000000000000000000" pitchFamily="2" charset="2"/>
              <a:buNone/>
              <a:defRPr/>
            </a:pPr>
            <a:r>
              <a:rPr lang="en-US" altLang="zh-CN" sz="2800" dirty="0">
                <a:solidFill>
                  <a:srgbClr val="3333FF"/>
                </a:solidFill>
              </a:rPr>
              <a:t>      </a:t>
            </a:r>
            <a:r>
              <a:rPr lang="zh-CN" altLang="en-US" sz="2800" dirty="0"/>
              <a:t>构造函数可以采用以下形式对数据成员进行初始化：</a:t>
            </a:r>
            <a:endParaRPr lang="zh-CN" altLang="en-US" sz="2800" dirty="0"/>
          </a:p>
          <a:p>
            <a:pPr marL="446405" indent="0">
              <a:lnSpc>
                <a:spcPct val="130000"/>
              </a:lnSpc>
              <a:spcBef>
                <a:spcPts val="600"/>
              </a:spcBef>
              <a:spcAft>
                <a:spcPts val="600"/>
              </a:spcAft>
              <a:buFont typeface="Wingdings" panose="05000000000000000000" pitchFamily="2" charset="2"/>
              <a:buNone/>
              <a:defRPr/>
            </a:pPr>
            <a:r>
              <a:rPr lang="zh-CN" altLang="en-US" sz="2800" dirty="0"/>
              <a:t>（</a:t>
            </a:r>
            <a:r>
              <a:rPr lang="en-US" altLang="zh-CN" sz="2800" dirty="0"/>
              <a:t>1</a:t>
            </a:r>
            <a:r>
              <a:rPr lang="zh-CN" altLang="en-US" sz="2800" dirty="0"/>
              <a:t>）在</a:t>
            </a:r>
            <a:r>
              <a:rPr lang="zh-CN" altLang="en-US" sz="2800" dirty="0">
                <a:solidFill>
                  <a:srgbClr val="D60093"/>
                </a:solidFill>
              </a:rPr>
              <a:t>构造函数的函数体</a:t>
            </a:r>
            <a:r>
              <a:rPr lang="zh-CN" altLang="en-US" sz="2800" dirty="0"/>
              <a:t>中，进行初始化 </a:t>
            </a:r>
            <a:endParaRPr lang="zh-CN" altLang="en-US" sz="2800" dirty="0"/>
          </a:p>
          <a:p>
            <a:pPr marL="446405" indent="0">
              <a:lnSpc>
                <a:spcPct val="130000"/>
              </a:lnSpc>
              <a:spcBef>
                <a:spcPts val="600"/>
              </a:spcBef>
              <a:spcAft>
                <a:spcPts val="600"/>
              </a:spcAft>
              <a:buFont typeface="Wingdings" panose="05000000000000000000" pitchFamily="2" charset="2"/>
              <a:buNone/>
              <a:defRPr/>
            </a:pPr>
            <a:r>
              <a:rPr lang="zh-CN" altLang="en-US" sz="2800" dirty="0"/>
              <a:t>（</a:t>
            </a:r>
            <a:r>
              <a:rPr lang="en-US" altLang="zh-CN" sz="2800" dirty="0"/>
              <a:t>2</a:t>
            </a:r>
            <a:r>
              <a:rPr lang="zh-CN" altLang="en-US" sz="2800" dirty="0"/>
              <a:t>）使用</a:t>
            </a:r>
            <a:r>
              <a:rPr lang="zh-CN" altLang="en-US" sz="2800" dirty="0">
                <a:solidFill>
                  <a:srgbClr val="CC0099"/>
                </a:solidFill>
              </a:rPr>
              <a:t>成员初始化表</a:t>
            </a:r>
            <a:r>
              <a:rPr lang="zh-CN" altLang="en-US" sz="2800" dirty="0"/>
              <a:t>进行初始化，形式为：</a:t>
            </a:r>
            <a:endParaRPr lang="zh-CN" altLang="en-US" sz="2800" dirty="0"/>
          </a:p>
          <a:p>
            <a:pPr marL="1440180" indent="0">
              <a:lnSpc>
                <a:spcPct val="130000"/>
              </a:lnSpc>
              <a:spcBef>
                <a:spcPts val="600"/>
              </a:spcBef>
              <a:spcAft>
                <a:spcPts val="600"/>
              </a:spcAft>
              <a:buFont typeface="Wingdings" panose="05000000000000000000" pitchFamily="2" charset="2"/>
              <a:buNone/>
              <a:defRPr/>
            </a:pPr>
            <a:r>
              <a:rPr lang="zh-CN" altLang="en-US" sz="2800" dirty="0">
                <a:solidFill>
                  <a:srgbClr val="FF0000"/>
                </a:solidFill>
              </a:rPr>
              <a:t>&lt;类名&gt;::&lt;构造函数&gt;(&lt;参数表&gt;):</a:t>
            </a:r>
            <a:endParaRPr lang="en-US" altLang="zh-CN" sz="2800" dirty="0">
              <a:solidFill>
                <a:srgbClr val="FF0000"/>
              </a:solidFill>
            </a:endParaRPr>
          </a:p>
          <a:p>
            <a:pPr marL="1440180" indent="0">
              <a:lnSpc>
                <a:spcPct val="130000"/>
              </a:lnSpc>
              <a:spcBef>
                <a:spcPts val="600"/>
              </a:spcBef>
              <a:spcAft>
                <a:spcPts val="600"/>
              </a:spcAft>
              <a:buFont typeface="Wingdings" panose="05000000000000000000" pitchFamily="2" charset="2"/>
              <a:buNone/>
              <a:defRPr/>
            </a:pPr>
            <a:r>
              <a:rPr lang="zh-CN" altLang="en-US" sz="2800" dirty="0">
                <a:solidFill>
                  <a:srgbClr val="FF0000"/>
                </a:solidFill>
              </a:rPr>
              <a:t>&lt;变量1&gt;(&lt;初值1&gt;),…,&lt;变量</a:t>
            </a:r>
            <a:r>
              <a:rPr lang="en-US" altLang="zh-CN" sz="2800" dirty="0">
                <a:solidFill>
                  <a:srgbClr val="FF0000"/>
                </a:solidFill>
              </a:rPr>
              <a:t>n&gt;(&lt;</a:t>
            </a:r>
            <a:r>
              <a:rPr lang="zh-CN" altLang="en-US" sz="2800" dirty="0">
                <a:solidFill>
                  <a:srgbClr val="FF0000"/>
                </a:solidFill>
              </a:rPr>
              <a:t>初值</a:t>
            </a:r>
            <a:r>
              <a:rPr lang="en-US" altLang="zh-CN" sz="2800" dirty="0">
                <a:solidFill>
                  <a:srgbClr val="FF0000"/>
                </a:solidFill>
              </a:rPr>
              <a:t>n&gt;){…}</a:t>
            </a:r>
            <a:endParaRPr lang="en-US" altLang="zh-CN" sz="2800" dirty="0">
              <a:solidFill>
                <a:srgbClr val="FF0000"/>
              </a:solidFill>
            </a:endParaRPr>
          </a:p>
          <a:p>
            <a:pPr marL="624205" indent="0">
              <a:lnSpc>
                <a:spcPct val="130000"/>
              </a:lnSpc>
              <a:spcBef>
                <a:spcPts val="600"/>
              </a:spcBef>
              <a:spcAft>
                <a:spcPts val="600"/>
              </a:spcAft>
              <a:buFont typeface="Wingdings" panose="05000000000000000000" pitchFamily="2" charset="2"/>
              <a:buNone/>
              <a:defRPr/>
            </a:pPr>
            <a:r>
              <a:rPr lang="zh-CN" altLang="en-US" sz="2800" dirty="0"/>
              <a:t>如：</a:t>
            </a:r>
            <a:endParaRPr lang="zh-CN" altLang="en-US" sz="2800" dirty="0"/>
          </a:p>
          <a:p>
            <a:pPr marL="0" indent="0" algn="ctr">
              <a:lnSpc>
                <a:spcPct val="130000"/>
              </a:lnSpc>
              <a:spcBef>
                <a:spcPts val="600"/>
              </a:spcBef>
              <a:spcAft>
                <a:spcPts val="600"/>
              </a:spcAft>
              <a:buFont typeface="Wingdings" panose="05000000000000000000" pitchFamily="2" charset="2"/>
              <a:buNone/>
              <a:defRPr/>
            </a:pPr>
            <a:r>
              <a:rPr lang="en-US" altLang="zh-CN" sz="2800" dirty="0">
                <a:solidFill>
                  <a:srgbClr val="3333FF"/>
                </a:solidFill>
              </a:rPr>
              <a:t>Circle::Circle(float r):radius(r){…} </a:t>
            </a:r>
            <a:endParaRPr lang="en-US" altLang="zh-CN" sz="2800" dirty="0">
              <a:solidFill>
                <a:srgbClr val="3333FF"/>
              </a:solidFill>
            </a:endParaRPr>
          </a:p>
        </p:txBody>
      </p:sp>
      <p:sp>
        <p:nvSpPr>
          <p:cNvPr id="36867" name="标题 9"/>
          <p:cNvSpPr>
            <a:spLocks noGrp="1" noChangeArrowheads="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endParaRPr lang="zh-CN" altLang="en-US">
              <a:effectLs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3"/>
          <p:cNvSpPr>
            <a:spLocks noGrp="1" noChangeArrowheads="1"/>
          </p:cNvSpPr>
          <p:nvPr>
            <p:ph type="body" idx="1"/>
          </p:nvPr>
        </p:nvSpPr>
        <p:spPr>
          <a:xfrm>
            <a:off x="495300" y="981075"/>
            <a:ext cx="9288463" cy="5876925"/>
          </a:xfrm>
        </p:spPr>
        <p:txBody>
          <a:bodyPr/>
          <a:lstStyle/>
          <a:p>
            <a:pPr marL="0" indent="719455">
              <a:lnSpc>
                <a:spcPct val="150000"/>
              </a:lnSpc>
              <a:buFont typeface="Wingdings" panose="05000000000000000000" pitchFamily="2" charset="2"/>
              <a:buNone/>
              <a:defRPr/>
            </a:pPr>
            <a:r>
              <a:rPr lang="zh-CN" altLang="en-GB" sz="2600" dirty="0"/>
              <a:t>成员初始化的次序取决于</a:t>
            </a:r>
            <a:r>
              <a:rPr lang="zh-CN" altLang="en-GB" sz="2600" dirty="0">
                <a:solidFill>
                  <a:srgbClr val="FF0000"/>
                </a:solidFill>
              </a:rPr>
              <a:t>它们在类定义中的声明次序</a:t>
            </a:r>
            <a:r>
              <a:rPr lang="zh-CN" altLang="en-GB" sz="2600" dirty="0"/>
              <a:t>，与它们在成员初始化表中的次序无关。</a:t>
            </a:r>
            <a:r>
              <a:rPr lang="zh-CN" altLang="en-US" sz="2600" dirty="0">
                <a:solidFill>
                  <a:srgbClr val="CC0099"/>
                </a:solidFill>
              </a:rPr>
              <a:t>常量和引用的初始化</a:t>
            </a:r>
            <a:r>
              <a:rPr lang="zh-CN" altLang="en-US" sz="2600" dirty="0"/>
              <a:t>必须放在构造函数正在建立数据成员空间结构的时候，也就是</a:t>
            </a:r>
            <a:r>
              <a:rPr lang="zh-CN" altLang="en-US" sz="2600" dirty="0">
                <a:solidFill>
                  <a:srgbClr val="CC0099"/>
                </a:solidFill>
              </a:rPr>
              <a:t>放在构造函数的冒号后面</a:t>
            </a:r>
            <a:r>
              <a:rPr lang="zh-CN" altLang="en-US" sz="2600" dirty="0"/>
              <a:t>，如</a:t>
            </a:r>
            <a:r>
              <a:rPr lang="zh-CN" altLang="en-US" sz="2600" u="sng" dirty="0">
                <a:solidFill>
                  <a:srgbClr val="0000FF"/>
                </a:solidFill>
              </a:rPr>
              <a:t>例3.13</a:t>
            </a:r>
            <a:r>
              <a:rPr lang="zh-CN" altLang="en-US" sz="2600" dirty="0"/>
              <a:t>所示</a:t>
            </a:r>
            <a:endParaRPr lang="en-US" altLang="zh-CN" sz="2600" dirty="0"/>
          </a:p>
          <a:p>
            <a:pPr marL="446405" indent="0">
              <a:lnSpc>
                <a:spcPct val="130000"/>
              </a:lnSpc>
              <a:spcBef>
                <a:spcPts val="600"/>
              </a:spcBef>
              <a:spcAft>
                <a:spcPts val="600"/>
              </a:spcAft>
              <a:buFont typeface="Wingdings" panose="05000000000000000000" pitchFamily="2" charset="2"/>
              <a:buNone/>
              <a:defRPr/>
            </a:pPr>
            <a:r>
              <a:rPr lang="zh-CN" altLang="en-US" sz="2800" dirty="0"/>
              <a:t>（</a:t>
            </a:r>
            <a:r>
              <a:rPr lang="en-US" altLang="zh-CN" sz="2800" dirty="0"/>
              <a:t>3</a:t>
            </a:r>
            <a:r>
              <a:rPr lang="zh-CN" altLang="en-US" sz="2800" dirty="0"/>
              <a:t>）</a:t>
            </a:r>
            <a:r>
              <a:rPr lang="zh-CN" altLang="en-US" sz="2800" dirty="0">
                <a:solidFill>
                  <a:srgbClr val="FF0000"/>
                </a:solidFill>
              </a:rPr>
              <a:t>混合初始化</a:t>
            </a:r>
            <a:r>
              <a:rPr lang="zh-CN" altLang="en-GB" sz="2800" dirty="0"/>
              <a:t>，</a:t>
            </a:r>
            <a:r>
              <a:rPr lang="zh-CN" altLang="en-US" sz="2800" dirty="0"/>
              <a:t>如</a:t>
            </a:r>
            <a:r>
              <a:rPr lang="zh-CN" altLang="en-GB" sz="2800" dirty="0"/>
              <a:t>：</a:t>
            </a:r>
            <a:endParaRPr lang="zh-CN" altLang="en-US" sz="2800" dirty="0"/>
          </a:p>
          <a:p>
            <a:pPr marL="0" indent="1346200">
              <a:lnSpc>
                <a:spcPct val="150000"/>
              </a:lnSpc>
              <a:buFont typeface="Wingdings" panose="05000000000000000000" pitchFamily="2" charset="2"/>
              <a:buNone/>
              <a:defRPr/>
            </a:pPr>
            <a:r>
              <a:rPr lang="en-US" altLang="zh-CN" sz="2600" dirty="0"/>
              <a:t>Student::Student(int n, int a, char* </a:t>
            </a:r>
            <a:r>
              <a:rPr lang="en-US" altLang="zh-CN" sz="2600" dirty="0" err="1"/>
              <a:t>pname</a:t>
            </a:r>
            <a:r>
              <a:rPr lang="en-US" altLang="zh-CN" sz="2600" dirty="0"/>
              <a:t>)</a:t>
            </a:r>
            <a:endParaRPr lang="en-US" altLang="zh-CN" sz="2600" dirty="0"/>
          </a:p>
          <a:p>
            <a:pPr marL="0" indent="1346200">
              <a:lnSpc>
                <a:spcPct val="150000"/>
              </a:lnSpc>
              <a:buFont typeface="Wingdings" panose="05000000000000000000" pitchFamily="2" charset="2"/>
              <a:buNone/>
              <a:defRPr/>
            </a:pPr>
            <a:r>
              <a:rPr lang="en-US" altLang="zh-CN" sz="2600" dirty="0"/>
              <a:t>:</a:t>
            </a:r>
            <a:r>
              <a:rPr lang="en-US" altLang="zh-CN" sz="2600" dirty="0">
                <a:solidFill>
                  <a:srgbClr val="D60093"/>
                </a:solidFill>
              </a:rPr>
              <a:t>number(n), age(a)</a:t>
            </a:r>
            <a:endParaRPr lang="en-US" altLang="zh-CN" sz="2600" dirty="0">
              <a:solidFill>
                <a:srgbClr val="D60093"/>
              </a:solidFill>
            </a:endParaRPr>
          </a:p>
          <a:p>
            <a:pPr marL="0" indent="1346200">
              <a:lnSpc>
                <a:spcPct val="150000"/>
              </a:lnSpc>
              <a:buFont typeface="Wingdings" panose="05000000000000000000" pitchFamily="2" charset="2"/>
              <a:buNone/>
              <a:defRPr/>
            </a:pPr>
            <a:r>
              <a:rPr lang="en-US" altLang="zh-CN" sz="2600" dirty="0"/>
              <a:t>{  </a:t>
            </a:r>
            <a:r>
              <a:rPr lang="en-US" altLang="zh-CN" sz="2600" dirty="0" err="1">
                <a:solidFill>
                  <a:srgbClr val="D60093"/>
                </a:solidFill>
              </a:rPr>
              <a:t>strcpy</a:t>
            </a:r>
            <a:r>
              <a:rPr lang="en-US" altLang="zh-CN" sz="2600" dirty="0">
                <a:solidFill>
                  <a:srgbClr val="D60093"/>
                </a:solidFill>
              </a:rPr>
              <a:t>(name, </a:t>
            </a:r>
            <a:r>
              <a:rPr lang="en-US" altLang="zh-CN" sz="2600" dirty="0" err="1">
                <a:solidFill>
                  <a:srgbClr val="D60093"/>
                </a:solidFill>
              </a:rPr>
              <a:t>pname</a:t>
            </a:r>
            <a:r>
              <a:rPr lang="en-US" altLang="zh-CN" sz="2600" dirty="0">
                <a:solidFill>
                  <a:srgbClr val="D60093"/>
                </a:solidFill>
              </a:rPr>
              <a:t>);  </a:t>
            </a:r>
            <a:r>
              <a:rPr lang="en-US" altLang="zh-CN" sz="2600" dirty="0"/>
              <a:t>}</a:t>
            </a:r>
            <a:endParaRPr lang="en-US" altLang="zh-CN" sz="2600" dirty="0"/>
          </a:p>
          <a:p>
            <a:pPr marL="446405" indent="0">
              <a:lnSpc>
                <a:spcPct val="130000"/>
              </a:lnSpc>
              <a:spcBef>
                <a:spcPts val="600"/>
              </a:spcBef>
              <a:spcAft>
                <a:spcPts val="600"/>
              </a:spcAft>
              <a:buFont typeface="Wingdings" panose="05000000000000000000" pitchFamily="2" charset="2"/>
              <a:buNone/>
              <a:defRPr/>
            </a:pPr>
            <a:r>
              <a:rPr lang="zh-CN" altLang="en-US" sz="2800" dirty="0"/>
              <a:t>（</a:t>
            </a:r>
            <a:r>
              <a:rPr lang="en-US" altLang="zh-CN" sz="2800" dirty="0"/>
              <a:t>4</a:t>
            </a:r>
            <a:r>
              <a:rPr lang="zh-CN" altLang="en-US" sz="2800" dirty="0"/>
              <a:t>）使用</a:t>
            </a:r>
            <a:r>
              <a:rPr lang="zh-CN" altLang="en-US" sz="2800" dirty="0">
                <a:solidFill>
                  <a:srgbClr val="FF0000"/>
                </a:solidFill>
              </a:rPr>
              <a:t>拷贝构造函数进行初始化</a:t>
            </a:r>
            <a:r>
              <a:rPr lang="zh-CN" altLang="en-US" sz="2800" dirty="0"/>
              <a:t>（如前所述）</a:t>
            </a:r>
            <a:endParaRPr lang="zh-CN" altLang="en-US" sz="2800" dirty="0"/>
          </a:p>
        </p:txBody>
      </p:sp>
      <p:sp>
        <p:nvSpPr>
          <p:cNvPr id="37891" name="标题 9"/>
          <p:cNvSpPr>
            <a:spLocks noGrp="1" noChangeArrowheads="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endParaRPr lang="zh-CN" altLang="en-US">
              <a:effectLs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3"/>
          <p:cNvSpPr>
            <a:spLocks noGrp="1" noChangeArrowheads="1"/>
          </p:cNvSpPr>
          <p:nvPr>
            <p:ph type="body" idx="1"/>
          </p:nvPr>
        </p:nvSpPr>
        <p:spPr>
          <a:xfrm>
            <a:off x="495300" y="981075"/>
            <a:ext cx="9288463" cy="5876925"/>
          </a:xfrm>
        </p:spPr>
        <p:txBody>
          <a:bodyPr/>
          <a:lstStyle/>
          <a:p>
            <a:pPr>
              <a:buFont typeface="Wingdings" panose="05000000000000000000" pitchFamily="2" charset="2"/>
              <a:buNone/>
              <a:defRPr/>
            </a:pPr>
            <a:r>
              <a:rPr lang="zh-CN" altLang="en-GB" dirty="0">
                <a:solidFill>
                  <a:srgbClr val="3333FF"/>
                </a:solidFill>
              </a:rPr>
              <a:t>6</a:t>
            </a:r>
            <a:r>
              <a:rPr lang="zh-CN" altLang="en-US" dirty="0">
                <a:solidFill>
                  <a:srgbClr val="3333FF"/>
                </a:solidFill>
              </a:rPr>
              <a:t>、</a:t>
            </a:r>
            <a:r>
              <a:rPr lang="zh-CN" altLang="en-GB" dirty="0">
                <a:solidFill>
                  <a:srgbClr val="3333FF"/>
                </a:solidFill>
              </a:rPr>
              <a:t>类类型和基本数据类型的转换</a:t>
            </a:r>
            <a:endParaRPr lang="en-US" altLang="zh-CN" dirty="0">
              <a:solidFill>
                <a:srgbClr val="3333FF"/>
              </a:solidFill>
            </a:endParaRPr>
          </a:p>
          <a:p>
            <a:pPr marL="0" indent="431800">
              <a:lnSpc>
                <a:spcPct val="120000"/>
              </a:lnSpc>
              <a:spcBef>
                <a:spcPts val="600"/>
              </a:spcBef>
              <a:spcAft>
                <a:spcPts val="600"/>
              </a:spcAft>
              <a:buFont typeface="Wingdings" panose="05000000000000000000" pitchFamily="2" charset="2"/>
              <a:buNone/>
              <a:defRPr/>
            </a:pPr>
            <a:r>
              <a:rPr lang="zh-CN" altLang="en-US" sz="3000" dirty="0">
                <a:solidFill>
                  <a:srgbClr val="FF0000"/>
                </a:solidFill>
              </a:rPr>
              <a:t>（</a:t>
            </a:r>
            <a:r>
              <a:rPr lang="en-US" altLang="zh-CN" sz="3000" dirty="0">
                <a:solidFill>
                  <a:srgbClr val="FF0000"/>
                </a:solidFill>
              </a:rPr>
              <a:t>1</a:t>
            </a:r>
            <a:r>
              <a:rPr lang="zh-CN" altLang="en-US" sz="3000" dirty="0">
                <a:solidFill>
                  <a:srgbClr val="FF0000"/>
                </a:solidFill>
              </a:rPr>
              <a:t>）</a:t>
            </a:r>
            <a:r>
              <a:rPr lang="zh-CN" altLang="en-GB" sz="3000" dirty="0">
                <a:solidFill>
                  <a:srgbClr val="FF0000"/>
                </a:solidFill>
              </a:rPr>
              <a:t>构造函数</a:t>
            </a:r>
            <a:r>
              <a:rPr lang="zh-CN" altLang="en-US" sz="3000" dirty="0">
                <a:solidFill>
                  <a:srgbClr val="FF0000"/>
                </a:solidFill>
              </a:rPr>
              <a:t>用于</a:t>
            </a:r>
            <a:r>
              <a:rPr lang="zh-CN" altLang="en-GB" sz="3000" dirty="0">
                <a:solidFill>
                  <a:srgbClr val="FF0000"/>
                </a:solidFill>
              </a:rPr>
              <a:t>类型转换</a:t>
            </a:r>
            <a:endParaRPr lang="en-US" altLang="zh-CN" sz="3000" dirty="0">
              <a:solidFill>
                <a:srgbClr val="FF0000"/>
              </a:solidFill>
            </a:endParaRPr>
          </a:p>
          <a:p>
            <a:pPr marL="0" indent="647700">
              <a:lnSpc>
                <a:spcPct val="150000"/>
              </a:lnSpc>
              <a:spcBef>
                <a:spcPts val="600"/>
              </a:spcBef>
              <a:spcAft>
                <a:spcPts val="600"/>
              </a:spcAft>
              <a:buFont typeface="Wingdings" panose="05000000000000000000" pitchFamily="2" charset="2"/>
              <a:buNone/>
              <a:defRPr/>
            </a:pPr>
            <a:r>
              <a:rPr lang="zh-CN" altLang="en-GB" sz="3000" dirty="0"/>
              <a:t>构造函数</a:t>
            </a:r>
            <a:r>
              <a:rPr lang="zh-CN" altLang="en-US" sz="3000" dirty="0"/>
              <a:t>用于</a:t>
            </a:r>
            <a:r>
              <a:rPr lang="zh-CN" altLang="en-GB" sz="3000" dirty="0"/>
              <a:t>类型转换</a:t>
            </a:r>
            <a:r>
              <a:rPr lang="zh-CN" altLang="en-US" sz="3000" dirty="0"/>
              <a:t>，</a:t>
            </a:r>
            <a:r>
              <a:rPr lang="zh-CN" altLang="en-GB" sz="3000" dirty="0"/>
              <a:t>可以实现</a:t>
            </a:r>
            <a:r>
              <a:rPr lang="zh-CN" altLang="en-GB" sz="3000" dirty="0">
                <a:solidFill>
                  <a:srgbClr val="3333FF"/>
                </a:solidFill>
              </a:rPr>
              <a:t>基本数据类型</a:t>
            </a:r>
            <a:r>
              <a:rPr lang="zh-CN" altLang="en-GB" sz="3000" dirty="0"/>
              <a:t>转换为</a:t>
            </a:r>
            <a:r>
              <a:rPr lang="zh-CN" altLang="en-GB" sz="3000" dirty="0">
                <a:solidFill>
                  <a:srgbClr val="3333FF"/>
                </a:solidFill>
              </a:rPr>
              <a:t>类类型</a:t>
            </a:r>
            <a:r>
              <a:rPr lang="zh-CN" altLang="en-GB" sz="3000" dirty="0"/>
              <a:t>。</a:t>
            </a:r>
            <a:r>
              <a:rPr lang="zh-CN" altLang="en-US" sz="3000" dirty="0"/>
              <a:t>利用</a:t>
            </a:r>
            <a:r>
              <a:rPr lang="zh-CN" altLang="en-GB" sz="3000" dirty="0"/>
              <a:t>构造函数进行类型转换</a:t>
            </a:r>
            <a:r>
              <a:rPr lang="zh-CN" altLang="en-US" sz="3000" dirty="0"/>
              <a:t>，</a:t>
            </a:r>
            <a:r>
              <a:rPr lang="zh-CN" altLang="en-GB" sz="3000" dirty="0"/>
              <a:t>必须有一个前提，那就是</a:t>
            </a:r>
            <a:r>
              <a:rPr lang="zh-CN" altLang="en-US" sz="3000" dirty="0">
                <a:solidFill>
                  <a:srgbClr val="CC0099"/>
                </a:solidFill>
              </a:rPr>
              <a:t>该</a:t>
            </a:r>
            <a:r>
              <a:rPr lang="zh-CN" altLang="en-GB" sz="3000" dirty="0">
                <a:solidFill>
                  <a:srgbClr val="CC0099"/>
                </a:solidFill>
              </a:rPr>
              <a:t>类一定要有一个只带一个参数的构造函数</a:t>
            </a:r>
            <a:r>
              <a:rPr lang="zh-CN" altLang="en-GB" sz="3000" dirty="0"/>
              <a:t>，这样才可以实现从</a:t>
            </a:r>
            <a:r>
              <a:rPr lang="zh-CN" altLang="en-GB" sz="3000" dirty="0">
                <a:solidFill>
                  <a:srgbClr val="CC0099"/>
                </a:solidFill>
              </a:rPr>
              <a:t>参数类型向该类类型的转换</a:t>
            </a:r>
            <a:r>
              <a:rPr lang="zh-CN" altLang="en-GB" sz="3000" dirty="0"/>
              <a:t>，并且这种</a:t>
            </a:r>
            <a:r>
              <a:rPr lang="zh-CN" altLang="en-GB" sz="3000" dirty="0">
                <a:solidFill>
                  <a:srgbClr val="CC0099"/>
                </a:solidFill>
              </a:rPr>
              <a:t>转换是隐式的</a:t>
            </a:r>
            <a:r>
              <a:rPr lang="zh-CN" altLang="en-GB" sz="3000" dirty="0"/>
              <a:t>。如：</a:t>
            </a:r>
            <a:r>
              <a:rPr lang="zh-CN" altLang="en-US" sz="3000" dirty="0"/>
              <a:t> </a:t>
            </a:r>
            <a:endParaRPr lang="zh-CN" altLang="en-US" sz="3000" dirty="0"/>
          </a:p>
        </p:txBody>
      </p:sp>
      <p:sp>
        <p:nvSpPr>
          <p:cNvPr id="38915" name="标题 9"/>
          <p:cNvSpPr>
            <a:spLocks noGrp="1" noChangeArrowheads="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endParaRPr lang="zh-CN" altLang="en-US">
              <a:effectLs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idx="1"/>
          </p:nvPr>
        </p:nvSpPr>
        <p:spPr bwMode="auto">
          <a:xfrm>
            <a:off x="495300" y="981075"/>
            <a:ext cx="9288463" cy="5876925"/>
          </a:xfrm>
        </p:spPr>
        <p:txBody>
          <a:bodyPr vert="horz" wrap="square" lIns="36000" tIns="45720" rIns="36000" bIns="45720" numCol="1" anchor="t" anchorCtr="0" compatLnSpc="1"/>
          <a:lstStyle/>
          <a:p>
            <a:pPr>
              <a:lnSpc>
                <a:spcPct val="130000"/>
              </a:lnSpc>
              <a:buFont typeface="Wingdings" panose="05000000000000000000" pitchFamily="2" charset="2"/>
              <a:buNone/>
              <a:defRPr/>
            </a:pPr>
            <a:r>
              <a:rPr lang="en-GB" altLang="zh-CN" sz="2500" dirty="0">
                <a:cs typeface="Times New Roman" panose="02020603050405020304" pitchFamily="18" charset="0"/>
              </a:rPr>
              <a:t>class A</a:t>
            </a:r>
            <a:endParaRPr lang="en-US" altLang="zh-CN" sz="2500" dirty="0">
              <a:cs typeface="Times New Roman" panose="02020603050405020304" pitchFamily="18" charset="0"/>
            </a:endParaRPr>
          </a:p>
          <a:p>
            <a:pPr>
              <a:lnSpc>
                <a:spcPct val="130000"/>
              </a:lnSpc>
              <a:buFont typeface="Wingdings" panose="05000000000000000000" pitchFamily="2" charset="2"/>
              <a:buNone/>
              <a:defRPr/>
            </a:pPr>
            <a:r>
              <a:rPr lang="en-GB" altLang="zh-CN" sz="2500" dirty="0">
                <a:cs typeface="Times New Roman" panose="02020603050405020304" pitchFamily="18" charset="0"/>
              </a:rPr>
              <a:t>{           …</a:t>
            </a:r>
            <a:endParaRPr lang="en-US" altLang="zh-CN" sz="2500" dirty="0">
              <a:cs typeface="Times New Roman" panose="02020603050405020304" pitchFamily="18" charset="0"/>
            </a:endParaRPr>
          </a:p>
          <a:p>
            <a:pPr>
              <a:lnSpc>
                <a:spcPct val="130000"/>
              </a:lnSpc>
              <a:buFont typeface="Wingdings" panose="05000000000000000000" pitchFamily="2" charset="2"/>
              <a:buNone/>
              <a:defRPr/>
            </a:pPr>
            <a:r>
              <a:rPr lang="en-GB" altLang="zh-CN" sz="2500" dirty="0">
                <a:cs typeface="Times New Roman" panose="02020603050405020304" pitchFamily="18" charset="0"/>
              </a:rPr>
              <a:t>	 public:</a:t>
            </a:r>
            <a:endParaRPr lang="en-US" altLang="zh-CN" sz="2500" dirty="0">
              <a:cs typeface="Times New Roman" panose="02020603050405020304" pitchFamily="18" charset="0"/>
            </a:endParaRPr>
          </a:p>
          <a:p>
            <a:pPr>
              <a:lnSpc>
                <a:spcPct val="130000"/>
              </a:lnSpc>
              <a:buFont typeface="Wingdings" panose="05000000000000000000" pitchFamily="2" charset="2"/>
              <a:buNone/>
              <a:defRPr/>
            </a:pPr>
            <a:r>
              <a:rPr lang="en-GB" altLang="zh-CN" sz="2500" dirty="0">
                <a:cs typeface="Times New Roman" panose="02020603050405020304" pitchFamily="18" charset="0"/>
              </a:rPr>
              <a:t>	        A();</a:t>
            </a:r>
            <a:endParaRPr lang="en-US" altLang="zh-CN" sz="2500" dirty="0">
              <a:cs typeface="Times New Roman" panose="02020603050405020304" pitchFamily="18" charset="0"/>
            </a:endParaRPr>
          </a:p>
          <a:p>
            <a:pPr>
              <a:lnSpc>
                <a:spcPct val="130000"/>
              </a:lnSpc>
              <a:buFont typeface="Wingdings" panose="05000000000000000000" pitchFamily="2" charset="2"/>
              <a:buNone/>
              <a:defRPr/>
            </a:pPr>
            <a:r>
              <a:rPr lang="en-GB" altLang="zh-CN" sz="2500" dirty="0">
                <a:cs typeface="Times New Roman" panose="02020603050405020304" pitchFamily="18" charset="0"/>
              </a:rPr>
              <a:t>	        A(int); </a:t>
            </a:r>
            <a:endParaRPr lang="en-US" altLang="zh-CN" sz="2500" dirty="0">
              <a:cs typeface="Times New Roman" panose="02020603050405020304" pitchFamily="18" charset="0"/>
            </a:endParaRPr>
          </a:p>
          <a:p>
            <a:pPr>
              <a:lnSpc>
                <a:spcPct val="130000"/>
              </a:lnSpc>
              <a:buFont typeface="Wingdings" panose="05000000000000000000" pitchFamily="2" charset="2"/>
              <a:buNone/>
              <a:defRPr/>
            </a:pPr>
            <a:r>
              <a:rPr lang="en-GB" altLang="zh-CN" sz="2500" dirty="0">
                <a:cs typeface="Times New Roman" panose="02020603050405020304" pitchFamily="18" charset="0"/>
              </a:rPr>
              <a:t>};</a:t>
            </a:r>
            <a:endParaRPr lang="en-US" altLang="zh-CN" sz="2500" dirty="0">
              <a:cs typeface="Times New Roman" panose="02020603050405020304" pitchFamily="18" charset="0"/>
            </a:endParaRPr>
          </a:p>
          <a:p>
            <a:pPr>
              <a:lnSpc>
                <a:spcPct val="130000"/>
              </a:lnSpc>
              <a:buFont typeface="Wingdings" panose="05000000000000000000" pitchFamily="2" charset="2"/>
              <a:buNone/>
              <a:defRPr/>
            </a:pPr>
            <a:r>
              <a:rPr lang="en-GB" altLang="zh-CN" sz="2500" dirty="0">
                <a:cs typeface="Times New Roman" panose="02020603050405020304" pitchFamily="18" charset="0"/>
              </a:rPr>
              <a:t>…</a:t>
            </a:r>
            <a:endParaRPr lang="en-US" altLang="zh-CN" sz="2500" dirty="0">
              <a:cs typeface="Times New Roman" panose="02020603050405020304" pitchFamily="18" charset="0"/>
            </a:endParaRPr>
          </a:p>
          <a:p>
            <a:pPr>
              <a:lnSpc>
                <a:spcPct val="130000"/>
              </a:lnSpc>
              <a:buFont typeface="Wingdings" panose="05000000000000000000" pitchFamily="2" charset="2"/>
              <a:buNone/>
              <a:defRPr/>
            </a:pPr>
            <a:r>
              <a:rPr lang="en-GB" altLang="zh-CN" sz="2500" dirty="0">
                <a:cs typeface="Times New Roman" panose="02020603050405020304" pitchFamily="18" charset="0"/>
              </a:rPr>
              <a:t>f(A a)</a:t>
            </a:r>
            <a:r>
              <a:rPr lang="zh-CN" altLang="en-GB" sz="2500" dirty="0">
                <a:cs typeface="Times New Roman" panose="02020603050405020304" pitchFamily="18" charset="0"/>
              </a:rPr>
              <a:t>{…}</a:t>
            </a:r>
            <a:r>
              <a:rPr lang="en-GB" altLang="zh-CN" sz="2500" dirty="0">
                <a:cs typeface="Times New Roman" panose="02020603050405020304" pitchFamily="18" charset="0"/>
              </a:rPr>
              <a:t>//</a:t>
            </a:r>
            <a:r>
              <a:rPr lang="en-US" altLang="zh-CN" sz="2500" dirty="0">
                <a:cs typeface="Times New Roman" panose="02020603050405020304" pitchFamily="18" charset="0"/>
              </a:rPr>
              <a:t>f</a:t>
            </a:r>
            <a:r>
              <a:rPr lang="zh-CN" altLang="en-US" sz="2500" dirty="0">
                <a:cs typeface="Times New Roman" panose="02020603050405020304" pitchFamily="18" charset="0"/>
              </a:rPr>
              <a:t>函数的定义；</a:t>
            </a:r>
            <a:r>
              <a:rPr lang="en-US" altLang="zh-CN" sz="2500" dirty="0">
                <a:cs typeface="Times New Roman" panose="02020603050405020304" pitchFamily="18" charset="0"/>
              </a:rPr>
              <a:t>f</a:t>
            </a:r>
            <a:r>
              <a:rPr lang="zh-CN" altLang="en-US" sz="2500" dirty="0">
                <a:cs typeface="Times New Roman" panose="02020603050405020304" pitchFamily="18" charset="0"/>
              </a:rPr>
              <a:t>函数的形参为</a:t>
            </a:r>
            <a:r>
              <a:rPr lang="en-US" altLang="zh-CN" sz="2500" dirty="0">
                <a:cs typeface="Times New Roman" panose="02020603050405020304" pitchFamily="18" charset="0"/>
              </a:rPr>
              <a:t>A</a:t>
            </a:r>
            <a:r>
              <a:rPr lang="zh-CN" altLang="en-US" sz="2500" dirty="0">
                <a:cs typeface="Times New Roman" panose="02020603050405020304" pitchFamily="18" charset="0"/>
              </a:rPr>
              <a:t>类的对象</a:t>
            </a:r>
            <a:endParaRPr lang="zh-CN" altLang="en-US" sz="2500" dirty="0">
              <a:cs typeface="Times New Roman" panose="02020603050405020304" pitchFamily="18" charset="0"/>
            </a:endParaRPr>
          </a:p>
          <a:p>
            <a:pPr marL="1701800" indent="-1701800">
              <a:lnSpc>
                <a:spcPct val="130000"/>
              </a:lnSpc>
              <a:buFont typeface="Wingdings" panose="05000000000000000000" pitchFamily="2" charset="2"/>
              <a:buNone/>
              <a:defRPr/>
            </a:pPr>
            <a:r>
              <a:rPr lang="en-GB" altLang="zh-CN" sz="2500" dirty="0">
                <a:cs typeface="Times New Roman" panose="02020603050405020304" pitchFamily="18" charset="0"/>
              </a:rPr>
              <a:t>f(1);       //</a:t>
            </a:r>
            <a:r>
              <a:rPr lang="en-US" altLang="zh-CN" sz="2500" dirty="0">
                <a:cs typeface="Times New Roman" panose="02020603050405020304" pitchFamily="18" charset="0"/>
              </a:rPr>
              <a:t>f</a:t>
            </a:r>
            <a:r>
              <a:rPr lang="zh-CN" altLang="en-US" sz="2500" dirty="0">
                <a:cs typeface="Times New Roman" panose="02020603050405020304" pitchFamily="18" charset="0"/>
              </a:rPr>
              <a:t>函数的调用；</a:t>
            </a:r>
            <a:r>
              <a:rPr lang="zh-CN" altLang="en-US" sz="2500" dirty="0">
                <a:solidFill>
                  <a:srgbClr val="D60093"/>
                </a:solidFill>
                <a:cs typeface="Times New Roman" panose="02020603050405020304" pitchFamily="18" charset="0"/>
              </a:rPr>
              <a:t>先调用</a:t>
            </a:r>
            <a:r>
              <a:rPr lang="en-US" altLang="zh-CN" sz="2500" dirty="0">
                <a:solidFill>
                  <a:srgbClr val="D60093"/>
                </a:solidFill>
                <a:cs typeface="Times New Roman" panose="02020603050405020304" pitchFamily="18" charset="0"/>
              </a:rPr>
              <a:t>A::A(int)</a:t>
            </a:r>
            <a:r>
              <a:rPr lang="zh-CN" altLang="en-US" sz="2500" dirty="0">
                <a:solidFill>
                  <a:srgbClr val="D60093"/>
                </a:solidFill>
                <a:cs typeface="Times New Roman" panose="02020603050405020304" pitchFamily="18" charset="0"/>
              </a:rPr>
              <a:t>进行</a:t>
            </a:r>
            <a:r>
              <a:rPr lang="zh-CN" altLang="en-US" sz="2500" dirty="0">
                <a:solidFill>
                  <a:srgbClr val="0000FF"/>
                </a:solidFill>
                <a:cs typeface="Times New Roman" panose="02020603050405020304" pitchFamily="18" charset="0"/>
              </a:rPr>
              <a:t>隐式类型转换</a:t>
            </a:r>
            <a:r>
              <a:rPr lang="zh-CN" altLang="en-US" sz="2500" dirty="0">
                <a:solidFill>
                  <a:srgbClr val="D60093"/>
                </a:solidFill>
                <a:cs typeface="Times New Roman" panose="02020603050405020304" pitchFamily="18" charset="0"/>
              </a:rPr>
              <a:t>构造出一个</a:t>
            </a:r>
            <a:r>
              <a:rPr lang="en-US" altLang="zh-CN" sz="2500" dirty="0">
                <a:solidFill>
                  <a:srgbClr val="D60093"/>
                </a:solidFill>
                <a:cs typeface="Times New Roman" panose="02020603050405020304" pitchFamily="18" charset="0"/>
              </a:rPr>
              <a:t>A</a:t>
            </a:r>
            <a:r>
              <a:rPr lang="zh-CN" altLang="en-US" sz="2500" dirty="0">
                <a:solidFill>
                  <a:srgbClr val="D60093"/>
                </a:solidFill>
                <a:cs typeface="Times New Roman" panose="02020603050405020304" pitchFamily="18" charset="0"/>
              </a:rPr>
              <a:t>类对象</a:t>
            </a:r>
            <a:r>
              <a:rPr lang="zh-CN" altLang="en-GB" sz="2500" dirty="0">
                <a:solidFill>
                  <a:srgbClr val="D60093"/>
                </a:solidFill>
                <a:cs typeface="Times New Roman" panose="02020603050405020304" pitchFamily="18" charset="0"/>
              </a:rPr>
              <a:t>，</a:t>
            </a:r>
            <a:r>
              <a:rPr lang="zh-CN" altLang="en-US" sz="2500" dirty="0">
                <a:solidFill>
                  <a:srgbClr val="D60093"/>
                </a:solidFill>
                <a:cs typeface="Times New Roman" panose="02020603050405020304" pitchFamily="18" charset="0"/>
              </a:rPr>
              <a:t>然后再把它传给</a:t>
            </a:r>
            <a:r>
              <a:rPr lang="en-US" altLang="zh-CN" sz="2500" dirty="0">
                <a:solidFill>
                  <a:srgbClr val="D60093"/>
                </a:solidFill>
                <a:cs typeface="Times New Roman" panose="02020603050405020304" pitchFamily="18" charset="0"/>
              </a:rPr>
              <a:t>f</a:t>
            </a:r>
            <a:r>
              <a:rPr lang="zh-CN" altLang="en-US" sz="2500" dirty="0">
                <a:solidFill>
                  <a:srgbClr val="D60093"/>
                </a:solidFill>
                <a:cs typeface="Times New Roman" panose="02020603050405020304" pitchFamily="18" charset="0"/>
              </a:rPr>
              <a:t>函数的形参</a:t>
            </a:r>
            <a:endParaRPr lang="zh-CN" altLang="en-US" sz="2500" dirty="0">
              <a:solidFill>
                <a:srgbClr val="D60093"/>
              </a:solidFill>
              <a:cs typeface="Times New Roman" panose="02020603050405020304" pitchFamily="18" charset="0"/>
            </a:endParaRPr>
          </a:p>
        </p:txBody>
      </p:sp>
      <p:sp>
        <p:nvSpPr>
          <p:cNvPr id="39939" name="标题 9"/>
          <p:cNvSpPr>
            <a:spLocks noGrp="1" noChangeArrowheads="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endParaRPr lang="zh-CN" altLang="en-US">
              <a:effectLs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3"/>
          <p:cNvSpPr>
            <a:spLocks noGrp="1" noChangeArrowheads="1"/>
          </p:cNvSpPr>
          <p:nvPr>
            <p:ph type="body" idx="1"/>
          </p:nvPr>
        </p:nvSpPr>
        <p:spPr>
          <a:xfrm>
            <a:off x="495300" y="981075"/>
            <a:ext cx="9288463" cy="5876925"/>
          </a:xfrm>
        </p:spPr>
        <p:txBody>
          <a:bodyPr/>
          <a:lstStyle/>
          <a:p>
            <a:pPr>
              <a:buFont typeface="Wingdings" panose="05000000000000000000" pitchFamily="2" charset="2"/>
              <a:buNone/>
              <a:defRPr/>
            </a:pPr>
            <a:r>
              <a:rPr lang="zh-CN" altLang="en-GB" dirty="0">
                <a:solidFill>
                  <a:srgbClr val="3333FF"/>
                </a:solidFill>
              </a:rPr>
              <a:t>6</a:t>
            </a:r>
            <a:r>
              <a:rPr lang="zh-CN" altLang="en-US" dirty="0">
                <a:solidFill>
                  <a:srgbClr val="3333FF"/>
                </a:solidFill>
              </a:rPr>
              <a:t>、</a:t>
            </a:r>
            <a:r>
              <a:rPr lang="zh-CN" altLang="en-GB" dirty="0">
                <a:solidFill>
                  <a:srgbClr val="3333FF"/>
                </a:solidFill>
              </a:rPr>
              <a:t>类类型和基本数据类型的转换</a:t>
            </a:r>
            <a:endParaRPr lang="en-US" altLang="zh-CN" dirty="0">
              <a:solidFill>
                <a:srgbClr val="3333FF"/>
              </a:solidFill>
            </a:endParaRPr>
          </a:p>
          <a:p>
            <a:pPr marL="0" indent="431800">
              <a:buFont typeface="Wingdings" panose="05000000000000000000" pitchFamily="2" charset="2"/>
              <a:buNone/>
              <a:defRPr/>
            </a:pPr>
            <a:r>
              <a:rPr lang="zh-CN" altLang="en-US" sz="3000" dirty="0">
                <a:solidFill>
                  <a:srgbClr val="FF0000"/>
                </a:solidFill>
              </a:rPr>
              <a:t>（</a:t>
            </a:r>
            <a:r>
              <a:rPr lang="en-US" altLang="zh-CN" sz="3000" dirty="0">
                <a:solidFill>
                  <a:srgbClr val="FF0000"/>
                </a:solidFill>
              </a:rPr>
              <a:t>2</a:t>
            </a:r>
            <a:r>
              <a:rPr lang="zh-CN" altLang="en-US" sz="3000" dirty="0">
                <a:solidFill>
                  <a:srgbClr val="FF0000"/>
                </a:solidFill>
              </a:rPr>
              <a:t>）</a:t>
            </a:r>
            <a:r>
              <a:rPr lang="zh-CN" altLang="en-GB" sz="3000" dirty="0">
                <a:solidFill>
                  <a:srgbClr val="FF0000"/>
                </a:solidFill>
              </a:rPr>
              <a:t>类类型转换函数</a:t>
            </a:r>
            <a:endParaRPr lang="en-US" altLang="zh-CN" sz="3000" dirty="0">
              <a:solidFill>
                <a:srgbClr val="FF0000"/>
              </a:solidFill>
            </a:endParaRPr>
          </a:p>
          <a:p>
            <a:pPr marL="0" indent="647700">
              <a:lnSpc>
                <a:spcPct val="105000"/>
              </a:lnSpc>
              <a:spcBef>
                <a:spcPts val="0"/>
              </a:spcBef>
              <a:spcAft>
                <a:spcPts val="0"/>
              </a:spcAft>
              <a:buFont typeface="Wingdings" panose="05000000000000000000" pitchFamily="2" charset="2"/>
              <a:buNone/>
              <a:defRPr/>
            </a:pPr>
            <a:r>
              <a:rPr lang="zh-CN" altLang="en-GB" sz="2400" dirty="0"/>
              <a:t>类类型转换函数用来将</a:t>
            </a:r>
            <a:r>
              <a:rPr lang="zh-CN" altLang="en-GB" sz="2400" dirty="0">
                <a:solidFill>
                  <a:srgbClr val="FF0000"/>
                </a:solidFill>
              </a:rPr>
              <a:t>类类型向基本类型转换</a:t>
            </a:r>
            <a:endParaRPr lang="zh-CN" altLang="en-GB" sz="2400" dirty="0">
              <a:solidFill>
                <a:srgbClr val="FF0000"/>
              </a:solidFill>
            </a:endParaRPr>
          </a:p>
          <a:p>
            <a:pPr marL="0" indent="647700">
              <a:lnSpc>
                <a:spcPct val="105000"/>
              </a:lnSpc>
              <a:spcBef>
                <a:spcPts val="0"/>
              </a:spcBef>
              <a:spcAft>
                <a:spcPts val="0"/>
              </a:spcAft>
              <a:buFont typeface="Wingdings" panose="05000000000000000000" pitchFamily="2" charset="2"/>
              <a:buNone/>
              <a:defRPr/>
            </a:pPr>
            <a:r>
              <a:rPr lang="zh-CN" altLang="en-US" sz="2400" dirty="0"/>
              <a:t>① </a:t>
            </a:r>
            <a:r>
              <a:rPr lang="zh-CN" altLang="en-US" sz="2400" dirty="0">
                <a:solidFill>
                  <a:srgbClr val="0000FF"/>
                </a:solidFill>
              </a:rPr>
              <a:t>在类定义体中声明</a:t>
            </a:r>
            <a:endParaRPr lang="zh-CN" altLang="en-US" sz="2400" dirty="0">
              <a:solidFill>
                <a:srgbClr val="0000FF"/>
              </a:solidFill>
            </a:endParaRPr>
          </a:p>
          <a:p>
            <a:pPr marL="0" indent="0" algn="ctr">
              <a:lnSpc>
                <a:spcPct val="105000"/>
              </a:lnSpc>
              <a:spcBef>
                <a:spcPts val="0"/>
              </a:spcBef>
              <a:spcAft>
                <a:spcPts val="0"/>
              </a:spcAft>
              <a:buFont typeface="Wingdings" panose="05000000000000000000" pitchFamily="2" charset="2"/>
              <a:buNone/>
              <a:defRPr/>
            </a:pPr>
            <a:r>
              <a:rPr lang="en-US" altLang="zh-CN" sz="2400" dirty="0">
                <a:solidFill>
                  <a:srgbClr val="FF0000"/>
                </a:solidFill>
              </a:rPr>
              <a:t>operator  type();</a:t>
            </a:r>
            <a:endParaRPr lang="en-US" altLang="zh-CN" sz="2400" dirty="0">
              <a:solidFill>
                <a:srgbClr val="FF0000"/>
              </a:solidFill>
            </a:endParaRPr>
          </a:p>
          <a:p>
            <a:pPr marL="0" indent="647700">
              <a:lnSpc>
                <a:spcPct val="105000"/>
              </a:lnSpc>
              <a:spcBef>
                <a:spcPts val="0"/>
              </a:spcBef>
              <a:spcAft>
                <a:spcPts val="0"/>
              </a:spcAft>
              <a:buFont typeface="Wingdings" panose="05000000000000000000" pitchFamily="2" charset="2"/>
              <a:buNone/>
              <a:defRPr/>
            </a:pPr>
            <a:r>
              <a:rPr lang="zh-CN" altLang="en-US" sz="2400" dirty="0"/>
              <a:t>其中，</a:t>
            </a:r>
            <a:r>
              <a:rPr lang="en-US" altLang="zh-CN" sz="2400" dirty="0"/>
              <a:t>type</a:t>
            </a:r>
            <a:r>
              <a:rPr lang="zh-CN" altLang="en-US" sz="2400" dirty="0"/>
              <a:t>为要转换的基本类型名称。此函数既没有参数，也没有返回值类型，但在函数体中必须返回具有</a:t>
            </a:r>
            <a:r>
              <a:rPr lang="en-US" altLang="zh-CN" sz="2400" dirty="0"/>
              <a:t>type</a:t>
            </a:r>
            <a:r>
              <a:rPr lang="zh-CN" altLang="en-US" sz="2400" dirty="0"/>
              <a:t>类型的一个数据</a:t>
            </a:r>
            <a:endParaRPr lang="zh-CN" altLang="en-US" sz="2400" dirty="0">
              <a:solidFill>
                <a:srgbClr val="00B050"/>
              </a:solidFill>
            </a:endParaRPr>
          </a:p>
          <a:p>
            <a:pPr marL="0" indent="647700">
              <a:lnSpc>
                <a:spcPct val="105000"/>
              </a:lnSpc>
              <a:spcBef>
                <a:spcPts val="0"/>
              </a:spcBef>
              <a:spcAft>
                <a:spcPts val="0"/>
              </a:spcAft>
              <a:buFont typeface="Wingdings" panose="05000000000000000000" pitchFamily="2" charset="2"/>
              <a:buNone/>
              <a:defRPr/>
            </a:pPr>
            <a:r>
              <a:rPr lang="zh-CN" altLang="en-US" sz="2400" dirty="0"/>
              <a:t>② </a:t>
            </a:r>
            <a:r>
              <a:rPr lang="zh-CN" altLang="en-US" sz="2400" dirty="0">
                <a:solidFill>
                  <a:srgbClr val="0000FF"/>
                </a:solidFill>
              </a:rPr>
              <a:t>定义类型转换函数的函数体</a:t>
            </a:r>
            <a:endParaRPr lang="zh-CN" altLang="en-US" sz="2400" dirty="0">
              <a:solidFill>
                <a:srgbClr val="0000FF"/>
              </a:solidFill>
            </a:endParaRPr>
          </a:p>
          <a:p>
            <a:pPr marL="0" indent="1078230">
              <a:lnSpc>
                <a:spcPct val="105000"/>
              </a:lnSpc>
              <a:spcBef>
                <a:spcPts val="0"/>
              </a:spcBef>
              <a:spcAft>
                <a:spcPts val="0"/>
              </a:spcAft>
              <a:buFont typeface="Wingdings" panose="05000000000000000000" pitchFamily="2" charset="2"/>
              <a:buNone/>
              <a:defRPr/>
            </a:pPr>
            <a:r>
              <a:rPr lang="zh-CN" altLang="en-US" sz="2400" dirty="0">
                <a:solidFill>
                  <a:srgbClr val="FF0000"/>
                </a:solidFill>
              </a:rPr>
              <a:t>类名::</a:t>
            </a:r>
            <a:r>
              <a:rPr lang="en-US" altLang="zh-CN" sz="2400" dirty="0" err="1">
                <a:solidFill>
                  <a:srgbClr val="FF0000"/>
                </a:solidFill>
              </a:rPr>
              <a:t>opertor</a:t>
            </a:r>
            <a:r>
              <a:rPr lang="en-US" altLang="zh-CN" sz="2400" dirty="0">
                <a:solidFill>
                  <a:srgbClr val="FF0000"/>
                </a:solidFill>
              </a:rPr>
              <a:t>  type()</a:t>
            </a:r>
            <a:endParaRPr lang="en-US" altLang="zh-CN" sz="2400" dirty="0">
              <a:solidFill>
                <a:srgbClr val="FF0000"/>
              </a:solidFill>
            </a:endParaRPr>
          </a:p>
          <a:p>
            <a:pPr marL="0" indent="1078230">
              <a:lnSpc>
                <a:spcPct val="105000"/>
              </a:lnSpc>
              <a:spcBef>
                <a:spcPts val="0"/>
              </a:spcBef>
              <a:spcAft>
                <a:spcPts val="0"/>
              </a:spcAft>
              <a:buFont typeface="Wingdings" panose="05000000000000000000" pitchFamily="2" charset="2"/>
              <a:buNone/>
              <a:defRPr/>
            </a:pPr>
            <a:r>
              <a:rPr lang="en-US" altLang="zh-CN" sz="2400" dirty="0">
                <a:solidFill>
                  <a:srgbClr val="FF0000"/>
                </a:solidFill>
              </a:rPr>
              <a:t>{      …</a:t>
            </a:r>
            <a:endParaRPr lang="en-US" altLang="zh-CN" sz="2400" dirty="0">
              <a:solidFill>
                <a:srgbClr val="FF0000"/>
              </a:solidFill>
            </a:endParaRPr>
          </a:p>
          <a:p>
            <a:pPr marL="0" indent="1078230">
              <a:lnSpc>
                <a:spcPct val="105000"/>
              </a:lnSpc>
              <a:spcBef>
                <a:spcPts val="0"/>
              </a:spcBef>
              <a:spcAft>
                <a:spcPts val="0"/>
              </a:spcAft>
              <a:buFont typeface="Wingdings" panose="05000000000000000000" pitchFamily="2" charset="2"/>
              <a:buNone/>
              <a:defRPr/>
            </a:pPr>
            <a:r>
              <a:rPr lang="en-US" altLang="zh-CN" sz="2400" dirty="0">
                <a:solidFill>
                  <a:srgbClr val="FF0000"/>
                </a:solidFill>
              </a:rPr>
              <a:t>       return  type</a:t>
            </a:r>
            <a:r>
              <a:rPr lang="zh-CN" altLang="en-US" sz="2400" dirty="0">
                <a:solidFill>
                  <a:srgbClr val="FF0000"/>
                </a:solidFill>
              </a:rPr>
              <a:t>类型的值;</a:t>
            </a:r>
            <a:endParaRPr lang="zh-CN" altLang="en-US" sz="2400" dirty="0">
              <a:solidFill>
                <a:srgbClr val="FF0000"/>
              </a:solidFill>
            </a:endParaRPr>
          </a:p>
          <a:p>
            <a:pPr marL="0" indent="1078230">
              <a:lnSpc>
                <a:spcPct val="105000"/>
              </a:lnSpc>
              <a:spcBef>
                <a:spcPts val="0"/>
              </a:spcBef>
              <a:spcAft>
                <a:spcPts val="0"/>
              </a:spcAft>
              <a:buFont typeface="Wingdings" panose="05000000000000000000" pitchFamily="2" charset="2"/>
              <a:buNone/>
              <a:defRPr/>
            </a:pPr>
            <a:r>
              <a:rPr lang="zh-CN" altLang="en-US" sz="2400" dirty="0">
                <a:solidFill>
                  <a:srgbClr val="FF0000"/>
                </a:solidFill>
              </a:rPr>
              <a:t>}</a:t>
            </a:r>
            <a:endParaRPr lang="zh-CN" altLang="en-US" sz="2400" dirty="0">
              <a:solidFill>
                <a:srgbClr val="FF0000"/>
              </a:solidFill>
            </a:endParaRPr>
          </a:p>
          <a:p>
            <a:pPr marL="0" indent="647700">
              <a:lnSpc>
                <a:spcPct val="105000"/>
              </a:lnSpc>
              <a:spcBef>
                <a:spcPts val="0"/>
              </a:spcBef>
              <a:spcAft>
                <a:spcPts val="0"/>
              </a:spcAft>
              <a:buFont typeface="Wingdings" panose="05000000000000000000" pitchFamily="2" charset="2"/>
              <a:buNone/>
              <a:defRPr/>
            </a:pPr>
            <a:r>
              <a:rPr lang="zh-CN" altLang="en-US" sz="2400" dirty="0"/>
              <a:t>③ </a:t>
            </a:r>
            <a:r>
              <a:rPr lang="zh-CN" altLang="en-US" sz="2400" dirty="0">
                <a:solidFill>
                  <a:srgbClr val="0000FF"/>
                </a:solidFill>
              </a:rPr>
              <a:t>使用类型转换函数</a:t>
            </a:r>
            <a:r>
              <a:rPr lang="zh-CN" altLang="en-US" sz="2400" dirty="0"/>
              <a:t>：使用类型转换函数与对基本数据类型进行强制转换一样，就像是一种函数调用过程</a:t>
            </a:r>
            <a:endParaRPr lang="zh-CN" altLang="en-US" sz="2400" dirty="0"/>
          </a:p>
        </p:txBody>
      </p:sp>
      <p:sp>
        <p:nvSpPr>
          <p:cNvPr id="40963" name="标题 9"/>
          <p:cNvSpPr>
            <a:spLocks noGrp="1" noChangeArrowheads="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endParaRPr lang="zh-CN" altLang="en-US">
              <a:effectLst/>
            </a:endParaRPr>
          </a:p>
        </p:txBody>
      </p:sp>
      <p:sp>
        <p:nvSpPr>
          <p:cNvPr id="4" name="Text Box 6"/>
          <p:cNvSpPr txBox="1">
            <a:spLocks noChangeArrowheads="1"/>
          </p:cNvSpPr>
          <p:nvPr/>
        </p:nvSpPr>
        <p:spPr bwMode="auto">
          <a:xfrm>
            <a:off x="6032500" y="4724400"/>
            <a:ext cx="3629025" cy="461963"/>
          </a:xfrm>
          <a:prstGeom prst="rect">
            <a:avLst/>
          </a:prstGeom>
          <a:solidFill>
            <a:srgbClr val="FFFF99"/>
          </a:solidFill>
          <a:ln w="12700" cap="sq">
            <a:solidFill>
              <a:srgbClr val="FF0000"/>
            </a:solidFill>
            <a:miter lim="800000"/>
            <a:headEnd type="none" w="sm" len="sm"/>
            <a:tailEnd type="none" w="sm" len="sm"/>
          </a:ln>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a:r>
              <a:rPr lang="en-US" altLang="zh-CN" sz="2400" b="1">
                <a:solidFill>
                  <a:srgbClr val="080808"/>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400" b="1">
                <a:solidFill>
                  <a:srgbClr val="080808"/>
                </a:solidFill>
                <a:latin typeface="微软雅黑" panose="020B0503020204020204" pitchFamily="34" charset="-122"/>
                <a:ea typeface="微软雅黑" panose="020B0503020204020204" pitchFamily="34" charset="-122"/>
                <a:cs typeface="Times New Roman" panose="02020603050405020304" pitchFamily="18" charset="0"/>
              </a:rPr>
              <a:t>例3.14】类型转换函数</a:t>
            </a:r>
            <a:endParaRPr lang="en-US" altLang="zh-CN" sz="2400">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idx="1"/>
          </p:nvPr>
        </p:nvSpPr>
        <p:spPr bwMode="auto">
          <a:xfrm>
            <a:off x="495300" y="981075"/>
            <a:ext cx="9288463" cy="5759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50000"/>
              </a:lnSpc>
              <a:spcBef>
                <a:spcPts val="600"/>
              </a:spcBef>
              <a:spcAft>
                <a:spcPts val="600"/>
              </a:spcAft>
            </a:pPr>
            <a:r>
              <a:rPr lang="zh-CN" altLang="en-GB" sz="2700"/>
              <a:t>类的另一个特殊成员函数是析构函数。</a:t>
            </a:r>
            <a:r>
              <a:rPr lang="zh-CN" altLang="en-GB" sz="2700">
                <a:solidFill>
                  <a:srgbClr val="FF0000"/>
                </a:solidFill>
              </a:rPr>
              <a:t>析构函数的功能</a:t>
            </a:r>
            <a:r>
              <a:rPr lang="zh-CN" altLang="en-GB" sz="2700"/>
              <a:t>是</a:t>
            </a:r>
            <a:r>
              <a:rPr lang="zh-CN" altLang="en-GB" sz="2700">
                <a:solidFill>
                  <a:srgbClr val="3333FF"/>
                </a:solidFill>
              </a:rPr>
              <a:t>当对象被</a:t>
            </a:r>
            <a:r>
              <a:rPr lang="zh-CN" altLang="en-US" sz="2700">
                <a:solidFill>
                  <a:srgbClr val="3333FF"/>
                </a:solidFill>
              </a:rPr>
              <a:t>撤销</a:t>
            </a:r>
            <a:r>
              <a:rPr lang="zh-CN" altLang="en-GB" sz="2700">
                <a:solidFill>
                  <a:srgbClr val="3333FF"/>
                </a:solidFill>
              </a:rPr>
              <a:t>时，释放该对象占用的</a:t>
            </a:r>
            <a:r>
              <a:rPr lang="zh-CN" altLang="en-US" sz="2700">
                <a:solidFill>
                  <a:srgbClr val="3333FF"/>
                </a:solidFill>
              </a:rPr>
              <a:t>存储</a:t>
            </a:r>
            <a:r>
              <a:rPr lang="zh-CN" altLang="en-GB" sz="2700">
                <a:solidFill>
                  <a:srgbClr val="3333FF"/>
                </a:solidFill>
              </a:rPr>
              <a:t>空间</a:t>
            </a:r>
            <a:r>
              <a:rPr lang="zh-CN" altLang="en-GB" sz="2700"/>
              <a:t>。析构函数的作用与构造函数正好相反，一般情况下，</a:t>
            </a:r>
            <a:r>
              <a:rPr lang="zh-CN" altLang="en-GB" sz="2700">
                <a:solidFill>
                  <a:srgbClr val="CC0099"/>
                </a:solidFill>
              </a:rPr>
              <a:t>析构函数执行构造函数的逆操作</a:t>
            </a:r>
            <a:r>
              <a:rPr lang="zh-CN" altLang="en-GB" sz="2700"/>
              <a:t>。在</a:t>
            </a:r>
            <a:r>
              <a:rPr lang="zh-CN" altLang="en-GB" sz="2700">
                <a:solidFill>
                  <a:srgbClr val="3333FF"/>
                </a:solidFill>
              </a:rPr>
              <a:t>对象</a:t>
            </a:r>
            <a:r>
              <a:rPr lang="zh-CN" altLang="en-US" sz="2700">
                <a:solidFill>
                  <a:srgbClr val="3333FF"/>
                </a:solidFill>
              </a:rPr>
              <a:t>被撤销</a:t>
            </a:r>
            <a:r>
              <a:rPr lang="zh-CN" altLang="en-GB" sz="2700">
                <a:solidFill>
                  <a:srgbClr val="3333FF"/>
                </a:solidFill>
              </a:rPr>
              <a:t>时，</a:t>
            </a:r>
            <a:r>
              <a:rPr lang="zh-CN" altLang="en-US" sz="2700">
                <a:solidFill>
                  <a:srgbClr val="3333FF"/>
                </a:solidFill>
              </a:rPr>
              <a:t>编译</a:t>
            </a:r>
            <a:r>
              <a:rPr lang="zh-CN" altLang="en-GB" sz="2700">
                <a:solidFill>
                  <a:srgbClr val="3333FF"/>
                </a:solidFill>
              </a:rPr>
              <a:t>系统将自动调用析构函数</a:t>
            </a:r>
            <a:r>
              <a:rPr lang="zh-CN" altLang="en-GB" sz="2700"/>
              <a:t>，执行一些对象</a:t>
            </a:r>
            <a:r>
              <a:rPr lang="zh-CN" altLang="en-US" sz="2700"/>
              <a:t>撤销</a:t>
            </a:r>
            <a:r>
              <a:rPr lang="zh-CN" altLang="en-GB" sz="2700"/>
              <a:t>前的清理任务</a:t>
            </a:r>
            <a:endParaRPr lang="zh-CN" altLang="en-US" sz="2700"/>
          </a:p>
          <a:p>
            <a:pPr>
              <a:lnSpc>
                <a:spcPct val="150000"/>
              </a:lnSpc>
              <a:spcBef>
                <a:spcPts val="600"/>
              </a:spcBef>
              <a:spcAft>
                <a:spcPts val="600"/>
              </a:spcAft>
            </a:pPr>
            <a:r>
              <a:rPr lang="zh-CN" altLang="en-GB" sz="2700"/>
              <a:t>与构造函数相同的是</a:t>
            </a:r>
            <a:r>
              <a:rPr lang="zh-CN" altLang="en-GB" sz="2700">
                <a:solidFill>
                  <a:srgbClr val="CC0099"/>
                </a:solidFill>
              </a:rPr>
              <a:t>在定义析构函数时，不能指定任何的</a:t>
            </a:r>
            <a:r>
              <a:rPr lang="zh-CN" altLang="en-US" sz="2700">
                <a:solidFill>
                  <a:srgbClr val="CC0099"/>
                </a:solidFill>
              </a:rPr>
              <a:t>返回值类型，也不能使用</a:t>
            </a:r>
            <a:r>
              <a:rPr lang="en-US" altLang="zh-CN" sz="2700">
                <a:solidFill>
                  <a:srgbClr val="CC0099"/>
                </a:solidFill>
              </a:rPr>
              <a:t>void</a:t>
            </a:r>
            <a:r>
              <a:rPr lang="en-US" altLang="zh-CN" sz="2700"/>
              <a:t>。</a:t>
            </a:r>
            <a:r>
              <a:rPr lang="zh-CN" altLang="en-US" sz="2700"/>
              <a:t>与构造函数不同的是</a:t>
            </a:r>
            <a:r>
              <a:rPr lang="zh-CN" altLang="en-US" sz="2700">
                <a:solidFill>
                  <a:srgbClr val="FF0000"/>
                </a:solidFill>
              </a:rPr>
              <a:t>构造函数可以带参数，可以重载</a:t>
            </a:r>
            <a:r>
              <a:rPr lang="zh-CN" altLang="en-US" sz="2700"/>
              <a:t>，而</a:t>
            </a:r>
            <a:r>
              <a:rPr lang="zh-CN" altLang="en-US" sz="2700">
                <a:solidFill>
                  <a:srgbClr val="CC0099"/>
                </a:solidFill>
              </a:rPr>
              <a:t>析构函数没有参数</a:t>
            </a:r>
            <a:r>
              <a:rPr lang="zh-CN" altLang="en-US" sz="2700"/>
              <a:t>，</a:t>
            </a:r>
            <a:r>
              <a:rPr lang="zh-CN" altLang="en-US" sz="2700">
                <a:solidFill>
                  <a:srgbClr val="FF0000"/>
                </a:solidFill>
              </a:rPr>
              <a:t>每个类只能有一个析构函数</a:t>
            </a:r>
            <a:r>
              <a:rPr lang="zh-CN" altLang="en-US" sz="2700"/>
              <a:t>。析构函数的函数名为</a:t>
            </a:r>
            <a:r>
              <a:rPr lang="zh-CN" altLang="en-US" sz="2700">
                <a:solidFill>
                  <a:srgbClr val="D60093"/>
                </a:solidFill>
              </a:rPr>
              <a:t>类名前加~</a:t>
            </a:r>
            <a:endParaRPr lang="zh-CN" altLang="en-US" sz="2700">
              <a:solidFill>
                <a:srgbClr val="D60093"/>
              </a:solidFill>
            </a:endParaRPr>
          </a:p>
        </p:txBody>
      </p:sp>
      <p:sp>
        <p:nvSpPr>
          <p:cNvPr id="41987" name="标题 9"/>
          <p:cNvSpPr>
            <a:spLocks noGrp="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GB">
                <a:effectLst/>
              </a:rPr>
              <a:t>3.3</a:t>
            </a:r>
            <a:r>
              <a:rPr lang="zh-CN" altLang="en-US">
                <a:effectLst/>
              </a:rPr>
              <a:t>.2 析构函数</a:t>
            </a:r>
            <a:endParaRPr lang="zh-CN" altLang="en-US">
              <a:effectLs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type="body" idx="1"/>
          </p:nvPr>
        </p:nvSpPr>
        <p:spPr>
          <a:xfrm>
            <a:off x="495300" y="981075"/>
            <a:ext cx="9288463" cy="5876925"/>
          </a:xfrm>
        </p:spPr>
        <p:txBody>
          <a:bodyPr/>
          <a:lstStyle/>
          <a:p>
            <a:pPr>
              <a:buFont typeface="Wingdings" panose="05000000000000000000" pitchFamily="2" charset="2"/>
              <a:buNone/>
              <a:defRPr/>
            </a:pPr>
            <a:r>
              <a:rPr lang="zh-CN" altLang="en-US" sz="2800" dirty="0">
                <a:solidFill>
                  <a:srgbClr val="3333FF"/>
                </a:solidFill>
              </a:rPr>
              <a:t>1、析构函数的自动调用</a:t>
            </a:r>
            <a:endParaRPr lang="zh-CN" altLang="en-US" sz="2800" dirty="0">
              <a:solidFill>
                <a:srgbClr val="3333FF"/>
              </a:solidFill>
            </a:endParaRPr>
          </a:p>
          <a:p>
            <a:pPr marL="1224280" indent="-791845">
              <a:buFont typeface="Wingdings" panose="05000000000000000000" pitchFamily="2" charset="2"/>
              <a:buNone/>
              <a:defRPr/>
            </a:pPr>
            <a:r>
              <a:rPr lang="zh-CN" altLang="en-US" sz="2400" dirty="0"/>
              <a:t>（</a:t>
            </a:r>
            <a:r>
              <a:rPr lang="en-US" altLang="zh-CN" sz="2400" dirty="0"/>
              <a:t>1</a:t>
            </a:r>
            <a:r>
              <a:rPr lang="zh-CN" altLang="en-US" sz="2400" dirty="0"/>
              <a:t>）一个动态分配的对象被释放，即</a:t>
            </a:r>
            <a:r>
              <a:rPr lang="zh-CN" altLang="en-US" sz="2400" dirty="0">
                <a:solidFill>
                  <a:srgbClr val="FF0000"/>
                </a:solidFill>
              </a:rPr>
              <a:t>使用</a:t>
            </a:r>
            <a:r>
              <a:rPr lang="en-US" altLang="zh-CN" sz="2400" dirty="0">
                <a:solidFill>
                  <a:srgbClr val="FF0000"/>
                </a:solidFill>
              </a:rPr>
              <a:t>delete</a:t>
            </a:r>
            <a:r>
              <a:rPr lang="zh-CN" altLang="en-US" sz="2400" dirty="0">
                <a:solidFill>
                  <a:srgbClr val="FF0000"/>
                </a:solidFill>
              </a:rPr>
              <a:t>删除对象</a:t>
            </a:r>
            <a:r>
              <a:rPr lang="zh-CN" altLang="en-US" sz="2400" dirty="0"/>
              <a:t>时，编译系统会自动调用析构函数</a:t>
            </a:r>
            <a:endParaRPr lang="zh-CN" altLang="en-US" sz="2400" dirty="0"/>
          </a:p>
          <a:p>
            <a:pPr marL="1224280" indent="-791845">
              <a:buFont typeface="Wingdings" panose="05000000000000000000" pitchFamily="2" charset="2"/>
              <a:buNone/>
              <a:defRPr/>
            </a:pPr>
            <a:r>
              <a:rPr lang="zh-CN" altLang="en-US" sz="2400" dirty="0"/>
              <a:t>（</a:t>
            </a:r>
            <a:r>
              <a:rPr lang="en-US" altLang="zh-CN" sz="2400" dirty="0"/>
              <a:t>2</a:t>
            </a:r>
            <a:r>
              <a:rPr lang="zh-CN" altLang="en-US" sz="2400" dirty="0"/>
              <a:t>）一个编译系统创建的</a:t>
            </a:r>
            <a:r>
              <a:rPr lang="zh-CN" altLang="en-US" sz="2400" dirty="0">
                <a:solidFill>
                  <a:srgbClr val="FF0000"/>
                </a:solidFill>
              </a:rPr>
              <a:t>临时对象不再需要</a:t>
            </a:r>
            <a:r>
              <a:rPr lang="zh-CN" altLang="en-US" sz="2400" dirty="0"/>
              <a:t>时</a:t>
            </a:r>
            <a:endParaRPr lang="zh-CN" altLang="en-US" sz="2400" dirty="0"/>
          </a:p>
          <a:p>
            <a:pPr marL="1224280" indent="-791845">
              <a:buFont typeface="Wingdings" panose="05000000000000000000" pitchFamily="2" charset="2"/>
              <a:buNone/>
              <a:defRPr/>
            </a:pPr>
            <a:r>
              <a:rPr lang="zh-CN" altLang="en-US" sz="2400" dirty="0"/>
              <a:t>（</a:t>
            </a:r>
            <a:r>
              <a:rPr lang="en-US" altLang="zh-CN" sz="2400" dirty="0"/>
              <a:t>3</a:t>
            </a:r>
            <a:r>
              <a:rPr lang="zh-CN" altLang="en-US" sz="2400" dirty="0"/>
              <a:t>）</a:t>
            </a:r>
            <a:r>
              <a:rPr lang="zh-CN" altLang="en-US" sz="2400" dirty="0">
                <a:solidFill>
                  <a:srgbClr val="FF0000"/>
                </a:solidFill>
              </a:rPr>
              <a:t>程序运行结束时，所有相关对象的释放</a:t>
            </a:r>
            <a:endParaRPr lang="zh-CN" altLang="en-US" sz="2400" dirty="0">
              <a:solidFill>
                <a:srgbClr val="FF0000"/>
              </a:solidFill>
            </a:endParaRPr>
          </a:p>
          <a:p>
            <a:pPr>
              <a:buFont typeface="Wingdings" panose="05000000000000000000" pitchFamily="2" charset="2"/>
              <a:buNone/>
              <a:defRPr/>
            </a:pPr>
            <a:r>
              <a:rPr lang="zh-CN" altLang="en-US" sz="2800" dirty="0">
                <a:solidFill>
                  <a:srgbClr val="3333FF"/>
                </a:solidFill>
              </a:rPr>
              <a:t>2、析构函数的手工调用</a:t>
            </a:r>
            <a:endParaRPr lang="zh-CN" altLang="en-US" sz="2800" dirty="0">
              <a:solidFill>
                <a:srgbClr val="3333FF"/>
              </a:solidFill>
            </a:endParaRPr>
          </a:p>
          <a:p>
            <a:pPr marL="0" indent="575945">
              <a:buFont typeface="Wingdings" panose="05000000000000000000" pitchFamily="2" charset="2"/>
              <a:buNone/>
              <a:defRPr/>
            </a:pPr>
            <a:r>
              <a:rPr lang="zh-CN" altLang="en-US" sz="2400" dirty="0"/>
              <a:t>理论上，</a:t>
            </a:r>
            <a:r>
              <a:rPr lang="zh-CN" altLang="en-US" sz="2400" dirty="0">
                <a:solidFill>
                  <a:srgbClr val="D60093"/>
                </a:solidFill>
              </a:rPr>
              <a:t>构造函数只能由编译系统自动调用</a:t>
            </a:r>
            <a:r>
              <a:rPr lang="zh-CN" altLang="en-US" sz="2400" dirty="0"/>
              <a:t>，而析构函数可以使用下述方法手工调用：</a:t>
            </a:r>
            <a:endParaRPr lang="zh-CN" altLang="en-US" sz="2400" dirty="0"/>
          </a:p>
          <a:p>
            <a:pPr marL="0" indent="0" algn="ctr">
              <a:buFont typeface="Wingdings" panose="05000000000000000000" pitchFamily="2" charset="2"/>
              <a:buNone/>
              <a:defRPr/>
            </a:pPr>
            <a:r>
              <a:rPr lang="zh-CN" altLang="en-US" sz="2500" dirty="0">
                <a:solidFill>
                  <a:srgbClr val="FF0000"/>
                </a:solidFill>
              </a:rPr>
              <a:t>对象名.类名::析构函数名</a:t>
            </a:r>
            <a:r>
              <a:rPr lang="en-US" altLang="zh-CN" sz="2500" dirty="0">
                <a:solidFill>
                  <a:srgbClr val="FF0000"/>
                </a:solidFill>
              </a:rPr>
              <a:t>();</a:t>
            </a:r>
            <a:endParaRPr lang="zh-CN" altLang="en-US" sz="2500" dirty="0">
              <a:solidFill>
                <a:srgbClr val="FF0000"/>
              </a:solidFill>
            </a:endParaRPr>
          </a:p>
          <a:p>
            <a:pPr>
              <a:buFont typeface="Wingdings" panose="05000000000000000000" pitchFamily="2" charset="2"/>
              <a:buNone/>
              <a:defRPr/>
            </a:pPr>
            <a:r>
              <a:rPr lang="zh-CN" altLang="en-US" sz="2800" dirty="0">
                <a:solidFill>
                  <a:srgbClr val="3333FF"/>
                </a:solidFill>
              </a:rPr>
              <a:t>3、析构函数与构造函数的调用顺序</a:t>
            </a:r>
            <a:endParaRPr lang="zh-CN" altLang="en-US" sz="2800" dirty="0">
              <a:solidFill>
                <a:srgbClr val="3333FF"/>
              </a:solidFill>
            </a:endParaRPr>
          </a:p>
          <a:p>
            <a:pPr marL="0" indent="575945">
              <a:buFont typeface="Wingdings" panose="05000000000000000000" pitchFamily="2" charset="2"/>
              <a:buNone/>
              <a:defRPr/>
            </a:pPr>
            <a:r>
              <a:rPr lang="zh-CN" altLang="en-US" sz="2400" dirty="0"/>
              <a:t>构造函数和析构函数的调用顺序刚好相反：</a:t>
            </a:r>
            <a:r>
              <a:rPr lang="zh-CN" altLang="en-US" sz="2400" dirty="0">
                <a:solidFill>
                  <a:srgbClr val="FF0000"/>
                </a:solidFill>
              </a:rPr>
              <a:t>先构造的后析构</a:t>
            </a:r>
            <a:endParaRPr lang="zh-CN" altLang="en-US" sz="2400" dirty="0">
              <a:solidFill>
                <a:srgbClr val="FF0000"/>
              </a:solidFill>
            </a:endParaRPr>
          </a:p>
        </p:txBody>
      </p:sp>
      <p:sp>
        <p:nvSpPr>
          <p:cNvPr id="43011" name="Rectangle 5"/>
          <p:cNvSpPr>
            <a:spLocks noChangeArrowheads="1"/>
          </p:cNvSpPr>
          <p:nvPr/>
        </p:nvSpPr>
        <p:spPr bwMode="auto">
          <a:xfrm>
            <a:off x="122238" y="6264275"/>
            <a:ext cx="966152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2600" b="1">
                <a:solidFill>
                  <a:srgbClr val="33CC33"/>
                </a:solidFill>
                <a:latin typeface="微软雅黑" panose="020B0503020204020204" pitchFamily="34" charset="-122"/>
                <a:ea typeface="微软雅黑" panose="020B0503020204020204" pitchFamily="34" charset="-122"/>
              </a:rPr>
              <a:t>【例3.15】析构函数和构造函数的调用顺序 </a:t>
            </a:r>
            <a:endParaRPr lang="zh-CN" altLang="en-US" sz="2600" b="1">
              <a:solidFill>
                <a:srgbClr val="33CC33"/>
              </a:solidFill>
              <a:latin typeface="微软雅黑" panose="020B0503020204020204" pitchFamily="34" charset="-122"/>
              <a:ea typeface="微软雅黑" panose="020B0503020204020204" pitchFamily="34" charset="-122"/>
            </a:endParaRPr>
          </a:p>
        </p:txBody>
      </p:sp>
      <p:sp>
        <p:nvSpPr>
          <p:cNvPr id="43012" name="标题 11"/>
          <p:cNvSpPr>
            <a:spLocks noGrp="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GB">
                <a:effectLst/>
              </a:rPr>
              <a:t>3.3</a:t>
            </a:r>
            <a:r>
              <a:rPr lang="zh-CN" altLang="en-US">
                <a:effectLst/>
              </a:rPr>
              <a:t>.2 析构函数</a:t>
            </a:r>
            <a:endParaRPr lang="zh-CN" altLang="en-US">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a:effectLst/>
              </a:rPr>
              <a:t>类定义实例</a:t>
            </a:r>
            <a:endParaRPr lang="zh-CN" altLang="en-US">
              <a:effectLst/>
            </a:endParaRPr>
          </a:p>
        </p:txBody>
      </p:sp>
      <p:sp>
        <p:nvSpPr>
          <p:cNvPr id="7171" name="Rectangle 3"/>
          <p:cNvSpPr>
            <a:spLocks noGrp="1" noChangeArrowheads="1"/>
          </p:cNvSpPr>
          <p:nvPr>
            <p:ph type="body" idx="1"/>
          </p:nvPr>
        </p:nvSpPr>
        <p:spPr bwMode="auto">
          <a:xfrm>
            <a:off x="495300" y="981075"/>
            <a:ext cx="9137650" cy="5759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spcBef>
                <a:spcPts val="600"/>
              </a:spcBef>
              <a:spcAft>
                <a:spcPts val="600"/>
              </a:spcAft>
            </a:pPr>
            <a:r>
              <a:rPr lang="zh-CN" altLang="en-US"/>
              <a:t>例：定义一个日期类</a:t>
            </a:r>
            <a:endParaRPr lang="zh-CN" altLang="en-US"/>
          </a:p>
          <a:p>
            <a:pPr>
              <a:lnSpc>
                <a:spcPct val="114000"/>
              </a:lnSpc>
              <a:buFont typeface="Wingdings" panose="05000000000000000000" pitchFamily="2" charset="2"/>
              <a:buNone/>
            </a:pPr>
            <a:r>
              <a:rPr lang="en-US" altLang="zh-CN" sz="2800"/>
              <a:t>    class Tdate                                //</a:t>
            </a:r>
            <a:r>
              <a:rPr lang="zh-CN" altLang="en-US" sz="2800"/>
              <a:t>定义日期类</a:t>
            </a:r>
            <a:endParaRPr lang="zh-CN" altLang="en-US" sz="2800"/>
          </a:p>
          <a:p>
            <a:pPr>
              <a:lnSpc>
                <a:spcPct val="114000"/>
              </a:lnSpc>
              <a:buFont typeface="Wingdings" panose="05000000000000000000" pitchFamily="2" charset="2"/>
              <a:buNone/>
            </a:pPr>
            <a:r>
              <a:rPr lang="en-US" altLang="zh-CN" sz="2800"/>
              <a:t>    {</a:t>
            </a:r>
            <a:endParaRPr lang="en-US" altLang="zh-CN" sz="2800"/>
          </a:p>
          <a:p>
            <a:pPr>
              <a:lnSpc>
                <a:spcPct val="114000"/>
              </a:lnSpc>
              <a:buFont typeface="Wingdings" panose="05000000000000000000" pitchFamily="2" charset="2"/>
              <a:buNone/>
            </a:pPr>
            <a:r>
              <a:rPr lang="en-US" altLang="zh-CN" sz="2800">
                <a:solidFill>
                  <a:srgbClr val="FF0000"/>
                </a:solidFill>
              </a:rPr>
              <a:t>        public</a:t>
            </a:r>
            <a:r>
              <a:rPr lang="en-US" altLang="zh-CN" sz="2800"/>
              <a:t>:                                   //</a:t>
            </a:r>
            <a:r>
              <a:rPr lang="zh-CN" altLang="en-US" sz="2800"/>
              <a:t>定义公有成员函数</a:t>
            </a:r>
            <a:endParaRPr lang="zh-CN" altLang="en-US" sz="2800"/>
          </a:p>
          <a:p>
            <a:pPr>
              <a:lnSpc>
                <a:spcPct val="114000"/>
              </a:lnSpc>
              <a:buFont typeface="Wingdings" panose="05000000000000000000" pitchFamily="2" charset="2"/>
              <a:buNone/>
            </a:pPr>
            <a:r>
              <a:rPr lang="zh-CN" altLang="en-US" sz="2800"/>
              <a:t>              </a:t>
            </a:r>
            <a:r>
              <a:rPr lang="en-US" altLang="zh-CN" sz="2800"/>
              <a:t>void  Set(int m, int d, int y);    //</a:t>
            </a:r>
            <a:r>
              <a:rPr lang="zh-CN" altLang="en-US" sz="2800"/>
              <a:t>设置日期值</a:t>
            </a:r>
            <a:endParaRPr lang="zh-CN" altLang="en-US" sz="2800"/>
          </a:p>
          <a:p>
            <a:pPr>
              <a:lnSpc>
                <a:spcPct val="114000"/>
              </a:lnSpc>
              <a:buFont typeface="Wingdings" panose="05000000000000000000" pitchFamily="2" charset="2"/>
              <a:buNone/>
            </a:pPr>
            <a:r>
              <a:rPr lang="zh-CN" altLang="en-US" sz="2800"/>
              <a:t>              </a:t>
            </a:r>
            <a:r>
              <a:rPr lang="en-US" altLang="zh-CN" sz="2800"/>
              <a:t>int  IsLeapYear();                      //</a:t>
            </a:r>
            <a:r>
              <a:rPr lang="zh-CN" altLang="en-US" sz="2800"/>
              <a:t>判是否闰年</a:t>
            </a:r>
            <a:endParaRPr lang="zh-CN" altLang="en-US" sz="2800"/>
          </a:p>
          <a:p>
            <a:pPr>
              <a:lnSpc>
                <a:spcPct val="114000"/>
              </a:lnSpc>
              <a:buFont typeface="Wingdings" panose="05000000000000000000" pitchFamily="2" charset="2"/>
              <a:buNone/>
            </a:pPr>
            <a:r>
              <a:rPr lang="en-US" altLang="zh-CN" sz="2800"/>
              <a:t>        </a:t>
            </a:r>
            <a:r>
              <a:rPr lang="en-US" altLang="zh-CN" sz="2800">
                <a:solidFill>
                  <a:srgbClr val="FF0000"/>
                </a:solidFill>
              </a:rPr>
              <a:t>private</a:t>
            </a:r>
            <a:r>
              <a:rPr lang="en-US" altLang="zh-CN" sz="2800"/>
              <a:t>:                                 //</a:t>
            </a:r>
            <a:r>
              <a:rPr lang="zh-CN" altLang="en-US" sz="2800"/>
              <a:t>定义私有数据成员</a:t>
            </a:r>
            <a:endParaRPr lang="zh-CN" altLang="en-US" sz="2800"/>
          </a:p>
          <a:p>
            <a:pPr>
              <a:lnSpc>
                <a:spcPct val="114000"/>
              </a:lnSpc>
              <a:buFont typeface="Wingdings" panose="05000000000000000000" pitchFamily="2" charset="2"/>
              <a:buNone/>
            </a:pPr>
            <a:r>
              <a:rPr lang="zh-CN" altLang="en-US" sz="2800"/>
              <a:t>    </a:t>
            </a:r>
            <a:r>
              <a:rPr lang="en-US" altLang="zh-CN" sz="2800"/>
              <a:t>          int  month, day</a:t>
            </a:r>
            <a:r>
              <a:rPr lang="zh-CN" altLang="en-US" sz="2800"/>
              <a:t>；</a:t>
            </a:r>
            <a:endParaRPr lang="zh-CN" altLang="en-US" sz="2800"/>
          </a:p>
          <a:p>
            <a:pPr>
              <a:lnSpc>
                <a:spcPct val="114000"/>
              </a:lnSpc>
              <a:buFont typeface="Wingdings" panose="05000000000000000000" pitchFamily="2" charset="2"/>
              <a:buNone/>
            </a:pPr>
            <a:r>
              <a:rPr lang="zh-CN" altLang="en-US" sz="2800"/>
              <a:t> </a:t>
            </a:r>
            <a:r>
              <a:rPr lang="en-US" altLang="zh-CN" sz="2800"/>
              <a:t>            static int year;</a:t>
            </a:r>
            <a:endParaRPr lang="en-US" altLang="zh-CN" sz="2800"/>
          </a:p>
          <a:p>
            <a:pPr>
              <a:lnSpc>
                <a:spcPct val="114000"/>
              </a:lnSpc>
              <a:buFont typeface="Wingdings" panose="05000000000000000000" pitchFamily="2" charset="2"/>
              <a:buNone/>
            </a:pPr>
            <a:r>
              <a:rPr lang="en-US" altLang="zh-CN" sz="2800"/>
              <a:t>    }</a:t>
            </a:r>
            <a:r>
              <a:rPr lang="en-US" altLang="zh-CN" sz="2800">
                <a:solidFill>
                  <a:srgbClr val="FF0000"/>
                </a:solidFill>
              </a:rPr>
              <a:t>;</a:t>
            </a:r>
            <a:r>
              <a:rPr lang="en-US" altLang="zh-CN" sz="2800"/>
              <a:t>                                               //</a:t>
            </a:r>
            <a:r>
              <a:rPr lang="zh-CN" altLang="en-US" sz="2800"/>
              <a:t>类定义体的结束</a:t>
            </a:r>
            <a:endParaRPr lang="zh-CN" altLang="en-US" sz="2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a:effectLst/>
              </a:rPr>
              <a:t>构造函数和析构函数的特性</a:t>
            </a:r>
            <a:endParaRPr lang="zh-CN" altLang="en-US">
              <a:effectLst/>
            </a:endParaRPr>
          </a:p>
        </p:txBody>
      </p:sp>
      <p:sp>
        <p:nvSpPr>
          <p:cNvPr id="44035" name="Rectangle 3"/>
          <p:cNvSpPr>
            <a:spLocks noGrp="1" noChangeArrowheads="1"/>
          </p:cNvSpPr>
          <p:nvPr>
            <p:ph type="body" idx="1"/>
          </p:nvPr>
        </p:nvSpPr>
        <p:spPr bwMode="auto">
          <a:xfrm>
            <a:off x="495300" y="981075"/>
            <a:ext cx="9210675" cy="5759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20000"/>
              </a:lnSpc>
            </a:pPr>
            <a:r>
              <a:rPr lang="zh-CN" altLang="en-US" sz="2400">
                <a:latin typeface="楷体_GB2312"/>
                <a:ea typeface="楷体_GB2312"/>
                <a:cs typeface="楷体_GB2312"/>
              </a:rPr>
              <a:t>构造函数和析构函数除了具有普通成员函数的许多共同特性之外，还具有一些独特特性，可以归纳成以下几点：</a:t>
            </a:r>
            <a:endParaRPr lang="en-US" altLang="zh-CN" sz="2400">
              <a:latin typeface="楷体_GB2312"/>
              <a:ea typeface="楷体_GB2312"/>
              <a:cs typeface="楷体_GB2312"/>
            </a:endParaRPr>
          </a:p>
          <a:p>
            <a:pPr marL="719455" lvl="1" indent="-358775">
              <a:lnSpc>
                <a:spcPct val="120000"/>
              </a:lnSpc>
            </a:pPr>
            <a:r>
              <a:rPr lang="zh-CN" altLang="en-US" sz="2400">
                <a:latin typeface="黑体" panose="02010609060101010101" pitchFamily="49" charset="-122"/>
                <a:ea typeface="楷体_GB2312"/>
                <a:cs typeface="楷体_GB2312"/>
              </a:rPr>
              <a:t>它们</a:t>
            </a:r>
            <a:r>
              <a:rPr lang="zh-CN" altLang="en-US" sz="2400">
                <a:solidFill>
                  <a:srgbClr val="FF0000"/>
                </a:solidFill>
                <a:latin typeface="黑体" panose="02010609060101010101" pitchFamily="49" charset="-122"/>
                <a:ea typeface="楷体_GB2312"/>
                <a:cs typeface="楷体_GB2312"/>
              </a:rPr>
              <a:t>都没有返回值</a:t>
            </a:r>
            <a:r>
              <a:rPr lang="zh-CN" altLang="en-US" sz="2400">
                <a:latin typeface="黑体" panose="02010609060101010101" pitchFamily="49" charset="-122"/>
                <a:ea typeface="楷体_GB2312"/>
                <a:cs typeface="楷体_GB2312"/>
              </a:rPr>
              <a:t>，因此声明两种函数时不能指定返回值的类型，即使</a:t>
            </a:r>
            <a:r>
              <a:rPr lang="en-US" altLang="zh-CN" sz="2400">
                <a:solidFill>
                  <a:srgbClr val="FF0000"/>
                </a:solidFill>
                <a:latin typeface="Times New Roman" panose="02020603050405020304" pitchFamily="18" charset="0"/>
                <a:ea typeface="楷体_GB2312"/>
                <a:cs typeface="Times New Roman" panose="02020603050405020304" pitchFamily="18" charset="0"/>
              </a:rPr>
              <a:t>void</a:t>
            </a:r>
            <a:r>
              <a:rPr lang="zh-CN" altLang="en-US" sz="2400">
                <a:solidFill>
                  <a:srgbClr val="FF0000"/>
                </a:solidFill>
                <a:latin typeface="黑体" panose="02010609060101010101" pitchFamily="49" charset="-122"/>
                <a:ea typeface="楷体_GB2312"/>
                <a:cs typeface="楷体_GB2312"/>
              </a:rPr>
              <a:t>也不行</a:t>
            </a:r>
            <a:endParaRPr lang="zh-CN" altLang="en-US" sz="2400">
              <a:solidFill>
                <a:srgbClr val="FF0000"/>
              </a:solidFill>
              <a:latin typeface="黑体" panose="02010609060101010101" pitchFamily="49" charset="-122"/>
              <a:ea typeface="楷体_GB2312"/>
              <a:cs typeface="楷体_GB2312"/>
            </a:endParaRPr>
          </a:p>
          <a:p>
            <a:pPr marL="719455" lvl="1" indent="-358775">
              <a:lnSpc>
                <a:spcPct val="120000"/>
              </a:lnSpc>
            </a:pPr>
            <a:r>
              <a:rPr lang="zh-CN" altLang="en-US" sz="2400">
                <a:latin typeface="黑体" panose="02010609060101010101" pitchFamily="49" charset="-122"/>
                <a:ea typeface="楷体_GB2312"/>
                <a:cs typeface="楷体_GB2312"/>
              </a:rPr>
              <a:t>它们</a:t>
            </a:r>
            <a:r>
              <a:rPr lang="zh-CN" altLang="en-US" sz="2400">
                <a:solidFill>
                  <a:srgbClr val="FF0000"/>
                </a:solidFill>
                <a:latin typeface="黑体" panose="02010609060101010101" pitchFamily="49" charset="-122"/>
                <a:ea typeface="楷体_GB2312"/>
                <a:cs typeface="楷体_GB2312"/>
              </a:rPr>
              <a:t>不能被继承，不可取它们的地址</a:t>
            </a:r>
            <a:r>
              <a:rPr lang="zh-CN" altLang="en-US" sz="2400">
                <a:latin typeface="黑体" panose="02010609060101010101" pitchFamily="49" charset="-122"/>
              </a:rPr>
              <a:t>（可以去验证一下）</a:t>
            </a:r>
            <a:endParaRPr lang="zh-CN" altLang="en-US" sz="2400">
              <a:latin typeface="黑体" panose="02010609060101010101" pitchFamily="49" charset="-122"/>
            </a:endParaRPr>
          </a:p>
          <a:p>
            <a:pPr marL="719455" lvl="1" indent="-358775">
              <a:lnSpc>
                <a:spcPct val="120000"/>
              </a:lnSpc>
            </a:pPr>
            <a:r>
              <a:rPr lang="zh-CN" altLang="en-US" sz="2400">
                <a:latin typeface="黑体" panose="02010609060101010101" pitchFamily="49" charset="-122"/>
                <a:ea typeface="楷体_GB2312"/>
                <a:cs typeface="楷体_GB2312"/>
              </a:rPr>
              <a:t>构造函数</a:t>
            </a:r>
            <a:r>
              <a:rPr lang="zh-CN" altLang="en-US" sz="2400">
                <a:solidFill>
                  <a:srgbClr val="FF0000"/>
                </a:solidFill>
                <a:latin typeface="黑体" panose="02010609060101010101" pitchFamily="49" charset="-122"/>
                <a:ea typeface="楷体_GB2312"/>
                <a:cs typeface="楷体_GB2312"/>
              </a:rPr>
              <a:t>可以带默认参数，可以重载</a:t>
            </a:r>
            <a:endParaRPr lang="en-US" altLang="zh-CN" sz="2400">
              <a:solidFill>
                <a:srgbClr val="FF0000"/>
              </a:solidFill>
              <a:latin typeface="黑体" panose="02010609060101010101" pitchFamily="49" charset="-122"/>
              <a:ea typeface="楷体_GB2312"/>
              <a:cs typeface="楷体_GB2312"/>
            </a:endParaRPr>
          </a:p>
          <a:p>
            <a:pPr marL="719455" lvl="1" indent="-358775">
              <a:lnSpc>
                <a:spcPct val="120000"/>
              </a:lnSpc>
            </a:pPr>
            <a:r>
              <a:rPr lang="zh-CN" altLang="en-US" sz="2400">
                <a:latin typeface="黑体" panose="02010609060101010101" pitchFamily="49" charset="-122"/>
                <a:ea typeface="楷体_GB2312"/>
                <a:cs typeface="楷体_GB2312"/>
              </a:rPr>
              <a:t>构造函数</a:t>
            </a:r>
            <a:r>
              <a:rPr lang="zh-CN" altLang="en-US" sz="2400">
                <a:solidFill>
                  <a:srgbClr val="FF0000"/>
                </a:solidFill>
                <a:latin typeface="黑体" panose="02010609060101010101" pitchFamily="49" charset="-122"/>
                <a:ea typeface="楷体_GB2312"/>
                <a:cs typeface="楷体_GB2312"/>
              </a:rPr>
              <a:t>不可以是虚的（</a:t>
            </a:r>
            <a:r>
              <a:rPr lang="en-US" altLang="zh-CN" sz="2400">
                <a:solidFill>
                  <a:srgbClr val="FF0000"/>
                </a:solidFill>
                <a:latin typeface="Times New Roman" panose="02020603050405020304" pitchFamily="18" charset="0"/>
                <a:ea typeface="楷体_GB2312"/>
                <a:cs typeface="楷体_GB2312"/>
              </a:rPr>
              <a:t>virtual</a:t>
            </a:r>
            <a:r>
              <a:rPr lang="zh-CN" altLang="en-US" sz="2400">
                <a:solidFill>
                  <a:srgbClr val="FF0000"/>
                </a:solidFill>
                <a:latin typeface="黑体" panose="02010609060101010101" pitchFamily="49" charset="-122"/>
                <a:ea typeface="楷体_GB2312"/>
                <a:cs typeface="楷体_GB2312"/>
              </a:rPr>
              <a:t>）</a:t>
            </a:r>
            <a:r>
              <a:rPr lang="zh-CN" altLang="en-US" sz="2400">
                <a:latin typeface="黑体" panose="02010609060101010101" pitchFamily="49" charset="-122"/>
                <a:ea typeface="楷体_GB2312"/>
                <a:cs typeface="楷体_GB2312"/>
              </a:rPr>
              <a:t>，但析构函数</a:t>
            </a:r>
            <a:r>
              <a:rPr lang="zh-CN" altLang="en-US" sz="2400">
                <a:solidFill>
                  <a:srgbClr val="FF0000"/>
                </a:solidFill>
                <a:latin typeface="黑体" panose="02010609060101010101" pitchFamily="49" charset="-122"/>
                <a:ea typeface="楷体_GB2312"/>
                <a:cs typeface="楷体_GB2312"/>
              </a:rPr>
              <a:t>可以是虚的</a:t>
            </a:r>
            <a:endParaRPr lang="en-US" altLang="zh-CN" sz="2400">
              <a:solidFill>
                <a:srgbClr val="FF0000"/>
              </a:solidFill>
              <a:latin typeface="黑体" panose="02010609060101010101" pitchFamily="49" charset="-122"/>
              <a:ea typeface="楷体_GB2312"/>
              <a:cs typeface="楷体_GB2312"/>
            </a:endParaRPr>
          </a:p>
          <a:p>
            <a:pPr marL="719455" lvl="1" indent="-358775">
              <a:lnSpc>
                <a:spcPct val="120000"/>
              </a:lnSpc>
            </a:pPr>
            <a:r>
              <a:rPr lang="zh-CN" altLang="en-US" sz="2400">
                <a:latin typeface="黑体" panose="02010609060101010101" pitchFamily="49" charset="-122"/>
                <a:ea typeface="楷体_GB2312"/>
                <a:cs typeface="楷体_GB2312"/>
              </a:rPr>
              <a:t>当</a:t>
            </a:r>
            <a:r>
              <a:rPr lang="zh-CN" altLang="en-US" sz="2400">
                <a:solidFill>
                  <a:srgbClr val="FF0000"/>
                </a:solidFill>
                <a:latin typeface="黑体" panose="02010609060101010101" pitchFamily="49" charset="-122"/>
                <a:ea typeface="楷体_GB2312"/>
                <a:cs typeface="楷体_GB2312"/>
              </a:rPr>
              <a:t>创建对象</a:t>
            </a:r>
            <a:r>
              <a:rPr lang="zh-CN" altLang="en-US" sz="2400">
                <a:latin typeface="黑体" panose="02010609060101010101" pitchFamily="49" charset="-122"/>
                <a:ea typeface="楷体_GB2312"/>
                <a:cs typeface="楷体_GB2312"/>
              </a:rPr>
              <a:t>时，系统自动调用构造函数；当</a:t>
            </a:r>
            <a:r>
              <a:rPr lang="zh-CN" altLang="en-US" sz="2400">
                <a:solidFill>
                  <a:srgbClr val="FF0000"/>
                </a:solidFill>
                <a:ea typeface="楷体_GB2312"/>
                <a:cs typeface="楷体_GB2312"/>
              </a:rPr>
              <a:t>撤销</a:t>
            </a:r>
            <a:r>
              <a:rPr lang="zh-CN" altLang="en-US" sz="2400">
                <a:solidFill>
                  <a:srgbClr val="FF0000"/>
                </a:solidFill>
                <a:latin typeface="黑体" panose="02010609060101010101" pitchFamily="49" charset="-122"/>
                <a:ea typeface="楷体_GB2312"/>
                <a:cs typeface="楷体_GB2312"/>
              </a:rPr>
              <a:t>对象</a:t>
            </a:r>
            <a:r>
              <a:rPr lang="zh-CN" altLang="en-US" sz="2400">
                <a:latin typeface="黑体" panose="02010609060101010101" pitchFamily="49" charset="-122"/>
                <a:ea typeface="楷体_GB2312"/>
                <a:cs typeface="楷体_GB2312"/>
              </a:rPr>
              <a:t>时，系统自动调用析构函数</a:t>
            </a:r>
            <a:endParaRPr lang="en-US" altLang="zh-CN" sz="2400">
              <a:latin typeface="黑体" panose="02010609060101010101" pitchFamily="49" charset="-122"/>
              <a:ea typeface="楷体_GB2312"/>
              <a:cs typeface="楷体_GB2312"/>
            </a:endParaRPr>
          </a:p>
          <a:p>
            <a:pPr marL="719455" lvl="1" indent="-358775">
              <a:lnSpc>
                <a:spcPct val="120000"/>
              </a:lnSpc>
            </a:pPr>
            <a:r>
              <a:rPr lang="zh-CN" altLang="en-US" sz="2400">
                <a:solidFill>
                  <a:srgbClr val="FF0000"/>
                </a:solidFill>
                <a:latin typeface="黑体" panose="02010609060101010101" pitchFamily="49" charset="-122"/>
                <a:ea typeface="楷体_GB2312"/>
                <a:cs typeface="楷体_GB2312"/>
              </a:rPr>
              <a:t>不能使用常规调用方法调用构造函数</a:t>
            </a:r>
            <a:r>
              <a:rPr lang="zh-CN" altLang="en-US" sz="2400">
                <a:latin typeface="黑体" panose="02010609060101010101" pitchFamily="49" charset="-122"/>
                <a:ea typeface="楷体_GB2312"/>
                <a:cs typeface="楷体_GB2312"/>
              </a:rPr>
              <a:t>和</a:t>
            </a:r>
            <a:r>
              <a:rPr lang="zh-CN" altLang="en-US" sz="2400">
                <a:solidFill>
                  <a:srgbClr val="FF0000"/>
                </a:solidFill>
                <a:latin typeface="黑体" panose="02010609060101010101" pitchFamily="49" charset="-122"/>
                <a:ea typeface="楷体_GB2312"/>
                <a:cs typeface="楷体_GB2312"/>
              </a:rPr>
              <a:t>析构函数</a:t>
            </a:r>
            <a:r>
              <a:rPr lang="zh-CN" altLang="en-US" sz="2400">
                <a:latin typeface="黑体" panose="02010609060101010101" pitchFamily="49" charset="-122"/>
                <a:ea typeface="楷体_GB2312"/>
                <a:cs typeface="楷体_GB2312"/>
              </a:rPr>
              <a:t>；当使用</a:t>
            </a:r>
            <a:r>
              <a:rPr lang="zh-CN" altLang="en-US" sz="2400">
                <a:solidFill>
                  <a:srgbClr val="0000FF"/>
                </a:solidFill>
                <a:latin typeface="黑体" panose="02010609060101010101" pitchFamily="49" charset="-122"/>
                <a:ea typeface="楷体_GB2312"/>
                <a:cs typeface="楷体_GB2312"/>
              </a:rPr>
              <a:t>对象名</a:t>
            </a:r>
            <a:r>
              <a:rPr lang="en-US" altLang="zh-CN" sz="2400">
                <a:solidFill>
                  <a:srgbClr val="0000FF"/>
                </a:solidFill>
                <a:latin typeface="黑体" panose="02010609060101010101" pitchFamily="49" charset="-122"/>
                <a:ea typeface="楷体_GB2312"/>
                <a:cs typeface="楷体_GB2312"/>
              </a:rPr>
              <a:t>.</a:t>
            </a:r>
            <a:r>
              <a:rPr lang="zh-CN" altLang="en-US" sz="2400">
                <a:solidFill>
                  <a:srgbClr val="0000FF"/>
                </a:solidFill>
                <a:latin typeface="黑体" panose="02010609060101010101" pitchFamily="49" charset="-122"/>
                <a:ea typeface="楷体_GB2312"/>
                <a:cs typeface="楷体_GB2312"/>
              </a:rPr>
              <a:t>类名</a:t>
            </a:r>
            <a:r>
              <a:rPr lang="en-US" altLang="zh-CN" sz="2400">
                <a:solidFill>
                  <a:srgbClr val="0000FF"/>
                </a:solidFill>
                <a:latin typeface="黑体" panose="02010609060101010101" pitchFamily="49" charset="-122"/>
                <a:ea typeface="楷体_GB2312"/>
                <a:cs typeface="楷体_GB2312"/>
              </a:rPr>
              <a:t>::</a:t>
            </a:r>
            <a:r>
              <a:rPr lang="zh-CN" altLang="en-US" sz="2400">
                <a:solidFill>
                  <a:srgbClr val="0000FF"/>
                </a:solidFill>
                <a:latin typeface="黑体" panose="02010609060101010101" pitchFamily="49" charset="-122"/>
                <a:ea typeface="楷体_GB2312"/>
                <a:cs typeface="楷体_GB2312"/>
              </a:rPr>
              <a:t>函数名</a:t>
            </a:r>
            <a:r>
              <a:rPr lang="zh-CN" altLang="en-US" sz="2400">
                <a:latin typeface="黑体" panose="02010609060101010101" pitchFamily="49" charset="-122"/>
                <a:ea typeface="楷体_GB2312"/>
                <a:cs typeface="楷体_GB2312"/>
              </a:rPr>
              <a:t>形式调用两种函数时，构造函数只起</a:t>
            </a:r>
            <a:r>
              <a:rPr lang="zh-CN" altLang="en-US" sz="2400">
                <a:solidFill>
                  <a:srgbClr val="0000FF"/>
                </a:solidFill>
                <a:latin typeface="黑体" panose="02010609060101010101" pitchFamily="49" charset="-122"/>
                <a:ea typeface="楷体_GB2312"/>
                <a:cs typeface="楷体_GB2312"/>
              </a:rPr>
              <a:t>重新赋值的作用</a:t>
            </a:r>
            <a:r>
              <a:rPr lang="zh-CN" altLang="en-US" sz="2400">
                <a:latin typeface="黑体" panose="02010609060101010101" pitchFamily="49" charset="-122"/>
                <a:ea typeface="楷体_GB2312"/>
                <a:cs typeface="楷体_GB2312"/>
              </a:rPr>
              <a:t>，</a:t>
            </a:r>
            <a:r>
              <a:rPr lang="zh-CN" altLang="en-US" sz="2400">
                <a:solidFill>
                  <a:srgbClr val="0000FF"/>
                </a:solidFill>
                <a:latin typeface="黑体" panose="02010609060101010101" pitchFamily="49" charset="-122"/>
                <a:ea typeface="楷体_GB2312"/>
                <a:cs typeface="楷体_GB2312"/>
              </a:rPr>
              <a:t>析构函数不会释放对象空间</a:t>
            </a:r>
            <a:endParaRPr lang="en-US" altLang="zh-CN" sz="2400">
              <a:solidFill>
                <a:srgbClr val="0000FF"/>
              </a:solidFill>
              <a:latin typeface="黑体" panose="02010609060101010101" pitchFamily="49" charset="-122"/>
              <a:ea typeface="楷体_GB2312"/>
              <a:cs typeface="楷体_GB2312"/>
            </a:endParaRPr>
          </a:p>
          <a:p>
            <a:pPr marL="719455" lvl="1" indent="-358775">
              <a:lnSpc>
                <a:spcPct val="120000"/>
              </a:lnSpc>
            </a:pPr>
            <a:endParaRPr lang="zh-CN" altLang="en-US" sz="2400">
              <a:latin typeface="楷体_GB2312"/>
              <a:ea typeface="楷体_GB2312"/>
              <a:cs typeface="楷体_GB2312"/>
            </a:endParaRPr>
          </a:p>
          <a:p>
            <a:pPr>
              <a:lnSpc>
                <a:spcPct val="150000"/>
              </a:lnSpc>
              <a:spcBef>
                <a:spcPts val="600"/>
              </a:spcBef>
              <a:spcAft>
                <a:spcPts val="600"/>
              </a:spcAft>
            </a:pPr>
            <a:endParaRPr lang="zh-CN" altLang="en-US" sz="2400">
              <a:solidFill>
                <a:srgbClr val="FF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a:effectLst/>
              </a:rPr>
              <a:t>构造函数和析构函数的特性</a:t>
            </a:r>
            <a:endParaRPr lang="zh-CN" altLang="en-US">
              <a:effectLst/>
            </a:endParaRPr>
          </a:p>
        </p:txBody>
      </p:sp>
      <p:sp>
        <p:nvSpPr>
          <p:cNvPr id="45059" name="Rectangle 3"/>
          <p:cNvSpPr>
            <a:spLocks noGrp="1" noChangeArrowheads="1"/>
          </p:cNvSpPr>
          <p:nvPr>
            <p:ph type="body" idx="1"/>
          </p:nvPr>
        </p:nvSpPr>
        <p:spPr bwMode="auto">
          <a:xfrm>
            <a:off x="495300" y="981075"/>
            <a:ext cx="9210675" cy="5759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20000"/>
              </a:lnSpc>
            </a:pPr>
            <a:r>
              <a:rPr lang="zh-CN" altLang="en-US" sz="2400">
                <a:latin typeface="楷体_GB2312"/>
                <a:ea typeface="楷体_GB2312"/>
                <a:cs typeface="楷体_GB2312"/>
              </a:rPr>
              <a:t>构造函数和析构函数的显式调用：</a:t>
            </a:r>
            <a:endParaRPr lang="en-US" altLang="zh-CN" sz="2400">
              <a:latin typeface="楷体_GB2312"/>
              <a:ea typeface="楷体_GB2312"/>
              <a:cs typeface="楷体_GB2312"/>
            </a:endParaRPr>
          </a:p>
          <a:p>
            <a:pPr marL="360680" lvl="1" indent="0">
              <a:buFontTx/>
              <a:buNone/>
            </a:pPr>
            <a:r>
              <a:rPr lang="en-US" altLang="zh-CN" sz="2200">
                <a:latin typeface="楷体_GB2312"/>
                <a:ea typeface="楷体_GB2312"/>
                <a:cs typeface="楷体_GB2312"/>
              </a:rPr>
              <a:t>#include &lt;iostream.h&gt;</a:t>
            </a:r>
            <a:endParaRPr lang="en-US" altLang="zh-CN" sz="2200">
              <a:latin typeface="楷体_GB2312"/>
              <a:ea typeface="楷体_GB2312"/>
              <a:cs typeface="楷体_GB2312"/>
            </a:endParaRPr>
          </a:p>
          <a:p>
            <a:pPr marL="360680" lvl="1" indent="0">
              <a:buFontTx/>
              <a:buNone/>
            </a:pPr>
            <a:r>
              <a:rPr lang="en-US" altLang="zh-CN" sz="2200">
                <a:latin typeface="楷体_GB2312"/>
                <a:ea typeface="楷体_GB2312"/>
                <a:cs typeface="楷体_GB2312"/>
              </a:rPr>
              <a:t>class A{	int x;</a:t>
            </a:r>
            <a:endParaRPr lang="en-US" altLang="zh-CN" sz="2200">
              <a:latin typeface="楷体_GB2312"/>
              <a:ea typeface="楷体_GB2312"/>
              <a:cs typeface="楷体_GB2312"/>
            </a:endParaRPr>
          </a:p>
          <a:p>
            <a:pPr marL="360680" lvl="1" indent="0">
              <a:buFontTx/>
              <a:buNone/>
            </a:pPr>
            <a:r>
              <a:rPr lang="en-US" altLang="zh-CN" sz="2200">
                <a:latin typeface="楷体_GB2312"/>
                <a:ea typeface="楷体_GB2312"/>
                <a:cs typeface="楷体_GB2312"/>
              </a:rPr>
              <a:t>public:</a:t>
            </a:r>
            <a:endParaRPr lang="en-US" altLang="zh-CN" sz="2200">
              <a:latin typeface="楷体_GB2312"/>
              <a:ea typeface="楷体_GB2312"/>
              <a:cs typeface="楷体_GB2312"/>
            </a:endParaRPr>
          </a:p>
          <a:p>
            <a:pPr marL="360680" lvl="1" indent="0">
              <a:buFontTx/>
              <a:buNone/>
            </a:pPr>
            <a:r>
              <a:rPr lang="en-US" altLang="zh-CN" sz="2200">
                <a:latin typeface="楷体_GB2312"/>
                <a:ea typeface="楷体_GB2312"/>
                <a:cs typeface="楷体_GB2312"/>
              </a:rPr>
              <a:t>	A(){};           A(int t):x(t){cout&lt;&lt;x&lt;&lt;endl;}</a:t>
            </a:r>
            <a:endParaRPr lang="en-US" altLang="zh-CN" sz="2200">
              <a:latin typeface="楷体_GB2312"/>
              <a:ea typeface="楷体_GB2312"/>
              <a:cs typeface="楷体_GB2312"/>
            </a:endParaRPr>
          </a:p>
          <a:p>
            <a:pPr marL="360680" lvl="1" indent="0">
              <a:buFontTx/>
              <a:buNone/>
            </a:pPr>
            <a:r>
              <a:rPr lang="en-US" altLang="zh-CN" sz="2200">
                <a:latin typeface="楷体_GB2312"/>
                <a:ea typeface="楷体_GB2312"/>
                <a:cs typeface="楷体_GB2312"/>
              </a:rPr>
              <a:t>	~A(){cout&lt;&lt;"destructed."&lt;&lt;endl;}    int show(){return x;}</a:t>
            </a:r>
            <a:endParaRPr lang="en-US" altLang="zh-CN" sz="2200">
              <a:latin typeface="楷体_GB2312"/>
              <a:ea typeface="楷体_GB2312"/>
              <a:cs typeface="楷体_GB2312"/>
            </a:endParaRPr>
          </a:p>
          <a:p>
            <a:pPr marL="360680" lvl="1" indent="0">
              <a:buFontTx/>
              <a:buNone/>
            </a:pPr>
            <a:r>
              <a:rPr lang="en-US" altLang="zh-CN" sz="2200">
                <a:latin typeface="楷体_GB2312"/>
                <a:ea typeface="楷体_GB2312"/>
                <a:cs typeface="楷体_GB2312"/>
              </a:rPr>
              <a:t>};</a:t>
            </a:r>
            <a:endParaRPr lang="en-US" altLang="zh-CN" sz="2200">
              <a:latin typeface="楷体_GB2312"/>
              <a:ea typeface="楷体_GB2312"/>
              <a:cs typeface="楷体_GB2312"/>
            </a:endParaRPr>
          </a:p>
          <a:p>
            <a:pPr marL="360680" lvl="1" indent="0">
              <a:buFontTx/>
              <a:buNone/>
            </a:pPr>
            <a:r>
              <a:rPr lang="en-US" altLang="zh-CN" sz="2200">
                <a:latin typeface="楷体_GB2312"/>
                <a:ea typeface="楷体_GB2312"/>
                <a:cs typeface="楷体_GB2312"/>
              </a:rPr>
              <a:t>void main(){</a:t>
            </a:r>
            <a:endParaRPr lang="en-US" altLang="zh-CN" sz="2200">
              <a:latin typeface="楷体_GB2312"/>
              <a:ea typeface="楷体_GB2312"/>
              <a:cs typeface="楷体_GB2312"/>
            </a:endParaRPr>
          </a:p>
          <a:p>
            <a:pPr marL="360680" lvl="1" indent="0">
              <a:buFontTx/>
              <a:buNone/>
            </a:pPr>
            <a:r>
              <a:rPr lang="en-US" altLang="zh-CN" sz="2200">
                <a:latin typeface="楷体_GB2312"/>
                <a:ea typeface="楷体_GB2312"/>
                <a:cs typeface="楷体_GB2312"/>
              </a:rPr>
              <a:t>	A a(1); cout&lt;&lt;</a:t>
            </a:r>
            <a:r>
              <a:rPr lang="en-US" altLang="zh-CN" sz="2200">
                <a:solidFill>
                  <a:srgbClr val="FF0000"/>
                </a:solidFill>
                <a:ea typeface="楷体_GB2312"/>
                <a:cs typeface="楷体_GB2312"/>
              </a:rPr>
              <a:t>&amp;a</a:t>
            </a:r>
            <a:r>
              <a:rPr lang="en-US" altLang="zh-CN" sz="2200">
                <a:latin typeface="楷体_GB2312"/>
                <a:ea typeface="楷体_GB2312"/>
                <a:cs typeface="楷体_GB2312"/>
              </a:rPr>
              <a:t>&lt;&lt;endl;  </a:t>
            </a:r>
            <a:r>
              <a:rPr lang="en-US" altLang="zh-CN" sz="2200">
                <a:solidFill>
                  <a:srgbClr val="FF0000"/>
                </a:solidFill>
                <a:latin typeface="楷体_GB2312"/>
                <a:ea typeface="楷体_GB2312"/>
                <a:cs typeface="楷体_GB2312"/>
              </a:rPr>
              <a:t>a.A::A(2); </a:t>
            </a:r>
            <a:r>
              <a:rPr lang="en-US" altLang="zh-CN" sz="2200">
                <a:latin typeface="楷体_GB2312"/>
                <a:ea typeface="楷体_GB2312"/>
                <a:cs typeface="楷体_GB2312"/>
              </a:rPr>
              <a:t>cout</a:t>
            </a:r>
            <a:r>
              <a:rPr lang="en-US" altLang="zh-CN" sz="2200">
                <a:ea typeface="楷体_GB2312"/>
                <a:cs typeface="楷体_GB2312"/>
              </a:rPr>
              <a:t>&lt;&lt;</a:t>
            </a:r>
            <a:r>
              <a:rPr lang="en-US" altLang="zh-CN" sz="2200">
                <a:solidFill>
                  <a:srgbClr val="FF0000"/>
                </a:solidFill>
                <a:ea typeface="楷体_GB2312"/>
                <a:cs typeface="楷体_GB2312"/>
              </a:rPr>
              <a:t>&amp;a</a:t>
            </a:r>
            <a:r>
              <a:rPr lang="en-US" altLang="zh-CN" sz="2200">
                <a:latin typeface="楷体_GB2312"/>
                <a:ea typeface="楷体_GB2312"/>
                <a:cs typeface="楷体_GB2312"/>
              </a:rPr>
              <a:t>&lt;&lt;endl;</a:t>
            </a:r>
            <a:endParaRPr lang="en-US" altLang="zh-CN" sz="2200">
              <a:latin typeface="楷体_GB2312"/>
              <a:ea typeface="楷体_GB2312"/>
              <a:cs typeface="楷体_GB2312"/>
            </a:endParaRPr>
          </a:p>
          <a:p>
            <a:pPr marL="360680" lvl="1" indent="0">
              <a:buFontTx/>
              <a:buNone/>
            </a:pPr>
            <a:r>
              <a:rPr lang="en-US" altLang="zh-CN" sz="2200">
                <a:solidFill>
                  <a:srgbClr val="FF0000"/>
                </a:solidFill>
                <a:latin typeface="楷体_GB2312"/>
              </a:rPr>
              <a:t>	a.A::~A();a.~A();       </a:t>
            </a:r>
            <a:r>
              <a:rPr lang="en-US" altLang="zh-CN" sz="2200">
                <a:latin typeface="楷体_GB2312"/>
                <a:ea typeface="楷体_GB2312"/>
                <a:cs typeface="楷体_GB2312"/>
              </a:rPr>
              <a:t>cout&lt;&lt;</a:t>
            </a:r>
            <a:r>
              <a:rPr lang="en-US" altLang="zh-CN" sz="2200">
                <a:solidFill>
                  <a:srgbClr val="FF0000"/>
                </a:solidFill>
                <a:ea typeface="楷体_GB2312"/>
                <a:cs typeface="楷体_GB2312"/>
              </a:rPr>
              <a:t>a.show()</a:t>
            </a:r>
            <a:r>
              <a:rPr lang="en-US" altLang="zh-CN" sz="2200">
                <a:latin typeface="楷体_GB2312"/>
                <a:ea typeface="楷体_GB2312"/>
                <a:cs typeface="楷体_GB2312"/>
              </a:rPr>
              <a:t>&lt;&lt;</a:t>
            </a:r>
            <a:r>
              <a:rPr lang="en-US" altLang="zh-CN" sz="2200">
                <a:solidFill>
                  <a:srgbClr val="FF0000"/>
                </a:solidFill>
                <a:latin typeface="楷体_GB2312"/>
                <a:ea typeface="楷体_GB2312"/>
                <a:cs typeface="楷体_GB2312"/>
              </a:rPr>
              <a:t>sizeof(a</a:t>
            </a:r>
            <a:r>
              <a:rPr lang="en-US" altLang="zh-CN" sz="2200">
                <a:solidFill>
                  <a:srgbClr val="FF0000"/>
                </a:solidFill>
                <a:ea typeface="楷体_GB2312"/>
                <a:cs typeface="楷体_GB2312"/>
              </a:rPr>
              <a:t>)</a:t>
            </a:r>
            <a:r>
              <a:rPr lang="en-US" altLang="zh-CN" sz="2200">
                <a:ea typeface="楷体_GB2312"/>
                <a:cs typeface="楷体_GB2312"/>
              </a:rPr>
              <a:t>&lt;&lt;</a:t>
            </a:r>
            <a:r>
              <a:rPr lang="en-US" altLang="zh-CN" sz="2200">
                <a:solidFill>
                  <a:srgbClr val="FF0000"/>
                </a:solidFill>
                <a:ea typeface="楷体_GB2312"/>
                <a:cs typeface="楷体_GB2312"/>
              </a:rPr>
              <a:t>&amp;a</a:t>
            </a:r>
            <a:r>
              <a:rPr lang="en-US" altLang="zh-CN" sz="2200">
                <a:latin typeface="楷体_GB2312"/>
                <a:ea typeface="楷体_GB2312"/>
                <a:cs typeface="楷体_GB2312"/>
              </a:rPr>
              <a:t>;</a:t>
            </a:r>
            <a:endParaRPr lang="en-US" altLang="zh-CN" sz="2200">
              <a:latin typeface="楷体_GB2312"/>
              <a:ea typeface="楷体_GB2312"/>
              <a:cs typeface="楷体_GB2312"/>
            </a:endParaRPr>
          </a:p>
          <a:p>
            <a:pPr marL="360680" lvl="1" indent="0">
              <a:buFontTx/>
              <a:buNone/>
            </a:pPr>
            <a:r>
              <a:rPr lang="en-US" altLang="zh-CN" sz="2200">
                <a:latin typeface="楷体_GB2312"/>
                <a:ea typeface="楷体_GB2312"/>
                <a:cs typeface="楷体_GB2312"/>
              </a:rPr>
              <a:t>	A* </a:t>
            </a:r>
            <a:r>
              <a:rPr lang="en-US" altLang="zh-CN" sz="2200">
                <a:solidFill>
                  <a:srgbClr val="FF0000"/>
                </a:solidFill>
                <a:ea typeface="楷体_GB2312"/>
                <a:cs typeface="楷体_GB2312"/>
              </a:rPr>
              <a:t>p</a:t>
            </a:r>
            <a:r>
              <a:rPr lang="en-US" altLang="zh-CN" sz="2200">
                <a:latin typeface="楷体_GB2312"/>
                <a:ea typeface="楷体_GB2312"/>
                <a:cs typeface="楷体_GB2312"/>
              </a:rPr>
              <a:t>=new A(3);      cout&lt;&lt;</a:t>
            </a:r>
            <a:r>
              <a:rPr lang="en-US" altLang="zh-CN" sz="2200">
                <a:solidFill>
                  <a:srgbClr val="FF0000"/>
                </a:solidFill>
                <a:ea typeface="楷体_GB2312"/>
                <a:cs typeface="楷体_GB2312"/>
              </a:rPr>
              <a:t>p</a:t>
            </a:r>
            <a:r>
              <a:rPr lang="en-US" altLang="zh-CN" sz="2200">
                <a:latin typeface="楷体_GB2312"/>
                <a:ea typeface="楷体_GB2312"/>
                <a:cs typeface="楷体_GB2312"/>
              </a:rPr>
              <a:t>&lt;&lt;endl; </a:t>
            </a:r>
            <a:endParaRPr lang="en-US" altLang="zh-CN" sz="2200">
              <a:latin typeface="楷体_GB2312"/>
              <a:ea typeface="楷体_GB2312"/>
              <a:cs typeface="楷体_GB2312"/>
            </a:endParaRPr>
          </a:p>
          <a:p>
            <a:pPr marL="360680" lvl="1" indent="0">
              <a:buFontTx/>
              <a:buNone/>
            </a:pPr>
            <a:r>
              <a:rPr lang="en-US" altLang="zh-CN" sz="2200">
                <a:latin typeface="楷体_GB2312"/>
                <a:ea typeface="楷体_GB2312"/>
                <a:cs typeface="楷体_GB2312"/>
              </a:rPr>
              <a:t>	delete </a:t>
            </a:r>
            <a:r>
              <a:rPr lang="en-US" altLang="zh-CN" sz="2200">
                <a:solidFill>
                  <a:srgbClr val="FF0000"/>
                </a:solidFill>
                <a:ea typeface="楷体_GB2312"/>
                <a:cs typeface="楷体_GB2312"/>
              </a:rPr>
              <a:t>p</a:t>
            </a:r>
            <a:r>
              <a:rPr lang="en-US" altLang="zh-CN" sz="2200">
                <a:latin typeface="楷体_GB2312"/>
                <a:ea typeface="楷体_GB2312"/>
                <a:cs typeface="楷体_GB2312"/>
              </a:rPr>
              <a:t>;         cout&lt;&lt;</a:t>
            </a:r>
            <a:r>
              <a:rPr lang="en-US" altLang="zh-CN" sz="2200">
                <a:solidFill>
                  <a:srgbClr val="FF0000"/>
                </a:solidFill>
                <a:ea typeface="楷体_GB2312"/>
                <a:cs typeface="楷体_GB2312"/>
              </a:rPr>
              <a:t>sizeof(*p)</a:t>
            </a:r>
            <a:r>
              <a:rPr lang="en-US" altLang="zh-CN" sz="2200">
                <a:latin typeface="楷体_GB2312"/>
                <a:ea typeface="楷体_GB2312"/>
                <a:cs typeface="楷体_GB2312"/>
              </a:rPr>
              <a:t>&lt;&lt;</a:t>
            </a:r>
            <a:r>
              <a:rPr lang="en-US" altLang="zh-CN" sz="2200">
                <a:solidFill>
                  <a:srgbClr val="FF0000"/>
                </a:solidFill>
                <a:ea typeface="楷体_GB2312"/>
                <a:cs typeface="楷体_GB2312"/>
              </a:rPr>
              <a:t>p</a:t>
            </a:r>
            <a:r>
              <a:rPr lang="en-US" altLang="zh-CN" sz="2200">
                <a:latin typeface="楷体_GB2312"/>
                <a:ea typeface="楷体_GB2312"/>
                <a:cs typeface="楷体_GB2312"/>
              </a:rPr>
              <a:t>&lt;&lt;endl;</a:t>
            </a:r>
            <a:endParaRPr lang="en-US" altLang="zh-CN" sz="2200">
              <a:latin typeface="楷体_GB2312"/>
              <a:ea typeface="楷体_GB2312"/>
              <a:cs typeface="楷体_GB2312"/>
            </a:endParaRPr>
          </a:p>
          <a:p>
            <a:pPr marL="360680" lvl="1" indent="0">
              <a:buFontTx/>
              <a:buNone/>
            </a:pPr>
            <a:r>
              <a:rPr lang="en-US" altLang="zh-CN" sz="2200">
                <a:latin typeface="楷体_GB2312"/>
                <a:ea typeface="楷体_GB2312"/>
                <a:cs typeface="楷体_GB2312"/>
              </a:rPr>
              <a:t>} </a:t>
            </a:r>
            <a:endParaRPr lang="zh-CN" altLang="en-US" sz="2200">
              <a:latin typeface="楷体_GB2312"/>
              <a:ea typeface="楷体_GB2312"/>
              <a:cs typeface="楷体_GB2312"/>
            </a:endParaRPr>
          </a:p>
          <a:p>
            <a:pPr>
              <a:lnSpc>
                <a:spcPct val="150000"/>
              </a:lnSpc>
              <a:spcBef>
                <a:spcPts val="600"/>
              </a:spcBef>
              <a:spcAft>
                <a:spcPts val="600"/>
              </a:spcAft>
            </a:pPr>
            <a:endParaRPr lang="zh-CN" altLang="en-US" sz="2400">
              <a:solidFill>
                <a:srgbClr val="FF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bwMode="auto">
          <a:xfrm>
            <a:off x="495300" y="981075"/>
            <a:ext cx="9288463" cy="587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20000"/>
              </a:lnSpc>
              <a:spcBef>
                <a:spcPts val="600"/>
              </a:spcBef>
              <a:spcAft>
                <a:spcPts val="600"/>
              </a:spcAft>
            </a:pPr>
            <a:r>
              <a:rPr lang="zh-CN" altLang="en-GB" sz="3000">
                <a:solidFill>
                  <a:srgbClr val="FF0000"/>
                </a:solidFill>
              </a:rPr>
              <a:t>对象成员</a:t>
            </a:r>
            <a:r>
              <a:rPr lang="zh-CN" altLang="en-GB" sz="3000"/>
              <a:t>也称为</a:t>
            </a:r>
            <a:r>
              <a:rPr lang="zh-CN" altLang="en-GB" sz="3000">
                <a:solidFill>
                  <a:srgbClr val="FF0000"/>
                </a:solidFill>
              </a:rPr>
              <a:t>类的聚集</a:t>
            </a:r>
            <a:r>
              <a:rPr lang="zh-CN" altLang="en-GB" sz="3000"/>
              <a:t>，是指在类的定义中数据成员为其它类</a:t>
            </a:r>
            <a:r>
              <a:rPr lang="zh-CN" altLang="en-US" sz="3000"/>
              <a:t>的</a:t>
            </a:r>
            <a:r>
              <a:rPr lang="zh-CN" altLang="en-GB" sz="3000"/>
              <a:t>对象，即</a:t>
            </a:r>
            <a:r>
              <a:rPr lang="zh-CN" altLang="en-US" sz="3000"/>
              <a:t>一个</a:t>
            </a:r>
            <a:r>
              <a:rPr lang="zh-CN" altLang="en-GB" sz="3000">
                <a:solidFill>
                  <a:srgbClr val="0000FF"/>
                </a:solidFill>
              </a:rPr>
              <a:t>类</a:t>
            </a:r>
            <a:r>
              <a:rPr lang="zh-CN" altLang="en-US" sz="3000">
                <a:solidFill>
                  <a:srgbClr val="0000FF"/>
                </a:solidFill>
              </a:rPr>
              <a:t>的</a:t>
            </a:r>
            <a:r>
              <a:rPr lang="zh-CN" altLang="en-GB" sz="3000">
                <a:solidFill>
                  <a:srgbClr val="0000FF"/>
                </a:solidFill>
              </a:rPr>
              <a:t>对象作为另一个类的数据成员</a:t>
            </a:r>
            <a:r>
              <a:rPr lang="zh-CN" altLang="en-US" sz="3000"/>
              <a:t>。</a:t>
            </a:r>
            <a:r>
              <a:rPr lang="zh-CN" altLang="en-GB" sz="3000"/>
              <a:t>如果在</a:t>
            </a:r>
            <a:r>
              <a:rPr lang="zh-CN" altLang="en-US" sz="3000"/>
              <a:t>一个</a:t>
            </a:r>
            <a:r>
              <a:rPr lang="zh-CN" altLang="en-GB" sz="3000"/>
              <a:t>类定义中包含对象成员，则</a:t>
            </a:r>
            <a:r>
              <a:rPr lang="zh-CN" altLang="en-GB" sz="3000">
                <a:solidFill>
                  <a:srgbClr val="FF0000"/>
                </a:solidFill>
              </a:rPr>
              <a:t>在创建</a:t>
            </a:r>
            <a:r>
              <a:rPr lang="zh-CN" altLang="en-US" sz="3000">
                <a:solidFill>
                  <a:srgbClr val="FF0000"/>
                </a:solidFill>
              </a:rPr>
              <a:t>该</a:t>
            </a:r>
            <a:r>
              <a:rPr lang="zh-CN" altLang="en-GB" sz="3000">
                <a:solidFill>
                  <a:srgbClr val="FF0000"/>
                </a:solidFill>
              </a:rPr>
              <a:t>类对象时</a:t>
            </a:r>
            <a:r>
              <a:rPr lang="zh-CN" altLang="en-US" sz="3000">
                <a:solidFill>
                  <a:srgbClr val="FF0000"/>
                </a:solidFill>
              </a:rPr>
              <a:t>，</a:t>
            </a:r>
            <a:r>
              <a:rPr lang="zh-CN" altLang="en-GB" sz="3000">
                <a:solidFill>
                  <a:srgbClr val="FF0000"/>
                </a:solidFill>
              </a:rPr>
              <a:t>先调用对象成员的构造函数，再调用</a:t>
            </a:r>
            <a:r>
              <a:rPr lang="zh-CN" altLang="en-US" sz="3000">
                <a:solidFill>
                  <a:srgbClr val="FF0000"/>
                </a:solidFill>
              </a:rPr>
              <a:t>该</a:t>
            </a:r>
            <a:r>
              <a:rPr lang="zh-CN" altLang="en-GB" sz="3000">
                <a:solidFill>
                  <a:srgbClr val="FF0000"/>
                </a:solidFill>
              </a:rPr>
              <a:t>类</a:t>
            </a:r>
            <a:r>
              <a:rPr lang="zh-CN" altLang="en-US" sz="3000">
                <a:solidFill>
                  <a:srgbClr val="FF0000"/>
                </a:solidFill>
              </a:rPr>
              <a:t>自</a:t>
            </a:r>
            <a:r>
              <a:rPr lang="zh-CN" altLang="en-GB" sz="3000">
                <a:solidFill>
                  <a:srgbClr val="FF0000"/>
                </a:solidFill>
              </a:rPr>
              <a:t>身的构造函数</a:t>
            </a:r>
            <a:r>
              <a:rPr lang="zh-CN" altLang="en-GB" sz="3000"/>
              <a:t>。析构函数和构造函数的调用顺序正好相反</a:t>
            </a:r>
            <a:endParaRPr lang="zh-CN" altLang="en-US" sz="3000"/>
          </a:p>
          <a:p>
            <a:pPr>
              <a:lnSpc>
                <a:spcPct val="120000"/>
              </a:lnSpc>
              <a:spcBef>
                <a:spcPts val="600"/>
              </a:spcBef>
              <a:spcAft>
                <a:spcPts val="600"/>
              </a:spcAft>
            </a:pPr>
            <a:r>
              <a:rPr lang="zh-CN" altLang="en-GB" sz="3000"/>
              <a:t>从实现的角度讲，实际上是</a:t>
            </a:r>
            <a:r>
              <a:rPr lang="zh-CN" altLang="en-GB" sz="3000">
                <a:solidFill>
                  <a:srgbClr val="CC0099"/>
                </a:solidFill>
              </a:rPr>
              <a:t>首先调用</a:t>
            </a:r>
            <a:r>
              <a:rPr lang="zh-CN" altLang="en-US" sz="3000">
                <a:solidFill>
                  <a:srgbClr val="CC0099"/>
                </a:solidFill>
              </a:rPr>
              <a:t>对象自</a:t>
            </a:r>
            <a:r>
              <a:rPr lang="zh-CN" altLang="en-GB" sz="3000">
                <a:solidFill>
                  <a:srgbClr val="CC0099"/>
                </a:solidFill>
              </a:rPr>
              <a:t>身的构造函数</a:t>
            </a:r>
            <a:r>
              <a:rPr lang="zh-CN" altLang="en-GB" sz="3000"/>
              <a:t>，</a:t>
            </a:r>
            <a:r>
              <a:rPr lang="zh-CN" altLang="en-US" sz="3000"/>
              <a:t>但</a:t>
            </a:r>
            <a:r>
              <a:rPr lang="zh-CN" altLang="en-GB" sz="3000"/>
              <a:t>在</a:t>
            </a:r>
            <a:r>
              <a:rPr lang="zh-CN" altLang="en-GB" sz="3000">
                <a:solidFill>
                  <a:srgbClr val="CC0099"/>
                </a:solidFill>
              </a:rPr>
              <a:t>执行</a:t>
            </a:r>
            <a:r>
              <a:rPr lang="zh-CN" altLang="en-US" sz="3000">
                <a:solidFill>
                  <a:srgbClr val="CC0099"/>
                </a:solidFill>
              </a:rPr>
              <a:t>对象自</a:t>
            </a:r>
            <a:r>
              <a:rPr lang="zh-CN" altLang="en-GB" sz="3000">
                <a:solidFill>
                  <a:srgbClr val="CC0099"/>
                </a:solidFill>
              </a:rPr>
              <a:t>身构造函数</a:t>
            </a:r>
            <a:r>
              <a:rPr lang="zh-CN" altLang="en-GB" sz="3000"/>
              <a:t>的函数体</a:t>
            </a:r>
            <a:r>
              <a:rPr lang="zh-CN" altLang="en-GB" sz="3000">
                <a:solidFill>
                  <a:srgbClr val="CC0099"/>
                </a:solidFill>
              </a:rPr>
              <a:t>之前</a:t>
            </a:r>
            <a:r>
              <a:rPr lang="zh-CN" altLang="en-GB" sz="3000"/>
              <a:t>，</a:t>
            </a:r>
            <a:r>
              <a:rPr lang="zh-CN" altLang="en-GB" sz="3000">
                <a:solidFill>
                  <a:srgbClr val="CC0099"/>
                </a:solidFill>
              </a:rPr>
              <a:t>调用对象成员的构造函数</a:t>
            </a:r>
            <a:r>
              <a:rPr lang="zh-CN" altLang="en-GB" sz="3000"/>
              <a:t>，然后再执行</a:t>
            </a:r>
            <a:r>
              <a:rPr lang="zh-CN" altLang="en-US" sz="3000"/>
              <a:t>对象自</a:t>
            </a:r>
            <a:r>
              <a:rPr lang="zh-CN" altLang="en-GB" sz="3000"/>
              <a:t>身构造函数的函数体</a:t>
            </a:r>
            <a:endParaRPr lang="zh-CN" altLang="en-US" sz="3000"/>
          </a:p>
        </p:txBody>
      </p:sp>
      <p:sp>
        <p:nvSpPr>
          <p:cNvPr id="46083" name="标题 4"/>
          <p:cNvSpPr>
            <a:spLocks noGrp="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a:effectLst/>
              </a:rPr>
              <a:t>3.4 类的聚集—对象成员</a:t>
            </a:r>
            <a:endParaRPr lang="zh-CN" altLang="en-US">
              <a:effectLs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3"/>
          <p:cNvSpPr>
            <a:spLocks noGrp="1" noChangeArrowheads="1"/>
          </p:cNvSpPr>
          <p:nvPr>
            <p:ph type="body" idx="1"/>
          </p:nvPr>
        </p:nvSpPr>
        <p:spPr bwMode="auto">
          <a:xfrm>
            <a:off x="495300" y="981075"/>
            <a:ext cx="9288463" cy="587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50000"/>
              </a:lnSpc>
            </a:pPr>
            <a:r>
              <a:rPr lang="zh-CN" altLang="en-GB" sz="2800"/>
              <a:t>因此，在构造函数的编译结果中</a:t>
            </a:r>
            <a:r>
              <a:rPr lang="zh-CN" altLang="en-US" sz="2800"/>
              <a:t>，</a:t>
            </a:r>
            <a:r>
              <a:rPr lang="zh-CN" altLang="en-GB" sz="2800"/>
              <a:t>包含了对对象成员的构造函数的调用，至于</a:t>
            </a:r>
            <a:r>
              <a:rPr lang="zh-CN" altLang="en-GB" sz="2800">
                <a:solidFill>
                  <a:srgbClr val="FF0000"/>
                </a:solidFill>
              </a:rPr>
              <a:t>调用对象成员的哪一个构造函数，由成员初始化表指定</a:t>
            </a:r>
            <a:r>
              <a:rPr lang="zh-CN" altLang="en-GB" sz="2800"/>
              <a:t>；当成员初始化表为空时，则调用对象成员的默认构造函数，这一点</a:t>
            </a:r>
            <a:r>
              <a:rPr lang="zh-CN" altLang="en-US" sz="2800"/>
              <a:t>也</a:t>
            </a:r>
            <a:r>
              <a:rPr lang="zh-CN" altLang="en-GB" sz="2800"/>
              <a:t>解释了：</a:t>
            </a:r>
            <a:r>
              <a:rPr lang="zh-CN" altLang="en-GB" sz="2800">
                <a:solidFill>
                  <a:srgbClr val="3333FF"/>
                </a:solidFill>
              </a:rPr>
              <a:t>当</a:t>
            </a:r>
            <a:r>
              <a:rPr lang="zh-CN" altLang="en-US" sz="2800">
                <a:solidFill>
                  <a:srgbClr val="3333FF"/>
                </a:solidFill>
              </a:rPr>
              <a:t>一个</a:t>
            </a:r>
            <a:r>
              <a:rPr lang="zh-CN" altLang="en-GB" sz="2800">
                <a:solidFill>
                  <a:srgbClr val="3333FF"/>
                </a:solidFill>
              </a:rPr>
              <a:t>类没有</a:t>
            </a:r>
            <a:r>
              <a:rPr lang="zh-CN" altLang="en-US" sz="2800">
                <a:solidFill>
                  <a:srgbClr val="3333FF"/>
                </a:solidFill>
              </a:rPr>
              <a:t>定义</a:t>
            </a:r>
            <a:r>
              <a:rPr lang="zh-CN" altLang="en-GB" sz="2800">
                <a:solidFill>
                  <a:srgbClr val="3333FF"/>
                </a:solidFill>
              </a:rPr>
              <a:t>任何构造函数时，为什么编译系统要为之</a:t>
            </a:r>
            <a:r>
              <a:rPr lang="zh-CN" altLang="en-US" sz="2800">
                <a:solidFill>
                  <a:srgbClr val="3333FF"/>
                </a:solidFill>
              </a:rPr>
              <a:t>提供</a:t>
            </a:r>
            <a:r>
              <a:rPr lang="zh-CN" altLang="en-GB" sz="2800">
                <a:solidFill>
                  <a:srgbClr val="3333FF"/>
                </a:solidFill>
              </a:rPr>
              <a:t>一个默认构造函数</a:t>
            </a:r>
            <a:endParaRPr lang="zh-CN" altLang="en-US" sz="2800">
              <a:solidFill>
                <a:srgbClr val="3333FF"/>
              </a:solidFill>
            </a:endParaRPr>
          </a:p>
        </p:txBody>
      </p:sp>
      <p:sp>
        <p:nvSpPr>
          <p:cNvPr id="47107" name="标题 4"/>
          <p:cNvSpPr>
            <a:spLocks noGrp="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a:effectLst/>
              </a:rPr>
              <a:t>3.4 类的聚集—对象成员</a:t>
            </a:r>
            <a:endParaRPr lang="zh-CN" altLang="en-US">
              <a:effectLst/>
            </a:endParaRPr>
          </a:p>
        </p:txBody>
      </p:sp>
      <p:sp>
        <p:nvSpPr>
          <p:cNvPr id="4" name="Text Box 4"/>
          <p:cNvSpPr txBox="1">
            <a:spLocks noChangeArrowheads="1"/>
          </p:cNvSpPr>
          <p:nvPr/>
        </p:nvSpPr>
        <p:spPr bwMode="auto">
          <a:xfrm>
            <a:off x="920750" y="4992688"/>
            <a:ext cx="8785225" cy="1768475"/>
          </a:xfrm>
          <a:prstGeom prst="rect">
            <a:avLst/>
          </a:prstGeom>
          <a:solidFill>
            <a:srgbClr val="99FF33"/>
          </a:solidFill>
          <a:ln w="38100" cmpd="dbl">
            <a:solidFill>
              <a:srgbClr val="33CC33"/>
            </a:solidFill>
            <a:prstDash val="dashDot"/>
            <a:miter lim="800000"/>
            <a:headEnd type="none" w="sm" len="sm"/>
            <a:tailEnd type="none" w="sm" len="sm"/>
          </a:ln>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a:spcBef>
                <a:spcPts val="300"/>
              </a:spcBef>
              <a:spcAft>
                <a:spcPts val="300"/>
              </a:spcAft>
            </a:pPr>
            <a:r>
              <a:rPr lang="zh-CN" altLang="en-US" sz="2600" b="1">
                <a:solidFill>
                  <a:srgbClr val="1C1C1C"/>
                </a:solidFill>
                <a:latin typeface="微软雅黑" panose="020B0503020204020204" pitchFamily="34" charset="-122"/>
                <a:ea typeface="微软雅黑" panose="020B0503020204020204" pitchFamily="34" charset="-122"/>
              </a:rPr>
              <a:t>【例3.16】含有对象成员的类的析构函数和构造函数的调用顺序举例一</a:t>
            </a:r>
            <a:endParaRPr lang="zh-CN" altLang="en-US" sz="2600" b="1">
              <a:solidFill>
                <a:srgbClr val="1C1C1C"/>
              </a:solidFill>
              <a:latin typeface="微软雅黑" panose="020B0503020204020204" pitchFamily="34" charset="-122"/>
              <a:ea typeface="微软雅黑" panose="020B0503020204020204" pitchFamily="34" charset="-122"/>
            </a:endParaRPr>
          </a:p>
          <a:p>
            <a:pPr algn="just">
              <a:spcBef>
                <a:spcPts val="300"/>
              </a:spcBef>
              <a:spcAft>
                <a:spcPts val="300"/>
              </a:spcAft>
            </a:pPr>
            <a:r>
              <a:rPr lang="zh-CN" altLang="en-US" sz="2600" b="1">
                <a:solidFill>
                  <a:srgbClr val="1C1C1C"/>
                </a:solidFill>
                <a:latin typeface="微软雅黑" panose="020B0503020204020204" pitchFamily="34" charset="-122"/>
                <a:ea typeface="微软雅黑" panose="020B0503020204020204" pitchFamily="34" charset="-122"/>
              </a:rPr>
              <a:t>【例3.17】含有对象成员的类的析构函数和构造函数的调用顺序举例二 </a:t>
            </a:r>
            <a:endParaRPr lang="zh-CN" altLang="en-US" sz="2600" b="1">
              <a:solidFill>
                <a:srgbClr val="1C1C1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idx="1"/>
          </p:nvPr>
        </p:nvSpPr>
        <p:spPr bwMode="auto">
          <a:xfrm>
            <a:off x="495300" y="981075"/>
            <a:ext cx="9288463" cy="587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45720" rIns="72000" bIns="45720" numCol="1" anchor="t" anchorCtr="0" compatLnSpc="1"/>
          <a:lstStyle/>
          <a:p>
            <a:pPr>
              <a:lnSpc>
                <a:spcPct val="130000"/>
              </a:lnSpc>
              <a:spcBef>
                <a:spcPts val="1800"/>
              </a:spcBef>
              <a:spcAft>
                <a:spcPts val="1800"/>
              </a:spcAft>
            </a:pPr>
            <a:r>
              <a:rPr lang="zh-CN" altLang="en-US" sz="2800">
                <a:latin typeface="楷体_GB2312"/>
                <a:ea typeface="楷体_GB2312"/>
                <a:cs typeface="楷体_GB2312"/>
              </a:rPr>
              <a:t>我们知道，类定义中可以包含各种成员，每个该类对象都有该类成员的副本，但</a:t>
            </a:r>
            <a:r>
              <a:rPr lang="zh-CN" altLang="en-US" sz="2800">
                <a:solidFill>
                  <a:srgbClr val="3333FF"/>
                </a:solidFill>
                <a:latin typeface="楷体_GB2312"/>
                <a:ea typeface="楷体_GB2312"/>
                <a:cs typeface="楷体_GB2312"/>
              </a:rPr>
              <a:t>有时需要所有对象共享某个成员</a:t>
            </a:r>
            <a:r>
              <a:rPr lang="zh-CN" altLang="en-US" sz="2800">
                <a:latin typeface="楷体_GB2312"/>
                <a:ea typeface="楷体_GB2312"/>
                <a:cs typeface="楷体_GB2312"/>
              </a:rPr>
              <a:t>。例如，将鼠标的位置、状态及其操作封装成一个类，不管该类有多少个对象，鼠标始终只有一个，该类的所有对象共享鼠标的位置、状态等数据。这时，可以使用</a:t>
            </a:r>
            <a:r>
              <a:rPr lang="zh-CN" altLang="en-US" sz="2800">
                <a:solidFill>
                  <a:srgbClr val="CC0099"/>
                </a:solidFill>
                <a:latin typeface="楷体_GB2312"/>
                <a:ea typeface="楷体_GB2312"/>
                <a:cs typeface="楷体_GB2312"/>
              </a:rPr>
              <a:t>关键字</a:t>
            </a:r>
            <a:r>
              <a:rPr lang="en-US" altLang="zh-CN" sz="2800">
                <a:solidFill>
                  <a:srgbClr val="CC0099"/>
                </a:solidFill>
                <a:latin typeface="楷体_GB2312"/>
                <a:ea typeface="楷体_GB2312"/>
                <a:cs typeface="楷体_GB2312"/>
              </a:rPr>
              <a:t>static</a:t>
            </a:r>
            <a:r>
              <a:rPr lang="zh-CN" altLang="en-US" sz="2800">
                <a:solidFill>
                  <a:srgbClr val="CC0099"/>
                </a:solidFill>
                <a:latin typeface="楷体_GB2312"/>
                <a:ea typeface="楷体_GB2312"/>
                <a:cs typeface="楷体_GB2312"/>
              </a:rPr>
              <a:t>将需要共享的成员声明为类的静态成员</a:t>
            </a:r>
            <a:endParaRPr lang="zh-CN" altLang="en-US" sz="2800">
              <a:solidFill>
                <a:srgbClr val="CC0099"/>
              </a:solidFill>
              <a:latin typeface="楷体_GB2312"/>
              <a:ea typeface="楷体_GB2312"/>
              <a:cs typeface="楷体_GB2312"/>
            </a:endParaRPr>
          </a:p>
          <a:p>
            <a:pPr>
              <a:lnSpc>
                <a:spcPct val="130000"/>
              </a:lnSpc>
              <a:spcBef>
                <a:spcPts val="1800"/>
              </a:spcBef>
              <a:spcAft>
                <a:spcPts val="1800"/>
              </a:spcAft>
            </a:pPr>
            <a:r>
              <a:rPr lang="zh-CN" altLang="en-US" sz="2800">
                <a:latin typeface="楷体_GB2312"/>
                <a:ea typeface="楷体_GB2312"/>
                <a:cs typeface="楷体_GB2312"/>
              </a:rPr>
              <a:t>静态成员的特征是</a:t>
            </a:r>
            <a:r>
              <a:rPr lang="zh-CN" altLang="en-US" sz="2800">
                <a:solidFill>
                  <a:srgbClr val="FF0000"/>
                </a:solidFill>
                <a:latin typeface="楷体_GB2312"/>
                <a:ea typeface="楷体_GB2312"/>
                <a:cs typeface="楷体_GB2312"/>
              </a:rPr>
              <a:t>不管一个类创建了多少个对象，其静态成员只有一个副本</a:t>
            </a:r>
            <a:r>
              <a:rPr lang="zh-CN" altLang="en-US" sz="2800">
                <a:latin typeface="楷体_GB2312"/>
                <a:ea typeface="楷体_GB2312"/>
                <a:cs typeface="楷体_GB2312"/>
              </a:rPr>
              <a:t>，此副本被该类的所有对象共享。静态成员分为</a:t>
            </a:r>
            <a:r>
              <a:rPr lang="zh-CN" altLang="en-US" sz="2800">
                <a:solidFill>
                  <a:srgbClr val="FF0000"/>
                </a:solidFill>
                <a:latin typeface="楷体_GB2312"/>
                <a:ea typeface="楷体_GB2312"/>
                <a:cs typeface="楷体_GB2312"/>
              </a:rPr>
              <a:t>静态数据成员</a:t>
            </a:r>
            <a:r>
              <a:rPr lang="zh-CN" altLang="en-US" sz="2800">
                <a:latin typeface="楷体_GB2312"/>
                <a:ea typeface="楷体_GB2312"/>
                <a:cs typeface="楷体_GB2312"/>
              </a:rPr>
              <a:t>和</a:t>
            </a:r>
            <a:r>
              <a:rPr lang="zh-CN" altLang="en-US" sz="2800">
                <a:solidFill>
                  <a:srgbClr val="FF0000"/>
                </a:solidFill>
                <a:latin typeface="楷体_GB2312"/>
                <a:ea typeface="楷体_GB2312"/>
                <a:cs typeface="楷体_GB2312"/>
              </a:rPr>
              <a:t>静态成员函数</a:t>
            </a:r>
            <a:endParaRPr lang="zh-CN" altLang="en-US" sz="2800">
              <a:solidFill>
                <a:srgbClr val="FF0000"/>
              </a:solidFill>
              <a:latin typeface="楷体_GB2312"/>
              <a:ea typeface="楷体_GB2312"/>
              <a:cs typeface="楷体_GB2312"/>
            </a:endParaRPr>
          </a:p>
        </p:txBody>
      </p:sp>
      <p:sp>
        <p:nvSpPr>
          <p:cNvPr id="48131" name="标题 4"/>
          <p:cNvSpPr>
            <a:spLocks noGrp="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GB">
                <a:effectLst/>
              </a:rPr>
              <a:t>3.5 </a:t>
            </a:r>
            <a:r>
              <a:rPr lang="zh-CN" altLang="en-US">
                <a:effectLst/>
              </a:rPr>
              <a:t>静态成员</a:t>
            </a:r>
            <a:endParaRPr lang="zh-CN" altLang="en-US">
              <a:effectLst/>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type="body" idx="1"/>
          </p:nvPr>
        </p:nvSpPr>
        <p:spPr>
          <a:xfrm>
            <a:off x="495300" y="981075"/>
            <a:ext cx="9288463" cy="5876925"/>
          </a:xfrm>
        </p:spPr>
        <p:txBody>
          <a:bodyPr lIns="36000" tIns="36000" rIns="36000"/>
          <a:lstStyle/>
          <a:p>
            <a:pPr>
              <a:buFont typeface="Wingdings" panose="05000000000000000000" pitchFamily="2" charset="2"/>
              <a:buNone/>
              <a:defRPr/>
            </a:pPr>
            <a:r>
              <a:rPr lang="zh-CN" altLang="en-US" sz="3000" dirty="0">
                <a:solidFill>
                  <a:srgbClr val="3333FF"/>
                </a:solidFill>
                <a:latin typeface="楷体_GB2312"/>
                <a:ea typeface="楷体_GB2312"/>
              </a:rPr>
              <a:t>1、静态数据成员</a:t>
            </a:r>
            <a:endParaRPr lang="en-US" altLang="zh-CN" sz="3000" dirty="0">
              <a:solidFill>
                <a:srgbClr val="3333FF"/>
              </a:solidFill>
              <a:latin typeface="楷体_GB2312"/>
              <a:ea typeface="楷体_GB2312"/>
            </a:endParaRPr>
          </a:p>
          <a:p>
            <a:pPr marL="539750" indent="-360045">
              <a:lnSpc>
                <a:spcPct val="120000"/>
              </a:lnSpc>
              <a:defRPr/>
            </a:pPr>
            <a:r>
              <a:rPr lang="zh-CN" altLang="en-US" sz="2400" dirty="0"/>
              <a:t>一个类的静态数据成员通常被存放于</a:t>
            </a:r>
            <a:r>
              <a:rPr lang="zh-CN" altLang="en-US" sz="2400" dirty="0">
                <a:solidFill>
                  <a:srgbClr val="FF0000"/>
                </a:solidFill>
              </a:rPr>
              <a:t>静态存储区域</a:t>
            </a:r>
            <a:r>
              <a:rPr lang="zh-CN" altLang="en-US" sz="2400" dirty="0"/>
              <a:t>中，该类的所有对象都可以访问它。无论创建多少该类的对象，都只有一份静态数据成员的数据。即使</a:t>
            </a:r>
            <a:r>
              <a:rPr lang="zh-CN" altLang="en-US" sz="2400" dirty="0">
                <a:solidFill>
                  <a:srgbClr val="CC0099"/>
                </a:solidFill>
              </a:rPr>
              <a:t>没有创建该类任何对象，该类的静态数据成员也是存在的</a:t>
            </a:r>
            <a:r>
              <a:rPr lang="zh-CN" altLang="en-US" sz="2400" dirty="0"/>
              <a:t>，可以通过</a:t>
            </a:r>
            <a:r>
              <a:rPr lang="zh-CN" altLang="en-US" sz="2400" dirty="0">
                <a:solidFill>
                  <a:srgbClr val="FF0000"/>
                </a:solidFill>
              </a:rPr>
              <a:t>名字解析运算符</a:t>
            </a:r>
            <a:r>
              <a:rPr lang="zh-CN" altLang="en-US" sz="2400" dirty="0"/>
              <a:t>直接访问</a:t>
            </a:r>
            <a:endParaRPr lang="zh-CN" altLang="en-US" sz="2400" dirty="0"/>
          </a:p>
          <a:p>
            <a:pPr marL="539750" indent="-360045">
              <a:lnSpc>
                <a:spcPct val="120000"/>
              </a:lnSpc>
              <a:defRPr/>
            </a:pPr>
            <a:r>
              <a:rPr lang="zh-CN" altLang="en-US" sz="2400" dirty="0"/>
              <a:t>含有静态数据成员的类</a:t>
            </a:r>
            <a:r>
              <a:rPr lang="zh-CN" altLang="en-US" sz="2400" dirty="0">
                <a:solidFill>
                  <a:srgbClr val="CC0099"/>
                </a:solidFill>
              </a:rPr>
              <a:t>在创建对象时，不为静态数据成员分配存储空间</a:t>
            </a:r>
            <a:r>
              <a:rPr lang="zh-CN" altLang="en-US" sz="2400" dirty="0"/>
              <a:t>。可以将静态数据成员视为一个</a:t>
            </a:r>
            <a:r>
              <a:rPr lang="zh-CN" altLang="en-US" sz="2400" dirty="0">
                <a:solidFill>
                  <a:srgbClr val="0000FF"/>
                </a:solidFill>
              </a:rPr>
              <a:t>全局变量</a:t>
            </a:r>
            <a:r>
              <a:rPr lang="zh-CN" altLang="en-US" sz="2400" dirty="0"/>
              <a:t>，将其封装在某个类中通常有两个目的：</a:t>
            </a:r>
            <a:endParaRPr lang="en-US" altLang="zh-CN" sz="2400" dirty="0"/>
          </a:p>
          <a:p>
            <a:pPr marL="1259840" indent="-899795">
              <a:lnSpc>
                <a:spcPct val="120000"/>
              </a:lnSpc>
              <a:buFont typeface="Wingdings" panose="05000000000000000000" pitchFamily="2" charset="2"/>
              <a:buNone/>
              <a:defRPr/>
            </a:pPr>
            <a:r>
              <a:rPr lang="zh-CN" altLang="en-US" sz="2400" dirty="0"/>
              <a:t>（</a:t>
            </a:r>
            <a:r>
              <a:rPr lang="en-US" altLang="zh-CN" sz="2400" dirty="0"/>
              <a:t>1</a:t>
            </a:r>
            <a:r>
              <a:rPr lang="zh-CN" altLang="en-US" sz="2400" dirty="0"/>
              <a:t>）</a:t>
            </a:r>
            <a:r>
              <a:rPr lang="zh-CN" altLang="en-US" sz="2400" dirty="0">
                <a:solidFill>
                  <a:srgbClr val="CC0099"/>
                </a:solidFill>
              </a:rPr>
              <a:t>限制该全局变量的作用范围</a:t>
            </a:r>
            <a:r>
              <a:rPr lang="zh-CN" altLang="en-US" sz="2400" dirty="0"/>
              <a:t>。例如，将其放在类的私有部分声明，则它只能由该类的成员函数直接访问</a:t>
            </a:r>
            <a:endParaRPr lang="zh-CN" altLang="en-US" sz="2400" dirty="0"/>
          </a:p>
          <a:p>
            <a:pPr marL="1259840" indent="-899795">
              <a:lnSpc>
                <a:spcPct val="120000"/>
              </a:lnSpc>
              <a:buFont typeface="Wingdings" panose="05000000000000000000" pitchFamily="2" charset="2"/>
              <a:buNone/>
              <a:defRPr/>
            </a:pPr>
            <a:r>
              <a:rPr lang="zh-CN" altLang="en-US" sz="2400" dirty="0"/>
              <a:t>（</a:t>
            </a:r>
            <a:r>
              <a:rPr lang="en-US" altLang="zh-CN" sz="2400" dirty="0"/>
              <a:t>2</a:t>
            </a:r>
            <a:r>
              <a:rPr lang="zh-CN" altLang="en-US" sz="2400" dirty="0"/>
              <a:t>）将全局变量和意义相关的操作物理地放在一起，可以</a:t>
            </a:r>
            <a:r>
              <a:rPr lang="zh-CN" altLang="en-US" sz="2400" dirty="0">
                <a:solidFill>
                  <a:srgbClr val="CC0099"/>
                </a:solidFill>
              </a:rPr>
              <a:t>增加程序的可读性和可维护性</a:t>
            </a:r>
            <a:endParaRPr lang="zh-CN" altLang="en-US" sz="2600" dirty="0">
              <a:latin typeface="楷体_GB2312"/>
              <a:ea typeface="楷体_GB2312"/>
            </a:endParaRPr>
          </a:p>
        </p:txBody>
      </p:sp>
      <p:sp>
        <p:nvSpPr>
          <p:cNvPr id="49155" name="标题 4"/>
          <p:cNvSpPr>
            <a:spLocks noGrp="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GB">
                <a:effectLst/>
              </a:rPr>
              <a:t>3.5 </a:t>
            </a:r>
            <a:r>
              <a:rPr lang="zh-CN" altLang="en-US">
                <a:effectLst/>
              </a:rPr>
              <a:t>静态成员</a:t>
            </a:r>
            <a:endParaRPr lang="zh-CN" altLang="en-US">
              <a:effectLs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type="body" idx="1"/>
          </p:nvPr>
        </p:nvSpPr>
        <p:spPr>
          <a:xfrm>
            <a:off x="495300" y="981075"/>
            <a:ext cx="9210675" cy="5876925"/>
          </a:xfrm>
        </p:spPr>
        <p:txBody>
          <a:bodyPr lIns="72000" rIns="72000"/>
          <a:lstStyle/>
          <a:p>
            <a:pPr marL="360045" indent="-358775">
              <a:lnSpc>
                <a:spcPct val="150000"/>
              </a:lnSpc>
              <a:spcBef>
                <a:spcPts val="1200"/>
              </a:spcBef>
              <a:spcAft>
                <a:spcPts val="1200"/>
              </a:spcAft>
              <a:defRPr/>
            </a:pPr>
            <a:r>
              <a:rPr lang="zh-CN" altLang="en-US" sz="3000" dirty="0">
                <a:solidFill>
                  <a:srgbClr val="0000FF"/>
                </a:solidFill>
              </a:rPr>
              <a:t>静态数据成员的初始化在类外进行</a:t>
            </a:r>
            <a:r>
              <a:rPr lang="zh-CN" altLang="en-US" sz="3000" dirty="0"/>
              <a:t>。其格式如下：</a:t>
            </a:r>
            <a:endParaRPr lang="zh-CN" altLang="en-US" sz="3000" dirty="0"/>
          </a:p>
          <a:p>
            <a:pPr marL="0" indent="3175" algn="ctr">
              <a:lnSpc>
                <a:spcPct val="150000"/>
              </a:lnSpc>
              <a:spcBef>
                <a:spcPts val="1200"/>
              </a:spcBef>
              <a:spcAft>
                <a:spcPts val="1200"/>
              </a:spcAft>
              <a:buFont typeface="Wingdings" panose="05000000000000000000" pitchFamily="2" charset="2"/>
              <a:buNone/>
              <a:defRPr/>
            </a:pPr>
            <a:r>
              <a:rPr lang="zh-CN" altLang="en-US" sz="2800" dirty="0">
                <a:solidFill>
                  <a:srgbClr val="FF0000"/>
                </a:solidFill>
              </a:rPr>
              <a:t>&lt;数据类型&gt;&lt;类名&gt;::&lt;静态数据成员名&gt;=(初始值);</a:t>
            </a:r>
            <a:endParaRPr lang="en-US" altLang="zh-CN" sz="2800" dirty="0">
              <a:solidFill>
                <a:srgbClr val="FF0000"/>
              </a:solidFill>
            </a:endParaRPr>
          </a:p>
          <a:p>
            <a:pPr marL="360045" indent="-358775">
              <a:lnSpc>
                <a:spcPct val="150000"/>
              </a:lnSpc>
              <a:spcBef>
                <a:spcPts val="1200"/>
              </a:spcBef>
              <a:spcAft>
                <a:spcPts val="1200"/>
              </a:spcAft>
              <a:defRPr/>
            </a:pPr>
            <a:r>
              <a:rPr lang="zh-CN" altLang="en-US" sz="3000" dirty="0"/>
              <a:t>如果</a:t>
            </a:r>
            <a:r>
              <a:rPr lang="zh-CN" altLang="en-US" sz="3000" dirty="0">
                <a:solidFill>
                  <a:srgbClr val="3333FF"/>
                </a:solidFill>
              </a:rPr>
              <a:t>整个程序分为多个文件进行分块编译</a:t>
            </a:r>
            <a:r>
              <a:rPr lang="zh-CN" altLang="en-US" sz="3000" dirty="0"/>
              <a:t>，则应该将</a:t>
            </a:r>
            <a:r>
              <a:rPr lang="zh-CN" altLang="en-US" sz="3000" dirty="0">
                <a:solidFill>
                  <a:srgbClr val="D60093"/>
                </a:solidFill>
              </a:rPr>
              <a:t>类的声明放在头文件中</a:t>
            </a:r>
            <a:r>
              <a:rPr lang="zh-CN" altLang="en-US" sz="3000" dirty="0"/>
              <a:t>，然后将</a:t>
            </a:r>
            <a:r>
              <a:rPr lang="zh-CN" altLang="en-US" sz="3000" dirty="0">
                <a:solidFill>
                  <a:srgbClr val="D60093"/>
                </a:solidFill>
              </a:rPr>
              <a:t>静态数据成员的初始化放在某个源文件中</a:t>
            </a:r>
            <a:endParaRPr lang="zh-CN" altLang="en-US" sz="3000" dirty="0">
              <a:solidFill>
                <a:srgbClr val="D60093"/>
              </a:solidFill>
            </a:endParaRPr>
          </a:p>
          <a:p>
            <a:pPr marL="0" indent="0" algn="ctr">
              <a:lnSpc>
                <a:spcPct val="150000"/>
              </a:lnSpc>
              <a:spcBef>
                <a:spcPts val="1200"/>
              </a:spcBef>
              <a:spcAft>
                <a:spcPts val="1200"/>
              </a:spcAft>
              <a:buFont typeface="Wingdings" panose="05000000000000000000" pitchFamily="2" charset="2"/>
              <a:buNone/>
              <a:defRPr/>
            </a:pPr>
            <a:r>
              <a:rPr lang="zh-CN" altLang="en-US" u="sng" dirty="0"/>
              <a:t>【例3.18】</a:t>
            </a:r>
            <a:r>
              <a:rPr lang="zh-CN" altLang="en-US" dirty="0"/>
              <a:t>静态数据成员的使用</a:t>
            </a:r>
            <a:endParaRPr lang="zh-CN" altLang="en-US" dirty="0"/>
          </a:p>
        </p:txBody>
      </p:sp>
      <p:sp>
        <p:nvSpPr>
          <p:cNvPr id="50179" name="标题 4"/>
          <p:cNvSpPr>
            <a:spLocks noGrp="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GB">
                <a:effectLst/>
              </a:rPr>
              <a:t>3.5 </a:t>
            </a:r>
            <a:r>
              <a:rPr lang="zh-CN" altLang="en-US">
                <a:effectLst/>
              </a:rPr>
              <a:t>静态成员</a:t>
            </a:r>
            <a:endParaRPr lang="zh-CN" altLang="en-US">
              <a:effectLs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type="body" idx="1"/>
          </p:nvPr>
        </p:nvSpPr>
        <p:spPr>
          <a:xfrm>
            <a:off x="495300" y="981075"/>
            <a:ext cx="9288463" cy="5876925"/>
          </a:xfrm>
        </p:spPr>
        <p:txBody>
          <a:bodyPr lIns="36000" tIns="36000" rIns="36000"/>
          <a:lstStyle/>
          <a:p>
            <a:pPr>
              <a:buFont typeface="Wingdings" panose="05000000000000000000" pitchFamily="2" charset="2"/>
              <a:buNone/>
              <a:defRPr/>
            </a:pPr>
            <a:r>
              <a:rPr lang="en-US" altLang="zh-CN" dirty="0">
                <a:solidFill>
                  <a:srgbClr val="3333FF"/>
                </a:solidFill>
              </a:rPr>
              <a:t>2</a:t>
            </a:r>
            <a:r>
              <a:rPr lang="zh-CN" altLang="en-US" dirty="0">
                <a:solidFill>
                  <a:srgbClr val="3333FF"/>
                </a:solidFill>
              </a:rPr>
              <a:t>、静态成员函数</a:t>
            </a:r>
            <a:endParaRPr lang="en-US" altLang="zh-CN" dirty="0">
              <a:solidFill>
                <a:srgbClr val="3333FF"/>
              </a:solidFill>
            </a:endParaRPr>
          </a:p>
          <a:p>
            <a:pPr marL="539750" indent="-360045">
              <a:lnSpc>
                <a:spcPct val="140000"/>
              </a:lnSpc>
              <a:defRPr/>
            </a:pPr>
            <a:r>
              <a:rPr lang="zh-CN" altLang="en-US" sz="2600" dirty="0">
                <a:solidFill>
                  <a:srgbClr val="FF0000"/>
                </a:solidFill>
              </a:rPr>
              <a:t>静态成员函数无</a:t>
            </a:r>
            <a:r>
              <a:rPr lang="en-US" altLang="zh-CN" sz="2600" dirty="0">
                <a:solidFill>
                  <a:srgbClr val="FF0000"/>
                </a:solidFill>
              </a:rPr>
              <a:t>this</a:t>
            </a:r>
            <a:r>
              <a:rPr lang="zh-CN" altLang="en-US" sz="2600" dirty="0">
                <a:solidFill>
                  <a:srgbClr val="FF0000"/>
                </a:solidFill>
              </a:rPr>
              <a:t>指针</a:t>
            </a:r>
            <a:r>
              <a:rPr lang="zh-CN" altLang="en-US" sz="2600" dirty="0"/>
              <a:t>，它是同类的所有对象共享的资源，只有一个共用的副本，因此</a:t>
            </a:r>
            <a:r>
              <a:rPr lang="zh-CN" altLang="en-US" sz="2600" dirty="0">
                <a:solidFill>
                  <a:srgbClr val="FF0000"/>
                </a:solidFill>
              </a:rPr>
              <a:t>不能直接访问非静态的数据成员</a:t>
            </a:r>
            <a:r>
              <a:rPr lang="zh-CN" altLang="en-US" sz="2600" dirty="0"/>
              <a:t>，必须</a:t>
            </a:r>
            <a:r>
              <a:rPr lang="zh-CN" altLang="en-US" sz="2600" dirty="0">
                <a:solidFill>
                  <a:srgbClr val="FF0000"/>
                </a:solidFill>
              </a:rPr>
              <a:t>通过某个该类对象才能访问</a:t>
            </a:r>
            <a:r>
              <a:rPr lang="zh-CN" altLang="en-US" sz="2600" dirty="0"/>
              <a:t>。而一般的成员函数都含有一个</a:t>
            </a:r>
            <a:r>
              <a:rPr lang="en-US" altLang="zh-CN" sz="2600" dirty="0"/>
              <a:t>this</a:t>
            </a:r>
            <a:r>
              <a:rPr lang="zh-CN" altLang="en-US" sz="2600" dirty="0"/>
              <a:t>指针，指向对象自身，可以直接访问非静态的数据成员</a:t>
            </a:r>
            <a:endParaRPr lang="zh-CN" altLang="en-US" sz="2600" dirty="0"/>
          </a:p>
          <a:p>
            <a:pPr marL="539750" indent="-360045">
              <a:lnSpc>
                <a:spcPct val="140000"/>
              </a:lnSpc>
              <a:defRPr/>
            </a:pPr>
            <a:r>
              <a:rPr lang="zh-CN" altLang="en-US" sz="2600" dirty="0">
                <a:solidFill>
                  <a:srgbClr val="3333FF"/>
                </a:solidFill>
              </a:rPr>
              <a:t>静态成员函数</a:t>
            </a:r>
            <a:r>
              <a:rPr lang="zh-CN" altLang="en-US" sz="2600" dirty="0"/>
              <a:t>访问的基本都是</a:t>
            </a:r>
            <a:r>
              <a:rPr lang="zh-CN" altLang="en-US" sz="2600" dirty="0">
                <a:solidFill>
                  <a:srgbClr val="3333FF"/>
                </a:solidFill>
              </a:rPr>
              <a:t>静态数据成员</a:t>
            </a:r>
            <a:r>
              <a:rPr lang="zh-CN" altLang="en-US" sz="2600" dirty="0"/>
              <a:t>或</a:t>
            </a:r>
            <a:r>
              <a:rPr lang="zh-CN" altLang="en-US" sz="2600" dirty="0">
                <a:solidFill>
                  <a:srgbClr val="3333FF"/>
                </a:solidFill>
              </a:rPr>
              <a:t>全局变量</a:t>
            </a:r>
            <a:endParaRPr lang="zh-CN" altLang="en-US" sz="2600" dirty="0">
              <a:solidFill>
                <a:srgbClr val="3333FF"/>
              </a:solidFill>
            </a:endParaRPr>
          </a:p>
          <a:p>
            <a:pPr marL="539750" indent="-360045">
              <a:lnSpc>
                <a:spcPct val="140000"/>
              </a:lnSpc>
              <a:defRPr/>
            </a:pPr>
            <a:r>
              <a:rPr lang="zh-CN" altLang="en-US" sz="2600" dirty="0"/>
              <a:t>由于静态成员函数属于类独占的成员函数，因此</a:t>
            </a:r>
            <a:r>
              <a:rPr lang="zh-CN" altLang="en-US" sz="2600" dirty="0">
                <a:solidFill>
                  <a:srgbClr val="CC0099"/>
                </a:solidFill>
              </a:rPr>
              <a:t>访问静态成员函数的消息接收者不是类对象，而是类自身</a:t>
            </a:r>
            <a:r>
              <a:rPr lang="zh-CN" altLang="en-US" sz="2600" dirty="0"/>
              <a:t>。在调用静态成员函数的前面，必须</a:t>
            </a:r>
            <a:r>
              <a:rPr lang="zh-CN" altLang="en-US" sz="2600" dirty="0">
                <a:solidFill>
                  <a:srgbClr val="CC0099"/>
                </a:solidFill>
              </a:rPr>
              <a:t>缀上对象名或类名</a:t>
            </a:r>
            <a:r>
              <a:rPr lang="zh-CN" altLang="en-US" sz="2600" dirty="0"/>
              <a:t>，经常使用</a:t>
            </a:r>
            <a:r>
              <a:rPr lang="zh-CN" altLang="en-US" sz="2600" dirty="0">
                <a:solidFill>
                  <a:srgbClr val="CC0099"/>
                </a:solidFill>
              </a:rPr>
              <a:t>类名</a:t>
            </a:r>
            <a:endParaRPr lang="zh-CN" altLang="en-US" sz="2600" dirty="0">
              <a:solidFill>
                <a:srgbClr val="CC0099"/>
              </a:solidFill>
            </a:endParaRPr>
          </a:p>
        </p:txBody>
      </p:sp>
      <p:sp>
        <p:nvSpPr>
          <p:cNvPr id="51203" name="标题 4"/>
          <p:cNvSpPr>
            <a:spLocks noGrp="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GB">
                <a:effectLst/>
              </a:rPr>
              <a:t>3.5 </a:t>
            </a:r>
            <a:r>
              <a:rPr lang="zh-CN" altLang="en-US">
                <a:effectLst/>
              </a:rPr>
              <a:t>静态成员</a:t>
            </a:r>
            <a:endParaRPr lang="zh-CN" altLang="en-US">
              <a:effectLs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type="body" idx="1"/>
          </p:nvPr>
        </p:nvSpPr>
        <p:spPr>
          <a:xfrm>
            <a:off x="495300" y="981075"/>
            <a:ext cx="9288463" cy="5876925"/>
          </a:xfrm>
        </p:spPr>
        <p:txBody>
          <a:bodyPr lIns="36000" tIns="36000" rIns="36000"/>
          <a:lstStyle/>
          <a:p>
            <a:pPr>
              <a:buFont typeface="Wingdings" panose="05000000000000000000" pitchFamily="2" charset="2"/>
              <a:buNone/>
              <a:defRPr/>
            </a:pPr>
            <a:r>
              <a:rPr lang="en-US" altLang="zh-CN" dirty="0">
                <a:solidFill>
                  <a:srgbClr val="3333FF"/>
                </a:solidFill>
              </a:rPr>
              <a:t>2</a:t>
            </a:r>
            <a:r>
              <a:rPr lang="zh-CN" altLang="en-US" dirty="0">
                <a:solidFill>
                  <a:srgbClr val="3333FF"/>
                </a:solidFill>
              </a:rPr>
              <a:t>、静态成员函数</a:t>
            </a:r>
            <a:endParaRPr lang="en-US" altLang="zh-CN" dirty="0">
              <a:solidFill>
                <a:srgbClr val="3333FF"/>
              </a:solidFill>
            </a:endParaRPr>
          </a:p>
          <a:p>
            <a:pPr marL="539750" indent="-360045">
              <a:lnSpc>
                <a:spcPct val="120000"/>
              </a:lnSpc>
              <a:spcBef>
                <a:spcPts val="600"/>
              </a:spcBef>
              <a:spcAft>
                <a:spcPts val="600"/>
              </a:spcAft>
              <a:defRPr/>
            </a:pPr>
            <a:r>
              <a:rPr lang="zh-CN" altLang="en-US" sz="2800" dirty="0"/>
              <a:t>一个类的</a:t>
            </a:r>
            <a:r>
              <a:rPr lang="zh-CN" altLang="en-US" sz="2800" dirty="0">
                <a:solidFill>
                  <a:srgbClr val="CC0099"/>
                </a:solidFill>
              </a:rPr>
              <a:t>静态成员函数</a:t>
            </a:r>
            <a:r>
              <a:rPr lang="zh-CN" altLang="en-US" sz="2800" dirty="0"/>
              <a:t>与非静态成员函数不同，它</a:t>
            </a:r>
            <a:r>
              <a:rPr lang="zh-CN" altLang="en-US" sz="2800" dirty="0">
                <a:solidFill>
                  <a:srgbClr val="CC0099"/>
                </a:solidFill>
              </a:rPr>
              <a:t>不需要创建该类任何对象就可以被调用</a:t>
            </a:r>
            <a:r>
              <a:rPr lang="zh-CN" altLang="en-US" sz="2800" dirty="0"/>
              <a:t>。静态成员函数的使用虽然不针对某个特定的对象，但在使用时，最好已经存在该类的对象，否则无意义</a:t>
            </a:r>
            <a:endParaRPr lang="zh-CN" altLang="en-US" sz="2800" dirty="0"/>
          </a:p>
          <a:p>
            <a:pPr marL="539750" indent="-360045">
              <a:lnSpc>
                <a:spcPct val="120000"/>
              </a:lnSpc>
              <a:spcBef>
                <a:spcPts val="600"/>
              </a:spcBef>
              <a:spcAft>
                <a:spcPts val="600"/>
              </a:spcAft>
              <a:defRPr/>
            </a:pPr>
            <a:r>
              <a:rPr lang="zh-CN" altLang="en-US" sz="2800" dirty="0">
                <a:solidFill>
                  <a:srgbClr val="FF0000"/>
                </a:solidFill>
              </a:rPr>
              <a:t>静态成员函数不能是虚函数</a:t>
            </a:r>
            <a:r>
              <a:rPr lang="zh-CN" altLang="en-US" sz="2800" dirty="0"/>
              <a:t>（虚函数的概念参见第6章），</a:t>
            </a:r>
            <a:r>
              <a:rPr lang="zh-CN" altLang="en-US" sz="2800" dirty="0">
                <a:solidFill>
                  <a:srgbClr val="CC0099"/>
                </a:solidFill>
              </a:rPr>
              <a:t>若非静态成员函数和静态成员函数具有相同的名字和参数类型将是非法的</a:t>
            </a:r>
            <a:endParaRPr lang="en-US" altLang="zh-CN" sz="2800" dirty="0">
              <a:solidFill>
                <a:srgbClr val="CC0099"/>
              </a:solidFill>
            </a:endParaRPr>
          </a:p>
          <a:p>
            <a:pPr marL="0" indent="0" algn="ctr">
              <a:lnSpc>
                <a:spcPct val="120000"/>
              </a:lnSpc>
              <a:spcBef>
                <a:spcPts val="600"/>
              </a:spcBef>
              <a:spcAft>
                <a:spcPts val="600"/>
              </a:spcAft>
              <a:buFont typeface="Wingdings" panose="05000000000000000000" pitchFamily="2" charset="2"/>
              <a:buNone/>
              <a:defRPr/>
            </a:pPr>
            <a:r>
              <a:rPr lang="zh-CN" altLang="en-US" sz="2800" dirty="0">
                <a:solidFill>
                  <a:srgbClr val="FFC000"/>
                </a:solidFill>
                <a:hlinkClick r:id="rId1"/>
              </a:rPr>
              <a:t>【例3.19】</a:t>
            </a:r>
            <a:r>
              <a:rPr lang="zh-CN" altLang="en-US" sz="2800" dirty="0"/>
              <a:t>静态数据成员和静态成员函数使用举例</a:t>
            </a:r>
            <a:endParaRPr lang="zh-CN" altLang="en-US" sz="2800" dirty="0"/>
          </a:p>
          <a:p>
            <a:pPr marL="0" indent="0" algn="ctr">
              <a:lnSpc>
                <a:spcPct val="120000"/>
              </a:lnSpc>
              <a:spcBef>
                <a:spcPts val="600"/>
              </a:spcBef>
              <a:spcAft>
                <a:spcPts val="600"/>
              </a:spcAft>
              <a:buFont typeface="Wingdings" panose="05000000000000000000" pitchFamily="2" charset="2"/>
              <a:buNone/>
              <a:defRPr/>
            </a:pPr>
            <a:r>
              <a:rPr lang="zh-CN" altLang="en-US" sz="2800" dirty="0">
                <a:solidFill>
                  <a:srgbClr val="FFC000"/>
                </a:solidFill>
                <a:hlinkClick r:id="rId2"/>
              </a:rPr>
              <a:t>【例3.20】</a:t>
            </a:r>
            <a:r>
              <a:rPr lang="zh-CN" altLang="en-US" sz="2800" dirty="0"/>
              <a:t>静态成员（学生链表的构建和使用） </a:t>
            </a:r>
            <a:endParaRPr lang="zh-CN" altLang="en-US" sz="2800" dirty="0"/>
          </a:p>
        </p:txBody>
      </p:sp>
      <p:sp>
        <p:nvSpPr>
          <p:cNvPr id="52227" name="标题 4"/>
          <p:cNvSpPr>
            <a:spLocks noGrp="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GB">
                <a:effectLst/>
              </a:rPr>
              <a:t>3.5 </a:t>
            </a:r>
            <a:r>
              <a:rPr lang="zh-CN" altLang="en-US">
                <a:effectLst/>
              </a:rPr>
              <a:t>静态成员</a:t>
            </a:r>
            <a:endParaRPr lang="zh-CN" altLang="en-US">
              <a:effectLs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Rectangle 3"/>
          <p:cNvSpPr>
            <a:spLocks noGrp="1" noChangeArrowheads="1"/>
          </p:cNvSpPr>
          <p:nvPr>
            <p:ph type="body" idx="1"/>
          </p:nvPr>
        </p:nvSpPr>
        <p:spPr>
          <a:xfrm>
            <a:off x="495300" y="981075"/>
            <a:ext cx="9137650" cy="5688013"/>
          </a:xfrm>
        </p:spPr>
        <p:txBody>
          <a:bodyPr lIns="36000" tIns="36000" rIns="36000"/>
          <a:lstStyle/>
          <a:p>
            <a:pPr marL="0" indent="720090">
              <a:lnSpc>
                <a:spcPct val="130000"/>
              </a:lnSpc>
              <a:spcBef>
                <a:spcPts val="600"/>
              </a:spcBef>
              <a:spcAft>
                <a:spcPts val="600"/>
              </a:spcAft>
              <a:buFont typeface="Wingdings" panose="05000000000000000000" pitchFamily="2" charset="2"/>
              <a:buNone/>
              <a:defRPr/>
            </a:pPr>
            <a:r>
              <a:rPr lang="en-US" altLang="zh-CN" sz="2800" dirty="0"/>
              <a:t>C++</a:t>
            </a:r>
            <a:r>
              <a:rPr lang="zh-CN" altLang="en-US" sz="2800" dirty="0"/>
              <a:t>提供一种特殊的指针，它指向类的成员，而不是该类的一个对象中该成员的一个实例，这种指针称为</a:t>
            </a:r>
            <a:r>
              <a:rPr lang="zh-CN" altLang="en-US" sz="2800" dirty="0">
                <a:solidFill>
                  <a:srgbClr val="FF0000"/>
                </a:solidFill>
              </a:rPr>
              <a:t>指向类成员的指针（或成员指针），相当于一个地址偏移量</a:t>
            </a:r>
            <a:endParaRPr lang="zh-CN" altLang="en-US" sz="2800" dirty="0">
              <a:solidFill>
                <a:srgbClr val="FF0000"/>
              </a:solidFill>
            </a:endParaRPr>
          </a:p>
          <a:p>
            <a:pPr>
              <a:lnSpc>
                <a:spcPct val="130000"/>
              </a:lnSpc>
              <a:spcBef>
                <a:spcPts val="600"/>
              </a:spcBef>
              <a:spcAft>
                <a:spcPts val="600"/>
              </a:spcAft>
              <a:buFont typeface="Wingdings" panose="05000000000000000000" pitchFamily="2" charset="2"/>
              <a:buNone/>
              <a:defRPr/>
            </a:pPr>
            <a:r>
              <a:rPr lang="zh-CN" altLang="en-US" dirty="0">
                <a:solidFill>
                  <a:srgbClr val="3333FF"/>
                </a:solidFill>
              </a:rPr>
              <a:t>1、类外指向类内数据成员的指针</a:t>
            </a:r>
            <a:endParaRPr lang="zh-CN" altLang="en-US" dirty="0">
              <a:solidFill>
                <a:srgbClr val="3333FF"/>
              </a:solidFill>
            </a:endParaRPr>
          </a:p>
          <a:p>
            <a:pPr marL="0" indent="683895">
              <a:lnSpc>
                <a:spcPct val="130000"/>
              </a:lnSpc>
              <a:spcBef>
                <a:spcPts val="600"/>
              </a:spcBef>
              <a:spcAft>
                <a:spcPts val="600"/>
              </a:spcAft>
              <a:buFont typeface="Wingdings" panose="05000000000000000000" pitchFamily="2" charset="2"/>
              <a:buNone/>
              <a:defRPr/>
            </a:pPr>
            <a:r>
              <a:rPr lang="zh-CN" altLang="en-US" sz="2800" dirty="0"/>
              <a:t>声明形式为：</a:t>
            </a:r>
            <a:endParaRPr lang="zh-CN" altLang="en-US" sz="2800" dirty="0"/>
          </a:p>
          <a:p>
            <a:pPr marL="0" indent="0" algn="ctr">
              <a:lnSpc>
                <a:spcPct val="130000"/>
              </a:lnSpc>
              <a:spcBef>
                <a:spcPts val="600"/>
              </a:spcBef>
              <a:spcAft>
                <a:spcPts val="600"/>
              </a:spcAft>
              <a:buFont typeface="Wingdings" panose="05000000000000000000" pitchFamily="2" charset="2"/>
              <a:buNone/>
              <a:defRPr/>
            </a:pPr>
            <a:r>
              <a:rPr lang="zh-CN" altLang="en-US" sz="2800" dirty="0">
                <a:solidFill>
                  <a:srgbClr val="FF0000"/>
                </a:solidFill>
              </a:rPr>
              <a:t>类型符  类名∷*指针名=类中数据成员地址描述</a:t>
            </a:r>
            <a:r>
              <a:rPr lang="en-US" altLang="zh-CN" sz="2800" dirty="0">
                <a:solidFill>
                  <a:srgbClr val="FF0000"/>
                </a:solidFill>
              </a:rPr>
              <a:t>;</a:t>
            </a:r>
            <a:endParaRPr lang="en-US" altLang="zh-CN" sz="2800" dirty="0">
              <a:solidFill>
                <a:srgbClr val="FF0000"/>
              </a:solidFill>
            </a:endParaRPr>
          </a:p>
          <a:p>
            <a:pPr marL="0" indent="683895">
              <a:lnSpc>
                <a:spcPct val="130000"/>
              </a:lnSpc>
              <a:spcBef>
                <a:spcPts val="600"/>
              </a:spcBef>
              <a:spcAft>
                <a:spcPts val="600"/>
              </a:spcAft>
              <a:buFont typeface="Wingdings" panose="05000000000000000000" pitchFamily="2" charset="2"/>
              <a:buNone/>
              <a:defRPr/>
            </a:pPr>
            <a:r>
              <a:rPr lang="zh-CN" altLang="en-US" sz="2800" dirty="0"/>
              <a:t>这里的</a:t>
            </a:r>
            <a:r>
              <a:rPr lang="zh-CN" altLang="en-US" sz="2800" dirty="0">
                <a:solidFill>
                  <a:srgbClr val="FF0000"/>
                </a:solidFill>
              </a:rPr>
              <a:t>数据成员只能是在</a:t>
            </a:r>
            <a:r>
              <a:rPr lang="en-US" altLang="zh-CN" sz="2800" dirty="0">
                <a:solidFill>
                  <a:srgbClr val="FF0000"/>
                </a:solidFill>
              </a:rPr>
              <a:t>public</a:t>
            </a:r>
            <a:r>
              <a:rPr lang="zh-CN" altLang="en-US" sz="2800" dirty="0">
                <a:solidFill>
                  <a:srgbClr val="FF0000"/>
                </a:solidFill>
              </a:rPr>
              <a:t>区域中声明的</a:t>
            </a:r>
            <a:endParaRPr lang="zh-CN" altLang="en-US" sz="2800" dirty="0">
              <a:solidFill>
                <a:srgbClr val="FF0000"/>
              </a:solidFill>
            </a:endParaRPr>
          </a:p>
          <a:p>
            <a:pPr marL="0" indent="0" algn="ctr">
              <a:lnSpc>
                <a:spcPct val="150000"/>
              </a:lnSpc>
              <a:spcBef>
                <a:spcPts val="2400"/>
              </a:spcBef>
              <a:spcAft>
                <a:spcPts val="2400"/>
              </a:spcAft>
              <a:buFont typeface="Wingdings" panose="05000000000000000000" pitchFamily="2" charset="2"/>
              <a:buNone/>
              <a:defRPr/>
            </a:pPr>
            <a:r>
              <a:rPr lang="zh-CN" altLang="en-US" sz="2800" dirty="0">
                <a:hlinkClick r:id="rId1" action="ppaction://hlinkfile"/>
              </a:rPr>
              <a:t>【例3.21】</a:t>
            </a:r>
            <a:r>
              <a:rPr lang="zh-CN" altLang="en-US" sz="2800" dirty="0"/>
              <a:t>类外指向类内数据成员的指针</a:t>
            </a:r>
            <a:endParaRPr lang="zh-CN" altLang="en-US" sz="2800" dirty="0"/>
          </a:p>
        </p:txBody>
      </p:sp>
      <p:sp>
        <p:nvSpPr>
          <p:cNvPr id="53251" name="标题 4"/>
          <p:cNvSpPr>
            <a:spLocks noGrp="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en-US" altLang="zh-CN">
                <a:effectLst/>
              </a:rPr>
              <a:t>3.6 </a:t>
            </a:r>
            <a:r>
              <a:rPr lang="zh-CN" altLang="en-US">
                <a:effectLst/>
              </a:rPr>
              <a:t>指向类成员的指针</a:t>
            </a:r>
            <a:endParaRPr lang="zh-CN" altLang="en-US">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a:effectLst/>
              </a:rPr>
              <a:t>有关类定义的几点说明：</a:t>
            </a:r>
            <a:endParaRPr lang="zh-CN" altLang="en-US">
              <a:effectLst/>
            </a:endParaRPr>
          </a:p>
        </p:txBody>
      </p:sp>
      <p:sp>
        <p:nvSpPr>
          <p:cNvPr id="8195" name="Rectangle 3"/>
          <p:cNvSpPr>
            <a:spLocks noGrp="1" noChangeArrowheads="1"/>
          </p:cNvSpPr>
          <p:nvPr>
            <p:ph type="body" idx="1"/>
          </p:nvPr>
        </p:nvSpPr>
        <p:spPr bwMode="auto">
          <a:xfrm>
            <a:off x="495300" y="981075"/>
            <a:ext cx="9251950" cy="5759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40000"/>
              </a:lnSpc>
              <a:spcBef>
                <a:spcPts val="600"/>
              </a:spcBef>
              <a:spcAft>
                <a:spcPts val="600"/>
              </a:spcAft>
            </a:pPr>
            <a:r>
              <a:rPr lang="en-US" altLang="zh-CN" sz="2800">
                <a:solidFill>
                  <a:srgbClr val="FF0000"/>
                </a:solidFill>
              </a:rPr>
              <a:t>class</a:t>
            </a:r>
            <a:r>
              <a:rPr lang="zh-CN" altLang="en-US" sz="2800"/>
              <a:t>是定义类的</a:t>
            </a:r>
            <a:r>
              <a:rPr lang="zh-CN" altLang="en-US" sz="2800">
                <a:solidFill>
                  <a:srgbClr val="3333FF"/>
                </a:solidFill>
              </a:rPr>
              <a:t>关键字</a:t>
            </a:r>
            <a:r>
              <a:rPr lang="zh-CN" altLang="en-US" sz="2800"/>
              <a:t>，</a:t>
            </a:r>
            <a:r>
              <a:rPr lang="zh-CN" altLang="en-US" sz="2800">
                <a:solidFill>
                  <a:srgbClr val="FF0000"/>
                </a:solidFill>
              </a:rPr>
              <a:t>类名</a:t>
            </a:r>
            <a:r>
              <a:rPr lang="zh-CN" altLang="en-US" sz="2800"/>
              <a:t>是一种</a:t>
            </a:r>
            <a:r>
              <a:rPr lang="zh-CN" altLang="en-US" sz="2800">
                <a:solidFill>
                  <a:srgbClr val="3333FF"/>
                </a:solidFill>
              </a:rPr>
              <a:t>标识符</a:t>
            </a:r>
            <a:r>
              <a:rPr lang="zh-CN" altLang="en-US" sz="2800"/>
              <a:t>，必须符合</a:t>
            </a:r>
            <a:r>
              <a:rPr lang="en-US" altLang="zh-CN" sz="2800"/>
              <a:t>C++</a:t>
            </a:r>
            <a:r>
              <a:rPr lang="zh-CN" altLang="en-US" sz="2800"/>
              <a:t>标识符的命名规则。</a:t>
            </a:r>
            <a:r>
              <a:rPr lang="en-US" altLang="zh-CN" sz="2800">
                <a:solidFill>
                  <a:srgbClr val="FF0000"/>
                </a:solidFill>
              </a:rPr>
              <a:t>{}</a:t>
            </a:r>
            <a:r>
              <a:rPr lang="zh-CN" altLang="en-US" sz="2800"/>
              <a:t>是</a:t>
            </a:r>
            <a:r>
              <a:rPr lang="zh-CN" altLang="en-US" sz="2800">
                <a:solidFill>
                  <a:srgbClr val="3333FF"/>
                </a:solidFill>
              </a:rPr>
              <a:t>类的定义体部分</a:t>
            </a:r>
            <a:r>
              <a:rPr lang="zh-CN" altLang="en-US" sz="2800"/>
              <a:t>，用于说明该类的成员，类的成员包括</a:t>
            </a:r>
            <a:r>
              <a:rPr lang="zh-CN" altLang="en-US" sz="2800">
                <a:solidFill>
                  <a:srgbClr val="FF0000"/>
                </a:solidFill>
              </a:rPr>
              <a:t>数据成员</a:t>
            </a:r>
            <a:r>
              <a:rPr lang="zh-CN" altLang="en-US" sz="2800"/>
              <a:t>和</a:t>
            </a:r>
            <a:r>
              <a:rPr lang="zh-CN" altLang="en-US" sz="2800">
                <a:solidFill>
                  <a:srgbClr val="FF0000"/>
                </a:solidFill>
              </a:rPr>
              <a:t>成员函数</a:t>
            </a:r>
            <a:endParaRPr lang="en-US" altLang="zh-CN" sz="2800">
              <a:solidFill>
                <a:srgbClr val="FF0000"/>
              </a:solidFill>
            </a:endParaRPr>
          </a:p>
          <a:p>
            <a:pPr>
              <a:lnSpc>
                <a:spcPct val="140000"/>
              </a:lnSpc>
              <a:spcBef>
                <a:spcPts val="600"/>
              </a:spcBef>
              <a:spcAft>
                <a:spcPts val="600"/>
              </a:spcAft>
            </a:pPr>
            <a:r>
              <a:rPr lang="zh-CN" altLang="en-US" sz="2800"/>
              <a:t>一般情况下，类名的第一个字母大写</a:t>
            </a:r>
            <a:endParaRPr lang="zh-CN" altLang="en-US" sz="2800"/>
          </a:p>
          <a:p>
            <a:pPr>
              <a:lnSpc>
                <a:spcPct val="140000"/>
              </a:lnSpc>
              <a:spcBef>
                <a:spcPts val="600"/>
              </a:spcBef>
              <a:spcAft>
                <a:spcPts val="600"/>
              </a:spcAft>
            </a:pPr>
            <a:r>
              <a:rPr lang="zh-CN" altLang="en-US" sz="2800"/>
              <a:t>类成员有三种访问权限，分别是</a:t>
            </a:r>
            <a:r>
              <a:rPr lang="en-US" altLang="zh-CN" sz="2800">
                <a:solidFill>
                  <a:srgbClr val="FF0000"/>
                </a:solidFill>
              </a:rPr>
              <a:t>public</a:t>
            </a:r>
            <a:r>
              <a:rPr lang="zh-CN" altLang="en-US" sz="2800">
                <a:solidFill>
                  <a:srgbClr val="FF0000"/>
                </a:solidFill>
              </a:rPr>
              <a:t>（公有）</a:t>
            </a:r>
            <a:r>
              <a:rPr lang="zh-CN" altLang="en-US" sz="2800"/>
              <a:t>、</a:t>
            </a:r>
            <a:r>
              <a:rPr lang="en-US" altLang="zh-CN" sz="2800">
                <a:solidFill>
                  <a:srgbClr val="FF0000"/>
                </a:solidFill>
              </a:rPr>
              <a:t>protected</a:t>
            </a:r>
            <a:r>
              <a:rPr lang="zh-CN" altLang="en-US" sz="2800">
                <a:solidFill>
                  <a:srgbClr val="FF0000"/>
                </a:solidFill>
              </a:rPr>
              <a:t>（保护）</a:t>
            </a:r>
            <a:r>
              <a:rPr lang="zh-CN" altLang="en-US" sz="2800"/>
              <a:t>和</a:t>
            </a:r>
            <a:r>
              <a:rPr lang="en-US" altLang="zh-CN" sz="2800">
                <a:solidFill>
                  <a:srgbClr val="FF0000"/>
                </a:solidFill>
              </a:rPr>
              <a:t>private</a:t>
            </a:r>
            <a:r>
              <a:rPr lang="zh-CN" altLang="en-US" sz="2800">
                <a:solidFill>
                  <a:srgbClr val="FF0000"/>
                </a:solidFill>
              </a:rPr>
              <a:t>（私有）。</a:t>
            </a:r>
            <a:r>
              <a:rPr lang="zh-CN" altLang="en-US" sz="2800"/>
              <a:t>在每种访问权限下，均可以</a:t>
            </a:r>
            <a:r>
              <a:rPr lang="zh-CN" altLang="en-US" sz="2800">
                <a:solidFill>
                  <a:srgbClr val="3333FF"/>
                </a:solidFill>
              </a:rPr>
              <a:t>定义若干数据成员和成员函数</a:t>
            </a:r>
            <a:r>
              <a:rPr lang="zh-CN" altLang="en-US" sz="2800"/>
              <a:t>。其中，</a:t>
            </a:r>
            <a:r>
              <a:rPr lang="zh-CN" altLang="en-US" sz="2800">
                <a:solidFill>
                  <a:srgbClr val="FF0000"/>
                </a:solidFill>
              </a:rPr>
              <a:t>类外</a:t>
            </a:r>
            <a:r>
              <a:rPr lang="zh-CN" altLang="en-US" sz="2800">
                <a:solidFill>
                  <a:srgbClr val="3333FF"/>
                </a:solidFill>
              </a:rPr>
              <a:t>可以访问</a:t>
            </a:r>
            <a:r>
              <a:rPr lang="zh-CN" altLang="en-US" sz="2800"/>
              <a:t>声明为</a:t>
            </a:r>
            <a:r>
              <a:rPr lang="en-US" altLang="zh-CN" sz="2800">
                <a:solidFill>
                  <a:srgbClr val="3333FF"/>
                </a:solidFill>
              </a:rPr>
              <a:t>public</a:t>
            </a:r>
            <a:r>
              <a:rPr lang="zh-CN" altLang="en-US" sz="2800">
                <a:solidFill>
                  <a:srgbClr val="3333FF"/>
                </a:solidFill>
              </a:rPr>
              <a:t>的成员</a:t>
            </a:r>
            <a:r>
              <a:rPr lang="zh-CN" altLang="en-US" sz="2800"/>
              <a:t>，但</a:t>
            </a:r>
            <a:r>
              <a:rPr lang="zh-CN" altLang="en-US" sz="2800">
                <a:solidFill>
                  <a:srgbClr val="3333FF"/>
                </a:solidFill>
              </a:rPr>
              <a:t>不能直接访问</a:t>
            </a:r>
            <a:r>
              <a:rPr lang="zh-CN" altLang="en-US" sz="2800"/>
              <a:t>声明为</a:t>
            </a:r>
            <a:r>
              <a:rPr lang="en-US" altLang="zh-CN" sz="2800">
                <a:solidFill>
                  <a:srgbClr val="3333FF"/>
                </a:solidFill>
              </a:rPr>
              <a:t>protected</a:t>
            </a:r>
            <a:r>
              <a:rPr lang="zh-CN" altLang="en-US" sz="2800"/>
              <a:t>和</a:t>
            </a:r>
            <a:r>
              <a:rPr lang="en-US" altLang="zh-CN" sz="2800">
                <a:solidFill>
                  <a:srgbClr val="3333FF"/>
                </a:solidFill>
              </a:rPr>
              <a:t>private</a:t>
            </a:r>
            <a:r>
              <a:rPr lang="zh-CN" altLang="en-US" sz="2800">
                <a:solidFill>
                  <a:srgbClr val="3333FF"/>
                </a:solidFill>
              </a:rPr>
              <a:t>的成员</a:t>
            </a:r>
            <a:endParaRPr lang="zh-CN" altLang="en-US" sz="2800">
              <a:solidFill>
                <a:srgbClr val="3333FF"/>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en-US" altLang="zh-CN">
                <a:effectLst/>
              </a:rPr>
              <a:t>3.6 </a:t>
            </a:r>
            <a:r>
              <a:rPr lang="zh-CN" altLang="en-US">
                <a:effectLst/>
              </a:rPr>
              <a:t>指向类成员的指针</a:t>
            </a:r>
            <a:endParaRPr lang="zh-CN" altLang="en-US">
              <a:effectLst/>
            </a:endParaRPr>
          </a:p>
        </p:txBody>
      </p:sp>
      <p:sp>
        <p:nvSpPr>
          <p:cNvPr id="44035" name="Rectangle 3"/>
          <p:cNvSpPr>
            <a:spLocks noGrp="1" noChangeArrowheads="1"/>
          </p:cNvSpPr>
          <p:nvPr>
            <p:ph type="body" idx="1"/>
          </p:nvPr>
        </p:nvSpPr>
        <p:spPr bwMode="auto">
          <a:xfrm>
            <a:off x="495300" y="981075"/>
            <a:ext cx="9210675" cy="5759450"/>
          </a:xfrm>
        </p:spPr>
        <p:txBody>
          <a:bodyPr vert="horz" wrap="square" lIns="91440" tIns="45720" rIns="91440" bIns="45720" numCol="1" anchor="t" anchorCtr="0" compatLnSpc="1"/>
          <a:lstStyle/>
          <a:p>
            <a:pPr marL="0" indent="0">
              <a:lnSpc>
                <a:spcPct val="120000"/>
              </a:lnSpc>
              <a:buFont typeface="Wingdings" panose="05000000000000000000" pitchFamily="2" charset="2"/>
              <a:buNone/>
              <a:defRPr/>
            </a:pPr>
            <a:r>
              <a:rPr lang="zh-CN" altLang="en-US" sz="2400" dirty="0">
                <a:hlinkClick r:id="rId1" action="ppaction://hlinkfile"/>
              </a:rPr>
              <a:t>【例3.21】</a:t>
            </a:r>
            <a:r>
              <a:rPr lang="zh-CN" altLang="en-US" sz="2400" dirty="0"/>
              <a:t>类外指向类内数据成员的指针</a:t>
            </a:r>
            <a:endParaRPr lang="zh-CN" altLang="en-US" sz="2400" dirty="0"/>
          </a:p>
          <a:p>
            <a:pPr marL="342900" lvl="1" indent="0">
              <a:buSzPct val="80000"/>
              <a:buFontTx/>
              <a:buNone/>
              <a:defRPr/>
            </a:pPr>
            <a:r>
              <a:rPr lang="en-US" altLang="zh-CN" sz="2000" kern="100" dirty="0">
                <a:latin typeface="楷体_GB2312"/>
                <a:ea typeface="宋体" panose="02010600030101010101" pitchFamily="2" charset="-122"/>
                <a:cs typeface="+mn-cs"/>
              </a:rPr>
              <a:t>#include&lt;iostream.h&gt;</a:t>
            </a:r>
            <a:endParaRPr lang="zh-CN" altLang="zh-CN" sz="2000" kern="100" dirty="0">
              <a:latin typeface="楷体_GB2312"/>
              <a:ea typeface="宋体" panose="02010600030101010101" pitchFamily="2" charset="-122"/>
              <a:cs typeface="+mn-cs"/>
            </a:endParaRPr>
          </a:p>
          <a:p>
            <a:pPr marL="342900" lvl="1" indent="0">
              <a:buSzPct val="80000"/>
              <a:buFontTx/>
              <a:buNone/>
              <a:defRPr/>
            </a:pPr>
            <a:r>
              <a:rPr lang="en-US" altLang="zh-CN" sz="2000" kern="100" dirty="0">
                <a:latin typeface="楷体_GB2312"/>
                <a:ea typeface="宋体" panose="02010600030101010101" pitchFamily="2" charset="-122"/>
                <a:cs typeface="+mn-cs"/>
              </a:rPr>
              <a:t>class  A{</a:t>
            </a:r>
            <a:endParaRPr lang="zh-CN" altLang="zh-CN" sz="2000" kern="100" dirty="0">
              <a:latin typeface="楷体_GB2312"/>
              <a:ea typeface="宋体" panose="02010600030101010101" pitchFamily="2" charset="-122"/>
              <a:cs typeface="+mn-cs"/>
            </a:endParaRPr>
          </a:p>
          <a:p>
            <a:pPr marL="342900" lvl="1" indent="0">
              <a:buSzPct val="80000"/>
              <a:buFontTx/>
              <a:buNone/>
              <a:defRPr/>
            </a:pPr>
            <a:r>
              <a:rPr lang="en-US" altLang="zh-CN" sz="2000" kern="100" dirty="0">
                <a:latin typeface="楷体_GB2312"/>
                <a:ea typeface="宋体" panose="02010600030101010101" pitchFamily="2" charset="-122"/>
                <a:cs typeface="+mn-cs"/>
              </a:rPr>
              <a:t>    public:</a:t>
            </a:r>
            <a:endParaRPr lang="zh-CN" altLang="zh-CN" sz="2000" kern="100" dirty="0">
              <a:latin typeface="楷体_GB2312"/>
              <a:ea typeface="宋体" panose="02010600030101010101" pitchFamily="2" charset="-122"/>
              <a:cs typeface="+mn-cs"/>
            </a:endParaRPr>
          </a:p>
          <a:p>
            <a:pPr indent="0">
              <a:buFont typeface="Wingdings" panose="05000000000000000000" pitchFamily="2" charset="2"/>
              <a:buNone/>
              <a:defRPr/>
            </a:pPr>
            <a:r>
              <a:rPr lang="en-US" altLang="zh-CN" sz="2000" kern="100" dirty="0">
                <a:latin typeface="楷体_GB2312"/>
                <a:ea typeface="宋体" panose="02010600030101010101" pitchFamily="2" charset="-122"/>
              </a:rPr>
              <a:t>         </a:t>
            </a:r>
            <a:r>
              <a:rPr lang="en-US" altLang="zh-CN" sz="2000" kern="100" dirty="0">
                <a:solidFill>
                  <a:srgbClr val="FF0000"/>
                </a:solidFill>
                <a:highlight>
                  <a:srgbClr val="FFFF00"/>
                </a:highlight>
                <a:latin typeface="楷体_GB2312"/>
                <a:ea typeface="宋体" panose="02010600030101010101" pitchFamily="2" charset="-122"/>
              </a:rPr>
              <a:t>int  </a:t>
            </a:r>
            <a:r>
              <a:rPr lang="en-US" altLang="zh-CN" sz="2000" kern="100" dirty="0" err="1">
                <a:solidFill>
                  <a:srgbClr val="FF0000"/>
                </a:solidFill>
                <a:highlight>
                  <a:srgbClr val="FFFF00"/>
                </a:highlight>
                <a:latin typeface="楷体_GB2312"/>
                <a:ea typeface="宋体" panose="02010600030101010101" pitchFamily="2" charset="-122"/>
              </a:rPr>
              <a:t>i</a:t>
            </a:r>
            <a:r>
              <a:rPr lang="en-US" altLang="zh-CN" sz="2000" kern="100" dirty="0">
                <a:solidFill>
                  <a:srgbClr val="FF0000"/>
                </a:solidFill>
                <a:highlight>
                  <a:srgbClr val="FFFF00"/>
                </a:highlight>
                <a:latin typeface="楷体_GB2312"/>
                <a:ea typeface="宋体" panose="02010600030101010101" pitchFamily="2" charset="-122"/>
              </a:rPr>
              <a:t>, *p;</a:t>
            </a:r>
            <a:r>
              <a:rPr lang="en-US" altLang="zh-CN" sz="2000" kern="100" dirty="0">
                <a:solidFill>
                  <a:srgbClr val="FF0000"/>
                </a:solidFill>
                <a:latin typeface="楷体_GB2312"/>
                <a:ea typeface="宋体" panose="02010600030101010101" pitchFamily="2" charset="-122"/>
              </a:rPr>
              <a:t>  </a:t>
            </a:r>
            <a:r>
              <a:rPr lang="en-US" altLang="zh-CN" sz="2000" kern="100" dirty="0">
                <a:latin typeface="楷体_GB2312"/>
                <a:ea typeface="宋体" panose="02010600030101010101" pitchFamily="2" charset="-122"/>
              </a:rPr>
              <a:t>  A(){ </a:t>
            </a:r>
            <a:r>
              <a:rPr lang="en-US" altLang="zh-CN" sz="2000" kern="100" dirty="0" err="1">
                <a:latin typeface="楷体_GB2312"/>
                <a:ea typeface="宋体" panose="02010600030101010101" pitchFamily="2" charset="-122"/>
              </a:rPr>
              <a:t>i</a:t>
            </a:r>
            <a:r>
              <a:rPr lang="en-US" altLang="zh-CN" sz="2000" kern="100" dirty="0">
                <a:latin typeface="楷体_GB2312"/>
                <a:ea typeface="宋体" panose="02010600030101010101" pitchFamily="2" charset="-122"/>
              </a:rPr>
              <a:t>=10; </a:t>
            </a:r>
            <a:r>
              <a:rPr lang="en-US" altLang="zh-CN" sz="2000" kern="100" dirty="0">
                <a:solidFill>
                  <a:srgbClr val="FF0000"/>
                </a:solidFill>
                <a:highlight>
                  <a:srgbClr val="FFFF00"/>
                </a:highlight>
                <a:latin typeface="楷体_GB2312"/>
                <a:ea typeface="宋体" panose="02010600030101010101" pitchFamily="2" charset="-122"/>
              </a:rPr>
              <a:t>p=&amp;</a:t>
            </a:r>
            <a:r>
              <a:rPr lang="en-US" altLang="zh-CN" sz="2000" kern="100" dirty="0" err="1">
                <a:solidFill>
                  <a:srgbClr val="FF0000"/>
                </a:solidFill>
                <a:highlight>
                  <a:srgbClr val="FFFF00"/>
                </a:highlight>
                <a:latin typeface="楷体_GB2312"/>
                <a:ea typeface="宋体" panose="02010600030101010101" pitchFamily="2" charset="-122"/>
              </a:rPr>
              <a:t>i</a:t>
            </a:r>
            <a:r>
              <a:rPr lang="en-US" altLang="zh-CN" sz="2000" kern="100" dirty="0">
                <a:solidFill>
                  <a:srgbClr val="FF0000"/>
                </a:solidFill>
                <a:highlight>
                  <a:srgbClr val="FFFF00"/>
                </a:highlight>
                <a:latin typeface="楷体_GB2312"/>
                <a:ea typeface="宋体" panose="02010600030101010101" pitchFamily="2" charset="-122"/>
              </a:rPr>
              <a:t>;</a:t>
            </a:r>
            <a:r>
              <a:rPr lang="en-US" altLang="zh-CN" sz="2000" kern="100" dirty="0">
                <a:solidFill>
                  <a:srgbClr val="FF0000"/>
                </a:solidFill>
                <a:latin typeface="楷体_GB2312"/>
                <a:ea typeface="宋体" panose="02010600030101010101" pitchFamily="2" charset="-122"/>
              </a:rPr>
              <a:t> </a:t>
            </a:r>
            <a:r>
              <a:rPr lang="en-US" altLang="zh-CN" sz="2000" kern="100" dirty="0">
                <a:latin typeface="楷体_GB2312"/>
                <a:ea typeface="宋体" panose="02010600030101010101" pitchFamily="2" charset="-122"/>
              </a:rPr>
              <a:t>}//</a:t>
            </a:r>
            <a:r>
              <a:rPr lang="zh-CN" altLang="zh-CN" sz="2000" kern="100" dirty="0">
                <a:latin typeface="楷体_GB2312"/>
                <a:ea typeface="宋体" panose="02010600030101010101" pitchFamily="2" charset="-122"/>
              </a:rPr>
              <a:t>此处</a:t>
            </a:r>
            <a:r>
              <a:rPr lang="en-US" altLang="zh-CN" sz="2000" kern="100" dirty="0">
                <a:latin typeface="楷体_GB2312"/>
                <a:ea typeface="宋体" panose="02010600030101010101" pitchFamily="2" charset="-122"/>
              </a:rPr>
              <a:t>p</a:t>
            </a:r>
            <a:r>
              <a:rPr lang="zh-CN" altLang="zh-CN" sz="2000" kern="100" dirty="0">
                <a:latin typeface="楷体_GB2312"/>
                <a:ea typeface="宋体" panose="02010600030101010101" pitchFamily="2" charset="-122"/>
              </a:rPr>
              <a:t>为类内指针</a:t>
            </a:r>
            <a:endParaRPr lang="zh-CN" altLang="zh-CN" sz="2000" kern="100" dirty="0">
              <a:latin typeface="楷体_GB2312"/>
              <a:ea typeface="宋体" panose="02010600030101010101" pitchFamily="2" charset="-122"/>
            </a:endParaRPr>
          </a:p>
          <a:p>
            <a:pPr marL="342900" lvl="1" indent="0">
              <a:buSzPct val="80000"/>
              <a:buFontTx/>
              <a:buNone/>
              <a:defRPr/>
            </a:pPr>
            <a:r>
              <a:rPr lang="en-US" altLang="zh-CN" sz="2000" kern="100" dirty="0">
                <a:latin typeface="楷体_GB2312"/>
                <a:ea typeface="宋体" panose="02010600030101010101" pitchFamily="2" charset="-122"/>
                <a:cs typeface="+mn-cs"/>
              </a:rPr>
              <a:t>};</a:t>
            </a:r>
            <a:endParaRPr lang="zh-CN" altLang="zh-CN" sz="2000" kern="100" dirty="0">
              <a:latin typeface="楷体_GB2312"/>
              <a:ea typeface="宋体" panose="02010600030101010101" pitchFamily="2" charset="-122"/>
              <a:cs typeface="+mn-cs"/>
            </a:endParaRPr>
          </a:p>
          <a:p>
            <a:pPr indent="0">
              <a:buFont typeface="Wingdings" panose="05000000000000000000" pitchFamily="2" charset="2"/>
              <a:buNone/>
              <a:defRPr/>
            </a:pPr>
            <a:r>
              <a:rPr lang="en-US" altLang="zh-CN" sz="2000" kern="100" dirty="0">
                <a:solidFill>
                  <a:srgbClr val="FF0000"/>
                </a:solidFill>
                <a:highlight>
                  <a:srgbClr val="FFFF00"/>
                </a:highlight>
                <a:latin typeface="楷体_GB2312"/>
                <a:ea typeface="宋体" panose="02010600030101010101" pitchFamily="2" charset="-122"/>
              </a:rPr>
              <a:t>int  A::*p=&amp;A::i;             //p</a:t>
            </a:r>
            <a:r>
              <a:rPr lang="zh-CN" altLang="zh-CN" sz="2000" kern="100" dirty="0">
                <a:solidFill>
                  <a:srgbClr val="FF0000"/>
                </a:solidFill>
                <a:highlight>
                  <a:srgbClr val="FFFF00"/>
                </a:highlight>
                <a:latin typeface="楷体_GB2312"/>
                <a:ea typeface="宋体" panose="02010600030101010101" pitchFamily="2" charset="-122"/>
              </a:rPr>
              <a:t>是类外指针</a:t>
            </a:r>
            <a:endParaRPr lang="zh-CN" altLang="zh-CN" sz="2000" kern="100" dirty="0">
              <a:latin typeface="楷体_GB2312"/>
              <a:ea typeface="宋体" panose="02010600030101010101" pitchFamily="2" charset="-122"/>
            </a:endParaRPr>
          </a:p>
          <a:p>
            <a:pPr marL="342900" lvl="1" indent="0">
              <a:buSzPct val="80000"/>
              <a:buFontTx/>
              <a:buNone/>
              <a:defRPr/>
            </a:pPr>
            <a:r>
              <a:rPr lang="en-US" altLang="zh-CN" sz="2000" kern="100" dirty="0">
                <a:latin typeface="楷体_GB2312"/>
                <a:ea typeface="宋体" panose="02010600030101010101" pitchFamily="2" charset="-122"/>
                <a:cs typeface="+mn-cs"/>
              </a:rPr>
              <a:t>void  main(){</a:t>
            </a:r>
            <a:endParaRPr lang="zh-CN" altLang="zh-CN" sz="2000" kern="100" dirty="0">
              <a:latin typeface="楷体_GB2312"/>
              <a:ea typeface="宋体" panose="02010600030101010101" pitchFamily="2" charset="-122"/>
              <a:cs typeface="+mn-cs"/>
            </a:endParaRPr>
          </a:p>
          <a:p>
            <a:pPr indent="0">
              <a:buFont typeface="Wingdings" panose="05000000000000000000" pitchFamily="2" charset="2"/>
              <a:buNone/>
              <a:defRPr/>
            </a:pPr>
            <a:r>
              <a:rPr lang="en-US" altLang="zh-CN" sz="2000" kern="100" dirty="0">
                <a:latin typeface="楷体_GB2312"/>
                <a:ea typeface="宋体" panose="02010600030101010101" pitchFamily="2" charset="-122"/>
              </a:rPr>
              <a:t>    A aa, bb; //</a:t>
            </a:r>
            <a:r>
              <a:rPr lang="zh-CN" altLang="zh-CN" sz="2000" kern="100" dirty="0">
                <a:latin typeface="楷体_GB2312"/>
                <a:ea typeface="宋体" panose="02010600030101010101" pitchFamily="2" charset="-122"/>
              </a:rPr>
              <a:t>按无参构造函数的安排，</a:t>
            </a:r>
            <a:r>
              <a:rPr lang="en-US" altLang="zh-CN" sz="2000" kern="100" dirty="0">
                <a:latin typeface="楷体_GB2312"/>
                <a:ea typeface="宋体" panose="02010600030101010101" pitchFamily="2" charset="-122"/>
              </a:rPr>
              <a:t>aa</a:t>
            </a:r>
            <a:r>
              <a:rPr lang="zh-CN" altLang="zh-CN" sz="2000" kern="100" dirty="0">
                <a:latin typeface="楷体_GB2312"/>
                <a:ea typeface="宋体" panose="02010600030101010101" pitchFamily="2" charset="-122"/>
              </a:rPr>
              <a:t>、</a:t>
            </a:r>
            <a:r>
              <a:rPr lang="en-US" altLang="zh-CN" sz="2000" kern="100" dirty="0">
                <a:latin typeface="楷体_GB2312"/>
                <a:ea typeface="宋体" panose="02010600030101010101" pitchFamily="2" charset="-122"/>
              </a:rPr>
              <a:t>bb</a:t>
            </a:r>
            <a:r>
              <a:rPr lang="zh-CN" altLang="zh-CN" sz="2000" kern="100" dirty="0">
                <a:latin typeface="楷体_GB2312"/>
                <a:ea typeface="宋体" panose="02010600030101010101" pitchFamily="2" charset="-122"/>
              </a:rPr>
              <a:t>中的</a:t>
            </a:r>
            <a:r>
              <a:rPr lang="en-US" altLang="zh-CN" sz="2000" kern="100" dirty="0" err="1">
                <a:latin typeface="楷体_GB2312"/>
                <a:ea typeface="宋体" panose="02010600030101010101" pitchFamily="2" charset="-122"/>
              </a:rPr>
              <a:t>i</a:t>
            </a:r>
            <a:r>
              <a:rPr lang="zh-CN" altLang="zh-CN" sz="2000" kern="100" dirty="0">
                <a:latin typeface="楷体_GB2312"/>
                <a:ea typeface="宋体" panose="02010600030101010101" pitchFamily="2" charset="-122"/>
              </a:rPr>
              <a:t>初值都是</a:t>
            </a:r>
            <a:r>
              <a:rPr lang="en-US" altLang="zh-CN" sz="2000" kern="100" dirty="0">
                <a:latin typeface="楷体_GB2312"/>
                <a:ea typeface="宋体" panose="02010600030101010101" pitchFamily="2" charset="-122"/>
              </a:rPr>
              <a:t>10</a:t>
            </a:r>
            <a:endParaRPr lang="zh-CN" altLang="zh-CN" sz="2000" kern="100" dirty="0">
              <a:latin typeface="楷体_GB2312"/>
              <a:ea typeface="宋体" panose="02010600030101010101" pitchFamily="2" charset="-122"/>
            </a:endParaRPr>
          </a:p>
          <a:p>
            <a:pPr indent="0">
              <a:buFont typeface="Wingdings" panose="05000000000000000000" pitchFamily="2" charset="2"/>
              <a:buNone/>
              <a:defRPr/>
            </a:pPr>
            <a:r>
              <a:rPr lang="en-US" altLang="zh-CN" sz="2000" kern="100" dirty="0">
                <a:latin typeface="楷体_GB2312"/>
                <a:ea typeface="宋体" panose="02010600030101010101" pitchFamily="2" charset="-122"/>
              </a:rPr>
              <a:t>    (</a:t>
            </a:r>
            <a:r>
              <a:rPr lang="en-US" altLang="zh-CN" sz="2000" kern="100" dirty="0">
                <a:solidFill>
                  <a:srgbClr val="FF0000"/>
                </a:solidFill>
                <a:highlight>
                  <a:srgbClr val="FFFF00"/>
                </a:highlight>
                <a:latin typeface="楷体_GB2312"/>
                <a:ea typeface="宋体" panose="02010600030101010101" pitchFamily="2" charset="-122"/>
              </a:rPr>
              <a:t>bb.*p</a:t>
            </a:r>
            <a:r>
              <a:rPr lang="en-US" altLang="zh-CN" sz="2000" kern="100" dirty="0">
                <a:latin typeface="楷体_GB2312"/>
                <a:ea typeface="宋体" panose="02010600030101010101" pitchFamily="2" charset="-122"/>
              </a:rPr>
              <a:t>)++; //</a:t>
            </a:r>
            <a:r>
              <a:rPr lang="zh-CN" altLang="zh-CN" sz="2000" kern="100" dirty="0">
                <a:latin typeface="楷体_GB2312"/>
                <a:ea typeface="宋体" panose="02010600030101010101" pitchFamily="2" charset="-122"/>
              </a:rPr>
              <a:t>括号不可缺少，否则编译器将理解为非法操作</a:t>
            </a:r>
            <a:endParaRPr lang="zh-CN" altLang="zh-CN" sz="2000" kern="100" dirty="0">
              <a:latin typeface="楷体_GB2312"/>
              <a:ea typeface="宋体" panose="02010600030101010101" pitchFamily="2" charset="-122"/>
            </a:endParaRPr>
          </a:p>
          <a:p>
            <a:pPr indent="0">
              <a:buFont typeface="Wingdings" panose="05000000000000000000" pitchFamily="2" charset="2"/>
              <a:buNone/>
              <a:defRPr/>
            </a:pPr>
            <a:r>
              <a:rPr lang="en-US" altLang="zh-CN" sz="2000" kern="100" dirty="0">
                <a:latin typeface="楷体_GB2312"/>
                <a:ea typeface="宋体" panose="02010600030101010101" pitchFamily="2" charset="-122"/>
              </a:rPr>
              <a:t>    --</a:t>
            </a:r>
            <a:r>
              <a:rPr lang="en-US" altLang="zh-CN" sz="2000" kern="100" dirty="0">
                <a:solidFill>
                  <a:srgbClr val="FF0000"/>
                </a:solidFill>
                <a:highlight>
                  <a:srgbClr val="FFFF00"/>
                </a:highlight>
                <a:latin typeface="楷体_GB2312"/>
                <a:ea typeface="宋体" panose="02010600030101010101" pitchFamily="2" charset="-122"/>
              </a:rPr>
              <a:t>*</a:t>
            </a:r>
            <a:r>
              <a:rPr lang="en-US" altLang="zh-CN" sz="2000" kern="100" dirty="0" err="1">
                <a:solidFill>
                  <a:srgbClr val="FF0000"/>
                </a:solidFill>
                <a:highlight>
                  <a:srgbClr val="FFFF00"/>
                </a:highlight>
                <a:latin typeface="楷体_GB2312"/>
                <a:ea typeface="宋体" panose="02010600030101010101" pitchFamily="2" charset="-122"/>
              </a:rPr>
              <a:t>aa.p</a:t>
            </a:r>
            <a:r>
              <a:rPr lang="en-US" altLang="zh-CN" sz="2000" kern="100" dirty="0">
                <a:latin typeface="楷体_GB2312"/>
                <a:ea typeface="宋体" panose="02010600030101010101" pitchFamily="2" charset="-122"/>
              </a:rPr>
              <a:t>;</a:t>
            </a:r>
            <a:endParaRPr lang="zh-CN" altLang="zh-CN" sz="2000" kern="100" dirty="0">
              <a:latin typeface="楷体_GB2312"/>
              <a:ea typeface="宋体" panose="02010600030101010101" pitchFamily="2" charset="-122"/>
            </a:endParaRPr>
          </a:p>
          <a:p>
            <a:pPr indent="0">
              <a:buFont typeface="Wingdings" panose="05000000000000000000" pitchFamily="2" charset="2"/>
              <a:buNone/>
              <a:defRPr/>
            </a:pPr>
            <a:r>
              <a:rPr lang="en-US" altLang="zh-CN" sz="2000" kern="100" dirty="0">
                <a:latin typeface="楷体_GB2312"/>
                <a:ea typeface="宋体" panose="02010600030101010101" pitchFamily="2" charset="-122"/>
              </a:rPr>
              <a:t>    </a:t>
            </a:r>
            <a:r>
              <a:rPr lang="en-US" altLang="zh-CN" sz="2000" kern="100" dirty="0" err="1">
                <a:latin typeface="楷体_GB2312"/>
                <a:ea typeface="宋体" panose="02010600030101010101" pitchFamily="2" charset="-122"/>
              </a:rPr>
              <a:t>cout</a:t>
            </a:r>
            <a:r>
              <a:rPr lang="en-US" altLang="zh-CN" sz="2000" kern="100" dirty="0">
                <a:latin typeface="楷体_GB2312"/>
                <a:ea typeface="宋体" panose="02010600030101010101" pitchFamily="2" charset="-122"/>
              </a:rPr>
              <a:t>&lt;&lt;"AA:"&lt;&lt;</a:t>
            </a:r>
            <a:r>
              <a:rPr lang="en-US" altLang="zh-CN" sz="2000" kern="100" dirty="0">
                <a:solidFill>
                  <a:srgbClr val="FF0000"/>
                </a:solidFill>
                <a:highlight>
                  <a:srgbClr val="FFFF00"/>
                </a:highlight>
                <a:latin typeface="楷体_GB2312"/>
                <a:ea typeface="宋体" panose="02010600030101010101" pitchFamily="2" charset="-122"/>
              </a:rPr>
              <a:t>aa.*p</a:t>
            </a:r>
            <a:r>
              <a:rPr lang="en-US" altLang="zh-CN" sz="2000" kern="100" dirty="0">
                <a:latin typeface="楷体_GB2312"/>
                <a:ea typeface="宋体" panose="02010600030101010101" pitchFamily="2" charset="-122"/>
              </a:rPr>
              <a:t>&lt;&lt;"  BB:"&lt;&lt;</a:t>
            </a:r>
            <a:r>
              <a:rPr lang="en-US" altLang="zh-CN" sz="2000" kern="100" dirty="0">
                <a:solidFill>
                  <a:srgbClr val="FF0000"/>
                </a:solidFill>
                <a:highlight>
                  <a:srgbClr val="FFFF00"/>
                </a:highlight>
                <a:latin typeface="楷体_GB2312"/>
                <a:ea typeface="宋体" panose="02010600030101010101" pitchFamily="2" charset="-122"/>
              </a:rPr>
              <a:t>bb.*p</a:t>
            </a:r>
            <a:r>
              <a:rPr lang="en-US" altLang="zh-CN" sz="2000" kern="100" dirty="0">
                <a:latin typeface="楷体_GB2312"/>
                <a:ea typeface="宋体" panose="02010600030101010101" pitchFamily="2" charset="-122"/>
              </a:rPr>
              <a:t>&lt;&lt;"\n";</a:t>
            </a:r>
            <a:endParaRPr lang="zh-CN" altLang="zh-CN" sz="2000" kern="100" dirty="0">
              <a:latin typeface="楷体_GB2312"/>
              <a:ea typeface="宋体" panose="02010600030101010101" pitchFamily="2" charset="-122"/>
            </a:endParaRPr>
          </a:p>
          <a:p>
            <a:pPr indent="0">
              <a:buFont typeface="Wingdings" panose="05000000000000000000" pitchFamily="2" charset="2"/>
              <a:buNone/>
              <a:defRPr/>
            </a:pPr>
            <a:r>
              <a:rPr lang="en-US" altLang="zh-CN" sz="2000" kern="100" dirty="0">
                <a:latin typeface="楷体_GB2312"/>
                <a:ea typeface="宋体" panose="02010600030101010101" pitchFamily="2" charset="-122"/>
              </a:rPr>
              <a:t>    </a:t>
            </a:r>
            <a:r>
              <a:rPr lang="en-US" altLang="zh-CN" sz="2000" kern="100" dirty="0" err="1">
                <a:latin typeface="楷体_GB2312"/>
                <a:ea typeface="宋体" panose="02010600030101010101" pitchFamily="2" charset="-122"/>
              </a:rPr>
              <a:t>cout</a:t>
            </a:r>
            <a:r>
              <a:rPr lang="en-US" altLang="zh-CN" sz="2000" kern="100" dirty="0">
                <a:latin typeface="楷体_GB2312"/>
                <a:ea typeface="宋体" panose="02010600030101010101" pitchFamily="2" charset="-122"/>
              </a:rPr>
              <a:t>&lt;&lt;"AA:"&lt;&lt;</a:t>
            </a:r>
            <a:r>
              <a:rPr lang="en-US" altLang="zh-CN" sz="2000" kern="100" dirty="0">
                <a:solidFill>
                  <a:srgbClr val="FF0000"/>
                </a:solidFill>
                <a:highlight>
                  <a:srgbClr val="FFFF00"/>
                </a:highlight>
                <a:latin typeface="楷体_GB2312"/>
                <a:ea typeface="宋体" panose="02010600030101010101" pitchFamily="2" charset="-122"/>
              </a:rPr>
              <a:t>*</a:t>
            </a:r>
            <a:r>
              <a:rPr lang="en-US" altLang="zh-CN" sz="2000" kern="100" dirty="0" err="1">
                <a:solidFill>
                  <a:srgbClr val="FF0000"/>
                </a:solidFill>
                <a:highlight>
                  <a:srgbClr val="FFFF00"/>
                </a:highlight>
                <a:latin typeface="楷体_GB2312"/>
                <a:ea typeface="宋体" panose="02010600030101010101" pitchFamily="2" charset="-122"/>
              </a:rPr>
              <a:t>aa.p</a:t>
            </a:r>
            <a:r>
              <a:rPr lang="en-US" altLang="zh-CN" sz="2000" kern="100" dirty="0">
                <a:latin typeface="楷体_GB2312"/>
                <a:ea typeface="宋体" panose="02010600030101010101" pitchFamily="2" charset="-122"/>
              </a:rPr>
              <a:t>&lt;&lt;"  BB:"&lt;&lt;</a:t>
            </a:r>
            <a:r>
              <a:rPr lang="en-US" altLang="zh-CN" sz="2000" kern="100" dirty="0">
                <a:solidFill>
                  <a:srgbClr val="FF0000"/>
                </a:solidFill>
                <a:highlight>
                  <a:srgbClr val="FFFF00"/>
                </a:highlight>
                <a:latin typeface="楷体_GB2312"/>
                <a:ea typeface="宋体" panose="02010600030101010101" pitchFamily="2" charset="-122"/>
              </a:rPr>
              <a:t>*</a:t>
            </a:r>
            <a:r>
              <a:rPr lang="en-US" altLang="zh-CN" sz="2000" kern="100" dirty="0" err="1">
                <a:solidFill>
                  <a:srgbClr val="FF0000"/>
                </a:solidFill>
                <a:highlight>
                  <a:srgbClr val="FFFF00"/>
                </a:highlight>
                <a:latin typeface="楷体_GB2312"/>
                <a:ea typeface="宋体" panose="02010600030101010101" pitchFamily="2" charset="-122"/>
              </a:rPr>
              <a:t>bb.p</a:t>
            </a:r>
            <a:r>
              <a:rPr lang="en-US" altLang="zh-CN" sz="2000" kern="100" dirty="0">
                <a:latin typeface="楷体_GB2312"/>
                <a:ea typeface="宋体" panose="02010600030101010101" pitchFamily="2" charset="-122"/>
              </a:rPr>
              <a:t>&lt;&lt;</a:t>
            </a:r>
            <a:r>
              <a:rPr lang="en-US" altLang="zh-CN" sz="2000" kern="100" dirty="0" err="1">
                <a:latin typeface="楷体_GB2312"/>
                <a:ea typeface="宋体" panose="02010600030101010101" pitchFamily="2" charset="-122"/>
              </a:rPr>
              <a:t>endl</a:t>
            </a:r>
            <a:r>
              <a:rPr lang="en-US" altLang="zh-CN" sz="2000" kern="100" dirty="0">
                <a:latin typeface="楷体_GB2312"/>
                <a:ea typeface="宋体" panose="02010600030101010101" pitchFamily="2" charset="-122"/>
              </a:rPr>
              <a:t>;</a:t>
            </a:r>
            <a:endParaRPr lang="zh-CN" altLang="zh-CN" sz="2000" kern="100" dirty="0">
              <a:latin typeface="楷体_GB2312"/>
              <a:ea typeface="宋体" panose="02010600030101010101" pitchFamily="2" charset="-122"/>
            </a:endParaRPr>
          </a:p>
          <a:p>
            <a:pPr marL="342900" lvl="1" indent="0">
              <a:buSzPct val="80000"/>
              <a:buFontTx/>
              <a:buNone/>
              <a:defRPr/>
            </a:pPr>
            <a:r>
              <a:rPr lang="en-US" altLang="zh-CN" sz="2000" kern="100" dirty="0">
                <a:latin typeface="楷体_GB2312"/>
                <a:ea typeface="宋体" panose="02010600030101010101" pitchFamily="2" charset="-122"/>
                <a:cs typeface="+mn-cs"/>
              </a:rPr>
              <a:t>}</a:t>
            </a:r>
            <a:endParaRPr lang="zh-CN" altLang="en-US" sz="2000" kern="100" dirty="0">
              <a:latin typeface="楷体_GB2312"/>
              <a:ea typeface="宋体" panose="02010600030101010101" pitchFamily="2" charset="-122"/>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en-US" altLang="zh-CN">
                <a:effectLst/>
              </a:rPr>
              <a:t>3.6 </a:t>
            </a:r>
            <a:r>
              <a:rPr lang="zh-CN" altLang="en-US">
                <a:effectLst/>
              </a:rPr>
              <a:t>指向类成员的指针</a:t>
            </a:r>
            <a:endParaRPr lang="zh-CN" altLang="en-US">
              <a:effectLst/>
            </a:endParaRPr>
          </a:p>
        </p:txBody>
      </p:sp>
      <p:sp>
        <p:nvSpPr>
          <p:cNvPr id="44035" name="Rectangle 3"/>
          <p:cNvSpPr>
            <a:spLocks noGrp="1" noChangeArrowheads="1"/>
          </p:cNvSpPr>
          <p:nvPr>
            <p:ph type="body" idx="1"/>
          </p:nvPr>
        </p:nvSpPr>
        <p:spPr bwMode="auto">
          <a:xfrm>
            <a:off x="495300" y="981075"/>
            <a:ext cx="9210675" cy="5759450"/>
          </a:xfrm>
        </p:spPr>
        <p:txBody>
          <a:bodyPr vert="horz" wrap="square" lIns="91440" tIns="45720" rIns="91440" bIns="45720" numCol="1" anchor="t" anchorCtr="0" compatLnSpc="1"/>
          <a:lstStyle/>
          <a:p>
            <a:pPr marL="0" indent="0">
              <a:lnSpc>
                <a:spcPct val="120000"/>
              </a:lnSpc>
              <a:buFont typeface="Wingdings" panose="05000000000000000000" pitchFamily="2" charset="2"/>
              <a:buNone/>
              <a:defRPr/>
            </a:pPr>
            <a:r>
              <a:rPr lang="zh-CN" altLang="en-US" sz="2400" dirty="0">
                <a:hlinkClick r:id="rId1" action="ppaction://hlinkfile"/>
              </a:rPr>
              <a:t>【例3.21】</a:t>
            </a:r>
            <a:r>
              <a:rPr lang="zh-CN" altLang="en-US" sz="2400" dirty="0"/>
              <a:t>类外指向类内数据成员的指针</a:t>
            </a:r>
            <a:endParaRPr lang="zh-CN" altLang="en-US" sz="2400" dirty="0"/>
          </a:p>
          <a:p>
            <a:pPr indent="0">
              <a:lnSpc>
                <a:spcPct val="145000"/>
              </a:lnSpc>
              <a:buFont typeface="Wingdings" panose="05000000000000000000" pitchFamily="2" charset="2"/>
              <a:buNone/>
              <a:defRPr/>
            </a:pPr>
            <a:r>
              <a:rPr lang="zh-CN" altLang="zh-CN" sz="2400" kern="100" dirty="0">
                <a:solidFill>
                  <a:srgbClr val="FF0000"/>
                </a:solidFill>
                <a:highlight>
                  <a:srgbClr val="00FFFF"/>
                </a:highlight>
              </a:rPr>
              <a:t>程序的运行结果为：</a:t>
            </a:r>
            <a:endParaRPr lang="zh-CN" altLang="zh-CN" sz="2400" kern="100" dirty="0"/>
          </a:p>
          <a:p>
            <a:pPr indent="0">
              <a:lnSpc>
                <a:spcPct val="145000"/>
              </a:lnSpc>
              <a:buFont typeface="Wingdings" panose="05000000000000000000" pitchFamily="2" charset="2"/>
              <a:buNone/>
              <a:defRPr/>
            </a:pPr>
            <a:r>
              <a:rPr lang="en-US" altLang="zh-CN" sz="2400" kern="100" dirty="0">
                <a:latin typeface="楷体_GB2312"/>
                <a:ea typeface="宋体" panose="02010600030101010101" pitchFamily="2" charset="-122"/>
              </a:rPr>
              <a:t>AA:9  BB:11</a:t>
            </a:r>
            <a:endParaRPr lang="zh-CN" altLang="zh-CN" sz="2400" kern="100" dirty="0">
              <a:latin typeface="楷体_GB2312"/>
              <a:ea typeface="宋体" panose="02010600030101010101" pitchFamily="2" charset="-122"/>
            </a:endParaRPr>
          </a:p>
          <a:p>
            <a:pPr indent="0">
              <a:lnSpc>
                <a:spcPct val="145000"/>
              </a:lnSpc>
              <a:buFont typeface="Wingdings" panose="05000000000000000000" pitchFamily="2" charset="2"/>
              <a:buNone/>
              <a:defRPr/>
            </a:pPr>
            <a:r>
              <a:rPr lang="en-US" altLang="zh-CN" sz="2400" kern="100" dirty="0">
                <a:latin typeface="楷体_GB2312"/>
                <a:ea typeface="宋体" panose="02010600030101010101" pitchFamily="2" charset="-122"/>
              </a:rPr>
              <a:t>AA:9  BB:11</a:t>
            </a:r>
            <a:endParaRPr lang="zh-CN" altLang="zh-CN" sz="2400" kern="100" dirty="0">
              <a:latin typeface="楷体_GB2312"/>
              <a:ea typeface="宋体" panose="02010600030101010101" pitchFamily="2" charset="-122"/>
            </a:endParaRPr>
          </a:p>
          <a:p>
            <a:pPr marL="0" indent="342265">
              <a:lnSpc>
                <a:spcPct val="145000"/>
              </a:lnSpc>
              <a:buFont typeface="Wingdings" panose="05000000000000000000" pitchFamily="2" charset="2"/>
              <a:buNone/>
              <a:defRPr/>
            </a:pPr>
            <a:r>
              <a:rPr lang="zh-CN" altLang="zh-CN" sz="2400" kern="100" dirty="0"/>
              <a:t>本例中的指针</a:t>
            </a:r>
            <a:r>
              <a:rPr lang="en-US" altLang="zh-CN" sz="2400" kern="100" dirty="0"/>
              <a:t>p</a:t>
            </a:r>
            <a:r>
              <a:rPr lang="zh-CN" altLang="zh-CN" sz="2400" kern="100" dirty="0"/>
              <a:t>出现在两处：一处是</a:t>
            </a:r>
            <a:r>
              <a:rPr lang="zh-CN" altLang="zh-CN" sz="2400" kern="100" dirty="0">
                <a:solidFill>
                  <a:srgbClr val="FF0000"/>
                </a:solidFill>
                <a:highlight>
                  <a:srgbClr val="FFFF00"/>
                </a:highlight>
              </a:rPr>
              <a:t>类</a:t>
            </a:r>
            <a:r>
              <a:rPr lang="en-US" altLang="zh-CN" sz="2400" kern="100" dirty="0">
                <a:solidFill>
                  <a:srgbClr val="FF0000"/>
                </a:solidFill>
                <a:highlight>
                  <a:srgbClr val="FFFF00"/>
                </a:highlight>
              </a:rPr>
              <a:t>A</a:t>
            </a:r>
            <a:r>
              <a:rPr lang="zh-CN" altLang="zh-CN" sz="2400" kern="100" dirty="0">
                <a:solidFill>
                  <a:srgbClr val="FF0000"/>
                </a:solidFill>
                <a:highlight>
                  <a:srgbClr val="FFFF00"/>
                </a:highlight>
              </a:rPr>
              <a:t>的构造函数中</a:t>
            </a:r>
            <a:r>
              <a:rPr lang="en-US" altLang="zh-CN" sz="2400" kern="100" dirty="0">
                <a:solidFill>
                  <a:srgbClr val="FF0000"/>
                </a:solidFill>
                <a:highlight>
                  <a:srgbClr val="FFFF00"/>
                </a:highlight>
              </a:rPr>
              <a:t>(p=&amp;</a:t>
            </a:r>
            <a:r>
              <a:rPr lang="en-US" altLang="zh-CN" sz="2400" kern="100" dirty="0" err="1">
                <a:solidFill>
                  <a:srgbClr val="FF0000"/>
                </a:solidFill>
                <a:highlight>
                  <a:srgbClr val="FFFF00"/>
                </a:highlight>
              </a:rPr>
              <a:t>i</a:t>
            </a:r>
            <a:r>
              <a:rPr lang="en-US" altLang="zh-CN" sz="2400" kern="100" dirty="0">
                <a:solidFill>
                  <a:srgbClr val="FF0000"/>
                </a:solidFill>
                <a:highlight>
                  <a:srgbClr val="FFFF00"/>
                </a:highlight>
              </a:rPr>
              <a:t>)</a:t>
            </a:r>
            <a:r>
              <a:rPr lang="zh-CN" altLang="zh-CN" sz="2400" kern="100" dirty="0"/>
              <a:t>，另一处是</a:t>
            </a:r>
            <a:r>
              <a:rPr lang="zh-CN" altLang="zh-CN" sz="2400" kern="100" dirty="0">
                <a:solidFill>
                  <a:srgbClr val="FF0000"/>
                </a:solidFill>
                <a:highlight>
                  <a:srgbClr val="FFFF00"/>
                </a:highlight>
              </a:rPr>
              <a:t>全局数据区</a:t>
            </a:r>
            <a:r>
              <a:rPr lang="zh-CN" altLang="zh-CN" sz="2400" kern="100" dirty="0"/>
              <a:t>中。在本例中，它们彼此并不冲突，各行其事。特别注意：</a:t>
            </a:r>
            <a:r>
              <a:rPr lang="zh-CN" altLang="zh-CN" sz="2400" kern="100" dirty="0">
                <a:solidFill>
                  <a:srgbClr val="FF0000"/>
                </a:solidFill>
                <a:highlight>
                  <a:srgbClr val="00FF00"/>
                </a:highlight>
              </a:rPr>
              <a:t>类外指向类内数据成员的指针在使用时的写法</a:t>
            </a:r>
            <a:r>
              <a:rPr lang="zh-CN" altLang="zh-CN" sz="2400" kern="100" dirty="0"/>
              <a:t>：</a:t>
            </a:r>
            <a:endParaRPr lang="zh-CN" altLang="zh-CN" sz="2400" kern="100" dirty="0"/>
          </a:p>
          <a:p>
            <a:pPr marL="0" indent="0" algn="ctr">
              <a:lnSpc>
                <a:spcPct val="145000"/>
              </a:lnSpc>
              <a:buFont typeface="Wingdings" panose="05000000000000000000" pitchFamily="2" charset="2"/>
              <a:buNone/>
              <a:defRPr/>
            </a:pPr>
            <a:r>
              <a:rPr lang="zh-CN" altLang="zh-CN" sz="2400" kern="100" dirty="0">
                <a:solidFill>
                  <a:srgbClr val="FF0000"/>
                </a:solidFill>
                <a:highlight>
                  <a:srgbClr val="FFFF00"/>
                </a:highlight>
              </a:rPr>
              <a:t>类所定义的对象名</a:t>
            </a:r>
            <a:r>
              <a:rPr lang="en-US" altLang="zh-CN" sz="2400" kern="100" dirty="0">
                <a:solidFill>
                  <a:srgbClr val="FF0000"/>
                </a:solidFill>
                <a:highlight>
                  <a:srgbClr val="FFFF00"/>
                </a:highlight>
              </a:rPr>
              <a:t>.*</a:t>
            </a:r>
            <a:r>
              <a:rPr lang="zh-CN" altLang="zh-CN" sz="2400" kern="100" dirty="0">
                <a:solidFill>
                  <a:srgbClr val="FF0000"/>
                </a:solidFill>
                <a:highlight>
                  <a:srgbClr val="FFFF00"/>
                </a:highlight>
              </a:rPr>
              <a:t>指针名</a:t>
            </a:r>
            <a:r>
              <a:rPr lang="en-US" altLang="zh-CN" sz="2400" kern="100" dirty="0">
                <a:solidFill>
                  <a:srgbClr val="FF0000"/>
                </a:solidFill>
                <a:highlight>
                  <a:srgbClr val="FFFF00"/>
                </a:highlight>
              </a:rPr>
              <a:t>…</a:t>
            </a:r>
            <a:endParaRPr lang="zh-CN" altLang="zh-CN" sz="2400" kern="100" dirty="0"/>
          </a:p>
          <a:p>
            <a:pPr marL="0" indent="0">
              <a:lnSpc>
                <a:spcPct val="145000"/>
              </a:lnSpc>
              <a:buFont typeface="Wingdings" panose="05000000000000000000" pitchFamily="2" charset="2"/>
              <a:buNone/>
              <a:defRPr/>
            </a:pPr>
            <a:r>
              <a:rPr lang="zh-CN" altLang="zh-CN" sz="2400" kern="100" dirty="0">
                <a:cs typeface="Times New Roman" panose="02020603050405020304" pitchFamily="18" charset="0"/>
              </a:rPr>
              <a:t>这种在类外定义的指向类内数据成员的指针在使用上，由于受类的数据封装特性的限制，其</a:t>
            </a:r>
            <a:r>
              <a:rPr lang="zh-CN" altLang="zh-CN" sz="2400" kern="100" dirty="0">
                <a:solidFill>
                  <a:srgbClr val="FF0000"/>
                </a:solidFill>
                <a:highlight>
                  <a:srgbClr val="FFFF00"/>
                </a:highlight>
                <a:cs typeface="Times New Roman" panose="02020603050405020304" pitchFamily="18" charset="0"/>
              </a:rPr>
              <a:t>所指</a:t>
            </a:r>
            <a:r>
              <a:rPr lang="zh-CN" altLang="en-US" sz="2400" kern="100" dirty="0">
                <a:solidFill>
                  <a:srgbClr val="FF0000"/>
                </a:solidFill>
                <a:highlight>
                  <a:srgbClr val="FFFF00"/>
                </a:highlight>
                <a:cs typeface="Times New Roman" panose="02020603050405020304" pitchFamily="18" charset="0"/>
              </a:rPr>
              <a:t>数据</a:t>
            </a:r>
            <a:r>
              <a:rPr lang="zh-CN" altLang="zh-CN" sz="2400" kern="100" dirty="0">
                <a:solidFill>
                  <a:srgbClr val="FF0000"/>
                </a:solidFill>
                <a:highlight>
                  <a:srgbClr val="FFFF00"/>
                </a:highlight>
                <a:cs typeface="Times New Roman" panose="02020603050405020304" pitchFamily="18" charset="0"/>
              </a:rPr>
              <a:t>成员只能处于</a:t>
            </a:r>
            <a:r>
              <a:rPr lang="en-US" altLang="zh-CN" sz="2400" kern="100" dirty="0">
                <a:solidFill>
                  <a:srgbClr val="FF0000"/>
                </a:solidFill>
                <a:highlight>
                  <a:srgbClr val="FFFF00"/>
                </a:highlight>
              </a:rPr>
              <a:t>public</a:t>
            </a:r>
            <a:r>
              <a:rPr lang="zh-CN" altLang="zh-CN" sz="2400" kern="100" dirty="0">
                <a:solidFill>
                  <a:srgbClr val="FF0000"/>
                </a:solidFill>
                <a:highlight>
                  <a:srgbClr val="FFFF00"/>
                </a:highlight>
                <a:cs typeface="Times New Roman" panose="02020603050405020304" pitchFamily="18" charset="0"/>
              </a:rPr>
              <a:t>区域</a:t>
            </a:r>
            <a:r>
              <a:rPr lang="zh-CN" altLang="zh-CN" sz="2400" kern="100" dirty="0">
                <a:cs typeface="Times New Roman" panose="02020603050405020304" pitchFamily="18" charset="0"/>
              </a:rPr>
              <a:t>中</a:t>
            </a:r>
            <a:endParaRPr lang="zh-CN" altLang="en-US" sz="2400" kern="1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Rectangle 3"/>
          <p:cNvSpPr>
            <a:spLocks noGrp="1" noChangeArrowheads="1"/>
          </p:cNvSpPr>
          <p:nvPr>
            <p:ph type="body" idx="1"/>
          </p:nvPr>
        </p:nvSpPr>
        <p:spPr>
          <a:xfrm>
            <a:off x="495300" y="981075"/>
            <a:ext cx="9288463" cy="5759450"/>
          </a:xfrm>
        </p:spPr>
        <p:txBody>
          <a:bodyPr/>
          <a:lstStyle/>
          <a:p>
            <a:pPr>
              <a:lnSpc>
                <a:spcPct val="130000"/>
              </a:lnSpc>
              <a:spcBef>
                <a:spcPts val="600"/>
              </a:spcBef>
              <a:spcAft>
                <a:spcPts val="600"/>
              </a:spcAft>
              <a:buFont typeface="Wingdings" panose="05000000000000000000" pitchFamily="2" charset="2"/>
              <a:buNone/>
              <a:defRPr/>
            </a:pPr>
            <a:r>
              <a:rPr lang="zh-CN" altLang="en-US" sz="3600" dirty="0">
                <a:solidFill>
                  <a:srgbClr val="3333FF"/>
                </a:solidFill>
              </a:rPr>
              <a:t>2、类外指向类内成员函数的指针</a:t>
            </a:r>
            <a:endParaRPr lang="zh-CN" altLang="en-US" sz="3600" dirty="0">
              <a:solidFill>
                <a:srgbClr val="3333FF"/>
              </a:solidFill>
            </a:endParaRPr>
          </a:p>
          <a:p>
            <a:pPr marL="0" indent="716280">
              <a:lnSpc>
                <a:spcPct val="130000"/>
              </a:lnSpc>
              <a:spcBef>
                <a:spcPts val="600"/>
              </a:spcBef>
              <a:spcAft>
                <a:spcPts val="600"/>
              </a:spcAft>
              <a:buFont typeface="Wingdings" panose="05000000000000000000" pitchFamily="2" charset="2"/>
              <a:buNone/>
              <a:defRPr/>
            </a:pPr>
            <a:r>
              <a:rPr lang="zh-CN" altLang="en-US" dirty="0"/>
              <a:t>声明形式为：</a:t>
            </a:r>
            <a:endParaRPr lang="zh-CN" altLang="en-US" dirty="0"/>
          </a:p>
          <a:p>
            <a:pPr marL="0" indent="0" algn="ctr">
              <a:lnSpc>
                <a:spcPct val="130000"/>
              </a:lnSpc>
              <a:spcBef>
                <a:spcPts val="600"/>
              </a:spcBef>
              <a:spcAft>
                <a:spcPts val="600"/>
              </a:spcAft>
              <a:buFont typeface="Wingdings" panose="05000000000000000000" pitchFamily="2" charset="2"/>
              <a:buNone/>
              <a:defRPr/>
            </a:pPr>
            <a:r>
              <a:rPr lang="zh-CN" altLang="en-US" dirty="0">
                <a:solidFill>
                  <a:srgbClr val="FF0000"/>
                </a:solidFill>
              </a:rPr>
              <a:t>类型符(类名∷*指针名)(参数类型表)</a:t>
            </a:r>
            <a:endParaRPr lang="en-US" altLang="zh-CN" dirty="0">
              <a:solidFill>
                <a:srgbClr val="FF0000"/>
              </a:solidFill>
            </a:endParaRPr>
          </a:p>
          <a:p>
            <a:pPr marL="0" indent="0" algn="ctr">
              <a:lnSpc>
                <a:spcPct val="130000"/>
              </a:lnSpc>
              <a:spcBef>
                <a:spcPts val="600"/>
              </a:spcBef>
              <a:spcAft>
                <a:spcPts val="600"/>
              </a:spcAft>
              <a:buFont typeface="Wingdings" panose="05000000000000000000" pitchFamily="2" charset="2"/>
              <a:buNone/>
              <a:defRPr/>
            </a:pPr>
            <a:r>
              <a:rPr lang="zh-CN" altLang="en-US" dirty="0">
                <a:solidFill>
                  <a:srgbClr val="FF0000"/>
                </a:solidFill>
              </a:rPr>
              <a:t>=&amp;类名∷函数名</a:t>
            </a:r>
            <a:r>
              <a:rPr lang="en-US" altLang="zh-CN" dirty="0">
                <a:solidFill>
                  <a:srgbClr val="FF0000"/>
                </a:solidFill>
              </a:rPr>
              <a:t>;</a:t>
            </a:r>
            <a:endParaRPr lang="zh-CN" altLang="en-US" dirty="0">
              <a:solidFill>
                <a:srgbClr val="FF0000"/>
              </a:solidFill>
            </a:endParaRPr>
          </a:p>
          <a:p>
            <a:pPr marL="0" indent="716280">
              <a:lnSpc>
                <a:spcPct val="130000"/>
              </a:lnSpc>
              <a:spcBef>
                <a:spcPts val="600"/>
              </a:spcBef>
              <a:spcAft>
                <a:spcPts val="600"/>
              </a:spcAft>
              <a:buFont typeface="Wingdings" panose="05000000000000000000" pitchFamily="2" charset="2"/>
              <a:buNone/>
              <a:defRPr/>
            </a:pPr>
            <a:r>
              <a:rPr lang="zh-CN" altLang="en-US" dirty="0"/>
              <a:t>与指向数据成员的指针相同，这里的</a:t>
            </a:r>
            <a:r>
              <a:rPr lang="zh-CN" altLang="en-US" dirty="0">
                <a:solidFill>
                  <a:srgbClr val="FF0000"/>
                </a:solidFill>
              </a:rPr>
              <a:t>成员函数只能是在</a:t>
            </a:r>
            <a:r>
              <a:rPr lang="en-US" altLang="zh-CN" dirty="0">
                <a:solidFill>
                  <a:srgbClr val="FF0000"/>
                </a:solidFill>
              </a:rPr>
              <a:t>public</a:t>
            </a:r>
            <a:r>
              <a:rPr lang="zh-CN" altLang="en-US" dirty="0">
                <a:solidFill>
                  <a:srgbClr val="FF0000"/>
                </a:solidFill>
              </a:rPr>
              <a:t>区域中声明的</a:t>
            </a:r>
            <a:endParaRPr lang="zh-CN" altLang="en-US" dirty="0">
              <a:solidFill>
                <a:srgbClr val="FF0000"/>
              </a:solidFill>
            </a:endParaRPr>
          </a:p>
          <a:p>
            <a:pPr marL="0" indent="0" algn="ctr">
              <a:lnSpc>
                <a:spcPct val="130000"/>
              </a:lnSpc>
              <a:spcBef>
                <a:spcPts val="600"/>
              </a:spcBef>
              <a:spcAft>
                <a:spcPts val="600"/>
              </a:spcAft>
              <a:buFont typeface="Wingdings" panose="05000000000000000000" pitchFamily="2" charset="2"/>
              <a:buNone/>
              <a:defRPr/>
            </a:pPr>
            <a:r>
              <a:rPr lang="zh-CN" altLang="en-US" dirty="0">
                <a:hlinkClick r:id="rId1" action="ppaction://hlinkfile"/>
              </a:rPr>
              <a:t>【例3.22】</a:t>
            </a:r>
            <a:r>
              <a:rPr lang="zh-CN" altLang="en-US" dirty="0"/>
              <a:t>类外指向类内成员函数的指针</a:t>
            </a:r>
            <a:endParaRPr lang="zh-CN" altLang="en-US" dirty="0"/>
          </a:p>
        </p:txBody>
      </p:sp>
      <p:sp>
        <p:nvSpPr>
          <p:cNvPr id="56323" name="标题 10"/>
          <p:cNvSpPr>
            <a:spLocks noGrp="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en-US" altLang="zh-CN">
                <a:effectLst/>
              </a:rPr>
              <a:t>3.6 </a:t>
            </a:r>
            <a:r>
              <a:rPr lang="zh-CN" altLang="en-US">
                <a:effectLst/>
              </a:rPr>
              <a:t>指向类成员的指针</a:t>
            </a:r>
            <a:endParaRPr lang="zh-CN" altLang="en-US">
              <a:effectLs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en-US" altLang="zh-CN">
                <a:effectLst/>
              </a:rPr>
              <a:t>3.6 </a:t>
            </a:r>
            <a:r>
              <a:rPr lang="zh-CN" altLang="en-US">
                <a:effectLst/>
              </a:rPr>
              <a:t>指向类成员的指针</a:t>
            </a:r>
            <a:endParaRPr lang="zh-CN" altLang="en-US">
              <a:effectLst/>
            </a:endParaRPr>
          </a:p>
        </p:txBody>
      </p:sp>
      <p:sp>
        <p:nvSpPr>
          <p:cNvPr id="44035" name="Rectangle 3"/>
          <p:cNvSpPr>
            <a:spLocks noGrp="1" noChangeArrowheads="1"/>
          </p:cNvSpPr>
          <p:nvPr>
            <p:ph type="body" idx="1"/>
          </p:nvPr>
        </p:nvSpPr>
        <p:spPr bwMode="auto">
          <a:xfrm>
            <a:off x="495300" y="981075"/>
            <a:ext cx="9210675" cy="5759450"/>
          </a:xfrm>
        </p:spPr>
        <p:txBody>
          <a:bodyPr vert="horz" wrap="square" lIns="91440" tIns="45720" rIns="91440" bIns="45720" numCol="1" anchor="t" anchorCtr="0" compatLnSpc="1"/>
          <a:lstStyle/>
          <a:p>
            <a:pPr marL="0" indent="0">
              <a:lnSpc>
                <a:spcPct val="120000"/>
              </a:lnSpc>
              <a:buFont typeface="Wingdings" panose="05000000000000000000" pitchFamily="2" charset="2"/>
              <a:buNone/>
              <a:defRPr/>
            </a:pPr>
            <a:r>
              <a:rPr lang="zh-CN" altLang="en-US" sz="2400" dirty="0">
                <a:hlinkClick r:id="rId1" action="ppaction://hlinkfile"/>
              </a:rPr>
              <a:t>【例3.22】</a:t>
            </a:r>
            <a:r>
              <a:rPr lang="zh-CN" altLang="en-US" sz="2400" dirty="0"/>
              <a:t>类外指向类内成员函数的指针</a:t>
            </a:r>
            <a:endParaRPr lang="zh-CN" altLang="en-US" sz="2400" dirty="0"/>
          </a:p>
          <a:p>
            <a:pPr marL="342900" lvl="1" indent="0">
              <a:lnSpc>
                <a:spcPct val="120000"/>
              </a:lnSpc>
              <a:buSzPct val="80000"/>
              <a:buFontTx/>
              <a:buNone/>
              <a:defRPr/>
            </a:pPr>
            <a:r>
              <a:rPr lang="en-US" altLang="zh-CN" sz="2200" kern="100" dirty="0">
                <a:latin typeface="楷体_GB2312"/>
                <a:ea typeface="宋体" panose="02010600030101010101" pitchFamily="2" charset="-122"/>
                <a:cs typeface="+mn-cs"/>
              </a:rPr>
              <a:t>#include&lt;iostream.h&gt;</a:t>
            </a:r>
            <a:endParaRPr lang="zh-CN" altLang="zh-CN" sz="2200" kern="100" dirty="0">
              <a:latin typeface="楷体_GB2312"/>
              <a:ea typeface="宋体" panose="02010600030101010101" pitchFamily="2" charset="-122"/>
              <a:cs typeface="+mn-cs"/>
            </a:endParaRPr>
          </a:p>
          <a:p>
            <a:pPr marL="342900" lvl="1" indent="0">
              <a:lnSpc>
                <a:spcPct val="120000"/>
              </a:lnSpc>
              <a:buSzPct val="80000"/>
              <a:buFontTx/>
              <a:buNone/>
              <a:defRPr/>
            </a:pPr>
            <a:r>
              <a:rPr lang="en-US" altLang="zh-CN" sz="2200" kern="100" dirty="0">
                <a:latin typeface="楷体_GB2312"/>
                <a:ea typeface="宋体" panose="02010600030101010101" pitchFamily="2" charset="-122"/>
                <a:cs typeface="+mn-cs"/>
              </a:rPr>
              <a:t>class  A{</a:t>
            </a:r>
            <a:endParaRPr lang="zh-CN" altLang="zh-CN" sz="2200" kern="100" dirty="0">
              <a:latin typeface="楷体_GB2312"/>
              <a:ea typeface="宋体" panose="02010600030101010101" pitchFamily="2" charset="-122"/>
              <a:cs typeface="+mn-cs"/>
            </a:endParaRPr>
          </a:p>
          <a:p>
            <a:pPr marL="342900" lvl="1" indent="0">
              <a:lnSpc>
                <a:spcPct val="120000"/>
              </a:lnSpc>
              <a:buSzPct val="80000"/>
              <a:buFontTx/>
              <a:buNone/>
              <a:defRPr/>
            </a:pPr>
            <a:r>
              <a:rPr lang="en-US" altLang="zh-CN" sz="2200" kern="100" dirty="0">
                <a:latin typeface="楷体_GB2312"/>
                <a:ea typeface="宋体" panose="02010600030101010101" pitchFamily="2" charset="-122"/>
                <a:cs typeface="+mn-cs"/>
              </a:rPr>
              <a:t>        int  </a:t>
            </a:r>
            <a:r>
              <a:rPr lang="en-US" altLang="zh-CN" sz="2200" kern="100" dirty="0" err="1">
                <a:latin typeface="楷体_GB2312"/>
                <a:ea typeface="宋体" panose="02010600030101010101" pitchFamily="2" charset="-122"/>
                <a:cs typeface="+mn-cs"/>
              </a:rPr>
              <a:t>i</a:t>
            </a:r>
            <a:r>
              <a:rPr lang="en-US" altLang="zh-CN" sz="2200" kern="100" dirty="0">
                <a:latin typeface="楷体_GB2312"/>
                <a:ea typeface="宋体" panose="02010600030101010101" pitchFamily="2" charset="-122"/>
                <a:cs typeface="+mn-cs"/>
              </a:rPr>
              <a:t>;</a:t>
            </a:r>
            <a:endParaRPr lang="zh-CN" altLang="zh-CN" sz="2200" kern="100" dirty="0">
              <a:latin typeface="楷体_GB2312"/>
              <a:ea typeface="宋体" panose="02010600030101010101" pitchFamily="2" charset="-122"/>
              <a:cs typeface="+mn-cs"/>
            </a:endParaRPr>
          </a:p>
          <a:p>
            <a:pPr marL="342900" lvl="1" indent="0">
              <a:lnSpc>
                <a:spcPct val="120000"/>
              </a:lnSpc>
              <a:buSzPct val="80000"/>
              <a:buFontTx/>
              <a:buNone/>
              <a:defRPr/>
            </a:pPr>
            <a:r>
              <a:rPr lang="en-US" altLang="zh-CN" sz="2200" kern="100" dirty="0">
                <a:latin typeface="楷体_GB2312"/>
                <a:ea typeface="宋体" panose="02010600030101010101" pitchFamily="2" charset="-122"/>
                <a:cs typeface="+mn-cs"/>
              </a:rPr>
              <a:t>    public:</a:t>
            </a:r>
            <a:endParaRPr lang="zh-CN" altLang="zh-CN" sz="2200" kern="100" dirty="0">
              <a:latin typeface="楷体_GB2312"/>
              <a:ea typeface="宋体" panose="02010600030101010101" pitchFamily="2" charset="-122"/>
              <a:cs typeface="+mn-cs"/>
            </a:endParaRPr>
          </a:p>
          <a:p>
            <a:pPr marL="342900" lvl="1" indent="0">
              <a:lnSpc>
                <a:spcPct val="120000"/>
              </a:lnSpc>
              <a:buSzPct val="80000"/>
              <a:buFontTx/>
              <a:buNone/>
              <a:defRPr/>
            </a:pPr>
            <a:r>
              <a:rPr lang="en-US" altLang="zh-CN" sz="2200" kern="100" dirty="0">
                <a:latin typeface="楷体_GB2312"/>
                <a:ea typeface="宋体" panose="02010600030101010101" pitchFamily="2" charset="-122"/>
                <a:cs typeface="+mn-cs"/>
              </a:rPr>
              <a:t>        int  set(int  k){  </a:t>
            </a:r>
            <a:r>
              <a:rPr lang="en-US" altLang="zh-CN" sz="2200" kern="100" dirty="0" err="1">
                <a:latin typeface="楷体_GB2312"/>
                <a:ea typeface="宋体" panose="02010600030101010101" pitchFamily="2" charset="-122"/>
                <a:cs typeface="+mn-cs"/>
              </a:rPr>
              <a:t>i</a:t>
            </a:r>
            <a:r>
              <a:rPr lang="en-US" altLang="zh-CN" sz="2200" kern="100" dirty="0">
                <a:latin typeface="楷体_GB2312"/>
                <a:ea typeface="宋体" panose="02010600030101010101" pitchFamily="2" charset="-122"/>
                <a:cs typeface="+mn-cs"/>
              </a:rPr>
              <a:t>=++k; return  </a:t>
            </a:r>
            <a:r>
              <a:rPr lang="en-US" altLang="zh-CN" sz="2200" kern="100" dirty="0" err="1">
                <a:latin typeface="楷体_GB2312"/>
                <a:ea typeface="宋体" panose="02010600030101010101" pitchFamily="2" charset="-122"/>
                <a:cs typeface="+mn-cs"/>
              </a:rPr>
              <a:t>i</a:t>
            </a:r>
            <a:r>
              <a:rPr lang="en-US" altLang="zh-CN" sz="2200" kern="100" dirty="0">
                <a:latin typeface="楷体_GB2312"/>
                <a:ea typeface="宋体" panose="02010600030101010101" pitchFamily="2" charset="-122"/>
                <a:cs typeface="+mn-cs"/>
              </a:rPr>
              <a:t>;  }</a:t>
            </a:r>
            <a:endParaRPr lang="zh-CN" altLang="zh-CN" sz="2200" kern="100" dirty="0">
              <a:latin typeface="楷体_GB2312"/>
              <a:ea typeface="宋体" panose="02010600030101010101" pitchFamily="2" charset="-122"/>
              <a:cs typeface="+mn-cs"/>
            </a:endParaRPr>
          </a:p>
          <a:p>
            <a:pPr marL="342900" lvl="1" indent="0">
              <a:lnSpc>
                <a:spcPct val="120000"/>
              </a:lnSpc>
              <a:buSzPct val="80000"/>
              <a:buFontTx/>
              <a:buNone/>
              <a:defRPr/>
            </a:pPr>
            <a:r>
              <a:rPr lang="en-US" altLang="zh-CN" sz="2200" kern="100" dirty="0">
                <a:latin typeface="楷体_GB2312"/>
                <a:ea typeface="宋体" panose="02010600030101010101" pitchFamily="2" charset="-122"/>
                <a:cs typeface="+mn-cs"/>
              </a:rPr>
              <a:t>};</a:t>
            </a:r>
            <a:endParaRPr lang="zh-CN" altLang="zh-CN" sz="2200" kern="100" dirty="0">
              <a:latin typeface="楷体_GB2312"/>
              <a:ea typeface="宋体" panose="02010600030101010101" pitchFamily="2" charset="-122"/>
              <a:cs typeface="+mn-cs"/>
            </a:endParaRPr>
          </a:p>
          <a:p>
            <a:pPr marL="342900" lvl="1" indent="0">
              <a:lnSpc>
                <a:spcPct val="120000"/>
              </a:lnSpc>
              <a:buSzPct val="80000"/>
              <a:buFontTx/>
              <a:buNone/>
              <a:defRPr/>
            </a:pPr>
            <a:r>
              <a:rPr lang="en-US" altLang="zh-CN" sz="2200" kern="100" dirty="0">
                <a:latin typeface="楷体_GB2312"/>
                <a:ea typeface="宋体" panose="02010600030101010101" pitchFamily="2" charset="-122"/>
                <a:cs typeface="+mn-cs"/>
              </a:rPr>
              <a:t>void  main(){</a:t>
            </a:r>
            <a:endParaRPr lang="zh-CN" altLang="zh-CN" sz="2200" kern="100" dirty="0">
              <a:latin typeface="楷体_GB2312"/>
              <a:ea typeface="宋体" panose="02010600030101010101" pitchFamily="2" charset="-122"/>
              <a:cs typeface="+mn-cs"/>
            </a:endParaRPr>
          </a:p>
          <a:p>
            <a:pPr marL="342900" lvl="1" indent="0">
              <a:lnSpc>
                <a:spcPct val="120000"/>
              </a:lnSpc>
              <a:buSzPct val="80000"/>
              <a:buFontTx/>
              <a:buNone/>
              <a:defRPr/>
            </a:pPr>
            <a:r>
              <a:rPr lang="en-US" altLang="zh-CN" sz="2200" kern="100" dirty="0">
                <a:latin typeface="楷体_GB2312"/>
                <a:ea typeface="宋体" panose="02010600030101010101" pitchFamily="2" charset="-122"/>
                <a:cs typeface="+mn-cs"/>
              </a:rPr>
              <a:t>    </a:t>
            </a:r>
            <a:r>
              <a:rPr lang="en-US" altLang="zh-CN" sz="2200" kern="100" dirty="0">
                <a:solidFill>
                  <a:srgbClr val="FF0000"/>
                </a:solidFill>
                <a:highlight>
                  <a:srgbClr val="FFFF00"/>
                </a:highlight>
                <a:latin typeface="楷体_GB2312"/>
                <a:ea typeface="宋体" panose="02010600030101010101" pitchFamily="2" charset="-122"/>
                <a:cs typeface="+mn-cs"/>
              </a:rPr>
              <a:t>int  (A::*f)(int)=&amp;A::set</a:t>
            </a:r>
            <a:r>
              <a:rPr lang="en-US" altLang="zh-CN" sz="2200" kern="100" dirty="0">
                <a:latin typeface="楷体_GB2312"/>
                <a:ea typeface="宋体" panose="02010600030101010101" pitchFamily="2" charset="-122"/>
                <a:cs typeface="+mn-cs"/>
              </a:rPr>
              <a:t>;      </a:t>
            </a:r>
            <a:r>
              <a:rPr lang="en-US" altLang="zh-CN" sz="2200" kern="100" dirty="0">
                <a:solidFill>
                  <a:srgbClr val="FF0000"/>
                </a:solidFill>
                <a:highlight>
                  <a:srgbClr val="00FF00"/>
                </a:highlight>
                <a:latin typeface="楷体_GB2312"/>
                <a:ea typeface="宋体" panose="02010600030101010101" pitchFamily="2" charset="-122"/>
                <a:cs typeface="+mn-cs"/>
              </a:rPr>
              <a:t>A  aa</a:t>
            </a:r>
            <a:r>
              <a:rPr lang="en-US" altLang="zh-CN" sz="2200" kern="100" dirty="0">
                <a:latin typeface="楷体_GB2312"/>
                <a:ea typeface="宋体" panose="02010600030101010101" pitchFamily="2" charset="-122"/>
                <a:cs typeface="+mn-cs"/>
              </a:rPr>
              <a:t>;</a:t>
            </a:r>
            <a:endParaRPr lang="zh-CN" altLang="zh-CN" sz="2200" kern="100" dirty="0">
              <a:latin typeface="楷体_GB2312"/>
              <a:ea typeface="宋体" panose="02010600030101010101" pitchFamily="2" charset="-122"/>
              <a:cs typeface="+mn-cs"/>
            </a:endParaRPr>
          </a:p>
          <a:p>
            <a:pPr marL="342900" lvl="1" indent="0">
              <a:lnSpc>
                <a:spcPct val="120000"/>
              </a:lnSpc>
              <a:buSzPct val="80000"/>
              <a:buFontTx/>
              <a:buNone/>
              <a:defRPr/>
            </a:pPr>
            <a:r>
              <a:rPr lang="en-US" altLang="zh-CN" sz="2200" kern="100" dirty="0">
                <a:latin typeface="楷体_GB2312"/>
                <a:ea typeface="宋体" panose="02010600030101010101" pitchFamily="2" charset="-122"/>
                <a:cs typeface="+mn-cs"/>
              </a:rPr>
              <a:t>    </a:t>
            </a:r>
            <a:r>
              <a:rPr lang="en-US" altLang="zh-CN" sz="2200" kern="100" dirty="0" err="1">
                <a:solidFill>
                  <a:srgbClr val="FF0000"/>
                </a:solidFill>
                <a:highlight>
                  <a:srgbClr val="00FF00"/>
                </a:highlight>
                <a:latin typeface="楷体_GB2312"/>
                <a:ea typeface="宋体" panose="02010600030101010101" pitchFamily="2" charset="-122"/>
                <a:cs typeface="+mn-cs"/>
              </a:rPr>
              <a:t>cout</a:t>
            </a:r>
            <a:r>
              <a:rPr lang="en-US" altLang="zh-CN" sz="2200" kern="100" dirty="0">
                <a:solidFill>
                  <a:srgbClr val="FF0000"/>
                </a:solidFill>
                <a:highlight>
                  <a:srgbClr val="00FF00"/>
                </a:highlight>
                <a:latin typeface="楷体_GB2312"/>
                <a:ea typeface="宋体" panose="02010600030101010101" pitchFamily="2" charset="-122"/>
                <a:cs typeface="+mn-cs"/>
              </a:rPr>
              <a:t>&lt;&lt;(aa.*f)(10)&lt;&lt;</a:t>
            </a:r>
            <a:r>
              <a:rPr lang="en-US" altLang="zh-CN" sz="2200" kern="100" dirty="0" err="1">
                <a:solidFill>
                  <a:srgbClr val="FF0000"/>
                </a:solidFill>
                <a:highlight>
                  <a:srgbClr val="00FF00"/>
                </a:highlight>
                <a:latin typeface="楷体_GB2312"/>
                <a:ea typeface="宋体" panose="02010600030101010101" pitchFamily="2" charset="-122"/>
                <a:cs typeface="+mn-cs"/>
              </a:rPr>
              <a:t>endl</a:t>
            </a:r>
            <a:r>
              <a:rPr lang="en-US" altLang="zh-CN" sz="2200" kern="100" dirty="0">
                <a:latin typeface="楷体_GB2312"/>
                <a:ea typeface="宋体" panose="02010600030101010101" pitchFamily="2" charset="-122"/>
                <a:cs typeface="+mn-cs"/>
              </a:rPr>
              <a:t>;     //</a:t>
            </a:r>
            <a:r>
              <a:rPr lang="zh-CN" altLang="zh-CN" sz="2200" kern="100" dirty="0">
                <a:cs typeface="+mn-cs"/>
              </a:rPr>
              <a:t>括号不能省略</a:t>
            </a:r>
            <a:endParaRPr lang="zh-CN" altLang="zh-CN" sz="2200" kern="100" dirty="0">
              <a:cs typeface="+mn-cs"/>
            </a:endParaRPr>
          </a:p>
          <a:p>
            <a:pPr marL="342900" lvl="1" indent="0">
              <a:lnSpc>
                <a:spcPct val="120000"/>
              </a:lnSpc>
              <a:buSzPct val="80000"/>
              <a:buFontTx/>
              <a:buNone/>
              <a:defRPr/>
            </a:pPr>
            <a:r>
              <a:rPr lang="en-US" altLang="zh-CN" sz="2200" kern="100" dirty="0">
                <a:latin typeface="楷体_GB2312"/>
                <a:ea typeface="宋体" panose="02010600030101010101" pitchFamily="2" charset="-122"/>
                <a:cs typeface="+mn-cs"/>
              </a:rPr>
              <a:t>}</a:t>
            </a:r>
            <a:endParaRPr lang="en-US" altLang="zh-CN" sz="2200" kern="100" dirty="0">
              <a:latin typeface="楷体_GB2312"/>
              <a:ea typeface="宋体" panose="02010600030101010101" pitchFamily="2" charset="-122"/>
              <a:cs typeface="+mn-cs"/>
            </a:endParaRPr>
          </a:p>
          <a:p>
            <a:pPr marL="342900" lvl="1" indent="0">
              <a:lnSpc>
                <a:spcPct val="120000"/>
              </a:lnSpc>
              <a:buSzPct val="80000"/>
              <a:buFontTx/>
              <a:buNone/>
              <a:defRPr/>
            </a:pPr>
            <a:r>
              <a:rPr lang="zh-CN" altLang="zh-CN" sz="2200" kern="100" dirty="0">
                <a:cs typeface="+mn-cs"/>
              </a:rPr>
              <a:t>程序的运行结果为：</a:t>
            </a:r>
            <a:r>
              <a:rPr lang="en-US" altLang="zh-CN" sz="2200" kern="100" dirty="0">
                <a:latin typeface="楷体_GB2312"/>
                <a:ea typeface="宋体" panose="02010600030101010101" pitchFamily="2" charset="-122"/>
                <a:cs typeface="+mn-cs"/>
              </a:rPr>
              <a:t>11</a:t>
            </a:r>
            <a:endParaRPr lang="zh-CN" altLang="zh-CN" sz="2400" kern="100" dirty="0">
              <a:latin typeface="楷体_GB2312"/>
              <a:ea typeface="宋体" panose="02010600030101010101" pitchFamily="2" charset="-122"/>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3"/>
          <p:cNvSpPr>
            <a:spLocks noGrp="1" noChangeArrowheads="1"/>
          </p:cNvSpPr>
          <p:nvPr>
            <p:ph type="body" idx="1"/>
          </p:nvPr>
        </p:nvSpPr>
        <p:spPr>
          <a:xfrm>
            <a:off x="495300" y="981075"/>
            <a:ext cx="9288463" cy="5759450"/>
          </a:xfrm>
        </p:spPr>
        <p:txBody>
          <a:bodyPr/>
          <a:lstStyle/>
          <a:p>
            <a:pPr>
              <a:spcBef>
                <a:spcPts val="600"/>
              </a:spcBef>
              <a:spcAft>
                <a:spcPts val="600"/>
              </a:spcAft>
              <a:buFont typeface="Wingdings" panose="05000000000000000000" pitchFamily="2" charset="2"/>
              <a:buNone/>
              <a:defRPr/>
            </a:pPr>
            <a:r>
              <a:rPr lang="zh-CN" altLang="en-US" sz="3600" dirty="0">
                <a:solidFill>
                  <a:srgbClr val="3333FF"/>
                </a:solidFill>
              </a:rPr>
              <a:t>3、类外指向类内静态成员的指针</a:t>
            </a:r>
            <a:endParaRPr lang="zh-CN" altLang="en-US" sz="3600" dirty="0">
              <a:solidFill>
                <a:srgbClr val="3333FF"/>
              </a:solidFill>
            </a:endParaRPr>
          </a:p>
          <a:p>
            <a:pPr marL="0" indent="716280">
              <a:lnSpc>
                <a:spcPct val="140000"/>
              </a:lnSpc>
              <a:buFont typeface="Wingdings" panose="05000000000000000000" pitchFamily="2" charset="2"/>
              <a:buNone/>
              <a:defRPr/>
            </a:pPr>
            <a:r>
              <a:rPr lang="zh-CN" altLang="en-US" sz="2800" dirty="0">
                <a:solidFill>
                  <a:srgbClr val="CC0099"/>
                </a:solidFill>
              </a:rPr>
              <a:t>静态成员由于可与对象分离，唯一地存放于共享的全局数据区中</a:t>
            </a:r>
            <a:r>
              <a:rPr lang="zh-CN" altLang="en-US" sz="2800" dirty="0"/>
              <a:t>，所以指向静态成员的指针也就简化了。与上面讲的指针的不同之处在于：</a:t>
            </a:r>
            <a:endParaRPr lang="zh-CN" altLang="en-US" sz="2800" dirty="0"/>
          </a:p>
          <a:p>
            <a:pPr marL="0" indent="539750">
              <a:lnSpc>
                <a:spcPct val="140000"/>
              </a:lnSpc>
              <a:buFont typeface="Wingdings" panose="05000000000000000000" pitchFamily="2" charset="2"/>
              <a:buNone/>
              <a:defRPr/>
            </a:pPr>
            <a:r>
              <a:rPr lang="zh-CN" altLang="en-US" sz="2800" dirty="0"/>
              <a:t>（</a:t>
            </a:r>
            <a:r>
              <a:rPr lang="en-US" altLang="zh-CN" sz="2800" dirty="0"/>
              <a:t>1</a:t>
            </a:r>
            <a:r>
              <a:rPr lang="zh-CN" altLang="en-US" sz="2800" dirty="0"/>
              <a:t>）</a:t>
            </a:r>
            <a:r>
              <a:rPr lang="en-US" altLang="zh-CN" sz="2800" dirty="0">
                <a:solidFill>
                  <a:srgbClr val="FF0000"/>
                </a:solidFill>
              </a:rPr>
              <a:t>C++</a:t>
            </a:r>
            <a:r>
              <a:rPr lang="zh-CN" altLang="en-US" sz="2800" dirty="0">
                <a:solidFill>
                  <a:srgbClr val="FF0000"/>
                </a:solidFill>
              </a:rPr>
              <a:t>不检查静态成员处于何处</a:t>
            </a:r>
            <a:r>
              <a:rPr lang="zh-CN" altLang="en-US" sz="2800" dirty="0"/>
              <a:t>（实际上放在</a:t>
            </a:r>
            <a:r>
              <a:rPr lang="zh-CN" altLang="en-US" sz="2800" dirty="0">
                <a:solidFill>
                  <a:srgbClr val="FF0000"/>
                </a:solidFill>
              </a:rPr>
              <a:t>全局数据区</a:t>
            </a:r>
            <a:r>
              <a:rPr lang="zh-CN" altLang="en-US" sz="2800" dirty="0"/>
              <a:t>中）</a:t>
            </a:r>
            <a:endParaRPr lang="zh-CN" altLang="en-US" sz="2800" dirty="0"/>
          </a:p>
          <a:p>
            <a:pPr marL="0" indent="539750">
              <a:lnSpc>
                <a:spcPct val="140000"/>
              </a:lnSpc>
              <a:buFont typeface="Wingdings" panose="05000000000000000000" pitchFamily="2" charset="2"/>
              <a:buNone/>
              <a:defRPr/>
            </a:pPr>
            <a:r>
              <a:rPr lang="zh-CN" altLang="en-US" sz="2800" dirty="0"/>
              <a:t>（</a:t>
            </a:r>
            <a:r>
              <a:rPr lang="en-US" altLang="zh-CN" sz="2800" dirty="0"/>
              <a:t>2</a:t>
            </a:r>
            <a:r>
              <a:rPr lang="zh-CN" altLang="en-US" sz="2800" dirty="0"/>
              <a:t>）必须在全局数据区使用“</a:t>
            </a:r>
            <a:r>
              <a:rPr lang="zh-CN" altLang="en-US" sz="2800" dirty="0">
                <a:solidFill>
                  <a:srgbClr val="FF0000"/>
                </a:solidFill>
              </a:rPr>
              <a:t>数据类型 类名∷静态变量名[=…];</a:t>
            </a:r>
            <a:r>
              <a:rPr lang="zh-CN" altLang="en-US" sz="2800" dirty="0"/>
              <a:t>”的格式来指明其作用域或初始值</a:t>
            </a:r>
            <a:endParaRPr lang="zh-CN" altLang="en-US" sz="2800" dirty="0"/>
          </a:p>
          <a:p>
            <a:pPr marL="0" indent="0" algn="ctr">
              <a:lnSpc>
                <a:spcPct val="140000"/>
              </a:lnSpc>
              <a:buFont typeface="Wingdings" panose="05000000000000000000" pitchFamily="2" charset="2"/>
              <a:buNone/>
              <a:defRPr/>
            </a:pPr>
            <a:r>
              <a:rPr lang="zh-CN" altLang="en-US" sz="2800" dirty="0">
                <a:hlinkClick r:id="rId1" action="ppaction://hlinkfile"/>
              </a:rPr>
              <a:t>【例3.23】</a:t>
            </a:r>
            <a:r>
              <a:rPr lang="zh-CN" altLang="en-US" sz="2800" dirty="0"/>
              <a:t>类外指向类内静态成员的指针</a:t>
            </a:r>
            <a:endParaRPr lang="zh-CN" altLang="en-US" sz="2800" dirty="0"/>
          </a:p>
        </p:txBody>
      </p:sp>
      <p:sp>
        <p:nvSpPr>
          <p:cNvPr id="58371" name="标题 10"/>
          <p:cNvSpPr>
            <a:spLocks noGrp="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en-US" altLang="zh-CN">
                <a:effectLst/>
              </a:rPr>
              <a:t>3.6 </a:t>
            </a:r>
            <a:r>
              <a:rPr lang="zh-CN" altLang="en-US">
                <a:effectLst/>
              </a:rPr>
              <a:t>指向类成员的指针</a:t>
            </a:r>
            <a:endParaRPr lang="zh-CN" altLang="en-US">
              <a:effectLst/>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en-US" altLang="zh-CN">
                <a:effectLst/>
              </a:rPr>
              <a:t>3.6 </a:t>
            </a:r>
            <a:r>
              <a:rPr lang="zh-CN" altLang="en-US">
                <a:effectLst/>
              </a:rPr>
              <a:t>指向类成员的指针</a:t>
            </a:r>
            <a:endParaRPr lang="zh-CN" altLang="en-US">
              <a:effectLst/>
            </a:endParaRPr>
          </a:p>
        </p:txBody>
      </p:sp>
      <p:sp>
        <p:nvSpPr>
          <p:cNvPr id="44035" name="Rectangle 3"/>
          <p:cNvSpPr>
            <a:spLocks noGrp="1" noChangeArrowheads="1"/>
          </p:cNvSpPr>
          <p:nvPr>
            <p:ph type="body" idx="1"/>
          </p:nvPr>
        </p:nvSpPr>
        <p:spPr bwMode="auto">
          <a:xfrm>
            <a:off x="495300" y="981075"/>
            <a:ext cx="9210675" cy="5759450"/>
          </a:xfrm>
        </p:spPr>
        <p:txBody>
          <a:bodyPr vert="horz" wrap="square" lIns="91440" tIns="45720" rIns="91440" bIns="45720" numCol="1" anchor="t" anchorCtr="0" compatLnSpc="1"/>
          <a:lstStyle/>
          <a:p>
            <a:pPr marL="0" indent="0">
              <a:lnSpc>
                <a:spcPct val="120000"/>
              </a:lnSpc>
              <a:buFont typeface="Wingdings" panose="05000000000000000000" pitchFamily="2" charset="2"/>
              <a:buNone/>
              <a:defRPr/>
            </a:pPr>
            <a:r>
              <a:rPr lang="zh-CN" altLang="en-US" sz="2400" dirty="0">
                <a:hlinkClick r:id="rId1" action="ppaction://hlinkfile"/>
              </a:rPr>
              <a:t>【例3.23】</a:t>
            </a:r>
            <a:r>
              <a:rPr lang="zh-CN" altLang="en-US" sz="2400" dirty="0"/>
              <a:t>类外指向类内静态成员的指针</a:t>
            </a:r>
            <a:endParaRPr lang="zh-CN" altLang="en-US" sz="2400" dirty="0"/>
          </a:p>
          <a:p>
            <a:pPr marL="0" lvl="1" indent="0">
              <a:lnSpc>
                <a:spcPct val="100000"/>
              </a:lnSpc>
              <a:buSzPct val="80000"/>
              <a:buFontTx/>
              <a:buNone/>
              <a:defRPr/>
            </a:pPr>
            <a:r>
              <a:rPr lang="en-US" altLang="zh-CN" sz="1900" kern="100" dirty="0">
                <a:latin typeface="楷体_GB2312"/>
                <a:ea typeface="宋体" panose="02010600030101010101" pitchFamily="2" charset="-122"/>
                <a:cs typeface="+mn-cs"/>
              </a:rPr>
              <a:t>#include&lt;iostream.h&gt;</a:t>
            </a:r>
            <a:endParaRPr lang="zh-CN" altLang="zh-CN" sz="1900" kern="100" dirty="0">
              <a:latin typeface="楷体_GB2312"/>
              <a:ea typeface="宋体" panose="02010600030101010101" pitchFamily="2" charset="-122"/>
              <a:cs typeface="+mn-cs"/>
            </a:endParaRPr>
          </a:p>
          <a:p>
            <a:pPr marL="0" lvl="1" indent="0">
              <a:lnSpc>
                <a:spcPct val="100000"/>
              </a:lnSpc>
              <a:buSzPct val="80000"/>
              <a:buFontTx/>
              <a:buNone/>
              <a:defRPr/>
            </a:pPr>
            <a:r>
              <a:rPr lang="en-US" altLang="zh-CN" sz="1900" kern="100" dirty="0">
                <a:latin typeface="楷体_GB2312"/>
                <a:ea typeface="宋体" panose="02010600030101010101" pitchFamily="2" charset="-122"/>
                <a:cs typeface="+mn-cs"/>
              </a:rPr>
              <a:t>class  A{</a:t>
            </a:r>
            <a:endParaRPr lang="zh-CN" altLang="zh-CN" sz="1900" kern="100" dirty="0">
              <a:latin typeface="楷体_GB2312"/>
              <a:ea typeface="宋体" panose="02010600030101010101" pitchFamily="2" charset="-122"/>
              <a:cs typeface="+mn-cs"/>
            </a:endParaRPr>
          </a:p>
          <a:p>
            <a:pPr marL="0" lvl="1" indent="0">
              <a:lnSpc>
                <a:spcPct val="100000"/>
              </a:lnSpc>
              <a:buSzPct val="80000"/>
              <a:buFontTx/>
              <a:buNone/>
              <a:defRPr/>
            </a:pPr>
            <a:r>
              <a:rPr lang="en-US" altLang="zh-CN" sz="1900" kern="100" dirty="0">
                <a:latin typeface="楷体_GB2312"/>
                <a:ea typeface="宋体" panose="02010600030101010101" pitchFamily="2" charset="-122"/>
                <a:cs typeface="+mn-cs"/>
              </a:rPr>
              <a:t>  </a:t>
            </a:r>
            <a:r>
              <a:rPr lang="en-US" altLang="zh-CN" sz="1900" kern="100" dirty="0">
                <a:solidFill>
                  <a:srgbClr val="FF0000"/>
                </a:solidFill>
                <a:highlight>
                  <a:srgbClr val="FFFF00"/>
                </a:highlight>
                <a:latin typeface="楷体_GB2312"/>
                <a:ea typeface="宋体" panose="02010600030101010101" pitchFamily="2" charset="-122"/>
                <a:cs typeface="+mn-cs"/>
              </a:rPr>
              <a:t>static  int  </a:t>
            </a:r>
            <a:r>
              <a:rPr lang="en-US" altLang="zh-CN" sz="1900" kern="100" dirty="0" err="1">
                <a:solidFill>
                  <a:srgbClr val="FF0000"/>
                </a:solidFill>
                <a:highlight>
                  <a:srgbClr val="FFFF00"/>
                </a:highlight>
                <a:latin typeface="楷体_GB2312"/>
                <a:ea typeface="宋体" panose="02010600030101010101" pitchFamily="2" charset="-122"/>
                <a:cs typeface="+mn-cs"/>
              </a:rPr>
              <a:t>i</a:t>
            </a:r>
            <a:r>
              <a:rPr lang="en-US" altLang="zh-CN" sz="1900" kern="100" dirty="0">
                <a:latin typeface="楷体_GB2312"/>
                <a:ea typeface="宋体" panose="02010600030101010101" pitchFamily="2" charset="-122"/>
                <a:cs typeface="+mn-cs"/>
              </a:rPr>
              <a:t>;      friend  class  B;</a:t>
            </a:r>
            <a:endParaRPr lang="zh-CN" altLang="zh-CN" sz="1900" kern="100" dirty="0">
              <a:latin typeface="楷体_GB2312"/>
              <a:ea typeface="宋体" panose="02010600030101010101" pitchFamily="2" charset="-122"/>
              <a:cs typeface="+mn-cs"/>
            </a:endParaRPr>
          </a:p>
          <a:p>
            <a:pPr marL="0" lvl="1" indent="0">
              <a:lnSpc>
                <a:spcPct val="100000"/>
              </a:lnSpc>
              <a:buSzPct val="80000"/>
              <a:buFontTx/>
              <a:buNone/>
              <a:defRPr/>
            </a:pPr>
            <a:r>
              <a:rPr lang="en-US" altLang="zh-CN" sz="1900" kern="100" dirty="0">
                <a:latin typeface="楷体_GB2312"/>
                <a:ea typeface="宋体" panose="02010600030101010101" pitchFamily="2" charset="-122"/>
                <a:cs typeface="+mn-cs"/>
              </a:rPr>
              <a:t>public:</a:t>
            </a:r>
            <a:endParaRPr lang="zh-CN" altLang="zh-CN" sz="1900" kern="100" dirty="0">
              <a:latin typeface="楷体_GB2312"/>
              <a:ea typeface="宋体" panose="02010600030101010101" pitchFamily="2" charset="-122"/>
              <a:cs typeface="+mn-cs"/>
            </a:endParaRPr>
          </a:p>
          <a:p>
            <a:pPr marL="0" lvl="1" indent="0">
              <a:lnSpc>
                <a:spcPct val="100000"/>
              </a:lnSpc>
              <a:buSzPct val="80000"/>
              <a:buFontTx/>
              <a:buNone/>
              <a:defRPr/>
            </a:pPr>
            <a:r>
              <a:rPr lang="en-US" altLang="zh-CN" sz="1900" kern="100" dirty="0">
                <a:latin typeface="楷体_GB2312"/>
                <a:ea typeface="宋体" panose="02010600030101010101" pitchFamily="2" charset="-122"/>
                <a:cs typeface="+mn-cs"/>
              </a:rPr>
              <a:t>  </a:t>
            </a:r>
            <a:r>
              <a:rPr lang="en-US" altLang="zh-CN" sz="1900" kern="100" dirty="0">
                <a:solidFill>
                  <a:srgbClr val="FF0000"/>
                </a:solidFill>
                <a:highlight>
                  <a:srgbClr val="FFFF00"/>
                </a:highlight>
                <a:latin typeface="楷体_GB2312"/>
                <a:ea typeface="宋体" panose="02010600030101010101" pitchFamily="2" charset="-122"/>
                <a:cs typeface="+mn-cs"/>
              </a:rPr>
              <a:t>static  void  set</a:t>
            </a:r>
            <a:r>
              <a:rPr lang="en-US" altLang="zh-CN" sz="1900" kern="100" dirty="0">
                <a:latin typeface="楷体_GB2312"/>
                <a:ea typeface="宋体" panose="02010600030101010101" pitchFamily="2" charset="-122"/>
                <a:cs typeface="+mn-cs"/>
              </a:rPr>
              <a:t>(int  k){ </a:t>
            </a:r>
            <a:r>
              <a:rPr lang="en-US" altLang="zh-CN" sz="1900" kern="100" dirty="0" err="1">
                <a:latin typeface="楷体_GB2312"/>
                <a:ea typeface="宋体" panose="02010600030101010101" pitchFamily="2" charset="-122"/>
                <a:cs typeface="+mn-cs"/>
              </a:rPr>
              <a:t>i</a:t>
            </a:r>
            <a:r>
              <a:rPr lang="en-US" altLang="zh-CN" sz="1900" kern="100" dirty="0">
                <a:latin typeface="楷体_GB2312"/>
                <a:ea typeface="宋体" panose="02010600030101010101" pitchFamily="2" charset="-122"/>
                <a:cs typeface="+mn-cs"/>
              </a:rPr>
              <a:t>=k; </a:t>
            </a:r>
            <a:r>
              <a:rPr lang="en-US" altLang="zh-CN" sz="1900" kern="100" dirty="0" err="1">
                <a:latin typeface="楷体_GB2312"/>
                <a:ea typeface="宋体" panose="02010600030101010101" pitchFamily="2" charset="-122"/>
                <a:cs typeface="+mn-cs"/>
              </a:rPr>
              <a:t>i</a:t>
            </a:r>
            <a:r>
              <a:rPr lang="en-US" altLang="zh-CN" sz="1900" kern="100" dirty="0">
                <a:latin typeface="楷体_GB2312"/>
                <a:ea typeface="宋体" panose="02010600030101010101" pitchFamily="2" charset="-122"/>
                <a:cs typeface="+mn-cs"/>
              </a:rPr>
              <a:t>++; }</a:t>
            </a:r>
            <a:endParaRPr lang="zh-CN" altLang="zh-CN" sz="1900" kern="100" dirty="0">
              <a:latin typeface="楷体_GB2312"/>
              <a:ea typeface="宋体" panose="02010600030101010101" pitchFamily="2" charset="-122"/>
              <a:cs typeface="+mn-cs"/>
            </a:endParaRPr>
          </a:p>
          <a:p>
            <a:pPr marL="0" lvl="1" indent="0">
              <a:lnSpc>
                <a:spcPct val="100000"/>
              </a:lnSpc>
              <a:buSzPct val="80000"/>
              <a:buFontTx/>
              <a:buNone/>
              <a:defRPr/>
            </a:pPr>
            <a:r>
              <a:rPr lang="en-US" altLang="zh-CN" sz="1900" kern="100" dirty="0">
                <a:latin typeface="楷体_GB2312"/>
                <a:ea typeface="宋体" panose="02010600030101010101" pitchFamily="2" charset="-122"/>
                <a:cs typeface="+mn-cs"/>
              </a:rPr>
              <a:t>};</a:t>
            </a:r>
            <a:endParaRPr lang="zh-CN" altLang="zh-CN" sz="1900" kern="100" dirty="0">
              <a:latin typeface="楷体_GB2312"/>
              <a:ea typeface="宋体" panose="02010600030101010101" pitchFamily="2" charset="-122"/>
              <a:cs typeface="+mn-cs"/>
            </a:endParaRPr>
          </a:p>
          <a:p>
            <a:pPr marL="0" lvl="1" indent="0">
              <a:lnSpc>
                <a:spcPct val="100000"/>
              </a:lnSpc>
              <a:buSzPct val="80000"/>
              <a:buFontTx/>
              <a:buNone/>
              <a:defRPr/>
            </a:pPr>
            <a:r>
              <a:rPr lang="en-US" altLang="zh-CN" sz="1900" kern="100" dirty="0">
                <a:latin typeface="楷体_GB2312"/>
                <a:ea typeface="宋体" panose="02010600030101010101" pitchFamily="2" charset="-122"/>
                <a:cs typeface="+mn-cs"/>
              </a:rPr>
              <a:t>class  B{</a:t>
            </a:r>
            <a:endParaRPr lang="zh-CN" altLang="zh-CN" sz="1900" kern="100" dirty="0">
              <a:latin typeface="楷体_GB2312"/>
              <a:ea typeface="宋体" panose="02010600030101010101" pitchFamily="2" charset="-122"/>
              <a:cs typeface="+mn-cs"/>
            </a:endParaRPr>
          </a:p>
          <a:p>
            <a:pPr marL="0" lvl="1" indent="0">
              <a:lnSpc>
                <a:spcPct val="100000"/>
              </a:lnSpc>
              <a:buSzPct val="80000"/>
              <a:buFontTx/>
              <a:buNone/>
              <a:defRPr/>
            </a:pPr>
            <a:r>
              <a:rPr lang="en-US" altLang="zh-CN" sz="1900" kern="100" dirty="0">
                <a:latin typeface="楷体_GB2312"/>
                <a:ea typeface="宋体" panose="02010600030101010101" pitchFamily="2" charset="-122"/>
                <a:cs typeface="+mn-cs"/>
              </a:rPr>
              <a:t>public:</a:t>
            </a:r>
            <a:endParaRPr lang="zh-CN" altLang="zh-CN" sz="1900" kern="100" dirty="0">
              <a:latin typeface="楷体_GB2312"/>
              <a:ea typeface="宋体" panose="02010600030101010101" pitchFamily="2" charset="-122"/>
              <a:cs typeface="+mn-cs"/>
            </a:endParaRPr>
          </a:p>
          <a:p>
            <a:pPr marL="0" lvl="1" indent="0">
              <a:lnSpc>
                <a:spcPct val="100000"/>
              </a:lnSpc>
              <a:buSzPct val="80000"/>
              <a:buFontTx/>
              <a:buNone/>
              <a:defRPr/>
            </a:pPr>
            <a:r>
              <a:rPr lang="en-US" altLang="zh-CN" sz="1900" kern="100" dirty="0">
                <a:latin typeface="楷体_GB2312"/>
                <a:ea typeface="宋体" panose="02010600030101010101" pitchFamily="2" charset="-122"/>
                <a:cs typeface="+mn-cs"/>
              </a:rPr>
              <a:t>  </a:t>
            </a:r>
            <a:r>
              <a:rPr lang="en-US" altLang="zh-CN" sz="1900" kern="100" dirty="0">
                <a:solidFill>
                  <a:srgbClr val="FF0000"/>
                </a:solidFill>
                <a:highlight>
                  <a:srgbClr val="FFFF00"/>
                </a:highlight>
                <a:latin typeface="楷体_GB2312"/>
                <a:ea typeface="宋体" panose="02010600030101010101" pitchFamily="2" charset="-122"/>
                <a:cs typeface="+mn-cs"/>
              </a:rPr>
              <a:t>static void ds</a:t>
            </a:r>
            <a:r>
              <a:rPr lang="en-US" altLang="zh-CN" sz="1900" kern="100" dirty="0">
                <a:latin typeface="楷体_GB2312"/>
                <a:ea typeface="宋体" panose="02010600030101010101" pitchFamily="2" charset="-122"/>
                <a:cs typeface="+mn-cs"/>
              </a:rPr>
              <a:t>(int  l){ int *p=&amp;A::</a:t>
            </a:r>
            <a:r>
              <a:rPr lang="en-US" altLang="zh-CN" sz="1900" kern="100" dirty="0" err="1">
                <a:latin typeface="楷体_GB2312"/>
                <a:ea typeface="宋体" panose="02010600030101010101" pitchFamily="2" charset="-122"/>
                <a:cs typeface="+mn-cs"/>
              </a:rPr>
              <a:t>i</a:t>
            </a:r>
            <a:r>
              <a:rPr lang="en-US" altLang="zh-CN" sz="1900" kern="100" dirty="0">
                <a:latin typeface="楷体_GB2312"/>
                <a:ea typeface="宋体" panose="02010600030101010101" pitchFamily="2" charset="-122"/>
                <a:cs typeface="+mn-cs"/>
              </a:rPr>
              <a:t>;  </a:t>
            </a:r>
            <a:r>
              <a:rPr lang="en-US" altLang="zh-CN" sz="1900" kern="100" dirty="0" err="1">
                <a:latin typeface="楷体_GB2312"/>
                <a:ea typeface="宋体" panose="02010600030101010101" pitchFamily="2" charset="-122"/>
                <a:cs typeface="+mn-cs"/>
              </a:rPr>
              <a:t>cout</a:t>
            </a:r>
            <a:r>
              <a:rPr lang="en-US" altLang="zh-CN" sz="1900" kern="100" dirty="0">
                <a:latin typeface="楷体_GB2312"/>
                <a:ea typeface="宋体" panose="02010600030101010101" pitchFamily="2" charset="-122"/>
                <a:cs typeface="+mn-cs"/>
              </a:rPr>
              <a:t>&lt;&lt;*p&lt;&lt;</a:t>
            </a:r>
            <a:r>
              <a:rPr lang="en-US" altLang="zh-CN" sz="1900" dirty="0">
                <a:cs typeface="Times New Roman" panose="02020603050405020304" pitchFamily="18" charset="0"/>
              </a:rPr>
              <a:t>"</a:t>
            </a:r>
            <a:r>
              <a:rPr lang="en-US" altLang="zh-CN" sz="1900" kern="100" dirty="0">
                <a:latin typeface="楷体_GB2312"/>
                <a:ea typeface="宋体" panose="02010600030101010101" pitchFamily="2" charset="-122"/>
                <a:cs typeface="+mn-cs"/>
              </a:rPr>
              <a:t>\n</a:t>
            </a:r>
            <a:r>
              <a:rPr lang="en-US" altLang="zh-CN" sz="1900" dirty="0">
                <a:cs typeface="Times New Roman" panose="02020603050405020304" pitchFamily="18" charset="0"/>
              </a:rPr>
              <a:t>"</a:t>
            </a:r>
            <a:r>
              <a:rPr lang="en-US" altLang="zh-CN" sz="1900" kern="100" dirty="0">
                <a:latin typeface="楷体_GB2312"/>
                <a:ea typeface="宋体" panose="02010600030101010101" pitchFamily="2" charset="-122"/>
                <a:cs typeface="+mn-cs"/>
              </a:rPr>
              <a:t>;  *p=l;  </a:t>
            </a:r>
            <a:r>
              <a:rPr lang="en-US" altLang="zh-CN" sz="1900" kern="100" dirty="0" err="1">
                <a:latin typeface="楷体_GB2312"/>
                <a:ea typeface="宋体" panose="02010600030101010101" pitchFamily="2" charset="-122"/>
                <a:cs typeface="+mn-cs"/>
              </a:rPr>
              <a:t>cout</a:t>
            </a:r>
            <a:r>
              <a:rPr lang="en-US" altLang="zh-CN" sz="1900" kern="100" dirty="0">
                <a:latin typeface="楷体_GB2312"/>
                <a:ea typeface="宋体" panose="02010600030101010101" pitchFamily="2" charset="-122"/>
                <a:cs typeface="+mn-cs"/>
              </a:rPr>
              <a:t>&lt;&lt;*p;  }</a:t>
            </a:r>
            <a:endParaRPr lang="zh-CN" altLang="zh-CN" sz="1900" kern="100" dirty="0">
              <a:latin typeface="楷体_GB2312"/>
              <a:ea typeface="宋体" panose="02010600030101010101" pitchFamily="2" charset="-122"/>
              <a:cs typeface="+mn-cs"/>
            </a:endParaRPr>
          </a:p>
          <a:p>
            <a:pPr marL="0" lvl="1" indent="0">
              <a:lnSpc>
                <a:spcPct val="100000"/>
              </a:lnSpc>
              <a:buSzPct val="80000"/>
              <a:buFontTx/>
              <a:buNone/>
              <a:defRPr/>
            </a:pPr>
            <a:r>
              <a:rPr lang="en-US" altLang="zh-CN" sz="1900" kern="100" dirty="0">
                <a:latin typeface="楷体_GB2312"/>
                <a:ea typeface="宋体" panose="02010600030101010101" pitchFamily="2" charset="-122"/>
                <a:cs typeface="+mn-cs"/>
              </a:rPr>
              <a:t>};</a:t>
            </a:r>
            <a:endParaRPr lang="zh-CN" altLang="zh-CN" sz="1900" kern="100" dirty="0">
              <a:latin typeface="楷体_GB2312"/>
              <a:ea typeface="宋体" panose="02010600030101010101" pitchFamily="2" charset="-122"/>
              <a:cs typeface="+mn-cs"/>
            </a:endParaRPr>
          </a:p>
          <a:p>
            <a:pPr marL="0" lvl="1" indent="0">
              <a:lnSpc>
                <a:spcPct val="100000"/>
              </a:lnSpc>
              <a:buSzPct val="80000"/>
              <a:buFontTx/>
              <a:buNone/>
              <a:defRPr/>
            </a:pPr>
            <a:r>
              <a:rPr lang="en-US" altLang="zh-CN" sz="1900" kern="100" dirty="0">
                <a:solidFill>
                  <a:srgbClr val="FF0000"/>
                </a:solidFill>
                <a:highlight>
                  <a:srgbClr val="00FF00"/>
                </a:highlight>
                <a:latin typeface="楷体_GB2312"/>
                <a:ea typeface="宋体" panose="02010600030101010101" pitchFamily="2" charset="-122"/>
                <a:cs typeface="+mn-cs"/>
              </a:rPr>
              <a:t>int  A::i=0</a:t>
            </a:r>
            <a:r>
              <a:rPr lang="en-US" altLang="zh-CN" sz="1900" kern="100" dirty="0">
                <a:latin typeface="楷体_GB2312"/>
                <a:ea typeface="宋体" panose="02010600030101010101" pitchFamily="2" charset="-122"/>
                <a:cs typeface="+mn-cs"/>
              </a:rPr>
              <a:t>;</a:t>
            </a:r>
            <a:endParaRPr lang="zh-CN" altLang="zh-CN" sz="1900" kern="100" dirty="0">
              <a:latin typeface="楷体_GB2312"/>
              <a:ea typeface="宋体" panose="02010600030101010101" pitchFamily="2" charset="-122"/>
              <a:cs typeface="+mn-cs"/>
            </a:endParaRPr>
          </a:p>
          <a:p>
            <a:pPr marL="0" lvl="1" indent="0">
              <a:lnSpc>
                <a:spcPct val="100000"/>
              </a:lnSpc>
              <a:buSzPct val="80000"/>
              <a:buFontTx/>
              <a:buNone/>
              <a:defRPr/>
            </a:pPr>
            <a:r>
              <a:rPr lang="en-US" altLang="zh-CN" sz="1900" kern="100" dirty="0">
                <a:latin typeface="楷体_GB2312"/>
                <a:ea typeface="宋体" panose="02010600030101010101" pitchFamily="2" charset="-122"/>
                <a:cs typeface="+mn-cs"/>
              </a:rPr>
              <a:t>void  (*f1)(int)=&amp;A::set;      //</a:t>
            </a:r>
            <a:r>
              <a:rPr lang="zh-CN" altLang="zh-CN" sz="1900" kern="100" dirty="0">
                <a:cs typeface="+mn-cs"/>
              </a:rPr>
              <a:t>注意：</a:t>
            </a:r>
            <a:r>
              <a:rPr lang="en-US" altLang="zh-CN" sz="1900" kern="100" dirty="0">
                <a:cs typeface="+mn-cs"/>
              </a:rPr>
              <a:t>(*f1)</a:t>
            </a:r>
            <a:r>
              <a:rPr lang="zh-CN" altLang="zh-CN" sz="1900" kern="100" dirty="0">
                <a:cs typeface="+mn-cs"/>
              </a:rPr>
              <a:t>中的括号不能改变</a:t>
            </a:r>
            <a:endParaRPr lang="zh-CN" altLang="zh-CN" sz="1900" kern="100" dirty="0">
              <a:cs typeface="+mn-cs"/>
            </a:endParaRPr>
          </a:p>
          <a:p>
            <a:pPr marL="0" lvl="1" indent="0">
              <a:lnSpc>
                <a:spcPct val="100000"/>
              </a:lnSpc>
              <a:buSzPct val="80000"/>
              <a:buFontTx/>
              <a:buNone/>
              <a:defRPr/>
            </a:pPr>
            <a:r>
              <a:rPr lang="en-US" altLang="zh-CN" sz="1900" kern="100" dirty="0">
                <a:latin typeface="楷体_GB2312"/>
                <a:ea typeface="宋体" panose="02010600030101010101" pitchFamily="2" charset="-122"/>
                <a:cs typeface="+mn-cs"/>
              </a:rPr>
              <a:t>void  (*f2)(int)=&amp;B::ds;       //</a:t>
            </a:r>
            <a:r>
              <a:rPr lang="zh-CN" altLang="zh-CN" sz="1900" kern="100" dirty="0">
                <a:cs typeface="+mn-cs"/>
              </a:rPr>
              <a:t>注意：</a:t>
            </a:r>
            <a:r>
              <a:rPr lang="en-US" altLang="zh-CN" sz="1900" kern="100" dirty="0">
                <a:cs typeface="+mn-cs"/>
              </a:rPr>
              <a:t>(*f2)</a:t>
            </a:r>
            <a:r>
              <a:rPr lang="zh-CN" altLang="zh-CN" sz="1900" kern="100" dirty="0">
                <a:cs typeface="+mn-cs"/>
              </a:rPr>
              <a:t>中的括号不能改变</a:t>
            </a:r>
            <a:endParaRPr lang="zh-CN" altLang="zh-CN" sz="1900" kern="100" dirty="0">
              <a:cs typeface="+mn-cs"/>
            </a:endParaRPr>
          </a:p>
          <a:p>
            <a:pPr marL="0" lvl="1" indent="0">
              <a:lnSpc>
                <a:spcPct val="100000"/>
              </a:lnSpc>
              <a:buSzPct val="80000"/>
              <a:buFontTx/>
              <a:buNone/>
              <a:defRPr/>
            </a:pPr>
            <a:r>
              <a:rPr lang="en-US" altLang="zh-CN" sz="1900" kern="100" dirty="0">
                <a:latin typeface="楷体_GB2312"/>
                <a:ea typeface="宋体" panose="02010600030101010101" pitchFamily="2" charset="-122"/>
                <a:cs typeface="+mn-cs"/>
              </a:rPr>
              <a:t>void  main(){  </a:t>
            </a:r>
            <a:r>
              <a:rPr lang="en-US" altLang="zh-CN" sz="1900" kern="100" dirty="0">
                <a:solidFill>
                  <a:srgbClr val="FF0000"/>
                </a:solidFill>
                <a:highlight>
                  <a:srgbClr val="FFFF00"/>
                </a:highlight>
                <a:latin typeface="楷体_GB2312"/>
                <a:ea typeface="宋体" panose="02010600030101010101" pitchFamily="2" charset="-122"/>
                <a:cs typeface="+mn-cs"/>
              </a:rPr>
              <a:t>f1(10);  f2(20); </a:t>
            </a:r>
            <a:r>
              <a:rPr lang="en-US" altLang="zh-CN" sz="1900" kern="100" dirty="0">
                <a:latin typeface="楷体_GB2312"/>
                <a:ea typeface="宋体" panose="02010600030101010101" pitchFamily="2" charset="-122"/>
                <a:cs typeface="+mn-cs"/>
              </a:rPr>
              <a:t> }</a:t>
            </a:r>
            <a:endParaRPr lang="zh-CN" altLang="zh-CN" sz="1900" kern="100" dirty="0">
              <a:latin typeface="楷体_GB2312"/>
              <a:ea typeface="宋体" panose="02010600030101010101" pitchFamily="2" charset="-122"/>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body" idx="1"/>
          </p:nvPr>
        </p:nvSpPr>
        <p:spPr bwMode="auto">
          <a:xfrm>
            <a:off x="495300" y="981075"/>
            <a:ext cx="9288463" cy="5759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2051050" indent="-2051050">
              <a:lnSpc>
                <a:spcPct val="150000"/>
              </a:lnSpc>
              <a:spcBef>
                <a:spcPts val="1200"/>
              </a:spcBef>
              <a:spcAft>
                <a:spcPts val="1200"/>
              </a:spcAft>
              <a:buFont typeface="Wingdings" panose="05000000000000000000" pitchFamily="2" charset="2"/>
              <a:buNone/>
            </a:pPr>
            <a:r>
              <a:rPr lang="zh-CN" altLang="en-US"/>
              <a:t>【例3.24】实现一个大小固定的整型数据元素集合及其相应操作</a:t>
            </a:r>
            <a:endParaRPr lang="zh-CN" altLang="en-US"/>
          </a:p>
          <a:p>
            <a:pPr marL="2051050" indent="-2051050">
              <a:lnSpc>
                <a:spcPct val="150000"/>
              </a:lnSpc>
              <a:spcBef>
                <a:spcPts val="1200"/>
              </a:spcBef>
              <a:spcAft>
                <a:spcPts val="1200"/>
              </a:spcAft>
              <a:buFont typeface="Wingdings" panose="05000000000000000000" pitchFamily="2" charset="2"/>
              <a:buNone/>
            </a:pPr>
            <a:r>
              <a:rPr lang="zh-CN" altLang="en-US"/>
              <a:t>【例3.25】实现一个大小可变的整型数据元素集合，集合可存储的数据元素个数在对象构造时给定，由构造函数为数据元素分配存储空间，在对象被释放时由析构函数释放存储空间</a:t>
            </a:r>
            <a:endParaRPr lang="zh-CN" altLang="en-US"/>
          </a:p>
        </p:txBody>
      </p:sp>
      <p:sp>
        <p:nvSpPr>
          <p:cNvPr id="63491" name="标题 10"/>
          <p:cNvSpPr>
            <a:spLocks noGrp="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GB">
                <a:effectLst/>
              </a:rPr>
              <a:t>3.7 综合举例</a:t>
            </a:r>
            <a:endParaRPr lang="zh-CN" altLang="en-US">
              <a:effectLst/>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a:effectLst/>
              </a:rPr>
              <a:t>习 题</a:t>
            </a:r>
            <a:endParaRPr lang="zh-CN" altLang="en-US">
              <a:effectLst/>
            </a:endParaRPr>
          </a:p>
        </p:txBody>
      </p:sp>
      <p:sp>
        <p:nvSpPr>
          <p:cNvPr id="64515" name="Rectangle 3"/>
          <p:cNvSpPr>
            <a:spLocks noGrp="1" noChangeArrowheads="1"/>
          </p:cNvSpPr>
          <p:nvPr>
            <p:ph type="body" idx="1"/>
          </p:nvPr>
        </p:nvSpPr>
        <p:spPr bwMode="auto">
          <a:xfrm>
            <a:off x="495300" y="981075"/>
            <a:ext cx="9288463" cy="5759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647700" indent="-647700">
              <a:lnSpc>
                <a:spcPct val="140000"/>
              </a:lnSpc>
              <a:buFont typeface="Wingdings" panose="05000000000000000000" pitchFamily="2" charset="2"/>
              <a:buNone/>
            </a:pPr>
            <a:r>
              <a:rPr lang="zh-CN" altLang="en-US" sz="2800">
                <a:latin typeface="楷体_GB2312"/>
              </a:rPr>
              <a:t>1．为什么要引入构造函数和析构函数？</a:t>
            </a:r>
            <a:endParaRPr lang="zh-CN" altLang="en-US" sz="2800">
              <a:latin typeface="楷体_GB2312"/>
            </a:endParaRPr>
          </a:p>
          <a:p>
            <a:pPr marL="647700" indent="-647700">
              <a:lnSpc>
                <a:spcPct val="140000"/>
              </a:lnSpc>
              <a:buFont typeface="Wingdings" panose="05000000000000000000" pitchFamily="2" charset="2"/>
              <a:buNone/>
            </a:pPr>
            <a:r>
              <a:rPr lang="zh-CN" altLang="en-US" sz="2800">
                <a:latin typeface="楷体_GB2312"/>
              </a:rPr>
              <a:t>2．类的公有、私有和保护成员之间的区别是什么？</a:t>
            </a:r>
            <a:endParaRPr lang="zh-CN" altLang="en-US" sz="2800">
              <a:latin typeface="楷体_GB2312"/>
            </a:endParaRPr>
          </a:p>
          <a:p>
            <a:pPr marL="647700" indent="-647700">
              <a:lnSpc>
                <a:spcPct val="140000"/>
              </a:lnSpc>
              <a:buFont typeface="Wingdings" panose="05000000000000000000" pitchFamily="2" charset="2"/>
              <a:buNone/>
            </a:pPr>
            <a:r>
              <a:rPr lang="zh-CN" altLang="en-US" sz="2800">
                <a:latin typeface="楷体_GB2312"/>
              </a:rPr>
              <a:t>3．什么是拷贝构造函数，它何时被调用？</a:t>
            </a:r>
            <a:endParaRPr lang="zh-CN" altLang="en-US" sz="2800">
              <a:latin typeface="楷体_GB2312"/>
            </a:endParaRPr>
          </a:p>
          <a:p>
            <a:pPr marL="647700" indent="-647700">
              <a:lnSpc>
                <a:spcPct val="140000"/>
              </a:lnSpc>
              <a:buFont typeface="Wingdings" panose="05000000000000000000" pitchFamily="2" charset="2"/>
              <a:buNone/>
            </a:pPr>
            <a:r>
              <a:rPr lang="zh-CN" altLang="en-US" sz="2800">
                <a:latin typeface="楷体_GB2312"/>
              </a:rPr>
              <a:t>4．设计一个计数器类，当建立该类的对象时其初始状态为0，考虑为计数器定义哪些成员？</a:t>
            </a:r>
            <a:endParaRPr lang="zh-CN" altLang="en-US" sz="2800">
              <a:latin typeface="楷体_GB2312"/>
            </a:endParaRPr>
          </a:p>
          <a:p>
            <a:pPr marL="647700" indent="-647700">
              <a:lnSpc>
                <a:spcPct val="140000"/>
              </a:lnSpc>
              <a:buFont typeface="Wingdings" panose="05000000000000000000" pitchFamily="2" charset="2"/>
              <a:buNone/>
            </a:pPr>
            <a:r>
              <a:rPr lang="zh-CN" altLang="en-US" sz="2800">
                <a:latin typeface="楷体_GB2312"/>
              </a:rPr>
              <a:t>5．定义一个时间类，能提供和设置由时、分、秒组成的时间，并编写出应用程序，定义时间对象，设置时间，输出该对象提供的时间。</a:t>
            </a:r>
            <a:endParaRPr lang="en-US" altLang="zh-CN" sz="2800">
              <a:latin typeface="楷体_GB2312"/>
            </a:endParaRPr>
          </a:p>
          <a:p>
            <a:pPr marL="647700" indent="-647700">
              <a:lnSpc>
                <a:spcPct val="140000"/>
              </a:lnSpc>
              <a:buFont typeface="Wingdings" panose="05000000000000000000" pitchFamily="2" charset="2"/>
              <a:buNone/>
            </a:pPr>
            <a:r>
              <a:rPr lang="en-US" altLang="zh-CN" sz="2800">
                <a:latin typeface="楷体_GB2312"/>
              </a:rPr>
              <a:t>6</a:t>
            </a:r>
            <a:r>
              <a:rPr lang="zh-CN" altLang="en-US" sz="2800">
                <a:latin typeface="楷体_GB2312"/>
              </a:rPr>
              <a:t>.   模拟栈模型的操作，考虑顺序栈和链栈两种形式</a:t>
            </a:r>
            <a:endParaRPr lang="zh-CN" altLang="en-US" sz="2800">
              <a:latin typeface="楷体_GB231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a:effectLst/>
              </a:rPr>
              <a:t>习 题</a:t>
            </a:r>
            <a:endParaRPr lang="zh-CN" altLang="en-US">
              <a:effectLst/>
            </a:endParaRPr>
          </a:p>
        </p:txBody>
      </p:sp>
      <p:sp>
        <p:nvSpPr>
          <p:cNvPr id="65539" name="Rectangle 3"/>
          <p:cNvSpPr>
            <a:spLocks noGrp="1" noChangeArrowheads="1"/>
          </p:cNvSpPr>
          <p:nvPr>
            <p:ph type="body" idx="1"/>
          </p:nvPr>
        </p:nvSpPr>
        <p:spPr bwMode="auto">
          <a:xfrm>
            <a:off x="495300" y="981075"/>
            <a:ext cx="9288463" cy="5759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611505" indent="-611505">
              <a:lnSpc>
                <a:spcPct val="125000"/>
              </a:lnSpc>
              <a:buFont typeface="Wingdings" panose="05000000000000000000" pitchFamily="2" charset="2"/>
              <a:buNone/>
            </a:pPr>
            <a:r>
              <a:rPr lang="en-US" altLang="zh-CN" sz="2600"/>
              <a:t>7</a:t>
            </a:r>
            <a:r>
              <a:rPr lang="zh-CN" altLang="en-US" sz="2600"/>
              <a:t>．设计一个学生类</a:t>
            </a:r>
            <a:r>
              <a:rPr lang="en-US" altLang="zh-CN" sz="2600"/>
              <a:t>student，</a:t>
            </a:r>
            <a:r>
              <a:rPr lang="zh-CN" altLang="en-US" sz="2600"/>
              <a:t>它具有的私有数据成员是：注册号、姓名、数学、英语、计算机成绩；具有的公有成员函数是：求三门课总成绩的函数</a:t>
            </a:r>
            <a:r>
              <a:rPr lang="en-US" altLang="zh-CN" sz="2600"/>
              <a:t>sum；</a:t>
            </a:r>
            <a:r>
              <a:rPr lang="zh-CN" altLang="en-US" sz="2600"/>
              <a:t>求三门课平均成绩的函数</a:t>
            </a:r>
            <a:r>
              <a:rPr lang="en-US" altLang="zh-CN" sz="2600"/>
              <a:t>average；</a:t>
            </a:r>
            <a:r>
              <a:rPr lang="zh-CN" altLang="en-US" sz="2600"/>
              <a:t>显示学生数据信息的函数</a:t>
            </a:r>
            <a:r>
              <a:rPr lang="en-US" altLang="zh-CN" sz="2600"/>
              <a:t>print；</a:t>
            </a:r>
            <a:r>
              <a:rPr lang="zh-CN" altLang="en-US" sz="2600"/>
              <a:t>获取学生注册号的函数</a:t>
            </a:r>
            <a:r>
              <a:rPr lang="en-US" altLang="zh-CN" sz="2600"/>
              <a:t>get_reg_num;</a:t>
            </a:r>
            <a:r>
              <a:rPr lang="zh-CN" altLang="en-US" sz="2600"/>
              <a:t>设置学生数据信息的函数</a:t>
            </a:r>
            <a:r>
              <a:rPr lang="en-US" altLang="zh-CN" sz="2600"/>
              <a:t>set_stu_inf。</a:t>
            </a:r>
            <a:endParaRPr lang="en-US" altLang="zh-CN" sz="2600"/>
          </a:p>
          <a:p>
            <a:pPr marL="611505" indent="-611505">
              <a:lnSpc>
                <a:spcPct val="125000"/>
              </a:lnSpc>
              <a:buFont typeface="Wingdings" panose="05000000000000000000" pitchFamily="2" charset="2"/>
              <a:buNone/>
            </a:pPr>
            <a:r>
              <a:rPr lang="zh-CN" altLang="en-US" sz="2600"/>
              <a:t>      编制主函数，说明一个</a:t>
            </a:r>
            <a:r>
              <a:rPr lang="en-US" altLang="zh-CN" sz="2600"/>
              <a:t>student</a:t>
            </a:r>
            <a:r>
              <a:rPr lang="zh-CN" altLang="en-US" sz="2600"/>
              <a:t>类对象的数组并进行全班学生信息的输入与设置，而后求出每一学生的总成绩、平均成绩、全班学生总成绩最高分、全班学生总平均分，并在输入一个注册号后，输出该学生有关的全部数据信息。</a:t>
            </a:r>
            <a:endParaRPr lang="en-US" altLang="zh-CN" sz="2600"/>
          </a:p>
          <a:p>
            <a:pPr marL="611505" indent="-611505">
              <a:lnSpc>
                <a:spcPct val="125000"/>
              </a:lnSpc>
              <a:buFont typeface="Wingdings" panose="05000000000000000000" pitchFamily="2" charset="2"/>
              <a:buNone/>
            </a:pPr>
            <a:r>
              <a:rPr lang="zh-CN" altLang="en-US" sz="2600"/>
              <a:t>8.  写出下列程序的运行结果</a:t>
            </a:r>
            <a:endParaRPr lang="zh-CN" altLang="en-US" sz="26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4"/>
          <p:cNvSpPr>
            <a:spLocks noChangeArrowheads="1"/>
          </p:cNvSpPr>
          <p:nvPr/>
        </p:nvSpPr>
        <p:spPr bwMode="auto">
          <a:xfrm>
            <a:off x="488950" y="1412875"/>
            <a:ext cx="9058275" cy="45370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72000" tIns="72000" rIns="72000" bIns="72000"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50000"/>
              </a:lnSpc>
              <a:spcBef>
                <a:spcPts val="600"/>
              </a:spcBef>
              <a:spcAft>
                <a:spcPts val="600"/>
              </a:spcAft>
            </a:pPr>
            <a:r>
              <a:rPr lang="zh-CN" altLang="en-US" sz="3200" b="1">
                <a:solidFill>
                  <a:srgbClr val="3333FF"/>
                </a:solidFill>
                <a:latin typeface="仿宋_GB2312" pitchFamily="49" charset="-122"/>
                <a:ea typeface="仿宋_GB2312" pitchFamily="49" charset="-122"/>
              </a:rPr>
              <a:t>温故而知新，可以为师矣。</a:t>
            </a:r>
            <a:endParaRPr lang="zh-CN" altLang="en-US" sz="3200" b="1">
              <a:solidFill>
                <a:srgbClr val="3333FF"/>
              </a:solidFill>
              <a:latin typeface="仿宋_GB2312" pitchFamily="49" charset="-122"/>
              <a:ea typeface="仿宋_GB2312" pitchFamily="49" charset="-122"/>
            </a:endParaRPr>
          </a:p>
          <a:p>
            <a:pPr algn="just" eaLnBrk="1" hangingPunct="1">
              <a:lnSpc>
                <a:spcPct val="150000"/>
              </a:lnSpc>
              <a:spcBef>
                <a:spcPts val="600"/>
              </a:spcBef>
              <a:spcAft>
                <a:spcPts val="600"/>
              </a:spcAft>
            </a:pPr>
            <a:r>
              <a:rPr lang="zh-CN" altLang="en-US" sz="3200" b="1">
                <a:solidFill>
                  <a:srgbClr val="FF3300"/>
                </a:solidFill>
                <a:latin typeface="楷体_GB2312"/>
                <a:ea typeface="楷体_GB2312"/>
                <a:cs typeface="楷体_GB2312"/>
              </a:rPr>
              <a:t>学而不思则罔，思而不学则殆。</a:t>
            </a:r>
            <a:endParaRPr lang="zh-CN" altLang="en-US" sz="3200" b="1">
              <a:solidFill>
                <a:srgbClr val="FF3300"/>
              </a:solidFill>
              <a:latin typeface="楷体_GB2312"/>
              <a:ea typeface="楷体_GB2312"/>
              <a:cs typeface="楷体_GB2312"/>
            </a:endParaRPr>
          </a:p>
          <a:p>
            <a:pPr algn="r" eaLnBrk="1" hangingPunct="1">
              <a:lnSpc>
                <a:spcPct val="150000"/>
              </a:lnSpc>
              <a:spcBef>
                <a:spcPts val="600"/>
              </a:spcBef>
              <a:spcAft>
                <a:spcPts val="600"/>
              </a:spcAft>
            </a:pPr>
            <a:r>
              <a:rPr lang="zh-CN" altLang="en-US" sz="3200" b="1">
                <a:solidFill>
                  <a:srgbClr val="FF3300"/>
                </a:solidFill>
                <a:ea typeface="楷体_GB2312"/>
                <a:cs typeface="楷体_GB2312"/>
              </a:rPr>
              <a:t>————</a:t>
            </a:r>
            <a:r>
              <a:rPr lang="zh-CN" altLang="en-US" sz="3200" b="1">
                <a:solidFill>
                  <a:srgbClr val="FF3300"/>
                </a:solidFill>
                <a:latin typeface="楷体_GB2312"/>
                <a:ea typeface="楷体_GB2312"/>
                <a:cs typeface="楷体_GB2312"/>
              </a:rPr>
              <a:t> </a:t>
            </a:r>
            <a:r>
              <a:rPr lang="en-US" altLang="zh-CN" sz="3200" b="1">
                <a:solidFill>
                  <a:srgbClr val="FF3300"/>
                </a:solidFill>
                <a:latin typeface="楷体_GB2312"/>
                <a:ea typeface="楷体_GB2312"/>
                <a:cs typeface="楷体_GB2312"/>
              </a:rPr>
              <a:t>《</a:t>
            </a:r>
            <a:r>
              <a:rPr lang="zh-CN" altLang="en-US" sz="3200" b="1">
                <a:solidFill>
                  <a:srgbClr val="FF3300"/>
                </a:solidFill>
                <a:latin typeface="楷体_GB2312"/>
                <a:ea typeface="楷体_GB2312"/>
                <a:cs typeface="楷体_GB2312"/>
              </a:rPr>
              <a:t>论语</a:t>
            </a:r>
            <a:r>
              <a:rPr lang="en-US" altLang="zh-CN" sz="3200" b="1">
                <a:solidFill>
                  <a:srgbClr val="FF3300"/>
                </a:solidFill>
                <a:latin typeface="楷体_GB2312"/>
                <a:ea typeface="楷体_GB2312"/>
                <a:cs typeface="楷体_GB2312"/>
              </a:rPr>
              <a:t>》</a:t>
            </a:r>
            <a:r>
              <a:rPr lang="zh-CN" altLang="en-US" sz="3200" b="1">
                <a:solidFill>
                  <a:srgbClr val="FF3300"/>
                </a:solidFill>
                <a:latin typeface="楷体_GB2312"/>
                <a:ea typeface="楷体_GB2312"/>
                <a:cs typeface="楷体_GB2312"/>
              </a:rPr>
              <a:t>孔子</a:t>
            </a:r>
            <a:endParaRPr lang="en-US" altLang="zh-CN" sz="3200" b="1">
              <a:solidFill>
                <a:srgbClr val="FF3300"/>
              </a:solidFill>
              <a:latin typeface="楷体_GB2312"/>
              <a:ea typeface="楷体_GB2312"/>
              <a:cs typeface="楷体_GB2312"/>
            </a:endParaRPr>
          </a:p>
          <a:p>
            <a:pPr algn="just" eaLnBrk="1" hangingPunct="1">
              <a:lnSpc>
                <a:spcPct val="150000"/>
              </a:lnSpc>
              <a:spcBef>
                <a:spcPts val="600"/>
              </a:spcBef>
              <a:spcAft>
                <a:spcPts val="600"/>
              </a:spcAft>
            </a:pPr>
            <a:r>
              <a:rPr lang="zh-CN" altLang="en-US" sz="3200" b="1">
                <a:solidFill>
                  <a:srgbClr val="D60093"/>
                </a:solidFill>
                <a:ea typeface="楷体_GB2312"/>
                <a:cs typeface="楷体_GB2312"/>
              </a:rPr>
              <a:t>预习可以更好地提高听课效果。</a:t>
            </a:r>
            <a:endParaRPr lang="en-US" altLang="zh-CN" sz="3200" b="1">
              <a:solidFill>
                <a:srgbClr val="D60093"/>
              </a:solidFill>
              <a:ea typeface="楷体_GB2312"/>
              <a:cs typeface="楷体_GB2312"/>
            </a:endParaRPr>
          </a:p>
          <a:p>
            <a:pPr algn="r" eaLnBrk="1" hangingPunct="1">
              <a:lnSpc>
                <a:spcPct val="150000"/>
              </a:lnSpc>
              <a:spcBef>
                <a:spcPts val="600"/>
              </a:spcBef>
              <a:spcAft>
                <a:spcPts val="600"/>
              </a:spcAft>
            </a:pPr>
            <a:r>
              <a:rPr lang="zh-CN" altLang="en-US" sz="3200" b="1">
                <a:solidFill>
                  <a:srgbClr val="D60093"/>
                </a:solidFill>
                <a:ea typeface="楷体_GB2312"/>
                <a:cs typeface="楷体_GB2312"/>
              </a:rPr>
              <a:t>————</a:t>
            </a:r>
            <a:r>
              <a:rPr lang="zh-CN" altLang="en-US" sz="3200" b="1">
                <a:solidFill>
                  <a:srgbClr val="D60093"/>
                </a:solidFill>
                <a:latin typeface="楷体_GB2312"/>
                <a:ea typeface="楷体_GB2312"/>
                <a:cs typeface="楷体_GB2312"/>
              </a:rPr>
              <a:t> 本课程 老师</a:t>
            </a:r>
            <a:endParaRPr lang="en-US" altLang="zh-CN" sz="3200" b="1">
              <a:solidFill>
                <a:srgbClr val="D60093"/>
              </a:solidFill>
              <a:latin typeface="楷体_GB2312"/>
              <a:ea typeface="楷体_GB2312"/>
              <a:cs typeface="楷体_GB231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5"/>
          <p:cNvSpPr>
            <a:spLocks noGrp="1" noChangeArrowheads="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a:effectLst/>
              </a:rPr>
              <a:t>有关类定义的几点说明：</a:t>
            </a:r>
            <a:endParaRPr lang="zh-CN" altLang="en-US">
              <a:effectLst/>
            </a:endParaRPr>
          </a:p>
        </p:txBody>
      </p:sp>
      <p:sp>
        <p:nvSpPr>
          <p:cNvPr id="9219" name="Rectangle 3"/>
          <p:cNvSpPr>
            <a:spLocks noGrp="1" noChangeArrowheads="1"/>
          </p:cNvSpPr>
          <p:nvPr>
            <p:ph type="body" idx="1"/>
          </p:nvPr>
        </p:nvSpPr>
        <p:spPr bwMode="auto">
          <a:xfrm>
            <a:off x="495300" y="981075"/>
            <a:ext cx="9137650" cy="5759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nSpc>
                <a:spcPct val="150000"/>
              </a:lnSpc>
              <a:spcBef>
                <a:spcPts val="1200"/>
              </a:spcBef>
              <a:spcAft>
                <a:spcPts val="1200"/>
              </a:spcAft>
            </a:pPr>
            <a:r>
              <a:rPr lang="zh-CN" altLang="en-US" sz="2800"/>
              <a:t>由于</a:t>
            </a:r>
            <a:r>
              <a:rPr lang="zh-CN" altLang="en-US" sz="2800">
                <a:solidFill>
                  <a:srgbClr val="FF0000"/>
                </a:solidFill>
              </a:rPr>
              <a:t>公有成员提供了类的一种接口</a:t>
            </a:r>
            <a:r>
              <a:rPr lang="zh-CN" altLang="en-US" sz="2800"/>
              <a:t>，所以一般情况下，</a:t>
            </a:r>
            <a:r>
              <a:rPr lang="zh-CN" altLang="en-US" sz="2800">
                <a:solidFill>
                  <a:srgbClr val="0000FF"/>
                </a:solidFill>
              </a:rPr>
              <a:t>先定义公有成员，再定义保护成员和私有成员</a:t>
            </a:r>
            <a:r>
              <a:rPr lang="zh-CN" altLang="en-US" sz="2800"/>
              <a:t>，这样可以在阅读时先了解这个类的接口 </a:t>
            </a:r>
            <a:endParaRPr lang="zh-CN" altLang="en-US" sz="2800"/>
          </a:p>
          <a:p>
            <a:pPr>
              <a:lnSpc>
                <a:spcPct val="150000"/>
              </a:lnSpc>
              <a:spcBef>
                <a:spcPts val="1200"/>
              </a:spcBef>
              <a:spcAft>
                <a:spcPts val="1200"/>
              </a:spcAft>
            </a:pPr>
            <a:r>
              <a:rPr lang="zh-CN" altLang="en-US" sz="2800"/>
              <a:t>数据成员可以是任意数据类型，但</a:t>
            </a:r>
            <a:r>
              <a:rPr lang="zh-CN" altLang="en-US" sz="2800">
                <a:solidFill>
                  <a:srgbClr val="FF0000"/>
                </a:solidFill>
              </a:rPr>
              <a:t>不能用自动（</a:t>
            </a:r>
            <a:r>
              <a:rPr lang="en-US" altLang="zh-CN" sz="2800">
                <a:solidFill>
                  <a:srgbClr val="FF0000"/>
                </a:solidFill>
              </a:rPr>
              <a:t>auto</a:t>
            </a:r>
            <a:r>
              <a:rPr lang="zh-CN" altLang="en-US" sz="2800">
                <a:solidFill>
                  <a:srgbClr val="FF0000"/>
                </a:solidFill>
              </a:rPr>
              <a:t>）</a:t>
            </a:r>
            <a:r>
              <a:rPr lang="zh-CN" altLang="en-US" sz="2800"/>
              <a:t>、</a:t>
            </a:r>
            <a:r>
              <a:rPr lang="zh-CN" altLang="en-US" sz="2800">
                <a:solidFill>
                  <a:srgbClr val="FF0000"/>
                </a:solidFill>
              </a:rPr>
              <a:t>寄存器（</a:t>
            </a:r>
            <a:r>
              <a:rPr lang="en-US" altLang="zh-CN" sz="2800">
                <a:solidFill>
                  <a:srgbClr val="FF0000"/>
                </a:solidFill>
              </a:rPr>
              <a:t>register</a:t>
            </a:r>
            <a:r>
              <a:rPr lang="zh-CN" altLang="en-US" sz="2800">
                <a:solidFill>
                  <a:srgbClr val="FF0000"/>
                </a:solidFill>
              </a:rPr>
              <a:t>）</a:t>
            </a:r>
            <a:r>
              <a:rPr lang="zh-CN" altLang="en-US" sz="2800"/>
              <a:t>或</a:t>
            </a:r>
            <a:r>
              <a:rPr lang="zh-CN" altLang="en-US" sz="2800">
                <a:solidFill>
                  <a:srgbClr val="FF0000"/>
                </a:solidFill>
              </a:rPr>
              <a:t>外部（</a:t>
            </a:r>
            <a:r>
              <a:rPr lang="en-US" altLang="zh-CN" sz="2800">
                <a:solidFill>
                  <a:srgbClr val="FF0000"/>
                </a:solidFill>
              </a:rPr>
              <a:t>extern</a:t>
            </a:r>
            <a:r>
              <a:rPr lang="zh-CN" altLang="en-US" sz="2800">
                <a:solidFill>
                  <a:srgbClr val="FF0000"/>
                </a:solidFill>
              </a:rPr>
              <a:t>）</a:t>
            </a:r>
            <a:r>
              <a:rPr lang="zh-CN" altLang="en-US" sz="2800"/>
              <a:t>等存储类型进行限制声明</a:t>
            </a:r>
            <a:endParaRPr lang="zh-CN" altLang="en-US" sz="2800"/>
          </a:p>
          <a:p>
            <a:pPr>
              <a:lnSpc>
                <a:spcPct val="150000"/>
              </a:lnSpc>
              <a:spcBef>
                <a:spcPts val="1200"/>
              </a:spcBef>
              <a:spcAft>
                <a:spcPts val="1200"/>
              </a:spcAft>
            </a:pPr>
            <a:r>
              <a:rPr lang="zh-CN" altLang="en-US" sz="2800">
                <a:solidFill>
                  <a:srgbClr val="FF0000"/>
                </a:solidFill>
              </a:rPr>
              <a:t>在定义类时，不允许初始化数据成员 </a:t>
            </a:r>
            <a:endParaRPr lang="zh-CN" altLang="en-US" sz="2800">
              <a:solidFill>
                <a:srgbClr val="FF000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4" descr="G:\flower\SEAGULL.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906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87" name="Text Box 3"/>
          <p:cNvSpPr txBox="1">
            <a:spLocks noChangeArrowheads="1"/>
          </p:cNvSpPr>
          <p:nvPr/>
        </p:nvSpPr>
        <p:spPr bwMode="auto">
          <a:xfrm>
            <a:off x="849313" y="1196975"/>
            <a:ext cx="8351837"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a:spcBef>
                <a:spcPct val="50000"/>
              </a:spcBef>
            </a:pPr>
            <a:r>
              <a:rPr lang="zh-CN" altLang="en-US" sz="6000">
                <a:solidFill>
                  <a:srgbClr val="FFFF00"/>
                </a:solidFill>
                <a:ea typeface="华文隶书" panose="02010800040101010101" pitchFamily="2" charset="-122"/>
              </a:rPr>
              <a:t>程序设计能力与投入到程序设计上的时间成正比。要想学好程序设计，就得多读程序、多编程序、多调程序</a:t>
            </a:r>
            <a:r>
              <a:rPr lang="en-US" altLang="zh-CN" sz="6000" dirty="0">
                <a:solidFill>
                  <a:srgbClr val="FFFF00"/>
                </a:solidFill>
                <a:ea typeface="华文隶书" panose="02010800040101010101" pitchFamily="2" charset="-122"/>
              </a:rPr>
              <a:t>!</a:t>
            </a:r>
            <a:endParaRPr lang="zh-CN" altLang="en-US" sz="6000" dirty="0">
              <a:solidFill>
                <a:srgbClr val="FFFF00"/>
              </a:solidFill>
              <a:ea typeface="华文隶书" panose="0201080004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en-US" altLang="zh-CN">
                <a:effectLst/>
              </a:rPr>
              <a:t>3.1.2 </a:t>
            </a:r>
            <a:r>
              <a:rPr lang="zh-CN" altLang="en-US">
                <a:effectLst/>
              </a:rPr>
              <a:t>类中成员函数的定义</a:t>
            </a:r>
            <a:endParaRPr lang="zh-CN" altLang="en-US">
              <a:effectLst/>
            </a:endParaRPr>
          </a:p>
        </p:txBody>
      </p:sp>
      <p:sp>
        <p:nvSpPr>
          <p:cNvPr id="11267" name="Rectangle 3"/>
          <p:cNvSpPr>
            <a:spLocks noGrp="1" noChangeArrowheads="1"/>
          </p:cNvSpPr>
          <p:nvPr>
            <p:ph type="body" idx="1"/>
          </p:nvPr>
        </p:nvSpPr>
        <p:spPr bwMode="auto">
          <a:xfrm>
            <a:off x="495300" y="981075"/>
            <a:ext cx="9288463" cy="5759450"/>
          </a:xfrm>
        </p:spPr>
        <p:txBody>
          <a:bodyPr vert="horz" wrap="square" lIns="91440" tIns="45720" rIns="91440" bIns="45720" numCol="1" anchor="t" anchorCtr="0" compatLnSpc="1"/>
          <a:lstStyle/>
          <a:p>
            <a:pPr>
              <a:lnSpc>
                <a:spcPct val="130000"/>
              </a:lnSpc>
              <a:spcBef>
                <a:spcPts val="600"/>
              </a:spcBef>
              <a:spcAft>
                <a:spcPts val="600"/>
              </a:spcAft>
              <a:defRPr/>
            </a:pPr>
            <a:r>
              <a:rPr lang="zh-CN" altLang="en-US" sz="2400" dirty="0"/>
              <a:t>类的</a:t>
            </a:r>
            <a:r>
              <a:rPr lang="zh-CN" altLang="en-US" sz="2400" dirty="0">
                <a:solidFill>
                  <a:srgbClr val="D60093"/>
                </a:solidFill>
              </a:rPr>
              <a:t>数据成员反映对象的属性特征</a:t>
            </a:r>
            <a:r>
              <a:rPr lang="zh-CN" altLang="en-US" sz="2400" dirty="0"/>
              <a:t>，而</a:t>
            </a:r>
            <a:r>
              <a:rPr lang="zh-CN" altLang="en-US" sz="2400" dirty="0">
                <a:solidFill>
                  <a:srgbClr val="D60093"/>
                </a:solidFill>
              </a:rPr>
              <a:t>成员函数体现对象的操作行为</a:t>
            </a:r>
            <a:r>
              <a:rPr lang="zh-CN" altLang="en-US" sz="2400" dirty="0"/>
              <a:t>。类的数据成员有两种操控方式：</a:t>
            </a:r>
            <a:r>
              <a:rPr lang="zh-CN" altLang="en-US" sz="2400" dirty="0">
                <a:solidFill>
                  <a:srgbClr val="FF0000"/>
                </a:solidFill>
              </a:rPr>
              <a:t>类外直接操控</a:t>
            </a:r>
            <a:r>
              <a:rPr lang="zh-CN" altLang="en-US" sz="2400" dirty="0"/>
              <a:t>和</a:t>
            </a:r>
            <a:r>
              <a:rPr lang="zh-CN" altLang="en-US" sz="2400" dirty="0">
                <a:solidFill>
                  <a:srgbClr val="FF0000"/>
                </a:solidFill>
              </a:rPr>
              <a:t>成员函数操控</a:t>
            </a:r>
            <a:r>
              <a:rPr lang="zh-CN" altLang="en-US" sz="2400" dirty="0"/>
              <a:t>，类的成员函数有两种定义方式：</a:t>
            </a:r>
            <a:r>
              <a:rPr lang="zh-CN" altLang="en-US" sz="2400" dirty="0">
                <a:solidFill>
                  <a:srgbClr val="FF0000"/>
                </a:solidFill>
              </a:rPr>
              <a:t>外联定义</a:t>
            </a:r>
            <a:r>
              <a:rPr lang="zh-CN" altLang="en-US" sz="2400" dirty="0"/>
              <a:t>和</a:t>
            </a:r>
            <a:r>
              <a:rPr lang="zh-CN" altLang="en-US" sz="2400" dirty="0">
                <a:solidFill>
                  <a:srgbClr val="FF0000"/>
                </a:solidFill>
              </a:rPr>
              <a:t>内联定义</a:t>
            </a:r>
            <a:endParaRPr lang="zh-CN" altLang="en-US" sz="2400" dirty="0">
              <a:solidFill>
                <a:srgbClr val="FF0000"/>
              </a:solidFill>
            </a:endParaRPr>
          </a:p>
          <a:p>
            <a:pPr>
              <a:lnSpc>
                <a:spcPct val="120000"/>
              </a:lnSpc>
              <a:spcBef>
                <a:spcPts val="600"/>
              </a:spcBef>
              <a:spcAft>
                <a:spcPts val="600"/>
              </a:spcAft>
              <a:buFont typeface="Wingdings" panose="05000000000000000000" pitchFamily="2" charset="2"/>
              <a:buNone/>
              <a:defRPr/>
            </a:pPr>
            <a:r>
              <a:rPr lang="en-US" altLang="zh-CN" sz="3000" dirty="0">
                <a:solidFill>
                  <a:srgbClr val="3333FF"/>
                </a:solidFill>
              </a:rPr>
              <a:t>   1</a:t>
            </a:r>
            <a:r>
              <a:rPr lang="zh-CN" altLang="en-US" sz="3000" dirty="0">
                <a:solidFill>
                  <a:srgbClr val="3333FF"/>
                </a:solidFill>
              </a:rPr>
              <a:t>、外联成员函数</a:t>
            </a:r>
            <a:endParaRPr lang="zh-CN" altLang="en-US" sz="3000" dirty="0">
              <a:solidFill>
                <a:srgbClr val="3333FF"/>
              </a:solidFill>
            </a:endParaRPr>
          </a:p>
          <a:p>
            <a:pPr indent="629920">
              <a:lnSpc>
                <a:spcPct val="130000"/>
              </a:lnSpc>
              <a:spcBef>
                <a:spcPts val="600"/>
              </a:spcBef>
              <a:spcAft>
                <a:spcPts val="600"/>
              </a:spcAft>
              <a:buFont typeface="Wingdings" panose="05000000000000000000" pitchFamily="2" charset="2"/>
              <a:buNone/>
              <a:defRPr/>
            </a:pPr>
            <a:r>
              <a:rPr lang="zh-CN" altLang="en-US" sz="2400" dirty="0"/>
              <a:t>外联成员函数是指在</a:t>
            </a:r>
            <a:r>
              <a:rPr lang="zh-CN" altLang="en-US" sz="2400" dirty="0">
                <a:solidFill>
                  <a:srgbClr val="D60093"/>
                </a:solidFill>
              </a:rPr>
              <a:t>类内声明成员函数</a:t>
            </a:r>
            <a:r>
              <a:rPr lang="zh-CN" altLang="en-US" sz="2400" dirty="0"/>
              <a:t>，而在</a:t>
            </a:r>
            <a:r>
              <a:rPr lang="zh-CN" altLang="en-US" sz="2400" dirty="0">
                <a:solidFill>
                  <a:srgbClr val="D60093"/>
                </a:solidFill>
              </a:rPr>
              <a:t>类外定义成员函数</a:t>
            </a:r>
            <a:r>
              <a:rPr lang="zh-CN" altLang="en-US" sz="2400" dirty="0"/>
              <a:t>。通常使用</a:t>
            </a:r>
            <a:r>
              <a:rPr lang="zh-CN" altLang="en-US" sz="2400" dirty="0">
                <a:solidFill>
                  <a:srgbClr val="FF0000"/>
                </a:solidFill>
              </a:rPr>
              <a:t>类名</a:t>
            </a:r>
            <a:r>
              <a:rPr lang="zh-CN" altLang="en-US" sz="2400" dirty="0"/>
              <a:t>和</a:t>
            </a:r>
            <a:r>
              <a:rPr lang="zh-CN" altLang="en-US" sz="2400" dirty="0">
                <a:solidFill>
                  <a:srgbClr val="FF0000"/>
                </a:solidFill>
              </a:rPr>
              <a:t>作用域运算符</a:t>
            </a:r>
            <a:r>
              <a:rPr lang="en-US" altLang="zh-CN" sz="2400" dirty="0">
                <a:solidFill>
                  <a:srgbClr val="FF0000"/>
                </a:solidFill>
              </a:rPr>
              <a:t>::</a:t>
            </a:r>
            <a:r>
              <a:rPr lang="zh-CN" altLang="en-US" sz="2400" dirty="0"/>
              <a:t>指明一个数据成员或成员函数所属的类。</a:t>
            </a:r>
            <a:r>
              <a:rPr lang="en-US" altLang="zh-CN" sz="2400" dirty="0">
                <a:solidFill>
                  <a:srgbClr val="FF0000"/>
                </a:solidFill>
              </a:rPr>
              <a:t>::</a:t>
            </a:r>
            <a:r>
              <a:rPr lang="zh-CN" altLang="en-US" sz="2400" dirty="0">
                <a:solidFill>
                  <a:srgbClr val="FF0000"/>
                </a:solidFill>
              </a:rPr>
              <a:t>前若不加类名</a:t>
            </a:r>
            <a:r>
              <a:rPr lang="zh-CN" altLang="en-US" sz="2400" dirty="0"/>
              <a:t>，则成为</a:t>
            </a:r>
            <a:r>
              <a:rPr lang="zh-CN" altLang="en-US" sz="2400" dirty="0">
                <a:solidFill>
                  <a:srgbClr val="FF0000"/>
                </a:solidFill>
              </a:rPr>
              <a:t>全局数据</a:t>
            </a:r>
            <a:r>
              <a:rPr lang="zh-CN" altLang="en-US" sz="2400" dirty="0"/>
              <a:t>或</a:t>
            </a:r>
            <a:r>
              <a:rPr lang="zh-CN" altLang="en-US" sz="2400" dirty="0">
                <a:solidFill>
                  <a:srgbClr val="FF0000"/>
                </a:solidFill>
              </a:rPr>
              <a:t>全局函数</a:t>
            </a:r>
            <a:r>
              <a:rPr lang="zh-CN" altLang="en-US" sz="2400" dirty="0"/>
              <a:t>。在类外定义成员函数的具体形式为：</a:t>
            </a:r>
            <a:endParaRPr lang="zh-CN" altLang="en-US" sz="2400" dirty="0"/>
          </a:p>
          <a:p>
            <a:pPr>
              <a:lnSpc>
                <a:spcPct val="100000"/>
              </a:lnSpc>
              <a:spcBef>
                <a:spcPts val="0"/>
              </a:spcBef>
              <a:spcAft>
                <a:spcPct val="0"/>
              </a:spcAft>
              <a:buFont typeface="Wingdings" panose="05000000000000000000" pitchFamily="2" charset="2"/>
              <a:buNone/>
              <a:defRPr/>
            </a:pPr>
            <a:r>
              <a:rPr lang="zh-CN" altLang="en-US" sz="2400" dirty="0">
                <a:solidFill>
                  <a:srgbClr val="3333FF"/>
                </a:solidFill>
              </a:rPr>
              <a:t>            返回值类型  类名</a:t>
            </a:r>
            <a:r>
              <a:rPr lang="en-US" altLang="zh-CN" sz="2400" dirty="0">
                <a:solidFill>
                  <a:srgbClr val="3333FF"/>
                </a:solidFill>
              </a:rPr>
              <a:t>::</a:t>
            </a:r>
            <a:r>
              <a:rPr lang="zh-CN" altLang="en-US" sz="2400" dirty="0">
                <a:solidFill>
                  <a:srgbClr val="3333FF"/>
                </a:solidFill>
              </a:rPr>
              <a:t>成员函数名（形式参数表）</a:t>
            </a:r>
            <a:endParaRPr lang="zh-CN" altLang="en-US" sz="2400" dirty="0">
              <a:solidFill>
                <a:srgbClr val="3333FF"/>
              </a:solidFill>
            </a:endParaRPr>
          </a:p>
          <a:p>
            <a:pPr>
              <a:lnSpc>
                <a:spcPct val="100000"/>
              </a:lnSpc>
              <a:spcBef>
                <a:spcPts val="0"/>
              </a:spcBef>
              <a:spcAft>
                <a:spcPct val="0"/>
              </a:spcAft>
              <a:buFont typeface="Wingdings" panose="05000000000000000000" pitchFamily="2" charset="2"/>
              <a:buNone/>
              <a:defRPr/>
            </a:pPr>
            <a:r>
              <a:rPr lang="en-US" altLang="zh-CN" sz="2400" dirty="0">
                <a:solidFill>
                  <a:srgbClr val="3333FF"/>
                </a:solidFill>
              </a:rPr>
              <a:t>            {</a:t>
            </a:r>
            <a:endParaRPr lang="en-US" altLang="zh-CN" sz="2400" dirty="0">
              <a:solidFill>
                <a:srgbClr val="3333FF"/>
              </a:solidFill>
            </a:endParaRPr>
          </a:p>
          <a:p>
            <a:pPr>
              <a:lnSpc>
                <a:spcPct val="100000"/>
              </a:lnSpc>
              <a:spcBef>
                <a:spcPts val="0"/>
              </a:spcBef>
              <a:spcAft>
                <a:spcPct val="0"/>
              </a:spcAft>
              <a:buFont typeface="Wingdings" panose="05000000000000000000" pitchFamily="2" charset="2"/>
              <a:buNone/>
              <a:defRPr/>
            </a:pPr>
            <a:r>
              <a:rPr lang="en-US" altLang="zh-CN" sz="2400" dirty="0">
                <a:solidFill>
                  <a:srgbClr val="3333FF"/>
                </a:solidFill>
              </a:rPr>
              <a:t>                   // </a:t>
            </a:r>
            <a:r>
              <a:rPr lang="zh-CN" altLang="en-US" sz="2400" dirty="0">
                <a:solidFill>
                  <a:srgbClr val="3333FF"/>
                </a:solidFill>
              </a:rPr>
              <a:t>函数体</a:t>
            </a:r>
            <a:endParaRPr lang="zh-CN" altLang="en-US" sz="2400" dirty="0">
              <a:solidFill>
                <a:srgbClr val="3333FF"/>
              </a:solidFill>
            </a:endParaRPr>
          </a:p>
          <a:p>
            <a:pPr>
              <a:lnSpc>
                <a:spcPct val="100000"/>
              </a:lnSpc>
              <a:spcBef>
                <a:spcPts val="0"/>
              </a:spcBef>
              <a:spcAft>
                <a:spcPct val="0"/>
              </a:spcAft>
              <a:buFont typeface="Wingdings" panose="05000000000000000000" pitchFamily="2" charset="2"/>
              <a:buNone/>
              <a:defRPr/>
            </a:pPr>
            <a:r>
              <a:rPr lang="en-US" altLang="zh-CN" sz="2400" dirty="0">
                <a:solidFill>
                  <a:srgbClr val="3333FF"/>
                </a:solidFill>
              </a:rPr>
              <a:t>            }</a:t>
            </a:r>
            <a:endParaRPr lang="zh-CN" altLang="en-US" sz="2400" dirty="0">
              <a:solidFill>
                <a:srgbClr val="3333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488950" y="981075"/>
            <a:ext cx="9359900" cy="577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lgn="just">
              <a:lnSpc>
                <a:spcPct val="120000"/>
              </a:lnSpc>
              <a:spcBef>
                <a:spcPts val="600"/>
              </a:spcBef>
              <a:spcAft>
                <a:spcPts val="600"/>
              </a:spcAft>
            </a:pPr>
            <a:r>
              <a:rPr lang="zh-CN" altLang="en-US" sz="3000" b="1">
                <a:solidFill>
                  <a:srgbClr val="0000FF"/>
                </a:solidFill>
                <a:latin typeface="微软雅黑" panose="020B0503020204020204" pitchFamily="34" charset="-122"/>
                <a:ea typeface="微软雅黑" panose="020B0503020204020204" pitchFamily="34" charset="-122"/>
              </a:rPr>
              <a:t>举例：外联成员函数的定义</a:t>
            </a:r>
            <a:endParaRPr lang="en-US" altLang="zh-CN" sz="3000" b="1">
              <a:solidFill>
                <a:srgbClr val="0000FF"/>
              </a:solidFill>
              <a:latin typeface="微软雅黑" panose="020B0503020204020204" pitchFamily="34" charset="-122"/>
              <a:ea typeface="微软雅黑" panose="020B0503020204020204" pitchFamily="34" charset="-122"/>
            </a:endParaRPr>
          </a:p>
          <a:p>
            <a:pPr algn="just">
              <a:lnSpc>
                <a:spcPct val="110000"/>
              </a:lnSpc>
            </a:pPr>
            <a:r>
              <a:rPr lang="en-US" altLang="zh-CN" sz="2500" b="1">
                <a:solidFill>
                  <a:srgbClr val="000000"/>
                </a:solidFill>
                <a:latin typeface="微软雅黑" panose="020B0503020204020204" pitchFamily="34" charset="-122"/>
                <a:ea typeface="微软雅黑" panose="020B0503020204020204" pitchFamily="34" charset="-122"/>
              </a:rPr>
              <a:t>void  Tdate::Set(int m, int d, int y)  //</a:t>
            </a:r>
            <a:r>
              <a:rPr lang="zh-CN" altLang="en-US" sz="2500" b="1">
                <a:solidFill>
                  <a:srgbClr val="000000"/>
                </a:solidFill>
                <a:latin typeface="微软雅黑" panose="020B0503020204020204" pitchFamily="34" charset="-122"/>
                <a:ea typeface="微软雅黑" panose="020B0503020204020204" pitchFamily="34" charset="-122"/>
              </a:rPr>
              <a:t>设置日期值</a:t>
            </a:r>
            <a:endParaRPr lang="zh-CN" altLang="en-US" sz="2500" b="1">
              <a:solidFill>
                <a:srgbClr val="000000"/>
              </a:solidFill>
              <a:latin typeface="微软雅黑" panose="020B0503020204020204" pitchFamily="34" charset="-122"/>
              <a:ea typeface="微软雅黑" panose="020B0503020204020204" pitchFamily="34" charset="-122"/>
            </a:endParaRPr>
          </a:p>
          <a:p>
            <a:pPr algn="just">
              <a:lnSpc>
                <a:spcPct val="110000"/>
              </a:lnSpc>
            </a:pPr>
            <a:r>
              <a:rPr lang="en-US" altLang="zh-CN" sz="2500" b="1">
                <a:solidFill>
                  <a:srgbClr val="000000"/>
                </a:solidFill>
                <a:latin typeface="微软雅黑" panose="020B0503020204020204" pitchFamily="34" charset="-122"/>
                <a:ea typeface="微软雅黑" panose="020B0503020204020204" pitchFamily="34" charset="-122"/>
              </a:rPr>
              <a:t>{</a:t>
            </a:r>
            <a:endParaRPr lang="en-US" altLang="zh-CN" sz="2500" b="1">
              <a:solidFill>
                <a:srgbClr val="000000"/>
              </a:solidFill>
              <a:latin typeface="微软雅黑" panose="020B0503020204020204" pitchFamily="34" charset="-122"/>
              <a:ea typeface="微软雅黑" panose="020B0503020204020204" pitchFamily="34" charset="-122"/>
            </a:endParaRPr>
          </a:p>
          <a:p>
            <a:pPr algn="just">
              <a:lnSpc>
                <a:spcPct val="110000"/>
              </a:lnSpc>
            </a:pPr>
            <a:r>
              <a:rPr lang="en-US" altLang="zh-CN" sz="2500" b="1">
                <a:solidFill>
                  <a:srgbClr val="000000"/>
                </a:solidFill>
                <a:latin typeface="微软雅黑" panose="020B0503020204020204" pitchFamily="34" charset="-122"/>
                <a:ea typeface="微软雅黑" panose="020B0503020204020204" pitchFamily="34" charset="-122"/>
              </a:rPr>
              <a:t>   month=m; day=d; year=y;</a:t>
            </a:r>
            <a:endParaRPr lang="en-US" altLang="zh-CN" sz="2500" b="1">
              <a:solidFill>
                <a:srgbClr val="000000"/>
              </a:solidFill>
              <a:latin typeface="微软雅黑" panose="020B0503020204020204" pitchFamily="34" charset="-122"/>
              <a:ea typeface="微软雅黑" panose="020B0503020204020204" pitchFamily="34" charset="-122"/>
            </a:endParaRPr>
          </a:p>
          <a:p>
            <a:pPr algn="just">
              <a:lnSpc>
                <a:spcPct val="110000"/>
              </a:lnSpc>
            </a:pPr>
            <a:r>
              <a:rPr lang="en-US" altLang="zh-CN" sz="2500" b="1">
                <a:solidFill>
                  <a:srgbClr val="000000"/>
                </a:solidFill>
                <a:latin typeface="微软雅黑" panose="020B0503020204020204" pitchFamily="34" charset="-122"/>
                <a:ea typeface="微软雅黑" panose="020B0503020204020204" pitchFamily="34" charset="-122"/>
              </a:rPr>
              <a:t>}</a:t>
            </a:r>
            <a:endParaRPr lang="en-US" altLang="zh-CN" sz="2500" b="1">
              <a:solidFill>
                <a:srgbClr val="000000"/>
              </a:solidFill>
              <a:latin typeface="微软雅黑" panose="020B0503020204020204" pitchFamily="34" charset="-122"/>
              <a:ea typeface="微软雅黑" panose="020B0503020204020204" pitchFamily="34" charset="-122"/>
            </a:endParaRPr>
          </a:p>
          <a:p>
            <a:pPr algn="just">
              <a:lnSpc>
                <a:spcPct val="110000"/>
              </a:lnSpc>
            </a:pPr>
            <a:r>
              <a:rPr lang="en-US" altLang="zh-CN" sz="2500" b="1">
                <a:solidFill>
                  <a:srgbClr val="000000"/>
                </a:solidFill>
                <a:latin typeface="微软雅黑" panose="020B0503020204020204" pitchFamily="34" charset="-122"/>
                <a:ea typeface="微软雅黑" panose="020B0503020204020204" pitchFamily="34" charset="-122"/>
              </a:rPr>
              <a:t>int  Tdate::IsLeapYear()                   //</a:t>
            </a:r>
            <a:r>
              <a:rPr lang="zh-CN" altLang="en-US" sz="2500" b="1">
                <a:solidFill>
                  <a:srgbClr val="000000"/>
                </a:solidFill>
                <a:latin typeface="微软雅黑" panose="020B0503020204020204" pitchFamily="34" charset="-122"/>
                <a:ea typeface="微软雅黑" panose="020B0503020204020204" pitchFamily="34" charset="-122"/>
              </a:rPr>
              <a:t>判断是否闰年</a:t>
            </a:r>
            <a:endParaRPr lang="zh-CN" altLang="en-US" sz="2500" b="1">
              <a:solidFill>
                <a:srgbClr val="000000"/>
              </a:solidFill>
              <a:latin typeface="微软雅黑" panose="020B0503020204020204" pitchFamily="34" charset="-122"/>
              <a:ea typeface="微软雅黑" panose="020B0503020204020204" pitchFamily="34" charset="-122"/>
            </a:endParaRPr>
          </a:p>
          <a:p>
            <a:pPr algn="just">
              <a:lnSpc>
                <a:spcPct val="110000"/>
              </a:lnSpc>
            </a:pPr>
            <a:r>
              <a:rPr lang="en-US" altLang="zh-CN" sz="2500" b="1">
                <a:solidFill>
                  <a:srgbClr val="000000"/>
                </a:solidFill>
                <a:latin typeface="微软雅黑" panose="020B0503020204020204" pitchFamily="34" charset="-122"/>
                <a:ea typeface="微软雅黑" panose="020B0503020204020204" pitchFamily="34" charset="-122"/>
              </a:rPr>
              <a:t>{</a:t>
            </a:r>
            <a:endParaRPr lang="en-US" altLang="zh-CN" sz="2500" b="1">
              <a:solidFill>
                <a:srgbClr val="000000"/>
              </a:solidFill>
              <a:latin typeface="微软雅黑" panose="020B0503020204020204" pitchFamily="34" charset="-122"/>
              <a:ea typeface="微软雅黑" panose="020B0503020204020204" pitchFamily="34" charset="-122"/>
            </a:endParaRPr>
          </a:p>
          <a:p>
            <a:pPr algn="just">
              <a:lnSpc>
                <a:spcPct val="110000"/>
              </a:lnSpc>
            </a:pPr>
            <a:r>
              <a:rPr lang="en-US" altLang="zh-CN" sz="2500" b="1">
                <a:solidFill>
                  <a:srgbClr val="000000"/>
                </a:solidFill>
                <a:latin typeface="微软雅黑" panose="020B0503020204020204" pitchFamily="34" charset="-122"/>
                <a:ea typeface="微软雅黑" panose="020B0503020204020204" pitchFamily="34" charset="-122"/>
              </a:rPr>
              <a:t>   return  (year%4==0&amp;&amp;year%100!=0)||(year%400==0);</a:t>
            </a:r>
            <a:endParaRPr lang="en-US" altLang="zh-CN" sz="2500" b="1">
              <a:solidFill>
                <a:srgbClr val="000000"/>
              </a:solidFill>
              <a:latin typeface="微软雅黑" panose="020B0503020204020204" pitchFamily="34" charset="-122"/>
              <a:ea typeface="微软雅黑" panose="020B0503020204020204" pitchFamily="34" charset="-122"/>
            </a:endParaRPr>
          </a:p>
          <a:p>
            <a:pPr algn="just">
              <a:lnSpc>
                <a:spcPct val="110000"/>
              </a:lnSpc>
            </a:pPr>
            <a:r>
              <a:rPr lang="en-US" altLang="zh-CN" sz="2500" b="1">
                <a:solidFill>
                  <a:srgbClr val="000000"/>
                </a:solidFill>
                <a:latin typeface="微软雅黑" panose="020B0503020204020204" pitchFamily="34" charset="-122"/>
                <a:ea typeface="微软雅黑" panose="020B0503020204020204" pitchFamily="34" charset="-122"/>
              </a:rPr>
              <a:t>}</a:t>
            </a:r>
            <a:endParaRPr lang="en-US" altLang="zh-CN" sz="2500" b="1">
              <a:solidFill>
                <a:srgbClr val="000000"/>
              </a:solidFill>
              <a:latin typeface="微软雅黑" panose="020B0503020204020204" pitchFamily="34" charset="-122"/>
              <a:ea typeface="微软雅黑" panose="020B0503020204020204" pitchFamily="34" charset="-122"/>
            </a:endParaRPr>
          </a:p>
          <a:p>
            <a:pPr algn="just">
              <a:lnSpc>
                <a:spcPct val="110000"/>
              </a:lnSpc>
            </a:pPr>
            <a:r>
              <a:rPr lang="en-US" altLang="zh-CN" sz="2500" b="1">
                <a:solidFill>
                  <a:srgbClr val="000000"/>
                </a:solidFill>
                <a:latin typeface="微软雅黑" panose="020B0503020204020204" pitchFamily="34" charset="-122"/>
                <a:ea typeface="微软雅黑" panose="020B0503020204020204" pitchFamily="34" charset="-122"/>
              </a:rPr>
              <a:t>void  Tdate::Print()                         //</a:t>
            </a:r>
            <a:r>
              <a:rPr lang="zh-CN" altLang="en-US" sz="2500" b="1">
                <a:solidFill>
                  <a:srgbClr val="000000"/>
                </a:solidFill>
                <a:latin typeface="微软雅黑" panose="020B0503020204020204" pitchFamily="34" charset="-122"/>
                <a:ea typeface="微软雅黑" panose="020B0503020204020204" pitchFamily="34" charset="-122"/>
              </a:rPr>
              <a:t>输出日期值</a:t>
            </a:r>
            <a:endParaRPr lang="zh-CN" altLang="en-US" sz="2500" b="1">
              <a:solidFill>
                <a:srgbClr val="000000"/>
              </a:solidFill>
              <a:latin typeface="微软雅黑" panose="020B0503020204020204" pitchFamily="34" charset="-122"/>
              <a:ea typeface="微软雅黑" panose="020B0503020204020204" pitchFamily="34" charset="-122"/>
            </a:endParaRPr>
          </a:p>
          <a:p>
            <a:pPr algn="just">
              <a:lnSpc>
                <a:spcPct val="110000"/>
              </a:lnSpc>
            </a:pPr>
            <a:r>
              <a:rPr lang="en-US" altLang="zh-CN" sz="2500" b="1">
                <a:solidFill>
                  <a:srgbClr val="000000"/>
                </a:solidFill>
                <a:latin typeface="微软雅黑" panose="020B0503020204020204" pitchFamily="34" charset="-122"/>
                <a:ea typeface="微软雅黑" panose="020B0503020204020204" pitchFamily="34" charset="-122"/>
              </a:rPr>
              <a:t>{</a:t>
            </a:r>
            <a:endParaRPr lang="en-US" altLang="zh-CN" sz="2500" b="1">
              <a:solidFill>
                <a:srgbClr val="000000"/>
              </a:solidFill>
              <a:latin typeface="微软雅黑" panose="020B0503020204020204" pitchFamily="34" charset="-122"/>
              <a:ea typeface="微软雅黑" panose="020B0503020204020204" pitchFamily="34" charset="-122"/>
            </a:endParaRPr>
          </a:p>
          <a:p>
            <a:pPr algn="just">
              <a:lnSpc>
                <a:spcPct val="110000"/>
              </a:lnSpc>
            </a:pPr>
            <a:r>
              <a:rPr lang="en-US" altLang="zh-CN" sz="2500" b="1">
                <a:solidFill>
                  <a:srgbClr val="000000"/>
                </a:solidFill>
                <a:latin typeface="微软雅黑" panose="020B0503020204020204" pitchFamily="34" charset="-122"/>
                <a:ea typeface="微软雅黑" panose="020B0503020204020204" pitchFamily="34" charset="-122"/>
              </a:rPr>
              <a:t>   cout&lt;&lt;month&lt;&lt;"/"&lt;&lt;day &lt;&lt;"/"&lt;&lt;year&lt;&lt;endl;</a:t>
            </a:r>
            <a:endParaRPr lang="en-US" altLang="zh-CN" sz="2500" b="1">
              <a:solidFill>
                <a:srgbClr val="000000"/>
              </a:solidFill>
              <a:latin typeface="微软雅黑" panose="020B0503020204020204" pitchFamily="34" charset="-122"/>
              <a:ea typeface="微软雅黑" panose="020B0503020204020204" pitchFamily="34" charset="-122"/>
            </a:endParaRPr>
          </a:p>
          <a:p>
            <a:pPr algn="just">
              <a:lnSpc>
                <a:spcPct val="110000"/>
              </a:lnSpc>
            </a:pPr>
            <a:r>
              <a:rPr lang="en-US" altLang="zh-CN" sz="2500" b="1">
                <a:solidFill>
                  <a:srgbClr val="000000"/>
                </a:solidFill>
                <a:latin typeface="微软雅黑" panose="020B0503020204020204" pitchFamily="34" charset="-122"/>
                <a:ea typeface="微软雅黑" panose="020B0503020204020204" pitchFamily="34" charset="-122"/>
              </a:rPr>
              <a:t>}</a:t>
            </a:r>
            <a:endParaRPr lang="zh-CN" altLang="en-US" sz="2500" b="1">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xfrm>
            <a:off x="1293813" y="44450"/>
            <a:ext cx="8612187" cy="7969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en-US" altLang="zh-CN">
                <a:effectLst/>
              </a:rPr>
              <a:t>3.1.2 </a:t>
            </a:r>
            <a:r>
              <a:rPr lang="zh-CN" altLang="en-US">
                <a:effectLst/>
              </a:rPr>
              <a:t>类中成员函数的定义</a:t>
            </a:r>
            <a:endParaRPr lang="zh-CN" altLang="en-US">
              <a:effectLst/>
            </a:endParaRPr>
          </a:p>
        </p:txBody>
      </p:sp>
      <p:sp>
        <p:nvSpPr>
          <p:cNvPr id="13315" name="Rectangle 3"/>
          <p:cNvSpPr>
            <a:spLocks noGrp="1" noChangeArrowheads="1"/>
          </p:cNvSpPr>
          <p:nvPr>
            <p:ph type="body" idx="1"/>
          </p:nvPr>
        </p:nvSpPr>
        <p:spPr bwMode="auto">
          <a:xfrm>
            <a:off x="495300" y="981075"/>
            <a:ext cx="9066213" cy="5759450"/>
          </a:xfrm>
        </p:spPr>
        <p:txBody>
          <a:bodyPr vert="horz" wrap="square" lIns="91440" tIns="45720" rIns="91440" bIns="45720" numCol="1" anchor="t" anchorCtr="0" compatLnSpc="1"/>
          <a:lstStyle/>
          <a:p>
            <a:pPr>
              <a:lnSpc>
                <a:spcPct val="120000"/>
              </a:lnSpc>
              <a:spcBef>
                <a:spcPts val="600"/>
              </a:spcBef>
              <a:spcAft>
                <a:spcPts val="600"/>
              </a:spcAft>
              <a:buFont typeface="Wingdings" panose="05000000000000000000" pitchFamily="2" charset="2"/>
              <a:buNone/>
              <a:defRPr/>
            </a:pPr>
            <a:r>
              <a:rPr lang="en-US" altLang="zh-CN" sz="3000" dirty="0">
                <a:solidFill>
                  <a:srgbClr val="3333FF"/>
                </a:solidFill>
              </a:rPr>
              <a:t>2</a:t>
            </a:r>
            <a:r>
              <a:rPr lang="zh-CN" altLang="en-US" sz="3000" dirty="0">
                <a:solidFill>
                  <a:srgbClr val="3333FF"/>
                </a:solidFill>
              </a:rPr>
              <a:t>、内联成员函数</a:t>
            </a:r>
            <a:endParaRPr lang="zh-CN" altLang="en-US" sz="3000" dirty="0">
              <a:solidFill>
                <a:srgbClr val="3333FF"/>
              </a:solidFill>
            </a:endParaRPr>
          </a:p>
          <a:p>
            <a:pPr marL="0" indent="683895">
              <a:lnSpc>
                <a:spcPct val="200000"/>
              </a:lnSpc>
              <a:spcBef>
                <a:spcPts val="600"/>
              </a:spcBef>
              <a:spcAft>
                <a:spcPts val="600"/>
              </a:spcAft>
              <a:buFont typeface="Wingdings" panose="05000000000000000000" pitchFamily="2" charset="2"/>
              <a:buNone/>
              <a:defRPr/>
            </a:pPr>
            <a:r>
              <a:rPr lang="zh-CN" altLang="en-US" sz="2800" dirty="0"/>
              <a:t>内联成员函数又有两种定义方式：一种是</a:t>
            </a:r>
            <a:r>
              <a:rPr lang="zh-CN" altLang="en-US" sz="2800" dirty="0">
                <a:solidFill>
                  <a:srgbClr val="FF0000"/>
                </a:solidFill>
              </a:rPr>
              <a:t>在类内声明时直接定义内联成员函数（隐式内联定义）</a:t>
            </a:r>
            <a:r>
              <a:rPr lang="zh-CN" altLang="en-US" sz="2800" dirty="0"/>
              <a:t>，另一种是</a:t>
            </a:r>
            <a:r>
              <a:rPr lang="zh-CN" altLang="en-US" sz="2800" dirty="0">
                <a:solidFill>
                  <a:srgbClr val="FF0000"/>
                </a:solidFill>
              </a:rPr>
              <a:t>使用</a:t>
            </a:r>
            <a:r>
              <a:rPr lang="en-US" altLang="zh-CN" sz="2800" dirty="0">
                <a:solidFill>
                  <a:srgbClr val="FF0000"/>
                </a:solidFill>
                <a:cs typeface="Times New Roman" panose="02020603050405020304" pitchFamily="18" charset="0"/>
              </a:rPr>
              <a:t>inline</a:t>
            </a:r>
            <a:r>
              <a:rPr lang="zh-CN" altLang="en-US" sz="2800" dirty="0">
                <a:solidFill>
                  <a:srgbClr val="FF0000"/>
                </a:solidFill>
              </a:rPr>
              <a:t>关键字定义内联成员函数（显式内联定义</a:t>
            </a:r>
            <a:r>
              <a:rPr lang="zh-CN" altLang="en-US" sz="2800" dirty="0"/>
              <a:t>）</a:t>
            </a:r>
            <a:endParaRPr lang="zh-CN" altLang="en-US" sz="2800" dirty="0"/>
          </a:p>
        </p:txBody>
      </p:sp>
    </p:spTree>
  </p:cSld>
  <p:clrMapOvr>
    <a:masterClrMapping/>
  </p:clrMapOvr>
</p:sld>
</file>

<file path=ppt/tags/tag1.xml><?xml version="1.0" encoding="utf-8"?>
<p:tagLst xmlns:p="http://schemas.openxmlformats.org/presentationml/2006/main">
  <p:tag name="COMMONDATA" val="eyJoZGlkIjoiZjUyMWQ0ZjgwNzk1MjNlY2IxYzQ0ZjAxMmVkN2M1MDAifQ=="/>
</p:tagLst>
</file>

<file path=ppt/theme/theme1.xml><?xml version="1.0" encoding="utf-8"?>
<a:theme xmlns:a="http://schemas.openxmlformats.org/drawingml/2006/main" name="星星">
  <a:themeElements>
    <a:clrScheme name="星星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fontScheme name="星星">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1"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1" 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星星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星星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星星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Settings\gaolt.LIUJW-D79CY9DHS\Application Data\Microsoft\Templates\星星.pot</Template>
  <TotalTime>0</TotalTime>
  <Words>14062</Words>
  <Application>WPS 演示</Application>
  <PresentationFormat>A4 纸张(210x297 毫米)</PresentationFormat>
  <Paragraphs>563</Paragraphs>
  <Slides>60</Slides>
  <Notes>0</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3</vt:i4>
      </vt:variant>
      <vt:variant>
        <vt:lpstr>幻灯片标题</vt:lpstr>
      </vt:variant>
      <vt:variant>
        <vt:i4>60</vt:i4>
      </vt:variant>
    </vt:vector>
  </HeadingPairs>
  <TitlesOfParts>
    <vt:vector size="79" baseType="lpstr">
      <vt:lpstr>Arial</vt:lpstr>
      <vt:lpstr>宋体</vt:lpstr>
      <vt:lpstr>Wingdings</vt:lpstr>
      <vt:lpstr>Times New Roman</vt:lpstr>
      <vt:lpstr>微软雅黑</vt:lpstr>
      <vt:lpstr>黑体</vt:lpstr>
      <vt:lpstr>楷体_GB2312</vt:lpstr>
      <vt:lpstr>新宋体</vt:lpstr>
      <vt:lpstr>Arial Unicode MS</vt:lpstr>
      <vt:lpstr>Calibri</vt:lpstr>
      <vt:lpstr>楷体_GB2312</vt:lpstr>
      <vt:lpstr>Arial Unicode MS</vt:lpstr>
      <vt:lpstr>仿宋_GB2312</vt:lpstr>
      <vt:lpstr>仿宋</vt:lpstr>
      <vt:lpstr>华文隶书</vt:lpstr>
      <vt:lpstr>星星</vt:lpstr>
      <vt:lpstr>PBrush</vt:lpstr>
      <vt:lpstr>PBrush</vt:lpstr>
      <vt:lpstr>PBrush</vt:lpstr>
      <vt:lpstr>第3章  类和对象</vt:lpstr>
      <vt:lpstr>3.1  类</vt:lpstr>
      <vt:lpstr>3.1.1 类的声明和定义</vt:lpstr>
      <vt:lpstr>类定义实例</vt:lpstr>
      <vt:lpstr>有关类定义的几点说明：</vt:lpstr>
      <vt:lpstr>有关类定义的几点说明：</vt:lpstr>
      <vt:lpstr>3.1.2 类中成员函数的定义</vt:lpstr>
      <vt:lpstr>PowerPoint 演示文稿</vt:lpstr>
      <vt:lpstr>3.1.2 类中成员函数的定义</vt:lpstr>
      <vt:lpstr>PowerPoint 演示文稿</vt:lpstr>
      <vt:lpstr>PowerPoint 演示文稿</vt:lpstr>
      <vt:lpstr>3.2  对象</vt:lpstr>
      <vt:lpstr>PowerPoint 演示文稿</vt:lpstr>
      <vt:lpstr>PowerPoint 演示文稿</vt:lpstr>
      <vt:lpstr>PowerPoint 演示文稿</vt:lpstr>
      <vt:lpstr>例题</vt:lpstr>
      <vt:lpstr>PowerPoint 演示文稿</vt:lpstr>
      <vt:lpstr>PowerPoint 演示文稿</vt:lpstr>
      <vt:lpstr>PowerPoint 演示文稿</vt:lpstr>
      <vt:lpstr>3.3 构造函数和析构函数</vt:lpstr>
      <vt:lpstr>3.3.1 构造函数</vt:lpstr>
      <vt:lpstr>PowerPoint 演示文稿</vt:lpstr>
      <vt:lpstr>PowerPoint 演示文稿</vt:lpstr>
      <vt:lpstr>PowerPoint 演示文稿</vt:lpstr>
      <vt:lpstr>PowerPoint 演示文稿</vt:lpstr>
      <vt:lpstr>PowerPoint 演示文稿</vt:lpstr>
      <vt:lpstr>PowerPoint 演示文稿</vt:lpstr>
      <vt:lpstr>自动调用拷贝构造函数的三种情况</vt:lpstr>
      <vt:lpstr>自动调用拷贝构造函数的三种情况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3.3.2 析构函数</vt:lpstr>
      <vt:lpstr>3.3.2 析构函数</vt:lpstr>
      <vt:lpstr>构造函数和析构函数的特性</vt:lpstr>
      <vt:lpstr>构造函数和析构函数的特性</vt:lpstr>
      <vt:lpstr>3.4 类的聚集—对象成员</vt:lpstr>
      <vt:lpstr>3.4 类的聚集—对象成员</vt:lpstr>
      <vt:lpstr>3.5 静态成员</vt:lpstr>
      <vt:lpstr>3.5 静态成员</vt:lpstr>
      <vt:lpstr>3.5 静态成员</vt:lpstr>
      <vt:lpstr>3.5 静态成员</vt:lpstr>
      <vt:lpstr>3.5 静态成员</vt:lpstr>
      <vt:lpstr>3.6 指向类成员的指针</vt:lpstr>
      <vt:lpstr>3.6 指向类成员的指针</vt:lpstr>
      <vt:lpstr>3.6 指向类成员的指针</vt:lpstr>
      <vt:lpstr>3.6 指向类成员的指针</vt:lpstr>
      <vt:lpstr>3.6 指向类成员的指针</vt:lpstr>
      <vt:lpstr>3.6 指向类成员的指针</vt:lpstr>
      <vt:lpstr>3.6 指向类成员的指针</vt:lpstr>
      <vt:lpstr>3.7 综合举例</vt:lpstr>
      <vt:lpstr>习 题</vt:lpstr>
      <vt:lpstr>习 题</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WXM</dc:creator>
  <cp:lastModifiedBy>九月鹰飞</cp:lastModifiedBy>
  <cp:revision>1023</cp:revision>
  <dcterms:created xsi:type="dcterms:W3CDTF">2113-01-01T00:00:00Z</dcterms:created>
  <dcterms:modified xsi:type="dcterms:W3CDTF">2023-09-25T10:01:41Z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0CAB06A96EF143EFA4A2E787048C6B23_12</vt:lpwstr>
  </property>
  <property fmtid="{D5CDD505-2E9C-101B-9397-08002B2CF9AE}" pid="3" name="KSOProductBuildVer">
    <vt:lpwstr>2052-11.1.0.14309</vt:lpwstr>
  </property>
</Properties>
</file>