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16"/>
  </p:notesMasterIdLst>
  <p:sldIdLst>
    <p:sldId id="331" r:id="rId2"/>
    <p:sldId id="357" r:id="rId3"/>
    <p:sldId id="358" r:id="rId4"/>
    <p:sldId id="356" r:id="rId5"/>
    <p:sldId id="354" r:id="rId6"/>
    <p:sldId id="336" r:id="rId7"/>
    <p:sldId id="338" r:id="rId8"/>
    <p:sldId id="353" r:id="rId9"/>
    <p:sldId id="341" r:id="rId10"/>
    <p:sldId id="342" r:id="rId11"/>
    <p:sldId id="346" r:id="rId12"/>
    <p:sldId id="343" r:id="rId13"/>
    <p:sldId id="347" r:id="rId14"/>
    <p:sldId id="355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4021">
          <p15:clr>
            <a:srgbClr val="A4A3A4"/>
          </p15:clr>
        </p15:guide>
        <p15:guide id="3" orient="horz" pos="3890">
          <p15:clr>
            <a:srgbClr val="A4A3A4"/>
          </p15:clr>
        </p15:guide>
        <p15:guide id="4" pos="4383">
          <p15:clr>
            <a:srgbClr val="A4A3A4"/>
          </p15:clr>
        </p15:guide>
        <p15:guide id="5" pos="2897">
          <p15:clr>
            <a:srgbClr val="A4A3A4"/>
          </p15:clr>
        </p15:guide>
        <p15:guide id="6" pos="5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F6FC6"/>
    <a:srgbClr val="22ABDE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3767"/>
  </p:normalViewPr>
  <p:slideViewPr>
    <p:cSldViewPr snapToGrid="0">
      <p:cViewPr>
        <p:scale>
          <a:sx n="110" d="100"/>
          <a:sy n="110" d="100"/>
        </p:scale>
        <p:origin x="2554" y="125"/>
      </p:cViewPr>
      <p:guideLst>
        <p:guide orient="horz" pos="2159"/>
        <p:guide orient="horz" pos="4021"/>
        <p:guide orient="horz" pos="3890"/>
        <p:guide pos="4383"/>
        <p:guide pos="2897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2023/4/16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2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2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5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2.wmf"/><Relationship Id="rId3" Type="http://schemas.openxmlformats.org/officeDocument/2006/relationships/image" Target="../media/image46.wmf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0.bin"/><Relationship Id="rId2" Type="http://schemas.openxmlformats.org/officeDocument/2006/relationships/oleObject" Target="../embeddings/oleObject41.bin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1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0.wmf"/><Relationship Id="rId18" Type="http://schemas.openxmlformats.org/officeDocument/2006/relationships/image" Target="../media/image62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1.bin"/><Relationship Id="rId2" Type="http://schemas.openxmlformats.org/officeDocument/2006/relationships/oleObject" Target="../embeddings/oleObject53.bin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oleObject" Target="../embeddings/oleObject60.bin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2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1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5" y="4208781"/>
            <a:ext cx="4803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刘 晓 曼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1021" y="2478405"/>
            <a:ext cx="2401253" cy="2674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746" y="2478406"/>
            <a:ext cx="47853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0" y="2994822"/>
            <a:ext cx="1436914" cy="1492898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718457" y="2720923"/>
            <a:ext cx="2071396" cy="2051374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DE8C1D-1DD9-284E-947A-D2630F1DB9E8}"/>
              </a:ext>
            </a:extLst>
          </p:cNvPr>
          <p:cNvSpPr txBox="1"/>
          <p:nvPr/>
        </p:nvSpPr>
        <p:spPr>
          <a:xfrm>
            <a:off x="2711302" y="-11164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1174D8-F11F-BE46-9FE0-2C067E062A3F}"/>
              </a:ext>
            </a:extLst>
          </p:cNvPr>
          <p:cNvSpPr/>
          <p:nvPr/>
        </p:nvSpPr>
        <p:spPr>
          <a:xfrm>
            <a:off x="7620" y="2967355"/>
            <a:ext cx="9136380" cy="3890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974533" y="1430656"/>
            <a:ext cx="8002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方阵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974533" y="3658236"/>
            <a:ext cx="49244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361022" y="3658236"/>
            <a:ext cx="230864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是一个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阶方阵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93245" y="3272790"/>
            <a:ext cx="3234819" cy="1779290"/>
            <a:chOff x="4124325" y="3272790"/>
            <a:chExt cx="4313091" cy="177929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4124325" y="3272790"/>
              <a:ext cx="1456055" cy="1440180"/>
            </a:xfrm>
            <a:prstGeom prst="line">
              <a:avLst/>
            </a:prstGeom>
            <a:ln w="44450">
              <a:solidFill>
                <a:srgbClr val="D02816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814695" y="4590415"/>
              <a:ext cx="2622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主对角线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36106" y="2904490"/>
            <a:ext cx="2932186" cy="1727200"/>
            <a:chOff x="4181475" y="2904490"/>
            <a:chExt cx="3909580" cy="1727200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4181475" y="3253105"/>
              <a:ext cx="1409065" cy="1378585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5814694" y="2904490"/>
              <a:ext cx="22763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副对角线</a:t>
              </a: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985770"/>
              </p:ext>
            </p:extLst>
          </p:nvPr>
        </p:nvGraphicFramePr>
        <p:xfrm>
          <a:off x="2921064" y="3035280"/>
          <a:ext cx="1436400" cy="19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711000" progId="Equation.DSMT4">
                  <p:embed/>
                </p:oleObj>
              </mc:Choice>
              <mc:Fallback>
                <p:oleObj name="Equation" r:id="rId2" imgW="711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1064" y="3035280"/>
                        <a:ext cx="1436400" cy="191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842737" y="1430656"/>
            <a:ext cx="4971233" cy="461665"/>
            <a:chOff x="3790315" y="1430655"/>
            <a:chExt cx="6628311" cy="461665"/>
          </a:xfrm>
        </p:grpSpPr>
        <p:sp>
          <p:nvSpPr>
            <p:cNvPr id="42" name="文本框 41"/>
            <p:cNvSpPr txBox="1"/>
            <p:nvPr/>
          </p:nvSpPr>
          <p:spPr>
            <a:xfrm>
              <a:off x="3790315" y="1430655"/>
              <a:ext cx="6628311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行数与列数相等的矩阵，即           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,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4676430"/>
                </p:ext>
              </p:extLst>
            </p:nvPr>
          </p:nvGraphicFramePr>
          <p:xfrm>
            <a:off x="8826617" y="1491228"/>
            <a:ext cx="1105855" cy="39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139680" progId="Equation.DSMT4">
                    <p:embed/>
                  </p:oleObj>
                </mc:Choice>
                <mc:Fallback>
                  <p:oleObj name="Equation" r:id="rId4" imgW="3934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826617" y="1491228"/>
                          <a:ext cx="1105855" cy="392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2886313" y="2056957"/>
            <a:ext cx="3419475" cy="540000"/>
            <a:chOff x="3348990" y="2049972"/>
            <a:chExt cx="4559300" cy="54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348990" y="2089150"/>
              <a:ext cx="4559300" cy="468630"/>
              <a:chOff x="2946" y="3421"/>
              <a:chExt cx="7180" cy="738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7301" y="3421"/>
                <a:ext cx="2825" cy="72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记为    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946" y="3432"/>
                <a:ext cx="4841" cy="72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称为   阶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方阵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，</a:t>
                </a:r>
              </a:p>
            </p:txBody>
          </p:sp>
        </p:grp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9564929"/>
                </p:ext>
              </p:extLst>
            </p:nvPr>
          </p:nvGraphicFramePr>
          <p:xfrm>
            <a:off x="4249503" y="2129155"/>
            <a:ext cx="4159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503" y="2129155"/>
                          <a:ext cx="4159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3365707"/>
                </p:ext>
              </p:extLst>
            </p:nvPr>
          </p:nvGraphicFramePr>
          <p:xfrm>
            <a:off x="7095518" y="2049972"/>
            <a:ext cx="450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095518" y="2049972"/>
                          <a:ext cx="450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8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78199"/>
              </p:ext>
            </p:extLst>
          </p:nvPr>
        </p:nvGraphicFramePr>
        <p:xfrm>
          <a:off x="2431121" y="2059930"/>
          <a:ext cx="2886075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939600" progId="Equation.DSMT4">
                  <p:embed/>
                </p:oleObj>
              </mc:Choice>
              <mc:Fallback>
                <p:oleObj name="Equation" r:id="rId2" imgW="14983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1121" y="2059930"/>
                        <a:ext cx="2886075" cy="241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04153" y="1341745"/>
            <a:ext cx="141577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对角矩阵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70229" y="1255384"/>
            <a:ext cx="6025184" cy="917575"/>
            <a:chOff x="4874" y="2345"/>
            <a:chExt cx="11819" cy="1445"/>
          </a:xfrm>
        </p:grpSpPr>
        <p:sp>
          <p:nvSpPr>
            <p:cNvPr id="14" name="文本框 13"/>
            <p:cNvSpPr txBox="1"/>
            <p:nvPr/>
          </p:nvSpPr>
          <p:spPr>
            <a:xfrm>
              <a:off x="4874" y="2481"/>
              <a:ext cx="11819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    为    阶方阵，且        时，          ，即</a:t>
              </a:r>
            </a:p>
          </p:txBody>
        </p:sp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783498"/>
                </p:ext>
              </p:extLst>
            </p:nvPr>
          </p:nvGraphicFramePr>
          <p:xfrm>
            <a:off x="5840" y="2550"/>
            <a:ext cx="544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2400" imgH="165100" progId="Equation.KSEE3">
                    <p:embed/>
                  </p:oleObj>
                </mc:Choice>
                <mc:Fallback>
                  <p:oleObj r:id="rId4" imgW="152400" imgH="165100" progId="Equation.KSEE3">
                    <p:embed/>
                    <p:pic>
                      <p:nvPicPr>
                        <p:cNvPr id="0" name="图片 51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840" y="2550"/>
                          <a:ext cx="544" cy="5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2973337"/>
                </p:ext>
              </p:extLst>
            </p:nvPr>
          </p:nvGraphicFramePr>
          <p:xfrm>
            <a:off x="7083" y="2580"/>
            <a:ext cx="57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7000" imgH="139700" progId="Equation.KSEE3">
                    <p:embed/>
                  </p:oleObj>
                </mc:Choice>
                <mc:Fallback>
                  <p:oleObj r:id="rId6" imgW="127000" imgH="1397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83" y="2580"/>
                          <a:ext cx="574" cy="6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4295955"/>
                </p:ext>
              </p:extLst>
            </p:nvPr>
          </p:nvGraphicFramePr>
          <p:xfrm>
            <a:off x="10635" y="2481"/>
            <a:ext cx="1287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16865" imgH="190500" progId="Equation.KSEE3">
                    <p:embed/>
                  </p:oleObj>
                </mc:Choice>
                <mc:Fallback>
                  <p:oleObj r:id="rId8" imgW="316865" imgH="190500" progId="Equation.KSEE3">
                    <p:embed/>
                    <p:pic>
                      <p:nvPicPr>
                        <p:cNvPr id="0" name="图片 51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635" y="2481"/>
                          <a:ext cx="1287" cy="7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7407067"/>
                </p:ext>
              </p:extLst>
            </p:nvPr>
          </p:nvGraphicFramePr>
          <p:xfrm>
            <a:off x="13554" y="2345"/>
            <a:ext cx="1738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419100" imgH="241300" progId="Equation.KSEE3">
                    <p:embed/>
                  </p:oleObj>
                </mc:Choice>
                <mc:Fallback>
                  <p:oleObj r:id="rId10" imgW="419100" imgH="241300" progId="Equation.KSEE3">
                    <p:embed/>
                    <p:pic>
                      <p:nvPicPr>
                        <p:cNvPr id="0" name="图片 51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554" y="2345"/>
                          <a:ext cx="1738" cy="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000788" y="2186929"/>
            <a:ext cx="2102177" cy="2098358"/>
            <a:chOff x="5594956" y="2441575"/>
            <a:chExt cx="2802903" cy="2098358"/>
          </a:xfrm>
        </p:grpSpPr>
        <p:grpSp>
          <p:nvGrpSpPr>
            <p:cNvPr id="18" name="组合 17"/>
            <p:cNvGrpSpPr/>
            <p:nvPr/>
          </p:nvGrpSpPr>
          <p:grpSpPr>
            <a:xfrm>
              <a:off x="5594956" y="2733566"/>
              <a:ext cx="2274606" cy="1806367"/>
              <a:chOff x="8691" y="4365"/>
              <a:chExt cx="3340" cy="2395"/>
            </a:xfrm>
          </p:grpSpPr>
          <p:sp>
            <p:nvSpPr>
              <p:cNvPr id="134160" name="直角三角形 134159"/>
              <p:cNvSpPr/>
              <p:nvPr/>
            </p:nvSpPr>
            <p:spPr>
              <a:xfrm>
                <a:off x="8691" y="4365"/>
                <a:ext cx="3340" cy="2395"/>
              </a:xfrm>
              <a:prstGeom prst="rtTriangle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" name="对象 10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3726299"/>
                  </p:ext>
                </p:extLst>
              </p:nvPr>
            </p:nvGraphicFramePr>
            <p:xfrm>
              <a:off x="9025" y="5489"/>
              <a:ext cx="891" cy="7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152400" imgH="177165" progId="Equation.KSEE3">
                      <p:embed/>
                    </p:oleObj>
                  </mc:Choice>
                  <mc:Fallback>
                    <p:oleObj r:id="rId12" imgW="1524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9025" y="5489"/>
                            <a:ext cx="891" cy="70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组合 29"/>
            <p:cNvGrpSpPr/>
            <p:nvPr/>
          </p:nvGrpSpPr>
          <p:grpSpPr>
            <a:xfrm>
              <a:off x="6254734" y="2441575"/>
              <a:ext cx="2143125" cy="1600200"/>
              <a:chOff x="9376" y="3780"/>
              <a:chExt cx="3375" cy="2520"/>
            </a:xfrm>
            <a:solidFill>
              <a:schemeClr val="accent2"/>
            </a:solidFill>
          </p:grpSpPr>
          <p:sp>
            <p:nvSpPr>
              <p:cNvPr id="134163" name="直角三角形 134162"/>
              <p:cNvSpPr/>
              <p:nvPr/>
            </p:nvSpPr>
            <p:spPr>
              <a:xfrm rot="10800000">
                <a:off x="9376" y="3780"/>
                <a:ext cx="3375" cy="2520"/>
              </a:xfrm>
              <a:prstGeom prst="rtTriangl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9" name="对象 28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5737372"/>
                  </p:ext>
                </p:extLst>
              </p:nvPr>
            </p:nvGraphicFramePr>
            <p:xfrm>
              <a:off x="11149" y="4171"/>
              <a:ext cx="1003" cy="7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152400" imgH="177165" progId="Equation.KSEE3">
                      <p:embed/>
                    </p:oleObj>
                  </mc:Choice>
                  <mc:Fallback>
                    <p:oleObj r:id="rId14" imgW="152400" imgH="177165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1149" y="4171"/>
                            <a:ext cx="1003" cy="75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3D0E984-1938-E346-8F17-D98DC9675448}"/>
              </a:ext>
            </a:extLst>
          </p:cNvPr>
          <p:cNvGrpSpPr/>
          <p:nvPr/>
        </p:nvGrpSpPr>
        <p:grpSpPr>
          <a:xfrm>
            <a:off x="2536586" y="4642434"/>
            <a:ext cx="3970238" cy="669600"/>
            <a:chOff x="2536586" y="4642434"/>
            <a:chExt cx="3970238" cy="669600"/>
          </a:xfrm>
        </p:grpSpPr>
        <p:grpSp>
          <p:nvGrpSpPr>
            <p:cNvPr id="32" name="组合 31"/>
            <p:cNvGrpSpPr/>
            <p:nvPr/>
          </p:nvGrpSpPr>
          <p:grpSpPr>
            <a:xfrm>
              <a:off x="2536586" y="4642434"/>
              <a:ext cx="3970238" cy="669600"/>
              <a:chOff x="4458558" y="4873267"/>
              <a:chExt cx="4695049" cy="669600"/>
            </a:xfrm>
          </p:grpSpPr>
          <p:graphicFrame>
            <p:nvGraphicFramePr>
              <p:cNvPr id="34" name="对象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3972592"/>
                  </p:ext>
                </p:extLst>
              </p:nvPr>
            </p:nvGraphicFramePr>
            <p:xfrm>
              <a:off x="4458558" y="4873267"/>
              <a:ext cx="4419359" cy="669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676160" imgH="253800" progId="Equation.DSMT4">
                      <p:embed/>
                    </p:oleObj>
                  </mc:Choice>
                  <mc:Fallback>
                    <p:oleObj name="Equation" r:id="rId16" imgW="167616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458558" y="4873267"/>
                            <a:ext cx="4419359" cy="669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矩形 22"/>
              <p:cNvSpPr/>
              <p:nvPr/>
            </p:nvSpPr>
            <p:spPr>
              <a:xfrm>
                <a:off x="8789831" y="5061083"/>
                <a:ext cx="363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BC3CFBD-FB78-0445-85CD-1223F0C45F0B}"/>
                </a:ext>
              </a:extLst>
            </p:cNvPr>
            <p:cNvSpPr txBox="1"/>
            <p:nvPr/>
          </p:nvSpPr>
          <p:spPr>
            <a:xfrm>
              <a:off x="4972541" y="4725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02444" y="1008797"/>
            <a:ext cx="141577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数量矩阵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92809" y="1008797"/>
            <a:ext cx="58128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当对角矩阵中对角线上元素是同一个常数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02444" y="3549432"/>
            <a:ext cx="141577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单位矩阵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842612" y="3549432"/>
            <a:ext cx="560602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当对角矩阵中对角线上元素全为常数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81175" y="1421792"/>
            <a:ext cx="2319342" cy="2099584"/>
            <a:chOff x="6231890" y="1811359"/>
            <a:chExt cx="3092455" cy="2099584"/>
          </a:xfrm>
        </p:grpSpPr>
        <p:sp>
          <p:nvSpPr>
            <p:cNvPr id="135189" name="直角三角形 135188"/>
            <p:cNvSpPr/>
            <p:nvPr/>
          </p:nvSpPr>
          <p:spPr>
            <a:xfrm>
              <a:off x="6231890" y="2470785"/>
              <a:ext cx="1108710" cy="1111250"/>
            </a:xfrm>
            <a:prstGeom prst="rtTriangl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2" name="直角三角形 135191"/>
            <p:cNvSpPr/>
            <p:nvPr/>
          </p:nvSpPr>
          <p:spPr>
            <a:xfrm rot="10800000">
              <a:off x="6609080" y="2124075"/>
              <a:ext cx="1036955" cy="1053465"/>
            </a:xfrm>
            <a:prstGeom prst="rtTriangl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4" name="椭圆 135193"/>
            <p:cNvSpPr/>
            <p:nvPr/>
          </p:nvSpPr>
          <p:spPr>
            <a:xfrm rot="2700000">
              <a:off x="5929652" y="2607683"/>
              <a:ext cx="2099584" cy="506936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201" name="组合 135200"/>
            <p:cNvGrpSpPr/>
            <p:nvPr/>
          </p:nvGrpSpPr>
          <p:grpSpPr>
            <a:xfrm>
              <a:off x="7743194" y="2774315"/>
              <a:ext cx="1581151" cy="708025"/>
              <a:chOff x="3323" y="3734"/>
              <a:chExt cx="996" cy="446"/>
            </a:xfrm>
          </p:grpSpPr>
          <p:sp>
            <p:nvSpPr>
              <p:cNvPr id="135202" name="直接连接符 135201"/>
              <p:cNvSpPr/>
              <p:nvPr/>
            </p:nvSpPr>
            <p:spPr>
              <a:xfrm flipV="1">
                <a:off x="3323" y="3988"/>
                <a:ext cx="336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5203" name="文本框 135202"/>
              <p:cNvSpPr txBox="1"/>
              <p:nvPr/>
            </p:nvSpPr>
            <p:spPr>
              <a:xfrm>
                <a:off x="3563" y="3734"/>
                <a:ext cx="672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全为</a:t>
                </a:r>
              </a:p>
            </p:txBody>
          </p:sp>
          <p:graphicFrame>
            <p:nvGraphicFramePr>
              <p:cNvPr id="135204" name="对象 135203"/>
              <p:cNvGraphicFramePr/>
              <p:nvPr>
                <p:extLst>
                  <p:ext uri="{D42A27DB-BD31-4B8C-83A1-F6EECF244321}">
                    <p14:modId xmlns:p14="http://schemas.microsoft.com/office/powerpoint/2010/main" val="1180649665"/>
                  </p:ext>
                </p:extLst>
              </p:nvPr>
            </p:nvGraphicFramePr>
            <p:xfrm>
              <a:off x="4151" y="3793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266065" imgH="316865" progId="Equation.DSMT4">
                      <p:embed/>
                    </p:oleObj>
                  </mc:Choice>
                  <mc:Fallback>
                    <p:oleObj r:id="rId2" imgW="266065" imgH="316865" progId="Equation.DSMT4">
                      <p:embed/>
                      <p:pic>
                        <p:nvPicPr>
                          <p:cNvPr id="0" name="图片 3146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4151" y="3793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7495270"/>
                </p:ext>
              </p:extLst>
            </p:nvPr>
          </p:nvGraphicFramePr>
          <p:xfrm>
            <a:off x="6426200" y="3035300"/>
            <a:ext cx="294640" cy="342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2400" imgH="177165" progId="Equation.KSEE3">
                    <p:embed/>
                  </p:oleObj>
                </mc:Choice>
                <mc:Fallback>
                  <p:oleObj r:id="rId4" imgW="1524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26200" y="3035300"/>
                          <a:ext cx="294640" cy="342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0753824"/>
                </p:ext>
              </p:extLst>
            </p:nvPr>
          </p:nvGraphicFramePr>
          <p:xfrm>
            <a:off x="7045960" y="2194560"/>
            <a:ext cx="294640" cy="342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2400" imgH="177165" progId="Equation.KSEE3">
                    <p:embed/>
                  </p:oleObj>
                </mc:Choice>
                <mc:Fallback>
                  <p:oleObj r:id="rId6" imgW="1524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45960" y="2194560"/>
                          <a:ext cx="294640" cy="342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2792099" y="4009201"/>
            <a:ext cx="2348351" cy="2259066"/>
            <a:chOff x="5363210" y="4376450"/>
            <a:chExt cx="3131134" cy="2259066"/>
          </a:xfrm>
        </p:grpSpPr>
        <p:sp>
          <p:nvSpPr>
            <p:cNvPr id="12" name="直角三角形 11"/>
            <p:cNvSpPr/>
            <p:nvPr/>
          </p:nvSpPr>
          <p:spPr>
            <a:xfrm>
              <a:off x="5363210" y="5128257"/>
              <a:ext cx="994553" cy="1044665"/>
            </a:xfrm>
            <a:prstGeom prst="rtTriangl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10800000">
              <a:off x="5651351" y="4642254"/>
              <a:ext cx="971842" cy="929868"/>
            </a:xfrm>
            <a:prstGeom prst="rtTriangl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722293" y="6073223"/>
              <a:ext cx="1772051" cy="562293"/>
              <a:chOff x="3323" y="4180"/>
              <a:chExt cx="1116" cy="354"/>
            </a:xfrm>
          </p:grpSpPr>
          <p:sp>
            <p:nvSpPr>
              <p:cNvPr id="16" name="直接连接符 15"/>
              <p:cNvSpPr/>
              <p:nvPr/>
            </p:nvSpPr>
            <p:spPr>
              <a:xfrm>
                <a:off x="3323" y="4180"/>
                <a:ext cx="285" cy="22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" name="文本框 16"/>
              <p:cNvSpPr txBox="1"/>
              <p:nvPr/>
            </p:nvSpPr>
            <p:spPr>
              <a:xfrm>
                <a:off x="3608" y="4243"/>
                <a:ext cx="831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全为</a:t>
                </a:r>
                <a:r>
                  <a:rPr lang="en-US" altLang="zh-CN" sz="2400" b="1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</p:grp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5896046"/>
                </p:ext>
              </p:extLst>
            </p:nvPr>
          </p:nvGraphicFramePr>
          <p:xfrm>
            <a:off x="5557520" y="5626188"/>
            <a:ext cx="294640" cy="342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52400" imgH="177165" progId="Equation.KSEE3">
                    <p:embed/>
                  </p:oleObj>
                </mc:Choice>
                <mc:Fallback>
                  <p:oleObj r:id="rId7" imgW="1524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57520" y="5626188"/>
                          <a:ext cx="294640" cy="342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2069225"/>
                </p:ext>
              </p:extLst>
            </p:nvPr>
          </p:nvGraphicFramePr>
          <p:xfrm>
            <a:off x="6177280" y="4785448"/>
            <a:ext cx="294640" cy="342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52400" imgH="177165" progId="Equation.KSEE3">
                    <p:embed/>
                  </p:oleObj>
                </mc:Choice>
                <mc:Fallback>
                  <p:oleObj r:id="rId8" imgW="1524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177280" y="4785448"/>
                          <a:ext cx="294640" cy="342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椭圆 13"/>
            <p:cNvSpPr/>
            <p:nvPr/>
          </p:nvSpPr>
          <p:spPr>
            <a:xfrm rot="2880000">
              <a:off x="4966816" y="5120623"/>
              <a:ext cx="2096989" cy="608643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843816"/>
              </p:ext>
            </p:extLst>
          </p:nvPr>
        </p:nvGraphicFramePr>
        <p:xfrm>
          <a:off x="2581654" y="1619102"/>
          <a:ext cx="1874572" cy="17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15920" imgH="711000" progId="Equation.DSMT4">
                  <p:embed/>
                </p:oleObj>
              </mc:Choice>
              <mc:Fallback>
                <p:oleObj name="Equation" r:id="rId9" imgW="10159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1654" y="1619102"/>
                        <a:ext cx="1874572" cy="17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42413"/>
              </p:ext>
            </p:extLst>
          </p:nvPr>
        </p:nvGraphicFramePr>
        <p:xfrm>
          <a:off x="2648952" y="4182983"/>
          <a:ext cx="1264444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85800" imgH="711000" progId="Equation.DSMT4">
                  <p:embed/>
                </p:oleObj>
              </mc:Choice>
              <mc:Fallback>
                <p:oleObj name="Equation" r:id="rId11" imgW="685800" imgH="711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952" y="4182983"/>
                        <a:ext cx="1264444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124490"/>
              </p:ext>
            </p:extLst>
          </p:nvPr>
        </p:nvGraphicFramePr>
        <p:xfrm>
          <a:off x="2027139" y="4717495"/>
          <a:ext cx="652050" cy="6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1960" imgH="228600" progId="Equation.DSMT4">
                  <p:embed/>
                </p:oleObj>
              </mc:Choice>
              <mc:Fallback>
                <p:oleObj name="Equation" r:id="rId13" imgW="29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27139" y="4717495"/>
                        <a:ext cx="652050" cy="6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155391"/>
              </p:ext>
            </p:extLst>
          </p:nvPr>
        </p:nvGraphicFramePr>
        <p:xfrm>
          <a:off x="4763468" y="4716561"/>
          <a:ext cx="7381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120" imgH="228600" progId="Equation.DSMT4">
                  <p:embed/>
                </p:oleObj>
              </mc:Choice>
              <mc:Fallback>
                <p:oleObj name="Equation" r:id="rId15" imgW="33012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468" y="4716561"/>
                        <a:ext cx="73818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643299"/>
              </p:ext>
            </p:extLst>
          </p:nvPr>
        </p:nvGraphicFramePr>
        <p:xfrm>
          <a:off x="5459338" y="4464145"/>
          <a:ext cx="915007" cy="118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69800" imgH="457200" progId="Equation.DSMT4">
                  <p:embed/>
                </p:oleObj>
              </mc:Choice>
              <mc:Fallback>
                <p:oleObj name="Equation" r:id="rId17" imgW="469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9338" y="4464145"/>
                        <a:ext cx="915007" cy="1187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7162019" y="3513476"/>
            <a:ext cx="1984839" cy="497621"/>
            <a:chOff x="9226023" y="3746738"/>
            <a:chExt cx="2646452" cy="497621"/>
          </a:xfrm>
        </p:grpSpPr>
        <p:sp>
          <p:nvSpPr>
            <p:cNvPr id="49" name="文本框 48"/>
            <p:cNvSpPr txBox="1"/>
            <p:nvPr/>
          </p:nvSpPr>
          <p:spPr>
            <a:xfrm>
              <a:off x="9226023" y="3782694"/>
              <a:ext cx="264645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记为  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或  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).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6212236"/>
                </p:ext>
              </p:extLst>
            </p:nvPr>
          </p:nvGraphicFramePr>
          <p:xfrm>
            <a:off x="10130492" y="3752234"/>
            <a:ext cx="37782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6720" imgH="164880" progId="Equation.DSMT4">
                    <p:embed/>
                  </p:oleObj>
                </mc:Choice>
                <mc:Fallback>
                  <p:oleObj name="Equation" r:id="rId19" imgW="126720" imgH="164880" progId="Equation.DSMT4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0492" y="3752234"/>
                          <a:ext cx="377825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6430132"/>
                </p:ext>
              </p:extLst>
            </p:nvPr>
          </p:nvGraphicFramePr>
          <p:xfrm>
            <a:off x="10984050" y="3746738"/>
            <a:ext cx="398555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52280" imgH="164880" progId="Equation.DSMT4">
                    <p:embed/>
                  </p:oleObj>
                </mc:Choice>
                <mc:Fallback>
                  <p:oleObj name="Equation" r:id="rId21" imgW="152280" imgH="164880" progId="Equation.DSMT4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4050" y="3746738"/>
                          <a:ext cx="398555" cy="43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674353"/>
              </p:ext>
            </p:extLst>
          </p:nvPr>
        </p:nvGraphicFramePr>
        <p:xfrm>
          <a:off x="4366707" y="1710109"/>
          <a:ext cx="2858691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939600" progId="Equation.DSMT4">
                  <p:embed/>
                </p:oleObj>
              </mc:Choice>
              <mc:Fallback>
                <p:oleObj name="Equation" r:id="rId2" imgW="1549080" imgH="939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707" y="1710109"/>
                        <a:ext cx="2858691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524469"/>
              </p:ext>
            </p:extLst>
          </p:nvPr>
        </p:nvGraphicFramePr>
        <p:xfrm>
          <a:off x="1237392" y="1710109"/>
          <a:ext cx="2857768" cy="23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939600" progId="Equation.DSMT4">
                  <p:embed/>
                </p:oleObj>
              </mc:Choice>
              <mc:Fallback>
                <p:oleObj name="Equation" r:id="rId4" imgW="15490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7392" y="1710109"/>
                        <a:ext cx="2857768" cy="23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351132" y="5161371"/>
            <a:ext cx="141577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三角矩阵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48059" y="5157328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分为上三角矩阵和下三角矩阵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56937" y="1177089"/>
            <a:ext cx="17235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上三角矩阵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237139" y="4312533"/>
            <a:ext cx="17235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下三角矩阵</a:t>
            </a:r>
          </a:p>
        </p:txBody>
      </p:sp>
      <p:sp>
        <p:nvSpPr>
          <p:cNvPr id="134160" name="直角三角形 134159"/>
          <p:cNvSpPr/>
          <p:nvPr/>
        </p:nvSpPr>
        <p:spPr>
          <a:xfrm>
            <a:off x="5036855" y="1825055"/>
            <a:ext cx="2001416" cy="2043404"/>
          </a:xfrm>
          <a:prstGeom prst="rtTriangl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63" name="直角三角形 134162"/>
          <p:cNvSpPr/>
          <p:nvPr/>
        </p:nvSpPr>
        <p:spPr>
          <a:xfrm rot="10800000">
            <a:off x="1876912" y="1966576"/>
            <a:ext cx="1942297" cy="2013849"/>
          </a:xfrm>
          <a:prstGeom prst="rtTriangl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961312" y="1121894"/>
            <a:ext cx="6077095" cy="633600"/>
            <a:chOff x="5160375" y="1097648"/>
            <a:chExt cx="8102793" cy="633600"/>
          </a:xfrm>
        </p:grpSpPr>
        <p:sp>
          <p:nvSpPr>
            <p:cNvPr id="15" name="文本框 14"/>
            <p:cNvSpPr txBox="1"/>
            <p:nvPr/>
          </p:nvSpPr>
          <p:spPr>
            <a:xfrm>
              <a:off x="5160375" y="1153844"/>
              <a:ext cx="810279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   为    阶方阵，且       时，         ，即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265003"/>
                </p:ext>
              </p:extLst>
            </p:nvPr>
          </p:nvGraphicFramePr>
          <p:xfrm>
            <a:off x="5609970" y="1168676"/>
            <a:ext cx="398771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09970" y="1168676"/>
                          <a:ext cx="398771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592198"/>
                </p:ext>
              </p:extLst>
            </p:nvPr>
          </p:nvGraphicFramePr>
          <p:xfrm>
            <a:off x="6451150" y="1152843"/>
            <a:ext cx="441173" cy="462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451150" y="1152843"/>
                          <a:ext cx="441173" cy="4626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2192328"/>
                </p:ext>
              </p:extLst>
            </p:nvPr>
          </p:nvGraphicFramePr>
          <p:xfrm>
            <a:off x="8923524" y="1153844"/>
            <a:ext cx="822000" cy="49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160" imgH="190440" progId="Equation.DSMT4">
                    <p:embed/>
                  </p:oleObj>
                </mc:Choice>
                <mc:Fallback>
                  <p:oleObj name="Equation" r:id="rId10" imgW="31716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923524" y="1153844"/>
                          <a:ext cx="822000" cy="49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9131988"/>
                </p:ext>
              </p:extLst>
            </p:nvPr>
          </p:nvGraphicFramePr>
          <p:xfrm>
            <a:off x="10590385" y="1097648"/>
            <a:ext cx="1100460" cy="6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19040" imgH="241200" progId="Equation.DSMT4">
                    <p:embed/>
                  </p:oleObj>
                </mc:Choice>
                <mc:Fallback>
                  <p:oleObj name="Equation" r:id="rId12" imgW="419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590385" y="1097648"/>
                          <a:ext cx="1100460" cy="63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组合 46"/>
          <p:cNvGrpSpPr/>
          <p:nvPr/>
        </p:nvGrpSpPr>
        <p:grpSpPr>
          <a:xfrm>
            <a:off x="3117631" y="4113764"/>
            <a:ext cx="6232937" cy="830997"/>
            <a:chOff x="4794748" y="942439"/>
            <a:chExt cx="7505065" cy="830997"/>
          </a:xfrm>
        </p:grpSpPr>
        <p:sp>
          <p:nvSpPr>
            <p:cNvPr id="48" name="文本框 14"/>
            <p:cNvSpPr txBox="1"/>
            <p:nvPr/>
          </p:nvSpPr>
          <p:spPr>
            <a:xfrm>
              <a:off x="4794748" y="942439"/>
              <a:ext cx="75050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   为   阶方阵，且        时，          ，即</a:t>
              </a: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2171625"/>
                </p:ext>
              </p:extLst>
            </p:nvPr>
          </p:nvGraphicFramePr>
          <p:xfrm>
            <a:off x="5172696" y="1118780"/>
            <a:ext cx="398771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72696" y="1118780"/>
                          <a:ext cx="398771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5925891"/>
                </p:ext>
              </p:extLst>
            </p:nvPr>
          </p:nvGraphicFramePr>
          <p:xfrm>
            <a:off x="5871197" y="1159144"/>
            <a:ext cx="392725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871197" y="1159144"/>
                          <a:ext cx="392725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8131924"/>
                </p:ext>
              </p:extLst>
            </p:nvPr>
          </p:nvGraphicFramePr>
          <p:xfrm>
            <a:off x="8090882" y="1146471"/>
            <a:ext cx="822000" cy="49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17160" imgH="190440" progId="Equation.DSMT4">
                    <p:embed/>
                  </p:oleObj>
                </mc:Choice>
                <mc:Fallback>
                  <p:oleObj name="Equation" r:id="rId17" imgW="31716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090882" y="1146471"/>
                          <a:ext cx="822000" cy="49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6697905"/>
                </p:ext>
              </p:extLst>
            </p:nvPr>
          </p:nvGraphicFramePr>
          <p:xfrm>
            <a:off x="9605909" y="1079105"/>
            <a:ext cx="1100460" cy="6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19040" imgH="241200" progId="Equation.DSMT4">
                    <p:embed/>
                  </p:oleObj>
                </mc:Choice>
                <mc:Fallback>
                  <p:oleObj name="Equation" r:id="rId19" imgW="419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605909" y="1079105"/>
                          <a:ext cx="1100460" cy="63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1" grpId="0"/>
      <p:bldP spid="14" grpId="0"/>
      <p:bldP spid="24" grpId="0"/>
      <p:bldP spid="134160" grpId="0" animBg="1"/>
      <p:bldP spid="1341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文本框 5"/>
          <p:cNvSpPr txBox="1"/>
          <p:nvPr/>
        </p:nvSpPr>
        <p:spPr>
          <a:xfrm>
            <a:off x="591624" y="875980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四、小结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624" y="1645252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、矩阵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矩形数表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624" y="2389538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、特殊矩阵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零矩阵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8817" y="3108812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行矩阵、列矩阵、方阵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8152" y="3853098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对角阵、数量阵、单位阵、三角阵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8152" y="4597382"/>
            <a:ext cx="669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行阶梯形矩阵、行标准形矩阵、标准形矩阵</a:t>
            </a:r>
          </a:p>
        </p:txBody>
      </p:sp>
    </p:spTree>
    <p:extLst>
      <p:ext uri="{BB962C8B-B14F-4D97-AF65-F5344CB8AC3E}">
        <p14:creationId xmlns:p14="http://schemas.microsoft.com/office/powerpoint/2010/main" val="42803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86" name="文本框 4"/>
          <p:cNvSpPr txBox="1"/>
          <p:nvPr/>
        </p:nvSpPr>
        <p:spPr>
          <a:xfrm>
            <a:off x="304103" y="981151"/>
            <a:ext cx="561546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、什么是线性关系？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22872" y="1270"/>
            <a:ext cx="9021128" cy="58166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/>
        </p:nvSpPr>
        <p:spPr>
          <a:xfrm>
            <a:off x="-1428" y="-10159"/>
            <a:ext cx="5147786" cy="831215"/>
          </a:xfrm>
          <a:prstGeom prst="diagStripe">
            <a:avLst>
              <a:gd name="adj" fmla="val 29106"/>
            </a:avLst>
          </a:prstGeom>
          <a:solidFill>
            <a:srgbClr val="094A7F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4"/>
          <p:cNvSpPr txBox="1"/>
          <p:nvPr/>
        </p:nvSpPr>
        <p:spPr>
          <a:xfrm>
            <a:off x="197644" y="3550180"/>
            <a:ext cx="561546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、为什么要研究线性问题？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160" y="1504371"/>
            <a:ext cx="8518679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       线性是指量与量之间按比例，呈直线的关系；也可理解为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一阶导数为常数的函数</a:t>
            </a:r>
            <a:r>
              <a:rPr lang="en-US" altLang="zh-CN" sz="2400" dirty="0">
                <a:latin typeface="+mj-ea"/>
                <a:ea typeface="+mj-ea"/>
              </a:rPr>
              <a:t>.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160" y="2761207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现在已经从二维、三维直角坐标系扩展到研究任意或无限维空间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710" y="4184008"/>
            <a:ext cx="8119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      各种实际问题的变量之间在大多数情况下是线性的关系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或可以线性化，线性化了的问题又可以计算出来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76533D-FC75-2449-B5E7-BD3CED294549}"/>
              </a:ext>
            </a:extLst>
          </p:cNvPr>
          <p:cNvSpPr/>
          <p:nvPr/>
        </p:nvSpPr>
        <p:spPr>
          <a:xfrm>
            <a:off x="0" y="10632"/>
            <a:ext cx="913638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9815DC3A-F241-FD40-BC33-CD3FC0CB1173}"/>
              </a:ext>
            </a:extLst>
          </p:cNvPr>
          <p:cNvSpPr txBox="1"/>
          <p:nvPr/>
        </p:nvSpPr>
        <p:spPr>
          <a:xfrm>
            <a:off x="304103" y="981151"/>
            <a:ext cx="561546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线性代数发展史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60F9F7-66C1-4248-9CB6-E71BE01B3269}"/>
              </a:ext>
            </a:extLst>
          </p:cNvPr>
          <p:cNvSpPr txBox="1"/>
          <p:nvPr/>
        </p:nvSpPr>
        <p:spPr>
          <a:xfrm>
            <a:off x="1083974" y="1765720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起源：</a:t>
            </a:r>
            <a:r>
              <a:rPr kumimoji="1"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线性方程组</a:t>
            </a:r>
            <a:endParaRPr kumimoji="1" lang="en-US" altLang="zh-CN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9A1EB9-D429-6B4A-8161-BEAD20986CD2}"/>
              </a:ext>
            </a:extLst>
          </p:cNvPr>
          <p:cNvSpPr txBox="1"/>
          <p:nvPr/>
        </p:nvSpPr>
        <p:spPr>
          <a:xfrm>
            <a:off x="1083974" y="245536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工具：</a:t>
            </a:r>
            <a:r>
              <a:rPr kumimoji="1"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矩阵、行列式、向量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C510BA-0B6F-9F43-8497-544AB8B0A6C9}"/>
              </a:ext>
            </a:extLst>
          </p:cNvPr>
          <p:cNvSpPr txBox="1"/>
          <p:nvPr/>
        </p:nvSpPr>
        <p:spPr>
          <a:xfrm>
            <a:off x="1083974" y="314500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方法：</a:t>
            </a:r>
            <a:r>
              <a:rPr kumimoji="1"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初等变换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80C77C-CDF3-AD4D-8C6F-9105BCADE337}"/>
              </a:ext>
            </a:extLst>
          </p:cNvPr>
          <p:cNvSpPr txBox="1"/>
          <p:nvPr/>
        </p:nvSpPr>
        <p:spPr>
          <a:xfrm>
            <a:off x="1083974" y="3879366"/>
            <a:ext cx="5291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应用：</a:t>
            </a:r>
            <a:r>
              <a:rPr kumimoji="1"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自然科学、工程技术、经济</a:t>
            </a:r>
            <a:r>
              <a:rPr kumimoji="1" lang="en-US" altLang="zh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...</a:t>
            </a:r>
            <a:endParaRPr kumimoji="1" lang="zh-CN" alt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D135B2-7715-E84F-AFF7-DE7B00596BF2}"/>
              </a:ext>
            </a:extLst>
          </p:cNvPr>
          <p:cNvSpPr txBox="1"/>
          <p:nvPr/>
        </p:nvSpPr>
        <p:spPr>
          <a:xfrm>
            <a:off x="1083974" y="4613727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发展：</a:t>
            </a:r>
            <a:r>
              <a:rPr kumimoji="1"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线性空间（变换）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0878CD-7B85-C747-895C-B45930DBD0DA}"/>
              </a:ext>
            </a:extLst>
          </p:cNvPr>
          <p:cNvSpPr txBox="1"/>
          <p:nvPr/>
        </p:nvSpPr>
        <p:spPr>
          <a:xfrm>
            <a:off x="1083974" y="5348088"/>
            <a:ext cx="327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后续：</a:t>
            </a:r>
            <a:r>
              <a:rPr kumimoji="1"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矩阵论、群论</a:t>
            </a:r>
            <a:r>
              <a:rPr kumimoji="1" lang="en-US" altLang="zh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  <a:endParaRPr kumimoji="1" lang="zh-CN" alt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122872" y="1270"/>
            <a:ext cx="9021128" cy="58166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/>
        </p:nvSpPr>
        <p:spPr>
          <a:xfrm>
            <a:off x="-1428" y="-10159"/>
            <a:ext cx="5147786" cy="831215"/>
          </a:xfrm>
          <a:prstGeom prst="diagStripe">
            <a:avLst>
              <a:gd name="adj" fmla="val 29106"/>
            </a:avLst>
          </a:prstGeom>
          <a:solidFill>
            <a:srgbClr val="094A7F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1647131" y="1228811"/>
            <a:ext cx="6722429" cy="526297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第一章  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矩阵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第二章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行列式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第三章   向量组的线性相关性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第四章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线性方程组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第五章   特征值、特征向量与二次型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0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86" name="文本框 4"/>
          <p:cNvSpPr txBox="1"/>
          <p:nvPr/>
        </p:nvSpPr>
        <p:spPr>
          <a:xfrm>
            <a:off x="1330470" y="841191"/>
            <a:ext cx="5615464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      矩阵</a:t>
            </a:r>
          </a:p>
        </p:txBody>
      </p:sp>
      <p:sp>
        <p:nvSpPr>
          <p:cNvPr id="4" name="等腰三角形 3"/>
          <p:cNvSpPr/>
          <p:nvPr/>
        </p:nvSpPr>
        <p:spPr>
          <a:xfrm>
            <a:off x="122872" y="1270"/>
            <a:ext cx="9021128" cy="58166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/>
        </p:nvSpPr>
        <p:spPr>
          <a:xfrm>
            <a:off x="-1428" y="-10159"/>
            <a:ext cx="5147786" cy="831215"/>
          </a:xfrm>
          <a:prstGeom prst="diagStripe">
            <a:avLst>
              <a:gd name="adj" fmla="val 29106"/>
            </a:avLst>
          </a:prstGeom>
          <a:solidFill>
            <a:srgbClr val="094A7F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2421571" y="1574044"/>
            <a:ext cx="5826689" cy="32478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矩阵的概念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矩阵的运算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1.3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方阵的逆阵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矩阵的分块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1.5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初等变换与初等矩阵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50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2823324" y="1116087"/>
            <a:ext cx="4190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矩阵的概念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823326" y="1692805"/>
            <a:ext cx="4511939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一、矩阵定义的引入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2823325" y="2309907"/>
            <a:ext cx="3082529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二、矩阵的定义</a:t>
            </a:r>
          </a:p>
        </p:txBody>
      </p:sp>
      <p:sp>
        <p:nvSpPr>
          <p:cNvPr id="17" name="文本框 8"/>
          <p:cNvSpPr txBox="1"/>
          <p:nvPr/>
        </p:nvSpPr>
        <p:spPr>
          <a:xfrm>
            <a:off x="2823326" y="2927009"/>
            <a:ext cx="3612356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三、特殊矩阵</a:t>
            </a:r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文本框 8"/>
          <p:cNvSpPr txBox="1"/>
          <p:nvPr/>
        </p:nvSpPr>
        <p:spPr>
          <a:xfrm>
            <a:off x="2829004" y="3544111"/>
            <a:ext cx="3612356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四、小结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F32AC38-0E2C-9940-8296-1B05A630DC38}"/>
              </a:ext>
            </a:extLst>
          </p:cNvPr>
          <p:cNvSpPr/>
          <p:nvPr/>
        </p:nvSpPr>
        <p:spPr>
          <a:xfrm>
            <a:off x="0" y="10632"/>
            <a:ext cx="913638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67142"/>
              </p:ext>
            </p:extLst>
          </p:nvPr>
        </p:nvGraphicFramePr>
        <p:xfrm>
          <a:off x="2266754" y="3718600"/>
          <a:ext cx="2215763" cy="1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457200" progId="Equation.DSMT4">
                  <p:embed/>
                </p:oleObj>
              </mc:Choice>
              <mc:Fallback>
                <p:oleObj name="Equation" r:id="rId2" imgW="68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6754" y="3718600"/>
                        <a:ext cx="2215763" cy="176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614113"/>
              </p:ext>
            </p:extLst>
          </p:nvPr>
        </p:nvGraphicFramePr>
        <p:xfrm>
          <a:off x="2144675" y="1619818"/>
          <a:ext cx="233838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7765" imgH="482600" progId="Equation.DSMT4">
                  <p:embed/>
                </p:oleObj>
              </mc:Choice>
              <mc:Fallback>
                <p:oleObj name="Equation" r:id="rId4" imgW="1167765" imgH="482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675" y="1619818"/>
                        <a:ext cx="2338388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5"/>
          <p:cNvSpPr txBox="1"/>
          <p:nvPr/>
        </p:nvSpPr>
        <p:spPr>
          <a:xfrm>
            <a:off x="825773" y="828040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一、矩阵定义的引入</a:t>
            </a:r>
          </a:p>
        </p:txBody>
      </p:sp>
      <p:sp>
        <p:nvSpPr>
          <p:cNvPr id="52238" name="矩形 52237"/>
          <p:cNvSpPr/>
          <p:nvPr/>
        </p:nvSpPr>
        <p:spPr>
          <a:xfrm>
            <a:off x="825772" y="5552809"/>
            <a:ext cx="7313492" cy="4616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对上述方程组的研究可转化为对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这张矩形数表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的研究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5772" y="3143062"/>
            <a:ext cx="731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线性方程组的解取决于方程组未知量的系数和常数项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62780" y="3603436"/>
            <a:ext cx="597793" cy="12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034992" y="3604727"/>
            <a:ext cx="7997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769643" y="6002219"/>
            <a:ext cx="1129921" cy="61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905626"/>
              </p:ext>
            </p:extLst>
          </p:nvPr>
        </p:nvGraphicFramePr>
        <p:xfrm>
          <a:off x="2480437" y="3927424"/>
          <a:ext cx="169670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228600" progId="Equation.DSMT4">
                  <p:embed/>
                </p:oleObj>
              </mc:Choice>
              <mc:Fallback>
                <p:oleObj name="Equation" r:id="rId6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0437" y="3927424"/>
                        <a:ext cx="1696707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301593"/>
              </p:ext>
            </p:extLst>
          </p:nvPr>
        </p:nvGraphicFramePr>
        <p:xfrm>
          <a:off x="2480438" y="4527917"/>
          <a:ext cx="1769444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228600" progId="Equation.DSMT4">
                  <p:embed/>
                </p:oleObj>
              </mc:Choice>
              <mc:Fallback>
                <p:oleObj name="Equation" r:id="rId8" imgW="81252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438" y="4527917"/>
                        <a:ext cx="1769444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69077"/>
              </p:ext>
            </p:extLst>
          </p:nvPr>
        </p:nvGraphicFramePr>
        <p:xfrm>
          <a:off x="2480437" y="3934395"/>
          <a:ext cx="420750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457200" progId="Equation.DSMT4">
                  <p:embed/>
                </p:oleObj>
              </mc:Choice>
              <mc:Fallback>
                <p:oleObj name="Equation" r:id="rId10" imgW="215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0437" y="3934395"/>
                        <a:ext cx="420750" cy="11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03436"/>
              </p:ext>
            </p:extLst>
          </p:nvPr>
        </p:nvGraphicFramePr>
        <p:xfrm>
          <a:off x="3144237" y="3924554"/>
          <a:ext cx="44410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457200" progId="Equation.DSMT4">
                  <p:embed/>
                </p:oleObj>
              </mc:Choice>
              <mc:Fallback>
                <p:oleObj name="Equation" r:id="rId12" imgW="228600" imgH="4572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237" y="3924554"/>
                        <a:ext cx="44410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13964"/>
              </p:ext>
            </p:extLst>
          </p:nvPr>
        </p:nvGraphicFramePr>
        <p:xfrm>
          <a:off x="3886222" y="3986900"/>
          <a:ext cx="345281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480" imgH="457200" progId="Equation.DSMT4">
                  <p:embed/>
                </p:oleObj>
              </mc:Choice>
              <mc:Fallback>
                <p:oleObj name="Equation" r:id="rId14" imgW="177480" imgH="4572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22" y="3986900"/>
                        <a:ext cx="345281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865C95D0-9F37-D849-870D-E35076AF6543}"/>
              </a:ext>
            </a:extLst>
          </p:cNvPr>
          <p:cNvSpPr/>
          <p:nvPr/>
        </p:nvSpPr>
        <p:spPr>
          <a:xfrm>
            <a:off x="0" y="10632"/>
            <a:ext cx="913638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2238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0" y="677225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二、矩阵的定义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50506" y="1402119"/>
            <a:ext cx="8002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64" name="对象 6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62942"/>
              </p:ext>
            </p:extLst>
          </p:nvPr>
        </p:nvGraphicFramePr>
        <p:xfrm>
          <a:off x="2017454" y="2888392"/>
          <a:ext cx="913924" cy="6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4500" imgH="228600" progId="Equation.KSEE3">
                  <p:embed/>
                </p:oleObj>
              </mc:Choice>
              <mc:Fallback>
                <p:oleObj r:id="rId2" imgW="444500" imgH="228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7454" y="2888392"/>
                        <a:ext cx="913924" cy="62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4530248" y="2332900"/>
            <a:ext cx="2034776" cy="935355"/>
            <a:chOff x="2699" y="2296"/>
            <a:chExt cx="1628" cy="589"/>
          </a:xfrm>
        </p:grpSpPr>
        <p:sp>
          <p:nvSpPr>
            <p:cNvPr id="67" name="椭圆 66"/>
            <p:cNvSpPr/>
            <p:nvPr/>
          </p:nvSpPr>
          <p:spPr>
            <a:xfrm>
              <a:off x="2699" y="2568"/>
              <a:ext cx="317" cy="317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直接连接符 67"/>
            <p:cNvSpPr/>
            <p:nvPr/>
          </p:nvSpPr>
          <p:spPr>
            <a:xfrm flipV="1">
              <a:off x="3015" y="2432"/>
              <a:ext cx="680" cy="27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9" name="文本框 68"/>
            <p:cNvSpPr txBox="1"/>
            <p:nvPr/>
          </p:nvSpPr>
          <p:spPr>
            <a:xfrm>
              <a:off x="3651" y="2296"/>
              <a:ext cx="676" cy="2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元素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744084" y="3515772"/>
            <a:ext cx="2249091" cy="485775"/>
            <a:chOff x="2880" y="3124"/>
            <a:chExt cx="1889" cy="306"/>
          </a:xfrm>
        </p:grpSpPr>
        <p:sp>
          <p:nvSpPr>
            <p:cNvPr id="71" name="直接连接符 70"/>
            <p:cNvSpPr/>
            <p:nvPr/>
          </p:nvSpPr>
          <p:spPr>
            <a:xfrm>
              <a:off x="2925" y="3249"/>
              <a:ext cx="908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" name="直接连接符 71"/>
            <p:cNvSpPr/>
            <p:nvPr/>
          </p:nvSpPr>
          <p:spPr>
            <a:xfrm flipV="1">
              <a:off x="2880" y="3249"/>
              <a:ext cx="45" cy="18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" name="文本框 72"/>
            <p:cNvSpPr txBox="1"/>
            <p:nvPr/>
          </p:nvSpPr>
          <p:spPr>
            <a:xfrm>
              <a:off x="3833" y="3124"/>
              <a:ext cx="936" cy="2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行标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840525" y="4075252"/>
            <a:ext cx="2116931" cy="474663"/>
            <a:chOff x="3016" y="3475"/>
            <a:chExt cx="1778" cy="299"/>
          </a:xfrm>
        </p:grpSpPr>
        <p:sp>
          <p:nvSpPr>
            <p:cNvPr id="75" name="直接连接符 74"/>
            <p:cNvSpPr/>
            <p:nvPr/>
          </p:nvSpPr>
          <p:spPr>
            <a:xfrm>
              <a:off x="3050" y="3621"/>
              <a:ext cx="859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6" name="直接连接符 75"/>
            <p:cNvSpPr/>
            <p:nvPr/>
          </p:nvSpPr>
          <p:spPr>
            <a:xfrm>
              <a:off x="3016" y="3475"/>
              <a:ext cx="34" cy="146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" name="文本框 76"/>
            <p:cNvSpPr txBox="1"/>
            <p:nvPr/>
          </p:nvSpPr>
          <p:spPr>
            <a:xfrm>
              <a:off x="3909" y="3484"/>
              <a:ext cx="885" cy="2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列标</a:t>
              </a:r>
            </a:p>
          </p:txBody>
        </p:sp>
      </p:grpSp>
      <p:graphicFrame>
        <p:nvGraphicFramePr>
          <p:cNvPr id="88" name="对象 8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09788"/>
              </p:ext>
            </p:extLst>
          </p:nvPr>
        </p:nvGraphicFramePr>
        <p:xfrm>
          <a:off x="5029358" y="2848915"/>
          <a:ext cx="1149191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8800" imgH="254000" progId="Equation.KSEE3">
                  <p:embed/>
                </p:oleObj>
              </mc:Choice>
              <mc:Fallback>
                <p:oleObj r:id="rId4" imgW="558800" imgH="2540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9358" y="2848915"/>
                        <a:ext cx="1149191" cy="69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连接符 45"/>
          <p:cNvCxnSpPr/>
          <p:nvPr/>
        </p:nvCxnSpPr>
        <p:spPr>
          <a:xfrm>
            <a:off x="8508458" y="1877749"/>
            <a:ext cx="486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81099"/>
              </p:ext>
            </p:extLst>
          </p:nvPr>
        </p:nvGraphicFramePr>
        <p:xfrm>
          <a:off x="2183233" y="2929327"/>
          <a:ext cx="591140" cy="53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64880" progId="Equation.DSMT4">
                  <p:embed/>
                </p:oleObj>
              </mc:Choice>
              <mc:Fallback>
                <p:oleObj name="Equation" r:id="rId6" imgW="2412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83233" y="2929327"/>
                        <a:ext cx="591140" cy="539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038088" y="1416084"/>
            <a:ext cx="8350363" cy="461665"/>
            <a:chOff x="3233338" y="1781754"/>
            <a:chExt cx="11133818" cy="461665"/>
          </a:xfrm>
        </p:grpSpPr>
        <p:sp>
          <p:nvSpPr>
            <p:cNvPr id="44" name="文本框 43"/>
            <p:cNvSpPr txBox="1"/>
            <p:nvPr/>
          </p:nvSpPr>
          <p:spPr>
            <a:xfrm>
              <a:off x="3233338" y="1781754"/>
              <a:ext cx="11133818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由        个数排成一个    行   列，并括以圆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或方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)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括弧的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数表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4961611"/>
                </p:ext>
              </p:extLst>
            </p:nvPr>
          </p:nvGraphicFramePr>
          <p:xfrm>
            <a:off x="7104314" y="1813184"/>
            <a:ext cx="563816" cy="428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139680" progId="Equation.DSMT4">
                    <p:embed/>
                  </p:oleObj>
                </mc:Choice>
                <mc:Fallback>
                  <p:oleObj name="Equation" r:id="rId8" imgW="1648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104314" y="1813184"/>
                          <a:ext cx="563816" cy="4288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5755621"/>
                </p:ext>
              </p:extLst>
            </p:nvPr>
          </p:nvGraphicFramePr>
          <p:xfrm>
            <a:off x="7953361" y="1814586"/>
            <a:ext cx="415664" cy="428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953361" y="1814586"/>
                          <a:ext cx="415664" cy="4288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942689"/>
                </p:ext>
              </p:extLst>
            </p:nvPr>
          </p:nvGraphicFramePr>
          <p:xfrm>
            <a:off x="3710613" y="1807169"/>
            <a:ext cx="1034208" cy="410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320" imgH="139680" progId="Equation.DSMT4">
                    <p:embed/>
                  </p:oleObj>
                </mc:Choice>
                <mc:Fallback>
                  <p:oleObj name="Equation" r:id="rId12" imgW="3553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710613" y="1807169"/>
                          <a:ext cx="1034208" cy="4108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892739" y="4301759"/>
            <a:ext cx="4950850" cy="474049"/>
            <a:chOff x="1875118" y="4720835"/>
            <a:chExt cx="6601133" cy="474049"/>
          </a:xfrm>
        </p:grpSpPr>
        <p:sp>
          <p:nvSpPr>
            <p:cNvPr id="54" name="文本框 53"/>
            <p:cNvSpPr txBox="1"/>
            <p:nvPr/>
          </p:nvSpPr>
          <p:spPr>
            <a:xfrm>
              <a:off x="1875118" y="4733219"/>
              <a:ext cx="3971601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称为    行   列矩阵，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496375" y="4720835"/>
              <a:ext cx="2979876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简称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矩阵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2522816"/>
                </p:ext>
              </p:extLst>
            </p:nvPr>
          </p:nvGraphicFramePr>
          <p:xfrm>
            <a:off x="6395003" y="4788991"/>
            <a:ext cx="91758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55320" imgH="139680" progId="Equation.DSMT4">
                    <p:embed/>
                  </p:oleObj>
                </mc:Choice>
                <mc:Fallback>
                  <p:oleObj name="Equation" r:id="rId14" imgW="355320" imgH="13968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5003" y="4788991"/>
                          <a:ext cx="91758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718344"/>
                </p:ext>
              </p:extLst>
            </p:nvPr>
          </p:nvGraphicFramePr>
          <p:xfrm>
            <a:off x="2782162" y="4798009"/>
            <a:ext cx="4683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139680" progId="Equation.DSMT4">
                    <p:embed/>
                  </p:oleObj>
                </mc:Choice>
                <mc:Fallback>
                  <p:oleObj name="Equation" r:id="rId16" imgW="164880" imgH="13968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162" y="4798009"/>
                          <a:ext cx="468313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0645700"/>
                </p:ext>
              </p:extLst>
            </p:nvPr>
          </p:nvGraphicFramePr>
          <p:xfrm>
            <a:off x="3680736" y="4799596"/>
            <a:ext cx="360363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139680" progId="Equation.DSMT4">
                    <p:embed/>
                  </p:oleObj>
                </mc:Choice>
                <mc:Fallback>
                  <p:oleObj name="Equation" r:id="rId18" imgW="126720" imgH="13968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736" y="4799596"/>
                          <a:ext cx="360363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212840"/>
              </p:ext>
            </p:extLst>
          </p:nvPr>
        </p:nvGraphicFramePr>
        <p:xfrm>
          <a:off x="4071185" y="6259707"/>
          <a:ext cx="85725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120" imgH="177480" progId="Equation.DSMT4">
                  <p:embed/>
                </p:oleObj>
              </mc:Choice>
              <mc:Fallback>
                <p:oleObj name="Equation" r:id="rId20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71185" y="6259707"/>
                        <a:ext cx="85725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62619" y="4898524"/>
            <a:ext cx="4322017" cy="468000"/>
            <a:chOff x="1839826" y="4967777"/>
            <a:chExt cx="5762690" cy="468000"/>
          </a:xfrm>
        </p:grpSpPr>
        <p:sp>
          <p:nvSpPr>
            <p:cNvPr id="25" name="矩形 24"/>
            <p:cNvSpPr/>
            <p:nvPr/>
          </p:nvSpPr>
          <p:spPr>
            <a:xfrm>
              <a:off x="1839826" y="4967777"/>
              <a:ext cx="57626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通常用大写字母             表示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6315010"/>
                </p:ext>
              </p:extLst>
            </p:nvPr>
          </p:nvGraphicFramePr>
          <p:xfrm>
            <a:off x="4842998" y="4967777"/>
            <a:ext cx="1496205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47640" imgH="203040" progId="Equation.DSMT4">
                    <p:embed/>
                  </p:oleObj>
                </mc:Choice>
                <mc:Fallback>
                  <p:oleObj name="Equation" r:id="rId22" imgW="6476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842998" y="4967777"/>
                          <a:ext cx="1496205" cy="46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DF28A7E-2ED0-4345-A1AC-C5CA999D35D5}"/>
              </a:ext>
            </a:extLst>
          </p:cNvPr>
          <p:cNvGrpSpPr/>
          <p:nvPr/>
        </p:nvGrpSpPr>
        <p:grpSpPr>
          <a:xfrm>
            <a:off x="2913762" y="2207530"/>
            <a:ext cx="2147230" cy="1980000"/>
            <a:chOff x="2913762" y="2207530"/>
            <a:chExt cx="2147230" cy="19800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3562870"/>
                </p:ext>
              </p:extLst>
            </p:nvPr>
          </p:nvGraphicFramePr>
          <p:xfrm>
            <a:off x="2913762" y="2207530"/>
            <a:ext cx="2147230" cy="198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58640" imgH="939600" progId="Equation.DSMT4">
                    <p:embed/>
                  </p:oleObj>
                </mc:Choice>
                <mc:Fallback>
                  <p:oleObj name="Equation" r:id="rId24" imgW="1358640" imgH="939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913762" y="2207530"/>
                          <a:ext cx="2147230" cy="198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7D1E396-BBFD-7744-A1A5-932CCC8C6833}"/>
                </a:ext>
              </a:extLst>
            </p:cNvPr>
            <p:cNvSpPr txBox="1"/>
            <p:nvPr/>
          </p:nvSpPr>
          <p:spPr>
            <a:xfrm>
              <a:off x="4058331" y="22518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E2B9104-334F-274A-9093-75C315C55B31}"/>
                </a:ext>
              </a:extLst>
            </p:cNvPr>
            <p:cNvSpPr txBox="1"/>
            <p:nvPr/>
          </p:nvSpPr>
          <p:spPr>
            <a:xfrm>
              <a:off x="4064229" y="27545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BBC4C9A-078E-DF4A-B559-17E0EFF55BAC}"/>
                </a:ext>
              </a:extLst>
            </p:cNvPr>
            <p:cNvSpPr txBox="1"/>
            <p:nvPr/>
          </p:nvSpPr>
          <p:spPr>
            <a:xfrm>
              <a:off x="4064229" y="37438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255EB7D-A5AD-1846-8F3B-49210DAB5374}"/>
                </a:ext>
              </a:extLst>
            </p:cNvPr>
            <p:cNvSpPr txBox="1"/>
            <p:nvPr/>
          </p:nvSpPr>
          <p:spPr>
            <a:xfrm rot="5400000">
              <a:off x="3085422" y="33514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4E3B012-67FF-DA43-9EEB-8728BD68EE6E}"/>
                </a:ext>
              </a:extLst>
            </p:cNvPr>
            <p:cNvSpPr txBox="1"/>
            <p:nvPr/>
          </p:nvSpPr>
          <p:spPr>
            <a:xfrm rot="5400000">
              <a:off x="3620594" y="33443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B8C8C32-45DF-4A4F-B7B7-058C6F76DDB4}"/>
                </a:ext>
              </a:extLst>
            </p:cNvPr>
            <p:cNvSpPr txBox="1"/>
            <p:nvPr/>
          </p:nvSpPr>
          <p:spPr>
            <a:xfrm rot="5400000">
              <a:off x="4578423" y="335384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914E19B-737D-0046-931D-B05143948DBD}"/>
              </a:ext>
            </a:extLst>
          </p:cNvPr>
          <p:cNvGrpSpPr/>
          <p:nvPr/>
        </p:nvGrpSpPr>
        <p:grpSpPr>
          <a:xfrm>
            <a:off x="502444" y="5360188"/>
            <a:ext cx="8717451" cy="648000"/>
            <a:chOff x="502444" y="5360188"/>
            <a:chExt cx="8717451" cy="648000"/>
          </a:xfrm>
        </p:grpSpPr>
        <p:grpSp>
          <p:nvGrpSpPr>
            <p:cNvPr id="17" name="组合 16"/>
            <p:cNvGrpSpPr/>
            <p:nvPr/>
          </p:nvGrpSpPr>
          <p:grpSpPr>
            <a:xfrm>
              <a:off x="502444" y="5360188"/>
              <a:ext cx="8717451" cy="648000"/>
              <a:chOff x="2296758" y="5297719"/>
              <a:chExt cx="11623269" cy="648000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2296758" y="5407406"/>
                <a:ext cx="11623269" cy="4616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                                             表示矩阵中第   行第   列的元素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489781"/>
                  </p:ext>
                </p:extLst>
              </p:nvPr>
            </p:nvGraphicFramePr>
            <p:xfrm>
              <a:off x="2999135" y="5297719"/>
              <a:ext cx="4773150" cy="64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866600" imgH="253800" progId="Equation.DSMT4">
                      <p:embed/>
                    </p:oleObj>
                  </mc:Choice>
                  <mc:Fallback>
                    <p:oleObj name="Equation" r:id="rId26" imgW="18666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2999135" y="5297719"/>
                            <a:ext cx="4773150" cy="648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4062123"/>
                  </p:ext>
                </p:extLst>
              </p:nvPr>
            </p:nvGraphicFramePr>
            <p:xfrm>
              <a:off x="10329316" y="5437071"/>
              <a:ext cx="232617" cy="43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88560" imgH="164880" progId="Equation.DSMT4">
                      <p:embed/>
                    </p:oleObj>
                  </mc:Choice>
                  <mc:Fallback>
                    <p:oleObj name="Equation" r:id="rId28" imgW="8856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0329316" y="5437071"/>
                            <a:ext cx="232617" cy="432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1205728"/>
                  </p:ext>
                </p:extLst>
              </p:nvPr>
            </p:nvGraphicFramePr>
            <p:xfrm>
              <a:off x="11478372" y="5422238"/>
              <a:ext cx="288000" cy="43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126720" imgH="190440" progId="Equation.DSMT4">
                      <p:embed/>
                    </p:oleObj>
                  </mc:Choice>
                  <mc:Fallback>
                    <p:oleObj name="Equation" r:id="rId30" imgW="12672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11478372" y="5422238"/>
                            <a:ext cx="288000" cy="432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14ED2DD-2465-D54F-9F06-FAE77F8821CC}"/>
                </a:ext>
              </a:extLst>
            </p:cNvPr>
            <p:cNvSpPr txBox="1"/>
            <p:nvPr/>
          </p:nvSpPr>
          <p:spPr>
            <a:xfrm>
              <a:off x="2266667" y="541914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0AB7C26-B3A3-DA4D-990A-4992E5288221}"/>
                </a:ext>
              </a:extLst>
            </p:cNvPr>
            <p:cNvSpPr txBox="1"/>
            <p:nvPr/>
          </p:nvSpPr>
          <p:spPr>
            <a:xfrm>
              <a:off x="3871440" y="54314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文本框 5"/>
          <p:cNvSpPr txBox="1"/>
          <p:nvPr/>
        </p:nvSpPr>
        <p:spPr>
          <a:xfrm>
            <a:off x="1995773" y="875349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三、特殊矩阵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95773" y="1568451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实矩阵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2784" y="1568450"/>
            <a:ext cx="273504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元素是实数的矩阵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95773" y="2209166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复矩阵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22784" y="2209166"/>
            <a:ext cx="273504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元素是复数的矩阵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95773" y="2850516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零矩阵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22784" y="2850516"/>
            <a:ext cx="32624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元素全部为零的矩阵，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282042" y="2850516"/>
            <a:ext cx="2451411" cy="831215"/>
            <a:chOff x="9241" y="4585"/>
            <a:chExt cx="4010" cy="1309"/>
          </a:xfrm>
        </p:grpSpPr>
        <p:graphicFrame>
          <p:nvGraphicFramePr>
            <p:cNvPr id="22" name="对象 2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390" y="4585"/>
            <a:ext cx="1005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16865" imgH="228600" progId="Equation.KSEE3">
                    <p:embed/>
                  </p:oleObj>
                </mc:Choice>
                <mc:Fallback>
                  <p:oleObj r:id="rId2" imgW="316865" imgH="2286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390" y="4585"/>
                          <a:ext cx="1005" cy="7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22"/>
            <p:cNvSpPr txBox="1"/>
            <p:nvPr/>
          </p:nvSpPr>
          <p:spPr>
            <a:xfrm>
              <a:off x="9241" y="4585"/>
              <a:ext cx="4010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记作       或    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</a:t>
              </a:r>
            </a:p>
          </p:txBody>
        </p:sp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847" y="4585"/>
            <a:ext cx="595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2400" imgH="177165" progId="Equation.KSEE3">
                    <p:embed/>
                  </p:oleObj>
                </mc:Choice>
                <mc:Fallback>
                  <p:oleObj r:id="rId4" imgW="152400" imgH="177165" progId="Equation.KSEE3">
                    <p:embed/>
                    <p:pic>
                      <p:nvPicPr>
                        <p:cNvPr id="0" name="图片 307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847" y="4585"/>
                          <a:ext cx="595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文本框 35"/>
          <p:cNvSpPr txBox="1"/>
          <p:nvPr/>
        </p:nvSpPr>
        <p:spPr>
          <a:xfrm>
            <a:off x="1995773" y="3833827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行矩阵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222784" y="3833827"/>
            <a:ext cx="24272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只有一行的矩阵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95773" y="5266078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列矩阵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222784" y="5266078"/>
            <a:ext cx="24272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只有一列的矩阵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36541"/>
              </p:ext>
            </p:extLst>
          </p:nvPr>
        </p:nvGraphicFramePr>
        <p:xfrm>
          <a:off x="6009585" y="1262852"/>
          <a:ext cx="1643100" cy="117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457200" progId="Equation.DSMT4">
                  <p:embed/>
                </p:oleObj>
              </mc:Choice>
              <mc:Fallback>
                <p:oleObj name="Equation" r:id="rId6" imgW="850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09585" y="1262852"/>
                        <a:ext cx="1643100" cy="1177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139479"/>
              </p:ext>
            </p:extLst>
          </p:nvPr>
        </p:nvGraphicFramePr>
        <p:xfrm>
          <a:off x="6166229" y="1167131"/>
          <a:ext cx="2216315" cy="15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480" imgH="711000" progId="Equation.DSMT4">
                  <p:embed/>
                </p:oleObj>
              </mc:Choice>
              <mc:Fallback>
                <p:oleObj name="Equation" r:id="rId8" imgW="1320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6229" y="1167131"/>
                        <a:ext cx="2216315" cy="15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812586"/>
              </p:ext>
            </p:extLst>
          </p:nvPr>
        </p:nvGraphicFramePr>
        <p:xfrm>
          <a:off x="5769067" y="3773916"/>
          <a:ext cx="1936328" cy="58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7440" imgH="253800" progId="Equation.DSMT4">
                  <p:embed/>
                </p:oleObj>
              </mc:Choice>
              <mc:Fallback>
                <p:oleObj name="Equation" r:id="rId10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69067" y="3773916"/>
                        <a:ext cx="1936328" cy="586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941678"/>
              </p:ext>
            </p:extLst>
          </p:nvPr>
        </p:nvGraphicFramePr>
        <p:xfrm>
          <a:off x="5769067" y="4562666"/>
          <a:ext cx="864394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711000" progId="Equation.DSMT4">
                  <p:embed/>
                </p:oleObj>
              </mc:Choice>
              <mc:Fallback>
                <p:oleObj name="Equation" r:id="rId12" imgW="533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69067" y="4562666"/>
                        <a:ext cx="864394" cy="186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" grpId="0"/>
      <p:bldP spid="14" grpId="0"/>
      <p:bldP spid="15" grpId="0"/>
      <p:bldP spid="16" grpId="0"/>
      <p:bldP spid="17" grpId="0"/>
      <p:bldP spid="21" grpId="0"/>
      <p:bldP spid="36" grpId="0"/>
      <p:bldP spid="37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83F63388-1E14-1E43-B0FB-0BA23995AAF8}" vid="{C60E09DA-46F6-BC48-B027-4BD60E18CAE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2572</TotalTime>
  <Words>525</Words>
  <Application>Microsoft Office PowerPoint</Application>
  <PresentationFormat>全屏显示(4:3)</PresentationFormat>
  <Paragraphs>99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黑体</vt:lpstr>
      <vt:lpstr>微软雅黑</vt:lpstr>
      <vt:lpstr>Arial</vt:lpstr>
      <vt:lpstr>Calibri</vt:lpstr>
      <vt:lpstr>主题algebraA</vt:lpstr>
      <vt:lpstr>Equation</vt:lpstr>
      <vt:lpstr>WPS 公式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LIU Xiaoman</cp:lastModifiedBy>
  <cp:revision>887</cp:revision>
  <dcterms:created xsi:type="dcterms:W3CDTF">2014-11-28T11:02:00Z</dcterms:created>
  <dcterms:modified xsi:type="dcterms:W3CDTF">2023-04-16T01:51:20Z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