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38"/>
  </p:notesMasterIdLst>
  <p:sldIdLst>
    <p:sldId id="336" r:id="rId2"/>
    <p:sldId id="338" r:id="rId3"/>
    <p:sldId id="337" r:id="rId4"/>
    <p:sldId id="340" r:id="rId5"/>
    <p:sldId id="346" r:id="rId6"/>
    <p:sldId id="348" r:id="rId7"/>
    <p:sldId id="341" r:id="rId8"/>
    <p:sldId id="347" r:id="rId9"/>
    <p:sldId id="342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77" r:id="rId22"/>
    <p:sldId id="362" r:id="rId23"/>
    <p:sldId id="370" r:id="rId24"/>
    <p:sldId id="371" r:id="rId25"/>
    <p:sldId id="375" r:id="rId26"/>
    <p:sldId id="376" r:id="rId27"/>
    <p:sldId id="363" r:id="rId28"/>
    <p:sldId id="364" r:id="rId29"/>
    <p:sldId id="365" r:id="rId30"/>
    <p:sldId id="366" r:id="rId31"/>
    <p:sldId id="367" r:id="rId32"/>
    <p:sldId id="372" r:id="rId33"/>
    <p:sldId id="373" r:id="rId34"/>
    <p:sldId id="368" r:id="rId35"/>
    <p:sldId id="349" r:id="rId36"/>
    <p:sldId id="374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3904">
          <p15:clr>
            <a:srgbClr val="A4A3A4"/>
          </p15:clr>
        </p15:guide>
        <p15:guide id="4" pos="4353">
          <p15:clr>
            <a:srgbClr val="A4A3A4"/>
          </p15:clr>
        </p15:guide>
        <p15:guide id="5" pos="2895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22ABDE"/>
    <a:srgbClr val="094A7F"/>
    <a:srgbClr val="47B8E4"/>
    <a:srgbClr val="F77572"/>
    <a:srgbClr val="EDB67C"/>
    <a:srgbClr val="F3C390"/>
    <a:srgbClr val="D02816"/>
    <a:srgbClr val="094A80"/>
    <a:srgbClr val="F18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767"/>
  </p:normalViewPr>
  <p:slideViewPr>
    <p:cSldViewPr snapToGrid="0">
      <p:cViewPr varScale="1">
        <p:scale>
          <a:sx n="112" d="100"/>
          <a:sy n="112" d="100"/>
        </p:scale>
        <p:origin x="2506" y="86"/>
      </p:cViewPr>
      <p:guideLst>
        <p:guide orient="horz" pos="2172"/>
        <p:guide orient="horz" pos="3997"/>
        <p:guide orient="horz" pos="3904"/>
        <p:guide pos="4353"/>
        <p:guide pos="2895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2023/4/16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4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0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3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5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3" Type="http://schemas.openxmlformats.org/officeDocument/2006/relationships/image" Target="../media/image67.wmf"/><Relationship Id="rId21" Type="http://schemas.openxmlformats.org/officeDocument/2006/relationships/image" Target="../media/image76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image" Target="../media/image8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81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82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wmf"/><Relationship Id="rId18" Type="http://schemas.openxmlformats.org/officeDocument/2006/relationships/oleObject" Target="../embeddings/oleObject91.bin"/><Relationship Id="rId26" Type="http://schemas.openxmlformats.org/officeDocument/2006/relationships/oleObject" Target="../embeddings/oleObject95.bin"/><Relationship Id="rId39" Type="http://schemas.openxmlformats.org/officeDocument/2006/relationships/image" Target="../media/image97.wmf"/><Relationship Id="rId21" Type="http://schemas.openxmlformats.org/officeDocument/2006/relationships/image" Target="../media/image89.wmf"/><Relationship Id="rId34" Type="http://schemas.openxmlformats.org/officeDocument/2006/relationships/oleObject" Target="../embeddings/oleObject99.bin"/><Relationship Id="rId42" Type="http://schemas.openxmlformats.org/officeDocument/2006/relationships/oleObject" Target="../embeddings/oleObject103.bin"/><Relationship Id="rId47" Type="http://schemas.openxmlformats.org/officeDocument/2006/relationships/image" Target="../media/image101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83.bin"/><Relationship Id="rId16" Type="http://schemas.openxmlformats.org/officeDocument/2006/relationships/oleObject" Target="../embeddings/oleObject90.bin"/><Relationship Id="rId29" Type="http://schemas.openxmlformats.org/officeDocument/2006/relationships/image" Target="../media/image92.wmf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94.bin"/><Relationship Id="rId32" Type="http://schemas.openxmlformats.org/officeDocument/2006/relationships/oleObject" Target="../embeddings/oleObject98.bin"/><Relationship Id="rId37" Type="http://schemas.openxmlformats.org/officeDocument/2006/relationships/image" Target="../media/image96.wmf"/><Relationship Id="rId40" Type="http://schemas.openxmlformats.org/officeDocument/2006/relationships/oleObject" Target="../embeddings/oleObject102.bin"/><Relationship Id="rId45" Type="http://schemas.openxmlformats.org/officeDocument/2006/relationships/image" Target="../media/image100.wmf"/><Relationship Id="rId5" Type="http://schemas.openxmlformats.org/officeDocument/2006/relationships/image" Target="../media/image83.wmf"/><Relationship Id="rId15" Type="http://schemas.openxmlformats.org/officeDocument/2006/relationships/image" Target="../media/image72.wmf"/><Relationship Id="rId23" Type="http://schemas.openxmlformats.org/officeDocument/2006/relationships/image" Target="../media/image90.wmf"/><Relationship Id="rId28" Type="http://schemas.openxmlformats.org/officeDocument/2006/relationships/oleObject" Target="../embeddings/oleObject96.bin"/><Relationship Id="rId36" Type="http://schemas.openxmlformats.org/officeDocument/2006/relationships/oleObject" Target="../embeddings/oleObject100.bin"/><Relationship Id="rId49" Type="http://schemas.openxmlformats.org/officeDocument/2006/relationships/image" Target="../media/image102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88.wmf"/><Relationship Id="rId31" Type="http://schemas.openxmlformats.org/officeDocument/2006/relationships/image" Target="../media/image93.wmf"/><Relationship Id="rId44" Type="http://schemas.openxmlformats.org/officeDocument/2006/relationships/oleObject" Target="../embeddings/oleObject104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97.bin"/><Relationship Id="rId35" Type="http://schemas.openxmlformats.org/officeDocument/2006/relationships/image" Target="../media/image95.wmf"/><Relationship Id="rId43" Type="http://schemas.openxmlformats.org/officeDocument/2006/relationships/image" Target="../media/image99.wmf"/><Relationship Id="rId48" Type="http://schemas.openxmlformats.org/officeDocument/2006/relationships/oleObject" Target="../embeddings/oleObject106.bin"/><Relationship Id="rId8" Type="http://schemas.openxmlformats.org/officeDocument/2006/relationships/oleObject" Target="../embeddings/oleObject86.bin"/><Relationship Id="rId3" Type="http://schemas.openxmlformats.org/officeDocument/2006/relationships/image" Target="../media/image82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73.wmf"/><Relationship Id="rId25" Type="http://schemas.openxmlformats.org/officeDocument/2006/relationships/image" Target="../media/image91.wmf"/><Relationship Id="rId33" Type="http://schemas.openxmlformats.org/officeDocument/2006/relationships/image" Target="../media/image94.wmf"/><Relationship Id="rId38" Type="http://schemas.openxmlformats.org/officeDocument/2006/relationships/oleObject" Target="../embeddings/oleObject101.bin"/><Relationship Id="rId46" Type="http://schemas.openxmlformats.org/officeDocument/2006/relationships/oleObject" Target="../embeddings/oleObject105.bin"/><Relationship Id="rId20" Type="http://schemas.openxmlformats.org/officeDocument/2006/relationships/oleObject" Target="../embeddings/oleObject92.bin"/><Relationship Id="rId41" Type="http://schemas.openxmlformats.org/officeDocument/2006/relationships/image" Target="../media/image9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22.bin"/><Relationship Id="rId3" Type="http://schemas.openxmlformats.org/officeDocument/2006/relationships/image" Target="../media/image110.wmf"/><Relationship Id="rId21" Type="http://schemas.openxmlformats.org/officeDocument/2006/relationships/image" Target="../media/image119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17.wmf"/><Relationship Id="rId25" Type="http://schemas.openxmlformats.org/officeDocument/2006/relationships/image" Target="../media/image121.wmf"/><Relationship Id="rId2" Type="http://schemas.openxmlformats.org/officeDocument/2006/relationships/oleObject" Target="../embeddings/oleObject114.bin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4.wmf"/><Relationship Id="rId24" Type="http://schemas.openxmlformats.org/officeDocument/2006/relationships/oleObject" Target="../embeddings/oleObject125.bin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23" Type="http://schemas.openxmlformats.org/officeDocument/2006/relationships/image" Target="../media/image120.wmf"/><Relationship Id="rId28" Type="http://schemas.openxmlformats.org/officeDocument/2006/relationships/image" Target="../media/image124.png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Relationship Id="rId27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34.bin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29.wmf"/><Relationship Id="rId2" Type="http://schemas.openxmlformats.org/officeDocument/2006/relationships/oleObject" Target="../embeddings/oleObject126.bin"/><Relationship Id="rId16" Type="http://schemas.openxmlformats.org/officeDocument/2006/relationships/oleObject" Target="../embeddings/oleObject1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0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4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2.bin"/><Relationship Id="rId3" Type="http://schemas.openxmlformats.org/officeDocument/2006/relationships/image" Target="../media/image136.wmf"/><Relationship Id="rId21" Type="http://schemas.openxmlformats.org/officeDocument/2006/relationships/image" Target="../media/image145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3.wmf"/><Relationship Id="rId25" Type="http://schemas.openxmlformats.org/officeDocument/2006/relationships/image" Target="../media/image147.wmf"/><Relationship Id="rId33" Type="http://schemas.openxmlformats.org/officeDocument/2006/relationships/image" Target="../media/image151.wmf"/><Relationship Id="rId2" Type="http://schemas.openxmlformats.org/officeDocument/2006/relationships/oleObject" Target="../embeddings/oleObject140.bin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29" Type="http://schemas.openxmlformats.org/officeDocument/2006/relationships/image" Target="../media/image14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51.bin"/><Relationship Id="rId32" Type="http://schemas.openxmlformats.org/officeDocument/2006/relationships/oleObject" Target="../embeddings/oleObject155.bin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53.bin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44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54.bin"/><Relationship Id="rId8" Type="http://schemas.openxmlformats.org/officeDocument/2006/relationships/oleObject" Target="../embeddings/oleObject1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4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59.wmf"/><Relationship Id="rId2" Type="http://schemas.openxmlformats.org/officeDocument/2006/relationships/oleObject" Target="../embeddings/oleObject156.bin"/><Relationship Id="rId16" Type="http://schemas.openxmlformats.org/officeDocument/2006/relationships/oleObject" Target="../embeddings/oleObject1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5" Type="http://schemas.openxmlformats.org/officeDocument/2006/relationships/image" Target="../media/image158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55.wmf"/><Relationship Id="rId14" Type="http://schemas.openxmlformats.org/officeDocument/2006/relationships/oleObject" Target="../embeddings/oleObject16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65.wmf"/><Relationship Id="rId18" Type="http://schemas.openxmlformats.org/officeDocument/2006/relationships/oleObject" Target="../embeddings/oleObject170.bin"/><Relationship Id="rId3" Type="http://schemas.openxmlformats.org/officeDocument/2006/relationships/image" Target="../media/image160.wmf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66.wmf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0.bin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68.png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66.w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63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4.wmf"/><Relationship Id="rId26" Type="http://schemas.openxmlformats.org/officeDocument/2006/relationships/oleObject" Target="../embeddings/oleObject184.bin"/><Relationship Id="rId39" Type="http://schemas.openxmlformats.org/officeDocument/2006/relationships/oleObject" Target="../embeddings/oleObject191.bin"/><Relationship Id="rId21" Type="http://schemas.openxmlformats.org/officeDocument/2006/relationships/oleObject" Target="../embeddings/oleObject181.bin"/><Relationship Id="rId34" Type="http://schemas.openxmlformats.org/officeDocument/2006/relationships/image" Target="../media/image181.wmf"/><Relationship Id="rId42" Type="http://schemas.openxmlformats.org/officeDocument/2006/relationships/image" Target="../media/image185.wmf"/><Relationship Id="rId7" Type="http://schemas.openxmlformats.org/officeDocument/2006/relationships/image" Target="../media/image169.wmf"/><Relationship Id="rId2" Type="http://schemas.openxmlformats.org/officeDocument/2006/relationships/oleObject" Target="../embeddings/oleObject171.bin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29" Type="http://schemas.openxmlformats.org/officeDocument/2006/relationships/oleObject" Target="../embeddings/oleObject186.bin"/><Relationship Id="rId41" Type="http://schemas.openxmlformats.org/officeDocument/2006/relationships/oleObject" Target="../embeddings/oleObject1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3.bin"/><Relationship Id="rId11" Type="http://schemas.openxmlformats.org/officeDocument/2006/relationships/oleObject" Target="../embeddings/oleObject176.bin"/><Relationship Id="rId24" Type="http://schemas.openxmlformats.org/officeDocument/2006/relationships/oleObject" Target="../embeddings/oleObject183.bin"/><Relationship Id="rId32" Type="http://schemas.openxmlformats.org/officeDocument/2006/relationships/image" Target="../media/image180.wmf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84.wmf"/><Relationship Id="rId5" Type="http://schemas.openxmlformats.org/officeDocument/2006/relationships/image" Target="../media/image168.wmf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oleObject" Target="../embeddings/oleObject185.bin"/><Relationship Id="rId36" Type="http://schemas.openxmlformats.org/officeDocument/2006/relationships/image" Target="../media/image182.wmf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7.bin"/><Relationship Id="rId4" Type="http://schemas.openxmlformats.org/officeDocument/2006/relationships/oleObject" Target="../embeddings/oleObject172.bin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2.wmf"/><Relationship Id="rId22" Type="http://schemas.openxmlformats.org/officeDocument/2006/relationships/image" Target="../media/image176.wmf"/><Relationship Id="rId27" Type="http://schemas.openxmlformats.org/officeDocument/2006/relationships/image" Target="../media/image178.wmf"/><Relationship Id="rId30" Type="http://schemas.openxmlformats.org/officeDocument/2006/relationships/image" Target="../media/image179.wmf"/><Relationship Id="rId35" Type="http://schemas.openxmlformats.org/officeDocument/2006/relationships/oleObject" Target="../embeddings/oleObject189.bin"/><Relationship Id="rId8" Type="http://schemas.openxmlformats.org/officeDocument/2006/relationships/oleObject" Target="../embeddings/oleObject174.bin"/><Relationship Id="rId3" Type="http://schemas.openxmlformats.org/officeDocument/2006/relationships/image" Target="../media/image167.wmf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79.bin"/><Relationship Id="rId25" Type="http://schemas.openxmlformats.org/officeDocument/2006/relationships/image" Target="../media/image177.wmf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8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198.bin"/><Relationship Id="rId2" Type="http://schemas.openxmlformats.org/officeDocument/2006/relationships/oleObject" Target="../embeddings/oleObject193.bin"/><Relationship Id="rId16" Type="http://schemas.openxmlformats.org/officeDocument/2006/relationships/image" Target="../media/image19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90.wmf"/><Relationship Id="rId5" Type="http://schemas.openxmlformats.org/officeDocument/2006/relationships/image" Target="../media/image187.wmf"/><Relationship Id="rId15" Type="http://schemas.openxmlformats.org/officeDocument/2006/relationships/oleObject" Target="../embeddings/oleObject200.bin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19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5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200.wmf"/><Relationship Id="rId2" Type="http://schemas.openxmlformats.org/officeDocument/2006/relationships/oleObject" Target="../embeddings/oleObject201.bin"/><Relationship Id="rId16" Type="http://schemas.openxmlformats.org/officeDocument/2006/relationships/oleObject" Target="../embeddings/oleObject20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7.wmf"/><Relationship Id="rId5" Type="http://schemas.openxmlformats.org/officeDocument/2006/relationships/image" Target="../media/image194.wmf"/><Relationship Id="rId15" Type="http://schemas.openxmlformats.org/officeDocument/2006/relationships/image" Target="../media/image199.w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6.wmf"/><Relationship Id="rId14" Type="http://schemas.openxmlformats.org/officeDocument/2006/relationships/oleObject" Target="../embeddings/oleObject20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2" Type="http://schemas.openxmlformats.org/officeDocument/2006/relationships/oleObject" Target="../embeddings/oleObject20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0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image" Target="../media/image205.wmf"/><Relationship Id="rId7" Type="http://schemas.openxmlformats.org/officeDocument/2006/relationships/image" Target="../media/image207.wmf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5.bin"/><Relationship Id="rId5" Type="http://schemas.openxmlformats.org/officeDocument/2006/relationships/image" Target="../media/image206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0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22.bin"/><Relationship Id="rId2" Type="http://schemas.openxmlformats.org/officeDocument/2006/relationships/oleObject" Target="../embeddings/oleObject217.bin"/><Relationship Id="rId16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3.wmf"/><Relationship Id="rId5" Type="http://schemas.openxmlformats.org/officeDocument/2006/relationships/image" Target="../media/image210.wmf"/><Relationship Id="rId15" Type="http://schemas.openxmlformats.org/officeDocument/2006/relationships/image" Target="../media/image221.png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1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20.wmf"/><Relationship Id="rId18" Type="http://schemas.openxmlformats.org/officeDocument/2006/relationships/oleObject" Target="../embeddings/oleObject231.bin"/><Relationship Id="rId3" Type="http://schemas.openxmlformats.org/officeDocument/2006/relationships/image" Target="../media/image215.emf"/><Relationship Id="rId21" Type="http://schemas.openxmlformats.org/officeDocument/2006/relationships/image" Target="../media/image224.wmf"/><Relationship Id="rId7" Type="http://schemas.openxmlformats.org/officeDocument/2006/relationships/image" Target="../media/image217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22.wmf"/><Relationship Id="rId25" Type="http://schemas.openxmlformats.org/officeDocument/2006/relationships/image" Target="../media/image226.wmf"/><Relationship Id="rId2" Type="http://schemas.openxmlformats.org/officeDocument/2006/relationships/oleObject" Target="../embeddings/oleObject223.bin"/><Relationship Id="rId16" Type="http://schemas.openxmlformats.org/officeDocument/2006/relationships/oleObject" Target="../embeddings/oleObject230.bin"/><Relationship Id="rId20" Type="http://schemas.openxmlformats.org/officeDocument/2006/relationships/oleObject" Target="../embeddings/oleObject2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19.wmf"/><Relationship Id="rId24" Type="http://schemas.openxmlformats.org/officeDocument/2006/relationships/oleObject" Target="../embeddings/oleObject234.bin"/><Relationship Id="rId5" Type="http://schemas.openxmlformats.org/officeDocument/2006/relationships/image" Target="../media/image216.wmf"/><Relationship Id="rId15" Type="http://schemas.openxmlformats.org/officeDocument/2006/relationships/image" Target="../media/image221.wmf"/><Relationship Id="rId23" Type="http://schemas.openxmlformats.org/officeDocument/2006/relationships/image" Target="../media/image225.wmf"/><Relationship Id="rId28" Type="http://schemas.openxmlformats.org/officeDocument/2006/relationships/image" Target="../media/image236.png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223.w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18.wmf"/><Relationship Id="rId14" Type="http://schemas.openxmlformats.org/officeDocument/2006/relationships/oleObject" Target="../embeddings/oleObject229.bin"/><Relationship Id="rId22" Type="http://schemas.openxmlformats.org/officeDocument/2006/relationships/oleObject" Target="../embeddings/oleObject233.bin"/><Relationship Id="rId27" Type="http://schemas.openxmlformats.org/officeDocument/2006/relationships/image" Target="../media/image2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29.wmf"/><Relationship Id="rId12" Type="http://schemas.openxmlformats.org/officeDocument/2006/relationships/oleObject" Target="../embeddings/oleObject240.bin"/><Relationship Id="rId2" Type="http://schemas.openxmlformats.org/officeDocument/2006/relationships/oleObject" Target="../embeddings/oleObject2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31.wmf"/><Relationship Id="rId5" Type="http://schemas.openxmlformats.org/officeDocument/2006/relationships/image" Target="../media/image228.wmf"/><Relationship Id="rId15" Type="http://schemas.openxmlformats.org/officeDocument/2006/relationships/image" Target="../media/image233.wmf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30.wmf"/><Relationship Id="rId14" Type="http://schemas.openxmlformats.org/officeDocument/2006/relationships/oleObject" Target="../embeddings/oleObject24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39.wmf"/><Relationship Id="rId3" Type="http://schemas.openxmlformats.org/officeDocument/2006/relationships/image" Target="../media/image234.wmf"/><Relationship Id="rId7" Type="http://schemas.openxmlformats.org/officeDocument/2006/relationships/image" Target="../media/image236.wmf"/><Relationship Id="rId12" Type="http://schemas.openxmlformats.org/officeDocument/2006/relationships/oleObject" Target="../embeddings/oleObject247.bin"/><Relationship Id="rId2" Type="http://schemas.openxmlformats.org/officeDocument/2006/relationships/oleObject" Target="../embeddings/oleObject2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38.wmf"/><Relationship Id="rId5" Type="http://schemas.openxmlformats.org/officeDocument/2006/relationships/image" Target="../media/image235.wmf"/><Relationship Id="rId15" Type="http://schemas.openxmlformats.org/officeDocument/2006/relationships/image" Target="../media/image240.wmf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37.wmf"/><Relationship Id="rId14" Type="http://schemas.openxmlformats.org/officeDocument/2006/relationships/oleObject" Target="../embeddings/oleObject24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246.wmf"/><Relationship Id="rId3" Type="http://schemas.openxmlformats.org/officeDocument/2006/relationships/image" Target="../media/image241.wmf"/><Relationship Id="rId7" Type="http://schemas.openxmlformats.org/officeDocument/2006/relationships/image" Target="../media/image243.wmf"/><Relationship Id="rId12" Type="http://schemas.openxmlformats.org/officeDocument/2006/relationships/oleObject" Target="../embeddings/oleObject254.bin"/><Relationship Id="rId17" Type="http://schemas.openxmlformats.org/officeDocument/2006/relationships/image" Target="../media/image248.wmf"/><Relationship Id="rId2" Type="http://schemas.openxmlformats.org/officeDocument/2006/relationships/oleObject" Target="../embeddings/oleObject249.bin"/><Relationship Id="rId16" Type="http://schemas.openxmlformats.org/officeDocument/2006/relationships/oleObject" Target="../embeddings/oleObject2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245.wmf"/><Relationship Id="rId5" Type="http://schemas.openxmlformats.org/officeDocument/2006/relationships/image" Target="../media/image242.wmf"/><Relationship Id="rId15" Type="http://schemas.openxmlformats.org/officeDocument/2006/relationships/image" Target="../media/image247.wmf"/><Relationship Id="rId10" Type="http://schemas.openxmlformats.org/officeDocument/2006/relationships/oleObject" Target="../embeddings/oleObject253.bin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244.wmf"/><Relationship Id="rId14" Type="http://schemas.openxmlformats.org/officeDocument/2006/relationships/oleObject" Target="../embeddings/oleObject25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1.wmf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254.wmf"/><Relationship Id="rId3" Type="http://schemas.openxmlformats.org/officeDocument/2006/relationships/image" Target="../media/image249.wmf"/><Relationship Id="rId7" Type="http://schemas.openxmlformats.org/officeDocument/2006/relationships/image" Target="../media/image251.wmf"/><Relationship Id="rId12" Type="http://schemas.openxmlformats.org/officeDocument/2006/relationships/oleObject" Target="../embeddings/oleObject262.bin"/><Relationship Id="rId2" Type="http://schemas.openxmlformats.org/officeDocument/2006/relationships/oleObject" Target="../embeddings/oleObject2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53.wmf"/><Relationship Id="rId5" Type="http://schemas.openxmlformats.org/officeDocument/2006/relationships/image" Target="../media/image250.wmf"/><Relationship Id="rId10" Type="http://schemas.openxmlformats.org/officeDocument/2006/relationships/oleObject" Target="../embeddings/oleObject261.bin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5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7.wmf"/><Relationship Id="rId12" Type="http://schemas.openxmlformats.org/officeDocument/2006/relationships/oleObject" Target="../embeddings/oleObject268.bin"/><Relationship Id="rId2" Type="http://schemas.openxmlformats.org/officeDocument/2006/relationships/oleObject" Target="../embeddings/oleObject2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59.wmf"/><Relationship Id="rId5" Type="http://schemas.openxmlformats.org/officeDocument/2006/relationships/image" Target="../media/image256.wmf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5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7" Type="http://schemas.openxmlformats.org/officeDocument/2006/relationships/image" Target="../media/image263.wmf"/><Relationship Id="rId2" Type="http://schemas.openxmlformats.org/officeDocument/2006/relationships/oleObject" Target="../embeddings/oleObject2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1.bin"/><Relationship Id="rId5" Type="http://schemas.openxmlformats.org/officeDocument/2006/relationships/image" Target="../media/image262.wmf"/><Relationship Id="rId4" Type="http://schemas.openxmlformats.org/officeDocument/2006/relationships/oleObject" Target="../embeddings/oleObject27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13" Type="http://schemas.openxmlformats.org/officeDocument/2006/relationships/image" Target="../media/image269.wmf"/><Relationship Id="rId18" Type="http://schemas.openxmlformats.org/officeDocument/2006/relationships/oleObject" Target="../embeddings/oleObject280.bin"/><Relationship Id="rId26" Type="http://schemas.openxmlformats.org/officeDocument/2006/relationships/oleObject" Target="../embeddings/oleObject284.bin"/><Relationship Id="rId3" Type="http://schemas.openxmlformats.org/officeDocument/2006/relationships/image" Target="../media/image264.wmf"/><Relationship Id="rId21" Type="http://schemas.openxmlformats.org/officeDocument/2006/relationships/image" Target="../media/image273.wmf"/><Relationship Id="rId7" Type="http://schemas.openxmlformats.org/officeDocument/2006/relationships/image" Target="../media/image266.wmf"/><Relationship Id="rId12" Type="http://schemas.openxmlformats.org/officeDocument/2006/relationships/oleObject" Target="../embeddings/oleObject277.bin"/><Relationship Id="rId17" Type="http://schemas.openxmlformats.org/officeDocument/2006/relationships/image" Target="../media/image271.wmf"/><Relationship Id="rId25" Type="http://schemas.openxmlformats.org/officeDocument/2006/relationships/image" Target="../media/image275.wmf"/><Relationship Id="rId2" Type="http://schemas.openxmlformats.org/officeDocument/2006/relationships/oleObject" Target="../embeddings/oleObject272.bin"/><Relationship Id="rId16" Type="http://schemas.openxmlformats.org/officeDocument/2006/relationships/oleObject" Target="../embeddings/oleObject279.bin"/><Relationship Id="rId20" Type="http://schemas.openxmlformats.org/officeDocument/2006/relationships/oleObject" Target="../embeddings/oleObject2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68.wmf"/><Relationship Id="rId24" Type="http://schemas.openxmlformats.org/officeDocument/2006/relationships/oleObject" Target="../embeddings/oleObject283.bin"/><Relationship Id="rId5" Type="http://schemas.openxmlformats.org/officeDocument/2006/relationships/image" Target="../media/image265.wmf"/><Relationship Id="rId15" Type="http://schemas.openxmlformats.org/officeDocument/2006/relationships/image" Target="../media/image270.wmf"/><Relationship Id="rId23" Type="http://schemas.openxmlformats.org/officeDocument/2006/relationships/image" Target="../media/image274.wmf"/><Relationship Id="rId10" Type="http://schemas.openxmlformats.org/officeDocument/2006/relationships/oleObject" Target="../embeddings/oleObject276.bin"/><Relationship Id="rId19" Type="http://schemas.openxmlformats.org/officeDocument/2006/relationships/image" Target="../media/image272.wmf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67.wmf"/><Relationship Id="rId14" Type="http://schemas.openxmlformats.org/officeDocument/2006/relationships/oleObject" Target="../embeddings/oleObject278.bin"/><Relationship Id="rId22" Type="http://schemas.openxmlformats.org/officeDocument/2006/relationships/oleObject" Target="../embeddings/oleObject282.bin"/><Relationship Id="rId27" Type="http://schemas.openxmlformats.org/officeDocument/2006/relationships/image" Target="../media/image27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281.wmf"/><Relationship Id="rId18" Type="http://schemas.openxmlformats.org/officeDocument/2006/relationships/oleObject" Target="../embeddings/oleObject293.bin"/><Relationship Id="rId3" Type="http://schemas.openxmlformats.org/officeDocument/2006/relationships/image" Target="../media/image250.wmf"/><Relationship Id="rId21" Type="http://schemas.openxmlformats.org/officeDocument/2006/relationships/image" Target="../media/image285.wmf"/><Relationship Id="rId7" Type="http://schemas.openxmlformats.org/officeDocument/2006/relationships/image" Target="../media/image278.w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283.wmf"/><Relationship Id="rId2" Type="http://schemas.openxmlformats.org/officeDocument/2006/relationships/oleObject" Target="../embeddings/oleObject285.bin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280.wmf"/><Relationship Id="rId5" Type="http://schemas.openxmlformats.org/officeDocument/2006/relationships/image" Target="../media/image277.wmf"/><Relationship Id="rId15" Type="http://schemas.openxmlformats.org/officeDocument/2006/relationships/image" Target="../media/image282.wmf"/><Relationship Id="rId23" Type="http://schemas.openxmlformats.org/officeDocument/2006/relationships/image" Target="../media/image286.wmf"/><Relationship Id="rId10" Type="http://schemas.openxmlformats.org/officeDocument/2006/relationships/oleObject" Target="../embeddings/oleObject289.bin"/><Relationship Id="rId19" Type="http://schemas.openxmlformats.org/officeDocument/2006/relationships/image" Target="../media/image284.w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279.wmf"/><Relationship Id="rId14" Type="http://schemas.openxmlformats.org/officeDocument/2006/relationships/oleObject" Target="../embeddings/oleObject291.bin"/><Relationship Id="rId22" Type="http://schemas.openxmlformats.org/officeDocument/2006/relationships/oleObject" Target="../embeddings/oleObject29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13" Type="http://schemas.openxmlformats.org/officeDocument/2006/relationships/image" Target="../media/image292.wmf"/><Relationship Id="rId3" Type="http://schemas.openxmlformats.org/officeDocument/2006/relationships/image" Target="../media/image287.wmf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301.bin"/><Relationship Id="rId17" Type="http://schemas.openxmlformats.org/officeDocument/2006/relationships/image" Target="../media/image294.wmf"/><Relationship Id="rId2" Type="http://schemas.openxmlformats.org/officeDocument/2006/relationships/oleObject" Target="../embeddings/oleObject296.bin"/><Relationship Id="rId16" Type="http://schemas.openxmlformats.org/officeDocument/2006/relationships/oleObject" Target="../embeddings/oleObject3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5" Type="http://schemas.openxmlformats.org/officeDocument/2006/relationships/image" Target="../media/image293.wmf"/><Relationship Id="rId10" Type="http://schemas.openxmlformats.org/officeDocument/2006/relationships/oleObject" Target="../embeddings/oleObject300.bin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290.wmf"/><Relationship Id="rId14" Type="http://schemas.openxmlformats.org/officeDocument/2006/relationships/oleObject" Target="../embeddings/oleObject30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7.bin"/><Relationship Id="rId13" Type="http://schemas.openxmlformats.org/officeDocument/2006/relationships/image" Target="../media/image300.wmf"/><Relationship Id="rId3" Type="http://schemas.openxmlformats.org/officeDocument/2006/relationships/image" Target="../media/image295.wmf"/><Relationship Id="rId7" Type="http://schemas.openxmlformats.org/officeDocument/2006/relationships/image" Target="../media/image297.wmf"/><Relationship Id="rId12" Type="http://schemas.openxmlformats.org/officeDocument/2006/relationships/oleObject" Target="../embeddings/oleObject309.bin"/><Relationship Id="rId17" Type="http://schemas.openxmlformats.org/officeDocument/2006/relationships/image" Target="../media/image302.wmf"/><Relationship Id="rId2" Type="http://schemas.openxmlformats.org/officeDocument/2006/relationships/oleObject" Target="../embeddings/oleObject304.bin"/><Relationship Id="rId16" Type="http://schemas.openxmlformats.org/officeDocument/2006/relationships/oleObject" Target="../embeddings/oleObject3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6.bin"/><Relationship Id="rId11" Type="http://schemas.openxmlformats.org/officeDocument/2006/relationships/image" Target="../media/image299.wmf"/><Relationship Id="rId5" Type="http://schemas.openxmlformats.org/officeDocument/2006/relationships/image" Target="../media/image296.wmf"/><Relationship Id="rId15" Type="http://schemas.openxmlformats.org/officeDocument/2006/relationships/image" Target="../media/image301.wmf"/><Relationship Id="rId10" Type="http://schemas.openxmlformats.org/officeDocument/2006/relationships/oleObject" Target="../embeddings/oleObject308.bin"/><Relationship Id="rId4" Type="http://schemas.openxmlformats.org/officeDocument/2006/relationships/oleObject" Target="../embeddings/oleObject305.bin"/><Relationship Id="rId9" Type="http://schemas.openxmlformats.org/officeDocument/2006/relationships/image" Target="../media/image298.wmf"/><Relationship Id="rId14" Type="http://schemas.openxmlformats.org/officeDocument/2006/relationships/oleObject" Target="../embeddings/oleObject3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1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image" Target="../media/image24.w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3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2.wmf"/><Relationship Id="rId3" Type="http://schemas.openxmlformats.org/officeDocument/2006/relationships/image" Target="../media/image11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4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image" Target="../media/image48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46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49.wmf"/><Relationship Id="rId21" Type="http://schemas.openxmlformats.org/officeDocument/2006/relationships/image" Target="../media/image58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4"/>
          <p:cNvSpPr txBox="1"/>
          <p:nvPr/>
        </p:nvSpPr>
        <p:spPr>
          <a:xfrm>
            <a:off x="2945448" y="1160306"/>
            <a:ext cx="312424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矩阵的运算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6"/>
          <p:cNvSpPr txBox="1"/>
          <p:nvPr/>
        </p:nvSpPr>
        <p:spPr>
          <a:xfrm>
            <a:off x="1253703" y="2176666"/>
            <a:ext cx="7357302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背景：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矩阵之所以有用，不在于把一组数能排成矩形数表，而在于能进行有实际意义的运算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4"/>
          <p:cNvSpPr txBox="1"/>
          <p:nvPr/>
        </p:nvSpPr>
        <p:spPr>
          <a:xfrm>
            <a:off x="992377" y="847493"/>
            <a:ext cx="4360334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三、矩阵的乘法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270744"/>
              </p:ext>
            </p:extLst>
          </p:nvPr>
        </p:nvGraphicFramePr>
        <p:xfrm>
          <a:off x="2050256" y="4089401"/>
          <a:ext cx="5876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253800" progId="Equation.DSMT4">
                  <p:embed/>
                </p:oleObj>
              </mc:Choice>
              <mc:Fallback>
                <p:oleObj name="Equation" r:id="rId2" imgW="3454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0256" y="4089401"/>
                        <a:ext cx="5876925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83157"/>
              </p:ext>
            </p:extLst>
          </p:nvPr>
        </p:nvGraphicFramePr>
        <p:xfrm>
          <a:off x="2045555" y="4897049"/>
          <a:ext cx="5942409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253800" progId="Equation.DSMT4">
                  <p:embed/>
                </p:oleObj>
              </mc:Choice>
              <mc:Fallback>
                <p:oleObj name="Equation" r:id="rId4" imgW="349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555" y="4897049"/>
                        <a:ext cx="5942409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001965" y="2942863"/>
            <a:ext cx="3946914" cy="578917"/>
            <a:chOff x="2435290" y="2994118"/>
            <a:chExt cx="5262553" cy="578917"/>
          </a:xfrm>
        </p:grpSpPr>
        <p:sp>
          <p:nvSpPr>
            <p:cNvPr id="9" name="TextBox 8"/>
            <p:cNvSpPr txBox="1"/>
            <p:nvPr/>
          </p:nvSpPr>
          <p:spPr>
            <a:xfrm>
              <a:off x="2435290" y="3072203"/>
              <a:ext cx="526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求          到          的关系式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5145052"/>
                </p:ext>
              </p:extLst>
            </p:nvPr>
          </p:nvGraphicFramePr>
          <p:xfrm>
            <a:off x="3054805" y="2994118"/>
            <a:ext cx="998537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69800" imgH="253800" progId="Equation.DSMT4">
                    <p:embed/>
                  </p:oleObj>
                </mc:Choice>
                <mc:Fallback>
                  <p:oleObj name="Equation" r:id="rId6" imgW="4698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54805" y="2994118"/>
                          <a:ext cx="998537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408996"/>
                </p:ext>
              </p:extLst>
            </p:nvPr>
          </p:nvGraphicFramePr>
          <p:xfrm>
            <a:off x="4661894" y="3033035"/>
            <a:ext cx="1053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95000" imgH="253800" progId="Equation.DSMT4">
                    <p:embed/>
                  </p:oleObj>
                </mc:Choice>
                <mc:Fallback>
                  <p:oleObj name="Equation" r:id="rId8" imgW="4950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61894" y="3033035"/>
                          <a:ext cx="1053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330028"/>
              </p:ext>
            </p:extLst>
          </p:nvPr>
        </p:nvGraphicFramePr>
        <p:xfrm>
          <a:off x="1945147" y="4204286"/>
          <a:ext cx="364574" cy="12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457200" progId="Equation.DSMT4">
                  <p:embed/>
                </p:oleObj>
              </mc:Choice>
              <mc:Fallback>
                <p:oleObj name="Equation" r:id="rId10" imgW="190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5147" y="4204286"/>
                        <a:ext cx="364574" cy="123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92377" y="19707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引例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9854" y="35487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92092" y="35487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代入得到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821692" y="1300471"/>
            <a:ext cx="6258445" cy="1804987"/>
            <a:chOff x="2488009" y="1345639"/>
            <a:chExt cx="8344594" cy="1804987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199428"/>
                </p:ext>
              </p:extLst>
            </p:nvPr>
          </p:nvGraphicFramePr>
          <p:xfrm>
            <a:off x="7401099" y="1345639"/>
            <a:ext cx="2738438" cy="180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79280" imgH="711000" progId="Equation.DSMT4">
                    <p:embed/>
                  </p:oleObj>
                </mc:Choice>
                <mc:Fallback>
                  <p:oleObj name="Equation" r:id="rId12" imgW="107928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401099" y="1345639"/>
                          <a:ext cx="2738438" cy="1804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488009" y="2015947"/>
              <a:ext cx="8344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已知                            与                        ，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604328"/>
                </p:ext>
              </p:extLst>
            </p:nvPr>
          </p:nvGraphicFramePr>
          <p:xfrm>
            <a:off x="3411337" y="1704321"/>
            <a:ext cx="3629580" cy="1178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85720" imgH="482400" progId="Equation.DSMT4">
                    <p:embed/>
                  </p:oleObj>
                </mc:Choice>
                <mc:Fallback>
                  <p:oleObj name="Equation" r:id="rId14" imgW="148572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411337" y="1704321"/>
                          <a:ext cx="3629580" cy="1178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58321"/>
              </p:ext>
            </p:extLst>
          </p:nvPr>
        </p:nvGraphicFramePr>
        <p:xfrm>
          <a:off x="3238921" y="4146294"/>
          <a:ext cx="756047" cy="53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28600" progId="Equation.DSMT4">
                  <p:embed/>
                </p:oleObj>
              </mc:Choice>
              <mc:Fallback>
                <p:oleObj name="Equation" r:id="rId16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921" y="4146294"/>
                        <a:ext cx="756047" cy="530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33156"/>
              </p:ext>
            </p:extLst>
          </p:nvPr>
        </p:nvGraphicFramePr>
        <p:xfrm>
          <a:off x="3986242" y="4146294"/>
          <a:ext cx="75604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4240" imgH="228600" progId="Equation.DSMT4">
                  <p:embed/>
                </p:oleObj>
              </mc:Choice>
              <mc:Fallback>
                <p:oleObj name="Equation" r:id="rId18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42" y="4146294"/>
                        <a:ext cx="75604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60068"/>
              </p:ext>
            </p:extLst>
          </p:nvPr>
        </p:nvGraphicFramePr>
        <p:xfrm>
          <a:off x="5352711" y="4108000"/>
          <a:ext cx="583406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2720" imgH="228600" progId="Equation.DSMT4">
                  <p:embed/>
                </p:oleObj>
              </mc:Choice>
              <mc:Fallback>
                <p:oleObj name="Equation" r:id="rId20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711" y="4108000"/>
                        <a:ext cx="583406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58549"/>
              </p:ext>
            </p:extLst>
          </p:nvPr>
        </p:nvGraphicFramePr>
        <p:xfrm>
          <a:off x="5966223" y="4149081"/>
          <a:ext cx="778669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228600" progId="Equation.DSMT4">
                  <p:embed/>
                </p:oleObj>
              </mc:Choice>
              <mc:Fallback>
                <p:oleObj name="Equation" r:id="rId22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223" y="4149081"/>
                        <a:ext cx="778669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33229"/>
              </p:ext>
            </p:extLst>
          </p:nvPr>
        </p:nvGraphicFramePr>
        <p:xfrm>
          <a:off x="6710752" y="4149017"/>
          <a:ext cx="75604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44240" imgH="228600" progId="Equation.DSMT4">
                  <p:embed/>
                </p:oleObj>
              </mc:Choice>
              <mc:Fallback>
                <p:oleObj name="Equation" r:id="rId24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752" y="4149017"/>
                        <a:ext cx="75604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79731"/>
              </p:ext>
            </p:extLst>
          </p:nvPr>
        </p:nvGraphicFramePr>
        <p:xfrm>
          <a:off x="2605877" y="4938388"/>
          <a:ext cx="20955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31560" imgH="228600" progId="Equation.DSMT4">
                  <p:embed/>
                </p:oleObj>
              </mc:Choice>
              <mc:Fallback>
                <p:oleObj name="Equation" r:id="rId26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877" y="4938388"/>
                        <a:ext cx="20955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536382"/>
              </p:ext>
            </p:extLst>
          </p:nvPr>
        </p:nvGraphicFramePr>
        <p:xfrm>
          <a:off x="5425380" y="4941694"/>
          <a:ext cx="21383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57120" imgH="228600" progId="Equation.DSMT4">
                  <p:embed/>
                </p:oleObj>
              </mc:Choice>
              <mc:Fallback>
                <p:oleObj name="Equation" r:id="rId28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380" y="4941694"/>
                        <a:ext cx="21383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23533"/>
              </p:ext>
            </p:extLst>
          </p:nvPr>
        </p:nvGraphicFramePr>
        <p:xfrm>
          <a:off x="2620154" y="4126949"/>
          <a:ext cx="595350" cy="5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42720" imgH="228600" progId="Equation.DSMT4">
                  <p:embed/>
                </p:oleObj>
              </mc:Choice>
              <mc:Fallback>
                <p:oleObj name="Equation" r:id="rId30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620154" y="4126949"/>
                        <a:ext cx="595350" cy="5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215504" y="1875453"/>
            <a:ext cx="4181339" cy="341174"/>
            <a:chOff x="4287338" y="1875453"/>
            <a:chExt cx="5575119" cy="34117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287338" y="2216627"/>
              <a:ext cx="33131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248261" y="1875453"/>
              <a:ext cx="1614196" cy="139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924631" y="2244619"/>
            <a:ext cx="3542192" cy="208112"/>
            <a:chOff x="4287338" y="2216627"/>
            <a:chExt cx="4722923" cy="208112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287338" y="2216627"/>
              <a:ext cx="33131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302759" y="2424739"/>
              <a:ext cx="170750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650085" y="2221898"/>
            <a:ext cx="2816738" cy="827648"/>
            <a:chOff x="4287338" y="2216627"/>
            <a:chExt cx="3755650" cy="82764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4287338" y="2216627"/>
              <a:ext cx="33131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335486" y="3016283"/>
              <a:ext cx="1707502" cy="279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2652227" y="1911747"/>
            <a:ext cx="3774869" cy="2772220"/>
            <a:chOff x="3536302" y="1911747"/>
            <a:chExt cx="5033159" cy="2772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4277223" y="1911747"/>
              <a:ext cx="4292238" cy="1137799"/>
              <a:chOff x="4287338" y="1991066"/>
              <a:chExt cx="4292238" cy="1137799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4287338" y="234198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232840" y="233576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6200113" y="234198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8241820" y="1991066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8241819" y="2562808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8248261" y="3128865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接连接符 59"/>
            <p:cNvCxnSpPr/>
            <p:nvPr/>
          </p:nvCxnSpPr>
          <p:spPr>
            <a:xfrm>
              <a:off x="3536302" y="4674637"/>
              <a:ext cx="2690028" cy="93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203087" y="1911747"/>
            <a:ext cx="4263736" cy="2762890"/>
            <a:chOff x="4277223" y="1911747"/>
            <a:chExt cx="5684981" cy="2762890"/>
          </a:xfrm>
        </p:grpSpPr>
        <p:grpSp>
          <p:nvGrpSpPr>
            <p:cNvPr id="63" name="组合 62"/>
            <p:cNvGrpSpPr/>
            <p:nvPr/>
          </p:nvGrpSpPr>
          <p:grpSpPr>
            <a:xfrm>
              <a:off x="4277223" y="1911747"/>
              <a:ext cx="5386402" cy="1137799"/>
              <a:chOff x="4287338" y="1991066"/>
              <a:chExt cx="5386402" cy="1137799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4287338" y="234198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5232840" y="233576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6200113" y="234198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9240195" y="1991066"/>
                <a:ext cx="34334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9252225" y="2565839"/>
                <a:ext cx="4215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9252225" y="3128786"/>
                <a:ext cx="421515" cy="7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连接符 63"/>
            <p:cNvCxnSpPr/>
            <p:nvPr/>
          </p:nvCxnSpPr>
          <p:spPr>
            <a:xfrm>
              <a:off x="7178870" y="4674637"/>
              <a:ext cx="278333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3215504" y="1897752"/>
            <a:ext cx="3227935" cy="1137799"/>
            <a:chOff x="4275663" y="1991066"/>
            <a:chExt cx="4303913" cy="1137799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4275663" y="2836507"/>
              <a:ext cx="41529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232840" y="2836507"/>
              <a:ext cx="40050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6236445" y="2834882"/>
              <a:ext cx="405250" cy="16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8241820" y="1991066"/>
              <a:ext cx="3313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241819" y="2562808"/>
              <a:ext cx="3313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8248261" y="3128865"/>
              <a:ext cx="3313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212958" y="1924330"/>
            <a:ext cx="4026866" cy="1146852"/>
            <a:chOff x="4275663" y="1991066"/>
            <a:chExt cx="5369155" cy="1146852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4275663" y="2836507"/>
              <a:ext cx="41529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232840" y="2836507"/>
              <a:ext cx="40050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236445" y="2834882"/>
              <a:ext cx="405250" cy="16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9199242" y="1991066"/>
              <a:ext cx="4455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9211273" y="2562808"/>
              <a:ext cx="43354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9211272" y="3137918"/>
              <a:ext cx="433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8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38534"/>
              </p:ext>
            </p:extLst>
          </p:nvPr>
        </p:nvGraphicFramePr>
        <p:xfrm>
          <a:off x="1945004" y="1891069"/>
          <a:ext cx="1877616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482400" progId="Equation.DSMT4">
                  <p:embed/>
                </p:oleObj>
              </mc:Choice>
              <mc:Fallback>
                <p:oleObj name="Equation" r:id="rId2" imgW="1015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5004" y="1891069"/>
                        <a:ext cx="1877616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238821"/>
              </p:ext>
            </p:extLst>
          </p:nvPr>
        </p:nvGraphicFramePr>
        <p:xfrm>
          <a:off x="4113189" y="1610083"/>
          <a:ext cx="1243013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711000" progId="Equation.DSMT4">
                  <p:embed/>
                </p:oleObj>
              </mc:Choice>
              <mc:Fallback>
                <p:oleObj name="Equation" r:id="rId4" imgW="672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3189" y="1610083"/>
                        <a:ext cx="1243013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78796"/>
              </p:ext>
            </p:extLst>
          </p:nvPr>
        </p:nvGraphicFramePr>
        <p:xfrm>
          <a:off x="1957030" y="3980706"/>
          <a:ext cx="527804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320" imgH="482400" progId="Equation.DSMT4">
                  <p:embed/>
                </p:oleObj>
              </mc:Choice>
              <mc:Fallback>
                <p:oleObj name="Equation" r:id="rId6" imgW="2857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7030" y="3980706"/>
                        <a:ext cx="5278040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654985" y="3358790"/>
            <a:ext cx="2226941" cy="444703"/>
            <a:chOff x="5336979" y="2412675"/>
            <a:chExt cx="2969254" cy="44470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833473"/>
                </p:ext>
              </p:extLst>
            </p:nvPr>
          </p:nvGraphicFramePr>
          <p:xfrm>
            <a:off x="7847851" y="2440667"/>
            <a:ext cx="458382" cy="416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26720" progId="Equation.DSMT4">
                    <p:embed/>
                  </p:oleObj>
                </mc:Choice>
                <mc:Fallback>
                  <p:oleObj name="Equation" r:id="rId8" imgW="13968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847851" y="2440667"/>
                          <a:ext cx="458382" cy="4167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826742"/>
                </p:ext>
              </p:extLst>
            </p:nvPr>
          </p:nvGraphicFramePr>
          <p:xfrm>
            <a:off x="5336979" y="2412675"/>
            <a:ext cx="345363" cy="383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26720" progId="Equation.DSMT4">
                    <p:embed/>
                  </p:oleObj>
                </mc:Choice>
                <mc:Fallback>
                  <p:oleObj name="Equation" r:id="rId10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336979" y="2412675"/>
                          <a:ext cx="345363" cy="383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576017"/>
              </p:ext>
            </p:extLst>
          </p:nvPr>
        </p:nvGraphicFramePr>
        <p:xfrm>
          <a:off x="1871304" y="868378"/>
          <a:ext cx="2283619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760" imgH="253800" progId="Equation.DSMT4">
                  <p:embed/>
                </p:oleObj>
              </mc:Choice>
              <mc:Fallback>
                <p:oleObj name="Equation" r:id="rId12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304" y="868378"/>
                        <a:ext cx="2283619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40406"/>
              </p:ext>
            </p:extLst>
          </p:nvPr>
        </p:nvGraphicFramePr>
        <p:xfrm>
          <a:off x="3624059" y="1487084"/>
          <a:ext cx="2053829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79280" imgH="711000" progId="Equation.DSMT4">
                  <p:embed/>
                </p:oleObj>
              </mc:Choice>
              <mc:Fallback>
                <p:oleObj name="Equation" r:id="rId14" imgW="1079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24059" y="1487084"/>
                        <a:ext cx="2053829" cy="180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07310"/>
              </p:ext>
            </p:extLst>
          </p:nvPr>
        </p:nvGraphicFramePr>
        <p:xfrm>
          <a:off x="1255991" y="1715136"/>
          <a:ext cx="2722185" cy="117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85720" imgH="482400" progId="Equation.DSMT4">
                  <p:embed/>
                </p:oleObj>
              </mc:Choice>
              <mc:Fallback>
                <p:oleObj name="Equation" r:id="rId16" imgW="1485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55991" y="1715136"/>
                        <a:ext cx="2722185" cy="117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38116"/>
              </p:ext>
            </p:extLst>
          </p:nvPr>
        </p:nvGraphicFramePr>
        <p:xfrm>
          <a:off x="4073104" y="868378"/>
          <a:ext cx="12879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2840" imgH="253800" progId="Equation.DSMT4">
                  <p:embed/>
                </p:oleObj>
              </mc:Choice>
              <mc:Fallback>
                <p:oleObj name="Equation" r:id="rId18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73104" y="868378"/>
                        <a:ext cx="1287900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1505426" y="3884128"/>
            <a:ext cx="6026944" cy="1393825"/>
            <a:chOff x="2593975" y="4089400"/>
            <a:chExt cx="8035925" cy="1393825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7053064"/>
                </p:ext>
              </p:extLst>
            </p:nvPr>
          </p:nvGraphicFramePr>
          <p:xfrm>
            <a:off x="2733675" y="4089400"/>
            <a:ext cx="7834313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454200" imgH="253800" progId="Equation.DSMT4">
                    <p:embed/>
                  </p:oleObj>
                </mc:Choice>
                <mc:Fallback>
                  <p:oleObj name="Equation" r:id="rId20" imgW="3454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675" y="4089400"/>
                          <a:ext cx="7834313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9322786"/>
                </p:ext>
              </p:extLst>
            </p:nvPr>
          </p:nvGraphicFramePr>
          <p:xfrm>
            <a:off x="2765425" y="4906963"/>
            <a:ext cx="7864475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466800" imgH="253800" progId="Equation.DSMT4">
                    <p:embed/>
                  </p:oleObj>
                </mc:Choice>
                <mc:Fallback>
                  <p:oleObj name="Equation" r:id="rId22" imgW="3466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425" y="4906963"/>
                          <a:ext cx="7864475" cy="576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3569966"/>
                </p:ext>
              </p:extLst>
            </p:nvPr>
          </p:nvGraphicFramePr>
          <p:xfrm>
            <a:off x="2593975" y="4203700"/>
            <a:ext cx="485775" cy="1233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440" imgH="457200" progId="Equation.DSMT4">
                    <p:embed/>
                  </p:oleObj>
                </mc:Choice>
                <mc:Fallback>
                  <p:oleObj name="Equation" r:id="rId24" imgW="1904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3975" y="4203700"/>
                          <a:ext cx="485775" cy="1233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8367387"/>
                </p:ext>
              </p:extLst>
            </p:nvPr>
          </p:nvGraphicFramePr>
          <p:xfrm>
            <a:off x="4318000" y="4146550"/>
            <a:ext cx="10080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44307" imgH="228501" progId="Equation.DSMT4">
                    <p:embed/>
                  </p:oleObj>
                </mc:Choice>
                <mc:Fallback>
                  <p:oleObj name="Equation" r:id="rId26" imgW="444307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8000" y="4146550"/>
                          <a:ext cx="10080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6626217"/>
                </p:ext>
              </p:extLst>
            </p:nvPr>
          </p:nvGraphicFramePr>
          <p:xfrm>
            <a:off x="5314950" y="4146550"/>
            <a:ext cx="10080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44240" imgH="228600" progId="Equation.DSMT4">
                    <p:embed/>
                  </p:oleObj>
                </mc:Choice>
                <mc:Fallback>
                  <p:oleObj name="Equation" r:id="rId28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950" y="4146550"/>
                          <a:ext cx="10080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7596903"/>
                </p:ext>
              </p:extLst>
            </p:nvPr>
          </p:nvGraphicFramePr>
          <p:xfrm>
            <a:off x="7137400" y="4099120"/>
            <a:ext cx="77787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42720" imgH="228600" progId="Equation.DSMT4">
                    <p:embed/>
                  </p:oleObj>
                </mc:Choice>
                <mc:Fallback>
                  <p:oleObj name="Equation" r:id="rId30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7400" y="4099120"/>
                          <a:ext cx="777875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819966"/>
                </p:ext>
              </p:extLst>
            </p:nvPr>
          </p:nvGraphicFramePr>
          <p:xfrm>
            <a:off x="7954963" y="4149725"/>
            <a:ext cx="10382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57200" imgH="228600" progId="Equation.DSMT4">
                    <p:embed/>
                  </p:oleObj>
                </mc:Choice>
                <mc:Fallback>
                  <p:oleObj name="Equation" r:id="rId32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4963" y="4149725"/>
                          <a:ext cx="1038225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246784"/>
                </p:ext>
              </p:extLst>
            </p:nvPr>
          </p:nvGraphicFramePr>
          <p:xfrm>
            <a:off x="8947150" y="4149725"/>
            <a:ext cx="10080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444240" imgH="228600" progId="Equation.DSMT4">
                    <p:embed/>
                  </p:oleObj>
                </mc:Choice>
                <mc:Fallback>
                  <p:oleObj name="Equation" r:id="rId34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7150" y="4149725"/>
                          <a:ext cx="10080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466571"/>
              </p:ext>
            </p:extLst>
          </p:nvPr>
        </p:nvGraphicFramePr>
        <p:xfrm>
          <a:off x="2796560" y="790575"/>
          <a:ext cx="19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39680" imgH="228600" progId="Equation.DSMT4">
                  <p:embed/>
                </p:oleObj>
              </mc:Choice>
              <mc:Fallback>
                <p:oleObj name="Equation" r:id="rId36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796560" y="790575"/>
                        <a:ext cx="198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168481"/>
              </p:ext>
            </p:extLst>
          </p:nvPr>
        </p:nvGraphicFramePr>
        <p:xfrm>
          <a:off x="4575925" y="3340942"/>
          <a:ext cx="197644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39680" imgH="228600" progId="Equation.DSMT4">
                  <p:embed/>
                </p:oleObj>
              </mc:Choice>
              <mc:Fallback>
                <p:oleObj name="Equation" r:id="rId38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925" y="3340942"/>
                        <a:ext cx="197644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524965"/>
              </p:ext>
            </p:extLst>
          </p:nvPr>
        </p:nvGraphicFramePr>
        <p:xfrm>
          <a:off x="2671878" y="3325262"/>
          <a:ext cx="233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64880" imgH="228600" progId="Equation.DSMT4">
                  <p:embed/>
                </p:oleObj>
              </mc:Choice>
              <mc:Fallback>
                <p:oleObj name="Equation" r:id="rId40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878" y="3325262"/>
                        <a:ext cx="233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65930"/>
              </p:ext>
            </p:extLst>
          </p:nvPr>
        </p:nvGraphicFramePr>
        <p:xfrm>
          <a:off x="4090987" y="766763"/>
          <a:ext cx="234554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64880" imgH="228600" progId="Equation.DSMT4">
                  <p:embed/>
                </p:oleObj>
              </mc:Choice>
              <mc:Fallback>
                <p:oleObj name="Equation" r:id="rId42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7" y="766763"/>
                        <a:ext cx="234554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990172"/>
              </p:ext>
            </p:extLst>
          </p:nvPr>
        </p:nvGraphicFramePr>
        <p:xfrm>
          <a:off x="4618700" y="3352298"/>
          <a:ext cx="27287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52280" imgH="164880" progId="Equation.DSMT4">
                  <p:embed/>
                </p:oleObj>
              </mc:Choice>
              <mc:Fallback>
                <p:oleObj name="Equation" r:id="rId44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700" y="3352298"/>
                        <a:ext cx="272879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0217"/>
              </p:ext>
            </p:extLst>
          </p:nvPr>
        </p:nvGraphicFramePr>
        <p:xfrm>
          <a:off x="2796310" y="3341266"/>
          <a:ext cx="272654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52280" imgH="164880" progId="Equation.DSMT4">
                  <p:embed/>
                </p:oleObj>
              </mc:Choice>
              <mc:Fallback>
                <p:oleObj name="Equation" r:id="rId46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10" y="3341266"/>
                        <a:ext cx="272654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44412"/>
              </p:ext>
            </p:extLst>
          </p:nvPr>
        </p:nvGraphicFramePr>
        <p:xfrm>
          <a:off x="6455685" y="3355425"/>
          <a:ext cx="27265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52280" imgH="177480" progId="Equation.DSMT4">
                  <p:embed/>
                </p:oleObj>
              </mc:Choice>
              <mc:Fallback>
                <p:oleObj name="Equation" r:id="rId48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685" y="3355425"/>
                        <a:ext cx="27265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2651409" y="3256385"/>
            <a:ext cx="4207460" cy="5878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6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0042" y="11340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定义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1510" y="1049094"/>
            <a:ext cx="6460423" cy="684000"/>
            <a:chOff x="3226299" y="1595096"/>
            <a:chExt cx="8613897" cy="684000"/>
          </a:xfrm>
        </p:grpSpPr>
        <p:sp>
          <p:nvSpPr>
            <p:cNvPr id="17" name="TextBox 16"/>
            <p:cNvSpPr txBox="1"/>
            <p:nvPr/>
          </p:nvSpPr>
          <p:spPr>
            <a:xfrm>
              <a:off x="3226299" y="1680092"/>
              <a:ext cx="8613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j-ea"/>
                  <a:ea typeface="+mj-ea"/>
                </a:rPr>
                <a:t>设             与             ，   与   的乘积定义为  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0499606"/>
                </p:ext>
              </p:extLst>
            </p:nvPr>
          </p:nvGraphicFramePr>
          <p:xfrm>
            <a:off x="3806900" y="1595096"/>
            <a:ext cx="1602133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291960" progId="Equation.DSMT4">
                    <p:embed/>
                  </p:oleObj>
                </mc:Choice>
                <mc:Fallback>
                  <p:oleObj name="Equation" r:id="rId2" imgW="68580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06900" y="1595096"/>
                          <a:ext cx="1602133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297454"/>
                </p:ext>
              </p:extLst>
            </p:nvPr>
          </p:nvGraphicFramePr>
          <p:xfrm>
            <a:off x="5918564" y="1595096"/>
            <a:ext cx="1515171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47640" imgH="291960" progId="Equation.DSMT4">
                    <p:embed/>
                  </p:oleObj>
                </mc:Choice>
                <mc:Fallback>
                  <p:oleObj name="Equation" r:id="rId4" imgW="64764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918564" y="1595096"/>
                          <a:ext cx="1515171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925505"/>
                </p:ext>
              </p:extLst>
            </p:nvPr>
          </p:nvGraphicFramePr>
          <p:xfrm>
            <a:off x="7651660" y="1680092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51660" y="1680092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1064002"/>
                </p:ext>
              </p:extLst>
            </p:nvPr>
          </p:nvGraphicFramePr>
          <p:xfrm>
            <a:off x="8425229" y="1656425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425229" y="1656425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Box 29"/>
          <p:cNvSpPr txBox="1"/>
          <p:nvPr/>
        </p:nvSpPr>
        <p:spPr>
          <a:xfrm>
            <a:off x="1641846" y="40542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其中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3D6E61-6D9C-AB49-880B-D8DAF8459386}"/>
              </a:ext>
            </a:extLst>
          </p:cNvPr>
          <p:cNvGrpSpPr/>
          <p:nvPr/>
        </p:nvGrpSpPr>
        <p:grpSpPr>
          <a:xfrm>
            <a:off x="2468853" y="3816732"/>
            <a:ext cx="4005263" cy="936625"/>
            <a:chOff x="2468853" y="3816732"/>
            <a:chExt cx="4005263" cy="936625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40687"/>
                </p:ext>
              </p:extLst>
            </p:nvPr>
          </p:nvGraphicFramePr>
          <p:xfrm>
            <a:off x="2468853" y="3816732"/>
            <a:ext cx="4005263" cy="936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63480" imgH="431640" progId="Equation.DSMT4">
                    <p:embed/>
                  </p:oleObj>
                </mc:Choice>
                <mc:Fallback>
                  <p:oleObj name="Equation" r:id="rId10" imgW="24634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68853" y="3816732"/>
                          <a:ext cx="4005263" cy="936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7B23D7E-BAAF-B44B-B606-69A71B6A54AF}"/>
                </a:ext>
              </a:extLst>
            </p:cNvPr>
            <p:cNvSpPr txBox="1"/>
            <p:nvPr/>
          </p:nvSpPr>
          <p:spPr>
            <a:xfrm>
              <a:off x="4388302" y="40167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EF5D6D-B3B1-D14D-A18B-D66AEDA692DF}"/>
              </a:ext>
            </a:extLst>
          </p:cNvPr>
          <p:cNvGrpSpPr/>
          <p:nvPr/>
        </p:nvGrpSpPr>
        <p:grpSpPr>
          <a:xfrm>
            <a:off x="3420737" y="1870432"/>
            <a:ext cx="3130154" cy="1871662"/>
            <a:chOff x="3420737" y="1870432"/>
            <a:chExt cx="3130154" cy="1871662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5096014"/>
                </p:ext>
              </p:extLst>
            </p:nvPr>
          </p:nvGraphicFramePr>
          <p:xfrm>
            <a:off x="3420737" y="1870432"/>
            <a:ext cx="3130154" cy="187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95200" imgH="939600" progId="Equation.DSMT4">
                    <p:embed/>
                  </p:oleObj>
                </mc:Choice>
                <mc:Fallback>
                  <p:oleObj name="Equation" r:id="rId12" imgW="2095200" imgH="939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20737" y="1870432"/>
                          <a:ext cx="3130154" cy="1871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F9CEE46-C174-914D-8690-3BCF641C1D87}"/>
                </a:ext>
              </a:extLst>
            </p:cNvPr>
            <p:cNvSpPr txBox="1"/>
            <p:nvPr/>
          </p:nvSpPr>
          <p:spPr>
            <a:xfrm>
              <a:off x="5341860" y="19120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F814C2D-530B-C14A-95E0-6FEC02B84957}"/>
                </a:ext>
              </a:extLst>
            </p:cNvPr>
            <p:cNvSpPr txBox="1"/>
            <p:nvPr/>
          </p:nvSpPr>
          <p:spPr>
            <a:xfrm>
              <a:off x="5341860" y="23834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D032066-0348-544A-975E-FE2E8A10A185}"/>
                </a:ext>
              </a:extLst>
            </p:cNvPr>
            <p:cNvSpPr txBox="1"/>
            <p:nvPr/>
          </p:nvSpPr>
          <p:spPr>
            <a:xfrm>
              <a:off x="5341860" y="33100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ED5F616-4572-DC41-9E93-40701B799557}"/>
                </a:ext>
              </a:extLst>
            </p:cNvPr>
            <p:cNvSpPr txBox="1"/>
            <p:nvPr/>
          </p:nvSpPr>
          <p:spPr>
            <a:xfrm>
              <a:off x="4471484" y="2928151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BFD176-77FE-9A46-A819-89EBD8349073}"/>
                </a:ext>
              </a:extLst>
            </p:cNvPr>
            <p:cNvSpPr txBox="1"/>
            <p:nvPr/>
          </p:nvSpPr>
          <p:spPr>
            <a:xfrm>
              <a:off x="4933149" y="2930486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6EE366A-25D0-4146-B4DD-FD3297D90505}"/>
                </a:ext>
              </a:extLst>
            </p:cNvPr>
            <p:cNvSpPr txBox="1"/>
            <p:nvPr/>
          </p:nvSpPr>
          <p:spPr>
            <a:xfrm>
              <a:off x="5830708" y="2928602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3DF7F40-4595-B04C-B8B8-13662D27057D}"/>
              </a:ext>
            </a:extLst>
          </p:cNvPr>
          <p:cNvGrpSpPr/>
          <p:nvPr/>
        </p:nvGrpSpPr>
        <p:grpSpPr>
          <a:xfrm>
            <a:off x="4755986" y="4744098"/>
            <a:ext cx="2980134" cy="574675"/>
            <a:chOff x="4755986" y="4744098"/>
            <a:chExt cx="2980134" cy="574675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697315"/>
                </p:ext>
              </p:extLst>
            </p:nvPr>
          </p:nvGraphicFramePr>
          <p:xfrm>
            <a:off x="4755986" y="4744098"/>
            <a:ext cx="2980134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52480" imgH="253800" progId="Equation.DSMT4">
                    <p:embed/>
                  </p:oleObj>
                </mc:Choice>
                <mc:Fallback>
                  <p:oleObj name="Equation" r:id="rId14" imgW="1752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755986" y="4744098"/>
                          <a:ext cx="2980134" cy="574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6C5FFF-86F9-6643-B735-6F287ED1A120}"/>
                </a:ext>
              </a:extLst>
            </p:cNvPr>
            <p:cNvSpPr txBox="1"/>
            <p:nvPr/>
          </p:nvSpPr>
          <p:spPr>
            <a:xfrm>
              <a:off x="5514372" y="47674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DA19644-A60E-4D42-94DC-83666E60A062}"/>
                </a:ext>
              </a:extLst>
            </p:cNvPr>
            <p:cNvSpPr txBox="1"/>
            <p:nvPr/>
          </p:nvSpPr>
          <p:spPr>
            <a:xfrm>
              <a:off x="7018088" y="47674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2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33097" y="99147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740316" y="991478"/>
            <a:ext cx="1604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条件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740316" y="2784057"/>
            <a:ext cx="1604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）方法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45243" y="2740463"/>
            <a:ext cx="5048074" cy="576000"/>
            <a:chOff x="5099802" y="2833611"/>
            <a:chExt cx="6730764" cy="576000"/>
          </a:xfrm>
        </p:grpSpPr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5099802" y="2890779"/>
              <a:ext cx="65428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左行右列法</a:t>
              </a:r>
              <a:r>
                <a:rPr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矩阵乘积    的元素</a:t>
              </a:r>
            </a:p>
          </p:txBody>
        </p:sp>
        <p:graphicFrame>
          <p:nvGraphicFramePr>
            <p:cNvPr id="5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275109"/>
                </p:ext>
              </p:extLst>
            </p:nvPr>
          </p:nvGraphicFramePr>
          <p:xfrm>
            <a:off x="9794642" y="2951954"/>
            <a:ext cx="433524" cy="31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360" imgH="317160" progId="Equation.DSMT4">
                    <p:embed/>
                  </p:oleObj>
                </mc:Choice>
                <mc:Fallback>
                  <p:oleObj name="Equation" r:id="rId2" imgW="27936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4642" y="2951954"/>
                          <a:ext cx="433524" cy="31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303643"/>
                </p:ext>
              </p:extLst>
            </p:nvPr>
          </p:nvGraphicFramePr>
          <p:xfrm>
            <a:off x="11454669" y="2833611"/>
            <a:ext cx="375897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560" imgH="469800" progId="Equation.DSMT4">
                    <p:embed/>
                  </p:oleObj>
                </mc:Choice>
                <mc:Fallback>
                  <p:oleObj name="Equation" r:id="rId4" imgW="3045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4669" y="2833611"/>
                          <a:ext cx="375897" cy="57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740316" y="3381582"/>
            <a:ext cx="8265404" cy="461665"/>
            <a:chOff x="2945988" y="2314293"/>
            <a:chExt cx="11020539" cy="461665"/>
          </a:xfrm>
        </p:grpSpPr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2945988" y="2314293"/>
              <a:ext cx="1102053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+mj-ea"/>
                  <a:ea typeface="+mj-ea"/>
                </a:rPr>
                <a:t>等于左矩阵   的第  行与右矩阵   的第  列对应元素乘积的和</a:t>
              </a:r>
              <a:r>
                <a:rPr lang="en-US" altLang="zh-CN" sz="2400" b="1" dirty="0">
                  <a:effectLst/>
                  <a:latin typeface="+mj-ea"/>
                  <a:ea typeface="+mj-ea"/>
                </a:rPr>
                <a:t>.</a:t>
              </a:r>
              <a:endParaRPr lang="zh-CN" altLang="en-US" sz="2400" b="1" dirty="0">
                <a:effectLst/>
                <a:latin typeface="+mj-ea"/>
                <a:ea typeface="+mj-ea"/>
              </a:endParaRPr>
            </a:p>
          </p:txBody>
        </p:sp>
        <p:graphicFrame>
          <p:nvGraphicFramePr>
            <p:cNvPr id="5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435131"/>
                </p:ext>
              </p:extLst>
            </p:nvPr>
          </p:nvGraphicFramePr>
          <p:xfrm>
            <a:off x="5106000" y="2361140"/>
            <a:ext cx="296863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9360" imgH="304560" progId="Equation.DSMT4">
                    <p:embed/>
                  </p:oleObj>
                </mc:Choice>
                <mc:Fallback>
                  <p:oleObj name="Equation" r:id="rId6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000" y="2361140"/>
                          <a:ext cx="296863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1855489"/>
                </p:ext>
              </p:extLst>
            </p:nvPr>
          </p:nvGraphicFramePr>
          <p:xfrm>
            <a:off x="8599442" y="2399075"/>
            <a:ext cx="279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360" imgH="291960" progId="Equation.DSMT4">
                    <p:embed/>
                  </p:oleObj>
                </mc:Choice>
                <mc:Fallback>
                  <p:oleObj name="Equation" r:id="rId8" imgW="2793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9442" y="2399075"/>
                          <a:ext cx="2794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427518"/>
                </p:ext>
              </p:extLst>
            </p:nvPr>
          </p:nvGraphicFramePr>
          <p:xfrm>
            <a:off x="9730630" y="2407658"/>
            <a:ext cx="2159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40" imgH="368280" progId="Equation.DSMT4">
                    <p:embed/>
                  </p:oleObj>
                </mc:Choice>
                <mc:Fallback>
                  <p:oleObj name="Equation" r:id="rId10" imgW="21564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0630" y="2407658"/>
                          <a:ext cx="2159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759490"/>
                </p:ext>
              </p:extLst>
            </p:nvPr>
          </p:nvGraphicFramePr>
          <p:xfrm>
            <a:off x="6295915" y="2399075"/>
            <a:ext cx="139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291960" progId="Equation.DSMT4">
                    <p:embed/>
                  </p:oleObj>
                </mc:Choice>
                <mc:Fallback>
                  <p:oleObj name="Equation" r:id="rId12" imgW="13968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5915" y="2399075"/>
                          <a:ext cx="1397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740315" y="1589005"/>
            <a:ext cx="1604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+mj-ea"/>
                <a:ea typeface="+mj-ea"/>
              </a:rPr>
              <a:t>（</a:t>
            </a:r>
            <a:r>
              <a:rPr kumimoji="1" lang="en-US" altLang="zh-CN" sz="2400" b="1" dirty="0">
                <a:effectLst/>
                <a:latin typeface="+mj-ea"/>
                <a:ea typeface="+mj-ea"/>
              </a:rPr>
              <a:t>2</a:t>
            </a:r>
            <a:r>
              <a:rPr kumimoji="1" lang="zh-CN" altLang="en-US" sz="2400" b="1" dirty="0">
                <a:effectLst/>
                <a:latin typeface="+mj-ea"/>
                <a:ea typeface="+mj-ea"/>
              </a:rPr>
              <a:t>）结果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472654" y="991478"/>
            <a:ext cx="5349541" cy="461665"/>
            <a:chOff x="4644195" y="1706369"/>
            <a:chExt cx="7132721" cy="461665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4644195" y="1706369"/>
              <a:ext cx="713272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左矩阵</a:t>
              </a:r>
              <a:r>
                <a:rPr lang="zh-CN" altLang="en-US" sz="2400" b="1" i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的列数等于右矩阵</a:t>
              </a:r>
              <a:r>
                <a:rPr lang="zh-CN" altLang="en-US" sz="2400" b="1" i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的行数；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3847504"/>
                </p:ext>
              </p:extLst>
            </p:nvPr>
          </p:nvGraphicFramePr>
          <p:xfrm>
            <a:off x="5973466" y="1706369"/>
            <a:ext cx="3651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973466" y="1706369"/>
                          <a:ext cx="3651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669758"/>
                </p:ext>
              </p:extLst>
            </p:nvPr>
          </p:nvGraphicFramePr>
          <p:xfrm>
            <a:off x="9591677" y="1725515"/>
            <a:ext cx="366712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591677" y="1725515"/>
                          <a:ext cx="366712" cy="395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2441503" y="1589003"/>
            <a:ext cx="6936514" cy="461665"/>
            <a:chOff x="4980121" y="5100727"/>
            <a:chExt cx="9248684" cy="461665"/>
          </a:xfrm>
        </p:grpSpPr>
        <p:sp>
          <p:nvSpPr>
            <p:cNvPr id="63" name="Rectangle 27"/>
            <p:cNvSpPr>
              <a:spLocks noChangeArrowheads="1"/>
            </p:cNvSpPr>
            <p:nvPr/>
          </p:nvSpPr>
          <p:spPr bwMode="auto">
            <a:xfrm>
              <a:off x="4980121" y="5100727"/>
              <a:ext cx="92486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+mj-ea"/>
                  <a:ea typeface="+mj-ea"/>
                </a:rPr>
                <a:t>左行右列</a:t>
              </a:r>
              <a:r>
                <a:rPr lang="en-US" altLang="zh-CN" sz="2400" b="1" dirty="0">
                  <a:effectLst/>
                  <a:latin typeface="+mj-ea"/>
                  <a:ea typeface="+mj-ea"/>
                </a:rPr>
                <a:t>——</a:t>
              </a:r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左矩阵</a:t>
              </a:r>
              <a:r>
                <a:rPr lang="zh-CN" altLang="en-US" sz="2400" b="1" i="1" dirty="0">
                  <a:latin typeface="+mj-ea"/>
                  <a:ea typeface="+mj-ea"/>
                  <a:cs typeface="Arabic Transparent" pitchFamily="2" charset="-78"/>
                </a:rPr>
                <a:t>   </a:t>
              </a:r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的行数决定</a:t>
              </a:r>
              <a:r>
                <a:rPr lang="zh-CN" altLang="en-US" sz="2400" b="1" dirty="0">
                  <a:effectLst/>
                  <a:latin typeface="+mj-ea"/>
                  <a:ea typeface="+mj-ea"/>
                </a:rPr>
                <a:t>乘积   的行数；</a:t>
              </a: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3067649"/>
                </p:ext>
              </p:extLst>
            </p:nvPr>
          </p:nvGraphicFramePr>
          <p:xfrm>
            <a:off x="8799403" y="5133121"/>
            <a:ext cx="3651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799403" y="5133121"/>
                          <a:ext cx="3651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4393409"/>
                </p:ext>
              </p:extLst>
            </p:nvPr>
          </p:nvGraphicFramePr>
          <p:xfrm>
            <a:off x="11984451" y="5108305"/>
            <a:ext cx="402112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80" imgH="177480" progId="Equation.DSMT4">
                    <p:embed/>
                  </p:oleObj>
                </mc:Choice>
                <mc:Fallback>
                  <p:oleObj name="Equation" r:id="rId20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1984451" y="5108305"/>
                          <a:ext cx="402112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4324778" y="2058613"/>
            <a:ext cx="5041765" cy="461665"/>
            <a:chOff x="6273582" y="5662701"/>
            <a:chExt cx="6722353" cy="461665"/>
          </a:xfrm>
        </p:grpSpPr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6273582" y="5662701"/>
              <a:ext cx="67223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右矩阵</a:t>
              </a:r>
              <a:r>
                <a:rPr lang="zh-CN" altLang="en-US" sz="2400" b="1" i="1" dirty="0">
                  <a:latin typeface="+mj-ea"/>
                  <a:ea typeface="+mj-ea"/>
                  <a:cs typeface="Arabic Transparent" pitchFamily="2" charset="-78"/>
                </a:rPr>
                <a:t>   </a:t>
              </a:r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的列数决定乘积</a:t>
              </a:r>
              <a:r>
                <a:rPr lang="zh-CN" altLang="en-US" sz="2400" b="1" i="1" dirty="0">
                  <a:latin typeface="+mj-ea"/>
                  <a:ea typeface="+mj-ea"/>
                  <a:cs typeface="Arabic Transparent" pitchFamily="2" charset="-78"/>
                </a:rPr>
                <a:t>   </a:t>
              </a:r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的列数；</a:t>
              </a:r>
              <a:endParaRPr lang="en-US" altLang="zh-CN" sz="2400" b="1" dirty="0">
                <a:effectLst/>
                <a:latin typeface="+mj-ea"/>
                <a:ea typeface="+mj-ea"/>
                <a:cs typeface="Arabic Transparent" pitchFamily="2" charset="-78"/>
              </a:endParaRP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975198"/>
                </p:ext>
              </p:extLst>
            </p:nvPr>
          </p:nvGraphicFramePr>
          <p:xfrm>
            <a:off x="7557401" y="5695889"/>
            <a:ext cx="36671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557401" y="5695889"/>
                          <a:ext cx="366713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882382"/>
                </p:ext>
              </p:extLst>
            </p:nvPr>
          </p:nvGraphicFramePr>
          <p:xfrm>
            <a:off x="10766140" y="5693403"/>
            <a:ext cx="415291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280" imgH="177480" progId="Equation.DSMT4">
                    <p:embed/>
                  </p:oleObj>
                </mc:Choice>
                <mc:Fallback>
                  <p:oleObj name="Equation" r:id="rId24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6140" y="5693403"/>
                          <a:ext cx="415291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955172" y="3993661"/>
            <a:ext cx="4663712" cy="2425959"/>
            <a:chOff x="3246373" y="4086808"/>
            <a:chExt cx="6218283" cy="2425959"/>
          </a:xfrm>
        </p:grpSpPr>
        <p:sp>
          <p:nvSpPr>
            <p:cNvPr id="33" name="矩形 32"/>
            <p:cNvSpPr/>
            <p:nvPr/>
          </p:nvSpPr>
          <p:spPr>
            <a:xfrm>
              <a:off x="8948058" y="5141167"/>
              <a:ext cx="516598" cy="4385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246373" y="5346440"/>
              <a:ext cx="2778824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904653" y="4086808"/>
              <a:ext cx="18661" cy="2425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B67005-F34E-E847-A1BC-677B5A5FF60A}"/>
              </a:ext>
            </a:extLst>
          </p:cNvPr>
          <p:cNvGrpSpPr/>
          <p:nvPr/>
        </p:nvGrpSpPr>
        <p:grpSpPr>
          <a:xfrm>
            <a:off x="819787" y="4387685"/>
            <a:ext cx="4834760" cy="1548116"/>
            <a:chOff x="819787" y="4387685"/>
            <a:chExt cx="4834760" cy="1548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D168CEA-E3CC-3A49-B2AC-11B6970929BC}"/>
                    </a:ext>
                  </a:extLst>
                </p:cNvPr>
                <p:cNvSpPr txBox="1"/>
                <p:nvPr/>
              </p:nvSpPr>
              <p:spPr>
                <a:xfrm>
                  <a:off x="819787" y="5068627"/>
                  <a:ext cx="24329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D168CEA-E3CC-3A49-B2AC-11B697092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787" y="5068627"/>
                  <a:ext cx="2432974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042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41F74AA-413E-954D-8BA1-28F275424983}"/>
                    </a:ext>
                  </a:extLst>
                </p:cNvPr>
                <p:cNvSpPr txBox="1"/>
                <p:nvPr/>
              </p:nvSpPr>
              <p:spPr>
                <a:xfrm>
                  <a:off x="3431516" y="4387685"/>
                  <a:ext cx="496418" cy="15481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41F74AA-413E-954D-8BA1-28F275424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516" y="4387685"/>
                  <a:ext cx="496418" cy="1548116"/>
                </a:xfrm>
                <a:prstGeom prst="rect">
                  <a:avLst/>
                </a:prstGeom>
                <a:blipFill>
                  <a:blip r:embed="rId28"/>
                  <a:stretch>
                    <a:fillRect l="-12500" r="-7500"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00337E6-A30A-F44A-8DE2-F31391C62E94}"/>
                </a:ext>
              </a:extLst>
            </p:cNvPr>
            <p:cNvSpPr txBox="1"/>
            <p:nvPr/>
          </p:nvSpPr>
          <p:spPr>
            <a:xfrm>
              <a:off x="4479674" y="50826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=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859C1DBA-AC4B-E045-AD3A-BB8372AD73F3}"/>
                    </a:ext>
                  </a:extLst>
                </p:cNvPr>
                <p:cNvSpPr txBox="1"/>
                <p:nvPr/>
              </p:nvSpPr>
              <p:spPr>
                <a:xfrm>
                  <a:off x="5231226" y="5042839"/>
                  <a:ext cx="423321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859C1DBA-AC4B-E045-AD3A-BB8372AD7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226" y="5042839"/>
                  <a:ext cx="423321" cy="399084"/>
                </a:xfrm>
                <a:prstGeom prst="rect">
                  <a:avLst/>
                </a:prstGeom>
                <a:blipFill>
                  <a:blip r:embed="rId29"/>
                  <a:stretch>
                    <a:fillRect l="-5882" r="-8824"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29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5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927373" y="1266795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30840" y="126679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设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31883"/>
              </p:ext>
            </p:extLst>
          </p:nvPr>
        </p:nvGraphicFramePr>
        <p:xfrm>
          <a:off x="2033898" y="708660"/>
          <a:ext cx="5048461" cy="157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711000" progId="Equation.DSMT4">
                  <p:embed/>
                </p:oleObj>
              </mc:Choice>
              <mc:Fallback>
                <p:oleObj name="Equation" r:id="rId2" imgW="29080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3898" y="708660"/>
                        <a:ext cx="5048461" cy="1577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7082359" y="1170181"/>
            <a:ext cx="1307525" cy="526074"/>
            <a:chOff x="9279289" y="1965167"/>
            <a:chExt cx="1743367" cy="526074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1790199"/>
                </p:ext>
              </p:extLst>
            </p:nvPr>
          </p:nvGraphicFramePr>
          <p:xfrm>
            <a:off x="9765356" y="2022928"/>
            <a:ext cx="12573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45760" imgH="203040" progId="Equation.DSMT4">
                    <p:embed/>
                  </p:oleObj>
                </mc:Choice>
                <mc:Fallback>
                  <p:oleObj name="Equation" r:id="rId4" imgW="545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5356" y="2022928"/>
                          <a:ext cx="12573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矩形 27"/>
            <p:cNvSpPr/>
            <p:nvPr/>
          </p:nvSpPr>
          <p:spPr>
            <a:xfrm>
              <a:off x="9279289" y="1965167"/>
              <a:ext cx="656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求</a:t>
              </a:r>
              <a:endParaRPr lang="zh-CN" altLang="en-US" sz="2400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921106" y="2424589"/>
            <a:ext cx="580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94123"/>
              </p:ext>
            </p:extLst>
          </p:nvPr>
        </p:nvGraphicFramePr>
        <p:xfrm>
          <a:off x="1551724" y="2273235"/>
          <a:ext cx="6986588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43200" imgH="469800" progId="Equation.DSMT4">
                  <p:embed/>
                </p:oleObj>
              </mc:Choice>
              <mc:Fallback>
                <p:oleObj name="Equation" r:id="rId6" imgW="2743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724" y="2273235"/>
                        <a:ext cx="6986588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375245"/>
              </p:ext>
            </p:extLst>
          </p:nvPr>
        </p:nvGraphicFramePr>
        <p:xfrm>
          <a:off x="2712077" y="2219364"/>
          <a:ext cx="2298462" cy="61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253800" progId="Equation.DSMT4">
                  <p:embed/>
                </p:oleObj>
              </mc:Choice>
              <mc:Fallback>
                <p:oleObj name="Equation" r:id="rId8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077" y="2219364"/>
                        <a:ext cx="2298462" cy="61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95203"/>
              </p:ext>
            </p:extLst>
          </p:nvPr>
        </p:nvGraphicFramePr>
        <p:xfrm>
          <a:off x="5215900" y="2209543"/>
          <a:ext cx="2691794" cy="62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59866" imgH="253890" progId="Equation.DSMT4">
                  <p:embed/>
                </p:oleObj>
              </mc:Choice>
              <mc:Fallback>
                <p:oleObj name="Equation" r:id="rId10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900" y="2209543"/>
                        <a:ext cx="2691794" cy="62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45497"/>
              </p:ext>
            </p:extLst>
          </p:nvPr>
        </p:nvGraphicFramePr>
        <p:xfrm>
          <a:off x="2624208" y="3089039"/>
          <a:ext cx="2386330" cy="62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44520" imgH="253800" progId="Equation.DSMT4">
                  <p:embed/>
                </p:oleObj>
              </mc:Choice>
              <mc:Fallback>
                <p:oleObj name="Equation" r:id="rId12" imgW="124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208" y="3089039"/>
                        <a:ext cx="2386330" cy="625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320984"/>
              </p:ext>
            </p:extLst>
          </p:nvPr>
        </p:nvGraphicFramePr>
        <p:xfrm>
          <a:off x="5243892" y="3070377"/>
          <a:ext cx="2712788" cy="62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0160" imgH="253800" progId="Equation.DSMT4">
                  <p:embed/>
                </p:oleObj>
              </mc:Choice>
              <mc:Fallback>
                <p:oleObj name="Equation" r:id="rId14" imgW="1460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892" y="3070377"/>
                        <a:ext cx="2712788" cy="629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665405"/>
              </p:ext>
            </p:extLst>
          </p:nvPr>
        </p:nvGraphicFramePr>
        <p:xfrm>
          <a:off x="2293219" y="3852037"/>
          <a:ext cx="1293980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85800" imgH="457200" progId="Equation.DSMT4">
                  <p:embed/>
                </p:oleObj>
              </mc:Choice>
              <mc:Fallback>
                <p:oleObj name="Equation" r:id="rId16" imgW="68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219" y="3852037"/>
                        <a:ext cx="1293980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4676221" y="5407156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没有意义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88978"/>
              </p:ext>
            </p:extLst>
          </p:nvPr>
        </p:nvGraphicFramePr>
        <p:xfrm>
          <a:off x="1706895" y="5096004"/>
          <a:ext cx="3007519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0960" imgH="457200" progId="Equation.DSMT4">
                  <p:embed/>
                </p:oleObj>
              </mc:Choice>
              <mc:Fallback>
                <p:oleObj name="Equation" r:id="rId18" imgW="1650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06895" y="5096004"/>
                        <a:ext cx="3007519" cy="110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548442" y="4155614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533262" y="5057193"/>
            <a:ext cx="1588537" cy="1082351"/>
            <a:chOff x="3377682" y="5057192"/>
            <a:chExt cx="2118049" cy="108235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377682" y="5299788"/>
              <a:ext cx="1626406" cy="93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486400" y="5057192"/>
              <a:ext cx="9331" cy="10823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9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30" grpId="0"/>
      <p:bldP spid="3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13745" y="1738625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26407" y="17220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设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75319"/>
              </p:ext>
            </p:extLst>
          </p:nvPr>
        </p:nvGraphicFramePr>
        <p:xfrm>
          <a:off x="2419350" y="1473199"/>
          <a:ext cx="5156059" cy="99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457200" progId="Equation.DSMT4">
                  <p:embed/>
                </p:oleObj>
              </mc:Choice>
              <mc:Fallback>
                <p:oleObj name="Equation" r:id="rId2" imgW="2971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9350" y="1473199"/>
                        <a:ext cx="5156059" cy="992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44428"/>
              </p:ext>
            </p:extLst>
          </p:nvPr>
        </p:nvGraphicFramePr>
        <p:xfrm>
          <a:off x="1825570" y="2628790"/>
          <a:ext cx="1746254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03040" progId="Equation.DSMT4">
                  <p:embed/>
                </p:oleObj>
              </mc:Choice>
              <mc:Fallback>
                <p:oleObj name="Equation" r:id="rId4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570" y="2628790"/>
                        <a:ext cx="1746254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1492915" y="26020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求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313745" y="3874380"/>
            <a:ext cx="580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25182"/>
              </p:ext>
            </p:extLst>
          </p:nvPr>
        </p:nvGraphicFramePr>
        <p:xfrm>
          <a:off x="2045855" y="3606431"/>
          <a:ext cx="14478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457200" progId="Equation.DSMT4">
                  <p:embed/>
                </p:oleObj>
              </mc:Choice>
              <mc:Fallback>
                <p:oleObj name="Equation" r:id="rId6" imgW="838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855" y="3606431"/>
                        <a:ext cx="14478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07231"/>
              </p:ext>
            </p:extLst>
          </p:nvPr>
        </p:nvGraphicFramePr>
        <p:xfrm>
          <a:off x="6048736" y="3606431"/>
          <a:ext cx="1469231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457200" progId="Equation.DSMT4">
                  <p:embed/>
                </p:oleObj>
              </mc:Choice>
              <mc:Fallback>
                <p:oleObj name="Equation" r:id="rId8" imgW="850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736" y="3606431"/>
                        <a:ext cx="1469231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07260"/>
              </p:ext>
            </p:extLst>
          </p:nvPr>
        </p:nvGraphicFramePr>
        <p:xfrm>
          <a:off x="3905016" y="3612941"/>
          <a:ext cx="1732359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960" imgH="457200" progId="Equation.DSMT4">
                  <p:embed/>
                </p:oleObj>
              </mc:Choice>
              <mc:Fallback>
                <p:oleObj name="Equation" r:id="rId10" imgW="1002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016" y="3612941"/>
                        <a:ext cx="1732359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435408" y="3874381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38993" y="3909160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5564206" y="3909160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3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/>
      <p:bldP spid="7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98224" y="749091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矩阵相乘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不满足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的运算规律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22990" y="1324141"/>
            <a:ext cx="4992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无交换律：                  </a:t>
            </a:r>
            <a:r>
              <a:rPr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        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922989" y="2025775"/>
            <a:ext cx="54489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无消去律：                               </a:t>
            </a:r>
            <a:r>
              <a:rPr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22989" y="2727411"/>
            <a:ext cx="1297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若</a:t>
            </a: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02693"/>
              </p:ext>
            </p:extLst>
          </p:nvPr>
        </p:nvGraphicFramePr>
        <p:xfrm>
          <a:off x="3591963" y="1402573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304560" progId="Equation.DSMT4">
                  <p:embed/>
                </p:oleObj>
              </mc:Choice>
              <mc:Fallback>
                <p:oleObj name="Equation" r:id="rId2" imgW="507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963" y="1402573"/>
                        <a:ext cx="381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578486"/>
              </p:ext>
            </p:extLst>
          </p:nvPr>
        </p:nvGraphicFramePr>
        <p:xfrm>
          <a:off x="4533748" y="1402573"/>
          <a:ext cx="3524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304560" progId="Equation.DSMT4">
                  <p:embed/>
                </p:oleObj>
              </mc:Choice>
              <mc:Fallback>
                <p:oleObj name="Equation" r:id="rId4" imgW="469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748" y="1402573"/>
                        <a:ext cx="3524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38779"/>
              </p:ext>
            </p:extLst>
          </p:nvPr>
        </p:nvGraphicFramePr>
        <p:xfrm>
          <a:off x="3546109" y="2114489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317160" progId="Equation.DSMT4">
                  <p:embed/>
                </p:oleObj>
              </mc:Choice>
              <mc:Fallback>
                <p:oleObj name="Equation" r:id="rId6" imgW="1371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109" y="2114489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82712"/>
              </p:ext>
            </p:extLst>
          </p:nvPr>
        </p:nvGraphicFramePr>
        <p:xfrm>
          <a:off x="5233492" y="2106710"/>
          <a:ext cx="836276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317160" progId="Equation.DSMT4">
                  <p:embed/>
                </p:oleObj>
              </mc:Choice>
              <mc:Fallback>
                <p:oleObj name="Equation" r:id="rId8" imgW="8762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492" y="2106710"/>
                        <a:ext cx="836276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40894"/>
              </p:ext>
            </p:extLst>
          </p:nvPr>
        </p:nvGraphicFramePr>
        <p:xfrm>
          <a:off x="2165550" y="2810977"/>
          <a:ext cx="99752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440" imgH="317160" progId="Equation.DSMT4">
                  <p:embed/>
                </p:oleObj>
              </mc:Choice>
              <mc:Fallback>
                <p:oleObj name="Equation" r:id="rId10" imgW="11174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550" y="2810977"/>
                        <a:ext cx="99752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418914"/>
              </p:ext>
            </p:extLst>
          </p:nvPr>
        </p:nvGraphicFramePr>
        <p:xfrm>
          <a:off x="4017469" y="1266973"/>
          <a:ext cx="432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39680" progId="Equation.DSMT4">
                  <p:embed/>
                </p:oleObj>
              </mc:Choice>
              <mc:Fallback>
                <p:oleObj name="Equation" r:id="rId12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17469" y="1266973"/>
                        <a:ext cx="432000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4620265" y="1974796"/>
            <a:ext cx="540000" cy="581331"/>
            <a:chOff x="5021024" y="3591014"/>
            <a:chExt cx="720000" cy="581331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969418"/>
                </p:ext>
              </p:extLst>
            </p:nvPr>
          </p:nvGraphicFramePr>
          <p:xfrm>
            <a:off x="5021024" y="3591014"/>
            <a:ext cx="720000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152280" progId="Equation.DSMT4">
                    <p:embed/>
                  </p:oleObj>
                </mc:Choice>
                <mc:Fallback>
                  <p:oleObj name="Equation" r:id="rId14" imgW="19044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021024" y="3591014"/>
                          <a:ext cx="720000" cy="57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/>
            <p:cNvCxnSpPr>
              <a:stCxn id="9" idx="0"/>
            </p:cNvCxnSpPr>
            <p:nvPr/>
          </p:nvCxnSpPr>
          <p:spPr>
            <a:xfrm flipH="1">
              <a:off x="5227296" y="3591014"/>
              <a:ext cx="153728" cy="58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260211" y="2681728"/>
            <a:ext cx="540000" cy="581331"/>
            <a:chOff x="4950631" y="2442031"/>
            <a:chExt cx="720000" cy="581331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048020"/>
                </p:ext>
              </p:extLst>
            </p:nvPr>
          </p:nvGraphicFramePr>
          <p:xfrm>
            <a:off x="4950631" y="2442031"/>
            <a:ext cx="720000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40" imgH="152280" progId="Equation.DSMT4">
                    <p:embed/>
                  </p:oleObj>
                </mc:Choice>
                <mc:Fallback>
                  <p:oleObj name="Equation" r:id="rId16" imgW="19044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950631" y="2442031"/>
                          <a:ext cx="720000" cy="57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直接连接符 51"/>
            <p:cNvCxnSpPr>
              <a:stCxn id="51" idx="0"/>
            </p:cNvCxnSpPr>
            <p:nvPr/>
          </p:nvCxnSpPr>
          <p:spPr>
            <a:xfrm flipH="1">
              <a:off x="5156903" y="2442031"/>
              <a:ext cx="153728" cy="58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5550444" y="3910552"/>
            <a:ext cx="11196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813321" y="2749759"/>
            <a:ext cx="2080212" cy="476050"/>
            <a:chOff x="6214544" y="3069992"/>
            <a:chExt cx="2773616" cy="476050"/>
          </a:xfrm>
        </p:grpSpPr>
        <p:graphicFrame>
          <p:nvGraphicFramePr>
            <p:cNvPr id="4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533646"/>
                </p:ext>
              </p:extLst>
            </p:nvPr>
          </p:nvGraphicFramePr>
          <p:xfrm>
            <a:off x="6214544" y="3141230"/>
            <a:ext cx="10795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79280" imgH="393480" progId="Equation.DSMT4">
                    <p:embed/>
                  </p:oleObj>
                </mc:Choice>
                <mc:Fallback>
                  <p:oleObj name="Equation" r:id="rId18" imgW="1079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4544" y="3141230"/>
                          <a:ext cx="10795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7117563" y="3069992"/>
              <a:ext cx="1870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或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.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131790"/>
                </p:ext>
              </p:extLst>
            </p:nvPr>
          </p:nvGraphicFramePr>
          <p:xfrm>
            <a:off x="7821703" y="3126845"/>
            <a:ext cx="10795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79280" imgH="393480" progId="Equation.DSMT4">
                    <p:embed/>
                  </p:oleObj>
                </mc:Choice>
                <mc:Fallback>
                  <p:oleObj name="Equation" r:id="rId20" imgW="1079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1703" y="3126845"/>
                          <a:ext cx="10795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401684" y="3480799"/>
            <a:ext cx="8188460" cy="461665"/>
            <a:chOff x="2841985" y="3866194"/>
            <a:chExt cx="10917947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841985" y="3866194"/>
              <a:ext cx="10917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       特殊的，如果            ， 我们称为   和   是可交换矩阵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102209"/>
                </p:ext>
              </p:extLst>
            </p:nvPr>
          </p:nvGraphicFramePr>
          <p:xfrm>
            <a:off x="6364990" y="3944626"/>
            <a:ext cx="1143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3000" imgH="304560" progId="Equation.DSMT4">
                    <p:embed/>
                  </p:oleObj>
                </mc:Choice>
                <mc:Fallback>
                  <p:oleObj name="Equation" r:id="rId22" imgW="11430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4990" y="3944626"/>
                          <a:ext cx="11430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941560"/>
                </p:ext>
              </p:extLst>
            </p:nvPr>
          </p:nvGraphicFramePr>
          <p:xfrm>
            <a:off x="9840625" y="3944626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79360" imgH="304560" progId="Equation.DSMT4">
                    <p:embed/>
                  </p:oleObj>
                </mc:Choice>
                <mc:Fallback>
                  <p:oleObj name="Equation" r:id="rId24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0625" y="3944626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685942"/>
                </p:ext>
              </p:extLst>
            </p:nvPr>
          </p:nvGraphicFramePr>
          <p:xfrm>
            <a:off x="10604205" y="3950976"/>
            <a:ext cx="362711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79360" imgH="291960" progId="Equation.DSMT4">
                    <p:embed/>
                  </p:oleObj>
                </mc:Choice>
                <mc:Fallback>
                  <p:oleObj name="Equation" r:id="rId26" imgW="2793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4205" y="3950976"/>
                          <a:ext cx="362711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898223" y="4077437"/>
            <a:ext cx="3336014" cy="1072418"/>
            <a:chOff x="2161331" y="4095011"/>
            <a:chExt cx="4448018" cy="1072418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705460"/>
                </p:ext>
              </p:extLst>
            </p:nvPr>
          </p:nvGraphicFramePr>
          <p:xfrm>
            <a:off x="2913349" y="4159429"/>
            <a:ext cx="3696000" cy="10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676160" imgH="457200" progId="Equation.DSMT4">
                    <p:embed/>
                  </p:oleObj>
                </mc:Choice>
                <mc:Fallback>
                  <p:oleObj name="Equation" r:id="rId28" imgW="16761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913349" y="4159429"/>
                          <a:ext cx="3696000" cy="10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矩形 20"/>
            <p:cNvSpPr/>
            <p:nvPr/>
          </p:nvSpPr>
          <p:spPr>
            <a:xfrm>
              <a:off x="2161331" y="4095011"/>
              <a:ext cx="656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如</a:t>
              </a:r>
              <a:endParaRPr lang="zh-CN" altLang="en-US" sz="2400" dirty="0"/>
            </a:p>
          </p:txBody>
        </p:sp>
      </p:grp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131955"/>
              </p:ext>
            </p:extLst>
          </p:nvPr>
        </p:nvGraphicFramePr>
        <p:xfrm>
          <a:off x="1428019" y="5338683"/>
          <a:ext cx="1680000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15920" imgH="457200" progId="Equation.DSMT4">
                  <p:embed/>
                </p:oleObj>
              </mc:Choice>
              <mc:Fallback>
                <p:oleObj name="Equation" r:id="rId30" imgW="1015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428019" y="5338683"/>
                        <a:ext cx="1680000" cy="10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140965"/>
              </p:ext>
            </p:extLst>
          </p:nvPr>
        </p:nvGraphicFramePr>
        <p:xfrm>
          <a:off x="3091984" y="5623106"/>
          <a:ext cx="63969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55320" imgH="164880" progId="Equation.DSMT4">
                  <p:embed/>
                </p:oleObj>
              </mc:Choice>
              <mc:Fallback>
                <p:oleObj name="Equation" r:id="rId32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091984" y="5623106"/>
                        <a:ext cx="63969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5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043751" y="766664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矩阵相乘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的运算规律</a:t>
            </a:r>
          </a:p>
        </p:txBody>
      </p: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1846414" y="1394416"/>
            <a:ext cx="6993733" cy="461963"/>
            <a:chOff x="437" y="2257"/>
            <a:chExt cx="5874" cy="291"/>
          </a:xfrm>
        </p:grpSpPr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437" y="2257"/>
              <a:ext cx="58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（假定所有运算可行，           是矩阵，            ）</a:t>
              </a:r>
            </a:p>
          </p:txBody>
        </p:sp>
        <p:graphicFrame>
          <p:nvGraphicFramePr>
            <p:cNvPr id="2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181543"/>
                </p:ext>
              </p:extLst>
            </p:nvPr>
          </p:nvGraphicFramePr>
          <p:xfrm>
            <a:off x="3020" y="2292"/>
            <a:ext cx="8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66680" imgH="368280" progId="Equation.DSMT4">
                    <p:embed/>
                  </p:oleObj>
                </mc:Choice>
                <mc:Fallback>
                  <p:oleObj name="Equation" r:id="rId2" imgW="106668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0" y="2292"/>
                          <a:ext cx="8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715087"/>
                </p:ext>
              </p:extLst>
            </p:nvPr>
          </p:nvGraphicFramePr>
          <p:xfrm>
            <a:off x="4887" y="2286"/>
            <a:ext cx="9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44520" imgH="380880" progId="Equation.DSMT4">
                    <p:embed/>
                  </p:oleObj>
                </mc:Choice>
                <mc:Fallback>
                  <p:oleObj name="Equation" r:id="rId4" imgW="12445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" y="2286"/>
                          <a:ext cx="9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043751" y="2001529"/>
            <a:ext cx="6101350" cy="482600"/>
            <a:chOff x="2250084" y="2021793"/>
            <a:chExt cx="8135132" cy="482600"/>
          </a:xfrm>
        </p:grpSpPr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2250084" y="2042728"/>
              <a:ext cx="813513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乘法的结合律：                            ；</a:t>
              </a:r>
            </a:p>
          </p:txBody>
        </p:sp>
        <p:graphicFrame>
          <p:nvGraphicFramePr>
            <p:cNvPr id="3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5147190"/>
                </p:ext>
              </p:extLst>
            </p:nvPr>
          </p:nvGraphicFramePr>
          <p:xfrm>
            <a:off x="6685157" y="2021793"/>
            <a:ext cx="291915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00120" imgH="482400" progId="Equation.DSMT4">
                    <p:embed/>
                  </p:oleObj>
                </mc:Choice>
                <mc:Fallback>
                  <p:oleObj name="Equation" r:id="rId6" imgW="24001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5157" y="2021793"/>
                          <a:ext cx="2919153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37"/>
          <p:cNvGrpSpPr>
            <a:grpSpLocks/>
          </p:cNvGrpSpPr>
          <p:nvPr/>
        </p:nvGrpSpPr>
        <p:grpSpPr bwMode="auto">
          <a:xfrm>
            <a:off x="1043751" y="2686861"/>
            <a:ext cx="6798468" cy="461962"/>
            <a:chOff x="2559" y="2667"/>
            <a:chExt cx="5710" cy="291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559" y="2667"/>
              <a:ext cx="57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数乘结合律：                                       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；</a:t>
              </a:r>
              <a:endPara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3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7486280"/>
                </p:ext>
              </p:extLst>
            </p:nvPr>
          </p:nvGraphicFramePr>
          <p:xfrm>
            <a:off x="5188" y="2688"/>
            <a:ext cx="261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19440" imgH="393480" progId="Equation.DSMT4">
                    <p:embed/>
                  </p:oleObj>
                </mc:Choice>
                <mc:Fallback>
                  <p:oleObj name="Equation" r:id="rId8" imgW="3619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" y="2688"/>
                          <a:ext cx="261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40"/>
          <p:cNvGrpSpPr>
            <a:grpSpLocks/>
          </p:cNvGrpSpPr>
          <p:nvPr/>
        </p:nvGrpSpPr>
        <p:grpSpPr bwMode="auto">
          <a:xfrm>
            <a:off x="1043751" y="3314909"/>
            <a:ext cx="6250783" cy="461962"/>
            <a:chOff x="156" y="3067"/>
            <a:chExt cx="5250" cy="291"/>
          </a:xfrm>
        </p:grpSpPr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56" y="3067"/>
              <a:ext cx="52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左乘分配律：                                 ；</a:t>
              </a:r>
            </a:p>
          </p:txBody>
        </p:sp>
        <p:graphicFrame>
          <p:nvGraphicFramePr>
            <p:cNvPr id="39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8835884"/>
                </p:ext>
              </p:extLst>
            </p:nvPr>
          </p:nvGraphicFramePr>
          <p:xfrm>
            <a:off x="2823" y="3088"/>
            <a:ext cx="22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97000" imgH="393480" progId="Equation.DSMT4">
                    <p:embed/>
                  </p:oleObj>
                </mc:Choice>
                <mc:Fallback>
                  <p:oleObj name="Equation" r:id="rId10" imgW="29970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3088"/>
                          <a:ext cx="22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1078281" y="5198758"/>
            <a:ext cx="3636172" cy="461963"/>
            <a:chOff x="156" y="3466"/>
            <a:chExt cx="3054" cy="291"/>
          </a:xfrm>
        </p:grpSpPr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156" y="3466"/>
              <a:ext cx="30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                          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43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0600581"/>
                </p:ext>
              </p:extLst>
            </p:nvPr>
          </p:nvGraphicFramePr>
          <p:xfrm>
            <a:off x="926" y="3509"/>
            <a:ext cx="194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03160" imgH="393480" progId="Equation.DSMT4">
                    <p:embed/>
                  </p:oleObj>
                </mc:Choice>
                <mc:Fallback>
                  <p:oleObj name="Equation" r:id="rId12" imgW="26031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3509"/>
                          <a:ext cx="194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078282" y="4570709"/>
            <a:ext cx="3124200" cy="461963"/>
            <a:chOff x="2559" y="3430"/>
            <a:chExt cx="2624" cy="291"/>
          </a:xfrm>
        </p:grpSpPr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2559" y="3430"/>
              <a:ext cx="2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                   ；</a:t>
              </a:r>
            </a:p>
          </p:txBody>
        </p:sp>
        <p:graphicFrame>
          <p:nvGraphicFramePr>
            <p:cNvPr id="46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405261"/>
                </p:ext>
              </p:extLst>
            </p:nvPr>
          </p:nvGraphicFramePr>
          <p:xfrm>
            <a:off x="3340" y="3479"/>
            <a:ext cx="13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26920" imgH="304560" progId="Equation.DSMT4">
                    <p:embed/>
                  </p:oleObj>
                </mc:Choice>
                <mc:Fallback>
                  <p:oleObj name="Equation" r:id="rId14" imgW="172692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3479"/>
                          <a:ext cx="13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1110057" y="3942957"/>
            <a:ext cx="6176691" cy="529554"/>
            <a:chOff x="2338491" y="3950081"/>
            <a:chExt cx="8235588" cy="529554"/>
          </a:xfrm>
        </p:grpSpPr>
        <p:sp>
          <p:nvSpPr>
            <p:cNvPr id="56" name="Text Box 42"/>
            <p:cNvSpPr txBox="1">
              <a:spLocks noChangeArrowheads="1"/>
            </p:cNvSpPr>
            <p:nvPr/>
          </p:nvSpPr>
          <p:spPr bwMode="auto">
            <a:xfrm>
              <a:off x="2338491" y="3950081"/>
              <a:ext cx="82355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         右乘分配律：                                 ；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594082" y="4017970"/>
              <a:ext cx="3482977" cy="461665"/>
              <a:chOff x="8724702" y="3362073"/>
              <a:chExt cx="3482977" cy="461665"/>
            </a:xfrm>
          </p:grpSpPr>
          <p:graphicFrame>
            <p:nvGraphicFramePr>
              <p:cNvPr id="31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0289718"/>
                  </p:ext>
                </p:extLst>
              </p:nvPr>
            </p:nvGraphicFramePr>
            <p:xfrm>
              <a:off x="8724702" y="3362073"/>
              <a:ext cx="3482977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073320" imgH="393480" progId="Equation.DSMT4">
                      <p:embed/>
                    </p:oleObj>
                  </mc:Choice>
                  <mc:Fallback>
                    <p:oleObj name="Equation" r:id="rId16" imgW="307332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24702" y="3362073"/>
                            <a:ext cx="3482977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矩形 2"/>
              <p:cNvSpPr/>
              <p:nvPr/>
            </p:nvSpPr>
            <p:spPr>
              <a:xfrm>
                <a:off x="10138250" y="3362073"/>
                <a:ext cx="246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2400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22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117914" y="1087671"/>
            <a:ext cx="32754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定义（方阵的幂）</a:t>
            </a:r>
            <a:endParaRPr lang="zh-CN" altLang="en-US" sz="2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331569"/>
              </p:ext>
            </p:extLst>
          </p:nvPr>
        </p:nvGraphicFramePr>
        <p:xfrm>
          <a:off x="2239318" y="1651519"/>
          <a:ext cx="120458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228600" progId="Equation.DSMT4">
                  <p:embed/>
                </p:oleObj>
              </mc:Choice>
              <mc:Fallback>
                <p:oleObj name="Equation" r:id="rId2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318" y="1651519"/>
                        <a:ext cx="1204585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08600"/>
              </p:ext>
            </p:extLst>
          </p:nvPr>
        </p:nvGraphicFramePr>
        <p:xfrm>
          <a:off x="3512206" y="1655458"/>
          <a:ext cx="1214649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206" y="1655458"/>
                        <a:ext cx="1214649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4476369" y="2453121"/>
            <a:ext cx="2571750" cy="495638"/>
            <a:chOff x="5649036" y="2995047"/>
            <a:chExt cx="3429000" cy="49563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5649036" y="3029020"/>
              <a:ext cx="3429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其中</a:t>
              </a:r>
              <a:r>
                <a:rPr lang="en-GB" altLang="zh-CN" sz="2400" b="1" i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为正整数</a:t>
              </a:r>
              <a:r>
                <a:rPr lang="en-GB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374743"/>
                </p:ext>
              </p:extLst>
            </p:nvPr>
          </p:nvGraphicFramePr>
          <p:xfrm>
            <a:off x="6602296" y="2995047"/>
            <a:ext cx="33496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02296" y="2995047"/>
                          <a:ext cx="334963" cy="468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222775" y="3250240"/>
            <a:ext cx="580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kumimoji="1"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816897" y="3250240"/>
            <a:ext cx="4581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一般矩阵的幂无意义，除了方阵</a:t>
            </a:r>
            <a:r>
              <a:rPr kumimoji="1"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91423" y="3961930"/>
            <a:ext cx="2904962" cy="467464"/>
            <a:chOff x="2171330" y="1643063"/>
            <a:chExt cx="3873283" cy="467464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2171330" y="1643655"/>
              <a:ext cx="38732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                   </a:t>
              </a: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7751920"/>
                </p:ext>
              </p:extLst>
            </p:nvPr>
          </p:nvGraphicFramePr>
          <p:xfrm>
            <a:off x="3262311" y="1643063"/>
            <a:ext cx="2566740" cy="467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361960" imgH="469800" progId="Equation.DSMT4">
                    <p:embed/>
                  </p:oleObj>
                </mc:Choice>
                <mc:Fallback>
                  <p:oleObj name="Equation" r:id="rId8" imgW="23619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311" y="1643063"/>
                          <a:ext cx="2566740" cy="467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1991423" y="4568132"/>
            <a:ext cx="2904962" cy="469900"/>
            <a:chOff x="2171330" y="2173288"/>
            <a:chExt cx="3873283" cy="469900"/>
          </a:xfrm>
        </p:grpSpPr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2171330" y="2173432"/>
              <a:ext cx="38732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                   </a:t>
              </a: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3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6684620"/>
                </p:ext>
              </p:extLst>
            </p:nvPr>
          </p:nvGraphicFramePr>
          <p:xfrm>
            <a:off x="3236913" y="2173288"/>
            <a:ext cx="23930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17360" imgH="469800" progId="Equation.DSMT4">
                    <p:embed/>
                  </p:oleObj>
                </mc:Choice>
                <mc:Fallback>
                  <p:oleObj name="Equation" r:id="rId10" imgW="19173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913" y="2173288"/>
                          <a:ext cx="2393087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1222774" y="3962520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性质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95008"/>
              </p:ext>
            </p:extLst>
          </p:nvPr>
        </p:nvGraphicFramePr>
        <p:xfrm>
          <a:off x="4980318" y="3924112"/>
          <a:ext cx="1478246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27000" imgH="558720" progId="Equation.DSMT4">
                  <p:embed/>
                </p:oleObj>
              </mc:Choice>
              <mc:Fallback>
                <p:oleObj name="Equation" r:id="rId12" imgW="9270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80318" y="3924112"/>
                        <a:ext cx="1478246" cy="11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D62690-4BDE-D14A-A3E4-D84C3A2253D3}"/>
                  </a:ext>
                </a:extLst>
              </p:cNvPr>
              <p:cNvSpPr txBox="1"/>
              <p:nvPr/>
            </p:nvSpPr>
            <p:spPr>
              <a:xfrm>
                <a:off x="4896385" y="1715754"/>
                <a:ext cx="21201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𝐴𝐴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, ⋯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D62690-4BDE-D14A-A3E4-D84C3A2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85" y="1715754"/>
                <a:ext cx="2120132" cy="492443"/>
              </a:xfrm>
              <a:prstGeom prst="rect">
                <a:avLst/>
              </a:prstGeom>
              <a:blipFill>
                <a:blip r:embed="rId15"/>
                <a:stretch>
                  <a:fillRect l="-3593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AAFB939-F9AB-8048-BEF8-0067057EB030}"/>
              </a:ext>
            </a:extLst>
          </p:cNvPr>
          <p:cNvGrpSpPr/>
          <p:nvPr/>
        </p:nvGrpSpPr>
        <p:grpSpPr>
          <a:xfrm>
            <a:off x="2010274" y="2111828"/>
            <a:ext cx="2305354" cy="926205"/>
            <a:chOff x="2030933" y="1678786"/>
            <a:chExt cx="2305354" cy="92620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CCD9576-245C-2245-AEF9-9AF0919D3C88}"/>
                </a:ext>
              </a:extLst>
            </p:cNvPr>
            <p:cNvGrpSpPr/>
            <p:nvPr/>
          </p:nvGrpSpPr>
          <p:grpSpPr>
            <a:xfrm>
              <a:off x="2030933" y="1678786"/>
              <a:ext cx="2305354" cy="926205"/>
              <a:chOff x="2030933" y="1678786"/>
              <a:chExt cx="2305354" cy="926205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4" name="Object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37286185"/>
                      </p:ext>
                    </p:extLst>
                  </p:nvPr>
                </p:nvGraphicFramePr>
                <p:xfrm>
                  <a:off x="2030933" y="1678786"/>
                  <a:ext cx="2305354" cy="92620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6" imgW="1066680" imgH="342720" progId="Equation.DSMT4">
                          <p:embed/>
                        </p:oleObj>
                      </mc:Choice>
                      <mc:Fallback>
                        <p:oleObj name="Equation" r:id="rId16" imgW="1066680" imgH="34272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30933" y="1678786"/>
                                <a:ext cx="2305354" cy="92620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4" name="Object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37286185"/>
                      </p:ext>
                    </p:extLst>
                  </p:nvPr>
                </p:nvGraphicFramePr>
                <p:xfrm>
                  <a:off x="2030933" y="1678786"/>
                  <a:ext cx="2305354" cy="92620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0849" name="Equation" r:id="rId18" imgW="1066680" imgH="342720" progId="Equation.DSMT4">
                          <p:embed/>
                        </p:oleObj>
                      </mc:Choice>
                      <mc:Fallback>
                        <p:oleObj name="Equation" r:id="rId18" imgW="1066680" imgH="34272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30933" y="1678786"/>
                                <a:ext cx="2305354" cy="926205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96BB0040-EC5B-5B43-9D96-ADCD89FBA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019" y="2075370"/>
                    <a:ext cx="165949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        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zh-CN" sz="2800" dirty="0"/>
                      <a:t>  </a:t>
                    </a:r>
                    <a:endParaRPr kumimoji="1" lang="zh-CN" altLang="en-US" sz="2800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96BB0040-EC5B-5B43-9D96-ADCD89FBA5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2019" y="2075370"/>
                    <a:ext cx="1659493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545" t="-2857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03C01BCC-0CFA-274E-9747-C770F3116260}"/>
                </a:ext>
              </a:extLst>
            </p:cNvPr>
            <p:cNvSpPr/>
            <p:nvPr/>
          </p:nvSpPr>
          <p:spPr>
            <a:xfrm>
              <a:off x="3048181" y="1999793"/>
              <a:ext cx="1116418" cy="148993"/>
            </a:xfrm>
            <a:custGeom>
              <a:avLst/>
              <a:gdLst>
                <a:gd name="connsiteX0" fmla="*/ 0 w 1116418"/>
                <a:gd name="connsiteY0" fmla="*/ 148993 h 148993"/>
                <a:gd name="connsiteX1" fmla="*/ 552893 w 1116418"/>
                <a:gd name="connsiteY1" fmla="*/ 137 h 148993"/>
                <a:gd name="connsiteX2" fmla="*/ 1116418 w 1116418"/>
                <a:gd name="connsiteY2" fmla="*/ 127728 h 14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418" h="148993">
                  <a:moveTo>
                    <a:pt x="0" y="148993"/>
                  </a:moveTo>
                  <a:cubicBezTo>
                    <a:pt x="183411" y="76337"/>
                    <a:pt x="366823" y="3681"/>
                    <a:pt x="552893" y="137"/>
                  </a:cubicBezTo>
                  <a:cubicBezTo>
                    <a:pt x="738963" y="-3407"/>
                    <a:pt x="927690" y="62160"/>
                    <a:pt x="1116418" y="1277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09FFBE2-2F93-C642-B227-EAB742AF6923}"/>
              </a:ext>
            </a:extLst>
          </p:cNvPr>
          <p:cNvSpPr txBox="1"/>
          <p:nvPr/>
        </p:nvSpPr>
        <p:spPr>
          <a:xfrm>
            <a:off x="3970391" y="1093915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阶方阵，定义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EE5594-3A6B-4F5C-7738-A5C044C96965}"/>
              </a:ext>
            </a:extLst>
          </p:cNvPr>
          <p:cNvSpPr txBox="1"/>
          <p:nvPr/>
        </p:nvSpPr>
        <p:spPr>
          <a:xfrm>
            <a:off x="2188663" y="5253313"/>
            <a:ext cx="4575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称为指数</a:t>
            </a:r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63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7" grpId="0"/>
      <p:bldP spid="38" grpId="0"/>
      <p:bldP spid="40" grpId="0"/>
      <p:bldP spid="4" grpId="0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44770" y="871201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3373953" y="745578"/>
            <a:ext cx="432197" cy="503237"/>
            <a:chOff x="2562" y="1616"/>
            <a:chExt cx="363" cy="317"/>
          </a:xfrm>
        </p:grpSpPr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2653" y="1616"/>
            <a:ext cx="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40" imgH="317160" progId="Equation.DSMT4">
                    <p:embed/>
                  </p:oleObj>
                </mc:Choice>
                <mc:Fallback>
                  <p:oleObj name="Equation" r:id="rId2" imgW="1904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16"/>
                          <a:ext cx="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562" y="175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562" y="184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69364" y="767708"/>
            <a:ext cx="2926687" cy="564860"/>
            <a:chOff x="3094850" y="965906"/>
            <a:chExt cx="3902248" cy="564860"/>
          </a:xfrm>
        </p:grpSpPr>
        <p:grpSp>
          <p:nvGrpSpPr>
            <p:cNvPr id="17" name="组合 16"/>
            <p:cNvGrpSpPr/>
            <p:nvPr/>
          </p:nvGrpSpPr>
          <p:grpSpPr>
            <a:xfrm>
              <a:off x="4341504" y="965906"/>
              <a:ext cx="2655594" cy="558800"/>
              <a:chOff x="4022585" y="4923867"/>
              <a:chExt cx="2655594" cy="558800"/>
            </a:xfrm>
          </p:grpSpPr>
          <p:graphicFrame>
            <p:nvGraphicFramePr>
              <p:cNvPr id="19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7131212"/>
                  </p:ext>
                </p:extLst>
              </p:nvPr>
            </p:nvGraphicFramePr>
            <p:xfrm>
              <a:off x="4022585" y="4923867"/>
              <a:ext cx="1075931" cy="558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901440" imgH="558720" progId="Equation.DSMT4">
                      <p:embed/>
                    </p:oleObj>
                  </mc:Choice>
                  <mc:Fallback>
                    <p:oleObj name="Equation" r:id="rId4" imgW="901440" imgH="558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2585" y="4923867"/>
                            <a:ext cx="1075931" cy="558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3000157"/>
                  </p:ext>
                </p:extLst>
              </p:nvPr>
            </p:nvGraphicFramePr>
            <p:xfrm>
              <a:off x="5700796" y="4983750"/>
              <a:ext cx="977383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61760" imgH="368280" progId="Equation.DSMT4">
                      <p:embed/>
                    </p:oleObj>
                  </mc:Choice>
                  <mc:Fallback>
                    <p:oleObj name="Equation" r:id="rId6" imgW="76176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00796" y="4983750"/>
                            <a:ext cx="977383" cy="396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094850" y="1069101"/>
              <a:ext cx="13191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3648647" y="2841494"/>
            <a:ext cx="432197" cy="503238"/>
            <a:chOff x="2562" y="1616"/>
            <a:chExt cx="363" cy="317"/>
          </a:xfrm>
        </p:grpSpPr>
        <p:graphicFrame>
          <p:nvGraphicFramePr>
            <p:cNvPr id="26" name="Object 16"/>
            <p:cNvGraphicFramePr>
              <a:graphicFrameLocks noChangeAspect="1"/>
            </p:cNvGraphicFramePr>
            <p:nvPr/>
          </p:nvGraphicFramePr>
          <p:xfrm>
            <a:off x="2653" y="1616"/>
            <a:ext cx="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317160" progId="Equation.DSMT4">
                    <p:embed/>
                  </p:oleObj>
                </mc:Choice>
                <mc:Fallback>
                  <p:oleObj name="Equation" r:id="rId8" imgW="1904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16"/>
                          <a:ext cx="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562" y="175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2562" y="184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36227" y="2848567"/>
            <a:ext cx="4149640" cy="568263"/>
            <a:chOff x="3094850" y="3009957"/>
            <a:chExt cx="5532854" cy="568263"/>
          </a:xfrm>
        </p:grpSpPr>
        <p:grpSp>
          <p:nvGrpSpPr>
            <p:cNvPr id="30" name="组合 29"/>
            <p:cNvGrpSpPr/>
            <p:nvPr/>
          </p:nvGrpSpPr>
          <p:grpSpPr>
            <a:xfrm>
              <a:off x="4480749" y="3009957"/>
              <a:ext cx="4146955" cy="558801"/>
              <a:chOff x="4480749" y="3009957"/>
              <a:chExt cx="4146955" cy="558801"/>
            </a:xfrm>
          </p:grpSpPr>
          <p:graphicFrame>
            <p:nvGraphicFramePr>
              <p:cNvPr id="32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2992559"/>
                  </p:ext>
                </p:extLst>
              </p:nvPr>
            </p:nvGraphicFramePr>
            <p:xfrm>
              <a:off x="4480749" y="3009957"/>
              <a:ext cx="1219200" cy="558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218960" imgH="558720" progId="Equation.DSMT4">
                      <p:embed/>
                    </p:oleObj>
                  </mc:Choice>
                  <mc:Fallback>
                    <p:oleObj name="Equation" r:id="rId9" imgW="1218960" imgH="558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0749" y="3009957"/>
                            <a:ext cx="1219200" cy="5588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7493238"/>
                  </p:ext>
                </p:extLst>
              </p:nvPr>
            </p:nvGraphicFramePr>
            <p:xfrm>
              <a:off x="6544904" y="3102584"/>
              <a:ext cx="2082800" cy="368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082600" imgH="368280" progId="Equation.DSMT4">
                      <p:embed/>
                    </p:oleObj>
                  </mc:Choice>
                  <mc:Fallback>
                    <p:oleObj name="Equation" r:id="rId11" imgW="208260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44904" y="3102584"/>
                            <a:ext cx="2082800" cy="368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 algn="ctr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094850" y="3116555"/>
              <a:ext cx="13191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786263"/>
              </p:ext>
            </p:extLst>
          </p:nvPr>
        </p:nvGraphicFramePr>
        <p:xfrm>
          <a:off x="3356920" y="757589"/>
          <a:ext cx="58345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6920" y="757589"/>
                        <a:ext cx="583454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18498"/>
              </p:ext>
            </p:extLst>
          </p:nvPr>
        </p:nvGraphicFramePr>
        <p:xfrm>
          <a:off x="3648647" y="2842155"/>
          <a:ext cx="57512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680" imgH="139680" progId="Equation.DSMT4">
                  <p:embed/>
                </p:oleObj>
              </mc:Choice>
              <mc:Fallback>
                <p:oleObj name="Equation" r:id="rId1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647" y="2842155"/>
                        <a:ext cx="57512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51033"/>
              </p:ext>
            </p:extLst>
          </p:nvPr>
        </p:nvGraphicFramePr>
        <p:xfrm>
          <a:off x="2322432" y="3542680"/>
          <a:ext cx="2827255" cy="63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50960" imgH="279360" progId="Equation.DSMT4">
                  <p:embed/>
                </p:oleObj>
              </mc:Choice>
              <mc:Fallback>
                <p:oleObj name="Equation" r:id="rId17" imgW="1650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22432" y="3542680"/>
                        <a:ext cx="2827255" cy="63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10974"/>
              </p:ext>
            </p:extLst>
          </p:nvPr>
        </p:nvGraphicFramePr>
        <p:xfrm>
          <a:off x="5150234" y="3611477"/>
          <a:ext cx="217833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82680" imgH="190440" progId="Equation.DSMT4">
                  <p:embed/>
                </p:oleObj>
              </mc:Choice>
              <mc:Fallback>
                <p:oleObj name="Equation" r:id="rId19" imgW="1282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50234" y="3611477"/>
                        <a:ext cx="217833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743486"/>
              </p:ext>
            </p:extLst>
          </p:nvPr>
        </p:nvGraphicFramePr>
        <p:xfrm>
          <a:off x="5849359" y="2241435"/>
          <a:ext cx="1564911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815840" imgH="558720" progId="Equation.DSMT4">
                  <p:embed/>
                </p:oleObj>
              </mc:Choice>
              <mc:Fallback>
                <p:oleObj name="Equation" r:id="rId21" imgW="18158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49359" y="2241435"/>
                        <a:ext cx="1564911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15"/>
          <p:cNvGrpSpPr>
            <a:grpSpLocks/>
          </p:cNvGrpSpPr>
          <p:nvPr/>
        </p:nvGrpSpPr>
        <p:grpSpPr bwMode="auto">
          <a:xfrm>
            <a:off x="4477497" y="4222041"/>
            <a:ext cx="432197" cy="503238"/>
            <a:chOff x="2562" y="1616"/>
            <a:chExt cx="363" cy="317"/>
          </a:xfrm>
        </p:grpSpPr>
        <p:graphicFrame>
          <p:nvGraphicFramePr>
            <p:cNvPr id="49" name="Object 16"/>
            <p:cNvGraphicFramePr>
              <a:graphicFrameLocks noChangeAspect="1"/>
            </p:cNvGraphicFramePr>
            <p:nvPr/>
          </p:nvGraphicFramePr>
          <p:xfrm>
            <a:off x="2653" y="1616"/>
            <a:ext cx="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90440" imgH="317160" progId="Equation.DSMT4">
                    <p:embed/>
                  </p:oleObj>
                </mc:Choice>
                <mc:Fallback>
                  <p:oleObj name="Equation" r:id="rId23" imgW="1904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16"/>
                          <a:ext cx="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562" y="175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2562" y="184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36226" y="4318092"/>
            <a:ext cx="4262313" cy="482600"/>
            <a:chOff x="2726052" y="4332100"/>
            <a:chExt cx="5683084" cy="482600"/>
          </a:xfrm>
        </p:grpSpPr>
        <p:grpSp>
          <p:nvGrpSpPr>
            <p:cNvPr id="53" name="组合 52"/>
            <p:cNvGrpSpPr/>
            <p:nvPr/>
          </p:nvGrpSpPr>
          <p:grpSpPr>
            <a:xfrm>
              <a:off x="4045216" y="4332100"/>
              <a:ext cx="4363920" cy="482600"/>
              <a:chOff x="4595974" y="3106680"/>
              <a:chExt cx="4363920" cy="482600"/>
            </a:xfrm>
          </p:grpSpPr>
          <p:graphicFrame>
            <p:nvGraphicFramePr>
              <p:cNvPr id="5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9535814"/>
                  </p:ext>
                </p:extLst>
              </p:nvPr>
            </p:nvGraphicFramePr>
            <p:xfrm>
              <a:off x="4595974" y="3106680"/>
              <a:ext cx="2209800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2209680" imgH="482400" progId="Equation.DSMT4">
                      <p:embed/>
                    </p:oleObj>
                  </mc:Choice>
                  <mc:Fallback>
                    <p:oleObj name="Equation" r:id="rId24" imgW="2209680" imgH="482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5974" y="3106680"/>
                            <a:ext cx="2209800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9693276"/>
                  </p:ext>
                </p:extLst>
              </p:nvPr>
            </p:nvGraphicFramePr>
            <p:xfrm>
              <a:off x="7867694" y="3132764"/>
              <a:ext cx="10922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091880" imgH="368280" progId="Equation.DSMT4">
                      <p:embed/>
                    </p:oleObj>
                  </mc:Choice>
                  <mc:Fallback>
                    <p:oleObj name="Equation" r:id="rId26" imgW="109188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67694" y="3132764"/>
                            <a:ext cx="1092200" cy="368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 algn="ctr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726052" y="4332100"/>
              <a:ext cx="13191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166245"/>
              </p:ext>
            </p:extLst>
          </p:nvPr>
        </p:nvGraphicFramePr>
        <p:xfrm>
          <a:off x="4395922" y="4261586"/>
          <a:ext cx="57512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39680" imgH="139680" progId="Equation.DSMT4">
                  <p:embed/>
                </p:oleObj>
              </mc:Choice>
              <mc:Fallback>
                <p:oleObj name="Equation" r:id="rId28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922" y="4261586"/>
                        <a:ext cx="57512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17386"/>
              </p:ext>
            </p:extLst>
          </p:nvPr>
        </p:nvGraphicFramePr>
        <p:xfrm>
          <a:off x="2323061" y="4877826"/>
          <a:ext cx="4106791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168880" imgH="495000" progId="Equation.DSMT4">
                  <p:embed/>
                </p:oleObj>
              </mc:Choice>
              <mc:Fallback>
                <p:oleObj name="Equation" r:id="rId29" imgW="5168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061" y="4877826"/>
                        <a:ext cx="4106791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160381" y="5547435"/>
            <a:ext cx="8871339" cy="461665"/>
            <a:chOff x="2414410" y="5561444"/>
            <a:chExt cx="1182845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2414410" y="5561444"/>
              <a:ext cx="11828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若   与  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可交换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（即            ），则以上这些不等式都变成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等式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0321944"/>
                </p:ext>
              </p:extLst>
            </p:nvPr>
          </p:nvGraphicFramePr>
          <p:xfrm>
            <a:off x="2886915" y="5561444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52280" imgH="164880" progId="Equation.DSMT4">
                    <p:embed/>
                  </p:oleObj>
                </mc:Choice>
                <mc:Fallback>
                  <p:oleObj name="Equation" r:id="rId31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886915" y="5561444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6522427"/>
                </p:ext>
              </p:extLst>
            </p:nvPr>
          </p:nvGraphicFramePr>
          <p:xfrm>
            <a:off x="3729266" y="5561444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52280" imgH="164880" progId="Equation.DSMT4">
                    <p:embed/>
                  </p:oleObj>
                </mc:Choice>
                <mc:Fallback>
                  <p:oleObj name="Equation" r:id="rId33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729266" y="5561444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061747"/>
                </p:ext>
              </p:extLst>
            </p:nvPr>
          </p:nvGraphicFramePr>
          <p:xfrm>
            <a:off x="6157429" y="5594276"/>
            <a:ext cx="1401233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583920" imgH="164880" progId="Equation.DSMT4">
                    <p:embed/>
                  </p:oleObj>
                </mc:Choice>
                <mc:Fallback>
                  <p:oleObj name="Equation" r:id="rId35" imgW="5839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157429" y="5594276"/>
                          <a:ext cx="1401233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2591AAF-7227-154C-9DD8-185E6A05D0D0}"/>
              </a:ext>
            </a:extLst>
          </p:cNvPr>
          <p:cNvGrpSpPr/>
          <p:nvPr/>
        </p:nvGrpSpPr>
        <p:grpSpPr>
          <a:xfrm>
            <a:off x="2322431" y="1463975"/>
            <a:ext cx="3219953" cy="675724"/>
            <a:chOff x="2322431" y="1463975"/>
            <a:chExt cx="3219953" cy="675724"/>
          </a:xfrm>
        </p:grpSpPr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4336933"/>
                </p:ext>
              </p:extLst>
            </p:nvPr>
          </p:nvGraphicFramePr>
          <p:xfrm>
            <a:off x="2322431" y="1463975"/>
            <a:ext cx="3219953" cy="675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726920" imgH="279360" progId="Equation.DSMT4">
                    <p:embed/>
                  </p:oleObj>
                </mc:Choice>
                <mc:Fallback>
                  <p:oleObj name="Equation" r:id="rId37" imgW="172692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322431" y="1463975"/>
                          <a:ext cx="3219953" cy="675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114C76-5270-A74B-A937-5808653871D7}"/>
                </a:ext>
              </a:extLst>
            </p:cNvPr>
            <p:cNvSpPr txBox="1"/>
            <p:nvPr/>
          </p:nvSpPr>
          <p:spPr>
            <a:xfrm>
              <a:off x="4540716" y="15886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E55EDA7-A799-094C-806E-4ED8DF0070E4}"/>
              </a:ext>
            </a:extLst>
          </p:cNvPr>
          <p:cNvGrpSpPr/>
          <p:nvPr/>
        </p:nvGrpSpPr>
        <p:grpSpPr>
          <a:xfrm>
            <a:off x="5538126" y="1566903"/>
            <a:ext cx="2157188" cy="408106"/>
            <a:chOff x="5538126" y="1566903"/>
            <a:chExt cx="2157188" cy="408106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5947391"/>
                </p:ext>
              </p:extLst>
            </p:nvPr>
          </p:nvGraphicFramePr>
          <p:xfrm>
            <a:off x="5538126" y="1579009"/>
            <a:ext cx="2157188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091880" imgH="164880" progId="Equation.DSMT4">
                    <p:embed/>
                  </p:oleObj>
                </mc:Choice>
                <mc:Fallback>
                  <p:oleObj name="Equation" r:id="rId39" imgW="1091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538126" y="1579009"/>
                          <a:ext cx="2157188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8204C9A-A4E2-EE4D-8CFE-7054FC4F1731}"/>
                </a:ext>
              </a:extLst>
            </p:cNvPr>
            <p:cNvSpPr txBox="1"/>
            <p:nvPr/>
          </p:nvSpPr>
          <p:spPr>
            <a:xfrm>
              <a:off x="7060083" y="15669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470E2BF-78D9-5843-9D54-2AE1D5CD85AE}"/>
                </a:ext>
              </a:extLst>
            </p:cNvPr>
            <p:cNvSpPr txBox="1"/>
            <p:nvPr/>
          </p:nvSpPr>
          <p:spPr>
            <a:xfrm>
              <a:off x="6171450" y="15780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75FCDF0-3D70-194F-806A-AFE51A94454E}"/>
              </a:ext>
            </a:extLst>
          </p:cNvPr>
          <p:cNvGrpSpPr/>
          <p:nvPr/>
        </p:nvGrpSpPr>
        <p:grpSpPr>
          <a:xfrm>
            <a:off x="3093048" y="2216835"/>
            <a:ext cx="2731294" cy="612775"/>
            <a:chOff x="3093048" y="2216835"/>
            <a:chExt cx="2731294" cy="61277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587100"/>
                </p:ext>
              </p:extLst>
            </p:nvPr>
          </p:nvGraphicFramePr>
          <p:xfrm>
            <a:off x="3093048" y="2216835"/>
            <a:ext cx="2731294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511280" imgH="253800" progId="Equation.DSMT4">
                    <p:embed/>
                  </p:oleObj>
                </mc:Choice>
                <mc:Fallback>
                  <p:oleObj name="Equation" r:id="rId41" imgW="15112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048" y="2216835"/>
                          <a:ext cx="2731294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A750960-49FC-514E-AAA1-253F3F1ACD55}"/>
                </a:ext>
              </a:extLst>
            </p:cNvPr>
            <p:cNvSpPr txBox="1"/>
            <p:nvPr/>
          </p:nvSpPr>
          <p:spPr>
            <a:xfrm>
              <a:off x="4668008" y="2290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9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132695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3810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5"/>
          <p:cNvSpPr txBox="1"/>
          <p:nvPr/>
        </p:nvSpPr>
        <p:spPr>
          <a:xfrm>
            <a:off x="1600715" y="928924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一、矩阵的加法</a:t>
            </a:r>
          </a:p>
        </p:txBody>
      </p:sp>
      <p:sp>
        <p:nvSpPr>
          <p:cNvPr id="30" name="文本框 6"/>
          <p:cNvSpPr txBox="1"/>
          <p:nvPr/>
        </p:nvSpPr>
        <p:spPr>
          <a:xfrm>
            <a:off x="1595052" y="1793384"/>
            <a:ext cx="55148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定义（同型矩阵、矩阵相等）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516434" y="2443845"/>
            <a:ext cx="5572125" cy="575945"/>
            <a:chOff x="5112" y="4998"/>
            <a:chExt cx="11700" cy="907"/>
          </a:xfrm>
        </p:grpSpPr>
        <p:sp>
          <p:nvSpPr>
            <p:cNvPr id="32" name="Rectangle 8"/>
            <p:cNvSpPr/>
            <p:nvPr/>
          </p:nvSpPr>
          <p:spPr>
            <a:xfrm>
              <a:off x="5112" y="5057"/>
              <a:ext cx="1170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如果两个矩阵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        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：</a:t>
              </a:r>
            </a:p>
          </p:txBody>
        </p:sp>
        <p:graphicFrame>
          <p:nvGraphicFramePr>
            <p:cNvPr id="33" name="Object 2"/>
            <p:cNvGraphicFramePr/>
            <p:nvPr>
              <p:extLst>
                <p:ext uri="{D42A27DB-BD31-4B8C-83A1-F6EECF244321}">
                  <p14:modId xmlns:p14="http://schemas.microsoft.com/office/powerpoint/2010/main" val="1256690027"/>
                </p:ext>
              </p:extLst>
            </p:nvPr>
          </p:nvGraphicFramePr>
          <p:xfrm>
            <a:off x="9097" y="4998"/>
            <a:ext cx="542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485265" imgH="254000" progId="Equation.DSMT4">
                    <p:embed/>
                  </p:oleObj>
                </mc:Choice>
                <mc:Fallback>
                  <p:oleObj r:id="rId2" imgW="1485265" imgH="2540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097" y="4998"/>
                          <a:ext cx="5423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文本框 35"/>
          <p:cNvSpPr txBox="1"/>
          <p:nvPr/>
        </p:nvSpPr>
        <p:spPr>
          <a:xfrm>
            <a:off x="1758255" y="3575002"/>
            <a:ext cx="523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）对应位置的元素都相等，即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758255" y="3041318"/>
            <a:ext cx="6218338" cy="525493"/>
            <a:chOff x="3253294" y="4504902"/>
            <a:chExt cx="5716270" cy="525493"/>
          </a:xfrm>
        </p:grpSpPr>
        <p:sp>
          <p:nvSpPr>
            <p:cNvPr id="35" name="文本框 34"/>
            <p:cNvSpPr txBox="1"/>
            <p:nvPr/>
          </p:nvSpPr>
          <p:spPr>
            <a:xfrm>
              <a:off x="3253294" y="4504902"/>
              <a:ext cx="5716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）是同型矩阵，即                        ；</a:t>
              </a:r>
            </a:p>
          </p:txBody>
        </p:sp>
        <p:graphicFrame>
          <p:nvGraphicFramePr>
            <p:cNvPr id="39" name="Object 3"/>
            <p:cNvGraphicFramePr/>
            <p:nvPr>
              <p:extLst>
                <p:ext uri="{D42A27DB-BD31-4B8C-83A1-F6EECF244321}">
                  <p14:modId xmlns:p14="http://schemas.microsoft.com/office/powerpoint/2010/main" val="1409245024"/>
                </p:ext>
              </p:extLst>
            </p:nvPr>
          </p:nvGraphicFramePr>
          <p:xfrm>
            <a:off x="6266368" y="4562395"/>
            <a:ext cx="2041525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803275" imgH="165735" progId="Equation.DSMT4">
                    <p:embed/>
                  </p:oleObj>
                </mc:Choice>
                <mc:Fallback>
                  <p:oleObj r:id="rId4" imgW="803275" imgH="165735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6368" y="4562395"/>
                          <a:ext cx="2041525" cy="468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1758255" y="4643841"/>
            <a:ext cx="5428089" cy="477992"/>
            <a:chOff x="3840094" y="4070207"/>
            <a:chExt cx="7237452" cy="406452"/>
          </a:xfrm>
        </p:grpSpPr>
        <p:sp>
          <p:nvSpPr>
            <p:cNvPr id="22" name="矩形 21"/>
            <p:cNvSpPr/>
            <p:nvPr/>
          </p:nvSpPr>
          <p:spPr>
            <a:xfrm>
              <a:off x="3840094" y="4084090"/>
              <a:ext cx="7237452" cy="3925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则称矩阵   和矩阵   相等，记作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1241889"/>
                </p:ext>
              </p:extLst>
            </p:nvPr>
          </p:nvGraphicFramePr>
          <p:xfrm>
            <a:off x="5556023" y="4070207"/>
            <a:ext cx="339089" cy="367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56023" y="4070207"/>
                          <a:ext cx="339089" cy="3673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6402129"/>
                </p:ext>
              </p:extLst>
            </p:nvPr>
          </p:nvGraphicFramePr>
          <p:xfrm>
            <a:off x="7134002" y="4084090"/>
            <a:ext cx="339089" cy="367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134002" y="4084090"/>
                          <a:ext cx="339089" cy="3673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0732865"/>
                </p:ext>
              </p:extLst>
            </p:nvPr>
          </p:nvGraphicFramePr>
          <p:xfrm>
            <a:off x="9550901" y="4084090"/>
            <a:ext cx="959535" cy="367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06080" imgH="164880" progId="Equation.DSMT4">
                    <p:embed/>
                  </p:oleObj>
                </mc:Choice>
                <mc:Fallback>
                  <p:oleObj name="Equation" r:id="rId10" imgW="4060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550901" y="4084090"/>
                          <a:ext cx="959535" cy="3673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634038" y="4052211"/>
            <a:ext cx="4269534" cy="608013"/>
            <a:chOff x="3463925" y="3362325"/>
            <a:chExt cx="5447326" cy="60801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869159"/>
                </p:ext>
              </p:extLst>
            </p:nvPr>
          </p:nvGraphicFramePr>
          <p:xfrm>
            <a:off x="3463925" y="3362325"/>
            <a:ext cx="5140325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45960" imgH="253800" progId="Equation.DSMT4">
                    <p:embed/>
                  </p:oleObj>
                </mc:Choice>
                <mc:Fallback>
                  <p:oleObj name="Equation" r:id="rId12" imgW="21459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63925" y="3362325"/>
                          <a:ext cx="5140325" cy="608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8547475" y="3452793"/>
              <a:ext cx="3637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680398" y="790575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定义（方阵的多项式）</a:t>
            </a:r>
            <a:endParaRPr kumimoji="1" lang="en-US" altLang="zh-CN" sz="2400" b="1" dirty="0">
              <a:solidFill>
                <a:schemeClr val="accent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16127" y="2266384"/>
            <a:ext cx="2610814" cy="461665"/>
            <a:chOff x="1649856" y="2151632"/>
            <a:chExt cx="3481086" cy="461665"/>
          </a:xfrm>
        </p:grpSpPr>
        <p:sp>
          <p:nvSpPr>
            <p:cNvPr id="52" name="TextBox 51"/>
            <p:cNvSpPr txBox="1"/>
            <p:nvPr/>
          </p:nvSpPr>
          <p:spPr>
            <a:xfrm>
              <a:off x="1691539" y="2151632"/>
              <a:ext cx="3439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   为   阶矩阵，称</a:t>
              </a: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4255063"/>
                </p:ext>
              </p:extLst>
            </p:nvPr>
          </p:nvGraphicFramePr>
          <p:xfrm>
            <a:off x="1649856" y="2170533"/>
            <a:ext cx="392113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49856" y="2170533"/>
                          <a:ext cx="392113" cy="423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1569602"/>
                </p:ext>
              </p:extLst>
            </p:nvPr>
          </p:nvGraphicFramePr>
          <p:xfrm>
            <a:off x="2596120" y="2253297"/>
            <a:ext cx="32727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96120" y="2253297"/>
                          <a:ext cx="327271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1192684" y="3085869"/>
            <a:ext cx="3374642" cy="461665"/>
            <a:chOff x="1590245" y="3085868"/>
            <a:chExt cx="4499522" cy="461665"/>
          </a:xfrm>
        </p:grpSpPr>
        <p:sp>
          <p:nvSpPr>
            <p:cNvPr id="57" name="矩形 56"/>
            <p:cNvSpPr/>
            <p:nvPr/>
          </p:nvSpPr>
          <p:spPr>
            <a:xfrm>
              <a:off x="1590245" y="3085868"/>
              <a:ext cx="4499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为矩阵   的    次多项式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969782"/>
                </p:ext>
              </p:extLst>
            </p:nvPr>
          </p:nvGraphicFramePr>
          <p:xfrm>
            <a:off x="2873273" y="3108863"/>
            <a:ext cx="392113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273" y="3108863"/>
                          <a:ext cx="392113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083010"/>
                </p:ext>
              </p:extLst>
            </p:nvPr>
          </p:nvGraphicFramePr>
          <p:xfrm>
            <a:off x="3745450" y="3151533"/>
            <a:ext cx="468004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139680" progId="Equation.DSMT4">
                    <p:embed/>
                  </p:oleObj>
                </mc:Choice>
                <mc:Fallback>
                  <p:oleObj name="Equation" r:id="rId8" imgW="1648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45450" y="3151533"/>
                          <a:ext cx="468004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693ECC0-180A-F84E-BB6B-46DD4B4C0466}"/>
              </a:ext>
            </a:extLst>
          </p:cNvPr>
          <p:cNvGrpSpPr/>
          <p:nvPr/>
        </p:nvGrpSpPr>
        <p:grpSpPr>
          <a:xfrm>
            <a:off x="1048052" y="1449453"/>
            <a:ext cx="7215437" cy="576262"/>
            <a:chOff x="1048052" y="1449453"/>
            <a:chExt cx="7215437" cy="576262"/>
          </a:xfrm>
        </p:grpSpPr>
        <p:grpSp>
          <p:nvGrpSpPr>
            <p:cNvPr id="44" name="组合 43"/>
            <p:cNvGrpSpPr/>
            <p:nvPr/>
          </p:nvGrpSpPr>
          <p:grpSpPr>
            <a:xfrm>
              <a:off x="1048052" y="1449453"/>
              <a:ext cx="7215437" cy="576262"/>
              <a:chOff x="2959899" y="1872815"/>
              <a:chExt cx="9620582" cy="57626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959899" y="1930114"/>
                <a:ext cx="9620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设                                        为   的    次多项式，</a:t>
                </a:r>
              </a:p>
            </p:txBody>
          </p:sp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6041854"/>
                  </p:ext>
                </p:extLst>
              </p:nvPr>
            </p:nvGraphicFramePr>
            <p:xfrm>
              <a:off x="3531087" y="1872815"/>
              <a:ext cx="4606925" cy="576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031840" imgH="253800" progId="Equation.DSMT4">
                      <p:embed/>
                    </p:oleObj>
                  </mc:Choice>
                  <mc:Fallback>
                    <p:oleObj name="Equation" r:id="rId10" imgW="203184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531087" y="1872815"/>
                            <a:ext cx="4606925" cy="5762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1510939"/>
                  </p:ext>
                </p:extLst>
              </p:nvPr>
            </p:nvGraphicFramePr>
            <p:xfrm>
              <a:off x="8706912" y="1962946"/>
              <a:ext cx="359999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26720" imgH="139680" progId="Equation.DSMT4">
                      <p:embed/>
                    </p:oleObj>
                  </mc:Choice>
                  <mc:Fallback>
                    <p:oleObj name="Equation" r:id="rId12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706912" y="1962946"/>
                            <a:ext cx="359999" cy="396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4955344"/>
                  </p:ext>
                </p:extLst>
              </p:nvPr>
            </p:nvGraphicFramePr>
            <p:xfrm>
              <a:off x="9470548" y="1960547"/>
              <a:ext cx="468004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64880" imgH="139680" progId="Equation.DSMT4">
                      <p:embed/>
                    </p:oleObj>
                  </mc:Choice>
                  <mc:Fallback>
                    <p:oleObj name="Equation" r:id="rId14" imgW="1648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470548" y="1960547"/>
                            <a:ext cx="468004" cy="396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13B41AC-195E-214F-A075-05C7A9FC674E}"/>
                </a:ext>
              </a:extLst>
            </p:cNvPr>
            <p:cNvSpPr txBox="1"/>
            <p:nvPr/>
          </p:nvSpPr>
          <p:spPr>
            <a:xfrm>
              <a:off x="3826941" y="14895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0A2C055-A612-9843-8222-E8C07B33293C}"/>
              </a:ext>
            </a:extLst>
          </p:cNvPr>
          <p:cNvGrpSpPr/>
          <p:nvPr/>
        </p:nvGrpSpPr>
        <p:grpSpPr>
          <a:xfrm>
            <a:off x="3826941" y="2209878"/>
            <a:ext cx="3736181" cy="574675"/>
            <a:chOff x="3826941" y="2209878"/>
            <a:chExt cx="3736181" cy="574675"/>
          </a:xfrm>
        </p:grpSpPr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8776607"/>
                </p:ext>
              </p:extLst>
            </p:nvPr>
          </p:nvGraphicFramePr>
          <p:xfrm>
            <a:off x="3826941" y="2209878"/>
            <a:ext cx="3736181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97080" imgH="253800" progId="Equation.DSMT4">
                    <p:embed/>
                  </p:oleObj>
                </mc:Choice>
                <mc:Fallback>
                  <p:oleObj name="Equation" r:id="rId15" imgW="21970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26941" y="2209878"/>
                          <a:ext cx="3736181" cy="574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D9530E8-61E3-2C4C-99F9-3A636F88B3B6}"/>
                </a:ext>
              </a:extLst>
            </p:cNvPr>
            <p:cNvSpPr txBox="1"/>
            <p:nvPr/>
          </p:nvSpPr>
          <p:spPr>
            <a:xfrm>
              <a:off x="6407451" y="22627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40" name="TextBox 15">
            <a:extLst>
              <a:ext uri="{FF2B5EF4-FFF2-40B4-BE49-F238E27FC236}">
                <a16:creationId xmlns:a16="http://schemas.microsoft.com/office/drawing/2014/main" id="{9B21A736-D5E6-5F43-A0FD-29F86340F2BA}"/>
              </a:ext>
            </a:extLst>
          </p:cNvPr>
          <p:cNvSpPr txBox="1"/>
          <p:nvPr/>
        </p:nvSpPr>
        <p:spPr>
          <a:xfrm>
            <a:off x="1556388" y="3936296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设有多项式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),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g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B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阶方阵，则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8472A5-DF54-9E45-AD06-CB3A2642D944}"/>
              </a:ext>
            </a:extLst>
          </p:cNvPr>
          <p:cNvSpPr/>
          <p:nvPr/>
        </p:nvSpPr>
        <p:spPr>
          <a:xfrm>
            <a:off x="3190294" y="4550448"/>
            <a:ext cx="2898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g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=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g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).</a:t>
            </a:r>
            <a:endParaRPr lang="zh-CN" altLang="en-US" sz="24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4A793644-5E0B-864F-A90C-7FAE2D66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69" y="5189781"/>
            <a:ext cx="1781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   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一般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8F569B-41DC-E245-B080-5816F647EB87}"/>
              </a:ext>
            </a:extLst>
          </p:cNvPr>
          <p:cNvSpPr/>
          <p:nvPr/>
        </p:nvSpPr>
        <p:spPr>
          <a:xfrm>
            <a:off x="3233654" y="5190100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=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).</a:t>
            </a:r>
            <a:endParaRPr lang="zh-CN" altLang="en-US" sz="2400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60A3B44-0CC9-7C48-A663-1F5A821ECFCE}"/>
              </a:ext>
            </a:extLst>
          </p:cNvPr>
          <p:cNvCxnSpPr>
            <a:stCxn id="43" idx="0"/>
          </p:cNvCxnSpPr>
          <p:nvPr/>
        </p:nvCxnSpPr>
        <p:spPr>
          <a:xfrm flipH="1">
            <a:off x="4544562" y="5190100"/>
            <a:ext cx="112719" cy="461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">
            <a:extLst>
              <a:ext uri="{FF2B5EF4-FFF2-40B4-BE49-F238E27FC236}">
                <a16:creationId xmlns:a16="http://schemas.microsoft.com/office/drawing/2014/main" id="{D4C87830-41D4-B44F-AEEA-8304B6AEE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69" y="3936296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229354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23" grpId="0"/>
      <p:bldP spid="42" grpId="0"/>
      <p:bldP spid="42" grpId="1"/>
      <p:bldP spid="43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C9ABC-4EB4-1949-8FD4-3572723C3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76" y="2856392"/>
            <a:ext cx="1781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一般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AB8208-537F-6F4D-BDA3-9B85C2DE1F6A}"/>
                  </a:ext>
                </a:extLst>
              </p:cNvPr>
              <p:cNvSpPr txBox="1"/>
              <p:nvPr/>
            </p:nvSpPr>
            <p:spPr>
              <a:xfrm>
                <a:off x="2729076" y="2919243"/>
                <a:ext cx="366010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𝑨𝑩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AB8208-537F-6F4D-BDA3-9B85C2DE1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076" y="2919243"/>
                <a:ext cx="3660105" cy="377667"/>
              </a:xfrm>
              <a:prstGeom prst="rect">
                <a:avLst/>
              </a:prstGeom>
              <a:blipFill>
                <a:blip r:embed="rId2"/>
                <a:stretch>
                  <a:fillRect l="-2076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8579B-616F-3449-AFA6-666F9F83EA96}"/>
                  </a:ext>
                </a:extLst>
              </p:cNvPr>
              <p:cNvSpPr txBox="1"/>
              <p:nvPr/>
            </p:nvSpPr>
            <p:spPr>
              <a:xfrm>
                <a:off x="2720934" y="3668359"/>
                <a:ext cx="366824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8579B-616F-3449-AFA6-666F9F83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34" y="3668359"/>
                <a:ext cx="3668247" cy="377667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8D72EF2-9E5F-FD4F-8196-C9E8D21043AA}"/>
              </a:ext>
            </a:extLst>
          </p:cNvPr>
          <p:cNvSpPr/>
          <p:nvPr/>
        </p:nvSpPr>
        <p:spPr>
          <a:xfrm>
            <a:off x="1691314" y="470487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但是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FD50C78-D01B-BD4F-9B2C-CFCF4C8DA60B}"/>
                  </a:ext>
                </a:extLst>
              </p:cNvPr>
              <p:cNvSpPr txBox="1"/>
              <p:nvPr/>
            </p:nvSpPr>
            <p:spPr>
              <a:xfrm>
                <a:off x="2720934" y="4746868"/>
                <a:ext cx="309591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kumimoji="1"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FD50C78-D01B-BD4F-9B2C-CFCF4C8D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34" y="4746868"/>
                <a:ext cx="3095912" cy="377667"/>
              </a:xfrm>
              <a:prstGeom prst="rect">
                <a:avLst/>
              </a:prstGeom>
              <a:blipFill>
                <a:blip r:embed="rId4"/>
                <a:stretch>
                  <a:fillRect l="-2857" t="-3226" r="-1633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AA09A0-ACB2-D048-82B6-999FE7033F9F}"/>
                  </a:ext>
                </a:extLst>
              </p:cNvPr>
              <p:cNvSpPr txBox="1"/>
              <p:nvPr/>
            </p:nvSpPr>
            <p:spPr>
              <a:xfrm>
                <a:off x="2729076" y="5516351"/>
                <a:ext cx="325634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AA09A0-ACB2-D048-82B6-999FE703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076" y="5516351"/>
                <a:ext cx="3256341" cy="377667"/>
              </a:xfrm>
              <a:prstGeom prst="rect">
                <a:avLst/>
              </a:prstGeom>
              <a:blipFill>
                <a:blip r:embed="rId5"/>
                <a:stretch>
                  <a:fillRect r="-1556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FCBD0E34-F981-4B4D-9B62-54F4BDDF6F59}"/>
              </a:ext>
            </a:extLst>
          </p:cNvPr>
          <p:cNvSpPr/>
          <p:nvPr/>
        </p:nvSpPr>
        <p:spPr>
          <a:xfrm>
            <a:off x="6832472" y="36263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等等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41B63B-0AE9-E548-B6AD-1D522F7FF7F6}"/>
              </a:ext>
            </a:extLst>
          </p:cNvPr>
          <p:cNvSpPr/>
          <p:nvPr/>
        </p:nvSpPr>
        <p:spPr>
          <a:xfrm>
            <a:off x="6832472" y="54931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等等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C2ED06-B94A-3248-8E3A-5B2032EF65E1}"/>
              </a:ext>
            </a:extLst>
          </p:cNvPr>
          <p:cNvSpPr/>
          <p:nvPr/>
        </p:nvSpPr>
        <p:spPr>
          <a:xfrm>
            <a:off x="1583733" y="13022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如，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933E0A-A29D-464D-A2AF-25FFF76EC4A5}"/>
                  </a:ext>
                </a:extLst>
              </p:cNvPr>
              <p:cNvSpPr txBox="1"/>
              <p:nvPr/>
            </p:nvSpPr>
            <p:spPr>
              <a:xfrm>
                <a:off x="2540472" y="1302250"/>
                <a:ext cx="4694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933E0A-A29D-464D-A2AF-25FFF76EC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472" y="1302250"/>
                <a:ext cx="4694875" cy="369332"/>
              </a:xfrm>
              <a:prstGeom prst="rect">
                <a:avLst/>
              </a:prstGeom>
              <a:blipFill>
                <a:blip r:embed="rId6"/>
                <a:stretch>
                  <a:fillRect r="-161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EA107CB-C418-E64C-9D8F-2B0B88088A6E}"/>
                  </a:ext>
                </a:extLst>
              </p:cNvPr>
              <p:cNvSpPr txBox="1"/>
              <p:nvPr/>
            </p:nvSpPr>
            <p:spPr>
              <a:xfrm>
                <a:off x="2540472" y="1908698"/>
                <a:ext cx="43646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EA107CB-C418-E64C-9D8F-2B0B8808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472" y="1908698"/>
                <a:ext cx="4364656" cy="369332"/>
              </a:xfrm>
              <a:prstGeom prst="rect">
                <a:avLst/>
              </a:prstGeom>
              <a:blipFill>
                <a:blip r:embed="rId7"/>
                <a:stretch>
                  <a:fillRect r="-17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5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88644" y="868873"/>
            <a:ext cx="3989846" cy="1044000"/>
            <a:chOff x="2594271" y="1101354"/>
            <a:chExt cx="5319794" cy="1044000"/>
          </a:xfrm>
        </p:grpSpPr>
        <p:graphicFrame>
          <p:nvGraphicFramePr>
            <p:cNvPr id="2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4160933"/>
                </p:ext>
              </p:extLst>
            </p:nvPr>
          </p:nvGraphicFramePr>
          <p:xfrm>
            <a:off x="3116383" y="1101354"/>
            <a:ext cx="1709550" cy="104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63560" imgH="1015920" progId="Equation.DSMT4">
                    <p:embed/>
                  </p:oleObj>
                </mc:Choice>
                <mc:Fallback>
                  <p:oleObj name="Equation" r:id="rId2" imgW="166356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383" y="1101354"/>
                          <a:ext cx="1709550" cy="104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594271" y="1392522"/>
              <a:ext cx="6565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设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664371" y="1360772"/>
              <a:ext cx="1477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，计算</a:t>
              </a:r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909886"/>
                </p:ext>
              </p:extLst>
            </p:nvPr>
          </p:nvGraphicFramePr>
          <p:xfrm>
            <a:off x="6141698" y="1360740"/>
            <a:ext cx="177236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73120" imgH="431640" progId="Equation.DSMT4">
                    <p:embed/>
                  </p:oleObj>
                </mc:Choice>
                <mc:Fallback>
                  <p:oleObj name="Equation" r:id="rId4" imgW="14731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1698" y="1360740"/>
                          <a:ext cx="177236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07047" y="1169599"/>
            <a:ext cx="681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51108"/>
              </p:ext>
            </p:extLst>
          </p:nvPr>
        </p:nvGraphicFramePr>
        <p:xfrm>
          <a:off x="1398920" y="2016646"/>
          <a:ext cx="245029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69920" imgH="1015920" progId="Equation.DSMT4">
                  <p:embed/>
                </p:oleObj>
              </mc:Choice>
              <mc:Fallback>
                <p:oleObj name="Equation" r:id="rId6" imgW="28699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920" y="2016646"/>
                        <a:ext cx="245029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57541" y="2288930"/>
            <a:ext cx="580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解</a:t>
            </a:r>
            <a:r>
              <a:rPr kumimoji="1" lang="en-US" altLang="zh-CN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:</a:t>
            </a:r>
            <a:endParaRPr kumimoji="1" lang="zh-CN" altLang="en-US" sz="2400" b="1" dirty="0">
              <a:solidFill>
                <a:schemeClr val="accent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98974"/>
              </p:ext>
            </p:extLst>
          </p:nvPr>
        </p:nvGraphicFramePr>
        <p:xfrm>
          <a:off x="1291682" y="3393922"/>
          <a:ext cx="135821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190440" progId="Equation.DSMT4">
                  <p:embed/>
                </p:oleObj>
              </mc:Choice>
              <mc:Fallback>
                <p:oleObj name="Equation" r:id="rId8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1682" y="3393922"/>
                        <a:ext cx="1358212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64287"/>
              </p:ext>
            </p:extLst>
          </p:nvPr>
        </p:nvGraphicFramePr>
        <p:xfrm>
          <a:off x="2686973" y="3078591"/>
          <a:ext cx="2070474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760" imgH="482400" progId="Equation.DSMT4">
                  <p:embed/>
                </p:oleObj>
              </mc:Choice>
              <mc:Fallback>
                <p:oleObj name="Equation" r:id="rId10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6973" y="3078591"/>
                        <a:ext cx="2070474" cy="11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7541" y="5619736"/>
            <a:ext cx="827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对角矩阵的幂等于原对角线元素的同次幂的对角矩阵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13044" y="2003944"/>
            <a:ext cx="2193990" cy="1041400"/>
            <a:chOff x="6365463" y="2003300"/>
            <a:chExt cx="2244091" cy="1041400"/>
          </a:xfrm>
        </p:grpSpPr>
        <p:graphicFrame>
          <p:nvGraphicFramePr>
            <p:cNvPr id="3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452577"/>
                </p:ext>
              </p:extLst>
            </p:nvPr>
          </p:nvGraphicFramePr>
          <p:xfrm>
            <a:off x="6365463" y="2003300"/>
            <a:ext cx="1587500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87240" imgH="1041120" progId="Equation.DSMT4">
                    <p:embed/>
                  </p:oleObj>
                </mc:Choice>
                <mc:Fallback>
                  <p:oleObj name="Equation" r:id="rId12" imgW="1587240" imgH="1041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5463" y="2003300"/>
                          <a:ext cx="1587500" cy="1041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7952963" y="2293167"/>
              <a:ext cx="656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57447" y="3024134"/>
            <a:ext cx="1614226" cy="1117857"/>
            <a:chOff x="7008794" y="3115003"/>
            <a:chExt cx="2152301" cy="1117857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9177043"/>
                </p:ext>
              </p:extLst>
            </p:nvPr>
          </p:nvGraphicFramePr>
          <p:xfrm>
            <a:off x="7008794" y="3115003"/>
            <a:ext cx="1676785" cy="1117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23600" imgH="482400" progId="Equation.DSMT4">
                    <p:embed/>
                  </p:oleObj>
                </mc:Choice>
                <mc:Fallback>
                  <p:oleObj name="Equation" r:id="rId14" imgW="7236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008794" y="3115003"/>
                          <a:ext cx="1676785" cy="11178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8504505" y="3351586"/>
              <a:ext cx="656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8644" y="4361668"/>
            <a:ext cx="2288615" cy="1155700"/>
            <a:chOff x="2866262" y="4361024"/>
            <a:chExt cx="2383850" cy="11557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260736"/>
                </p:ext>
              </p:extLst>
            </p:nvPr>
          </p:nvGraphicFramePr>
          <p:xfrm>
            <a:off x="2866262" y="4361024"/>
            <a:ext cx="2251075" cy="1155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39600" imgH="482400" progId="Equation.DSMT4">
                    <p:embed/>
                  </p:oleObj>
                </mc:Choice>
                <mc:Fallback>
                  <p:oleObj name="Equation" r:id="rId16" imgW="9396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866262" y="4361024"/>
                          <a:ext cx="2251075" cy="1155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4980955" y="4647592"/>
              <a:ext cx="2691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4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标题 13313"/>
          <p:cNvSpPr>
            <a:spLocks noGrp="1" noChangeArrowheads="1"/>
          </p:cNvSpPr>
          <p:nvPr>
            <p:ph type="title"/>
          </p:nvPr>
        </p:nvSpPr>
        <p:spPr>
          <a:xfrm>
            <a:off x="322235" y="2541103"/>
            <a:ext cx="1136650" cy="424732"/>
          </a:xfr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解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: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35472"/>
              </p:ext>
            </p:extLst>
          </p:nvPr>
        </p:nvGraphicFramePr>
        <p:xfrm>
          <a:off x="1591420" y="2581016"/>
          <a:ext cx="2719387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711000" progId="Equation.DSMT4">
                  <p:embed/>
                </p:oleObj>
              </mc:Choice>
              <mc:Fallback>
                <p:oleObj name="Equation" r:id="rId2" imgW="1218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420" y="2581016"/>
                        <a:ext cx="2719387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01796"/>
              </p:ext>
            </p:extLst>
          </p:nvPr>
        </p:nvGraphicFramePr>
        <p:xfrm>
          <a:off x="4317579" y="3156566"/>
          <a:ext cx="7477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164880" progId="Equation.DSMT4">
                  <p:embed/>
                </p:oleObj>
              </mc:Choice>
              <mc:Fallback>
                <p:oleObj name="Equation" r:id="rId4" imgW="304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579" y="3156566"/>
                        <a:ext cx="7477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18144"/>
              </p:ext>
            </p:extLst>
          </p:nvPr>
        </p:nvGraphicFramePr>
        <p:xfrm>
          <a:off x="2068513" y="696913"/>
          <a:ext cx="538956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711000" progId="Equation.DSMT4">
                  <p:embed/>
                </p:oleObj>
              </mc:Choice>
              <mc:Fallback>
                <p:oleObj name="Equation" r:id="rId6" imgW="2590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696913"/>
                        <a:ext cx="5389562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13319"/>
          <p:cNvSpPr txBox="1">
            <a:spLocks noChangeArrowheads="1"/>
          </p:cNvSpPr>
          <p:nvPr/>
        </p:nvSpPr>
        <p:spPr bwMode="auto">
          <a:xfrm>
            <a:off x="630843" y="1178073"/>
            <a:ext cx="13659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7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>
                <a:latin typeface="+mn-ea"/>
                <a:ea typeface="+mn-ea"/>
              </a:rPr>
              <a:t>设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32122"/>
              </p:ext>
            </p:extLst>
          </p:nvPr>
        </p:nvGraphicFramePr>
        <p:xfrm>
          <a:off x="1592683" y="4409459"/>
          <a:ext cx="1742948" cy="63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79360" progId="Equation.DSMT4">
                  <p:embed/>
                </p:oleObj>
              </mc:Choice>
              <mc:Fallback>
                <p:oleObj name="Equation" r:id="rId8" imgW="76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2683" y="4409459"/>
                        <a:ext cx="1742948" cy="63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3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893906"/>
              </p:ext>
            </p:extLst>
          </p:nvPr>
        </p:nvGraphicFramePr>
        <p:xfrm>
          <a:off x="1724673" y="1272139"/>
          <a:ext cx="43418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711000" progId="Equation.DSMT4">
                  <p:embed/>
                </p:oleObj>
              </mc:Choice>
              <mc:Fallback>
                <p:oleObj name="Equation" r:id="rId2" imgW="2031840" imgH="71100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673" y="1272139"/>
                        <a:ext cx="4341813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189249"/>
              </p:ext>
            </p:extLst>
          </p:nvPr>
        </p:nvGraphicFramePr>
        <p:xfrm>
          <a:off x="1744564" y="3177818"/>
          <a:ext cx="2851155" cy="59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279360" progId="Equation.DSMT4">
                  <p:embed/>
                </p:oleObj>
              </mc:Choice>
              <mc:Fallback>
                <p:oleObj name="Equation" r:id="rId4" imgW="1346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4564" y="3177818"/>
                        <a:ext cx="2851155" cy="591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54577"/>
              </p:ext>
            </p:extLst>
          </p:nvPr>
        </p:nvGraphicFramePr>
        <p:xfrm>
          <a:off x="2617625" y="4044268"/>
          <a:ext cx="2616849" cy="164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711000" progId="Equation.DSMT4">
                  <p:embed/>
                </p:oleObj>
              </mc:Choice>
              <mc:Fallback>
                <p:oleObj name="Equation" r:id="rId6" imgW="1130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7625" y="4044268"/>
                        <a:ext cx="2616849" cy="1646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693FCA6C-1CC9-4747-9B62-97F223E6E840}"/>
              </a:ext>
            </a:extLst>
          </p:cNvPr>
          <p:cNvGrpSpPr/>
          <p:nvPr/>
        </p:nvGrpSpPr>
        <p:grpSpPr>
          <a:xfrm>
            <a:off x="4565487" y="3246503"/>
            <a:ext cx="3222868" cy="495073"/>
            <a:chOff x="4565487" y="3246503"/>
            <a:chExt cx="3222868" cy="495073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3442633"/>
                </p:ext>
              </p:extLst>
            </p:nvPr>
          </p:nvGraphicFramePr>
          <p:xfrm>
            <a:off x="4565487" y="3274494"/>
            <a:ext cx="3222868" cy="467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52480" imgH="253800" progId="Equation.DSMT4">
                    <p:embed/>
                  </p:oleObj>
                </mc:Choice>
                <mc:Fallback>
                  <p:oleObj name="Equation" r:id="rId8" imgW="1752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65487" y="3274494"/>
                          <a:ext cx="3222868" cy="467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007D926-4E4F-E742-8A94-5FFDA1B9303D}"/>
                </a:ext>
              </a:extLst>
            </p:cNvPr>
            <p:cNvSpPr txBox="1"/>
            <p:nvPr/>
          </p:nvSpPr>
          <p:spPr>
            <a:xfrm>
              <a:off x="6401285" y="32465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36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/>
          <p:nvPr/>
        </p:nvSpPr>
        <p:spPr bwMode="auto">
          <a:xfrm flipH="1" flipV="1">
            <a:off x="1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3033" y="3874899"/>
            <a:ext cx="7797327" cy="1546072"/>
            <a:chOff x="197644" y="1154508"/>
            <a:chExt cx="7797327" cy="1546072"/>
          </a:xfrm>
        </p:grpSpPr>
        <p:sp>
          <p:nvSpPr>
            <p:cNvPr id="3" name="TextBox 2"/>
            <p:cNvSpPr txBox="1"/>
            <p:nvPr/>
          </p:nvSpPr>
          <p:spPr>
            <a:xfrm>
              <a:off x="197644" y="1638293"/>
              <a:ext cx="779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+mn-ea"/>
                  <a:ea typeface="+mn-ea"/>
                </a:rPr>
                <a:t>2</a:t>
              </a:r>
              <a:r>
                <a:rPr lang="zh-CN" altLang="en-US" sz="2400" b="1" dirty="0">
                  <a:latin typeface="+mn-ea"/>
                  <a:ea typeface="+mn-ea"/>
                </a:rPr>
                <a:t>、设                      </a:t>
              </a:r>
              <a:r>
                <a:rPr lang="en-US" altLang="zh-CN" sz="2400" b="1" dirty="0">
                  <a:latin typeface="+mn-ea"/>
                  <a:ea typeface="+mn-ea"/>
                </a:rPr>
                <a:t> ,</a:t>
              </a:r>
              <a:r>
                <a:rPr lang="zh-CN" altLang="en-US" sz="2400" b="1" dirty="0">
                  <a:latin typeface="+mn-ea"/>
                  <a:ea typeface="+mn-ea"/>
                </a:rPr>
                <a:t>而         为正整数，求               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071811"/>
                </p:ext>
              </p:extLst>
            </p:nvPr>
          </p:nvGraphicFramePr>
          <p:xfrm>
            <a:off x="1073254" y="1154508"/>
            <a:ext cx="2098240" cy="1546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711000" progId="Equation.DSMT4">
                    <p:embed/>
                  </p:oleObj>
                </mc:Choice>
                <mc:Fallback>
                  <p:oleObj name="Equation" r:id="rId2" imgW="96516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73254" y="1154508"/>
                          <a:ext cx="2098240" cy="15460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526482"/>
                </p:ext>
              </p:extLst>
            </p:nvPr>
          </p:nvGraphicFramePr>
          <p:xfrm>
            <a:off x="3555480" y="1661549"/>
            <a:ext cx="815971" cy="407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177480" progId="Equation.DSMT4">
                    <p:embed/>
                  </p:oleObj>
                </mc:Choice>
                <mc:Fallback>
                  <p:oleObj name="Equation" r:id="rId4" imgW="3553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55480" y="1661549"/>
                          <a:ext cx="815971" cy="4079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9587288"/>
                </p:ext>
              </p:extLst>
            </p:nvPr>
          </p:nvGraphicFramePr>
          <p:xfrm>
            <a:off x="6168785" y="1649572"/>
            <a:ext cx="1435663" cy="406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72840" imgH="190440" progId="Equation.DSMT4">
                    <p:embed/>
                  </p:oleObj>
                </mc:Choice>
                <mc:Fallback>
                  <p:oleObj name="Equation" r:id="rId6" imgW="6728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68785" y="1649572"/>
                          <a:ext cx="1435663" cy="406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777633" y="1013473"/>
            <a:ext cx="7412607" cy="1937655"/>
            <a:chOff x="267270" y="909086"/>
            <a:chExt cx="7412607" cy="1937655"/>
          </a:xfrm>
        </p:grpSpPr>
        <p:sp>
          <p:nvSpPr>
            <p:cNvPr id="36" name="TextBox 35"/>
            <p:cNvSpPr txBox="1"/>
            <p:nvPr/>
          </p:nvSpPr>
          <p:spPr>
            <a:xfrm>
              <a:off x="267270" y="1647082"/>
              <a:ext cx="7412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+mn-ea"/>
                  <a:ea typeface="+mn-ea"/>
                </a:rPr>
                <a:t>1</a:t>
              </a:r>
              <a:r>
                <a:rPr lang="zh-CN" altLang="en-US" sz="2400" b="1" dirty="0">
                  <a:latin typeface="+mn-ea"/>
                  <a:ea typeface="+mn-ea"/>
                </a:rPr>
                <a:t>、                                                     </a:t>
              </a:r>
              <a:r>
                <a:rPr lang="en-US" altLang="zh-CN" sz="2400" b="1" dirty="0">
                  <a:latin typeface="+mn-ea"/>
                  <a:ea typeface="+mn-ea"/>
                </a:rPr>
                <a:t>,</a:t>
              </a:r>
              <a:r>
                <a:rPr lang="zh-CN" altLang="en-US" sz="2400" b="1" dirty="0">
                  <a:latin typeface="+mn-ea"/>
                  <a:ea typeface="+mn-ea"/>
                </a:rPr>
                <a:t>计算      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r>
                <a:rPr lang="zh-CN" altLang="en-US" sz="2400" b="1" dirty="0">
                  <a:latin typeface="+mn-ea"/>
                  <a:ea typeface="+mn-ea"/>
                </a:rPr>
                <a:t>      </a:t>
              </a: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4077190"/>
                </p:ext>
              </p:extLst>
            </p:nvPr>
          </p:nvGraphicFramePr>
          <p:xfrm>
            <a:off x="732004" y="909086"/>
            <a:ext cx="4817227" cy="1937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73040" imgH="914400" progId="Equation.DSMT4">
                    <p:embed/>
                  </p:oleObj>
                </mc:Choice>
                <mc:Fallback>
                  <p:oleObj name="Equation" r:id="rId8" imgW="227304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32004" y="909086"/>
                          <a:ext cx="4817227" cy="19376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41272"/>
              </p:ext>
            </p:extLst>
          </p:nvPr>
        </p:nvGraphicFramePr>
        <p:xfrm>
          <a:off x="6792405" y="1768880"/>
          <a:ext cx="656680" cy="42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164880" progId="Equation.DSMT4">
                  <p:embed/>
                </p:oleObj>
              </mc:Choice>
              <mc:Fallback>
                <p:oleObj name="Equation" r:id="rId10" imgW="253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2405" y="1768880"/>
                        <a:ext cx="656680" cy="426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1295818" y="3104502"/>
            <a:ext cx="3790722" cy="484668"/>
            <a:chOff x="785455" y="3000115"/>
            <a:chExt cx="3790722" cy="484668"/>
          </a:xfrm>
        </p:grpSpPr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9624845"/>
                </p:ext>
              </p:extLst>
            </p:nvPr>
          </p:nvGraphicFramePr>
          <p:xfrm>
            <a:off x="785455" y="3000115"/>
            <a:ext cx="607012" cy="415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1200" imgH="164880" progId="Equation.DSMT4">
                    <p:embed/>
                  </p:oleObj>
                </mc:Choice>
                <mc:Fallback>
                  <p:oleObj name="Equation" r:id="rId12" imgW="24120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85455" y="3000115"/>
                          <a:ext cx="607012" cy="4153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313745" y="3023118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可以计算吗？为什么？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0322CCC-632E-3548-9DB0-116305D4568D}"/>
              </a:ext>
            </a:extLst>
          </p:cNvPr>
          <p:cNvSpPr txBox="1"/>
          <p:nvPr/>
        </p:nvSpPr>
        <p:spPr>
          <a:xfrm>
            <a:off x="267270" y="79606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练习：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838C69A-D257-2141-A89E-EE172CF24527}"/>
                  </a:ext>
                </a:extLst>
              </p:cNvPr>
              <p:cNvSpPr txBox="1"/>
              <p:nvPr/>
            </p:nvSpPr>
            <p:spPr>
              <a:xfrm>
                <a:off x="6814174" y="2335318"/>
                <a:ext cx="197047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838C69A-D257-2141-A89E-EE172CF24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174" y="2335318"/>
                <a:ext cx="1970476" cy="615810"/>
              </a:xfrm>
              <a:prstGeom prst="rect">
                <a:avLst/>
              </a:prstGeom>
              <a:blipFill>
                <a:blip r:embed="rId15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15B3353-CA8F-C948-860E-9BC736EBDF6D}"/>
              </a:ext>
            </a:extLst>
          </p:cNvPr>
          <p:cNvSpPr txBox="1"/>
          <p:nvPr/>
        </p:nvSpPr>
        <p:spPr>
          <a:xfrm>
            <a:off x="4426752" y="3642640"/>
            <a:ext cx="462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accent1"/>
                </a:solidFill>
              </a:rPr>
              <a:t>不可以</a:t>
            </a:r>
            <a:r>
              <a:rPr kumimoji="1" lang="en-US" altLang="zh-CN" sz="2400" dirty="0">
                <a:solidFill>
                  <a:schemeClr val="accent1"/>
                </a:solidFill>
              </a:rPr>
              <a:t>,  </a:t>
            </a:r>
            <a:r>
              <a:rPr kumimoji="1"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的列数不等于</a:t>
            </a:r>
            <a:r>
              <a:rPr kumimoji="1"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的行数</a:t>
            </a:r>
            <a:r>
              <a:rPr kumimoji="1" lang="en-US" altLang="zh-CN" sz="2400" dirty="0">
                <a:solidFill>
                  <a:schemeClr val="accent1"/>
                </a:solidFill>
              </a:rPr>
              <a:t>.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9859D7-F06B-A643-AC15-A11D3722936E}"/>
                  </a:ext>
                </a:extLst>
              </p:cNvPr>
              <p:cNvSpPr txBox="1"/>
              <p:nvPr/>
            </p:nvSpPr>
            <p:spPr>
              <a:xfrm>
                <a:off x="7047026" y="5050196"/>
                <a:ext cx="15047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零阵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kumimoji="1" lang="en-US" altLang="zh-CN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CN" altLang="en-US" sz="24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9859D7-F06B-A643-AC15-A11D37229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026" y="5050196"/>
                <a:ext cx="1504771" cy="461665"/>
              </a:xfrm>
              <a:prstGeom prst="rect">
                <a:avLst/>
              </a:prstGeom>
              <a:blipFill>
                <a:blip r:embed="rId16"/>
                <a:stretch>
                  <a:fillRect l="-5882" t="-16216" r="-5042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02444" y="4019679"/>
            <a:ext cx="5471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经过一次中转到城市   的单向高铁线路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2444" y="1080711"/>
            <a:ext cx="765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思考：</a:t>
            </a:r>
            <a:r>
              <a:rPr lang="zh-CN" altLang="en-US" sz="2400" b="1" dirty="0">
                <a:latin typeface="+mn-ea"/>
                <a:ea typeface="+mn-ea"/>
              </a:rPr>
              <a:t>把下图四个城市之间的高铁线路用矩阵表示出来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3601" y="1804955"/>
            <a:ext cx="2665413" cy="2381250"/>
            <a:chOff x="5943601" y="1804955"/>
            <a:chExt cx="2665413" cy="2381250"/>
          </a:xfrm>
        </p:grpSpPr>
        <p:grpSp>
          <p:nvGrpSpPr>
            <p:cNvPr id="15" name="组合 14"/>
            <p:cNvGrpSpPr/>
            <p:nvPr/>
          </p:nvGrpSpPr>
          <p:grpSpPr>
            <a:xfrm>
              <a:off x="5943601" y="1804955"/>
              <a:ext cx="2665413" cy="2381250"/>
              <a:chOff x="5562601" y="533400"/>
              <a:chExt cx="2665413" cy="2381250"/>
            </a:xfrm>
          </p:grpSpPr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5562601" y="533400"/>
                <a:ext cx="2665413" cy="2381250"/>
                <a:chOff x="3504" y="336"/>
                <a:chExt cx="1679" cy="1500"/>
              </a:xfrm>
            </p:grpSpPr>
            <p:graphicFrame>
              <p:nvGraphicFramePr>
                <p:cNvPr id="24" name="Object 24"/>
                <p:cNvGraphicFramePr>
                  <a:graphicFrameLocks noChangeAspect="1"/>
                </p:cNvGraphicFramePr>
                <p:nvPr/>
              </p:nvGraphicFramePr>
              <p:xfrm>
                <a:off x="3504" y="1104"/>
                <a:ext cx="18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291960" imgH="304560" progId="Equation.3">
                        <p:embed/>
                      </p:oleObj>
                    </mc:Choice>
                    <mc:Fallback>
                      <p:oleObj name="Equation" r:id="rId2" imgW="291960" imgH="3045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4" y="1104"/>
                              <a:ext cx="184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5229046"/>
                    </p:ext>
                  </p:extLst>
                </p:nvPr>
              </p:nvGraphicFramePr>
              <p:xfrm>
                <a:off x="4361" y="336"/>
                <a:ext cx="18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126720" imgH="164880" progId="Equation.DSMT4">
                        <p:embed/>
                      </p:oleObj>
                    </mc:Choice>
                    <mc:Fallback>
                      <p:oleObj name="Equation" r:id="rId4" imgW="12672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1" y="336"/>
                              <a:ext cx="18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1786905"/>
                    </p:ext>
                  </p:extLst>
                </p:nvPr>
              </p:nvGraphicFramePr>
              <p:xfrm>
                <a:off x="5019" y="1128"/>
                <a:ext cx="164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14120" imgH="177480" progId="Equation.DSMT4">
                        <p:embed/>
                      </p:oleObj>
                    </mc:Choice>
                    <mc:Fallback>
                      <p:oleObj name="Equation" r:id="rId6" imgW="11412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19" y="1128"/>
                              <a:ext cx="164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93544666"/>
                    </p:ext>
                  </p:extLst>
                </p:nvPr>
              </p:nvGraphicFramePr>
              <p:xfrm>
                <a:off x="4372" y="1619"/>
                <a:ext cx="167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126720" imgH="164880" progId="Equation.DSMT4">
                        <p:embed/>
                      </p:oleObj>
                    </mc:Choice>
                    <mc:Fallback>
                      <p:oleObj name="Equation" r:id="rId8" imgW="12672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72" y="1619"/>
                              <a:ext cx="167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 flipH="1">
                <a:off x="5943600" y="914400"/>
                <a:ext cx="990600" cy="990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 flipH="1">
                <a:off x="6172200" y="1066800"/>
                <a:ext cx="60960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7124700" y="876300"/>
                <a:ext cx="762000" cy="1066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6019800" y="1981200"/>
                <a:ext cx="1905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6400800" y="1981200"/>
                <a:ext cx="1219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7086600" y="914400"/>
                <a:ext cx="0" cy="1752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34"/>
              <p:cNvSpPr>
                <a:spLocks noChangeShapeType="1"/>
              </p:cNvSpPr>
              <p:nvPr/>
            </p:nvSpPr>
            <p:spPr bwMode="auto">
              <a:xfrm flipH="1">
                <a:off x="7162800" y="2057400"/>
                <a:ext cx="685800" cy="685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2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3514413"/>
                </p:ext>
              </p:extLst>
            </p:nvPr>
          </p:nvGraphicFramePr>
          <p:xfrm>
            <a:off x="6108700" y="3041650"/>
            <a:ext cx="1873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8560" imgH="164880" progId="Equation.DSMT4">
                    <p:embed/>
                  </p:oleObj>
                </mc:Choice>
                <mc:Fallback>
                  <p:oleObj name="Equation" r:id="rId10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8700" y="3041650"/>
                          <a:ext cx="18732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728546" y="1837612"/>
            <a:ext cx="4824622" cy="1001486"/>
            <a:chOff x="728546" y="1837612"/>
            <a:chExt cx="4824622" cy="1001486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5106031"/>
                </p:ext>
              </p:extLst>
            </p:nvPr>
          </p:nvGraphicFramePr>
          <p:xfrm>
            <a:off x="728546" y="1837612"/>
            <a:ext cx="1168400" cy="1001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33160" imgH="457200" progId="Equation.DSMT4">
                    <p:embed/>
                  </p:oleObj>
                </mc:Choice>
                <mc:Fallback>
                  <p:oleObj name="Equation" r:id="rId12" imgW="5331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28546" y="1837612"/>
                          <a:ext cx="1168400" cy="10014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2050286" y="1876690"/>
              <a:ext cx="3502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从城市   到城市   有高铁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050286" y="2342279"/>
              <a:ext cx="3502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从城市   到城市   无高铁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0832684"/>
                </p:ext>
              </p:extLst>
            </p:nvPr>
          </p:nvGraphicFramePr>
          <p:xfrm>
            <a:off x="3063680" y="1918120"/>
            <a:ext cx="323332" cy="420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8560" imgH="164880" progId="Equation.DSMT4">
                    <p:embed/>
                  </p:oleObj>
                </mc:Choice>
                <mc:Fallback>
                  <p:oleObj name="Equation" r:id="rId14" imgW="885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063680" y="1918120"/>
                          <a:ext cx="323332" cy="420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149626"/>
                </p:ext>
              </p:extLst>
            </p:nvPr>
          </p:nvGraphicFramePr>
          <p:xfrm>
            <a:off x="3048130" y="2362767"/>
            <a:ext cx="323850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8560" imgH="164880" progId="Equation.DSMT4">
                    <p:embed/>
                  </p:oleObj>
                </mc:Choice>
                <mc:Fallback>
                  <p:oleObj name="Equation" r:id="rId16" imgW="88560" imgH="16488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130" y="2362767"/>
                          <a:ext cx="323850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90956"/>
                </p:ext>
              </p:extLst>
            </p:nvPr>
          </p:nvGraphicFramePr>
          <p:xfrm>
            <a:off x="4202113" y="1894155"/>
            <a:ext cx="393938" cy="4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90440" progId="Equation.DSMT4">
                    <p:embed/>
                  </p:oleObj>
                </mc:Choice>
                <mc:Fallback>
                  <p:oleObj name="Equation" r:id="rId18" imgW="126720" imgH="19044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113" y="1894155"/>
                          <a:ext cx="393938" cy="4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4566396"/>
                </p:ext>
              </p:extLst>
            </p:nvPr>
          </p:nvGraphicFramePr>
          <p:xfrm>
            <a:off x="4202351" y="2366736"/>
            <a:ext cx="393700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720" imgH="190440" progId="Equation.DSMT4">
                    <p:embed/>
                  </p:oleObj>
                </mc:Choice>
                <mc:Fallback>
                  <p:oleObj name="Equation" r:id="rId20" imgW="126720" imgH="19044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351" y="2366736"/>
                          <a:ext cx="393700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914400" y="332895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并用矩阵乘法表示出</a:t>
            </a:r>
          </a:p>
        </p:txBody>
      </p:sp>
      <p:sp>
        <p:nvSpPr>
          <p:cNvPr id="43" name="矩形 42"/>
          <p:cNvSpPr/>
          <p:nvPr/>
        </p:nvSpPr>
        <p:spPr>
          <a:xfrm>
            <a:off x="3776000" y="332984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从城市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67011"/>
              </p:ext>
            </p:extLst>
          </p:nvPr>
        </p:nvGraphicFramePr>
        <p:xfrm>
          <a:off x="4798529" y="3364475"/>
          <a:ext cx="323332" cy="4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8560" imgH="164880" progId="Equation.DSMT4">
                  <p:embed/>
                </p:oleObj>
              </mc:Choice>
              <mc:Fallback>
                <p:oleObj name="Equation" r:id="rId22" imgW="88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98529" y="3364475"/>
                        <a:ext cx="323332" cy="42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770902"/>
              </p:ext>
            </p:extLst>
          </p:nvPr>
        </p:nvGraphicFramePr>
        <p:xfrm>
          <a:off x="3257006" y="4068519"/>
          <a:ext cx="393938" cy="4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6720" imgH="190440" progId="Equation.DSMT4">
                  <p:embed/>
                </p:oleObj>
              </mc:Choice>
              <mc:Fallback>
                <p:oleObj name="Equation" r:id="rId2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006" y="4068519"/>
                        <a:ext cx="393938" cy="4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FD81C9C-7828-B74F-B73C-6C586272AC11}"/>
                  </a:ext>
                </a:extLst>
              </p:cNvPr>
              <p:cNvSpPr txBox="1"/>
              <p:nvPr/>
            </p:nvSpPr>
            <p:spPr>
              <a:xfrm>
                <a:off x="1482722" y="4773309"/>
                <a:ext cx="2168222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CN" sz="2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zh-CN" sz="2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kumimoji="1" lang="zh-CN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FD81C9C-7828-B74F-B73C-6C586272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22" y="4773309"/>
                <a:ext cx="2168222" cy="1379608"/>
              </a:xfrm>
              <a:prstGeom prst="rect">
                <a:avLst/>
              </a:prstGeom>
              <a:blipFill>
                <a:blip r:embed="rId27"/>
                <a:stretch>
                  <a:fillRect b="-5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B7D1477-2F84-EC48-92B3-B6D592C2216C}"/>
                  </a:ext>
                </a:extLst>
              </p:cNvPr>
              <p:cNvSpPr txBox="1"/>
              <p:nvPr/>
            </p:nvSpPr>
            <p:spPr>
              <a:xfrm>
                <a:off x="3785522" y="4773309"/>
                <a:ext cx="2573782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kumimoji="1" lang="en-US" altLang="zh-C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CN" sz="2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zh-CN" sz="2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kumimoji="1" lang="zh-CN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B7D1477-2F84-EC48-92B3-B6D592C22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522" y="4773309"/>
                <a:ext cx="2573782" cy="1379608"/>
              </a:xfrm>
              <a:prstGeom prst="rect">
                <a:avLst/>
              </a:prstGeom>
              <a:blipFill>
                <a:blip r:embed="rId28"/>
                <a:stretch>
                  <a:fillRect l="-980" b="-5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文本框 6"/>
          <p:cNvSpPr txBox="1"/>
          <p:nvPr/>
        </p:nvSpPr>
        <p:spPr>
          <a:xfrm>
            <a:off x="563819" y="800303"/>
            <a:ext cx="308252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四、矩阵的转置</a:t>
            </a:r>
          </a:p>
        </p:txBody>
      </p:sp>
      <p:sp>
        <p:nvSpPr>
          <p:cNvPr id="41" name="矩形 40"/>
          <p:cNvSpPr/>
          <p:nvPr/>
        </p:nvSpPr>
        <p:spPr>
          <a:xfrm>
            <a:off x="17356" y="4127278"/>
            <a:ext cx="7479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得一个         矩阵                            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endParaRPr lang="zh-CN" altLang="en-US" sz="2400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835717"/>
              </p:ext>
            </p:extLst>
          </p:nvPr>
        </p:nvGraphicFramePr>
        <p:xfrm>
          <a:off x="963928" y="4192943"/>
          <a:ext cx="80888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139680" progId="Equation.DSMT4">
                  <p:embed/>
                </p:oleObj>
              </mc:Choice>
              <mc:Fallback>
                <p:oleObj name="Equation" r:id="rId2" imgW="3553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28" y="4192943"/>
                        <a:ext cx="808887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546716" y="162451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41970" y="3988778"/>
            <a:ext cx="3902030" cy="1200329"/>
            <a:chOff x="8005664" y="4304654"/>
            <a:chExt cx="5202707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8005664" y="4304654"/>
              <a:ext cx="52027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称为   的转置矩阵，记作    </a:t>
              </a:r>
              <a:endParaRPr lang="en-US" altLang="zh-CN" sz="2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或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).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533579"/>
                </p:ext>
              </p:extLst>
            </p:nvPr>
          </p:nvGraphicFramePr>
          <p:xfrm>
            <a:off x="8939051" y="4417548"/>
            <a:ext cx="399484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9051" y="4417548"/>
                          <a:ext cx="399484" cy="43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81412"/>
              </p:ext>
            </p:extLst>
          </p:nvPr>
        </p:nvGraphicFramePr>
        <p:xfrm>
          <a:off x="8630816" y="4072008"/>
          <a:ext cx="3978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190440" progId="Equation.DSMT4">
                  <p:embed/>
                </p:oleObj>
              </mc:Choice>
              <mc:Fallback>
                <p:oleObj name="Equation" r:id="rId6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30816" y="4072008"/>
                        <a:ext cx="3978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35328"/>
              </p:ext>
            </p:extLst>
          </p:nvPr>
        </p:nvGraphicFramePr>
        <p:xfrm>
          <a:off x="5708471" y="4588942"/>
          <a:ext cx="38716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190440" progId="Equation.DSMT4">
                  <p:embed/>
                </p:oleObj>
              </mc:Choice>
              <mc:Fallback>
                <p:oleObj name="Equation" r:id="rId8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1" y="4588942"/>
                        <a:ext cx="38716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8EBDAD2-FAE2-BD48-8EB8-A81822FD1190}"/>
              </a:ext>
            </a:extLst>
          </p:cNvPr>
          <p:cNvGrpSpPr/>
          <p:nvPr/>
        </p:nvGrpSpPr>
        <p:grpSpPr>
          <a:xfrm>
            <a:off x="631493" y="800303"/>
            <a:ext cx="7997384" cy="2795151"/>
            <a:chOff x="631493" y="800303"/>
            <a:chExt cx="7997384" cy="2795151"/>
          </a:xfrm>
        </p:grpSpPr>
        <p:grpSp>
          <p:nvGrpSpPr>
            <p:cNvPr id="35" name="组合 34"/>
            <p:cNvGrpSpPr/>
            <p:nvPr/>
          </p:nvGrpSpPr>
          <p:grpSpPr>
            <a:xfrm>
              <a:off x="631493" y="800303"/>
              <a:ext cx="7997384" cy="2196000"/>
              <a:chOff x="1895866" y="927358"/>
              <a:chExt cx="9144170" cy="2196000"/>
            </a:xfrm>
          </p:grpSpPr>
          <p:sp>
            <p:nvSpPr>
              <p:cNvPr id="36" name="Text Box 3"/>
              <p:cNvSpPr txBox="1">
                <a:spLocks noChangeArrowheads="1"/>
              </p:cNvSpPr>
              <p:nvPr/>
            </p:nvSpPr>
            <p:spPr bwMode="auto">
              <a:xfrm>
                <a:off x="1895866" y="1765323"/>
                <a:ext cx="914417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solidFill>
                      <a:schemeClr val="accent1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zh-CN" altLang="en-US" b="1" dirty="0">
                    <a:latin typeface="微软雅黑" pitchFamily="34" charset="-122"/>
                    <a:ea typeface="微软雅黑" pitchFamily="34" charset="-122"/>
                  </a:rPr>
                  <a:t>   把一个          矩阵                                    行列互换，</a:t>
                </a:r>
              </a:p>
            </p:txBody>
          </p:sp>
          <p:graphicFrame>
            <p:nvGraphicFramePr>
              <p:cNvPr id="37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7403194"/>
                  </p:ext>
                </p:extLst>
              </p:nvPr>
            </p:nvGraphicFramePr>
            <p:xfrm>
              <a:off x="4077371" y="1812075"/>
              <a:ext cx="1020027" cy="41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55320" imgH="139680" progId="Equation.DSMT4">
                      <p:embed/>
                    </p:oleObj>
                  </mc:Choice>
                  <mc:Fallback>
                    <p:oleObj name="Equation" r:id="rId10" imgW="3553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7371" y="1812075"/>
                            <a:ext cx="1020027" cy="414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8348788"/>
                  </p:ext>
                </p:extLst>
              </p:nvPr>
            </p:nvGraphicFramePr>
            <p:xfrm>
              <a:off x="5713838" y="927358"/>
              <a:ext cx="3768442" cy="21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612800" imgH="939600" progId="Equation.DSMT4">
                      <p:embed/>
                    </p:oleObj>
                  </mc:Choice>
                  <mc:Fallback>
                    <p:oleObj name="Equation" r:id="rId12" imgW="16128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3838" y="927358"/>
                            <a:ext cx="3768442" cy="2196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D8BC4C7-9744-1C48-9AA5-1C713EB77163}"/>
                </a:ext>
              </a:extLst>
            </p:cNvPr>
            <p:cNvSpPr txBox="1"/>
            <p:nvPr/>
          </p:nvSpPr>
          <p:spPr>
            <a:xfrm>
              <a:off x="5942010" y="8535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83D7BDD-7720-7F4C-8418-6062C2A4FFE5}"/>
                </a:ext>
              </a:extLst>
            </p:cNvPr>
            <p:cNvSpPr txBox="1"/>
            <p:nvPr/>
          </p:nvSpPr>
          <p:spPr>
            <a:xfrm>
              <a:off x="5942010" y="14190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28F51DF-BBD0-EE42-864D-182F0920A22F}"/>
                </a:ext>
              </a:extLst>
            </p:cNvPr>
            <p:cNvSpPr txBox="1"/>
            <p:nvPr/>
          </p:nvSpPr>
          <p:spPr>
            <a:xfrm>
              <a:off x="5944491" y="25020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3400276-861C-5842-8A7B-C25B81016A0B}"/>
                </a:ext>
              </a:extLst>
            </p:cNvPr>
            <p:cNvSpPr txBox="1"/>
            <p:nvPr/>
          </p:nvSpPr>
          <p:spPr>
            <a:xfrm>
              <a:off x="4709348" y="2029266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210B62C-3E6E-0D43-9914-03F932DE41E8}"/>
                </a:ext>
              </a:extLst>
            </p:cNvPr>
            <p:cNvSpPr txBox="1"/>
            <p:nvPr/>
          </p:nvSpPr>
          <p:spPr>
            <a:xfrm>
              <a:off x="5383116" y="2029265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5E13AFD-5793-0541-B407-0CFE756E9842}"/>
                </a:ext>
              </a:extLst>
            </p:cNvPr>
            <p:cNvSpPr txBox="1"/>
            <p:nvPr/>
          </p:nvSpPr>
          <p:spPr>
            <a:xfrm>
              <a:off x="6680036" y="2029264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C5AA029-41FB-7645-A11B-F84A94913673}"/>
                </a:ext>
              </a:extLst>
            </p:cNvPr>
            <p:cNvSpPr txBox="1"/>
            <p:nvPr/>
          </p:nvSpPr>
          <p:spPr>
            <a:xfrm>
              <a:off x="3970647" y="322612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1A6C77-76D1-1941-956D-E267B6BB5767}"/>
              </a:ext>
            </a:extLst>
          </p:cNvPr>
          <p:cNvGrpSpPr/>
          <p:nvPr/>
        </p:nvGrpSpPr>
        <p:grpSpPr>
          <a:xfrm>
            <a:off x="2402906" y="3064298"/>
            <a:ext cx="2906211" cy="2587625"/>
            <a:chOff x="2402906" y="3064298"/>
            <a:chExt cx="2906211" cy="2587625"/>
          </a:xfrm>
        </p:grpSpPr>
        <p:graphicFrame>
          <p:nvGraphicFramePr>
            <p:cNvPr id="3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8494972"/>
                </p:ext>
              </p:extLst>
            </p:nvPr>
          </p:nvGraphicFramePr>
          <p:xfrm>
            <a:off x="2402906" y="3064298"/>
            <a:ext cx="2906211" cy="2587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20480" imgH="939600" progId="Equation.DSMT4">
                    <p:embed/>
                  </p:oleObj>
                </mc:Choice>
                <mc:Fallback>
                  <p:oleObj name="Equation" r:id="rId14" imgW="132048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906" y="3064298"/>
                          <a:ext cx="2906211" cy="2587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FCF224E-65A2-0A48-A4A5-426C4DC05FCC}"/>
                </a:ext>
              </a:extLst>
            </p:cNvPr>
            <p:cNvSpPr txBox="1"/>
            <p:nvPr/>
          </p:nvSpPr>
          <p:spPr>
            <a:xfrm>
              <a:off x="3970647" y="38333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4E68127-2123-BA4B-8937-A042D703B5B6}"/>
                </a:ext>
              </a:extLst>
            </p:cNvPr>
            <p:cNvSpPr txBox="1"/>
            <p:nvPr/>
          </p:nvSpPr>
          <p:spPr>
            <a:xfrm>
              <a:off x="3970647" y="50809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B02FC94-2776-5F4A-A40F-8322C52032F1}"/>
                </a:ext>
              </a:extLst>
            </p:cNvPr>
            <p:cNvSpPr txBox="1"/>
            <p:nvPr/>
          </p:nvSpPr>
          <p:spPr>
            <a:xfrm>
              <a:off x="2671534" y="4588942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9D08AD2-ABD1-464E-9B64-5C33D30577DC}"/>
                </a:ext>
              </a:extLst>
            </p:cNvPr>
            <p:cNvSpPr txBox="1"/>
            <p:nvPr/>
          </p:nvSpPr>
          <p:spPr>
            <a:xfrm>
              <a:off x="3305649" y="4588942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54094F1-33ED-0447-B4BC-E13BE5FB5B9D}"/>
                </a:ext>
              </a:extLst>
            </p:cNvPr>
            <p:cNvSpPr txBox="1"/>
            <p:nvPr/>
          </p:nvSpPr>
          <p:spPr>
            <a:xfrm>
              <a:off x="4630185" y="4588942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48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666820" y="99668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运算规律</a:t>
            </a:r>
          </a:p>
        </p:txBody>
      </p: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1528594" y="1472514"/>
            <a:ext cx="6878241" cy="461963"/>
            <a:chOff x="437" y="2438"/>
            <a:chExt cx="5777" cy="291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37" y="2438"/>
              <a:ext cx="57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（假定所有运算合法，       是同阶矩阵，         ）</a:t>
              </a:r>
            </a:p>
          </p:txBody>
        </p:sp>
        <p:graphicFrame>
          <p:nvGraphicFramePr>
            <p:cNvPr id="4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483018"/>
                </p:ext>
              </p:extLst>
            </p:nvPr>
          </p:nvGraphicFramePr>
          <p:xfrm>
            <a:off x="3125" y="2467"/>
            <a:ext cx="4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34680" imgH="368280" progId="Equation.DSMT4">
                    <p:embed/>
                  </p:oleObj>
                </mc:Choice>
                <mc:Fallback>
                  <p:oleObj name="Equation" r:id="rId2" imgW="63468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2467"/>
                          <a:ext cx="4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849319"/>
                </p:ext>
              </p:extLst>
            </p:nvPr>
          </p:nvGraphicFramePr>
          <p:xfrm>
            <a:off x="5089" y="2483"/>
            <a:ext cx="69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88840" imgH="317160" progId="Equation.DSMT4">
                    <p:embed/>
                  </p:oleObj>
                </mc:Choice>
                <mc:Fallback>
                  <p:oleObj name="Equation" r:id="rId4" imgW="8888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2483"/>
                          <a:ext cx="69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19"/>
          <p:cNvGrpSpPr>
            <a:grpSpLocks/>
          </p:cNvGrpSpPr>
          <p:nvPr/>
        </p:nvGrpSpPr>
        <p:grpSpPr bwMode="auto">
          <a:xfrm>
            <a:off x="1528593" y="2012132"/>
            <a:ext cx="2721771" cy="647700"/>
            <a:chOff x="156" y="2763"/>
            <a:chExt cx="2286" cy="408"/>
          </a:xfrm>
        </p:grpSpPr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156" y="2822"/>
              <a:ext cx="2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                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4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485431"/>
                </p:ext>
              </p:extLst>
            </p:nvPr>
          </p:nvGraphicFramePr>
          <p:xfrm>
            <a:off x="875" y="2763"/>
            <a:ext cx="117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85720" imgH="647640" progId="Equation.DSMT4">
                    <p:embed/>
                  </p:oleObj>
                </mc:Choice>
                <mc:Fallback>
                  <p:oleObj name="Equation" r:id="rId6" imgW="148572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2763"/>
                          <a:ext cx="117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1528593" y="2737489"/>
            <a:ext cx="3727846" cy="461963"/>
            <a:chOff x="2517" y="2829"/>
            <a:chExt cx="3131" cy="291"/>
          </a:xfrm>
        </p:grpSpPr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517" y="2829"/>
              <a:ext cx="31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                           </a:t>
              </a: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5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7476644"/>
                </p:ext>
              </p:extLst>
            </p:nvPr>
          </p:nvGraphicFramePr>
          <p:xfrm>
            <a:off x="3208" y="2830"/>
            <a:ext cx="20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30240" imgH="457200" progId="Equation.DSMT4">
                    <p:embed/>
                  </p:oleObj>
                </mc:Choice>
                <mc:Fallback>
                  <p:oleObj name="Equation" r:id="rId8" imgW="27302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2830"/>
                          <a:ext cx="20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25"/>
          <p:cNvGrpSpPr>
            <a:grpSpLocks/>
          </p:cNvGrpSpPr>
          <p:nvPr/>
        </p:nvGrpSpPr>
        <p:grpSpPr bwMode="auto">
          <a:xfrm>
            <a:off x="1528593" y="3913563"/>
            <a:ext cx="2996802" cy="558800"/>
            <a:chOff x="2517" y="3262"/>
            <a:chExt cx="2517" cy="352"/>
          </a:xfrm>
        </p:grpSpPr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2517" y="3293"/>
              <a:ext cx="2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                   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5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690946"/>
                </p:ext>
              </p:extLst>
            </p:nvPr>
          </p:nvGraphicFramePr>
          <p:xfrm>
            <a:off x="3200" y="3262"/>
            <a:ext cx="148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82600" imgH="558720" progId="Equation.DSMT4">
                    <p:embed/>
                  </p:oleObj>
                </mc:Choice>
                <mc:Fallback>
                  <p:oleObj name="Equation" r:id="rId10" imgW="208260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" y="3262"/>
                          <a:ext cx="148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Group 28"/>
          <p:cNvGrpSpPr>
            <a:grpSpLocks/>
          </p:cNvGrpSpPr>
          <p:nvPr/>
        </p:nvGrpSpPr>
        <p:grpSpPr bwMode="auto">
          <a:xfrm>
            <a:off x="1528594" y="3277107"/>
            <a:ext cx="3087292" cy="558800"/>
            <a:chOff x="156" y="3252"/>
            <a:chExt cx="2593" cy="352"/>
          </a:xfrm>
        </p:grpSpPr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6" y="3283"/>
              <a:ext cx="25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                     </a:t>
              </a: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5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562618"/>
                </p:ext>
              </p:extLst>
            </p:nvPr>
          </p:nvGraphicFramePr>
          <p:xfrm>
            <a:off x="837" y="3252"/>
            <a:ext cx="161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66600" imgH="558720" progId="Equation.DSMT4">
                    <p:embed/>
                  </p:oleObj>
                </mc:Choice>
                <mc:Fallback>
                  <p:oleObj name="Equation" r:id="rId12" imgW="186660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3252"/>
                          <a:ext cx="161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Rectangle 32"/>
          <p:cNvSpPr>
            <a:spLocks noChangeArrowheads="1"/>
          </p:cNvSpPr>
          <p:nvPr/>
        </p:nvSpPr>
        <p:spPr bwMode="auto">
          <a:xfrm>
            <a:off x="1528594" y="4646856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一般地</a:t>
            </a:r>
          </a:p>
        </p:txBody>
      </p:sp>
      <p:grpSp>
        <p:nvGrpSpPr>
          <p:cNvPr id="38" name="组合 3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C4A6666-D494-F34F-94E9-495CC13714D3}"/>
              </a:ext>
            </a:extLst>
          </p:cNvPr>
          <p:cNvGrpSpPr/>
          <p:nvPr/>
        </p:nvGrpSpPr>
        <p:grpSpPr>
          <a:xfrm>
            <a:off x="2889478" y="4549721"/>
            <a:ext cx="4202564" cy="558800"/>
            <a:chOff x="2711420" y="4520176"/>
            <a:chExt cx="4202564" cy="558800"/>
          </a:xfrm>
        </p:grpSpPr>
        <p:graphicFrame>
          <p:nvGraphicFramePr>
            <p:cNvPr id="6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176830"/>
                </p:ext>
              </p:extLst>
            </p:nvPr>
          </p:nvGraphicFramePr>
          <p:xfrm>
            <a:off x="2711420" y="4520176"/>
            <a:ext cx="4202564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194080" imgH="558720" progId="Equation.DSMT4">
                    <p:embed/>
                  </p:oleObj>
                </mc:Choice>
                <mc:Fallback>
                  <p:oleObj name="Equation" r:id="rId14" imgW="519408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420" y="4520176"/>
                          <a:ext cx="4202564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C8E1640-436F-EE40-9710-9AD8441B4542}"/>
                </a:ext>
              </a:extLst>
            </p:cNvPr>
            <p:cNvSpPr txBox="1"/>
            <p:nvPr/>
          </p:nvSpPr>
          <p:spPr>
            <a:xfrm>
              <a:off x="3302030" y="45678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BFA83F2-5A8F-104C-9CCC-F808B45D2D2A}"/>
                </a:ext>
              </a:extLst>
            </p:cNvPr>
            <p:cNvSpPr txBox="1"/>
            <p:nvPr/>
          </p:nvSpPr>
          <p:spPr>
            <a:xfrm>
              <a:off x="5771889" y="45678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1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27683" y="1320737"/>
            <a:ext cx="1057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8</a:t>
            </a:r>
            <a:endParaRPr kumimoji="1" lang="en-US" altLang="zh-CN" sz="2400" dirty="0">
              <a:solidFill>
                <a:schemeClr val="accent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748142" y="769303"/>
            <a:ext cx="4614862" cy="1549400"/>
            <a:chOff x="839" y="129"/>
            <a:chExt cx="3876" cy="976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166886"/>
                </p:ext>
              </p:extLst>
            </p:nvPr>
          </p:nvGraphicFramePr>
          <p:xfrm>
            <a:off x="4099" y="481"/>
            <a:ext cx="6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760" imgH="457200" progId="Equation.DSMT4">
                    <p:embed/>
                  </p:oleObj>
                </mc:Choice>
                <mc:Fallback>
                  <p:oleObj name="Equation" r:id="rId2" imgW="9777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" y="481"/>
                          <a:ext cx="6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839" y="472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已知</a:t>
              </a:r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511698"/>
                </p:ext>
              </p:extLst>
            </p:nvPr>
          </p:nvGraphicFramePr>
          <p:xfrm>
            <a:off x="1511" y="129"/>
            <a:ext cx="2224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30520" imgH="1549080" progId="Equation.DSMT4">
                    <p:embed/>
                  </p:oleObj>
                </mc:Choice>
                <mc:Fallback>
                  <p:oleObj name="Equation" r:id="rId4" imgW="3530520" imgH="1549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129"/>
                          <a:ext cx="2224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44256" y="2392137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解：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79542"/>
              </p:ext>
            </p:extLst>
          </p:nvPr>
        </p:nvGraphicFramePr>
        <p:xfrm>
          <a:off x="5548263" y="2616347"/>
          <a:ext cx="250405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87440" imgH="1015920" progId="Equation.DSMT4">
                  <p:embed/>
                </p:oleObj>
              </mc:Choice>
              <mc:Fallback>
                <p:oleObj name="Equation" r:id="rId6" imgW="318744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263" y="2616347"/>
                        <a:ext cx="250405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69098"/>
              </p:ext>
            </p:extLst>
          </p:nvPr>
        </p:nvGraphicFramePr>
        <p:xfrm>
          <a:off x="3165706" y="4311335"/>
          <a:ext cx="225944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1015920" progId="Equation.DSMT4">
                  <p:embed/>
                </p:oleObj>
              </mc:Choice>
              <mc:Fallback>
                <p:oleObj name="Equation" r:id="rId8" imgW="28954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706" y="4311335"/>
                        <a:ext cx="225944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80304"/>
              </p:ext>
            </p:extLst>
          </p:nvPr>
        </p:nvGraphicFramePr>
        <p:xfrm>
          <a:off x="1623442" y="2385514"/>
          <a:ext cx="230474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46240" imgH="1549080" progId="Equation.DSMT4">
                  <p:embed/>
                </p:oleObj>
              </mc:Choice>
              <mc:Fallback>
                <p:oleObj name="Equation" r:id="rId10" imgW="294624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442" y="2385514"/>
                        <a:ext cx="230474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603429"/>
              </p:ext>
            </p:extLst>
          </p:nvPr>
        </p:nvGraphicFramePr>
        <p:xfrm>
          <a:off x="1623443" y="4590735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57400" imgH="457200" progId="Equation.DSMT4">
                  <p:embed/>
                </p:oleObj>
              </mc:Choice>
              <mc:Fallback>
                <p:oleObj name="Equation" r:id="rId12" imgW="2057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443" y="4590735"/>
                        <a:ext cx="1543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14789"/>
              </p:ext>
            </p:extLst>
          </p:nvPr>
        </p:nvGraphicFramePr>
        <p:xfrm>
          <a:off x="5548263" y="4295066"/>
          <a:ext cx="1889889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71520" imgH="1015920" progId="Equation.DSMT4">
                  <p:embed/>
                </p:oleObj>
              </mc:Choice>
              <mc:Fallback>
                <p:oleObj name="Equation" r:id="rId14" imgW="21715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263" y="4295066"/>
                        <a:ext cx="1889889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07508"/>
              </p:ext>
            </p:extLst>
          </p:nvPr>
        </p:nvGraphicFramePr>
        <p:xfrm>
          <a:off x="3912914" y="2385514"/>
          <a:ext cx="138912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63560" imgH="1549080" progId="Equation.DSMT4">
                  <p:embed/>
                </p:oleObj>
              </mc:Choice>
              <mc:Fallback>
                <p:oleObj name="Equation" r:id="rId16" imgW="166356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914" y="2385514"/>
                        <a:ext cx="138912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5155475" y="1333990"/>
            <a:ext cx="5393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求</a:t>
            </a:r>
            <a:endParaRPr kumimoji="1" lang="en-US" altLang="zh-CN" sz="2400" b="1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055820" y="29743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</a:p>
        </p:txBody>
      </p:sp>
      <p:sp>
        <p:nvSpPr>
          <p:cNvPr id="4" name="矩形 3"/>
          <p:cNvSpPr/>
          <p:nvPr/>
        </p:nvSpPr>
        <p:spPr>
          <a:xfrm>
            <a:off x="7984817" y="3020515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438152" y="4488259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3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30" grpId="0"/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58672" y="1279841"/>
            <a:ext cx="8191818" cy="1104265"/>
            <a:chOff x="1861" y="2846"/>
            <a:chExt cx="16382" cy="1739"/>
          </a:xfrm>
        </p:grpSpPr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512" y="3385"/>
            <a:ext cx="2799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914400" imgH="215900" progId="Equation.KSEE3">
                    <p:embed/>
                  </p:oleObj>
                </mc:Choice>
                <mc:Fallback>
                  <p:oleObj r:id="rId2" imgW="9144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512" y="3385"/>
                          <a:ext cx="2799" cy="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861" y="3326"/>
              <a:ext cx="1638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                                             ，且         ，</a:t>
              </a: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002653"/>
                </p:ext>
              </p:extLst>
            </p:nvPr>
          </p:nvGraphicFramePr>
          <p:xfrm>
            <a:off x="4844" y="2846"/>
            <a:ext cx="7766" cy="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527300" imgH="457200" progId="Equation.KSEE3">
                    <p:embed/>
                  </p:oleObj>
                </mc:Choice>
                <mc:Fallback>
                  <p:oleObj r:id="rId4" imgW="2527300" imgH="4572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44" y="2846"/>
                          <a:ext cx="7766" cy="17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6076471"/>
                </p:ext>
              </p:extLst>
            </p:nvPr>
          </p:nvGraphicFramePr>
          <p:xfrm>
            <a:off x="14065" y="3365"/>
            <a:ext cx="1528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05765" imgH="165100" progId="Equation.KSEE3">
                    <p:embed/>
                  </p:oleObj>
                </mc:Choice>
                <mc:Fallback>
                  <p:oleObj r:id="rId6" imgW="405765" imgH="1651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065" y="3365"/>
                          <a:ext cx="1528" cy="6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581787" y="2534918"/>
            <a:ext cx="1860233" cy="533400"/>
            <a:chOff x="4236" y="5244"/>
            <a:chExt cx="3906" cy="840"/>
          </a:xfrm>
        </p:grpSpPr>
        <p:sp>
          <p:nvSpPr>
            <p:cNvPr id="12" name="文本框 11"/>
            <p:cNvSpPr txBox="1"/>
            <p:nvPr/>
          </p:nvSpPr>
          <p:spPr>
            <a:xfrm>
              <a:off x="4236" y="5302"/>
              <a:ext cx="39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4232"/>
                </p:ext>
              </p:extLst>
            </p:nvPr>
          </p:nvGraphicFramePr>
          <p:xfrm>
            <a:off x="5359" y="5244"/>
            <a:ext cx="2205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33400" imgH="203200" progId="Equation.KSEE3">
                    <p:embed/>
                  </p:oleObj>
                </mc:Choice>
                <mc:Fallback>
                  <p:oleObj r:id="rId8" imgW="533400" imgH="203200" progId="Equation.KSEE3">
                    <p:embed/>
                    <p:pic>
                      <p:nvPicPr>
                        <p:cNvPr id="0" name="图片 205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59" y="5244"/>
                          <a:ext cx="2205" cy="8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/>
          <p:cNvSpPr txBox="1"/>
          <p:nvPr/>
        </p:nvSpPr>
        <p:spPr>
          <a:xfrm>
            <a:off x="1562153" y="3347400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解：</a:t>
            </a:r>
          </a:p>
        </p:txBody>
      </p:sp>
      <p:sp>
        <p:nvSpPr>
          <p:cNvPr id="5128" name="任意多边形 5127"/>
          <p:cNvSpPr/>
          <p:nvPr/>
        </p:nvSpPr>
        <p:spPr>
          <a:xfrm>
            <a:off x="3726839" y="963824"/>
            <a:ext cx="1897062" cy="620817"/>
          </a:xfrm>
          <a:custGeom>
            <a:avLst/>
            <a:gdLst/>
            <a:ahLst/>
            <a:cxnLst/>
            <a:rect l="0" t="0" r="0" b="0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19050" cap="flat" cmpd="sng">
            <a:solidFill>
              <a:srgbClr val="22ABD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任意多边形 5129"/>
          <p:cNvSpPr/>
          <p:nvPr/>
        </p:nvSpPr>
        <p:spPr>
          <a:xfrm>
            <a:off x="3770233" y="2188843"/>
            <a:ext cx="2094548" cy="612775"/>
          </a:xfrm>
          <a:custGeom>
            <a:avLst/>
            <a:gdLst/>
            <a:ahLst/>
            <a:cxnLst/>
            <a:rect l="0" t="0" r="0" b="0"/>
            <a:pathLst>
              <a:path w="1920" h="392">
                <a:moveTo>
                  <a:pt x="0" y="0"/>
                </a:moveTo>
                <a:cubicBezTo>
                  <a:pt x="440" y="188"/>
                  <a:pt x="880" y="376"/>
                  <a:pt x="1200" y="384"/>
                </a:cubicBezTo>
                <a:cubicBezTo>
                  <a:pt x="1520" y="392"/>
                  <a:pt x="1800" y="104"/>
                  <a:pt x="1920" y="48"/>
                </a:cubicBezTo>
              </a:path>
            </a:pathLst>
          </a:custGeom>
          <a:noFill/>
          <a:ln w="19050" cap="flat" cmpd="sng">
            <a:solidFill>
              <a:srgbClr val="22ABD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257481" y="2179318"/>
            <a:ext cx="2067878" cy="622300"/>
          </a:xfrm>
          <a:custGeom>
            <a:avLst/>
            <a:gdLst/>
            <a:ahLst/>
            <a:cxnLst/>
            <a:rect l="0" t="0" r="0" b="0"/>
            <a:pathLst>
              <a:path w="1920" h="392">
                <a:moveTo>
                  <a:pt x="0" y="0"/>
                </a:moveTo>
                <a:cubicBezTo>
                  <a:pt x="440" y="188"/>
                  <a:pt x="880" y="376"/>
                  <a:pt x="1200" y="384"/>
                </a:cubicBezTo>
                <a:cubicBezTo>
                  <a:pt x="1520" y="392"/>
                  <a:pt x="1800" y="104"/>
                  <a:pt x="1920" y="48"/>
                </a:cubicBezTo>
              </a:path>
            </a:pathLst>
          </a:custGeom>
          <a:noFill/>
          <a:ln w="19050" cap="flat" cmpd="sng">
            <a:solidFill>
              <a:srgbClr val="22ABD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323857" y="974968"/>
            <a:ext cx="2021391" cy="609673"/>
          </a:xfrm>
          <a:custGeom>
            <a:avLst/>
            <a:gdLst/>
            <a:ahLst/>
            <a:cxnLst/>
            <a:rect l="0" t="0" r="0" b="0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19050" cap="flat" cmpd="sng">
            <a:solidFill>
              <a:srgbClr val="22ABD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75798"/>
              </p:ext>
            </p:extLst>
          </p:nvPr>
        </p:nvGraphicFramePr>
        <p:xfrm>
          <a:off x="5118807" y="3237544"/>
          <a:ext cx="1011079" cy="236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20700" imgH="914400" progId="Equation.KSEE3">
                  <p:embed/>
                </p:oleObj>
              </mc:Choice>
              <mc:Fallback>
                <p:oleObj r:id="rId10" imgW="520700" imgH="9144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18807" y="3237544"/>
                        <a:ext cx="1011079" cy="236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3996761" y="4224969"/>
            <a:ext cx="995363" cy="2451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32060"/>
              </p:ext>
            </p:extLst>
          </p:nvPr>
        </p:nvGraphicFramePr>
        <p:xfrm>
          <a:off x="2090043" y="3347399"/>
          <a:ext cx="359569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914400" progId="Equation.DSMT4">
                  <p:embed/>
                </p:oleObj>
              </mc:Choice>
              <mc:Fallback>
                <p:oleObj name="Equation" r:id="rId12" imgW="1904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90043" y="3347399"/>
                        <a:ext cx="359569" cy="230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5460"/>
              </p:ext>
            </p:extLst>
          </p:nvPr>
        </p:nvGraphicFramePr>
        <p:xfrm>
          <a:off x="2290693" y="3347399"/>
          <a:ext cx="112821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1320" imgH="177480" progId="Equation.DSMT4">
                  <p:embed/>
                </p:oleObj>
              </mc:Choice>
              <mc:Fallback>
                <p:oleObj name="Equation" r:id="rId14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90693" y="3347399"/>
                        <a:ext cx="1128212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4218"/>
              </p:ext>
            </p:extLst>
          </p:nvPr>
        </p:nvGraphicFramePr>
        <p:xfrm>
          <a:off x="2290693" y="3994467"/>
          <a:ext cx="127864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7640" imgH="177480" progId="Equation.DSMT4">
                  <p:embed/>
                </p:oleObj>
              </mc:Choice>
              <mc:Fallback>
                <p:oleObj name="Equation" r:id="rId16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90693" y="3994467"/>
                        <a:ext cx="1278644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73142"/>
              </p:ext>
            </p:extLst>
          </p:nvPr>
        </p:nvGraphicFramePr>
        <p:xfrm>
          <a:off x="2290693" y="4573904"/>
          <a:ext cx="110314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58720" imgH="177480" progId="Equation.DSMT4">
                  <p:embed/>
                </p:oleObj>
              </mc:Choice>
              <mc:Fallback>
                <p:oleObj name="Equation" r:id="rId18" imgW="558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90693" y="4573904"/>
                        <a:ext cx="1103144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64898"/>
              </p:ext>
            </p:extLst>
          </p:nvPr>
        </p:nvGraphicFramePr>
        <p:xfrm>
          <a:off x="2290693" y="5183504"/>
          <a:ext cx="110314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8720" imgH="177480" progId="Equation.DSMT4">
                  <p:embed/>
                </p:oleObj>
              </mc:Choice>
              <mc:Fallback>
                <p:oleObj name="Equation" r:id="rId20" imgW="558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90693" y="5183504"/>
                        <a:ext cx="1103144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579349"/>
              </p:ext>
            </p:extLst>
          </p:nvPr>
        </p:nvGraphicFramePr>
        <p:xfrm>
          <a:off x="3325227" y="2872295"/>
          <a:ext cx="2107274" cy="20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914400" progId="Equation.DSMT4">
                  <p:embed/>
                </p:oleObj>
              </mc:Choice>
              <mc:Fallback>
                <p:oleObj name="Equation" r:id="rId2" imgW="11430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5227" y="2872295"/>
                        <a:ext cx="2107274" cy="20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897820" y="5181366"/>
            <a:ext cx="6406835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特点： 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以主对角线为对称轴的对应元素相等</a:t>
            </a:r>
            <a:r>
              <a:rPr kumimoji="1"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3565789" y="2977744"/>
            <a:ext cx="1556507" cy="185556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704813" y="3103179"/>
            <a:ext cx="396425" cy="533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V="1">
            <a:off x="3716999" y="3157109"/>
            <a:ext cx="800100" cy="958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V="1">
            <a:off x="3716999" y="3157110"/>
            <a:ext cx="1227118" cy="1513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4146632" y="3657814"/>
            <a:ext cx="800100" cy="10666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4618425" y="4223782"/>
            <a:ext cx="328307" cy="44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603252" y="2977744"/>
            <a:ext cx="49244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如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749072" y="915585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定义（对称矩阵）</a:t>
            </a:r>
          </a:p>
        </p:txBody>
      </p:sp>
      <p:grpSp>
        <p:nvGrpSpPr>
          <p:cNvPr id="37" name="Group 14"/>
          <p:cNvGrpSpPr>
            <a:grpSpLocks/>
          </p:cNvGrpSpPr>
          <p:nvPr/>
        </p:nvGrpSpPr>
        <p:grpSpPr bwMode="auto">
          <a:xfrm>
            <a:off x="1574755" y="1499068"/>
            <a:ext cx="7109498" cy="1130301"/>
            <a:chOff x="1021" y="515"/>
            <a:chExt cx="4445" cy="712"/>
          </a:xfrm>
        </p:grpSpPr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1021" y="536"/>
              <a:ext cx="44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设   为   阶方阵，若           ，即                      ，</a:t>
              </a:r>
            </a:p>
          </p:txBody>
        </p:sp>
        <p:graphicFrame>
          <p:nvGraphicFramePr>
            <p:cNvPr id="3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509582"/>
                </p:ext>
              </p:extLst>
            </p:nvPr>
          </p:nvGraphicFramePr>
          <p:xfrm>
            <a:off x="1236" y="549"/>
            <a:ext cx="23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549"/>
                          <a:ext cx="23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5473204"/>
                </p:ext>
              </p:extLst>
            </p:nvPr>
          </p:nvGraphicFramePr>
          <p:xfrm>
            <a:off x="1636" y="609"/>
            <a:ext cx="17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640" imgH="228600" progId="Equation.DSMT4">
                    <p:embed/>
                  </p:oleObj>
                </mc:Choice>
                <mc:Fallback>
                  <p:oleObj name="Equation" r:id="rId6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609"/>
                          <a:ext cx="17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1156862"/>
                </p:ext>
              </p:extLst>
            </p:nvPr>
          </p:nvGraphicFramePr>
          <p:xfrm>
            <a:off x="2783" y="540"/>
            <a:ext cx="65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41120" imgH="368280" progId="Equation.DSMT4">
                    <p:embed/>
                  </p:oleObj>
                </mc:Choice>
                <mc:Fallback>
                  <p:oleObj name="Equation" r:id="rId8" imgW="104112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540"/>
                          <a:ext cx="65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8817292"/>
                </p:ext>
              </p:extLst>
            </p:nvPr>
          </p:nvGraphicFramePr>
          <p:xfrm>
            <a:off x="3790" y="515"/>
            <a:ext cx="12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44440" imgH="495000" progId="Equation.DSMT4">
                    <p:embed/>
                  </p:oleObj>
                </mc:Choice>
                <mc:Fallback>
                  <p:oleObj name="Equation" r:id="rId10" imgW="20444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515"/>
                          <a:ext cx="128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1040" y="936"/>
              <a:ext cx="25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那么   称为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对称矩阵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.</a:t>
              </a:r>
            </a:p>
          </p:txBody>
        </p:sp>
        <p:graphicFrame>
          <p:nvGraphicFramePr>
            <p:cNvPr id="4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464340"/>
                </p:ext>
              </p:extLst>
            </p:nvPr>
          </p:nvGraphicFramePr>
          <p:xfrm>
            <a:off x="1457" y="936"/>
            <a:ext cx="23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936"/>
                          <a:ext cx="23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合 4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340711"/>
              </p:ext>
            </p:extLst>
          </p:nvPr>
        </p:nvGraphicFramePr>
        <p:xfrm>
          <a:off x="2825451" y="2785850"/>
          <a:ext cx="245444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640" imgH="2082600" progId="Equation.DSMT4">
                  <p:embed/>
                </p:oleObj>
              </mc:Choice>
              <mc:Fallback>
                <p:oleObj name="Equation" r:id="rId2" imgW="293364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451" y="2785850"/>
                        <a:ext cx="245444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007413" y="987188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定义（反对称矩阵）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57436" y="1507893"/>
            <a:ext cx="6460423" cy="1072063"/>
            <a:chOff x="3157172" y="1559051"/>
            <a:chExt cx="8613896" cy="1072063"/>
          </a:xfrm>
        </p:grpSpPr>
        <p:grpSp>
          <p:nvGrpSpPr>
            <p:cNvPr id="4" name="组合 3"/>
            <p:cNvGrpSpPr/>
            <p:nvPr/>
          </p:nvGrpSpPr>
          <p:grpSpPr>
            <a:xfrm>
              <a:off x="3157172" y="1559051"/>
              <a:ext cx="8613896" cy="469900"/>
              <a:chOff x="4721757" y="1091571"/>
              <a:chExt cx="8613896" cy="469900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4721757" y="1099806"/>
                <a:ext cx="861389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effectLst/>
                    <a:latin typeface="微软雅黑" pitchFamily="34" charset="-122"/>
                    <a:ea typeface="微软雅黑" pitchFamily="34" charset="-122"/>
                  </a:rPr>
                  <a:t>设   为   阶方阵，若             ， 即               ，</a:t>
                </a:r>
              </a:p>
            </p:txBody>
          </p:sp>
          <p:graphicFrame>
            <p:nvGraphicFramePr>
              <p:cNvPr id="14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0264981"/>
                  </p:ext>
                </p:extLst>
              </p:nvPr>
            </p:nvGraphicFramePr>
            <p:xfrm>
              <a:off x="5283621" y="1186638"/>
              <a:ext cx="287999" cy="28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317160" imgH="317160" progId="Equation.DSMT4">
                      <p:embed/>
                    </p:oleObj>
                  </mc:Choice>
                  <mc:Fallback>
                    <p:oleObj name="Equation" r:id="rId4" imgW="317160" imgH="3171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3621" y="1186638"/>
                            <a:ext cx="287999" cy="28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7188692"/>
                  </p:ext>
                </p:extLst>
              </p:nvPr>
            </p:nvGraphicFramePr>
            <p:xfrm>
              <a:off x="8557754" y="1124665"/>
              <a:ext cx="1385922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244520" imgH="368280" progId="Equation.DSMT4">
                      <p:embed/>
                    </p:oleObj>
                  </mc:Choice>
                  <mc:Fallback>
                    <p:oleObj name="Equation" r:id="rId6" imgW="124452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57754" y="1124665"/>
                            <a:ext cx="1385922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9618243"/>
                  </p:ext>
                </p:extLst>
              </p:nvPr>
            </p:nvGraphicFramePr>
            <p:xfrm>
              <a:off x="11022184" y="1091571"/>
              <a:ext cx="12700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269720" imgH="469800" progId="Equation.DSMT4">
                      <p:embed/>
                    </p:oleObj>
                  </mc:Choice>
                  <mc:Fallback>
                    <p:oleObj name="Equation" r:id="rId8" imgW="1269720" imgH="469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22184" y="1091571"/>
                            <a:ext cx="127000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 algn="ctr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4942263"/>
                  </p:ext>
                </p:extLst>
              </p:nvPr>
            </p:nvGraphicFramePr>
            <p:xfrm>
              <a:off x="6043939" y="1217848"/>
              <a:ext cx="401001" cy="28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15640" imgH="228600" progId="Equation.DSMT4">
                      <p:embed/>
                    </p:oleObj>
                  </mc:Choice>
                  <mc:Fallback>
                    <p:oleObj name="Equation" r:id="rId10" imgW="2156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43939" y="1217848"/>
                            <a:ext cx="401001" cy="28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3157172" y="2169449"/>
              <a:ext cx="4422578" cy="461665"/>
              <a:chOff x="3157172" y="2169449"/>
              <a:chExt cx="4422578" cy="461665"/>
            </a:xfrm>
          </p:grpSpPr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157172" y="2169449"/>
                <a:ext cx="442257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effectLst/>
                    <a:latin typeface="微软雅黑" pitchFamily="34" charset="-122"/>
                    <a:ea typeface="微软雅黑" pitchFamily="34" charset="-122"/>
                  </a:rPr>
                  <a:t>那么   称为反</a:t>
                </a:r>
                <a:r>
                  <a:rPr kumimoji="1" lang="zh-CN" altLang="en-US" sz="2400" b="1" dirty="0">
                    <a:effectLst/>
                    <a:latin typeface="微软雅黑" pitchFamily="34" charset="-122"/>
                    <a:ea typeface="微软雅黑" pitchFamily="34" charset="-122"/>
                  </a:rPr>
                  <a:t>对称矩阵</a:t>
                </a:r>
                <a:r>
                  <a:rPr kumimoji="1" lang="en-US" altLang="zh-CN" sz="2400" b="1" dirty="0">
                    <a:effectLst/>
                    <a:latin typeface="微软雅黑" pitchFamily="34" charset="-122"/>
                    <a:ea typeface="微软雅黑" pitchFamily="34" charset="-122"/>
                  </a:rPr>
                  <a:t>.</a:t>
                </a:r>
              </a:p>
            </p:txBody>
          </p:sp>
          <p:graphicFrame>
            <p:nvGraphicFramePr>
              <p:cNvPr id="20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232213"/>
                  </p:ext>
                </p:extLst>
              </p:nvPr>
            </p:nvGraphicFramePr>
            <p:xfrm>
              <a:off x="3992521" y="2169449"/>
              <a:ext cx="369084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52280" imgH="164880" progId="Equation.DSMT4">
                      <p:embed/>
                    </p:oleObj>
                  </mc:Choice>
                  <mc:Fallback>
                    <p:oleObj name="Equation" r:id="rId12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2521" y="2169449"/>
                            <a:ext cx="369084" cy="396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007413" y="5093795"/>
            <a:ext cx="72793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特点</a:t>
            </a:r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主对角线上的元素为</a:t>
            </a:r>
            <a:r>
              <a:rPr kumimoji="1"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0,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其它关于主对角线对称的元素互为相反数</a:t>
            </a:r>
            <a:r>
              <a:rPr kumimoji="1"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674593" y="278635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如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 rot="18660000" flipH="1">
            <a:off x="3886764" y="2471003"/>
            <a:ext cx="504825" cy="2700000"/>
          </a:xfrm>
          <a:prstGeom prst="ellipse">
            <a:avLst/>
          </a:prstGeom>
          <a:solidFill>
            <a:srgbClr val="FF99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30764" y="2760212"/>
            <a:ext cx="1973425" cy="2034073"/>
            <a:chOff x="4846800" y="2799184"/>
            <a:chExt cx="2631233" cy="2034073"/>
          </a:xfrm>
        </p:grpSpPr>
        <p:grpSp>
          <p:nvGrpSpPr>
            <p:cNvPr id="28" name="Group 15"/>
            <p:cNvGrpSpPr>
              <a:grpSpLocks/>
            </p:cNvGrpSpPr>
            <p:nvPr/>
          </p:nvGrpSpPr>
          <p:grpSpPr bwMode="auto">
            <a:xfrm>
              <a:off x="5184298" y="3056160"/>
              <a:ext cx="2005013" cy="1630363"/>
              <a:chOff x="1192" y="1416"/>
              <a:chExt cx="1263" cy="1027"/>
            </a:xfrm>
          </p:grpSpPr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flipV="1">
                <a:off x="1202" y="1435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 flipV="1">
                <a:off x="1202" y="1416"/>
                <a:ext cx="800" cy="64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 flipV="1">
                <a:off x="1192" y="1416"/>
                <a:ext cx="1263" cy="102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 flipV="1">
                <a:off x="1610" y="1781"/>
                <a:ext cx="785" cy="64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 flipV="1">
                <a:off x="2109" y="2115"/>
                <a:ext cx="346" cy="28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rot="21360000">
              <a:off x="4846800" y="2799184"/>
              <a:ext cx="2631233" cy="203407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94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26" grpId="0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文本框 27667"/>
          <p:cNvSpPr txBox="1">
            <a:spLocks noChangeArrowheads="1"/>
          </p:cNvSpPr>
          <p:nvPr/>
        </p:nvSpPr>
        <p:spPr bwMode="auto">
          <a:xfrm>
            <a:off x="502444" y="969282"/>
            <a:ext cx="8630126" cy="16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0" hangingPunct="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注：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两个同阶的（反）对称矩阵的和还是（反）对称矩阵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</a:p>
          <a:p>
            <a:pPr algn="l" eaLnBrk="0" hangingPunct="0">
              <a:lnSpc>
                <a:spcPct val="130000"/>
              </a:lnSpc>
            </a:pPr>
            <a:r>
              <a:rPr lang="zh-CN" altLang="en-US" sz="2400" b="1" dirty="0">
                <a:latin typeface="+mn-ea"/>
                <a:ea typeface="+mn-ea"/>
              </a:rPr>
              <a:t>          （反）对称矩阵的数乘也是（反）对称矩阵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  <a:p>
            <a:pPr algn="l" eaLnBrk="0" hangingPunct="0">
              <a:lnSpc>
                <a:spcPct val="130000"/>
              </a:lnSpc>
            </a:pPr>
            <a:r>
              <a:rPr lang="zh-CN" altLang="en-US" sz="2400" b="1" dirty="0">
                <a:latin typeface="+mn-ea"/>
                <a:ea typeface="+mn-ea"/>
              </a:rPr>
              <a:t>          但两个（反）对称矩阵的乘积不一定是（反）对称矩阵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43" name="文本框 28673"/>
          <p:cNvSpPr txBox="1">
            <a:spLocks noChangeArrowheads="1"/>
          </p:cNvSpPr>
          <p:nvPr/>
        </p:nvSpPr>
        <p:spPr bwMode="auto">
          <a:xfrm>
            <a:off x="576679" y="2992664"/>
            <a:ext cx="699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如，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641500"/>
              </p:ext>
            </p:extLst>
          </p:nvPr>
        </p:nvGraphicFramePr>
        <p:xfrm>
          <a:off x="1647533" y="2992664"/>
          <a:ext cx="2393489" cy="107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457200" progId="Equation.DSMT4">
                  <p:embed/>
                </p:oleObj>
              </mc:Choice>
              <mc:Fallback>
                <p:oleObj name="Equation" r:id="rId2" imgW="1015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533" y="2992664"/>
                        <a:ext cx="2393489" cy="1077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498880"/>
              </p:ext>
            </p:extLst>
          </p:nvPr>
        </p:nvGraphicFramePr>
        <p:xfrm>
          <a:off x="4085061" y="3029109"/>
          <a:ext cx="1152607" cy="1057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457200" progId="Equation.DSMT4">
                  <p:embed/>
                </p:oleObj>
              </mc:Choice>
              <mc:Fallback>
                <p:oleObj name="Equation" r:id="rId4" imgW="495000" imgH="457200" progId="Equation.DSMT4">
                  <p:embed/>
                  <p:pic>
                    <p:nvPicPr>
                      <p:cNvPr id="0" name="对象 28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061" y="3029109"/>
                        <a:ext cx="1152607" cy="1057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563551"/>
              </p:ext>
            </p:extLst>
          </p:nvPr>
        </p:nvGraphicFramePr>
        <p:xfrm>
          <a:off x="1591677" y="4389501"/>
          <a:ext cx="5650333" cy="14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711000" progId="Equation.DSMT4">
                  <p:embed/>
                </p:oleObj>
              </mc:Choice>
              <mc:Fallback>
                <p:oleObj name="Equation" r:id="rId6" imgW="2768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1677" y="4389501"/>
                        <a:ext cx="5650333" cy="145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17997" y="17314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28677"/>
          <p:cNvSpPr txBox="1">
            <a:spLocks noChangeArrowheads="1"/>
          </p:cNvSpPr>
          <p:nvPr/>
        </p:nvSpPr>
        <p:spPr bwMode="auto">
          <a:xfrm>
            <a:off x="835283" y="2354326"/>
            <a:ext cx="1378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  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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713145"/>
              </p:ext>
            </p:extLst>
          </p:nvPr>
        </p:nvGraphicFramePr>
        <p:xfrm>
          <a:off x="2398485" y="2377150"/>
          <a:ext cx="1221793" cy="51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228600" progId="Equation.DSMT4">
                  <p:embed/>
                </p:oleObj>
              </mc:Choice>
              <mc:Fallback>
                <p:oleObj name="Equation" r:id="rId2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485" y="2377150"/>
                        <a:ext cx="1221793" cy="511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26710"/>
              </p:ext>
            </p:extLst>
          </p:nvPr>
        </p:nvGraphicFramePr>
        <p:xfrm>
          <a:off x="3631615" y="2426135"/>
          <a:ext cx="1144083" cy="42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190440" progId="Equation.DSMT4">
                  <p:embed/>
                </p:oleObj>
              </mc:Choice>
              <mc:Fallback>
                <p:oleObj name="Equation" r:id="rId4" imgW="507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615" y="2426135"/>
                        <a:ext cx="1144083" cy="429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081772"/>
              </p:ext>
            </p:extLst>
          </p:nvPr>
        </p:nvGraphicFramePr>
        <p:xfrm>
          <a:off x="4855002" y="2493935"/>
          <a:ext cx="801520" cy="36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64880" progId="Equation.DSMT4">
                  <p:embed/>
                </p:oleObj>
              </mc:Choice>
              <mc:Fallback>
                <p:oleObj name="Equation" r:id="rId6" imgW="355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002" y="2493935"/>
                        <a:ext cx="801520" cy="368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08332"/>
              </p:ext>
            </p:extLst>
          </p:nvPr>
        </p:nvGraphicFramePr>
        <p:xfrm>
          <a:off x="5656522" y="2493935"/>
          <a:ext cx="557626" cy="361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64880" progId="Equation.DSMT4">
                  <p:embed/>
                </p:oleObj>
              </mc:Choice>
              <mc:Fallback>
                <p:oleObj name="Equation" r:id="rId8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522" y="2493935"/>
                        <a:ext cx="557626" cy="361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28682"/>
          <p:cNvSpPr txBox="1">
            <a:spLocks noChangeArrowheads="1"/>
          </p:cNvSpPr>
          <p:nvPr/>
        </p:nvSpPr>
        <p:spPr bwMode="auto">
          <a:xfrm>
            <a:off x="1743385" y="3275212"/>
            <a:ext cx="4892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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153284"/>
              </p:ext>
            </p:extLst>
          </p:nvPr>
        </p:nvGraphicFramePr>
        <p:xfrm>
          <a:off x="2323487" y="3253428"/>
          <a:ext cx="1344448" cy="56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228600" progId="Equation.DSMT4">
                  <p:embed/>
                </p:oleObj>
              </mc:Choice>
              <mc:Fallback>
                <p:oleObj name="Equation" r:id="rId10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487" y="3253428"/>
                        <a:ext cx="1344448" cy="56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73035"/>
              </p:ext>
            </p:extLst>
          </p:nvPr>
        </p:nvGraphicFramePr>
        <p:xfrm>
          <a:off x="3698584" y="3296993"/>
          <a:ext cx="649481" cy="41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164880" progId="Equation.DSMT4">
                  <p:embed/>
                </p:oleObj>
              </mc:Choice>
              <mc:Fallback>
                <p:oleObj name="Equation" r:id="rId12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584" y="3296993"/>
                        <a:ext cx="649481" cy="418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325348"/>
              </p:ext>
            </p:extLst>
          </p:nvPr>
        </p:nvGraphicFramePr>
        <p:xfrm>
          <a:off x="1494921" y="4167348"/>
          <a:ext cx="2846449" cy="50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2680" imgH="228600" progId="Equation.DSMT4">
                  <p:embed/>
                </p:oleObj>
              </mc:Choice>
              <mc:Fallback>
                <p:oleObj name="Equation" r:id="rId14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921" y="4167348"/>
                        <a:ext cx="2846449" cy="50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39357"/>
              </p:ext>
            </p:extLst>
          </p:nvPr>
        </p:nvGraphicFramePr>
        <p:xfrm>
          <a:off x="4332719" y="4197931"/>
          <a:ext cx="1047277" cy="39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7960" imgH="190440" progId="Equation.DSMT4">
                  <p:embed/>
                </p:oleObj>
              </mc:Choice>
              <mc:Fallback>
                <p:oleObj name="Equation" r:id="rId16" imgW="507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719" y="4197931"/>
                        <a:ext cx="1047277" cy="392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812996"/>
              </p:ext>
            </p:extLst>
          </p:nvPr>
        </p:nvGraphicFramePr>
        <p:xfrm>
          <a:off x="5431461" y="4252083"/>
          <a:ext cx="565302" cy="39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177480" progId="Equation.DSMT4">
                  <p:embed/>
                </p:oleObj>
              </mc:Choice>
              <mc:Fallback>
                <p:oleObj name="Equation" r:id="rId18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461" y="4252083"/>
                        <a:ext cx="565302" cy="392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456378" y="976361"/>
            <a:ext cx="7372350" cy="1015663"/>
            <a:chOff x="859292" y="933703"/>
            <a:chExt cx="7372350" cy="1015663"/>
          </a:xfrm>
        </p:grpSpPr>
        <p:sp>
          <p:nvSpPr>
            <p:cNvPr id="41" name="文本框 28676"/>
            <p:cNvSpPr txBox="1">
              <a:spLocks noChangeArrowheads="1"/>
            </p:cNvSpPr>
            <p:nvPr/>
          </p:nvSpPr>
          <p:spPr bwMode="auto">
            <a:xfrm>
              <a:off x="859292" y="933703"/>
              <a:ext cx="73723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>
                <a:defRPr sz="4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ctr">
                <a:defRPr sz="4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>
                <a:defRPr sz="4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>
                <a:defRPr sz="4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>
                <a:defRPr sz="4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9  </a:t>
              </a:r>
              <a:r>
                <a:rPr lang="zh-CN" altLang="en-US" sz="2400" b="1" dirty="0">
                  <a:latin typeface="+mn-ea"/>
                  <a:ea typeface="+mn-ea"/>
                </a:rPr>
                <a:t>设</a:t>
              </a:r>
              <a:r>
                <a:rPr lang="en-US" altLang="zh-CN" sz="2400" b="1" i="1" dirty="0">
                  <a:latin typeface="+mn-ea"/>
                  <a:ea typeface="+mn-ea"/>
                </a:rPr>
                <a:t>       </a:t>
              </a:r>
              <a:r>
                <a:rPr lang="zh-CN" altLang="en-US" sz="2400" b="1" dirty="0">
                  <a:latin typeface="+mn-ea"/>
                  <a:ea typeface="+mn-ea"/>
                </a:rPr>
                <a:t>均为</a:t>
              </a:r>
              <a:r>
                <a:rPr lang="en-US" altLang="zh-CN" sz="2400" b="1" i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latin typeface="+mn-ea"/>
                  <a:ea typeface="+mn-ea"/>
                </a:rPr>
                <a:t>阶对称阵，则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   对称                     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r>
                <a:rPr lang="en-US" altLang="zh-CN" sz="2400" b="1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774512"/>
                </p:ext>
              </p:extLst>
            </p:nvPr>
          </p:nvGraphicFramePr>
          <p:xfrm>
            <a:off x="2071548" y="990023"/>
            <a:ext cx="677267" cy="45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560" imgH="203040" progId="Equation.DSMT4">
                    <p:embed/>
                  </p:oleObj>
                </mc:Choice>
                <mc:Fallback>
                  <p:oleObj name="Equation" r:id="rId20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071548" y="990023"/>
                          <a:ext cx="677267" cy="4515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33862"/>
                </p:ext>
              </p:extLst>
            </p:nvPr>
          </p:nvGraphicFramePr>
          <p:xfrm>
            <a:off x="3335631" y="991706"/>
            <a:ext cx="368622" cy="405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20" imgH="139680" progId="Equation.DSMT4">
                    <p:embed/>
                  </p:oleObj>
                </mc:Choice>
                <mc:Fallback>
                  <p:oleObj name="Equation" r:id="rId22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335631" y="991706"/>
                          <a:ext cx="368622" cy="4054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6358683"/>
                </p:ext>
              </p:extLst>
            </p:nvPr>
          </p:nvGraphicFramePr>
          <p:xfrm>
            <a:off x="2866125" y="1516548"/>
            <a:ext cx="565391" cy="367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53800" imgH="164880" progId="Equation.DSMT4">
                    <p:embed/>
                  </p:oleObj>
                </mc:Choice>
                <mc:Fallback>
                  <p:oleObj name="Equation" r:id="rId24" imgW="25380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866125" y="1516548"/>
                          <a:ext cx="565391" cy="3675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5561881"/>
                </p:ext>
              </p:extLst>
            </p:nvPr>
          </p:nvGraphicFramePr>
          <p:xfrm>
            <a:off x="4039810" y="1478984"/>
            <a:ext cx="1862241" cy="420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87320" imgH="177480" progId="Equation.DSMT4">
                    <p:embed/>
                  </p:oleObj>
                </mc:Choice>
                <mc:Fallback>
                  <p:oleObj name="Equation" r:id="rId26" imgW="7873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039810" y="1478984"/>
                          <a:ext cx="1862241" cy="4205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C03FF84-F86E-364E-875D-6702C83955B3}"/>
              </a:ext>
            </a:extLst>
          </p:cNvPr>
          <p:cNvSpPr txBox="1"/>
          <p:nvPr/>
        </p:nvSpPr>
        <p:spPr>
          <a:xfrm>
            <a:off x="4332719" y="225627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chemeClr val="accent1"/>
                </a:solidFill>
              </a:rPr>
              <a:t>对称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D03213-7310-3C42-82FE-29D76B0661A3}"/>
              </a:ext>
            </a:extLst>
          </p:cNvPr>
          <p:cNvSpPr txBox="1"/>
          <p:nvPr/>
        </p:nvSpPr>
        <p:spPr>
          <a:xfrm>
            <a:off x="3203705" y="313671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kumimoji="1" lang="zh-CN" altLang="en-US" dirty="0">
                <a:solidFill>
                  <a:schemeClr val="accent1"/>
                </a:solidFill>
              </a:rPr>
              <a:t>对称</a:t>
            </a:r>
          </a:p>
        </p:txBody>
      </p:sp>
      <p:sp>
        <p:nvSpPr>
          <p:cNvPr id="37" name="标题 29697">
            <a:extLst>
              <a:ext uri="{FF2B5EF4-FFF2-40B4-BE49-F238E27FC236}">
                <a16:creationId xmlns:a16="http://schemas.microsoft.com/office/drawing/2014/main" id="{3CBF4587-712E-E74D-9238-423464635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9673" y="5233111"/>
            <a:ext cx="7696200" cy="6096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latin typeface="+mn-ea"/>
                <a:ea typeface="+mn-ea"/>
                <a:cs typeface="+mn-cs"/>
              </a:rPr>
              <a:t>对任意矩阵 </a:t>
            </a: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  <a:cs typeface="+mn-cs"/>
              </a:rPr>
              <a:t>，</a:t>
            </a: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AA</a:t>
            </a:r>
            <a:r>
              <a:rPr lang="zh-CN" altLang="en-US" sz="2400" b="1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+mn-ea"/>
                <a:ea typeface="+mn-ea"/>
                <a:cs typeface="+mn-cs"/>
              </a:rPr>
              <a:t> 和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  <a:cs typeface="+mn-cs"/>
              </a:rPr>
              <a:t>都是对称矩阵.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953F1B-FE9A-C74A-9079-DBF2C5E0A9D6}"/>
              </a:ext>
            </a:extLst>
          </p:cNvPr>
          <p:cNvSpPr/>
          <p:nvPr/>
        </p:nvSpPr>
        <p:spPr>
          <a:xfrm>
            <a:off x="681395" y="5295610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注：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898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21" grpId="0"/>
      <p:bldP spid="36" grpId="0"/>
      <p:bldP spid="37" grpId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-8572" y="1827639"/>
            <a:ext cx="894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）证明：任何方阵都可以表示成一个对称阵和一个反对称的和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kumimoji="1" lang="en-US" altLang="zh-CN" sz="24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0380" y="744855"/>
            <a:ext cx="5169560" cy="461665"/>
            <a:chOff x="2099845" y="956948"/>
            <a:chExt cx="6892747" cy="461665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099845" y="956948"/>
              <a:ext cx="68927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accent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kumimoji="1" lang="en-US" altLang="zh-CN" sz="2400" b="1" dirty="0">
                  <a:solidFill>
                    <a:schemeClr val="accent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en-US" altLang="zh-CN" sz="2400" b="1" dirty="0">
                  <a:solidFill>
                    <a:schemeClr val="accent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设</a:t>
              </a: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是方阵，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  </a:t>
              </a:r>
              <a:endParaRPr kumimoji="1" lang="en-US" altLang="zh-CN" sz="2400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8728257"/>
                </p:ext>
              </p:extLst>
            </p:nvPr>
          </p:nvGraphicFramePr>
          <p:xfrm>
            <a:off x="3860341" y="956948"/>
            <a:ext cx="366712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341" y="956948"/>
                          <a:ext cx="366712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0" y="1219714"/>
            <a:ext cx="7162315" cy="871112"/>
            <a:chOff x="1921662" y="1248567"/>
            <a:chExt cx="7947902" cy="871112"/>
          </a:xfrm>
        </p:grpSpPr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921662" y="1288682"/>
              <a:ext cx="794790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）验证：         是对称阵；          是反对称阵</a:t>
              </a:r>
              <a:r>
                <a:rPr kumimoji="1"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.</a:t>
              </a:r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6327636"/>
                </p:ext>
              </p:extLst>
            </p:nvPr>
          </p:nvGraphicFramePr>
          <p:xfrm>
            <a:off x="3871315" y="1248567"/>
            <a:ext cx="947740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190440" progId="Equation.DSMT4">
                    <p:embed/>
                  </p:oleObj>
                </mc:Choice>
                <mc:Fallback>
                  <p:oleObj name="Equation" r:id="rId4" imgW="393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315" y="1248567"/>
                          <a:ext cx="947740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618411"/>
                </p:ext>
              </p:extLst>
            </p:nvPr>
          </p:nvGraphicFramePr>
          <p:xfrm>
            <a:off x="6492871" y="1248568"/>
            <a:ext cx="1068387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4240" imgH="190440" progId="Equation.DSMT4">
                    <p:embed/>
                  </p:oleObj>
                </mc:Choice>
                <mc:Fallback>
                  <p:oleObj name="Equation" r:id="rId6" imgW="4442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2871" y="1248568"/>
                          <a:ext cx="1068387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933235" y="249629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证明：</a:t>
            </a:r>
          </a:p>
        </p:txBody>
      </p:sp>
      <p:sp>
        <p:nvSpPr>
          <p:cNvPr id="18" name="矩形 17"/>
          <p:cNvSpPr/>
          <p:nvPr/>
        </p:nvSpPr>
        <p:spPr>
          <a:xfrm>
            <a:off x="1815787" y="2496291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02758"/>
              </p:ext>
            </p:extLst>
          </p:nvPr>
        </p:nvGraphicFramePr>
        <p:xfrm>
          <a:off x="2725767" y="2374118"/>
          <a:ext cx="276063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304560" progId="Equation.DSMT4">
                  <p:embed/>
                </p:oleObj>
              </mc:Choice>
              <mc:Fallback>
                <p:oleObj name="Equation" r:id="rId8" imgW="1422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67" y="2374118"/>
                        <a:ext cx="276063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830250"/>
              </p:ext>
            </p:extLst>
          </p:nvPr>
        </p:nvGraphicFramePr>
        <p:xfrm>
          <a:off x="5427198" y="2454073"/>
          <a:ext cx="127218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28600" progId="Equation.DSMT4">
                  <p:embed/>
                </p:oleObj>
              </mc:Choice>
              <mc:Fallback>
                <p:oleObj name="Equation" r:id="rId10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198" y="2454073"/>
                        <a:ext cx="1272181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44648"/>
              </p:ext>
            </p:extLst>
          </p:nvPr>
        </p:nvGraphicFramePr>
        <p:xfrm>
          <a:off x="2251229" y="3577870"/>
          <a:ext cx="29398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304560" progId="Equation.DSMT4">
                  <p:embed/>
                </p:oleObj>
              </mc:Choice>
              <mc:Fallback>
                <p:oleObj name="Equation" r:id="rId12" imgW="1473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229" y="3577870"/>
                        <a:ext cx="29398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89372"/>
              </p:ext>
            </p:extLst>
          </p:nvPr>
        </p:nvGraphicFramePr>
        <p:xfrm>
          <a:off x="5137974" y="3636107"/>
          <a:ext cx="129187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20" imgH="190440" progId="Equation.DSMT4">
                  <p:embed/>
                </p:oleObj>
              </mc:Choice>
              <mc:Fallback>
                <p:oleObj name="Equation" r:id="rId14" imgW="583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974" y="3636107"/>
                        <a:ext cx="129187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6462"/>
              </p:ext>
            </p:extLst>
          </p:nvPr>
        </p:nvGraphicFramePr>
        <p:xfrm>
          <a:off x="6486512" y="3564445"/>
          <a:ext cx="171673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50680" imgH="279360" progId="Equation.DSMT4">
                  <p:embed/>
                </p:oleObj>
              </mc:Choice>
              <mc:Fallback>
                <p:oleObj name="Equation" r:id="rId16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12" y="3564445"/>
                        <a:ext cx="171673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1321100" y="4778786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/>
          </a:p>
        </p:txBody>
      </p:sp>
      <p:graphicFrame>
        <p:nvGraphicFramePr>
          <p:cNvPr id="2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01096"/>
              </p:ext>
            </p:extLst>
          </p:nvPr>
        </p:nvGraphicFramePr>
        <p:xfrm>
          <a:off x="2703072" y="4690660"/>
          <a:ext cx="23821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18960" imgH="419040" progId="Equation.DSMT4">
                  <p:embed/>
                </p:oleObj>
              </mc:Choice>
              <mc:Fallback>
                <p:oleObj name="Equation" r:id="rId18" imgW="1218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072" y="4690660"/>
                        <a:ext cx="23821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圆角矩形标注 27"/>
          <p:cNvSpPr/>
          <p:nvPr/>
        </p:nvSpPr>
        <p:spPr>
          <a:xfrm>
            <a:off x="3131393" y="4730018"/>
            <a:ext cx="756079" cy="940645"/>
          </a:xfrm>
          <a:prstGeom prst="wedgeRound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01436" y="4730017"/>
            <a:ext cx="3097529" cy="1774180"/>
            <a:chOff x="4447564" y="4454195"/>
            <a:chExt cx="4130039" cy="1774180"/>
          </a:xfrm>
        </p:grpSpPr>
        <p:sp>
          <p:nvSpPr>
            <p:cNvPr id="29" name="圆角矩形标注 28"/>
            <p:cNvSpPr/>
            <p:nvPr/>
          </p:nvSpPr>
          <p:spPr>
            <a:xfrm>
              <a:off x="4887507" y="4454195"/>
              <a:ext cx="1008106" cy="940645"/>
            </a:xfrm>
            <a:prstGeom prst="wedgeRoundRectCallout">
              <a:avLst>
                <a:gd name="adj1" fmla="val -64334"/>
                <a:gd name="adj2" fmla="val 82339"/>
                <a:gd name="adj3" fmla="val 16667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47564" y="5766710"/>
              <a:ext cx="1477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对称阵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圆角矩形标注 30"/>
            <p:cNvSpPr/>
            <p:nvPr/>
          </p:nvSpPr>
          <p:spPr>
            <a:xfrm>
              <a:off x="6273361" y="4461779"/>
              <a:ext cx="1181877" cy="933061"/>
            </a:xfrm>
            <a:prstGeom prst="wedgeRoundRectCallout">
              <a:avLst>
                <a:gd name="adj1" fmla="val 50849"/>
                <a:gd name="adj2" fmla="val 90500"/>
                <a:gd name="adj3" fmla="val 16667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89907" y="5766709"/>
              <a:ext cx="18876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反对称阵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17506" y="2988531"/>
            <a:ext cx="3076022" cy="575914"/>
            <a:chOff x="7135323" y="3139416"/>
            <a:chExt cx="4101363" cy="575914"/>
          </a:xfrm>
        </p:grpSpPr>
        <p:sp>
          <p:nvSpPr>
            <p:cNvPr id="24" name="矩形 23"/>
            <p:cNvSpPr/>
            <p:nvPr/>
          </p:nvSpPr>
          <p:spPr>
            <a:xfrm>
              <a:off x="8573135" y="3253665"/>
              <a:ext cx="26635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是对称阵，</a:t>
              </a:r>
              <a:endParaRPr lang="zh-CN" altLang="en-US" sz="2400" dirty="0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100149"/>
                </p:ext>
              </p:extLst>
            </p:nvPr>
          </p:nvGraphicFramePr>
          <p:xfrm>
            <a:off x="7135323" y="3139416"/>
            <a:ext cx="1700512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71320" imgH="203040" progId="Equation.DSMT4">
                    <p:embed/>
                  </p:oleObj>
                </mc:Choice>
                <mc:Fallback>
                  <p:oleObj name="Equation" r:id="rId20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5323" y="3139416"/>
                          <a:ext cx="1700512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4830226" y="4244242"/>
            <a:ext cx="3373016" cy="523956"/>
            <a:chOff x="7817444" y="4364530"/>
            <a:chExt cx="4497353" cy="523956"/>
          </a:xfrm>
        </p:grpSpPr>
        <p:sp>
          <p:nvSpPr>
            <p:cNvPr id="25" name="矩形 24"/>
            <p:cNvSpPr/>
            <p:nvPr/>
          </p:nvSpPr>
          <p:spPr>
            <a:xfrm>
              <a:off x="9362707" y="4426821"/>
              <a:ext cx="29520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是反对称阵；</a:t>
              </a:r>
              <a:endParaRPr lang="zh-CN" altLang="en-US" sz="2400" dirty="0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498428"/>
                </p:ext>
              </p:extLst>
            </p:nvPr>
          </p:nvGraphicFramePr>
          <p:xfrm>
            <a:off x="7817444" y="4364530"/>
            <a:ext cx="174575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22080" imgH="203040" progId="Equation.DSMT4">
                    <p:embed/>
                  </p:oleObj>
                </mc:Choice>
                <mc:Fallback>
                  <p:oleObj name="Equation" r:id="rId22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7444" y="4364530"/>
                          <a:ext cx="174575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6743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17997" y="17314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文本框 5"/>
          <p:cNvSpPr txBox="1"/>
          <p:nvPr/>
        </p:nvSpPr>
        <p:spPr>
          <a:xfrm>
            <a:off x="652123" y="705285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212" y="1395878"/>
            <a:ext cx="515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矩阵加法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同型、对应元素相加，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212" y="2791652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矩阵数乘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矩阵中所有元素都乘这个常数，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945166" y="2018597"/>
            <a:ext cx="3906839" cy="612000"/>
            <a:chOff x="4237281" y="3627243"/>
            <a:chExt cx="5209119" cy="612000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651266"/>
                </p:ext>
              </p:extLst>
            </p:nvPr>
          </p:nvGraphicFramePr>
          <p:xfrm>
            <a:off x="4868563" y="3627243"/>
            <a:ext cx="3964693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92160" imgH="291960" progId="Equation.DSMT4">
                    <p:embed/>
                  </p:oleObj>
                </mc:Choice>
                <mc:Fallback>
                  <p:oleObj name="Equation" r:id="rId2" imgW="18921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868563" y="3627243"/>
                          <a:ext cx="3964693" cy="61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4237281" y="3674434"/>
              <a:ext cx="5209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即                         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；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76277" y="3414368"/>
            <a:ext cx="2810385" cy="612000"/>
            <a:chOff x="4278762" y="5023014"/>
            <a:chExt cx="3747181" cy="612000"/>
          </a:xfrm>
        </p:grpSpPr>
        <p:sp>
          <p:nvSpPr>
            <p:cNvPr id="26" name="矩形 25"/>
            <p:cNvSpPr/>
            <p:nvPr/>
          </p:nvSpPr>
          <p:spPr>
            <a:xfrm>
              <a:off x="4278762" y="5034215"/>
              <a:ext cx="37471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即                      ；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072766"/>
                </p:ext>
              </p:extLst>
            </p:nvPr>
          </p:nvGraphicFramePr>
          <p:xfrm>
            <a:off x="4857693" y="5023014"/>
            <a:ext cx="2660872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9720" imgH="291960" progId="Equation.DSMT4">
                    <p:embed/>
                  </p:oleObj>
                </mc:Choice>
                <mc:Fallback>
                  <p:oleObj name="Equation" r:id="rId4" imgW="126972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57693" y="5023014"/>
                          <a:ext cx="2660872" cy="61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699217" y="4026368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乘法运算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06089"/>
              </p:ext>
            </p:extLst>
          </p:nvPr>
        </p:nvGraphicFramePr>
        <p:xfrm>
          <a:off x="2679686" y="4078101"/>
          <a:ext cx="66794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203040" progId="Equation.DSMT4">
                  <p:embed/>
                </p:oleObj>
              </mc:Choice>
              <mc:Fallback>
                <p:oleObj name="Equation" r:id="rId6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9686" y="4078101"/>
                        <a:ext cx="66794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02664"/>
              </p:ext>
            </p:extLst>
          </p:nvPr>
        </p:nvGraphicFramePr>
        <p:xfrm>
          <a:off x="2849866" y="3982144"/>
          <a:ext cx="36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9866" y="3982144"/>
                        <a:ext cx="360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639750"/>
              </p:ext>
            </p:extLst>
          </p:nvPr>
        </p:nvGraphicFramePr>
        <p:xfrm>
          <a:off x="3269490" y="3982394"/>
          <a:ext cx="3381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490" y="3982394"/>
                        <a:ext cx="3381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805122"/>
              </p:ext>
            </p:extLst>
          </p:nvPr>
        </p:nvGraphicFramePr>
        <p:xfrm>
          <a:off x="3541243" y="4074783"/>
          <a:ext cx="43971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177480" progId="Equation.DSMT4">
                  <p:embed/>
                </p:oleObj>
              </mc:Choice>
              <mc:Fallback>
                <p:oleObj name="Equation" r:id="rId12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41243" y="4074783"/>
                        <a:ext cx="43971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97083"/>
              </p:ext>
            </p:extLst>
          </p:nvPr>
        </p:nvGraphicFramePr>
        <p:xfrm>
          <a:off x="3919548" y="3982394"/>
          <a:ext cx="382191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228600" progId="Equation.DSMT4">
                  <p:embed/>
                </p:oleObj>
              </mc:Choice>
              <mc:Fallback>
                <p:oleObj name="Equation" r:id="rId14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48" y="3982394"/>
                        <a:ext cx="382191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43132" y="5327801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满足规律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结合律（乘法、数乘），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9121" y="6047992"/>
            <a:ext cx="454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不满足规律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交换律、消去律</a:t>
            </a:r>
          </a:p>
        </p:txBody>
      </p:sp>
      <p:sp>
        <p:nvSpPr>
          <p:cNvPr id="40" name="矩形 39"/>
          <p:cNvSpPr/>
          <p:nvPr/>
        </p:nvSpPr>
        <p:spPr>
          <a:xfrm>
            <a:off x="5642473" y="5327801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分配律（左乘、右乘）</a:t>
            </a:r>
            <a:endParaRPr lang="zh-CN" altLang="en-US" sz="2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0C16F1A-AF30-474D-B4C6-66E853564E9D}"/>
              </a:ext>
            </a:extLst>
          </p:cNvPr>
          <p:cNvGrpSpPr/>
          <p:nvPr/>
        </p:nvGrpSpPr>
        <p:grpSpPr>
          <a:xfrm>
            <a:off x="2240541" y="4496940"/>
            <a:ext cx="4735364" cy="936625"/>
            <a:chOff x="2290587" y="4603357"/>
            <a:chExt cx="4735364" cy="936625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421180"/>
                </p:ext>
              </p:extLst>
            </p:nvPr>
          </p:nvGraphicFramePr>
          <p:xfrm>
            <a:off x="2290587" y="4603357"/>
            <a:ext cx="4735364" cy="936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63480" imgH="431640" progId="Equation.DSMT4">
                    <p:embed/>
                  </p:oleObj>
                </mc:Choice>
                <mc:Fallback>
                  <p:oleObj name="Equation" r:id="rId16" imgW="2463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587" y="4603357"/>
                          <a:ext cx="4735364" cy="936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9C04846-3CD6-F348-B5A5-AD0C5FF108AF}"/>
                </a:ext>
              </a:extLst>
            </p:cNvPr>
            <p:cNvSpPr txBox="1"/>
            <p:nvPr/>
          </p:nvSpPr>
          <p:spPr>
            <a:xfrm>
              <a:off x="4596516" y="48201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31" grpId="0"/>
      <p:bldP spid="38" grpId="0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1596044" y="1735435"/>
            <a:ext cx="36709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方阵的幂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1596044" y="2489498"/>
            <a:ext cx="36709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转置运算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1596044" y="3122910"/>
            <a:ext cx="36709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对称矩阵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596044" y="3732510"/>
            <a:ext cx="36709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反对称矩阵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61447"/>
              </p:ext>
            </p:extLst>
          </p:nvPr>
        </p:nvGraphicFramePr>
        <p:xfrm>
          <a:off x="3675297" y="1685279"/>
          <a:ext cx="67016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228600" progId="Equation.DSMT4">
                  <p:embed/>
                </p:oleObj>
              </mc:Choice>
              <mc:Fallback>
                <p:oleObj name="Equation" r:id="rId2" imgW="27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5297" y="1685279"/>
                        <a:ext cx="67016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39583"/>
              </p:ext>
            </p:extLst>
          </p:nvPr>
        </p:nvGraphicFramePr>
        <p:xfrm>
          <a:off x="4494672" y="1678136"/>
          <a:ext cx="178737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279360" progId="Equation.DSMT4">
                  <p:embed/>
                </p:oleObj>
              </mc:Choice>
              <mc:Fallback>
                <p:oleObj name="Equation" r:id="rId4" imgW="990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4672" y="1678136"/>
                        <a:ext cx="1787370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150340"/>
              </p:ext>
            </p:extLst>
          </p:nvPr>
        </p:nvGraphicFramePr>
        <p:xfrm>
          <a:off x="5363888" y="2390773"/>
          <a:ext cx="5381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28600" progId="Equation.DSMT4">
                  <p:embed/>
                </p:oleObj>
              </mc:Choice>
              <mc:Fallback>
                <p:oleObj name="Equation" r:id="rId6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3888" y="2390773"/>
                        <a:ext cx="538163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09528"/>
              </p:ext>
            </p:extLst>
          </p:nvPr>
        </p:nvGraphicFramePr>
        <p:xfrm>
          <a:off x="6121732" y="2432990"/>
          <a:ext cx="178129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279360" progId="Equation.DSMT4">
                  <p:embed/>
                </p:oleObj>
              </mc:Choice>
              <mc:Fallback>
                <p:oleObj name="Equation" r:id="rId8" imgW="1015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21732" y="2432990"/>
                        <a:ext cx="1781297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40050"/>
              </p:ext>
            </p:extLst>
          </p:nvPr>
        </p:nvGraphicFramePr>
        <p:xfrm>
          <a:off x="3829675" y="3130550"/>
          <a:ext cx="1031574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360" imgH="457200" progId="Equation.DSMT4">
                  <p:embed/>
                </p:oleObj>
              </mc:Choice>
              <mc:Fallback>
                <p:oleObj name="Equation" r:id="rId10" imgW="1206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675" y="3130550"/>
                        <a:ext cx="1031574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03286"/>
              </p:ext>
            </p:extLst>
          </p:nvPr>
        </p:nvGraphicFramePr>
        <p:xfrm>
          <a:off x="4929553" y="3108980"/>
          <a:ext cx="188497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09680" imgH="495000" progId="Equation.DSMT4">
                  <p:embed/>
                </p:oleObj>
              </mc:Choice>
              <mc:Fallback>
                <p:oleObj name="Equation" r:id="rId12" imgW="22096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553" y="3108980"/>
                        <a:ext cx="188497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72937"/>
              </p:ext>
            </p:extLst>
          </p:nvPr>
        </p:nvGraphicFramePr>
        <p:xfrm>
          <a:off x="3952171" y="3763962"/>
          <a:ext cx="119832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09400" imgH="457200" progId="Equation.DSMT4">
                  <p:embed/>
                </p:oleObj>
              </mc:Choice>
              <mc:Fallback>
                <p:oleObj name="Equation" r:id="rId14" imgW="1409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171" y="3763962"/>
                        <a:ext cx="119832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860352"/>
              </p:ext>
            </p:extLst>
          </p:nvPr>
        </p:nvGraphicFramePr>
        <p:xfrm>
          <a:off x="5202351" y="3763962"/>
          <a:ext cx="1278864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22360" imgH="469800" progId="Equation.DSMT4">
                  <p:embed/>
                </p:oleObj>
              </mc:Choice>
              <mc:Fallback>
                <p:oleObj name="Equation" r:id="rId16" imgW="1422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351" y="3763962"/>
                        <a:ext cx="1278864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665696" y="24894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行列互换，</a:t>
            </a:r>
          </a:p>
        </p:txBody>
      </p:sp>
      <p:grpSp>
        <p:nvGrpSpPr>
          <p:cNvPr id="16" name="组合 1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8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2579" name="文本框 152578"/>
          <p:cNvSpPr txBox="1"/>
          <p:nvPr/>
        </p:nvSpPr>
        <p:spPr>
          <a:xfrm>
            <a:off x="913635" y="1128887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152580" name="文本框 152579"/>
          <p:cNvSpPr txBox="1"/>
          <p:nvPr/>
        </p:nvSpPr>
        <p:spPr>
          <a:xfrm>
            <a:off x="1228349" y="4999229"/>
            <a:ext cx="5468164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同型矩阵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052293" y="1064636"/>
            <a:ext cx="4735592" cy="684000"/>
            <a:chOff x="4452109" y="1483272"/>
            <a:chExt cx="6314123" cy="684000"/>
          </a:xfrm>
        </p:grpSpPr>
        <p:sp>
          <p:nvSpPr>
            <p:cNvPr id="152584" name="矩形 152583"/>
            <p:cNvSpPr/>
            <p:nvPr/>
          </p:nvSpPr>
          <p:spPr>
            <a:xfrm>
              <a:off x="4452109" y="1548737"/>
              <a:ext cx="631412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                 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则称矩阵 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233556"/>
                </p:ext>
              </p:extLst>
            </p:nvPr>
          </p:nvGraphicFramePr>
          <p:xfrm>
            <a:off x="4996729" y="1483272"/>
            <a:ext cx="3479474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85720" imgH="291960" progId="Equation.DSMT4">
                    <p:embed/>
                  </p:oleObj>
                </mc:Choice>
                <mc:Fallback>
                  <p:oleObj name="Equation" r:id="rId2" imgW="148572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996729" y="1483272"/>
                          <a:ext cx="3479474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2832017" y="5432784"/>
            <a:ext cx="2951657" cy="1000"/>
            <a:chOff x="3983385" y="3195833"/>
            <a:chExt cx="3471143" cy="433"/>
          </a:xfrm>
        </p:grpSpPr>
        <p:cxnSp>
          <p:nvCxnSpPr>
            <p:cNvPr id="21" name="直接连接符 20"/>
            <p:cNvCxnSpPr>
              <a:endCxn id="152580" idx="2"/>
            </p:cNvCxnSpPr>
            <p:nvPr/>
          </p:nvCxnSpPr>
          <p:spPr>
            <a:xfrm>
              <a:off x="3983385" y="3196266"/>
              <a:ext cx="13444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842528" y="3195833"/>
              <a:ext cx="612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228349" y="4348047"/>
            <a:ext cx="2271776" cy="484109"/>
            <a:chOff x="2667585" y="4721104"/>
            <a:chExt cx="3029035" cy="484109"/>
          </a:xfrm>
        </p:grpSpPr>
        <p:sp>
          <p:nvSpPr>
            <p:cNvPr id="152585" name="矩形 152584"/>
            <p:cNvSpPr/>
            <p:nvPr/>
          </p:nvSpPr>
          <p:spPr>
            <a:xfrm>
              <a:off x="2667585" y="4743548"/>
              <a:ext cx="302903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   与   的和，</a:t>
              </a: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174582"/>
                </p:ext>
              </p:extLst>
            </p:nvPr>
          </p:nvGraphicFramePr>
          <p:xfrm>
            <a:off x="3182525" y="4730434"/>
            <a:ext cx="33908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82525" y="4730434"/>
                          <a:ext cx="339089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885356"/>
                </p:ext>
              </p:extLst>
            </p:nvPr>
          </p:nvGraphicFramePr>
          <p:xfrm>
            <a:off x="3971708" y="4721104"/>
            <a:ext cx="33908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71708" y="4721104"/>
                          <a:ext cx="339089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200813" y="4315229"/>
            <a:ext cx="3538148" cy="684000"/>
            <a:chOff x="4696226" y="4700766"/>
            <a:chExt cx="4717531" cy="684000"/>
          </a:xfrm>
        </p:grpSpPr>
        <p:sp>
          <p:nvSpPr>
            <p:cNvPr id="29" name="矩形 28"/>
            <p:cNvSpPr/>
            <p:nvPr/>
          </p:nvSpPr>
          <p:spPr>
            <a:xfrm>
              <a:off x="4696226" y="4743546"/>
              <a:ext cx="47175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记作              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7576353"/>
                </p:ext>
              </p:extLst>
            </p:nvPr>
          </p:nvGraphicFramePr>
          <p:xfrm>
            <a:off x="5711717" y="4700766"/>
            <a:ext cx="3331147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22360" imgH="291960" progId="Equation.DSMT4">
                    <p:embed/>
                  </p:oleObj>
                </mc:Choice>
                <mc:Fallback>
                  <p:oleObj name="Equation" r:id="rId8" imgW="14223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11717" y="4700766"/>
                          <a:ext cx="3331147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895B4D0-629A-D94D-BE9E-CA141946C082}"/>
              </a:ext>
            </a:extLst>
          </p:cNvPr>
          <p:cNvGrpSpPr/>
          <p:nvPr/>
        </p:nvGrpSpPr>
        <p:grpSpPr>
          <a:xfrm>
            <a:off x="1644010" y="1758598"/>
            <a:ext cx="5971476" cy="2579487"/>
            <a:chOff x="1644010" y="1758598"/>
            <a:chExt cx="5971476" cy="2579487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861555"/>
                </p:ext>
              </p:extLst>
            </p:nvPr>
          </p:nvGraphicFramePr>
          <p:xfrm>
            <a:off x="1644010" y="1758598"/>
            <a:ext cx="5971476" cy="2579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55800" imgH="939600" progId="Equation.DSMT4">
                    <p:embed/>
                  </p:oleObj>
                </mc:Choice>
                <mc:Fallback>
                  <p:oleObj name="Equation" r:id="rId10" imgW="2755800" imgH="939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44010" y="1758598"/>
                          <a:ext cx="5971476" cy="2579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67128EA-20E2-704F-8852-B317CD27038F}"/>
                </a:ext>
              </a:extLst>
            </p:cNvPr>
            <p:cNvSpPr txBox="1"/>
            <p:nvPr/>
          </p:nvSpPr>
          <p:spPr>
            <a:xfrm>
              <a:off x="5211611" y="18534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58CF876-8A39-C44A-A112-F7C454A35C5D}"/>
                </a:ext>
              </a:extLst>
            </p:cNvPr>
            <p:cNvSpPr txBox="1"/>
            <p:nvPr/>
          </p:nvSpPr>
          <p:spPr>
            <a:xfrm>
              <a:off x="5211611" y="24897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0916C9-F93E-B148-8500-09C58540C20F}"/>
                </a:ext>
              </a:extLst>
            </p:cNvPr>
            <p:cNvSpPr txBox="1"/>
            <p:nvPr/>
          </p:nvSpPr>
          <p:spPr>
            <a:xfrm>
              <a:off x="5211611" y="37291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C68BB01-F181-AE46-BE6B-C49DF98DD7B2}"/>
                </a:ext>
              </a:extLst>
            </p:cNvPr>
            <p:cNvSpPr txBox="1"/>
            <p:nvPr/>
          </p:nvSpPr>
          <p:spPr>
            <a:xfrm rot="5400000">
              <a:off x="2855197" y="31828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C8D3CF0-9297-C749-80E4-07917F2A8B6B}"/>
                </a:ext>
              </a:extLst>
            </p:cNvPr>
            <p:cNvSpPr txBox="1"/>
            <p:nvPr/>
          </p:nvSpPr>
          <p:spPr>
            <a:xfrm rot="5400000">
              <a:off x="4311149" y="31780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42F3C6D-834B-824E-9D5E-402692E4E17C}"/>
                </a:ext>
              </a:extLst>
            </p:cNvPr>
            <p:cNvSpPr txBox="1"/>
            <p:nvPr/>
          </p:nvSpPr>
          <p:spPr>
            <a:xfrm rot="5400000">
              <a:off x="6346546" y="31780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017441" y="750549"/>
            <a:ext cx="3755231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矩阵加法的运算规律</a:t>
            </a:r>
          </a:p>
        </p:txBody>
      </p:sp>
      <p:grpSp>
        <p:nvGrpSpPr>
          <p:cNvPr id="56321" name="组合 56320"/>
          <p:cNvGrpSpPr/>
          <p:nvPr/>
        </p:nvGrpSpPr>
        <p:grpSpPr>
          <a:xfrm>
            <a:off x="1001555" y="1278985"/>
            <a:ext cx="5954269" cy="461665"/>
            <a:chOff x="2228823" y="1389176"/>
            <a:chExt cx="7939024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228823" y="1389176"/>
              <a:ext cx="793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）加法交换律：           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52077"/>
                </p:ext>
              </p:extLst>
            </p:nvPr>
          </p:nvGraphicFramePr>
          <p:xfrm>
            <a:off x="5791120" y="1429508"/>
            <a:ext cx="20129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76240" imgH="164880" progId="Equation.DSMT4">
                    <p:embed/>
                  </p:oleObj>
                </mc:Choice>
                <mc:Fallback>
                  <p:oleObj name="Equation" r:id="rId2" imgW="87624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791120" y="1429508"/>
                          <a:ext cx="201295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3" name="组合 56322"/>
          <p:cNvGrpSpPr/>
          <p:nvPr/>
        </p:nvGrpSpPr>
        <p:grpSpPr>
          <a:xfrm>
            <a:off x="1001556" y="1806275"/>
            <a:ext cx="5848076" cy="582613"/>
            <a:chOff x="2228824" y="1905307"/>
            <a:chExt cx="7797434" cy="582613"/>
          </a:xfrm>
        </p:grpSpPr>
        <p:sp>
          <p:nvSpPr>
            <p:cNvPr id="20" name="TextBox 19"/>
            <p:cNvSpPr txBox="1"/>
            <p:nvPr/>
          </p:nvSpPr>
          <p:spPr>
            <a:xfrm>
              <a:off x="2228824" y="1965782"/>
              <a:ext cx="7797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）加法结合律：                          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7364638"/>
                </p:ext>
              </p:extLst>
            </p:nvPr>
          </p:nvGraphicFramePr>
          <p:xfrm>
            <a:off x="5834726" y="1905307"/>
            <a:ext cx="376078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38000" imgH="253800" progId="Equation.DSMT4">
                    <p:embed/>
                  </p:oleObj>
                </mc:Choice>
                <mc:Fallback>
                  <p:oleObj name="Equation" r:id="rId4" imgW="16380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834726" y="1905307"/>
                          <a:ext cx="3760788" cy="582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001556" y="2454515"/>
            <a:ext cx="5208477" cy="461665"/>
            <a:chOff x="2228824" y="2643170"/>
            <a:chExt cx="6944636" cy="461665"/>
          </a:xfrm>
        </p:grpSpPr>
        <p:sp>
          <p:nvSpPr>
            <p:cNvPr id="27" name="TextBox 26"/>
            <p:cNvSpPr txBox="1"/>
            <p:nvPr/>
          </p:nvSpPr>
          <p:spPr>
            <a:xfrm>
              <a:off x="2228824" y="2643170"/>
              <a:ext cx="6944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）存在零矩阵：                 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3912091"/>
                </p:ext>
              </p:extLst>
            </p:nvPr>
          </p:nvGraphicFramePr>
          <p:xfrm>
            <a:off x="5854353" y="2670008"/>
            <a:ext cx="2652713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55600" imgH="177480" progId="Equation.DSMT4">
                    <p:embed/>
                  </p:oleObj>
                </mc:Choice>
                <mc:Fallback>
                  <p:oleObj name="Equation" r:id="rId6" imgW="11556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54353" y="2670008"/>
                          <a:ext cx="2652713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4" name="组合 56323"/>
          <p:cNvGrpSpPr/>
          <p:nvPr/>
        </p:nvGrpSpPr>
        <p:grpSpPr>
          <a:xfrm>
            <a:off x="1001557" y="2981805"/>
            <a:ext cx="4842992" cy="582612"/>
            <a:chOff x="2228824" y="3231546"/>
            <a:chExt cx="6457323" cy="582612"/>
          </a:xfrm>
        </p:grpSpPr>
        <p:sp>
          <p:nvSpPr>
            <p:cNvPr id="26" name="TextBox 25"/>
            <p:cNvSpPr txBox="1"/>
            <p:nvPr/>
          </p:nvSpPr>
          <p:spPr>
            <a:xfrm>
              <a:off x="2228824" y="3292020"/>
              <a:ext cx="6457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）存在负矩阵：               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417992"/>
                </p:ext>
              </p:extLst>
            </p:nvPr>
          </p:nvGraphicFramePr>
          <p:xfrm>
            <a:off x="6013491" y="3231546"/>
            <a:ext cx="207010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01440" imgH="253800" progId="Equation.DSMT4">
                    <p:embed/>
                  </p:oleObj>
                </mc:Choice>
                <mc:Fallback>
                  <p:oleObj name="Equation" r:id="rId8" imgW="9014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013491" y="3231546"/>
                          <a:ext cx="2070100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75994"/>
              </p:ext>
            </p:extLst>
          </p:nvPr>
        </p:nvGraphicFramePr>
        <p:xfrm>
          <a:off x="4371368" y="3042279"/>
          <a:ext cx="43407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164880" progId="Equation.DSMT4">
                  <p:embed/>
                </p:oleObj>
              </mc:Choice>
              <mc:Fallback>
                <p:oleObj name="Equation" r:id="rId10" imgW="241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71368" y="3042279"/>
                        <a:ext cx="434075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组合 56324"/>
          <p:cNvGrpSpPr/>
          <p:nvPr/>
        </p:nvGrpSpPr>
        <p:grpSpPr>
          <a:xfrm>
            <a:off x="983923" y="6073860"/>
            <a:ext cx="4860626" cy="582613"/>
            <a:chOff x="2228824" y="6139484"/>
            <a:chExt cx="6480835" cy="582613"/>
          </a:xfrm>
        </p:grpSpPr>
        <p:sp>
          <p:nvSpPr>
            <p:cNvPr id="31" name="TextBox 30"/>
            <p:cNvSpPr txBox="1"/>
            <p:nvPr/>
          </p:nvSpPr>
          <p:spPr>
            <a:xfrm>
              <a:off x="2228824" y="6199959"/>
              <a:ext cx="648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        矩阵的减法：               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9335762"/>
                </p:ext>
              </p:extLst>
            </p:nvPr>
          </p:nvGraphicFramePr>
          <p:xfrm>
            <a:off x="5694749" y="6139484"/>
            <a:ext cx="2478087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79280" imgH="253800" progId="Equation.DSMT4">
                    <p:embed/>
                  </p:oleObj>
                </mc:Choice>
                <mc:Fallback>
                  <p:oleObj name="Equation" r:id="rId12" imgW="10792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94749" y="6139484"/>
                          <a:ext cx="2478087" cy="582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345393"/>
              </p:ext>
            </p:extLst>
          </p:nvPr>
        </p:nvGraphicFramePr>
        <p:xfrm>
          <a:off x="5945456" y="1203974"/>
          <a:ext cx="202073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960" imgH="241200" progId="Equation.DSMT4">
                  <p:embed/>
                </p:oleObj>
              </mc:Choice>
              <mc:Fallback>
                <p:oleObj name="Equation" r:id="rId14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45456" y="1203974"/>
                        <a:ext cx="2020735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93462"/>
              </p:ext>
            </p:extLst>
          </p:nvPr>
        </p:nvGraphicFramePr>
        <p:xfrm>
          <a:off x="6017754" y="2129042"/>
          <a:ext cx="3114816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90640" imgH="279360" progId="Equation.DSMT4">
                  <p:embed/>
                </p:oleObj>
              </mc:Choice>
              <mc:Fallback>
                <p:oleObj name="Equation" r:id="rId16" imgW="1790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17754" y="2129042"/>
                        <a:ext cx="3114816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6978"/>
              </p:ext>
            </p:extLst>
          </p:nvPr>
        </p:nvGraphicFramePr>
        <p:xfrm>
          <a:off x="6319952" y="2960747"/>
          <a:ext cx="240441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93760" imgH="241200" progId="Equation.DSMT4">
                  <p:embed/>
                </p:oleObj>
              </mc:Choice>
              <mc:Fallback>
                <p:oleObj name="Equation" r:id="rId18" imgW="1193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19952" y="2960747"/>
                        <a:ext cx="2404419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367036"/>
              </p:ext>
            </p:extLst>
          </p:nvPr>
        </p:nvGraphicFramePr>
        <p:xfrm>
          <a:off x="6309122" y="5990517"/>
          <a:ext cx="273724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58640" imgH="279360" progId="Equation.DSMT4">
                  <p:embed/>
                </p:oleObj>
              </mc:Choice>
              <mc:Fallback>
                <p:oleObj name="Equation" r:id="rId20" imgW="1358640" imgH="2793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122" y="5990517"/>
                        <a:ext cx="273724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865799"/>
              </p:ext>
            </p:extLst>
          </p:nvPr>
        </p:nvGraphicFramePr>
        <p:xfrm>
          <a:off x="6528946" y="2900811"/>
          <a:ext cx="1739504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63280" imgH="241200" progId="Equation.DSMT4">
                  <p:embed/>
                </p:oleObj>
              </mc:Choice>
              <mc:Fallback>
                <p:oleObj name="Equation" r:id="rId22" imgW="86328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946" y="2900811"/>
                        <a:ext cx="1739504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42561"/>
              </p:ext>
            </p:extLst>
          </p:nvPr>
        </p:nvGraphicFramePr>
        <p:xfrm>
          <a:off x="7276510" y="2900811"/>
          <a:ext cx="507312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41200" progId="Equation.DSMT4">
                  <p:embed/>
                </p:oleObj>
              </mc:Choice>
              <mc:Fallback>
                <p:oleObj name="Equation" r:id="rId24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276510" y="2900811"/>
                        <a:ext cx="507312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08978EBB-BB06-834D-B2F5-42C3B90EED87}"/>
              </a:ext>
            </a:extLst>
          </p:cNvPr>
          <p:cNvGrpSpPr/>
          <p:nvPr/>
        </p:nvGrpSpPr>
        <p:grpSpPr>
          <a:xfrm>
            <a:off x="1869663" y="3683941"/>
            <a:ext cx="6988449" cy="2333625"/>
            <a:chOff x="1869663" y="3683941"/>
            <a:chExt cx="6988449" cy="2333625"/>
          </a:xfrm>
        </p:grpSpPr>
        <p:grpSp>
          <p:nvGrpSpPr>
            <p:cNvPr id="9" name="组合 8"/>
            <p:cNvGrpSpPr/>
            <p:nvPr/>
          </p:nvGrpSpPr>
          <p:grpSpPr>
            <a:xfrm>
              <a:off x="1869663" y="3683941"/>
              <a:ext cx="6988449" cy="2333625"/>
              <a:chOff x="2846980" y="2800458"/>
              <a:chExt cx="8716603" cy="2333625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7831053" y="3727753"/>
                <a:ext cx="3732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称为矩阵   的负矩阵</a:t>
                </a:r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3451866"/>
                  </p:ext>
                </p:extLst>
              </p:nvPr>
            </p:nvGraphicFramePr>
            <p:xfrm>
              <a:off x="9368633" y="3711251"/>
              <a:ext cx="398769" cy="43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52280" imgH="164880" progId="Equation.DSMT4">
                      <p:embed/>
                    </p:oleObj>
                  </mc:Choice>
                  <mc:Fallback>
                    <p:oleObj name="Equation" r:id="rId26" imgW="1522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9368633" y="3711251"/>
                            <a:ext cx="398769" cy="432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3210379"/>
                  </p:ext>
                </p:extLst>
              </p:nvPr>
            </p:nvGraphicFramePr>
            <p:xfrm>
              <a:off x="2846980" y="2800458"/>
              <a:ext cx="4887913" cy="2333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968480" imgH="939600" progId="Equation.DSMT4">
                      <p:embed/>
                    </p:oleObj>
                  </mc:Choice>
                  <mc:Fallback>
                    <p:oleObj name="Equation" r:id="rId28" imgW="1968480" imgH="939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2846980" y="2800458"/>
                            <a:ext cx="4887913" cy="2333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B0B33F5-4521-864C-92DF-691FD4F48852}"/>
                </a:ext>
              </a:extLst>
            </p:cNvPr>
            <p:cNvSpPr txBox="1"/>
            <p:nvPr/>
          </p:nvSpPr>
          <p:spPr>
            <a:xfrm>
              <a:off x="4389945" y="37456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0591828-8614-FD45-A86F-58490DF845B5}"/>
                </a:ext>
              </a:extLst>
            </p:cNvPr>
            <p:cNvSpPr txBox="1"/>
            <p:nvPr/>
          </p:nvSpPr>
          <p:spPr>
            <a:xfrm>
              <a:off x="4389945" y="43819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07B0424-F9C3-2245-8F30-E43AD22739FC}"/>
                </a:ext>
              </a:extLst>
            </p:cNvPr>
            <p:cNvSpPr txBox="1"/>
            <p:nvPr/>
          </p:nvSpPr>
          <p:spPr>
            <a:xfrm>
              <a:off x="4408595" y="55231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B684A88-382E-6249-9266-CE1DF75FC86F}"/>
                </a:ext>
              </a:extLst>
            </p:cNvPr>
            <p:cNvSpPr txBox="1"/>
            <p:nvPr/>
          </p:nvSpPr>
          <p:spPr>
            <a:xfrm rot="5400000">
              <a:off x="2871973" y="50613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8E75E9A-D436-8947-941C-DCA724F7D758}"/>
                </a:ext>
              </a:extLst>
            </p:cNvPr>
            <p:cNvSpPr txBox="1"/>
            <p:nvPr/>
          </p:nvSpPr>
          <p:spPr>
            <a:xfrm rot="5400000">
              <a:off x="3717845" y="50597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FC1B147-6937-BD41-AD05-D04E4341CCFF}"/>
                </a:ext>
              </a:extLst>
            </p:cNvPr>
            <p:cNvSpPr txBox="1"/>
            <p:nvPr/>
          </p:nvSpPr>
          <p:spPr>
            <a:xfrm rot="5400000">
              <a:off x="5093195" y="50702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1" y="180307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095851" y="992851"/>
            <a:ext cx="7801928" cy="1548000"/>
            <a:chOff x="1461135" y="992851"/>
            <a:chExt cx="10402570" cy="154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1461135" y="1536664"/>
              <a:ext cx="10402570" cy="460375"/>
              <a:chOff x="1344" y="3326"/>
              <a:chExt cx="16382" cy="725"/>
            </a:xfrm>
          </p:grpSpPr>
          <p:graphicFrame>
            <p:nvGraphicFramePr>
              <p:cNvPr id="20" name="对象 1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3512" y="3385"/>
              <a:ext cx="2799" cy="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914400" imgH="215900" progId="Equation.KSEE3">
                      <p:embed/>
                    </p:oleObj>
                  </mc:Choice>
                  <mc:Fallback>
                    <p:oleObj r:id="rId2" imgW="914400" imgH="215900" progId="Equation.KSEE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3512" y="3385"/>
                            <a:ext cx="2799" cy="6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文本框 6"/>
              <p:cNvSpPr txBox="1"/>
              <p:nvPr/>
            </p:nvSpPr>
            <p:spPr>
              <a:xfrm>
                <a:off x="1344" y="3326"/>
                <a:ext cx="1638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            ，求矩阵   ，其中</a:t>
                </a:r>
              </a:p>
            </p:txBody>
          </p:sp>
        </p:grp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711422"/>
                </p:ext>
              </p:extLst>
            </p:nvPr>
          </p:nvGraphicFramePr>
          <p:xfrm>
            <a:off x="3137662" y="1568851"/>
            <a:ext cx="1309847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45760" imgH="164880" progId="Equation.DSMT4">
                    <p:embed/>
                  </p:oleObj>
                </mc:Choice>
                <mc:Fallback>
                  <p:oleObj name="Equation" r:id="rId4" imgW="5457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37662" y="1568851"/>
                          <a:ext cx="1309847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91966"/>
                </p:ext>
              </p:extLst>
            </p:nvPr>
          </p:nvGraphicFramePr>
          <p:xfrm>
            <a:off x="6257324" y="1586851"/>
            <a:ext cx="38769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164880" progId="Equation.DSMT4">
                    <p:embed/>
                  </p:oleObj>
                </mc:Choice>
                <mc:Fallback>
                  <p:oleObj name="Equation" r:id="rId6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57324" y="1586851"/>
                          <a:ext cx="387691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4802994"/>
                </p:ext>
              </p:extLst>
            </p:nvPr>
          </p:nvGraphicFramePr>
          <p:xfrm>
            <a:off x="7869402" y="992851"/>
            <a:ext cx="3814708" cy="154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52480" imgH="711000" progId="Equation.DSMT4">
                    <p:embed/>
                  </p:oleObj>
                </mc:Choice>
                <mc:Fallback>
                  <p:oleObj name="Equation" r:id="rId8" imgW="175248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869402" y="992851"/>
                          <a:ext cx="3814708" cy="154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1209295" y="5390375"/>
            <a:ext cx="4150816" cy="461665"/>
            <a:chOff x="1612393" y="5390374"/>
            <a:chExt cx="5534421" cy="461665"/>
          </a:xfrm>
        </p:grpSpPr>
        <p:sp>
          <p:nvSpPr>
            <p:cNvPr id="28" name="矩形 27"/>
            <p:cNvSpPr/>
            <p:nvPr/>
          </p:nvSpPr>
          <p:spPr>
            <a:xfrm>
              <a:off x="1612393" y="5390374"/>
              <a:ext cx="10669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注：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679351" y="5390374"/>
              <a:ext cx="44674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矩阵可以像数一样移项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03591" y="28676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39724"/>
              </p:ext>
            </p:extLst>
          </p:nvPr>
        </p:nvGraphicFramePr>
        <p:xfrm>
          <a:off x="2009514" y="2872284"/>
          <a:ext cx="1226344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40" imgH="164880" progId="Equation.DSMT4">
                  <p:embed/>
                </p:oleObj>
              </mc:Choice>
              <mc:Fallback>
                <p:oleObj name="Equation" r:id="rId10" imgW="6728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9514" y="2872284"/>
                        <a:ext cx="1226344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4838377" y="2872284"/>
            <a:ext cx="2887329" cy="461665"/>
            <a:chOff x="6662692" y="2872283"/>
            <a:chExt cx="3849772" cy="461665"/>
          </a:xfrm>
        </p:grpSpPr>
        <p:sp>
          <p:nvSpPr>
            <p:cNvPr id="32" name="矩形 31"/>
            <p:cNvSpPr/>
            <p:nvPr/>
          </p:nvSpPr>
          <p:spPr>
            <a:xfrm>
              <a:off x="6662692" y="2872283"/>
              <a:ext cx="3849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（两边都加上      ）</a:t>
              </a: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66204"/>
                </p:ext>
              </p:extLst>
            </p:nvPr>
          </p:nvGraphicFramePr>
          <p:xfrm>
            <a:off x="9238988" y="2872283"/>
            <a:ext cx="578767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1200" imgH="164880" progId="Equation.DSMT4">
                    <p:embed/>
                  </p:oleObj>
                </mc:Choice>
                <mc:Fallback>
                  <p:oleObj name="Equation" r:id="rId12" imgW="24120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238988" y="2872283"/>
                          <a:ext cx="578767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8240"/>
              </p:ext>
            </p:extLst>
          </p:nvPr>
        </p:nvGraphicFramePr>
        <p:xfrm>
          <a:off x="3265987" y="2872283"/>
          <a:ext cx="1447202" cy="4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680" imgH="177480" progId="Equation.DSMT4">
                  <p:embed/>
                </p:oleObj>
              </mc:Choice>
              <mc:Fallback>
                <p:oleObj name="Equation" r:id="rId14" imgW="850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65987" y="2872283"/>
                        <a:ext cx="1447202" cy="4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71012"/>
              </p:ext>
            </p:extLst>
          </p:nvPr>
        </p:nvGraphicFramePr>
        <p:xfrm>
          <a:off x="3877488" y="3568410"/>
          <a:ext cx="1119531" cy="15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85800" imgH="711000" progId="Equation.DSMT4">
                  <p:embed/>
                </p:oleObj>
              </mc:Choice>
              <mc:Fallback>
                <p:oleObj name="Equation" r:id="rId16" imgW="685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77488" y="3568410"/>
                        <a:ext cx="1119531" cy="15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4589949" y="5852039"/>
            <a:ext cx="4968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180307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6"/>
          <p:cNvSpPr txBox="1"/>
          <p:nvPr/>
        </p:nvSpPr>
        <p:spPr>
          <a:xfrm>
            <a:off x="885358" y="973471"/>
            <a:ext cx="308252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二、矩阵的数乘</a:t>
            </a:r>
          </a:p>
        </p:txBody>
      </p:sp>
      <p:sp>
        <p:nvSpPr>
          <p:cNvPr id="57346" name="Text Box 2"/>
          <p:cNvSpPr txBox="1"/>
          <p:nvPr/>
        </p:nvSpPr>
        <p:spPr>
          <a:xfrm>
            <a:off x="885358" y="1729186"/>
            <a:ext cx="15430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881862" y="1691742"/>
            <a:ext cx="6682977" cy="684213"/>
            <a:chOff x="2725254" y="1648971"/>
            <a:chExt cx="7877841" cy="684213"/>
          </a:xfrm>
        </p:grpSpPr>
        <p:grpSp>
          <p:nvGrpSpPr>
            <p:cNvPr id="21" name="组合 20"/>
            <p:cNvGrpSpPr/>
            <p:nvPr/>
          </p:nvGrpSpPr>
          <p:grpSpPr>
            <a:xfrm>
              <a:off x="2725254" y="1700603"/>
              <a:ext cx="7421880" cy="461665"/>
              <a:chOff x="2495071" y="2330021"/>
              <a:chExt cx="7421880" cy="461665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495071" y="2330021"/>
                <a:ext cx="7421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设矩阵               ，  为任意实数，则定义</a:t>
                </a:r>
              </a:p>
            </p:txBody>
          </p:sp>
          <p:graphicFrame>
            <p:nvGraphicFramePr>
              <p:cNvPr id="15" name="对象 14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620468"/>
                  </p:ext>
                </p:extLst>
              </p:nvPr>
            </p:nvGraphicFramePr>
            <p:xfrm>
              <a:off x="5544200" y="2330021"/>
              <a:ext cx="340748" cy="43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39700" imgH="177165" progId="Equation.KSEE3">
                      <p:embed/>
                    </p:oleObj>
                  </mc:Choice>
                  <mc:Fallback>
                    <p:oleObj r:id="rId2" imgW="139700" imgH="177165" progId="Equation.KSEE3">
                      <p:embed/>
                      <p:pic>
                        <p:nvPicPr>
                          <p:cNvPr id="0" name="图片 2048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5544200" y="2330021"/>
                            <a:ext cx="340748" cy="432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5570746"/>
                </p:ext>
              </p:extLst>
            </p:nvPr>
          </p:nvGraphicFramePr>
          <p:xfrm>
            <a:off x="3937147" y="1648971"/>
            <a:ext cx="1605916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85800" imgH="291960" progId="Equation.DSMT4">
                    <p:embed/>
                  </p:oleObj>
                </mc:Choice>
                <mc:Fallback>
                  <p:oleObj name="Equation" r:id="rId4" imgW="68580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37147" y="1648971"/>
                          <a:ext cx="1605916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2174930"/>
                </p:ext>
              </p:extLst>
            </p:nvPr>
          </p:nvGraphicFramePr>
          <p:xfrm>
            <a:off x="9293407" y="1648971"/>
            <a:ext cx="1309688" cy="68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58720" imgH="291960" progId="Equation.DSMT4">
                    <p:embed/>
                  </p:oleObj>
                </mc:Choice>
                <mc:Fallback>
                  <p:oleObj name="Equation" r:id="rId6" imgW="558720" imgH="291960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3407" y="1648971"/>
                          <a:ext cx="1309688" cy="684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1337642" y="2497365"/>
            <a:ext cx="3934154" cy="847499"/>
            <a:chOff x="1372975" y="2430540"/>
            <a:chExt cx="3394968" cy="847499"/>
          </a:xfrm>
        </p:grpSpPr>
        <p:sp>
          <p:nvSpPr>
            <p:cNvPr id="29" name="矩形 28"/>
            <p:cNvSpPr/>
            <p:nvPr/>
          </p:nvSpPr>
          <p:spPr>
            <a:xfrm>
              <a:off x="1372975" y="2447042"/>
              <a:ext cx="33949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为数   与矩阵   的数乘，                                                         </a:t>
              </a:r>
            </a:p>
          </p:txBody>
        </p:sp>
        <p:graphicFrame>
          <p:nvGraphicFramePr>
            <p:cNvPr id="31" name="对象 30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7093340"/>
                </p:ext>
              </p:extLst>
            </p:nvPr>
          </p:nvGraphicFramePr>
          <p:xfrm>
            <a:off x="1938603" y="2447042"/>
            <a:ext cx="340748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39700" imgH="177165" progId="Equation.KSEE3">
                    <p:embed/>
                  </p:oleObj>
                </mc:Choice>
                <mc:Fallback>
                  <p:oleObj r:id="rId8" imgW="139700" imgH="177165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938603" y="2447042"/>
                          <a:ext cx="340748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321694"/>
                </p:ext>
              </p:extLst>
            </p:nvPr>
          </p:nvGraphicFramePr>
          <p:xfrm>
            <a:off x="2969060" y="2430540"/>
            <a:ext cx="33908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69060" y="2430540"/>
                          <a:ext cx="339089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6609B52-BD56-9F42-9F5F-79209E63B1E3}"/>
              </a:ext>
            </a:extLst>
          </p:cNvPr>
          <p:cNvGrpSpPr/>
          <p:nvPr/>
        </p:nvGrpSpPr>
        <p:grpSpPr>
          <a:xfrm>
            <a:off x="2696304" y="3201988"/>
            <a:ext cx="3993745" cy="2303462"/>
            <a:chOff x="2696304" y="3201988"/>
            <a:chExt cx="3993745" cy="2303462"/>
          </a:xfrm>
        </p:grpSpPr>
        <p:grpSp>
          <p:nvGrpSpPr>
            <p:cNvPr id="57351" name="组合 57350"/>
            <p:cNvGrpSpPr/>
            <p:nvPr/>
          </p:nvGrpSpPr>
          <p:grpSpPr>
            <a:xfrm>
              <a:off x="2696304" y="3201988"/>
              <a:ext cx="3993745" cy="2303462"/>
              <a:chOff x="3716370" y="3696511"/>
              <a:chExt cx="5041845" cy="2303462"/>
            </a:xfrm>
          </p:grpSpPr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8529766"/>
                  </p:ext>
                </p:extLst>
              </p:nvPr>
            </p:nvGraphicFramePr>
            <p:xfrm>
              <a:off x="3716370" y="3696511"/>
              <a:ext cx="4826000" cy="2303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968480" imgH="939600" progId="Equation.DSMT4">
                      <p:embed/>
                    </p:oleObj>
                  </mc:Choice>
                  <mc:Fallback>
                    <p:oleObj name="Equation" r:id="rId11" imgW="1968480" imgH="939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716370" y="3696511"/>
                            <a:ext cx="4826000" cy="2303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50" name="矩形 57349"/>
              <p:cNvSpPr/>
              <p:nvPr/>
            </p:nvSpPr>
            <p:spPr>
              <a:xfrm>
                <a:off x="8394439" y="4503967"/>
                <a:ext cx="363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lang="zh-CN" altLang="en-US" sz="2400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C7D92F0-B022-D74D-8C8B-C4EBF1EC97CF}"/>
                </a:ext>
              </a:extLst>
            </p:cNvPr>
            <p:cNvSpPr txBox="1"/>
            <p:nvPr/>
          </p:nvSpPr>
          <p:spPr>
            <a:xfrm>
              <a:off x="5145556" y="3247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6D4662A-2AE5-F146-9AAC-AE71F32BD697}"/>
                </a:ext>
              </a:extLst>
            </p:cNvPr>
            <p:cNvSpPr txBox="1"/>
            <p:nvPr/>
          </p:nvSpPr>
          <p:spPr>
            <a:xfrm>
              <a:off x="5145556" y="38833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83C766-E699-514A-A2BD-3B1FEE269E2D}"/>
                </a:ext>
              </a:extLst>
            </p:cNvPr>
            <p:cNvSpPr txBox="1"/>
            <p:nvPr/>
          </p:nvSpPr>
          <p:spPr>
            <a:xfrm>
              <a:off x="5145556" y="49644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0FE164E-FEEA-8041-A405-A10BBC1DF8C5}"/>
                </a:ext>
              </a:extLst>
            </p:cNvPr>
            <p:cNvSpPr txBox="1"/>
            <p:nvPr/>
          </p:nvSpPr>
          <p:spPr>
            <a:xfrm rot="5400000">
              <a:off x="3607687" y="45717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560649-E56E-0A41-8D92-1C3172A92057}"/>
                </a:ext>
              </a:extLst>
            </p:cNvPr>
            <p:cNvSpPr txBox="1"/>
            <p:nvPr/>
          </p:nvSpPr>
          <p:spPr>
            <a:xfrm rot="5400000">
              <a:off x="4458797" y="45717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EC07A6-5200-3C4F-8744-B99F1EC3FEBE}"/>
                </a:ext>
              </a:extLst>
            </p:cNvPr>
            <p:cNvSpPr txBox="1"/>
            <p:nvPr/>
          </p:nvSpPr>
          <p:spPr>
            <a:xfrm rot="5400000">
              <a:off x="5832315" y="4571706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3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7997" y="17314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6" name="Text Box 9"/>
          <p:cNvSpPr txBox="1"/>
          <p:nvPr/>
        </p:nvSpPr>
        <p:spPr>
          <a:xfrm>
            <a:off x="417662" y="906700"/>
            <a:ext cx="4050506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数乘运算的运算规律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201799" y="4790761"/>
            <a:ext cx="70875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矩阵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加法运算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数乘运算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统称为矩阵的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线性运算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230709" y="912071"/>
            <a:ext cx="4782078" cy="468000"/>
            <a:chOff x="2309934" y="2388187"/>
            <a:chExt cx="6376103" cy="468000"/>
          </a:xfrm>
        </p:grpSpPr>
        <p:sp>
          <p:nvSpPr>
            <p:cNvPr id="8199" name="Text Box 3"/>
            <p:cNvSpPr txBox="1"/>
            <p:nvPr/>
          </p:nvSpPr>
          <p:spPr>
            <a:xfrm>
              <a:off x="2309934" y="2388187"/>
              <a:ext cx="637610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（设      为        矩阵，     为数）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0048340"/>
                </p:ext>
              </p:extLst>
            </p:nvPr>
          </p:nvGraphicFramePr>
          <p:xfrm>
            <a:off x="3228464" y="2417852"/>
            <a:ext cx="648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560" imgH="203040" progId="Equation.DSMT4">
                    <p:embed/>
                  </p:oleObj>
                </mc:Choice>
                <mc:Fallback>
                  <p:oleObj name="Equation" r:id="rId2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228464" y="2417852"/>
                          <a:ext cx="648000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407163"/>
                </p:ext>
              </p:extLst>
            </p:nvPr>
          </p:nvGraphicFramePr>
          <p:xfrm>
            <a:off x="4329755" y="2453852"/>
            <a:ext cx="1007997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139680" progId="Equation.DSMT4">
                    <p:embed/>
                  </p:oleObj>
                </mc:Choice>
                <mc:Fallback>
                  <p:oleObj name="Equation" r:id="rId4" imgW="3553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29755" y="2453852"/>
                          <a:ext cx="1007997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74718"/>
                </p:ext>
              </p:extLst>
            </p:nvPr>
          </p:nvGraphicFramePr>
          <p:xfrm>
            <a:off x="6440352" y="2388187"/>
            <a:ext cx="672751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60" imgH="203040" progId="Equation.DSMT4">
                    <p:embed/>
                  </p:oleObj>
                </mc:Choice>
                <mc:Fallback>
                  <p:oleObj name="Equation" r:id="rId6" imgW="2919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40352" y="2388187"/>
                          <a:ext cx="672751" cy="46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2035192" y="5228275"/>
            <a:ext cx="5598344" cy="45719"/>
            <a:chOff x="3063543" y="6065837"/>
            <a:chExt cx="5777285" cy="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063543" y="6065837"/>
              <a:ext cx="1224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589918" y="6065837"/>
              <a:ext cx="125104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599060" y="6065837"/>
              <a:ext cx="124176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201799" y="1602614"/>
            <a:ext cx="7173759" cy="649288"/>
            <a:chOff x="2110262" y="2148442"/>
            <a:chExt cx="9565012" cy="649288"/>
          </a:xfrm>
        </p:grpSpPr>
        <p:sp>
          <p:nvSpPr>
            <p:cNvPr id="25" name="TextBox 24"/>
            <p:cNvSpPr txBox="1"/>
            <p:nvPr/>
          </p:nvSpPr>
          <p:spPr>
            <a:xfrm>
              <a:off x="2110262" y="2242254"/>
              <a:ext cx="9565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）数与矩阵的结合律：                                  ；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364716"/>
                </p:ext>
              </p:extLst>
            </p:nvPr>
          </p:nvGraphicFramePr>
          <p:xfrm>
            <a:off x="7131207" y="2148442"/>
            <a:ext cx="388620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3880" imgH="253800" progId="Equation.DSMT4">
                    <p:embed/>
                  </p:oleObj>
                </mc:Choice>
                <mc:Fallback>
                  <p:oleObj name="Equation" r:id="rId8" imgW="15238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131207" y="2148442"/>
                          <a:ext cx="3886200" cy="649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1201799" y="2428292"/>
            <a:ext cx="6716903" cy="647700"/>
            <a:chOff x="2110262" y="2975014"/>
            <a:chExt cx="8955871" cy="647700"/>
          </a:xfrm>
        </p:grpSpPr>
        <p:sp>
          <p:nvSpPr>
            <p:cNvPr id="27" name="TextBox 26"/>
            <p:cNvSpPr txBox="1"/>
            <p:nvPr/>
          </p:nvSpPr>
          <p:spPr>
            <a:xfrm>
              <a:off x="2110262" y="3068032"/>
              <a:ext cx="8955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）矩阵对数的分配律：                            ；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8687650"/>
                </p:ext>
              </p:extLst>
            </p:nvPr>
          </p:nvGraphicFramePr>
          <p:xfrm>
            <a:off x="6809914" y="2975014"/>
            <a:ext cx="3433763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46040" imgH="253800" progId="Equation.DSMT4">
                    <p:embed/>
                  </p:oleObj>
                </mc:Choice>
                <mc:Fallback>
                  <p:oleObj name="Equation" r:id="rId10" imgW="1346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809914" y="2975014"/>
                          <a:ext cx="3433763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1201799" y="3252383"/>
            <a:ext cx="6625532" cy="649287"/>
            <a:chOff x="2110262" y="3799996"/>
            <a:chExt cx="8834042" cy="649287"/>
          </a:xfrm>
        </p:grpSpPr>
        <p:sp>
          <p:nvSpPr>
            <p:cNvPr id="28" name="TextBox 27"/>
            <p:cNvSpPr txBox="1"/>
            <p:nvPr/>
          </p:nvSpPr>
          <p:spPr>
            <a:xfrm>
              <a:off x="2110262" y="3893808"/>
              <a:ext cx="8834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）数对矩阵的分配律：                            ；</a:t>
              </a: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8083"/>
                </p:ext>
              </p:extLst>
            </p:nvPr>
          </p:nvGraphicFramePr>
          <p:xfrm>
            <a:off x="6910220" y="3799996"/>
            <a:ext cx="3402012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33440" imgH="253800" progId="Equation.DSMT4">
                    <p:embed/>
                  </p:oleObj>
                </mc:Choice>
                <mc:Fallback>
                  <p:oleObj name="Equation" r:id="rId12" imgW="13334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910220" y="3799996"/>
                          <a:ext cx="3402012" cy="649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1201799" y="4152705"/>
            <a:ext cx="5126724" cy="461665"/>
            <a:chOff x="2114515" y="4581268"/>
            <a:chExt cx="6835632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2114515" y="4581268"/>
              <a:ext cx="6835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）数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与矩阵乘积满足：    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9251430"/>
                </p:ext>
              </p:extLst>
            </p:nvPr>
          </p:nvGraphicFramePr>
          <p:xfrm>
            <a:off x="7206750" y="4610933"/>
            <a:ext cx="1193684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57200" imgH="164880" progId="Equation.DSMT4">
                    <p:embed/>
                  </p:oleObj>
                </mc:Choice>
                <mc:Fallback>
                  <p:oleObj name="Equation" r:id="rId14" imgW="45720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206750" y="4610933"/>
                          <a:ext cx="1193684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7423373"/>
                </p:ext>
              </p:extLst>
            </p:nvPr>
          </p:nvGraphicFramePr>
          <p:xfrm>
            <a:off x="3726822" y="4581268"/>
            <a:ext cx="226803" cy="42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8560" imgH="164880" progId="Equation.DSMT4">
                    <p:embed/>
                  </p:oleObj>
                </mc:Choice>
                <mc:Fallback>
                  <p:oleObj name="Equation" r:id="rId16" imgW="885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726822" y="4581268"/>
                          <a:ext cx="226803" cy="42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155277"/>
              </p:ext>
            </p:extLst>
          </p:nvPr>
        </p:nvGraphicFramePr>
        <p:xfrm>
          <a:off x="5945914" y="2071793"/>
          <a:ext cx="3048544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52480" imgH="279360" progId="Equation.DSMT4">
                  <p:embed/>
                </p:oleObj>
              </mc:Choice>
              <mc:Fallback>
                <p:oleObj name="Equation" r:id="rId18" imgW="1752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45914" y="2071793"/>
                        <a:ext cx="3048544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429467"/>
              </p:ext>
            </p:extLst>
          </p:nvPr>
        </p:nvGraphicFramePr>
        <p:xfrm>
          <a:off x="5531589" y="2843015"/>
          <a:ext cx="26001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58640" imgH="253800" progId="Equation.DSMT4">
                  <p:embed/>
                </p:oleObj>
              </mc:Choice>
              <mc:Fallback>
                <p:oleObj name="Equation" r:id="rId20" imgW="1358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31589" y="2843015"/>
                        <a:ext cx="2600100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96505"/>
              </p:ext>
            </p:extLst>
          </p:nvPr>
        </p:nvGraphicFramePr>
        <p:xfrm>
          <a:off x="5544118" y="3666077"/>
          <a:ext cx="2474184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22360" imgH="279360" progId="Equation.DSMT4">
                  <p:embed/>
                </p:oleObj>
              </mc:Choice>
              <mc:Fallback>
                <p:oleObj name="Equation" r:id="rId22" imgW="1422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44118" y="3666077"/>
                        <a:ext cx="2474184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59432"/>
              </p:ext>
            </p:extLst>
          </p:nvPr>
        </p:nvGraphicFramePr>
        <p:xfrm>
          <a:off x="6253003" y="4140224"/>
          <a:ext cx="104873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20560" imgH="241200" progId="Equation.DSMT4">
                  <p:embed/>
                </p:oleObj>
              </mc:Choice>
              <mc:Fallback>
                <p:oleObj name="Equation" r:id="rId24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53003" y="4140224"/>
                        <a:ext cx="1048735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583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478276" y="781666"/>
            <a:ext cx="7801928" cy="1498600"/>
            <a:chOff x="2003585" y="1250411"/>
            <a:chExt cx="10402570" cy="1498600"/>
          </a:xfrm>
        </p:grpSpPr>
        <p:sp>
          <p:nvSpPr>
            <p:cNvPr id="21" name="文本框 6"/>
            <p:cNvSpPr txBox="1"/>
            <p:nvPr/>
          </p:nvSpPr>
          <p:spPr>
            <a:xfrm>
              <a:off x="2003585" y="1797049"/>
              <a:ext cx="104025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                                             ，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3657391"/>
                </p:ext>
              </p:extLst>
            </p:nvPr>
          </p:nvGraphicFramePr>
          <p:xfrm>
            <a:off x="4051601" y="1250411"/>
            <a:ext cx="5297488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14600" imgH="711000" progId="Equation.DSMT4">
                    <p:embed/>
                  </p:oleObj>
                </mc:Choice>
                <mc:Fallback>
                  <p:oleObj name="Equation" r:id="rId2" imgW="251460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051601" y="1250411"/>
                          <a:ext cx="5297488" cy="149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1478276" y="2382326"/>
            <a:ext cx="5052986" cy="461665"/>
            <a:chOff x="2824950" y="3200400"/>
            <a:chExt cx="6737315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2824950" y="3200400"/>
              <a:ext cx="6737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求满足关系式                  的矩阵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00849"/>
                </p:ext>
              </p:extLst>
            </p:nvPr>
          </p:nvGraphicFramePr>
          <p:xfrm>
            <a:off x="5571413" y="3208604"/>
            <a:ext cx="1705845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11000" imgH="164880" progId="Equation.DSMT4">
                    <p:embed/>
                  </p:oleObj>
                </mc:Choice>
                <mc:Fallback>
                  <p:oleObj name="Equation" r:id="rId4" imgW="71100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71413" y="3208604"/>
                          <a:ext cx="1705845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6965332"/>
                </p:ext>
              </p:extLst>
            </p:nvPr>
          </p:nvGraphicFramePr>
          <p:xfrm>
            <a:off x="8815786" y="3233232"/>
            <a:ext cx="42646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164880" progId="Equation.DSMT4">
                    <p:embed/>
                  </p:oleObj>
                </mc:Choice>
                <mc:Fallback>
                  <p:oleObj name="Equation" r:id="rId6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815786" y="3233232"/>
                          <a:ext cx="42646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文本框 16"/>
          <p:cNvSpPr txBox="1"/>
          <p:nvPr/>
        </p:nvSpPr>
        <p:spPr>
          <a:xfrm>
            <a:off x="1519157" y="3052873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826992"/>
              </p:ext>
            </p:extLst>
          </p:nvPr>
        </p:nvGraphicFramePr>
        <p:xfrm>
          <a:off x="2118713" y="3441482"/>
          <a:ext cx="148412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393480" progId="Equation.DSMT4">
                  <p:embed/>
                </p:oleObj>
              </mc:Choice>
              <mc:Fallback>
                <p:oleObj name="Equation" r:id="rId8" imgW="901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713" y="3441482"/>
                        <a:ext cx="1484129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368153"/>
              </p:ext>
            </p:extLst>
          </p:nvPr>
        </p:nvGraphicFramePr>
        <p:xfrm>
          <a:off x="3557716" y="3052872"/>
          <a:ext cx="2461830" cy="164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360" imgH="711000" progId="Equation.DSMT4">
                  <p:embed/>
                </p:oleObj>
              </mc:Choice>
              <mc:Fallback>
                <p:oleObj name="Equation" r:id="rId10" imgW="1422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57716" y="3052872"/>
                        <a:ext cx="2461830" cy="164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022731"/>
              </p:ext>
            </p:extLst>
          </p:nvPr>
        </p:nvGraphicFramePr>
        <p:xfrm>
          <a:off x="3557717" y="4727752"/>
          <a:ext cx="2344335" cy="173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2680" imgH="711000" progId="Equation.DSMT4">
                  <p:embed/>
                </p:oleObj>
              </mc:Choice>
              <mc:Fallback>
                <p:oleObj name="Equation" r:id="rId12" imgW="1282680" imgH="7110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717" y="4727752"/>
                        <a:ext cx="2344335" cy="1733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5858495" y="5287739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/>
          </a:p>
        </p:txBody>
      </p:sp>
      <p:grpSp>
        <p:nvGrpSpPr>
          <p:cNvPr id="31" name="组合 3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4823</TotalTime>
  <Words>1266</Words>
  <Application>Microsoft Office PowerPoint</Application>
  <PresentationFormat>全屏显示(4:3)</PresentationFormat>
  <Paragraphs>271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SimHei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主题algebraA</vt:lpstr>
      <vt:lpstr>MathType 6.0 Equation</vt:lpstr>
      <vt:lpstr>Equation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解: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对任意矩阵 A，AAT 和 ATA 都是对称矩阵.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LIU Xiaoman</cp:lastModifiedBy>
  <cp:revision>858</cp:revision>
  <dcterms:created xsi:type="dcterms:W3CDTF">2014-11-28T11:02:00Z</dcterms:created>
  <dcterms:modified xsi:type="dcterms:W3CDTF">2023-04-16T02:53:10Z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