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2" r:id="rId1"/>
  </p:sldMasterIdLst>
  <p:notesMasterIdLst>
    <p:notesMasterId r:id="rId16"/>
  </p:notesMasterIdLst>
  <p:sldIdLst>
    <p:sldId id="331" r:id="rId2"/>
    <p:sldId id="364" r:id="rId3"/>
    <p:sldId id="365" r:id="rId4"/>
    <p:sldId id="366" r:id="rId5"/>
    <p:sldId id="375" r:id="rId6"/>
    <p:sldId id="387" r:id="rId7"/>
    <p:sldId id="388" r:id="rId8"/>
    <p:sldId id="389" r:id="rId9"/>
    <p:sldId id="390" r:id="rId10"/>
    <p:sldId id="394" r:id="rId11"/>
    <p:sldId id="395" r:id="rId12"/>
    <p:sldId id="384" r:id="rId13"/>
    <p:sldId id="396" r:id="rId14"/>
    <p:sldId id="397" r:id="rId1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>
          <p15:clr>
            <a:srgbClr val="A4A3A4"/>
          </p15:clr>
        </p15:guide>
        <p15:guide id="2" orient="horz" pos="3997">
          <p15:clr>
            <a:srgbClr val="A4A3A4"/>
          </p15:clr>
        </p15:guide>
        <p15:guide id="3" orient="horz" pos="3904">
          <p15:clr>
            <a:srgbClr val="A4A3A4"/>
          </p15:clr>
        </p15:guide>
        <p15:guide id="4" pos="4353">
          <p15:clr>
            <a:srgbClr val="A4A3A4"/>
          </p15:clr>
        </p15:guide>
        <p15:guide id="5" pos="2889">
          <p15:clr>
            <a:srgbClr val="A4A3A4"/>
          </p15:clr>
        </p15:guide>
        <p15:guide id="6" pos="57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066FF"/>
    <a:srgbClr val="22ABDE"/>
    <a:srgbClr val="094A7F"/>
    <a:srgbClr val="47B8E4"/>
    <a:srgbClr val="F77572"/>
    <a:srgbClr val="EDB67C"/>
    <a:srgbClr val="F3C390"/>
    <a:srgbClr val="D02816"/>
    <a:srgbClr val="094A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3742" autoAdjust="0"/>
  </p:normalViewPr>
  <p:slideViewPr>
    <p:cSldViewPr snapToGrid="0">
      <p:cViewPr varScale="1">
        <p:scale>
          <a:sx n="112" d="100"/>
          <a:sy n="112" d="100"/>
        </p:scale>
        <p:origin x="2506" y="86"/>
      </p:cViewPr>
      <p:guideLst>
        <p:guide orient="horz" pos="2152"/>
        <p:guide orient="horz" pos="3997"/>
        <p:guide orient="horz" pos="3904"/>
        <p:guide pos="4353"/>
        <p:guide pos="2889"/>
        <p:guide pos="57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0A1B6F1-6F15-4F65-8091-8E1AD64D001F}" type="datetimeFigureOut">
              <a:rPr lang="zh-CN" altLang="en-US"/>
              <a:t>2023/4/16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C76C47B0-EA97-42EB-AD70-9487DB1A8108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3453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B36520-B382-47EE-8EB9-E32558208C12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BEE5C1-3B8E-4CD2-8176-5F0EA16812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52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3D5904-F53B-4AE8-8472-5C9A63DC7A6B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10AB5F-DEE6-4728-A376-651ACEC2B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29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0BCFA-082B-0B46-9940-C2368FC96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232634-1690-894B-B8B6-7F005BB22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21F91D-E458-4B5D-9277-94B56EEF81B5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FDDB9E-6373-534E-BB88-9C0915850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430776-2FA4-C047-871B-822259FF2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96050-46D5-4911-A93D-2B1BE9075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34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C4DA7-AD72-C648-91F2-0325091DB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B0AAAD-B3A7-CD46-8C17-F7EB4212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21F91D-E458-4B5D-9277-94B56EEF81B5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C32FCD-386C-9649-AAB0-7E34EF6BB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925927-EF19-BE49-B801-2DF3EBF4A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96050-46D5-4911-A93D-2B1BE9075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41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28650" y="365126"/>
            <a:ext cx="7886700" cy="1325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D21F91D-E458-4B5D-9277-94B56EEF81B5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5E96050-46D5-4911-A93D-2B1BE9075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609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13" Type="http://schemas.openxmlformats.org/officeDocument/2006/relationships/image" Target="../media/image83.wmf"/><Relationship Id="rId18" Type="http://schemas.openxmlformats.org/officeDocument/2006/relationships/oleObject" Target="../embeddings/oleObject82.bin"/><Relationship Id="rId3" Type="http://schemas.openxmlformats.org/officeDocument/2006/relationships/image" Target="../media/image78.wmf"/><Relationship Id="rId21" Type="http://schemas.openxmlformats.org/officeDocument/2006/relationships/image" Target="../media/image87.wmf"/><Relationship Id="rId7" Type="http://schemas.openxmlformats.org/officeDocument/2006/relationships/image" Target="../media/image80.emf"/><Relationship Id="rId12" Type="http://schemas.openxmlformats.org/officeDocument/2006/relationships/oleObject" Target="../embeddings/oleObject79.bin"/><Relationship Id="rId17" Type="http://schemas.openxmlformats.org/officeDocument/2006/relationships/image" Target="../media/image85.wmf"/><Relationship Id="rId2" Type="http://schemas.openxmlformats.org/officeDocument/2006/relationships/oleObject" Target="../embeddings/oleObject74.bin"/><Relationship Id="rId16" Type="http://schemas.openxmlformats.org/officeDocument/2006/relationships/oleObject" Target="../embeddings/oleObject81.bin"/><Relationship Id="rId20" Type="http://schemas.openxmlformats.org/officeDocument/2006/relationships/oleObject" Target="../embeddings/oleObject8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6.bin"/><Relationship Id="rId11" Type="http://schemas.openxmlformats.org/officeDocument/2006/relationships/image" Target="../media/image82.wmf"/><Relationship Id="rId5" Type="http://schemas.openxmlformats.org/officeDocument/2006/relationships/image" Target="../media/image79.wmf"/><Relationship Id="rId15" Type="http://schemas.openxmlformats.org/officeDocument/2006/relationships/image" Target="../media/image84.wmf"/><Relationship Id="rId10" Type="http://schemas.openxmlformats.org/officeDocument/2006/relationships/oleObject" Target="../embeddings/oleObject78.bin"/><Relationship Id="rId19" Type="http://schemas.openxmlformats.org/officeDocument/2006/relationships/image" Target="../media/image86.wmf"/><Relationship Id="rId4" Type="http://schemas.openxmlformats.org/officeDocument/2006/relationships/oleObject" Target="../embeddings/oleObject75.bin"/><Relationship Id="rId9" Type="http://schemas.openxmlformats.org/officeDocument/2006/relationships/image" Target="../media/image81.wmf"/><Relationship Id="rId14" Type="http://schemas.openxmlformats.org/officeDocument/2006/relationships/oleObject" Target="../embeddings/oleObject80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7.bin"/><Relationship Id="rId13" Type="http://schemas.openxmlformats.org/officeDocument/2006/relationships/image" Target="../media/image92.wmf"/><Relationship Id="rId18" Type="http://schemas.openxmlformats.org/officeDocument/2006/relationships/oleObject" Target="../embeddings/oleObject92.bin"/><Relationship Id="rId3" Type="http://schemas.openxmlformats.org/officeDocument/2006/relationships/image" Target="../media/image88.wmf"/><Relationship Id="rId7" Type="http://schemas.openxmlformats.org/officeDocument/2006/relationships/image" Target="../media/image90.wmf"/><Relationship Id="rId12" Type="http://schemas.openxmlformats.org/officeDocument/2006/relationships/oleObject" Target="../embeddings/oleObject89.bin"/><Relationship Id="rId17" Type="http://schemas.openxmlformats.org/officeDocument/2006/relationships/image" Target="../media/image94.wmf"/><Relationship Id="rId2" Type="http://schemas.openxmlformats.org/officeDocument/2006/relationships/oleObject" Target="../embeddings/oleObject84.bin"/><Relationship Id="rId16" Type="http://schemas.openxmlformats.org/officeDocument/2006/relationships/oleObject" Target="../embeddings/oleObject9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6.bin"/><Relationship Id="rId11" Type="http://schemas.openxmlformats.org/officeDocument/2006/relationships/image" Target="../media/image91.wmf"/><Relationship Id="rId5" Type="http://schemas.openxmlformats.org/officeDocument/2006/relationships/image" Target="../media/image89.wmf"/><Relationship Id="rId15" Type="http://schemas.openxmlformats.org/officeDocument/2006/relationships/image" Target="../media/image93.wmf"/><Relationship Id="rId10" Type="http://schemas.openxmlformats.org/officeDocument/2006/relationships/oleObject" Target="../embeddings/oleObject88.bin"/><Relationship Id="rId19" Type="http://schemas.openxmlformats.org/officeDocument/2006/relationships/image" Target="../media/image95.wmf"/><Relationship Id="rId4" Type="http://schemas.openxmlformats.org/officeDocument/2006/relationships/oleObject" Target="../embeddings/oleObject85.bin"/><Relationship Id="rId9" Type="http://schemas.openxmlformats.org/officeDocument/2006/relationships/image" Target="../media/image78.wmf"/><Relationship Id="rId14" Type="http://schemas.openxmlformats.org/officeDocument/2006/relationships/oleObject" Target="../embeddings/oleObject90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6.bin"/><Relationship Id="rId3" Type="http://schemas.openxmlformats.org/officeDocument/2006/relationships/image" Target="../media/image96.wmf"/><Relationship Id="rId7" Type="http://schemas.openxmlformats.org/officeDocument/2006/relationships/image" Target="../media/image98.wmf"/><Relationship Id="rId2" Type="http://schemas.openxmlformats.org/officeDocument/2006/relationships/oleObject" Target="../embeddings/oleObject9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5.bin"/><Relationship Id="rId5" Type="http://schemas.openxmlformats.org/officeDocument/2006/relationships/image" Target="../media/image97.wmf"/><Relationship Id="rId4" Type="http://schemas.openxmlformats.org/officeDocument/2006/relationships/oleObject" Target="../embeddings/oleObject94.bin"/><Relationship Id="rId9" Type="http://schemas.openxmlformats.org/officeDocument/2006/relationships/image" Target="../media/image99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0.bin"/><Relationship Id="rId13" Type="http://schemas.openxmlformats.org/officeDocument/2006/relationships/image" Target="../media/image105.wmf"/><Relationship Id="rId3" Type="http://schemas.openxmlformats.org/officeDocument/2006/relationships/image" Target="../media/image100.wmf"/><Relationship Id="rId21" Type="http://schemas.openxmlformats.org/officeDocument/2006/relationships/image" Target="../media/image113.png"/><Relationship Id="rId7" Type="http://schemas.openxmlformats.org/officeDocument/2006/relationships/image" Target="../media/image102.wmf"/><Relationship Id="rId12" Type="http://schemas.openxmlformats.org/officeDocument/2006/relationships/oleObject" Target="../embeddings/oleObject102.bin"/><Relationship Id="rId17" Type="http://schemas.openxmlformats.org/officeDocument/2006/relationships/image" Target="../media/image107.wmf"/><Relationship Id="rId2" Type="http://schemas.openxmlformats.org/officeDocument/2006/relationships/oleObject" Target="../embeddings/oleObject97.bin"/><Relationship Id="rId16" Type="http://schemas.openxmlformats.org/officeDocument/2006/relationships/oleObject" Target="../embeddings/oleObject104.bin"/><Relationship Id="rId20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9.bin"/><Relationship Id="rId11" Type="http://schemas.openxmlformats.org/officeDocument/2006/relationships/image" Target="../media/image104.wmf"/><Relationship Id="rId5" Type="http://schemas.openxmlformats.org/officeDocument/2006/relationships/image" Target="../media/image101.wmf"/><Relationship Id="rId15" Type="http://schemas.openxmlformats.org/officeDocument/2006/relationships/image" Target="../media/image106.wmf"/><Relationship Id="rId10" Type="http://schemas.openxmlformats.org/officeDocument/2006/relationships/oleObject" Target="../embeddings/oleObject101.bin"/><Relationship Id="rId19" Type="http://schemas.openxmlformats.org/officeDocument/2006/relationships/image" Target="../media/image111.png"/><Relationship Id="rId4" Type="http://schemas.openxmlformats.org/officeDocument/2006/relationships/oleObject" Target="../embeddings/oleObject98.bin"/><Relationship Id="rId9" Type="http://schemas.openxmlformats.org/officeDocument/2006/relationships/image" Target="../media/image103.wmf"/><Relationship Id="rId14" Type="http://schemas.openxmlformats.org/officeDocument/2006/relationships/oleObject" Target="../embeddings/oleObject103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8.bin"/><Relationship Id="rId3" Type="http://schemas.openxmlformats.org/officeDocument/2006/relationships/image" Target="../media/image108.wmf"/><Relationship Id="rId7" Type="http://schemas.openxmlformats.org/officeDocument/2006/relationships/image" Target="../media/image109.wmf"/><Relationship Id="rId2" Type="http://schemas.openxmlformats.org/officeDocument/2006/relationships/oleObject" Target="../embeddings/oleObject10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7.bin"/><Relationship Id="rId11" Type="http://schemas.openxmlformats.org/officeDocument/2006/relationships/image" Target="../media/image111.wmf"/><Relationship Id="rId5" Type="http://schemas.openxmlformats.org/officeDocument/2006/relationships/image" Target="../media/image105.wmf"/><Relationship Id="rId10" Type="http://schemas.openxmlformats.org/officeDocument/2006/relationships/oleObject" Target="../embeddings/oleObject109.bin"/><Relationship Id="rId4" Type="http://schemas.openxmlformats.org/officeDocument/2006/relationships/oleObject" Target="../embeddings/oleObject106.bin"/><Relationship Id="rId9" Type="http://schemas.openxmlformats.org/officeDocument/2006/relationships/image" Target="../media/image110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1.wmf"/><Relationship Id="rId18" Type="http://schemas.openxmlformats.org/officeDocument/2006/relationships/oleObject" Target="../embeddings/oleObject9.bin"/><Relationship Id="rId3" Type="http://schemas.openxmlformats.org/officeDocument/2006/relationships/image" Target="../media/image6.wmf"/><Relationship Id="rId21" Type="http://schemas.openxmlformats.org/officeDocument/2006/relationships/image" Target="../media/image15.wmf"/><Relationship Id="rId7" Type="http://schemas.openxmlformats.org/officeDocument/2006/relationships/image" Target="../media/image8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13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5" Type="http://schemas.openxmlformats.org/officeDocument/2006/relationships/image" Target="../media/image12.w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14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9.wmf"/><Relationship Id="rId14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21.wmf"/><Relationship Id="rId18" Type="http://schemas.openxmlformats.org/officeDocument/2006/relationships/oleObject" Target="../embeddings/oleObject19.bin"/><Relationship Id="rId3" Type="http://schemas.openxmlformats.org/officeDocument/2006/relationships/image" Target="../media/image16.wmf"/><Relationship Id="rId21" Type="http://schemas.openxmlformats.org/officeDocument/2006/relationships/image" Target="../media/image25.wmf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16.bin"/><Relationship Id="rId17" Type="http://schemas.openxmlformats.org/officeDocument/2006/relationships/image" Target="../media/image23.wmf"/><Relationship Id="rId25" Type="http://schemas.openxmlformats.org/officeDocument/2006/relationships/image" Target="../media/image27.wmf"/><Relationship Id="rId2" Type="http://schemas.openxmlformats.org/officeDocument/2006/relationships/oleObject" Target="../embeddings/oleObject11.bin"/><Relationship Id="rId16" Type="http://schemas.openxmlformats.org/officeDocument/2006/relationships/oleObject" Target="../embeddings/oleObject18.bin"/><Relationship Id="rId20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20.wmf"/><Relationship Id="rId24" Type="http://schemas.openxmlformats.org/officeDocument/2006/relationships/oleObject" Target="../embeddings/oleObject22.bin"/><Relationship Id="rId5" Type="http://schemas.openxmlformats.org/officeDocument/2006/relationships/image" Target="../media/image17.wmf"/><Relationship Id="rId15" Type="http://schemas.openxmlformats.org/officeDocument/2006/relationships/image" Target="../media/image22.wmf"/><Relationship Id="rId23" Type="http://schemas.openxmlformats.org/officeDocument/2006/relationships/image" Target="../media/image26.wmf"/><Relationship Id="rId10" Type="http://schemas.openxmlformats.org/officeDocument/2006/relationships/oleObject" Target="../embeddings/oleObject15.bin"/><Relationship Id="rId19" Type="http://schemas.openxmlformats.org/officeDocument/2006/relationships/image" Target="../media/image24.w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9.wmf"/><Relationship Id="rId14" Type="http://schemas.openxmlformats.org/officeDocument/2006/relationships/oleObject" Target="../embeddings/oleObject17.bin"/><Relationship Id="rId22" Type="http://schemas.openxmlformats.org/officeDocument/2006/relationships/oleObject" Target="../embeddings/oleObject2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33.wmf"/><Relationship Id="rId18" Type="http://schemas.openxmlformats.org/officeDocument/2006/relationships/oleObject" Target="../embeddings/oleObject31.bin"/><Relationship Id="rId3" Type="http://schemas.openxmlformats.org/officeDocument/2006/relationships/image" Target="../media/image28.wmf"/><Relationship Id="rId21" Type="http://schemas.openxmlformats.org/officeDocument/2006/relationships/image" Target="../media/image37.wmf"/><Relationship Id="rId7" Type="http://schemas.openxmlformats.org/officeDocument/2006/relationships/image" Target="../media/image30.wmf"/><Relationship Id="rId12" Type="http://schemas.openxmlformats.org/officeDocument/2006/relationships/oleObject" Target="../embeddings/oleObject28.bin"/><Relationship Id="rId17" Type="http://schemas.openxmlformats.org/officeDocument/2006/relationships/image" Target="../media/image35.wmf"/><Relationship Id="rId25" Type="http://schemas.openxmlformats.org/officeDocument/2006/relationships/image" Target="../media/image39.wmf"/><Relationship Id="rId2" Type="http://schemas.openxmlformats.org/officeDocument/2006/relationships/oleObject" Target="../embeddings/oleObject23.bin"/><Relationship Id="rId16" Type="http://schemas.openxmlformats.org/officeDocument/2006/relationships/oleObject" Target="../embeddings/oleObject30.bin"/><Relationship Id="rId20" Type="http://schemas.openxmlformats.org/officeDocument/2006/relationships/oleObject" Target="../embeddings/oleObject3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32.wmf"/><Relationship Id="rId24" Type="http://schemas.openxmlformats.org/officeDocument/2006/relationships/oleObject" Target="../embeddings/oleObject34.bin"/><Relationship Id="rId5" Type="http://schemas.openxmlformats.org/officeDocument/2006/relationships/image" Target="../media/image29.wmf"/><Relationship Id="rId15" Type="http://schemas.openxmlformats.org/officeDocument/2006/relationships/image" Target="../media/image34.wmf"/><Relationship Id="rId23" Type="http://schemas.openxmlformats.org/officeDocument/2006/relationships/image" Target="../media/image38.wmf"/><Relationship Id="rId10" Type="http://schemas.openxmlformats.org/officeDocument/2006/relationships/oleObject" Target="../embeddings/oleObject27.bin"/><Relationship Id="rId19" Type="http://schemas.openxmlformats.org/officeDocument/2006/relationships/image" Target="../media/image36.wmf"/><Relationship Id="rId4" Type="http://schemas.openxmlformats.org/officeDocument/2006/relationships/oleObject" Target="../embeddings/oleObject24.bin"/><Relationship Id="rId9" Type="http://schemas.openxmlformats.org/officeDocument/2006/relationships/image" Target="../media/image31.wmf"/><Relationship Id="rId14" Type="http://schemas.openxmlformats.org/officeDocument/2006/relationships/oleObject" Target="../embeddings/oleObject29.bin"/><Relationship Id="rId22" Type="http://schemas.openxmlformats.org/officeDocument/2006/relationships/oleObject" Target="../embeddings/oleObject33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image" Target="../media/image46.png"/><Relationship Id="rId3" Type="http://schemas.openxmlformats.org/officeDocument/2006/relationships/image" Target="../media/image40.wmf"/><Relationship Id="rId7" Type="http://schemas.openxmlformats.org/officeDocument/2006/relationships/image" Target="../media/image42.wmf"/><Relationship Id="rId12" Type="http://schemas.openxmlformats.org/officeDocument/2006/relationships/image" Target="../media/image45.png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44.wmf"/><Relationship Id="rId5" Type="http://schemas.openxmlformats.org/officeDocument/2006/relationships/image" Target="../media/image41.wmf"/><Relationship Id="rId10" Type="http://schemas.openxmlformats.org/officeDocument/2006/relationships/oleObject" Target="../embeddings/oleObject39.bin"/><Relationship Id="rId4" Type="http://schemas.openxmlformats.org/officeDocument/2006/relationships/oleObject" Target="../embeddings/oleObject36.bin"/><Relationship Id="rId9" Type="http://schemas.openxmlformats.org/officeDocument/2006/relationships/image" Target="../media/image43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13" Type="http://schemas.openxmlformats.org/officeDocument/2006/relationships/image" Target="../media/image52.wmf"/><Relationship Id="rId26" Type="http://schemas.openxmlformats.org/officeDocument/2006/relationships/image" Target="../media/image55.png"/><Relationship Id="rId3" Type="http://schemas.openxmlformats.org/officeDocument/2006/relationships/image" Target="../media/image47.wmf"/><Relationship Id="rId21" Type="http://schemas.openxmlformats.org/officeDocument/2006/relationships/image" Target="../media/image460.png"/><Relationship Id="rId7" Type="http://schemas.openxmlformats.org/officeDocument/2006/relationships/image" Target="../media/image49.wmf"/><Relationship Id="rId12" Type="http://schemas.openxmlformats.org/officeDocument/2006/relationships/oleObject" Target="../embeddings/oleObject45.bin"/><Relationship Id="rId17" Type="http://schemas.openxmlformats.org/officeDocument/2006/relationships/image" Target="../media/image53.wmf"/><Relationship Id="rId25" Type="http://schemas.openxmlformats.org/officeDocument/2006/relationships/image" Target="../media/image54.wmf"/><Relationship Id="rId2" Type="http://schemas.openxmlformats.org/officeDocument/2006/relationships/oleObject" Target="../embeddings/oleObject40.bin"/><Relationship Id="rId16" Type="http://schemas.openxmlformats.org/officeDocument/2006/relationships/oleObject" Target="../embeddings/oleObject48.bin"/><Relationship Id="rId20" Type="http://schemas.openxmlformats.org/officeDocument/2006/relationships/image" Target="../media/image53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2.bin"/><Relationship Id="rId11" Type="http://schemas.openxmlformats.org/officeDocument/2006/relationships/image" Target="../media/image51.wmf"/><Relationship Id="rId24" Type="http://schemas.openxmlformats.org/officeDocument/2006/relationships/oleObject" Target="../embeddings/oleObject49.bin"/><Relationship Id="rId5" Type="http://schemas.openxmlformats.org/officeDocument/2006/relationships/image" Target="../media/image48.wmf"/><Relationship Id="rId15" Type="http://schemas.openxmlformats.org/officeDocument/2006/relationships/oleObject" Target="../embeddings/oleObject47.bin"/><Relationship Id="rId23" Type="http://schemas.openxmlformats.org/officeDocument/2006/relationships/image" Target="../media/image54.wmf"/><Relationship Id="rId28" Type="http://schemas.openxmlformats.org/officeDocument/2006/relationships/image" Target="../media/image57.png"/><Relationship Id="rId10" Type="http://schemas.openxmlformats.org/officeDocument/2006/relationships/oleObject" Target="../embeddings/oleObject44.bin"/><Relationship Id="rId19" Type="http://schemas.openxmlformats.org/officeDocument/2006/relationships/oleObject" Target="../embeddings/oleObject48.bin"/><Relationship Id="rId4" Type="http://schemas.openxmlformats.org/officeDocument/2006/relationships/oleObject" Target="../embeddings/oleObject41.bin"/><Relationship Id="rId9" Type="http://schemas.openxmlformats.org/officeDocument/2006/relationships/image" Target="../media/image50.wmf"/><Relationship Id="rId14" Type="http://schemas.openxmlformats.org/officeDocument/2006/relationships/oleObject" Target="../embeddings/oleObject46.bin"/><Relationship Id="rId22" Type="http://schemas.openxmlformats.org/officeDocument/2006/relationships/oleObject" Target="../embeddings/oleObject49.bin"/><Relationship Id="rId27" Type="http://schemas.openxmlformats.org/officeDocument/2006/relationships/image" Target="../media/image56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0.wmf"/><Relationship Id="rId18" Type="http://schemas.openxmlformats.org/officeDocument/2006/relationships/oleObject" Target="../embeddings/oleObject58.bin"/><Relationship Id="rId26" Type="http://schemas.openxmlformats.org/officeDocument/2006/relationships/oleObject" Target="../embeddings/oleObject62.bin"/><Relationship Id="rId21" Type="http://schemas.openxmlformats.org/officeDocument/2006/relationships/image" Target="../media/image64.wmf"/><Relationship Id="rId34" Type="http://schemas.openxmlformats.org/officeDocument/2006/relationships/oleObject" Target="../embeddings/oleObject66.bin"/><Relationship Id="rId7" Type="http://schemas.openxmlformats.org/officeDocument/2006/relationships/image" Target="../media/image57.wmf"/><Relationship Id="rId12" Type="http://schemas.openxmlformats.org/officeDocument/2006/relationships/oleObject" Target="../embeddings/oleObject55.bin"/><Relationship Id="rId17" Type="http://schemas.openxmlformats.org/officeDocument/2006/relationships/image" Target="../media/image62.wmf"/><Relationship Id="rId25" Type="http://schemas.openxmlformats.org/officeDocument/2006/relationships/image" Target="../media/image66.wmf"/><Relationship Id="rId33" Type="http://schemas.openxmlformats.org/officeDocument/2006/relationships/image" Target="../media/image70.wmf"/><Relationship Id="rId2" Type="http://schemas.openxmlformats.org/officeDocument/2006/relationships/oleObject" Target="../embeddings/oleObject50.bin"/><Relationship Id="rId16" Type="http://schemas.openxmlformats.org/officeDocument/2006/relationships/oleObject" Target="../embeddings/oleObject57.bin"/><Relationship Id="rId20" Type="http://schemas.openxmlformats.org/officeDocument/2006/relationships/oleObject" Target="../embeddings/oleObject59.bin"/><Relationship Id="rId29" Type="http://schemas.openxmlformats.org/officeDocument/2006/relationships/image" Target="../media/image68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2.bin"/><Relationship Id="rId11" Type="http://schemas.openxmlformats.org/officeDocument/2006/relationships/image" Target="../media/image59.wmf"/><Relationship Id="rId24" Type="http://schemas.openxmlformats.org/officeDocument/2006/relationships/oleObject" Target="../embeddings/oleObject61.bin"/><Relationship Id="rId32" Type="http://schemas.openxmlformats.org/officeDocument/2006/relationships/oleObject" Target="../embeddings/oleObject65.bin"/><Relationship Id="rId37" Type="http://schemas.openxmlformats.org/officeDocument/2006/relationships/image" Target="../media/image72.wmf"/><Relationship Id="rId5" Type="http://schemas.openxmlformats.org/officeDocument/2006/relationships/image" Target="../media/image56.wmf"/><Relationship Id="rId15" Type="http://schemas.openxmlformats.org/officeDocument/2006/relationships/image" Target="../media/image61.wmf"/><Relationship Id="rId23" Type="http://schemas.openxmlformats.org/officeDocument/2006/relationships/image" Target="../media/image65.wmf"/><Relationship Id="rId28" Type="http://schemas.openxmlformats.org/officeDocument/2006/relationships/oleObject" Target="../embeddings/oleObject63.bin"/><Relationship Id="rId36" Type="http://schemas.openxmlformats.org/officeDocument/2006/relationships/oleObject" Target="../embeddings/oleObject67.bin"/><Relationship Id="rId10" Type="http://schemas.openxmlformats.org/officeDocument/2006/relationships/oleObject" Target="../embeddings/oleObject54.bin"/><Relationship Id="rId19" Type="http://schemas.openxmlformats.org/officeDocument/2006/relationships/image" Target="../media/image63.wmf"/><Relationship Id="rId31" Type="http://schemas.openxmlformats.org/officeDocument/2006/relationships/image" Target="../media/image69.wmf"/><Relationship Id="rId4" Type="http://schemas.openxmlformats.org/officeDocument/2006/relationships/oleObject" Target="../embeddings/oleObject51.bin"/><Relationship Id="rId9" Type="http://schemas.openxmlformats.org/officeDocument/2006/relationships/image" Target="../media/image58.wmf"/><Relationship Id="rId14" Type="http://schemas.openxmlformats.org/officeDocument/2006/relationships/oleObject" Target="../embeddings/oleObject56.bin"/><Relationship Id="rId22" Type="http://schemas.openxmlformats.org/officeDocument/2006/relationships/oleObject" Target="../embeddings/oleObject60.bin"/><Relationship Id="rId27" Type="http://schemas.openxmlformats.org/officeDocument/2006/relationships/image" Target="../media/image67.wmf"/><Relationship Id="rId30" Type="http://schemas.openxmlformats.org/officeDocument/2006/relationships/oleObject" Target="../embeddings/oleObject64.bin"/><Relationship Id="rId35" Type="http://schemas.openxmlformats.org/officeDocument/2006/relationships/image" Target="../media/image71.wmf"/><Relationship Id="rId8" Type="http://schemas.openxmlformats.org/officeDocument/2006/relationships/oleObject" Target="../embeddings/oleObject53.bin"/><Relationship Id="rId3" Type="http://schemas.openxmlformats.org/officeDocument/2006/relationships/image" Target="../media/image55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13" Type="http://schemas.openxmlformats.org/officeDocument/2006/relationships/image" Target="../media/image58.wmf"/><Relationship Id="rId3" Type="http://schemas.openxmlformats.org/officeDocument/2006/relationships/image" Target="../media/image73.wmf"/><Relationship Id="rId7" Type="http://schemas.openxmlformats.org/officeDocument/2006/relationships/image" Target="../media/image75.wmf"/><Relationship Id="rId12" Type="http://schemas.openxmlformats.org/officeDocument/2006/relationships/oleObject" Target="../embeddings/oleObject73.bin"/><Relationship Id="rId2" Type="http://schemas.openxmlformats.org/officeDocument/2006/relationships/oleObject" Target="../embeddings/oleObject6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0.bin"/><Relationship Id="rId11" Type="http://schemas.openxmlformats.org/officeDocument/2006/relationships/image" Target="../media/image77.wmf"/><Relationship Id="rId5" Type="http://schemas.openxmlformats.org/officeDocument/2006/relationships/image" Target="../media/image74.wmf"/><Relationship Id="rId10" Type="http://schemas.openxmlformats.org/officeDocument/2006/relationships/oleObject" Target="../embeddings/oleObject72.bin"/><Relationship Id="rId4" Type="http://schemas.openxmlformats.org/officeDocument/2006/relationships/oleObject" Target="../embeddings/oleObject69.bin"/><Relationship Id="rId9" Type="http://schemas.openxmlformats.org/officeDocument/2006/relationships/image" Target="../media/image7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8631" y="2339976"/>
            <a:ext cx="805719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>
                <a:solidFill>
                  <a:schemeClr val="bg1"/>
                </a:solidFill>
                <a:latin typeface="黑体" panose="02010600030101010101" charset="-122"/>
                <a:ea typeface="黑体" panose="02010600030101010101" charset="-122"/>
                <a:sym typeface="+mn-ea"/>
              </a:rPr>
              <a:t>课题名称（黑体，居中，</a:t>
            </a:r>
            <a:r>
              <a:rPr lang="en-US" altLang="zh-CN" sz="4800" b="1">
                <a:solidFill>
                  <a:schemeClr val="bg1"/>
                </a:solidFill>
                <a:latin typeface="黑体" panose="02010600030101010101" charset="-122"/>
                <a:ea typeface="黑体" panose="02010600030101010101" charset="-122"/>
                <a:sym typeface="+mn-ea"/>
              </a:rPr>
              <a:t>44-48</a:t>
            </a:r>
            <a:r>
              <a:rPr lang="zh-CN" altLang="en-US" sz="4800" b="1">
                <a:solidFill>
                  <a:schemeClr val="bg1"/>
                </a:solidFill>
                <a:latin typeface="黑体" panose="02010600030101010101" charset="-122"/>
                <a:ea typeface="黑体" panose="02010600030101010101" charset="-122"/>
                <a:sym typeface="+mn-ea"/>
              </a:rPr>
              <a:t>号左右）</a:t>
            </a:r>
            <a:endParaRPr lang="zh-CN" altLang="en-US" sz="4800" b="1" dirty="0">
              <a:solidFill>
                <a:schemeClr val="bg1"/>
              </a:solidFill>
              <a:latin typeface="黑体" panose="02010600030101010101" charset="-122"/>
              <a:ea typeface="黑体" panose="02010600030101010101" charset="-122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 bwMode="auto">
          <a:xfrm>
            <a:off x="4333875" y="4208781"/>
            <a:ext cx="465929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主讲老师：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刘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晓 曼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学       校：南京农业大学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53" y="-9524"/>
            <a:ext cx="9136380" cy="3890645"/>
          </a:xfrm>
          <a:prstGeom prst="rect">
            <a:avLst/>
          </a:prstGeom>
          <a:solidFill>
            <a:srgbClr val="094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51021" y="2478405"/>
            <a:ext cx="2401253" cy="26746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684746" y="2478406"/>
            <a:ext cx="47853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 dirty="0">
                <a:solidFill>
                  <a:schemeClr val="bg1"/>
                </a:solidFill>
                <a:latin typeface="黑体" panose="02010600030101010101" charset="-122"/>
                <a:ea typeface="黑体" panose="02010600030101010101" charset="-122"/>
                <a:cs typeface="+mn-ea"/>
                <a:sym typeface="+mn-lt"/>
              </a:rPr>
              <a:t>线 性 代 数</a:t>
            </a:r>
            <a:endParaRPr lang="zh-CN" altLang="en-US" sz="2400" b="1" dirty="0">
              <a:solidFill>
                <a:schemeClr val="bg1"/>
              </a:solidFill>
              <a:latin typeface="黑体" panose="02010600030101010101" charset="-122"/>
              <a:ea typeface="黑体" panose="02010600030101010101" charset="-122"/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814" y="3026004"/>
            <a:ext cx="1508681" cy="1772439"/>
          </a:xfrm>
          <a:prstGeom prst="rect">
            <a:avLst/>
          </a:prstGeom>
        </p:spPr>
      </p:pic>
      <p:sp>
        <p:nvSpPr>
          <p:cNvPr id="12" name="同心圆 11"/>
          <p:cNvSpPr/>
          <p:nvPr/>
        </p:nvSpPr>
        <p:spPr>
          <a:xfrm>
            <a:off x="688158" y="2799760"/>
            <a:ext cx="2111604" cy="2271985"/>
          </a:xfrm>
          <a:prstGeom prst="donut">
            <a:avLst>
              <a:gd name="adj" fmla="val 15813"/>
            </a:avLst>
          </a:prstGeom>
          <a:solidFill>
            <a:srgbClr val="F77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2434780" y="4346165"/>
            <a:ext cx="2752269" cy="461665"/>
            <a:chOff x="3009072" y="4373861"/>
            <a:chExt cx="2781103" cy="461665"/>
          </a:xfrm>
        </p:grpSpPr>
        <p:graphicFrame>
          <p:nvGraphicFramePr>
            <p:cNvPr id="22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79021297"/>
                </p:ext>
              </p:extLst>
            </p:nvPr>
          </p:nvGraphicFramePr>
          <p:xfrm>
            <a:off x="3701455" y="4465801"/>
            <a:ext cx="2794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79360" imgH="304560" progId="Equation.DSMT4">
                    <p:embed/>
                  </p:oleObj>
                </mc:Choice>
                <mc:Fallback>
                  <p:oleObj name="Equation" r:id="rId2" imgW="279360" imgH="304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1455" y="4465801"/>
                          <a:ext cx="279400" cy="304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Text Box 4"/>
            <p:cNvSpPr txBox="1">
              <a:spLocks noChangeArrowheads="1"/>
            </p:cNvSpPr>
            <p:nvPr/>
          </p:nvSpPr>
          <p:spPr bwMode="auto">
            <a:xfrm>
              <a:off x="3009072" y="4373861"/>
              <a:ext cx="278110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effectLst/>
                  <a:latin typeface="微软雅黑" pitchFamily="34" charset="-122"/>
                  <a:ea typeface="微软雅黑" pitchFamily="34" charset="-122"/>
                </a:rPr>
                <a:t>所以   可逆</a:t>
              </a:r>
              <a:r>
                <a:rPr lang="en-US" altLang="zh-CN" sz="2400" b="1" dirty="0">
                  <a:effectLst/>
                  <a:latin typeface="微软雅黑" pitchFamily="34" charset="-122"/>
                  <a:ea typeface="微软雅黑" pitchFamily="34" charset="-122"/>
                </a:rPr>
                <a:t>,</a:t>
              </a:r>
              <a:r>
                <a:rPr lang="zh-CN" altLang="en-US" sz="2400" b="1" dirty="0">
                  <a:effectLst/>
                  <a:latin typeface="微软雅黑" pitchFamily="34" charset="-122"/>
                  <a:ea typeface="微软雅黑" pitchFamily="34" charset="-122"/>
                </a:rPr>
                <a:t>且</a:t>
              </a:r>
              <a:endParaRPr lang="en-US" altLang="zh-CN" sz="2400" b="1" dirty="0"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aphicFrame>
        <p:nvGraphicFramePr>
          <p:cNvPr id="2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6856895"/>
              </p:ext>
            </p:extLst>
          </p:nvPr>
        </p:nvGraphicFramePr>
        <p:xfrm>
          <a:off x="2702161" y="2977637"/>
          <a:ext cx="1818446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44440" imgH="825480" progId="Equation.DSMT4">
                  <p:embed/>
                </p:oleObj>
              </mc:Choice>
              <mc:Fallback>
                <p:oleObj name="Equation" r:id="rId4" imgW="2044440" imgH="825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2161" y="2977637"/>
                        <a:ext cx="1818446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" name="Group 8"/>
          <p:cNvGrpSpPr>
            <a:grpSpLocks/>
          </p:cNvGrpSpPr>
          <p:nvPr/>
        </p:nvGrpSpPr>
        <p:grpSpPr bwMode="auto">
          <a:xfrm>
            <a:off x="3335631" y="2875896"/>
            <a:ext cx="1575734" cy="1167251"/>
            <a:chOff x="1066" y="1162"/>
            <a:chExt cx="1189" cy="694"/>
          </a:xfrm>
        </p:grpSpPr>
        <p:sp>
          <p:nvSpPr>
            <p:cNvPr id="32" name="Oval 9"/>
            <p:cNvSpPr>
              <a:spLocks noChangeArrowheads="1"/>
            </p:cNvSpPr>
            <p:nvPr/>
          </p:nvSpPr>
          <p:spPr bwMode="auto">
            <a:xfrm>
              <a:off x="1066" y="1162"/>
              <a:ext cx="602" cy="590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Line 10"/>
            <p:cNvSpPr>
              <a:spLocks noChangeShapeType="1"/>
            </p:cNvSpPr>
            <p:nvPr/>
          </p:nvSpPr>
          <p:spPr bwMode="auto">
            <a:xfrm>
              <a:off x="1610" y="1693"/>
              <a:ext cx="362" cy="10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  <p:graphicFrame>
          <p:nvGraphicFramePr>
            <p:cNvPr id="34" name="Object 11"/>
            <p:cNvGraphicFramePr>
              <a:graphicFrameLocks noChangeAspect="1"/>
            </p:cNvGraphicFramePr>
            <p:nvPr/>
          </p:nvGraphicFramePr>
          <p:xfrm>
            <a:off x="1927" y="1616"/>
            <a:ext cx="32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520560" imgH="380880" progId="Equation.DSMT4">
                    <p:embed/>
                  </p:oleObj>
                </mc:Choice>
                <mc:Fallback>
                  <p:oleObj name="Equation" r:id="rId6" imgW="520560" imgH="380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7" y="1616"/>
                          <a:ext cx="32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481958"/>
              </p:ext>
            </p:extLst>
          </p:nvPr>
        </p:nvGraphicFramePr>
        <p:xfrm>
          <a:off x="2817806" y="2432557"/>
          <a:ext cx="2102986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184120" imgH="380880" progId="Equation.DSMT4">
                  <p:embed/>
                </p:oleObj>
              </mc:Choice>
              <mc:Fallback>
                <p:oleObj name="Equation" r:id="rId8" imgW="21841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06" y="2432557"/>
                        <a:ext cx="2102986" cy="39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 Box 14"/>
          <p:cNvSpPr txBox="1">
            <a:spLocks noChangeArrowheads="1"/>
          </p:cNvSpPr>
          <p:nvPr/>
        </p:nvSpPr>
        <p:spPr bwMode="auto">
          <a:xfrm>
            <a:off x="2443591" y="2432557"/>
            <a:ext cx="4924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effectLst/>
                <a:latin typeface="微软雅黑" pitchFamily="34" charset="-122"/>
                <a:ea typeface="微软雅黑" pitchFamily="34" charset="-122"/>
              </a:rPr>
              <a:t>由</a:t>
            </a:r>
          </a:p>
        </p:txBody>
      </p:sp>
      <p:graphicFrame>
        <p:nvGraphicFramePr>
          <p:cNvPr id="3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8230967"/>
              </p:ext>
            </p:extLst>
          </p:nvPr>
        </p:nvGraphicFramePr>
        <p:xfrm>
          <a:off x="5555696" y="2430375"/>
          <a:ext cx="1586851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019240" imgH="482400" progId="Equation.DSMT4">
                  <p:embed/>
                </p:oleObj>
              </mc:Choice>
              <mc:Fallback>
                <p:oleObj name="Equation" r:id="rId10" imgW="20192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5696" y="2430375"/>
                        <a:ext cx="1586851" cy="50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 Box 16"/>
          <p:cNvSpPr txBox="1">
            <a:spLocks noChangeArrowheads="1"/>
          </p:cNvSpPr>
          <p:nvPr/>
        </p:nvSpPr>
        <p:spPr bwMode="auto">
          <a:xfrm>
            <a:off x="4741254" y="2432557"/>
            <a:ext cx="8915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effectLst/>
                <a:latin typeface="微软雅黑" pitchFamily="34" charset="-122"/>
                <a:ea typeface="微软雅黑" pitchFamily="34" charset="-122"/>
              </a:rPr>
              <a:t> ，得</a:t>
            </a:r>
          </a:p>
        </p:txBody>
      </p:sp>
      <p:graphicFrame>
        <p:nvGraphicFramePr>
          <p:cNvPr id="4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3920874"/>
              </p:ext>
            </p:extLst>
          </p:nvPr>
        </p:nvGraphicFramePr>
        <p:xfrm>
          <a:off x="4491025" y="4164247"/>
          <a:ext cx="174307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323800" imgH="825480" progId="Equation.DSMT4">
                  <p:embed/>
                </p:oleObj>
              </mc:Choice>
              <mc:Fallback>
                <p:oleObj name="Equation" r:id="rId12" imgW="2323800" imgH="825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1025" y="4164247"/>
                        <a:ext cx="1743075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1168546" y="1092797"/>
            <a:ext cx="6636848" cy="1119538"/>
            <a:chOff x="2422536" y="1092797"/>
            <a:chExt cx="7147313" cy="1119538"/>
          </a:xfrm>
        </p:grpSpPr>
        <p:sp>
          <p:nvSpPr>
            <p:cNvPr id="39" name="Rectangle 17"/>
            <p:cNvSpPr>
              <a:spLocks noChangeArrowheads="1"/>
            </p:cNvSpPr>
            <p:nvPr/>
          </p:nvSpPr>
          <p:spPr bwMode="auto">
            <a:xfrm>
              <a:off x="2422536" y="1103577"/>
              <a:ext cx="734021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 dirty="0">
                  <a:solidFill>
                    <a:schemeClr val="accent1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例</a:t>
              </a:r>
              <a:r>
                <a:rPr kumimoji="1" lang="en-US" altLang="zh-CN" sz="2400" b="1" dirty="0">
                  <a:solidFill>
                    <a:schemeClr val="accent1"/>
                  </a:solidFill>
                  <a:effectLst/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graphicFrame>
          <p:nvGraphicFramePr>
            <p:cNvPr id="40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63414876"/>
                </p:ext>
              </p:extLst>
            </p:nvPr>
          </p:nvGraphicFramePr>
          <p:xfrm>
            <a:off x="3258121" y="1805538"/>
            <a:ext cx="13081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307880" imgH="368280" progId="Equation.DSMT4">
                    <p:embed/>
                  </p:oleObj>
                </mc:Choice>
                <mc:Fallback>
                  <p:oleObj name="Equation" r:id="rId14" imgW="1307880" imgH="3682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8121" y="1805538"/>
                          <a:ext cx="1308100" cy="368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" name="Text Box 20"/>
            <p:cNvSpPr txBox="1">
              <a:spLocks noChangeArrowheads="1"/>
            </p:cNvSpPr>
            <p:nvPr/>
          </p:nvSpPr>
          <p:spPr bwMode="auto">
            <a:xfrm>
              <a:off x="4692017" y="1750670"/>
              <a:ext cx="487783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effectLst/>
                  <a:latin typeface="微软雅黑" pitchFamily="34" charset="-122"/>
                  <a:ea typeface="微软雅黑" pitchFamily="34" charset="-122"/>
                </a:rPr>
                <a:t>可逆，并求它们的逆矩阵</a:t>
              </a:r>
              <a:r>
                <a:rPr lang="en-US" altLang="zh-CN" sz="2400" b="1">
                  <a:effectLst/>
                  <a:latin typeface="微软雅黑" pitchFamily="34" charset="-122"/>
                  <a:ea typeface="微软雅黑" pitchFamily="34" charset="-122"/>
                </a:rPr>
                <a:t>.</a:t>
              </a:r>
            </a:p>
          </p:txBody>
        </p:sp>
        <p:sp>
          <p:nvSpPr>
            <p:cNvPr id="43" name="Text Box 27"/>
            <p:cNvSpPr txBox="1">
              <a:spLocks noChangeArrowheads="1"/>
            </p:cNvSpPr>
            <p:nvPr/>
          </p:nvSpPr>
          <p:spPr bwMode="auto">
            <a:xfrm>
              <a:off x="3258121" y="1103577"/>
              <a:ext cx="147732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effectLst/>
                  <a:latin typeface="微软雅黑" pitchFamily="34" charset="-122"/>
                  <a:ea typeface="微软雅黑" pitchFamily="34" charset="-122"/>
                </a:rPr>
                <a:t>设方阵</a:t>
              </a:r>
            </a:p>
          </p:txBody>
        </p:sp>
        <p:graphicFrame>
          <p:nvGraphicFramePr>
            <p:cNvPr id="44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44460292"/>
                </p:ext>
              </p:extLst>
            </p:nvPr>
          </p:nvGraphicFramePr>
          <p:xfrm>
            <a:off x="4318204" y="1169741"/>
            <a:ext cx="2794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279360" imgH="304560" progId="Equation.DSMT4">
                    <p:embed/>
                  </p:oleObj>
                </mc:Choice>
                <mc:Fallback>
                  <p:oleObj name="Equation" r:id="rId16" imgW="279360" imgH="304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8204" y="1169741"/>
                          <a:ext cx="279400" cy="304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" name="Text Box 29"/>
            <p:cNvSpPr txBox="1">
              <a:spLocks noChangeArrowheads="1"/>
            </p:cNvSpPr>
            <p:nvPr/>
          </p:nvSpPr>
          <p:spPr bwMode="auto">
            <a:xfrm>
              <a:off x="4493196" y="1103577"/>
              <a:ext cx="188769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effectLst/>
                  <a:latin typeface="微软雅黑" pitchFamily="34" charset="-122"/>
                  <a:ea typeface="微软雅黑" pitchFamily="34" charset="-122"/>
                </a:rPr>
                <a:t>满足方程</a:t>
              </a:r>
            </a:p>
          </p:txBody>
        </p:sp>
        <p:sp>
          <p:nvSpPr>
            <p:cNvPr id="46" name="Text Box 30"/>
            <p:cNvSpPr txBox="1">
              <a:spLocks noChangeArrowheads="1"/>
            </p:cNvSpPr>
            <p:nvPr/>
          </p:nvSpPr>
          <p:spPr bwMode="auto">
            <a:xfrm>
              <a:off x="8001570" y="1103577"/>
              <a:ext cx="147732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effectLst/>
                  <a:latin typeface="微软雅黑" pitchFamily="34" charset="-122"/>
                  <a:ea typeface="微软雅黑" pitchFamily="34" charset="-122"/>
                </a:rPr>
                <a:t>，证明</a:t>
              </a:r>
            </a:p>
          </p:txBody>
        </p:sp>
        <p:graphicFrame>
          <p:nvGraphicFramePr>
            <p:cNvPr id="47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06292370"/>
                </p:ext>
              </p:extLst>
            </p:nvPr>
          </p:nvGraphicFramePr>
          <p:xfrm>
            <a:off x="5951778" y="1092797"/>
            <a:ext cx="21844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2184120" imgH="380880" progId="Equation.DSMT4">
                    <p:embed/>
                  </p:oleObj>
                </mc:Choice>
                <mc:Fallback>
                  <p:oleObj name="Equation" r:id="rId18" imgW="2184120" imgH="380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51778" y="1092797"/>
                          <a:ext cx="2184400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8" name="Rectangle 38"/>
          <p:cNvSpPr>
            <a:spLocks noChangeArrowheads="1"/>
          </p:cNvSpPr>
          <p:nvPr/>
        </p:nvSpPr>
        <p:spPr bwMode="auto">
          <a:xfrm>
            <a:off x="1237392" y="2430375"/>
            <a:ext cx="1105088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accent1"/>
                </a:solidFill>
                <a:effectLst/>
                <a:latin typeface="微软雅黑" pitchFamily="34" charset="-122"/>
                <a:ea typeface="微软雅黑" pitchFamily="34" charset="-122"/>
              </a:rPr>
              <a:t>证明：</a:t>
            </a:r>
          </a:p>
        </p:txBody>
      </p:sp>
      <p:sp>
        <p:nvSpPr>
          <p:cNvPr id="14" name="矩形 13"/>
          <p:cNvSpPr/>
          <p:nvPr/>
        </p:nvSpPr>
        <p:spPr>
          <a:xfrm>
            <a:off x="7175040" y="2430375"/>
            <a:ext cx="2728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dirty="0"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4495235" y="3159554"/>
            <a:ext cx="2728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dirty="0"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240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9712512"/>
              </p:ext>
            </p:extLst>
          </p:nvPr>
        </p:nvGraphicFramePr>
        <p:xfrm>
          <a:off x="6832235" y="1750670"/>
          <a:ext cx="1652400" cy="6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863280" imgH="253800" progId="Equation.DSMT4">
                  <p:embed/>
                </p:oleObj>
              </mc:Choice>
              <mc:Fallback>
                <p:oleObj name="Equation" r:id="rId20" imgW="8632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832235" y="1750670"/>
                        <a:ext cx="1652400" cy="64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" name="组合 48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50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447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8" grpId="0"/>
      <p:bldP spid="48" grpId="0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aphicFrame>
        <p:nvGraphicFramePr>
          <p:cNvPr id="10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4767604"/>
              </p:ext>
            </p:extLst>
          </p:nvPr>
        </p:nvGraphicFramePr>
        <p:xfrm>
          <a:off x="4596051" y="1023686"/>
          <a:ext cx="1906203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20760" imgH="380880" progId="Equation.DSMT4">
                  <p:embed/>
                </p:oleObj>
              </mc:Choice>
              <mc:Fallback>
                <p:oleObj name="Equation" r:id="rId2" imgW="21207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6051" y="1023686"/>
                        <a:ext cx="1906203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23"/>
          <p:cNvGrpSpPr>
            <a:grpSpLocks/>
          </p:cNvGrpSpPr>
          <p:nvPr/>
        </p:nvGrpSpPr>
        <p:grpSpPr bwMode="auto">
          <a:xfrm>
            <a:off x="2179911" y="963266"/>
            <a:ext cx="2416140" cy="461962"/>
            <a:chOff x="815" y="2377"/>
            <a:chExt cx="1781" cy="291"/>
          </a:xfrm>
        </p:grpSpPr>
        <p:graphicFrame>
          <p:nvGraphicFramePr>
            <p:cNvPr id="13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78869864"/>
                </p:ext>
              </p:extLst>
            </p:nvPr>
          </p:nvGraphicFramePr>
          <p:xfrm>
            <a:off x="1220" y="2414"/>
            <a:ext cx="137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184120" imgH="380880" progId="Equation.DSMT4">
                    <p:embed/>
                  </p:oleObj>
                </mc:Choice>
                <mc:Fallback>
                  <p:oleObj name="Equation" r:id="rId4" imgW="2184120" imgH="380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0" y="2414"/>
                          <a:ext cx="137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 Box 25"/>
            <p:cNvSpPr txBox="1">
              <a:spLocks noChangeArrowheads="1"/>
            </p:cNvSpPr>
            <p:nvPr/>
          </p:nvSpPr>
          <p:spPr bwMode="auto">
            <a:xfrm>
              <a:off x="815" y="2377"/>
              <a:ext cx="4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effectLst/>
                  <a:latin typeface="微软雅黑" pitchFamily="34" charset="-122"/>
                  <a:ea typeface="微软雅黑" pitchFamily="34" charset="-122"/>
                </a:rPr>
                <a:t>由</a:t>
              </a:r>
            </a:p>
          </p:txBody>
        </p:sp>
      </p:grpSp>
      <p:sp>
        <p:nvSpPr>
          <p:cNvPr id="27" name="Text Box 41"/>
          <p:cNvSpPr txBox="1">
            <a:spLocks noChangeArrowheads="1"/>
          </p:cNvSpPr>
          <p:nvPr/>
        </p:nvSpPr>
        <p:spPr bwMode="auto">
          <a:xfrm>
            <a:off x="2499598" y="4774827"/>
            <a:ext cx="2646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把原式代入可得：</a:t>
            </a:r>
            <a:endParaRPr lang="en-US" altLang="zh-CN" sz="2400" b="1" dirty="0">
              <a:effectLst/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8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1857173"/>
              </p:ext>
            </p:extLst>
          </p:nvPr>
        </p:nvGraphicFramePr>
        <p:xfrm>
          <a:off x="5033913" y="4592909"/>
          <a:ext cx="214312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857320" imgH="825480" progId="Equation.DSMT4">
                  <p:embed/>
                </p:oleObj>
              </mc:Choice>
              <mc:Fallback>
                <p:oleObj name="Equation" r:id="rId6" imgW="2857320" imgH="825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3913" y="4592909"/>
                        <a:ext cx="2143125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2179911" y="1815080"/>
            <a:ext cx="1042663" cy="461665"/>
            <a:chOff x="2838677" y="2418409"/>
            <a:chExt cx="1390217" cy="461665"/>
          </a:xfrm>
        </p:grpSpPr>
        <p:graphicFrame>
          <p:nvGraphicFramePr>
            <p:cNvPr id="45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02562716"/>
                </p:ext>
              </p:extLst>
            </p:nvPr>
          </p:nvGraphicFramePr>
          <p:xfrm>
            <a:off x="2838677" y="2457821"/>
            <a:ext cx="330000" cy="360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79360" imgH="304560" progId="Equation.DSMT4">
                    <p:embed/>
                  </p:oleObj>
                </mc:Choice>
                <mc:Fallback>
                  <p:oleObj name="Equation" r:id="rId8" imgW="279360" imgH="304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8677" y="2457821"/>
                          <a:ext cx="330000" cy="360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Text Box 4"/>
            <p:cNvSpPr txBox="1">
              <a:spLocks noChangeArrowheads="1"/>
            </p:cNvSpPr>
            <p:nvPr/>
          </p:nvSpPr>
          <p:spPr bwMode="auto">
            <a:xfrm>
              <a:off x="3161936" y="2418409"/>
              <a:ext cx="106695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effectLst/>
                  <a:latin typeface="微软雅黑" pitchFamily="34" charset="-122"/>
                  <a:ea typeface="微软雅黑" pitchFamily="34" charset="-122"/>
                </a:rPr>
                <a:t>可逆</a:t>
              </a:r>
              <a:endParaRPr lang="en-US" altLang="zh-CN" sz="2400" b="1" dirty="0"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084572" y="1756339"/>
            <a:ext cx="1807939" cy="520406"/>
            <a:chOff x="3975008" y="2234630"/>
            <a:chExt cx="1969239" cy="520406"/>
          </a:xfrm>
        </p:grpSpPr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8357420"/>
                </p:ext>
              </p:extLst>
            </p:nvPr>
          </p:nvGraphicFramePr>
          <p:xfrm>
            <a:off x="3975008" y="2234630"/>
            <a:ext cx="945000" cy="50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80880" imgH="203040" progId="Equation.DSMT4">
                    <p:embed/>
                  </p:oleObj>
                </mc:Choice>
                <mc:Fallback>
                  <p:oleObj name="Equation" r:id="rId10" imgW="38088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3975008" y="2234630"/>
                          <a:ext cx="945000" cy="50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矩形 6"/>
            <p:cNvSpPr/>
            <p:nvPr/>
          </p:nvSpPr>
          <p:spPr>
            <a:xfrm>
              <a:off x="4877288" y="2293371"/>
              <a:ext cx="106695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latin typeface="微软雅黑" pitchFamily="34" charset="-122"/>
                  <a:ea typeface="微软雅黑" pitchFamily="34" charset="-122"/>
                </a:rPr>
                <a:t>可逆</a:t>
              </a:r>
              <a:endParaRPr lang="zh-CN" altLang="en-US" sz="2400" dirty="0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4641048" y="1806138"/>
            <a:ext cx="2241581" cy="470607"/>
            <a:chOff x="5452751" y="2397002"/>
            <a:chExt cx="2988774" cy="470607"/>
          </a:xfrm>
        </p:grpSpPr>
        <p:sp>
          <p:nvSpPr>
            <p:cNvPr id="47" name="矩形 46"/>
            <p:cNvSpPr/>
            <p:nvPr/>
          </p:nvSpPr>
          <p:spPr>
            <a:xfrm>
              <a:off x="6964197" y="2397002"/>
              <a:ext cx="147732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latin typeface="微软雅黑" pitchFamily="34" charset="-122"/>
                  <a:ea typeface="微软雅黑" pitchFamily="34" charset="-122"/>
                </a:rPr>
                <a:t>可逆，</a:t>
              </a:r>
              <a:endParaRPr lang="zh-CN" altLang="en-US" sz="2400" dirty="0"/>
            </a:p>
          </p:txBody>
        </p:sp>
        <p:graphicFrame>
          <p:nvGraphicFramePr>
            <p:cNvPr id="50" name="对象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55677187"/>
                </p:ext>
              </p:extLst>
            </p:nvPr>
          </p:nvGraphicFramePr>
          <p:xfrm>
            <a:off x="5452751" y="2427871"/>
            <a:ext cx="1416050" cy="439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571320" imgH="177480" progId="Equation.DSMT4">
                    <p:embed/>
                  </p:oleObj>
                </mc:Choice>
                <mc:Fallback>
                  <p:oleObj name="Equation" r:id="rId12" imgW="57132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452751" y="2427871"/>
                          <a:ext cx="1416050" cy="4397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2" name="矩形 51"/>
          <p:cNvSpPr/>
          <p:nvPr/>
        </p:nvSpPr>
        <p:spPr>
          <a:xfrm>
            <a:off x="6390186" y="98256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，</a:t>
            </a:r>
            <a:endParaRPr lang="zh-CN" altLang="en-US" sz="2400" dirty="0"/>
          </a:p>
        </p:txBody>
      </p:sp>
      <p:graphicFrame>
        <p:nvGraphicFramePr>
          <p:cNvPr id="53" name="对象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5705833"/>
              </p:ext>
            </p:extLst>
          </p:nvPr>
        </p:nvGraphicFramePr>
        <p:xfrm>
          <a:off x="2424594" y="2514371"/>
          <a:ext cx="2392913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692080" imgH="647640" progId="Equation.DSMT4">
                  <p:embed/>
                </p:oleObj>
              </mc:Choice>
              <mc:Fallback>
                <p:oleObj name="Equation" r:id="rId14" imgW="2692080" imgH="647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594" y="2514371"/>
                        <a:ext cx="2392913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对象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8138586"/>
              </p:ext>
            </p:extLst>
          </p:nvPr>
        </p:nvGraphicFramePr>
        <p:xfrm>
          <a:off x="4892511" y="2542734"/>
          <a:ext cx="1112363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180800" imgH="647640" progId="Equation.DSMT4">
                  <p:embed/>
                </p:oleObj>
              </mc:Choice>
              <mc:Fallback>
                <p:oleObj name="Equation" r:id="rId16" imgW="1180800" imgH="647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2511" y="2542734"/>
                        <a:ext cx="1112363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9312218"/>
              </p:ext>
            </p:extLst>
          </p:nvPr>
        </p:nvGraphicFramePr>
        <p:xfrm>
          <a:off x="3776463" y="3260398"/>
          <a:ext cx="3850323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4190760" imgH="1002960" progId="Equation.DSMT4">
                  <p:embed/>
                </p:oleObj>
              </mc:Choice>
              <mc:Fallback>
                <p:oleObj name="Equation" r:id="rId18" imgW="4190760" imgH="1002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6463" y="3260398"/>
                        <a:ext cx="3850323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组合 28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30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328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5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6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" name="文本框 8"/>
          <p:cNvSpPr txBox="1"/>
          <p:nvPr/>
        </p:nvSpPr>
        <p:spPr>
          <a:xfrm>
            <a:off x="1116726" y="1063193"/>
            <a:ext cx="3612356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三、小结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16726" y="2028873"/>
            <a:ext cx="1463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——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8002907"/>
              </p:ext>
            </p:extLst>
          </p:nvPr>
        </p:nvGraphicFramePr>
        <p:xfrm>
          <a:off x="2604639" y="2061705"/>
          <a:ext cx="1462155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12520" imgH="164880" progId="Equation.DSMT4">
                  <p:embed/>
                </p:oleObj>
              </mc:Choice>
              <mc:Fallback>
                <p:oleObj name="Equation" r:id="rId2" imgW="81252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04639" y="2061705"/>
                        <a:ext cx="1462155" cy="39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116726" y="2678332"/>
            <a:ext cx="1463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性质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——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16726" y="3289090"/>
            <a:ext cx="1463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计算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——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580588" y="265508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唯一性，</a:t>
            </a:r>
          </a:p>
        </p:txBody>
      </p:sp>
      <p:sp>
        <p:nvSpPr>
          <p:cNvPr id="19" name="矩形 18"/>
          <p:cNvSpPr/>
          <p:nvPr/>
        </p:nvSpPr>
        <p:spPr>
          <a:xfrm>
            <a:off x="2714243" y="3282964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定义法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0054234"/>
              </p:ext>
            </p:extLst>
          </p:nvPr>
        </p:nvGraphicFramePr>
        <p:xfrm>
          <a:off x="3996360" y="2678332"/>
          <a:ext cx="36195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82400" imgH="368280" progId="Equation.DSMT4">
                  <p:embed/>
                </p:oleObj>
              </mc:Choice>
              <mc:Fallback>
                <p:oleObj name="Equation" r:id="rId4" imgW="482400" imgH="368280" progId="Equation.DSMT4">
                  <p:embed/>
                  <p:pic>
                    <p:nvPicPr>
                      <p:cNvPr id="0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6360" y="2678332"/>
                        <a:ext cx="36195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组合 20"/>
          <p:cNvGrpSpPr/>
          <p:nvPr/>
        </p:nvGrpSpPr>
        <p:grpSpPr>
          <a:xfrm>
            <a:off x="1140453" y="3975724"/>
            <a:ext cx="1971051" cy="497441"/>
            <a:chOff x="1976438" y="1509567"/>
            <a:chExt cx="2628067" cy="497441"/>
          </a:xfrm>
        </p:grpSpPr>
        <p:graphicFrame>
          <p:nvGraphicFramePr>
            <p:cNvPr id="22" name="对象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30137434"/>
                </p:ext>
              </p:extLst>
            </p:nvPr>
          </p:nvGraphicFramePr>
          <p:xfrm>
            <a:off x="1976438" y="1519646"/>
            <a:ext cx="730250" cy="487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04560" imgH="203040" progId="Equation.DSMT4">
                    <p:embed/>
                  </p:oleObj>
                </mc:Choice>
                <mc:Fallback>
                  <p:oleObj name="Equation" r:id="rId6" imgW="30456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976438" y="1519646"/>
                          <a:ext cx="730250" cy="4873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TextBox 22"/>
            <p:cNvSpPr txBox="1"/>
            <p:nvPr/>
          </p:nvSpPr>
          <p:spPr>
            <a:xfrm>
              <a:off x="2652689" y="1509567"/>
              <a:ext cx="19518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微软雅黑" pitchFamily="34" charset="-122"/>
                  <a:ea typeface="微软雅黑" pitchFamily="34" charset="-122"/>
                </a:rPr>
                <a:t>可逆</a:t>
              </a:r>
              <a:r>
                <a:rPr lang="en-US" altLang="zh-CN" sz="2400" b="1" dirty="0">
                  <a:latin typeface="微软雅黑" pitchFamily="34" charset="-122"/>
                  <a:ea typeface="微软雅黑" pitchFamily="34" charset="-122"/>
                </a:rPr>
                <a:t>——</a:t>
              </a:r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111504" y="3936681"/>
            <a:ext cx="3318348" cy="539750"/>
            <a:chOff x="4108109" y="1660895"/>
            <a:chExt cx="4424464" cy="539750"/>
          </a:xfrm>
        </p:grpSpPr>
        <p:graphicFrame>
          <p:nvGraphicFramePr>
            <p:cNvPr id="25" name="对象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33232191"/>
                </p:ext>
              </p:extLst>
            </p:nvPr>
          </p:nvGraphicFramePr>
          <p:xfrm>
            <a:off x="4108109" y="1660895"/>
            <a:ext cx="2971800" cy="539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396800" imgH="253800" progId="Equation.DSMT4">
                    <p:embed/>
                  </p:oleObj>
                </mc:Choice>
                <mc:Fallback>
                  <p:oleObj name="Equation" r:id="rId8" imgW="1396800" imgH="253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108109" y="1660895"/>
                          <a:ext cx="2971800" cy="539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TextBox 25"/>
            <p:cNvSpPr txBox="1"/>
            <p:nvPr/>
          </p:nvSpPr>
          <p:spPr>
            <a:xfrm>
              <a:off x="7055245" y="1660895"/>
              <a:ext cx="14773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微软雅黑" pitchFamily="34" charset="-122"/>
                  <a:ea typeface="微软雅黑" pitchFamily="34" charset="-122"/>
                </a:rPr>
                <a:t>都可逆</a:t>
              </a: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DD515E97-0837-CE41-A5CA-EC686419B7B5}"/>
              </a:ext>
            </a:extLst>
          </p:cNvPr>
          <p:cNvSpPr txBox="1"/>
          <p:nvPr/>
        </p:nvSpPr>
        <p:spPr>
          <a:xfrm>
            <a:off x="4980404" y="4033118"/>
            <a:ext cx="341452" cy="3468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224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6" grpId="0"/>
      <p:bldP spid="18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54" name="组合 53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55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98923" y="1506017"/>
            <a:ext cx="8945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+mn-ea"/>
                <a:ea typeface="+mn-ea"/>
              </a:rPr>
              <a:t>1</a:t>
            </a:r>
            <a:r>
              <a:rPr lang="zh-CN" altLang="en-US" sz="2400" b="1" dirty="0">
                <a:latin typeface="+mn-ea"/>
                <a:ea typeface="+mn-ea"/>
              </a:rPr>
              <a:t>、设   阶方阵           满足关系式                ，则必有（          ）</a:t>
            </a:r>
          </a:p>
        </p:txBody>
      </p:sp>
      <p:graphicFrame>
        <p:nvGraphicFramePr>
          <p:cNvPr id="50" name="对象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382205"/>
              </p:ext>
            </p:extLst>
          </p:nvPr>
        </p:nvGraphicFramePr>
        <p:xfrm>
          <a:off x="1029245" y="1555445"/>
          <a:ext cx="374760" cy="412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6720" imgH="139680" progId="Equation.DSMT4">
                  <p:embed/>
                </p:oleObj>
              </mc:Choice>
              <mc:Fallback>
                <p:oleObj name="Equation" r:id="rId2" imgW="12672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9245" y="1555445"/>
                        <a:ext cx="374760" cy="412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2722433"/>
              </p:ext>
            </p:extLst>
          </p:nvPr>
        </p:nvGraphicFramePr>
        <p:xfrm>
          <a:off x="2224682" y="1544947"/>
          <a:ext cx="1052988" cy="455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69800" imgH="203040" progId="Equation.DSMT4">
                  <p:embed/>
                </p:oleObj>
              </mc:Choice>
              <mc:Fallback>
                <p:oleObj name="Equation" r:id="rId4" imgW="4698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24682" y="1544947"/>
                        <a:ext cx="1052988" cy="4553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4895308"/>
              </p:ext>
            </p:extLst>
          </p:nvPr>
        </p:nvGraphicFramePr>
        <p:xfrm>
          <a:off x="4769133" y="1506018"/>
          <a:ext cx="1449700" cy="41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22080" imgH="177480" progId="Equation.DSMT4">
                  <p:embed/>
                </p:oleObj>
              </mc:Choice>
              <mc:Fallback>
                <p:oleObj name="Equation" r:id="rId6" imgW="6220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69133" y="1506018"/>
                        <a:ext cx="1449700" cy="41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对象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9538339"/>
              </p:ext>
            </p:extLst>
          </p:nvPr>
        </p:nvGraphicFramePr>
        <p:xfrm>
          <a:off x="1262841" y="2081698"/>
          <a:ext cx="5446185" cy="1094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27200" imgH="507960" progId="Equation.DSMT4">
                  <p:embed/>
                </p:oleObj>
              </mc:Choice>
              <mc:Fallback>
                <p:oleObj name="Equation" r:id="rId8" imgW="252720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62841" y="2081698"/>
                        <a:ext cx="5446185" cy="1094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8" name="组合 67"/>
          <p:cNvGrpSpPr/>
          <p:nvPr/>
        </p:nvGrpSpPr>
        <p:grpSpPr>
          <a:xfrm>
            <a:off x="192712" y="3713091"/>
            <a:ext cx="7159332" cy="1104821"/>
            <a:chOff x="107513" y="2584350"/>
            <a:chExt cx="7159332" cy="1104821"/>
          </a:xfrm>
        </p:grpSpPr>
        <p:grpSp>
          <p:nvGrpSpPr>
            <p:cNvPr id="69" name="组合 68"/>
            <p:cNvGrpSpPr/>
            <p:nvPr/>
          </p:nvGrpSpPr>
          <p:grpSpPr>
            <a:xfrm>
              <a:off x="107513" y="2584350"/>
              <a:ext cx="7159332" cy="473075"/>
              <a:chOff x="354180" y="3134124"/>
              <a:chExt cx="7159332" cy="473075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354180" y="3145534"/>
                <a:ext cx="71593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latin typeface="+mn-ea"/>
                    <a:ea typeface="+mn-ea"/>
                  </a:rPr>
                  <a:t>2</a:t>
                </a:r>
                <a:r>
                  <a:rPr lang="zh-CN" altLang="en-US" sz="2400" b="1" dirty="0">
                    <a:latin typeface="+mn-ea"/>
                    <a:ea typeface="+mn-ea"/>
                  </a:rPr>
                  <a:t>、设   为   阶非零矩阵，满足关系式           ，讨论</a:t>
                </a:r>
              </a:p>
            </p:txBody>
          </p:sp>
          <p:graphicFrame>
            <p:nvGraphicFramePr>
              <p:cNvPr id="73" name="对象 7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23690452"/>
                  </p:ext>
                </p:extLst>
              </p:nvPr>
            </p:nvGraphicFramePr>
            <p:xfrm>
              <a:off x="1750110" y="3194962"/>
              <a:ext cx="374760" cy="4122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0" imgW="126720" imgH="139680" progId="Equation.DSMT4">
                      <p:embed/>
                    </p:oleObj>
                  </mc:Choice>
                  <mc:Fallback>
                    <p:oleObj name="Equation" r:id="rId10" imgW="126720" imgH="1396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1750110" y="3194962"/>
                            <a:ext cx="374760" cy="41223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4" name="对象 7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29414919"/>
                  </p:ext>
                </p:extLst>
              </p:nvPr>
            </p:nvGraphicFramePr>
            <p:xfrm>
              <a:off x="1198694" y="3191422"/>
              <a:ext cx="341312" cy="3698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2" imgW="152280" imgH="164880" progId="Equation.DSMT4">
                      <p:embed/>
                    </p:oleObj>
                  </mc:Choice>
                  <mc:Fallback>
                    <p:oleObj name="Equation" r:id="rId12" imgW="152280" imgH="1648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1198694" y="3191422"/>
                            <a:ext cx="341312" cy="36988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5" name="对象 7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67006739"/>
                  </p:ext>
                </p:extLst>
              </p:nvPr>
            </p:nvGraphicFramePr>
            <p:xfrm>
              <a:off x="5398248" y="3134124"/>
              <a:ext cx="1093787" cy="4730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4" imgW="469800" imgH="203040" progId="Equation.DSMT4">
                      <p:embed/>
                    </p:oleObj>
                  </mc:Choice>
                  <mc:Fallback>
                    <p:oleObj name="Equation" r:id="rId14" imgW="469800" imgH="20304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5398248" y="3134124"/>
                            <a:ext cx="1093787" cy="47307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70" name="对象 6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61290709"/>
                </p:ext>
              </p:extLst>
            </p:nvPr>
          </p:nvGraphicFramePr>
          <p:xfrm>
            <a:off x="672250" y="3257371"/>
            <a:ext cx="1985963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939600" imgH="203040" progId="Equation.DSMT4">
                    <p:embed/>
                  </p:oleObj>
                </mc:Choice>
                <mc:Fallback>
                  <p:oleObj name="Equation" r:id="rId16" imgW="93960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672250" y="3257371"/>
                          <a:ext cx="1985963" cy="431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" name="TextBox 70"/>
            <p:cNvSpPr txBox="1"/>
            <p:nvPr/>
          </p:nvSpPr>
          <p:spPr>
            <a:xfrm>
              <a:off x="1419010" y="3214539"/>
              <a:ext cx="26340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+mn-ea"/>
                  <a:ea typeface="+mn-ea"/>
                </a:rPr>
                <a:t>与         的可逆性</a:t>
              </a:r>
              <a:r>
                <a:rPr lang="en-US" altLang="zh-CN" sz="2400" b="1" dirty="0">
                  <a:latin typeface="+mn-ea"/>
                  <a:ea typeface="+mn-ea"/>
                </a:rPr>
                <a:t>.</a:t>
              </a:r>
              <a:endParaRPr lang="zh-CN" altLang="en-US" sz="2400" b="1" dirty="0">
                <a:latin typeface="+mn-ea"/>
                <a:ea typeface="+mn-ea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8D4C8AE4-F2CE-A04C-89B6-91F3B4B8ACD0}"/>
              </a:ext>
            </a:extLst>
          </p:cNvPr>
          <p:cNvSpPr txBox="1"/>
          <p:nvPr/>
        </p:nvSpPr>
        <p:spPr>
          <a:xfrm>
            <a:off x="258820" y="82889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accent1"/>
                </a:solidFill>
                <a:latin typeface="+mn-ea"/>
                <a:ea typeface="+mn-ea"/>
              </a:rPr>
              <a:t>练习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6DAAE7D-2BAE-DF4B-9022-2DD9334D3F97}"/>
              </a:ext>
            </a:extLst>
          </p:cNvPr>
          <p:cNvSpPr txBox="1"/>
          <p:nvPr/>
        </p:nvSpPr>
        <p:spPr>
          <a:xfrm>
            <a:off x="7995684" y="1530730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1"/>
                </a:solidFill>
              </a:rPr>
              <a:t>D</a:t>
            </a:r>
            <a:endParaRPr kumimoji="1" lang="zh-CN" altLang="en-US" sz="2400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3B41646-FE00-BF4F-A78B-105DDA6FA893}"/>
                  </a:ext>
                </a:extLst>
              </p:cNvPr>
              <p:cNvSpPr txBox="1"/>
              <p:nvPr/>
            </p:nvSpPr>
            <p:spPr>
              <a:xfrm>
                <a:off x="1129733" y="5012043"/>
                <a:ext cx="3227358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kumimoji="1" lang="en-US" altLang="zh-CN" sz="24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4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kumimoji="1" lang="en-US" altLang="zh-CN" sz="24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sz="24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kumimoji="1" lang="en-US" altLang="zh-CN" sz="24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kumimoji="1" lang="en-US" altLang="zh-CN" sz="2400" b="1" dirty="0">
                    <a:solidFill>
                      <a:schemeClr val="accent1"/>
                    </a:solidFill>
                  </a:rPr>
                  <a:t>,</a:t>
                </a:r>
                <a:endParaRPr kumimoji="1" lang="zh-CN" alt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3B41646-FE00-BF4F-A78B-105DDA6FA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733" y="5012043"/>
                <a:ext cx="3227358" cy="377667"/>
              </a:xfrm>
              <a:prstGeom prst="rect">
                <a:avLst/>
              </a:prstGeom>
              <a:blipFill>
                <a:blip r:embed="rId19"/>
                <a:stretch>
                  <a:fillRect l="-4314" t="-20000" r="-4706" b="-4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E2F1365A-F24B-A146-BD0A-91FF44CBC74A}"/>
                  </a:ext>
                </a:extLst>
              </p:cNvPr>
              <p:cNvSpPr txBox="1"/>
              <p:nvPr/>
            </p:nvSpPr>
            <p:spPr>
              <a:xfrm>
                <a:off x="4518898" y="5012043"/>
                <a:ext cx="3227358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  <m:r>
                            <a:rPr kumimoji="1"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kumimoji="1"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kumimoji="1" lang="en-US" altLang="zh-CN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kumimoji="1" lang="en-US" altLang="zh-CN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kumimoji="1" lang="en-US" altLang="zh-CN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kumimoji="1" lang="en-US" altLang="zh-CN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kumimoji="1" lang="zh-CN" alt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E2F1365A-F24B-A146-BD0A-91FF44CBC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898" y="5012043"/>
                <a:ext cx="3227358" cy="377667"/>
              </a:xfrm>
              <a:prstGeom prst="rect">
                <a:avLst/>
              </a:prstGeom>
              <a:blipFill>
                <a:blip r:embed="rId20"/>
                <a:stretch>
                  <a:fillRect l="-2745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956B7B05-362D-DA4D-8750-B8D27BCBB294}"/>
                  </a:ext>
                </a:extLst>
              </p:cNvPr>
              <p:cNvSpPr txBox="1"/>
              <p:nvPr/>
            </p:nvSpPr>
            <p:spPr>
              <a:xfrm>
                <a:off x="757449" y="5675031"/>
                <a:ext cx="6346161" cy="3832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zh-CN" altLang="en-US" sz="2400" b="1" dirty="0"/>
                  <a:t>设</a:t>
                </a:r>
                <a:r>
                  <a:rPr kumimoji="1" lang="en-US" altLang="zh-CN" sz="2400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kumimoji="1"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+⋯+</m:t>
                    </m:r>
                    <m:sSup>
                      <m:sSupPr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kumimoji="1" lang="en-US" altLang="zh-CN" sz="2400" b="1" dirty="0"/>
                  <a:t>.</a:t>
                </a:r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956B7B05-362D-DA4D-8750-B8D27BCBB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49" y="5675031"/>
                <a:ext cx="6346161" cy="383246"/>
              </a:xfrm>
              <a:prstGeom prst="rect">
                <a:avLst/>
              </a:prstGeom>
              <a:blipFill>
                <a:blip r:embed="rId21"/>
                <a:stretch>
                  <a:fillRect l="-3006" t="-25806" r="-2004" b="-419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797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6" grpId="0"/>
      <p:bldP spid="37" grpId="0"/>
      <p:bldP spid="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6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" name="TextBox 75">
            <a:extLst>
              <a:ext uri="{FF2B5EF4-FFF2-40B4-BE49-F238E27FC236}">
                <a16:creationId xmlns:a16="http://schemas.microsoft.com/office/drawing/2014/main" id="{6B77B61E-8A78-B54B-A5B3-CC96F8C74531}"/>
              </a:ext>
            </a:extLst>
          </p:cNvPr>
          <p:cNvSpPr txBox="1"/>
          <p:nvPr/>
        </p:nvSpPr>
        <p:spPr>
          <a:xfrm>
            <a:off x="106511" y="1378805"/>
            <a:ext cx="5011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+mn-ea"/>
                <a:ea typeface="+mn-ea"/>
              </a:rPr>
              <a:t>3</a:t>
            </a:r>
            <a:r>
              <a:rPr lang="zh-CN" altLang="en-US" sz="2400" b="1" dirty="0">
                <a:latin typeface="+mn-ea"/>
                <a:ea typeface="+mn-ea"/>
              </a:rPr>
              <a:t>、设   阶方阵   可逆，求其逆矩阵</a:t>
            </a:r>
            <a:r>
              <a:rPr lang="en-US" altLang="zh-CN" sz="2400" b="1" dirty="0">
                <a:latin typeface="+mn-ea"/>
                <a:ea typeface="+mn-ea"/>
              </a:rPr>
              <a:t>.</a:t>
            </a:r>
            <a:endParaRPr lang="zh-CN" altLang="en-US" sz="2400" b="1" dirty="0">
              <a:latin typeface="+mn-ea"/>
              <a:ea typeface="+mn-ea"/>
            </a:endParaRP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24377250-E447-6443-A0ED-70023FFE22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2419858"/>
              </p:ext>
            </p:extLst>
          </p:nvPr>
        </p:nvGraphicFramePr>
        <p:xfrm>
          <a:off x="950540" y="1429308"/>
          <a:ext cx="374650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6720" imgH="139680" progId="Equation.DSMT4">
                  <p:embed/>
                </p:oleObj>
              </mc:Choice>
              <mc:Fallback>
                <p:oleObj name="Equation" r:id="rId2" imgW="126720" imgH="139680" progId="Equation.DSMT4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0540" y="1429308"/>
                        <a:ext cx="374650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FC8A6C7E-610B-9843-B9FE-1BE623155E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6407876"/>
              </p:ext>
            </p:extLst>
          </p:nvPr>
        </p:nvGraphicFramePr>
        <p:xfrm>
          <a:off x="2128559" y="1378805"/>
          <a:ext cx="341312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2280" imgH="164880" progId="Equation.DSMT4">
                  <p:embed/>
                </p:oleObj>
              </mc:Choice>
              <mc:Fallback>
                <p:oleObj name="Equation" r:id="rId4" imgW="152280" imgH="164880" progId="Equation.DSMT4">
                  <p:embed/>
                  <p:pic>
                    <p:nvPicPr>
                      <p:cNvPr id="77" name="对象 7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28559" y="1378805"/>
                        <a:ext cx="341312" cy="369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04D49107-9B5D-5245-BBAF-069E283DDF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6419322"/>
              </p:ext>
            </p:extLst>
          </p:nvPr>
        </p:nvGraphicFramePr>
        <p:xfrm>
          <a:off x="990947" y="1911340"/>
          <a:ext cx="3814192" cy="13077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33440" imgH="457200" progId="Equation.DSMT4">
                  <p:embed/>
                </p:oleObj>
              </mc:Choice>
              <mc:Fallback>
                <p:oleObj name="Equation" r:id="rId6" imgW="1333440" imgH="45720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90947" y="1911340"/>
                        <a:ext cx="3814192" cy="13077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35">
            <a:extLst>
              <a:ext uri="{FF2B5EF4-FFF2-40B4-BE49-F238E27FC236}">
                <a16:creationId xmlns:a16="http://schemas.microsoft.com/office/drawing/2014/main" id="{A26CD486-864A-5C4F-A3B6-C63C4AE52D62}"/>
              </a:ext>
            </a:extLst>
          </p:cNvPr>
          <p:cNvSpPr txBox="1"/>
          <p:nvPr/>
        </p:nvSpPr>
        <p:spPr>
          <a:xfrm>
            <a:off x="106511" y="4607140"/>
            <a:ext cx="5445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+mn-ea"/>
                <a:ea typeface="+mn-ea"/>
              </a:rPr>
              <a:t>4</a:t>
            </a:r>
            <a:r>
              <a:rPr lang="zh-CN" altLang="en-US" sz="2400" b="1" dirty="0">
                <a:latin typeface="+mn-ea"/>
                <a:ea typeface="+mn-ea"/>
              </a:rPr>
              <a:t>、设                            </a:t>
            </a:r>
            <a:r>
              <a:rPr lang="en-US" altLang="zh-CN" sz="2400" b="1" dirty="0">
                <a:latin typeface="+mn-ea"/>
                <a:ea typeface="+mn-ea"/>
              </a:rPr>
              <a:t> </a:t>
            </a:r>
            <a:r>
              <a:rPr lang="zh-CN" altLang="en-US" sz="2400" b="1" dirty="0">
                <a:latin typeface="+mn-ea"/>
                <a:ea typeface="+mn-ea"/>
              </a:rPr>
              <a:t>都可逆</a:t>
            </a:r>
            <a:r>
              <a:rPr lang="en-US" altLang="zh-CN" sz="2400" b="1" dirty="0">
                <a:latin typeface="+mn-ea"/>
                <a:ea typeface="+mn-ea"/>
              </a:rPr>
              <a:t>, </a:t>
            </a:r>
            <a:r>
              <a:rPr lang="zh-CN" altLang="en-US" sz="2400" b="1" dirty="0">
                <a:latin typeface="+mn-ea"/>
                <a:ea typeface="+mn-ea"/>
              </a:rPr>
              <a:t>证明</a:t>
            </a:r>
            <a:r>
              <a:rPr lang="en-US" altLang="zh-CN" sz="2400" b="1" dirty="0">
                <a:latin typeface="+mn-ea"/>
                <a:ea typeface="+mn-ea"/>
              </a:rPr>
              <a:t>:</a:t>
            </a:r>
            <a:endParaRPr lang="zh-CN" altLang="en-US" sz="2400" b="1" dirty="0">
              <a:latin typeface="+mn-ea"/>
              <a:ea typeface="+mn-ea"/>
            </a:endParaRPr>
          </a:p>
        </p:txBody>
      </p: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0E0FE431-26B5-E346-B0DA-3A572DCA30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694982"/>
              </p:ext>
            </p:extLst>
          </p:nvPr>
        </p:nvGraphicFramePr>
        <p:xfrm>
          <a:off x="950540" y="4636305"/>
          <a:ext cx="2665305" cy="470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95280" imgH="228600" progId="Equation.DSMT4">
                  <p:embed/>
                </p:oleObj>
              </mc:Choice>
              <mc:Fallback>
                <p:oleObj name="Equation" r:id="rId8" imgW="1295280" imgH="228600" progId="Equation.DSMT4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50540" y="4636305"/>
                        <a:ext cx="2665305" cy="4703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2E48D9B6-2860-744F-BB15-C3E2532113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6530819"/>
              </p:ext>
            </p:extLst>
          </p:nvPr>
        </p:nvGraphicFramePr>
        <p:xfrm>
          <a:off x="5391527" y="4529839"/>
          <a:ext cx="3654842" cy="616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803240" imgH="304560" progId="Equation.DSMT4">
                  <p:embed/>
                </p:oleObj>
              </mc:Choice>
              <mc:Fallback>
                <p:oleObj name="Equation" r:id="rId10" imgW="1803240" imgH="304560" progId="Equation.DSMT4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391527" y="4529839"/>
                        <a:ext cx="3654842" cy="616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31C97E82-29EC-7C44-885C-3367C329ECCF}"/>
              </a:ext>
            </a:extLst>
          </p:cNvPr>
          <p:cNvSpPr txBox="1"/>
          <p:nvPr/>
        </p:nvSpPr>
        <p:spPr>
          <a:xfrm>
            <a:off x="592598" y="3399257"/>
            <a:ext cx="8494633" cy="950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推广：</a:t>
            </a:r>
            <a:r>
              <a:rPr lang="zh-CN" altLang="en-US" sz="2400" b="1" dirty="0">
                <a:latin typeface="+mn-ea"/>
                <a:ea typeface="+mn-ea"/>
              </a:rPr>
              <a:t>对角线上元素是全非零的对角阵、上三角阵、下三角阵</a:t>
            </a:r>
            <a:endParaRPr lang="en-US" altLang="zh-CN" sz="24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+mn-ea"/>
                <a:ea typeface="+mn-ea"/>
              </a:rPr>
              <a:t>都是可逆的</a:t>
            </a:r>
            <a:r>
              <a:rPr lang="en-US" altLang="zh-CN" sz="2400" b="1" dirty="0">
                <a:latin typeface="+mn-ea"/>
                <a:ea typeface="+mn-ea"/>
              </a:rPr>
              <a:t>.</a:t>
            </a:r>
            <a:endParaRPr lang="zh-CN" altLang="en-US" sz="2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6717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文本框 4"/>
          <p:cNvSpPr txBox="1"/>
          <p:nvPr/>
        </p:nvSpPr>
        <p:spPr>
          <a:xfrm>
            <a:off x="675874" y="1482199"/>
            <a:ext cx="6535375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3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1.3   </a:t>
            </a:r>
            <a:r>
              <a:rPr lang="zh-CN" altLang="en-US" sz="3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逆矩阵的定义及性质</a:t>
            </a:r>
            <a:endParaRPr lang="zh-CN" altLang="en-US" sz="3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6"/>
          <p:cNvSpPr txBox="1"/>
          <p:nvPr/>
        </p:nvSpPr>
        <p:spPr>
          <a:xfrm>
            <a:off x="2528409" y="2528475"/>
            <a:ext cx="3082529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一、逆矩阵的定义</a:t>
            </a:r>
          </a:p>
        </p:txBody>
      </p:sp>
      <p:sp>
        <p:nvSpPr>
          <p:cNvPr id="23" name="文本框 8"/>
          <p:cNvSpPr txBox="1"/>
          <p:nvPr/>
        </p:nvSpPr>
        <p:spPr>
          <a:xfrm>
            <a:off x="2528409" y="3161955"/>
            <a:ext cx="4814307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二、逆矩阵的性质</a:t>
            </a: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9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4" name="文本框 8"/>
          <p:cNvSpPr txBox="1"/>
          <p:nvPr/>
        </p:nvSpPr>
        <p:spPr>
          <a:xfrm>
            <a:off x="2528410" y="3795434"/>
            <a:ext cx="3612356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三、小结</a:t>
            </a:r>
          </a:p>
        </p:txBody>
      </p:sp>
    </p:spTree>
    <p:extLst>
      <p:ext uri="{BB962C8B-B14F-4D97-AF65-F5344CB8AC3E}">
        <p14:creationId xmlns:p14="http://schemas.microsoft.com/office/powerpoint/2010/main" val="933712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4368651" y="2894820"/>
            <a:ext cx="2920992" cy="461665"/>
            <a:chOff x="7711563" y="2841724"/>
            <a:chExt cx="3894655" cy="461665"/>
          </a:xfrm>
        </p:grpSpPr>
        <p:sp>
          <p:nvSpPr>
            <p:cNvPr id="41" name="Rectangle 20"/>
            <p:cNvSpPr>
              <a:spLocks noChangeArrowheads="1"/>
            </p:cNvSpPr>
            <p:nvPr/>
          </p:nvSpPr>
          <p:spPr bwMode="auto">
            <a:xfrm>
              <a:off x="7711563" y="2841724"/>
              <a:ext cx="389465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 dirty="0">
                  <a:effectLst/>
                  <a:latin typeface="微软雅黑" pitchFamily="34" charset="-122"/>
                  <a:ea typeface="微软雅黑" pitchFamily="34" charset="-122"/>
                </a:rPr>
                <a:t>（或称为   的逆）；</a:t>
              </a:r>
            </a:p>
          </p:txBody>
        </p:sp>
        <p:graphicFrame>
          <p:nvGraphicFramePr>
            <p:cNvPr id="40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61949002"/>
                </p:ext>
              </p:extLst>
            </p:nvPr>
          </p:nvGraphicFramePr>
          <p:xfrm>
            <a:off x="9444785" y="2928556"/>
            <a:ext cx="428211" cy="28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28600" imgH="228600" progId="Equation.DSMT4">
                    <p:embed/>
                  </p:oleObj>
                </mc:Choice>
                <mc:Fallback>
                  <p:oleObj name="Equation" r:id="rId2" imgW="2286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44785" y="2928556"/>
                          <a:ext cx="428211" cy="288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文本框 4"/>
          <p:cNvSpPr txBox="1"/>
          <p:nvPr/>
        </p:nvSpPr>
        <p:spPr>
          <a:xfrm>
            <a:off x="96680" y="866858"/>
            <a:ext cx="4360334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一、逆矩阵的定义</a:t>
            </a:r>
            <a:endParaRPr lang="zh-CN" altLang="en-US" sz="3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0515790"/>
              </p:ext>
            </p:extLst>
          </p:nvPr>
        </p:nvGraphicFramePr>
        <p:xfrm>
          <a:off x="2047057" y="2200983"/>
          <a:ext cx="206202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45960" imgH="431640" progId="Equation.DSMT4">
                  <p:embed/>
                </p:oleObj>
              </mc:Choice>
              <mc:Fallback>
                <p:oleObj name="Equation" r:id="rId4" imgW="21459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057" y="2200983"/>
                        <a:ext cx="206202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组合 29"/>
          <p:cNvGrpSpPr/>
          <p:nvPr/>
        </p:nvGrpSpPr>
        <p:grpSpPr>
          <a:xfrm>
            <a:off x="1237332" y="2703777"/>
            <a:ext cx="3401893" cy="811213"/>
            <a:chOff x="2874486" y="2546987"/>
            <a:chExt cx="4535856" cy="811213"/>
          </a:xfrm>
        </p:grpSpPr>
        <p:sp>
          <p:nvSpPr>
            <p:cNvPr id="32" name="Rectangle 7"/>
            <p:cNvSpPr>
              <a:spLocks noChangeArrowheads="1"/>
            </p:cNvSpPr>
            <p:nvPr/>
          </p:nvSpPr>
          <p:spPr bwMode="auto">
            <a:xfrm>
              <a:off x="2874486" y="2721762"/>
              <a:ext cx="453585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 dirty="0">
                  <a:effectLst/>
                  <a:latin typeface="微软雅黑" pitchFamily="34" charset="-122"/>
                  <a:ea typeface="微软雅黑" pitchFamily="34" charset="-122"/>
                </a:rPr>
                <a:t>则          称 为   的倒数</a:t>
              </a:r>
            </a:p>
          </p:txBody>
        </p:sp>
        <p:graphicFrame>
          <p:nvGraphicFramePr>
            <p:cNvPr id="31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12656000"/>
                </p:ext>
              </p:extLst>
            </p:nvPr>
          </p:nvGraphicFramePr>
          <p:xfrm>
            <a:off x="3443467" y="2546987"/>
            <a:ext cx="939800" cy="811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066680" imgH="838080" progId="Equation.DSMT4">
                    <p:embed/>
                  </p:oleObj>
                </mc:Choice>
                <mc:Fallback>
                  <p:oleObj name="Equation" r:id="rId6" imgW="1066680" imgH="8380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3467" y="2546987"/>
                          <a:ext cx="939800" cy="811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42409115"/>
                </p:ext>
              </p:extLst>
            </p:nvPr>
          </p:nvGraphicFramePr>
          <p:xfrm>
            <a:off x="5588121" y="2849005"/>
            <a:ext cx="358775" cy="2397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28600" imgH="228600" progId="Equation.DSMT4">
                    <p:embed/>
                  </p:oleObj>
                </mc:Choice>
                <mc:Fallback>
                  <p:oleObj name="Equation" r:id="rId8" imgW="2286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88121" y="2849005"/>
                          <a:ext cx="358775" cy="2397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" name="Rectangle 12"/>
          <p:cNvSpPr>
            <a:spLocks noChangeArrowheads="1"/>
          </p:cNvSpPr>
          <p:nvPr/>
        </p:nvSpPr>
        <p:spPr bwMode="auto">
          <a:xfrm>
            <a:off x="1394776" y="3676715"/>
            <a:ext cx="2646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effectLst/>
                <a:latin typeface="微软雅黑" pitchFamily="34" charset="-122"/>
                <a:ea typeface="微软雅黑" pitchFamily="34" charset="-122"/>
              </a:rPr>
              <a:t>在矩阵的运算中，</a:t>
            </a:r>
          </a:p>
        </p:txBody>
      </p:sp>
      <p:sp>
        <p:nvSpPr>
          <p:cNvPr id="36" name="Rectangle 15"/>
          <p:cNvSpPr>
            <a:spLocks noChangeArrowheads="1"/>
          </p:cNvSpPr>
          <p:nvPr/>
        </p:nvSpPr>
        <p:spPr bwMode="auto">
          <a:xfrm>
            <a:off x="113400" y="1620743"/>
            <a:ext cx="98937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、数</a:t>
            </a:r>
          </a:p>
        </p:txBody>
      </p:sp>
      <p:sp>
        <p:nvSpPr>
          <p:cNvPr id="37" name="Rectangle 16"/>
          <p:cNvSpPr>
            <a:spLocks noChangeArrowheads="1"/>
          </p:cNvSpPr>
          <p:nvPr/>
        </p:nvSpPr>
        <p:spPr bwMode="auto">
          <a:xfrm>
            <a:off x="96680" y="3676714"/>
            <a:ext cx="12971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、矩阵</a:t>
            </a:r>
          </a:p>
        </p:txBody>
      </p:sp>
      <p:sp>
        <p:nvSpPr>
          <p:cNvPr id="42" name="Rectangle 21"/>
          <p:cNvSpPr>
            <a:spLocks noChangeArrowheads="1"/>
          </p:cNvSpPr>
          <p:nvPr/>
        </p:nvSpPr>
        <p:spPr bwMode="auto">
          <a:xfrm>
            <a:off x="5364051" y="1633501"/>
            <a:ext cx="4924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effectLst/>
                <a:latin typeface="微软雅黑" pitchFamily="34" charset="-122"/>
                <a:ea typeface="微软雅黑" pitchFamily="34" charset="-122"/>
              </a:rPr>
              <a:t>有</a:t>
            </a:r>
          </a:p>
        </p:txBody>
      </p:sp>
      <p:sp>
        <p:nvSpPr>
          <p:cNvPr id="43" name="Rectangle 24"/>
          <p:cNvSpPr>
            <a:spLocks noChangeArrowheads="1"/>
          </p:cNvSpPr>
          <p:nvPr/>
        </p:nvSpPr>
        <p:spPr bwMode="auto">
          <a:xfrm>
            <a:off x="6936554" y="4332279"/>
            <a:ext cx="8002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effectLst/>
                <a:latin typeface="微软雅黑" pitchFamily="34" charset="-122"/>
                <a:ea typeface="微软雅黑" pitchFamily="34" charset="-122"/>
              </a:rPr>
              <a:t>使得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1256512" y="1632742"/>
            <a:ext cx="4301177" cy="461665"/>
            <a:chOff x="3562047" y="1579647"/>
            <a:chExt cx="5734902" cy="461665"/>
          </a:xfrm>
        </p:grpSpPr>
        <p:sp>
          <p:nvSpPr>
            <p:cNvPr id="49" name="Rectangle 4"/>
            <p:cNvSpPr>
              <a:spLocks noChangeArrowheads="1"/>
            </p:cNvSpPr>
            <p:nvPr/>
          </p:nvSpPr>
          <p:spPr bwMode="auto">
            <a:xfrm>
              <a:off x="3562047" y="1579647"/>
              <a:ext cx="573490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 dirty="0">
                  <a:effectLst/>
                  <a:latin typeface="微软雅黑" pitchFamily="34" charset="-122"/>
                  <a:ea typeface="微软雅黑" pitchFamily="34" charset="-122"/>
                </a:rPr>
                <a:t>在数的运算中，当数        时，</a:t>
              </a:r>
            </a:p>
          </p:txBody>
        </p:sp>
        <p:graphicFrame>
          <p:nvGraphicFramePr>
            <p:cNvPr id="50" name="对象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9103412"/>
                </p:ext>
              </p:extLst>
            </p:nvPr>
          </p:nvGraphicFramePr>
          <p:xfrm>
            <a:off x="7386121" y="1581790"/>
            <a:ext cx="864000" cy="432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55320" imgH="177480" progId="Equation.DSMT4">
                    <p:embed/>
                  </p:oleObj>
                </mc:Choice>
                <mc:Fallback>
                  <p:oleObj name="Equation" r:id="rId10" imgW="35532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7386121" y="1581790"/>
                          <a:ext cx="864000" cy="432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" name="组合 50"/>
          <p:cNvGrpSpPr/>
          <p:nvPr/>
        </p:nvGrpSpPr>
        <p:grpSpPr>
          <a:xfrm>
            <a:off x="3780831" y="3662519"/>
            <a:ext cx="5216864" cy="475861"/>
            <a:chOff x="6717879" y="3579738"/>
            <a:chExt cx="6955819" cy="475861"/>
          </a:xfrm>
        </p:grpSpPr>
        <p:grpSp>
          <p:nvGrpSpPr>
            <p:cNvPr id="52" name="组合 51"/>
            <p:cNvGrpSpPr/>
            <p:nvPr/>
          </p:nvGrpSpPr>
          <p:grpSpPr>
            <a:xfrm>
              <a:off x="6717879" y="3593934"/>
              <a:ext cx="3772828" cy="461665"/>
              <a:chOff x="6750134" y="3594786"/>
              <a:chExt cx="3772828" cy="461665"/>
            </a:xfrm>
          </p:grpSpPr>
          <p:sp>
            <p:nvSpPr>
              <p:cNvPr id="56" name="Rectangle 22"/>
              <p:cNvSpPr>
                <a:spLocks noChangeArrowheads="1"/>
              </p:cNvSpPr>
              <p:nvPr/>
            </p:nvSpPr>
            <p:spPr bwMode="auto">
              <a:xfrm>
                <a:off x="6750134" y="3594786"/>
                <a:ext cx="3772828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400" b="1" dirty="0">
                    <a:effectLst/>
                    <a:latin typeface="微软雅黑" pitchFamily="34" charset="-122"/>
                    <a:ea typeface="微软雅黑" pitchFamily="34" charset="-122"/>
                  </a:rPr>
                  <a:t>单位阵</a:t>
                </a:r>
                <a:r>
                  <a:rPr kumimoji="1" lang="zh-CN" altLang="en-US" sz="2400" b="1" i="1" dirty="0">
                    <a:latin typeface="微软雅黑" pitchFamily="34" charset="-122"/>
                    <a:ea typeface="微软雅黑" pitchFamily="34" charset="-122"/>
                  </a:rPr>
                  <a:t>  </a:t>
                </a:r>
                <a:r>
                  <a:rPr kumimoji="1" lang="zh-CN" altLang="en-US" sz="2400" b="1" dirty="0">
                    <a:effectLst/>
                    <a:latin typeface="微软雅黑" pitchFamily="34" charset="-122"/>
                    <a:ea typeface="微软雅黑" pitchFamily="34" charset="-122"/>
                  </a:rPr>
                  <a:t>相当于数的</a:t>
                </a:r>
              </a:p>
            </p:txBody>
          </p:sp>
          <p:graphicFrame>
            <p:nvGraphicFramePr>
              <p:cNvPr id="57" name="对象 5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28623725"/>
                  </p:ext>
                </p:extLst>
              </p:nvPr>
            </p:nvGraphicFramePr>
            <p:xfrm>
              <a:off x="8069863" y="3645618"/>
              <a:ext cx="276923" cy="360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2" imgW="126720" imgH="164880" progId="Equation.DSMT4">
                      <p:embed/>
                    </p:oleObj>
                  </mc:Choice>
                  <mc:Fallback>
                    <p:oleObj name="Equation" r:id="rId12" imgW="126720" imgH="1648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8069863" y="3645618"/>
                            <a:ext cx="276923" cy="360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3" name="组合 52"/>
            <p:cNvGrpSpPr/>
            <p:nvPr/>
          </p:nvGrpSpPr>
          <p:grpSpPr>
            <a:xfrm>
              <a:off x="10311239" y="3579738"/>
              <a:ext cx="3362459" cy="461665"/>
              <a:chOff x="10311239" y="3579738"/>
              <a:chExt cx="3362459" cy="461665"/>
            </a:xfrm>
          </p:grpSpPr>
          <p:sp>
            <p:nvSpPr>
              <p:cNvPr id="54" name="Rectangle 2"/>
              <p:cNvSpPr>
                <a:spLocks noChangeArrowheads="1"/>
              </p:cNvSpPr>
              <p:nvPr/>
            </p:nvSpPr>
            <p:spPr bwMode="auto">
              <a:xfrm>
                <a:off x="10311239" y="3579738"/>
                <a:ext cx="3362459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400" b="1" dirty="0">
                    <a:effectLst/>
                    <a:latin typeface="微软雅黑" pitchFamily="34" charset="-122"/>
                    <a:ea typeface="微软雅黑" pitchFamily="34" charset="-122"/>
                  </a:rPr>
                  <a:t>乘法运算中的  ，</a:t>
                </a:r>
              </a:p>
            </p:txBody>
          </p:sp>
          <p:graphicFrame>
            <p:nvGraphicFramePr>
              <p:cNvPr id="55" name="对象 5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06500188"/>
                  </p:ext>
                </p:extLst>
              </p:nvPr>
            </p:nvGraphicFramePr>
            <p:xfrm>
              <a:off x="12906029" y="3593933"/>
              <a:ext cx="213233" cy="396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4" imgW="88560" imgH="164880" progId="Equation.DSMT4">
                      <p:embed/>
                    </p:oleObj>
                  </mc:Choice>
                  <mc:Fallback>
                    <p:oleObj name="Equation" r:id="rId14" imgW="88560" imgH="1648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12906029" y="3593933"/>
                            <a:ext cx="213233" cy="396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58" name="组合 57"/>
          <p:cNvGrpSpPr/>
          <p:nvPr/>
        </p:nvGrpSpPr>
        <p:grpSpPr>
          <a:xfrm>
            <a:off x="1307972" y="4331982"/>
            <a:ext cx="5746090" cy="461962"/>
            <a:chOff x="3536473" y="4263582"/>
            <a:chExt cx="7661453" cy="461962"/>
          </a:xfrm>
        </p:grpSpPr>
        <p:sp>
          <p:nvSpPr>
            <p:cNvPr id="60" name="Rectangle 23"/>
            <p:cNvSpPr>
              <a:spLocks noChangeArrowheads="1"/>
            </p:cNvSpPr>
            <p:nvPr/>
          </p:nvSpPr>
          <p:spPr bwMode="auto">
            <a:xfrm>
              <a:off x="3536473" y="4263879"/>
              <a:ext cx="565368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 dirty="0">
                  <a:effectLst/>
                  <a:latin typeface="微软雅黑" pitchFamily="34" charset="-122"/>
                  <a:ea typeface="微软雅黑" pitchFamily="34" charset="-122"/>
                </a:rPr>
                <a:t>那么，对于矩阵</a:t>
              </a:r>
              <a:r>
                <a:rPr kumimoji="1" lang="zh-CN" altLang="en-US" sz="2400" b="1" i="1" dirty="0">
                  <a:latin typeface="微软雅黑" pitchFamily="34" charset="-122"/>
                  <a:ea typeface="微软雅黑" pitchFamily="34" charset="-122"/>
                </a:rPr>
                <a:t>   </a:t>
              </a:r>
              <a:r>
                <a:rPr kumimoji="1" lang="en-US" altLang="zh-CN" sz="2400" b="1" dirty="0">
                  <a:latin typeface="微软雅黑" pitchFamily="34" charset="-122"/>
                  <a:ea typeface="微软雅黑" pitchFamily="34" charset="-122"/>
                </a:rPr>
                <a:t>,</a:t>
              </a:r>
              <a:r>
                <a:rPr kumimoji="1" lang="zh-CN" altLang="en-US" sz="2400" b="1" dirty="0">
                  <a:latin typeface="微软雅黑" pitchFamily="34" charset="-122"/>
                  <a:ea typeface="微软雅黑" pitchFamily="34" charset="-122"/>
                </a:rPr>
                <a:t>是否</a:t>
              </a:r>
              <a:r>
                <a:rPr kumimoji="1" lang="zh-CN" altLang="en-US" sz="2400" b="1" dirty="0">
                  <a:effectLst/>
                  <a:latin typeface="微软雅黑" pitchFamily="34" charset="-122"/>
                  <a:ea typeface="微软雅黑" pitchFamily="34" charset="-122"/>
                </a:rPr>
                <a:t>存在一</a:t>
              </a:r>
            </a:p>
          </p:txBody>
        </p:sp>
        <p:grpSp>
          <p:nvGrpSpPr>
            <p:cNvPr id="59" name="Group 9"/>
            <p:cNvGrpSpPr>
              <a:grpSpLocks/>
            </p:cNvGrpSpPr>
            <p:nvPr/>
          </p:nvGrpSpPr>
          <p:grpSpPr bwMode="auto">
            <a:xfrm>
              <a:off x="8945263" y="4263582"/>
              <a:ext cx="2252663" cy="461962"/>
              <a:chOff x="4656" y="2431"/>
              <a:chExt cx="1419" cy="291"/>
            </a:xfrm>
          </p:grpSpPr>
          <p:sp>
            <p:nvSpPr>
              <p:cNvPr id="62" name="Rectangle 10"/>
              <p:cNvSpPr>
                <a:spLocks noChangeArrowheads="1"/>
              </p:cNvSpPr>
              <p:nvPr/>
            </p:nvSpPr>
            <p:spPr bwMode="auto">
              <a:xfrm>
                <a:off x="4656" y="2431"/>
                <a:ext cx="141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400" b="1" dirty="0">
                    <a:effectLst/>
                    <a:latin typeface="微软雅黑" pitchFamily="34" charset="-122"/>
                    <a:ea typeface="微软雅黑" pitchFamily="34" charset="-122"/>
                  </a:rPr>
                  <a:t>个矩阵   ，</a:t>
                </a:r>
              </a:p>
            </p:txBody>
          </p:sp>
          <p:graphicFrame>
            <p:nvGraphicFramePr>
              <p:cNvPr id="63" name="Object 1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78365846"/>
                  </p:ext>
                </p:extLst>
              </p:nvPr>
            </p:nvGraphicFramePr>
            <p:xfrm>
              <a:off x="5512" y="2485"/>
              <a:ext cx="260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6" imgW="279360" imgH="291960" progId="Equation.DSMT4">
                      <p:embed/>
                    </p:oleObj>
                  </mc:Choice>
                  <mc:Fallback>
                    <p:oleObj name="Equation" r:id="rId16" imgW="279360" imgH="29196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12" y="2485"/>
                            <a:ext cx="260" cy="1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61" name="对象 6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16314223"/>
                </p:ext>
              </p:extLst>
            </p:nvPr>
          </p:nvGraphicFramePr>
          <p:xfrm>
            <a:off x="6468078" y="4275352"/>
            <a:ext cx="365540" cy="39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52280" imgH="164880" progId="Equation.DSMT4">
                    <p:embed/>
                  </p:oleObj>
                </mc:Choice>
                <mc:Fallback>
                  <p:oleObj name="Equation" r:id="rId18" imgW="15228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6468078" y="4275352"/>
                          <a:ext cx="365540" cy="396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组合 5"/>
          <p:cNvGrpSpPr/>
          <p:nvPr/>
        </p:nvGrpSpPr>
        <p:grpSpPr>
          <a:xfrm>
            <a:off x="2276847" y="5009559"/>
            <a:ext cx="2047514" cy="461665"/>
            <a:chOff x="4802929" y="4007904"/>
            <a:chExt cx="2730019" cy="461665"/>
          </a:xfrm>
        </p:grpSpPr>
        <p:graphicFrame>
          <p:nvGraphicFramePr>
            <p:cNvPr id="35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85509211"/>
                </p:ext>
              </p:extLst>
            </p:nvPr>
          </p:nvGraphicFramePr>
          <p:xfrm>
            <a:off x="4802929" y="4017331"/>
            <a:ext cx="2097069" cy="349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828800" imgH="304560" progId="Equation.DSMT4">
                    <p:embed/>
                  </p:oleObj>
                </mc:Choice>
                <mc:Fallback>
                  <p:oleObj name="Equation" r:id="rId20" imgW="1828800" imgH="304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2929" y="4017331"/>
                          <a:ext cx="2097069" cy="3495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矩形 3"/>
            <p:cNvSpPr/>
            <p:nvPr/>
          </p:nvSpPr>
          <p:spPr>
            <a:xfrm>
              <a:off x="6876357" y="4007904"/>
              <a:ext cx="65659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latin typeface="微软雅黑" pitchFamily="34" charset="-122"/>
                  <a:ea typeface="微软雅黑" pitchFamily="34" charset="-122"/>
                </a:rPr>
                <a:t>？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45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806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4" grpId="0"/>
      <p:bldP spid="36" grpId="0"/>
      <p:bldP spid="37" grpId="0"/>
      <p:bldP spid="42" grpId="0"/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aphicFrame>
        <p:nvGraphicFramePr>
          <p:cNvPr id="3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0376082"/>
              </p:ext>
            </p:extLst>
          </p:nvPr>
        </p:nvGraphicFramePr>
        <p:xfrm>
          <a:off x="3154529" y="2064019"/>
          <a:ext cx="1606819" cy="306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28800" imgH="304560" progId="Equation.DSMT4">
                  <p:embed/>
                </p:oleObj>
              </mc:Choice>
              <mc:Fallback>
                <p:oleObj name="Equation" r:id="rId2" imgW="182880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4529" y="2064019"/>
                        <a:ext cx="1606819" cy="306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 Box 6"/>
          <p:cNvSpPr txBox="1">
            <a:spLocks noChangeArrowheads="1"/>
          </p:cNvSpPr>
          <p:nvPr/>
        </p:nvSpPr>
        <p:spPr bwMode="auto">
          <a:xfrm>
            <a:off x="7228650" y="1395690"/>
            <a:ext cx="8002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effectLst/>
                <a:latin typeface="微软雅黑" pitchFamily="34" charset="-122"/>
                <a:ea typeface="微软雅黑" pitchFamily="34" charset="-122"/>
              </a:rPr>
              <a:t>使得</a:t>
            </a:r>
          </a:p>
        </p:txBody>
      </p:sp>
      <p:sp>
        <p:nvSpPr>
          <p:cNvPr id="45" name="Rectangle 12"/>
          <p:cNvSpPr>
            <a:spLocks noChangeArrowheads="1"/>
          </p:cNvSpPr>
          <p:nvPr/>
        </p:nvSpPr>
        <p:spPr bwMode="auto">
          <a:xfrm>
            <a:off x="951229" y="1403637"/>
            <a:ext cx="8002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chemeClr val="accent1"/>
                </a:solidFill>
                <a:effectLst/>
                <a:latin typeface="微软雅黑" pitchFamily="34" charset="-122"/>
                <a:ea typeface="微软雅黑" pitchFamily="34" charset="-122"/>
              </a:rPr>
              <a:t>定义</a:t>
            </a:r>
            <a:endParaRPr lang="zh-CN" altLang="en-US" sz="2400" b="1" dirty="0">
              <a:solidFill>
                <a:schemeClr val="accent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6" name="Group 13"/>
          <p:cNvGrpSpPr>
            <a:grpSpLocks/>
          </p:cNvGrpSpPr>
          <p:nvPr/>
        </p:nvGrpSpPr>
        <p:grpSpPr bwMode="auto">
          <a:xfrm>
            <a:off x="1751448" y="1403137"/>
            <a:ext cx="5806678" cy="461962"/>
            <a:chOff x="642" y="931"/>
            <a:chExt cx="4877" cy="291"/>
          </a:xfrm>
        </p:grpSpPr>
        <p:sp>
          <p:nvSpPr>
            <p:cNvPr id="47" name="Rectangle 14"/>
            <p:cNvSpPr>
              <a:spLocks noChangeArrowheads="1"/>
            </p:cNvSpPr>
            <p:nvPr/>
          </p:nvSpPr>
          <p:spPr bwMode="auto">
            <a:xfrm>
              <a:off x="642" y="931"/>
              <a:ext cx="487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 dirty="0">
                  <a:effectLst/>
                  <a:latin typeface="微软雅黑" pitchFamily="34" charset="-122"/>
                  <a:ea typeface="微软雅黑" pitchFamily="34" charset="-122"/>
                </a:rPr>
                <a:t>对于   阶</a:t>
              </a:r>
              <a:r>
                <a:rPr kumimoji="1" lang="zh-CN" altLang="en-US" sz="2400" b="1" dirty="0">
                  <a:latin typeface="微软雅黑" pitchFamily="34" charset="-122"/>
                  <a:ea typeface="微软雅黑" pitchFamily="34" charset="-122"/>
                </a:rPr>
                <a:t>方</a:t>
              </a:r>
              <a:r>
                <a:rPr kumimoji="1" lang="zh-CN" altLang="en-US" sz="2400" b="1" dirty="0">
                  <a:effectLst/>
                  <a:latin typeface="微软雅黑" pitchFamily="34" charset="-122"/>
                  <a:ea typeface="微软雅黑" pitchFamily="34" charset="-122"/>
                </a:rPr>
                <a:t>阵  ，如果有一个   阶方阵   ，</a:t>
              </a:r>
            </a:p>
          </p:txBody>
        </p:sp>
        <p:graphicFrame>
          <p:nvGraphicFramePr>
            <p:cNvPr id="48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4433909"/>
                </p:ext>
              </p:extLst>
            </p:nvPr>
          </p:nvGraphicFramePr>
          <p:xfrm>
            <a:off x="1225" y="1010"/>
            <a:ext cx="199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15640" imgH="228600" progId="Equation.DSMT4">
                    <p:embed/>
                  </p:oleObj>
                </mc:Choice>
                <mc:Fallback>
                  <p:oleObj name="Equation" r:id="rId4" imgW="2156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5" y="1010"/>
                          <a:ext cx="199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37504576"/>
                </p:ext>
              </p:extLst>
            </p:nvPr>
          </p:nvGraphicFramePr>
          <p:xfrm>
            <a:off x="2194" y="978"/>
            <a:ext cx="224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79360" imgH="304560" progId="Equation.DSMT4">
                    <p:embed/>
                  </p:oleObj>
                </mc:Choice>
                <mc:Fallback>
                  <p:oleObj name="Equation" r:id="rId6" imgW="279360" imgH="304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4" y="978"/>
                          <a:ext cx="224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85742643"/>
                </p:ext>
              </p:extLst>
            </p:nvPr>
          </p:nvGraphicFramePr>
          <p:xfrm>
            <a:off x="4890" y="987"/>
            <a:ext cx="244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79360" imgH="291960" progId="Equation.DSMT4">
                    <p:embed/>
                  </p:oleObj>
                </mc:Choice>
                <mc:Fallback>
                  <p:oleObj name="Equation" r:id="rId8" imgW="279360" imgH="2919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0" y="987"/>
                          <a:ext cx="244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60551024"/>
                </p:ext>
              </p:extLst>
            </p:nvPr>
          </p:nvGraphicFramePr>
          <p:xfrm>
            <a:off x="3902" y="986"/>
            <a:ext cx="225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15640" imgH="228600" progId="Equation.DSMT4">
                    <p:embed/>
                  </p:oleObj>
                </mc:Choice>
                <mc:Fallback>
                  <p:oleObj name="Equation" r:id="rId10" imgW="2156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2" y="986"/>
                          <a:ext cx="225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2" name="文本框 8205"/>
          <p:cNvSpPr txBox="1">
            <a:spLocks noChangeArrowheads="1"/>
          </p:cNvSpPr>
          <p:nvPr/>
        </p:nvSpPr>
        <p:spPr bwMode="auto">
          <a:xfrm>
            <a:off x="951229" y="3561106"/>
            <a:ext cx="2031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ctr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ctr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ctr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ctr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由定义可知，</a:t>
            </a:r>
          </a:p>
        </p:txBody>
      </p:sp>
      <p:sp>
        <p:nvSpPr>
          <p:cNvPr id="53" name="文本框 8206"/>
          <p:cNvSpPr txBox="1">
            <a:spLocks noChangeArrowheads="1"/>
          </p:cNvSpPr>
          <p:nvPr/>
        </p:nvSpPr>
        <p:spPr bwMode="auto">
          <a:xfrm>
            <a:off x="1232031" y="4213740"/>
            <a:ext cx="57246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ctr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ctr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ctr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ctr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可逆矩阵及其逆矩阵都是同阶非零方阵；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4" name="组合 53"/>
          <p:cNvGrpSpPr>
            <a:grpSpLocks/>
          </p:cNvGrpSpPr>
          <p:nvPr/>
        </p:nvGrpSpPr>
        <p:grpSpPr bwMode="auto">
          <a:xfrm>
            <a:off x="1232030" y="4836718"/>
            <a:ext cx="7106386" cy="461713"/>
            <a:chOff x="303" y="0"/>
            <a:chExt cx="14921" cy="728"/>
          </a:xfrm>
        </p:grpSpPr>
        <p:graphicFrame>
          <p:nvGraphicFramePr>
            <p:cNvPr id="55" name="对象 820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78185437"/>
                </p:ext>
              </p:extLst>
            </p:nvPr>
          </p:nvGraphicFramePr>
          <p:xfrm>
            <a:off x="303" y="123"/>
            <a:ext cx="467" cy="5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79360" imgH="304560" progId="Equation.DSMT4">
                    <p:embed/>
                  </p:oleObj>
                </mc:Choice>
                <mc:Fallback>
                  <p:oleObj name="Equation" r:id="rId12" imgW="279360" imgH="304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" y="123"/>
                          <a:ext cx="467" cy="5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" name="文本框 8209"/>
            <p:cNvSpPr txBox="1">
              <a:spLocks noChangeArrowheads="1"/>
            </p:cNvSpPr>
            <p:nvPr/>
          </p:nvSpPr>
          <p:spPr bwMode="auto">
            <a:xfrm>
              <a:off x="454" y="0"/>
              <a:ext cx="14770" cy="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algn="ctr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algn="ctr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algn="ctr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algn="ctr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/>
              <a:r>
                <a:rPr lang="zh-CN" altLang="en-US" sz="2400" b="1" dirty="0">
                  <a:latin typeface="微软雅黑" pitchFamily="34" charset="-122"/>
                  <a:ea typeface="微软雅黑" pitchFamily="34" charset="-122"/>
                </a:rPr>
                <a:t> 与   的地位是平等的，所以   同时也是   的逆矩阵</a:t>
              </a:r>
              <a:r>
                <a:rPr lang="en-US" altLang="zh-CN" sz="2400" b="1" dirty="0">
                  <a:latin typeface="微软雅黑" pitchFamily="34" charset="-122"/>
                  <a:ea typeface="微软雅黑" pitchFamily="34" charset="-122"/>
                </a:rPr>
                <a:t>.</a:t>
              </a:r>
              <a:endParaRPr lang="zh-CN" altLang="en-US" sz="2400" dirty="0">
                <a:latin typeface="微软雅黑" pitchFamily="34" charset="-122"/>
                <a:ea typeface="微软雅黑" pitchFamily="34" charset="-122"/>
              </a:endParaRPr>
            </a:p>
          </p:txBody>
        </p:sp>
        <p:graphicFrame>
          <p:nvGraphicFramePr>
            <p:cNvPr id="57" name="对象 82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70423545"/>
                </p:ext>
              </p:extLst>
            </p:nvPr>
          </p:nvGraphicFramePr>
          <p:xfrm>
            <a:off x="1400" y="122"/>
            <a:ext cx="610" cy="4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79360" imgH="291960" progId="Equation.DSMT4">
                    <p:embed/>
                  </p:oleObj>
                </mc:Choice>
                <mc:Fallback>
                  <p:oleObj name="Equation" r:id="rId14" imgW="279360" imgH="2919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0" y="122"/>
                          <a:ext cx="610" cy="4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" name="对象 82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03737916"/>
                </p:ext>
              </p:extLst>
            </p:nvPr>
          </p:nvGraphicFramePr>
          <p:xfrm>
            <a:off x="11556" y="122"/>
            <a:ext cx="675" cy="4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279360" imgH="291960" progId="Equation.DSMT4">
                    <p:embed/>
                  </p:oleObj>
                </mc:Choice>
                <mc:Fallback>
                  <p:oleObj name="Equation" r:id="rId16" imgW="279360" imgH="2919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56" y="122"/>
                          <a:ext cx="675" cy="4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" name="对象 82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2675764"/>
                </p:ext>
              </p:extLst>
            </p:nvPr>
          </p:nvGraphicFramePr>
          <p:xfrm>
            <a:off x="8419" y="123"/>
            <a:ext cx="440" cy="4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279360" imgH="304560" progId="Equation.DSMT4">
                    <p:embed/>
                  </p:oleObj>
                </mc:Choice>
                <mc:Fallback>
                  <p:oleObj name="Equation" r:id="rId18" imgW="279360" imgH="304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19" y="123"/>
                          <a:ext cx="440" cy="4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0" name="组合 59"/>
          <p:cNvGrpSpPr/>
          <p:nvPr/>
        </p:nvGrpSpPr>
        <p:grpSpPr>
          <a:xfrm>
            <a:off x="1232030" y="2749409"/>
            <a:ext cx="6326096" cy="461665"/>
            <a:chOff x="3243217" y="2868775"/>
            <a:chExt cx="6572768" cy="461665"/>
          </a:xfrm>
        </p:grpSpPr>
        <p:graphicFrame>
          <p:nvGraphicFramePr>
            <p:cNvPr id="61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47800873"/>
                </p:ext>
              </p:extLst>
            </p:nvPr>
          </p:nvGraphicFramePr>
          <p:xfrm>
            <a:off x="4575356" y="2914550"/>
            <a:ext cx="296880" cy="32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279360" imgH="304560" progId="Equation.DSMT4">
                    <p:embed/>
                  </p:oleObj>
                </mc:Choice>
                <mc:Fallback>
                  <p:oleObj name="Equation" r:id="rId20" imgW="279360" imgH="304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5356" y="2914550"/>
                          <a:ext cx="296880" cy="324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" name="Rectangle 21"/>
            <p:cNvSpPr>
              <a:spLocks noChangeArrowheads="1"/>
            </p:cNvSpPr>
            <p:nvPr/>
          </p:nvSpPr>
          <p:spPr bwMode="auto">
            <a:xfrm>
              <a:off x="3243217" y="2868775"/>
              <a:ext cx="657276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 dirty="0">
                  <a:effectLst/>
                  <a:latin typeface="微软雅黑" pitchFamily="34" charset="-122"/>
                  <a:ea typeface="微软雅黑" pitchFamily="34" charset="-122"/>
                </a:rPr>
                <a:t>则称矩阵   是可逆的，</a:t>
              </a:r>
              <a:r>
                <a:rPr kumimoji="1" lang="zh-CN" altLang="en-US" sz="2400" b="1" dirty="0">
                  <a:latin typeface="微软雅黑" pitchFamily="34" charset="-122"/>
                  <a:ea typeface="微软雅黑" pitchFamily="34" charset="-122"/>
                </a:rPr>
                <a:t>且称   为   的逆矩阵</a:t>
              </a:r>
              <a:r>
                <a:rPr kumimoji="1" lang="en-US" altLang="zh-CN" sz="2400" b="1" dirty="0">
                  <a:latin typeface="微软雅黑" pitchFamily="34" charset="-122"/>
                  <a:ea typeface="微软雅黑" pitchFamily="34" charset="-122"/>
                </a:rPr>
                <a:t>.</a:t>
              </a:r>
              <a:endParaRPr kumimoji="1" lang="zh-CN" altLang="en-US" sz="2400" b="1" dirty="0">
                <a:effectLst/>
                <a:latin typeface="微软雅黑" pitchFamily="34" charset="-122"/>
                <a:ea typeface="微软雅黑" pitchFamily="34" charset="-122"/>
              </a:endParaRPr>
            </a:p>
          </p:txBody>
        </p:sp>
        <p:graphicFrame>
          <p:nvGraphicFramePr>
            <p:cNvPr id="63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61930995"/>
                </p:ext>
              </p:extLst>
            </p:nvPr>
          </p:nvGraphicFramePr>
          <p:xfrm>
            <a:off x="7096279" y="2966235"/>
            <a:ext cx="282575" cy="306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279360" imgH="291960" progId="Equation.DSMT4">
                    <p:embed/>
                  </p:oleObj>
                </mc:Choice>
                <mc:Fallback>
                  <p:oleObj name="Equation" r:id="rId22" imgW="279360" imgH="2919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96279" y="2966235"/>
                          <a:ext cx="282575" cy="3063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3748800"/>
                </p:ext>
              </p:extLst>
            </p:nvPr>
          </p:nvGraphicFramePr>
          <p:xfrm>
            <a:off x="7682323" y="2954550"/>
            <a:ext cx="266700" cy="303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279360" imgH="304560" progId="Equation.DSMT4">
                    <p:embed/>
                  </p:oleObj>
                </mc:Choice>
                <mc:Fallback>
                  <p:oleObj name="Equation" r:id="rId24" imgW="279360" imgH="304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2323" y="2954550"/>
                          <a:ext cx="266700" cy="303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2" name="矩形 41"/>
          <p:cNvSpPr/>
          <p:nvPr/>
        </p:nvSpPr>
        <p:spPr>
          <a:xfrm>
            <a:off x="4687714" y="199590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latin typeface="微软雅黑" pitchFamily="34" charset="-122"/>
                <a:ea typeface="微软雅黑" pitchFamily="34" charset="-122"/>
              </a:rPr>
              <a:t>，</a:t>
            </a:r>
            <a:endParaRPr lang="zh-CN" altLang="en-US" sz="2400" dirty="0"/>
          </a:p>
        </p:txBody>
      </p:sp>
      <p:grpSp>
        <p:nvGrpSpPr>
          <p:cNvPr id="43" name="组合 42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65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303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5" grpId="0"/>
      <p:bldP spid="52" grpId="0"/>
      <p:bldP spid="53" grpId="0"/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45" name="组合 44"/>
          <p:cNvGrpSpPr/>
          <p:nvPr/>
        </p:nvGrpSpPr>
        <p:grpSpPr>
          <a:xfrm>
            <a:off x="2066875" y="1828776"/>
            <a:ext cx="4819054" cy="833178"/>
            <a:chOff x="3613811" y="2125965"/>
            <a:chExt cx="4454309" cy="833178"/>
          </a:xfrm>
        </p:grpSpPr>
        <p:sp>
          <p:nvSpPr>
            <p:cNvPr id="46" name="矩形 11266"/>
            <p:cNvSpPr>
              <a:spLocks noChangeArrowheads="1"/>
            </p:cNvSpPr>
            <p:nvPr/>
          </p:nvSpPr>
          <p:spPr bwMode="auto">
            <a:xfrm>
              <a:off x="3613811" y="2125965"/>
              <a:ext cx="357557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latin typeface="微软雅黑" pitchFamily="34" charset="-122"/>
                  <a:ea typeface="微软雅黑" pitchFamily="34" charset="-122"/>
                </a:rPr>
                <a:t>设   和    都是   的逆矩阵，</a:t>
              </a:r>
            </a:p>
          </p:txBody>
        </p:sp>
        <p:graphicFrame>
          <p:nvGraphicFramePr>
            <p:cNvPr id="47" name="对象 1126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42096591"/>
                </p:ext>
              </p:extLst>
            </p:nvPr>
          </p:nvGraphicFramePr>
          <p:xfrm>
            <a:off x="3930406" y="2231843"/>
            <a:ext cx="1704974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714320" imgH="393480" progId="Equation.DSMT4">
                    <p:embed/>
                  </p:oleObj>
                </mc:Choice>
                <mc:Fallback>
                  <p:oleObj name="Equation" r:id="rId2" imgW="171432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0406" y="2231843"/>
                          <a:ext cx="1704974" cy="392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" name="文本框 11268"/>
            <p:cNvSpPr txBox="1">
              <a:spLocks noChangeArrowheads="1"/>
            </p:cNvSpPr>
            <p:nvPr/>
          </p:nvSpPr>
          <p:spPr bwMode="auto">
            <a:xfrm>
              <a:off x="7131495" y="2128146"/>
              <a:ext cx="936625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algn="ctr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algn="ctr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algn="ctr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algn="ctr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zh-CN" altLang="en-US" sz="2400" b="1" dirty="0">
                  <a:latin typeface="微软雅黑" pitchFamily="34" charset="-122"/>
                  <a:ea typeface="微软雅黑" pitchFamily="34" charset="-122"/>
                </a:rPr>
                <a:t>则有</a:t>
              </a:r>
            </a:p>
          </p:txBody>
        </p:sp>
      </p:grpSp>
      <p:graphicFrame>
        <p:nvGraphicFramePr>
          <p:cNvPr id="49" name="对象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3579228"/>
              </p:ext>
            </p:extLst>
          </p:nvPr>
        </p:nvGraphicFramePr>
        <p:xfrm>
          <a:off x="2599233" y="2546686"/>
          <a:ext cx="3200335" cy="418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000320" imgH="393480" progId="Equation.DSMT4">
                  <p:embed/>
                </p:oleObj>
              </mc:Choice>
              <mc:Fallback>
                <p:oleObj name="Equation" r:id="rId4" imgW="40003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9233" y="2546686"/>
                        <a:ext cx="3200335" cy="4180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6024137"/>
              </p:ext>
            </p:extLst>
          </p:nvPr>
        </p:nvGraphicFramePr>
        <p:xfrm>
          <a:off x="2277355" y="3919238"/>
          <a:ext cx="321878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79360" imgH="291960" progId="Equation.DSMT4">
                  <p:embed/>
                </p:oleObj>
              </mc:Choice>
              <mc:Fallback>
                <p:oleObj name="Equation" r:id="rId6" imgW="27936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7355" y="3919238"/>
                        <a:ext cx="321878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" name="组合 51"/>
          <p:cNvGrpSpPr/>
          <p:nvPr/>
        </p:nvGrpSpPr>
        <p:grpSpPr>
          <a:xfrm>
            <a:off x="1890651" y="4553508"/>
            <a:ext cx="4995278" cy="461665"/>
            <a:chOff x="3588971" y="4702300"/>
            <a:chExt cx="6660371" cy="461665"/>
          </a:xfrm>
        </p:grpSpPr>
        <p:sp>
          <p:nvSpPr>
            <p:cNvPr id="54" name="矩形 11272"/>
            <p:cNvSpPr>
              <a:spLocks noChangeArrowheads="1"/>
            </p:cNvSpPr>
            <p:nvPr/>
          </p:nvSpPr>
          <p:spPr bwMode="auto">
            <a:xfrm>
              <a:off x="3588971" y="4702300"/>
              <a:ext cx="666037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latin typeface="微软雅黑" pitchFamily="34" charset="-122"/>
                  <a:ea typeface="微软雅黑" pitchFamily="34" charset="-122"/>
                </a:rPr>
                <a:t>所以   的逆矩阵是唯一的</a:t>
              </a:r>
              <a:r>
                <a:rPr lang="en-US" altLang="zh-CN" sz="2400" b="1" dirty="0">
                  <a:latin typeface="微软雅黑" pitchFamily="34" charset="-122"/>
                  <a:ea typeface="微软雅黑" pitchFamily="34" charset="-122"/>
                </a:rPr>
                <a:t>,              </a:t>
              </a:r>
              <a:r>
                <a:rPr lang="zh-CN" altLang="en-US" sz="2400" b="1" dirty="0">
                  <a:latin typeface="微软雅黑" pitchFamily="34" charset="-122"/>
                  <a:ea typeface="微软雅黑" pitchFamily="34" charset="-122"/>
                </a:rPr>
                <a:t> </a:t>
              </a:r>
            </a:p>
          </p:txBody>
        </p:sp>
        <p:graphicFrame>
          <p:nvGraphicFramePr>
            <p:cNvPr id="55" name="对象 1127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64312181"/>
                </p:ext>
              </p:extLst>
            </p:nvPr>
          </p:nvGraphicFramePr>
          <p:xfrm>
            <a:off x="4511460" y="4771207"/>
            <a:ext cx="296863" cy="323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79360" imgH="304560" progId="Equation.DSMT4">
                    <p:embed/>
                  </p:oleObj>
                </mc:Choice>
                <mc:Fallback>
                  <p:oleObj name="Equation" r:id="rId8" imgW="279360" imgH="304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1460" y="4771207"/>
                          <a:ext cx="296863" cy="3238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3"/>
          <p:cNvGrpSpPr/>
          <p:nvPr/>
        </p:nvGrpSpPr>
        <p:grpSpPr>
          <a:xfrm>
            <a:off x="5332082" y="4553508"/>
            <a:ext cx="1527982" cy="461665"/>
            <a:chOff x="5946986" y="5601036"/>
            <a:chExt cx="2037308" cy="461665"/>
          </a:xfrm>
        </p:grpSpPr>
        <p:sp>
          <p:nvSpPr>
            <p:cNvPr id="3" name="矩形 2"/>
            <p:cNvSpPr/>
            <p:nvPr/>
          </p:nvSpPr>
          <p:spPr>
            <a:xfrm>
              <a:off x="5946986" y="5601036"/>
              <a:ext cx="203730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latin typeface="微软雅黑" pitchFamily="34" charset="-122"/>
                  <a:ea typeface="微软雅黑" pitchFamily="34" charset="-122"/>
                </a:rPr>
                <a:t>记为      </a:t>
              </a:r>
              <a:r>
                <a:rPr lang="en-US" altLang="zh-CN" sz="2400" b="1" dirty="0">
                  <a:latin typeface="微软雅黑" pitchFamily="34" charset="-122"/>
                  <a:ea typeface="微软雅黑" pitchFamily="34" charset="-122"/>
                </a:rPr>
                <a:t>.</a:t>
              </a:r>
              <a:r>
                <a:rPr lang="zh-CN" altLang="en-US" sz="2400" b="1" dirty="0">
                  <a:latin typeface="微软雅黑" pitchFamily="34" charset="-122"/>
                  <a:ea typeface="微软雅黑" pitchFamily="34" charset="-122"/>
                </a:rPr>
                <a:t> </a:t>
              </a:r>
            </a:p>
          </p:txBody>
        </p:sp>
        <p:graphicFrame>
          <p:nvGraphicFramePr>
            <p:cNvPr id="53" name="对象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1809514"/>
                </p:ext>
              </p:extLst>
            </p:nvPr>
          </p:nvGraphicFramePr>
          <p:xfrm>
            <a:off x="6915512" y="5611206"/>
            <a:ext cx="501650" cy="382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482400" imgH="368280" progId="Equation.DSMT4">
                    <p:embed/>
                  </p:oleObj>
                </mc:Choice>
                <mc:Fallback>
                  <p:oleObj name="Equation" r:id="rId10" imgW="482400" imgH="3682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15512" y="5611206"/>
                          <a:ext cx="501650" cy="3825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6" name="组合 55"/>
          <p:cNvGrpSpPr/>
          <p:nvPr/>
        </p:nvGrpSpPr>
        <p:grpSpPr>
          <a:xfrm>
            <a:off x="2180435" y="1168304"/>
            <a:ext cx="5742575" cy="463846"/>
            <a:chOff x="3535213" y="1415370"/>
            <a:chExt cx="7656766" cy="463846"/>
          </a:xfrm>
        </p:grpSpPr>
        <p:sp>
          <p:nvSpPr>
            <p:cNvPr id="57" name="矩形 11276"/>
            <p:cNvSpPr>
              <a:spLocks noChangeArrowheads="1"/>
            </p:cNvSpPr>
            <p:nvPr/>
          </p:nvSpPr>
          <p:spPr bwMode="auto">
            <a:xfrm>
              <a:off x="3535213" y="1415370"/>
              <a:ext cx="7656766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微软雅黑" pitchFamily="34" charset="-122"/>
                  <a:ea typeface="微软雅黑" pitchFamily="34" charset="-122"/>
                </a:rPr>
                <a:t>若   是可逆矩阵，则   的逆矩阵是唯一的.</a:t>
              </a:r>
            </a:p>
          </p:txBody>
        </p:sp>
        <p:graphicFrame>
          <p:nvGraphicFramePr>
            <p:cNvPr id="58" name="对象 1127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34272640"/>
                </p:ext>
              </p:extLst>
            </p:nvPr>
          </p:nvGraphicFramePr>
          <p:xfrm>
            <a:off x="4075628" y="1494986"/>
            <a:ext cx="295027" cy="3238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79360" imgH="304560" progId="Equation.DSMT4">
                    <p:embed/>
                  </p:oleObj>
                </mc:Choice>
                <mc:Fallback>
                  <p:oleObj name="Equation" r:id="rId12" imgW="279360" imgH="304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5628" y="1494986"/>
                          <a:ext cx="295027" cy="3238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" name="对象 1127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60494651"/>
                </p:ext>
              </p:extLst>
            </p:nvPr>
          </p:nvGraphicFramePr>
          <p:xfrm>
            <a:off x="7224842" y="1494986"/>
            <a:ext cx="363323" cy="3046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79360" imgH="304560" progId="Equation.DSMT4">
                    <p:embed/>
                  </p:oleObj>
                </mc:Choice>
                <mc:Fallback>
                  <p:oleObj name="Equation" r:id="rId14" imgW="279360" imgH="304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24842" y="1494986"/>
                          <a:ext cx="363323" cy="3046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0" name="矩形 59"/>
          <p:cNvSpPr>
            <a:spLocks noChangeArrowheads="1"/>
          </p:cNvSpPr>
          <p:nvPr/>
        </p:nvSpPr>
        <p:spPr bwMode="auto">
          <a:xfrm>
            <a:off x="1133047" y="1818008"/>
            <a:ext cx="1105088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证明：</a:t>
            </a:r>
          </a:p>
        </p:txBody>
      </p:sp>
      <p:sp>
        <p:nvSpPr>
          <p:cNvPr id="61" name="矩形 60"/>
          <p:cNvSpPr>
            <a:spLocks noChangeArrowheads="1"/>
          </p:cNvSpPr>
          <p:nvPr/>
        </p:nvSpPr>
        <p:spPr bwMode="auto">
          <a:xfrm>
            <a:off x="1801922" y="3271822"/>
            <a:ext cx="797311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于是</a:t>
            </a:r>
          </a:p>
        </p:txBody>
      </p:sp>
      <p:graphicFrame>
        <p:nvGraphicFramePr>
          <p:cNvPr id="62" name="对象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586373"/>
              </p:ext>
            </p:extLst>
          </p:nvPr>
        </p:nvGraphicFramePr>
        <p:xfrm>
          <a:off x="3288408" y="3905350"/>
          <a:ext cx="101115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244520" imgH="393480" progId="Equation.DSMT4">
                  <p:embed/>
                </p:oleObj>
              </mc:Choice>
              <mc:Fallback>
                <p:oleObj name="Equation" r:id="rId16" imgW="12445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8408" y="3905350"/>
                        <a:ext cx="101115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对象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1373509"/>
              </p:ext>
            </p:extLst>
          </p:nvPr>
        </p:nvGraphicFramePr>
        <p:xfrm>
          <a:off x="4306690" y="3905350"/>
          <a:ext cx="96083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282680" imgH="393480" progId="Equation.DSMT4">
                  <p:embed/>
                </p:oleObj>
              </mc:Choice>
              <mc:Fallback>
                <p:oleObj name="Equation" r:id="rId18" imgW="12826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6690" y="3905350"/>
                        <a:ext cx="96083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对象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6719310"/>
              </p:ext>
            </p:extLst>
          </p:nvPr>
        </p:nvGraphicFramePr>
        <p:xfrm>
          <a:off x="5290914" y="3905743"/>
          <a:ext cx="581694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698400" imgH="317160" progId="Equation.DSMT4">
                  <p:embed/>
                </p:oleObj>
              </mc:Choice>
              <mc:Fallback>
                <p:oleObj name="Equation" r:id="rId20" imgW="69840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0914" y="3905743"/>
                        <a:ext cx="581694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对象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8532764"/>
              </p:ext>
            </p:extLst>
          </p:nvPr>
        </p:nvGraphicFramePr>
        <p:xfrm>
          <a:off x="5901569" y="3905994"/>
          <a:ext cx="5429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723600" imgH="393480" progId="Equation.DSMT4">
                  <p:embed/>
                </p:oleObj>
              </mc:Choice>
              <mc:Fallback>
                <p:oleObj name="Equation" r:id="rId22" imgW="7236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1569" y="3905994"/>
                        <a:ext cx="54292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对象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1052269"/>
              </p:ext>
            </p:extLst>
          </p:nvPr>
        </p:nvGraphicFramePr>
        <p:xfrm>
          <a:off x="2615578" y="3937296"/>
          <a:ext cx="591619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672840" imgH="291960" progId="Equation.DSMT4">
                  <p:embed/>
                </p:oleObj>
              </mc:Choice>
              <mc:Fallback>
                <p:oleObj name="Equation" r:id="rId24" imgW="67284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5578" y="3937296"/>
                        <a:ext cx="591619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矩形 66"/>
          <p:cNvSpPr>
            <a:spLocks noChangeArrowheads="1"/>
          </p:cNvSpPr>
          <p:nvPr/>
        </p:nvSpPr>
        <p:spPr bwMode="auto">
          <a:xfrm>
            <a:off x="1149707" y="1168360"/>
            <a:ext cx="797311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定理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35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794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6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9744859"/>
              </p:ext>
            </p:extLst>
          </p:nvPr>
        </p:nvGraphicFramePr>
        <p:xfrm>
          <a:off x="6092985" y="4177967"/>
          <a:ext cx="1960033" cy="1404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20480" imgH="711000" progId="Equation.DSMT4">
                  <p:embed/>
                </p:oleObj>
              </mc:Choice>
              <mc:Fallback>
                <p:oleObj name="Equation" r:id="rId2" imgW="1320480" imgH="7110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2985" y="4177967"/>
                        <a:ext cx="1960033" cy="1404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7630648"/>
              </p:ext>
            </p:extLst>
          </p:nvPr>
        </p:nvGraphicFramePr>
        <p:xfrm>
          <a:off x="6068370" y="4161915"/>
          <a:ext cx="1990104" cy="1404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99920" imgH="711000" progId="Equation.DSMT4">
                  <p:embed/>
                </p:oleObj>
              </mc:Choice>
              <mc:Fallback>
                <p:oleObj name="Equation" r:id="rId4" imgW="799920" imgH="7110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8370" y="4161915"/>
                        <a:ext cx="1990104" cy="1404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944610" y="744855"/>
            <a:ext cx="678689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chemeClr val="accent1"/>
                </a:solidFill>
                <a:effectLst/>
                <a:latin typeface="微软雅黑" pitchFamily="34" charset="-122"/>
                <a:ea typeface="微软雅黑" pitchFamily="34" charset="-122"/>
              </a:rPr>
              <a:t>例</a:t>
            </a:r>
            <a:r>
              <a:rPr kumimoji="1" lang="en-US" altLang="zh-CN" sz="2400" b="1" dirty="0">
                <a:solidFill>
                  <a:schemeClr val="accent1"/>
                </a:solidFill>
                <a:effectLst/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graphicFrame>
        <p:nvGraphicFramePr>
          <p:cNvPr id="1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2679772"/>
              </p:ext>
            </p:extLst>
          </p:nvPr>
        </p:nvGraphicFramePr>
        <p:xfrm>
          <a:off x="1066881" y="1322391"/>
          <a:ext cx="6031672" cy="194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064360" imgH="2082600" progId="Equation.DSMT4">
                  <p:embed/>
                </p:oleObj>
              </mc:Choice>
              <mc:Fallback>
                <p:oleObj name="Equation" r:id="rId6" imgW="8064360" imgH="20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81" y="1322391"/>
                        <a:ext cx="6031672" cy="194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592311" y="724218"/>
            <a:ext cx="3259523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effectLst/>
                <a:latin typeface="微软雅黑" pitchFamily="34" charset="-122"/>
                <a:ea typeface="微软雅黑" pitchFamily="34" charset="-122"/>
              </a:rPr>
              <a:t>求下列矩阵的逆，其中</a:t>
            </a: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997025" y="3318387"/>
            <a:ext cx="1602018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chemeClr val="accent1"/>
                </a:solidFill>
                <a:effectLst/>
                <a:latin typeface="微软雅黑" pitchFamily="34" charset="-122"/>
                <a:ea typeface="微软雅黑" pitchFamily="34" charset="-122"/>
              </a:rPr>
              <a:t>解：</a:t>
            </a:r>
            <a:r>
              <a:rPr kumimoji="1" lang="zh-CN" altLang="en-US" sz="2400" b="1" dirty="0">
                <a:effectLst/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1" lang="en-US" altLang="zh-CN" sz="2400" b="1" dirty="0">
                <a:effectLst/>
                <a:latin typeface="微软雅黑" pitchFamily="34" charset="-122"/>
                <a:ea typeface="微软雅黑" pitchFamily="34" charset="-122"/>
              </a:rPr>
              <a:t>1</a:t>
            </a:r>
            <a:r>
              <a:rPr kumimoji="1" lang="zh-CN" altLang="en-US" sz="2400" b="1" dirty="0">
                <a:effectLst/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graphicFrame>
        <p:nvGraphicFramePr>
          <p:cNvPr id="2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2726329"/>
              </p:ext>
            </p:extLst>
          </p:nvPr>
        </p:nvGraphicFramePr>
        <p:xfrm>
          <a:off x="3689027" y="3782233"/>
          <a:ext cx="2785820" cy="194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076640" imgH="2133360" progId="Equation.DSMT4">
                  <p:embed/>
                </p:oleObj>
              </mc:Choice>
              <mc:Fallback>
                <p:oleObj name="Equation" r:id="rId8" imgW="4076640" imgH="2133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9027" y="3782233"/>
                        <a:ext cx="2785820" cy="194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502444" y="4503083"/>
            <a:ext cx="3259523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effectLst/>
                <a:latin typeface="微软雅黑" pitchFamily="34" charset="-122"/>
                <a:ea typeface="微软雅黑" pitchFamily="34" charset="-122"/>
              </a:rPr>
              <a:t>依对角矩阵的性质知：</a:t>
            </a:r>
          </a:p>
        </p:txBody>
      </p:sp>
      <p:sp>
        <p:nvSpPr>
          <p:cNvPr id="3" name="矩形 2"/>
          <p:cNvSpPr/>
          <p:nvPr/>
        </p:nvSpPr>
        <p:spPr>
          <a:xfrm>
            <a:off x="7098553" y="2132960"/>
            <a:ext cx="2728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59684" y="4524492"/>
            <a:ext cx="2728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dirty="0"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11930" y="5807761"/>
            <a:ext cx="6120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结论：对角矩阵取逆就是对角线元素取倒数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8224205"/>
              </p:ext>
            </p:extLst>
          </p:nvPr>
        </p:nvGraphicFramePr>
        <p:xfrm>
          <a:off x="3653629" y="4179045"/>
          <a:ext cx="2481263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76160" imgH="711000" progId="Equation.DSMT4">
                  <p:embed/>
                </p:oleObj>
              </mc:Choice>
              <mc:Fallback>
                <p:oleObj name="Equation" r:id="rId10" imgW="167616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653629" y="4179045"/>
                        <a:ext cx="2481263" cy="1403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87AC8D2-ECBD-E146-B37F-68D73FB10AE1}"/>
                  </a:ext>
                </a:extLst>
              </p:cNvPr>
              <p:cNvSpPr txBox="1"/>
              <p:nvPr/>
            </p:nvSpPr>
            <p:spPr>
              <a:xfrm>
                <a:off x="2599043" y="2316345"/>
                <a:ext cx="27571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400" i="1" smtClean="0">
                          <a:latin typeface="Cambria Math" panose="02040503050406030204" pitchFamily="18" charset="0"/>
                        </a:rPr>
                        <m:t>⋱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87AC8D2-ECBD-E146-B37F-68D73FB10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043" y="2316345"/>
                <a:ext cx="275717" cy="369332"/>
              </a:xfrm>
              <a:prstGeom prst="rect">
                <a:avLst/>
              </a:prstGeom>
              <a:blipFill>
                <a:blip r:embed="rId12"/>
                <a:stretch>
                  <a:fillRect l="-17391" r="-15217"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44AF9D56-2252-8A48-A83E-14F41439FC26}"/>
                  </a:ext>
                </a:extLst>
              </p:cNvPr>
              <p:cNvSpPr txBox="1"/>
              <p:nvPr/>
            </p:nvSpPr>
            <p:spPr>
              <a:xfrm rot="5400000">
                <a:off x="4642858" y="2316985"/>
                <a:ext cx="2757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400" i="1" smtClean="0">
                          <a:latin typeface="Cambria Math" panose="02040503050406030204" pitchFamily="18" charset="0"/>
                        </a:rPr>
                        <m:t>⋱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44AF9D56-2252-8A48-A83E-14F41439F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642858" y="2316985"/>
                <a:ext cx="275717" cy="369332"/>
              </a:xfrm>
              <a:prstGeom prst="rect">
                <a:avLst/>
              </a:prstGeom>
              <a:blipFill>
                <a:blip r:embed="rId13"/>
                <a:stretch>
                  <a:fillRect l="-4918" t="-17778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07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6" grpId="0"/>
      <p:bldP spid="3" grpId="0"/>
      <p:bldP spid="6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22262" y="197191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3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4" name="文本框 27652"/>
          <p:cNvSpPr txBox="1">
            <a:spLocks noChangeArrowheads="1"/>
          </p:cNvSpPr>
          <p:nvPr/>
        </p:nvSpPr>
        <p:spPr bwMode="auto">
          <a:xfrm>
            <a:off x="1851853" y="4458107"/>
            <a:ext cx="1105088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algn="ctr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ctr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ctr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ctr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ctr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易知：</a:t>
            </a:r>
          </a:p>
        </p:txBody>
      </p:sp>
      <p:sp>
        <p:nvSpPr>
          <p:cNvPr id="47" name="文本框 27655"/>
          <p:cNvSpPr txBox="1">
            <a:spLocks noChangeArrowheads="1"/>
          </p:cNvSpPr>
          <p:nvPr/>
        </p:nvSpPr>
        <p:spPr bwMode="auto">
          <a:xfrm>
            <a:off x="590299" y="1016922"/>
            <a:ext cx="1602018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algn="ctr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ctr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ctr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ctr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ctr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解：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graphicFrame>
        <p:nvGraphicFramePr>
          <p:cNvPr id="49" name="对象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8281368"/>
              </p:ext>
            </p:extLst>
          </p:nvPr>
        </p:nvGraphicFramePr>
        <p:xfrm>
          <a:off x="4319470" y="3146371"/>
          <a:ext cx="3714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95000" imgH="469800" progId="Equation.DSMT4">
                  <p:embed/>
                </p:oleObj>
              </mc:Choice>
              <mc:Fallback>
                <p:oleObj name="Equation" r:id="rId2" imgW="49500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9470" y="3146371"/>
                        <a:ext cx="37147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0900406"/>
              </p:ext>
            </p:extLst>
          </p:nvPr>
        </p:nvGraphicFramePr>
        <p:xfrm>
          <a:off x="4731629" y="2646923"/>
          <a:ext cx="4000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33160" imgH="469800" progId="Equation.DSMT4">
                  <p:embed/>
                </p:oleObj>
              </mc:Choice>
              <mc:Fallback>
                <p:oleObj name="Equation" r:id="rId4" imgW="5331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1629" y="2646923"/>
                        <a:ext cx="40005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2020687"/>
              </p:ext>
            </p:extLst>
          </p:nvPr>
        </p:nvGraphicFramePr>
        <p:xfrm>
          <a:off x="5706955" y="1651518"/>
          <a:ext cx="4000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33160" imgH="469800" progId="Equation.DSMT4">
                  <p:embed/>
                </p:oleObj>
              </mc:Choice>
              <mc:Fallback>
                <p:oleObj name="Equation" r:id="rId6" imgW="5331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6955" y="1651518"/>
                        <a:ext cx="40005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5940233"/>
              </p:ext>
            </p:extLst>
          </p:nvPr>
        </p:nvGraphicFramePr>
        <p:xfrm>
          <a:off x="5206658" y="2257988"/>
          <a:ext cx="25717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343646" imgH="330918" progId="Equation.DSMT4">
                  <p:embed/>
                </p:oleObj>
              </mc:Choice>
              <mc:Fallback>
                <p:oleObj r:id="rId8" imgW="343646" imgH="33091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6658" y="2257988"/>
                        <a:ext cx="25717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对象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3164808"/>
              </p:ext>
            </p:extLst>
          </p:nvPr>
        </p:nvGraphicFramePr>
        <p:xfrm>
          <a:off x="4935148" y="2093193"/>
          <a:ext cx="670323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90831" imgH="318052" progId="Equation.DSMT4">
                  <p:embed/>
                </p:oleObj>
              </mc:Choice>
              <mc:Fallback>
                <p:oleObj r:id="rId10" imgW="190831" imgH="31805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5148" y="2093193"/>
                        <a:ext cx="670323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" name="组合 53"/>
          <p:cNvGrpSpPr>
            <a:grpSpLocks/>
          </p:cNvGrpSpPr>
          <p:nvPr/>
        </p:nvGrpSpPr>
        <p:grpSpPr bwMode="auto">
          <a:xfrm>
            <a:off x="2251629" y="1659805"/>
            <a:ext cx="4805363" cy="1957388"/>
            <a:chOff x="308" y="50"/>
            <a:chExt cx="4036" cy="1233"/>
          </a:xfrm>
        </p:grpSpPr>
        <p:sp>
          <p:nvSpPr>
            <p:cNvPr id="55" name="矩形 27663"/>
            <p:cNvSpPr>
              <a:spLocks noChangeArrowheads="1"/>
            </p:cNvSpPr>
            <p:nvPr/>
          </p:nvSpPr>
          <p:spPr bwMode="auto">
            <a:xfrm>
              <a:off x="4130" y="50"/>
              <a:ext cx="214" cy="273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6" name="组合 27664"/>
            <p:cNvGrpSpPr>
              <a:grpSpLocks/>
            </p:cNvGrpSpPr>
            <p:nvPr/>
          </p:nvGrpSpPr>
          <p:grpSpPr bwMode="auto">
            <a:xfrm>
              <a:off x="308" y="82"/>
              <a:ext cx="1451" cy="272"/>
              <a:chOff x="308" y="37"/>
              <a:chExt cx="1451" cy="272"/>
            </a:xfrm>
          </p:grpSpPr>
          <p:sp>
            <p:nvSpPr>
              <p:cNvPr id="62" name="直接连接符 27665"/>
              <p:cNvSpPr>
                <a:spLocks noChangeShapeType="1"/>
              </p:cNvSpPr>
              <p:nvPr/>
            </p:nvSpPr>
            <p:spPr bwMode="auto">
              <a:xfrm>
                <a:off x="308" y="173"/>
                <a:ext cx="1134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3" name="矩形 27666"/>
              <p:cNvSpPr>
                <a:spLocks noChangeArrowheads="1"/>
              </p:cNvSpPr>
              <p:nvPr/>
            </p:nvSpPr>
            <p:spPr bwMode="auto">
              <a:xfrm>
                <a:off x="1442" y="37"/>
                <a:ext cx="317" cy="272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zh-CN" altLang="en-US" sz="240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57" name="组合 27667"/>
            <p:cNvGrpSpPr>
              <a:grpSpLocks/>
            </p:cNvGrpSpPr>
            <p:nvPr/>
          </p:nvGrpSpPr>
          <p:grpSpPr bwMode="auto">
            <a:xfrm>
              <a:off x="2064" y="62"/>
              <a:ext cx="263" cy="1221"/>
              <a:chOff x="522" y="-28"/>
              <a:chExt cx="263" cy="1221"/>
            </a:xfrm>
          </p:grpSpPr>
          <p:sp>
            <p:nvSpPr>
              <p:cNvPr id="58" name="直接连接符 27668"/>
              <p:cNvSpPr>
                <a:spLocks noChangeShapeType="1"/>
              </p:cNvSpPr>
              <p:nvPr/>
            </p:nvSpPr>
            <p:spPr bwMode="auto">
              <a:xfrm>
                <a:off x="635" y="-28"/>
                <a:ext cx="0" cy="907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59" name="组合 27669"/>
              <p:cNvGrpSpPr>
                <a:grpSpLocks/>
              </p:cNvGrpSpPr>
              <p:nvPr/>
            </p:nvGrpSpPr>
            <p:grpSpPr bwMode="auto">
              <a:xfrm>
                <a:off x="522" y="925"/>
                <a:ext cx="263" cy="268"/>
                <a:chOff x="522" y="18"/>
                <a:chExt cx="263" cy="268"/>
              </a:xfrm>
            </p:grpSpPr>
            <p:graphicFrame>
              <p:nvGraphicFramePr>
                <p:cNvPr id="61" name="对象 2767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810057621"/>
                    </p:ext>
                  </p:extLst>
                </p:nvPr>
              </p:nvGraphicFramePr>
              <p:xfrm>
                <a:off x="575" y="65"/>
                <a:ext cx="120" cy="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r:id="rId12" imgW="190831" imgH="318052" progId="Equation.DSMT4">
                        <p:embed/>
                      </p:oleObj>
                    </mc:Choice>
                    <mc:Fallback>
                      <p:oleObj r:id="rId12" imgW="190831" imgH="318052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75" y="65"/>
                              <a:ext cx="120" cy="2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60" name="矩形 27670"/>
                <p:cNvSpPr>
                  <a:spLocks noChangeArrowheads="1"/>
                </p:cNvSpPr>
                <p:nvPr/>
              </p:nvSpPr>
              <p:spPr bwMode="auto">
                <a:xfrm>
                  <a:off x="522" y="18"/>
                  <a:ext cx="263" cy="268"/>
                </a:xfrm>
                <a:prstGeom prst="rect">
                  <a:avLst/>
                </a:prstGeom>
                <a:noFill/>
                <a:ln w="12700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algn="ctr"/>
                  <a:endParaRPr lang="zh-CN" altLang="en-US" sz="24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</p:grpSp>
      <p:grpSp>
        <p:nvGrpSpPr>
          <p:cNvPr id="64" name="组合 63"/>
          <p:cNvGrpSpPr>
            <a:grpSpLocks/>
          </p:cNvGrpSpPr>
          <p:nvPr/>
        </p:nvGrpSpPr>
        <p:grpSpPr bwMode="auto">
          <a:xfrm>
            <a:off x="2011122" y="1715147"/>
            <a:ext cx="5562601" cy="1943100"/>
            <a:chOff x="0" y="0"/>
            <a:chExt cx="3948" cy="1225"/>
          </a:xfrm>
        </p:grpSpPr>
        <p:grpSp>
          <p:nvGrpSpPr>
            <p:cNvPr id="65" name="组合 27673"/>
            <p:cNvGrpSpPr>
              <a:grpSpLocks/>
            </p:cNvGrpSpPr>
            <p:nvPr/>
          </p:nvGrpSpPr>
          <p:grpSpPr bwMode="auto">
            <a:xfrm>
              <a:off x="0" y="272"/>
              <a:ext cx="1497" cy="317"/>
              <a:chOff x="0" y="0"/>
              <a:chExt cx="1497" cy="317"/>
            </a:xfrm>
          </p:grpSpPr>
          <p:sp>
            <p:nvSpPr>
              <p:cNvPr id="73" name="直接连接符 27674"/>
              <p:cNvSpPr>
                <a:spLocks noChangeShapeType="1"/>
              </p:cNvSpPr>
              <p:nvPr/>
            </p:nvSpPr>
            <p:spPr bwMode="auto">
              <a:xfrm>
                <a:off x="0" y="182"/>
                <a:ext cx="771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4" name="矩形 27675"/>
              <p:cNvSpPr>
                <a:spLocks noChangeArrowheads="1"/>
              </p:cNvSpPr>
              <p:nvPr/>
            </p:nvSpPr>
            <p:spPr bwMode="auto">
              <a:xfrm>
                <a:off x="771" y="0"/>
                <a:ext cx="317" cy="317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zh-CN" altLang="en-US" sz="24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5" name="直接连接符 27676"/>
              <p:cNvSpPr>
                <a:spLocks noChangeShapeType="1"/>
              </p:cNvSpPr>
              <p:nvPr/>
            </p:nvSpPr>
            <p:spPr bwMode="auto">
              <a:xfrm>
                <a:off x="1089" y="182"/>
                <a:ext cx="408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66" name="组合 27677"/>
            <p:cNvGrpSpPr>
              <a:grpSpLocks/>
            </p:cNvGrpSpPr>
            <p:nvPr/>
          </p:nvGrpSpPr>
          <p:grpSpPr bwMode="auto">
            <a:xfrm>
              <a:off x="1951" y="0"/>
              <a:ext cx="317" cy="1225"/>
              <a:chOff x="0" y="0"/>
              <a:chExt cx="317" cy="1225"/>
            </a:xfrm>
          </p:grpSpPr>
          <p:sp>
            <p:nvSpPr>
              <p:cNvPr id="68" name="直接连接符 27678"/>
              <p:cNvSpPr>
                <a:spLocks noChangeShapeType="1"/>
              </p:cNvSpPr>
              <p:nvPr/>
            </p:nvSpPr>
            <p:spPr bwMode="auto">
              <a:xfrm>
                <a:off x="181" y="0"/>
                <a:ext cx="0" cy="59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69" name="组合 27679"/>
              <p:cNvGrpSpPr>
                <a:grpSpLocks/>
              </p:cNvGrpSpPr>
              <p:nvPr/>
            </p:nvGrpSpPr>
            <p:grpSpPr bwMode="auto">
              <a:xfrm>
                <a:off x="0" y="590"/>
                <a:ext cx="317" cy="317"/>
                <a:chOff x="0" y="0"/>
                <a:chExt cx="317" cy="317"/>
              </a:xfrm>
            </p:grpSpPr>
            <p:sp>
              <p:nvSpPr>
                <p:cNvPr id="71" name="矩形 2768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17" cy="317"/>
                </a:xfrm>
                <a:prstGeom prst="rect">
                  <a:avLst/>
                </a:prstGeom>
                <a:noFill/>
                <a:ln w="12700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algn="ctr"/>
                  <a:endParaRPr lang="zh-CN" altLang="en-US" sz="24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graphicFrame>
              <p:nvGraphicFramePr>
                <p:cNvPr id="72" name="对象 27681"/>
                <p:cNvGraphicFramePr>
                  <a:graphicFrameLocks noChangeAspect="1"/>
                </p:cNvGraphicFramePr>
                <p:nvPr/>
              </p:nvGraphicFramePr>
              <p:xfrm>
                <a:off x="107" y="73"/>
                <a:ext cx="120" cy="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r:id="rId14" imgW="190831" imgH="318052" progId="Equation.DSMT4">
                        <p:embed/>
                      </p:oleObj>
                    </mc:Choice>
                    <mc:Fallback>
                      <p:oleObj r:id="rId14" imgW="190831" imgH="318052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7" y="73"/>
                              <a:ext cx="120" cy="2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70" name="直接连接符 27682"/>
              <p:cNvSpPr>
                <a:spLocks noChangeShapeType="1"/>
              </p:cNvSpPr>
              <p:nvPr/>
            </p:nvSpPr>
            <p:spPr bwMode="auto">
              <a:xfrm>
                <a:off x="181" y="907"/>
                <a:ext cx="0" cy="318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67" name="矩形 27683"/>
            <p:cNvSpPr>
              <a:spLocks noChangeArrowheads="1"/>
            </p:cNvSpPr>
            <p:nvPr/>
          </p:nvSpPr>
          <p:spPr bwMode="auto">
            <a:xfrm>
              <a:off x="3674" y="272"/>
              <a:ext cx="274" cy="268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6" name="组合 75"/>
          <p:cNvGrpSpPr>
            <a:grpSpLocks/>
          </p:cNvGrpSpPr>
          <p:nvPr/>
        </p:nvGrpSpPr>
        <p:grpSpPr bwMode="auto">
          <a:xfrm>
            <a:off x="2058747" y="1642122"/>
            <a:ext cx="6455267" cy="2017658"/>
            <a:chOff x="40" y="0"/>
            <a:chExt cx="4666" cy="1270"/>
          </a:xfrm>
        </p:grpSpPr>
        <p:grpSp>
          <p:nvGrpSpPr>
            <p:cNvPr id="77" name="组合 27685"/>
            <p:cNvGrpSpPr>
              <a:grpSpLocks/>
            </p:cNvGrpSpPr>
            <p:nvPr/>
          </p:nvGrpSpPr>
          <p:grpSpPr bwMode="auto">
            <a:xfrm>
              <a:off x="40" y="998"/>
              <a:ext cx="1412" cy="268"/>
              <a:chOff x="40" y="0"/>
              <a:chExt cx="1412" cy="268"/>
            </a:xfrm>
          </p:grpSpPr>
          <p:sp>
            <p:nvSpPr>
              <p:cNvPr id="84" name="矩形 27686"/>
              <p:cNvSpPr>
                <a:spLocks noChangeArrowheads="1"/>
              </p:cNvSpPr>
              <p:nvPr/>
            </p:nvSpPr>
            <p:spPr bwMode="auto">
              <a:xfrm>
                <a:off x="40" y="0"/>
                <a:ext cx="277" cy="268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zh-CN" altLang="en-US" sz="240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5" name="直接连接符 27687"/>
              <p:cNvSpPr>
                <a:spLocks noChangeShapeType="1"/>
              </p:cNvSpPr>
              <p:nvPr/>
            </p:nvSpPr>
            <p:spPr bwMode="auto">
              <a:xfrm>
                <a:off x="318" y="136"/>
                <a:ext cx="1134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78" name="组合 27688"/>
            <p:cNvGrpSpPr>
              <a:grpSpLocks/>
            </p:cNvGrpSpPr>
            <p:nvPr/>
          </p:nvGrpSpPr>
          <p:grpSpPr bwMode="auto">
            <a:xfrm>
              <a:off x="2677" y="0"/>
              <a:ext cx="317" cy="1270"/>
              <a:chOff x="0" y="0"/>
              <a:chExt cx="317" cy="1270"/>
            </a:xfrm>
          </p:grpSpPr>
          <p:grpSp>
            <p:nvGrpSpPr>
              <p:cNvPr id="80" name="组合 27689"/>
              <p:cNvGrpSpPr>
                <a:grpSpLocks/>
              </p:cNvGrpSpPr>
              <p:nvPr/>
            </p:nvGrpSpPr>
            <p:grpSpPr bwMode="auto">
              <a:xfrm>
                <a:off x="0" y="0"/>
                <a:ext cx="317" cy="317"/>
                <a:chOff x="0" y="0"/>
                <a:chExt cx="317" cy="317"/>
              </a:xfrm>
            </p:grpSpPr>
            <p:sp>
              <p:nvSpPr>
                <p:cNvPr id="82" name="矩形 2769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17" cy="317"/>
                </a:xfrm>
                <a:prstGeom prst="rect">
                  <a:avLst/>
                </a:prstGeom>
                <a:noFill/>
                <a:ln w="12700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algn="ctr"/>
                  <a:endParaRPr lang="zh-CN" altLang="en-US" sz="24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graphicFrame>
              <p:nvGraphicFramePr>
                <p:cNvPr id="83" name="对象 2769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773922798"/>
                    </p:ext>
                  </p:extLst>
                </p:nvPr>
              </p:nvGraphicFramePr>
              <p:xfrm>
                <a:off x="94" y="26"/>
                <a:ext cx="120" cy="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r:id="rId15" imgW="190831" imgH="318052" progId="Equation.DSMT4">
                        <p:embed/>
                      </p:oleObj>
                    </mc:Choice>
                    <mc:Fallback>
                      <p:oleObj r:id="rId15" imgW="190831" imgH="318052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94" y="26"/>
                              <a:ext cx="120" cy="2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81" name="直接连接符 27692"/>
              <p:cNvSpPr>
                <a:spLocks noChangeShapeType="1"/>
              </p:cNvSpPr>
              <p:nvPr/>
            </p:nvSpPr>
            <p:spPr bwMode="auto">
              <a:xfrm>
                <a:off x="181" y="317"/>
                <a:ext cx="0" cy="953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79" name="矩形 27693"/>
            <p:cNvSpPr>
              <a:spLocks noChangeArrowheads="1"/>
            </p:cNvSpPr>
            <p:nvPr/>
          </p:nvSpPr>
          <p:spPr bwMode="auto">
            <a:xfrm>
              <a:off x="4472" y="998"/>
              <a:ext cx="234" cy="268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6" name="文本框 27694"/>
          <p:cNvSpPr txBox="1">
            <a:spLocks noChangeArrowheads="1"/>
          </p:cNvSpPr>
          <p:nvPr/>
        </p:nvSpPr>
        <p:spPr bwMode="auto">
          <a:xfrm>
            <a:off x="818377" y="2183077"/>
            <a:ext cx="489534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algn="ctr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algn="ctr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algn="ctr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algn="ctr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algn="ctr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400" b="1">
                <a:latin typeface="微软雅黑" pitchFamily="34" charset="-122"/>
                <a:ea typeface="微软雅黑" pitchFamily="34" charset="-122"/>
              </a:rPr>
              <a:t>即</a:t>
            </a:r>
          </a:p>
        </p:txBody>
      </p:sp>
      <p:sp>
        <p:nvSpPr>
          <p:cNvPr id="16" name="矩形 15"/>
          <p:cNvSpPr/>
          <p:nvPr/>
        </p:nvSpPr>
        <p:spPr>
          <a:xfrm>
            <a:off x="5647258" y="4460288"/>
            <a:ext cx="2728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dirty="0"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2400" dirty="0"/>
          </a:p>
        </p:txBody>
      </p:sp>
      <p:grpSp>
        <p:nvGrpSpPr>
          <p:cNvPr id="21" name="组合 20"/>
          <p:cNvGrpSpPr/>
          <p:nvPr/>
        </p:nvGrpSpPr>
        <p:grpSpPr>
          <a:xfrm>
            <a:off x="2058747" y="1567730"/>
            <a:ext cx="5458657" cy="2064400"/>
            <a:chOff x="3461885" y="2360725"/>
            <a:chExt cx="6782372" cy="2064400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3461885" y="2651811"/>
              <a:ext cx="2312988" cy="3511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endCxn id="89" idx="0"/>
            </p:cNvCxnSpPr>
            <p:nvPr/>
          </p:nvCxnSpPr>
          <p:spPr>
            <a:xfrm>
              <a:off x="7058724" y="2444513"/>
              <a:ext cx="1" cy="154722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矩形 27663"/>
            <p:cNvSpPr>
              <a:spLocks noChangeArrowheads="1"/>
            </p:cNvSpPr>
            <p:nvPr/>
          </p:nvSpPr>
          <p:spPr bwMode="auto">
            <a:xfrm>
              <a:off x="9904532" y="2360725"/>
              <a:ext cx="339725" cy="433388"/>
            </a:xfrm>
            <a:prstGeom prst="rect">
              <a:avLst/>
            </a:prstGeom>
            <a:noFill/>
            <a:ln w="25400">
              <a:solidFill>
                <a:srgbClr val="3333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" name="矩形 27663"/>
            <p:cNvSpPr>
              <a:spLocks noChangeArrowheads="1"/>
            </p:cNvSpPr>
            <p:nvPr/>
          </p:nvSpPr>
          <p:spPr bwMode="auto">
            <a:xfrm>
              <a:off x="6888862" y="3991737"/>
              <a:ext cx="339725" cy="433388"/>
            </a:xfrm>
            <a:prstGeom prst="rect">
              <a:avLst/>
            </a:prstGeom>
            <a:noFill/>
            <a:ln w="25400">
              <a:solidFill>
                <a:srgbClr val="3333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54552" y="5872898"/>
            <a:ext cx="8582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结论：副对角矩阵取逆就是副对角线元素取倒数后再反向排列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29595" y="473728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+mn-ea"/>
                <a:ea typeface="+mn-ea"/>
              </a:rPr>
              <a:t>待定系数法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BFFE08B2-8584-0345-A858-07DDC4B8ED7C}"/>
              </a:ext>
            </a:extLst>
          </p:cNvPr>
          <p:cNvGrpSpPr/>
          <p:nvPr/>
        </p:nvGrpSpPr>
        <p:grpSpPr>
          <a:xfrm>
            <a:off x="2916728" y="3878350"/>
            <a:ext cx="2682641" cy="1872000"/>
            <a:chOff x="2916728" y="3878350"/>
            <a:chExt cx="2682641" cy="187200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3" name="对象 4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725715823"/>
                    </p:ext>
                  </p:extLst>
                </p:nvPr>
              </p:nvGraphicFramePr>
              <p:xfrm>
                <a:off x="2916728" y="3878350"/>
                <a:ext cx="2682641" cy="18720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16" imgW="4076640" imgH="2133360" progId="Equation.DSMT4">
                        <p:embed/>
                      </p:oleObj>
                    </mc:Choice>
                    <mc:Fallback>
                      <p:oleObj name="Equation" r:id="rId16" imgW="4076640" imgH="213336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7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16728" y="3878350"/>
                              <a:ext cx="2682641" cy="18720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43" name="对象 4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725715823"/>
                    </p:ext>
                  </p:extLst>
                </p:nvPr>
              </p:nvGraphicFramePr>
              <p:xfrm>
                <a:off x="2916728" y="3878350"/>
                <a:ext cx="2682641" cy="18720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6673" name="Equation" r:id="rId19" imgW="4076640" imgH="2133360" progId="Equation.DSMT4">
                        <p:embed/>
                      </p:oleObj>
                    </mc:Choice>
                    <mc:Fallback>
                      <p:oleObj name="Equation" r:id="rId19" imgW="4076640" imgH="213336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0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16728" y="3878350"/>
                              <a:ext cx="2682641" cy="18720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FA741B3A-B580-C34E-B845-68DD5C5A7234}"/>
                    </a:ext>
                  </a:extLst>
                </p:cNvPr>
                <p:cNvSpPr txBox="1"/>
                <p:nvPr/>
              </p:nvSpPr>
              <p:spPr>
                <a:xfrm rot="5400000">
                  <a:off x="4664111" y="4418723"/>
                  <a:ext cx="27571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CN" altLang="en-US" sz="2400" i="1" smtClean="0">
                            <a:latin typeface="Cambria Math" panose="02040503050406030204" pitchFamily="18" charset="0"/>
                          </a:rPr>
                          <m:t>⋱</m:t>
                        </m:r>
                      </m:oMath>
                    </m:oMathPara>
                  </a14:m>
                  <a:endParaRPr kumimoji="1" lang="zh-CN" altLang="en-US" sz="2400" dirty="0"/>
                </a:p>
              </p:txBody>
            </p:sp>
          </mc:Choice>
          <mc:Fallback xmlns="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FA741B3A-B580-C34E-B845-68DD5C5A72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664111" y="4418723"/>
                  <a:ext cx="275717" cy="369332"/>
                </a:xfrm>
                <a:prstGeom prst="rect">
                  <a:avLst/>
                </a:prstGeom>
                <a:blipFill>
                  <a:blip r:embed="rId21"/>
                  <a:stretch>
                    <a:fillRect l="-3333" t="-18182" b="-181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A1CEE4-884E-FF43-A79F-EF383AD86168}"/>
              </a:ext>
            </a:extLst>
          </p:cNvPr>
          <p:cNvGrpSpPr/>
          <p:nvPr/>
        </p:nvGrpSpPr>
        <p:grpSpPr>
          <a:xfrm>
            <a:off x="1884916" y="1659805"/>
            <a:ext cx="6683379" cy="2082800"/>
            <a:chOff x="1884916" y="1659805"/>
            <a:chExt cx="6683379" cy="208280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1" name="对象 40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057026257"/>
                    </p:ext>
                  </p:extLst>
                </p:nvPr>
              </p:nvGraphicFramePr>
              <p:xfrm>
                <a:off x="1884916" y="1659805"/>
                <a:ext cx="6683379" cy="20828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22" imgW="7492680" imgH="2082600" progId="Equation.DSMT4">
                        <p:embed/>
                      </p:oleObj>
                    </mc:Choice>
                    <mc:Fallback>
                      <p:oleObj name="Equation" r:id="rId22" imgW="7492680" imgH="20826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3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884916" y="1659805"/>
                              <a:ext cx="6683379" cy="20828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41" name="对象 40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057026257"/>
                    </p:ext>
                  </p:extLst>
                </p:nvPr>
              </p:nvGraphicFramePr>
              <p:xfrm>
                <a:off x="1884916" y="1659805"/>
                <a:ext cx="6683379" cy="20828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6674" name="Equation" r:id="rId24" imgW="7492680" imgH="2082600" progId="Equation.DSMT4">
                        <p:embed/>
                      </p:oleObj>
                    </mc:Choice>
                    <mc:Fallback>
                      <p:oleObj name="Equation" r:id="rId24" imgW="7492680" imgH="20826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5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884916" y="1659805"/>
                              <a:ext cx="6683379" cy="20828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0D0555DD-C6B9-0B4C-9513-4537102712E8}"/>
                    </a:ext>
                  </a:extLst>
                </p:cNvPr>
                <p:cNvSpPr txBox="1"/>
                <p:nvPr/>
              </p:nvSpPr>
              <p:spPr>
                <a:xfrm rot="5400000">
                  <a:off x="2658084" y="2761517"/>
                  <a:ext cx="275717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CN" altLang="en-US" sz="2400" i="1" smtClean="0">
                            <a:latin typeface="Cambria Math" panose="02040503050406030204" pitchFamily="18" charset="0"/>
                          </a:rPr>
                          <m:t>⋱</m:t>
                        </m:r>
                      </m:oMath>
                    </m:oMathPara>
                  </a14:m>
                  <a:endParaRPr kumimoji="1" lang="zh-CN" altLang="en-US" sz="2400" dirty="0"/>
                </a:p>
              </p:txBody>
            </p:sp>
          </mc:Choice>
          <mc:Fallback xmlns="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0D0555DD-C6B9-0B4C-9513-4537102712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2658084" y="2761517"/>
                  <a:ext cx="275717" cy="369332"/>
                </a:xfrm>
                <a:prstGeom prst="rect">
                  <a:avLst/>
                </a:prstGeom>
                <a:blipFill>
                  <a:blip r:embed="rId26"/>
                  <a:stretch>
                    <a:fillRect l="-3333" t="-13043" b="-130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697EA690-183D-B449-B242-FA5A17D9A8BB}"/>
                    </a:ext>
                  </a:extLst>
                </p:cNvPr>
                <p:cNvSpPr txBox="1"/>
                <p:nvPr/>
              </p:nvSpPr>
              <p:spPr>
                <a:xfrm rot="5400000">
                  <a:off x="5398820" y="2253139"/>
                  <a:ext cx="27571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CN" altLang="en-US" sz="2400" i="1" smtClean="0">
                            <a:latin typeface="Cambria Math" panose="02040503050406030204" pitchFamily="18" charset="0"/>
                          </a:rPr>
                          <m:t>⋱</m:t>
                        </m:r>
                      </m:oMath>
                    </m:oMathPara>
                  </a14:m>
                  <a:endParaRPr kumimoji="1" lang="zh-CN" altLang="en-US" sz="2400" dirty="0"/>
                </a:p>
              </p:txBody>
            </p:sp>
          </mc:Choice>
          <mc:Fallback xmlns=""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697EA690-183D-B449-B242-FA5A17D9A8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5398820" y="2253139"/>
                  <a:ext cx="275717" cy="369332"/>
                </a:xfrm>
                <a:prstGeom prst="rect">
                  <a:avLst/>
                </a:prstGeom>
                <a:blipFill>
                  <a:blip r:embed="rId27"/>
                  <a:stretch>
                    <a:fillRect t="-13043" b="-130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文本框 92">
                  <a:extLst>
                    <a:ext uri="{FF2B5EF4-FFF2-40B4-BE49-F238E27FC236}">
                      <a16:creationId xmlns:a16="http://schemas.microsoft.com/office/drawing/2014/main" id="{37ED7166-B49B-084B-8416-F0B93449BCFA}"/>
                    </a:ext>
                  </a:extLst>
                </p:cNvPr>
                <p:cNvSpPr txBox="1"/>
                <p:nvPr/>
              </p:nvSpPr>
              <p:spPr>
                <a:xfrm>
                  <a:off x="7746550" y="2752660"/>
                  <a:ext cx="27571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CN" altLang="en-US" sz="2400" i="1" smtClean="0">
                            <a:latin typeface="Cambria Math" panose="02040503050406030204" pitchFamily="18" charset="0"/>
                          </a:rPr>
                          <m:t>⋱</m:t>
                        </m:r>
                      </m:oMath>
                    </m:oMathPara>
                  </a14:m>
                  <a:endParaRPr kumimoji="1" lang="zh-CN" altLang="en-US" sz="2400" dirty="0"/>
                </a:p>
              </p:txBody>
            </p:sp>
          </mc:Choice>
          <mc:Fallback xmlns="">
            <p:sp>
              <p:nvSpPr>
                <p:cNvPr id="93" name="文本框 92">
                  <a:extLst>
                    <a:ext uri="{FF2B5EF4-FFF2-40B4-BE49-F238E27FC236}">
                      <a16:creationId xmlns:a16="http://schemas.microsoft.com/office/drawing/2014/main" id="{37ED7166-B49B-084B-8416-F0B93449BC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6550" y="2752660"/>
                  <a:ext cx="275717" cy="369332"/>
                </a:xfrm>
                <a:prstGeom prst="rect">
                  <a:avLst/>
                </a:prstGeom>
                <a:blipFill>
                  <a:blip r:embed="rId28"/>
                  <a:stretch>
                    <a:fillRect l="-13043" r="-13043" b="-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5872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7" grpId="0"/>
      <p:bldP spid="86" grpId="0"/>
      <p:bldP spid="16" grpId="0"/>
      <p:bldP spid="9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56408" y="744855"/>
            <a:ext cx="3467616" cy="5847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二、逆矩阵的性质</a:t>
            </a:r>
          </a:p>
        </p:txBody>
      </p:sp>
      <p:grpSp>
        <p:nvGrpSpPr>
          <p:cNvPr id="74" name="组合 73"/>
          <p:cNvGrpSpPr/>
          <p:nvPr/>
        </p:nvGrpSpPr>
        <p:grpSpPr>
          <a:xfrm>
            <a:off x="4596051" y="1347074"/>
            <a:ext cx="2311925" cy="647700"/>
            <a:chOff x="5832124" y="1348841"/>
            <a:chExt cx="3082566" cy="647700"/>
          </a:xfrm>
        </p:grpSpPr>
        <p:sp>
          <p:nvSpPr>
            <p:cNvPr id="37" name="矩形 23565"/>
            <p:cNvSpPr>
              <a:spLocks noChangeArrowheads="1"/>
            </p:cNvSpPr>
            <p:nvPr/>
          </p:nvSpPr>
          <p:spPr bwMode="auto">
            <a:xfrm>
              <a:off x="5832124" y="1433629"/>
              <a:ext cx="3082566" cy="463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微软雅黑" pitchFamily="34" charset="-122"/>
                  <a:ea typeface="微软雅黑" pitchFamily="34" charset="-122"/>
                </a:rPr>
                <a:t>且              ；</a:t>
              </a:r>
            </a:p>
          </p:txBody>
        </p:sp>
        <p:graphicFrame>
          <p:nvGraphicFramePr>
            <p:cNvPr id="36" name="对象 2356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51040705"/>
                </p:ext>
              </p:extLst>
            </p:nvPr>
          </p:nvGraphicFramePr>
          <p:xfrm>
            <a:off x="6458948" y="1348841"/>
            <a:ext cx="1625600" cy="647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625400" imgH="647640" progId="Equation.DSMT4">
                    <p:embed/>
                  </p:oleObj>
                </mc:Choice>
                <mc:Fallback>
                  <p:oleObj name="Equation" r:id="rId2" imgW="1625400" imgH="647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58948" y="1348841"/>
                          <a:ext cx="1625600" cy="647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301593"/>
              </p:ext>
            </p:extLst>
          </p:nvPr>
        </p:nvGraphicFramePr>
        <p:xfrm>
          <a:off x="2477691" y="4213225"/>
          <a:ext cx="538426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895800" imgH="583920" progId="Equation.DSMT4">
                  <p:embed/>
                </p:oleObj>
              </mc:Choice>
              <mc:Fallback>
                <p:oleObj name="Equation" r:id="rId4" imgW="689580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7691" y="4213225"/>
                        <a:ext cx="5384263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1261052" y="4244932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证明：</a:t>
            </a:r>
          </a:p>
        </p:txBody>
      </p:sp>
      <p:graphicFrame>
        <p:nvGraphicFramePr>
          <p:cNvPr id="55" name="对象 235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1529458"/>
              </p:ext>
            </p:extLst>
          </p:nvPr>
        </p:nvGraphicFramePr>
        <p:xfrm>
          <a:off x="3831513" y="3529159"/>
          <a:ext cx="190526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86000" imgH="558720" progId="Equation.DSMT4">
                  <p:embed/>
                </p:oleObj>
              </mc:Choice>
              <mc:Fallback>
                <p:oleObj name="Equation" r:id="rId6" imgW="228600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1513" y="3529159"/>
                        <a:ext cx="1905262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矩形 61"/>
          <p:cNvSpPr>
            <a:spLocks noChangeArrowheads="1"/>
          </p:cNvSpPr>
          <p:nvPr/>
        </p:nvSpPr>
        <p:spPr bwMode="auto">
          <a:xfrm>
            <a:off x="1702723" y="5031267"/>
            <a:ext cx="1105088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一般地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49796" y="1427412"/>
            <a:ext cx="4453346" cy="884589"/>
            <a:chOff x="2013165" y="1414577"/>
            <a:chExt cx="4243399" cy="884589"/>
          </a:xfrm>
        </p:grpSpPr>
        <p:grpSp>
          <p:nvGrpSpPr>
            <p:cNvPr id="75" name="组合 74"/>
            <p:cNvGrpSpPr/>
            <p:nvPr/>
          </p:nvGrpSpPr>
          <p:grpSpPr>
            <a:xfrm>
              <a:off x="2013165" y="1465988"/>
              <a:ext cx="4243399" cy="833178"/>
              <a:chOff x="1717221" y="1467755"/>
              <a:chExt cx="4243399" cy="833178"/>
            </a:xfrm>
          </p:grpSpPr>
          <p:sp>
            <p:nvSpPr>
              <p:cNvPr id="34" name="矩形 23562"/>
              <p:cNvSpPr>
                <a:spLocks noChangeArrowheads="1"/>
              </p:cNvSpPr>
              <p:nvPr/>
            </p:nvSpPr>
            <p:spPr bwMode="auto">
              <a:xfrm>
                <a:off x="1717221" y="1467755"/>
                <a:ext cx="4243399" cy="833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1" dirty="0">
                    <a:latin typeface="微软雅黑" pitchFamily="34" charset="-122"/>
                    <a:ea typeface="微软雅黑" pitchFamily="34" charset="-122"/>
                  </a:rPr>
                  <a:t>（</a:t>
                </a:r>
                <a:r>
                  <a:rPr lang="en-US" altLang="zh-CN" sz="2400" b="1" dirty="0">
                    <a:latin typeface="微软雅黑" pitchFamily="34" charset="-122"/>
                    <a:ea typeface="微软雅黑" pitchFamily="34" charset="-122"/>
                  </a:rPr>
                  <a:t>1</a:t>
                </a:r>
                <a:r>
                  <a:rPr lang="zh-CN" altLang="en-US" sz="2400" b="1" dirty="0">
                    <a:latin typeface="微软雅黑" pitchFamily="34" charset="-122"/>
                    <a:ea typeface="微软雅黑" pitchFamily="34" charset="-122"/>
                  </a:rPr>
                  <a:t>）若</a:t>
                </a:r>
                <a:r>
                  <a:rPr lang="en-US" altLang="zh-CN" sz="2400" b="1" dirty="0">
                    <a:latin typeface="微软雅黑" pitchFamily="34" charset="-122"/>
                    <a:ea typeface="微软雅黑" pitchFamily="34" charset="-122"/>
                  </a:rPr>
                  <a:t>   </a:t>
                </a:r>
                <a:r>
                  <a:rPr lang="zh-CN" altLang="en-US" sz="2400" b="1" dirty="0">
                    <a:latin typeface="微软雅黑" pitchFamily="34" charset="-122"/>
                    <a:ea typeface="微软雅黑" pitchFamily="34" charset="-122"/>
                  </a:rPr>
                  <a:t>可逆，则     也可逆，</a:t>
                </a:r>
              </a:p>
            </p:txBody>
          </p:sp>
          <p:graphicFrame>
            <p:nvGraphicFramePr>
              <p:cNvPr id="31" name="对象 2355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43192237"/>
                  </p:ext>
                </p:extLst>
              </p:nvPr>
            </p:nvGraphicFramePr>
            <p:xfrm>
              <a:off x="2808921" y="1545153"/>
              <a:ext cx="355600" cy="311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8" imgW="279360" imgH="304560" progId="Equation.DSMT4">
                      <p:embed/>
                    </p:oleObj>
                  </mc:Choice>
                  <mc:Fallback>
                    <p:oleObj name="Equation" r:id="rId8" imgW="279360" imgH="30456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08921" y="1545153"/>
                            <a:ext cx="355600" cy="3111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00421515"/>
                </p:ext>
              </p:extLst>
            </p:nvPr>
          </p:nvGraphicFramePr>
          <p:xfrm>
            <a:off x="4452877" y="1414577"/>
            <a:ext cx="592800" cy="46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41200" imgH="190440" progId="Equation.DSMT4">
                    <p:embed/>
                  </p:oleObj>
                </mc:Choice>
                <mc:Fallback>
                  <p:oleObj name="Equation" r:id="rId10" imgW="241200" imgH="1904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4452877" y="1414577"/>
                          <a:ext cx="592800" cy="468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" name="组合 23"/>
          <p:cNvGrpSpPr/>
          <p:nvPr/>
        </p:nvGrpSpPr>
        <p:grpSpPr>
          <a:xfrm>
            <a:off x="5472027" y="2012950"/>
            <a:ext cx="2963953" cy="1010129"/>
            <a:chOff x="7228921" y="2023769"/>
            <a:chExt cx="3082566" cy="1010129"/>
          </a:xfrm>
        </p:grpSpPr>
        <p:graphicFrame>
          <p:nvGraphicFramePr>
            <p:cNvPr id="49" name="对象 2357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34135844"/>
                </p:ext>
              </p:extLst>
            </p:nvPr>
          </p:nvGraphicFramePr>
          <p:xfrm>
            <a:off x="7792851" y="2023769"/>
            <a:ext cx="2108200" cy="838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108160" imgH="838080" progId="Equation.DSMT4">
                    <p:embed/>
                  </p:oleObj>
                </mc:Choice>
                <mc:Fallback>
                  <p:oleObj name="Equation" r:id="rId12" imgW="2108160" imgH="8380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92851" y="2023769"/>
                          <a:ext cx="2108200" cy="838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" name="矩形 23565"/>
            <p:cNvSpPr>
              <a:spLocks noChangeArrowheads="1"/>
            </p:cNvSpPr>
            <p:nvPr/>
          </p:nvSpPr>
          <p:spPr bwMode="auto">
            <a:xfrm>
              <a:off x="7228921" y="2200720"/>
              <a:ext cx="3082566" cy="833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微软雅黑" pitchFamily="34" charset="-122"/>
                  <a:ea typeface="微软雅黑" pitchFamily="34" charset="-122"/>
                </a:rPr>
                <a:t>且                         ；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49796" y="2201035"/>
            <a:ext cx="5696055" cy="463846"/>
            <a:chOff x="2013165" y="2200887"/>
            <a:chExt cx="5431564" cy="463846"/>
          </a:xfrm>
        </p:grpSpPr>
        <p:sp>
          <p:nvSpPr>
            <p:cNvPr id="65" name="矩形 23562"/>
            <p:cNvSpPr>
              <a:spLocks noChangeArrowheads="1"/>
            </p:cNvSpPr>
            <p:nvPr/>
          </p:nvSpPr>
          <p:spPr bwMode="auto">
            <a:xfrm>
              <a:off x="2013165" y="2200887"/>
              <a:ext cx="5431564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2400" b="1" dirty="0"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2400" b="1" dirty="0">
                  <a:latin typeface="微软雅黑" pitchFamily="34" charset="-122"/>
                  <a:ea typeface="微软雅黑" pitchFamily="34" charset="-122"/>
                </a:rPr>
                <a:t>）若</a:t>
              </a:r>
              <a:r>
                <a:rPr lang="en-US" altLang="zh-CN" sz="2400" b="1" dirty="0">
                  <a:latin typeface="微软雅黑" pitchFamily="34" charset="-122"/>
                  <a:ea typeface="微软雅黑" pitchFamily="34" charset="-122"/>
                </a:rPr>
                <a:t>   </a:t>
              </a:r>
              <a:r>
                <a:rPr lang="zh-CN" altLang="en-US" sz="2400" b="1" dirty="0">
                  <a:latin typeface="微软雅黑" pitchFamily="34" charset="-122"/>
                  <a:ea typeface="微软雅黑" pitchFamily="34" charset="-122"/>
                </a:rPr>
                <a:t>可逆，         </a:t>
              </a:r>
              <a:r>
                <a:rPr lang="en-US" altLang="zh-CN" sz="2400" b="1" dirty="0">
                  <a:latin typeface="微软雅黑" pitchFamily="34" charset="-122"/>
                  <a:ea typeface="微软雅黑" pitchFamily="34" charset="-122"/>
                </a:rPr>
                <a:t>,</a:t>
              </a:r>
              <a:r>
                <a:rPr lang="zh-CN" altLang="en-US" sz="2400" b="1" dirty="0">
                  <a:latin typeface="微软雅黑" pitchFamily="34" charset="-122"/>
                  <a:ea typeface="微软雅黑" pitchFamily="34" charset="-122"/>
                </a:rPr>
                <a:t>则      也可逆，</a:t>
              </a:r>
            </a:p>
          </p:txBody>
        </p:sp>
        <p:graphicFrame>
          <p:nvGraphicFramePr>
            <p:cNvPr id="46" name="对象 2357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91091068"/>
                </p:ext>
              </p:extLst>
            </p:nvPr>
          </p:nvGraphicFramePr>
          <p:xfrm>
            <a:off x="4208358" y="2257476"/>
            <a:ext cx="892294" cy="360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787320" imgH="317160" progId="Equation.DSMT4">
                    <p:embed/>
                  </p:oleObj>
                </mc:Choice>
                <mc:Fallback>
                  <p:oleObj name="Equation" r:id="rId14" imgW="787320" imgH="3171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8358" y="2257476"/>
                          <a:ext cx="892294" cy="360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" name="对象 2355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42118365"/>
                </p:ext>
              </p:extLst>
            </p:nvPr>
          </p:nvGraphicFramePr>
          <p:xfrm>
            <a:off x="3112045" y="2276327"/>
            <a:ext cx="355600" cy="311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279360" imgH="304560" progId="Equation.DSMT4">
                    <p:embed/>
                  </p:oleObj>
                </mc:Choice>
                <mc:Fallback>
                  <p:oleObj name="Equation" r:id="rId16" imgW="279360" imgH="304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2045" y="2276327"/>
                          <a:ext cx="355600" cy="311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" name="对象 6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98627788"/>
                </p:ext>
              </p:extLst>
            </p:nvPr>
          </p:nvGraphicFramePr>
          <p:xfrm>
            <a:off x="5403981" y="2223964"/>
            <a:ext cx="593725" cy="436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241200" imgH="177480" progId="Equation.DSMT4">
                    <p:embed/>
                  </p:oleObj>
                </mc:Choice>
                <mc:Fallback>
                  <p:oleObj name="Equation" r:id="rId18" imgW="24120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5403981" y="2223964"/>
                          <a:ext cx="593725" cy="4365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6" name="矩形 23584"/>
          <p:cNvSpPr>
            <a:spLocks noChangeArrowheads="1"/>
          </p:cNvSpPr>
          <p:nvPr/>
        </p:nvSpPr>
        <p:spPr bwMode="auto">
          <a:xfrm>
            <a:off x="7115120" y="2903973"/>
            <a:ext cx="489534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且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149796" y="2883442"/>
            <a:ext cx="7638559" cy="484377"/>
            <a:chOff x="2156082" y="2952011"/>
            <a:chExt cx="9280132" cy="484377"/>
          </a:xfrm>
        </p:grpSpPr>
        <p:sp>
          <p:nvSpPr>
            <p:cNvPr id="60" name="矩形 23588"/>
            <p:cNvSpPr>
              <a:spLocks noChangeArrowheads="1"/>
            </p:cNvSpPr>
            <p:nvPr/>
          </p:nvSpPr>
          <p:spPr bwMode="auto">
            <a:xfrm>
              <a:off x="5628245" y="2965185"/>
              <a:ext cx="5807969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微软雅黑" pitchFamily="34" charset="-122"/>
                  <a:ea typeface="微软雅黑" pitchFamily="34" charset="-122"/>
                </a:rPr>
                <a:t>，且   与   同阶，则      可逆，</a:t>
              </a:r>
            </a:p>
          </p:txBody>
        </p:sp>
        <p:sp>
          <p:nvSpPr>
            <p:cNvPr id="59" name="矩形 23587"/>
            <p:cNvSpPr>
              <a:spLocks noChangeArrowheads="1"/>
            </p:cNvSpPr>
            <p:nvPr/>
          </p:nvSpPr>
          <p:spPr bwMode="auto">
            <a:xfrm>
              <a:off x="2156082" y="2972542"/>
              <a:ext cx="4219929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微软雅黑" pitchFamily="34" charset="-122"/>
                  <a:ea typeface="微软雅黑" pitchFamily="34" charset="-122"/>
                </a:rPr>
                <a:t>（</a:t>
              </a:r>
              <a:r>
                <a:rPr lang="en-US" altLang="zh-CN" sz="2400" b="1" dirty="0"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sz="2400" b="1" dirty="0">
                  <a:latin typeface="微软雅黑" pitchFamily="34" charset="-122"/>
                  <a:ea typeface="微软雅黑" pitchFamily="34" charset="-122"/>
                </a:rPr>
                <a:t>）若   与   都可逆 </a:t>
              </a:r>
            </a:p>
          </p:txBody>
        </p:sp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00052632"/>
                </p:ext>
              </p:extLst>
            </p:nvPr>
          </p:nvGraphicFramePr>
          <p:xfrm>
            <a:off x="4266046" y="2952011"/>
            <a:ext cx="398771" cy="432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52280" imgH="164880" progId="Equation.DSMT4">
                    <p:embed/>
                  </p:oleObj>
                </mc:Choice>
                <mc:Fallback>
                  <p:oleObj name="Equation" r:id="rId20" imgW="15228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4266046" y="2952011"/>
                          <a:ext cx="398771" cy="432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63717566"/>
                </p:ext>
              </p:extLst>
            </p:nvPr>
          </p:nvGraphicFramePr>
          <p:xfrm>
            <a:off x="6476206" y="2972542"/>
            <a:ext cx="365540" cy="39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152280" imgH="164880" progId="Equation.DSMT4">
                    <p:embed/>
                  </p:oleObj>
                </mc:Choice>
                <mc:Fallback>
                  <p:oleObj name="Equation" r:id="rId22" imgW="15228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6476206" y="2972542"/>
                          <a:ext cx="365540" cy="396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对象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73515550"/>
                </p:ext>
              </p:extLst>
            </p:nvPr>
          </p:nvGraphicFramePr>
          <p:xfrm>
            <a:off x="7135746" y="2965185"/>
            <a:ext cx="397440" cy="432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152280" imgH="164880" progId="Equation.DSMT4">
                    <p:embed/>
                  </p:oleObj>
                </mc:Choice>
                <mc:Fallback>
                  <p:oleObj name="Equation" r:id="rId24" imgW="1522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35746" y="2965185"/>
                          <a:ext cx="397440" cy="432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" name="对象 6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85087937"/>
                </p:ext>
              </p:extLst>
            </p:nvPr>
          </p:nvGraphicFramePr>
          <p:xfrm>
            <a:off x="8945609" y="2965185"/>
            <a:ext cx="664618" cy="432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253800" imgH="164880" progId="Equation.DSMT4">
                    <p:embed/>
                  </p:oleObj>
                </mc:Choice>
                <mc:Fallback>
                  <p:oleObj name="Equation" r:id="rId26" imgW="25380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8945609" y="2965185"/>
                          <a:ext cx="664618" cy="432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" name="对象 7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83259754"/>
                </p:ext>
              </p:extLst>
            </p:nvPr>
          </p:nvGraphicFramePr>
          <p:xfrm>
            <a:off x="3506154" y="2985059"/>
            <a:ext cx="365125" cy="395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152280" imgH="164880" progId="Equation.DSMT4">
                    <p:embed/>
                  </p:oleObj>
                </mc:Choice>
                <mc:Fallback>
                  <p:oleObj name="Equation" r:id="rId28" imgW="1522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6154" y="2985059"/>
                          <a:ext cx="365125" cy="395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2" name="组合 51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53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5792926" y="3626294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；</a:t>
            </a:r>
          </a:p>
        </p:txBody>
      </p:sp>
      <p:sp>
        <p:nvSpPr>
          <p:cNvPr id="22" name="矩形 21"/>
          <p:cNvSpPr/>
          <p:nvPr/>
        </p:nvSpPr>
        <p:spPr>
          <a:xfrm>
            <a:off x="7874111" y="4244932"/>
            <a:ext cx="2728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dirty="0">
                <a:latin typeface="微软雅黑" pitchFamily="34" charset="-122"/>
                <a:ea typeface="微软雅黑" pitchFamily="34" charset="-122"/>
              </a:rPr>
              <a:t>,</a:t>
            </a:r>
            <a:endParaRPr lang="zh-CN" altLang="en-US" sz="2400" dirty="0"/>
          </a:p>
        </p:txBody>
      </p:sp>
      <p:sp>
        <p:nvSpPr>
          <p:cNvPr id="30" name="矩形 29"/>
          <p:cNvSpPr/>
          <p:nvPr/>
        </p:nvSpPr>
        <p:spPr>
          <a:xfrm>
            <a:off x="4858673" y="5756512"/>
            <a:ext cx="2728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978704" y="5028155"/>
            <a:ext cx="2728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dirty="0">
                <a:latin typeface="微软雅黑" pitchFamily="34" charset="-122"/>
                <a:ea typeface="微软雅黑" pitchFamily="34" charset="-122"/>
              </a:rPr>
              <a:t>;</a:t>
            </a:r>
            <a:endParaRPr lang="zh-CN" altLang="en-US" sz="240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0501739"/>
              </p:ext>
            </p:extLst>
          </p:nvPr>
        </p:nvGraphicFramePr>
        <p:xfrm>
          <a:off x="6573785" y="1351439"/>
          <a:ext cx="1053000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571320" imgH="190440" progId="Equation.DSMT4">
                  <p:embed/>
                </p:oleObj>
              </mc:Choice>
              <mc:Fallback>
                <p:oleObj name="Equation" r:id="rId30" imgW="57132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6573785" y="1351439"/>
                        <a:ext cx="1053000" cy="46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4057940"/>
              </p:ext>
            </p:extLst>
          </p:nvPr>
        </p:nvGraphicFramePr>
        <p:xfrm>
          <a:off x="6011683" y="2631896"/>
          <a:ext cx="3135175" cy="10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1790640" imgH="431640" progId="Equation.DSMT4">
                  <p:embed/>
                </p:oleObj>
              </mc:Choice>
              <mc:Fallback>
                <p:oleObj name="Equation" r:id="rId32" imgW="17906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6011683" y="2631896"/>
                        <a:ext cx="3135175" cy="10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4923895"/>
              </p:ext>
            </p:extLst>
          </p:nvPr>
        </p:nvGraphicFramePr>
        <p:xfrm>
          <a:off x="2936227" y="5642534"/>
          <a:ext cx="1922445" cy="6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965160" imgH="304560" progId="Equation.DSMT4">
                  <p:embed/>
                </p:oleObj>
              </mc:Choice>
              <mc:Fallback>
                <p:oleObj name="Equation" r:id="rId34" imgW="9651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2936227" y="5642534"/>
                        <a:ext cx="1922445" cy="64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>
            <a:extLst>
              <a:ext uri="{FF2B5EF4-FFF2-40B4-BE49-F238E27FC236}">
                <a16:creationId xmlns:a16="http://schemas.microsoft.com/office/drawing/2014/main" id="{599CF175-C75C-FE40-80A9-DF81582055F0}"/>
              </a:ext>
            </a:extLst>
          </p:cNvPr>
          <p:cNvGrpSpPr/>
          <p:nvPr/>
        </p:nvGrpSpPr>
        <p:grpSpPr>
          <a:xfrm>
            <a:off x="2918102" y="4941250"/>
            <a:ext cx="4086246" cy="557213"/>
            <a:chOff x="2918102" y="4941250"/>
            <a:chExt cx="4086246" cy="557213"/>
          </a:xfrm>
        </p:grpSpPr>
        <p:graphicFrame>
          <p:nvGraphicFramePr>
            <p:cNvPr id="63" name="对象 6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93520343"/>
                </p:ext>
              </p:extLst>
            </p:nvPr>
          </p:nvGraphicFramePr>
          <p:xfrm>
            <a:off x="2918102" y="4941250"/>
            <a:ext cx="4086246" cy="557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6" imgW="4267080" imgH="558720" progId="Equation.DSMT4">
                    <p:embed/>
                  </p:oleObj>
                </mc:Choice>
                <mc:Fallback>
                  <p:oleObj name="Equation" r:id="rId36" imgW="4267080" imgH="5587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8102" y="4941250"/>
                          <a:ext cx="4086246" cy="557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08EEE57B-9E3E-D046-A84C-126A7FFFBB59}"/>
                </a:ext>
              </a:extLst>
            </p:cNvPr>
            <p:cNvSpPr txBox="1"/>
            <p:nvPr/>
          </p:nvSpPr>
          <p:spPr>
            <a:xfrm>
              <a:off x="3642077" y="500142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703D23B7-FAC2-7D44-A991-06E85D9A76B7}"/>
                </a:ext>
              </a:extLst>
            </p:cNvPr>
            <p:cNvSpPr txBox="1"/>
            <p:nvPr/>
          </p:nvSpPr>
          <p:spPr>
            <a:xfrm>
              <a:off x="5576961" y="500297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60DA457F-E9F8-E14E-ACFD-BEDE3D17A178}"/>
              </a:ext>
            </a:extLst>
          </p:cNvPr>
          <p:cNvSpPr txBox="1"/>
          <p:nvPr/>
        </p:nvSpPr>
        <p:spPr>
          <a:xfrm>
            <a:off x="3897449" y="414537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dirty="0">
                <a:solidFill>
                  <a:schemeClr val="accent1"/>
                </a:solidFill>
              </a:rPr>
              <a:t>结合律</a:t>
            </a:r>
          </a:p>
        </p:txBody>
      </p:sp>
    </p:spTree>
    <p:extLst>
      <p:ext uri="{BB962C8B-B14F-4D97-AF65-F5344CB8AC3E}">
        <p14:creationId xmlns:p14="http://schemas.microsoft.com/office/powerpoint/2010/main" val="152696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75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9" grpId="0"/>
      <p:bldP spid="62" grpId="0"/>
      <p:bldP spid="56" grpId="0"/>
      <p:bldP spid="14" grpId="0"/>
      <p:bldP spid="22" grpId="0"/>
      <p:bldP spid="30" grpId="0"/>
      <p:bldP spid="32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2380411"/>
              </p:ext>
            </p:extLst>
          </p:nvPr>
        </p:nvGraphicFramePr>
        <p:xfrm>
          <a:off x="2569260" y="1802610"/>
          <a:ext cx="2483506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73320" imgH="647640" progId="Equation.DSMT4">
                  <p:embed/>
                </p:oleObj>
              </mc:Choice>
              <mc:Fallback>
                <p:oleObj name="Equation" r:id="rId2" imgW="3073320" imgH="647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9260" y="1802610"/>
                        <a:ext cx="2483506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1851880"/>
              </p:ext>
            </p:extLst>
          </p:nvPr>
        </p:nvGraphicFramePr>
        <p:xfrm>
          <a:off x="5097842" y="1950247"/>
          <a:ext cx="1371663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80800" imgH="368280" progId="Equation.DSMT4">
                  <p:embed/>
                </p:oleObj>
              </mc:Choice>
              <mc:Fallback>
                <p:oleObj name="Equation" r:id="rId4" imgW="118080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7842" y="1950247"/>
                        <a:ext cx="1371663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6592164"/>
              </p:ext>
            </p:extLst>
          </p:nvPr>
        </p:nvGraphicFramePr>
        <p:xfrm>
          <a:off x="2611827" y="2587927"/>
          <a:ext cx="2275764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12720" imgH="647640" progId="Equation.DSMT4">
                  <p:embed/>
                </p:oleObj>
              </mc:Choice>
              <mc:Fallback>
                <p:oleObj name="Equation" r:id="rId6" imgW="2412720" imgH="647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1827" y="2587927"/>
                        <a:ext cx="2275764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559899" y="1895628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证明：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817506" y="972733"/>
            <a:ext cx="2953350" cy="647700"/>
            <a:chOff x="6423342" y="972733"/>
            <a:chExt cx="3937799" cy="647700"/>
          </a:xfrm>
        </p:grpSpPr>
        <p:sp>
          <p:nvSpPr>
            <p:cNvPr id="27" name="矩形 24589"/>
            <p:cNvSpPr>
              <a:spLocks noChangeArrowheads="1"/>
            </p:cNvSpPr>
            <p:nvPr/>
          </p:nvSpPr>
          <p:spPr bwMode="auto">
            <a:xfrm>
              <a:off x="6423342" y="1063228"/>
              <a:ext cx="3937799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微软雅黑" pitchFamily="34" charset="-122"/>
                  <a:ea typeface="微软雅黑" pitchFamily="34" charset="-122"/>
                </a:rPr>
                <a:t>且                          </a:t>
              </a:r>
              <a:r>
                <a:rPr lang="en-US" altLang="zh-CN" sz="2400" b="1" dirty="0">
                  <a:latin typeface="微软雅黑" pitchFamily="34" charset="-122"/>
                  <a:ea typeface="微软雅黑" pitchFamily="34" charset="-122"/>
                </a:rPr>
                <a:t>;</a:t>
              </a:r>
              <a:endParaRPr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graphicFrame>
          <p:nvGraphicFramePr>
            <p:cNvPr id="26" name="对象 2458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00808960"/>
                </p:ext>
              </p:extLst>
            </p:nvPr>
          </p:nvGraphicFramePr>
          <p:xfrm>
            <a:off x="7103923" y="972733"/>
            <a:ext cx="3018403" cy="647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209680" imgH="647640" progId="Equation.DSMT4">
                    <p:embed/>
                  </p:oleObj>
                </mc:Choice>
                <mc:Fallback>
                  <p:oleObj name="Equation" r:id="rId8" imgW="2209680" imgH="647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03923" y="972733"/>
                          <a:ext cx="3018403" cy="647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组合 8"/>
          <p:cNvGrpSpPr/>
          <p:nvPr/>
        </p:nvGrpSpPr>
        <p:grpSpPr>
          <a:xfrm>
            <a:off x="511247" y="1061951"/>
            <a:ext cx="4376344" cy="833178"/>
            <a:chOff x="2114698" y="1034122"/>
            <a:chExt cx="4243399" cy="833178"/>
          </a:xfrm>
        </p:grpSpPr>
        <p:graphicFrame>
          <p:nvGraphicFramePr>
            <p:cNvPr id="16" name="对象 2458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99987953"/>
                </p:ext>
              </p:extLst>
            </p:nvPr>
          </p:nvGraphicFramePr>
          <p:xfrm>
            <a:off x="4736705" y="1082411"/>
            <a:ext cx="4191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419040" imgH="368280" progId="Equation.DSMT4">
                    <p:embed/>
                  </p:oleObj>
                </mc:Choice>
                <mc:Fallback>
                  <p:oleObj name="Equation" r:id="rId10" imgW="419040" imgH="3682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6705" y="1082411"/>
                          <a:ext cx="419100" cy="368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7" name="组合 46"/>
            <p:cNvGrpSpPr/>
            <p:nvPr/>
          </p:nvGrpSpPr>
          <p:grpSpPr>
            <a:xfrm>
              <a:off x="2114698" y="1034122"/>
              <a:ext cx="4243399" cy="833178"/>
              <a:chOff x="1717221" y="1467755"/>
              <a:chExt cx="4243399" cy="833178"/>
            </a:xfrm>
          </p:grpSpPr>
          <p:sp>
            <p:nvSpPr>
              <p:cNvPr id="49" name="矩形 23562"/>
              <p:cNvSpPr>
                <a:spLocks noChangeArrowheads="1"/>
              </p:cNvSpPr>
              <p:nvPr/>
            </p:nvSpPr>
            <p:spPr bwMode="auto">
              <a:xfrm>
                <a:off x="1717221" y="1467755"/>
                <a:ext cx="4243399" cy="833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1" dirty="0">
                    <a:latin typeface="微软雅黑" pitchFamily="34" charset="-122"/>
                    <a:ea typeface="微软雅黑" pitchFamily="34" charset="-122"/>
                  </a:rPr>
                  <a:t>（</a:t>
                </a:r>
                <a:r>
                  <a:rPr lang="en-US" altLang="zh-CN" sz="2400" b="1" dirty="0">
                    <a:latin typeface="微软雅黑" pitchFamily="34" charset="-122"/>
                    <a:ea typeface="微软雅黑" pitchFamily="34" charset="-122"/>
                  </a:rPr>
                  <a:t>4</a:t>
                </a:r>
                <a:r>
                  <a:rPr lang="zh-CN" altLang="en-US" sz="2400" b="1" dirty="0">
                    <a:latin typeface="微软雅黑" pitchFamily="34" charset="-122"/>
                    <a:ea typeface="微软雅黑" pitchFamily="34" charset="-122"/>
                  </a:rPr>
                  <a:t>）若</a:t>
                </a:r>
                <a:r>
                  <a:rPr lang="en-US" altLang="zh-CN" sz="2400" b="1" dirty="0">
                    <a:latin typeface="微软雅黑" pitchFamily="34" charset="-122"/>
                    <a:ea typeface="微软雅黑" pitchFamily="34" charset="-122"/>
                  </a:rPr>
                  <a:t>   </a:t>
                </a:r>
                <a:r>
                  <a:rPr lang="zh-CN" altLang="en-US" sz="2400" b="1" dirty="0">
                    <a:latin typeface="微软雅黑" pitchFamily="34" charset="-122"/>
                    <a:ea typeface="微软雅黑" pitchFamily="34" charset="-122"/>
                  </a:rPr>
                  <a:t>可逆，则     也可逆，</a:t>
                </a:r>
              </a:p>
            </p:txBody>
          </p:sp>
          <p:graphicFrame>
            <p:nvGraphicFramePr>
              <p:cNvPr id="48" name="对象 2355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90031580"/>
                  </p:ext>
                </p:extLst>
              </p:nvPr>
            </p:nvGraphicFramePr>
            <p:xfrm>
              <a:off x="2830802" y="1544619"/>
              <a:ext cx="355600" cy="311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2" imgW="279360" imgH="304560" progId="Equation.DSMT4">
                      <p:embed/>
                    </p:oleObj>
                  </mc:Choice>
                  <mc:Fallback>
                    <p:oleObj name="Equation" r:id="rId12" imgW="279360" imgH="30456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30802" y="1544619"/>
                            <a:ext cx="355600" cy="3111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37" name="组合 36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38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6508725" y="1895628"/>
            <a:ext cx="2728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dirty="0">
                <a:latin typeface="微软雅黑" pitchFamily="34" charset="-122"/>
                <a:ea typeface="微软雅黑" pitchFamily="34" charset="-122"/>
              </a:rPr>
              <a:t>,</a:t>
            </a:r>
            <a:endParaRPr lang="zh-CN" altLang="en-US" sz="2400" dirty="0"/>
          </a:p>
        </p:txBody>
      </p:sp>
      <p:sp>
        <p:nvSpPr>
          <p:cNvPr id="18" name="矩形 17"/>
          <p:cNvSpPr/>
          <p:nvPr/>
        </p:nvSpPr>
        <p:spPr>
          <a:xfrm>
            <a:off x="4842303" y="2651320"/>
            <a:ext cx="2728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dirty="0"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2301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18" grpId="0"/>
    </p:bldLst>
  </p:timing>
</p:sld>
</file>

<file path=ppt/theme/theme1.xml><?xml version="1.0" encoding="utf-8"?>
<a:theme xmlns:a="http://schemas.openxmlformats.org/drawingml/2006/main" name="主题algebraA">
  <a:themeElements>
    <a:clrScheme name="蓝色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77572"/>
        </a:solidFill>
        <a:ln>
          <a:noFill/>
        </a:ln>
      </a:spPr>
      <a:bodyPr rtlCol="0" anchor="ctr"/>
      <a:lstStyle>
        <a:defPPr algn="ctr">
          <a:defRPr lang="zh-CN" altLang="en-US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algebraA" id="{4A45B02B-5BC7-2145-AC7F-6E6583BCDAE8}" vid="{FFA8ADB6-A07F-E041-809A-85267B3805E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主题algebraA</Template>
  <TotalTime>9307</TotalTime>
  <Words>518</Words>
  <Application>Microsoft Office PowerPoint</Application>
  <PresentationFormat>全屏显示(4:3)</PresentationFormat>
  <Paragraphs>116</Paragraphs>
  <Slides>14</Slides>
  <Notes>0</Notes>
  <HiddenSlides>1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黑体</vt:lpstr>
      <vt:lpstr>微软雅黑</vt:lpstr>
      <vt:lpstr>Arial</vt:lpstr>
      <vt:lpstr>Calibri</vt:lpstr>
      <vt:lpstr>Cambria Math</vt:lpstr>
      <vt:lpstr>主题algebraA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www.pptbz.com</dc:creator>
  <cp:lastModifiedBy>LIU Xiaoman</cp:lastModifiedBy>
  <cp:revision>843</cp:revision>
  <dcterms:created xsi:type="dcterms:W3CDTF">2014-11-28T11:02:00Z</dcterms:created>
  <dcterms:modified xsi:type="dcterms:W3CDTF">2023-04-16T02:58:32Z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2052-10.1.0.6489</vt:lpwstr>
  </property>
</Properties>
</file>