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2" r:id="rId1"/>
  </p:sldMasterIdLst>
  <p:notesMasterIdLst>
    <p:notesMasterId r:id="rId23"/>
  </p:notesMasterIdLst>
  <p:sldIdLst>
    <p:sldId id="364" r:id="rId2"/>
    <p:sldId id="365" r:id="rId3"/>
    <p:sldId id="366" r:id="rId4"/>
    <p:sldId id="367" r:id="rId5"/>
    <p:sldId id="374" r:id="rId6"/>
    <p:sldId id="375" r:id="rId7"/>
    <p:sldId id="396" r:id="rId8"/>
    <p:sldId id="397" r:id="rId9"/>
    <p:sldId id="376" r:id="rId10"/>
    <p:sldId id="385" r:id="rId11"/>
    <p:sldId id="387" r:id="rId12"/>
    <p:sldId id="388" r:id="rId13"/>
    <p:sldId id="389" r:id="rId14"/>
    <p:sldId id="390" r:id="rId15"/>
    <p:sldId id="391" r:id="rId16"/>
    <p:sldId id="398" r:id="rId17"/>
    <p:sldId id="392" r:id="rId18"/>
    <p:sldId id="393" r:id="rId19"/>
    <p:sldId id="386" r:id="rId20"/>
    <p:sldId id="394" r:id="rId21"/>
    <p:sldId id="395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orient="horz" pos="3997">
          <p15:clr>
            <a:srgbClr val="A4A3A4"/>
          </p15:clr>
        </p15:guide>
        <p15:guide id="3" orient="horz" pos="3904">
          <p15:clr>
            <a:srgbClr val="A4A3A4"/>
          </p15:clr>
        </p15:guide>
        <p15:guide id="4" pos="4353">
          <p15:clr>
            <a:srgbClr val="A4A3A4"/>
          </p15:clr>
        </p15:guide>
        <p15:guide id="5" pos="2889">
          <p15:clr>
            <a:srgbClr val="A4A3A4"/>
          </p15:clr>
        </p15:guide>
        <p15:guide id="6" pos="57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66FF"/>
    <a:srgbClr val="22ABDE"/>
    <a:srgbClr val="094A7F"/>
    <a:srgbClr val="47B8E4"/>
    <a:srgbClr val="F77572"/>
    <a:srgbClr val="EDB67C"/>
    <a:srgbClr val="F3C390"/>
    <a:srgbClr val="D02816"/>
    <a:srgbClr val="094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 autoAdjust="0"/>
    <p:restoredTop sz="93742" autoAdjust="0"/>
  </p:normalViewPr>
  <p:slideViewPr>
    <p:cSldViewPr snapToGrid="0">
      <p:cViewPr varScale="1">
        <p:scale>
          <a:sx n="112" d="100"/>
          <a:sy n="112" d="100"/>
        </p:scale>
        <p:origin x="2410" y="86"/>
      </p:cViewPr>
      <p:guideLst>
        <p:guide orient="horz" pos="2152"/>
        <p:guide orient="horz" pos="3997"/>
        <p:guide orient="horz" pos="3904"/>
        <p:guide pos="4353"/>
        <p:guide pos="2889"/>
        <p:guide pos="57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0A1B6F1-6F15-4F65-8091-8E1AD64D001F}" type="datetimeFigureOut">
              <a:rPr lang="zh-CN" altLang="en-US"/>
              <a:t>2023/4/16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76C47B0-EA97-42EB-AD70-9487DB1A8108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3453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36520-B382-47EE-8EB9-E32558208C12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EE5C1-3B8E-4CD2-8176-5F0EA1681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73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D5904-F53B-4AE8-8472-5C9A63DC7A6B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0AB5F-DEE6-4728-A376-651ACEC2B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99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0BCFA-082B-0B46-9940-C2368FC9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232634-1690-894B-B8B6-7F005BB2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21F91D-E458-4B5D-9277-94B56EEF81B5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FDDB9E-6373-534E-BB88-9C091585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430776-2FA4-C047-871B-822259FF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96050-46D5-4911-A93D-2B1BE9075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04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C4DA7-AD72-C648-91F2-0325091D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B0AAAD-B3A7-CD46-8C17-F7EB4212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21F91D-E458-4B5D-9277-94B56EEF81B5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C32FCD-386C-9649-AAB0-7E34EF6B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925927-EF19-BE49-B801-2DF3EBF4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96050-46D5-4911-A93D-2B1BE9075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62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D21F91D-E458-4B5D-9277-94B56EEF81B5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5E96050-46D5-4911-A93D-2B1BE9075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7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.wmf"/><Relationship Id="rId18" Type="http://schemas.openxmlformats.org/officeDocument/2006/relationships/oleObject" Target="../embeddings/oleObject56.bin"/><Relationship Id="rId26" Type="http://schemas.openxmlformats.org/officeDocument/2006/relationships/oleObject" Target="../embeddings/oleObject60.bin"/><Relationship Id="rId39" Type="http://schemas.openxmlformats.org/officeDocument/2006/relationships/oleObject" Target="../embeddings/oleObject68.bin"/><Relationship Id="rId21" Type="http://schemas.openxmlformats.org/officeDocument/2006/relationships/image" Target="../media/image60.wmf"/><Relationship Id="rId34" Type="http://schemas.openxmlformats.org/officeDocument/2006/relationships/oleObject" Target="../embeddings/oleObject65.bin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53.bin"/><Relationship Id="rId17" Type="http://schemas.openxmlformats.org/officeDocument/2006/relationships/image" Target="../media/image58.wmf"/><Relationship Id="rId25" Type="http://schemas.openxmlformats.org/officeDocument/2006/relationships/image" Target="../media/image41.wmf"/><Relationship Id="rId33" Type="http://schemas.openxmlformats.org/officeDocument/2006/relationships/image" Target="../media/image63.wmf"/><Relationship Id="rId38" Type="http://schemas.openxmlformats.org/officeDocument/2006/relationships/oleObject" Target="../embeddings/oleObject67.bin"/><Relationship Id="rId2" Type="http://schemas.openxmlformats.org/officeDocument/2006/relationships/oleObject" Target="../embeddings/oleObject48.bin"/><Relationship Id="rId16" Type="http://schemas.openxmlformats.org/officeDocument/2006/relationships/oleObject" Target="../embeddings/oleObject55.bin"/><Relationship Id="rId20" Type="http://schemas.openxmlformats.org/officeDocument/2006/relationships/oleObject" Target="../embeddings/oleObject57.bin"/><Relationship Id="rId29" Type="http://schemas.openxmlformats.org/officeDocument/2006/relationships/oleObject" Target="../embeddings/oleObject6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55.wmf"/><Relationship Id="rId24" Type="http://schemas.openxmlformats.org/officeDocument/2006/relationships/oleObject" Target="../embeddings/oleObject59.bin"/><Relationship Id="rId32" Type="http://schemas.openxmlformats.org/officeDocument/2006/relationships/oleObject" Target="../embeddings/oleObject64.bin"/><Relationship Id="rId37" Type="http://schemas.openxmlformats.org/officeDocument/2006/relationships/image" Target="../media/image65.wmf"/><Relationship Id="rId5" Type="http://schemas.openxmlformats.org/officeDocument/2006/relationships/image" Target="../media/image52.wmf"/><Relationship Id="rId15" Type="http://schemas.openxmlformats.org/officeDocument/2006/relationships/image" Target="../media/image57.wmf"/><Relationship Id="rId23" Type="http://schemas.openxmlformats.org/officeDocument/2006/relationships/image" Target="../media/image61.wmf"/><Relationship Id="rId28" Type="http://schemas.openxmlformats.org/officeDocument/2006/relationships/oleObject" Target="../embeddings/oleObject61.bin"/><Relationship Id="rId36" Type="http://schemas.openxmlformats.org/officeDocument/2006/relationships/oleObject" Target="../embeddings/oleObject66.bin"/><Relationship Id="rId10" Type="http://schemas.openxmlformats.org/officeDocument/2006/relationships/oleObject" Target="../embeddings/oleObject52.bin"/><Relationship Id="rId19" Type="http://schemas.openxmlformats.org/officeDocument/2006/relationships/image" Target="../media/image59.wmf"/><Relationship Id="rId31" Type="http://schemas.openxmlformats.org/officeDocument/2006/relationships/oleObject" Target="../embeddings/oleObject63.bin"/><Relationship Id="rId4" Type="http://schemas.openxmlformats.org/officeDocument/2006/relationships/oleObject" Target="../embeddings/oleObject49.bin"/><Relationship Id="rId9" Type="http://schemas.openxmlformats.org/officeDocument/2006/relationships/image" Target="../media/image54.wmf"/><Relationship Id="rId14" Type="http://schemas.openxmlformats.org/officeDocument/2006/relationships/oleObject" Target="../embeddings/oleObject54.bin"/><Relationship Id="rId22" Type="http://schemas.openxmlformats.org/officeDocument/2006/relationships/oleObject" Target="../embeddings/oleObject58.bin"/><Relationship Id="rId27" Type="http://schemas.openxmlformats.org/officeDocument/2006/relationships/image" Target="../media/image42.wmf"/><Relationship Id="rId30" Type="http://schemas.openxmlformats.org/officeDocument/2006/relationships/image" Target="../media/image62.wmf"/><Relationship Id="rId35" Type="http://schemas.openxmlformats.org/officeDocument/2006/relationships/image" Target="../media/image64.wmf"/><Relationship Id="rId8" Type="http://schemas.openxmlformats.org/officeDocument/2006/relationships/oleObject" Target="../embeddings/oleObject51.bin"/><Relationship Id="rId3" Type="http://schemas.openxmlformats.org/officeDocument/2006/relationships/image" Target="../media/image5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3" Type="http://schemas.openxmlformats.org/officeDocument/2006/relationships/image" Target="../media/image66.wmf"/><Relationship Id="rId7" Type="http://schemas.openxmlformats.org/officeDocument/2006/relationships/image" Target="../media/image68.wmf"/><Relationship Id="rId2" Type="http://schemas.openxmlformats.org/officeDocument/2006/relationships/oleObject" Target="../embeddings/oleObject6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1.bin"/><Relationship Id="rId5" Type="http://schemas.openxmlformats.org/officeDocument/2006/relationships/image" Target="../media/image67.wmf"/><Relationship Id="rId4" Type="http://schemas.openxmlformats.org/officeDocument/2006/relationships/oleObject" Target="../embeddings/oleObject70.bin"/><Relationship Id="rId9" Type="http://schemas.openxmlformats.org/officeDocument/2006/relationships/image" Target="../media/image6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13" Type="http://schemas.openxmlformats.org/officeDocument/2006/relationships/image" Target="../media/image75.wmf"/><Relationship Id="rId18" Type="http://schemas.openxmlformats.org/officeDocument/2006/relationships/oleObject" Target="../embeddings/oleObject81.bin"/><Relationship Id="rId26" Type="http://schemas.openxmlformats.org/officeDocument/2006/relationships/oleObject" Target="../embeddings/oleObject85.bin"/><Relationship Id="rId3" Type="http://schemas.openxmlformats.org/officeDocument/2006/relationships/image" Target="../media/image70.wmf"/><Relationship Id="rId21" Type="http://schemas.openxmlformats.org/officeDocument/2006/relationships/image" Target="../media/image79.wmf"/><Relationship Id="rId7" Type="http://schemas.openxmlformats.org/officeDocument/2006/relationships/image" Target="../media/image72.wmf"/><Relationship Id="rId12" Type="http://schemas.openxmlformats.org/officeDocument/2006/relationships/oleObject" Target="../embeddings/oleObject78.bin"/><Relationship Id="rId17" Type="http://schemas.openxmlformats.org/officeDocument/2006/relationships/image" Target="../media/image77.wmf"/><Relationship Id="rId25" Type="http://schemas.openxmlformats.org/officeDocument/2006/relationships/image" Target="../media/image81.wmf"/><Relationship Id="rId2" Type="http://schemas.openxmlformats.org/officeDocument/2006/relationships/oleObject" Target="../embeddings/oleObject73.bin"/><Relationship Id="rId16" Type="http://schemas.openxmlformats.org/officeDocument/2006/relationships/oleObject" Target="../embeddings/oleObject80.bin"/><Relationship Id="rId20" Type="http://schemas.openxmlformats.org/officeDocument/2006/relationships/oleObject" Target="../embeddings/oleObject82.bin"/><Relationship Id="rId29" Type="http://schemas.openxmlformats.org/officeDocument/2006/relationships/image" Target="../media/image83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74.wmf"/><Relationship Id="rId24" Type="http://schemas.openxmlformats.org/officeDocument/2006/relationships/oleObject" Target="../embeddings/oleObject84.bin"/><Relationship Id="rId5" Type="http://schemas.openxmlformats.org/officeDocument/2006/relationships/image" Target="../media/image71.wmf"/><Relationship Id="rId15" Type="http://schemas.openxmlformats.org/officeDocument/2006/relationships/image" Target="../media/image76.wmf"/><Relationship Id="rId23" Type="http://schemas.openxmlformats.org/officeDocument/2006/relationships/image" Target="../media/image80.wmf"/><Relationship Id="rId28" Type="http://schemas.openxmlformats.org/officeDocument/2006/relationships/oleObject" Target="../embeddings/oleObject86.bin"/><Relationship Id="rId10" Type="http://schemas.openxmlformats.org/officeDocument/2006/relationships/oleObject" Target="../embeddings/oleObject77.bin"/><Relationship Id="rId19" Type="http://schemas.openxmlformats.org/officeDocument/2006/relationships/image" Target="../media/image78.wmf"/><Relationship Id="rId31" Type="http://schemas.openxmlformats.org/officeDocument/2006/relationships/image" Target="../media/image84.wmf"/><Relationship Id="rId4" Type="http://schemas.openxmlformats.org/officeDocument/2006/relationships/oleObject" Target="../embeddings/oleObject74.bin"/><Relationship Id="rId9" Type="http://schemas.openxmlformats.org/officeDocument/2006/relationships/image" Target="../media/image73.wmf"/><Relationship Id="rId14" Type="http://schemas.openxmlformats.org/officeDocument/2006/relationships/oleObject" Target="../embeddings/oleObject79.bin"/><Relationship Id="rId22" Type="http://schemas.openxmlformats.org/officeDocument/2006/relationships/oleObject" Target="../embeddings/oleObject83.bin"/><Relationship Id="rId27" Type="http://schemas.openxmlformats.org/officeDocument/2006/relationships/image" Target="../media/image82.wmf"/><Relationship Id="rId30" Type="http://schemas.openxmlformats.org/officeDocument/2006/relationships/oleObject" Target="../embeddings/oleObject8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13" Type="http://schemas.openxmlformats.org/officeDocument/2006/relationships/image" Target="../media/image88.wmf"/><Relationship Id="rId3" Type="http://schemas.openxmlformats.org/officeDocument/2006/relationships/image" Target="../media/image85.wmf"/><Relationship Id="rId7" Type="http://schemas.openxmlformats.org/officeDocument/2006/relationships/image" Target="../media/image87.wmf"/><Relationship Id="rId12" Type="http://schemas.openxmlformats.org/officeDocument/2006/relationships/oleObject" Target="../embeddings/oleObject92.bin"/><Relationship Id="rId2" Type="http://schemas.openxmlformats.org/officeDocument/2006/relationships/oleObject" Target="../embeddings/oleObject88.bin"/><Relationship Id="rId16" Type="http://schemas.openxmlformats.org/officeDocument/2006/relationships/image" Target="../media/image89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0.bin"/><Relationship Id="rId5" Type="http://schemas.openxmlformats.org/officeDocument/2006/relationships/image" Target="../media/image86.wmf"/><Relationship Id="rId15" Type="http://schemas.openxmlformats.org/officeDocument/2006/relationships/oleObject" Target="../embeddings/oleObject93.bin"/><Relationship Id="rId10" Type="http://schemas.openxmlformats.org/officeDocument/2006/relationships/image" Target="../media/image88.wmf"/><Relationship Id="rId4" Type="http://schemas.openxmlformats.org/officeDocument/2006/relationships/oleObject" Target="../embeddings/oleObject89.bin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oleObject" Target="../embeddings/oleObject9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6.bin"/><Relationship Id="rId5" Type="http://schemas.openxmlformats.org/officeDocument/2006/relationships/image" Target="../media/image91.wmf"/><Relationship Id="rId4" Type="http://schemas.openxmlformats.org/officeDocument/2006/relationships/oleObject" Target="../embeddings/oleObject9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13" Type="http://schemas.openxmlformats.org/officeDocument/2006/relationships/image" Target="../media/image97.png"/><Relationship Id="rId3" Type="http://schemas.openxmlformats.org/officeDocument/2006/relationships/image" Target="../media/image92.wmf"/><Relationship Id="rId7" Type="http://schemas.openxmlformats.org/officeDocument/2006/relationships/image" Target="../media/image95.png"/><Relationship Id="rId12" Type="http://schemas.openxmlformats.org/officeDocument/2006/relationships/image" Target="../media/image96.png"/><Relationship Id="rId2" Type="http://schemas.openxmlformats.org/officeDocument/2006/relationships/oleObject" Target="../embeddings/oleObject9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wmf"/><Relationship Id="rId11" Type="http://schemas.openxmlformats.org/officeDocument/2006/relationships/image" Target="../media/image90.png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93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9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4.wmf"/><Relationship Id="rId7" Type="http://schemas.openxmlformats.org/officeDocument/2006/relationships/image" Target="../media/image100.png"/><Relationship Id="rId2" Type="http://schemas.openxmlformats.org/officeDocument/2006/relationships/oleObject" Target="../embeddings/oleObject9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9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18" Type="http://schemas.openxmlformats.org/officeDocument/2006/relationships/oleObject" Target="../embeddings/oleObject104.bin"/><Relationship Id="rId3" Type="http://schemas.openxmlformats.org/officeDocument/2006/relationships/image" Target="../media/image95.wmf"/><Relationship Id="rId7" Type="http://schemas.openxmlformats.org/officeDocument/2006/relationships/image" Target="../media/image97.wmf"/><Relationship Id="rId17" Type="http://schemas.openxmlformats.org/officeDocument/2006/relationships/image" Target="../media/image103.png"/><Relationship Id="rId2" Type="http://schemas.openxmlformats.org/officeDocument/2006/relationships/oleObject" Target="../embeddings/oleObject100.bin"/><Relationship Id="rId16" Type="http://schemas.openxmlformats.org/officeDocument/2006/relationships/image" Target="../media/image102.png"/><Relationship Id="rId20" Type="http://schemas.openxmlformats.org/officeDocument/2006/relationships/oleObject" Target="../embeddings/oleObject10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2.bin"/><Relationship Id="rId5" Type="http://schemas.openxmlformats.org/officeDocument/2006/relationships/image" Target="../media/image96.wmf"/><Relationship Id="rId15" Type="http://schemas.openxmlformats.org/officeDocument/2006/relationships/image" Target="../media/image99.png"/><Relationship Id="rId19" Type="http://schemas.openxmlformats.org/officeDocument/2006/relationships/image" Target="../media/image104.wmf"/><Relationship Id="rId4" Type="http://schemas.openxmlformats.org/officeDocument/2006/relationships/oleObject" Target="../embeddings/oleObject101.bin"/><Relationship Id="rId9" Type="http://schemas.openxmlformats.org/officeDocument/2006/relationships/image" Target="../media/image98.wmf"/><Relationship Id="rId14" Type="http://schemas.openxmlformats.org/officeDocument/2006/relationships/image" Target="../media/image10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13" Type="http://schemas.openxmlformats.org/officeDocument/2006/relationships/image" Target="../media/image110.wmf"/><Relationship Id="rId3" Type="http://schemas.openxmlformats.org/officeDocument/2006/relationships/image" Target="../media/image105.wmf"/><Relationship Id="rId7" Type="http://schemas.openxmlformats.org/officeDocument/2006/relationships/image" Target="../media/image107.wmf"/><Relationship Id="rId12" Type="http://schemas.openxmlformats.org/officeDocument/2006/relationships/oleObject" Target="../embeddings/oleObject111.bin"/><Relationship Id="rId2" Type="http://schemas.openxmlformats.org/officeDocument/2006/relationships/oleObject" Target="../embeddings/oleObject10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8.bin"/><Relationship Id="rId11" Type="http://schemas.openxmlformats.org/officeDocument/2006/relationships/image" Target="../media/image109.wmf"/><Relationship Id="rId5" Type="http://schemas.openxmlformats.org/officeDocument/2006/relationships/image" Target="../media/image106.wmf"/><Relationship Id="rId15" Type="http://schemas.openxmlformats.org/officeDocument/2006/relationships/image" Target="../media/image111.wmf"/><Relationship Id="rId10" Type="http://schemas.openxmlformats.org/officeDocument/2006/relationships/oleObject" Target="../embeddings/oleObject110.bin"/><Relationship Id="rId4" Type="http://schemas.openxmlformats.org/officeDocument/2006/relationships/oleObject" Target="../embeddings/oleObject107.bin"/><Relationship Id="rId9" Type="http://schemas.openxmlformats.org/officeDocument/2006/relationships/image" Target="../media/image108.wmf"/><Relationship Id="rId14" Type="http://schemas.openxmlformats.org/officeDocument/2006/relationships/oleObject" Target="../embeddings/oleObject11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3" Type="http://schemas.openxmlformats.org/officeDocument/2006/relationships/image" Target="../media/image24.wmf"/><Relationship Id="rId7" Type="http://schemas.openxmlformats.org/officeDocument/2006/relationships/image" Target="../media/image31.wmf"/><Relationship Id="rId2" Type="http://schemas.openxmlformats.org/officeDocument/2006/relationships/oleObject" Target="../embeddings/oleObject11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5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14.bin"/><Relationship Id="rId9" Type="http://schemas.openxmlformats.org/officeDocument/2006/relationships/image" Target="../media/image3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7" Type="http://schemas.openxmlformats.org/officeDocument/2006/relationships/image" Target="../media/image113.png"/><Relationship Id="rId2" Type="http://schemas.openxmlformats.org/officeDocument/2006/relationships/oleObject" Target="../embeddings/oleObject11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1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Relationship Id="rId9" Type="http://schemas.openxmlformats.org/officeDocument/2006/relationships/image" Target="../media/image89.w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wmf"/><Relationship Id="rId18" Type="http://schemas.openxmlformats.org/officeDocument/2006/relationships/oleObject" Target="../embeddings/oleObject9.bin"/><Relationship Id="rId26" Type="http://schemas.openxmlformats.org/officeDocument/2006/relationships/oleObject" Target="../embeddings/oleObject13.bin"/><Relationship Id="rId3" Type="http://schemas.openxmlformats.org/officeDocument/2006/relationships/image" Target="../media/image5.wmf"/><Relationship Id="rId21" Type="http://schemas.openxmlformats.org/officeDocument/2006/relationships/image" Target="../media/image14.emf"/><Relationship Id="rId34" Type="http://schemas.openxmlformats.org/officeDocument/2006/relationships/image" Target="../media/image20.wmf"/><Relationship Id="rId7" Type="http://schemas.openxmlformats.org/officeDocument/2006/relationships/image" Target="../media/image7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2.emf"/><Relationship Id="rId25" Type="http://schemas.openxmlformats.org/officeDocument/2006/relationships/image" Target="../media/image16.emf"/><Relationship Id="rId33" Type="http://schemas.openxmlformats.org/officeDocument/2006/relationships/oleObject" Target="../embeddings/oleObject17.bin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29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9.wmf"/><Relationship Id="rId24" Type="http://schemas.openxmlformats.org/officeDocument/2006/relationships/oleObject" Target="../embeddings/oleObject12.bin"/><Relationship Id="rId32" Type="http://schemas.openxmlformats.org/officeDocument/2006/relationships/image" Target="../media/image19.wmf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23" Type="http://schemas.openxmlformats.org/officeDocument/2006/relationships/image" Target="../media/image15.emf"/><Relationship Id="rId28" Type="http://schemas.openxmlformats.org/officeDocument/2006/relationships/image" Target="../media/image17.wmf"/><Relationship Id="rId36" Type="http://schemas.openxmlformats.org/officeDocument/2006/relationships/image" Target="../media/image21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3.wmf"/><Relationship Id="rId31" Type="http://schemas.openxmlformats.org/officeDocument/2006/relationships/oleObject" Target="../embeddings/oleObject16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Relationship Id="rId27" Type="http://schemas.openxmlformats.org/officeDocument/2006/relationships/oleObject" Target="../embeddings/oleObject14.bin"/><Relationship Id="rId30" Type="http://schemas.openxmlformats.org/officeDocument/2006/relationships/image" Target="../media/image18.wmf"/><Relationship Id="rId35" Type="http://schemas.openxmlformats.org/officeDocument/2006/relationships/oleObject" Target="../embeddings/oleObject18.bin"/><Relationship Id="rId8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4.bin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32.bin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5" Type="http://schemas.openxmlformats.org/officeDocument/2006/relationships/image" Target="../media/image36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33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37.wmf"/><Relationship Id="rId7" Type="http://schemas.openxmlformats.org/officeDocument/2006/relationships/image" Target="../media/image39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46.wmf"/><Relationship Id="rId18" Type="http://schemas.openxmlformats.org/officeDocument/2006/relationships/oleObject" Target="../embeddings/oleObject46.bin"/><Relationship Id="rId3" Type="http://schemas.openxmlformats.org/officeDocument/2006/relationships/image" Target="../media/image41.wmf"/><Relationship Id="rId21" Type="http://schemas.openxmlformats.org/officeDocument/2006/relationships/image" Target="../media/image50.wmf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48.wmf"/><Relationship Id="rId2" Type="http://schemas.openxmlformats.org/officeDocument/2006/relationships/oleObject" Target="../embeddings/oleObject38.bin"/><Relationship Id="rId16" Type="http://schemas.openxmlformats.org/officeDocument/2006/relationships/oleObject" Target="../embeddings/oleObject45.bin"/><Relationship Id="rId20" Type="http://schemas.openxmlformats.org/officeDocument/2006/relationships/oleObject" Target="../embeddings/oleObject4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5" Type="http://schemas.openxmlformats.org/officeDocument/2006/relationships/image" Target="../media/image47.wmf"/><Relationship Id="rId10" Type="http://schemas.openxmlformats.org/officeDocument/2006/relationships/oleObject" Target="../embeddings/oleObject42.bin"/><Relationship Id="rId19" Type="http://schemas.openxmlformats.org/officeDocument/2006/relationships/image" Target="../media/image49.w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4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1" name="文本框 4"/>
          <p:cNvSpPr txBox="1"/>
          <p:nvPr/>
        </p:nvSpPr>
        <p:spPr>
          <a:xfrm>
            <a:off x="529267" y="1324789"/>
            <a:ext cx="7110410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1.4   </a:t>
            </a:r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分块矩阵的定义及运算</a:t>
            </a:r>
            <a:endParaRPr lang="zh-CN" altLang="en-US" sz="3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5"/>
          <p:cNvSpPr txBox="1"/>
          <p:nvPr/>
        </p:nvSpPr>
        <p:spPr>
          <a:xfrm>
            <a:off x="2924058" y="2174866"/>
            <a:ext cx="4511939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一、矩阵的分块</a:t>
            </a:r>
          </a:p>
        </p:txBody>
      </p:sp>
      <p:sp>
        <p:nvSpPr>
          <p:cNvPr id="23" name="文本框 5"/>
          <p:cNvSpPr txBox="1"/>
          <p:nvPr/>
        </p:nvSpPr>
        <p:spPr>
          <a:xfrm>
            <a:off x="2924058" y="2695537"/>
            <a:ext cx="4511939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二、分块矩阵的运算</a:t>
            </a:r>
          </a:p>
        </p:txBody>
      </p:sp>
      <p:sp>
        <p:nvSpPr>
          <p:cNvPr id="24" name="文本框 5"/>
          <p:cNvSpPr txBox="1"/>
          <p:nvPr/>
        </p:nvSpPr>
        <p:spPr>
          <a:xfrm>
            <a:off x="2924058" y="3216208"/>
            <a:ext cx="4511939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三、分块对角矩阵</a:t>
            </a:r>
          </a:p>
        </p:txBody>
      </p:sp>
      <p:sp>
        <p:nvSpPr>
          <p:cNvPr id="30" name="文本框 5"/>
          <p:cNvSpPr txBox="1"/>
          <p:nvPr/>
        </p:nvSpPr>
        <p:spPr>
          <a:xfrm>
            <a:off x="2950881" y="3758829"/>
            <a:ext cx="4511939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四、小结</a:t>
            </a:r>
          </a:p>
        </p:txBody>
      </p:sp>
    </p:spTree>
    <p:extLst>
      <p:ext uri="{BB962C8B-B14F-4D97-AF65-F5344CB8AC3E}">
        <p14:creationId xmlns:p14="http://schemas.microsoft.com/office/powerpoint/2010/main" val="93371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3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750318" y="2990900"/>
            <a:ext cx="4350440" cy="1008000"/>
            <a:chOff x="2173501" y="1096112"/>
            <a:chExt cx="5800587" cy="1008000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3495021"/>
                </p:ext>
              </p:extLst>
            </p:nvPr>
          </p:nvGraphicFramePr>
          <p:xfrm>
            <a:off x="2173501" y="1314221"/>
            <a:ext cx="1595438" cy="503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723600" imgH="228600" progId="Equation.DSMT4">
                    <p:embed/>
                  </p:oleObj>
                </mc:Choice>
                <mc:Fallback>
                  <p:oleObj name="Equation" r:id="rId2" imgW="723600" imgH="228600" progId="Equation.DSMT4">
                    <p:embed/>
                    <p:pic>
                      <p:nvPicPr>
                        <p:cNvPr id="0" name="对象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3501" y="1314221"/>
                          <a:ext cx="1595438" cy="503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4907117"/>
                </p:ext>
              </p:extLst>
            </p:nvPr>
          </p:nvGraphicFramePr>
          <p:xfrm>
            <a:off x="3718088" y="1096112"/>
            <a:ext cx="4256000" cy="10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930320" imgH="457200" progId="Equation.DSMT4">
                    <p:embed/>
                  </p:oleObj>
                </mc:Choice>
                <mc:Fallback>
                  <p:oleObj name="Equation" r:id="rId4" imgW="1930320" imgH="457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718088" y="1096112"/>
                          <a:ext cx="4256000" cy="1008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918340"/>
              </p:ext>
            </p:extLst>
          </p:nvPr>
        </p:nvGraphicFramePr>
        <p:xfrm>
          <a:off x="6072137" y="2943765"/>
          <a:ext cx="1301981" cy="1157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85800" imgH="457200" progId="Equation.DSMT4">
                  <p:embed/>
                </p:oleObj>
              </mc:Choice>
              <mc:Fallback>
                <p:oleObj name="Equation" r:id="rId6" imgW="6858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72137" y="2943765"/>
                        <a:ext cx="1301981" cy="11573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1935539" y="4216384"/>
            <a:ext cx="3040259" cy="1072054"/>
            <a:chOff x="2314789" y="2632681"/>
            <a:chExt cx="4053678" cy="1072054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2625149"/>
                </p:ext>
              </p:extLst>
            </p:nvPr>
          </p:nvGraphicFramePr>
          <p:xfrm>
            <a:off x="2314789" y="2935631"/>
            <a:ext cx="1231900" cy="503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558720" imgH="228600" progId="Equation.DSMT4">
                    <p:embed/>
                  </p:oleObj>
                </mc:Choice>
                <mc:Fallback>
                  <p:oleObj name="Equation" r:id="rId8" imgW="558720" imgH="228600" progId="Equation.DSMT4">
                    <p:embed/>
                    <p:pic>
                      <p:nvPicPr>
                        <p:cNvPr id="0" name="对象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4789" y="2935631"/>
                          <a:ext cx="1231900" cy="503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4556034"/>
                </p:ext>
              </p:extLst>
            </p:nvPr>
          </p:nvGraphicFramePr>
          <p:xfrm>
            <a:off x="3450098" y="2632681"/>
            <a:ext cx="2918369" cy="10720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244520" imgH="457200" progId="Equation.DSMT4">
                    <p:embed/>
                  </p:oleObj>
                </mc:Choice>
                <mc:Fallback>
                  <p:oleObj name="Equation" r:id="rId10" imgW="1244520" imgH="457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450098" y="2632681"/>
                          <a:ext cx="2918369" cy="10720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997490"/>
              </p:ext>
            </p:extLst>
          </p:nvPr>
        </p:nvGraphicFramePr>
        <p:xfrm>
          <a:off x="4858080" y="4169250"/>
          <a:ext cx="1171931" cy="1222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83920" imgH="457200" progId="Equation.DSMT4">
                  <p:embed/>
                </p:oleObj>
              </mc:Choice>
              <mc:Fallback>
                <p:oleObj name="Equation" r:id="rId12" imgW="5839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858080" y="4169250"/>
                        <a:ext cx="1171931" cy="12228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584660"/>
              </p:ext>
            </p:extLst>
          </p:nvPr>
        </p:nvGraphicFramePr>
        <p:xfrm>
          <a:off x="1974724" y="4223455"/>
          <a:ext cx="2349000" cy="208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71600" imgH="914400" progId="Equation.DSMT4">
                  <p:embed/>
                </p:oleObj>
              </mc:Choice>
              <mc:Fallback>
                <p:oleObj name="Equation" r:id="rId14" imgW="13716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74724" y="4223455"/>
                        <a:ext cx="2349000" cy="208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38683"/>
              </p:ext>
            </p:extLst>
          </p:nvPr>
        </p:nvGraphicFramePr>
        <p:xfrm>
          <a:off x="2704454" y="4238511"/>
          <a:ext cx="681351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19040" imgH="431640" progId="Equation.DSMT4">
                  <p:embed/>
                </p:oleObj>
              </mc:Choice>
              <mc:Fallback>
                <p:oleObj name="Equation" r:id="rId16" imgW="4190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704454" y="4238511"/>
                        <a:ext cx="681351" cy="93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225395"/>
              </p:ext>
            </p:extLst>
          </p:nvPr>
        </p:nvGraphicFramePr>
        <p:xfrm>
          <a:off x="3590020" y="4238511"/>
          <a:ext cx="557471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42720" imgH="431640" progId="Equation.DSMT4">
                  <p:embed/>
                </p:oleObj>
              </mc:Choice>
              <mc:Fallback>
                <p:oleObj name="Equation" r:id="rId18" imgW="3427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590020" y="4238511"/>
                        <a:ext cx="557471" cy="93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2583"/>
              </p:ext>
            </p:extLst>
          </p:nvPr>
        </p:nvGraphicFramePr>
        <p:xfrm>
          <a:off x="2694130" y="5256607"/>
          <a:ext cx="702000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31640" imgH="431640" progId="Equation.DSMT4">
                  <p:embed/>
                </p:oleObj>
              </mc:Choice>
              <mc:Fallback>
                <p:oleObj name="Equation" r:id="rId20" imgW="4316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694130" y="5256607"/>
                        <a:ext cx="702000" cy="93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695296"/>
              </p:ext>
            </p:extLst>
          </p:nvPr>
        </p:nvGraphicFramePr>
        <p:xfrm>
          <a:off x="3610691" y="5265543"/>
          <a:ext cx="515541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17160" imgH="431640" progId="Equation.DSMT4">
                  <p:embed/>
                </p:oleObj>
              </mc:Choice>
              <mc:Fallback>
                <p:oleObj name="Equation" r:id="rId22" imgW="3171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610691" y="5265543"/>
                        <a:ext cx="515541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306077"/>
              </p:ext>
            </p:extLst>
          </p:nvPr>
        </p:nvGraphicFramePr>
        <p:xfrm>
          <a:off x="4313493" y="785737"/>
          <a:ext cx="234315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124080" imgH="2082600" progId="Equation.DSMT4">
                  <p:embed/>
                </p:oleObj>
              </mc:Choice>
              <mc:Fallback>
                <p:oleObj name="Equation" r:id="rId24" imgW="3124080" imgH="20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3493" y="785737"/>
                        <a:ext cx="2343150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657911"/>
              </p:ext>
            </p:extLst>
          </p:nvPr>
        </p:nvGraphicFramePr>
        <p:xfrm>
          <a:off x="2034637" y="791012"/>
          <a:ext cx="2219325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958840" imgH="2082600" progId="Equation.DSMT4">
                  <p:embed/>
                </p:oleObj>
              </mc:Choice>
              <mc:Fallback>
                <p:oleObj name="Equation" r:id="rId26" imgW="2958840" imgH="20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4637" y="791012"/>
                        <a:ext cx="2219325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2545238" y="718265"/>
            <a:ext cx="1562493" cy="2138337"/>
            <a:chOff x="3827542" y="846869"/>
            <a:chExt cx="2083324" cy="2138337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3827542" y="1961017"/>
              <a:ext cx="2083324" cy="0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4947182" y="846869"/>
              <a:ext cx="0" cy="2138337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直接连接符 29"/>
          <p:cNvCxnSpPr/>
          <p:nvPr/>
        </p:nvCxnSpPr>
        <p:spPr>
          <a:xfrm>
            <a:off x="4788728" y="1787434"/>
            <a:ext cx="1757621" cy="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773095" y="823203"/>
            <a:ext cx="0" cy="2018419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1950110" y="2964421"/>
            <a:ext cx="2419215" cy="1157287"/>
            <a:chOff x="2356046" y="4152197"/>
            <a:chExt cx="3225620" cy="1157287"/>
          </a:xfrm>
        </p:grpSpPr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5900344"/>
                </p:ext>
              </p:extLst>
            </p:nvPr>
          </p:nvGraphicFramePr>
          <p:xfrm>
            <a:off x="2356046" y="4424445"/>
            <a:ext cx="1595438" cy="504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723600" imgH="228600" progId="Equation.DSMT4">
                    <p:embed/>
                  </p:oleObj>
                </mc:Choice>
                <mc:Fallback>
                  <p:oleObj name="Equation" r:id="rId28" imgW="723600" imgH="228600" progId="Equation.DSMT4">
                    <p:embed/>
                    <p:pic>
                      <p:nvPicPr>
                        <p:cNvPr id="0" name="对象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6046" y="4424445"/>
                          <a:ext cx="1595438" cy="504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1074670"/>
                </p:ext>
              </p:extLst>
            </p:nvPr>
          </p:nvGraphicFramePr>
          <p:xfrm>
            <a:off x="3846528" y="4152197"/>
            <a:ext cx="1735138" cy="1157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685800" imgH="457200" progId="Equation.DSMT4">
                    <p:embed/>
                  </p:oleObj>
                </mc:Choice>
                <mc:Fallback>
                  <p:oleObj name="Equation" r:id="rId29" imgW="685800" imgH="457200" progId="Equation.DSMT4">
                    <p:embed/>
                    <p:pic>
                      <p:nvPicPr>
                        <p:cNvPr id="0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6528" y="4152197"/>
                          <a:ext cx="1735138" cy="1157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" name="组合 34"/>
          <p:cNvGrpSpPr/>
          <p:nvPr/>
        </p:nvGrpSpPr>
        <p:grpSpPr>
          <a:xfrm>
            <a:off x="4518898" y="2936169"/>
            <a:ext cx="2096396" cy="1223962"/>
            <a:chOff x="2043260" y="5951734"/>
            <a:chExt cx="2795195" cy="1223962"/>
          </a:xfrm>
        </p:grpSpPr>
        <p:graphicFrame>
          <p:nvGraphicFramePr>
            <p:cNvPr id="33" name="对象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1245897"/>
                </p:ext>
              </p:extLst>
            </p:nvPr>
          </p:nvGraphicFramePr>
          <p:xfrm>
            <a:off x="2043260" y="6234391"/>
            <a:ext cx="1233488" cy="504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558720" imgH="228600" progId="Equation.DSMT4">
                    <p:embed/>
                  </p:oleObj>
                </mc:Choice>
                <mc:Fallback>
                  <p:oleObj name="Equation" r:id="rId31" imgW="558720" imgH="228600" progId="Equation.DSMT4">
                    <p:embed/>
                    <p:pic>
                      <p:nvPicPr>
                        <p:cNvPr id="0" name="对象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3260" y="6234391"/>
                          <a:ext cx="1233488" cy="504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9910129"/>
                </p:ext>
              </p:extLst>
            </p:nvPr>
          </p:nvGraphicFramePr>
          <p:xfrm>
            <a:off x="3276355" y="5951734"/>
            <a:ext cx="1562100" cy="1223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583920" imgH="457200" progId="Equation.DSMT4">
                    <p:embed/>
                  </p:oleObj>
                </mc:Choice>
                <mc:Fallback>
                  <p:oleObj name="Equation" r:id="rId32" imgW="583920" imgH="457200" progId="Equation.DSMT4">
                    <p:embed/>
                    <p:pic>
                      <p:nvPicPr>
                        <p:cNvPr id="0" name="对象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6355" y="5951734"/>
                          <a:ext cx="1562100" cy="1223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303193"/>
              </p:ext>
            </p:extLst>
          </p:nvPr>
        </p:nvGraphicFramePr>
        <p:xfrm>
          <a:off x="2939277" y="4463821"/>
          <a:ext cx="379809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15640" imgH="228600" progId="Equation.DSMT4">
                  <p:embed/>
                </p:oleObj>
              </mc:Choice>
              <mc:Fallback>
                <p:oleObj name="Equation" r:id="rId34" imgW="215640" imgH="228600" progId="Equation.DSMT4">
                  <p:embed/>
                  <p:pic>
                    <p:nvPicPr>
                      <p:cNvPr id="0" name="对象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9277" y="4463821"/>
                        <a:ext cx="379809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759327"/>
              </p:ext>
            </p:extLst>
          </p:nvPr>
        </p:nvGraphicFramePr>
        <p:xfrm>
          <a:off x="3729548" y="4478501"/>
          <a:ext cx="248841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126720" imgH="164880" progId="Equation.DSMT4">
                  <p:embed/>
                </p:oleObj>
              </mc:Choice>
              <mc:Fallback>
                <p:oleObj name="Equation" r:id="rId36" imgW="126720" imgH="164880" progId="Equation.DSMT4">
                  <p:embed/>
                  <p:pic>
                    <p:nvPicPr>
                      <p:cNvPr id="0" name="对象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9548" y="4478501"/>
                        <a:ext cx="248841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816329"/>
              </p:ext>
            </p:extLst>
          </p:nvPr>
        </p:nvGraphicFramePr>
        <p:xfrm>
          <a:off x="2614975" y="5476482"/>
          <a:ext cx="1196579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723600" imgH="228600" progId="Equation.DSMT4">
                  <p:embed/>
                </p:oleObj>
              </mc:Choice>
              <mc:Fallback>
                <p:oleObj name="Equation" r:id="rId38" imgW="723600" imgH="228600" progId="Equation.DSMT4">
                  <p:embed/>
                  <p:pic>
                    <p:nvPicPr>
                      <p:cNvPr id="0" name="对象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975" y="5476482"/>
                        <a:ext cx="1196579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37274"/>
              </p:ext>
            </p:extLst>
          </p:nvPr>
        </p:nvGraphicFramePr>
        <p:xfrm>
          <a:off x="3385071" y="5419921"/>
          <a:ext cx="925116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558720" imgH="228600" progId="Equation.DSMT4">
                  <p:embed/>
                </p:oleObj>
              </mc:Choice>
              <mc:Fallback>
                <p:oleObj name="Equation" r:id="rId39" imgW="558720" imgH="228600" progId="Equation.DSMT4">
                  <p:embed/>
                  <p:pic>
                    <p:nvPicPr>
                      <p:cNvPr id="0" name="对象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5071" y="5419921"/>
                        <a:ext cx="925116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545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482451" y="1251409"/>
            <a:ext cx="26981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分块矩阵的转置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482451" y="3729953"/>
            <a:ext cx="580990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b="1" dirty="0">
                <a:effectLst/>
                <a:latin typeface="微软雅黑" pitchFamily="34" charset="-122"/>
                <a:ea typeface="微软雅黑" pitchFamily="34" charset="-122"/>
              </a:rPr>
              <a:t>分块矩阵的转置为先大转置，而后小转置</a:t>
            </a:r>
            <a:r>
              <a:rPr lang="en-US" altLang="zh-CN" sz="2400" b="1" dirty="0">
                <a:effectLst/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18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48C0D1DA-AC86-EA46-9251-32ABBA03EAF2}"/>
              </a:ext>
            </a:extLst>
          </p:cNvPr>
          <p:cNvGrpSpPr/>
          <p:nvPr/>
        </p:nvGrpSpPr>
        <p:grpSpPr>
          <a:xfrm>
            <a:off x="4236367" y="1875753"/>
            <a:ext cx="2789635" cy="1550176"/>
            <a:chOff x="4236367" y="1875753"/>
            <a:chExt cx="2789635" cy="1550176"/>
          </a:xfrm>
        </p:grpSpPr>
        <p:grpSp>
          <p:nvGrpSpPr>
            <p:cNvPr id="13" name="Group 8"/>
            <p:cNvGrpSpPr>
              <a:grpSpLocks/>
            </p:cNvGrpSpPr>
            <p:nvPr/>
          </p:nvGrpSpPr>
          <p:grpSpPr bwMode="auto">
            <a:xfrm>
              <a:off x="4236367" y="1875753"/>
              <a:ext cx="2789635" cy="1549400"/>
              <a:chOff x="2605" y="2126"/>
              <a:chExt cx="2343" cy="976"/>
            </a:xfrm>
          </p:grpSpPr>
          <p:graphicFrame>
            <p:nvGraphicFramePr>
              <p:cNvPr id="14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23221423"/>
                  </p:ext>
                </p:extLst>
              </p:nvPr>
            </p:nvGraphicFramePr>
            <p:xfrm>
              <a:off x="2956" y="2126"/>
              <a:ext cx="1992" cy="9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3162240" imgH="1549080" progId="Equation.DSMT4">
                      <p:embed/>
                    </p:oleObj>
                  </mc:Choice>
                  <mc:Fallback>
                    <p:oleObj name="Equation" r:id="rId2" imgW="3162240" imgH="15490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56" y="2126"/>
                            <a:ext cx="1992" cy="9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" name="Rectangle 10"/>
              <p:cNvSpPr>
                <a:spLocks noChangeArrowheads="1"/>
              </p:cNvSpPr>
              <p:nvPr/>
            </p:nvSpPr>
            <p:spPr bwMode="auto">
              <a:xfrm>
                <a:off x="2605" y="2468"/>
                <a:ext cx="411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zh-CN" altLang="en-US" sz="2400" b="1">
                    <a:effectLst/>
                    <a:latin typeface="微软雅黑" pitchFamily="34" charset="-122"/>
                    <a:ea typeface="微软雅黑" pitchFamily="34" charset="-122"/>
                  </a:rPr>
                  <a:t>则</a:t>
                </a:r>
              </a:p>
            </p:txBody>
          </p:sp>
        </p:grp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5334244"/>
                </p:ext>
              </p:extLst>
            </p:nvPr>
          </p:nvGraphicFramePr>
          <p:xfrm>
            <a:off x="5414110" y="1889229"/>
            <a:ext cx="1390650" cy="153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854000" imgH="1536480" progId="Equation.DSMT4">
                    <p:embed/>
                  </p:oleObj>
                </mc:Choice>
                <mc:Fallback>
                  <p:oleObj name="Equation" r:id="rId4" imgW="1854000" imgH="1536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4110" y="1889229"/>
                          <a:ext cx="1390650" cy="1536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" name="Text Box 13">
            <a:extLst>
              <a:ext uri="{FF2B5EF4-FFF2-40B4-BE49-F238E27FC236}">
                <a16:creationId xmlns:a16="http://schemas.microsoft.com/office/drawing/2014/main" id="{5B479CBE-054A-CD40-B882-69235DB72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6367" y="1283573"/>
            <a:ext cx="44453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（大块小块一起转）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EE96D92-99E9-3947-9417-0EFEDD4AF424}"/>
              </a:ext>
            </a:extLst>
          </p:cNvPr>
          <p:cNvGrpSpPr/>
          <p:nvPr/>
        </p:nvGrpSpPr>
        <p:grpSpPr>
          <a:xfrm>
            <a:off x="5414110" y="1833428"/>
            <a:ext cx="1598945" cy="1593579"/>
            <a:chOff x="5414110" y="1833428"/>
            <a:chExt cx="1598945" cy="1593579"/>
          </a:xfrm>
        </p:grpSpPr>
        <p:graphicFrame>
          <p:nvGraphicFramePr>
            <p:cNvPr id="35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64548"/>
                </p:ext>
              </p:extLst>
            </p:nvPr>
          </p:nvGraphicFramePr>
          <p:xfrm>
            <a:off x="5414110" y="1928407"/>
            <a:ext cx="1390650" cy="149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854000" imgH="1498320" progId="Equation.DSMT4">
                    <p:embed/>
                  </p:oleObj>
                </mc:Choice>
                <mc:Fallback>
                  <p:oleObj name="Equation" r:id="rId6" imgW="1854000" imgH="14983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4110" y="1928407"/>
                          <a:ext cx="1390650" cy="149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9685FAB-BCEE-6F43-8D58-FF68CB23650D}"/>
                </a:ext>
              </a:extLst>
            </p:cNvPr>
            <p:cNvSpPr txBox="1"/>
            <p:nvPr/>
          </p:nvSpPr>
          <p:spPr>
            <a:xfrm>
              <a:off x="5902051" y="2884432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83B0214A-FB1A-4247-B1FB-B5E8B666A6DD}"/>
                </a:ext>
              </a:extLst>
            </p:cNvPr>
            <p:cNvSpPr txBox="1"/>
            <p:nvPr/>
          </p:nvSpPr>
          <p:spPr>
            <a:xfrm>
              <a:off x="6459057" y="2448884"/>
              <a:ext cx="553998" cy="40011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1C6B046-D454-4249-B4AE-9B2592C0FB10}"/>
                </a:ext>
              </a:extLst>
            </p:cNvPr>
            <p:cNvSpPr txBox="1"/>
            <p:nvPr/>
          </p:nvSpPr>
          <p:spPr>
            <a:xfrm>
              <a:off x="5902051" y="1833428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6CFB864-F8F2-DB4A-80ED-F748C08B8900}"/>
                </a:ext>
              </a:extLst>
            </p:cNvPr>
            <p:cNvSpPr txBox="1"/>
            <p:nvPr/>
          </p:nvSpPr>
          <p:spPr>
            <a:xfrm>
              <a:off x="5414110" y="2425608"/>
              <a:ext cx="553998" cy="40011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4F780B78-3F96-7046-8E09-81F74DEE4267}"/>
              </a:ext>
            </a:extLst>
          </p:cNvPr>
          <p:cNvGrpSpPr/>
          <p:nvPr/>
        </p:nvGrpSpPr>
        <p:grpSpPr>
          <a:xfrm>
            <a:off x="1874026" y="1795426"/>
            <a:ext cx="2181225" cy="1641743"/>
            <a:chOff x="1868091" y="1914715"/>
            <a:chExt cx="2181225" cy="1641743"/>
          </a:xfrm>
        </p:grpSpPr>
        <p:graphicFrame>
          <p:nvGraphicFramePr>
            <p:cNvPr id="1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1286723"/>
                </p:ext>
              </p:extLst>
            </p:nvPr>
          </p:nvGraphicFramePr>
          <p:xfrm>
            <a:off x="1868091" y="2007058"/>
            <a:ext cx="2181225" cy="154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908080" imgH="1549080" progId="Equation.DSMT4">
                    <p:embed/>
                  </p:oleObj>
                </mc:Choice>
                <mc:Fallback>
                  <p:oleObj name="Equation" r:id="rId8" imgW="2908080" imgH="1549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8091" y="2007058"/>
                          <a:ext cx="2181225" cy="154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10D0928-F008-2141-973D-8F23826DC345}"/>
                </a:ext>
              </a:extLst>
            </p:cNvPr>
            <p:cNvSpPr txBox="1"/>
            <p:nvPr/>
          </p:nvSpPr>
          <p:spPr>
            <a:xfrm>
              <a:off x="2933137" y="2981122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F474593-4D7A-6C4D-A83F-4E375E848B64}"/>
                </a:ext>
              </a:extLst>
            </p:cNvPr>
            <p:cNvSpPr txBox="1"/>
            <p:nvPr/>
          </p:nvSpPr>
          <p:spPr>
            <a:xfrm>
              <a:off x="3495318" y="2545431"/>
              <a:ext cx="553998" cy="40011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31C84CB9-69C7-EE4C-AB2A-D5B00FC3B8E6}"/>
                </a:ext>
              </a:extLst>
            </p:cNvPr>
            <p:cNvSpPr txBox="1"/>
            <p:nvPr/>
          </p:nvSpPr>
          <p:spPr>
            <a:xfrm>
              <a:off x="2933138" y="1914715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F72A3DF2-C7BC-384A-AE53-06BC1119523B}"/>
                </a:ext>
              </a:extLst>
            </p:cNvPr>
            <p:cNvSpPr txBox="1"/>
            <p:nvPr/>
          </p:nvSpPr>
          <p:spPr>
            <a:xfrm>
              <a:off x="2428844" y="2549575"/>
              <a:ext cx="553998" cy="40011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3940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1527799" y="1407331"/>
            <a:ext cx="44342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chemeClr val="accent1"/>
                </a:solidFill>
                <a:effectLst/>
                <a:latin typeface="微软雅黑" pitchFamily="34" charset="-122"/>
                <a:ea typeface="微软雅黑" pitchFamily="34" charset="-122"/>
              </a:rPr>
              <a:t>例</a:t>
            </a:r>
            <a:r>
              <a:rPr kumimoji="1" lang="en-US" altLang="zh-CN" sz="2400" b="1" dirty="0">
                <a:solidFill>
                  <a:schemeClr val="accent1"/>
                </a:solidFill>
                <a:effectLst/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1" lang="en-US" altLang="zh-CN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b="1" dirty="0">
                <a:solidFill>
                  <a:schemeClr val="accent1"/>
                </a:solidFill>
                <a:effectLst/>
                <a:latin typeface="微软雅黑" pitchFamily="34" charset="-122"/>
                <a:ea typeface="微软雅黑" pitchFamily="34" charset="-122"/>
              </a:rPr>
              <a:t>  </a:t>
            </a:r>
            <a:r>
              <a:rPr kumimoji="1" lang="zh-CN" altLang="en-US" sz="2400" b="1" dirty="0">
                <a:effectLst/>
                <a:latin typeface="微软雅黑" pitchFamily="34" charset="-122"/>
                <a:ea typeface="微软雅黑" pitchFamily="34" charset="-122"/>
              </a:rPr>
              <a:t>设                       ，求    </a:t>
            </a:r>
            <a:r>
              <a:rPr kumimoji="1" lang="en-US" altLang="zh-CN" sz="2400" b="1" dirty="0">
                <a:effectLst/>
                <a:latin typeface="微软雅黑" pitchFamily="34" charset="-122"/>
                <a:ea typeface="微软雅黑" pitchFamily="34" charset="-122"/>
              </a:rPr>
              <a:t>.</a:t>
            </a:r>
            <a:endParaRPr kumimoji="1" lang="zh-CN" altLang="en-US" sz="2400" b="1" dirty="0">
              <a:effectLst/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523677"/>
              </p:ext>
            </p:extLst>
          </p:nvPr>
        </p:nvGraphicFramePr>
        <p:xfrm>
          <a:off x="2772528" y="670934"/>
          <a:ext cx="1950301" cy="2014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80800" imgH="914400" progId="Equation.DSMT4">
                  <p:embed/>
                </p:oleObj>
              </mc:Choice>
              <mc:Fallback>
                <p:oleObj name="Equation" r:id="rId2" imgW="11808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2528" y="670934"/>
                        <a:ext cx="1950301" cy="20140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182336"/>
              </p:ext>
            </p:extLst>
          </p:nvPr>
        </p:nvGraphicFramePr>
        <p:xfrm>
          <a:off x="5407809" y="1396269"/>
          <a:ext cx="43681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5640" imgH="190440" progId="Equation.DSMT4">
                  <p:embed/>
                </p:oleObj>
              </mc:Choice>
              <mc:Fallback>
                <p:oleObj name="Equation" r:id="rId4" imgW="2156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07809" y="1396269"/>
                        <a:ext cx="436810" cy="4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366572"/>
              </p:ext>
            </p:extLst>
          </p:nvPr>
        </p:nvGraphicFramePr>
        <p:xfrm>
          <a:off x="2594849" y="2875003"/>
          <a:ext cx="1859756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77760" imgH="482400" progId="Equation.DSMT4">
                  <p:embed/>
                </p:oleObj>
              </mc:Choice>
              <mc:Fallback>
                <p:oleObj name="Equation" r:id="rId6" imgW="9777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4849" y="2875003"/>
                        <a:ext cx="1859756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1527799" y="2811238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解：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596143"/>
              </p:ext>
            </p:extLst>
          </p:nvPr>
        </p:nvGraphicFramePr>
        <p:xfrm>
          <a:off x="6036292" y="934376"/>
          <a:ext cx="1384697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41400" imgH="1549080" progId="Equation.DSMT4">
                  <p:embed/>
                </p:oleObj>
              </mc:Choice>
              <mc:Fallback>
                <p:oleObj name="Equation" r:id="rId8" imgW="1841400" imgH="1549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6292" y="934376"/>
                        <a:ext cx="1384697" cy="155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916610"/>
              </p:ext>
            </p:extLst>
          </p:nvPr>
        </p:nvGraphicFramePr>
        <p:xfrm>
          <a:off x="6017419" y="1391005"/>
          <a:ext cx="1307306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74360" imgH="253800" progId="Equation.DSMT4">
                  <p:embed/>
                </p:oleObj>
              </mc:Choice>
              <mc:Fallback>
                <p:oleObj name="Equation" r:id="rId10" imgW="774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7419" y="1391005"/>
                        <a:ext cx="1307306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629626"/>
              </p:ext>
            </p:extLst>
          </p:nvPr>
        </p:nvGraphicFramePr>
        <p:xfrm>
          <a:off x="6088575" y="1466332"/>
          <a:ext cx="1347788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74360" imgH="253800" progId="Equation.DSMT4">
                  <p:embed/>
                </p:oleObj>
              </mc:Choice>
              <mc:Fallback>
                <p:oleObj name="Equation" r:id="rId12" imgW="774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575" y="1466332"/>
                        <a:ext cx="1347788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242686"/>
              </p:ext>
            </p:extLst>
          </p:nvPr>
        </p:nvGraphicFramePr>
        <p:xfrm>
          <a:off x="6105693" y="960391"/>
          <a:ext cx="1302064" cy="1503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25480" imgH="711000" progId="Equation.DSMT4">
                  <p:embed/>
                </p:oleObj>
              </mc:Choice>
              <mc:Fallback>
                <p:oleObj name="Equation" r:id="rId14" imgW="82548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5693" y="960391"/>
                        <a:ext cx="1302064" cy="1503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564568"/>
              </p:ext>
            </p:extLst>
          </p:nvPr>
        </p:nvGraphicFramePr>
        <p:xfrm>
          <a:off x="5216423" y="2875002"/>
          <a:ext cx="224790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180800" imgH="482400" progId="Equation.DSMT4">
                  <p:embed/>
                </p:oleObj>
              </mc:Choice>
              <mc:Fallback>
                <p:oleObj name="Equation" r:id="rId16" imgW="11808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6423" y="2875002"/>
                        <a:ext cx="2247900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710470"/>
              </p:ext>
            </p:extLst>
          </p:nvPr>
        </p:nvGraphicFramePr>
        <p:xfrm>
          <a:off x="2586933" y="4212424"/>
          <a:ext cx="1740694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015920" imgH="914400" progId="Equation.DSMT4">
                  <p:embed/>
                </p:oleObj>
              </mc:Choice>
              <mc:Fallback>
                <p:oleObj name="Equation" r:id="rId18" imgW="101592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933" y="4212424"/>
                        <a:ext cx="1740694" cy="208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720726"/>
              </p:ext>
            </p:extLst>
          </p:nvPr>
        </p:nvGraphicFramePr>
        <p:xfrm>
          <a:off x="2836466" y="4295677"/>
          <a:ext cx="90844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558720" imgH="431640" progId="Equation.DSMT4">
                  <p:embed/>
                </p:oleObj>
              </mc:Choice>
              <mc:Fallback>
                <p:oleObj name="Equation" r:id="rId20" imgW="558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466" y="4295677"/>
                        <a:ext cx="90844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168600"/>
              </p:ext>
            </p:extLst>
          </p:nvPr>
        </p:nvGraphicFramePr>
        <p:xfrm>
          <a:off x="3939697" y="4295677"/>
          <a:ext cx="205979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26720" imgH="431640" progId="Equation.DSMT4">
                  <p:embed/>
                </p:oleObj>
              </mc:Choice>
              <mc:Fallback>
                <p:oleObj name="Equation" r:id="rId22" imgW="126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9697" y="4295677"/>
                        <a:ext cx="205979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628453"/>
              </p:ext>
            </p:extLst>
          </p:nvPr>
        </p:nvGraphicFramePr>
        <p:xfrm>
          <a:off x="2826304" y="5283495"/>
          <a:ext cx="90844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558720" imgH="431640" progId="Equation.DSMT4">
                  <p:embed/>
                </p:oleObj>
              </mc:Choice>
              <mc:Fallback>
                <p:oleObj name="Equation" r:id="rId24" imgW="558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6304" y="5283495"/>
                        <a:ext cx="90844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289922"/>
              </p:ext>
            </p:extLst>
          </p:nvPr>
        </p:nvGraphicFramePr>
        <p:xfrm>
          <a:off x="3936605" y="5292922"/>
          <a:ext cx="207169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26720" imgH="431640" progId="Equation.DSMT4">
                  <p:embed/>
                </p:oleObj>
              </mc:Choice>
              <mc:Fallback>
                <p:oleObj name="Equation" r:id="rId26" imgW="126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6605" y="5292922"/>
                        <a:ext cx="207169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组合 42"/>
          <p:cNvGrpSpPr/>
          <p:nvPr/>
        </p:nvGrpSpPr>
        <p:grpSpPr>
          <a:xfrm>
            <a:off x="3280528" y="737863"/>
            <a:ext cx="1371600" cy="1948776"/>
            <a:chOff x="4374037" y="737863"/>
            <a:chExt cx="1828800" cy="1948776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4374037" y="2074322"/>
              <a:ext cx="1828800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5236589" y="737863"/>
              <a:ext cx="0" cy="1948776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4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882035"/>
              </p:ext>
            </p:extLst>
          </p:nvPr>
        </p:nvGraphicFramePr>
        <p:xfrm>
          <a:off x="5845884" y="2875002"/>
          <a:ext cx="1521619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799920" imgH="482400" progId="Equation.DSMT4">
                  <p:embed/>
                </p:oleObj>
              </mc:Choice>
              <mc:Fallback>
                <p:oleObj name="Equation" r:id="rId28" imgW="7999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884" y="2875002"/>
                        <a:ext cx="1521619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110988"/>
              </p:ext>
            </p:extLst>
          </p:nvPr>
        </p:nvGraphicFramePr>
        <p:xfrm>
          <a:off x="4337893" y="4923181"/>
          <a:ext cx="748800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330120" imgH="190440" progId="Equation.DSMT4">
                  <p:embed/>
                </p:oleObj>
              </mc:Choice>
              <mc:Fallback>
                <p:oleObj name="Equation" r:id="rId30" imgW="3301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337893" y="4923181"/>
                        <a:ext cx="748800" cy="57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02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700971" y="898883"/>
            <a:ext cx="34676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分块对角矩阵</a:t>
            </a:r>
            <a:endParaRPr kumimoji="1"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1484379" y="4368197"/>
            <a:ext cx="79731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b="1" dirty="0">
                <a:effectLst/>
                <a:latin typeface="微软雅黑" pitchFamily="34" charset="-122"/>
                <a:ea typeface="微软雅黑" pitchFamily="34" charset="-122"/>
              </a:rPr>
              <a:t>即如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588831" y="1594917"/>
            <a:ext cx="8405627" cy="2864503"/>
            <a:chOff x="2772863" y="1655394"/>
            <a:chExt cx="9183616" cy="2864503"/>
          </a:xfrm>
        </p:grpSpPr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2772863" y="1655394"/>
              <a:ext cx="9183616" cy="2864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>
                  <a:effectLst/>
                  <a:latin typeface="微软雅黑" pitchFamily="34" charset="-122"/>
                  <a:ea typeface="微软雅黑" pitchFamily="34" charset="-122"/>
                </a:rPr>
                <a:t>       </a:t>
              </a:r>
              <a:r>
                <a:rPr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设</a:t>
              </a:r>
              <a:r>
                <a:rPr lang="zh-CN" altLang="en-US" sz="2400" b="1" i="1" dirty="0"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为</a:t>
              </a: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阶方阵，若</a:t>
              </a:r>
              <a:r>
                <a:rPr lang="zh-CN" altLang="en-US" sz="2400" b="1" i="1" dirty="0"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的分块矩阵只有主对角线上有非</a:t>
              </a:r>
              <a:endParaRPr lang="en-US" altLang="zh-CN" sz="2400" b="1" dirty="0">
                <a:effectLst/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零子块（这些非零子块必须为方阵），其余子块全为零，</a:t>
              </a:r>
              <a:endParaRPr lang="en-US" altLang="zh-CN" sz="2400" b="1" dirty="0">
                <a:effectLst/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那么方阵</a:t>
              </a:r>
              <a:r>
                <a:rPr lang="zh-CN" altLang="en-US" sz="2400" b="1" i="1" dirty="0"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就称为分块对角阵</a:t>
              </a:r>
              <a:r>
                <a:rPr lang="en-US" altLang="zh-CN" sz="2400" b="1" dirty="0">
                  <a:effectLst/>
                  <a:latin typeface="微软雅黑" pitchFamily="34" charset="-122"/>
                  <a:ea typeface="微软雅黑" pitchFamily="34" charset="-122"/>
                </a:rPr>
                <a:t>.</a:t>
              </a: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5669040"/>
                </p:ext>
              </p:extLst>
            </p:nvPr>
          </p:nvGraphicFramePr>
          <p:xfrm>
            <a:off x="3879904" y="1792483"/>
            <a:ext cx="365540" cy="39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2280" imgH="164880" progId="Equation.DSMT4">
                    <p:embed/>
                  </p:oleObj>
                </mc:Choice>
                <mc:Fallback>
                  <p:oleObj name="Equation" r:id="rId2" imgW="1522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879904" y="1792483"/>
                          <a:ext cx="365540" cy="39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2953022"/>
                </p:ext>
              </p:extLst>
            </p:nvPr>
          </p:nvGraphicFramePr>
          <p:xfrm>
            <a:off x="4125272" y="2889645"/>
            <a:ext cx="365540" cy="39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2280" imgH="164880" progId="Equation.DSMT4">
                    <p:embed/>
                  </p:oleObj>
                </mc:Choice>
                <mc:Fallback>
                  <p:oleObj name="Equation" r:id="rId4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5272" y="2889645"/>
                          <a:ext cx="365540" cy="396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8332992"/>
                </p:ext>
              </p:extLst>
            </p:nvPr>
          </p:nvGraphicFramePr>
          <p:xfrm>
            <a:off x="4472376" y="1836606"/>
            <a:ext cx="359999" cy="39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26720" imgH="139680" progId="Equation.DSMT4">
                    <p:embed/>
                  </p:oleObj>
                </mc:Choice>
                <mc:Fallback>
                  <p:oleObj name="Equation" r:id="rId6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2376" y="1836606"/>
                          <a:ext cx="359999" cy="396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6138471"/>
                </p:ext>
              </p:extLst>
            </p:nvPr>
          </p:nvGraphicFramePr>
          <p:xfrm>
            <a:off x="6477941" y="1792485"/>
            <a:ext cx="365540" cy="39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52280" imgH="164880" progId="Equation.DSMT4">
                    <p:embed/>
                  </p:oleObj>
                </mc:Choice>
                <mc:Fallback>
                  <p:oleObj name="Equation" r:id="rId8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7941" y="1792485"/>
                          <a:ext cx="365540" cy="396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2" name="直接连接符 31"/>
          <p:cNvCxnSpPr/>
          <p:nvPr/>
        </p:nvCxnSpPr>
        <p:spPr>
          <a:xfrm>
            <a:off x="2527769" y="2701892"/>
            <a:ext cx="259098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F103246-68D5-3049-B01D-21DC547B0919}"/>
              </a:ext>
            </a:extLst>
          </p:cNvPr>
          <p:cNvGrpSpPr/>
          <p:nvPr/>
        </p:nvGrpSpPr>
        <p:grpSpPr>
          <a:xfrm>
            <a:off x="2219925" y="3558720"/>
            <a:ext cx="2552700" cy="2082800"/>
            <a:chOff x="2219925" y="3558720"/>
            <a:chExt cx="2552700" cy="20828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9" name="Object 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68731786"/>
                    </p:ext>
                  </p:extLst>
                </p:nvPr>
              </p:nvGraphicFramePr>
              <p:xfrm>
                <a:off x="2219925" y="3558720"/>
                <a:ext cx="2552700" cy="20828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9" imgW="3403440" imgH="2082600" progId="Equation.DSMT4">
                        <p:embed/>
                      </p:oleObj>
                    </mc:Choice>
                    <mc:Fallback>
                      <p:oleObj name="Equation" r:id="rId9" imgW="3403440" imgH="2082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19925" y="3558720"/>
                              <a:ext cx="2552700" cy="20828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9" name="Object 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68731786"/>
                    </p:ext>
                  </p:extLst>
                </p:nvPr>
              </p:nvGraphicFramePr>
              <p:xfrm>
                <a:off x="2219925" y="3558720"/>
                <a:ext cx="2552700" cy="20828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6576" name="Equation" r:id="rId12" imgW="3403440" imgH="2082600" progId="Equation.DSMT4">
                        <p:embed/>
                      </p:oleObj>
                    </mc:Choice>
                    <mc:Fallback>
                      <p:oleObj name="Equation" r:id="rId12" imgW="3403440" imgH="2082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19925" y="3558720"/>
                              <a:ext cx="2552700" cy="20828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0E9A555-31E1-AE43-A350-F8471329E884}"/>
                    </a:ext>
                  </a:extLst>
                </p:cNvPr>
                <p:cNvSpPr txBox="1"/>
                <p:nvPr/>
              </p:nvSpPr>
              <p:spPr>
                <a:xfrm>
                  <a:off x="3798851" y="4730014"/>
                  <a:ext cx="27571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2400" i="1" smtClean="0">
                            <a:latin typeface="Cambria Math" panose="02040503050406030204" pitchFamily="18" charset="0"/>
                          </a:rPr>
                          <m:t>⋱</m:t>
                        </m:r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0E9A555-31E1-AE43-A350-F8471329E8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8851" y="4730014"/>
                  <a:ext cx="275717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13043" r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AEA9BAE2-FB7E-8F4E-AD6A-C19FE14CA86F}"/>
              </a:ext>
            </a:extLst>
          </p:cNvPr>
          <p:cNvGrpSpPr/>
          <p:nvPr/>
        </p:nvGrpSpPr>
        <p:grpSpPr>
          <a:xfrm>
            <a:off x="4978156" y="4228587"/>
            <a:ext cx="3158958" cy="571096"/>
            <a:chOff x="4978156" y="4228587"/>
            <a:chExt cx="3158958" cy="571096"/>
          </a:xfrm>
        </p:grpSpPr>
        <p:graphicFrame>
          <p:nvGraphicFramePr>
            <p:cNvPr id="2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5438168"/>
                </p:ext>
              </p:extLst>
            </p:nvPr>
          </p:nvGraphicFramePr>
          <p:xfrm>
            <a:off x="4978156" y="4317083"/>
            <a:ext cx="184779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260440" imgH="482400" progId="Equation.DSMT4">
                    <p:embed/>
                  </p:oleObj>
                </mc:Choice>
                <mc:Fallback>
                  <p:oleObj name="Equation" r:id="rId15" imgW="226044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156" y="4317083"/>
                          <a:ext cx="1847790" cy="482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Text Box 3"/>
            <p:cNvSpPr txBox="1">
              <a:spLocks noChangeArrowheads="1"/>
            </p:cNvSpPr>
            <p:nvPr/>
          </p:nvSpPr>
          <p:spPr bwMode="auto">
            <a:xfrm>
              <a:off x="6633176" y="4298550"/>
              <a:ext cx="150393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000000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都是方阵</a:t>
              </a:r>
              <a:r>
                <a:rPr lang="en-US" altLang="zh-CN" sz="2400" b="1" dirty="0">
                  <a:solidFill>
                    <a:srgbClr val="000000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.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C79EBCF-0338-0B4F-8BCD-F337142651E9}"/>
                </a:ext>
              </a:extLst>
            </p:cNvPr>
            <p:cNvSpPr txBox="1"/>
            <p:nvPr/>
          </p:nvSpPr>
          <p:spPr>
            <a:xfrm>
              <a:off x="6107294" y="4228587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7610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049615"/>
              </p:ext>
            </p:extLst>
          </p:nvPr>
        </p:nvGraphicFramePr>
        <p:xfrm>
          <a:off x="1913335" y="1458913"/>
          <a:ext cx="1943100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90560" imgH="2616120" progId="Equation.DSMT4">
                  <p:embed/>
                </p:oleObj>
              </mc:Choice>
              <mc:Fallback>
                <p:oleObj name="Equation" r:id="rId2" imgW="2590560" imgH="2616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3335" y="1458913"/>
                        <a:ext cx="1943100" cy="261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1987534" y="1492695"/>
            <a:ext cx="1787765" cy="2492375"/>
            <a:chOff x="295" y="2495"/>
            <a:chExt cx="1421" cy="1570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95" y="2795"/>
              <a:ext cx="142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95" y="3430"/>
              <a:ext cx="142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567" y="2523"/>
              <a:ext cx="0" cy="154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201" y="2495"/>
              <a:ext cx="0" cy="154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1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761522"/>
              </p:ext>
            </p:extLst>
          </p:nvPr>
        </p:nvGraphicFramePr>
        <p:xfrm>
          <a:off x="4207668" y="1746250"/>
          <a:ext cx="1718919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82600" imgH="2082600" progId="Equation.DSMT4">
                  <p:embed/>
                </p:oleObj>
              </mc:Choice>
              <mc:Fallback>
                <p:oleObj name="Equation" r:id="rId4" imgW="2082600" imgH="20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7668" y="1746250"/>
                        <a:ext cx="1718919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4277573" y="1630807"/>
            <a:ext cx="1649016" cy="2160587"/>
            <a:chOff x="2221" y="2582"/>
            <a:chExt cx="1385" cy="1361"/>
          </a:xfrm>
        </p:grpSpPr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2221" y="3339"/>
              <a:ext cx="138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2914" y="2582"/>
              <a:ext cx="0" cy="136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5" name="Text Box 18"/>
          <p:cNvSpPr txBox="1">
            <a:spLocks noChangeArrowheads="1"/>
          </p:cNvSpPr>
          <p:nvPr/>
        </p:nvSpPr>
        <p:spPr bwMode="auto">
          <a:xfrm>
            <a:off x="5926588" y="2400744"/>
            <a:ext cx="24272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effectLst/>
                <a:latin typeface="微软雅黑" pitchFamily="34" charset="-122"/>
                <a:ea typeface="微软雅黑" pitchFamily="34" charset="-122"/>
              </a:rPr>
              <a:t>都是分块对角阵</a:t>
            </a:r>
            <a:r>
              <a:rPr lang="en-US" altLang="zh-CN" sz="2400" b="1" dirty="0">
                <a:effectLst/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graphicFrame>
        <p:nvGraphicFramePr>
          <p:cNvPr id="2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772839"/>
              </p:ext>
            </p:extLst>
          </p:nvPr>
        </p:nvGraphicFramePr>
        <p:xfrm>
          <a:off x="1909865" y="1453006"/>
          <a:ext cx="1943100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90560" imgH="2616120" progId="Equation.DSMT4">
                  <p:embed/>
                </p:oleObj>
              </mc:Choice>
              <mc:Fallback>
                <p:oleObj name="Equation" r:id="rId6" imgW="2590560" imgH="2616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865" y="1453006"/>
                        <a:ext cx="1943100" cy="261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9"/>
          <p:cNvGrpSpPr>
            <a:grpSpLocks/>
          </p:cNvGrpSpPr>
          <p:nvPr/>
        </p:nvGrpSpPr>
        <p:grpSpPr bwMode="auto">
          <a:xfrm>
            <a:off x="1967836" y="1486788"/>
            <a:ext cx="1787765" cy="2447925"/>
            <a:chOff x="295" y="2495"/>
            <a:chExt cx="1421" cy="1542"/>
          </a:xfrm>
        </p:grpSpPr>
        <p:sp>
          <p:nvSpPr>
            <p:cNvPr id="29" name="Line 11"/>
            <p:cNvSpPr>
              <a:spLocks noChangeShapeType="1"/>
            </p:cNvSpPr>
            <p:nvPr/>
          </p:nvSpPr>
          <p:spPr bwMode="auto">
            <a:xfrm>
              <a:off x="295" y="3430"/>
              <a:ext cx="142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1201" y="2495"/>
              <a:ext cx="0" cy="154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796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707992" y="787899"/>
            <a:ext cx="39661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分块对角矩阵具有下述性质</a:t>
            </a:r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</a:rPr>
              <a:t>:</a:t>
            </a: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1034759" y="1878084"/>
            <a:ext cx="48953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b="1" dirty="0">
                <a:effectLst/>
                <a:latin typeface="微软雅黑" pitchFamily="34" charset="-122"/>
                <a:ea typeface="微软雅黑" pitchFamily="34" charset="-122"/>
              </a:rPr>
              <a:t>若</a:t>
            </a:r>
          </a:p>
        </p:txBody>
      </p:sp>
      <p:sp>
        <p:nvSpPr>
          <p:cNvPr id="11" name="矩形 10"/>
          <p:cNvSpPr/>
          <p:nvPr/>
        </p:nvSpPr>
        <p:spPr>
          <a:xfrm>
            <a:off x="683437" y="3599269"/>
            <a:ext cx="1129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AB173D0-C6F4-824E-811B-671FBE8928FF}"/>
              </a:ext>
            </a:extLst>
          </p:cNvPr>
          <p:cNvGrpSpPr/>
          <p:nvPr/>
        </p:nvGrpSpPr>
        <p:grpSpPr>
          <a:xfrm>
            <a:off x="5166675" y="4957881"/>
            <a:ext cx="3056554" cy="1549400"/>
            <a:chOff x="3146489" y="5074143"/>
            <a:chExt cx="3056554" cy="15494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3" name="Object 1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94433931"/>
                    </p:ext>
                  </p:extLst>
                </p:nvPr>
              </p:nvGraphicFramePr>
              <p:xfrm>
                <a:off x="3146489" y="5074143"/>
                <a:ext cx="3056554" cy="15494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2" imgW="3568680" imgH="1549080" progId="Equation.DSMT4">
                        <p:embed/>
                      </p:oleObj>
                    </mc:Choice>
                    <mc:Fallback>
                      <p:oleObj name="Equation" r:id="rId2" imgW="3568680" imgH="15490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46489" y="5074143"/>
                              <a:ext cx="3056554" cy="15494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3" name="Object 1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94433931"/>
                    </p:ext>
                  </p:extLst>
                </p:nvPr>
              </p:nvGraphicFramePr>
              <p:xfrm>
                <a:off x="3146489" y="5074143"/>
                <a:ext cx="3056554" cy="15494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8517" name="Equation" r:id="rId5" imgW="3568680" imgH="1549080" progId="Equation.DSMT4">
                        <p:embed/>
                      </p:oleObj>
                    </mc:Choice>
                    <mc:Fallback>
                      <p:oleObj name="Equation" r:id="rId5" imgW="3568680" imgH="15490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46489" y="5074143"/>
                              <a:ext cx="3056554" cy="15494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2C0A315E-37D5-BC43-8BDD-92504E8316FE}"/>
                    </a:ext>
                  </a:extLst>
                </p:cNvPr>
                <p:cNvSpPr txBox="1"/>
                <p:nvPr/>
              </p:nvSpPr>
              <p:spPr>
                <a:xfrm>
                  <a:off x="4928575" y="5664177"/>
                  <a:ext cx="27571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2400" i="1" smtClean="0">
                            <a:latin typeface="Cambria Math" panose="02040503050406030204" pitchFamily="18" charset="0"/>
                          </a:rPr>
                          <m:t>⋱</m:t>
                        </m:r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2C0A315E-37D5-BC43-8BDD-92504E8316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8575" y="5664177"/>
                  <a:ext cx="275717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3043" r="-13043" b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76C1B21-6D77-B046-8592-DBC3AD5E75C2}"/>
              </a:ext>
            </a:extLst>
          </p:cNvPr>
          <p:cNvGrpSpPr/>
          <p:nvPr/>
        </p:nvGrpSpPr>
        <p:grpSpPr>
          <a:xfrm>
            <a:off x="1553509" y="1354316"/>
            <a:ext cx="4486400" cy="1549400"/>
            <a:chOff x="2288884" y="1259120"/>
            <a:chExt cx="4486400" cy="15494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2" name="Object 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22590858"/>
                    </p:ext>
                  </p:extLst>
                </p:nvPr>
              </p:nvGraphicFramePr>
              <p:xfrm>
                <a:off x="2288884" y="1259120"/>
                <a:ext cx="4486400" cy="15494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8" imgW="5435280" imgH="1549080" progId="Equation.DSMT4">
                        <p:embed/>
                      </p:oleObj>
                    </mc:Choice>
                    <mc:Fallback>
                      <p:oleObj name="Equation" r:id="rId8" imgW="5435280" imgH="15490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88884" y="1259120"/>
                              <a:ext cx="4486400" cy="15494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2" name="Object 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22590858"/>
                    </p:ext>
                  </p:extLst>
                </p:nvPr>
              </p:nvGraphicFramePr>
              <p:xfrm>
                <a:off x="2288884" y="1259120"/>
                <a:ext cx="4486400" cy="15494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8518" name="Equation" r:id="rId9" imgW="5435280" imgH="1549080" progId="Equation.DSMT4">
                        <p:embed/>
                      </p:oleObj>
                    </mc:Choice>
                    <mc:Fallback>
                      <p:oleObj name="Equation" r:id="rId9" imgW="5435280" imgH="15490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88884" y="1259120"/>
                              <a:ext cx="4486400" cy="15494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D653A25A-3C1E-4844-95BD-F44935BC67A3}"/>
                    </a:ext>
                  </a:extLst>
                </p:cNvPr>
                <p:cNvSpPr txBox="1"/>
                <p:nvPr/>
              </p:nvSpPr>
              <p:spPr>
                <a:xfrm>
                  <a:off x="5764192" y="1830145"/>
                  <a:ext cx="27571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2400" i="1" smtClean="0">
                            <a:latin typeface="Cambria Math" panose="02040503050406030204" pitchFamily="18" charset="0"/>
                          </a:rPr>
                          <m:t>⋱</m:t>
                        </m:r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D653A25A-3C1E-4844-95BD-F44935BC67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4192" y="1830145"/>
                  <a:ext cx="275717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8182" r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431B71B0-4E11-4541-B396-1419AA5836A8}"/>
                    </a:ext>
                  </a:extLst>
                </p:cNvPr>
                <p:cNvSpPr txBox="1"/>
                <p:nvPr/>
              </p:nvSpPr>
              <p:spPr>
                <a:xfrm>
                  <a:off x="3431516" y="1830145"/>
                  <a:ext cx="27571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2400" i="1" smtClean="0">
                            <a:latin typeface="Cambria Math" panose="02040503050406030204" pitchFamily="18" charset="0"/>
                          </a:rPr>
                          <m:t>⋱</m:t>
                        </m:r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431B71B0-4E11-4541-B396-1419AA583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1516" y="1830145"/>
                  <a:ext cx="275717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3043" r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Text Box 3">
            <a:extLst>
              <a:ext uri="{FF2B5EF4-FFF2-40B4-BE49-F238E27FC236}">
                <a16:creationId xmlns:a16="http://schemas.microsoft.com/office/drawing/2014/main" id="{55C54774-65F3-8B45-8BB4-382C36801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0872" y="2129016"/>
            <a:ext cx="2031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rPr>
              <a:t>都是同阶方阵</a:t>
            </a:r>
            <a:endParaRPr lang="en-US" altLang="zh-CN" sz="2400" b="1" dirty="0">
              <a:solidFill>
                <a:srgbClr val="000000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E226B2C-1E8F-8C41-84E7-678D8D55B7B3}"/>
                  </a:ext>
                </a:extLst>
              </p:cNvPr>
              <p:cNvSpPr txBox="1"/>
              <p:nvPr/>
            </p:nvSpPr>
            <p:spPr>
              <a:xfrm>
                <a:off x="6420872" y="1680151"/>
                <a:ext cx="24056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=1,⋯,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E226B2C-1E8F-8C41-84E7-678D8D55B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872" y="1680151"/>
                <a:ext cx="2405659" cy="369332"/>
              </a:xfrm>
              <a:prstGeom prst="rect">
                <a:avLst/>
              </a:prstGeom>
              <a:blipFill>
                <a:blip r:embed="rId12"/>
                <a:stretch>
                  <a:fillRect l="-2105" r="-3158" b="-34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9D349FC-A7F6-1148-A1EA-8F14319AD9C3}"/>
                  </a:ext>
                </a:extLst>
              </p:cNvPr>
              <p:cNvSpPr txBox="1"/>
              <p:nvPr/>
            </p:nvSpPr>
            <p:spPr>
              <a:xfrm>
                <a:off x="2079647" y="3235579"/>
                <a:ext cx="4716997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/>
                              <m:e/>
                            </m:mr>
                            <m:mr>
                              <m:e/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kumimoji="1"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kumimoji="1"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kumimoji="1"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9D349FC-A7F6-1148-A1EA-8F14319AD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647" y="3235579"/>
                <a:ext cx="4716997" cy="1189043"/>
              </a:xfrm>
              <a:prstGeom prst="rect">
                <a:avLst/>
              </a:prstGeom>
              <a:blipFill>
                <a:blip r:embed="rId13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F12B24D5-D15D-1049-8526-5135ADE4C05E}"/>
                  </a:ext>
                </a:extLst>
              </p:cNvPr>
              <p:cNvSpPr txBox="1"/>
              <p:nvPr/>
            </p:nvSpPr>
            <p:spPr>
              <a:xfrm>
                <a:off x="1392467" y="5138060"/>
                <a:ext cx="3163751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𝑘𝐴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𝑘𝐴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/>
                              <m:e/>
                            </m:mr>
                            <m:mr>
                              <m:e/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kumimoji="1"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F12B24D5-D15D-1049-8526-5135ADE4C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467" y="5138060"/>
                <a:ext cx="3163751" cy="1189043"/>
              </a:xfrm>
              <a:prstGeom prst="rect">
                <a:avLst/>
              </a:prstGeom>
              <a:blipFill>
                <a:blip r:embed="rId14"/>
                <a:stretch>
                  <a:fillRect l="-1600" b="-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24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0" grpId="0"/>
      <p:bldP spid="11" grpId="0"/>
      <p:bldP spid="36" grpId="1"/>
      <p:bldP spid="16" grpId="0"/>
      <p:bldP spid="22" grpId="0"/>
      <p:bldP spid="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27DC1447-9C31-7146-BF1C-2E36CDEE9B19}"/>
              </a:ext>
            </a:extLst>
          </p:cNvPr>
          <p:cNvGrpSpPr/>
          <p:nvPr/>
        </p:nvGrpSpPr>
        <p:grpSpPr>
          <a:xfrm>
            <a:off x="1130006" y="1137204"/>
            <a:ext cx="3580913" cy="1651000"/>
            <a:chOff x="1884917" y="4571520"/>
            <a:chExt cx="3580913" cy="1651000"/>
          </a:xfrm>
        </p:grpSpPr>
        <p:sp>
          <p:nvSpPr>
            <p:cNvPr id="4" name="Rectangle 8">
              <a:extLst>
                <a:ext uri="{FF2B5EF4-FFF2-40B4-BE49-F238E27FC236}">
                  <a16:creationId xmlns:a16="http://schemas.microsoft.com/office/drawing/2014/main" id="{CD9B82F4-077C-2F42-8696-430D334BC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917" y="5165097"/>
              <a:ext cx="986465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2400" b="1" dirty="0">
                  <a:effectLst/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Object 10">
                  <a:extLst>
                    <a:ext uri="{FF2B5EF4-FFF2-40B4-BE49-F238E27FC236}">
                      <a16:creationId xmlns:a16="http://schemas.microsoft.com/office/drawing/2014/main" id="{CC304910-C02C-DF47-9349-3AC76938EB7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207824155"/>
                    </p:ext>
                  </p:extLst>
                </p:nvPr>
              </p:nvGraphicFramePr>
              <p:xfrm>
                <a:off x="2871382" y="4571520"/>
                <a:ext cx="2594448" cy="1651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2" imgW="3111480" imgH="1650960" progId="Equation.DSMT4">
                        <p:embed/>
                      </p:oleObj>
                    </mc:Choice>
                    <mc:Fallback>
                      <p:oleObj name="Equation" r:id="rId2" imgW="3111480" imgH="1650960" progId="Equation.DSMT4">
                        <p:embed/>
                        <p:pic>
                          <p:nvPicPr>
                            <p:cNvPr id="39" name="Object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71382" y="4571520"/>
                              <a:ext cx="2594448" cy="16510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5" name="Object 10">
                  <a:extLst>
                    <a:ext uri="{FF2B5EF4-FFF2-40B4-BE49-F238E27FC236}">
                      <a16:creationId xmlns:a16="http://schemas.microsoft.com/office/drawing/2014/main" id="{CC304910-C02C-DF47-9349-3AC76938EB7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207824155"/>
                    </p:ext>
                  </p:extLst>
                </p:nvPr>
              </p:nvGraphicFramePr>
              <p:xfrm>
                <a:off x="2871382" y="4571520"/>
                <a:ext cx="2594448" cy="1651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0965" name="Equation" r:id="rId5" imgW="3111480" imgH="1650960" progId="Equation.DSMT4">
                        <p:embed/>
                      </p:oleObj>
                    </mc:Choice>
                    <mc:Fallback>
                      <p:oleObj name="Equation" r:id="rId5" imgW="3111480" imgH="1650960" progId="Equation.DSMT4">
                        <p:embed/>
                        <p:pic>
                          <p:nvPicPr>
                            <p:cNvPr id="39" name="Object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71382" y="4571520"/>
                              <a:ext cx="2594448" cy="16510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82833B36-5AE8-D043-9159-C463708EDCED}"/>
                    </a:ext>
                  </a:extLst>
                </p:cNvPr>
                <p:cNvSpPr txBox="1"/>
                <p:nvPr/>
              </p:nvSpPr>
              <p:spPr>
                <a:xfrm>
                  <a:off x="4320334" y="5212354"/>
                  <a:ext cx="27571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2400" i="1" smtClean="0">
                            <a:latin typeface="Cambria Math" panose="02040503050406030204" pitchFamily="18" charset="0"/>
                          </a:rPr>
                          <m:t>⋱</m:t>
                        </m:r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82833B36-5AE8-D043-9159-C463708EDC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0334" y="5212354"/>
                  <a:ext cx="275717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8182" r="-18182" b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8EA1932-D871-3344-87E3-3AAB1B63C72E}"/>
                  </a:ext>
                </a:extLst>
              </p:cNvPr>
              <p:cNvSpPr txBox="1"/>
              <p:nvPr/>
            </p:nvSpPr>
            <p:spPr>
              <a:xfrm>
                <a:off x="2106690" y="3381781"/>
                <a:ext cx="2917465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/>
                            <m:e/>
                          </m:mr>
                          <m:mr>
                            <m:e/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⋱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>
                              <m:sSubSup>
                                <m:sSubSup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zh-CN" sz="2400" dirty="0"/>
                  <a:t>.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8EA1932-D871-3344-87E3-3AAB1B63C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690" y="3381781"/>
                <a:ext cx="2917465" cy="1189043"/>
              </a:xfrm>
              <a:prstGeom prst="rect">
                <a:avLst/>
              </a:prstGeom>
              <a:blipFill>
                <a:blip r:embed="rId8"/>
                <a:stretch>
                  <a:fillRect l="-3463" r="-3030" b="-2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412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77198"/>
              </p:ext>
            </p:extLst>
          </p:nvPr>
        </p:nvGraphicFramePr>
        <p:xfrm>
          <a:off x="5169772" y="3725800"/>
          <a:ext cx="3059827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90840" imgH="1650960" progId="Equation.DSMT4">
                  <p:embed/>
                </p:oleObj>
              </mc:Choice>
              <mc:Fallback>
                <p:oleObj name="Equation" r:id="rId2" imgW="3390840" imgH="1650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9772" y="3725800"/>
                        <a:ext cx="3059827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960093" y="3776600"/>
            <a:ext cx="4256069" cy="1549400"/>
            <a:chOff x="2013548" y="3846940"/>
            <a:chExt cx="5674758" cy="1549400"/>
          </a:xfrm>
        </p:grpSpPr>
        <p:sp>
          <p:nvSpPr>
            <p:cNvPr id="10" name="Rectangle 2"/>
            <p:cNvSpPr>
              <a:spLocks noChangeArrowheads="1"/>
            </p:cNvSpPr>
            <p:nvPr/>
          </p:nvSpPr>
          <p:spPr bwMode="auto">
            <a:xfrm>
              <a:off x="2013548" y="4389717"/>
              <a:ext cx="1725656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2400" b="1" dirty="0">
                  <a:effectLst/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）若</a:t>
              </a:r>
            </a:p>
          </p:txBody>
        </p:sp>
        <p:graphicFrame>
          <p:nvGraphicFramePr>
            <p:cNvPr id="12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2193976"/>
                </p:ext>
              </p:extLst>
            </p:nvPr>
          </p:nvGraphicFramePr>
          <p:xfrm>
            <a:off x="3652802" y="3846940"/>
            <a:ext cx="2972422" cy="154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603160" imgH="1549080" progId="Equation.DSMT4">
                    <p:embed/>
                  </p:oleObj>
                </mc:Choice>
                <mc:Fallback>
                  <p:oleObj name="Equation" r:id="rId4" imgW="2603160" imgH="1549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2802" y="3846940"/>
                          <a:ext cx="2972422" cy="154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6625225" y="4356565"/>
              <a:ext cx="1063081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则</a:t>
              </a:r>
            </a:p>
          </p:txBody>
        </p:sp>
      </p:grp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3632482" y="5560507"/>
            <a:ext cx="21194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effectLst/>
                <a:latin typeface="微软雅黑" pitchFamily="34" charset="-122"/>
                <a:ea typeface="微软雅黑" pitchFamily="34" charset="-122"/>
              </a:rPr>
              <a:t>均为可逆方阵</a:t>
            </a:r>
            <a:r>
              <a:rPr lang="en-US" altLang="zh-CN" sz="2400" b="1" dirty="0">
                <a:effectLst/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graphicFrame>
        <p:nvGraphicFramePr>
          <p:cNvPr id="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86676"/>
              </p:ext>
            </p:extLst>
          </p:nvPr>
        </p:nvGraphicFramePr>
        <p:xfrm>
          <a:off x="4907630" y="1284190"/>
          <a:ext cx="2880725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90840" imgH="1650960" progId="Equation.DSMT4">
                  <p:embed/>
                </p:oleObj>
              </mc:Choice>
              <mc:Fallback>
                <p:oleObj name="Equation" r:id="rId6" imgW="3390840" imgH="1650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7630" y="1284190"/>
                        <a:ext cx="2880725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880871" y="1357770"/>
            <a:ext cx="4113835" cy="1549400"/>
            <a:chOff x="2013548" y="1275121"/>
            <a:chExt cx="5485112" cy="1549400"/>
          </a:xfrm>
        </p:grpSpPr>
        <p:sp>
          <p:nvSpPr>
            <p:cNvPr id="30" name="Rectangle 2"/>
            <p:cNvSpPr>
              <a:spLocks noChangeArrowheads="1"/>
            </p:cNvSpPr>
            <p:nvPr/>
          </p:nvSpPr>
          <p:spPr bwMode="auto">
            <a:xfrm>
              <a:off x="2013548" y="1817898"/>
              <a:ext cx="1725656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2400" b="1" dirty="0">
                  <a:effectLst/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）若</a:t>
              </a:r>
            </a:p>
          </p:txBody>
        </p:sp>
        <p:graphicFrame>
          <p:nvGraphicFramePr>
            <p:cNvPr id="31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4855637"/>
                </p:ext>
              </p:extLst>
            </p:nvPr>
          </p:nvGraphicFramePr>
          <p:xfrm>
            <a:off x="3541558" y="1275121"/>
            <a:ext cx="2858606" cy="154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603160" imgH="1549080" progId="Equation.DSMT4">
                    <p:embed/>
                  </p:oleObj>
                </mc:Choice>
                <mc:Fallback>
                  <p:oleObj name="Equation" r:id="rId8" imgW="2603160" imgH="1549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1558" y="1275121"/>
                          <a:ext cx="2858606" cy="154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Rectangle 5"/>
            <p:cNvSpPr>
              <a:spLocks noChangeArrowheads="1"/>
            </p:cNvSpPr>
            <p:nvPr/>
          </p:nvSpPr>
          <p:spPr bwMode="auto">
            <a:xfrm>
              <a:off x="6435579" y="1795118"/>
              <a:ext cx="1063081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，则</a:t>
              </a:r>
            </a:p>
          </p:txBody>
        </p:sp>
      </p:grp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3632482" y="3082829"/>
            <a:ext cx="21194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effectLst/>
                <a:latin typeface="微软雅黑" pitchFamily="34" charset="-122"/>
                <a:ea typeface="微软雅黑" pitchFamily="34" charset="-122"/>
              </a:rPr>
              <a:t>均为可逆方阵</a:t>
            </a:r>
            <a:r>
              <a:rPr lang="en-US" altLang="zh-CN" sz="2400" b="1" dirty="0">
                <a:effectLst/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52E46D4-CCEF-6D43-85E5-C63F1ADF1B2E}"/>
                  </a:ext>
                </a:extLst>
              </p:cNvPr>
              <p:cNvSpPr txBox="1"/>
              <p:nvPr/>
            </p:nvSpPr>
            <p:spPr>
              <a:xfrm>
                <a:off x="3296220" y="1959549"/>
                <a:ext cx="27571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⋱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52E46D4-CCEF-6D43-85E5-C63F1ADF1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220" y="1959549"/>
                <a:ext cx="275717" cy="369332"/>
              </a:xfrm>
              <a:prstGeom prst="rect">
                <a:avLst/>
              </a:prstGeom>
              <a:blipFill>
                <a:blip r:embed="rId14"/>
                <a:stretch>
                  <a:fillRect l="-18182" r="-18182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3C8C5D6-A986-6D4B-A19A-1B43E983C057}"/>
                  </a:ext>
                </a:extLst>
              </p:cNvPr>
              <p:cNvSpPr txBox="1"/>
              <p:nvPr/>
            </p:nvSpPr>
            <p:spPr>
              <a:xfrm>
                <a:off x="6603463" y="1932575"/>
                <a:ext cx="2757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⋱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3C8C5D6-A986-6D4B-A19A-1B43E983C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463" y="1932575"/>
                <a:ext cx="275717" cy="369332"/>
              </a:xfrm>
              <a:prstGeom prst="rect">
                <a:avLst/>
              </a:prstGeom>
              <a:blipFill>
                <a:blip r:embed="rId15"/>
                <a:stretch>
                  <a:fillRect l="-17778" r="-17778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60FCE7B9-2056-5941-9684-C10E55B80B22}"/>
              </a:ext>
            </a:extLst>
          </p:cNvPr>
          <p:cNvSpPr txBox="1"/>
          <p:nvPr/>
        </p:nvSpPr>
        <p:spPr>
          <a:xfrm>
            <a:off x="4109483" y="296648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4800E25-207C-0A4F-B024-9911A5506081}"/>
                  </a:ext>
                </a:extLst>
              </p:cNvPr>
              <p:cNvSpPr txBox="1"/>
              <p:nvPr/>
            </p:nvSpPr>
            <p:spPr>
              <a:xfrm rot="5400000">
                <a:off x="3419916" y="4366634"/>
                <a:ext cx="2757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⋱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4800E25-207C-0A4F-B024-9911A5506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419916" y="4366634"/>
                <a:ext cx="275717" cy="369332"/>
              </a:xfrm>
              <a:prstGeom prst="rect">
                <a:avLst/>
              </a:prstGeom>
              <a:blipFill>
                <a:blip r:embed="rId16"/>
                <a:stretch>
                  <a:fillRect l="-4918" t="-17778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712611B-27E7-5E4A-A05B-6FBD392ED149}"/>
                  </a:ext>
                </a:extLst>
              </p:cNvPr>
              <p:cNvSpPr txBox="1"/>
              <p:nvPr/>
            </p:nvSpPr>
            <p:spPr>
              <a:xfrm rot="5400000">
                <a:off x="6816607" y="4366634"/>
                <a:ext cx="2757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⋱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712611B-27E7-5E4A-A05B-6FBD392ED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816607" y="4366634"/>
                <a:ext cx="275717" cy="369332"/>
              </a:xfrm>
              <a:prstGeom prst="rect">
                <a:avLst/>
              </a:prstGeom>
              <a:blipFill>
                <a:blip r:embed="rId17"/>
                <a:stretch>
                  <a:fillRect l="-6667" t="-17778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26E405D8-5DAD-D345-8565-27D13885BDBC}"/>
              </a:ext>
            </a:extLst>
          </p:cNvPr>
          <p:cNvGrpSpPr/>
          <p:nvPr/>
        </p:nvGrpSpPr>
        <p:grpSpPr>
          <a:xfrm>
            <a:off x="1694598" y="3049825"/>
            <a:ext cx="1937884" cy="515604"/>
            <a:chOff x="1694598" y="3049825"/>
            <a:chExt cx="1937884" cy="515604"/>
          </a:xfrm>
        </p:grpSpPr>
        <p:graphicFrame>
          <p:nvGraphicFramePr>
            <p:cNvPr id="35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6275924"/>
                </p:ext>
              </p:extLst>
            </p:nvPr>
          </p:nvGraphicFramePr>
          <p:xfrm>
            <a:off x="1694598" y="3082829"/>
            <a:ext cx="1937884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260440" imgH="482400" progId="Equation.DSMT4">
                    <p:embed/>
                  </p:oleObj>
                </mc:Choice>
                <mc:Fallback>
                  <p:oleObj name="Equation" r:id="rId18" imgW="226044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4598" y="3082829"/>
                          <a:ext cx="1937884" cy="482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7D053FC-AF0F-AD4E-A8B1-C3EE63347DC3}"/>
                </a:ext>
              </a:extLst>
            </p:cNvPr>
            <p:cNvSpPr txBox="1"/>
            <p:nvPr/>
          </p:nvSpPr>
          <p:spPr>
            <a:xfrm>
              <a:off x="2897695" y="304982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4D35B09-5230-A040-889E-B113A5EC68AC}"/>
              </a:ext>
            </a:extLst>
          </p:cNvPr>
          <p:cNvGrpSpPr/>
          <p:nvPr/>
        </p:nvGrpSpPr>
        <p:grpSpPr>
          <a:xfrm>
            <a:off x="1751159" y="5526443"/>
            <a:ext cx="1991282" cy="516664"/>
            <a:chOff x="1751159" y="5526443"/>
            <a:chExt cx="1991282" cy="516664"/>
          </a:xfrm>
        </p:grpSpPr>
        <p:graphicFrame>
          <p:nvGraphicFramePr>
            <p:cNvPr id="15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0886909"/>
                </p:ext>
              </p:extLst>
            </p:nvPr>
          </p:nvGraphicFramePr>
          <p:xfrm>
            <a:off x="1751159" y="5560507"/>
            <a:ext cx="1991282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260440" imgH="482400" progId="Equation.DSMT4">
                    <p:embed/>
                  </p:oleObj>
                </mc:Choice>
                <mc:Fallback>
                  <p:oleObj name="Equation" r:id="rId20" imgW="226044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1159" y="5560507"/>
                          <a:ext cx="1991282" cy="482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74A90B9-E457-7B45-8054-A080AD9ED936}"/>
                </a:ext>
              </a:extLst>
            </p:cNvPr>
            <p:cNvSpPr txBox="1"/>
            <p:nvPr/>
          </p:nvSpPr>
          <p:spPr>
            <a:xfrm>
              <a:off x="2982405" y="552644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477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1" y="197191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1541689" y="1599023"/>
            <a:ext cx="38186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chemeClr val="accent1"/>
                </a:solidFill>
                <a:effectLst/>
                <a:latin typeface="微软雅黑" pitchFamily="34" charset="-122"/>
                <a:ea typeface="微软雅黑" pitchFamily="34" charset="-122"/>
              </a:rPr>
              <a:t>例</a:t>
            </a:r>
            <a:r>
              <a:rPr kumimoji="1" lang="en-US" altLang="zh-CN" sz="2400" b="1" dirty="0">
                <a:solidFill>
                  <a:schemeClr val="accent1"/>
                </a:solidFill>
                <a:effectLst/>
                <a:latin typeface="微软雅黑" pitchFamily="34" charset="-122"/>
                <a:ea typeface="微软雅黑" pitchFamily="34" charset="-122"/>
              </a:rPr>
              <a:t>3</a:t>
            </a:r>
            <a:r>
              <a:rPr kumimoji="1" lang="zh-CN" altLang="en-US" sz="2400" b="1" dirty="0">
                <a:solidFill>
                  <a:schemeClr val="accent1"/>
                </a:solidFill>
                <a:effectLst/>
                <a:latin typeface="微软雅黑" pitchFamily="34" charset="-122"/>
                <a:ea typeface="微软雅黑" pitchFamily="34" charset="-122"/>
              </a:rPr>
              <a:t>     </a:t>
            </a:r>
            <a:r>
              <a:rPr kumimoji="1" lang="en-US" altLang="zh-CN" sz="2400" b="1" dirty="0">
                <a:solidFill>
                  <a:schemeClr val="accent1"/>
                </a:solidFill>
                <a:effectLst/>
                <a:latin typeface="微软雅黑" pitchFamily="34" charset="-122"/>
                <a:ea typeface="微软雅黑" pitchFamily="34" charset="-122"/>
              </a:rPr>
              <a:t>  </a:t>
            </a:r>
            <a:r>
              <a:rPr kumimoji="1" lang="zh-CN" altLang="en-US" sz="2400" b="1" dirty="0">
                <a:effectLst/>
                <a:latin typeface="微软雅黑" pitchFamily="34" charset="-122"/>
                <a:ea typeface="微软雅黑" pitchFamily="34" charset="-122"/>
              </a:rPr>
              <a:t>设                       </a:t>
            </a:r>
            <a:r>
              <a:rPr kumimoji="1" lang="en-US" altLang="zh-CN" sz="2400" b="1" dirty="0">
                <a:effectLst/>
                <a:latin typeface="微软雅黑" pitchFamily="34" charset="-122"/>
                <a:ea typeface="微软雅黑" pitchFamily="34" charset="-122"/>
              </a:rPr>
              <a:t>,</a:t>
            </a:r>
            <a:endParaRPr kumimoji="1" lang="zh-CN" altLang="en-US" sz="2400" b="1" dirty="0">
              <a:effectLst/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005570"/>
              </p:ext>
            </p:extLst>
          </p:nvPr>
        </p:nvGraphicFramePr>
        <p:xfrm>
          <a:off x="5783674" y="1630891"/>
          <a:ext cx="4286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1320" imgH="380880" progId="Equation.DSMT4">
                  <p:embed/>
                </p:oleObj>
              </mc:Choice>
              <mc:Fallback>
                <p:oleObj name="Equation" r:id="rId2" imgW="5713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3674" y="1630891"/>
                        <a:ext cx="4286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003372"/>
              </p:ext>
            </p:extLst>
          </p:nvPr>
        </p:nvGraphicFramePr>
        <p:xfrm>
          <a:off x="3084274" y="1087023"/>
          <a:ext cx="1944948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71520" imgH="1549080" progId="Equation.DSMT4">
                  <p:embed/>
                </p:oleObj>
              </mc:Choice>
              <mc:Fallback>
                <p:oleObj name="Equation" r:id="rId4" imgW="2171520" imgH="1549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274" y="1087023"/>
                        <a:ext cx="1944948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5360363" y="1599023"/>
            <a:ext cx="48953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zh-CN" altLang="en-US" sz="2400" b="1" dirty="0"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rPr>
              <a:t>求</a:t>
            </a:r>
          </a:p>
        </p:txBody>
      </p:sp>
      <p:graphicFrame>
        <p:nvGraphicFramePr>
          <p:cNvPr id="3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377235"/>
              </p:ext>
            </p:extLst>
          </p:nvPr>
        </p:nvGraphicFramePr>
        <p:xfrm>
          <a:off x="2768473" y="3141313"/>
          <a:ext cx="1954356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81080" imgH="1015920" progId="Equation.DSMT4">
                  <p:embed/>
                </p:oleObj>
              </mc:Choice>
              <mc:Fallback>
                <p:oleObj name="Equation" r:id="rId6" imgW="198108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473" y="3141313"/>
                        <a:ext cx="1954356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133651"/>
              </p:ext>
            </p:extLst>
          </p:nvPr>
        </p:nvGraphicFramePr>
        <p:xfrm>
          <a:off x="5598037" y="4163034"/>
          <a:ext cx="184785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63480" imgH="1015920" progId="Equation.DSMT4">
                  <p:embed/>
                </p:oleObj>
              </mc:Choice>
              <mc:Fallback>
                <p:oleObj name="Equation" r:id="rId8" imgW="246348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8037" y="4163034"/>
                        <a:ext cx="184785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265204"/>
              </p:ext>
            </p:extLst>
          </p:nvPr>
        </p:nvGraphicFramePr>
        <p:xfrm>
          <a:off x="5653133" y="5386423"/>
          <a:ext cx="876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68200" imgH="838080" progId="Equation.DSMT4">
                  <p:embed/>
                </p:oleObj>
              </mc:Choice>
              <mc:Fallback>
                <p:oleObj name="Equation" r:id="rId10" imgW="116820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3133" y="5386423"/>
                        <a:ext cx="876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182508"/>
              </p:ext>
            </p:extLst>
          </p:nvPr>
        </p:nvGraphicFramePr>
        <p:xfrm>
          <a:off x="2656553" y="4173735"/>
          <a:ext cx="239077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844720" imgH="2361960" progId="Equation.DSMT4">
                  <p:embed/>
                </p:oleObj>
              </mc:Choice>
              <mc:Fallback>
                <p:oleObj name="Equation" r:id="rId12" imgW="2844720" imgH="236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6553" y="4173735"/>
                        <a:ext cx="2390775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836686"/>
              </p:ext>
            </p:extLst>
          </p:nvPr>
        </p:nvGraphicFramePr>
        <p:xfrm>
          <a:off x="5536220" y="3024223"/>
          <a:ext cx="20764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768400" imgH="1066680" progId="Equation.DSMT4">
                  <p:embed/>
                </p:oleObj>
              </mc:Choice>
              <mc:Fallback>
                <p:oleObj name="Equation" r:id="rId14" imgW="276840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6220" y="3024223"/>
                        <a:ext cx="20764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5"/>
          <p:cNvSpPr>
            <a:spLocks noChangeArrowheads="1"/>
          </p:cNvSpPr>
          <p:nvPr/>
        </p:nvSpPr>
        <p:spPr bwMode="auto">
          <a:xfrm>
            <a:off x="2232367" y="3325700"/>
            <a:ext cx="48953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zh-CN" altLang="en-US" sz="2400" b="1" dirty="0"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rPr>
              <a:t>求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3641692" y="1079914"/>
            <a:ext cx="1175814" cy="1517716"/>
            <a:chOff x="3893270" y="1027381"/>
            <a:chExt cx="1686107" cy="1517716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3893270" y="2048809"/>
              <a:ext cx="1686107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163469" y="1027381"/>
              <a:ext cx="0" cy="1517716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4A61ABFF-7170-3D4C-8BA8-0AC887B67C48}"/>
              </a:ext>
            </a:extLst>
          </p:cNvPr>
          <p:cNvSpPr txBox="1"/>
          <p:nvPr/>
        </p:nvSpPr>
        <p:spPr>
          <a:xfrm>
            <a:off x="1534010" y="333223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解：</a:t>
            </a:r>
          </a:p>
        </p:txBody>
      </p:sp>
    </p:spTree>
    <p:extLst>
      <p:ext uri="{BB962C8B-B14F-4D97-AF65-F5344CB8AC3E}">
        <p14:creationId xmlns:p14="http://schemas.microsoft.com/office/powerpoint/2010/main" val="357319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Text Box 13"/>
          <p:cNvSpPr txBox="1">
            <a:spLocks noChangeArrowheads="1"/>
          </p:cNvSpPr>
          <p:nvPr/>
        </p:nvSpPr>
        <p:spPr bwMode="auto">
          <a:xfrm>
            <a:off x="186610" y="848006"/>
            <a:ext cx="18261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latin typeface="微软雅黑" pitchFamily="34" charset="-122"/>
                <a:ea typeface="微软雅黑" pitchFamily="34" charset="-122"/>
              </a:rPr>
              <a:t>四、小结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6153" y="1598531"/>
            <a:ext cx="2079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分块矩阵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——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57733" y="161512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以子块为元素的矩阵</a:t>
            </a:r>
          </a:p>
        </p:txBody>
      </p:sp>
      <p:sp>
        <p:nvSpPr>
          <p:cNvPr id="55" name="Text Box 13"/>
          <p:cNvSpPr txBox="1">
            <a:spLocks noChangeArrowheads="1"/>
          </p:cNvSpPr>
          <p:nvPr/>
        </p:nvSpPr>
        <p:spPr bwMode="auto">
          <a:xfrm>
            <a:off x="116155" y="2273769"/>
            <a:ext cx="30027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分块矩阵的加法</a:t>
            </a:r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</a:rPr>
              <a:t>——</a:t>
            </a:r>
            <a:endParaRPr kumimoji="1"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911281" y="228183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相同的分块方法，</a:t>
            </a:r>
          </a:p>
        </p:txBody>
      </p:sp>
      <p:grpSp>
        <p:nvGrpSpPr>
          <p:cNvPr id="60" name="Group 18"/>
          <p:cNvGrpSpPr>
            <a:grpSpLocks/>
          </p:cNvGrpSpPr>
          <p:nvPr/>
        </p:nvGrpSpPr>
        <p:grpSpPr bwMode="auto">
          <a:xfrm>
            <a:off x="5012388" y="2261901"/>
            <a:ext cx="3340897" cy="512761"/>
            <a:chOff x="595" y="2645"/>
            <a:chExt cx="2806" cy="323"/>
          </a:xfrm>
        </p:grpSpPr>
        <p:sp>
          <p:nvSpPr>
            <p:cNvPr id="61" name="Text Box 19"/>
            <p:cNvSpPr txBox="1">
              <a:spLocks noChangeArrowheads="1"/>
            </p:cNvSpPr>
            <p:nvPr/>
          </p:nvSpPr>
          <p:spPr bwMode="auto">
            <a:xfrm>
              <a:off x="595" y="2645"/>
              <a:ext cx="280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   即    与    为同型矩阵</a:t>
              </a:r>
            </a:p>
          </p:txBody>
        </p:sp>
        <p:graphicFrame>
          <p:nvGraphicFramePr>
            <p:cNvPr id="62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2770603"/>
                </p:ext>
              </p:extLst>
            </p:nvPr>
          </p:nvGraphicFramePr>
          <p:xfrm>
            <a:off x="1218" y="2658"/>
            <a:ext cx="24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80880" imgH="469800" progId="Equation.DSMT4">
                    <p:embed/>
                  </p:oleObj>
                </mc:Choice>
                <mc:Fallback>
                  <p:oleObj name="Equation" r:id="rId2" imgW="380880" imgH="469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8" y="2658"/>
                          <a:ext cx="24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9927816"/>
                </p:ext>
              </p:extLst>
            </p:nvPr>
          </p:nvGraphicFramePr>
          <p:xfrm>
            <a:off x="1758" y="2672"/>
            <a:ext cx="24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80880" imgH="469800" progId="Equation.DSMT4">
                    <p:embed/>
                  </p:oleObj>
                </mc:Choice>
                <mc:Fallback>
                  <p:oleObj name="Equation" r:id="rId4" imgW="380880" imgH="469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8" y="2672"/>
                          <a:ext cx="24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" name="Text Box 13"/>
          <p:cNvSpPr txBox="1">
            <a:spLocks noChangeArrowheads="1"/>
          </p:cNvSpPr>
          <p:nvPr/>
        </p:nvSpPr>
        <p:spPr bwMode="auto">
          <a:xfrm>
            <a:off x="116153" y="2888610"/>
            <a:ext cx="30027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分块矩阵的数乘</a:t>
            </a:r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</a:rPr>
              <a:t>——</a:t>
            </a:r>
            <a:endParaRPr kumimoji="1"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971410" y="288261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每个子块都乘以常数</a:t>
            </a:r>
          </a:p>
        </p:txBody>
      </p:sp>
      <p:sp>
        <p:nvSpPr>
          <p:cNvPr id="66" name="Text Box 13"/>
          <p:cNvSpPr txBox="1">
            <a:spLocks noChangeArrowheads="1"/>
          </p:cNvSpPr>
          <p:nvPr/>
        </p:nvSpPr>
        <p:spPr bwMode="auto">
          <a:xfrm>
            <a:off x="116154" y="3516025"/>
            <a:ext cx="30027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分块矩阵的乘法</a:t>
            </a:r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</a:rPr>
              <a:t>——</a:t>
            </a:r>
            <a:endParaRPr kumimoji="1"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8" name="Group 12"/>
          <p:cNvGrpSpPr>
            <a:grpSpLocks/>
          </p:cNvGrpSpPr>
          <p:nvPr/>
        </p:nvGrpSpPr>
        <p:grpSpPr bwMode="auto">
          <a:xfrm>
            <a:off x="1250938" y="4162184"/>
            <a:ext cx="7439027" cy="469900"/>
            <a:chOff x="113" y="3399"/>
            <a:chExt cx="6248" cy="296"/>
          </a:xfrm>
        </p:grpSpPr>
        <p:sp>
          <p:nvSpPr>
            <p:cNvPr id="69" name="Rectangle 13"/>
            <p:cNvSpPr>
              <a:spLocks noChangeArrowheads="1"/>
            </p:cNvSpPr>
            <p:nvPr/>
          </p:nvSpPr>
          <p:spPr bwMode="auto">
            <a:xfrm>
              <a:off x="113" y="3399"/>
              <a:ext cx="624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同时                  的列数分别等于                    的行数</a:t>
              </a:r>
              <a:endParaRPr lang="en-US" altLang="zh-CN" sz="2400" b="1" dirty="0"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graphicFrame>
          <p:nvGraphicFramePr>
            <p:cNvPr id="70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0929567"/>
                </p:ext>
              </p:extLst>
            </p:nvPr>
          </p:nvGraphicFramePr>
          <p:xfrm>
            <a:off x="741" y="3409"/>
            <a:ext cx="129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879560" imgH="431640" progId="Equation.DSMT4">
                    <p:embed/>
                  </p:oleObj>
                </mc:Choice>
                <mc:Fallback>
                  <p:oleObj name="Equation" r:id="rId6" imgW="187956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1" y="3409"/>
                          <a:ext cx="129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4446172"/>
                </p:ext>
              </p:extLst>
            </p:nvPr>
          </p:nvGraphicFramePr>
          <p:xfrm>
            <a:off x="3896" y="3399"/>
            <a:ext cx="144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981080" imgH="469800" progId="Equation.DSMT4">
                    <p:embed/>
                  </p:oleObj>
                </mc:Choice>
                <mc:Fallback>
                  <p:oleObj name="Equation" r:id="rId8" imgW="1981080" imgH="469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6" y="3399"/>
                          <a:ext cx="144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" name="TextBox 71"/>
          <p:cNvSpPr txBox="1"/>
          <p:nvPr/>
        </p:nvSpPr>
        <p:spPr>
          <a:xfrm>
            <a:off x="2903279" y="3516026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分块后的左矩阵列数等于分块后的右矩阵行数</a:t>
            </a:r>
          </a:p>
        </p:txBody>
      </p:sp>
      <p:sp>
        <p:nvSpPr>
          <p:cNvPr id="73" name="Text Box 13"/>
          <p:cNvSpPr txBox="1">
            <a:spLocks noChangeArrowheads="1"/>
          </p:cNvSpPr>
          <p:nvPr/>
        </p:nvSpPr>
        <p:spPr bwMode="auto">
          <a:xfrm>
            <a:off x="116153" y="4841469"/>
            <a:ext cx="51571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原则</a:t>
            </a:r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先考虑大矩阵再考虑小矩阵</a:t>
            </a:r>
          </a:p>
        </p:txBody>
      </p:sp>
      <p:grpSp>
        <p:nvGrpSpPr>
          <p:cNvPr id="37" name="组合 36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38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018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41" grpId="0"/>
      <p:bldP spid="44" grpId="0"/>
      <p:bldP spid="55" grpId="0"/>
      <p:bldP spid="57" grpId="0"/>
      <p:bldP spid="64" grpId="0"/>
      <p:bldP spid="65" grpId="0"/>
      <p:bldP spid="66" grpId="0"/>
      <p:bldP spid="72" grpId="0"/>
      <p:bldP spid="7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97684" y="943073"/>
            <a:ext cx="30572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一、矩阵的分块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001083" y="1695385"/>
            <a:ext cx="44935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chemeClr val="accent1"/>
                </a:solidFill>
                <a:effectLst/>
                <a:latin typeface="微软雅黑" pitchFamily="34" charset="-122"/>
                <a:ea typeface="微软雅黑" pitchFamily="34" charset="-122"/>
              </a:rPr>
              <a:t>对象：</a:t>
            </a:r>
            <a:r>
              <a:rPr kumimoji="1" lang="zh-CN" altLang="en-US" sz="2400" b="1" dirty="0"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rPr>
              <a:t>行数和列数较</a:t>
            </a:r>
            <a:r>
              <a:rPr kumimoji="1"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大</a:t>
            </a:r>
            <a:r>
              <a:rPr kumimoji="1" lang="zh-CN" altLang="en-US" sz="2400" b="1" dirty="0"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rPr>
              <a:t>的矩阵；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001084" y="3592824"/>
            <a:ext cx="75713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chemeClr val="accent1"/>
                </a:solidFill>
                <a:effectLst/>
                <a:latin typeface="微软雅黑" pitchFamily="34" charset="-122"/>
                <a:ea typeface="微软雅黑" pitchFamily="34" charset="-122"/>
              </a:rPr>
              <a:t>做法：</a:t>
            </a:r>
            <a:r>
              <a:rPr kumimoji="1" lang="zh-CN" altLang="en-US" sz="2400" b="1" dirty="0"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rPr>
              <a:t>将矩阵用若干条纵线和横线分成</a:t>
            </a:r>
            <a:r>
              <a:rPr kumimoji="1"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许多个小矩阵；</a:t>
            </a:r>
            <a:endParaRPr kumimoji="1" lang="zh-CN" altLang="en-US" sz="2400" b="1" dirty="0">
              <a:solidFill>
                <a:srgbClr val="000000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1924413" y="4204290"/>
            <a:ext cx="35702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effectLst/>
                <a:latin typeface="微软雅黑" pitchFamily="34" charset="-122"/>
                <a:ea typeface="微软雅黑" pitchFamily="34" charset="-122"/>
              </a:rPr>
              <a:t>每一个小矩阵称为子块，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050977" y="5352225"/>
            <a:ext cx="48894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以子块为</a:t>
            </a:r>
            <a:r>
              <a:rPr kumimoji="1" lang="zh-CN" altLang="en-US" sz="2400" b="1" dirty="0">
                <a:effectLst/>
                <a:latin typeface="微软雅黑" pitchFamily="34" charset="-122"/>
                <a:ea typeface="微软雅黑" pitchFamily="34" charset="-122"/>
              </a:rPr>
              <a:t>元素的矩阵称为分块矩阵</a:t>
            </a:r>
            <a:r>
              <a:rPr kumimoji="1" lang="en-US" altLang="zh-CN" sz="2400" b="1" dirty="0">
                <a:effectLst/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sp>
        <p:nvSpPr>
          <p:cNvPr id="3" name="矩形 2"/>
          <p:cNvSpPr/>
          <p:nvPr/>
        </p:nvSpPr>
        <p:spPr>
          <a:xfrm>
            <a:off x="1001083" y="2311079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目的：</a:t>
            </a:r>
            <a:r>
              <a:rPr kumimoji="1"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简化运算；</a:t>
            </a:r>
          </a:p>
        </p:txBody>
      </p:sp>
      <p:sp>
        <p:nvSpPr>
          <p:cNvPr id="4" name="矩形 3"/>
          <p:cNvSpPr/>
          <p:nvPr/>
        </p:nvSpPr>
        <p:spPr>
          <a:xfrm>
            <a:off x="1001084" y="2952103"/>
            <a:ext cx="6494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方法：</a:t>
            </a:r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分块法，“大”化“小“；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449102" y="5813890"/>
            <a:ext cx="59651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924412" y="4824572"/>
            <a:ext cx="72635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使得同一列的子块列数一致，同一行的子块行数一致</a:t>
            </a:r>
          </a:p>
        </p:txBody>
      </p:sp>
    </p:spTree>
    <p:extLst>
      <p:ext uri="{BB962C8B-B14F-4D97-AF65-F5344CB8AC3E}">
        <p14:creationId xmlns:p14="http://schemas.microsoft.com/office/powerpoint/2010/main" val="117806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5" grpId="0"/>
      <p:bldP spid="16" grpId="0"/>
      <p:bldP spid="3" grpId="0"/>
      <p:bldP spid="4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文本框 5"/>
          <p:cNvSpPr txBox="1"/>
          <p:nvPr/>
        </p:nvSpPr>
        <p:spPr>
          <a:xfrm>
            <a:off x="197644" y="1471190"/>
            <a:ext cx="451193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分块矩阵的转置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——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8" name="文本框 5"/>
          <p:cNvSpPr txBox="1"/>
          <p:nvPr/>
        </p:nvSpPr>
        <p:spPr>
          <a:xfrm>
            <a:off x="197643" y="2410104"/>
            <a:ext cx="451193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分块对角矩阵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——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67420" y="1471797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先大转置，而后小转置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2826787" y="2271604"/>
            <a:ext cx="5770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主对角线上是非零方阵，其余元素全为零</a:t>
            </a:r>
            <a:endParaRPr lang="zh-CN" altLang="en-US" sz="24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16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1A87B3B-779C-B840-8296-E9778945DA8B}"/>
              </a:ext>
            </a:extLst>
          </p:cNvPr>
          <p:cNvGrpSpPr/>
          <p:nvPr/>
        </p:nvGrpSpPr>
        <p:grpSpPr>
          <a:xfrm>
            <a:off x="3051520" y="3154870"/>
            <a:ext cx="3132464" cy="1651000"/>
            <a:chOff x="3051520" y="3154870"/>
            <a:chExt cx="3132464" cy="1651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7" name="对象 1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87753591"/>
                    </p:ext>
                  </p:extLst>
                </p:nvPr>
              </p:nvGraphicFramePr>
              <p:xfrm>
                <a:off x="3051520" y="3154870"/>
                <a:ext cx="3132464" cy="1651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2" imgW="3390840" imgH="1650960" progId="Equation.DSMT4">
                        <p:embed/>
                      </p:oleObj>
                    </mc:Choice>
                    <mc:Fallback>
                      <p:oleObj name="Equation" r:id="rId2" imgW="3390840" imgH="165096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51520" y="3154870"/>
                              <a:ext cx="3132464" cy="16510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7" name="对象 1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87753591"/>
                    </p:ext>
                  </p:extLst>
                </p:nvPr>
              </p:nvGraphicFramePr>
              <p:xfrm>
                <a:off x="3051520" y="3154870"/>
                <a:ext cx="3132464" cy="1651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1538" name="Equation" r:id="rId5" imgW="3390840" imgH="1650960" progId="Equation.DSMT4">
                        <p:embed/>
                      </p:oleObj>
                    </mc:Choice>
                    <mc:Fallback>
                      <p:oleObj name="Equation" r:id="rId5" imgW="3390840" imgH="165096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51520" y="3154870"/>
                              <a:ext cx="3132464" cy="16510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90A26D0F-61DA-1C4D-B3DC-4823A3A2E414}"/>
                    </a:ext>
                  </a:extLst>
                </p:cNvPr>
                <p:cNvSpPr txBox="1"/>
                <p:nvPr/>
              </p:nvSpPr>
              <p:spPr>
                <a:xfrm>
                  <a:off x="4878922" y="3795704"/>
                  <a:ext cx="27571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2400" i="1" smtClean="0">
                            <a:latin typeface="Cambria Math" panose="02040503050406030204" pitchFamily="18" charset="0"/>
                          </a:rPr>
                          <m:t>⋱</m:t>
                        </m:r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90A26D0F-61DA-1C4D-B3DC-4823A3A2E4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8922" y="3795704"/>
                  <a:ext cx="275717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7391" r="-15217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341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38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" name="标题 91137">
            <a:extLst>
              <a:ext uri="{FF2B5EF4-FFF2-40B4-BE49-F238E27FC236}">
                <a16:creationId xmlns:a16="http://schemas.microsoft.com/office/drawing/2014/main" id="{17DBA066-5D7E-504B-AD88-360E693F76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6380" y="867751"/>
            <a:ext cx="7895118" cy="663337"/>
          </a:xfrm>
        </p:spPr>
        <p:txBody>
          <a:bodyPr/>
          <a:lstStyle/>
          <a:p>
            <a:pPr eaLnBrk="1" hangingPunct="1"/>
            <a:r>
              <a:rPr kumimoji="1" lang="zh-CN" altLang="en-US" sz="2800" b="1" dirty="0">
                <a:latin typeface="微软雅黑" pitchFamily="34" charset="-122"/>
                <a:ea typeface="微软雅黑" pitchFamily="34" charset="-122"/>
                <a:cs typeface="+mn-cs"/>
              </a:rPr>
              <a:t>常用的几种分块方法</a:t>
            </a:r>
            <a:endParaRPr lang="zh-CN" altLang="en-US" sz="2800" b="1" dirty="0">
              <a:solidFill>
                <a:schemeClr val="tx2"/>
              </a:solidFill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8CB349E-6485-2942-8090-0C3B8CCC2380}"/>
                  </a:ext>
                </a:extLst>
              </p:cNvPr>
              <p:cNvSpPr txBox="1"/>
              <p:nvPr/>
            </p:nvSpPr>
            <p:spPr>
              <a:xfrm>
                <a:off x="799237" y="1519400"/>
                <a:ext cx="3080523" cy="977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8CB349E-6485-2942-8090-0C3B8CCC2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37" y="1519400"/>
                <a:ext cx="3080523" cy="977575"/>
              </a:xfrm>
              <a:prstGeom prst="rect">
                <a:avLst/>
              </a:prstGeom>
              <a:blipFill>
                <a:blip r:embed="rId3"/>
                <a:stretch>
                  <a:fillRect l="-1235" t="-1299" b="-3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7D8F6056-8386-5A46-912E-1645671DD8FE}"/>
              </a:ext>
            </a:extLst>
          </p:cNvPr>
          <p:cNvSpPr txBox="1"/>
          <p:nvPr/>
        </p:nvSpPr>
        <p:spPr>
          <a:xfrm>
            <a:off x="3916788" y="177492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BAC6C44-8667-2D45-A9F3-C52B2A186CD8}"/>
                  </a:ext>
                </a:extLst>
              </p:cNvPr>
              <p:cNvSpPr/>
              <p:nvPr/>
            </p:nvSpPr>
            <p:spPr>
              <a:xfrm>
                <a:off x="4596051" y="1774921"/>
                <a:ext cx="42403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=1,⋯,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zh-CN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BAC6C44-8667-2D45-A9F3-C52B2A186C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051" y="1774921"/>
                <a:ext cx="4240392" cy="461665"/>
              </a:xfrm>
              <a:prstGeom prst="rect">
                <a:avLst/>
              </a:prstGeom>
              <a:blipFill>
                <a:blip r:embed="rId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402B83A-B03E-0B4E-BDDE-6756FB052E58}"/>
                  </a:ext>
                </a:extLst>
              </p:cNvPr>
              <p:cNvSpPr txBox="1"/>
              <p:nvPr/>
            </p:nvSpPr>
            <p:spPr>
              <a:xfrm>
                <a:off x="799237" y="2757325"/>
                <a:ext cx="3671198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402B83A-B03E-0B4E-BDDE-6756FB052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37" y="2757325"/>
                <a:ext cx="3671198" cy="399084"/>
              </a:xfrm>
              <a:prstGeom prst="rect">
                <a:avLst/>
              </a:prstGeom>
              <a:blipFill>
                <a:blip r:embed="rId5"/>
                <a:stretch>
                  <a:fillRect l="-1034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B2ACDFF8-B639-C548-B47E-1175211C7836}"/>
              </a:ext>
            </a:extLst>
          </p:cNvPr>
          <p:cNvSpPr txBox="1"/>
          <p:nvPr/>
        </p:nvSpPr>
        <p:spPr>
          <a:xfrm>
            <a:off x="4470435" y="269474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B83CA74-6098-1B49-A9CF-ED8486150E7E}"/>
                  </a:ext>
                </a:extLst>
              </p:cNvPr>
              <p:cNvSpPr/>
              <p:nvPr/>
            </p:nvSpPr>
            <p:spPr>
              <a:xfrm>
                <a:off x="5193035" y="2390622"/>
                <a:ext cx="3484608" cy="11519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1"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zh-CN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1" lang="en-US" altLang="zh-CN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=1,⋯,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B83CA74-6098-1B49-A9CF-ED8486150E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035" y="2390622"/>
                <a:ext cx="3484608" cy="1151918"/>
              </a:xfrm>
              <a:prstGeom prst="rect">
                <a:avLst/>
              </a:prstGeom>
              <a:blipFill>
                <a:blip r:embed="rId6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689DD7C-5276-9146-8FA8-F7F9E0F95AE4}"/>
                  </a:ext>
                </a:extLst>
              </p:cNvPr>
              <p:cNvSpPr txBox="1"/>
              <p:nvPr/>
            </p:nvSpPr>
            <p:spPr>
              <a:xfrm>
                <a:off x="726415" y="3384788"/>
                <a:ext cx="5238677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/>
                              <m:e/>
                            </m:mr>
                            <m:mr>
                              <m:e/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kumimoji="1"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diag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689DD7C-5276-9146-8FA8-F7F9E0F95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15" y="3384788"/>
                <a:ext cx="5238677" cy="1189043"/>
              </a:xfrm>
              <a:prstGeom prst="rect">
                <a:avLst/>
              </a:prstGeom>
              <a:blipFill>
                <a:blip r:embed="rId7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B0BE0E67-7DA8-C44F-A50B-A4144A5F0F82}"/>
              </a:ext>
            </a:extLst>
          </p:cNvPr>
          <p:cNvGrpSpPr/>
          <p:nvPr/>
        </p:nvGrpSpPr>
        <p:grpSpPr>
          <a:xfrm>
            <a:off x="6021849" y="3650149"/>
            <a:ext cx="1847790" cy="594522"/>
            <a:chOff x="5944684" y="3979309"/>
            <a:chExt cx="1847790" cy="594522"/>
          </a:xfrm>
        </p:grpSpPr>
        <p:graphicFrame>
          <p:nvGraphicFramePr>
            <p:cNvPr id="17" name="Object 2">
              <a:extLst>
                <a:ext uri="{FF2B5EF4-FFF2-40B4-BE49-F238E27FC236}">
                  <a16:creationId xmlns:a16="http://schemas.microsoft.com/office/drawing/2014/main" id="{B4229AC9-E647-6342-881B-BF980DF8BE1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185136"/>
                </p:ext>
              </p:extLst>
            </p:nvPr>
          </p:nvGraphicFramePr>
          <p:xfrm>
            <a:off x="5944684" y="4091231"/>
            <a:ext cx="184779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260440" imgH="482400" progId="Equation.DSMT4">
                    <p:embed/>
                  </p:oleObj>
                </mc:Choice>
                <mc:Fallback>
                  <p:oleObj name="Equation" r:id="rId8" imgW="2260440" imgH="482400" progId="Equation.DSMT4">
                    <p:embed/>
                    <p:pic>
                      <p:nvPicPr>
                        <p:cNvPr id="23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44684" y="4091231"/>
                          <a:ext cx="1847790" cy="482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5B7A480-4CC4-9142-AB86-4DA5993B7871}"/>
                </a:ext>
              </a:extLst>
            </p:cNvPr>
            <p:cNvSpPr txBox="1"/>
            <p:nvPr/>
          </p:nvSpPr>
          <p:spPr>
            <a:xfrm>
              <a:off x="7069679" y="3979309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  <p:sp>
        <p:nvSpPr>
          <p:cNvPr id="25" name="文本框 91146">
            <a:extLst>
              <a:ext uri="{FF2B5EF4-FFF2-40B4-BE49-F238E27FC236}">
                <a16:creationId xmlns:a16="http://schemas.microsoft.com/office/drawing/2014/main" id="{CBCEC4CF-B9FE-F443-B52D-4D718528E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422" y="4799932"/>
            <a:ext cx="7901948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分块时首先满足单位阵</a:t>
            </a:r>
            <a:r>
              <a:rPr lang="en-US" altLang="zh-CN" sz="2800" b="1" i="1" dirty="0">
                <a:ea typeface="楷体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，再考虑对角或三角矩阵，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0902EFE-2655-8744-BC1E-320A5EBBF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34" y="5320632"/>
            <a:ext cx="6032719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Arial" panose="020B0604020202020204" pitchFamily="34" charset="0"/>
                <a:ea typeface="楷体_GB2312" panose="02010609030101010101" pitchFamily="49" charset="-122"/>
              </a:rPr>
              <a:t>然后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考虑零阵</a:t>
            </a:r>
            <a:r>
              <a:rPr lang="en-US" altLang="zh-CN" sz="2800" b="1" i="1" dirty="0">
                <a:ea typeface="楷体_GB2312" panose="0201060903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以及其它的特殊矩阵</a:t>
            </a:r>
            <a:r>
              <a:rPr lang="en-US" altLang="zh-CN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.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A83541A-4D8E-7A41-AEE5-6229B4969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573" y="5908418"/>
            <a:ext cx="7146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按行分块或按列分块是两种特殊的分块形式</a:t>
            </a:r>
            <a:r>
              <a:rPr lang="en-US" altLang="zh-CN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.</a:t>
            </a:r>
          </a:p>
        </p:txBody>
      </p:sp>
      <p:sp>
        <p:nvSpPr>
          <p:cNvPr id="30" name="TextBox 18">
            <a:extLst>
              <a:ext uri="{FF2B5EF4-FFF2-40B4-BE49-F238E27FC236}">
                <a16:creationId xmlns:a16="http://schemas.microsoft.com/office/drawing/2014/main" id="{237B2D2D-D851-7E4B-8225-6DF4A3621383}"/>
              </a:ext>
            </a:extLst>
          </p:cNvPr>
          <p:cNvSpPr txBox="1"/>
          <p:nvPr/>
        </p:nvSpPr>
        <p:spPr>
          <a:xfrm>
            <a:off x="502444" y="485484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注：</a:t>
            </a:r>
          </a:p>
        </p:txBody>
      </p:sp>
    </p:spTree>
    <p:extLst>
      <p:ext uri="{BB962C8B-B14F-4D97-AF65-F5344CB8AC3E}">
        <p14:creationId xmlns:p14="http://schemas.microsoft.com/office/powerpoint/2010/main" val="352489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14" grpId="0"/>
      <p:bldP spid="15" grpId="0"/>
      <p:bldP spid="7" grpId="0"/>
      <p:bldP spid="21" grpId="0"/>
      <p:bldP spid="25" grpId="0"/>
      <p:bldP spid="27" grpId="0"/>
      <p:bldP spid="28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475129"/>
              </p:ext>
            </p:extLst>
          </p:nvPr>
        </p:nvGraphicFramePr>
        <p:xfrm>
          <a:off x="1363892" y="2717165"/>
          <a:ext cx="2066925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55800" imgH="2044440" progId="Equation.DSMT4">
                  <p:embed/>
                </p:oleObj>
              </mc:Choice>
              <mc:Fallback>
                <p:oleObj name="Equation" r:id="rId2" imgW="2755800" imgH="2044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892" y="2717165"/>
                        <a:ext cx="2066925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799594"/>
              </p:ext>
            </p:extLst>
          </p:nvPr>
        </p:nvGraphicFramePr>
        <p:xfrm>
          <a:off x="1363892" y="647065"/>
          <a:ext cx="2066925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55800" imgH="2044440" progId="Equation.DSMT4">
                  <p:embed/>
                </p:oleObj>
              </mc:Choice>
              <mc:Fallback>
                <p:oleObj name="Equation" r:id="rId4" imgW="2755800" imgH="2044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892" y="647065"/>
                        <a:ext cx="2066925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1" y="213494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18723" y="647065"/>
            <a:ext cx="1416908" cy="1927225"/>
            <a:chOff x="2558298" y="647065"/>
            <a:chExt cx="1889210" cy="1927225"/>
          </a:xfrm>
        </p:grpSpPr>
        <p:sp>
          <p:nvSpPr>
            <p:cNvPr id="40" name="Line 2"/>
            <p:cNvSpPr>
              <a:spLocks noChangeShapeType="1"/>
            </p:cNvSpPr>
            <p:nvPr/>
          </p:nvSpPr>
          <p:spPr bwMode="auto">
            <a:xfrm>
              <a:off x="2558298" y="1637665"/>
              <a:ext cx="188921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3"/>
            <p:cNvSpPr>
              <a:spLocks noChangeShapeType="1"/>
            </p:cNvSpPr>
            <p:nvPr/>
          </p:nvSpPr>
          <p:spPr bwMode="auto">
            <a:xfrm flipH="1">
              <a:off x="3516501" y="647065"/>
              <a:ext cx="23813" cy="19272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378807"/>
              </p:ext>
            </p:extLst>
          </p:nvPr>
        </p:nvGraphicFramePr>
        <p:xfrm>
          <a:off x="3475435" y="1023939"/>
          <a:ext cx="1624466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49160" imgH="482400" progId="Equation.DSMT4">
                  <p:embed/>
                </p:oleObj>
              </mc:Choice>
              <mc:Fallback>
                <p:oleObj name="Equation" r:id="rId6" imgW="7491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5435" y="1023939"/>
                        <a:ext cx="1624466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2223523" y="2780665"/>
            <a:ext cx="870347" cy="1944688"/>
            <a:chOff x="2964698" y="2780665"/>
            <a:chExt cx="1160462" cy="1944688"/>
          </a:xfrm>
        </p:grpSpPr>
        <p:sp>
          <p:nvSpPr>
            <p:cNvPr id="43" name="Line 5"/>
            <p:cNvSpPr>
              <a:spLocks noChangeShapeType="1"/>
            </p:cNvSpPr>
            <p:nvPr/>
          </p:nvSpPr>
          <p:spPr bwMode="auto">
            <a:xfrm flipH="1">
              <a:off x="2964698" y="2780665"/>
              <a:ext cx="0" cy="19446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6"/>
            <p:cNvSpPr>
              <a:spLocks noChangeShapeType="1"/>
            </p:cNvSpPr>
            <p:nvPr/>
          </p:nvSpPr>
          <p:spPr bwMode="auto">
            <a:xfrm flipH="1">
              <a:off x="3540960" y="2780665"/>
              <a:ext cx="0" cy="19446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7"/>
            <p:cNvSpPr>
              <a:spLocks noChangeShapeType="1"/>
            </p:cNvSpPr>
            <p:nvPr/>
          </p:nvSpPr>
          <p:spPr bwMode="auto">
            <a:xfrm>
              <a:off x="4125160" y="2780665"/>
              <a:ext cx="0" cy="1944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160598"/>
              </p:ext>
            </p:extLst>
          </p:nvPr>
        </p:nvGraphicFramePr>
        <p:xfrm>
          <a:off x="3599259" y="3452813"/>
          <a:ext cx="2433896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46240" imgH="482400" progId="Equation.DSMT4">
                  <p:embed/>
                </p:oleObj>
              </mc:Choice>
              <mc:Fallback>
                <p:oleObj name="Equation" r:id="rId8" imgW="29462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9259" y="3452813"/>
                        <a:ext cx="2433896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93017"/>
              </p:ext>
            </p:extLst>
          </p:nvPr>
        </p:nvGraphicFramePr>
        <p:xfrm>
          <a:off x="5755481" y="1130300"/>
          <a:ext cx="132397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65080" imgH="1015920" progId="Equation.DSMT4">
                  <p:embed/>
                </p:oleObj>
              </mc:Choice>
              <mc:Fallback>
                <p:oleObj name="Equation" r:id="rId10" imgW="176508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5481" y="1130300"/>
                        <a:ext cx="132397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178166"/>
              </p:ext>
            </p:extLst>
          </p:nvPr>
        </p:nvGraphicFramePr>
        <p:xfrm>
          <a:off x="5716363" y="1115665"/>
          <a:ext cx="1348500" cy="104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87320" imgH="457200" progId="Equation.DSMT4">
                  <p:embed/>
                </p:oleObj>
              </mc:Choice>
              <mc:Fallback>
                <p:oleObj name="Equation" r:id="rId12" imgW="7873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6363" y="1115665"/>
                        <a:ext cx="1348500" cy="104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892744"/>
              </p:ext>
            </p:extLst>
          </p:nvPr>
        </p:nvGraphicFramePr>
        <p:xfrm>
          <a:off x="5847397" y="1107549"/>
          <a:ext cx="1236938" cy="1060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11000" imgH="457200" progId="Equation.DSMT4">
                  <p:embed/>
                </p:oleObj>
              </mc:Choice>
              <mc:Fallback>
                <p:oleObj name="Equation" r:id="rId14" imgW="711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7397" y="1107549"/>
                        <a:ext cx="1236938" cy="10602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041682"/>
              </p:ext>
            </p:extLst>
          </p:nvPr>
        </p:nvGraphicFramePr>
        <p:xfrm>
          <a:off x="5902052" y="1148715"/>
          <a:ext cx="12763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01720" imgH="977760" progId="Equation.DSMT4">
                  <p:embed/>
                </p:oleObj>
              </mc:Choice>
              <mc:Fallback>
                <p:oleObj name="Equation" r:id="rId16" imgW="1701720" imgH="977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052" y="1148715"/>
                        <a:ext cx="127635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420917"/>
              </p:ext>
            </p:extLst>
          </p:nvPr>
        </p:nvGraphicFramePr>
        <p:xfrm>
          <a:off x="6092428" y="2640013"/>
          <a:ext cx="93345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44520" imgH="2082600" progId="Equation.DSMT4">
                  <p:embed/>
                </p:oleObj>
              </mc:Choice>
              <mc:Fallback>
                <p:oleObj name="Equation" r:id="rId18" imgW="1244520" imgH="20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2428" y="2640013"/>
                        <a:ext cx="933450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479507"/>
              </p:ext>
            </p:extLst>
          </p:nvPr>
        </p:nvGraphicFramePr>
        <p:xfrm>
          <a:off x="6035009" y="2680653"/>
          <a:ext cx="1000125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333440" imgH="2044440" progId="Equation.DSMT4">
                  <p:embed/>
                </p:oleObj>
              </mc:Choice>
              <mc:Fallback>
                <p:oleObj name="Equation" r:id="rId20" imgW="1333440" imgH="2044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5009" y="2680653"/>
                        <a:ext cx="1000125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528714"/>
              </p:ext>
            </p:extLst>
          </p:nvPr>
        </p:nvGraphicFramePr>
        <p:xfrm>
          <a:off x="6097351" y="2679110"/>
          <a:ext cx="9906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320480" imgH="2044440" progId="Equation.DSMT4">
                  <p:embed/>
                </p:oleObj>
              </mc:Choice>
              <mc:Fallback>
                <p:oleObj name="Equation" r:id="rId22" imgW="1320480" imgH="2044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7351" y="2679110"/>
                        <a:ext cx="9906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883054"/>
              </p:ext>
            </p:extLst>
          </p:nvPr>
        </p:nvGraphicFramePr>
        <p:xfrm>
          <a:off x="6091569" y="2688590"/>
          <a:ext cx="9906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320480" imgH="2044440" progId="Equation.DSMT4">
                  <p:embed/>
                </p:oleObj>
              </mc:Choice>
              <mc:Fallback>
                <p:oleObj name="Equation" r:id="rId24" imgW="1320480" imgH="2044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1569" y="2688590"/>
                        <a:ext cx="9906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81877"/>
              </p:ext>
            </p:extLst>
          </p:nvPr>
        </p:nvGraphicFramePr>
        <p:xfrm>
          <a:off x="1363892" y="4802386"/>
          <a:ext cx="2066925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755900" imgH="2044700" progId="Equation.DSMT4">
                  <p:embed/>
                </p:oleObj>
              </mc:Choice>
              <mc:Fallback>
                <p:oleObj name="Equation" r:id="rId26" imgW="2755900" imgH="20447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892" y="4802386"/>
                        <a:ext cx="2066925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1884917" y="5249702"/>
            <a:ext cx="1431001" cy="1112363"/>
            <a:chOff x="2513207" y="5249701"/>
            <a:chExt cx="2086448" cy="1112363"/>
          </a:xfrm>
        </p:grpSpPr>
        <p:sp>
          <p:nvSpPr>
            <p:cNvPr id="57" name="Line 2"/>
            <p:cNvSpPr>
              <a:spLocks noChangeShapeType="1"/>
            </p:cNvSpPr>
            <p:nvPr/>
          </p:nvSpPr>
          <p:spPr bwMode="auto">
            <a:xfrm>
              <a:off x="2513208" y="5824736"/>
              <a:ext cx="208644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2"/>
            <p:cNvSpPr>
              <a:spLocks noChangeShapeType="1"/>
            </p:cNvSpPr>
            <p:nvPr/>
          </p:nvSpPr>
          <p:spPr bwMode="auto">
            <a:xfrm>
              <a:off x="2513208" y="6362064"/>
              <a:ext cx="20701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2"/>
            <p:cNvSpPr>
              <a:spLocks noChangeShapeType="1"/>
            </p:cNvSpPr>
            <p:nvPr/>
          </p:nvSpPr>
          <p:spPr bwMode="auto">
            <a:xfrm>
              <a:off x="2513207" y="5249701"/>
              <a:ext cx="208644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450631"/>
              </p:ext>
            </p:extLst>
          </p:nvPr>
        </p:nvGraphicFramePr>
        <p:xfrm>
          <a:off x="3557441" y="4699200"/>
          <a:ext cx="970030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015920" imgH="2082600" progId="Equation.DSMT4">
                  <p:embed/>
                </p:oleObj>
              </mc:Choice>
              <mc:Fallback>
                <p:oleObj name="Equation" r:id="rId27" imgW="1015920" imgH="2082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7441" y="4699200"/>
                        <a:ext cx="970030" cy="225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511491"/>
              </p:ext>
            </p:extLst>
          </p:nvPr>
        </p:nvGraphicFramePr>
        <p:xfrm>
          <a:off x="5335677" y="5541641"/>
          <a:ext cx="1932123" cy="566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155600" imgH="253800" progId="Equation.DSMT4">
                  <p:embed/>
                </p:oleObj>
              </mc:Choice>
              <mc:Fallback>
                <p:oleObj name="Equation" r:id="rId29" imgW="11556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335677" y="5541641"/>
                        <a:ext cx="1932123" cy="566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317133"/>
              </p:ext>
            </p:extLst>
          </p:nvPr>
        </p:nvGraphicFramePr>
        <p:xfrm>
          <a:off x="5319214" y="5543767"/>
          <a:ext cx="2005147" cy="561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1206360" imgH="253800" progId="Equation.DSMT4">
                  <p:embed/>
                </p:oleObj>
              </mc:Choice>
              <mc:Fallback>
                <p:oleObj name="Equation" r:id="rId31" imgW="1206360" imgH="253800" progId="Equation.DSMT4">
                  <p:embed/>
                  <p:pic>
                    <p:nvPicPr>
                      <p:cNvPr id="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214" y="5543767"/>
                        <a:ext cx="2005147" cy="5619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305947"/>
              </p:ext>
            </p:extLst>
          </p:nvPr>
        </p:nvGraphicFramePr>
        <p:xfrm>
          <a:off x="5312285" y="5531991"/>
          <a:ext cx="1957173" cy="585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130040" imgH="253800" progId="Equation.DSMT4">
                  <p:embed/>
                </p:oleObj>
              </mc:Choice>
              <mc:Fallback>
                <p:oleObj name="Equation" r:id="rId33" imgW="1130040" imgH="253800" progId="Equation.DSMT4">
                  <p:embed/>
                  <p:pic>
                    <p:nvPicPr>
                      <p:cNvPr id="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2285" y="5531991"/>
                        <a:ext cx="1957173" cy="585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488019"/>
              </p:ext>
            </p:extLst>
          </p:nvPr>
        </p:nvGraphicFramePr>
        <p:xfrm>
          <a:off x="5317495" y="5539139"/>
          <a:ext cx="1929095" cy="571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1143000" imgH="253800" progId="Equation.DSMT4">
                  <p:embed/>
                </p:oleObj>
              </mc:Choice>
              <mc:Fallback>
                <p:oleObj name="Equation" r:id="rId35" imgW="1143000" imgH="253800" progId="Equation.DSMT4">
                  <p:embed/>
                  <p:pic>
                    <p:nvPicPr>
                      <p:cNvPr id="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7495" y="5539139"/>
                        <a:ext cx="1929095" cy="5711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303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040144" y="2397988"/>
            <a:ext cx="2893419" cy="2632311"/>
            <a:chOff x="4094799" y="2262469"/>
            <a:chExt cx="3857892" cy="2632311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4094799" y="2262470"/>
              <a:ext cx="514157" cy="49051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4971493" y="4395612"/>
              <a:ext cx="1415464" cy="4991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7429290" y="2262469"/>
              <a:ext cx="523401" cy="4681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" name="Group 8"/>
          <p:cNvGrpSpPr>
            <a:grpSpLocks/>
          </p:cNvGrpSpPr>
          <p:nvPr/>
        </p:nvGrpSpPr>
        <p:grpSpPr bwMode="auto">
          <a:xfrm>
            <a:off x="4204916" y="3328892"/>
            <a:ext cx="2902894" cy="2746808"/>
            <a:chOff x="2315" y="1706"/>
            <a:chExt cx="2353" cy="1683"/>
          </a:xfrm>
        </p:grpSpPr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2315" y="1706"/>
              <a:ext cx="384" cy="316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4332" y="1746"/>
              <a:ext cx="336" cy="296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3398" y="3053"/>
              <a:ext cx="907" cy="336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502444" y="926104"/>
            <a:ext cx="387798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latin typeface="微软雅黑" pitchFamily="34" charset="-122"/>
                <a:ea typeface="微软雅黑" pitchFamily="34" charset="-122"/>
              </a:rPr>
              <a:t>二、分块矩阵的运算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829663" y="1741183"/>
            <a:ext cx="3192197" cy="463846"/>
            <a:chOff x="2911756" y="1725827"/>
            <a:chExt cx="4256262" cy="463846"/>
          </a:xfrm>
        </p:grpSpPr>
        <p:sp>
          <p:nvSpPr>
            <p:cNvPr id="29" name="Text Box 15"/>
            <p:cNvSpPr txBox="1">
              <a:spLocks noChangeArrowheads="1"/>
            </p:cNvSpPr>
            <p:nvPr/>
          </p:nvSpPr>
          <p:spPr bwMode="auto">
            <a:xfrm>
              <a:off x="2911756" y="1725827"/>
              <a:ext cx="4256262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设   与   为同型矩阵，</a:t>
              </a:r>
            </a:p>
          </p:txBody>
        </p:sp>
        <p:graphicFrame>
          <p:nvGraphicFramePr>
            <p:cNvPr id="30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9222617"/>
                </p:ext>
              </p:extLst>
            </p:nvPr>
          </p:nvGraphicFramePr>
          <p:xfrm>
            <a:off x="3497395" y="1783071"/>
            <a:ext cx="279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79360" imgH="304560" progId="Equation.DSMT4">
                    <p:embed/>
                  </p:oleObj>
                </mc:Choice>
                <mc:Fallback>
                  <p:oleObj name="Equation" r:id="rId2" imgW="27936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7395" y="1783071"/>
                          <a:ext cx="279400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886840"/>
                </p:ext>
              </p:extLst>
            </p:nvPr>
          </p:nvGraphicFramePr>
          <p:xfrm>
            <a:off x="4246330" y="1811700"/>
            <a:ext cx="2794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79360" imgH="291960" progId="Equation.DSMT4">
                    <p:embed/>
                  </p:oleObj>
                </mc:Choice>
                <mc:Fallback>
                  <p:oleObj name="Equation" r:id="rId4" imgW="279360" imgH="2919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6330" y="1811700"/>
                          <a:ext cx="279400" cy="292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Group 18"/>
          <p:cNvGrpSpPr>
            <a:grpSpLocks/>
          </p:cNvGrpSpPr>
          <p:nvPr/>
        </p:nvGrpSpPr>
        <p:grpSpPr bwMode="auto">
          <a:xfrm>
            <a:off x="1602818" y="3830144"/>
            <a:ext cx="3990976" cy="517524"/>
            <a:chOff x="793" y="2691"/>
            <a:chExt cx="3352" cy="326"/>
          </a:xfrm>
        </p:grpSpPr>
        <p:sp>
          <p:nvSpPr>
            <p:cNvPr id="33" name="Text Box 19"/>
            <p:cNvSpPr txBox="1">
              <a:spLocks noChangeArrowheads="1"/>
            </p:cNvSpPr>
            <p:nvPr/>
          </p:nvSpPr>
          <p:spPr bwMode="auto">
            <a:xfrm>
              <a:off x="793" y="2691"/>
              <a:ext cx="335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其中    与    为同型矩阵，则</a:t>
              </a:r>
            </a:p>
          </p:txBody>
        </p:sp>
        <p:graphicFrame>
          <p:nvGraphicFramePr>
            <p:cNvPr id="34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0952059"/>
                </p:ext>
              </p:extLst>
            </p:nvPr>
          </p:nvGraphicFramePr>
          <p:xfrm>
            <a:off x="1377" y="2700"/>
            <a:ext cx="24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80880" imgH="469800" progId="Equation.DSMT4">
                    <p:embed/>
                  </p:oleObj>
                </mc:Choice>
                <mc:Fallback>
                  <p:oleObj name="Equation" r:id="rId6" imgW="380880" imgH="469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7" y="2700"/>
                          <a:ext cx="24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5267265"/>
                </p:ext>
              </p:extLst>
            </p:nvPr>
          </p:nvGraphicFramePr>
          <p:xfrm>
            <a:off x="1922" y="2721"/>
            <a:ext cx="24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80880" imgH="469800" progId="Equation.DSMT4">
                    <p:embed/>
                  </p:oleObj>
                </mc:Choice>
                <mc:Fallback>
                  <p:oleObj name="Equation" r:id="rId8" imgW="380880" imgH="469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2" y="2721"/>
                          <a:ext cx="24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4454039" y="967211"/>
            <a:ext cx="43555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（先考虑大矩阵再考虑小矩阵）</a:t>
            </a:r>
          </a:p>
        </p:txBody>
      </p:sp>
      <p:sp>
        <p:nvSpPr>
          <p:cNvPr id="3" name="矩形 2"/>
          <p:cNvSpPr/>
          <p:nvPr/>
        </p:nvSpPr>
        <p:spPr>
          <a:xfrm>
            <a:off x="4817507" y="1733251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采用相同的分块法，有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2655" y="170999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加法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9C3A571-10D0-6345-825A-D3FA0BC28E4F}"/>
              </a:ext>
            </a:extLst>
          </p:cNvPr>
          <p:cNvGrpSpPr/>
          <p:nvPr/>
        </p:nvGrpSpPr>
        <p:grpSpPr>
          <a:xfrm>
            <a:off x="2434042" y="2294359"/>
            <a:ext cx="4820800" cy="1540317"/>
            <a:chOff x="2434042" y="2294359"/>
            <a:chExt cx="4820800" cy="1540317"/>
          </a:xfrm>
        </p:grpSpPr>
        <p:graphicFrame>
          <p:nvGraphicFramePr>
            <p:cNvPr id="1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3298624"/>
                </p:ext>
              </p:extLst>
            </p:nvPr>
          </p:nvGraphicFramePr>
          <p:xfrm>
            <a:off x="2434042" y="2399576"/>
            <a:ext cx="4786890" cy="143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5740200" imgH="1549080" progId="Equation.DSMT4">
                    <p:embed/>
                  </p:oleObj>
                </mc:Choice>
                <mc:Fallback>
                  <p:oleObj name="Equation" r:id="rId10" imgW="5740200" imgH="1549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4042" y="2399576"/>
                          <a:ext cx="4786890" cy="1435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D5DAF55-01A3-6345-AB20-67BEED30044F}"/>
                </a:ext>
              </a:extLst>
            </p:cNvPr>
            <p:cNvSpPr txBox="1"/>
            <p:nvPr/>
          </p:nvSpPr>
          <p:spPr>
            <a:xfrm>
              <a:off x="3598305" y="2294359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A866E70-B171-734C-8121-87AE5E52C803}"/>
                </a:ext>
              </a:extLst>
            </p:cNvPr>
            <p:cNvSpPr txBox="1"/>
            <p:nvPr/>
          </p:nvSpPr>
          <p:spPr>
            <a:xfrm>
              <a:off x="3598305" y="327277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3C2E05BC-6511-BD45-8005-56E8752DA957}"/>
                </a:ext>
              </a:extLst>
            </p:cNvPr>
            <p:cNvSpPr txBox="1"/>
            <p:nvPr/>
          </p:nvSpPr>
          <p:spPr>
            <a:xfrm>
              <a:off x="6084804" y="230207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CBF155F-ED7F-F547-B209-7029369847E0}"/>
                </a:ext>
              </a:extLst>
            </p:cNvPr>
            <p:cNvSpPr txBox="1"/>
            <p:nvPr/>
          </p:nvSpPr>
          <p:spPr>
            <a:xfrm>
              <a:off x="6084804" y="328480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DFD326D6-765C-A34F-B13A-A241D87B28F7}"/>
                </a:ext>
              </a:extLst>
            </p:cNvPr>
            <p:cNvSpPr txBox="1"/>
            <p:nvPr/>
          </p:nvSpPr>
          <p:spPr>
            <a:xfrm>
              <a:off x="3090504" y="2867746"/>
              <a:ext cx="553998" cy="40011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9EB8349-246D-5843-ACFA-AE4A95E269F1}"/>
                </a:ext>
              </a:extLst>
            </p:cNvPr>
            <p:cNvSpPr txBox="1"/>
            <p:nvPr/>
          </p:nvSpPr>
          <p:spPr>
            <a:xfrm>
              <a:off x="4244577" y="2872588"/>
              <a:ext cx="553998" cy="40011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7AF2FE4-7170-BA4F-8F0A-79A819CE81B2}"/>
                </a:ext>
              </a:extLst>
            </p:cNvPr>
            <p:cNvSpPr txBox="1"/>
            <p:nvPr/>
          </p:nvSpPr>
          <p:spPr>
            <a:xfrm>
              <a:off x="5546496" y="2885713"/>
              <a:ext cx="553998" cy="40011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46186B5-90E7-8D41-AACC-614719FB705C}"/>
                </a:ext>
              </a:extLst>
            </p:cNvPr>
            <p:cNvSpPr txBox="1"/>
            <p:nvPr/>
          </p:nvSpPr>
          <p:spPr>
            <a:xfrm>
              <a:off x="6700844" y="2892632"/>
              <a:ext cx="553998" cy="40011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8051FC0-6AE6-B349-A7B6-47582038218B}"/>
              </a:ext>
            </a:extLst>
          </p:cNvPr>
          <p:cNvGrpSpPr/>
          <p:nvPr/>
        </p:nvGrpSpPr>
        <p:grpSpPr>
          <a:xfrm>
            <a:off x="2565093" y="4462745"/>
            <a:ext cx="4198144" cy="1612955"/>
            <a:chOff x="2565093" y="4462745"/>
            <a:chExt cx="4198144" cy="1612955"/>
          </a:xfrm>
        </p:grpSpPr>
        <p:graphicFrame>
          <p:nvGraphicFramePr>
            <p:cNvPr id="1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7639318"/>
                </p:ext>
              </p:extLst>
            </p:nvPr>
          </p:nvGraphicFramePr>
          <p:xfrm>
            <a:off x="2565093" y="4554875"/>
            <a:ext cx="4198144" cy="1520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940280" imgH="1549080" progId="Equation.DSMT4">
                    <p:embed/>
                  </p:oleObj>
                </mc:Choice>
                <mc:Fallback>
                  <p:oleObj name="Equation" r:id="rId12" imgW="4940280" imgH="1549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5093" y="4554875"/>
                          <a:ext cx="4198144" cy="1520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735B8B3C-41BE-F149-9AEC-15A41EBCC5F7}"/>
                </a:ext>
              </a:extLst>
            </p:cNvPr>
            <p:cNvSpPr txBox="1"/>
            <p:nvPr/>
          </p:nvSpPr>
          <p:spPr>
            <a:xfrm>
              <a:off x="4031650" y="5059681"/>
              <a:ext cx="553998" cy="40011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46856CD5-6E2E-9C45-BA93-F1E050DFF92A}"/>
                </a:ext>
              </a:extLst>
            </p:cNvPr>
            <p:cNvSpPr txBox="1"/>
            <p:nvPr/>
          </p:nvSpPr>
          <p:spPr>
            <a:xfrm>
              <a:off x="5853238" y="5059681"/>
              <a:ext cx="553998" cy="40011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D04F3E5-3757-124E-8D70-0F9E0998220A}"/>
                </a:ext>
              </a:extLst>
            </p:cNvPr>
            <p:cNvSpPr txBox="1"/>
            <p:nvPr/>
          </p:nvSpPr>
          <p:spPr>
            <a:xfrm>
              <a:off x="4928132" y="4462745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1CFDB281-0009-574E-8B59-B999ACABF504}"/>
                </a:ext>
              </a:extLst>
            </p:cNvPr>
            <p:cNvSpPr txBox="1"/>
            <p:nvPr/>
          </p:nvSpPr>
          <p:spPr>
            <a:xfrm>
              <a:off x="4928133" y="5515342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57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6" grpId="0" autoUpdateAnimBg="0"/>
      <p:bldP spid="3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906155" y="994367"/>
            <a:ext cx="30572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分块矩阵的数乘</a:t>
            </a: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4216975" y="1044217"/>
            <a:ext cx="44935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（先考虑大矩阵再考虑小矩阵）</a:t>
            </a:r>
          </a:p>
        </p:txBody>
      </p:sp>
      <p:sp>
        <p:nvSpPr>
          <p:cNvPr id="32" name="矩形 31"/>
          <p:cNvSpPr/>
          <p:nvPr/>
        </p:nvSpPr>
        <p:spPr>
          <a:xfrm>
            <a:off x="1025320" y="5677992"/>
            <a:ext cx="6215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说明：  </a:t>
            </a:r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对加法和数乘运算而言分块意义不大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95A3C61-B3EB-5F43-8F69-5998FA9D1179}"/>
              </a:ext>
            </a:extLst>
          </p:cNvPr>
          <p:cNvGrpSpPr/>
          <p:nvPr/>
        </p:nvGrpSpPr>
        <p:grpSpPr>
          <a:xfrm>
            <a:off x="2504886" y="1737221"/>
            <a:ext cx="3278788" cy="1660743"/>
            <a:chOff x="2504886" y="1737221"/>
            <a:chExt cx="3278788" cy="1660743"/>
          </a:xfrm>
        </p:grpSpPr>
        <p:graphicFrame>
          <p:nvGraphicFramePr>
            <p:cNvPr id="21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8820734"/>
                </p:ext>
              </p:extLst>
            </p:nvPr>
          </p:nvGraphicFramePr>
          <p:xfrm>
            <a:off x="2504886" y="1823164"/>
            <a:ext cx="3278788" cy="157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822480" imgH="1549080" progId="Equation.DSMT4">
                    <p:embed/>
                  </p:oleObj>
                </mc:Choice>
                <mc:Fallback>
                  <p:oleObj name="Equation" r:id="rId2" imgW="3822480" imgH="1549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4886" y="1823164"/>
                          <a:ext cx="3278788" cy="157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7403138-5E5A-974B-AAE3-4FDBADAEA713}"/>
                </a:ext>
              </a:extLst>
            </p:cNvPr>
            <p:cNvSpPr txBox="1"/>
            <p:nvPr/>
          </p:nvSpPr>
          <p:spPr>
            <a:xfrm>
              <a:off x="3742632" y="1737221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A11AD59F-EAE3-2D4B-9501-0213580070FF}"/>
                </a:ext>
              </a:extLst>
            </p:cNvPr>
            <p:cNvSpPr txBox="1"/>
            <p:nvPr/>
          </p:nvSpPr>
          <p:spPr>
            <a:xfrm>
              <a:off x="3742633" y="2823274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8A31B63A-16FD-6D4C-87C9-126E6B832F99}"/>
                </a:ext>
              </a:extLst>
            </p:cNvPr>
            <p:cNvSpPr txBox="1"/>
            <p:nvPr/>
          </p:nvSpPr>
          <p:spPr>
            <a:xfrm>
              <a:off x="3157359" y="2365893"/>
              <a:ext cx="553998" cy="40011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74665B14-2AAF-2640-885A-1002511CDFD6}"/>
                </a:ext>
              </a:extLst>
            </p:cNvPr>
            <p:cNvSpPr txBox="1"/>
            <p:nvPr/>
          </p:nvSpPr>
          <p:spPr>
            <a:xfrm>
              <a:off x="4363830" y="2365893"/>
              <a:ext cx="553998" cy="40011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D5B728E-DF7E-5947-B860-9D50107A1980}"/>
              </a:ext>
            </a:extLst>
          </p:cNvPr>
          <p:cNvGrpSpPr/>
          <p:nvPr/>
        </p:nvGrpSpPr>
        <p:grpSpPr>
          <a:xfrm>
            <a:off x="1687562" y="3566674"/>
            <a:ext cx="3798838" cy="1650455"/>
            <a:chOff x="1687562" y="3566674"/>
            <a:chExt cx="3798838" cy="1650455"/>
          </a:xfrm>
        </p:grpSpPr>
        <p:grpSp>
          <p:nvGrpSpPr>
            <p:cNvPr id="23" name="Group 4"/>
            <p:cNvGrpSpPr>
              <a:grpSpLocks/>
            </p:cNvGrpSpPr>
            <p:nvPr/>
          </p:nvGrpSpPr>
          <p:grpSpPr bwMode="auto">
            <a:xfrm>
              <a:off x="1687562" y="3664554"/>
              <a:ext cx="3798838" cy="1552575"/>
              <a:chOff x="2744" y="713"/>
              <a:chExt cx="2770" cy="978"/>
            </a:xfrm>
          </p:grpSpPr>
          <p:graphicFrame>
            <p:nvGraphicFramePr>
              <p:cNvPr id="24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1779924"/>
                  </p:ext>
                </p:extLst>
              </p:nvPr>
            </p:nvGraphicFramePr>
            <p:xfrm>
              <a:off x="3208" y="713"/>
              <a:ext cx="2306" cy="9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3504960" imgH="1549080" progId="Equation.DSMT4">
                      <p:embed/>
                    </p:oleObj>
                  </mc:Choice>
                  <mc:Fallback>
                    <p:oleObj name="Equation" r:id="rId4" imgW="3504960" imgH="15490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08" y="713"/>
                            <a:ext cx="2306" cy="9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" name="Text Box 6"/>
              <p:cNvSpPr txBox="1">
                <a:spLocks noChangeArrowheads="1"/>
              </p:cNvSpPr>
              <p:nvPr/>
            </p:nvSpPr>
            <p:spPr bwMode="auto">
              <a:xfrm>
                <a:off x="2744" y="981"/>
                <a:ext cx="411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zh-CN" altLang="en-US" sz="2400" b="1" dirty="0">
                    <a:effectLst/>
                    <a:latin typeface="微软雅黑" pitchFamily="34" charset="-122"/>
                    <a:ea typeface="微软雅黑" pitchFamily="34" charset="-122"/>
                  </a:rPr>
                  <a:t>则</a:t>
                </a:r>
              </a:p>
            </p:txBody>
          </p: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E86D6FE3-FA11-6A42-9F77-9C4C7A93DE98}"/>
                </a:ext>
              </a:extLst>
            </p:cNvPr>
            <p:cNvSpPr txBox="1"/>
            <p:nvPr/>
          </p:nvSpPr>
          <p:spPr>
            <a:xfrm>
              <a:off x="3988853" y="3566674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4E2D338-BA3A-3D4F-840B-5D202093F320}"/>
                </a:ext>
              </a:extLst>
            </p:cNvPr>
            <p:cNvSpPr txBox="1"/>
            <p:nvPr/>
          </p:nvSpPr>
          <p:spPr>
            <a:xfrm>
              <a:off x="3988853" y="4634681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42B769F-A5B4-C046-8BB1-4A6A96A2D046}"/>
                </a:ext>
              </a:extLst>
            </p:cNvPr>
            <p:cNvSpPr txBox="1"/>
            <p:nvPr/>
          </p:nvSpPr>
          <p:spPr>
            <a:xfrm>
              <a:off x="3320179" y="4209322"/>
              <a:ext cx="553998" cy="40011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54B65D06-F41E-CB46-A2E8-A17C9243A517}"/>
                </a:ext>
              </a:extLst>
            </p:cNvPr>
            <p:cNvSpPr txBox="1"/>
            <p:nvPr/>
          </p:nvSpPr>
          <p:spPr>
            <a:xfrm>
              <a:off x="4781198" y="4190116"/>
              <a:ext cx="553998" cy="40011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2265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1088262" y="2040457"/>
            <a:ext cx="2076451" cy="463550"/>
            <a:chOff x="113" y="2060"/>
            <a:chExt cx="1744" cy="292"/>
          </a:xfrm>
        </p:grpSpPr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13" y="2060"/>
              <a:ext cx="174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设              ，</a:t>
              </a:r>
            </a:p>
          </p:txBody>
        </p:sp>
        <p:graphicFrame>
          <p:nvGraphicFramePr>
            <p:cNvPr id="13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3577408"/>
                </p:ext>
              </p:extLst>
            </p:nvPr>
          </p:nvGraphicFramePr>
          <p:xfrm>
            <a:off x="450" y="2060"/>
            <a:ext cx="103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46040" imgH="431640" progId="Equation.DSMT4">
                    <p:embed/>
                  </p:oleObj>
                </mc:Choice>
                <mc:Fallback>
                  <p:oleObj name="Equation" r:id="rId2" imgW="134604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" y="2060"/>
                          <a:ext cx="103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1138228" y="3120971"/>
            <a:ext cx="7527133" cy="469900"/>
            <a:chOff x="113" y="3399"/>
            <a:chExt cx="6322" cy="296"/>
          </a:xfrm>
        </p:grpSpPr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13" y="3399"/>
              <a:ext cx="632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其中                   的列数分别等于                   的行数</a:t>
              </a:r>
              <a:r>
                <a:rPr lang="en-US" altLang="zh-CN" sz="2400" b="1" dirty="0">
                  <a:effectLst/>
                  <a:latin typeface="微软雅黑" pitchFamily="34" charset="-122"/>
                  <a:ea typeface="微软雅黑" pitchFamily="34" charset="-122"/>
                </a:rPr>
                <a:t>.</a:t>
              </a:r>
            </a:p>
          </p:txBody>
        </p:sp>
        <p:graphicFrame>
          <p:nvGraphicFramePr>
            <p:cNvPr id="17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3069691"/>
                </p:ext>
              </p:extLst>
            </p:nvPr>
          </p:nvGraphicFramePr>
          <p:xfrm>
            <a:off x="743" y="3399"/>
            <a:ext cx="132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879560" imgH="431640" progId="Equation.DSMT4">
                    <p:embed/>
                  </p:oleObj>
                </mc:Choice>
                <mc:Fallback>
                  <p:oleObj name="Equation" r:id="rId4" imgW="187956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3" y="3399"/>
                          <a:ext cx="132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2566274"/>
                </p:ext>
              </p:extLst>
            </p:nvPr>
          </p:nvGraphicFramePr>
          <p:xfrm>
            <a:off x="3933" y="3399"/>
            <a:ext cx="143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981080" imgH="469800" progId="Equation.DSMT4">
                    <p:embed/>
                  </p:oleObj>
                </mc:Choice>
                <mc:Fallback>
                  <p:oleObj name="Equation" r:id="rId6" imgW="1981080" imgH="469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3" y="3399"/>
                          <a:ext cx="1431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544916"/>
              </p:ext>
            </p:extLst>
          </p:nvPr>
        </p:nvGraphicFramePr>
        <p:xfrm>
          <a:off x="1909882" y="5314933"/>
          <a:ext cx="1666946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55520" imgH="914400" progId="Equation.DSMT4">
                  <p:embed/>
                </p:oleObj>
              </mc:Choice>
              <mc:Fallback>
                <p:oleObj name="Equation" r:id="rId8" imgW="195552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882" y="5314933"/>
                        <a:ext cx="1666946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1091431" y="5540210"/>
            <a:ext cx="79731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b="1" dirty="0">
                <a:effectLst/>
                <a:latin typeface="微软雅黑" pitchFamily="34" charset="-122"/>
                <a:ea typeface="微软雅黑" pitchFamily="34" charset="-122"/>
              </a:rPr>
              <a:t>其中</a:t>
            </a:r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1091431" y="3768673"/>
            <a:ext cx="79731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b="1" dirty="0">
                <a:effectLst/>
                <a:latin typeface="微软雅黑" pitchFamily="34" charset="-122"/>
                <a:ea typeface="微软雅黑" pitchFamily="34" charset="-122"/>
              </a:rPr>
              <a:t>那么</a:t>
            </a:r>
          </a:p>
        </p:txBody>
      </p:sp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597865" y="852706"/>
            <a:ext cx="30572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分块矩阵的乘法</a:t>
            </a:r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3576828" y="932975"/>
            <a:ext cx="44453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（先考虑大矩阵再考虑小矩阵）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9C13B6A-349A-D447-A191-52211148034E}"/>
              </a:ext>
            </a:extLst>
          </p:cNvPr>
          <p:cNvGrpSpPr/>
          <p:nvPr/>
        </p:nvGrpSpPr>
        <p:grpSpPr>
          <a:xfrm>
            <a:off x="2814134" y="1406100"/>
            <a:ext cx="5660946" cy="1640832"/>
            <a:chOff x="2814134" y="1406100"/>
            <a:chExt cx="5660946" cy="1640832"/>
          </a:xfrm>
        </p:grpSpPr>
        <p:grpSp>
          <p:nvGrpSpPr>
            <p:cNvPr id="6" name="组合 5"/>
            <p:cNvGrpSpPr/>
            <p:nvPr/>
          </p:nvGrpSpPr>
          <p:grpSpPr>
            <a:xfrm>
              <a:off x="2814134" y="1497532"/>
              <a:ext cx="5660946" cy="1549400"/>
              <a:chOff x="3965852" y="1573888"/>
              <a:chExt cx="7547928" cy="1549400"/>
            </a:xfrm>
          </p:grpSpPr>
          <p:graphicFrame>
            <p:nvGraphicFramePr>
              <p:cNvPr id="14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27791788"/>
                  </p:ext>
                </p:extLst>
              </p:nvPr>
            </p:nvGraphicFramePr>
            <p:xfrm>
              <a:off x="5443180" y="1573888"/>
              <a:ext cx="6070600" cy="1549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6070320" imgH="1549080" progId="Equation.DSMT4">
                      <p:embed/>
                    </p:oleObj>
                  </mc:Choice>
                  <mc:Fallback>
                    <p:oleObj name="Equation" r:id="rId10" imgW="6070320" imgH="15490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43180" y="1573888"/>
                            <a:ext cx="6070600" cy="15494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" name="矩形 2"/>
              <p:cNvSpPr/>
              <p:nvPr/>
            </p:nvSpPr>
            <p:spPr>
              <a:xfrm>
                <a:off x="3965852" y="2117756"/>
                <a:ext cx="14773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>
                    <a:latin typeface="微软雅黑" pitchFamily="34" charset="-122"/>
                    <a:ea typeface="微软雅黑" pitchFamily="34" charset="-122"/>
                  </a:rPr>
                  <a:t>分块成</a:t>
                </a:r>
                <a:endParaRPr lang="zh-CN" altLang="en-US" sz="2400" dirty="0"/>
              </a:p>
            </p:txBody>
          </p: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5132CA8E-774A-A645-B7B5-7A99BAC12B28}"/>
                </a:ext>
              </a:extLst>
            </p:cNvPr>
            <p:cNvSpPr txBox="1"/>
            <p:nvPr/>
          </p:nvSpPr>
          <p:spPr>
            <a:xfrm>
              <a:off x="4515590" y="2016743"/>
              <a:ext cx="553998" cy="40011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6A522AF-15D0-7743-8D2C-8C3F58ADDFCA}"/>
                </a:ext>
              </a:extLst>
            </p:cNvPr>
            <p:cNvSpPr txBox="1"/>
            <p:nvPr/>
          </p:nvSpPr>
          <p:spPr>
            <a:xfrm>
              <a:off x="5550006" y="2016743"/>
              <a:ext cx="553998" cy="40011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1A7718D-FF00-F74E-8BAA-ADF26CE3C80C}"/>
                </a:ext>
              </a:extLst>
            </p:cNvPr>
            <p:cNvSpPr txBox="1"/>
            <p:nvPr/>
          </p:nvSpPr>
          <p:spPr>
            <a:xfrm>
              <a:off x="6881966" y="2007593"/>
              <a:ext cx="553998" cy="40011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D17AF97-A822-DF48-9EA2-384785E28B27}"/>
                </a:ext>
              </a:extLst>
            </p:cNvPr>
            <p:cNvSpPr txBox="1"/>
            <p:nvPr/>
          </p:nvSpPr>
          <p:spPr>
            <a:xfrm>
              <a:off x="7921082" y="2013118"/>
              <a:ext cx="553998" cy="40011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BC55167C-B086-B94F-B3A2-260A08970E40}"/>
                </a:ext>
              </a:extLst>
            </p:cNvPr>
            <p:cNvSpPr txBox="1"/>
            <p:nvPr/>
          </p:nvSpPr>
          <p:spPr>
            <a:xfrm>
              <a:off x="4967237" y="140610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B7DD600-3D41-6844-8FA3-8643DB9EFE08}"/>
                </a:ext>
              </a:extLst>
            </p:cNvPr>
            <p:cNvSpPr txBox="1"/>
            <p:nvPr/>
          </p:nvSpPr>
          <p:spPr>
            <a:xfrm>
              <a:off x="7358432" y="2484729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C939E7C-E78F-2948-8916-E59710C2BDAC}"/>
                </a:ext>
              </a:extLst>
            </p:cNvPr>
            <p:cNvSpPr txBox="1"/>
            <p:nvPr/>
          </p:nvSpPr>
          <p:spPr>
            <a:xfrm>
              <a:off x="7358432" y="1419381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24EF028B-5782-B747-9C3E-E2146579A61B}"/>
                </a:ext>
              </a:extLst>
            </p:cNvPr>
            <p:cNvSpPr txBox="1"/>
            <p:nvPr/>
          </p:nvSpPr>
          <p:spPr>
            <a:xfrm>
              <a:off x="4975650" y="2484729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111C4E9-BDCB-F04C-8436-A0EAD1CC76AE}"/>
              </a:ext>
            </a:extLst>
          </p:cNvPr>
          <p:cNvGrpSpPr/>
          <p:nvPr/>
        </p:nvGrpSpPr>
        <p:grpSpPr>
          <a:xfrm>
            <a:off x="2922346" y="3668773"/>
            <a:ext cx="2701240" cy="1648480"/>
            <a:chOff x="2922346" y="3668773"/>
            <a:chExt cx="2701240" cy="1648480"/>
          </a:xfrm>
        </p:grpSpPr>
        <p:graphicFrame>
          <p:nvGraphicFramePr>
            <p:cNvPr id="20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6811544"/>
                </p:ext>
              </p:extLst>
            </p:nvPr>
          </p:nvGraphicFramePr>
          <p:xfrm>
            <a:off x="2922346" y="3767853"/>
            <a:ext cx="2677176" cy="154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047760" imgH="1549080" progId="Equation.DSMT4">
                    <p:embed/>
                  </p:oleObj>
                </mc:Choice>
                <mc:Fallback>
                  <p:oleObj name="Equation" r:id="rId12" imgW="3047760" imgH="1549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2346" y="3767853"/>
                          <a:ext cx="2677176" cy="154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3EA0DF69-E47A-2045-A4DC-930AA3CEE3E8}"/>
                </a:ext>
              </a:extLst>
            </p:cNvPr>
            <p:cNvSpPr txBox="1"/>
            <p:nvPr/>
          </p:nvSpPr>
          <p:spPr>
            <a:xfrm>
              <a:off x="4395317" y="3668773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D440A774-4EBB-1240-A903-D4A5DBDC49C2}"/>
                </a:ext>
              </a:extLst>
            </p:cNvPr>
            <p:cNvSpPr txBox="1"/>
            <p:nvPr/>
          </p:nvSpPr>
          <p:spPr>
            <a:xfrm>
              <a:off x="4395317" y="4739795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DDFA4FEE-C981-BC4E-A05D-88F03608EF29}"/>
                </a:ext>
              </a:extLst>
            </p:cNvPr>
            <p:cNvSpPr txBox="1"/>
            <p:nvPr/>
          </p:nvSpPr>
          <p:spPr>
            <a:xfrm>
              <a:off x="5069588" y="4293472"/>
              <a:ext cx="553998" cy="40011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8C492FE3-5E45-A44E-8071-4D1FAA3C9E32}"/>
                </a:ext>
              </a:extLst>
            </p:cNvPr>
            <p:cNvSpPr txBox="1"/>
            <p:nvPr/>
          </p:nvSpPr>
          <p:spPr>
            <a:xfrm>
              <a:off x="3841319" y="4284612"/>
              <a:ext cx="553998" cy="40011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F695299-2133-B242-9B66-DEB8EF9E3534}"/>
              </a:ext>
            </a:extLst>
          </p:cNvPr>
          <p:cNvGrpSpPr/>
          <p:nvPr/>
        </p:nvGrpSpPr>
        <p:grpSpPr>
          <a:xfrm>
            <a:off x="3841319" y="5427400"/>
            <a:ext cx="2381250" cy="586033"/>
            <a:chOff x="3841319" y="5427400"/>
            <a:chExt cx="2381250" cy="586033"/>
          </a:xfrm>
        </p:grpSpPr>
        <p:graphicFrame>
          <p:nvGraphicFramePr>
            <p:cNvPr id="2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2769027"/>
                </p:ext>
              </p:extLst>
            </p:nvPr>
          </p:nvGraphicFramePr>
          <p:xfrm>
            <a:off x="3841319" y="5530833"/>
            <a:ext cx="238125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174840" imgH="482400" progId="Equation.DSMT4">
                    <p:embed/>
                  </p:oleObj>
                </mc:Choice>
                <mc:Fallback>
                  <p:oleObj name="Equation" r:id="rId14" imgW="317484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1319" y="5530833"/>
                          <a:ext cx="2381250" cy="482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CEC0FD14-CE82-9741-8B95-C6D1B14D5722}"/>
                </a:ext>
              </a:extLst>
            </p:cNvPr>
            <p:cNvSpPr txBox="1"/>
            <p:nvPr/>
          </p:nvSpPr>
          <p:spPr>
            <a:xfrm>
              <a:off x="5468801" y="5429297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46EC3063-66F2-1249-B01B-12587A364092}"/>
                </a:ext>
              </a:extLst>
            </p:cNvPr>
            <p:cNvSpPr txBox="1"/>
            <p:nvPr/>
          </p:nvSpPr>
          <p:spPr>
            <a:xfrm>
              <a:off x="4349827" y="542740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794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2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6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15300" y="115466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注：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15519" y="1166756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矩阵分块乘法能够进行，则应由：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96510" y="2015765"/>
            <a:ext cx="410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左矩阵的列数</a:t>
            </a:r>
            <a:r>
              <a:rPr lang="en-US" altLang="zh-CN" sz="2400" b="1" dirty="0">
                <a:latin typeface="+mn-ea"/>
                <a:ea typeface="+mn-ea"/>
              </a:rPr>
              <a:t>=</a:t>
            </a:r>
            <a:r>
              <a:rPr lang="zh-CN" altLang="en-US" sz="2400" b="1" dirty="0">
                <a:latin typeface="+mn-ea"/>
                <a:ea typeface="+mn-ea"/>
              </a:rPr>
              <a:t>右矩阵的行数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06877" y="2888861"/>
            <a:ext cx="4727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左矩阵的列块数</a:t>
            </a:r>
            <a:r>
              <a:rPr lang="en-US" altLang="zh-CN" sz="2400" b="1" dirty="0">
                <a:latin typeface="+mn-ea"/>
                <a:ea typeface="+mn-ea"/>
              </a:rPr>
              <a:t>=</a:t>
            </a:r>
            <a:r>
              <a:rPr lang="zh-CN" altLang="en-US" sz="2400" b="1" dirty="0">
                <a:latin typeface="+mn-ea"/>
                <a:ea typeface="+mn-ea"/>
              </a:rPr>
              <a:t>右矩阵的行块数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06877" y="3637393"/>
            <a:ext cx="780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左矩阵的每一个列块的列数</a:t>
            </a:r>
            <a:r>
              <a:rPr lang="en-US" altLang="zh-CN" sz="2400" b="1" dirty="0">
                <a:latin typeface="+mn-ea"/>
                <a:ea typeface="+mn-ea"/>
              </a:rPr>
              <a:t>=</a:t>
            </a:r>
            <a:r>
              <a:rPr lang="zh-CN" altLang="en-US" sz="2400" b="1" dirty="0">
                <a:latin typeface="+mn-ea"/>
                <a:ea typeface="+mn-ea"/>
              </a:rPr>
              <a:t>右矩阵的对应的行块的行数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9600" y="4295030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即：前一矩阵的列分法与后一矩阵的行分法一致</a:t>
            </a:r>
          </a:p>
        </p:txBody>
      </p:sp>
      <p:sp>
        <p:nvSpPr>
          <p:cNvPr id="25" name="Text Box 13">
            <a:extLst>
              <a:ext uri="{FF2B5EF4-FFF2-40B4-BE49-F238E27FC236}">
                <a16:creationId xmlns:a16="http://schemas.microsoft.com/office/drawing/2014/main" id="{F47AF8D6-2297-594B-8706-BC62E931D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3745" y="5117326"/>
            <a:ext cx="44453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（符合矩阵乘法的要求）</a:t>
            </a:r>
          </a:p>
        </p:txBody>
      </p:sp>
    </p:spTree>
    <p:extLst>
      <p:ext uri="{BB962C8B-B14F-4D97-AF65-F5344CB8AC3E}">
        <p14:creationId xmlns:p14="http://schemas.microsoft.com/office/powerpoint/2010/main" val="233133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6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09602" y="822315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用分块矩阵的乘法去理解矩阵乘法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092831"/>
              </p:ext>
            </p:extLst>
          </p:nvPr>
        </p:nvGraphicFramePr>
        <p:xfrm>
          <a:off x="587829" y="1506651"/>
          <a:ext cx="3570515" cy="720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47560" imgH="291960" progId="Equation.DSMT4">
                  <p:embed/>
                </p:oleObj>
              </mc:Choice>
              <mc:Fallback>
                <p:oleObj name="Equation" r:id="rId2" imgW="14475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87829" y="1506651"/>
                        <a:ext cx="3570515" cy="7203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4366500" y="1681894"/>
            <a:ext cx="3902030" cy="461665"/>
            <a:chOff x="4366500" y="1681894"/>
            <a:chExt cx="3902030" cy="461665"/>
          </a:xfrm>
        </p:grpSpPr>
        <p:sp>
          <p:nvSpPr>
            <p:cNvPr id="12" name="TextBox 11"/>
            <p:cNvSpPr txBox="1"/>
            <p:nvPr/>
          </p:nvSpPr>
          <p:spPr>
            <a:xfrm>
              <a:off x="4366500" y="1681894"/>
              <a:ext cx="3902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+mn-ea"/>
                  <a:ea typeface="+mn-ea"/>
                </a:rPr>
                <a:t>将       分别按照行和列分块</a:t>
              </a:r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6339580"/>
                </p:ext>
              </p:extLst>
            </p:nvPr>
          </p:nvGraphicFramePr>
          <p:xfrm>
            <a:off x="4740840" y="1696841"/>
            <a:ext cx="670076" cy="4467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04560" imgH="203040" progId="Equation.DSMT4">
                    <p:embed/>
                  </p:oleObj>
                </mc:Choice>
                <mc:Fallback>
                  <p:oleObj name="Equation" r:id="rId4" imgW="30456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740840" y="1696841"/>
                          <a:ext cx="670076" cy="44671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B1F1552-BB19-3441-B074-2BA8BF4242AF}"/>
              </a:ext>
            </a:extLst>
          </p:cNvPr>
          <p:cNvGrpSpPr/>
          <p:nvPr/>
        </p:nvGrpSpPr>
        <p:grpSpPr>
          <a:xfrm>
            <a:off x="1279430" y="3975328"/>
            <a:ext cx="5533653" cy="2527718"/>
            <a:chOff x="1279430" y="3975328"/>
            <a:chExt cx="5533653" cy="2527718"/>
          </a:xfrm>
        </p:grpSpPr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865241"/>
                </p:ext>
              </p:extLst>
            </p:nvPr>
          </p:nvGraphicFramePr>
          <p:xfrm>
            <a:off x="1279430" y="3975328"/>
            <a:ext cx="5533653" cy="25277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057400" imgH="939600" progId="Equation.DSMT4">
                    <p:embed/>
                  </p:oleObj>
                </mc:Choice>
                <mc:Fallback>
                  <p:oleObj name="Equation" r:id="rId6" imgW="2057400" imgH="939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279430" y="3975328"/>
                          <a:ext cx="5533653" cy="252771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0991238-0329-F44F-8E31-F83B115D6E62}"/>
                </a:ext>
              </a:extLst>
            </p:cNvPr>
            <p:cNvSpPr txBox="1"/>
            <p:nvPr/>
          </p:nvSpPr>
          <p:spPr>
            <a:xfrm>
              <a:off x="4905208" y="5871577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075A44E-856A-934D-9142-53C67BD3FCE7}"/>
                </a:ext>
              </a:extLst>
            </p:cNvPr>
            <p:cNvSpPr txBox="1"/>
            <p:nvPr/>
          </p:nvSpPr>
          <p:spPr>
            <a:xfrm>
              <a:off x="4899625" y="4646323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67C8D31-F1A2-834B-B1F7-A95E47ED5609}"/>
                </a:ext>
              </a:extLst>
            </p:cNvPr>
            <p:cNvSpPr txBox="1"/>
            <p:nvPr/>
          </p:nvSpPr>
          <p:spPr>
            <a:xfrm>
              <a:off x="4905209" y="4020352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BE20E81-3D65-304B-91DC-6756C07D7C70}"/>
                </a:ext>
              </a:extLst>
            </p:cNvPr>
            <p:cNvSpPr txBox="1"/>
            <p:nvPr/>
          </p:nvSpPr>
          <p:spPr>
            <a:xfrm>
              <a:off x="2704094" y="5330737"/>
              <a:ext cx="553998" cy="40011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3824C8C-66BC-AD4F-80C7-42AE411E13D5}"/>
                </a:ext>
              </a:extLst>
            </p:cNvPr>
            <p:cNvSpPr txBox="1"/>
            <p:nvPr/>
          </p:nvSpPr>
          <p:spPr>
            <a:xfrm>
              <a:off x="5932514" y="5344251"/>
              <a:ext cx="553998" cy="40011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F7D32C9-F916-734E-8751-61368E2E83DA}"/>
                </a:ext>
              </a:extLst>
            </p:cNvPr>
            <p:cNvSpPr txBox="1"/>
            <p:nvPr/>
          </p:nvSpPr>
          <p:spPr>
            <a:xfrm>
              <a:off x="3964900" y="5329391"/>
              <a:ext cx="553998" cy="40011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61EF124C-758D-794E-8CB8-19A2ECCF2909}"/>
              </a:ext>
            </a:extLst>
          </p:cNvPr>
          <p:cNvGrpSpPr/>
          <p:nvPr/>
        </p:nvGrpSpPr>
        <p:grpSpPr>
          <a:xfrm>
            <a:off x="4366500" y="2269302"/>
            <a:ext cx="3641886" cy="1643290"/>
            <a:chOff x="4366500" y="2269302"/>
            <a:chExt cx="3641886" cy="1643290"/>
          </a:xfrm>
        </p:grpSpPr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94225"/>
                </p:ext>
              </p:extLst>
            </p:nvPr>
          </p:nvGraphicFramePr>
          <p:xfrm>
            <a:off x="4366500" y="2269302"/>
            <a:ext cx="3641886" cy="1643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082600" imgH="939600" progId="Equation.DSMT4">
                    <p:embed/>
                  </p:oleObj>
                </mc:Choice>
                <mc:Fallback>
                  <p:oleObj name="Equation" r:id="rId8" imgW="2082600" imgH="939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366500" y="2269302"/>
                          <a:ext cx="3641886" cy="16432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80FA6D9-A1D8-394C-8834-6CD47346F008}"/>
                </a:ext>
              </a:extLst>
            </p:cNvPr>
            <p:cNvSpPr txBox="1"/>
            <p:nvPr/>
          </p:nvSpPr>
          <p:spPr>
            <a:xfrm>
              <a:off x="6965437" y="276658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6B417CE-5561-7F44-A5C2-034ED3CCC8D5}"/>
                </a:ext>
              </a:extLst>
            </p:cNvPr>
            <p:cNvSpPr txBox="1"/>
            <p:nvPr/>
          </p:nvSpPr>
          <p:spPr>
            <a:xfrm>
              <a:off x="4964982" y="3087486"/>
              <a:ext cx="553998" cy="40011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3500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99752" y="950831"/>
            <a:ext cx="5747784" cy="2633095"/>
            <a:chOff x="1466334" y="950830"/>
            <a:chExt cx="7663713" cy="2633095"/>
          </a:xfrm>
        </p:grpSpPr>
        <p:sp>
          <p:nvSpPr>
            <p:cNvPr id="21" name="Rectangle 2"/>
            <p:cNvSpPr>
              <a:spLocks noChangeArrowheads="1"/>
            </p:cNvSpPr>
            <p:nvPr/>
          </p:nvSpPr>
          <p:spPr bwMode="auto">
            <a:xfrm>
              <a:off x="1466334" y="1721692"/>
              <a:ext cx="156282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solidFill>
                    <a:schemeClr val="accent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例</a:t>
              </a:r>
              <a:r>
                <a:rPr kumimoji="1" lang="en-US" altLang="zh-CN" sz="2400" b="1" dirty="0">
                  <a:solidFill>
                    <a:schemeClr val="accent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1  </a:t>
              </a:r>
              <a:r>
                <a:rPr kumimoji="1"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设</a:t>
              </a:r>
            </a:p>
          </p:txBody>
        </p:sp>
        <p:graphicFrame>
          <p:nvGraphicFramePr>
            <p:cNvPr id="22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8075239"/>
                </p:ext>
              </p:extLst>
            </p:nvPr>
          </p:nvGraphicFramePr>
          <p:xfrm>
            <a:off x="6005847" y="950830"/>
            <a:ext cx="3124200" cy="2082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124080" imgH="2082600" progId="Equation.DSMT4">
                    <p:embed/>
                  </p:oleObj>
                </mc:Choice>
                <mc:Fallback>
                  <p:oleObj name="Equation" r:id="rId2" imgW="3124080" imgH="2082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5847" y="950830"/>
                          <a:ext cx="3124200" cy="2082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9689610"/>
                </p:ext>
              </p:extLst>
            </p:nvPr>
          </p:nvGraphicFramePr>
          <p:xfrm>
            <a:off x="2967372" y="956105"/>
            <a:ext cx="2959100" cy="2082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958840" imgH="2082600" progId="Equation.DSMT4">
                    <p:embed/>
                  </p:oleObj>
                </mc:Choice>
                <mc:Fallback>
                  <p:oleObj name="Equation" r:id="rId4" imgW="2958840" imgH="2082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7372" y="956105"/>
                          <a:ext cx="2959100" cy="2082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2" name="组合 31"/>
            <p:cNvGrpSpPr/>
            <p:nvPr/>
          </p:nvGrpSpPr>
          <p:grpSpPr>
            <a:xfrm>
              <a:off x="2573334" y="3120079"/>
              <a:ext cx="3963449" cy="463846"/>
              <a:chOff x="3045679" y="2808994"/>
              <a:chExt cx="3963449" cy="463846"/>
            </a:xfrm>
          </p:grpSpPr>
          <p:sp>
            <p:nvSpPr>
              <p:cNvPr id="29" name="Rectangle 7"/>
              <p:cNvSpPr>
                <a:spLocks noChangeArrowheads="1"/>
              </p:cNvSpPr>
              <p:nvPr/>
            </p:nvSpPr>
            <p:spPr bwMode="auto">
              <a:xfrm>
                <a:off x="3045679" y="2808994"/>
                <a:ext cx="3963449" cy="463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kumimoji="1" lang="zh-CN" altLang="en-US" sz="24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试用分块矩阵</a:t>
                </a:r>
                <a:r>
                  <a:rPr kumimoji="1" lang="zh-CN" altLang="en-US" sz="2400" b="1" dirty="0">
                    <a:solidFill>
                      <a:srgbClr val="000000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求      </a:t>
                </a:r>
                <a:r>
                  <a:rPr kumimoji="1" lang="en-US" altLang="zh-CN" sz="2400" b="1" dirty="0">
                    <a:solidFill>
                      <a:srgbClr val="000000"/>
                    </a:solidFill>
                    <a:effectLst/>
                    <a:latin typeface="微软雅黑" pitchFamily="34" charset="-122"/>
                    <a:ea typeface="微软雅黑" pitchFamily="34" charset="-122"/>
                  </a:rPr>
                  <a:t>.</a:t>
                </a:r>
                <a:endParaRPr kumimoji="1" lang="zh-CN" altLang="en-US" sz="2400" b="1" dirty="0">
                  <a:solidFill>
                    <a:srgbClr val="000000"/>
                  </a:solidFill>
                  <a:effectLst/>
                  <a:latin typeface="微软雅黑" pitchFamily="34" charset="-122"/>
                  <a:ea typeface="微软雅黑" pitchFamily="34" charset="-122"/>
                </a:endParaRPr>
              </a:p>
            </p:txBody>
          </p:sp>
          <p:graphicFrame>
            <p:nvGraphicFramePr>
              <p:cNvPr id="23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97629904"/>
                  </p:ext>
                </p:extLst>
              </p:nvPr>
            </p:nvGraphicFramePr>
            <p:xfrm>
              <a:off x="5989541" y="2888517"/>
              <a:ext cx="685640" cy="304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507960" imgH="304560" progId="Equation.DSMT4">
                      <p:embed/>
                    </p:oleObj>
                  </mc:Choice>
                  <mc:Fallback>
                    <p:oleObj name="Equation" r:id="rId6" imgW="507960" imgH="3045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89541" y="2888517"/>
                            <a:ext cx="685640" cy="3048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8" name="组合 17"/>
          <p:cNvGrpSpPr/>
          <p:nvPr/>
        </p:nvGrpSpPr>
        <p:grpSpPr>
          <a:xfrm>
            <a:off x="2736130" y="883358"/>
            <a:ext cx="1562493" cy="2138337"/>
            <a:chOff x="3827542" y="846869"/>
            <a:chExt cx="2083324" cy="2138337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827542" y="1961017"/>
              <a:ext cx="2083324" cy="0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947182" y="846869"/>
              <a:ext cx="0" cy="2138337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直接连接符 29"/>
          <p:cNvCxnSpPr/>
          <p:nvPr/>
        </p:nvCxnSpPr>
        <p:spPr>
          <a:xfrm>
            <a:off x="4979620" y="1952527"/>
            <a:ext cx="1757621" cy="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963987" y="988297"/>
            <a:ext cx="0" cy="2018419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099752" y="425974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解：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827405"/>
              </p:ext>
            </p:extLst>
          </p:nvPr>
        </p:nvGraphicFramePr>
        <p:xfrm>
          <a:off x="1884917" y="3997278"/>
          <a:ext cx="1753790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90360" imgH="482400" progId="Equation.DSMT4">
                  <p:embed/>
                </p:oleObj>
              </mc:Choice>
              <mc:Fallback>
                <p:oleObj name="Equation" r:id="rId8" imgW="9903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84917" y="3997278"/>
                        <a:ext cx="1753790" cy="1141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768053"/>
              </p:ext>
            </p:extLst>
          </p:nvPr>
        </p:nvGraphicFramePr>
        <p:xfrm>
          <a:off x="3645671" y="3997278"/>
          <a:ext cx="1283850" cy="114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23600" imgH="482400" progId="Equation.DSMT4">
                  <p:embed/>
                </p:oleObj>
              </mc:Choice>
              <mc:Fallback>
                <p:oleObj name="Equation" r:id="rId10" imgW="7236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45671" y="3997278"/>
                        <a:ext cx="1283850" cy="114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144862"/>
              </p:ext>
            </p:extLst>
          </p:nvPr>
        </p:nvGraphicFramePr>
        <p:xfrm>
          <a:off x="4865890" y="4005216"/>
          <a:ext cx="3017044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720" imgH="457200" progId="Equation.DSMT4">
                  <p:embed/>
                </p:oleObj>
              </mc:Choice>
              <mc:Fallback>
                <p:oleObj name="Equation" r:id="rId12" imgW="17017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865890" y="4005216"/>
                        <a:ext cx="3017044" cy="108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5883"/>
              </p:ext>
            </p:extLst>
          </p:nvPr>
        </p:nvGraphicFramePr>
        <p:xfrm>
          <a:off x="5618336" y="3892428"/>
          <a:ext cx="471379" cy="536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15640" imgH="228600" progId="Equation.DSMT4">
                  <p:embed/>
                </p:oleObj>
              </mc:Choice>
              <mc:Fallback>
                <p:oleObj name="Equation" r:id="rId14" imgW="215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618336" y="3892428"/>
                        <a:ext cx="471379" cy="5364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057127"/>
              </p:ext>
            </p:extLst>
          </p:nvPr>
        </p:nvGraphicFramePr>
        <p:xfrm>
          <a:off x="7024526" y="3944657"/>
          <a:ext cx="24923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6720" imgH="164880" progId="Equation.DSMT4">
                  <p:embed/>
                </p:oleObj>
              </mc:Choice>
              <mc:Fallback>
                <p:oleObj name="Equation" r:id="rId16" imgW="1267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024526" y="3944657"/>
                        <a:ext cx="249230" cy="4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979388"/>
              </p:ext>
            </p:extLst>
          </p:nvPr>
        </p:nvGraphicFramePr>
        <p:xfrm>
          <a:off x="5209830" y="4585177"/>
          <a:ext cx="1285237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723600" imgH="228600" progId="Equation.DSMT4">
                  <p:embed/>
                </p:oleObj>
              </mc:Choice>
              <mc:Fallback>
                <p:oleObj name="Equation" r:id="rId18" imgW="723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209830" y="4585177"/>
                        <a:ext cx="1285237" cy="50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671957"/>
              </p:ext>
            </p:extLst>
          </p:nvPr>
        </p:nvGraphicFramePr>
        <p:xfrm>
          <a:off x="6687141" y="4585177"/>
          <a:ext cx="1042838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558720" imgH="228600" progId="Equation.DSMT4">
                  <p:embed/>
                </p:oleObj>
              </mc:Choice>
              <mc:Fallback>
                <p:oleObj name="Equation" r:id="rId20" imgW="558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687141" y="4585177"/>
                        <a:ext cx="1042838" cy="50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组合 42"/>
          <p:cNvGrpSpPr/>
          <p:nvPr/>
        </p:nvGrpSpPr>
        <p:grpSpPr>
          <a:xfrm>
            <a:off x="2736130" y="4034673"/>
            <a:ext cx="1216058" cy="1036949"/>
            <a:chOff x="3648173" y="4034672"/>
            <a:chExt cx="1621411" cy="1036949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3648173" y="4252310"/>
              <a:ext cx="101331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5241303" y="4034672"/>
              <a:ext cx="28281" cy="103694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2736130" y="4128940"/>
            <a:ext cx="1859921" cy="876693"/>
            <a:chOff x="3648173" y="4128940"/>
            <a:chExt cx="2479894" cy="876693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6128067" y="4128940"/>
              <a:ext cx="0" cy="87669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3648173" y="4252310"/>
              <a:ext cx="927183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2671534" y="4034673"/>
            <a:ext cx="1280654" cy="970961"/>
            <a:chOff x="3562046" y="4034672"/>
            <a:chExt cx="1707538" cy="970961"/>
          </a:xfrm>
        </p:grpSpPr>
        <p:cxnSp>
          <p:nvCxnSpPr>
            <p:cNvPr id="47" name="直接连接符 46"/>
            <p:cNvCxnSpPr/>
            <p:nvPr/>
          </p:nvCxnSpPr>
          <p:spPr>
            <a:xfrm>
              <a:off x="3562046" y="4854804"/>
              <a:ext cx="101330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5255443" y="4034672"/>
              <a:ext cx="14141" cy="97096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/>
          <p:cNvGrpSpPr/>
          <p:nvPr/>
        </p:nvGrpSpPr>
        <p:grpSpPr>
          <a:xfrm>
            <a:off x="2671534" y="4128941"/>
            <a:ext cx="1987664" cy="942681"/>
            <a:chOff x="3562046" y="4128940"/>
            <a:chExt cx="2650218" cy="942681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3562046" y="4788816"/>
              <a:ext cx="101330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6202837" y="4128940"/>
              <a:ext cx="9427" cy="94268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485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theme/theme1.xml><?xml version="1.0" encoding="utf-8"?>
<a:theme xmlns:a="http://schemas.openxmlformats.org/drawingml/2006/main" name="主题algebraA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77572"/>
        </a:solidFill>
        <a:ln>
          <a:noFill/>
        </a:ln>
      </a:spPr>
      <a:bodyPr rtlCol="0" anchor="ctr"/>
      <a:lstStyle>
        <a:defPPr algn="ctr">
          <a:defRPr lang="zh-CN" altLang="en-US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algebraA" id="{4A45B02B-5BC7-2145-AC7F-6E6583BCDAE8}" vid="{FFA8ADB6-A07F-E041-809A-85267B3805E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主题algebraA</Template>
  <TotalTime>2417</TotalTime>
  <Words>736</Words>
  <Application>Microsoft Office PowerPoint</Application>
  <PresentationFormat>全屏显示(4:3)</PresentationFormat>
  <Paragraphs>166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楷体_GB2312</vt:lpstr>
      <vt:lpstr>微软雅黑</vt:lpstr>
      <vt:lpstr>Arial</vt:lpstr>
      <vt:lpstr>Calibri</vt:lpstr>
      <vt:lpstr>Cambria Math</vt:lpstr>
      <vt:lpstr>Times New Roman</vt:lpstr>
      <vt:lpstr>主题algebraA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常用的几种分块方法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www.pptbz.com</dc:creator>
  <cp:lastModifiedBy>LIU Xiaoman</cp:lastModifiedBy>
  <cp:revision>827</cp:revision>
  <dcterms:created xsi:type="dcterms:W3CDTF">2014-11-28T11:02:00Z</dcterms:created>
  <dcterms:modified xsi:type="dcterms:W3CDTF">2023-04-16T08:40:03Z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