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35"/>
  </p:notesMasterIdLst>
  <p:sldIdLst>
    <p:sldId id="338" r:id="rId2"/>
    <p:sldId id="337" r:id="rId3"/>
    <p:sldId id="347" r:id="rId4"/>
    <p:sldId id="348" r:id="rId5"/>
    <p:sldId id="349" r:id="rId6"/>
    <p:sldId id="341" r:id="rId7"/>
    <p:sldId id="342" r:id="rId8"/>
    <p:sldId id="343" r:id="rId9"/>
    <p:sldId id="344" r:id="rId10"/>
    <p:sldId id="340" r:id="rId11"/>
    <p:sldId id="345" r:id="rId12"/>
    <p:sldId id="350" r:id="rId13"/>
    <p:sldId id="351" r:id="rId14"/>
    <p:sldId id="354" r:id="rId15"/>
    <p:sldId id="355" r:id="rId16"/>
    <p:sldId id="356" r:id="rId17"/>
    <p:sldId id="377" r:id="rId18"/>
    <p:sldId id="376" r:id="rId19"/>
    <p:sldId id="352" r:id="rId20"/>
    <p:sldId id="375" r:id="rId21"/>
    <p:sldId id="360" r:id="rId22"/>
    <p:sldId id="359" r:id="rId23"/>
    <p:sldId id="365" r:id="rId24"/>
    <p:sldId id="367" r:id="rId25"/>
    <p:sldId id="368" r:id="rId26"/>
    <p:sldId id="369" r:id="rId27"/>
    <p:sldId id="378" r:id="rId28"/>
    <p:sldId id="370" r:id="rId29"/>
    <p:sldId id="371" r:id="rId30"/>
    <p:sldId id="372" r:id="rId31"/>
    <p:sldId id="373" r:id="rId32"/>
    <p:sldId id="379" r:id="rId33"/>
    <p:sldId id="34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orient="horz" pos="3997">
          <p15:clr>
            <a:srgbClr val="A4A3A4"/>
          </p15:clr>
        </p15:guide>
        <p15:guide id="3" orient="horz" pos="3904">
          <p15:clr>
            <a:srgbClr val="A4A3A4"/>
          </p15:clr>
        </p15:guide>
        <p15:guide id="4" pos="4353">
          <p15:clr>
            <a:srgbClr val="A4A3A4"/>
          </p15:clr>
        </p15:guide>
        <p15:guide id="5" pos="2889">
          <p15:clr>
            <a:srgbClr val="A4A3A4"/>
          </p15:clr>
        </p15:guide>
        <p15:guide id="6" pos="5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ABDE"/>
    <a:srgbClr val="094A7F"/>
    <a:srgbClr val="47B8E4"/>
    <a:srgbClr val="F77572"/>
    <a:srgbClr val="EDB67C"/>
    <a:srgbClr val="F3C390"/>
    <a:srgbClr val="D02816"/>
    <a:srgbClr val="094A80"/>
    <a:srgbClr val="0F6FC6"/>
    <a:srgbClr val="F18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767"/>
  </p:normalViewPr>
  <p:slideViewPr>
    <p:cSldViewPr snapToGrid="0">
      <p:cViewPr varScale="1">
        <p:scale>
          <a:sx n="106" d="100"/>
          <a:sy n="106" d="100"/>
        </p:scale>
        <p:origin x="1716" y="96"/>
      </p:cViewPr>
      <p:guideLst>
        <p:guide orient="horz" pos="2152"/>
        <p:guide orient="horz" pos="3997"/>
        <p:guide orient="horz" pos="3904"/>
        <p:guide pos="4353"/>
        <p:guide pos="2889"/>
        <p:guide pos="575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58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70.wmf"/><Relationship Id="rId1" Type="http://schemas.openxmlformats.org/officeDocument/2006/relationships/image" Target="../media/image65.wmf"/><Relationship Id="rId4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28.wmf"/><Relationship Id="rId1" Type="http://schemas.openxmlformats.org/officeDocument/2006/relationships/image" Target="../media/image78.wmf"/><Relationship Id="rId4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117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2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1.wmf"/><Relationship Id="rId5" Type="http://schemas.openxmlformats.org/officeDocument/2006/relationships/image" Target="../media/image28.wmf"/><Relationship Id="rId4" Type="http://schemas.openxmlformats.org/officeDocument/2006/relationships/image" Target="../media/image13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35.wmf"/><Relationship Id="rId7" Type="http://schemas.openxmlformats.org/officeDocument/2006/relationships/image" Target="../media/image28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9" Type="http://schemas.openxmlformats.org/officeDocument/2006/relationships/image" Target="../media/image14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wmf"/><Relationship Id="rId3" Type="http://schemas.openxmlformats.org/officeDocument/2006/relationships/image" Target="../media/image146.wmf"/><Relationship Id="rId7" Type="http://schemas.openxmlformats.org/officeDocument/2006/relationships/image" Target="../media/image150.wmf"/><Relationship Id="rId2" Type="http://schemas.openxmlformats.org/officeDocument/2006/relationships/image" Target="../media/image145.wmf"/><Relationship Id="rId1" Type="http://schemas.openxmlformats.org/officeDocument/2006/relationships/image" Target="../media/image144.wmf"/><Relationship Id="rId6" Type="http://schemas.openxmlformats.org/officeDocument/2006/relationships/image" Target="../media/image149.wmf"/><Relationship Id="rId11" Type="http://schemas.openxmlformats.org/officeDocument/2006/relationships/image" Target="../media/image153.wmf"/><Relationship Id="rId5" Type="http://schemas.openxmlformats.org/officeDocument/2006/relationships/image" Target="../media/image148.wmf"/><Relationship Id="rId10" Type="http://schemas.openxmlformats.org/officeDocument/2006/relationships/image" Target="../media/image28.wmf"/><Relationship Id="rId4" Type="http://schemas.openxmlformats.org/officeDocument/2006/relationships/image" Target="../media/image147.wmf"/><Relationship Id="rId9" Type="http://schemas.openxmlformats.org/officeDocument/2006/relationships/image" Target="../media/image152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150.wmf"/><Relationship Id="rId7" Type="http://schemas.openxmlformats.org/officeDocument/2006/relationships/image" Target="../media/image158.wmf"/><Relationship Id="rId2" Type="http://schemas.openxmlformats.org/officeDocument/2006/relationships/image" Target="../media/image147.wmf"/><Relationship Id="rId1" Type="http://schemas.openxmlformats.org/officeDocument/2006/relationships/image" Target="../media/image154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image" Target="../media/image167.wmf"/><Relationship Id="rId7" Type="http://schemas.openxmlformats.org/officeDocument/2006/relationships/image" Target="../media/image176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6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1.wmf"/><Relationship Id="rId5" Type="http://schemas.openxmlformats.org/officeDocument/2006/relationships/image" Target="../media/image28.wmf"/><Relationship Id="rId4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2023/4/22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5853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C47B0-EA97-42EB-AD70-9487DB1A810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62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5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25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96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92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2023/4/22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09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51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0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4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7.png"/><Relationship Id="rId3" Type="http://schemas.openxmlformats.org/officeDocument/2006/relationships/oleObject" Target="../embeddings/oleObject70.bin"/><Relationship Id="rId7" Type="http://schemas.openxmlformats.org/officeDocument/2006/relationships/image" Target="../media/image75.png"/><Relationship Id="rId12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0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71.bin"/><Relationship Id="rId15" Type="http://schemas.openxmlformats.org/officeDocument/2006/relationships/image" Target="../media/image79.png"/><Relationship Id="rId10" Type="http://schemas.openxmlformats.org/officeDocument/2006/relationships/oleObject" Target="../embeddings/oleObject72.bin"/><Relationship Id="rId4" Type="http://schemas.openxmlformats.org/officeDocument/2006/relationships/image" Target="../media/image65.wmf"/><Relationship Id="rId9" Type="http://schemas.openxmlformats.org/officeDocument/2006/relationships/image" Target="../media/image67.wmf"/><Relationship Id="rId1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13" Type="http://schemas.openxmlformats.org/officeDocument/2006/relationships/image" Target="../media/image85.png"/><Relationship Id="rId3" Type="http://schemas.openxmlformats.org/officeDocument/2006/relationships/oleObject" Target="../embeddings/oleObject73.bin"/><Relationship Id="rId7" Type="http://schemas.openxmlformats.org/officeDocument/2006/relationships/image" Target="../media/image83.png"/><Relationship Id="rId12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11" Type="http://schemas.openxmlformats.org/officeDocument/2006/relationships/image" Target="../media/image69.wmf"/><Relationship Id="rId5" Type="http://schemas.openxmlformats.org/officeDocument/2006/relationships/oleObject" Target="../embeddings/oleObject74.bin"/><Relationship Id="rId10" Type="http://schemas.openxmlformats.org/officeDocument/2006/relationships/oleObject" Target="../embeddings/oleObject75.bin"/><Relationship Id="rId4" Type="http://schemas.openxmlformats.org/officeDocument/2006/relationships/image" Target="../media/image65.wmf"/><Relationship Id="rId9" Type="http://schemas.openxmlformats.org/officeDocument/2006/relationships/image" Target="../media/image6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image" Target="../media/image71.wmf"/><Relationship Id="rId18" Type="http://schemas.openxmlformats.org/officeDocument/2006/relationships/image" Target="../media/image92.png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9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0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0.wmf"/><Relationship Id="rId11" Type="http://schemas.openxmlformats.org/officeDocument/2006/relationships/image" Target="../media/image71.wmf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89.png"/><Relationship Id="rId10" Type="http://schemas.openxmlformats.org/officeDocument/2006/relationships/oleObject" Target="../embeddings/oleObject79.bin"/><Relationship Id="rId4" Type="http://schemas.openxmlformats.org/officeDocument/2006/relationships/image" Target="../media/image65.wmf"/><Relationship Id="rId9" Type="http://schemas.openxmlformats.org/officeDocument/2006/relationships/image" Target="../media/image88.png"/><Relationship Id="rId14" Type="http://schemas.openxmlformats.org/officeDocument/2006/relationships/image" Target="../media/image8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5.bin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7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8.bin"/><Relationship Id="rId3" Type="http://schemas.openxmlformats.org/officeDocument/2006/relationships/oleObject" Target="../embeddings/oleObject86.bin"/><Relationship Id="rId42" Type="http://schemas.openxmlformats.org/officeDocument/2006/relationships/image" Target="../media/image100.png"/><Relationship Id="rId50" Type="http://schemas.openxmlformats.org/officeDocument/2006/relationships/image" Target="../media/image120.png"/><Relationship Id="rId55" Type="http://schemas.openxmlformats.org/officeDocument/2006/relationships/oleObject" Target="../embeddings/oleObject91.bin"/><Relationship Id="rId63" Type="http://schemas.openxmlformats.org/officeDocument/2006/relationships/image" Target="../media/image102.png"/><Relationship Id="rId7" Type="http://schemas.openxmlformats.org/officeDocument/2006/relationships/image" Target="../media/image81.png"/><Relationship Id="rId12" Type="http://schemas.openxmlformats.org/officeDocument/2006/relationships/image" Target="../media/image87.png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9.png"/><Relationship Id="rId41" Type="http://schemas.openxmlformats.org/officeDocument/2006/relationships/image" Target="../media/image86.wmf"/><Relationship Id="rId54" Type="http://schemas.openxmlformats.org/officeDocument/2006/relationships/image" Target="../media/image80.wmf"/><Relationship Id="rId62" Type="http://schemas.openxmlformats.org/officeDocument/2006/relationships/oleObject" Target="../embeddings/oleObject92.bin"/><Relationship Id="rId75" Type="http://schemas.openxmlformats.org/officeDocument/2006/relationships/oleObject" Target="../embeddings/oleObject96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8.wmf"/><Relationship Id="rId11" Type="http://schemas.openxmlformats.org/officeDocument/2006/relationships/image" Target="../media/image86.png"/><Relationship Id="rId40" Type="http://schemas.openxmlformats.org/officeDocument/2006/relationships/oleObject" Target="../embeddings/oleObject89.bin"/><Relationship Id="rId53" Type="http://schemas.openxmlformats.org/officeDocument/2006/relationships/oleObject" Target="../embeddings/oleObject90.bin"/><Relationship Id="rId58" Type="http://schemas.openxmlformats.org/officeDocument/2006/relationships/image" Target="../media/image101.png"/><Relationship Id="rId74" Type="http://schemas.openxmlformats.org/officeDocument/2006/relationships/oleObject" Target="../embeddings/oleObject94.bin"/><Relationship Id="rId5" Type="http://schemas.openxmlformats.org/officeDocument/2006/relationships/oleObject" Target="../embeddings/oleObject86.bin"/><Relationship Id="rId15" Type="http://schemas.openxmlformats.org/officeDocument/2006/relationships/image" Target="../media/image98.png"/><Relationship Id="rId57" Type="http://schemas.openxmlformats.org/officeDocument/2006/relationships/image" Target="../media/image28.wmf"/><Relationship Id="rId61" Type="http://schemas.openxmlformats.org/officeDocument/2006/relationships/image" Target="../media/image121.png"/><Relationship Id="rId10" Type="http://schemas.openxmlformats.org/officeDocument/2006/relationships/image" Target="../media/image82.png"/><Relationship Id="rId52" Type="http://schemas.openxmlformats.org/officeDocument/2006/relationships/image" Target="../media/image80.wmf"/><Relationship Id="rId73" Type="http://schemas.openxmlformats.org/officeDocument/2006/relationships/oleObject" Target="../embeddings/oleObject93.bin"/><Relationship Id="rId4" Type="http://schemas.openxmlformats.org/officeDocument/2006/relationships/image" Target="../media/image78.wmf"/><Relationship Id="rId9" Type="http://schemas.openxmlformats.org/officeDocument/2006/relationships/image" Target="../media/image28.wmf"/><Relationship Id="rId14" Type="http://schemas.openxmlformats.org/officeDocument/2006/relationships/image" Target="../media/image79.wmf"/><Relationship Id="rId56" Type="http://schemas.openxmlformats.org/officeDocument/2006/relationships/oleObject" Target="../embeddings/oleObject91.bin"/><Relationship Id="rId8" Type="http://schemas.openxmlformats.org/officeDocument/2006/relationships/oleObject" Target="../embeddings/oleObject87.bin"/><Relationship Id="rId51" Type="http://schemas.openxmlformats.org/officeDocument/2006/relationships/oleObject" Target="../embeddings/oleObject90.bin"/><Relationship Id="rId72" Type="http://schemas.openxmlformats.org/officeDocument/2006/relationships/image" Target="../media/image1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5.wmf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1.wmf"/><Relationship Id="rId25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10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13" Type="http://schemas.openxmlformats.org/officeDocument/2006/relationships/oleObject" Target="../embeddings/oleObject112.bin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1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7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1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0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2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39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7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wmf"/><Relationship Id="rId20" Type="http://schemas.openxmlformats.org/officeDocument/2006/relationships/image" Target="../media/image14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6.wmf"/><Relationship Id="rId19" Type="http://schemas.openxmlformats.org/officeDocument/2006/relationships/oleObject" Target="../embeddings/oleObject140.bin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3" Type="http://schemas.openxmlformats.org/officeDocument/2006/relationships/image" Target="../media/image164.png"/><Relationship Id="rId7" Type="http://schemas.openxmlformats.org/officeDocument/2006/relationships/image" Target="../media/image142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41.emf"/><Relationship Id="rId10" Type="http://schemas.openxmlformats.org/officeDocument/2006/relationships/image" Target="../media/image165.png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3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wmf"/><Relationship Id="rId13" Type="http://schemas.openxmlformats.org/officeDocument/2006/relationships/image" Target="../media/image148.w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" Type="http://schemas.openxmlformats.org/officeDocument/2006/relationships/oleObject" Target="../embeddings/oleObject144.bin"/><Relationship Id="rId21" Type="http://schemas.openxmlformats.org/officeDocument/2006/relationships/image" Target="../media/image152.wmf"/><Relationship Id="rId7" Type="http://schemas.openxmlformats.org/officeDocument/2006/relationships/oleObject" Target="../embeddings/oleObject146.bin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0.wmf"/><Relationship Id="rId25" Type="http://schemas.openxmlformats.org/officeDocument/2006/relationships/image" Target="../media/image1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5.wmf"/><Relationship Id="rId11" Type="http://schemas.openxmlformats.org/officeDocument/2006/relationships/oleObject" Target="../embeddings/oleObject148.bin"/><Relationship Id="rId24" Type="http://schemas.openxmlformats.org/officeDocument/2006/relationships/oleObject" Target="../embeddings/oleObject155.bin"/><Relationship Id="rId5" Type="http://schemas.openxmlformats.org/officeDocument/2006/relationships/oleObject" Target="../embeddings/oleObject145.bin"/><Relationship Id="rId15" Type="http://schemas.openxmlformats.org/officeDocument/2006/relationships/image" Target="../media/image149.wmf"/><Relationship Id="rId23" Type="http://schemas.openxmlformats.org/officeDocument/2006/relationships/image" Target="../media/image28.wmf"/><Relationship Id="rId10" Type="http://schemas.openxmlformats.org/officeDocument/2006/relationships/image" Target="../media/image147.wmf"/><Relationship Id="rId19" Type="http://schemas.openxmlformats.org/officeDocument/2006/relationships/image" Target="../media/image151.wmf"/><Relationship Id="rId4" Type="http://schemas.openxmlformats.org/officeDocument/2006/relationships/image" Target="../media/image144.wmf"/><Relationship Id="rId9" Type="http://schemas.openxmlformats.org/officeDocument/2006/relationships/oleObject" Target="../embeddings/oleObject147.bin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9.bin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58.wmf"/><Relationship Id="rId3" Type="http://schemas.openxmlformats.org/officeDocument/2006/relationships/oleObject" Target="../embeddings/oleObject157.bin"/><Relationship Id="rId7" Type="http://schemas.openxmlformats.org/officeDocument/2006/relationships/image" Target="../media/image147.wmf"/><Relationship Id="rId12" Type="http://schemas.openxmlformats.org/officeDocument/2006/relationships/image" Target="../media/image155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7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58.bin"/><Relationship Id="rId11" Type="http://schemas.openxmlformats.org/officeDocument/2006/relationships/oleObject" Target="../embeddings/oleObject160.bin"/><Relationship Id="rId5" Type="http://schemas.openxmlformats.org/officeDocument/2006/relationships/image" Target="../media/image159.png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60.png"/><Relationship Id="rId19" Type="http://schemas.openxmlformats.org/officeDocument/2006/relationships/oleObject" Target="../embeddings/oleObject164.bin"/><Relationship Id="rId4" Type="http://schemas.openxmlformats.org/officeDocument/2006/relationships/image" Target="../media/image154.wmf"/><Relationship Id="rId9" Type="http://schemas.openxmlformats.org/officeDocument/2006/relationships/image" Target="../media/image150.wmf"/><Relationship Id="rId14" Type="http://schemas.openxmlformats.org/officeDocument/2006/relationships/image" Target="../media/image15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13" Type="http://schemas.openxmlformats.org/officeDocument/2006/relationships/oleObject" Target="../embeddings/oleObject170.bin"/><Relationship Id="rId18" Type="http://schemas.openxmlformats.org/officeDocument/2006/relationships/image" Target="../media/image168.wmf"/><Relationship Id="rId3" Type="http://schemas.openxmlformats.org/officeDocument/2006/relationships/oleObject" Target="../embeddings/oleObject165.bin"/><Relationship Id="rId21" Type="http://schemas.openxmlformats.org/officeDocument/2006/relationships/image" Target="../media/image169.wmf"/><Relationship Id="rId7" Type="http://schemas.openxmlformats.org/officeDocument/2006/relationships/oleObject" Target="../embeddings/oleObject167.bin"/><Relationship Id="rId12" Type="http://schemas.openxmlformats.org/officeDocument/2006/relationships/image" Target="../media/image165.wmf"/><Relationship Id="rId17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7.wmf"/><Relationship Id="rId20" Type="http://schemas.openxmlformats.org/officeDocument/2006/relationships/oleObject" Target="../embeddings/oleObject174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2.wmf"/><Relationship Id="rId11" Type="http://schemas.openxmlformats.org/officeDocument/2006/relationships/oleObject" Target="../embeddings/oleObject169.bin"/><Relationship Id="rId5" Type="http://schemas.openxmlformats.org/officeDocument/2006/relationships/oleObject" Target="../embeddings/oleObject166.bin"/><Relationship Id="rId15" Type="http://schemas.openxmlformats.org/officeDocument/2006/relationships/oleObject" Target="../embeddings/oleObject171.bin"/><Relationship Id="rId23" Type="http://schemas.openxmlformats.org/officeDocument/2006/relationships/image" Target="../media/image170.wmf"/><Relationship Id="rId10" Type="http://schemas.openxmlformats.org/officeDocument/2006/relationships/image" Target="../media/image164.wmf"/><Relationship Id="rId19" Type="http://schemas.openxmlformats.org/officeDocument/2006/relationships/oleObject" Target="../embeddings/oleObject173.bin"/><Relationship Id="rId4" Type="http://schemas.openxmlformats.org/officeDocument/2006/relationships/image" Target="../media/image161.wmf"/><Relationship Id="rId9" Type="http://schemas.openxmlformats.org/officeDocument/2006/relationships/oleObject" Target="../embeddings/oleObject168.bin"/><Relationship Id="rId14" Type="http://schemas.openxmlformats.org/officeDocument/2006/relationships/image" Target="../media/image166.wmf"/><Relationship Id="rId22" Type="http://schemas.openxmlformats.org/officeDocument/2006/relationships/oleObject" Target="../embeddings/oleObject175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177.wmf"/><Relationship Id="rId3" Type="http://schemas.openxmlformats.org/officeDocument/2006/relationships/oleObject" Target="../embeddings/oleObject176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174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2.w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oleObject177.bin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173.wmf"/><Relationship Id="rId4" Type="http://schemas.openxmlformats.org/officeDocument/2006/relationships/image" Target="../media/image171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175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wmf"/><Relationship Id="rId1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5.wmf"/><Relationship Id="rId10" Type="http://schemas.openxmlformats.org/officeDocument/2006/relationships/image" Target="../media/image28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5.wmf"/><Relationship Id="rId1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image" Target="../media/image46.wmf"/><Relationship Id="rId10" Type="http://schemas.openxmlformats.org/officeDocument/2006/relationships/image" Target="../media/image28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Relationship Id="rId14" Type="http://schemas.openxmlformats.org/officeDocument/2006/relationships/oleObject" Target="../embeddings/oleObject4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文本框 4"/>
          <p:cNvSpPr txBox="1"/>
          <p:nvPr/>
        </p:nvSpPr>
        <p:spPr>
          <a:xfrm>
            <a:off x="1764269" y="1544312"/>
            <a:ext cx="5615464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1.5 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矩阵的初等变换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2981067" y="2599079"/>
            <a:ext cx="36123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一、初等变换</a:t>
            </a:r>
          </a:p>
        </p:txBody>
      </p:sp>
      <p:sp>
        <p:nvSpPr>
          <p:cNvPr id="22" name="文本框 5"/>
          <p:cNvSpPr txBox="1"/>
          <p:nvPr/>
        </p:nvSpPr>
        <p:spPr>
          <a:xfrm>
            <a:off x="2997999" y="3314893"/>
            <a:ext cx="415357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二、初等矩阵</a:t>
            </a:r>
          </a:p>
        </p:txBody>
      </p:sp>
      <p:sp>
        <p:nvSpPr>
          <p:cNvPr id="23" name="文本框 5"/>
          <p:cNvSpPr txBox="1"/>
          <p:nvPr/>
        </p:nvSpPr>
        <p:spPr>
          <a:xfrm>
            <a:off x="2997999" y="4787251"/>
            <a:ext cx="361235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  <p:grpSp>
        <p:nvGrpSpPr>
          <p:cNvPr id="24" name="组合 23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文本框 5"/>
          <p:cNvSpPr txBox="1"/>
          <p:nvPr/>
        </p:nvSpPr>
        <p:spPr>
          <a:xfrm>
            <a:off x="2981067" y="4051072"/>
            <a:ext cx="4615457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三、利用初等变换求逆矩阵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组合 56">
            <a:extLst>
              <a:ext uri="{FF2B5EF4-FFF2-40B4-BE49-F238E27FC236}">
                <a16:creationId xmlns:a16="http://schemas.microsoft.com/office/drawing/2014/main" id="{02D6C6EA-2098-BACE-5D45-3FF1190B5846}"/>
              </a:ext>
            </a:extLst>
          </p:cNvPr>
          <p:cNvGrpSpPr/>
          <p:nvPr/>
        </p:nvGrpSpPr>
        <p:grpSpPr>
          <a:xfrm>
            <a:off x="1202572" y="4640414"/>
            <a:ext cx="5113428" cy="697839"/>
            <a:chOff x="1202572" y="4640414"/>
            <a:chExt cx="5113428" cy="697839"/>
          </a:xfrm>
        </p:grpSpPr>
        <p:sp>
          <p:nvSpPr>
            <p:cNvPr id="29" name="文本框 2"/>
            <p:cNvSpPr txBox="1"/>
            <p:nvPr/>
          </p:nvSpPr>
          <p:spPr>
            <a:xfrm>
              <a:off x="1202572" y="4640414"/>
              <a:ext cx="5113428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(3)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传递性   若                        ，</a:t>
              </a:r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4083089"/>
                </p:ext>
              </p:extLst>
            </p:nvPr>
          </p:nvGraphicFramePr>
          <p:xfrm>
            <a:off x="3646787" y="4828665"/>
            <a:ext cx="2255264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8" name="Equation" r:id="rId3" imgW="825480" imgH="203040" progId="Equation.DSMT4">
                    <p:embed/>
                  </p:oleObj>
                </mc:Choice>
                <mc:Fallback>
                  <p:oleObj name="Equation" r:id="rId3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787" y="4828665"/>
                          <a:ext cx="2255264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0" name="文本框 2"/>
          <p:cNvSpPr txBox="1"/>
          <p:nvPr/>
        </p:nvSpPr>
        <p:spPr>
          <a:xfrm>
            <a:off x="813149" y="5262681"/>
            <a:ext cx="684381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具有以上三条性质的关系称为等价关系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036251"/>
              </p:ext>
            </p:extLst>
          </p:nvPr>
        </p:nvGraphicFramePr>
        <p:xfrm>
          <a:off x="1642887" y="1619852"/>
          <a:ext cx="40618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9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2887" y="1619852"/>
                        <a:ext cx="406182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2178"/>
              </p:ext>
            </p:extLst>
          </p:nvPr>
        </p:nvGraphicFramePr>
        <p:xfrm>
          <a:off x="7405880" y="1619852"/>
          <a:ext cx="40618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0" name="Equation" r:id="rId7" imgW="152280" imgH="164880" progId="Equation.DSMT4">
                  <p:embed/>
                </p:oleObj>
              </mc:Choice>
              <mc:Fallback>
                <p:oleObj name="Equation" r:id="rId7" imgW="152280" imgH="1648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5880" y="1619852"/>
                        <a:ext cx="40618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287041"/>
              </p:ext>
            </p:extLst>
          </p:nvPr>
        </p:nvGraphicFramePr>
        <p:xfrm>
          <a:off x="5645464" y="1619852"/>
          <a:ext cx="406183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1" name="Equation" r:id="rId9" imgW="152280" imgH="164880" progId="Equation.DSMT4">
                  <p:embed/>
                </p:oleObj>
              </mc:Choice>
              <mc:Fallback>
                <p:oleObj name="Equation" r:id="rId9" imgW="152280" imgH="16488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5464" y="1619852"/>
                        <a:ext cx="406183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39610"/>
              </p:ext>
            </p:extLst>
          </p:nvPr>
        </p:nvGraphicFramePr>
        <p:xfrm>
          <a:off x="7945924" y="1619851"/>
          <a:ext cx="40618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2" name="Equation" r:id="rId11" imgW="152280" imgH="164880" progId="Equation.DSMT4">
                  <p:embed/>
                </p:oleObj>
              </mc:Choice>
              <mc:Fallback>
                <p:oleObj name="Equation" r:id="rId11" imgW="152280" imgH="16488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5924" y="1619851"/>
                        <a:ext cx="406182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"/>
          <p:cNvSpPr txBox="1"/>
          <p:nvPr/>
        </p:nvSpPr>
        <p:spPr>
          <a:xfrm>
            <a:off x="-147860" y="1434025"/>
            <a:ext cx="919422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如果矩阵   经有限次初等变换变成矩阵   ，就称矩阵   与   等价，</a:t>
            </a:r>
          </a:p>
        </p:txBody>
      </p:sp>
      <p:sp>
        <p:nvSpPr>
          <p:cNvPr id="22" name="文本框 2"/>
          <p:cNvSpPr txBox="1"/>
          <p:nvPr/>
        </p:nvSpPr>
        <p:spPr>
          <a:xfrm>
            <a:off x="1360690" y="2682054"/>
            <a:ext cx="29404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等价具有以下性质：                                                                   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13040" y="218026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记作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970504"/>
              </p:ext>
            </p:extLst>
          </p:nvPr>
        </p:nvGraphicFramePr>
        <p:xfrm>
          <a:off x="1147990" y="2202289"/>
          <a:ext cx="115113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3" name="Equation" r:id="rId13" imgW="431640" imgH="177480" progId="Equation.DSMT4">
                  <p:embed/>
                </p:oleObj>
              </mc:Choice>
              <mc:Fallback>
                <p:oleObj name="Equation" r:id="rId13" imgW="431640" imgH="17748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990" y="2202289"/>
                        <a:ext cx="1151133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文本框 6">
            <a:extLst>
              <a:ext uri="{FF2B5EF4-FFF2-40B4-BE49-F238E27FC236}">
                <a16:creationId xmlns:a16="http://schemas.microsoft.com/office/drawing/2014/main" id="{6FE16BC4-7A6A-2241-ADC9-14461FDF6E8B}"/>
              </a:ext>
            </a:extLst>
          </p:cNvPr>
          <p:cNvSpPr txBox="1"/>
          <p:nvPr/>
        </p:nvSpPr>
        <p:spPr>
          <a:xfrm>
            <a:off x="437281" y="995605"/>
            <a:ext cx="551487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定义（矩阵等价）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117175" y="3349920"/>
            <a:ext cx="3108718" cy="679056"/>
            <a:chOff x="1303940" y="2946796"/>
            <a:chExt cx="4144957" cy="679056"/>
          </a:xfrm>
        </p:grpSpPr>
        <p:sp>
          <p:nvSpPr>
            <p:cNvPr id="23" name="文本框 2"/>
            <p:cNvSpPr txBox="1"/>
            <p:nvPr/>
          </p:nvSpPr>
          <p:spPr>
            <a:xfrm>
              <a:off x="1303940" y="2946796"/>
              <a:ext cx="299493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(1)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反身性</a:t>
              </a:r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3053339"/>
                </p:ext>
              </p:extLst>
            </p:nvPr>
          </p:nvGraphicFramePr>
          <p:xfrm>
            <a:off x="4267797" y="3114677"/>
            <a:ext cx="1181100" cy="511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4" name="Equation" r:id="rId15" imgW="469800" imgH="203040" progId="Equation.DSMT4">
                    <p:embed/>
                  </p:oleObj>
                </mc:Choice>
                <mc:Fallback>
                  <p:oleObj name="Equation" r:id="rId15" imgW="46980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797" y="3114677"/>
                          <a:ext cx="1181100" cy="511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ABADB9C-D299-F72B-86A6-B6D1B907BFC5}"/>
              </a:ext>
            </a:extLst>
          </p:cNvPr>
          <p:cNvGrpSpPr/>
          <p:nvPr/>
        </p:nvGrpSpPr>
        <p:grpSpPr>
          <a:xfrm>
            <a:off x="1195588" y="3974716"/>
            <a:ext cx="4921315" cy="651145"/>
            <a:chOff x="1195588" y="3974716"/>
            <a:chExt cx="4921315" cy="651145"/>
          </a:xfrm>
        </p:grpSpPr>
        <p:sp>
          <p:nvSpPr>
            <p:cNvPr id="24" name="文本框 2"/>
            <p:cNvSpPr txBox="1"/>
            <p:nvPr/>
          </p:nvSpPr>
          <p:spPr>
            <a:xfrm>
              <a:off x="1195588" y="3974716"/>
              <a:ext cx="342837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(2)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对称性   若         ，</a:t>
              </a: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8528230"/>
                </p:ext>
              </p:extLst>
            </p:nvPr>
          </p:nvGraphicFramePr>
          <p:xfrm>
            <a:off x="3640145" y="4167411"/>
            <a:ext cx="983813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5" name="Equation" r:id="rId17" imgW="406080" imgH="164880" progId="Equation.DSMT4">
                    <p:embed/>
                  </p:oleObj>
                </mc:Choice>
                <mc:Fallback>
                  <p:oleObj name="Equation" r:id="rId17" imgW="4060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145" y="4167411"/>
                          <a:ext cx="983813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" name="组合 39"/>
            <p:cNvGrpSpPr/>
            <p:nvPr/>
          </p:nvGrpSpPr>
          <p:grpSpPr>
            <a:xfrm>
              <a:off x="4471935" y="3979530"/>
              <a:ext cx="1644968" cy="646331"/>
              <a:chOff x="4442997" y="3624245"/>
              <a:chExt cx="2193290" cy="716353"/>
            </a:xfrm>
          </p:grpSpPr>
          <p:graphicFrame>
            <p:nvGraphicFramePr>
              <p:cNvPr id="33" name="对象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19785964"/>
                  </p:ext>
                </p:extLst>
              </p:nvPr>
            </p:nvGraphicFramePr>
            <p:xfrm>
              <a:off x="5550436" y="3875167"/>
              <a:ext cx="1085851" cy="446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6" name="Equation" r:id="rId19" imgW="431640" imgH="177480" progId="Equation.DSMT4">
                      <p:embed/>
                    </p:oleObj>
                  </mc:Choice>
                  <mc:Fallback>
                    <p:oleObj name="Equation" r:id="rId19" imgW="43164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50436" y="3875167"/>
                            <a:ext cx="1085851" cy="4460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" name="文本框 2"/>
              <p:cNvSpPr txBox="1"/>
              <p:nvPr/>
            </p:nvSpPr>
            <p:spPr>
              <a:xfrm>
                <a:off x="4442997" y="3624245"/>
                <a:ext cx="1174045" cy="71635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   则                                                                    </a:t>
                </a:r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5848554" y="4633006"/>
            <a:ext cx="1435387" cy="650035"/>
            <a:chOff x="5494356" y="3669120"/>
            <a:chExt cx="1913850" cy="650035"/>
          </a:xfrm>
        </p:grpSpPr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96750413"/>
                </p:ext>
              </p:extLst>
            </p:nvPr>
          </p:nvGraphicFramePr>
          <p:xfrm>
            <a:off x="6323943" y="3873068"/>
            <a:ext cx="1084263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67" name="Equation" r:id="rId21" imgW="431640" imgH="177480" progId="Equation.DSMT4">
                    <p:embed/>
                  </p:oleObj>
                </mc:Choice>
                <mc:Fallback>
                  <p:oleObj name="Equation" r:id="rId21" imgW="4316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3943" y="3873068"/>
                          <a:ext cx="1084263" cy="4460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文本框 2"/>
            <p:cNvSpPr txBox="1"/>
            <p:nvPr/>
          </p:nvSpPr>
          <p:spPr>
            <a:xfrm>
              <a:off x="5494356" y="3669120"/>
              <a:ext cx="117404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则             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605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275652"/>
              </p:ext>
            </p:extLst>
          </p:nvPr>
        </p:nvGraphicFramePr>
        <p:xfrm>
          <a:off x="3315046" y="3478091"/>
          <a:ext cx="220985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Equation" r:id="rId3" imgW="1002960" imgH="469800" progId="Equation.DSMT4">
                  <p:embed/>
                </p:oleObj>
              </mc:Choice>
              <mc:Fallback>
                <p:oleObj name="Equation" r:id="rId3" imgW="10029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15046" y="3478091"/>
                        <a:ext cx="2209855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5"/>
          <p:cNvSpPr txBox="1"/>
          <p:nvPr/>
        </p:nvSpPr>
        <p:spPr>
          <a:xfrm>
            <a:off x="889330" y="2784433"/>
            <a:ext cx="1333895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定理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4" name="文本框 5"/>
          <p:cNvSpPr txBox="1"/>
          <p:nvPr/>
        </p:nvSpPr>
        <p:spPr>
          <a:xfrm>
            <a:off x="307737" y="2026304"/>
            <a:ext cx="8565351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行最简形矩阵，再经过有限次初等列变换，可化成标准形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2444" y="776546"/>
            <a:ext cx="8412412" cy="1200329"/>
            <a:chOff x="1319225" y="683135"/>
            <a:chExt cx="8849822" cy="1200329"/>
          </a:xfrm>
        </p:grpSpPr>
        <p:sp>
          <p:nvSpPr>
            <p:cNvPr id="16389" name="文本框 5"/>
            <p:cNvSpPr txBox="1"/>
            <p:nvPr/>
          </p:nvSpPr>
          <p:spPr>
            <a:xfrm>
              <a:off x="1319225" y="683135"/>
              <a:ext cx="8849822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对任何矩阵    ，总可以经过有限次初等行变换把它化为行阶梯形和行最简形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41843068"/>
                </p:ext>
              </p:extLst>
            </p:nvPr>
          </p:nvGraphicFramePr>
          <p:xfrm>
            <a:off x="3666108" y="789649"/>
            <a:ext cx="382587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108" y="789649"/>
                          <a:ext cx="382587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1120382" y="2776634"/>
            <a:ext cx="7115059" cy="830997"/>
            <a:chOff x="1998431" y="3269621"/>
            <a:chExt cx="8849822" cy="830997"/>
          </a:xfrm>
        </p:grpSpPr>
        <p:sp>
          <p:nvSpPr>
            <p:cNvPr id="18" name="文本框 5"/>
            <p:cNvSpPr txBox="1"/>
            <p:nvPr/>
          </p:nvSpPr>
          <p:spPr>
            <a:xfrm>
              <a:off x="1998431" y="3269621"/>
              <a:ext cx="8849822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矩阵   总可以经过初等变换化为标准形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7042915"/>
                </p:ext>
              </p:extLst>
            </p:nvPr>
          </p:nvGraphicFramePr>
          <p:xfrm>
            <a:off x="4582304" y="3270781"/>
            <a:ext cx="38258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304" y="3270781"/>
                          <a:ext cx="382587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299113"/>
                </p:ext>
              </p:extLst>
            </p:nvPr>
          </p:nvGraphicFramePr>
          <p:xfrm>
            <a:off x="2993888" y="3342758"/>
            <a:ext cx="892175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" name="Equation" r:id="rId9" imgW="355320" imgH="139680" progId="Equation.DSMT4">
                    <p:embed/>
                  </p:oleObj>
                </mc:Choice>
                <mc:Fallback>
                  <p:oleObj name="Equation" r:id="rId9" imgW="355320" imgH="13968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888" y="3342758"/>
                          <a:ext cx="892175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1205672" y="4823666"/>
            <a:ext cx="5868896" cy="830997"/>
            <a:chOff x="1426939" y="5355752"/>
            <a:chExt cx="6351106" cy="830997"/>
          </a:xfrm>
        </p:grpSpPr>
        <p:sp>
          <p:nvSpPr>
            <p:cNvPr id="19" name="文本框 5"/>
            <p:cNvSpPr txBox="1"/>
            <p:nvPr/>
          </p:nvSpPr>
          <p:spPr>
            <a:xfrm>
              <a:off x="1426939" y="5355752"/>
              <a:ext cx="6351106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其中    是行阶梯形矩阵中非零行的行数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661671"/>
                </p:ext>
              </p:extLst>
            </p:nvPr>
          </p:nvGraphicFramePr>
          <p:xfrm>
            <a:off x="2219675" y="5452162"/>
            <a:ext cx="285751" cy="319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6" name="Equation" r:id="rId11" imgW="114120" imgH="126720" progId="Equation.DSMT4">
                    <p:embed/>
                  </p:oleObj>
                </mc:Choice>
                <mc:Fallback>
                  <p:oleObj name="Equation" r:id="rId11" imgW="114120" imgH="126720" progId="Equation.DSMT4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9675" y="5452162"/>
                          <a:ext cx="285751" cy="319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5677BBA-EE12-674A-99FE-C238F49803BD}"/>
              </a:ext>
            </a:extLst>
          </p:cNvPr>
          <p:cNvSpPr txBox="1"/>
          <p:nvPr/>
        </p:nvSpPr>
        <p:spPr>
          <a:xfrm>
            <a:off x="1205672" y="5520240"/>
            <a:ext cx="5596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 任何一个矩阵都有与其等价的标准形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4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351985" y="1702017"/>
            <a:ext cx="878058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单位矩阵经过一次初等变换所得到的矩阵称为初等矩阵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6389" name="文本框 5"/>
          <p:cNvSpPr txBox="1"/>
          <p:nvPr/>
        </p:nvSpPr>
        <p:spPr>
          <a:xfrm>
            <a:off x="502443" y="1886683"/>
            <a:ext cx="119833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7106740"/>
              </p:ext>
            </p:extLst>
          </p:nvPr>
        </p:nvGraphicFramePr>
        <p:xfrm>
          <a:off x="5300424" y="2917482"/>
          <a:ext cx="1431086" cy="1942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698400" imgH="711000" progId="Equation.DSMT4">
                  <p:embed/>
                </p:oleObj>
              </mc:Choice>
              <mc:Fallback>
                <p:oleObj name="Equation" r:id="rId3" imgW="698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0424" y="2917482"/>
                        <a:ext cx="1431086" cy="1942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237993"/>
              </p:ext>
            </p:extLst>
          </p:nvPr>
        </p:nvGraphicFramePr>
        <p:xfrm>
          <a:off x="2509997" y="2929792"/>
          <a:ext cx="1421996" cy="193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698400" imgH="711000" progId="Equation.DSMT4">
                  <p:embed/>
                </p:oleObj>
              </mc:Choice>
              <mc:Fallback>
                <p:oleObj name="Equation" r:id="rId5" imgW="6984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997" y="2929792"/>
                        <a:ext cx="1421996" cy="19310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2"/>
          <p:cNvSpPr txBox="1"/>
          <p:nvPr/>
        </p:nvSpPr>
        <p:spPr>
          <a:xfrm>
            <a:off x="1294730" y="2764638"/>
            <a:ext cx="2365931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例如，                                                                       </a:t>
            </a:r>
          </a:p>
        </p:txBody>
      </p:sp>
      <p:sp>
        <p:nvSpPr>
          <p:cNvPr id="16" name="文本框 8"/>
          <p:cNvSpPr txBox="1"/>
          <p:nvPr/>
        </p:nvSpPr>
        <p:spPr>
          <a:xfrm>
            <a:off x="906542" y="1008590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二、初等矩阵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010177" y="3224003"/>
            <a:ext cx="1193419" cy="895878"/>
            <a:chOff x="5206824" y="4935716"/>
            <a:chExt cx="1117600" cy="89587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0740070"/>
                </p:ext>
              </p:extLst>
            </p:nvPr>
          </p:nvGraphicFramePr>
          <p:xfrm>
            <a:off x="5206824" y="5195006"/>
            <a:ext cx="1117600" cy="636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4" name="Equation" r:id="rId7" imgW="393529" imgH="203112" progId="Equation.DSMT4">
                    <p:embed/>
                  </p:oleObj>
                </mc:Choice>
                <mc:Fallback>
                  <p:oleObj name="Equation" r:id="rId7" imgW="39352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824" y="5195006"/>
                          <a:ext cx="1117600" cy="636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4139132"/>
                </p:ext>
              </p:extLst>
            </p:nvPr>
          </p:nvGraphicFramePr>
          <p:xfrm>
            <a:off x="5210352" y="4935716"/>
            <a:ext cx="973137" cy="717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5" name="Equation" r:id="rId9" imgW="342720" imgH="228600" progId="Equation.DSMT4">
                    <p:embed/>
                  </p:oleObj>
                </mc:Choice>
                <mc:Fallback>
                  <p:oleObj name="Equation" r:id="rId9" imgW="34272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0352" y="4935716"/>
                          <a:ext cx="973137" cy="717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256B8E27-4BB0-4D42-86EF-D6690836779D}"/>
              </a:ext>
            </a:extLst>
          </p:cNvPr>
          <p:cNvCxnSpPr>
            <a:cxnSpLocks/>
          </p:cNvCxnSpPr>
          <p:nvPr/>
        </p:nvCxnSpPr>
        <p:spPr>
          <a:xfrm>
            <a:off x="3327991" y="2348348"/>
            <a:ext cx="68218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1A57B04C-9295-6142-8665-9F4CE4D84A85}"/>
              </a:ext>
            </a:extLst>
          </p:cNvPr>
          <p:cNvCxnSpPr>
            <a:cxnSpLocks/>
          </p:cNvCxnSpPr>
          <p:nvPr/>
        </p:nvCxnSpPr>
        <p:spPr>
          <a:xfrm>
            <a:off x="1502735" y="2348348"/>
            <a:ext cx="13042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7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389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0" y="32425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24" name="直接连接符 23"/>
          <p:cNvCxnSpPr/>
          <p:nvPr/>
        </p:nvCxnSpPr>
        <p:spPr>
          <a:xfrm>
            <a:off x="3690466" y="3509827"/>
            <a:ext cx="26746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3715891" y="5016894"/>
            <a:ext cx="267461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6964909" y="3054709"/>
            <a:ext cx="1455058" cy="646331"/>
            <a:chOff x="9873204" y="2782897"/>
            <a:chExt cx="1940077" cy="646331"/>
          </a:xfrm>
        </p:grpSpPr>
        <p:sp>
          <p:nvSpPr>
            <p:cNvPr id="37" name="文本框 2"/>
            <p:cNvSpPr txBox="1"/>
            <p:nvPr/>
          </p:nvSpPr>
          <p:spPr>
            <a:xfrm>
              <a:off x="9873204" y="2782897"/>
              <a:ext cx="194007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  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046414"/>
                </p:ext>
              </p:extLst>
            </p:nvPr>
          </p:nvGraphicFramePr>
          <p:xfrm>
            <a:off x="10407965" y="3012726"/>
            <a:ext cx="2016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2" name="Equation" r:id="rId3" imgW="88560" imgH="164880" progId="Equation.DSMT4">
                    <p:embed/>
                  </p:oleObj>
                </mc:Choice>
                <mc:Fallback>
                  <p:oleObj name="Equation" r:id="rId3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07965" y="3012726"/>
                          <a:ext cx="201613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6964910" y="4608888"/>
            <a:ext cx="1137100" cy="623112"/>
            <a:chOff x="9876903" y="4289964"/>
            <a:chExt cx="1516132" cy="623112"/>
          </a:xfrm>
        </p:grpSpPr>
        <p:sp>
          <p:nvSpPr>
            <p:cNvPr id="38" name="文本框 2"/>
            <p:cNvSpPr txBox="1"/>
            <p:nvPr/>
          </p:nvSpPr>
          <p:spPr>
            <a:xfrm>
              <a:off x="9876903" y="4289964"/>
              <a:ext cx="1516132" cy="5539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行                                                                       </a:t>
              </a:r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136480"/>
                </p:ext>
              </p:extLst>
            </p:nvPr>
          </p:nvGraphicFramePr>
          <p:xfrm>
            <a:off x="10346044" y="4482863"/>
            <a:ext cx="288925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3" name="Equation" r:id="rId5" imgW="126720" imgH="190440" progId="Equation.DSMT4">
                    <p:embed/>
                  </p:oleObj>
                </mc:Choice>
                <mc:Fallback>
                  <p:oleObj name="Equation" r:id="rId5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46044" y="4482863"/>
                          <a:ext cx="288925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Box 17"/>
          <p:cNvSpPr txBox="1"/>
          <p:nvPr/>
        </p:nvSpPr>
        <p:spPr>
          <a:xfrm>
            <a:off x="765911" y="952107"/>
            <a:ext cx="2828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、对调两行或两列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756C53-4836-FE4D-8083-ABC1E6885E6D}"/>
                  </a:ext>
                </a:extLst>
              </p:cNvPr>
              <p:cNvSpPr txBox="1"/>
              <p:nvPr/>
            </p:nvSpPr>
            <p:spPr>
              <a:xfrm>
                <a:off x="1480709" y="3701040"/>
                <a:ext cx="1828129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91756C53-4836-FE4D-8083-ABC1E6885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09" y="3701040"/>
                <a:ext cx="1828129" cy="465577"/>
              </a:xfrm>
              <a:prstGeom prst="rect">
                <a:avLst/>
              </a:prstGeom>
              <a:blipFill>
                <a:blip r:embed="rId7"/>
                <a:stretch>
                  <a:fillRect l="-3448" r="-690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075087-E389-0440-BADC-551E6CF4D1F9}"/>
              </a:ext>
            </a:extLst>
          </p:cNvPr>
          <p:cNvGrpSpPr/>
          <p:nvPr/>
        </p:nvGrpSpPr>
        <p:grpSpPr>
          <a:xfrm>
            <a:off x="3530087" y="2211927"/>
            <a:ext cx="3180159" cy="4156075"/>
            <a:chOff x="3530087" y="2211927"/>
            <a:chExt cx="3180159" cy="415607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对象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21855255"/>
                    </p:ext>
                  </p:extLst>
                </p:nvPr>
              </p:nvGraphicFramePr>
              <p:xfrm>
                <a:off x="3530087" y="2211927"/>
                <a:ext cx="3180159" cy="4156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304" name="Equation" r:id="rId8" imgW="2565360" imgH="2514600" progId="Equation.DSMT4">
                        <p:embed/>
                      </p:oleObj>
                    </mc:Choice>
                    <mc:Fallback>
                      <p:oleObj name="Equation" r:id="rId8" imgW="2565360" imgH="2514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0087" y="2211927"/>
                              <a:ext cx="3180159" cy="41560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1" name="对象 1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21855255"/>
                    </p:ext>
                  </p:extLst>
                </p:nvPr>
              </p:nvGraphicFramePr>
              <p:xfrm>
                <a:off x="3530087" y="2211927"/>
                <a:ext cx="3180159" cy="41560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2553" name="Equation" r:id="rId10" imgW="2565360" imgH="2514600" progId="Equation.DSMT4">
                        <p:embed/>
                      </p:oleObj>
                    </mc:Choice>
                    <mc:Fallback>
                      <p:oleObj name="Equation" r:id="rId10" imgW="2565360" imgH="2514600" progId="Equation.DSMT4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530087" y="2211927"/>
                              <a:ext cx="3180159" cy="41560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BD93AA1-D7FC-264A-874B-CBF6E90F8BE9}"/>
                    </a:ext>
                  </a:extLst>
                </p:cNvPr>
                <p:cNvSpPr txBox="1"/>
                <p:nvPr/>
              </p:nvSpPr>
              <p:spPr>
                <a:xfrm>
                  <a:off x="3864935" y="2540851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BD93AA1-D7FC-264A-874B-CBF6E90F8B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935" y="2540851"/>
                  <a:ext cx="32060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1111" r="-11111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E90546B-90E2-5149-81DA-642B362E216F}"/>
                    </a:ext>
                  </a:extLst>
                </p:cNvPr>
                <p:cNvSpPr txBox="1"/>
                <p:nvPr/>
              </p:nvSpPr>
              <p:spPr>
                <a:xfrm>
                  <a:off x="4959865" y="4047917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E90546B-90E2-5149-81DA-642B362E21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9865" y="4047917"/>
                  <a:ext cx="320601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DABD78D-7A44-584A-886D-FF149D79CAD0}"/>
                    </a:ext>
                  </a:extLst>
                </p:cNvPr>
                <p:cNvSpPr txBox="1"/>
                <p:nvPr/>
              </p:nvSpPr>
              <p:spPr>
                <a:xfrm>
                  <a:off x="6033794" y="5599606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5DABD78D-7A44-584A-886D-FF149D79CA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4" y="5599606"/>
                  <a:ext cx="320601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5385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BFB3B01-38DB-B44A-897B-F792E847D865}"/>
                    </a:ext>
                  </a:extLst>
                </p:cNvPr>
                <p:cNvSpPr txBox="1"/>
                <p:nvPr/>
              </p:nvSpPr>
              <p:spPr>
                <a:xfrm>
                  <a:off x="4462311" y="4047916"/>
                  <a:ext cx="21159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BFB3B01-38DB-B44A-897B-F792E847D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311" y="4047916"/>
                  <a:ext cx="211596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2777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6235C13-F460-E241-B207-5D4E03B719C4}"/>
                    </a:ext>
                  </a:extLst>
                </p:cNvPr>
                <p:cNvSpPr txBox="1"/>
                <p:nvPr/>
              </p:nvSpPr>
              <p:spPr>
                <a:xfrm>
                  <a:off x="5630143" y="4074520"/>
                  <a:ext cx="21159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6235C13-F460-E241-B207-5D4E03B71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0143" y="4074520"/>
                  <a:ext cx="211596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22222" r="-27778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84EEE30-3D86-B140-B103-2A1E484D8F25}"/>
                    </a:ext>
                  </a:extLst>
                </p:cNvPr>
                <p:cNvSpPr txBox="1"/>
                <p:nvPr/>
              </p:nvSpPr>
              <p:spPr>
                <a:xfrm>
                  <a:off x="4888841" y="3249762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84EEE30-3D86-B140-B103-2A1E484D8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8841" y="3249762"/>
                  <a:ext cx="407163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3030" r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CA941B35-770A-3546-93FE-3354398681D1}"/>
                    </a:ext>
                  </a:extLst>
                </p:cNvPr>
                <p:cNvSpPr txBox="1"/>
                <p:nvPr/>
              </p:nvSpPr>
              <p:spPr>
                <a:xfrm>
                  <a:off x="4916583" y="4763105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CA941B35-770A-3546-93FE-335439868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583" y="4763105"/>
                  <a:ext cx="407163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3030" r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983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3" name="直接连接符 32"/>
          <p:cNvCxnSpPr>
            <a:endCxn id="12" idx="3"/>
          </p:cNvCxnSpPr>
          <p:nvPr/>
        </p:nvCxnSpPr>
        <p:spPr>
          <a:xfrm flipV="1">
            <a:off x="4264973" y="3495435"/>
            <a:ext cx="2266813" cy="233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6716848" y="3090283"/>
            <a:ext cx="1172512" cy="646331"/>
            <a:chOff x="9873204" y="2782897"/>
            <a:chExt cx="1563349" cy="646331"/>
          </a:xfrm>
        </p:grpSpPr>
        <p:sp>
          <p:nvSpPr>
            <p:cNvPr id="35" name="文本框 2"/>
            <p:cNvSpPr txBox="1"/>
            <p:nvPr/>
          </p:nvSpPr>
          <p:spPr>
            <a:xfrm>
              <a:off x="9873204" y="2782897"/>
              <a:ext cx="1563349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 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  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40695695"/>
                </p:ext>
              </p:extLst>
            </p:nvPr>
          </p:nvGraphicFramePr>
          <p:xfrm>
            <a:off x="10453265" y="3013215"/>
            <a:ext cx="2016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Equation" r:id="rId3" imgW="88560" imgH="164880" progId="Equation.DSMT4">
                    <p:embed/>
                  </p:oleObj>
                </mc:Choice>
                <mc:Fallback>
                  <p:oleObj name="Equation" r:id="rId3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53265" y="3013215"/>
                          <a:ext cx="201613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36"/>
          <p:cNvSpPr txBox="1"/>
          <p:nvPr/>
        </p:nvSpPr>
        <p:spPr>
          <a:xfrm>
            <a:off x="1246909" y="1441662"/>
            <a:ext cx="4490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、以        的数乘以某行或某列</a:t>
            </a: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620343"/>
              </p:ext>
            </p:extLst>
          </p:nvPr>
        </p:nvGraphicFramePr>
        <p:xfrm>
          <a:off x="2100779" y="1473275"/>
          <a:ext cx="796874" cy="3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355320" imgH="177480" progId="Equation.DSMT4">
                  <p:embed/>
                </p:oleObj>
              </mc:Choice>
              <mc:Fallback>
                <p:oleObj name="Equation" r:id="rId5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00779" y="1473275"/>
                        <a:ext cx="796874" cy="3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FE5E69-5159-9F41-9D22-1ADD722C04E9}"/>
                  </a:ext>
                </a:extLst>
              </p:cNvPr>
              <p:cNvSpPr txBox="1"/>
              <p:nvPr/>
            </p:nvSpPr>
            <p:spPr>
              <a:xfrm>
                <a:off x="1437539" y="3279991"/>
                <a:ext cx="2596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1FE5E69-5159-9F41-9D22-1ADD722C0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539" y="3279991"/>
                <a:ext cx="2596160" cy="430887"/>
              </a:xfrm>
              <a:prstGeom prst="rect">
                <a:avLst/>
              </a:prstGeom>
              <a:blipFill>
                <a:blip r:embed="rId7"/>
                <a:stretch>
                  <a:fillRect l="-1942" r="-485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9CC7CB2C-D32B-BF45-B3A8-556D71EF8309}"/>
              </a:ext>
            </a:extLst>
          </p:cNvPr>
          <p:cNvGrpSpPr/>
          <p:nvPr/>
        </p:nvGrpSpPr>
        <p:grpSpPr>
          <a:xfrm>
            <a:off x="4110790" y="2012958"/>
            <a:ext cx="2420996" cy="2964955"/>
            <a:chOff x="4110790" y="2012958"/>
            <a:chExt cx="2420996" cy="296495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9014150"/>
                    </p:ext>
                  </p:extLst>
                </p:nvPr>
              </p:nvGraphicFramePr>
              <p:xfrm>
                <a:off x="4110790" y="2012958"/>
                <a:ext cx="2420996" cy="29649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3328" name="Equation" r:id="rId8" imgW="1244520" imgH="1143000" progId="Equation.DSMT4">
                        <p:embed/>
                      </p:oleObj>
                    </mc:Choice>
                    <mc:Fallback>
                      <p:oleObj name="Equation" r:id="rId8" imgW="1244520" imgH="1143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10790" y="2012958"/>
                              <a:ext cx="2420996" cy="29649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对象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9014150"/>
                    </p:ext>
                  </p:extLst>
                </p:nvPr>
              </p:nvGraphicFramePr>
              <p:xfrm>
                <a:off x="4110790" y="2012958"/>
                <a:ext cx="2420996" cy="296495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5682" name="Equation" r:id="rId10" imgW="1244520" imgH="1143000" progId="Equation.DSMT4">
                        <p:embed/>
                      </p:oleObj>
                    </mc:Choice>
                    <mc:Fallback>
                      <p:oleObj name="Equation" r:id="rId10" imgW="1244520" imgH="1143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10790" y="2012958"/>
                              <a:ext cx="2420996" cy="296495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78C8EAD-8632-7044-A29E-1487795241FB}"/>
                    </a:ext>
                  </a:extLst>
                </p:cNvPr>
                <p:cNvSpPr txBox="1"/>
                <p:nvPr/>
              </p:nvSpPr>
              <p:spPr>
                <a:xfrm>
                  <a:off x="4657206" y="2657358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178C8EAD-8632-7044-A29E-148779524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06" y="2657358"/>
                  <a:ext cx="320601" cy="430887"/>
                </a:xfrm>
                <a:prstGeom prst="rect">
                  <a:avLst/>
                </a:prstGeom>
                <a:blipFill>
                  <a:blip r:embed="rId12"/>
                  <a:stretch>
                    <a:fillRect l="-15385" r="-15385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C96DD6-C5C9-5545-A88D-A08AB4BDF981}"/>
                    </a:ext>
                  </a:extLst>
                </p:cNvPr>
                <p:cNvSpPr txBox="1"/>
                <p:nvPr/>
              </p:nvSpPr>
              <p:spPr>
                <a:xfrm>
                  <a:off x="5576940" y="3817484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D3C96DD6-C5C9-5545-A88D-A08AB4BDF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6940" y="3817484"/>
                  <a:ext cx="320601" cy="430887"/>
                </a:xfrm>
                <a:prstGeom prst="rect">
                  <a:avLst/>
                </a:prstGeom>
                <a:blipFill>
                  <a:blip r:embed="rId13"/>
                  <a:stretch>
                    <a:fillRect l="-15385" r="-15385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77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cxnSp>
        <p:nvCxnSpPr>
          <p:cNvPr id="38" name="直接连接符 37"/>
          <p:cNvCxnSpPr/>
          <p:nvPr/>
        </p:nvCxnSpPr>
        <p:spPr>
          <a:xfrm>
            <a:off x="4375973" y="2901499"/>
            <a:ext cx="25193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组合 38"/>
          <p:cNvGrpSpPr/>
          <p:nvPr/>
        </p:nvGrpSpPr>
        <p:grpSpPr>
          <a:xfrm>
            <a:off x="7348313" y="2475394"/>
            <a:ext cx="1178997" cy="646331"/>
            <a:chOff x="9873202" y="2782897"/>
            <a:chExt cx="1571996" cy="646331"/>
          </a:xfrm>
        </p:grpSpPr>
        <p:sp>
          <p:nvSpPr>
            <p:cNvPr id="40" name="文本框 2"/>
            <p:cNvSpPr txBox="1"/>
            <p:nvPr/>
          </p:nvSpPr>
          <p:spPr>
            <a:xfrm>
              <a:off x="9873202" y="2782897"/>
              <a:ext cx="157199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  </a:t>
              </a:r>
            </a:p>
          </p:txBody>
        </p:sp>
        <p:graphicFrame>
          <p:nvGraphicFramePr>
            <p:cNvPr id="41" name="对象 4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64669262"/>
                </p:ext>
              </p:extLst>
            </p:nvPr>
          </p:nvGraphicFramePr>
          <p:xfrm>
            <a:off x="10429017" y="3030509"/>
            <a:ext cx="2016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4" name="Equation" r:id="rId3" imgW="88560" imgH="164880" progId="Equation.DSMT4">
                    <p:embed/>
                  </p:oleObj>
                </mc:Choice>
                <mc:Fallback>
                  <p:oleObj name="Equation" r:id="rId3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017" y="3030509"/>
                          <a:ext cx="201613" cy="373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6" name="直接连接符 45"/>
          <p:cNvCxnSpPr/>
          <p:nvPr/>
        </p:nvCxnSpPr>
        <p:spPr>
          <a:xfrm>
            <a:off x="4375973" y="3937180"/>
            <a:ext cx="251934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组合 46"/>
          <p:cNvGrpSpPr/>
          <p:nvPr/>
        </p:nvGrpSpPr>
        <p:grpSpPr>
          <a:xfrm>
            <a:off x="7369483" y="3530914"/>
            <a:ext cx="1287834" cy="646331"/>
            <a:chOff x="9873204" y="2782897"/>
            <a:chExt cx="1717111" cy="646331"/>
          </a:xfrm>
        </p:grpSpPr>
        <p:sp>
          <p:nvSpPr>
            <p:cNvPr id="48" name="文本框 2"/>
            <p:cNvSpPr txBox="1"/>
            <p:nvPr/>
          </p:nvSpPr>
          <p:spPr>
            <a:xfrm>
              <a:off x="9873204" y="2782897"/>
              <a:ext cx="1717111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第   行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  </a:t>
              </a:r>
            </a:p>
          </p:txBody>
        </p:sp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9417168"/>
                </p:ext>
              </p:extLst>
            </p:nvPr>
          </p:nvGraphicFramePr>
          <p:xfrm>
            <a:off x="10357929" y="2999016"/>
            <a:ext cx="287337" cy="430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5" name="Equation" r:id="rId5" imgW="126720" imgH="190440" progId="Equation.DSMT4">
                    <p:embed/>
                  </p:oleObj>
                </mc:Choice>
                <mc:Fallback>
                  <p:oleObj name="Equation" r:id="rId5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7929" y="2999016"/>
                          <a:ext cx="287337" cy="430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" name="TextBox 50"/>
          <p:cNvSpPr txBox="1"/>
          <p:nvPr/>
        </p:nvSpPr>
        <p:spPr>
          <a:xfrm>
            <a:off x="864354" y="979997"/>
            <a:ext cx="715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、以         的数乘以某行（列）加到另一行（列）</a:t>
            </a: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442918"/>
              </p:ext>
            </p:extLst>
          </p:nvPr>
        </p:nvGraphicFramePr>
        <p:xfrm>
          <a:off x="1720275" y="1011610"/>
          <a:ext cx="796874" cy="3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Equation" r:id="rId7" imgW="355320" imgH="177480" progId="Equation.DSMT4">
                  <p:embed/>
                </p:oleObj>
              </mc:Choice>
              <mc:Fallback>
                <p:oleObj name="Equation" r:id="rId7" imgW="355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20275" y="1011610"/>
                        <a:ext cx="796874" cy="3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C988DCE-CDC3-F04B-9BC9-8B8D2FA2B0BC}"/>
                  </a:ext>
                </a:extLst>
              </p:cNvPr>
              <p:cNvSpPr txBox="1"/>
              <p:nvPr/>
            </p:nvSpPr>
            <p:spPr>
              <a:xfrm>
                <a:off x="1245863" y="3069730"/>
                <a:ext cx="2811091" cy="465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3C988DCE-CDC3-F04B-9BC9-8B8D2FA2B0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63" y="3069730"/>
                <a:ext cx="2811091" cy="465577"/>
              </a:xfrm>
              <a:prstGeom prst="rect">
                <a:avLst/>
              </a:prstGeom>
              <a:blipFill>
                <a:blip r:embed="rId9"/>
                <a:stretch>
                  <a:fillRect l="-1802" r="-450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0CEA9C9A-3A13-6B4B-9E1B-F2D07BE5E7F7}"/>
              </a:ext>
            </a:extLst>
          </p:cNvPr>
          <p:cNvGrpSpPr/>
          <p:nvPr/>
        </p:nvGrpSpPr>
        <p:grpSpPr>
          <a:xfrm>
            <a:off x="4195038" y="1651717"/>
            <a:ext cx="2880106" cy="3557198"/>
            <a:chOff x="4195038" y="1651717"/>
            <a:chExt cx="2880106" cy="3557198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对象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1409470"/>
                    </p:ext>
                  </p:extLst>
                </p:nvPr>
              </p:nvGraphicFramePr>
              <p:xfrm>
                <a:off x="4195038" y="1651717"/>
                <a:ext cx="2880106" cy="355719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4357" name="Equation" r:id="rId10" imgW="1726920" imgH="1600200" progId="Equation.DSMT4">
                        <p:embed/>
                      </p:oleObj>
                    </mc:Choice>
                    <mc:Fallback>
                      <p:oleObj name="Equation" r:id="rId10" imgW="1726920" imgH="1600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95038" y="1651717"/>
                              <a:ext cx="2880106" cy="35571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" name="对象 30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51409470"/>
                    </p:ext>
                  </p:extLst>
                </p:nvPr>
              </p:nvGraphicFramePr>
              <p:xfrm>
                <a:off x="4195038" y="1651717"/>
                <a:ext cx="2880106" cy="355719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6785" name="Equation" r:id="rId12" imgW="1726920" imgH="1600200" progId="Equation.DSMT4">
                        <p:embed/>
                      </p:oleObj>
                    </mc:Choice>
                    <mc:Fallback>
                      <p:oleObj name="Equation" r:id="rId12" imgW="1726920" imgH="1600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95038" y="1651717"/>
                              <a:ext cx="2880106" cy="35571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613035A-725D-FA48-849B-53833837FECA}"/>
                    </a:ext>
                  </a:extLst>
                </p:cNvPr>
                <p:cNvSpPr txBox="1"/>
                <p:nvPr/>
              </p:nvSpPr>
              <p:spPr>
                <a:xfrm>
                  <a:off x="5474790" y="3214872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0613035A-725D-FA48-849B-53833837F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4790" y="3214872"/>
                  <a:ext cx="320601" cy="430887"/>
                </a:xfrm>
                <a:prstGeom prst="rect">
                  <a:avLst/>
                </a:prstGeom>
                <a:blipFill>
                  <a:blip r:embed="rId14"/>
                  <a:stretch>
                    <a:fillRect l="-15385" r="-15385" b="-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CBF562D-0ECA-FB4E-A605-D1DA8B2B16D3}"/>
                    </a:ext>
                  </a:extLst>
                </p:cNvPr>
                <p:cNvSpPr txBox="1"/>
                <p:nvPr/>
              </p:nvSpPr>
              <p:spPr>
                <a:xfrm>
                  <a:off x="6282042" y="4261571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CBF562D-0ECA-FB4E-A605-D1DA8B2B1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042" y="4261571"/>
                  <a:ext cx="320601" cy="430887"/>
                </a:xfrm>
                <a:prstGeom prst="rect">
                  <a:avLst/>
                </a:prstGeom>
                <a:blipFill>
                  <a:blip r:embed="rId15"/>
                  <a:stretch>
                    <a:fillRect l="-15385" r="-15385"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425B321-2469-3048-ABDB-1DC95D7AD56C}"/>
                    </a:ext>
                  </a:extLst>
                </p:cNvPr>
                <p:cNvSpPr txBox="1"/>
                <p:nvPr/>
              </p:nvSpPr>
              <p:spPr>
                <a:xfrm>
                  <a:off x="4657206" y="2077822"/>
                  <a:ext cx="32060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⋱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9425B321-2469-3048-ABDB-1DC95D7AD5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206" y="2077822"/>
                  <a:ext cx="320601" cy="430887"/>
                </a:xfrm>
                <a:prstGeom prst="rect">
                  <a:avLst/>
                </a:prstGeom>
                <a:blipFill>
                  <a:blip r:embed="rId16"/>
                  <a:stretch>
                    <a:fillRect l="-15385" r="-153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8571F4-DA7B-1E4F-A3BE-E7D9DA52569B}"/>
                    </a:ext>
                  </a:extLst>
                </p:cNvPr>
                <p:cNvSpPr txBox="1"/>
                <p:nvPr/>
              </p:nvSpPr>
              <p:spPr>
                <a:xfrm>
                  <a:off x="5103003" y="3214872"/>
                  <a:ext cx="21159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68571F4-DA7B-1E4F-A3BE-E7D9DA5256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3003" y="3214872"/>
                  <a:ext cx="211596" cy="430887"/>
                </a:xfrm>
                <a:prstGeom prst="rect">
                  <a:avLst/>
                </a:prstGeom>
                <a:blipFill>
                  <a:blip r:embed="rId17"/>
                  <a:stretch>
                    <a:fillRect l="-29412" r="-29412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FFE63F5-A710-9840-AAE6-109F15591337}"/>
                    </a:ext>
                  </a:extLst>
                </p:cNvPr>
                <p:cNvSpPr txBox="1"/>
                <p:nvPr/>
              </p:nvSpPr>
              <p:spPr>
                <a:xfrm>
                  <a:off x="5431508" y="3707678"/>
                  <a:ext cx="40716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zh-CN" altLang="en-US" sz="28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FFE63F5-A710-9840-AAE6-109F15591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1508" y="3707678"/>
                  <a:ext cx="407163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5314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7" name="文本框 5"/>
          <p:cNvSpPr txBox="1"/>
          <p:nvPr/>
        </p:nvSpPr>
        <p:spPr>
          <a:xfrm>
            <a:off x="197644" y="1910721"/>
            <a:ext cx="879681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初等矩阵都是可逆矩阵，且其逆阵也为同类型的初等矩阵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, </a:t>
            </a:r>
          </a:p>
        </p:txBody>
      </p:sp>
      <p:sp>
        <p:nvSpPr>
          <p:cNvPr id="30" name="矩形 29"/>
          <p:cNvSpPr/>
          <p:nvPr/>
        </p:nvSpPr>
        <p:spPr>
          <a:xfrm>
            <a:off x="425906" y="256647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即</a:t>
            </a:r>
            <a:endParaRPr lang="zh-CN" altLang="en-US" sz="2400" dirty="0"/>
          </a:p>
        </p:txBody>
      </p:sp>
      <p:sp>
        <p:nvSpPr>
          <p:cNvPr id="38" name="矩形 37"/>
          <p:cNvSpPr/>
          <p:nvPr/>
        </p:nvSpPr>
        <p:spPr>
          <a:xfrm>
            <a:off x="425906" y="584087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同样</a:t>
            </a:r>
            <a:endParaRPr lang="zh-CN" altLang="en-US" sz="2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E677F1-151D-0C44-9D0B-02E0C69AA455}"/>
              </a:ext>
            </a:extLst>
          </p:cNvPr>
          <p:cNvSpPr/>
          <p:nvPr/>
        </p:nvSpPr>
        <p:spPr>
          <a:xfrm>
            <a:off x="288590" y="693836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注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itchFamily="2" charset="2"/>
              </a:rPr>
              <a:t>（初等矩阵性质）：</a:t>
            </a:r>
            <a:endParaRPr lang="zh-CN" altLang="en-US" sz="2400" dirty="0"/>
          </a:p>
        </p:txBody>
      </p:sp>
      <p:sp>
        <p:nvSpPr>
          <p:cNvPr id="25" name="文本框 5">
            <a:extLst>
              <a:ext uri="{FF2B5EF4-FFF2-40B4-BE49-F238E27FC236}">
                <a16:creationId xmlns:a16="http://schemas.microsoft.com/office/drawing/2014/main" id="{B90ABECE-7609-1E4F-AFD5-003DB2A02FF0}"/>
              </a:ext>
            </a:extLst>
          </p:cNvPr>
          <p:cNvSpPr txBox="1"/>
          <p:nvPr/>
        </p:nvSpPr>
        <p:spPr>
          <a:xfrm>
            <a:off x="197644" y="1305455"/>
            <a:ext cx="879681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初等矩阵的转置也为同类型的初等矩阵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4EE0FDE-BC96-8748-B5AB-46EDDAFFD631}"/>
              </a:ext>
            </a:extLst>
          </p:cNvPr>
          <p:cNvSpPr txBox="1"/>
          <p:nvPr/>
        </p:nvSpPr>
        <p:spPr>
          <a:xfrm>
            <a:off x="4109483" y="296648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085627E-1876-D84D-BB1C-C406037F162A}"/>
                  </a:ext>
                </a:extLst>
              </p:cNvPr>
              <p:cNvSpPr txBox="1"/>
              <p:nvPr/>
            </p:nvSpPr>
            <p:spPr>
              <a:xfrm>
                <a:off x="951205" y="2372386"/>
                <a:ext cx="7490191" cy="81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Sup>
                        <m:sSub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085627E-1876-D84D-BB1C-C406037F1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05" y="2372386"/>
                <a:ext cx="7490191" cy="818557"/>
              </a:xfrm>
              <a:prstGeom prst="rect">
                <a:avLst/>
              </a:prstGeom>
              <a:blipFill>
                <a:blip r:embed="rId2"/>
                <a:stretch>
                  <a:fillRect l="-338" t="-153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组合 9">
            <a:extLst>
              <a:ext uri="{FF2B5EF4-FFF2-40B4-BE49-F238E27FC236}">
                <a16:creationId xmlns:a16="http://schemas.microsoft.com/office/drawing/2014/main" id="{F5E38F3B-F0DF-234C-8D56-EC52697486F2}"/>
              </a:ext>
            </a:extLst>
          </p:cNvPr>
          <p:cNvGrpSpPr/>
          <p:nvPr/>
        </p:nvGrpSpPr>
        <p:grpSpPr>
          <a:xfrm>
            <a:off x="425906" y="3354163"/>
            <a:ext cx="5473365" cy="594393"/>
            <a:chOff x="425906" y="3354163"/>
            <a:chExt cx="5473365" cy="594393"/>
          </a:xfrm>
        </p:grpSpPr>
        <p:sp>
          <p:nvSpPr>
            <p:cNvPr id="28" name="文本框 5"/>
            <p:cNvSpPr txBox="1"/>
            <p:nvPr/>
          </p:nvSpPr>
          <p:spPr>
            <a:xfrm>
              <a:off x="425906" y="3389480"/>
              <a:ext cx="336414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只需用逆矩阵定义说明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8E98F09-DDE4-2C4F-97BC-909CA33AF885}"/>
                    </a:ext>
                  </a:extLst>
                </p:cNvPr>
                <p:cNvSpPr/>
                <p:nvPr/>
              </p:nvSpPr>
              <p:spPr>
                <a:xfrm>
                  <a:off x="3680458" y="3354163"/>
                  <a:ext cx="2218813" cy="5943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F8E98F09-DDE4-2C4F-97BC-909CA33AF8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458" y="3354163"/>
                  <a:ext cx="2218813" cy="594393"/>
                </a:xfrm>
                <a:prstGeom prst="rect">
                  <a:avLst/>
                </a:prstGeom>
                <a:blipFill>
                  <a:blip r:embed="rId3"/>
                  <a:stretch>
                    <a:fillRect b="-85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BC2D2E-8026-D74A-909A-DABE7D06D28A}"/>
                  </a:ext>
                </a:extLst>
              </p:cNvPr>
              <p:cNvSpPr/>
              <p:nvPr/>
            </p:nvSpPr>
            <p:spPr>
              <a:xfrm>
                <a:off x="3680458" y="3906604"/>
                <a:ext cx="3226653" cy="9108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2BC2D2E-8026-D74A-909A-DABE7D06D2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58" y="3906604"/>
                <a:ext cx="3226653" cy="910890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2354A8-629C-0C41-89F4-A241D95C92AD}"/>
                  </a:ext>
                </a:extLst>
              </p:cNvPr>
              <p:cNvSpPr/>
              <p:nvPr/>
            </p:nvSpPr>
            <p:spPr>
              <a:xfrm>
                <a:off x="3680458" y="4952817"/>
                <a:ext cx="3501151" cy="5943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42354A8-629C-0C41-89F4-A241D95C9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58" y="4952817"/>
                <a:ext cx="3501151" cy="594393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BC998A-67F6-184F-A6C1-3B704878E701}"/>
                  </a:ext>
                </a:extLst>
              </p:cNvPr>
              <p:cNvSpPr txBox="1"/>
              <p:nvPr/>
            </p:nvSpPr>
            <p:spPr>
              <a:xfrm>
                <a:off x="1172710" y="5662427"/>
                <a:ext cx="7580665" cy="818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; </m:t>
                      </m:r>
                      <m:sSubSup>
                        <m:sSub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;</m:t>
                      </m:r>
                      <m:sSubSup>
                        <m:sSubSup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8CBC998A-67F6-184F-A6C1-3B704878E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10" y="5662427"/>
                <a:ext cx="7580665" cy="818557"/>
              </a:xfrm>
              <a:prstGeom prst="rect">
                <a:avLst/>
              </a:prstGeom>
              <a:blipFill>
                <a:blip r:embed="rId6"/>
                <a:stretch>
                  <a:fillRect t="-1538" b="-1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45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0" grpId="0"/>
      <p:bldP spid="38" grpId="0"/>
      <p:bldP spid="25" grpId="0"/>
      <p:bldP spid="27" grpId="0"/>
      <p:bldP spid="7" grpId="0"/>
      <p:bldP spid="9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59395"/>
          <p:cNvSpPr txBox="1">
            <a:spLocks noChangeArrowheads="1"/>
          </p:cNvSpPr>
          <p:nvPr/>
        </p:nvSpPr>
        <p:spPr bwMode="auto">
          <a:xfrm>
            <a:off x="480033" y="832387"/>
            <a:ext cx="6815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endParaRPr lang="zh-CN" altLang="en-US" sz="2400" b="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aphicFrame>
        <p:nvGraphicFramePr>
          <p:cNvPr id="4" name="对象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3100434"/>
              </p:ext>
            </p:extLst>
          </p:nvPr>
        </p:nvGraphicFramePr>
        <p:xfrm>
          <a:off x="1438894" y="819376"/>
          <a:ext cx="2944974" cy="16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Equation" r:id="rId3" imgW="1384200" imgH="711000" progId="Equation.DSMT4">
                  <p:embed/>
                </p:oleObj>
              </mc:Choice>
              <mc:Fallback>
                <p:oleObj name="Equation" r:id="rId3" imgW="138420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894" y="819376"/>
                        <a:ext cx="2944974" cy="16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5771317"/>
              </p:ext>
            </p:extLst>
          </p:nvPr>
        </p:nvGraphicFramePr>
        <p:xfrm>
          <a:off x="4417691" y="943509"/>
          <a:ext cx="1953598" cy="149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Equation" r:id="rId5" imgW="825480" imgH="711000" progId="Equation.DSMT4">
                  <p:embed/>
                </p:oleObj>
              </mc:Choice>
              <mc:Fallback>
                <p:oleObj name="Equation" r:id="rId5" imgW="82548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691" y="943509"/>
                        <a:ext cx="1953598" cy="149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0621205"/>
              </p:ext>
            </p:extLst>
          </p:nvPr>
        </p:nvGraphicFramePr>
        <p:xfrm>
          <a:off x="1392240" y="2534378"/>
          <a:ext cx="2926314" cy="1476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Equation" r:id="rId7" imgW="1384200" imgH="711000" progId="Equation.DSMT4">
                  <p:embed/>
                </p:oleObj>
              </mc:Choice>
              <mc:Fallback>
                <p:oleObj name="Equation" r:id="rId7" imgW="138420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40" y="2534378"/>
                        <a:ext cx="2926314" cy="14768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0853243"/>
              </p:ext>
            </p:extLst>
          </p:nvPr>
        </p:nvGraphicFramePr>
        <p:xfrm>
          <a:off x="1364249" y="4098812"/>
          <a:ext cx="2991628" cy="163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Equation" r:id="rId9" imgW="1384200" imgH="711000" progId="Equation.DSMT4">
                  <p:embed/>
                </p:oleObj>
              </mc:Choice>
              <mc:Fallback>
                <p:oleObj name="Equation" r:id="rId9" imgW="138420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4249" y="4098812"/>
                        <a:ext cx="2991628" cy="1638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9398106"/>
              </p:ext>
            </p:extLst>
          </p:nvPr>
        </p:nvGraphicFramePr>
        <p:xfrm>
          <a:off x="4332290" y="2618354"/>
          <a:ext cx="1992345" cy="135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Equation" r:id="rId11" imgW="965160" imgH="711000" progId="Equation.DSMT4">
                  <p:embed/>
                </p:oleObj>
              </mc:Choice>
              <mc:Fallback>
                <p:oleObj name="Equation" r:id="rId11" imgW="96516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90" y="2618354"/>
                        <a:ext cx="1992345" cy="1355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800648"/>
              </p:ext>
            </p:extLst>
          </p:nvPr>
        </p:nvGraphicFramePr>
        <p:xfrm>
          <a:off x="4343695" y="4036446"/>
          <a:ext cx="2068513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Equation" r:id="rId13" imgW="901440" imgH="711000" progId="Equation.DSMT4">
                  <p:embed/>
                </p:oleObj>
              </mc:Choice>
              <mc:Fallback>
                <p:oleObj name="Equation" r:id="rId13" imgW="90144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695" y="4036446"/>
                        <a:ext cx="2068513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FCA9CB5-866E-7742-B7FE-8A0A74DD26F3}"/>
              </a:ext>
            </a:extLst>
          </p:cNvPr>
          <p:cNvSpPr txBox="1"/>
          <p:nvPr/>
        </p:nvSpPr>
        <p:spPr>
          <a:xfrm>
            <a:off x="2079647" y="5862299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行变换相当于左乘初等矩阵；</a:t>
            </a:r>
            <a:endParaRPr kumimoji="1" lang="en-US" altLang="zh-CN" sz="2400" b="1" dirty="0">
              <a:solidFill>
                <a:srgbClr val="FF0000"/>
              </a:solidFill>
            </a:endParaRPr>
          </a:p>
          <a:p>
            <a:r>
              <a:rPr kumimoji="1" lang="zh-CN" altLang="en-US" sz="2400" b="1" dirty="0">
                <a:solidFill>
                  <a:srgbClr val="FF0000"/>
                </a:solidFill>
              </a:rPr>
              <a:t>列变换相当于右乘初等矩阵。</a:t>
            </a:r>
          </a:p>
        </p:txBody>
      </p:sp>
    </p:spTree>
    <p:extLst>
      <p:ext uri="{BB962C8B-B14F-4D97-AF65-F5344CB8AC3E}">
        <p14:creationId xmlns:p14="http://schemas.microsoft.com/office/powerpoint/2010/main" val="279146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文本框 166913"/>
          <p:cNvSpPr txBox="1">
            <a:spLocks noChangeArrowheads="1"/>
          </p:cNvSpPr>
          <p:nvPr/>
        </p:nvSpPr>
        <p:spPr bwMode="auto">
          <a:xfrm>
            <a:off x="411477" y="711486"/>
            <a:ext cx="6324600" cy="461665"/>
          </a:xfrm>
          <a:prstGeom prst="rect">
            <a:avLst/>
          </a:prstGeom>
          <a:solidFill>
            <a:srgbClr val="CCFFFF"/>
          </a:solidFill>
          <a:ln w="9525">
            <a:solidFill>
              <a:srgbClr val="FF99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solidFill>
                  <a:srgbClr val="FF3300"/>
                </a:solidFill>
                <a:latin typeface="+mn-ea"/>
                <a:ea typeface="+mn-ea"/>
              </a:rPr>
              <a:t>定理  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</a:rPr>
              <a:t>(</a:t>
            </a:r>
            <a:r>
              <a:rPr lang="zh-CN" altLang="en-US" sz="2400">
                <a:solidFill>
                  <a:srgbClr val="FF3300"/>
                </a:solidFill>
                <a:latin typeface="+mn-ea"/>
                <a:ea typeface="+mn-ea"/>
              </a:rPr>
              <a:t>初等变换与初等方阵的关系</a:t>
            </a:r>
            <a:r>
              <a:rPr lang="en-US" altLang="zh-CN" sz="2400">
                <a:solidFill>
                  <a:srgbClr val="FF3300"/>
                </a:solidFill>
                <a:latin typeface="+mn-ea"/>
                <a:ea typeface="+mn-ea"/>
              </a:rPr>
              <a:t>)</a:t>
            </a:r>
            <a:r>
              <a:rPr lang="en-US" altLang="zh-CN" sz="2400" b="0">
                <a:solidFill>
                  <a:schemeClr val="tx1"/>
                </a:solidFill>
                <a:latin typeface="+mn-ea"/>
                <a:ea typeface="+mn-ea"/>
              </a:rPr>
              <a:t>  </a:t>
            </a:r>
          </a:p>
        </p:txBody>
      </p:sp>
      <p:sp>
        <p:nvSpPr>
          <p:cNvPr id="60" name="文本框 166921"/>
          <p:cNvSpPr txBox="1">
            <a:spLocks noChangeArrowheads="1"/>
          </p:cNvSpPr>
          <p:nvPr/>
        </p:nvSpPr>
        <p:spPr bwMode="auto">
          <a:xfrm>
            <a:off x="7678451" y="2270291"/>
            <a:ext cx="72608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4000" dirty="0">
                <a:solidFill>
                  <a:srgbClr val="FF3300"/>
                </a:solidFill>
                <a:ea typeface="隶书" pitchFamily="49" charset="-122"/>
              </a:rPr>
              <a:t>行  左列右</a:t>
            </a:r>
            <a:endParaRPr lang="zh-CN" altLang="en-US" sz="4000" b="0" dirty="0">
              <a:solidFill>
                <a:srgbClr val="FF3300"/>
              </a:solidFill>
              <a:ea typeface="隶书" pitchFamily="49" charset="-122"/>
            </a:endParaRPr>
          </a:p>
        </p:txBody>
      </p:sp>
      <p:sp>
        <p:nvSpPr>
          <p:cNvPr id="6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68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7749608B-274D-664D-BD89-218FF5D9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826" y="5804775"/>
            <a:ext cx="7632700" cy="936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FF3300"/>
                </a:solidFill>
              </a:rPr>
              <a:t>对矩阵</a:t>
            </a:r>
            <a:r>
              <a:rPr lang="en-US" altLang="zh-CN" sz="2400" i="1" dirty="0">
                <a:solidFill>
                  <a:srgbClr val="FF3300"/>
                </a:solidFill>
              </a:rPr>
              <a:t>A</a:t>
            </a:r>
            <a:r>
              <a:rPr lang="zh-CN" altLang="en-US" sz="2400" dirty="0">
                <a:solidFill>
                  <a:srgbClr val="FF3300"/>
                </a:solidFill>
              </a:rPr>
              <a:t>作一次行（列）初等变换，相当于在</a:t>
            </a:r>
            <a:r>
              <a:rPr lang="en-US" altLang="zh-CN" sz="2400" i="1" dirty="0">
                <a:solidFill>
                  <a:srgbClr val="FF3300"/>
                </a:solidFill>
              </a:rPr>
              <a:t>A</a:t>
            </a:r>
            <a:r>
              <a:rPr lang="zh-CN" altLang="en-US" sz="2400" dirty="0">
                <a:solidFill>
                  <a:srgbClr val="FF3300"/>
                </a:solidFill>
              </a:rPr>
              <a:t>的左（右）边乘上相应的初等矩阵</a:t>
            </a:r>
            <a:r>
              <a:rPr lang="en-US" altLang="zh-CN" sz="2400" dirty="0">
                <a:solidFill>
                  <a:srgbClr val="FF3300"/>
                </a:solidFill>
              </a:rPr>
              <a:t>.</a:t>
            </a:r>
          </a:p>
        </p:txBody>
      </p:sp>
      <p:sp>
        <p:nvSpPr>
          <p:cNvPr id="41" name="文本框 5"/>
          <p:cNvSpPr txBox="1"/>
          <p:nvPr/>
        </p:nvSpPr>
        <p:spPr>
          <a:xfrm>
            <a:off x="4207730" y="1319314"/>
            <a:ext cx="51216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                           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426248" y="1138857"/>
            <a:ext cx="3817223" cy="779880"/>
            <a:chOff x="1891029" y="1523884"/>
            <a:chExt cx="3730838" cy="779880"/>
          </a:xfrm>
        </p:grpSpPr>
        <p:grpSp>
          <p:nvGrpSpPr>
            <p:cNvPr id="43" name="组合 42"/>
            <p:cNvGrpSpPr/>
            <p:nvPr/>
          </p:nvGrpSpPr>
          <p:grpSpPr>
            <a:xfrm>
              <a:off x="1891029" y="1665755"/>
              <a:ext cx="3730838" cy="525462"/>
              <a:chOff x="1891029" y="1665755"/>
              <a:chExt cx="3730838" cy="525462"/>
            </a:xfrm>
          </p:grpSpPr>
          <p:sp>
            <p:nvSpPr>
              <p:cNvPr id="47" name="文本框 5"/>
              <p:cNvSpPr txBox="1"/>
              <p:nvPr/>
            </p:nvSpPr>
            <p:spPr>
              <a:xfrm>
                <a:off x="1891029" y="1705964"/>
                <a:ext cx="3730838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(1)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若                              ，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8" name="对象 4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54136411"/>
                      </p:ext>
                    </p:extLst>
                  </p:nvPr>
                </p:nvGraphicFramePr>
                <p:xfrm>
                  <a:off x="2773564" y="1665755"/>
                  <a:ext cx="2522860" cy="5254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6434" name="Equation" r:id="rId3" imgW="952200" imgH="228600" progId="Equation.DSMT4">
                          <p:embed/>
                        </p:oleObj>
                      </mc:Choice>
                      <mc:Fallback>
                        <p:oleObj name="Equation" r:id="rId3" imgW="95220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73564" y="1665755"/>
                                <a:ext cx="2522860" cy="5254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8" name="对象 47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054136411"/>
                      </p:ext>
                    </p:extLst>
                  </p:nvPr>
                </p:nvGraphicFramePr>
                <p:xfrm>
                  <a:off x="2773564" y="1665755"/>
                  <a:ext cx="2522860" cy="525462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54377" name="Equation" r:id="rId5" imgW="952200" imgH="228600" progId="Equation.DSMT4">
                          <p:embed/>
                        </p:oleObj>
                      </mc:Choice>
                      <mc:Fallback>
                        <p:oleObj name="Equation" r:id="rId5" imgW="952200" imgH="228600" progId="Equation.DSMT4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6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2773564" y="1665755"/>
                                <a:ext cx="2522860" cy="5254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  <p:grpSp>
          <p:nvGrpSpPr>
            <p:cNvPr id="44" name="组合 43"/>
            <p:cNvGrpSpPr/>
            <p:nvPr/>
          </p:nvGrpSpPr>
          <p:grpSpPr>
            <a:xfrm>
              <a:off x="3305921" y="1523884"/>
              <a:ext cx="1335906" cy="779880"/>
              <a:chOff x="4987965" y="2748069"/>
              <a:chExt cx="1335906" cy="77988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对象 45"/>
                  <p:cNvSpPr txBox="1"/>
                  <p:nvPr/>
                </p:nvSpPr>
                <p:spPr bwMode="auto">
                  <a:xfrm>
                    <a:off x="5150757" y="2770712"/>
                    <a:ext cx="937151" cy="757237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>
                    <a:norm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46" name="对象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5150757" y="2770712"/>
                    <a:ext cx="937151" cy="75723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45" name="对象 4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31808660"/>
                      </p:ext>
                    </p:extLst>
                  </p:nvPr>
                </p:nvGraphicFramePr>
                <p:xfrm>
                  <a:off x="4987965" y="2748069"/>
                  <a:ext cx="1335906" cy="6365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6435" name="Equation" r:id="rId8" imgW="393529" imgH="203112" progId="Equation.DSMT4">
                          <p:embed/>
                        </p:oleObj>
                      </mc:Choice>
                      <mc:Fallback>
                        <p:oleObj name="Equation" r:id="rId8" imgW="393529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87965" y="2748069"/>
                                <a:ext cx="1335906" cy="6365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>
              <p:graphicFrame>
                <p:nvGraphicFramePr>
                  <p:cNvPr id="45" name="对象 4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31808660"/>
                      </p:ext>
                    </p:extLst>
                  </p:nvPr>
                </p:nvGraphicFramePr>
                <p:xfrm>
                  <a:off x="4987965" y="2748069"/>
                  <a:ext cx="1335906" cy="636588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16435" name="Equation" r:id="rId8" imgW="393529" imgH="203112" progId="Equation.DSMT4">
                          <p:embed/>
                        </p:oleObj>
                      </mc:Choice>
                      <mc:Fallback>
                        <p:oleObj name="Equation" r:id="rId8" imgW="393529" imgH="203112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987965" y="2748069"/>
                                <a:ext cx="1335906" cy="63658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04A3D58-6D54-3C40-B081-1843392CC9B6}"/>
                  </a:ext>
                </a:extLst>
              </p:cNvPr>
              <p:cNvSpPr/>
              <p:nvPr/>
            </p:nvSpPr>
            <p:spPr>
              <a:xfrm>
                <a:off x="4611317" y="1297729"/>
                <a:ext cx="2874313" cy="5579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;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04A3D58-6D54-3C40-B081-1843392CC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317" y="1297729"/>
                <a:ext cx="2874313" cy="557910"/>
              </a:xfrm>
              <a:prstGeom prst="rect">
                <a:avLst/>
              </a:prstGeom>
              <a:blipFill>
                <a:blip r:embed="rId10"/>
                <a:stretch>
                  <a:fillRect t="-13187" r="-4237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>
            <a:extLst>
              <a:ext uri="{FF2B5EF4-FFF2-40B4-BE49-F238E27FC236}">
                <a16:creationId xmlns:a16="http://schemas.microsoft.com/office/drawing/2014/main" id="{E0D3E5F3-B180-4BE8-BA4D-252D272B748A}"/>
              </a:ext>
            </a:extLst>
          </p:cNvPr>
          <p:cNvGrpSpPr/>
          <p:nvPr/>
        </p:nvGrpSpPr>
        <p:grpSpPr>
          <a:xfrm>
            <a:off x="411477" y="1960462"/>
            <a:ext cx="6902285" cy="792162"/>
            <a:chOff x="411477" y="1960462"/>
            <a:chExt cx="6902285" cy="792162"/>
          </a:xfrm>
        </p:grpSpPr>
        <p:sp>
          <p:nvSpPr>
            <p:cNvPr id="51" name="文本框 5"/>
            <p:cNvSpPr txBox="1"/>
            <p:nvPr/>
          </p:nvSpPr>
          <p:spPr>
            <a:xfrm>
              <a:off x="4047472" y="1996504"/>
              <a:ext cx="546825" cy="5472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则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57" name="文本框 5"/>
            <p:cNvSpPr txBox="1"/>
            <p:nvPr/>
          </p:nvSpPr>
          <p:spPr>
            <a:xfrm>
              <a:off x="411477" y="2012591"/>
              <a:ext cx="3733089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(2)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若                             ，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对象 54"/>
                <p:cNvSpPr txBox="1"/>
                <p:nvPr/>
              </p:nvSpPr>
              <p:spPr bwMode="auto">
                <a:xfrm>
                  <a:off x="2022333" y="1960462"/>
                  <a:ext cx="1069975" cy="792162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↔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5" name="对象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2333" y="1960462"/>
                  <a:ext cx="1069975" cy="79216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F39AF7C-C64D-C34D-B5E8-6C62441AE4C8}"/>
                    </a:ext>
                  </a:extLst>
                </p:cNvPr>
                <p:cNvSpPr/>
                <p:nvPr/>
              </p:nvSpPr>
              <p:spPr>
                <a:xfrm>
                  <a:off x="4445220" y="2004580"/>
                  <a:ext cx="2868542" cy="557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a14:m>
                  <a:r>
                    <a:rPr lang="en-US" altLang="zh-CN" sz="2800" dirty="0"/>
                    <a:t>;</a:t>
                  </a:r>
                  <a:endParaRPr lang="zh-CN" altLang="en-US" sz="2800" dirty="0"/>
                </a:p>
              </p:txBody>
            </p:sp>
          </mc:Choice>
          <mc:Fallback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CF39AF7C-C64D-C34D-B5E8-6C62441AE4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5220" y="2004580"/>
                  <a:ext cx="2868542" cy="557910"/>
                </a:xfrm>
                <a:prstGeom prst="rect">
                  <a:avLst/>
                </a:prstGeom>
                <a:blipFill>
                  <a:blip r:embed="rId12"/>
                  <a:stretch>
                    <a:fillRect t="-13187" r="-3397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文本框 5"/>
          <p:cNvSpPr txBox="1"/>
          <p:nvPr/>
        </p:nvSpPr>
        <p:spPr>
          <a:xfrm>
            <a:off x="3745729" y="2779477"/>
            <a:ext cx="465422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则                           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11477" y="2734214"/>
            <a:ext cx="3395873" cy="611187"/>
            <a:chOff x="1846059" y="4329965"/>
            <a:chExt cx="3798563" cy="611187"/>
          </a:xfrm>
        </p:grpSpPr>
        <p:sp>
          <p:nvSpPr>
            <p:cNvPr id="14" name="文本框 5"/>
            <p:cNvSpPr txBox="1"/>
            <p:nvPr/>
          </p:nvSpPr>
          <p:spPr>
            <a:xfrm>
              <a:off x="1846059" y="4404164"/>
              <a:ext cx="361776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(3)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若                                                 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2019480"/>
                </p:ext>
              </p:extLst>
            </p:nvPr>
          </p:nvGraphicFramePr>
          <p:xfrm>
            <a:off x="2764357" y="4329965"/>
            <a:ext cx="2880265" cy="611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6" name="Equation" r:id="rId13" imgW="1079280" imgH="228600" progId="Equation.DSMT4">
                    <p:embed/>
                  </p:oleObj>
                </mc:Choice>
                <mc:Fallback>
                  <p:oleObj name="Equation" r:id="rId13" imgW="1079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357" y="4329965"/>
                          <a:ext cx="2880265" cy="611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对象 11"/>
              <p:cNvSpPr txBox="1"/>
              <p:nvPr/>
            </p:nvSpPr>
            <p:spPr bwMode="auto">
              <a:xfrm>
                <a:off x="2186244" y="2736931"/>
                <a:ext cx="376238" cy="55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对象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86244" y="2736931"/>
                <a:ext cx="376238" cy="558800"/>
              </a:xfrm>
              <a:prstGeom prst="rect">
                <a:avLst/>
              </a:prstGeom>
              <a:blipFill>
                <a:blip r:embed="rId15"/>
                <a:stretch>
                  <a:fillRect r="-163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1591327-2274-B849-AF1E-D2901AF3E7E3}"/>
                  </a:ext>
                </a:extLst>
              </p:cNvPr>
              <p:cNvSpPr/>
              <p:nvPr/>
            </p:nvSpPr>
            <p:spPr>
              <a:xfrm>
                <a:off x="4128135" y="2737697"/>
                <a:ext cx="33890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;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1591327-2274-B849-AF1E-D2901AF3E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135" y="2737697"/>
                <a:ext cx="3389005" cy="523220"/>
              </a:xfrm>
              <a:prstGeom prst="rect">
                <a:avLst/>
              </a:prstGeom>
              <a:blipFill>
                <a:blip r:embed="rId16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组合 81">
            <a:extLst>
              <a:ext uri="{FF2B5EF4-FFF2-40B4-BE49-F238E27FC236}">
                <a16:creationId xmlns:a16="http://schemas.microsoft.com/office/drawing/2014/main" id="{F50BC7FE-5DB3-C545-A507-89A2FE65DB38}"/>
              </a:ext>
            </a:extLst>
          </p:cNvPr>
          <p:cNvGrpSpPr/>
          <p:nvPr/>
        </p:nvGrpSpPr>
        <p:grpSpPr>
          <a:xfrm>
            <a:off x="426248" y="3504876"/>
            <a:ext cx="6970875" cy="888043"/>
            <a:chOff x="426248" y="3504876"/>
            <a:chExt cx="6970875" cy="888043"/>
          </a:xfrm>
        </p:grpSpPr>
        <p:grpSp>
          <p:nvGrpSpPr>
            <p:cNvPr id="62" name="组合 61"/>
            <p:cNvGrpSpPr/>
            <p:nvPr/>
          </p:nvGrpSpPr>
          <p:grpSpPr>
            <a:xfrm>
              <a:off x="426248" y="3520158"/>
              <a:ext cx="3776874" cy="872761"/>
              <a:chOff x="581796" y="4148138"/>
              <a:chExt cx="3776874" cy="872761"/>
            </a:xfrm>
          </p:grpSpPr>
          <p:sp>
            <p:nvSpPr>
              <p:cNvPr id="8" name="文本框 5"/>
              <p:cNvSpPr txBox="1"/>
              <p:nvPr/>
            </p:nvSpPr>
            <p:spPr>
              <a:xfrm>
                <a:off x="3893248" y="4189902"/>
                <a:ext cx="465422" cy="83099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则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16" name="组合 15"/>
              <p:cNvGrpSpPr/>
              <p:nvPr/>
            </p:nvGrpSpPr>
            <p:grpSpPr>
              <a:xfrm>
                <a:off x="581796" y="4148138"/>
                <a:ext cx="3237728" cy="627438"/>
                <a:chOff x="1846059" y="5356255"/>
                <a:chExt cx="3673757" cy="627438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846059" y="5356255"/>
                  <a:ext cx="3673757" cy="601662"/>
                  <a:chOff x="1846059" y="5356255"/>
                  <a:chExt cx="3673757" cy="601662"/>
                </a:xfrm>
              </p:grpSpPr>
              <p:sp>
                <p:nvSpPr>
                  <p:cNvPr id="21" name="文本框 5"/>
                  <p:cNvSpPr txBox="1"/>
                  <p:nvPr/>
                </p:nvSpPr>
                <p:spPr>
                  <a:xfrm>
                    <a:off x="1846059" y="5425984"/>
                    <a:ext cx="3538741" cy="4616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square" anchor="t">
                    <a:spAutoFit/>
                  </a:bodyPr>
                  <a:lstStyle/>
                  <a:p>
                    <a:r>
                      <a:rPr lang="en-US" altLang="zh-CN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rPr>
                      <a:t>(4)</a:t>
                    </a:r>
                    <a:r>
                      <a:rPr lang="zh-CN" altLang="en-US" sz="24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宋体" panose="02010600030101010101" pitchFamily="2" charset="-122"/>
                      </a:rPr>
                      <a:t>若                                                            </a:t>
                    </a:r>
                    <a:endPara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graphicFrame>
                    <p:nvGraphicFramePr>
                      <p:cNvPr id="22" name="对象 21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744255173"/>
                          </p:ext>
                        </p:extLst>
                      </p:nvPr>
                    </p:nvGraphicFramePr>
                    <p:xfrm>
                      <a:off x="2754836" y="5356255"/>
                      <a:ext cx="2764980" cy="601662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16437" name="Equation" r:id="rId17" imgW="1041120" imgH="228600" progId="Equation.DSMT4">
                              <p:embed/>
                            </p:oleObj>
                          </mc:Choice>
                          <mc:Fallback>
                            <p:oleObj name="Equation" r:id="rId17" imgW="1041120" imgH="2286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754836" y="5356255"/>
                                    <a:ext cx="2764980" cy="60166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Choice>
                <mc:Fallback xmlns="">
                  <p:graphicFrame>
                    <p:nvGraphicFramePr>
                      <p:cNvPr id="22" name="对象 21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744255173"/>
                          </p:ext>
                        </p:extLst>
                      </p:nvPr>
                    </p:nvGraphicFramePr>
                    <p:xfrm>
                      <a:off x="2754836" y="5356255"/>
                      <a:ext cx="2764980" cy="601662"/>
                    </p:xfrm>
                    <a:graphic>
                      <a:graphicData uri="http://schemas.openxmlformats.org/presentationml/2006/ole">
                        <mc:AlternateContent>
                          <mc:Choice xmlns:v="urn:schemas-microsoft-com:vml" Requires="v">
                            <p:oleObj spid="_x0000_s54386" name="Equation" r:id="rId40" imgW="1041120" imgH="228600" progId="Equation.DSMT4">
                              <p:embed/>
                            </p:oleObj>
                          </mc:Choice>
                          <mc:Fallback>
                            <p:oleObj name="Equation" r:id="rId40" imgW="1041120" imgH="228600" progId="Equation.DSMT4">
                              <p:embed/>
                              <p:pic>
                                <p:nvPicPr>
                                  <p:cNvPr id="0" name="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41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2754836" y="5356255"/>
                                    <a:ext cx="2764980" cy="60166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/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9" name="对象 18"/>
                    <p:cNvSpPr txBox="1"/>
                    <p:nvPr/>
                  </p:nvSpPr>
                  <p:spPr bwMode="auto">
                    <a:xfrm>
                      <a:off x="3695496" y="5361393"/>
                      <a:ext cx="498958" cy="6223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19" name="对象 1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3695496" y="5361393"/>
                      <a:ext cx="498958" cy="62230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r="-2778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0F9E869-AB93-1848-AD96-C737330C4921}"/>
                    </a:ext>
                  </a:extLst>
                </p:cNvPr>
                <p:cNvSpPr/>
                <p:nvPr/>
              </p:nvSpPr>
              <p:spPr>
                <a:xfrm>
                  <a:off x="4144566" y="3504876"/>
                  <a:ext cx="32525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zh-CN" sz="2800" dirty="0"/>
                    <a:t>;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F0F9E869-AB93-1848-AD96-C737330C4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4566" y="3504876"/>
                  <a:ext cx="3252557" cy="523220"/>
                </a:xfrm>
                <a:prstGeom prst="rect">
                  <a:avLst/>
                </a:prstGeom>
                <a:blipFill>
                  <a:blip r:embed="rId50"/>
                  <a:stretch>
                    <a:fillRect l="-389" t="-14634" r="-2724" b="-2926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68034B1-1A3C-6348-8E48-869CB694373E}"/>
              </a:ext>
            </a:extLst>
          </p:cNvPr>
          <p:cNvGrpSpPr/>
          <p:nvPr/>
        </p:nvGrpSpPr>
        <p:grpSpPr>
          <a:xfrm>
            <a:off x="440182" y="5014164"/>
            <a:ext cx="7180607" cy="764275"/>
            <a:chOff x="440182" y="5014164"/>
            <a:chExt cx="7180607" cy="764275"/>
          </a:xfrm>
        </p:grpSpPr>
        <p:grpSp>
          <p:nvGrpSpPr>
            <p:cNvPr id="31" name="组合 30"/>
            <p:cNvGrpSpPr/>
            <p:nvPr/>
          </p:nvGrpSpPr>
          <p:grpSpPr>
            <a:xfrm>
              <a:off x="440182" y="5014164"/>
              <a:ext cx="7017687" cy="764275"/>
              <a:chOff x="2015394" y="4820977"/>
              <a:chExt cx="8961850" cy="764275"/>
            </a:xfrm>
          </p:grpSpPr>
          <p:grpSp>
            <p:nvGrpSpPr>
              <p:cNvPr id="32" name="组合 31"/>
              <p:cNvGrpSpPr/>
              <p:nvPr/>
            </p:nvGrpSpPr>
            <p:grpSpPr>
              <a:xfrm>
                <a:off x="2015394" y="4960657"/>
                <a:ext cx="8961850" cy="515937"/>
                <a:chOff x="1846059" y="5096983"/>
                <a:chExt cx="8961850" cy="515937"/>
              </a:xfrm>
            </p:grpSpPr>
            <p:sp>
              <p:nvSpPr>
                <p:cNvPr id="36" name="文本框 5"/>
                <p:cNvSpPr txBox="1"/>
                <p:nvPr/>
              </p:nvSpPr>
              <p:spPr>
                <a:xfrm>
                  <a:off x="1846059" y="5130929"/>
                  <a:ext cx="8961850" cy="4616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square" anchor="t">
                  <a:spAutoFit/>
                </a:bodyPr>
                <a:lstStyle/>
                <a:p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(6)</a:t>
                  </a:r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  <a:sym typeface="宋体" panose="02010600030101010101" pitchFamily="2" charset="-122"/>
                    </a:rPr>
                    <a:t>若                              则                             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7" name="对象 3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65825403"/>
                        </p:ext>
                      </p:extLst>
                    </p:nvPr>
                  </p:nvGraphicFramePr>
                  <p:xfrm>
                    <a:off x="2944366" y="5096983"/>
                    <a:ext cx="3297105" cy="5159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6438" name="Equation" r:id="rId51" imgW="1155600" imgH="228600" progId="Equation.DSMT4">
                            <p:embed/>
                          </p:oleObj>
                        </mc:Choice>
                        <mc:Fallback>
                          <p:oleObj name="Equation" r:id="rId51" imgW="115560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2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44366" y="5096983"/>
                                  <a:ext cx="3297105" cy="51593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7" name="对象 3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765825403"/>
                        </p:ext>
                      </p:extLst>
                    </p:nvPr>
                  </p:nvGraphicFramePr>
                  <p:xfrm>
                    <a:off x="2944366" y="5096983"/>
                    <a:ext cx="3297105" cy="515937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89" name="Equation" r:id="rId53" imgW="1155600" imgH="228600" progId="Equation.DSMT4">
                            <p:embed/>
                          </p:oleObj>
                        </mc:Choice>
                        <mc:Fallback>
                          <p:oleObj name="Equation" r:id="rId53" imgW="1155600" imgH="228600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4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44366" y="5096983"/>
                                  <a:ext cx="3297105" cy="515937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</p:grpSp>
          <p:grpSp>
            <p:nvGrpSpPr>
              <p:cNvPr id="33" name="组合 32"/>
              <p:cNvGrpSpPr/>
              <p:nvPr/>
            </p:nvGrpSpPr>
            <p:grpSpPr>
              <a:xfrm>
                <a:off x="3902643" y="4820977"/>
                <a:ext cx="1455926" cy="764275"/>
                <a:chOff x="11813939" y="5536808"/>
                <a:chExt cx="1455926" cy="76427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graphicFrame>
                  <p:nvGraphicFramePr>
                    <p:cNvPr id="35" name="对象 3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4790543"/>
                        </p:ext>
                      </p:extLst>
                    </p:nvPr>
                  </p:nvGraphicFramePr>
                  <p:xfrm>
                    <a:off x="11813939" y="5536808"/>
                    <a:ext cx="1455926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6439" name="Equation" r:id="rId55" imgW="393529" imgH="203112" progId="Equation.DSMT4">
                            <p:embed/>
                          </p:oleObj>
                        </mc:Choice>
                        <mc:Fallback>
                          <p:oleObj name="Equation" r:id="rId55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813939" y="5536808"/>
                                  <a:ext cx="1455926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 xmlns="">
                <p:graphicFrame>
                  <p:nvGraphicFramePr>
                    <p:cNvPr id="35" name="对象 34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294790543"/>
                        </p:ext>
                      </p:extLst>
                    </p:nvPr>
                  </p:nvGraphicFramePr>
                  <p:xfrm>
                    <a:off x="11813939" y="5536808"/>
                    <a:ext cx="1455926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54390" name="Equation" r:id="rId56" imgW="393529" imgH="203112" progId="Equation.DSMT4">
                            <p:embed/>
                          </p:oleObj>
                        </mc:Choice>
                        <mc:Fallback>
                          <p:oleObj name="Equation" r:id="rId56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813939" y="5536808"/>
                                  <a:ext cx="1455926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/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对象 33"/>
                    <p:cNvSpPr txBox="1"/>
                    <p:nvPr/>
                  </p:nvSpPr>
                  <p:spPr bwMode="auto">
                    <a:xfrm>
                      <a:off x="11907076" y="5543845"/>
                      <a:ext cx="1224487" cy="757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34" name="对象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1907076" y="5543845"/>
                      <a:ext cx="1224487" cy="757238"/>
                    </a:xfrm>
                    <a:prstGeom prst="rect">
                      <a:avLst/>
                    </a:prstGeom>
                    <a:blipFill>
                      <a:blip r:embed="rId58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5BF29236-FA6A-7445-B853-65F6F3AB6DBE}"/>
                    </a:ext>
                  </a:extLst>
                </p:cNvPr>
                <p:cNvSpPr/>
                <p:nvPr/>
              </p:nvSpPr>
              <p:spPr>
                <a:xfrm>
                  <a:off x="4203122" y="5169205"/>
                  <a:ext cx="3417667" cy="557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kumimoji="1" lang="en-US" altLang="zh-CN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5BF29236-FA6A-7445-B853-65F6F3AB6D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3122" y="5169205"/>
                  <a:ext cx="3417667" cy="557910"/>
                </a:xfrm>
                <a:prstGeom prst="rect">
                  <a:avLst/>
                </a:prstGeom>
                <a:blipFill>
                  <a:blip r:embed="rId61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6" name="组合 85">
            <a:extLst>
              <a:ext uri="{FF2B5EF4-FFF2-40B4-BE49-F238E27FC236}">
                <a16:creationId xmlns:a16="http://schemas.microsoft.com/office/drawing/2014/main" id="{9ACF504E-D99C-5348-BC5E-10791C56101F}"/>
              </a:ext>
            </a:extLst>
          </p:cNvPr>
          <p:cNvGrpSpPr/>
          <p:nvPr/>
        </p:nvGrpSpPr>
        <p:grpSpPr>
          <a:xfrm>
            <a:off x="426248" y="4229552"/>
            <a:ext cx="7244174" cy="779395"/>
            <a:chOff x="426248" y="4229552"/>
            <a:chExt cx="7244174" cy="779395"/>
          </a:xfrm>
        </p:grpSpPr>
        <p:grpSp>
          <p:nvGrpSpPr>
            <p:cNvPr id="23" name="组合 22"/>
            <p:cNvGrpSpPr/>
            <p:nvPr/>
          </p:nvGrpSpPr>
          <p:grpSpPr>
            <a:xfrm>
              <a:off x="426248" y="4229552"/>
              <a:ext cx="7145169" cy="779395"/>
              <a:chOff x="1415340" y="4191030"/>
              <a:chExt cx="8961850" cy="779395"/>
            </a:xfrm>
          </p:grpSpPr>
          <p:sp>
            <p:nvSpPr>
              <p:cNvPr id="28" name="文本框 5"/>
              <p:cNvSpPr txBox="1"/>
              <p:nvPr/>
            </p:nvSpPr>
            <p:spPr>
              <a:xfrm>
                <a:off x="1415340" y="4343475"/>
                <a:ext cx="8961850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(5)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若                            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则                             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3256341" y="4191030"/>
                <a:ext cx="1538243" cy="779395"/>
                <a:chOff x="10414620" y="3504217"/>
                <a:chExt cx="1538243" cy="779395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graphicFrame>
                  <p:nvGraphicFramePr>
                    <p:cNvPr id="27" name="对象 2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379063603"/>
                        </p:ext>
                      </p:extLst>
                    </p:nvPr>
                  </p:nvGraphicFramePr>
                  <p:xfrm>
                    <a:off x="10466636" y="3504217"/>
                    <a:ext cx="1421081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6440" name="Equation" r:id="rId62" imgW="393529" imgH="203112" progId="Equation.DSMT4">
                            <p:embed/>
                          </p:oleObj>
                        </mc:Choice>
                        <mc:Fallback>
                          <p:oleObj name="Equation" r:id="rId62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7">
                                  <a:extLst>
                                    <a:ext uri="{28A0092B-C50C-407E-A947-70E740481C1C}">
                                      <a14:useLocalDpi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466636" y="3504217"/>
                                  <a:ext cx="1421081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Choice>
              <mc:Fallback>
                <p:graphicFrame>
                  <p:nvGraphicFramePr>
                    <p:cNvPr id="27" name="对象 26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1379063603"/>
                        </p:ext>
                      </p:extLst>
                    </p:nvPr>
                  </p:nvGraphicFramePr>
                  <p:xfrm>
                    <a:off x="10466636" y="3504217"/>
                    <a:ext cx="1421081" cy="636588"/>
                  </p:xfrm>
                  <a:graphic>
                    <a:graphicData uri="http://schemas.openxmlformats.org/presentationml/2006/ole">
                      <mc:AlternateContent>
                        <mc:Choice xmlns:v="urn:schemas-microsoft-com:vml" Requires="v">
                          <p:oleObj spid="_x0000_s16440" name="Equation" r:id="rId62" imgW="393529" imgH="203112" progId="Equation.DSMT4">
                            <p:embed/>
                          </p:oleObj>
                        </mc:Choice>
                        <mc:Fallback>
                          <p:oleObj name="Equation" r:id="rId62" imgW="393529" imgH="203112" progId="Equation.DSMT4">
                            <p:embed/>
                            <p:pic>
                              <p:nvPicPr>
                                <p:cNvPr id="0" name="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5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0466636" y="3504217"/>
                                  <a:ext cx="1421081" cy="63658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6" name="对象 25"/>
                    <p:cNvSpPr txBox="1"/>
                    <p:nvPr/>
                  </p:nvSpPr>
                  <p:spPr bwMode="auto">
                    <a:xfrm>
                      <a:off x="10414620" y="3526374"/>
                      <a:ext cx="1538243" cy="7572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>
                      <a:norm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>
                <p:sp>
                  <p:nvSpPr>
                    <p:cNvPr id="26" name="对象 2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 bwMode="auto">
                    <a:xfrm>
                      <a:off x="10414620" y="3526374"/>
                      <a:ext cx="1538243" cy="757238"/>
                    </a:xfrm>
                    <a:prstGeom prst="rect">
                      <a:avLst/>
                    </a:prstGeom>
                    <a:blipFill>
                      <a:blip r:embed="rId6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E6E12371-A805-7342-BE1F-DAFC56051D14}"/>
                    </a:ext>
                  </a:extLst>
                </p:cNvPr>
                <p:cNvSpPr/>
                <p:nvPr/>
              </p:nvSpPr>
              <p:spPr>
                <a:xfrm>
                  <a:off x="4265131" y="4334566"/>
                  <a:ext cx="3405291" cy="5579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zh-CN" sz="2800" dirty="0"/>
                    <a:t>;</a:t>
                  </a:r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E6E12371-A805-7342-BE1F-DAFC56051D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131" y="4334566"/>
                  <a:ext cx="3405291" cy="557910"/>
                </a:xfrm>
                <a:prstGeom prst="rect">
                  <a:avLst/>
                </a:prstGeom>
                <a:blipFill>
                  <a:blip r:embed="rId72"/>
                  <a:stretch>
                    <a:fillRect l="-1119" t="-8889" r="-2612" b="-222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8FF49C15-8E63-40FC-81EF-956B4A616C76}"/>
              </a:ext>
            </a:extLst>
          </p:cNvPr>
          <p:cNvGrpSpPr/>
          <p:nvPr/>
        </p:nvGrpSpPr>
        <p:grpSpPr>
          <a:xfrm>
            <a:off x="1329217" y="1963878"/>
            <a:ext cx="2581275" cy="636587"/>
            <a:chOff x="1329217" y="1963878"/>
            <a:chExt cx="2581275" cy="636587"/>
          </a:xfrm>
        </p:grpSpPr>
        <p:graphicFrame>
          <p:nvGraphicFramePr>
            <p:cNvPr id="80" name="对象 79">
              <a:extLst>
                <a:ext uri="{FF2B5EF4-FFF2-40B4-BE49-F238E27FC236}">
                  <a16:creationId xmlns:a16="http://schemas.microsoft.com/office/drawing/2014/main" id="{C26DC6CF-888C-431D-B154-E66169C89C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7390014"/>
                </p:ext>
              </p:extLst>
            </p:nvPr>
          </p:nvGraphicFramePr>
          <p:xfrm>
            <a:off x="1329217" y="2033907"/>
            <a:ext cx="2581275" cy="5254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1" name="Equation" r:id="rId5" imgW="952200" imgH="228600" progId="Equation.DSMT4">
                    <p:embed/>
                  </p:oleObj>
                </mc:Choice>
                <mc:Fallback>
                  <p:oleObj name="Equation" r:id="rId5" imgW="952200" imgH="228600" progId="Equation.DSMT4">
                    <p:embed/>
                    <p:pic>
                      <p:nvPicPr>
                        <p:cNvPr id="48" name="对象 4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29217" y="2033907"/>
                          <a:ext cx="2581275" cy="5254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" name="对象 86">
              <a:extLst>
                <a:ext uri="{FF2B5EF4-FFF2-40B4-BE49-F238E27FC236}">
                  <a16:creationId xmlns:a16="http://schemas.microsoft.com/office/drawing/2014/main" id="{4080F16E-1EDA-4CD6-9B7D-85B6CD7A86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5942235"/>
                </p:ext>
              </p:extLst>
            </p:nvPr>
          </p:nvGraphicFramePr>
          <p:xfrm>
            <a:off x="1875660" y="1963878"/>
            <a:ext cx="1366838" cy="636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2" name="Equation" r:id="rId73" imgW="393529" imgH="203112" progId="Equation.DSMT4">
                    <p:embed/>
                  </p:oleObj>
                </mc:Choice>
                <mc:Fallback>
                  <p:oleObj name="Equation" r:id="rId73" imgW="393529" imgH="203112" progId="Equation.DSMT4">
                    <p:embed/>
                    <p:pic>
                      <p:nvPicPr>
                        <p:cNvPr id="45" name="对象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5660" y="1963878"/>
                          <a:ext cx="1366838" cy="636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" name="对象 92">
            <a:extLst>
              <a:ext uri="{FF2B5EF4-FFF2-40B4-BE49-F238E27FC236}">
                <a16:creationId xmlns:a16="http://schemas.microsoft.com/office/drawing/2014/main" id="{C250CF1E-9CF1-43BF-800D-976B4728EB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937583"/>
              </p:ext>
            </p:extLst>
          </p:nvPr>
        </p:nvGraphicFramePr>
        <p:xfrm>
          <a:off x="1762151" y="2687744"/>
          <a:ext cx="13668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Equation" r:id="rId74" imgW="393529" imgH="203112" progId="Equation.DSMT4">
                  <p:embed/>
                </p:oleObj>
              </mc:Choice>
              <mc:Fallback>
                <p:oleObj name="Equation" r:id="rId74" imgW="393529" imgH="203112" progId="Equation.DSMT4">
                  <p:embed/>
                  <p:pic>
                    <p:nvPicPr>
                      <p:cNvPr id="87" name="对象 86">
                        <a:extLst>
                          <a:ext uri="{FF2B5EF4-FFF2-40B4-BE49-F238E27FC236}">
                            <a16:creationId xmlns:a16="http://schemas.microsoft.com/office/drawing/2014/main" id="{4080F16E-1EDA-4CD6-9B7D-85B6CD7A8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51" y="2687744"/>
                        <a:ext cx="13668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对象 93">
            <a:extLst>
              <a:ext uri="{FF2B5EF4-FFF2-40B4-BE49-F238E27FC236}">
                <a16:creationId xmlns:a16="http://schemas.microsoft.com/office/drawing/2014/main" id="{E9AC8562-1725-462F-A616-76291705B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707782"/>
              </p:ext>
            </p:extLst>
          </p:nvPr>
        </p:nvGraphicFramePr>
        <p:xfrm>
          <a:off x="1701699" y="3483840"/>
          <a:ext cx="1366838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75" imgW="393529" imgH="203112" progId="Equation.DSMT4">
                  <p:embed/>
                </p:oleObj>
              </mc:Choice>
              <mc:Fallback>
                <p:oleObj name="Equation" r:id="rId75" imgW="393529" imgH="203112" progId="Equation.DSMT4">
                  <p:embed/>
                  <p:pic>
                    <p:nvPicPr>
                      <p:cNvPr id="87" name="对象 86">
                        <a:extLst>
                          <a:ext uri="{FF2B5EF4-FFF2-40B4-BE49-F238E27FC236}">
                            <a16:creationId xmlns:a16="http://schemas.microsoft.com/office/drawing/2014/main" id="{4080F16E-1EDA-4CD6-9B7D-85B6CD7A8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699" y="3483840"/>
                        <a:ext cx="1366838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" name="对象 98">
            <a:extLst>
              <a:ext uri="{FF2B5EF4-FFF2-40B4-BE49-F238E27FC236}">
                <a16:creationId xmlns:a16="http://schemas.microsoft.com/office/drawing/2014/main" id="{BA96FC5C-69C0-40B4-959C-B8BB420A7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531352"/>
              </p:ext>
            </p:extLst>
          </p:nvPr>
        </p:nvGraphicFramePr>
        <p:xfrm>
          <a:off x="1338914" y="4317460"/>
          <a:ext cx="2436811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17" imgW="1041120" imgH="228600" progId="Equation.DSMT4">
                  <p:embed/>
                </p:oleObj>
              </mc:Choice>
              <mc:Fallback>
                <p:oleObj name="Equation" r:id="rId17" imgW="1041120" imgH="22860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914" y="4317460"/>
                        <a:ext cx="2436811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017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71804" y="747965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 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设矩阵</a:t>
            </a:r>
          </a:p>
        </p:txBody>
      </p:sp>
      <p:graphicFrame>
        <p:nvGraphicFramePr>
          <p:cNvPr id="34" name="对象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229636"/>
              </p:ext>
            </p:extLst>
          </p:nvPr>
        </p:nvGraphicFramePr>
        <p:xfrm>
          <a:off x="1483730" y="1205165"/>
          <a:ext cx="6667553" cy="1455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Equation" r:id="rId3" imgW="3047760" imgH="711000" progId="Equation.DSMT4">
                  <p:embed/>
                </p:oleObj>
              </mc:Choice>
              <mc:Fallback>
                <p:oleObj name="Equation" r:id="rId3" imgW="304776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3730" y="1205165"/>
                        <a:ext cx="6667553" cy="1455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496389"/>
              </p:ext>
            </p:extLst>
          </p:nvPr>
        </p:nvGraphicFramePr>
        <p:xfrm>
          <a:off x="1502920" y="2764420"/>
          <a:ext cx="6712684" cy="14248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Equation" r:id="rId5" imgW="3073320" imgH="711000" progId="Equation.DSMT4">
                  <p:embed/>
                </p:oleObj>
              </mc:Choice>
              <mc:Fallback>
                <p:oleObj name="Equation" r:id="rId5" imgW="3073320" imgH="7110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2920" y="2764420"/>
                        <a:ext cx="6712684" cy="14248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728953"/>
              </p:ext>
            </p:extLst>
          </p:nvPr>
        </p:nvGraphicFramePr>
        <p:xfrm>
          <a:off x="1524762" y="4956601"/>
          <a:ext cx="6142577" cy="512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Equation" r:id="rId7" imgW="2768400" imgH="253800" progId="Equation.DSMT4">
                  <p:embed/>
                </p:oleObj>
              </mc:Choice>
              <mc:Fallback>
                <p:oleObj name="Equation" r:id="rId7" imgW="276840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762" y="4956601"/>
                        <a:ext cx="6142577" cy="5129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6858769"/>
              </p:ext>
            </p:extLst>
          </p:nvPr>
        </p:nvGraphicFramePr>
        <p:xfrm>
          <a:off x="1696395" y="5795155"/>
          <a:ext cx="645821" cy="413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Equation" r:id="rId9" imgW="330120" imgH="253800" progId="Equation.DSMT4">
                  <p:embed/>
                </p:oleObj>
              </mc:Choice>
              <mc:Fallback>
                <p:oleObj name="Equation" r:id="rId9" imgW="330120" imgH="253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395" y="5795155"/>
                        <a:ext cx="645821" cy="413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896176" y="57711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答案</a:t>
            </a:r>
            <a:endParaRPr lang="zh-CN" altLang="en-US" sz="2400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7F94B9-86C0-CC44-AEBD-47F5A508C6AA}"/>
              </a:ext>
            </a:extLst>
          </p:cNvPr>
          <p:cNvGrpSpPr/>
          <p:nvPr/>
        </p:nvGrpSpPr>
        <p:grpSpPr>
          <a:xfrm>
            <a:off x="1555779" y="4274573"/>
            <a:ext cx="2394800" cy="497254"/>
            <a:chOff x="1555779" y="4274573"/>
            <a:chExt cx="2394800" cy="497254"/>
          </a:xfrm>
        </p:grpSpPr>
        <p:graphicFrame>
          <p:nvGraphicFramePr>
            <p:cNvPr id="36" name="对象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47032728"/>
                </p:ext>
              </p:extLst>
            </p:nvPr>
          </p:nvGraphicFramePr>
          <p:xfrm>
            <a:off x="2019305" y="4355071"/>
            <a:ext cx="1931274" cy="4167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34" name="Equation" r:id="rId11" imgW="774360" imgH="203040" progId="Equation.DSMT4">
                    <p:embed/>
                  </p:oleObj>
                </mc:Choice>
                <mc:Fallback>
                  <p:oleObj name="Equation" r:id="rId11" imgW="774360" imgH="20304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305" y="4355071"/>
                          <a:ext cx="1931274" cy="4167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AA3901AA-4CD3-8F45-B3DC-06D39BAAF81A}"/>
                </a:ext>
              </a:extLst>
            </p:cNvPr>
            <p:cNvSpPr txBox="1"/>
            <p:nvPr/>
          </p:nvSpPr>
          <p:spPr>
            <a:xfrm>
              <a:off x="1555779" y="4274573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053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389" name="文本框 5"/>
          <p:cNvSpPr txBox="1"/>
          <p:nvPr/>
        </p:nvSpPr>
        <p:spPr>
          <a:xfrm>
            <a:off x="413436" y="1550620"/>
            <a:ext cx="1139151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0005" y="4220138"/>
            <a:ext cx="9194262" cy="1754326"/>
            <a:chOff x="1969766" y="5373586"/>
            <a:chExt cx="9186988" cy="2415869"/>
          </a:xfrm>
        </p:grpSpPr>
        <p:sp>
          <p:nvSpPr>
            <p:cNvPr id="25" name="文本框 2"/>
            <p:cNvSpPr txBox="1"/>
            <p:nvPr/>
          </p:nvSpPr>
          <p:spPr>
            <a:xfrm>
              <a:off x="1969766" y="5373586"/>
              <a:ext cx="9186988" cy="241586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同理可以定义矩阵的初等列变换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所用记号是把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””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换成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””)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                                                        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95587074"/>
                </p:ext>
              </p:extLst>
            </p:nvPr>
          </p:nvGraphicFramePr>
          <p:xfrm>
            <a:off x="8914331" y="5786962"/>
            <a:ext cx="419544" cy="373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Equation" r:id="rId4" imgW="114120" imgH="126720" progId="Equation.DSMT4">
                    <p:embed/>
                  </p:oleObj>
                </mc:Choice>
                <mc:Fallback>
                  <p:oleObj name="Equation" r:id="rId4" imgW="114120" imgH="12672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914331" y="5786962"/>
                          <a:ext cx="419544" cy="37357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9472425"/>
                </p:ext>
              </p:extLst>
            </p:nvPr>
          </p:nvGraphicFramePr>
          <p:xfrm>
            <a:off x="10075781" y="5750466"/>
            <a:ext cx="303845" cy="446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" name="Equation" r:id="rId6" imgW="114120" imgH="139680" progId="Equation.DSMT4">
                    <p:embed/>
                  </p:oleObj>
                </mc:Choice>
                <mc:Fallback>
                  <p:oleObj name="Equation" r:id="rId6" imgW="11412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0075781" y="5750466"/>
                          <a:ext cx="303845" cy="44656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文本框 2"/>
          <p:cNvSpPr txBox="1"/>
          <p:nvPr/>
        </p:nvSpPr>
        <p:spPr>
          <a:xfrm>
            <a:off x="983012" y="4910985"/>
            <a:ext cx="6890241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矩阵的初等行变换与初等列变换统称为初等变换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                                                         </a:t>
            </a:r>
          </a:p>
        </p:txBody>
      </p:sp>
      <p:grpSp>
        <p:nvGrpSpPr>
          <p:cNvPr id="16384" name="组合 16383"/>
          <p:cNvGrpSpPr/>
          <p:nvPr/>
        </p:nvGrpSpPr>
        <p:grpSpPr>
          <a:xfrm>
            <a:off x="983013" y="1998597"/>
            <a:ext cx="6495098" cy="744740"/>
            <a:chOff x="2278457" y="1843178"/>
            <a:chExt cx="8660130" cy="744740"/>
          </a:xfrm>
        </p:grpSpPr>
        <p:sp>
          <p:nvSpPr>
            <p:cNvPr id="3" name="文本框 2"/>
            <p:cNvSpPr txBox="1"/>
            <p:nvPr/>
          </p:nvSpPr>
          <p:spPr>
            <a:xfrm>
              <a:off x="2278457" y="1843178"/>
              <a:ext cx="866013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(1)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交换矩阵第   行与第   行，记为                                                                            </a:t>
              </a: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96496781"/>
                </p:ext>
              </p:extLst>
            </p:nvPr>
          </p:nvGraphicFramePr>
          <p:xfrm>
            <a:off x="6445918" y="2064346"/>
            <a:ext cx="522297" cy="425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8" imgW="126720" imgH="203040" progId="Equation.DSMT4">
                    <p:embed/>
                  </p:oleObj>
                </mc:Choice>
                <mc:Fallback>
                  <p:oleObj name="Equation" r:id="rId8" imgW="126720" imgH="203040" progId="Equation.DSMT4">
                    <p:embed/>
                    <p:pic>
                      <p:nvPicPr>
                        <p:cNvPr id="0" name="对象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5918" y="2064346"/>
                          <a:ext cx="522297" cy="425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4623709"/>
                </p:ext>
              </p:extLst>
            </p:nvPr>
          </p:nvGraphicFramePr>
          <p:xfrm>
            <a:off x="8595710" y="1991363"/>
            <a:ext cx="1495124" cy="596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Equation" r:id="rId10" imgW="507960" imgH="241200" progId="Equation.DSMT4">
                    <p:embed/>
                  </p:oleObj>
                </mc:Choice>
                <mc:Fallback>
                  <p:oleObj name="Equation" r:id="rId10" imgW="507960" imgH="2412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595710" y="1991363"/>
                          <a:ext cx="1495124" cy="5965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9927830"/>
                </p:ext>
              </p:extLst>
            </p:nvPr>
          </p:nvGraphicFramePr>
          <p:xfrm>
            <a:off x="5016762" y="2064844"/>
            <a:ext cx="229123" cy="427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Equation" r:id="rId12" imgW="88560" imgH="164880" progId="Equation.DSMT4">
                    <p:embed/>
                  </p:oleObj>
                </mc:Choice>
                <mc:Fallback>
                  <p:oleObj name="Equation" r:id="rId12" imgW="88560" imgH="16488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762" y="2064844"/>
                          <a:ext cx="229123" cy="427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文本框 2"/>
          <p:cNvSpPr txBox="1"/>
          <p:nvPr/>
        </p:nvSpPr>
        <p:spPr>
          <a:xfrm>
            <a:off x="856818" y="1365954"/>
            <a:ext cx="598547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下面三种变换称为矩阵的初等行变换：  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6391" name="组合 16390"/>
          <p:cNvGrpSpPr/>
          <p:nvPr/>
        </p:nvGrpSpPr>
        <p:grpSpPr>
          <a:xfrm>
            <a:off x="786208" y="2738972"/>
            <a:ext cx="6999897" cy="751194"/>
            <a:chOff x="2213346" y="2655653"/>
            <a:chExt cx="7266566" cy="751194"/>
          </a:xfrm>
        </p:grpSpPr>
        <p:sp>
          <p:nvSpPr>
            <p:cNvPr id="30" name="文本框 2"/>
            <p:cNvSpPr txBox="1"/>
            <p:nvPr/>
          </p:nvSpPr>
          <p:spPr>
            <a:xfrm>
              <a:off x="2213346" y="2655653"/>
              <a:ext cx="7163146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(2)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用一个非零常数   乘以矩阵的第   行，记为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9462221"/>
                </p:ext>
              </p:extLst>
            </p:nvPr>
          </p:nvGraphicFramePr>
          <p:xfrm>
            <a:off x="8840458" y="2801880"/>
            <a:ext cx="639454" cy="6049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Equation" r:id="rId14" imgW="241200" imgH="228600" progId="Equation.DSMT4">
                    <p:embed/>
                  </p:oleObj>
                </mc:Choice>
                <mc:Fallback>
                  <p:oleObj name="Equation" r:id="rId14" imgW="241200" imgH="2286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0458" y="2801880"/>
                          <a:ext cx="639454" cy="6049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6" name="对象 1638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4690516"/>
                </p:ext>
              </p:extLst>
            </p:nvPr>
          </p:nvGraphicFramePr>
          <p:xfrm>
            <a:off x="5141256" y="2854309"/>
            <a:ext cx="319087" cy="447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Equation" r:id="rId16" imgW="126720" imgH="177480" progId="Equation.DSMT4">
                    <p:embed/>
                  </p:oleObj>
                </mc:Choice>
                <mc:Fallback>
                  <p:oleObj name="Equation" r:id="rId16" imgW="126720" imgH="17748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1256" y="2854309"/>
                          <a:ext cx="319087" cy="447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7" name="对象 1638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7129835"/>
                </p:ext>
              </p:extLst>
            </p:nvPr>
          </p:nvGraphicFramePr>
          <p:xfrm>
            <a:off x="7334133" y="2859570"/>
            <a:ext cx="238094" cy="442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Equation" r:id="rId18" imgW="88560" imgH="164880" progId="Equation.DSMT4">
                    <p:embed/>
                  </p:oleObj>
                </mc:Choice>
                <mc:Fallback>
                  <p:oleObj name="Equation" r:id="rId18" imgW="88560" imgH="164880" progId="Equation.DSMT4">
                    <p:embed/>
                    <p:pic>
                      <p:nvPicPr>
                        <p:cNvPr id="0" name="对象 163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4133" y="2859570"/>
                          <a:ext cx="238094" cy="442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13437" y="3457539"/>
            <a:ext cx="7459816" cy="1200329"/>
            <a:chOff x="1780238" y="3467499"/>
            <a:chExt cx="8716127" cy="1200329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1191416"/>
                </p:ext>
              </p:extLst>
            </p:nvPr>
          </p:nvGraphicFramePr>
          <p:xfrm>
            <a:off x="3645253" y="3635809"/>
            <a:ext cx="319087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Equation" r:id="rId20" imgW="126720" imgH="190440" progId="Equation.DSMT4">
                    <p:embed/>
                  </p:oleObj>
                </mc:Choice>
                <mc:Fallback>
                  <p:oleObj name="Equation" r:id="rId20" imgW="12672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253" y="3635809"/>
                          <a:ext cx="319087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6390" name="组合 16389"/>
            <p:cNvGrpSpPr/>
            <p:nvPr/>
          </p:nvGrpSpPr>
          <p:grpSpPr>
            <a:xfrm>
              <a:off x="1780238" y="3467499"/>
              <a:ext cx="8716127" cy="1200329"/>
              <a:chOff x="1802816" y="3444921"/>
              <a:chExt cx="8716127" cy="1200329"/>
            </a:xfrm>
          </p:grpSpPr>
          <p:sp>
            <p:nvSpPr>
              <p:cNvPr id="31" name="文本框 2"/>
              <p:cNvSpPr txBox="1"/>
              <p:nvPr/>
            </p:nvSpPr>
            <p:spPr>
              <a:xfrm>
                <a:off x="1802816" y="3444921"/>
                <a:ext cx="8660129" cy="120032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     </a:t>
                </a:r>
                <a:r>
                  <a: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(3)</a:t>
                </a: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将第   行元素的   倍加到第   行上，记为</a:t>
                </a:r>
                <a:endPara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8860743"/>
                  </p:ext>
                </p:extLst>
              </p:nvPr>
            </p:nvGraphicFramePr>
            <p:xfrm>
              <a:off x="9296568" y="3572998"/>
              <a:ext cx="1222375" cy="6286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3" name="Equation" r:id="rId22" imgW="469800" imgH="241200" progId="Equation.DSMT4">
                      <p:embed/>
                    </p:oleObj>
                  </mc:Choice>
                  <mc:Fallback>
                    <p:oleObj name="Equation" r:id="rId22" imgW="469800" imgH="241200" progId="Equation.DSMT4">
                      <p:embed/>
                      <p:pic>
                        <p:nvPicPr>
                          <p:cNvPr id="0" name="对象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96568" y="3572998"/>
                            <a:ext cx="1222375" cy="6286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对象 3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02822664"/>
                  </p:ext>
                </p:extLst>
              </p:nvPr>
            </p:nvGraphicFramePr>
            <p:xfrm>
              <a:off x="5489974" y="3621179"/>
              <a:ext cx="319087" cy="447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4" name="Equation" r:id="rId24" imgW="126720" imgH="177480" progId="Equation.DSMT4">
                      <p:embed/>
                    </p:oleObj>
                  </mc:Choice>
                  <mc:Fallback>
                    <p:oleObj name="Equation" r:id="rId24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89974" y="3621179"/>
                            <a:ext cx="319087" cy="447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8412890"/>
                  </p:ext>
                </p:extLst>
              </p:nvPr>
            </p:nvGraphicFramePr>
            <p:xfrm>
              <a:off x="7272429" y="3606467"/>
              <a:ext cx="270970" cy="5015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5" name="Equation" r:id="rId25" imgW="88560" imgH="164880" progId="Equation.DSMT4">
                      <p:embed/>
                    </p:oleObj>
                  </mc:Choice>
                  <mc:Fallback>
                    <p:oleObj name="Equation" r:id="rId25" imgW="8856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2429" y="3606467"/>
                            <a:ext cx="270970" cy="5015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" name="文本框 5"/>
          <p:cNvSpPr txBox="1"/>
          <p:nvPr/>
        </p:nvSpPr>
        <p:spPr>
          <a:xfrm>
            <a:off x="197644" y="744855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一、初等变换</a:t>
            </a:r>
          </a:p>
        </p:txBody>
      </p:sp>
      <p:grpSp>
        <p:nvGrpSpPr>
          <p:cNvPr id="35" name="组合 34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6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26" grpId="0"/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08548"/>
          <p:cNvSpPr txBox="1">
            <a:spLocks noChangeArrowheads="1"/>
          </p:cNvSpPr>
          <p:nvPr/>
        </p:nvSpPr>
        <p:spPr bwMode="auto">
          <a:xfrm>
            <a:off x="587712" y="97703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FF0000"/>
                </a:solidFill>
                <a:latin typeface="+mn-ea"/>
                <a:ea typeface="+mn-ea"/>
              </a:rPr>
              <a:t>定理的应用：</a:t>
            </a:r>
            <a:endParaRPr lang="zh-CN" altLang="en-US" sz="2400" b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6" name="文本框 108549"/>
          <p:cNvSpPr txBox="1">
            <a:spLocks noChangeArrowheads="1"/>
          </p:cNvSpPr>
          <p:nvPr/>
        </p:nvSpPr>
        <p:spPr bwMode="auto">
          <a:xfrm>
            <a:off x="434974" y="1691687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1.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经有限次</a:t>
            </a:r>
            <a:r>
              <a:rPr lang="zh-CN" altLang="en-US" sz="2400" dirty="0">
                <a:solidFill>
                  <a:srgbClr val="CC3300"/>
                </a:solidFill>
                <a:latin typeface="+mn-ea"/>
                <a:ea typeface="+mn-ea"/>
              </a:rPr>
              <a:t>行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初等变换得到的，则存在 有限个初等矩阵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使得</a:t>
            </a:r>
          </a:p>
        </p:txBody>
      </p:sp>
      <p:sp>
        <p:nvSpPr>
          <p:cNvPr id="18" name="文本框 108551"/>
          <p:cNvSpPr txBox="1">
            <a:spLocks noChangeArrowheads="1"/>
          </p:cNvSpPr>
          <p:nvPr/>
        </p:nvSpPr>
        <p:spPr bwMode="auto">
          <a:xfrm>
            <a:off x="446087" y="3339886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2.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经有限次</a:t>
            </a:r>
            <a:r>
              <a:rPr lang="zh-CN" altLang="en-US" sz="2400" dirty="0">
                <a:solidFill>
                  <a:srgbClr val="CC3300"/>
                </a:solidFill>
                <a:latin typeface="+mn-ea"/>
                <a:ea typeface="+mn-ea"/>
              </a:rPr>
              <a:t>列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初等变换得到的，则存在 有限个初等矩阵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E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使得</a:t>
            </a:r>
          </a:p>
        </p:txBody>
      </p:sp>
      <p:sp>
        <p:nvSpPr>
          <p:cNvPr id="20" name="文本框 108553"/>
          <p:cNvSpPr txBox="1">
            <a:spLocks noChangeArrowheads="1"/>
          </p:cNvSpPr>
          <p:nvPr/>
        </p:nvSpPr>
        <p:spPr bwMode="auto">
          <a:xfrm>
            <a:off x="446087" y="5013762"/>
            <a:ext cx="815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3.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若矩阵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经有限次初等变换得到的，则存在有限个初等矩阵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P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k</a:t>
            </a:r>
            <a:r>
              <a:rPr lang="en-US" altLang="zh-CN" sz="2400" i="1" baseline="-25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en-US" altLang="zh-CN" sz="2400" i="1" dirty="0">
                <a:solidFill>
                  <a:schemeClr val="tx1"/>
                </a:solidFill>
                <a:latin typeface="+mn-ea"/>
                <a:ea typeface="+mn-ea"/>
              </a:rPr>
              <a:t>Q</a:t>
            </a:r>
            <a:r>
              <a:rPr lang="en-US" altLang="zh-CN" sz="2400" baseline="-25000" dirty="0">
                <a:solidFill>
                  <a:schemeClr val="tx1"/>
                </a:solidFill>
                <a:latin typeface="+mn-ea"/>
                <a:ea typeface="+mn-ea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, …, </a:t>
            </a:r>
            <a:r>
              <a:rPr lang="en-US" altLang="zh-CN" sz="2400" i="1" dirty="0" err="1">
                <a:solidFill>
                  <a:schemeClr val="tx1"/>
                </a:solidFill>
                <a:latin typeface="+mn-ea"/>
                <a:ea typeface="+mn-ea"/>
              </a:rPr>
              <a:t>Q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+mn-ea"/>
                <a:ea typeface="+mn-ea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使得</a:t>
            </a:r>
          </a:p>
        </p:txBody>
      </p:sp>
      <p:sp>
        <p:nvSpPr>
          <p:cNvPr id="2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3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25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2CE4638-2100-2C4A-B4CE-8CBDD069AE12}"/>
              </a:ext>
            </a:extLst>
          </p:cNvPr>
          <p:cNvGrpSpPr/>
          <p:nvPr/>
        </p:nvGrpSpPr>
        <p:grpSpPr>
          <a:xfrm>
            <a:off x="2767012" y="2577735"/>
            <a:ext cx="3094524" cy="591133"/>
            <a:chOff x="2767012" y="2577735"/>
            <a:chExt cx="3094524" cy="591133"/>
          </a:xfrm>
        </p:grpSpPr>
        <p:graphicFrame>
          <p:nvGraphicFramePr>
            <p:cNvPr id="17" name="对象 1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18172652"/>
                </p:ext>
              </p:extLst>
            </p:nvPr>
          </p:nvGraphicFramePr>
          <p:xfrm>
            <a:off x="2767012" y="2654842"/>
            <a:ext cx="3094524" cy="5140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6" name="Equation" r:id="rId3" imgW="1104840" imgH="228600" progId="Equation.DSMT4">
                    <p:embed/>
                  </p:oleObj>
                </mc:Choice>
                <mc:Fallback>
                  <p:oleObj name="Equation" r:id="rId3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012" y="2654842"/>
                          <a:ext cx="3094524" cy="5140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68B88416-39E8-F846-9B32-6D3C6D9BCF5A}"/>
                </a:ext>
              </a:extLst>
            </p:cNvPr>
            <p:cNvSpPr txBox="1"/>
            <p:nvPr/>
          </p:nvSpPr>
          <p:spPr>
            <a:xfrm>
              <a:off x="4596051" y="25777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7F04F4C1-23CB-2C42-B7CF-957C27742C5F}"/>
              </a:ext>
            </a:extLst>
          </p:cNvPr>
          <p:cNvGrpSpPr/>
          <p:nvPr/>
        </p:nvGrpSpPr>
        <p:grpSpPr>
          <a:xfrm>
            <a:off x="2671534" y="5953212"/>
            <a:ext cx="3488309" cy="577376"/>
            <a:chOff x="2604147" y="5942731"/>
            <a:chExt cx="3837279" cy="662282"/>
          </a:xfrm>
        </p:grpSpPr>
        <p:graphicFrame>
          <p:nvGraphicFramePr>
            <p:cNvPr id="19" name="对象 1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73964526"/>
                </p:ext>
              </p:extLst>
            </p:nvPr>
          </p:nvGraphicFramePr>
          <p:xfrm>
            <a:off x="2604147" y="6005877"/>
            <a:ext cx="3837279" cy="599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7" name="Equation" r:id="rId5" imgW="1485720" imgH="228600" progId="Equation.DSMT4">
                    <p:embed/>
                  </p:oleObj>
                </mc:Choice>
                <mc:Fallback>
                  <p:oleObj name="Equation" r:id="rId5" imgW="148572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4147" y="6005877"/>
                          <a:ext cx="3837279" cy="599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DA38101-B70B-714D-A1BB-5A13BCC985B8}"/>
                </a:ext>
              </a:extLst>
            </p:cNvPr>
            <p:cNvSpPr txBox="1"/>
            <p:nvPr/>
          </p:nvSpPr>
          <p:spPr>
            <a:xfrm>
              <a:off x="4992045" y="594273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E03BDEA-74AC-7146-9F34-AA151252CB2D}"/>
                </a:ext>
              </a:extLst>
            </p:cNvPr>
            <p:cNvSpPr txBox="1"/>
            <p:nvPr/>
          </p:nvSpPr>
          <p:spPr>
            <a:xfrm>
              <a:off x="3594021" y="594273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E0F977B-93D6-3146-87A7-B467F3D235BD}"/>
              </a:ext>
            </a:extLst>
          </p:cNvPr>
          <p:cNvGrpSpPr/>
          <p:nvPr/>
        </p:nvGrpSpPr>
        <p:grpSpPr>
          <a:xfrm>
            <a:off x="2767012" y="4302949"/>
            <a:ext cx="2720102" cy="655763"/>
            <a:chOff x="2767012" y="4278568"/>
            <a:chExt cx="3333426" cy="680143"/>
          </a:xfrm>
        </p:grpSpPr>
        <p:graphicFrame>
          <p:nvGraphicFramePr>
            <p:cNvPr id="21" name="对象 2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10359470"/>
                </p:ext>
              </p:extLst>
            </p:nvPr>
          </p:nvGraphicFramePr>
          <p:xfrm>
            <a:off x="2767012" y="4335665"/>
            <a:ext cx="3333426" cy="6230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8" name="Equation" r:id="rId7" imgW="1002960" imgH="228600" progId="Equation.DSMT4">
                    <p:embed/>
                  </p:oleObj>
                </mc:Choice>
                <mc:Fallback>
                  <p:oleObj name="Equation" r:id="rId7" imgW="1002960" imgH="228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012" y="4335665"/>
                          <a:ext cx="3333426" cy="6230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AF4095D3-297A-0849-8F88-293567D5667E}"/>
                </a:ext>
              </a:extLst>
            </p:cNvPr>
            <p:cNvSpPr txBox="1"/>
            <p:nvPr/>
          </p:nvSpPr>
          <p:spPr>
            <a:xfrm>
              <a:off x="4905057" y="427856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2907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977627"/>
              </p:ext>
            </p:extLst>
          </p:nvPr>
        </p:nvGraphicFramePr>
        <p:xfrm>
          <a:off x="3092580" y="2423012"/>
          <a:ext cx="3209925" cy="129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3" imgW="1244520" imgH="469800" progId="Equation.DSMT4">
                  <p:embed/>
                </p:oleObj>
              </mc:Choice>
              <mc:Fallback>
                <p:oleObj name="Equation" r:id="rId3" imgW="12445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580" y="2423012"/>
                        <a:ext cx="3209925" cy="1290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35241" y="1109524"/>
            <a:ext cx="10698154" cy="1200329"/>
            <a:chOff x="-8572" y="1099189"/>
            <a:chExt cx="10698154" cy="1200329"/>
          </a:xfrm>
        </p:grpSpPr>
        <p:sp>
          <p:nvSpPr>
            <p:cNvPr id="15" name="文本框 2"/>
            <p:cNvSpPr txBox="1"/>
            <p:nvPr/>
          </p:nvSpPr>
          <p:spPr>
            <a:xfrm>
              <a:off x="-8572" y="1099189"/>
              <a:ext cx="10698154" cy="120032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4.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设    是 一个          矩阵，则必存在    阶可逆矩阵   和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pPr fontAlgn="ctr">
                <a:lnSpc>
                  <a:spcPct val="150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阶可逆矩阵   ，使得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0853735"/>
                </p:ext>
              </p:extLst>
            </p:nvPr>
          </p:nvGraphicFramePr>
          <p:xfrm>
            <a:off x="2678817" y="1343241"/>
            <a:ext cx="1006776" cy="410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7" name="Equation" r:id="rId5" imgW="355320" imgH="139680" progId="Equation.DSMT4">
                    <p:embed/>
                  </p:oleObj>
                </mc:Choice>
                <mc:Fallback>
                  <p:oleObj name="Equation" r:id="rId5" imgW="3553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8817" y="1343241"/>
                          <a:ext cx="1006776" cy="410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9378542"/>
                </p:ext>
              </p:extLst>
            </p:nvPr>
          </p:nvGraphicFramePr>
          <p:xfrm>
            <a:off x="1320084" y="1267466"/>
            <a:ext cx="480467" cy="422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8" name="Equation" r:id="rId7" imgW="152268" imgH="164957" progId="Equation.DSMT4">
                    <p:embed/>
                  </p:oleObj>
                </mc:Choice>
                <mc:Fallback>
                  <p:oleObj name="Equation" r:id="rId7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084" y="1267466"/>
                          <a:ext cx="480467" cy="422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156736"/>
                </p:ext>
              </p:extLst>
            </p:nvPr>
          </p:nvGraphicFramePr>
          <p:xfrm>
            <a:off x="7562930" y="1319309"/>
            <a:ext cx="450850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9" name="Equation" r:id="rId9" imgW="152280" imgH="164880" progId="Equation.DSMT4">
                    <p:embed/>
                  </p:oleObj>
                </mc:Choice>
                <mc:Fallback>
                  <p:oleObj name="Equation" r:id="rId9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2930" y="1319309"/>
                          <a:ext cx="450850" cy="396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13592461"/>
                </p:ext>
              </p:extLst>
            </p:nvPr>
          </p:nvGraphicFramePr>
          <p:xfrm>
            <a:off x="1903924" y="1837556"/>
            <a:ext cx="4270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0" name="Equation" r:id="rId11" imgW="152280" imgH="203040" progId="Equation.DSMT4">
                    <p:embed/>
                  </p:oleObj>
                </mc:Choice>
                <mc:Fallback>
                  <p:oleObj name="Equation" r:id="rId11" imgW="152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924" y="1837556"/>
                          <a:ext cx="427038" cy="4619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0983338"/>
                </p:ext>
              </p:extLst>
            </p:nvPr>
          </p:nvGraphicFramePr>
          <p:xfrm>
            <a:off x="5748884" y="1347886"/>
            <a:ext cx="430856" cy="378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1" name="Equation" r:id="rId13" imgW="164880" imgH="139680" progId="Equation.DSMT4">
                    <p:embed/>
                  </p:oleObj>
                </mc:Choice>
                <mc:Fallback>
                  <p:oleObj name="Equation" r:id="rId13" imgW="164880" imgH="13968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8884" y="1347886"/>
                          <a:ext cx="430856" cy="378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842015"/>
                </p:ext>
              </p:extLst>
            </p:nvPr>
          </p:nvGraphicFramePr>
          <p:xfrm>
            <a:off x="17463" y="1862955"/>
            <a:ext cx="360362" cy="411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2" name="Equation" r:id="rId15" imgW="126720" imgH="139680" progId="Equation.DSMT4">
                    <p:embed/>
                  </p:oleObj>
                </mc:Choice>
                <mc:Fallback>
                  <p:oleObj name="Equation" r:id="rId15" imgW="126720" imgH="13968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3" y="1862955"/>
                          <a:ext cx="360362" cy="411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DC83EBBE-9BD2-4348-93A0-250CBB508474}"/>
              </a:ext>
            </a:extLst>
          </p:cNvPr>
          <p:cNvSpPr txBox="1"/>
          <p:nvPr/>
        </p:nvSpPr>
        <p:spPr>
          <a:xfrm>
            <a:off x="335241" y="4293435"/>
            <a:ext cx="7543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是随矩阵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而定，并约定当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为零矩阵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10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文本框 2"/>
          <p:cNvSpPr txBox="1"/>
          <p:nvPr/>
        </p:nvSpPr>
        <p:spPr>
          <a:xfrm>
            <a:off x="745240" y="666357"/>
            <a:ext cx="73048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可逆矩阵经过初等变换后仍为可逆矩阵，不可逆矩阵经过初等变换后仍为不可逆矩阵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3" name="文本框 5"/>
          <p:cNvSpPr txBox="1"/>
          <p:nvPr/>
        </p:nvSpPr>
        <p:spPr>
          <a:xfrm>
            <a:off x="441305" y="873568"/>
            <a:ext cx="2314277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定理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92712" y="2233224"/>
            <a:ext cx="922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推论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：方阵可逆的充要条件是 标准形为同阶的单位矩阵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92712" y="3032547"/>
            <a:ext cx="922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推论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：方阵可逆的充要条件是可以表示成有限个初等矩阵相乘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92712" y="3831869"/>
            <a:ext cx="92277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推论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：若方阵可逆，则经过有限次初等行变换可转化为单位矩阵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8" grpId="0"/>
      <p:bldP spid="50" grpId="0"/>
      <p:bldP spid="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2"/>
          <p:cNvSpPr txBox="1"/>
          <p:nvPr/>
        </p:nvSpPr>
        <p:spPr>
          <a:xfrm>
            <a:off x="577089" y="3028543"/>
            <a:ext cx="256143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ctr"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因此有                                                         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4897769"/>
              </p:ext>
            </p:extLst>
          </p:nvPr>
        </p:nvGraphicFramePr>
        <p:xfrm>
          <a:off x="3005834" y="3174144"/>
          <a:ext cx="302612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Equation" r:id="rId3" imgW="1193760" imgH="241200" progId="Equation.DSMT4">
                  <p:embed/>
                </p:oleObj>
              </mc:Choice>
              <mc:Fallback>
                <p:oleObj name="Equation" r:id="rId3" imgW="1193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834" y="3174144"/>
                        <a:ext cx="302612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8"/>
          <p:cNvSpPr txBox="1"/>
          <p:nvPr/>
        </p:nvSpPr>
        <p:spPr>
          <a:xfrm>
            <a:off x="894147" y="826446"/>
            <a:ext cx="5579970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三、利用初等变换求方阵的逆矩阵</a:t>
            </a:r>
          </a:p>
        </p:txBody>
      </p:sp>
      <p:sp>
        <p:nvSpPr>
          <p:cNvPr id="31" name="文本框 110600"/>
          <p:cNvSpPr txBox="1">
            <a:spLocks noChangeArrowheads="1"/>
          </p:cNvSpPr>
          <p:nvPr/>
        </p:nvSpPr>
        <p:spPr bwMode="auto">
          <a:xfrm>
            <a:off x="894147" y="4671527"/>
            <a:ext cx="1217613" cy="528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ea typeface="隶书" pitchFamily="49" charset="-122"/>
              </a:rPr>
              <a:t>方法</a:t>
            </a:r>
            <a:endParaRPr lang="zh-CN" altLang="en-US" sz="2400" b="0">
              <a:ea typeface="隶书" pitchFamily="49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451934" y="4343508"/>
            <a:ext cx="5284188" cy="856657"/>
            <a:chOff x="3305175" y="1645243"/>
            <a:chExt cx="4603750" cy="856657"/>
          </a:xfrm>
        </p:grpSpPr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8234973"/>
                </p:ext>
              </p:extLst>
            </p:nvPr>
          </p:nvGraphicFramePr>
          <p:xfrm>
            <a:off x="3305175" y="1690688"/>
            <a:ext cx="4603750" cy="81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7" name="Equation" r:id="rId5" imgW="1968480" imgH="317160" progId="Equation.DSMT4">
                    <p:embed/>
                  </p:oleObj>
                </mc:Choice>
                <mc:Fallback>
                  <p:oleObj name="Equation" r:id="rId5" imgW="196848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5175" y="1690688"/>
                          <a:ext cx="4603750" cy="811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5" name="组合 34"/>
            <p:cNvGrpSpPr/>
            <p:nvPr/>
          </p:nvGrpSpPr>
          <p:grpSpPr>
            <a:xfrm>
              <a:off x="4412046" y="1645243"/>
              <a:ext cx="2421482" cy="764104"/>
              <a:chOff x="8481868" y="1995199"/>
              <a:chExt cx="2198265" cy="764104"/>
            </a:xfrm>
          </p:grpSpPr>
          <p:graphicFrame>
            <p:nvGraphicFramePr>
              <p:cNvPr id="36" name="对象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4034378"/>
                  </p:ext>
                </p:extLst>
              </p:nvPr>
            </p:nvGraphicFramePr>
            <p:xfrm>
              <a:off x="8576290" y="1999894"/>
              <a:ext cx="1475261" cy="7594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8" name="Equation" r:id="rId7" imgW="393480" imgH="203040" progId="Equation.DSMT4">
                      <p:embed/>
                    </p:oleObj>
                  </mc:Choice>
                  <mc:Fallback>
                    <p:oleObj name="Equation" r:id="rId7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576290" y="1999894"/>
                            <a:ext cx="1475261" cy="7594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文本框 2"/>
              <p:cNvSpPr txBox="1"/>
              <p:nvPr/>
            </p:nvSpPr>
            <p:spPr>
              <a:xfrm>
                <a:off x="8481868" y="1995199"/>
                <a:ext cx="2198265" cy="415498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1400" b="1" dirty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      初等行变换                                                         </a:t>
                </a:r>
              </a:p>
            </p:txBody>
          </p:sp>
        </p:grp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D5EB4223-034A-8A43-B51D-433FDB558A57}"/>
              </a:ext>
            </a:extLst>
          </p:cNvPr>
          <p:cNvSpPr txBox="1"/>
          <p:nvPr/>
        </p:nvSpPr>
        <p:spPr>
          <a:xfrm>
            <a:off x="3948948" y="318008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</a:t>
            </a:r>
            <a:endParaRPr kumimoji="1"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660C998-56B4-694C-AD0B-64E83B86566C}"/>
              </a:ext>
            </a:extLst>
          </p:cNvPr>
          <p:cNvGrpSpPr/>
          <p:nvPr/>
        </p:nvGrpSpPr>
        <p:grpSpPr>
          <a:xfrm>
            <a:off x="3063880" y="2355439"/>
            <a:ext cx="2759365" cy="659159"/>
            <a:chOff x="3063880" y="2355439"/>
            <a:chExt cx="2759365" cy="659159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234217"/>
                </p:ext>
              </p:extLst>
            </p:nvPr>
          </p:nvGraphicFramePr>
          <p:xfrm>
            <a:off x="3063880" y="2368485"/>
            <a:ext cx="2759365" cy="646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9" name="Equation" r:id="rId9" imgW="1091880" imgH="241200" progId="Equation.DSMT4">
                    <p:embed/>
                  </p:oleObj>
                </mc:Choice>
                <mc:Fallback>
                  <p:oleObj name="Equation" r:id="rId9" imgW="1091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3880" y="2368485"/>
                          <a:ext cx="2759365" cy="646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64639A6-58CD-4140-9771-A68D4C83FC44}"/>
                </a:ext>
              </a:extLst>
            </p:cNvPr>
            <p:cNvSpPr txBox="1"/>
            <p:nvPr/>
          </p:nvSpPr>
          <p:spPr>
            <a:xfrm>
              <a:off x="3948949" y="235543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168737A-1779-E348-B04F-9C1DC8AB6D70}"/>
              </a:ext>
            </a:extLst>
          </p:cNvPr>
          <p:cNvGrpSpPr/>
          <p:nvPr/>
        </p:nvGrpSpPr>
        <p:grpSpPr>
          <a:xfrm>
            <a:off x="650257" y="1450928"/>
            <a:ext cx="8482313" cy="740373"/>
            <a:chOff x="650257" y="1450928"/>
            <a:chExt cx="8482313" cy="740373"/>
          </a:xfrm>
        </p:grpSpPr>
        <p:grpSp>
          <p:nvGrpSpPr>
            <p:cNvPr id="6" name="组合 5"/>
            <p:cNvGrpSpPr/>
            <p:nvPr/>
          </p:nvGrpSpPr>
          <p:grpSpPr>
            <a:xfrm>
              <a:off x="650257" y="1450928"/>
              <a:ext cx="8482313" cy="740373"/>
              <a:chOff x="1798002" y="1017972"/>
              <a:chExt cx="8660130" cy="740373"/>
            </a:xfrm>
          </p:grpSpPr>
          <p:sp>
            <p:nvSpPr>
              <p:cNvPr id="3" name="文本框 2"/>
              <p:cNvSpPr txBox="1"/>
              <p:nvPr/>
            </p:nvSpPr>
            <p:spPr>
              <a:xfrm>
                <a:off x="1798002" y="1017972"/>
                <a:ext cx="8660130" cy="6463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ctr">
                  <a:lnSpc>
                    <a:spcPct val="150000"/>
                  </a:lnSpc>
                </a:pPr>
                <a:r>
                  <a: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宋体" panose="02010600030101010101" pitchFamily="2" charset="-122"/>
                  </a:rPr>
                  <a:t>      设    可逆，所以存在初等矩阵                  使得</a:t>
                </a:r>
                <a:endPara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endParaRPr>
              </a:p>
            </p:txBody>
          </p:sp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15296"/>
                  </p:ext>
                </p:extLst>
              </p:nvPr>
            </p:nvGraphicFramePr>
            <p:xfrm>
              <a:off x="2681455" y="1198457"/>
              <a:ext cx="482630" cy="396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0" name="Equation" r:id="rId11" imgW="152280" imgH="164880" progId="Equation.DSMT4">
                      <p:embed/>
                    </p:oleObj>
                  </mc:Choice>
                  <mc:Fallback>
                    <p:oleObj name="Equation" r:id="rId11" imgW="152280" imgH="16488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81455" y="1198457"/>
                            <a:ext cx="482630" cy="3968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5791780"/>
                  </p:ext>
                </p:extLst>
              </p:nvPr>
            </p:nvGraphicFramePr>
            <p:xfrm>
              <a:off x="6616714" y="1201542"/>
              <a:ext cx="1604902" cy="5568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1" name="Equation" r:id="rId13" imgW="660240" imgH="228600" progId="Equation.DSMT4">
                      <p:embed/>
                    </p:oleObj>
                  </mc:Choice>
                  <mc:Fallback>
                    <p:oleObj name="Equation" r:id="rId13" imgW="66024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6616714" y="1201542"/>
                            <a:ext cx="1604902" cy="55680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1FD282B-8AD2-2D46-9668-2588E62EBEA8}"/>
                </a:ext>
              </a:extLst>
            </p:cNvPr>
            <p:cNvSpPr txBox="1"/>
            <p:nvPr/>
          </p:nvSpPr>
          <p:spPr>
            <a:xfrm>
              <a:off x="6183630" y="1553931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/>
                <a:t>…</a:t>
              </a:r>
              <a:endParaRPr kumimoji="1"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20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3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5"/>
          <p:cNvSpPr txBox="1"/>
          <p:nvPr/>
        </p:nvSpPr>
        <p:spPr>
          <a:xfrm>
            <a:off x="1808161" y="3207588"/>
            <a:ext cx="5009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351492"/>
              </p:ext>
            </p:extLst>
          </p:nvPr>
        </p:nvGraphicFramePr>
        <p:xfrm>
          <a:off x="2210398" y="4064944"/>
          <a:ext cx="1432440" cy="7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" name="Equation" r:id="rId3" imgW="507960" imgH="279360" progId="Equation.DSMT4">
                  <p:embed/>
                </p:oleObj>
              </mc:Choice>
              <mc:Fallback>
                <p:oleObj name="Equation" r:id="rId3" imgW="507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398" y="4064944"/>
                        <a:ext cx="1432440" cy="7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1808160" y="936991"/>
            <a:ext cx="6196358" cy="1980370"/>
            <a:chOff x="1756119" y="790234"/>
            <a:chExt cx="8261810" cy="1980370"/>
          </a:xfrm>
        </p:grpSpPr>
        <p:sp>
          <p:nvSpPr>
            <p:cNvPr id="16389" name="文本框 5"/>
            <p:cNvSpPr txBox="1"/>
            <p:nvPr/>
          </p:nvSpPr>
          <p:spPr>
            <a:xfrm>
              <a:off x="1756119" y="1549587"/>
              <a:ext cx="107263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4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4884602"/>
                </p:ext>
              </p:extLst>
            </p:nvPr>
          </p:nvGraphicFramePr>
          <p:xfrm>
            <a:off x="3378218" y="790234"/>
            <a:ext cx="3231737" cy="1980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" name="Equation" r:id="rId5" imgW="952200" imgH="711000" progId="Equation.DSMT4">
                    <p:embed/>
                  </p:oleObj>
                </mc:Choice>
                <mc:Fallback>
                  <p:oleObj name="Equation" r:id="rId5" imgW="95220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78218" y="790234"/>
                          <a:ext cx="3231737" cy="198037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5"/>
            <p:cNvSpPr txBox="1"/>
            <p:nvPr/>
          </p:nvSpPr>
          <p:spPr>
            <a:xfrm>
              <a:off x="2828754" y="1549587"/>
              <a:ext cx="7189175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设                           ， 求    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</a:t>
              </a: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7642032"/>
                </p:ext>
              </p:extLst>
            </p:nvPr>
          </p:nvGraphicFramePr>
          <p:xfrm>
            <a:off x="7638452" y="1446102"/>
            <a:ext cx="947737" cy="565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4" name="Equation" r:id="rId7" imgW="279360" imgH="203040" progId="Equation.DSMT4">
                    <p:embed/>
                  </p:oleObj>
                </mc:Choice>
                <mc:Fallback>
                  <p:oleObj name="Equation" r:id="rId7" imgW="2793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8452" y="1446102"/>
                          <a:ext cx="947737" cy="565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561819" y="3437535"/>
            <a:ext cx="3019435" cy="2128253"/>
            <a:chOff x="4293998" y="3443235"/>
            <a:chExt cx="4025913" cy="2128253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3640741"/>
                </p:ext>
              </p:extLst>
            </p:nvPr>
          </p:nvGraphicFramePr>
          <p:xfrm>
            <a:off x="4293998" y="3443235"/>
            <a:ext cx="4025913" cy="2128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5" name="Equation" r:id="rId9" imgW="1346040" imgH="711000" progId="Equation.DSMT4">
                    <p:embed/>
                  </p:oleObj>
                </mc:Choice>
                <mc:Fallback>
                  <p:oleObj name="Equation" r:id="rId9" imgW="134604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3998" y="3443235"/>
                          <a:ext cx="4025913" cy="2128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直接连接符 6"/>
            <p:cNvCxnSpPr/>
            <p:nvPr/>
          </p:nvCxnSpPr>
          <p:spPr>
            <a:xfrm flipH="1">
              <a:off x="6310489" y="3506517"/>
              <a:ext cx="11289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>
            <a:off x="3643578" y="3562963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8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174342" y="868378"/>
            <a:ext cx="3732006" cy="2195512"/>
            <a:chOff x="4232456" y="868378"/>
            <a:chExt cx="4976008" cy="2195512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99319572"/>
                </p:ext>
              </p:extLst>
            </p:nvPr>
          </p:nvGraphicFramePr>
          <p:xfrm>
            <a:off x="4232456" y="868378"/>
            <a:ext cx="4976008" cy="2195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2" name="Equation" r:id="rId3" imgW="1612800" imgH="711000" progId="Equation.DSMT4">
                    <p:embed/>
                  </p:oleObj>
                </mc:Choice>
                <mc:Fallback>
                  <p:oleObj name="Equation" r:id="rId3" imgW="161280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2456" y="868378"/>
                          <a:ext cx="4976008" cy="2195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直接连接符 28"/>
            <p:cNvCxnSpPr/>
            <p:nvPr/>
          </p:nvCxnSpPr>
          <p:spPr>
            <a:xfrm flipH="1">
              <a:off x="6920089" y="868378"/>
              <a:ext cx="1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3138487" y="3729039"/>
            <a:ext cx="3776663" cy="2121223"/>
            <a:chOff x="4184649" y="3729038"/>
            <a:chExt cx="5035551" cy="2121223"/>
          </a:xfrm>
        </p:grpSpPr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8559799"/>
                </p:ext>
              </p:extLst>
            </p:nvPr>
          </p:nvGraphicFramePr>
          <p:xfrm>
            <a:off x="4184649" y="3729038"/>
            <a:ext cx="5035551" cy="2121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3" name="Equation" r:id="rId5" imgW="1688760" imgH="711000" progId="Equation.DSMT4">
                    <p:embed/>
                  </p:oleObj>
                </mc:Choice>
                <mc:Fallback>
                  <p:oleObj name="Equation" r:id="rId5" imgW="168876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649" y="3729038"/>
                          <a:ext cx="5035551" cy="2121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直接连接符 29"/>
            <p:cNvCxnSpPr/>
            <p:nvPr/>
          </p:nvCxnSpPr>
          <p:spPr>
            <a:xfrm flipH="1">
              <a:off x="6750756" y="3811317"/>
              <a:ext cx="11289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椭圆 35"/>
          <p:cNvSpPr/>
          <p:nvPr/>
        </p:nvSpPr>
        <p:spPr>
          <a:xfrm>
            <a:off x="3874170" y="1690850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4464841" y="521633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321137" y="1550043"/>
            <a:ext cx="738188" cy="768346"/>
            <a:chOff x="10427053" y="4649614"/>
            <a:chExt cx="984250" cy="768346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4809066"/>
                </p:ext>
              </p:extLst>
            </p:nvPr>
          </p:nvGraphicFramePr>
          <p:xfrm>
            <a:off x="10491082" y="4649614"/>
            <a:ext cx="801687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4" name="Equation" r:id="rId7" imgW="444240" imgH="228600" progId="Equation.DSMT4">
                    <p:embed/>
                  </p:oleObj>
                </mc:Choice>
                <mc:Fallback>
                  <p:oleObj name="Equation" r:id="rId7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91082" y="4649614"/>
                          <a:ext cx="801687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8816347"/>
                </p:ext>
              </p:extLst>
            </p:nvPr>
          </p:nvGraphicFramePr>
          <p:xfrm>
            <a:off x="10507310" y="5003623"/>
            <a:ext cx="7810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5" name="Equation" r:id="rId9" imgW="431640" imgH="228600" progId="Equation.DSMT4">
                    <p:embed/>
                  </p:oleObj>
                </mc:Choice>
                <mc:Fallback>
                  <p:oleObj name="Equation" r:id="rId9" imgW="4316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7310" y="5003623"/>
                          <a:ext cx="78105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2087917"/>
                </p:ext>
              </p:extLst>
            </p:nvPr>
          </p:nvGraphicFramePr>
          <p:xfrm>
            <a:off x="10427053" y="4695120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6" name="Equation" r:id="rId11" imgW="393529" imgH="203112" progId="Equation.DSMT4">
                    <p:embed/>
                  </p:oleObj>
                </mc:Choice>
                <mc:Fallback>
                  <p:oleObj name="Equation" r:id="rId11" imgW="39352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7053" y="4695120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组合 48"/>
          <p:cNvGrpSpPr/>
          <p:nvPr/>
        </p:nvGrpSpPr>
        <p:grpSpPr>
          <a:xfrm>
            <a:off x="2321137" y="4383802"/>
            <a:ext cx="738188" cy="779462"/>
            <a:chOff x="9467850" y="2498558"/>
            <a:chExt cx="984250" cy="779462"/>
          </a:xfrm>
        </p:grpSpPr>
        <p:graphicFrame>
          <p:nvGraphicFramePr>
            <p:cNvPr id="46" name="对象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4575867"/>
                </p:ext>
              </p:extLst>
            </p:nvPr>
          </p:nvGraphicFramePr>
          <p:xfrm>
            <a:off x="9612313" y="2498558"/>
            <a:ext cx="665162" cy="436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7" name="Equation" r:id="rId13" imgW="368280" imgH="241200" progId="Equation.DSMT4">
                    <p:embed/>
                  </p:oleObj>
                </mc:Choice>
                <mc:Fallback>
                  <p:oleObj name="Equation" r:id="rId13" imgW="3682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2313" y="2498558"/>
                          <a:ext cx="665162" cy="436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2041209"/>
                </p:ext>
              </p:extLst>
            </p:nvPr>
          </p:nvGraphicFramePr>
          <p:xfrm>
            <a:off x="9617075" y="2863683"/>
            <a:ext cx="665163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8" name="Equation" r:id="rId15" imgW="368280" imgH="228600" progId="Equation.DSMT4">
                    <p:embed/>
                  </p:oleObj>
                </mc:Choice>
                <mc:Fallback>
                  <p:oleObj name="Equation" r:id="rId15" imgW="368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17075" y="2863683"/>
                          <a:ext cx="665163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1546273"/>
                </p:ext>
              </p:extLst>
            </p:nvPr>
          </p:nvGraphicFramePr>
          <p:xfrm>
            <a:off x="9467850" y="2639845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69" name="Equation" r:id="rId17" imgW="393529" imgH="203112" progId="Equation.DSMT4">
                    <p:embed/>
                  </p:oleObj>
                </mc:Choice>
                <mc:Fallback>
                  <p:oleObj name="Equation" r:id="rId17" imgW="39352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7850" y="2639845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7170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3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75092"/>
              </p:ext>
            </p:extLst>
          </p:nvPr>
        </p:nvGraphicFramePr>
        <p:xfrm>
          <a:off x="2944940" y="3283105"/>
          <a:ext cx="3321844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name="Equation" r:id="rId3" imgW="1485720" imgH="888840" progId="Equation.DSMT4">
                  <p:embed/>
                </p:oleObj>
              </mc:Choice>
              <mc:Fallback>
                <p:oleObj name="Equation" r:id="rId3" imgW="1485720" imgH="888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940" y="3283105"/>
                        <a:ext cx="3321844" cy="2651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3160455" y="1090964"/>
            <a:ext cx="3918347" cy="2120900"/>
            <a:chOff x="4031720" y="1271588"/>
            <a:chExt cx="5224462" cy="2120900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1746634"/>
                </p:ext>
              </p:extLst>
            </p:nvPr>
          </p:nvGraphicFramePr>
          <p:xfrm>
            <a:off x="4031720" y="1271588"/>
            <a:ext cx="5224462" cy="2120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1" name="Equation" r:id="rId5" imgW="1752480" imgH="711000" progId="Equation.DSMT4">
                    <p:embed/>
                  </p:oleObj>
                </mc:Choice>
                <mc:Fallback>
                  <p:oleObj name="Equation" r:id="rId5" imgW="175248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1720" y="1271588"/>
                          <a:ext cx="5224462" cy="2120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直接连接符 16"/>
            <p:cNvCxnSpPr/>
            <p:nvPr/>
          </p:nvCxnSpPr>
          <p:spPr>
            <a:xfrm flipH="1">
              <a:off x="6513687" y="1361629"/>
              <a:ext cx="11289" cy="1957669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/>
          <p:cNvGrpSpPr/>
          <p:nvPr/>
        </p:nvGrpSpPr>
        <p:grpSpPr>
          <a:xfrm>
            <a:off x="2374646" y="1685702"/>
            <a:ext cx="738188" cy="823913"/>
            <a:chOff x="9151938" y="4346575"/>
            <a:chExt cx="984250" cy="823913"/>
          </a:xfrm>
        </p:grpSpPr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4350974"/>
                </p:ext>
              </p:extLst>
            </p:nvPr>
          </p:nvGraphicFramePr>
          <p:xfrm>
            <a:off x="9217025" y="4346575"/>
            <a:ext cx="801688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2" name="Equation" r:id="rId7" imgW="444240" imgH="241200" progId="Equation.DSMT4">
                    <p:embed/>
                  </p:oleObj>
                </mc:Choice>
                <mc:Fallback>
                  <p:oleObj name="Equation" r:id="rId7" imgW="444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7025" y="4346575"/>
                          <a:ext cx="801688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9196235"/>
                </p:ext>
              </p:extLst>
            </p:nvPr>
          </p:nvGraphicFramePr>
          <p:xfrm>
            <a:off x="9221788" y="4756150"/>
            <a:ext cx="803275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3" name="Equation" r:id="rId9" imgW="444240" imgH="228600" progId="Equation.DSMT4">
                    <p:embed/>
                  </p:oleObj>
                </mc:Choice>
                <mc:Fallback>
                  <p:oleObj name="Equation" r:id="rId9" imgW="444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21788" y="4756150"/>
                          <a:ext cx="803275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7371451"/>
                </p:ext>
              </p:extLst>
            </p:nvPr>
          </p:nvGraphicFramePr>
          <p:xfrm>
            <a:off x="9151938" y="4467225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94" name="Equation" r:id="rId11" imgW="393480" imgH="203040" progId="Equation.DSMT4">
                    <p:embed/>
                  </p:oleObj>
                </mc:Choice>
                <mc:Fallback>
                  <p:oleObj name="Equation" r:id="rId11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1938" y="4467225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组合 9"/>
          <p:cNvGrpSpPr/>
          <p:nvPr/>
        </p:nvGrpSpPr>
        <p:grpSpPr>
          <a:xfrm>
            <a:off x="2390124" y="3304146"/>
            <a:ext cx="4655344" cy="2814433"/>
            <a:chOff x="2620786" y="3304145"/>
            <a:chExt cx="6207125" cy="2814433"/>
          </a:xfrm>
        </p:grpSpPr>
        <p:grpSp>
          <p:nvGrpSpPr>
            <p:cNvPr id="7" name="组合 6"/>
            <p:cNvGrpSpPr/>
            <p:nvPr/>
          </p:nvGrpSpPr>
          <p:grpSpPr>
            <a:xfrm>
              <a:off x="3710905" y="3304145"/>
              <a:ext cx="5117006" cy="2814433"/>
              <a:chOff x="6784690" y="3684542"/>
              <a:chExt cx="4921250" cy="2651125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0625626"/>
                  </p:ext>
                </p:extLst>
              </p:nvPr>
            </p:nvGraphicFramePr>
            <p:xfrm>
              <a:off x="6784690" y="3684542"/>
              <a:ext cx="4921250" cy="2651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5" name="Equation" r:id="rId13" imgW="1650960" imgH="888840" progId="Equation.DSMT4">
                      <p:embed/>
                    </p:oleObj>
                  </mc:Choice>
                  <mc:Fallback>
                    <p:oleObj name="Equation" r:id="rId13" imgW="1650960" imgH="8888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84690" y="3684542"/>
                            <a:ext cx="4921250" cy="2651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" name="直接连接符 17"/>
              <p:cNvCxnSpPr/>
              <p:nvPr/>
            </p:nvCxnSpPr>
            <p:spPr>
              <a:xfrm>
                <a:off x="8843578" y="3832177"/>
                <a:ext cx="11288" cy="232983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组合 32"/>
            <p:cNvGrpSpPr/>
            <p:nvPr/>
          </p:nvGrpSpPr>
          <p:grpSpPr>
            <a:xfrm>
              <a:off x="2620786" y="3893460"/>
              <a:ext cx="984250" cy="1129640"/>
              <a:chOff x="9134475" y="1781835"/>
              <a:chExt cx="984250" cy="1129640"/>
            </a:xfrm>
          </p:grpSpPr>
          <p:graphicFrame>
            <p:nvGraphicFramePr>
              <p:cNvPr id="30" name="对象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525391"/>
                  </p:ext>
                </p:extLst>
              </p:nvPr>
            </p:nvGraphicFramePr>
            <p:xfrm>
              <a:off x="9134475" y="2154238"/>
              <a:ext cx="984250" cy="509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6" name="Equation" r:id="rId15" imgW="393529" imgH="203112" progId="Equation.DSMT4">
                      <p:embed/>
                    </p:oleObj>
                  </mc:Choice>
                  <mc:Fallback>
                    <p:oleObj name="Equation" r:id="rId15" imgW="39352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34475" y="2154238"/>
                            <a:ext cx="984250" cy="509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1937853"/>
                  </p:ext>
                </p:extLst>
              </p:nvPr>
            </p:nvGraphicFramePr>
            <p:xfrm>
              <a:off x="9273456" y="1781835"/>
              <a:ext cx="665162" cy="709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7" name="Equation" r:id="rId17" imgW="368280" imgH="393480" progId="Equation.DSMT4">
                      <p:embed/>
                    </p:oleObj>
                  </mc:Choice>
                  <mc:Fallback>
                    <p:oleObj name="Equation" r:id="rId17" imgW="368280" imgH="393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73456" y="1781835"/>
                            <a:ext cx="665162" cy="709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66132267"/>
                  </p:ext>
                </p:extLst>
              </p:nvPr>
            </p:nvGraphicFramePr>
            <p:xfrm>
              <a:off x="9294813" y="2497138"/>
              <a:ext cx="711200" cy="414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8" name="Equation" r:id="rId19" imgW="393480" imgH="228600" progId="Equation.DSMT4">
                      <p:embed/>
                    </p:oleObj>
                  </mc:Choice>
                  <mc:Fallback>
                    <p:oleObj name="Equation" r:id="rId19" imgW="393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94813" y="2497138"/>
                            <a:ext cx="711200" cy="414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409862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46AAA6D6-D25A-6A4E-9737-8470CD56063F}"/>
              </a:ext>
            </a:extLst>
          </p:cNvPr>
          <p:cNvGrpSpPr/>
          <p:nvPr/>
        </p:nvGrpSpPr>
        <p:grpSpPr>
          <a:xfrm>
            <a:off x="714613" y="1269101"/>
            <a:ext cx="7550540" cy="461665"/>
            <a:chOff x="714613" y="1269101"/>
            <a:chExt cx="7550540" cy="461665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1D0CCBBD-999E-CD4F-BB58-09DCC06FD95C}"/>
                </a:ext>
              </a:extLst>
            </p:cNvPr>
            <p:cNvSpPr txBox="1"/>
            <p:nvPr/>
          </p:nvSpPr>
          <p:spPr>
            <a:xfrm>
              <a:off x="714613" y="1269101"/>
              <a:ext cx="6647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利用初等行变换求逆阵的方法，还可用于求矩阵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CD78AD2-F997-E943-9482-8AA7ED7BDA5C}"/>
                    </a:ext>
                  </a:extLst>
                </p:cNvPr>
                <p:cNvSpPr txBox="1"/>
                <p:nvPr/>
              </p:nvSpPr>
              <p:spPr>
                <a:xfrm>
                  <a:off x="7232370" y="1269101"/>
                  <a:ext cx="1032783" cy="440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.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ACD78AD2-F997-E943-9482-8AA7ED7BDA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2370" y="1269101"/>
                  <a:ext cx="1032783" cy="440633"/>
                </a:xfrm>
                <a:prstGeom prst="rect">
                  <a:avLst/>
                </a:prstGeom>
                <a:blipFill>
                  <a:blip r:embed="rId3"/>
                  <a:stretch>
                    <a:fillRect l="-4819" b="-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578FFA13-AF95-CC40-A91E-DD87CB8E7F9E}"/>
              </a:ext>
            </a:extLst>
          </p:cNvPr>
          <p:cNvGraphicFramePr>
            <a:graphicFrameLocks/>
          </p:cNvGraphicFramePr>
          <p:nvPr/>
        </p:nvGraphicFramePr>
        <p:xfrm>
          <a:off x="3492500" y="45974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r:id="rId4" imgW="7315200" imgH="6731000" progId="Equation.3">
                  <p:embed/>
                </p:oleObj>
              </mc:Choice>
              <mc:Fallback>
                <p:oleObj r:id="rId4" imgW="7315200" imgH="6731000" progId="Equation.3">
                  <p:embed/>
                  <p:pic>
                    <p:nvPicPr>
                      <p:cNvPr id="169988" name="对象 169987">
                        <a:extLst>
                          <a:ext uri="{FF2B5EF4-FFF2-40B4-BE49-F238E27FC236}">
                            <a16:creationId xmlns:a16="http://schemas.microsoft.com/office/drawing/2014/main" id="{E4A5E244-6E09-C64F-A183-E4FECCCA84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45974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>
            <a:extLst>
              <a:ext uri="{FF2B5EF4-FFF2-40B4-BE49-F238E27FC236}">
                <a16:creationId xmlns:a16="http://schemas.microsoft.com/office/drawing/2014/main" id="{BA93FC3D-D4E2-0C44-9978-A78F17F5B942}"/>
              </a:ext>
            </a:extLst>
          </p:cNvPr>
          <p:cNvGrpSpPr>
            <a:grpSpLocks/>
          </p:cNvGrpSpPr>
          <p:nvPr/>
        </p:nvGrpSpPr>
        <p:grpSpPr bwMode="auto">
          <a:xfrm>
            <a:off x="3346288" y="3199754"/>
            <a:ext cx="1285963" cy="554665"/>
            <a:chOff x="2160" y="2378"/>
            <a:chExt cx="960" cy="382"/>
          </a:xfrm>
        </p:grpSpPr>
        <p:graphicFrame>
          <p:nvGraphicFramePr>
            <p:cNvPr id="8" name="对象 169993">
              <a:extLst>
                <a:ext uri="{FF2B5EF4-FFF2-40B4-BE49-F238E27FC236}">
                  <a16:creationId xmlns:a16="http://schemas.microsoft.com/office/drawing/2014/main" id="{FB213B7E-A26C-A743-80BB-27220F5F342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160" y="2378"/>
            <a:ext cx="960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591" r:id="rId6" imgW="22821900" imgH="9067800" progId="Equation.3">
                    <p:embed/>
                  </p:oleObj>
                </mc:Choice>
                <mc:Fallback>
                  <p:oleObj r:id="rId6" imgW="22821900" imgH="9067800" progId="Equation.3">
                    <p:embed/>
                    <p:pic>
                      <p:nvPicPr>
                        <p:cNvPr id="8204" name="对象 169993">
                          <a:extLst>
                            <a:ext uri="{FF2B5EF4-FFF2-40B4-BE49-F238E27FC236}">
                              <a16:creationId xmlns:a16="http://schemas.microsoft.com/office/drawing/2014/main" id="{EA407363-84B9-9147-9AD6-6176DD655EF8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378"/>
                          <a:ext cx="960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直接连接符 169994">
              <a:extLst>
                <a:ext uri="{FF2B5EF4-FFF2-40B4-BE49-F238E27FC236}">
                  <a16:creationId xmlns:a16="http://schemas.microsoft.com/office/drawing/2014/main" id="{4ECC9BE8-6D3D-3D4E-9F67-7F95E677F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8" y="2400"/>
              <a:ext cx="0" cy="30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A74E989-938C-674C-8AA3-4EDC37C1FF06}"/>
              </a:ext>
            </a:extLst>
          </p:cNvPr>
          <p:cNvGraphicFramePr>
            <a:graphicFrameLocks/>
          </p:cNvGraphicFramePr>
          <p:nvPr/>
        </p:nvGraphicFramePr>
        <p:xfrm>
          <a:off x="4038600" y="4533900"/>
          <a:ext cx="80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r:id="rId8" imgW="18427700" imgH="8775700" progId="Equation.3">
                  <p:embed/>
                </p:oleObj>
              </mc:Choice>
              <mc:Fallback>
                <p:oleObj r:id="rId8" imgW="18427700" imgH="8775700" progId="Equation.3">
                  <p:embed/>
                  <p:pic>
                    <p:nvPicPr>
                      <p:cNvPr id="169996" name="对象 169995">
                        <a:extLst>
                          <a:ext uri="{FF2B5EF4-FFF2-40B4-BE49-F238E27FC236}">
                            <a16:creationId xmlns:a16="http://schemas.microsoft.com/office/drawing/2014/main" id="{98C03565-B231-CC4D-A60F-A8E742ED0A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33900"/>
                        <a:ext cx="800100" cy="381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>
            <a:extLst>
              <a:ext uri="{FF2B5EF4-FFF2-40B4-BE49-F238E27FC236}">
                <a16:creationId xmlns:a16="http://schemas.microsoft.com/office/drawing/2014/main" id="{E0F9D4D3-53EB-2945-9699-28F6EE334014}"/>
              </a:ext>
            </a:extLst>
          </p:cNvPr>
          <p:cNvGrpSpPr/>
          <p:nvPr/>
        </p:nvGrpSpPr>
        <p:grpSpPr>
          <a:xfrm>
            <a:off x="2098169" y="2165277"/>
            <a:ext cx="3974165" cy="440633"/>
            <a:chOff x="2098169" y="2165277"/>
            <a:chExt cx="3974165" cy="4406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87EB554-93DD-7B45-BD31-C3CFCC77C592}"/>
                    </a:ext>
                  </a:extLst>
                </p:cNvPr>
                <p:cNvSpPr txBox="1"/>
                <p:nvPr/>
              </p:nvSpPr>
              <p:spPr>
                <a:xfrm>
                  <a:off x="2098169" y="2165277"/>
                  <a:ext cx="3974165" cy="440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∵</m:t>
                        </m:r>
                        <m:sSup>
                          <m:sSup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</m:d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kumimoji="1"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87EB554-93DD-7B45-BD31-C3CFCC77C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8169" y="2165277"/>
                  <a:ext cx="3974165" cy="440633"/>
                </a:xfrm>
                <a:prstGeom prst="rect">
                  <a:avLst/>
                </a:prstGeom>
                <a:blipFill>
                  <a:blip r:embed="rId10"/>
                  <a:stretch>
                    <a:fillRect l="-318" r="-2229" b="-36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直接连接符 169994">
              <a:extLst>
                <a:ext uri="{FF2B5EF4-FFF2-40B4-BE49-F238E27FC236}">
                  <a16:creationId xmlns:a16="http://schemas.microsoft.com/office/drawing/2014/main" id="{A98D18CC-019F-2849-A2AE-4475AC165F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2499" y="2279415"/>
              <a:ext cx="1" cy="31674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直接连接符 169994">
              <a:extLst>
                <a:ext uri="{FF2B5EF4-FFF2-40B4-BE49-F238E27FC236}">
                  <a16:creationId xmlns:a16="http://schemas.microsoft.com/office/drawing/2014/main" id="{B450B59A-6A2E-1545-AD00-38C9309C58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86830" y="2279415"/>
              <a:ext cx="1" cy="31674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3097AE1-EAE2-334C-9F67-1D95FE333DEA}"/>
              </a:ext>
            </a:extLst>
          </p:cNvPr>
          <p:cNvSpPr txBox="1"/>
          <p:nvPr/>
        </p:nvSpPr>
        <p:spPr>
          <a:xfrm>
            <a:off x="2168603" y="31997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B2EBC088-F962-C147-A7C1-B8F45FA9D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338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" name="下箭头 16">
            <a:extLst>
              <a:ext uri="{FF2B5EF4-FFF2-40B4-BE49-F238E27FC236}">
                <a16:creationId xmlns:a16="http://schemas.microsoft.com/office/drawing/2014/main" id="{3FF419DE-8DFB-974A-B204-DB7AD1CF6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642" y="3733800"/>
            <a:ext cx="152400" cy="7620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882BE21-D102-B544-92F0-900C21FC8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251" y="3851322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dirty="0">
                <a:solidFill>
                  <a:schemeClr val="accent2"/>
                </a:solidFill>
              </a:rPr>
              <a:t>初等行变换</a:t>
            </a:r>
          </a:p>
        </p:txBody>
      </p:sp>
    </p:spTree>
    <p:extLst>
      <p:ext uri="{BB962C8B-B14F-4D97-AF65-F5344CB8AC3E}">
        <p14:creationId xmlns:p14="http://schemas.microsoft.com/office/powerpoint/2010/main" val="169921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7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22438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231765" y="963536"/>
            <a:ext cx="10098544" cy="476011"/>
            <a:chOff x="1341305" y="854032"/>
            <a:chExt cx="9486506" cy="476011"/>
          </a:xfrm>
        </p:grpSpPr>
        <p:sp>
          <p:nvSpPr>
            <p:cNvPr id="22" name="文本框 5"/>
            <p:cNvSpPr txBox="1"/>
            <p:nvPr/>
          </p:nvSpPr>
          <p:spPr>
            <a:xfrm>
              <a:off x="1341305" y="868378"/>
              <a:ext cx="948650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若方阵   可逆，可以用矩阵的初等行变换来求形如            的矩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5750229"/>
                </p:ext>
              </p:extLst>
            </p:nvPr>
          </p:nvGraphicFramePr>
          <p:xfrm>
            <a:off x="8370344" y="868378"/>
            <a:ext cx="1136782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4" name="Equation" r:id="rId3" imgW="520560" imgH="164880" progId="Equation.DSMT4">
                    <p:embed/>
                  </p:oleObj>
                </mc:Choice>
                <mc:Fallback>
                  <p:oleObj name="Equation" r:id="rId3" imgW="520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70344" y="868378"/>
                          <a:ext cx="1136782" cy="415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349187"/>
                </p:ext>
              </p:extLst>
            </p:nvPr>
          </p:nvGraphicFramePr>
          <p:xfrm>
            <a:off x="3001933" y="854032"/>
            <a:ext cx="364319" cy="429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5" name="Equation" r:id="rId5" imgW="152280" imgH="164880" progId="Equation.DSMT4">
                    <p:embed/>
                  </p:oleObj>
                </mc:Choice>
                <mc:Fallback>
                  <p:oleObj name="Equation" r:id="rId5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1933" y="854032"/>
                          <a:ext cx="364319" cy="429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243615" y="2433706"/>
            <a:ext cx="8147528" cy="1223471"/>
            <a:chOff x="1102849" y="2456515"/>
            <a:chExt cx="9486506" cy="1223471"/>
          </a:xfrm>
        </p:grpSpPr>
        <p:sp>
          <p:nvSpPr>
            <p:cNvPr id="30" name="文本框 5"/>
            <p:cNvSpPr txBox="1"/>
            <p:nvPr/>
          </p:nvSpPr>
          <p:spPr>
            <a:xfrm>
              <a:off x="1102849" y="2479657"/>
              <a:ext cx="9486506" cy="1200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若方阵    可逆，可以用下面的方法求得             的解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0925019"/>
                </p:ext>
              </p:extLst>
            </p:nvPr>
          </p:nvGraphicFramePr>
          <p:xfrm>
            <a:off x="3080600" y="2479657"/>
            <a:ext cx="352159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6" name="Equation" r:id="rId7" imgW="152280" imgH="164880" progId="Equation.DSMT4">
                    <p:embed/>
                  </p:oleObj>
                </mc:Choice>
                <mc:Fallback>
                  <p:oleObj name="Equation" r:id="rId7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0600" y="2479657"/>
                          <a:ext cx="352159" cy="415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0751374"/>
                </p:ext>
              </p:extLst>
            </p:nvPr>
          </p:nvGraphicFramePr>
          <p:xfrm>
            <a:off x="8163146" y="2456515"/>
            <a:ext cx="1137530" cy="415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7" name="Equation" r:id="rId9" imgW="520560" imgH="164880" progId="Equation.DSMT4">
                    <p:embed/>
                  </p:oleObj>
                </mc:Choice>
                <mc:Fallback>
                  <p:oleObj name="Equation" r:id="rId9" imgW="520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3146" y="2456515"/>
                          <a:ext cx="1137530" cy="415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19998" y="4327328"/>
            <a:ext cx="9803649" cy="1323439"/>
            <a:chOff x="1281944" y="4449778"/>
            <a:chExt cx="9486506" cy="1323439"/>
          </a:xfrm>
        </p:grpSpPr>
        <p:sp>
          <p:nvSpPr>
            <p:cNvPr id="31" name="文本框 5"/>
            <p:cNvSpPr txBox="1"/>
            <p:nvPr/>
          </p:nvSpPr>
          <p:spPr>
            <a:xfrm>
              <a:off x="1281944" y="4449778"/>
              <a:ext cx="9486506" cy="13234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若方阵    可逆，可以用下面的方法求得            的解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4774206"/>
                </p:ext>
              </p:extLst>
            </p:nvPr>
          </p:nvGraphicFramePr>
          <p:xfrm>
            <a:off x="3082027" y="4449778"/>
            <a:ext cx="404332" cy="4770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8" name="Equation" r:id="rId11" imgW="152280" imgH="164880" progId="Equation.DSMT4">
                    <p:embed/>
                  </p:oleObj>
                </mc:Choice>
                <mc:Fallback>
                  <p:oleObj name="Equation" r:id="rId11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027" y="4449778"/>
                          <a:ext cx="404332" cy="4770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9226532"/>
                </p:ext>
              </p:extLst>
            </p:nvPr>
          </p:nvGraphicFramePr>
          <p:xfrm>
            <a:off x="7249475" y="4477375"/>
            <a:ext cx="1117899" cy="429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9" name="Equation" r:id="rId12" imgW="495000" imgH="164880" progId="Equation.DSMT4">
                    <p:embed/>
                  </p:oleObj>
                </mc:Choice>
                <mc:Fallback>
                  <p:oleObj name="Equation" r:id="rId12" imgW="4950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9475" y="4477375"/>
                          <a:ext cx="1117899" cy="429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8C6829FC-4CCE-7B4C-BF5B-641C0FF15A0E}"/>
              </a:ext>
            </a:extLst>
          </p:cNvPr>
          <p:cNvGrpSpPr/>
          <p:nvPr/>
        </p:nvGrpSpPr>
        <p:grpSpPr>
          <a:xfrm>
            <a:off x="105955" y="1660107"/>
            <a:ext cx="9486868" cy="461665"/>
            <a:chOff x="105955" y="1660107"/>
            <a:chExt cx="9486868" cy="461665"/>
          </a:xfrm>
        </p:grpSpPr>
        <p:sp>
          <p:nvSpPr>
            <p:cNvPr id="39" name="文本框 5"/>
            <p:cNvSpPr txBox="1"/>
            <p:nvPr/>
          </p:nvSpPr>
          <p:spPr>
            <a:xfrm>
              <a:off x="105955" y="1660107"/>
              <a:ext cx="9486868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阵方程的解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;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或用初等变列换来求形如           的矩阵方程的解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4" name="对象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0185117"/>
                </p:ext>
              </p:extLst>
            </p:nvPr>
          </p:nvGraphicFramePr>
          <p:xfrm>
            <a:off x="5478115" y="1684366"/>
            <a:ext cx="1059899" cy="4068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0" name="Equation" r:id="rId14" imgW="495000" imgH="164880" progId="Equation.DSMT4">
                    <p:embed/>
                  </p:oleObj>
                </mc:Choice>
                <mc:Fallback>
                  <p:oleObj name="Equation" r:id="rId14" imgW="49500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8115" y="1684366"/>
                          <a:ext cx="1059899" cy="4068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7766533"/>
                </p:ext>
              </p:extLst>
            </p:nvPr>
          </p:nvGraphicFramePr>
          <p:xfrm>
            <a:off x="1671118" y="1684011"/>
            <a:ext cx="400369" cy="40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1" name="Equation" r:id="rId16" imgW="177480" imgH="164880" progId="Equation.DSMT4">
                    <p:embed/>
                  </p:oleObj>
                </mc:Choice>
                <mc:Fallback>
                  <p:oleObj name="Equation" r:id="rId16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118" y="1684011"/>
                          <a:ext cx="400369" cy="404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01952175"/>
                </p:ext>
              </p:extLst>
            </p:nvPr>
          </p:nvGraphicFramePr>
          <p:xfrm>
            <a:off x="8679078" y="1684366"/>
            <a:ext cx="451363" cy="429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2" name="Equation" r:id="rId18" imgW="203040" imgH="177480" progId="Equation.DSMT4">
                    <p:embed/>
                  </p:oleObj>
                </mc:Choice>
                <mc:Fallback>
                  <p:oleObj name="Equation" r:id="rId18" imgW="20304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9078" y="1684366"/>
                          <a:ext cx="451363" cy="429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椭圆 28"/>
          <p:cNvSpPr/>
          <p:nvPr/>
        </p:nvSpPr>
        <p:spPr>
          <a:xfrm>
            <a:off x="1923853" y="2388925"/>
            <a:ext cx="580364" cy="5319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090787" y="4227989"/>
            <a:ext cx="463400" cy="682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8" name="椭圆 47"/>
          <p:cNvSpPr/>
          <p:nvPr/>
        </p:nvSpPr>
        <p:spPr>
          <a:xfrm>
            <a:off x="6364467" y="2325876"/>
            <a:ext cx="1070411" cy="682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6508079" y="4250037"/>
            <a:ext cx="1133625" cy="6829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2156071" y="3008854"/>
            <a:ext cx="3535535" cy="863302"/>
            <a:chOff x="3390412" y="3647304"/>
            <a:chExt cx="4203700" cy="863302"/>
          </a:xfrm>
        </p:grpSpPr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79389490"/>
                </p:ext>
              </p:extLst>
            </p:nvPr>
          </p:nvGraphicFramePr>
          <p:xfrm>
            <a:off x="3390412" y="3707331"/>
            <a:ext cx="4203700" cy="803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3" name="Equation" r:id="rId20" imgW="1739880" imgH="304560" progId="Equation.DSMT4">
                    <p:embed/>
                  </p:oleObj>
                </mc:Choice>
                <mc:Fallback>
                  <p:oleObj name="Equation" r:id="rId20" imgW="17398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412" y="3707331"/>
                          <a:ext cx="4203700" cy="803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769891"/>
                </p:ext>
              </p:extLst>
            </p:nvPr>
          </p:nvGraphicFramePr>
          <p:xfrm>
            <a:off x="4572501" y="3726644"/>
            <a:ext cx="1625062" cy="75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4" name="Equation" r:id="rId22" imgW="393480" imgH="203040" progId="Equation.DSMT4">
                    <p:embed/>
                  </p:oleObj>
                </mc:Choice>
                <mc:Fallback>
                  <p:oleObj name="Equation" r:id="rId22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501" y="3726644"/>
                          <a:ext cx="1625062" cy="759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文本框 2"/>
            <p:cNvSpPr txBox="1"/>
            <p:nvPr/>
          </p:nvSpPr>
          <p:spPr>
            <a:xfrm>
              <a:off x="4281522" y="3647304"/>
              <a:ext cx="242148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</a:t>
              </a:r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初等行变换                                                         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486754" y="4929840"/>
            <a:ext cx="3288828" cy="1323975"/>
            <a:chOff x="3863447" y="5403677"/>
            <a:chExt cx="3832225" cy="1323975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5747016"/>
                </p:ext>
              </p:extLst>
            </p:nvPr>
          </p:nvGraphicFramePr>
          <p:xfrm>
            <a:off x="3863447" y="5403677"/>
            <a:ext cx="3832225" cy="1323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5" name="Equation" r:id="rId24" imgW="1523880" imgH="482400" progId="Equation.DSMT4">
                    <p:embed/>
                  </p:oleObj>
                </mc:Choice>
                <mc:Fallback>
                  <p:oleObj name="Equation" r:id="rId24" imgW="152388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3447" y="5403677"/>
                          <a:ext cx="3832225" cy="1323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8662226"/>
                </p:ext>
              </p:extLst>
            </p:nvPr>
          </p:nvGraphicFramePr>
          <p:xfrm>
            <a:off x="4738487" y="5662881"/>
            <a:ext cx="1625062" cy="75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66" name="Equation" r:id="rId26" imgW="393480" imgH="203040" progId="Equation.DSMT4">
                    <p:embed/>
                  </p:oleObj>
                </mc:Choice>
                <mc:Fallback>
                  <p:oleObj name="Equation" r:id="rId26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8487" y="5662881"/>
                          <a:ext cx="1625062" cy="759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文本框 2"/>
            <p:cNvSpPr txBox="1"/>
            <p:nvPr/>
          </p:nvSpPr>
          <p:spPr>
            <a:xfrm>
              <a:off x="4447508" y="5583541"/>
              <a:ext cx="242148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</a:t>
              </a:r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初等列变换                                                         </a:t>
              </a:r>
            </a:p>
          </p:txBody>
        </p:sp>
      </p:grpSp>
      <p:sp>
        <p:nvSpPr>
          <p:cNvPr id="50" name="文本框 110600">
            <a:extLst>
              <a:ext uri="{FF2B5EF4-FFF2-40B4-BE49-F238E27FC236}">
                <a16:creationId xmlns:a16="http://schemas.microsoft.com/office/drawing/2014/main" id="{1A51C4C1-8A00-4E0B-AFE7-27E03AABC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718" y="3205830"/>
            <a:ext cx="1217613" cy="528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dirty="0">
                <a:ea typeface="隶书" pitchFamily="49" charset="-122"/>
              </a:rPr>
              <a:t>方法</a:t>
            </a:r>
            <a:endParaRPr lang="zh-CN" altLang="en-US" sz="2400" b="0" dirty="0">
              <a:ea typeface="隶书" pitchFamily="49" charset="-122"/>
            </a:endParaRPr>
          </a:p>
        </p:txBody>
      </p:sp>
      <p:sp>
        <p:nvSpPr>
          <p:cNvPr id="55" name="文本框 110600">
            <a:extLst>
              <a:ext uri="{FF2B5EF4-FFF2-40B4-BE49-F238E27FC236}">
                <a16:creationId xmlns:a16="http://schemas.microsoft.com/office/drawing/2014/main" id="{2F15CFC6-C367-4B15-9FB9-4194DC419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72" y="5341269"/>
            <a:ext cx="1217613" cy="528638"/>
          </a:xfrm>
          <a:prstGeom prst="rect">
            <a:avLst/>
          </a:prstGeom>
          <a:solidFill>
            <a:srgbClr val="CCFFFF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/>
            <a:r>
              <a:rPr lang="zh-CN" altLang="en-US">
                <a:ea typeface="隶书" pitchFamily="49" charset="-122"/>
              </a:rPr>
              <a:t>方法</a:t>
            </a:r>
            <a:endParaRPr lang="zh-CN" altLang="en-US" sz="2400" b="0"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13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0" grpId="0" animBg="1"/>
      <p:bldP spid="48" grpId="0" animBg="1"/>
      <p:bldP spid="49" grpId="0" animBg="1"/>
      <p:bldP spid="50" grpId="0" animBg="1"/>
      <p:bldP spid="5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" name="文本框 5"/>
          <p:cNvSpPr txBox="1"/>
          <p:nvPr/>
        </p:nvSpPr>
        <p:spPr>
          <a:xfrm>
            <a:off x="840498" y="3193780"/>
            <a:ext cx="1210856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45926" y="3177990"/>
            <a:ext cx="1351898" cy="647776"/>
            <a:chOff x="2126464" y="3231749"/>
            <a:chExt cx="1802530" cy="647776"/>
          </a:xfrm>
        </p:grpSpPr>
        <p:sp>
          <p:nvSpPr>
            <p:cNvPr id="18" name="文本框 5"/>
            <p:cNvSpPr txBox="1"/>
            <p:nvPr/>
          </p:nvSpPr>
          <p:spPr>
            <a:xfrm>
              <a:off x="2126464" y="3307721"/>
              <a:ext cx="1226333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构造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8872178"/>
                </p:ext>
              </p:extLst>
            </p:nvPr>
          </p:nvGraphicFramePr>
          <p:xfrm>
            <a:off x="3065292" y="3231749"/>
            <a:ext cx="863702" cy="647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4" name="Equation" r:id="rId3" imgW="406080" imgH="279360" progId="Equation.DSMT4">
                    <p:embed/>
                  </p:oleObj>
                </mc:Choice>
                <mc:Fallback>
                  <p:oleObj name="Equation" r:id="rId3" imgW="4060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292" y="3231749"/>
                          <a:ext cx="863702" cy="6477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文本框 5"/>
          <p:cNvSpPr txBox="1"/>
          <p:nvPr/>
        </p:nvSpPr>
        <p:spPr>
          <a:xfrm>
            <a:off x="839531" y="1241215"/>
            <a:ext cx="868938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5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37E0F310-DC53-4E91-BC65-1F474CB06544}"/>
              </a:ext>
            </a:extLst>
          </p:cNvPr>
          <p:cNvGrpSpPr/>
          <p:nvPr/>
        </p:nvGrpSpPr>
        <p:grpSpPr>
          <a:xfrm>
            <a:off x="602465" y="840042"/>
            <a:ext cx="8293093" cy="1975944"/>
            <a:chOff x="602465" y="840042"/>
            <a:chExt cx="8293093" cy="1975944"/>
          </a:xfrm>
        </p:grpSpPr>
        <p:sp>
          <p:nvSpPr>
            <p:cNvPr id="16389" name="文本框 5"/>
            <p:cNvSpPr txBox="1"/>
            <p:nvPr/>
          </p:nvSpPr>
          <p:spPr>
            <a:xfrm>
              <a:off x="602465" y="1184770"/>
              <a:ext cx="6637368" cy="16312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已知矩阵                                  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     且满足           ，试求矩阵    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.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对象 5"/>
                <p:cNvSpPr txBox="1"/>
                <p:nvPr/>
              </p:nvSpPr>
              <p:spPr bwMode="auto">
                <a:xfrm>
                  <a:off x="2484270" y="840042"/>
                  <a:ext cx="3945582" cy="185616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6" name="对象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4270" y="840042"/>
                  <a:ext cx="3945582" cy="185616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" name="对象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00321328"/>
                    </p:ext>
                  </p:extLst>
                </p:nvPr>
              </p:nvGraphicFramePr>
              <p:xfrm>
                <a:off x="2658925" y="2353787"/>
                <a:ext cx="1155978" cy="42026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65" name="Equation" r:id="rId6" imgW="520474" imgH="165028" progId="Equation.DSMT4">
                        <p:embed/>
                      </p:oleObj>
                    </mc:Choice>
                    <mc:Fallback>
                      <p:oleObj name="Equation" r:id="rId6" imgW="520474" imgH="16502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58925" y="2353787"/>
                              <a:ext cx="1155978" cy="4202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" name="对象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00321328"/>
                    </p:ext>
                  </p:extLst>
                </p:nvPr>
              </p:nvGraphicFramePr>
              <p:xfrm>
                <a:off x="2658925" y="2353787"/>
                <a:ext cx="1155978" cy="42026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65" name="Equation" r:id="rId6" imgW="520474" imgH="165028" progId="Equation.DSMT4">
                        <p:embed/>
                      </p:oleObj>
                    </mc:Choice>
                    <mc:Fallback>
                      <p:oleObj name="Equation" r:id="rId6" imgW="520474" imgH="165028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58925" y="2353787"/>
                              <a:ext cx="1155978" cy="42026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9" name="对象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76809909"/>
                    </p:ext>
                  </p:extLst>
                </p:nvPr>
              </p:nvGraphicFramePr>
              <p:xfrm>
                <a:off x="5154905" y="2353671"/>
                <a:ext cx="459008" cy="4212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66" name="Equation" r:id="rId8" imgW="177492" imgH="164814" progId="Equation.DSMT4">
                        <p:embed/>
                      </p:oleObj>
                    </mc:Choice>
                    <mc:Fallback>
                      <p:oleObj name="Equation" r:id="rId8" imgW="177492" imgH="16481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54905" y="2353671"/>
                              <a:ext cx="459008" cy="421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9" name="对象 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76809909"/>
                    </p:ext>
                  </p:extLst>
                </p:nvPr>
              </p:nvGraphicFramePr>
              <p:xfrm>
                <a:off x="5154905" y="2353671"/>
                <a:ext cx="459008" cy="4212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6666" name="Equation" r:id="rId8" imgW="177492" imgH="164814" progId="Equation.DSMT4">
                        <p:embed/>
                      </p:oleObj>
                    </mc:Choice>
                    <mc:Fallback>
                      <p:oleObj name="Equation" r:id="rId8" imgW="177492" imgH="164814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154905" y="2353671"/>
                              <a:ext cx="459008" cy="421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对象 11"/>
                <p:cNvSpPr txBox="1"/>
                <p:nvPr/>
              </p:nvSpPr>
              <p:spPr bwMode="auto">
                <a:xfrm>
                  <a:off x="5411313" y="854733"/>
                  <a:ext cx="3484245" cy="18267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2" name="对象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11313" y="854733"/>
                  <a:ext cx="3484245" cy="182677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/>
          <p:cNvGrpSpPr/>
          <p:nvPr/>
        </p:nvGrpSpPr>
        <p:grpSpPr>
          <a:xfrm>
            <a:off x="2131998" y="4130676"/>
            <a:ext cx="4421203" cy="1760032"/>
            <a:chOff x="2842663" y="4130676"/>
            <a:chExt cx="5894937" cy="1760032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12541615"/>
                </p:ext>
              </p:extLst>
            </p:nvPr>
          </p:nvGraphicFramePr>
          <p:xfrm>
            <a:off x="2842663" y="4130676"/>
            <a:ext cx="5894937" cy="1760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name="Equation" r:id="rId11" imgW="1955520" imgH="711000" progId="Equation.DSMT4">
                    <p:embed/>
                  </p:oleObj>
                </mc:Choice>
                <mc:Fallback>
                  <p:oleObj name="Equation" r:id="rId11" imgW="1955520" imgH="711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2663" y="4130676"/>
                          <a:ext cx="5894937" cy="1760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6" name="直接连接符 25"/>
            <p:cNvCxnSpPr/>
            <p:nvPr/>
          </p:nvCxnSpPr>
          <p:spPr>
            <a:xfrm flipH="1">
              <a:off x="6649157" y="4305823"/>
              <a:ext cx="1" cy="1440222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椭圆 26"/>
          <p:cNvSpPr/>
          <p:nvPr/>
        </p:nvSpPr>
        <p:spPr>
          <a:xfrm>
            <a:off x="3360611" y="4151827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65226" y="4602600"/>
            <a:ext cx="860822" cy="618595"/>
            <a:chOff x="10437813" y="5372100"/>
            <a:chExt cx="1147762" cy="618595"/>
          </a:xfrm>
        </p:grpSpPr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43865378"/>
                </p:ext>
              </p:extLst>
            </p:nvPr>
          </p:nvGraphicFramePr>
          <p:xfrm>
            <a:off x="10437813" y="5372100"/>
            <a:ext cx="1147762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8" name="Equation" r:id="rId13" imgW="634680" imgH="241200" progId="Equation.DSMT4">
                    <p:embed/>
                  </p:oleObj>
                </mc:Choice>
                <mc:Fallback>
                  <p:oleObj name="Equation" r:id="rId13" imgW="6346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7813" y="5372100"/>
                          <a:ext cx="1147762" cy="436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对象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5426667"/>
                </p:ext>
              </p:extLst>
            </p:nvPr>
          </p:nvGraphicFramePr>
          <p:xfrm>
            <a:off x="10500783" y="5481107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9" name="Equation" r:id="rId15" imgW="393480" imgH="203040" progId="Equation.DSMT4">
                    <p:embed/>
                  </p:oleObj>
                </mc:Choice>
                <mc:Fallback>
                  <p:oleObj name="Equation" r:id="rId15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00783" y="5481107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3244454" y="3048298"/>
            <a:ext cx="4220036" cy="868066"/>
            <a:chOff x="4325938" y="3048297"/>
            <a:chExt cx="3944937" cy="868066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3238847"/>
                </p:ext>
              </p:extLst>
            </p:nvPr>
          </p:nvGraphicFramePr>
          <p:xfrm>
            <a:off x="4325938" y="3160713"/>
            <a:ext cx="3944937" cy="755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name="Equation" r:id="rId17" imgW="1739880" imgH="304560" progId="Equation.DSMT4">
                    <p:embed/>
                  </p:oleObj>
                </mc:Choice>
                <mc:Fallback>
                  <p:oleObj name="Equation" r:id="rId17" imgW="1739880" imgH="304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5938" y="3160713"/>
                          <a:ext cx="3944937" cy="755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2061524"/>
                </p:ext>
              </p:extLst>
            </p:nvPr>
          </p:nvGraphicFramePr>
          <p:xfrm>
            <a:off x="5406631" y="3119552"/>
            <a:ext cx="1625062" cy="759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19" imgW="393480" imgH="203040" progId="Equation.DSMT4">
                    <p:embed/>
                  </p:oleObj>
                </mc:Choice>
                <mc:Fallback>
                  <p:oleObj name="Equation" r:id="rId19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6631" y="3119552"/>
                          <a:ext cx="1625062" cy="759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文本框 2"/>
            <p:cNvSpPr txBox="1"/>
            <p:nvPr/>
          </p:nvSpPr>
          <p:spPr>
            <a:xfrm>
              <a:off x="5227953" y="3048297"/>
              <a:ext cx="2421482" cy="4616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fontAlgn="ctr">
                <a:lnSpc>
                  <a:spcPct val="150000"/>
                </a:lnSpc>
              </a:pPr>
              <a:r>
                <a:rPr lang="zh-CN" altLang="en-US" sz="12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       </a:t>
              </a:r>
              <a:r>
                <a:rPr lang="zh-CN" altLang="en-US" sz="1600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初等行变换  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644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430690"/>
              </p:ext>
            </p:extLst>
          </p:nvPr>
        </p:nvGraphicFramePr>
        <p:xfrm>
          <a:off x="1747619" y="3823263"/>
          <a:ext cx="1960959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3" imgW="1143000" imgH="914400" progId="Equation.DSMT4">
                  <p:embed/>
                </p:oleObj>
              </mc:Choice>
              <mc:Fallback>
                <p:oleObj name="Equation" r:id="rId3" imgW="11430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7619" y="3823263"/>
                        <a:ext cx="1960959" cy="209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691174"/>
              </p:ext>
            </p:extLst>
          </p:nvPr>
        </p:nvGraphicFramePr>
        <p:xfrm>
          <a:off x="4620846" y="3796451"/>
          <a:ext cx="1659152" cy="2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5" imgW="927000" imgH="914400" progId="Equation.DSMT4">
                  <p:embed/>
                </p:oleObj>
              </mc:Choice>
              <mc:Fallback>
                <p:oleObj name="Equation" r:id="rId5" imgW="9270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0846" y="3796451"/>
                        <a:ext cx="1659152" cy="2181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701913" y="828040"/>
            <a:ext cx="23967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行阶梯形矩阵</a:t>
            </a:r>
          </a:p>
        </p:txBody>
      </p:sp>
      <p:sp>
        <p:nvSpPr>
          <p:cNvPr id="73733" name="矩形 73732"/>
          <p:cNvSpPr/>
          <p:nvPr/>
        </p:nvSpPr>
        <p:spPr>
          <a:xfrm>
            <a:off x="701913" y="1363152"/>
            <a:ext cx="7854946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）若既有零行（元素全为零的行）又有非零行，则零行位于非零行的下方；</a:t>
            </a:r>
          </a:p>
        </p:txBody>
      </p:sp>
      <p:sp>
        <p:nvSpPr>
          <p:cNvPr id="73735" name="矩形 73734"/>
          <p:cNvSpPr/>
          <p:nvPr/>
        </p:nvSpPr>
        <p:spPr>
          <a:xfrm>
            <a:off x="701913" y="2466814"/>
            <a:ext cx="7436222" cy="1200329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lstStyle/>
          <a:p>
            <a:pPr algn="l">
              <a:lnSpc>
                <a:spcPct val="150000"/>
              </a:lnSpc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）各非零行的首个非零元素（从左到右的第一个不为零的元素）的列标随行标的增大而严格增大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46" name="直接连接符 45"/>
          <p:cNvSpPr/>
          <p:nvPr/>
        </p:nvSpPr>
        <p:spPr>
          <a:xfrm>
            <a:off x="1900293" y="3935199"/>
            <a:ext cx="476" cy="3714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8" name="直接连接符 47"/>
          <p:cNvSpPr/>
          <p:nvPr/>
        </p:nvSpPr>
        <p:spPr>
          <a:xfrm>
            <a:off x="1900292" y="4306674"/>
            <a:ext cx="331992" cy="63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" name="直接连接符 48"/>
          <p:cNvSpPr/>
          <p:nvPr/>
        </p:nvSpPr>
        <p:spPr>
          <a:xfrm>
            <a:off x="2232285" y="4306039"/>
            <a:ext cx="476" cy="50355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" name="直接连接符 49"/>
          <p:cNvSpPr/>
          <p:nvPr/>
        </p:nvSpPr>
        <p:spPr>
          <a:xfrm>
            <a:off x="2610002" y="4812134"/>
            <a:ext cx="0" cy="50355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" name="直接连接符 50"/>
          <p:cNvSpPr/>
          <p:nvPr/>
        </p:nvSpPr>
        <p:spPr>
          <a:xfrm>
            <a:off x="2957236" y="5315689"/>
            <a:ext cx="0" cy="50355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" name="直接连接符 51"/>
          <p:cNvSpPr/>
          <p:nvPr/>
        </p:nvSpPr>
        <p:spPr>
          <a:xfrm>
            <a:off x="2232761" y="4808959"/>
            <a:ext cx="377242" cy="317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" name="直接连接符 52"/>
          <p:cNvSpPr/>
          <p:nvPr/>
        </p:nvSpPr>
        <p:spPr>
          <a:xfrm>
            <a:off x="2610001" y="5314418"/>
            <a:ext cx="347234" cy="127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" name="直接连接符 53"/>
          <p:cNvSpPr/>
          <p:nvPr/>
        </p:nvSpPr>
        <p:spPr>
          <a:xfrm flipV="1">
            <a:off x="2957236" y="5819243"/>
            <a:ext cx="359797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" name="直接连接符 54"/>
          <p:cNvSpPr/>
          <p:nvPr/>
        </p:nvSpPr>
        <p:spPr>
          <a:xfrm>
            <a:off x="4802609" y="4372396"/>
            <a:ext cx="256916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6" name="直接连接符 55"/>
          <p:cNvSpPr/>
          <p:nvPr/>
        </p:nvSpPr>
        <p:spPr>
          <a:xfrm>
            <a:off x="5450397" y="4372397"/>
            <a:ext cx="0" cy="50482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" name="直接连接符 56"/>
          <p:cNvSpPr/>
          <p:nvPr/>
        </p:nvSpPr>
        <p:spPr>
          <a:xfrm>
            <a:off x="5450397" y="4877221"/>
            <a:ext cx="43201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" name="直接连接符 57"/>
          <p:cNvSpPr/>
          <p:nvPr/>
        </p:nvSpPr>
        <p:spPr>
          <a:xfrm>
            <a:off x="5882415" y="4877221"/>
            <a:ext cx="0" cy="43180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" name="直接连接符 58"/>
          <p:cNvSpPr/>
          <p:nvPr/>
        </p:nvSpPr>
        <p:spPr>
          <a:xfrm>
            <a:off x="5882415" y="5309021"/>
            <a:ext cx="269118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" name="直接连接符 59"/>
          <p:cNvSpPr/>
          <p:nvPr/>
        </p:nvSpPr>
        <p:spPr>
          <a:xfrm>
            <a:off x="4802609" y="3863761"/>
            <a:ext cx="0" cy="508635"/>
          </a:xfrm>
          <a:prstGeom prst="line">
            <a:avLst/>
          </a:prstGeom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4" name="直接连接符 3"/>
          <p:cNvCxnSpPr>
            <a:endCxn id="56" idx="0"/>
          </p:cNvCxnSpPr>
          <p:nvPr/>
        </p:nvCxnSpPr>
        <p:spPr>
          <a:xfrm>
            <a:off x="4802608" y="4372396"/>
            <a:ext cx="647789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89122" y="6061109"/>
            <a:ext cx="796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任何矩阵都可以通过单纯的初等行变换化成行阶梯形矩阵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0821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3733" grpId="0"/>
      <p:bldP spid="73735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椭圆 31"/>
          <p:cNvSpPr/>
          <p:nvPr/>
        </p:nvSpPr>
        <p:spPr>
          <a:xfrm>
            <a:off x="3535499" y="147635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932105" y="790576"/>
            <a:ext cx="4976692" cy="1908278"/>
            <a:chOff x="2576139" y="790576"/>
            <a:chExt cx="6635589" cy="1908278"/>
          </a:xfrm>
        </p:grpSpPr>
        <p:grpSp>
          <p:nvGrpSpPr>
            <p:cNvPr id="11" name="组合 10"/>
            <p:cNvGrpSpPr/>
            <p:nvPr/>
          </p:nvGrpSpPr>
          <p:grpSpPr>
            <a:xfrm>
              <a:off x="3775814" y="790576"/>
              <a:ext cx="5435914" cy="1908278"/>
              <a:chOff x="4272530" y="790576"/>
              <a:chExt cx="5435914" cy="1908278"/>
            </a:xfrm>
          </p:grpSpPr>
          <p:graphicFrame>
            <p:nvGraphicFramePr>
              <p:cNvPr id="14" name="对象 1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4770511"/>
                  </p:ext>
                </p:extLst>
              </p:nvPr>
            </p:nvGraphicFramePr>
            <p:xfrm>
              <a:off x="4272530" y="790576"/>
              <a:ext cx="5435914" cy="19082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94" name="Equation" r:id="rId3" imgW="1663560" imgH="711000" progId="Equation.DSMT4">
                      <p:embed/>
                    </p:oleObj>
                  </mc:Choice>
                  <mc:Fallback>
                    <p:oleObj name="Equation" r:id="rId3" imgW="1663560" imgH="71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530" y="790576"/>
                            <a:ext cx="5435914" cy="19082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0" name="直接连接符 29"/>
              <p:cNvCxnSpPr/>
              <p:nvPr/>
            </p:nvCxnSpPr>
            <p:spPr>
              <a:xfrm flipH="1">
                <a:off x="6908805" y="907063"/>
                <a:ext cx="11288" cy="1711960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/>
            <p:cNvGrpSpPr/>
            <p:nvPr/>
          </p:nvGrpSpPr>
          <p:grpSpPr>
            <a:xfrm>
              <a:off x="2576139" y="1305807"/>
              <a:ext cx="1147763" cy="619125"/>
              <a:chOff x="8620125" y="4602163"/>
              <a:chExt cx="1147763" cy="619125"/>
            </a:xfrm>
          </p:grpSpPr>
          <p:graphicFrame>
            <p:nvGraphicFramePr>
              <p:cNvPr id="18" name="对象 1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8030022"/>
                  </p:ext>
                </p:extLst>
              </p:nvPr>
            </p:nvGraphicFramePr>
            <p:xfrm>
              <a:off x="8620125" y="4602163"/>
              <a:ext cx="1147763" cy="4365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95" name="Equation" r:id="rId5" imgW="634680" imgH="241200" progId="Equation.DSMT4">
                      <p:embed/>
                    </p:oleObj>
                  </mc:Choice>
                  <mc:Fallback>
                    <p:oleObj name="Equation" r:id="rId5" imgW="634680" imgH="2412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20125" y="4602163"/>
                            <a:ext cx="1147763" cy="4365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15814252"/>
                  </p:ext>
                </p:extLst>
              </p:nvPr>
            </p:nvGraphicFramePr>
            <p:xfrm>
              <a:off x="8683625" y="4711700"/>
              <a:ext cx="984250" cy="509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96" name="Equation" r:id="rId7" imgW="393480" imgH="203040" progId="Equation.DSMT4">
                      <p:embed/>
                    </p:oleObj>
                  </mc:Choice>
                  <mc:Fallback>
                    <p:oleObj name="Equation" r:id="rId7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83625" y="4711700"/>
                            <a:ext cx="984250" cy="509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9" name="组合 38"/>
          <p:cNvGrpSpPr/>
          <p:nvPr/>
        </p:nvGrpSpPr>
        <p:grpSpPr>
          <a:xfrm>
            <a:off x="6919146" y="1303339"/>
            <a:ext cx="738188" cy="579251"/>
            <a:chOff x="9451308" y="2206458"/>
            <a:chExt cx="984250" cy="579251"/>
          </a:xfrm>
        </p:grpSpPr>
        <p:graphicFrame>
          <p:nvGraphicFramePr>
            <p:cNvPr id="37" name="对象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3433351"/>
                </p:ext>
              </p:extLst>
            </p:nvPr>
          </p:nvGraphicFramePr>
          <p:xfrm>
            <a:off x="9451308" y="2276121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7" name="Equation" r:id="rId9" imgW="393480" imgH="203040" progId="Equation.DSMT4">
                    <p:embed/>
                  </p:oleObj>
                </mc:Choice>
                <mc:Fallback>
                  <p:oleObj name="Equation" r:id="rId9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51308" y="2276121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73120877"/>
                </p:ext>
              </p:extLst>
            </p:nvPr>
          </p:nvGraphicFramePr>
          <p:xfrm>
            <a:off x="9555518" y="2206458"/>
            <a:ext cx="687387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8" name="Equation" r:id="rId11" imgW="380880" imgH="228600" progId="Equation.DSMT4">
                    <p:embed/>
                  </p:oleObj>
                </mc:Choice>
                <mc:Fallback>
                  <p:oleObj name="Equation" r:id="rId11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55518" y="2206458"/>
                          <a:ext cx="687387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" name="组合 42"/>
          <p:cNvGrpSpPr/>
          <p:nvPr/>
        </p:nvGrpSpPr>
        <p:grpSpPr>
          <a:xfrm>
            <a:off x="1932104" y="3533247"/>
            <a:ext cx="4993629" cy="1964442"/>
            <a:chOff x="3385190" y="3533247"/>
            <a:chExt cx="6526456" cy="1854789"/>
          </a:xfrm>
        </p:grpSpPr>
        <p:grpSp>
          <p:nvGrpSpPr>
            <p:cNvPr id="23" name="组合 22"/>
            <p:cNvGrpSpPr/>
            <p:nvPr/>
          </p:nvGrpSpPr>
          <p:grpSpPr>
            <a:xfrm>
              <a:off x="4560398" y="3533247"/>
              <a:ext cx="5351248" cy="1854789"/>
              <a:chOff x="4079176" y="3533247"/>
              <a:chExt cx="5351248" cy="1854789"/>
            </a:xfrm>
          </p:grpSpPr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87608563"/>
                  </p:ext>
                </p:extLst>
              </p:nvPr>
            </p:nvGraphicFramePr>
            <p:xfrm>
              <a:off x="4079176" y="3533247"/>
              <a:ext cx="5351248" cy="18547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99" name="Equation" r:id="rId13" imgW="1752480" imgH="711000" progId="Equation.DSMT4">
                      <p:embed/>
                    </p:oleObj>
                  </mc:Choice>
                  <mc:Fallback>
                    <p:oleObj name="Equation" r:id="rId13" imgW="1752480" imgH="71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9176" y="3533247"/>
                            <a:ext cx="5351248" cy="18547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1" name="直接连接符 30"/>
              <p:cNvCxnSpPr/>
              <p:nvPr/>
            </p:nvCxnSpPr>
            <p:spPr>
              <a:xfrm flipH="1">
                <a:off x="6580980" y="3566419"/>
                <a:ext cx="1" cy="1761937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3385190" y="4062853"/>
              <a:ext cx="984250" cy="578032"/>
              <a:chOff x="2990075" y="4085431"/>
              <a:chExt cx="984250" cy="578032"/>
            </a:xfrm>
          </p:grpSpPr>
          <p:graphicFrame>
            <p:nvGraphicFramePr>
              <p:cNvPr id="40" name="对象 3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2321476"/>
                  </p:ext>
                </p:extLst>
              </p:nvPr>
            </p:nvGraphicFramePr>
            <p:xfrm>
              <a:off x="2990075" y="4153876"/>
              <a:ext cx="984250" cy="509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0" name="Equation" r:id="rId15" imgW="393480" imgH="203040" progId="Equation.DSMT4">
                      <p:embed/>
                    </p:oleObj>
                  </mc:Choice>
                  <mc:Fallback>
                    <p:oleObj name="Equation" r:id="rId15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90075" y="4153876"/>
                            <a:ext cx="984250" cy="5095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对象 4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61251335"/>
                  </p:ext>
                </p:extLst>
              </p:nvPr>
            </p:nvGraphicFramePr>
            <p:xfrm>
              <a:off x="3094699" y="4085431"/>
              <a:ext cx="687794" cy="412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701" name="Equation" r:id="rId17" imgW="380880" imgH="228600" progId="Equation.DSMT4">
                      <p:embed/>
                    </p:oleObj>
                  </mc:Choice>
                  <mc:Fallback>
                    <p:oleObj name="Equation" r:id="rId17" imgW="380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4699" y="4085431"/>
                            <a:ext cx="687794" cy="412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1" name="组合 50"/>
          <p:cNvGrpSpPr/>
          <p:nvPr/>
        </p:nvGrpSpPr>
        <p:grpSpPr>
          <a:xfrm>
            <a:off x="6892788" y="4109170"/>
            <a:ext cx="825103" cy="822145"/>
            <a:chOff x="9653233" y="3002847"/>
            <a:chExt cx="1100137" cy="822145"/>
          </a:xfrm>
        </p:grpSpPr>
        <p:graphicFrame>
          <p:nvGraphicFramePr>
            <p:cNvPr id="48" name="对象 4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7798981"/>
                </p:ext>
              </p:extLst>
            </p:nvPr>
          </p:nvGraphicFramePr>
          <p:xfrm>
            <a:off x="9704741" y="3058793"/>
            <a:ext cx="984250" cy="509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2" name="Equation" r:id="rId19" imgW="393480" imgH="203040" progId="Equation.DSMT4">
                    <p:embed/>
                  </p:oleObj>
                </mc:Choice>
                <mc:Fallback>
                  <p:oleObj name="Equation" r:id="rId19" imgW="393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4741" y="3058793"/>
                          <a:ext cx="984250" cy="509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7086397"/>
                </p:ext>
              </p:extLst>
            </p:nvPr>
          </p:nvGraphicFramePr>
          <p:xfrm>
            <a:off x="9820275" y="3002847"/>
            <a:ext cx="687388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3" name="Equation" r:id="rId20" imgW="380880" imgH="228600" progId="Equation.DSMT4">
                    <p:embed/>
                  </p:oleObj>
                </mc:Choice>
                <mc:Fallback>
                  <p:oleObj name="Equation" r:id="rId20" imgW="380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0275" y="3002847"/>
                          <a:ext cx="687388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7015684"/>
                </p:ext>
              </p:extLst>
            </p:nvPr>
          </p:nvGraphicFramePr>
          <p:xfrm>
            <a:off x="9653233" y="3410654"/>
            <a:ext cx="110013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4" name="Equation" r:id="rId22" imgW="609480" imgH="228600" progId="Equation.DSMT4">
                    <p:embed/>
                  </p:oleObj>
                </mc:Choice>
                <mc:Fallback>
                  <p:oleObj name="Equation" r:id="rId22" imgW="6094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53233" y="3410654"/>
                          <a:ext cx="1100137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39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513185"/>
              </p:ext>
            </p:extLst>
          </p:nvPr>
        </p:nvGraphicFramePr>
        <p:xfrm>
          <a:off x="2381786" y="3618362"/>
          <a:ext cx="4060031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6" name="Equation" r:id="rId3" imgW="1815840" imgH="711000" progId="Equation.DSMT4">
                  <p:embed/>
                </p:oleObj>
              </mc:Choice>
              <mc:Fallback>
                <p:oleObj name="Equation" r:id="rId3" imgW="1815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786" y="3618362"/>
                        <a:ext cx="4060031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2110825" y="1105959"/>
            <a:ext cx="4766069" cy="1863020"/>
            <a:chOff x="2439286" y="1105959"/>
            <a:chExt cx="6354759" cy="1863020"/>
          </a:xfrm>
        </p:grpSpPr>
        <p:grpSp>
          <p:nvGrpSpPr>
            <p:cNvPr id="6" name="组合 5"/>
            <p:cNvGrpSpPr/>
            <p:nvPr/>
          </p:nvGrpSpPr>
          <p:grpSpPr>
            <a:xfrm>
              <a:off x="3489257" y="1105959"/>
              <a:ext cx="5304788" cy="1863020"/>
              <a:chOff x="3579987" y="1139826"/>
              <a:chExt cx="5214057" cy="1863020"/>
            </a:xfrm>
          </p:grpSpPr>
          <p:graphicFrame>
            <p:nvGraphicFramePr>
              <p:cNvPr id="10" name="对象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848801"/>
                  </p:ext>
                </p:extLst>
              </p:nvPr>
            </p:nvGraphicFramePr>
            <p:xfrm>
              <a:off x="3579987" y="1139826"/>
              <a:ext cx="5214057" cy="18535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7" name="Equation" r:id="rId5" imgW="1688760" imgH="711000" progId="Equation.DSMT4">
                      <p:embed/>
                    </p:oleObj>
                  </mc:Choice>
                  <mc:Fallback>
                    <p:oleObj name="Equation" r:id="rId5" imgW="1688760" imgH="71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9987" y="1139826"/>
                            <a:ext cx="5214057" cy="18535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直接连接符 15"/>
              <p:cNvCxnSpPr/>
              <p:nvPr/>
            </p:nvCxnSpPr>
            <p:spPr>
              <a:xfrm flipH="1">
                <a:off x="5891000" y="1218336"/>
                <a:ext cx="1" cy="1784510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/>
            <p:cNvGrpSpPr/>
            <p:nvPr/>
          </p:nvGrpSpPr>
          <p:grpSpPr>
            <a:xfrm>
              <a:off x="2439286" y="1535290"/>
              <a:ext cx="1100137" cy="822325"/>
              <a:chOff x="9190038" y="4108450"/>
              <a:chExt cx="1100137" cy="822325"/>
            </a:xfrm>
          </p:grpSpPr>
          <p:graphicFrame>
            <p:nvGraphicFramePr>
              <p:cNvPr id="3" name="对象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283964"/>
                  </p:ext>
                </p:extLst>
              </p:nvPr>
            </p:nvGraphicFramePr>
            <p:xfrm>
              <a:off x="9242425" y="4165600"/>
              <a:ext cx="984250" cy="5095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8" name="Equation" r:id="rId7" imgW="393529" imgH="203112" progId="Equation.DSMT4">
                      <p:embed/>
                    </p:oleObj>
                  </mc:Choice>
                  <mc:Fallback>
                    <p:oleObj name="Equation" r:id="rId7" imgW="393529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42425" y="4165600"/>
                            <a:ext cx="984250" cy="5095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" name="对象 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0321203"/>
                  </p:ext>
                </p:extLst>
              </p:nvPr>
            </p:nvGraphicFramePr>
            <p:xfrm>
              <a:off x="9356725" y="4108450"/>
              <a:ext cx="687388" cy="414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09" name="Equation" r:id="rId9" imgW="380880" imgH="228600" progId="Equation.DSMT4">
                      <p:embed/>
                    </p:oleObj>
                  </mc:Choice>
                  <mc:Fallback>
                    <p:oleObj name="Equation" r:id="rId9" imgW="380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56725" y="4108450"/>
                            <a:ext cx="687388" cy="4143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681619"/>
                  </p:ext>
                </p:extLst>
              </p:nvPr>
            </p:nvGraphicFramePr>
            <p:xfrm>
              <a:off x="9190038" y="4516438"/>
              <a:ext cx="1100137" cy="414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0" name="Equation" r:id="rId11" imgW="609480" imgH="228600" progId="Equation.DSMT4">
                      <p:embed/>
                    </p:oleObj>
                  </mc:Choice>
                  <mc:Fallback>
                    <p:oleObj name="Equation" r:id="rId11" imgW="6094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90038" y="4516438"/>
                            <a:ext cx="1100137" cy="4143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2" name="组合 31"/>
          <p:cNvGrpSpPr/>
          <p:nvPr/>
        </p:nvGrpSpPr>
        <p:grpSpPr>
          <a:xfrm>
            <a:off x="2187025" y="3756428"/>
            <a:ext cx="4548804" cy="1870084"/>
            <a:chOff x="2466099" y="3741914"/>
            <a:chExt cx="6065072" cy="1870084"/>
          </a:xfrm>
        </p:grpSpPr>
        <p:grpSp>
          <p:nvGrpSpPr>
            <p:cNvPr id="25" name="组合 24"/>
            <p:cNvGrpSpPr/>
            <p:nvPr/>
          </p:nvGrpSpPr>
          <p:grpSpPr>
            <a:xfrm>
              <a:off x="2466099" y="3741914"/>
              <a:ext cx="6065072" cy="1870084"/>
              <a:chOff x="2641574" y="3741914"/>
              <a:chExt cx="6025163" cy="1870084"/>
            </a:xfrm>
          </p:grpSpPr>
          <p:graphicFrame>
            <p:nvGraphicFramePr>
              <p:cNvPr id="15" name="对象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9363187"/>
                  </p:ext>
                </p:extLst>
              </p:nvPr>
            </p:nvGraphicFramePr>
            <p:xfrm>
              <a:off x="2641574" y="4260850"/>
              <a:ext cx="970585" cy="6667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1" name="Equation" r:id="rId13" imgW="393480" imgH="203040" progId="Equation.DSMT4">
                      <p:embed/>
                    </p:oleObj>
                  </mc:Choice>
                  <mc:Fallback>
                    <p:oleObj name="Equation" r:id="rId13" imgW="39348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1574" y="4260850"/>
                            <a:ext cx="970585" cy="6667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对象 1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1074196"/>
                  </p:ext>
                </p:extLst>
              </p:nvPr>
            </p:nvGraphicFramePr>
            <p:xfrm>
              <a:off x="3739667" y="3741914"/>
              <a:ext cx="4927070" cy="18700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712" name="Equation" r:id="rId15" imgW="1612800" imgH="711000" progId="Equation.DSMT4">
                      <p:embed/>
                    </p:oleObj>
                  </mc:Choice>
                  <mc:Fallback>
                    <p:oleObj name="Equation" r:id="rId15" imgW="1612800" imgH="711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9667" y="3741914"/>
                            <a:ext cx="4927070" cy="18700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8" name="直接连接符 17"/>
              <p:cNvCxnSpPr/>
              <p:nvPr/>
            </p:nvCxnSpPr>
            <p:spPr>
              <a:xfrm>
                <a:off x="5878441" y="3826068"/>
                <a:ext cx="0" cy="1705488"/>
              </a:xfrm>
              <a:prstGeom prst="line">
                <a:avLst/>
              </a:prstGeom>
              <a:ln w="952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7640920"/>
                </p:ext>
              </p:extLst>
            </p:nvPr>
          </p:nvGraphicFramePr>
          <p:xfrm>
            <a:off x="2753641" y="4263799"/>
            <a:ext cx="412750" cy="414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13" name="Equation" r:id="rId17" imgW="228600" imgH="228600" progId="Equation.DSMT4">
                    <p:embed/>
                  </p:oleObj>
                </mc:Choice>
                <mc:Fallback>
                  <p:oleObj name="Equation" r:id="rId17" imgW="2286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3641" y="4263799"/>
                          <a:ext cx="412750" cy="414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3912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D12D69A-A4A3-D848-9886-07511BF23F47}"/>
              </a:ext>
            </a:extLst>
          </p:cNvPr>
          <p:cNvSpPr txBox="1"/>
          <p:nvPr/>
        </p:nvSpPr>
        <p:spPr>
          <a:xfrm>
            <a:off x="0" y="1449140"/>
            <a:ext cx="8910084" cy="12618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已知矩阵                            且满足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A 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+ 2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试求矩阵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X</a:t>
            </a:r>
            <a:r>
              <a:rPr lang="zh-CN" altLang="en-US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93F348-2474-BC49-B4BB-99F61742BEDD}"/>
              </a:ext>
            </a:extLst>
          </p:cNvPr>
          <p:cNvSpPr txBox="1"/>
          <p:nvPr/>
        </p:nvSpPr>
        <p:spPr>
          <a:xfrm>
            <a:off x="264144" y="151069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4A120-4A6F-BF45-B41E-0401FE45A642}"/>
                  </a:ext>
                </a:extLst>
              </p:cNvPr>
              <p:cNvSpPr txBox="1"/>
              <p:nvPr/>
            </p:nvSpPr>
            <p:spPr>
              <a:xfrm>
                <a:off x="2349794" y="1171820"/>
                <a:ext cx="2549929" cy="11394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4A120-4A6F-BF45-B41E-0401FE45A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794" y="1171820"/>
                <a:ext cx="2549929" cy="1139414"/>
              </a:xfrm>
              <a:prstGeom prst="rect">
                <a:avLst/>
              </a:prstGeom>
              <a:blipFill>
                <a:blip r:embed="rId2"/>
                <a:stretch>
                  <a:fillRect l="-1980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23C520D9-6840-EB43-8A6D-47B5AC18E441}"/>
              </a:ext>
            </a:extLst>
          </p:cNvPr>
          <p:cNvSpPr txBox="1"/>
          <p:nvPr/>
        </p:nvSpPr>
        <p:spPr>
          <a:xfrm>
            <a:off x="264144" y="364934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BD43581-A626-ED40-A4EF-D15A014B282E}"/>
                  </a:ext>
                </a:extLst>
              </p:cNvPr>
              <p:cNvSpPr/>
              <p:nvPr/>
            </p:nvSpPr>
            <p:spPr>
              <a:xfrm>
                <a:off x="4701581" y="3244521"/>
                <a:ext cx="3603101" cy="12405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kumimoji="1" lang="en-US" altLang="zh-CN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8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zh-CN" sz="28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1" lang="en-US" altLang="zh-CN" sz="28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4BD43581-A626-ED40-A4EF-D15A014B28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581" y="3244521"/>
                <a:ext cx="3603101" cy="1240532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>
            <a:extLst>
              <a:ext uri="{FF2B5EF4-FFF2-40B4-BE49-F238E27FC236}">
                <a16:creationId xmlns:a16="http://schemas.microsoft.com/office/drawing/2014/main" id="{7E3890D0-FCA0-0642-BC0C-12A3BB8A8D6E}"/>
              </a:ext>
            </a:extLst>
          </p:cNvPr>
          <p:cNvGrpSpPr/>
          <p:nvPr/>
        </p:nvGrpSpPr>
        <p:grpSpPr>
          <a:xfrm>
            <a:off x="1385620" y="3649344"/>
            <a:ext cx="2766967" cy="461665"/>
            <a:chOff x="1385619" y="3107084"/>
            <a:chExt cx="276696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AF2623-093C-F04D-9311-7AC7564122CB}"/>
                    </a:ext>
                  </a:extLst>
                </p:cNvPr>
                <p:cNvSpPr txBox="1"/>
                <p:nvPr/>
              </p:nvSpPr>
              <p:spPr>
                <a:xfrm>
                  <a:off x="2093625" y="3107084"/>
                  <a:ext cx="2058961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kumimoji="1" lang="en-US" altLang="zh-CN" sz="28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  <m:r>
                          <a:rPr kumimoji="1" lang="en-US" altLang="zh-CN" sz="2800" b="1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kumimoji="1" lang="zh-CN" altLang="en-US" sz="2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zh-CN" altLang="en-US" sz="2800" b="1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72AF2623-093C-F04D-9311-7AC756412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25" y="3107084"/>
                  <a:ext cx="2058961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2857" r="-5521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336716B-C872-B141-B19A-E0308CA21AE9}"/>
                </a:ext>
              </a:extLst>
            </p:cNvPr>
            <p:cNvSpPr/>
            <p:nvPr/>
          </p:nvSpPr>
          <p:spPr>
            <a:xfrm>
              <a:off x="1385619" y="3107084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构造</a:t>
              </a:r>
              <a:endParaRPr lang="zh-CN" altLang="en-US" sz="2400" dirty="0"/>
            </a:p>
          </p:txBody>
        </p:sp>
        <p:sp>
          <p:nvSpPr>
            <p:cNvPr id="12" name="直接连接符 169994">
              <a:extLst>
                <a:ext uri="{FF2B5EF4-FFF2-40B4-BE49-F238E27FC236}">
                  <a16:creationId xmlns:a16="http://schemas.microsoft.com/office/drawing/2014/main" id="{D5D150DF-E8D5-FF4C-86EA-F6B2C8B07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9968" y="3181234"/>
              <a:ext cx="1" cy="31674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80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文本框 5"/>
          <p:cNvSpPr txBox="1"/>
          <p:nvPr/>
        </p:nvSpPr>
        <p:spPr>
          <a:xfrm>
            <a:off x="1038611" y="1938194"/>
            <a:ext cx="71148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1.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初等变换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列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变换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5" name="文本框 5"/>
          <p:cNvSpPr txBox="1"/>
          <p:nvPr/>
        </p:nvSpPr>
        <p:spPr>
          <a:xfrm>
            <a:off x="983695" y="1048731"/>
            <a:ext cx="3612356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l"/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四、小结</a:t>
            </a:r>
          </a:p>
        </p:txBody>
      </p:sp>
      <p:sp>
        <p:nvSpPr>
          <p:cNvPr id="37" name="文本框 5"/>
          <p:cNvSpPr txBox="1"/>
          <p:nvPr/>
        </p:nvSpPr>
        <p:spPr>
          <a:xfrm>
            <a:off x="434202" y="2973722"/>
            <a:ext cx="7114880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      用初等变换将矩阵化为行最简形和标准形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.</a:t>
            </a:r>
          </a:p>
        </p:txBody>
      </p:sp>
      <p:sp>
        <p:nvSpPr>
          <p:cNvPr id="11" name="矩形 10"/>
          <p:cNvSpPr/>
          <p:nvPr/>
        </p:nvSpPr>
        <p:spPr>
          <a:xfrm>
            <a:off x="977753" y="4377724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2.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初等矩阵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定义、作用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964929" y="5127651"/>
            <a:ext cx="4487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3. </a:t>
            </a:r>
            <a:r>
              <a:rPr lang="zh-CN" altLang="en-US" sz="2400" b="1" dirty="0">
                <a:latin typeface="+mn-ea"/>
                <a:ea typeface="+mn-ea"/>
              </a:rPr>
              <a:t>利用初等变换求逆矩阵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(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重点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)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A872958-7715-F643-B52D-32C6B9CC2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309" y="3509242"/>
            <a:ext cx="8001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初等变换的逆变换仍为初等变换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且变换类型相同．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F8840E8-F08F-244E-9CD5-F7085A06B810}"/>
                  </a:ext>
                </a:extLst>
              </p:cNvPr>
              <p:cNvSpPr txBox="1"/>
              <p:nvPr/>
            </p:nvSpPr>
            <p:spPr>
              <a:xfrm>
                <a:off x="5575080" y="1623552"/>
                <a:ext cx="2732286" cy="425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↔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F8840E8-F08F-244E-9CD5-F7085A06B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80" y="1623552"/>
                <a:ext cx="2732286" cy="425501"/>
              </a:xfrm>
              <a:prstGeom prst="rect">
                <a:avLst/>
              </a:prstGeom>
              <a:blipFill>
                <a:blip r:embed="rId2"/>
                <a:stretch>
                  <a:fillRect r="-1389"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9D843B-74B6-0A49-AF6F-EB98450B3513}"/>
                  </a:ext>
                </a:extLst>
              </p:cNvPr>
              <p:cNvSpPr txBox="1"/>
              <p:nvPr/>
            </p:nvSpPr>
            <p:spPr>
              <a:xfrm>
                <a:off x="5638455" y="2031385"/>
                <a:ext cx="2222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9D843B-74B6-0A49-AF6F-EB98450B3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455" y="2031385"/>
                <a:ext cx="2222981" cy="369332"/>
              </a:xfrm>
              <a:prstGeom prst="rect">
                <a:avLst/>
              </a:prstGeom>
              <a:blipFill>
                <a:blip r:embed="rId3"/>
                <a:stretch>
                  <a:fillRect r="-11233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E7B6A6-A408-134D-AE85-1589E27D826F}"/>
                  </a:ext>
                </a:extLst>
              </p:cNvPr>
              <p:cNvSpPr txBox="1"/>
              <p:nvPr/>
            </p:nvSpPr>
            <p:spPr>
              <a:xfrm>
                <a:off x="5575080" y="2425483"/>
                <a:ext cx="2893741" cy="425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83E7B6A6-A408-134D-AE85-1589E27D8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080" y="2425483"/>
                <a:ext cx="2893741" cy="425501"/>
              </a:xfrm>
              <a:prstGeom prst="rect">
                <a:avLst/>
              </a:prstGeom>
              <a:blipFill>
                <a:blip r:embed="rId4"/>
                <a:stretch>
                  <a:fillRect b="-26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816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7" grpId="0"/>
      <p:bldP spid="11" grpId="0"/>
      <p:bldP spid="14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396076"/>
              </p:ext>
            </p:extLst>
          </p:nvPr>
        </p:nvGraphicFramePr>
        <p:xfrm>
          <a:off x="2153860" y="3585378"/>
          <a:ext cx="1840773" cy="18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3" imgW="927000" imgH="711000" progId="Equation.DSMT4">
                  <p:embed/>
                </p:oleObj>
              </mc:Choice>
              <mc:Fallback>
                <p:oleObj name="Equation" r:id="rId3" imgW="927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53860" y="3585378"/>
                        <a:ext cx="1840773" cy="188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1252472"/>
              </p:ext>
            </p:extLst>
          </p:nvPr>
        </p:nvGraphicFramePr>
        <p:xfrm>
          <a:off x="4785239" y="3657143"/>
          <a:ext cx="2169643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5" imgW="1143000" imgH="711000" progId="Equation.DSMT4">
                  <p:embed/>
                </p:oleObj>
              </mc:Choice>
              <mc:Fallback>
                <p:oleObj name="Equation" r:id="rId5" imgW="1143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5239" y="3657143"/>
                        <a:ext cx="2169643" cy="18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945859" y="828307"/>
            <a:ext cx="589175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行标准形矩阵（行最简形矩阵）</a:t>
            </a:r>
          </a:p>
        </p:txBody>
      </p:sp>
      <p:sp>
        <p:nvSpPr>
          <p:cNvPr id="74755" name="矩形 74754"/>
          <p:cNvSpPr/>
          <p:nvPr/>
        </p:nvSpPr>
        <p:spPr>
          <a:xfrm>
            <a:off x="1313745" y="1309971"/>
            <a:ext cx="3716179" cy="646331"/>
          </a:xfrm>
          <a:prstGeom prst="rect">
            <a:avLst/>
          </a:prstGeom>
          <a:noFill/>
          <a:ln w="25400">
            <a:noFill/>
          </a:ln>
        </p:spPr>
        <p:txBody>
          <a:bodyPr wrap="square" anchor="t">
            <a:spAutoFit/>
          </a:bodyPr>
          <a:lstStyle/>
          <a:p>
            <a:pPr algn="l" eaLnBrk="1" latinLnBrk="0" hangingPunct="1">
              <a:lnSpc>
                <a:spcPct val="150000"/>
              </a:lnSpc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）行阶梯形矩阵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4757" name="矩形 74756"/>
          <p:cNvSpPr/>
          <p:nvPr/>
        </p:nvSpPr>
        <p:spPr>
          <a:xfrm>
            <a:off x="1313745" y="1955448"/>
            <a:ext cx="5883342" cy="646331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）每个非零行的首个非零元均为“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74758" name="矩形 74757"/>
          <p:cNvSpPr/>
          <p:nvPr/>
        </p:nvSpPr>
        <p:spPr>
          <a:xfrm>
            <a:off x="1313745" y="2619023"/>
            <a:ext cx="6806672" cy="646331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）且这个“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”所在列的其余元素均为“０”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pSp>
        <p:nvGrpSpPr>
          <p:cNvPr id="32" name="组合 31"/>
          <p:cNvGrpSpPr/>
          <p:nvPr/>
        </p:nvGrpSpPr>
        <p:grpSpPr>
          <a:xfrm>
            <a:off x="2694681" y="3644761"/>
            <a:ext cx="1173718" cy="1037752"/>
            <a:chOff x="3087053" y="4207828"/>
            <a:chExt cx="1564957" cy="1037752"/>
          </a:xfrm>
        </p:grpSpPr>
        <p:sp>
          <p:nvSpPr>
            <p:cNvPr id="74780" name="椭圆 74779"/>
            <p:cNvSpPr/>
            <p:nvPr/>
          </p:nvSpPr>
          <p:spPr>
            <a:xfrm>
              <a:off x="3087053" y="4207828"/>
              <a:ext cx="431800" cy="4318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1" name="椭圆 74780"/>
            <p:cNvSpPr/>
            <p:nvPr/>
          </p:nvSpPr>
          <p:spPr>
            <a:xfrm>
              <a:off x="4220210" y="4813780"/>
              <a:ext cx="431800" cy="431800"/>
            </a:xfrm>
            <a:prstGeom prst="ellipse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62297" y="3674133"/>
            <a:ext cx="1242536" cy="1008380"/>
            <a:chOff x="2470" y="5926"/>
            <a:chExt cx="2609" cy="1588"/>
          </a:xfrm>
        </p:grpSpPr>
        <p:sp>
          <p:nvSpPr>
            <p:cNvPr id="74772" name="直接连接符 74771"/>
            <p:cNvSpPr/>
            <p:nvPr/>
          </p:nvSpPr>
          <p:spPr>
            <a:xfrm>
              <a:off x="2470" y="5926"/>
              <a:ext cx="0" cy="795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3" name="直接连接符 74772"/>
            <p:cNvSpPr/>
            <p:nvPr/>
          </p:nvSpPr>
          <p:spPr>
            <a:xfrm flipH="1" flipV="1">
              <a:off x="2470" y="6721"/>
              <a:ext cx="1703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4" name="直接连接符 74773"/>
            <p:cNvSpPr/>
            <p:nvPr/>
          </p:nvSpPr>
          <p:spPr>
            <a:xfrm flipV="1">
              <a:off x="4175" y="7514"/>
              <a:ext cx="905" cy="0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5" name="直接连接符 74774"/>
            <p:cNvSpPr/>
            <p:nvPr/>
          </p:nvSpPr>
          <p:spPr>
            <a:xfrm flipH="1" flipV="1">
              <a:off x="4172" y="6721"/>
              <a:ext cx="0" cy="793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4777" name="组合 74776"/>
          <p:cNvGrpSpPr/>
          <p:nvPr/>
        </p:nvGrpSpPr>
        <p:grpSpPr>
          <a:xfrm>
            <a:off x="6472089" y="3651212"/>
            <a:ext cx="365522" cy="509588"/>
            <a:chOff x="930" y="3612"/>
            <a:chExt cx="307" cy="321"/>
          </a:xfrm>
        </p:grpSpPr>
        <p:sp>
          <p:nvSpPr>
            <p:cNvPr id="74778" name="直接连接符 74777"/>
            <p:cNvSpPr/>
            <p:nvPr/>
          </p:nvSpPr>
          <p:spPr>
            <a:xfrm>
              <a:off x="930" y="3612"/>
              <a:ext cx="0" cy="317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779" name="直接连接符 74778"/>
            <p:cNvSpPr/>
            <p:nvPr/>
          </p:nvSpPr>
          <p:spPr>
            <a:xfrm>
              <a:off x="930" y="3929"/>
              <a:ext cx="307" cy="4"/>
            </a:xfrm>
            <a:prstGeom prst="line">
              <a:avLst/>
            </a:prstGeom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4786" name="椭圆 74785"/>
          <p:cNvSpPr/>
          <p:nvPr/>
        </p:nvSpPr>
        <p:spPr>
          <a:xfrm>
            <a:off x="6513761" y="3741010"/>
            <a:ext cx="323850" cy="431800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7" name="组合 46"/>
          <p:cNvGrpSpPr/>
          <p:nvPr/>
        </p:nvGrpSpPr>
        <p:grpSpPr>
          <a:xfrm>
            <a:off x="2856606" y="3620847"/>
            <a:ext cx="833199" cy="1760220"/>
            <a:chOff x="3302953" y="4135438"/>
            <a:chExt cx="1110932" cy="1760220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3302953" y="4135438"/>
              <a:ext cx="0" cy="17602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4413885" y="4135438"/>
              <a:ext cx="0" cy="176022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直接连接符 63"/>
          <p:cNvCxnSpPr/>
          <p:nvPr/>
        </p:nvCxnSpPr>
        <p:spPr>
          <a:xfrm>
            <a:off x="6654849" y="3663010"/>
            <a:ext cx="0" cy="166931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33458" y="5599444"/>
            <a:ext cx="7967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任何矩阵都可以通过单纯的初等行变换化成行标准形矩阵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942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4755" grpId="0"/>
      <p:bldP spid="74757" grpId="0"/>
      <p:bldP spid="74758" grpId="0"/>
      <p:bldP spid="74786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964157"/>
              </p:ext>
            </p:extLst>
          </p:nvPr>
        </p:nvGraphicFramePr>
        <p:xfrm>
          <a:off x="3446006" y="2865647"/>
          <a:ext cx="1733400" cy="23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name="Equation" r:id="rId3" imgW="914400" imgH="914400" progId="Equation.DSMT4">
                  <p:embed/>
                </p:oleObj>
              </mc:Choice>
              <mc:Fallback>
                <p:oleObj name="Equation" r:id="rId3" imgW="914400" imgH="914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6006" y="2865647"/>
                        <a:ext cx="1733400" cy="231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402588"/>
              </p:ext>
            </p:extLst>
          </p:nvPr>
        </p:nvGraphicFramePr>
        <p:xfrm>
          <a:off x="1338467" y="3175247"/>
          <a:ext cx="1631572" cy="16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Equation" r:id="rId5" imgW="914400" imgH="711000" progId="Equation.DSMT4">
                  <p:embed/>
                </p:oleObj>
              </mc:Choice>
              <mc:Fallback>
                <p:oleObj name="Equation" r:id="rId5" imgW="914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8467" y="3175247"/>
                        <a:ext cx="1631572" cy="16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0" name="文本框 39"/>
          <p:cNvSpPr txBox="1"/>
          <p:nvPr/>
        </p:nvSpPr>
        <p:spPr>
          <a:xfrm>
            <a:off x="1116773" y="1040681"/>
            <a:ext cx="1723549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标准形矩阵</a:t>
            </a:r>
          </a:p>
        </p:txBody>
      </p:sp>
      <p:sp>
        <p:nvSpPr>
          <p:cNvPr id="75779" name="矩形 75778"/>
          <p:cNvSpPr/>
          <p:nvPr/>
        </p:nvSpPr>
        <p:spPr>
          <a:xfrm>
            <a:off x="830075" y="1751343"/>
            <a:ext cx="4067139" cy="461665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 algn="ctr"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）左上角为一个单位阵；</a:t>
            </a:r>
          </a:p>
        </p:txBody>
      </p:sp>
      <p:sp>
        <p:nvSpPr>
          <p:cNvPr id="75781" name="矩形 75780"/>
          <p:cNvSpPr/>
          <p:nvPr/>
        </p:nvSpPr>
        <p:spPr>
          <a:xfrm>
            <a:off x="830075" y="2367122"/>
            <a:ext cx="3231975" cy="461665"/>
          </a:xfrm>
          <a:prstGeom prst="rect">
            <a:avLst/>
          </a:prstGeom>
          <a:noFill/>
          <a:ln w="25400">
            <a:noFill/>
          </a:ln>
        </p:spPr>
        <p:txBody>
          <a:bodyPr wrap="none" anchor="t">
            <a:spAutoFit/>
          </a:bodyPr>
          <a:lstStyle/>
          <a:p>
            <a:pPr algn="ctr">
              <a:buClrTx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）其余元素均为０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5789" name="矩形 75788"/>
          <p:cNvSpPr/>
          <p:nvPr/>
        </p:nvSpPr>
        <p:spPr>
          <a:xfrm>
            <a:off x="1476605" y="3281536"/>
            <a:ext cx="647700" cy="86360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75790" name="矩形 75789"/>
          <p:cNvSpPr/>
          <p:nvPr/>
        </p:nvSpPr>
        <p:spPr>
          <a:xfrm>
            <a:off x="3606196" y="2933978"/>
            <a:ext cx="1403509" cy="212725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75791" name="矩形 75790"/>
          <p:cNvSpPr/>
          <p:nvPr/>
        </p:nvSpPr>
        <p:spPr>
          <a:xfrm>
            <a:off x="5819825" y="3209400"/>
            <a:ext cx="1109663" cy="162369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990537"/>
              </p:ext>
            </p:extLst>
          </p:nvPr>
        </p:nvGraphicFramePr>
        <p:xfrm>
          <a:off x="5655373" y="3105047"/>
          <a:ext cx="2208697" cy="183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Equation" r:id="rId7" imgW="1143000" imgH="711000" progId="Equation.DSMT4">
                  <p:embed/>
                </p:oleObj>
              </mc:Choice>
              <mc:Fallback>
                <p:oleObj name="Equation" r:id="rId7" imgW="11430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55373" y="3105047"/>
                        <a:ext cx="2208697" cy="183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892425"/>
              </p:ext>
            </p:extLst>
          </p:nvPr>
        </p:nvGraphicFramePr>
        <p:xfrm>
          <a:off x="5663816" y="3013247"/>
          <a:ext cx="1026011" cy="2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name="Equation" r:id="rId9" imgW="482400" imgH="711000" progId="Equation.DSMT4">
                  <p:embed/>
                </p:oleObj>
              </mc:Choice>
              <mc:Fallback>
                <p:oleObj name="Equation" r:id="rId9" imgW="482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3816" y="3013247"/>
                        <a:ext cx="1026011" cy="201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/>
          <p:cNvSpPr/>
          <p:nvPr/>
        </p:nvSpPr>
        <p:spPr>
          <a:xfrm>
            <a:off x="5799696" y="3158730"/>
            <a:ext cx="702917" cy="1002371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256283" y="5203270"/>
            <a:ext cx="8582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任何矩阵都可以通过初等行变换、初等列变换化成标准形矩阵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  <a:endParaRPr lang="zh-CN" altLang="en-US" sz="2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84561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75779" grpId="0"/>
      <p:bldP spid="75781" grpId="0"/>
      <p:bldP spid="75791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154860" y="1187142"/>
            <a:ext cx="6599636" cy="2443488"/>
            <a:chOff x="1891030" y="1030344"/>
            <a:chExt cx="8641418" cy="2316125"/>
          </a:xfrm>
        </p:grpSpPr>
        <p:sp>
          <p:nvSpPr>
            <p:cNvPr id="16389" name="文本框 5"/>
            <p:cNvSpPr txBox="1"/>
            <p:nvPr/>
          </p:nvSpPr>
          <p:spPr>
            <a:xfrm>
              <a:off x="1891030" y="1030344"/>
              <a:ext cx="8641418" cy="437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例</a:t>
              </a:r>
              <a:r>
                <a:rPr lang="en-US" altLang="zh-CN" sz="24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1  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用初等变换把下面矩阵化为最简形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7408641"/>
                </p:ext>
              </p:extLst>
            </p:nvPr>
          </p:nvGraphicFramePr>
          <p:xfrm>
            <a:off x="3237241" y="1703406"/>
            <a:ext cx="4006555" cy="164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" name="Equation" r:id="rId3" imgW="1422360" imgH="711000" progId="Equation.DSMT4">
                    <p:embed/>
                  </p:oleObj>
                </mc:Choice>
                <mc:Fallback>
                  <p:oleObj name="Equation" r:id="rId3" imgW="142236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37241" y="1703406"/>
                          <a:ext cx="4006555" cy="1643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文本框 5"/>
          <p:cNvSpPr txBox="1"/>
          <p:nvPr/>
        </p:nvSpPr>
        <p:spPr>
          <a:xfrm>
            <a:off x="1154860" y="3687075"/>
            <a:ext cx="500904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解：</a:t>
            </a:r>
            <a:endParaRPr lang="en-US" altLang="zh-CN" sz="2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756815"/>
              </p:ext>
            </p:extLst>
          </p:nvPr>
        </p:nvGraphicFramePr>
        <p:xfrm>
          <a:off x="2135930" y="4449041"/>
          <a:ext cx="311120" cy="449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930" y="4449041"/>
                        <a:ext cx="311120" cy="449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1173020"/>
              </p:ext>
            </p:extLst>
          </p:nvPr>
        </p:nvGraphicFramePr>
        <p:xfrm>
          <a:off x="3507224" y="3917908"/>
          <a:ext cx="2177654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Equation" r:id="rId7" imgW="1155600" imgH="711000" progId="Equation.DSMT4">
                  <p:embed/>
                </p:oleObj>
              </mc:Choice>
              <mc:Fallback>
                <p:oleObj name="Equation" r:id="rId7" imgW="1155600" imgH="711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7224" y="3917908"/>
                        <a:ext cx="2177654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160225"/>
              </p:ext>
            </p:extLst>
          </p:nvPr>
        </p:nvGraphicFramePr>
        <p:xfrm>
          <a:off x="3495318" y="3917908"/>
          <a:ext cx="2201465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Equation" r:id="rId9" imgW="1168200" imgH="711000" progId="Equation.DSMT4">
                  <p:embed/>
                </p:oleObj>
              </mc:Choice>
              <mc:Fallback>
                <p:oleObj name="Equation" r:id="rId9" imgW="1168200" imgH="7110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318" y="3917908"/>
                        <a:ext cx="2201465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组合 14"/>
          <p:cNvGrpSpPr/>
          <p:nvPr/>
        </p:nvGrpSpPr>
        <p:grpSpPr>
          <a:xfrm>
            <a:off x="2459516" y="3971509"/>
            <a:ext cx="992811" cy="944786"/>
            <a:chOff x="3591983" y="4523847"/>
            <a:chExt cx="984250" cy="754944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0883050"/>
                </p:ext>
              </p:extLst>
            </p:nvPr>
          </p:nvGraphicFramePr>
          <p:xfrm>
            <a:off x="3591983" y="4769203"/>
            <a:ext cx="984250" cy="509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4" name="Equation" r:id="rId11" imgW="393480" imgH="203040" progId="Equation.DSMT4">
                    <p:embed/>
                  </p:oleObj>
                </mc:Choice>
                <mc:Fallback>
                  <p:oleObj name="Equation" r:id="rId11" imgW="393480" imgH="20304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1983" y="4769203"/>
                          <a:ext cx="984250" cy="509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68743141"/>
                </p:ext>
              </p:extLst>
            </p:nvPr>
          </p:nvGraphicFramePr>
          <p:xfrm>
            <a:off x="3640345" y="4523847"/>
            <a:ext cx="79375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5" name="Equation" r:id="rId13" imgW="317160" imgH="215640" progId="Equation.DSMT4">
                    <p:embed/>
                  </p:oleObj>
                </mc:Choice>
                <mc:Fallback>
                  <p:oleObj name="Equation" r:id="rId13" imgW="317160" imgH="21564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345" y="4523847"/>
                          <a:ext cx="79375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776242"/>
              </p:ext>
            </p:extLst>
          </p:nvPr>
        </p:nvGraphicFramePr>
        <p:xfrm>
          <a:off x="2510309" y="4460026"/>
          <a:ext cx="665158" cy="70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Equation" r:id="rId15" imgW="317362" imgH="228501" progId="Equation.DSMT4">
                  <p:embed/>
                </p:oleObj>
              </mc:Choice>
              <mc:Fallback>
                <p:oleObj name="Equation" r:id="rId15" imgW="317362" imgH="228501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0309" y="4460026"/>
                        <a:ext cx="665158" cy="701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椭圆 26"/>
          <p:cNvSpPr/>
          <p:nvPr/>
        </p:nvSpPr>
        <p:spPr>
          <a:xfrm>
            <a:off x="2810404" y="2561851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2821290" y="3055327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8412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75075"/>
              </p:ext>
            </p:extLst>
          </p:nvPr>
        </p:nvGraphicFramePr>
        <p:xfrm>
          <a:off x="1750416" y="1146822"/>
          <a:ext cx="2177654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Equation" r:id="rId3" imgW="1155600" imgH="711000" progId="Equation.DSMT4">
                  <p:embed/>
                </p:oleObj>
              </mc:Choice>
              <mc:Fallback>
                <p:oleObj name="Equation" r:id="rId3" imgW="1155600" imgH="7110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416" y="1146822"/>
                        <a:ext cx="2177654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012007"/>
              </p:ext>
            </p:extLst>
          </p:nvPr>
        </p:nvGraphicFramePr>
        <p:xfrm>
          <a:off x="4998958" y="1100011"/>
          <a:ext cx="2347811" cy="1906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9" name="Equation" r:id="rId5" imgW="1168200" imgH="711000" progId="Equation.DSMT4">
                  <p:embed/>
                </p:oleObj>
              </mc:Choice>
              <mc:Fallback>
                <p:oleObj name="Equation" r:id="rId5" imgW="1168200" imgH="711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8958" y="1100011"/>
                        <a:ext cx="2347811" cy="1906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511846"/>
              </p:ext>
            </p:extLst>
          </p:nvPr>
        </p:nvGraphicFramePr>
        <p:xfrm>
          <a:off x="5811210" y="3158285"/>
          <a:ext cx="2605002" cy="31602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0" name="Equation" r:id="rId7" imgW="1193760" imgH="1218960" progId="Equation.DSMT4">
                  <p:embed/>
                </p:oleObj>
              </mc:Choice>
              <mc:Fallback>
                <p:oleObj name="Equation" r:id="rId7" imgW="1193760" imgH="121896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1210" y="3158285"/>
                        <a:ext cx="2605002" cy="31602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3940630" y="1345463"/>
            <a:ext cx="1156536" cy="984492"/>
            <a:chOff x="4912465" y="1322451"/>
            <a:chExt cx="1220562" cy="984492"/>
          </a:xfrm>
        </p:grpSpPr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7987037"/>
                </p:ext>
              </p:extLst>
            </p:nvPr>
          </p:nvGraphicFramePr>
          <p:xfrm>
            <a:off x="5040947" y="1703540"/>
            <a:ext cx="984250" cy="603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1" name="Equation" r:id="rId9" imgW="393529" imgH="203112" progId="Equation.DSMT4">
                    <p:embed/>
                  </p:oleObj>
                </mc:Choice>
                <mc:Fallback>
                  <p:oleObj name="Equation" r:id="rId9" imgW="393529" imgH="203112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947" y="1703540"/>
                          <a:ext cx="984250" cy="603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7547722"/>
                </p:ext>
              </p:extLst>
            </p:nvPr>
          </p:nvGraphicFramePr>
          <p:xfrm>
            <a:off x="4912465" y="1322451"/>
            <a:ext cx="1220562" cy="743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2" name="Equation" r:id="rId11" imgW="444240" imgH="228600" progId="Equation.DSMT4">
                    <p:embed/>
                  </p:oleObj>
                </mc:Choice>
                <mc:Fallback>
                  <p:oleObj name="Equation" r:id="rId11" imgW="444240" imgH="228600" progId="Equation.DSMT4">
                    <p:embed/>
                    <p:pic>
                      <p:nvPicPr>
                        <p:cNvPr id="0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2465" y="1322451"/>
                          <a:ext cx="1220562" cy="743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4817507" y="3927443"/>
            <a:ext cx="1084544" cy="1615653"/>
            <a:chOff x="5076836" y="3804992"/>
            <a:chExt cx="1051231" cy="1615653"/>
          </a:xfrm>
        </p:grpSpPr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61480040"/>
                </p:ext>
              </p:extLst>
            </p:nvPr>
          </p:nvGraphicFramePr>
          <p:xfrm>
            <a:off x="5076836" y="4171167"/>
            <a:ext cx="1051231" cy="613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3" name="Equation" r:id="rId13" imgW="393529" imgH="203112" progId="Equation.DSMT4">
                    <p:embed/>
                  </p:oleObj>
                </mc:Choice>
                <mc:Fallback>
                  <p:oleObj name="Equation" r:id="rId13" imgW="393529" imgH="203112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6836" y="4171167"/>
                          <a:ext cx="1051231" cy="6138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785456"/>
                </p:ext>
              </p:extLst>
            </p:nvPr>
          </p:nvGraphicFramePr>
          <p:xfrm>
            <a:off x="5290254" y="3804992"/>
            <a:ext cx="523875" cy="760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4" name="Equation" r:id="rId14" imgW="253800" imgH="393480" progId="Equation.DSMT4">
                    <p:embed/>
                  </p:oleObj>
                </mc:Choice>
                <mc:Fallback>
                  <p:oleObj name="Equation" r:id="rId14" imgW="253800" imgH="39348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254" y="3804992"/>
                          <a:ext cx="523875" cy="760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8437829"/>
                </p:ext>
              </p:extLst>
            </p:nvPr>
          </p:nvGraphicFramePr>
          <p:xfrm>
            <a:off x="5167963" y="4633245"/>
            <a:ext cx="758825" cy="787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5" name="Equation" r:id="rId16" imgW="355320" imgH="393480" progId="Equation.DSMT4">
                    <p:embed/>
                  </p:oleObj>
                </mc:Choice>
                <mc:Fallback>
                  <p:oleObj name="Equation" r:id="rId16" imgW="355320" imgH="393480" progId="Equation.DSMT4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7963" y="4633245"/>
                          <a:ext cx="758825" cy="787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" name="组合 38"/>
          <p:cNvGrpSpPr/>
          <p:nvPr/>
        </p:nvGrpSpPr>
        <p:grpSpPr>
          <a:xfrm>
            <a:off x="5136857" y="1680074"/>
            <a:ext cx="1354770" cy="1248193"/>
            <a:chOff x="6460618" y="1641763"/>
            <a:chExt cx="1806360" cy="1248193"/>
          </a:xfrm>
        </p:grpSpPr>
        <p:cxnSp>
          <p:nvCxnSpPr>
            <p:cNvPr id="16" name="肘形连接符 15"/>
            <p:cNvCxnSpPr/>
            <p:nvPr/>
          </p:nvCxnSpPr>
          <p:spPr>
            <a:xfrm>
              <a:off x="6460618" y="1641763"/>
              <a:ext cx="1080360" cy="649881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肘形连接符 35"/>
            <p:cNvCxnSpPr/>
            <p:nvPr/>
          </p:nvCxnSpPr>
          <p:spPr>
            <a:xfrm>
              <a:off x="7204000" y="2291644"/>
              <a:ext cx="1062978" cy="598312"/>
            </a:xfrm>
            <a:prstGeom prst="bentConnector3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组合 30"/>
          <p:cNvGrpSpPr/>
          <p:nvPr/>
        </p:nvGrpSpPr>
        <p:grpSpPr>
          <a:xfrm>
            <a:off x="7650807" y="1095775"/>
            <a:ext cx="549725" cy="1962383"/>
            <a:chOff x="9623870" y="665586"/>
            <a:chExt cx="732966" cy="1962383"/>
          </a:xfrm>
        </p:grpSpPr>
        <p:sp>
          <p:nvSpPr>
            <p:cNvPr id="32" name="文本框 5"/>
            <p:cNvSpPr txBox="1"/>
            <p:nvPr/>
          </p:nvSpPr>
          <p:spPr>
            <a:xfrm>
              <a:off x="9705487" y="688977"/>
              <a:ext cx="651349" cy="19389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行阶梯形矩阵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5" name="线形标注 1 14"/>
            <p:cNvSpPr/>
            <p:nvPr/>
          </p:nvSpPr>
          <p:spPr>
            <a:xfrm>
              <a:off x="9623870" y="665586"/>
              <a:ext cx="689424" cy="1962383"/>
            </a:xfrm>
            <a:prstGeom prst="borderCallout1">
              <a:avLst>
                <a:gd name="adj1" fmla="val 18750"/>
                <a:gd name="adj2" fmla="val -8333"/>
                <a:gd name="adj3" fmla="val 26545"/>
                <a:gd name="adj4" fmla="val -63596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5" name="椭圆 34"/>
          <p:cNvSpPr/>
          <p:nvPr/>
        </p:nvSpPr>
        <p:spPr>
          <a:xfrm>
            <a:off x="2282891" y="238732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文本框 157708"/>
          <p:cNvSpPr txBox="1">
            <a:spLocks noChangeArrowheads="1"/>
          </p:cNvSpPr>
          <p:nvPr/>
        </p:nvSpPr>
        <p:spPr bwMode="auto">
          <a:xfrm>
            <a:off x="197644" y="3714260"/>
            <a:ext cx="4801314" cy="1435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继续进行行变换，使得每个非零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行的首个非零元为“１”，且</a:t>
            </a:r>
            <a:endParaRPr lang="en-US" altLang="zh-CN" sz="24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“１”所在列的其余元素全为零．</a:t>
            </a:r>
          </a:p>
        </p:txBody>
      </p:sp>
    </p:spTree>
    <p:extLst>
      <p:ext uri="{BB962C8B-B14F-4D97-AF65-F5344CB8AC3E}">
        <p14:creationId xmlns:p14="http://schemas.microsoft.com/office/powerpoint/2010/main" val="301491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244409"/>
              </p:ext>
            </p:extLst>
          </p:nvPr>
        </p:nvGraphicFramePr>
        <p:xfrm>
          <a:off x="1279589" y="569915"/>
          <a:ext cx="2115547" cy="28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Equation" r:id="rId3" imgW="1193760" imgH="1218960" progId="Equation.DSMT4">
                  <p:embed/>
                </p:oleObj>
              </mc:Choice>
              <mc:Fallback>
                <p:oleObj name="Equation" r:id="rId3" imgW="1193760" imgH="121896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89" y="569915"/>
                        <a:ext cx="2115547" cy="28819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088367"/>
              </p:ext>
            </p:extLst>
          </p:nvPr>
        </p:nvGraphicFramePr>
        <p:xfrm>
          <a:off x="4413180" y="666046"/>
          <a:ext cx="2073331" cy="2851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Equation" r:id="rId5" imgW="1054080" imgH="1244520" progId="Equation.DSMT4">
                  <p:embed/>
                </p:oleObj>
              </mc:Choice>
              <mc:Fallback>
                <p:oleObj name="Equation" r:id="rId5" imgW="1054080" imgH="12445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180" y="666046"/>
                        <a:ext cx="2073331" cy="28517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51842"/>
              </p:ext>
            </p:extLst>
          </p:nvPr>
        </p:nvGraphicFramePr>
        <p:xfrm>
          <a:off x="4886801" y="3507582"/>
          <a:ext cx="2139985" cy="2814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name="Equation" r:id="rId7" imgW="1104840" imgH="1244520" progId="Equation.DSMT4">
                  <p:embed/>
                </p:oleObj>
              </mc:Choice>
              <mc:Fallback>
                <p:oleObj name="Equation" r:id="rId7" imgW="1104840" imgH="124452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801" y="3507582"/>
                        <a:ext cx="2139985" cy="28140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6909499" y="3959973"/>
            <a:ext cx="2272176" cy="887442"/>
            <a:chOff x="8539267" y="4046882"/>
            <a:chExt cx="2471098" cy="887442"/>
          </a:xfrm>
        </p:grpSpPr>
        <p:sp>
          <p:nvSpPr>
            <p:cNvPr id="20" name="文本框 5"/>
            <p:cNvSpPr txBox="1"/>
            <p:nvPr/>
          </p:nvSpPr>
          <p:spPr>
            <a:xfrm>
              <a:off x="8666823" y="4103327"/>
              <a:ext cx="2343542" cy="8309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行最简形矩阵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椭圆形标注 11"/>
            <p:cNvSpPr/>
            <p:nvPr/>
          </p:nvSpPr>
          <p:spPr>
            <a:xfrm>
              <a:off x="8539267" y="4046882"/>
              <a:ext cx="2421885" cy="612648"/>
            </a:xfrm>
            <a:prstGeom prst="wedgeEllipseCallout">
              <a:avLst>
                <a:gd name="adj1" fmla="val -58123"/>
                <a:gd name="adj2" fmla="val 12699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62053" y="4129627"/>
            <a:ext cx="818737" cy="856505"/>
            <a:chOff x="4609338" y="4216535"/>
            <a:chExt cx="1091649" cy="856505"/>
          </a:xfrm>
        </p:grpSpPr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1397406"/>
                </p:ext>
              </p:extLst>
            </p:nvPr>
          </p:nvGraphicFramePr>
          <p:xfrm>
            <a:off x="4651505" y="4216535"/>
            <a:ext cx="922577" cy="752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1" name="Equation" r:id="rId9" imgW="279360" imgH="228600" progId="Equation.DSMT4">
                    <p:embed/>
                  </p:oleObj>
                </mc:Choice>
                <mc:Fallback>
                  <p:oleObj name="Equation" r:id="rId9" imgW="279360" imgH="2286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505" y="4216535"/>
                          <a:ext cx="922577" cy="7528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8930196"/>
                </p:ext>
              </p:extLst>
            </p:nvPr>
          </p:nvGraphicFramePr>
          <p:xfrm>
            <a:off x="4609338" y="4507847"/>
            <a:ext cx="1091649" cy="565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2" name="Equation" r:id="rId11" imgW="393529" imgH="203112" progId="Equation.DSMT4">
                    <p:embed/>
                  </p:oleObj>
                </mc:Choice>
                <mc:Fallback>
                  <p:oleObj name="Equation" r:id="rId11" imgW="393529" imgH="203112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9338" y="4507847"/>
                          <a:ext cx="1091649" cy="565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" name="组合 16"/>
          <p:cNvGrpSpPr/>
          <p:nvPr/>
        </p:nvGrpSpPr>
        <p:grpSpPr>
          <a:xfrm>
            <a:off x="3457003" y="1340654"/>
            <a:ext cx="812405" cy="926558"/>
            <a:chOff x="10188206" y="1829169"/>
            <a:chExt cx="1083206" cy="926558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5945942"/>
                </p:ext>
              </p:extLst>
            </p:nvPr>
          </p:nvGraphicFramePr>
          <p:xfrm>
            <a:off x="10188206" y="1829169"/>
            <a:ext cx="922380" cy="746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3" name="Equation" r:id="rId13" imgW="266400" imgH="215640" progId="Equation.DSMT4">
                    <p:embed/>
                  </p:oleObj>
                </mc:Choice>
                <mc:Fallback>
                  <p:oleObj name="Equation" r:id="rId13" imgW="266400" imgH="215640" progId="Equation.DSMT4">
                    <p:embed/>
                    <p:pic>
                      <p:nvPicPr>
                        <p:cNvPr id="0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88206" y="1829169"/>
                          <a:ext cx="922380" cy="746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579166"/>
                </p:ext>
              </p:extLst>
            </p:nvPr>
          </p:nvGraphicFramePr>
          <p:xfrm>
            <a:off x="10218738" y="2210713"/>
            <a:ext cx="1052674" cy="5450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4" name="Equation" r:id="rId15" imgW="393529" imgH="203112" progId="Equation.DSMT4">
                    <p:embed/>
                  </p:oleObj>
                </mc:Choice>
                <mc:Fallback>
                  <p:oleObj name="Equation" r:id="rId15" imgW="393529" imgH="203112" progId="Equation.DSMT4">
                    <p:embed/>
                    <p:pic>
                      <p:nvPicPr>
                        <p:cNvPr id="0" name="对象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18738" y="2210713"/>
                          <a:ext cx="1052674" cy="5450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椭圆 24"/>
          <p:cNvSpPr/>
          <p:nvPr/>
        </p:nvSpPr>
        <p:spPr>
          <a:xfrm>
            <a:off x="1771273" y="1008499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78434" y="1864825"/>
            <a:ext cx="454292" cy="425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7644" y="3779127"/>
            <a:ext cx="379932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继续进行列变换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zh-CN" altLang="en-US" sz="2400" b="1" dirty="0">
                <a:latin typeface="+mn-ea"/>
                <a:ea typeface="+mn-ea"/>
              </a:rPr>
              <a:t>使得左上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角是一个</a:t>
            </a:r>
            <a:r>
              <a:rPr lang="en-US" altLang="zh-CN" sz="2400" b="1" dirty="0">
                <a:latin typeface="+mn-ea"/>
                <a:ea typeface="+mn-ea"/>
              </a:rPr>
              <a:t>r</a:t>
            </a:r>
            <a:r>
              <a:rPr lang="zh-CN" altLang="en-US" sz="2400" b="1" dirty="0">
                <a:latin typeface="+mn-ea"/>
                <a:ea typeface="+mn-ea"/>
              </a:rPr>
              <a:t>阶单位阵，其余</a:t>
            </a:r>
          </a:p>
          <a:p>
            <a:pPr>
              <a:lnSpc>
                <a:spcPct val="125000"/>
              </a:lnSpc>
            </a:pPr>
            <a:r>
              <a:rPr lang="zh-CN" altLang="en-US" sz="2400" b="1" dirty="0">
                <a:latin typeface="+mn-ea"/>
                <a:ea typeface="+mn-ea"/>
              </a:rPr>
              <a:t>元素全为零．</a:t>
            </a:r>
          </a:p>
        </p:txBody>
      </p:sp>
    </p:spTree>
    <p:extLst>
      <p:ext uri="{BB962C8B-B14F-4D97-AF65-F5344CB8AC3E}">
        <p14:creationId xmlns:p14="http://schemas.microsoft.com/office/powerpoint/2010/main" val="166266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7" grpId="0" animBg="1"/>
      <p:bldP spid="27" grpId="1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8985207"/>
              </p:ext>
            </p:extLst>
          </p:nvPr>
        </p:nvGraphicFramePr>
        <p:xfrm>
          <a:off x="1496610" y="1005883"/>
          <a:ext cx="2008861" cy="2828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3" imgW="1104840" imgH="1244520" progId="Equation.DSMT4">
                  <p:embed/>
                </p:oleObj>
              </mc:Choice>
              <mc:Fallback>
                <p:oleObj name="Equation" r:id="rId3" imgW="1104840" imgH="124452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6610" y="1005883"/>
                        <a:ext cx="2008861" cy="2828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251971"/>
              </p:ext>
            </p:extLst>
          </p:nvPr>
        </p:nvGraphicFramePr>
        <p:xfrm>
          <a:off x="4622285" y="940794"/>
          <a:ext cx="2008860" cy="273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Equation" r:id="rId5" imgW="1104840" imgH="1218960" progId="Equation.DSMT4">
                  <p:embed/>
                </p:oleObj>
              </mc:Choice>
              <mc:Fallback>
                <p:oleObj name="Equation" r:id="rId5" imgW="1104840" imgH="121896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285" y="940794"/>
                        <a:ext cx="2008860" cy="27319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2866502"/>
              </p:ext>
            </p:extLst>
          </p:nvPr>
        </p:nvGraphicFramePr>
        <p:xfrm>
          <a:off x="4668755" y="3806224"/>
          <a:ext cx="1825005" cy="1896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7" imgW="914400" imgH="711000" progId="Equation.DSMT4">
                  <p:embed/>
                </p:oleObj>
              </mc:Choice>
              <mc:Fallback>
                <p:oleObj name="Equation" r:id="rId7" imgW="914400" imgH="71100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8755" y="3806224"/>
                        <a:ext cx="1825005" cy="1896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6655473" y="3715658"/>
            <a:ext cx="1767424" cy="612648"/>
            <a:chOff x="9081133" y="4620921"/>
            <a:chExt cx="2149018" cy="612648"/>
          </a:xfrm>
        </p:grpSpPr>
        <p:sp>
          <p:nvSpPr>
            <p:cNvPr id="29" name="文本框 5"/>
            <p:cNvSpPr txBox="1"/>
            <p:nvPr/>
          </p:nvSpPr>
          <p:spPr>
            <a:xfrm>
              <a:off x="9294149" y="4726748"/>
              <a:ext cx="193600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宋体" panose="02010600030101010101" pitchFamily="2" charset="-122"/>
                </a:rPr>
                <a:t>标准形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endParaRPr>
            </a:p>
          </p:txBody>
        </p:sp>
        <p:sp>
          <p:nvSpPr>
            <p:cNvPr id="32" name="椭圆形标注 31"/>
            <p:cNvSpPr/>
            <p:nvPr/>
          </p:nvSpPr>
          <p:spPr>
            <a:xfrm>
              <a:off x="9081133" y="4620921"/>
              <a:ext cx="1542835" cy="612648"/>
            </a:xfrm>
            <a:prstGeom prst="wedgeEllipseCallout">
              <a:avLst>
                <a:gd name="adj1" fmla="val -58123"/>
                <a:gd name="adj2" fmla="val 126992"/>
              </a:avLst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558273" y="1712650"/>
            <a:ext cx="1096992" cy="933658"/>
            <a:chOff x="4970779" y="2265854"/>
            <a:chExt cx="1267840" cy="933658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225599"/>
                </p:ext>
              </p:extLst>
            </p:nvPr>
          </p:nvGraphicFramePr>
          <p:xfrm>
            <a:off x="5040947" y="2636665"/>
            <a:ext cx="1087120" cy="562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9" name="Equation" r:id="rId9" imgW="393529" imgH="203112" progId="Equation.DSMT4">
                    <p:embed/>
                  </p:oleObj>
                </mc:Choice>
                <mc:Fallback>
                  <p:oleObj name="Equation" r:id="rId9" imgW="393529" imgH="203112" progId="Equation.DSMT4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947" y="2636665"/>
                          <a:ext cx="1087120" cy="5628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3896549"/>
                </p:ext>
              </p:extLst>
            </p:nvPr>
          </p:nvGraphicFramePr>
          <p:xfrm>
            <a:off x="4970779" y="2265854"/>
            <a:ext cx="1267840" cy="789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0" name="Equation" r:id="rId11" imgW="406048" imgH="253780" progId="Equation.DSMT4">
                    <p:embed/>
                  </p:oleObj>
                </mc:Choice>
                <mc:Fallback>
                  <p:oleObj name="Equation" r:id="rId11" imgW="406048" imgH="253780" progId="Equation.DSMT4">
                    <p:embed/>
                    <p:pic>
                      <p:nvPicPr>
                        <p:cNvPr id="0" name="对象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779" y="2265854"/>
                          <a:ext cx="1267840" cy="7895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" name="组合 33"/>
          <p:cNvGrpSpPr/>
          <p:nvPr/>
        </p:nvGrpSpPr>
        <p:grpSpPr>
          <a:xfrm>
            <a:off x="3433070" y="3992333"/>
            <a:ext cx="1162981" cy="1318061"/>
            <a:chOff x="10324072" y="4825103"/>
            <a:chExt cx="1304042" cy="1318061"/>
          </a:xfrm>
        </p:grpSpPr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93852029"/>
                </p:ext>
              </p:extLst>
            </p:nvPr>
          </p:nvGraphicFramePr>
          <p:xfrm>
            <a:off x="10383837" y="5146675"/>
            <a:ext cx="1150487" cy="595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1" name="Equation" r:id="rId13" imgW="393529" imgH="203112" progId="Equation.DSMT4">
                    <p:embed/>
                  </p:oleObj>
                </mc:Choice>
                <mc:Fallback>
                  <p:oleObj name="Equation" r:id="rId13" imgW="393529" imgH="203112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3837" y="5146675"/>
                          <a:ext cx="1150487" cy="595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2371494"/>
                </p:ext>
              </p:extLst>
            </p:nvPr>
          </p:nvGraphicFramePr>
          <p:xfrm>
            <a:off x="10324072" y="4825103"/>
            <a:ext cx="1304042" cy="741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2" name="Equation" r:id="rId14" imgW="444240" imgH="253800" progId="Equation.DSMT4">
                    <p:embed/>
                  </p:oleObj>
                </mc:Choice>
                <mc:Fallback>
                  <p:oleObj name="Equation" r:id="rId14" imgW="444240" imgH="253800" progId="Equation.DSMT4">
                    <p:embed/>
                    <p:pic>
                      <p:nvPicPr>
                        <p:cNvPr id="0" name="对象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4072" y="4825103"/>
                          <a:ext cx="1304042" cy="7418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1923508"/>
                </p:ext>
              </p:extLst>
            </p:nvPr>
          </p:nvGraphicFramePr>
          <p:xfrm>
            <a:off x="10355913" y="5449888"/>
            <a:ext cx="1114442" cy="693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3" name="Equation" r:id="rId16" imgW="406080" imgH="253800" progId="Equation.DSMT4">
                    <p:embed/>
                  </p:oleObj>
                </mc:Choice>
                <mc:Fallback>
                  <p:oleObj name="Equation" r:id="rId16" imgW="406080" imgH="253800" progId="Equation.DSMT4">
                    <p:embed/>
                    <p:pic>
                      <p:nvPicPr>
                        <p:cNvPr id="0" name="对象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5913" y="5449888"/>
                          <a:ext cx="1114442" cy="693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矩形 14"/>
          <p:cNvSpPr/>
          <p:nvPr/>
        </p:nvSpPr>
        <p:spPr>
          <a:xfrm>
            <a:off x="4751518" y="3907869"/>
            <a:ext cx="1329293" cy="1659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5" name="文本框 159759"/>
          <p:cNvSpPr txBox="1">
            <a:spLocks noChangeArrowheads="1"/>
          </p:cNvSpPr>
          <p:nvPr/>
        </p:nvSpPr>
        <p:spPr bwMode="auto">
          <a:xfrm>
            <a:off x="1161631" y="5876925"/>
            <a:ext cx="74294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sz="2800" b="1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这里的</a:t>
            </a:r>
            <a:r>
              <a:rPr lang="en-US" altLang="zh-CN" sz="2400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zh-CN" altLang="en-US" sz="2400" dirty="0">
                <a:solidFill>
                  <a:schemeClr val="tx1"/>
                </a:solidFill>
                <a:latin typeface="+mn-ea"/>
                <a:ea typeface="+mn-ea"/>
              </a:rPr>
              <a:t>和行阶梯形中非零行的行数有关．</a:t>
            </a:r>
          </a:p>
        </p:txBody>
      </p:sp>
    </p:spTree>
    <p:extLst>
      <p:ext uri="{BB962C8B-B14F-4D97-AF65-F5344CB8AC3E}">
        <p14:creationId xmlns:p14="http://schemas.microsoft.com/office/powerpoint/2010/main" val="403782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35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17147</TotalTime>
  <Words>1369</Words>
  <Application>Microsoft Office PowerPoint</Application>
  <PresentationFormat>全屏显示(4:3)</PresentationFormat>
  <Paragraphs>196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隶书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主题algebraA</vt:lpstr>
      <vt:lpstr>Equation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USER</cp:lastModifiedBy>
  <cp:revision>807</cp:revision>
  <dcterms:created xsi:type="dcterms:W3CDTF">2014-11-28T11:02:00Z</dcterms:created>
  <dcterms:modified xsi:type="dcterms:W3CDTF">2023-04-22T08:25:49Z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2052-10.1.0.6489</vt:lpwstr>
  </property>
</Properties>
</file>