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16"/>
  </p:notesMasterIdLst>
  <p:sldIdLst>
    <p:sldId id="331" r:id="rId2"/>
    <p:sldId id="354" r:id="rId3"/>
    <p:sldId id="357" r:id="rId4"/>
    <p:sldId id="356" r:id="rId5"/>
    <p:sldId id="336" r:id="rId6"/>
    <p:sldId id="338" r:id="rId7"/>
    <p:sldId id="353" r:id="rId8"/>
    <p:sldId id="341" r:id="rId9"/>
    <p:sldId id="342" r:id="rId10"/>
    <p:sldId id="346" r:id="rId11"/>
    <p:sldId id="343" r:id="rId12"/>
    <p:sldId id="347" r:id="rId13"/>
    <p:sldId id="355" r:id="rId14"/>
    <p:sldId id="358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4021">
          <p15:clr>
            <a:srgbClr val="A4A3A4"/>
          </p15:clr>
        </p15:guide>
        <p15:guide id="3" orient="horz" pos="3890">
          <p15:clr>
            <a:srgbClr val="A4A3A4"/>
          </p15:clr>
        </p15:guide>
        <p15:guide id="4" pos="4383">
          <p15:clr>
            <a:srgbClr val="A4A3A4"/>
          </p15:clr>
        </p15:guide>
        <p15:guide id="5" pos="2897">
          <p15:clr>
            <a:srgbClr val="A4A3A4"/>
          </p15:clr>
        </p15:guide>
        <p15:guide id="6" pos="5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5F6"/>
    <a:srgbClr val="FF6600"/>
    <a:srgbClr val="0F6FC6"/>
    <a:srgbClr val="22ABDE"/>
    <a:srgbClr val="094A7F"/>
    <a:srgbClr val="47B8E4"/>
    <a:srgbClr val="F77572"/>
    <a:srgbClr val="EDB67C"/>
    <a:srgbClr val="F3C390"/>
    <a:srgbClr val="D02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3496"/>
  </p:normalViewPr>
  <p:slideViewPr>
    <p:cSldViewPr snapToGrid="0">
      <p:cViewPr varScale="1">
        <p:scale>
          <a:sx n="120" d="100"/>
          <a:sy n="120" d="100"/>
        </p:scale>
        <p:origin x="760" y="184"/>
      </p:cViewPr>
      <p:guideLst>
        <p:guide orient="horz" pos="2159"/>
        <p:guide orient="horz" pos="4021"/>
        <p:guide orient="horz" pos="3890"/>
        <p:guide pos="4383"/>
        <p:guide pos="2897"/>
        <p:guide pos="5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wmf"/><Relationship Id="rId7" Type="http://schemas.openxmlformats.org/officeDocument/2006/relationships/image" Target="../media/image59.e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e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  <a:t>2022/4/26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02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50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69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0BCFA-082B-0B46-9940-C2368FC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32634-1690-894B-B8B6-7F005BB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DDB9E-6373-534E-BB88-9C091585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430776-2FA4-C047-871B-822259FF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4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4DA7-AD72-C648-91F2-0325091D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0AAAD-B3A7-CD46-8C17-F7EB4212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C32FCD-386C-9649-AAB0-7E34EF6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25927-EF19-BE49-B801-2DF3EBF4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28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0.e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e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8.emf"/><Relationship Id="rId22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1.wmf"/><Relationship Id="rId10" Type="http://schemas.openxmlformats.org/officeDocument/2006/relationships/image" Target="../media/image9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wmf"/><Relationship Id="rId1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4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631" y="2339976"/>
            <a:ext cx="8057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课题名称（黑体，居中，</a:t>
            </a:r>
            <a:r>
              <a:rPr lang="en-US" altLang="zh-CN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44-48</a:t>
            </a:r>
            <a:r>
              <a:rPr lang="zh-CN" altLang="en-US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号左右）</a:t>
            </a:r>
            <a:endParaRPr lang="zh-CN" altLang="en-US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4333875" y="4208781"/>
            <a:ext cx="48034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主讲老师：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刘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晓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曼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学       校：南京农业大学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3" y="-9524"/>
            <a:ext cx="9136380" cy="3890645"/>
          </a:xfrm>
          <a:prstGeom prst="rect">
            <a:avLst/>
          </a:prstGeom>
          <a:solidFill>
            <a:srgbClr val="094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51021" y="2478405"/>
            <a:ext cx="2401253" cy="2674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84746" y="2478406"/>
            <a:ext cx="478536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线 性 代 数</a:t>
            </a:r>
            <a:endParaRPr lang="zh-CN" altLang="en-US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0" y="2994822"/>
            <a:ext cx="1436914" cy="1492898"/>
          </a:xfrm>
          <a:prstGeom prst="rect">
            <a:avLst/>
          </a:prstGeom>
        </p:spPr>
      </p:pic>
      <p:sp>
        <p:nvSpPr>
          <p:cNvPr id="12" name="同心圆 11"/>
          <p:cNvSpPr/>
          <p:nvPr/>
        </p:nvSpPr>
        <p:spPr>
          <a:xfrm>
            <a:off x="718457" y="2720923"/>
            <a:ext cx="2071396" cy="2051374"/>
          </a:xfrm>
          <a:prstGeom prst="donut">
            <a:avLst>
              <a:gd name="adj" fmla="val 15813"/>
            </a:avLst>
          </a:prstGeom>
          <a:solidFill>
            <a:srgbClr val="F77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767769" y="1693863"/>
            <a:ext cx="2540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endParaRPr lang="zh-CN" altLang="zh-CN" sz="2400" b="1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702761"/>
              </p:ext>
            </p:extLst>
          </p:nvPr>
        </p:nvGraphicFramePr>
        <p:xfrm>
          <a:off x="768351" y="4117976"/>
          <a:ext cx="412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2" name="公式" r:id="rId3" imgW="4127400" imgH="419040" progId="Equation.3">
                  <p:embed/>
                </p:oleObj>
              </mc:Choice>
              <mc:Fallback>
                <p:oleObj name="公式" r:id="rId3" imgW="4127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1" y="4117976"/>
                        <a:ext cx="4127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147377"/>
              </p:ext>
            </p:extLst>
          </p:nvPr>
        </p:nvGraphicFramePr>
        <p:xfrm>
          <a:off x="768351" y="3529013"/>
          <a:ext cx="4546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3" name="公式" r:id="rId5" imgW="4546440" imgH="419040" progId="Equation.3">
                  <p:embed/>
                </p:oleObj>
              </mc:Choice>
              <mc:Fallback>
                <p:oleObj name="公式" r:id="rId5" imgW="4546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1" y="3529013"/>
                        <a:ext cx="4546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625476" y="2881313"/>
            <a:ext cx="7200900" cy="461963"/>
            <a:chOff x="567" y="1979"/>
            <a:chExt cx="4536" cy="291"/>
          </a:xfrm>
        </p:grpSpPr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567" y="1979"/>
              <a:ext cx="4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457200" indent="-457200"/>
              <a:r>
                <a:rPr lang="zh-CN" altLang="en-US" sz="2400" b="1" dirty="0">
                  <a:latin typeface="+mn-ea"/>
                  <a:ea typeface="+mn-ea"/>
                </a:rPr>
                <a:t>集合     对于加法及数乘两种运算封闭，指：</a:t>
              </a:r>
            </a:p>
          </p:txBody>
        </p:sp>
        <p:graphicFrame>
          <p:nvGraphicFramePr>
            <p:cNvPr id="3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9983249"/>
                </p:ext>
              </p:extLst>
            </p:nvPr>
          </p:nvGraphicFramePr>
          <p:xfrm>
            <a:off x="1050" y="202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4" name="Equation" r:id="rId7" imgW="291960" imgH="304560" progId="Equation.3">
                    <p:embed/>
                  </p:oleObj>
                </mc:Choice>
                <mc:Fallback>
                  <p:oleObj name="Equation" r:id="rId7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" y="202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10"/>
          <p:cNvGrpSpPr>
            <a:grpSpLocks/>
          </p:cNvGrpSpPr>
          <p:nvPr/>
        </p:nvGrpSpPr>
        <p:grpSpPr bwMode="auto">
          <a:xfrm>
            <a:off x="434202" y="1557632"/>
            <a:ext cx="8816947" cy="1135063"/>
            <a:chOff x="510" y="1090"/>
            <a:chExt cx="4515" cy="715"/>
          </a:xfrm>
        </p:grpSpPr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510" y="1090"/>
              <a:ext cx="4515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400" b="1" dirty="0">
                  <a:latin typeface="+mn-ea"/>
                  <a:ea typeface="+mn-ea"/>
                </a:rPr>
                <a:t>      </a:t>
              </a:r>
              <a:r>
                <a:rPr lang="zh-CN" altLang="en-US" sz="2400" b="1" dirty="0">
                  <a:latin typeface="+mn-ea"/>
                  <a:ea typeface="+mn-ea"/>
                </a:rPr>
                <a:t>设   为   维向量的集合，如果集合  非空，且集合   对于加法</a:t>
              </a:r>
              <a:endParaRPr lang="en-US" altLang="zh-CN" sz="2400" b="1" dirty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400" b="1" dirty="0">
                  <a:latin typeface="+mn-ea"/>
                  <a:ea typeface="+mn-ea"/>
                </a:rPr>
                <a:t>及数乘两种运算封闭，那么就称集合   为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向量空间</a:t>
              </a:r>
              <a:r>
                <a:rPr lang="zh-CN" altLang="en-US" sz="2400" b="1" dirty="0">
                  <a:latin typeface="+mn-ea"/>
                  <a:ea typeface="+mn-ea"/>
                </a:rPr>
                <a:t>．</a:t>
              </a:r>
            </a:p>
          </p:txBody>
        </p:sp>
        <p:graphicFrame>
          <p:nvGraphicFramePr>
            <p:cNvPr id="3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4635828"/>
                </p:ext>
              </p:extLst>
            </p:nvPr>
          </p:nvGraphicFramePr>
          <p:xfrm>
            <a:off x="1290" y="1249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5" name="公式" r:id="rId9" imgW="241200" imgH="253800" progId="Equation.3">
                    <p:embed/>
                  </p:oleObj>
                </mc:Choice>
                <mc:Fallback>
                  <p:oleObj name="公式" r:id="rId9" imgW="241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" y="1249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6673376"/>
                </p:ext>
              </p:extLst>
            </p:nvPr>
          </p:nvGraphicFramePr>
          <p:xfrm>
            <a:off x="3065" y="156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6" name="Equation" r:id="rId11" imgW="291960" imgH="304560" progId="Equation.3">
                    <p:embed/>
                  </p:oleObj>
                </mc:Choice>
                <mc:Fallback>
                  <p:oleObj name="Equation" r:id="rId11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5" y="156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1359713"/>
                </p:ext>
              </p:extLst>
            </p:nvPr>
          </p:nvGraphicFramePr>
          <p:xfrm>
            <a:off x="1008" y="1249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7" name="Equation" r:id="rId13" imgW="291960" imgH="304560" progId="Equation.3">
                    <p:embed/>
                  </p:oleObj>
                </mc:Choice>
                <mc:Fallback>
                  <p:oleObj name="Equation" r:id="rId13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249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0176782"/>
                </p:ext>
              </p:extLst>
            </p:nvPr>
          </p:nvGraphicFramePr>
          <p:xfrm>
            <a:off x="4159" y="1252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8" name="Equation" r:id="rId14" imgW="291960" imgH="304560" progId="Equation.3">
                    <p:embed/>
                  </p:oleObj>
                </mc:Choice>
                <mc:Fallback>
                  <p:oleObj name="Equation" r:id="rId14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" y="1252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6027395"/>
                </p:ext>
              </p:extLst>
            </p:nvPr>
          </p:nvGraphicFramePr>
          <p:xfrm>
            <a:off x="3126" y="1226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9" name="Equation" r:id="rId15" imgW="291960" imgH="304560" progId="Equation.3">
                    <p:embed/>
                  </p:oleObj>
                </mc:Choice>
                <mc:Fallback>
                  <p:oleObj name="Equation" r:id="rId15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6" y="1226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80191" y="1666600"/>
            <a:ext cx="1066801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99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定义</a:t>
            </a:r>
          </a:p>
        </p:txBody>
      </p: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669927" y="4645036"/>
            <a:ext cx="5840413" cy="569913"/>
            <a:chOff x="231" y="3035"/>
            <a:chExt cx="3679" cy="359"/>
          </a:xfrm>
        </p:grpSpPr>
        <p:grpSp>
          <p:nvGrpSpPr>
            <p:cNvPr id="44" name="Group 21"/>
            <p:cNvGrpSpPr>
              <a:grpSpLocks/>
            </p:cNvGrpSpPr>
            <p:nvPr/>
          </p:nvGrpSpPr>
          <p:grpSpPr bwMode="auto">
            <a:xfrm>
              <a:off x="475" y="3076"/>
              <a:ext cx="3435" cy="318"/>
              <a:chOff x="612" y="636"/>
              <a:chExt cx="3435" cy="318"/>
            </a:xfrm>
          </p:grpSpPr>
          <p:sp>
            <p:nvSpPr>
              <p:cNvPr id="46" name="Rectangle 22"/>
              <p:cNvSpPr>
                <a:spLocks noChangeArrowheads="1"/>
              </p:cNvSpPr>
              <p:nvPr/>
            </p:nvSpPr>
            <p:spPr bwMode="auto">
              <a:xfrm>
                <a:off x="612" y="663"/>
                <a:ext cx="325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   </a:t>
                </a:r>
                <a:r>
                  <a:rPr lang="zh-CN" altLang="en-US" sz="2400" b="1">
                    <a:latin typeface="+mn-ea"/>
                    <a:ea typeface="+mn-ea"/>
                  </a:rPr>
                  <a:t>维向量的全体是一个向量空间</a:t>
                </a:r>
                <a:r>
                  <a:rPr lang="en-US" altLang="zh-CN" sz="2400" b="1">
                    <a:latin typeface="+mn-ea"/>
                    <a:ea typeface="+mn-ea"/>
                  </a:rPr>
                  <a:t>,</a:t>
                </a:r>
                <a:r>
                  <a:rPr lang="zh-CN" altLang="en-US" sz="2400" b="1">
                    <a:latin typeface="+mn-ea"/>
                    <a:ea typeface="+mn-ea"/>
                  </a:rPr>
                  <a:t>记作</a:t>
                </a:r>
              </a:p>
            </p:txBody>
          </p:sp>
          <p:graphicFrame>
            <p:nvGraphicFramePr>
              <p:cNvPr id="47" name="Object 23"/>
              <p:cNvGraphicFramePr>
                <a:graphicFrameLocks noChangeAspect="1"/>
              </p:cNvGraphicFramePr>
              <p:nvPr/>
            </p:nvGraphicFramePr>
            <p:xfrm>
              <a:off x="612" y="754"/>
              <a:ext cx="15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10" name="公式" r:id="rId16" imgW="241200" imgH="253800" progId="Equation.3">
                      <p:embed/>
                    </p:oleObj>
                  </mc:Choice>
                  <mc:Fallback>
                    <p:oleObj name="公式" r:id="rId16" imgW="2412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2" y="754"/>
                            <a:ext cx="151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1790230"/>
                  </p:ext>
                </p:extLst>
              </p:nvPr>
            </p:nvGraphicFramePr>
            <p:xfrm>
              <a:off x="3760" y="636"/>
              <a:ext cx="28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11" name="Equation" r:id="rId17" imgW="457200" imgH="393480" progId="Equation.3">
                      <p:embed/>
                    </p:oleObj>
                  </mc:Choice>
                  <mc:Fallback>
                    <p:oleObj name="Equation" r:id="rId17" imgW="45720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0" y="636"/>
                            <a:ext cx="287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5" name="AutoShape 25"/>
            <p:cNvSpPr>
              <a:spLocks noChangeArrowheads="1"/>
            </p:cNvSpPr>
            <p:nvPr/>
          </p:nvSpPr>
          <p:spPr bwMode="auto">
            <a:xfrm>
              <a:off x="231" y="3035"/>
              <a:ext cx="201" cy="359"/>
            </a:xfrm>
            <a:prstGeom prst="diamond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</p:grpSp>
      <p:grpSp>
        <p:nvGrpSpPr>
          <p:cNvPr id="49" name="Group 26"/>
          <p:cNvGrpSpPr>
            <a:grpSpLocks/>
          </p:cNvGrpSpPr>
          <p:nvPr/>
        </p:nvGrpSpPr>
        <p:grpSpPr bwMode="auto">
          <a:xfrm>
            <a:off x="635001" y="5297491"/>
            <a:ext cx="8199438" cy="635001"/>
            <a:chOff x="209" y="3410"/>
            <a:chExt cx="5165" cy="400"/>
          </a:xfrm>
        </p:grpSpPr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385" y="3466"/>
              <a:ext cx="498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>
                  <a:latin typeface="+mn-ea"/>
                  <a:ea typeface="+mn-ea"/>
                </a:rPr>
                <a:t>只含零向量的集合是一个向量空间</a:t>
              </a:r>
              <a:r>
                <a:rPr lang="en-US" altLang="zh-CN" sz="2400" b="1">
                  <a:latin typeface="+mn-ea"/>
                  <a:ea typeface="+mn-ea"/>
                </a:rPr>
                <a:t>(</a:t>
              </a:r>
              <a:r>
                <a:rPr lang="zh-CN" altLang="en-US" sz="2400" b="1">
                  <a:latin typeface="+mn-ea"/>
                  <a:ea typeface="+mn-ea"/>
                </a:rPr>
                <a:t>称为零空间</a:t>
              </a:r>
              <a:r>
                <a:rPr lang="en-US" altLang="zh-CN" sz="2400" b="1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51" name="AutoShape 28"/>
            <p:cNvSpPr>
              <a:spLocks noChangeArrowheads="1"/>
            </p:cNvSpPr>
            <p:nvPr/>
          </p:nvSpPr>
          <p:spPr bwMode="auto">
            <a:xfrm>
              <a:off x="209" y="3410"/>
              <a:ext cx="223" cy="400"/>
            </a:xfrm>
            <a:prstGeom prst="diamond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</p:grpSp>
      <p:grpSp>
        <p:nvGrpSpPr>
          <p:cNvPr id="52" name="Group 29"/>
          <p:cNvGrpSpPr>
            <a:grpSpLocks/>
          </p:cNvGrpSpPr>
          <p:nvPr/>
        </p:nvGrpSpPr>
        <p:grpSpPr bwMode="auto">
          <a:xfrm>
            <a:off x="669926" y="5940741"/>
            <a:ext cx="8164513" cy="622301"/>
            <a:chOff x="231" y="3749"/>
            <a:chExt cx="5143" cy="392"/>
          </a:xfrm>
        </p:grpSpPr>
        <p:sp>
          <p:nvSpPr>
            <p:cNvPr id="53" name="Text Box 30"/>
            <p:cNvSpPr txBox="1">
              <a:spLocks noChangeArrowheads="1"/>
            </p:cNvSpPr>
            <p:nvPr/>
          </p:nvSpPr>
          <p:spPr bwMode="auto">
            <a:xfrm>
              <a:off x="385" y="3829"/>
              <a:ext cx="498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向量空间如果不是零空间必含有无穷多个向量</a:t>
              </a:r>
            </a:p>
          </p:txBody>
        </p:sp>
        <p:sp>
          <p:nvSpPr>
            <p:cNvPr id="54" name="AutoShape 31"/>
            <p:cNvSpPr>
              <a:spLocks noChangeArrowheads="1"/>
            </p:cNvSpPr>
            <p:nvPr/>
          </p:nvSpPr>
          <p:spPr bwMode="auto">
            <a:xfrm>
              <a:off x="231" y="3749"/>
              <a:ext cx="201" cy="392"/>
            </a:xfrm>
            <a:prstGeom prst="diamond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</p:grpSp>
      <p:graphicFrame>
        <p:nvGraphicFramePr>
          <p:cNvPr id="55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82769"/>
              </p:ext>
            </p:extLst>
          </p:nvPr>
        </p:nvGraphicFramePr>
        <p:xfrm>
          <a:off x="5170488" y="3600451"/>
          <a:ext cx="312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2" name="公式" r:id="rId19" imgW="3124080" imgH="977760" progId="Equation.3">
                  <p:embed/>
                </p:oleObj>
              </mc:Choice>
              <mc:Fallback>
                <p:oleObj name="公式" r:id="rId19" imgW="312408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3600451"/>
                        <a:ext cx="3124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13"/>
          <p:cNvSpPr>
            <a:spLocks noGrp="1" noChangeArrowheads="1"/>
          </p:cNvSpPr>
          <p:nvPr>
            <p:ph type="title"/>
          </p:nvPr>
        </p:nvSpPr>
        <p:spPr>
          <a:xfrm>
            <a:off x="115421" y="868378"/>
            <a:ext cx="342900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chemeClr val="accent1"/>
                </a:solidFill>
                <a:latin typeface="+mn-ea"/>
                <a:ea typeface="+mn-ea"/>
              </a:rPr>
              <a:t>二、向量空间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187450" y="919037"/>
            <a:ext cx="3570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>
                <a:latin typeface="+mn-ea"/>
                <a:ea typeface="+mn-ea"/>
              </a:rPr>
              <a:t>证明下列集合是向量空间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367160"/>
              </p:ext>
            </p:extLst>
          </p:nvPr>
        </p:nvGraphicFramePr>
        <p:xfrm>
          <a:off x="1979613" y="1629569"/>
          <a:ext cx="5056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6" name="公式" r:id="rId3" imgW="5054400" imgH="520560" progId="Equation.3">
                  <p:embed/>
                </p:oleObj>
              </mc:Choice>
              <mc:Fallback>
                <p:oleObj name="公式" r:id="rId3" imgW="50544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629569"/>
                        <a:ext cx="5056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23850" y="2621757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683452"/>
              </p:ext>
            </p:extLst>
          </p:nvPr>
        </p:nvGraphicFramePr>
        <p:xfrm>
          <a:off x="1042988" y="2620169"/>
          <a:ext cx="6527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7" name="公式" r:id="rId5" imgW="6527520" imgH="520560" progId="Equation.3">
                  <p:embed/>
                </p:oleObj>
              </mc:Choice>
              <mc:Fallback>
                <p:oleObj name="公式" r:id="rId5" imgW="65275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20169"/>
                        <a:ext cx="6527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042989"/>
              </p:ext>
            </p:extLst>
          </p:nvPr>
        </p:nvGraphicFramePr>
        <p:xfrm>
          <a:off x="1042988" y="3412332"/>
          <a:ext cx="494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8" name="公式" r:id="rId7" imgW="4940280" imgH="520560" progId="Equation.3">
                  <p:embed/>
                </p:oleObj>
              </mc:Choice>
              <mc:Fallback>
                <p:oleObj name="公式" r:id="rId7" imgW="49402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12332"/>
                        <a:ext cx="494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256014"/>
              </p:ext>
            </p:extLst>
          </p:nvPr>
        </p:nvGraphicFramePr>
        <p:xfrm>
          <a:off x="971550" y="4204494"/>
          <a:ext cx="3568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9" name="公式" r:id="rId9" imgW="3568680" imgH="520560" progId="Equation.3">
                  <p:embed/>
                </p:oleObj>
              </mc:Choice>
              <mc:Fallback>
                <p:oleObj name="公式" r:id="rId9" imgW="35686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04494"/>
                        <a:ext cx="3568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950119" y="5102429"/>
            <a:ext cx="4968875" cy="463550"/>
            <a:chOff x="204" y="2976"/>
            <a:chExt cx="3130" cy="292"/>
          </a:xfrm>
        </p:grpSpPr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204" y="2976"/>
              <a:ext cx="313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所以     构成了向量空间</a:t>
              </a:r>
              <a:r>
                <a:rPr lang="en-US" altLang="zh-CN" sz="2400" b="1" dirty="0">
                  <a:latin typeface="+mn-ea"/>
                  <a:ea typeface="+mn-ea"/>
                </a:rPr>
                <a:t>.</a:t>
              </a:r>
            </a:p>
          </p:txBody>
        </p:sp>
        <p:graphicFrame>
          <p:nvGraphicFramePr>
            <p:cNvPr id="3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8376172"/>
                </p:ext>
              </p:extLst>
            </p:nvPr>
          </p:nvGraphicFramePr>
          <p:xfrm>
            <a:off x="686" y="3004"/>
            <a:ext cx="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90" name="公式" r:id="rId11" imgW="342720" imgH="419040" progId="Equation.3">
                    <p:embed/>
                  </p:oleObj>
                </mc:Choice>
                <mc:Fallback>
                  <p:oleObj name="公式" r:id="rId11" imgW="3427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" y="3004"/>
                          <a:ext cx="21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18"/>
          <p:cNvGrpSpPr>
            <a:grpSpLocks/>
          </p:cNvGrpSpPr>
          <p:nvPr/>
        </p:nvGrpSpPr>
        <p:grpSpPr bwMode="auto">
          <a:xfrm>
            <a:off x="3635375" y="4378325"/>
            <a:ext cx="5327650" cy="2219325"/>
            <a:chOff x="2291" y="2487"/>
            <a:chExt cx="3356" cy="1398"/>
          </a:xfrm>
        </p:grpSpPr>
        <p:sp>
          <p:nvSpPr>
            <p:cNvPr id="32" name="AutoShape 19"/>
            <p:cNvSpPr>
              <a:spLocks noChangeArrowheads="1"/>
            </p:cNvSpPr>
            <p:nvPr/>
          </p:nvSpPr>
          <p:spPr bwMode="auto">
            <a:xfrm>
              <a:off x="2291" y="3249"/>
              <a:ext cx="3356" cy="636"/>
            </a:xfrm>
            <a:prstGeom prst="parallelogram">
              <a:avLst>
                <a:gd name="adj" fmla="val 131918"/>
              </a:avLst>
            </a:prstGeom>
            <a:solidFill>
              <a:schemeClr val="bg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400" b="1">
                <a:latin typeface="+mn-ea"/>
                <a:ea typeface="+mn-ea"/>
              </a:endParaRPr>
            </a:p>
          </p:txBody>
        </p:sp>
        <p:grpSp>
          <p:nvGrpSpPr>
            <p:cNvPr id="33" name="Group 20"/>
            <p:cNvGrpSpPr>
              <a:grpSpLocks/>
            </p:cNvGrpSpPr>
            <p:nvPr/>
          </p:nvGrpSpPr>
          <p:grpSpPr bwMode="auto">
            <a:xfrm>
              <a:off x="3208" y="2487"/>
              <a:ext cx="1713" cy="1397"/>
              <a:chOff x="2971" y="2206"/>
              <a:chExt cx="1713" cy="1397"/>
            </a:xfrm>
          </p:grpSpPr>
          <p:sp>
            <p:nvSpPr>
              <p:cNvPr id="38" name="Line 21"/>
              <p:cNvSpPr>
                <a:spLocks noChangeShapeType="1"/>
              </p:cNvSpPr>
              <p:nvPr/>
            </p:nvSpPr>
            <p:spPr bwMode="auto">
              <a:xfrm>
                <a:off x="3742" y="3113"/>
                <a:ext cx="680" cy="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 sz="2400" b="1">
                  <a:latin typeface="+mn-ea"/>
                  <a:ea typeface="+mn-ea"/>
                </a:endParaRPr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 flipH="1">
                <a:off x="3243" y="3113"/>
                <a:ext cx="499" cy="362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 sz="2400" b="1">
                  <a:latin typeface="+mn-ea"/>
                  <a:ea typeface="+mn-ea"/>
                </a:endParaRPr>
              </a:p>
            </p:txBody>
          </p:sp>
          <p:sp>
            <p:nvSpPr>
              <p:cNvPr id="40" name="Line 23"/>
              <p:cNvSpPr>
                <a:spLocks noChangeShapeType="1"/>
              </p:cNvSpPr>
              <p:nvPr/>
            </p:nvSpPr>
            <p:spPr bwMode="auto">
              <a:xfrm flipV="1">
                <a:off x="3742" y="2478"/>
                <a:ext cx="0" cy="635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 sz="2400" b="1">
                  <a:latin typeface="+mn-ea"/>
                  <a:ea typeface="+mn-ea"/>
                </a:endParaRPr>
              </a:p>
            </p:txBody>
          </p:sp>
          <p:graphicFrame>
            <p:nvGraphicFramePr>
              <p:cNvPr id="41" name="Object 24"/>
              <p:cNvGraphicFramePr>
                <a:graphicFrameLocks noChangeAspect="1"/>
              </p:cNvGraphicFramePr>
              <p:nvPr/>
            </p:nvGraphicFramePr>
            <p:xfrm>
              <a:off x="2971" y="3339"/>
              <a:ext cx="200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91" name="公式" r:id="rId13" imgW="317160" imgH="419040" progId="Equation.3">
                      <p:embed/>
                    </p:oleObj>
                  </mc:Choice>
                  <mc:Fallback>
                    <p:oleObj name="公式" r:id="rId13" imgW="317160" imgH="41904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1" y="3339"/>
                            <a:ext cx="200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Object 25"/>
              <p:cNvGraphicFramePr>
                <a:graphicFrameLocks noChangeAspect="1"/>
              </p:cNvGraphicFramePr>
              <p:nvPr/>
            </p:nvGraphicFramePr>
            <p:xfrm>
              <a:off x="4468" y="2976"/>
              <a:ext cx="21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92" name="公式" r:id="rId15" imgW="342720" imgH="419040" progId="Equation.3">
                      <p:embed/>
                    </p:oleObj>
                  </mc:Choice>
                  <mc:Fallback>
                    <p:oleObj name="公式" r:id="rId15" imgW="342720" imgH="41904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8" y="2976"/>
                            <a:ext cx="216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Object 26"/>
              <p:cNvGraphicFramePr>
                <a:graphicFrameLocks noChangeAspect="1"/>
              </p:cNvGraphicFramePr>
              <p:nvPr/>
            </p:nvGraphicFramePr>
            <p:xfrm>
              <a:off x="3651" y="2206"/>
              <a:ext cx="21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93" name="公式" r:id="rId17" imgW="342720" imgH="431640" progId="Equation.3">
                      <p:embed/>
                    </p:oleObj>
                  </mc:Choice>
                  <mc:Fallback>
                    <p:oleObj name="公式" r:id="rId17" imgW="342720" imgH="43164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2206"/>
                            <a:ext cx="216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3978" y="3412"/>
              <a:ext cx="635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 flipH="1">
              <a:off x="3379" y="3403"/>
              <a:ext cx="59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 b="1">
                <a:latin typeface="+mn-ea"/>
                <a:ea typeface="+mn-ea"/>
              </a:endParaRPr>
            </a:p>
          </p:txBody>
        </p:sp>
        <p:graphicFrame>
          <p:nvGraphicFramePr>
            <p:cNvPr id="36" name="Object 29"/>
            <p:cNvGraphicFramePr>
              <a:graphicFrameLocks noChangeAspect="1"/>
            </p:cNvGraphicFramePr>
            <p:nvPr/>
          </p:nvGraphicFramePr>
          <p:xfrm>
            <a:off x="4604" y="3641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94" name="公式" r:id="rId19" imgW="279360" imgH="241200" progId="Equation.3">
                    <p:embed/>
                  </p:oleObj>
                </mc:Choice>
                <mc:Fallback>
                  <p:oleObj name="公式" r:id="rId19" imgW="2793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3641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0"/>
            <p:cNvGraphicFramePr>
              <a:graphicFrameLocks noChangeAspect="1"/>
            </p:cNvGraphicFramePr>
            <p:nvPr/>
          </p:nvGraphicFramePr>
          <p:xfrm>
            <a:off x="3198" y="3385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95" name="公式" r:id="rId21" imgW="291960" imgH="380880" progId="Equation.3">
                    <p:embed/>
                  </p:oleObj>
                </mc:Choice>
                <mc:Fallback>
                  <p:oleObj name="公式" r:id="rId21" imgW="2919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385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343218" y="943769"/>
            <a:ext cx="946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kumimoji="0"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1161631" y="933465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latin typeface="+mn-ea"/>
                <a:ea typeface="+mn-ea"/>
              </a:rPr>
              <a:t>证明下列集合不是向量空间</a:t>
            </a:r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508376"/>
              </p:ext>
            </p:extLst>
          </p:nvPr>
        </p:nvGraphicFramePr>
        <p:xfrm>
          <a:off x="2374900" y="1719263"/>
          <a:ext cx="48117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5" name="Equation" r:id="rId3" imgW="1917360" imgH="279360" progId="Equation.DSMT4">
                  <p:embed/>
                </p:oleObj>
              </mc:Choice>
              <mc:Fallback>
                <p:oleObj name="Equation" r:id="rId3" imgW="1917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1719263"/>
                        <a:ext cx="481171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23850" y="2621757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graphicFrame>
        <p:nvGraphicFramePr>
          <p:cNvPr id="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174655"/>
              </p:ext>
            </p:extLst>
          </p:nvPr>
        </p:nvGraphicFramePr>
        <p:xfrm>
          <a:off x="1149350" y="2622550"/>
          <a:ext cx="54530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6" name="Equation" r:id="rId5" imgW="2565360" imgH="279360" progId="Equation.DSMT4">
                  <p:embed/>
                </p:oleObj>
              </mc:Choice>
              <mc:Fallback>
                <p:oleObj name="Equation" r:id="rId5" imgW="2565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2622550"/>
                        <a:ext cx="54530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612006"/>
              </p:ext>
            </p:extLst>
          </p:nvPr>
        </p:nvGraphicFramePr>
        <p:xfrm>
          <a:off x="1058863" y="3387725"/>
          <a:ext cx="44894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7" name="Equation" r:id="rId7" imgW="1955520" imgH="279360" progId="Equation.DSMT4">
                  <p:embed/>
                </p:oleObj>
              </mc:Choice>
              <mc:Fallback>
                <p:oleObj name="Equation" r:id="rId7" imgW="1955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3387725"/>
                        <a:ext cx="44894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265252"/>
              </p:ext>
            </p:extLst>
          </p:nvPr>
        </p:nvGraphicFramePr>
        <p:xfrm>
          <a:off x="1036638" y="4138613"/>
          <a:ext cx="38306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8" name="Equation" r:id="rId9" imgW="1498320" imgH="279360" progId="Equation.DSMT4">
                  <p:embed/>
                </p:oleObj>
              </mc:Choice>
              <mc:Fallback>
                <p:oleObj name="Equation" r:id="rId9" imgW="1498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4138613"/>
                        <a:ext cx="383063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947078" y="5084266"/>
            <a:ext cx="4968875" cy="531813"/>
            <a:chOff x="204" y="2976"/>
            <a:chExt cx="3130" cy="335"/>
          </a:xfrm>
        </p:grpSpPr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204" y="2976"/>
              <a:ext cx="313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所以     不构成向量空间</a:t>
              </a:r>
              <a:r>
                <a:rPr lang="en-US" altLang="zh-CN" sz="2400" b="1" dirty="0">
                  <a:latin typeface="+mn-ea"/>
                  <a:ea typeface="+mn-ea"/>
                </a:rPr>
                <a:t>.</a:t>
              </a:r>
            </a:p>
          </p:txBody>
        </p:sp>
        <p:graphicFrame>
          <p:nvGraphicFramePr>
            <p:cNvPr id="3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0041624"/>
                </p:ext>
              </p:extLst>
            </p:nvPr>
          </p:nvGraphicFramePr>
          <p:xfrm>
            <a:off x="634" y="2979"/>
            <a:ext cx="24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9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" y="2979"/>
                          <a:ext cx="240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343218" y="943769"/>
            <a:ext cx="946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kumimoji="0"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34202" y="818515"/>
            <a:ext cx="7467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线性方程组与</a:t>
            </a:r>
            <a:r>
              <a:rPr lang="en-US" altLang="zh-CN" sz="2400" b="1" i="1" dirty="0">
                <a:solidFill>
                  <a:schemeClr val="tx2"/>
                </a:solidFill>
                <a:latin typeface="+mn-ea"/>
                <a:ea typeface="+mn-ea"/>
              </a:rPr>
              <a:t>n 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维向量的线性运算：</a:t>
            </a:r>
          </a:p>
        </p:txBody>
      </p:sp>
      <p:graphicFrame>
        <p:nvGraphicFramePr>
          <p:cNvPr id="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388134"/>
              </p:ext>
            </p:extLst>
          </p:nvPr>
        </p:nvGraphicFramePr>
        <p:xfrm>
          <a:off x="2381782" y="6319261"/>
          <a:ext cx="1567305" cy="43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3" name="Equation" r:id="rId3" imgW="520560" imgH="177480" progId="Equation.DSMT4">
                  <p:embed/>
                </p:oleObj>
              </mc:Choice>
              <mc:Fallback>
                <p:oleObj name="Equation" r:id="rId3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782" y="6319261"/>
                        <a:ext cx="1567305" cy="434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组合 45">
            <a:extLst>
              <a:ext uri="{FF2B5EF4-FFF2-40B4-BE49-F238E27FC236}">
                <a16:creationId xmlns:a16="http://schemas.microsoft.com/office/drawing/2014/main" id="{59668BA5-F1DB-F241-8C1D-47C5B978D806}"/>
              </a:ext>
            </a:extLst>
          </p:cNvPr>
          <p:cNvGrpSpPr/>
          <p:nvPr/>
        </p:nvGrpSpPr>
        <p:grpSpPr>
          <a:xfrm>
            <a:off x="1122906" y="5007292"/>
            <a:ext cx="4425450" cy="447935"/>
            <a:chOff x="1122906" y="5007292"/>
            <a:chExt cx="4425450" cy="447935"/>
          </a:xfrm>
        </p:grpSpPr>
        <p:graphicFrame>
          <p:nvGraphicFramePr>
            <p:cNvPr id="2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7796545"/>
                </p:ext>
              </p:extLst>
            </p:nvPr>
          </p:nvGraphicFramePr>
          <p:xfrm>
            <a:off x="1122906" y="5026602"/>
            <a:ext cx="442545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4" name="Equation" r:id="rId5" imgW="1917360" imgH="228600" progId="Equation.DSMT4">
                    <p:embed/>
                  </p:oleObj>
                </mc:Choice>
                <mc:Fallback>
                  <p:oleObj name="Equation" r:id="rId5" imgW="1917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2906" y="5026602"/>
                          <a:ext cx="4425450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F2EA6A7-225F-AA49-9A34-819890E77C0F}"/>
                </a:ext>
              </a:extLst>
            </p:cNvPr>
            <p:cNvSpPr txBox="1"/>
            <p:nvPr/>
          </p:nvSpPr>
          <p:spPr>
            <a:xfrm>
              <a:off x="3544755" y="50072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1979D3A-B494-F947-BDEA-1DFA405FA058}"/>
              </a:ext>
            </a:extLst>
          </p:cNvPr>
          <p:cNvGrpSpPr/>
          <p:nvPr/>
        </p:nvGrpSpPr>
        <p:grpSpPr>
          <a:xfrm>
            <a:off x="976266" y="5537072"/>
            <a:ext cx="3837826" cy="622918"/>
            <a:chOff x="976266" y="5537072"/>
            <a:chExt cx="3837826" cy="622918"/>
          </a:xfrm>
        </p:grpSpPr>
        <p:grpSp>
          <p:nvGrpSpPr>
            <p:cNvPr id="25" name="Group 13"/>
            <p:cNvGrpSpPr>
              <a:grpSpLocks/>
            </p:cNvGrpSpPr>
            <p:nvPr/>
          </p:nvGrpSpPr>
          <p:grpSpPr bwMode="auto">
            <a:xfrm>
              <a:off x="976266" y="5537072"/>
              <a:ext cx="3837826" cy="622918"/>
              <a:chOff x="757" y="3376"/>
              <a:chExt cx="2123" cy="283"/>
            </a:xfrm>
          </p:grpSpPr>
          <p:grpSp>
            <p:nvGrpSpPr>
              <p:cNvPr id="26" name="Group 11"/>
              <p:cNvGrpSpPr>
                <a:grpSpLocks/>
              </p:cNvGrpSpPr>
              <p:nvPr/>
            </p:nvGrpSpPr>
            <p:grpSpPr bwMode="auto">
              <a:xfrm>
                <a:off x="757" y="3376"/>
                <a:ext cx="2123" cy="283"/>
                <a:chOff x="757" y="3376"/>
                <a:chExt cx="2123" cy="283"/>
              </a:xfrm>
            </p:grpSpPr>
            <p:graphicFrame>
              <p:nvGraphicFramePr>
                <p:cNvPr id="28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5586769"/>
                    </p:ext>
                  </p:extLst>
                </p:nvPr>
              </p:nvGraphicFramePr>
              <p:xfrm>
                <a:off x="757" y="3376"/>
                <a:ext cx="2070" cy="2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275" name="Equation" r:id="rId7" imgW="1612800" imgH="228600" progId="Equation.DSMT4">
                        <p:embed/>
                      </p:oleObj>
                    </mc:Choice>
                    <mc:Fallback>
                      <p:oleObj name="Equation" r:id="rId7" imgW="161280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7" y="3376"/>
                              <a:ext cx="2070" cy="2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" name="Line 10"/>
                <p:cNvSpPr>
                  <a:spLocks noChangeShapeType="1"/>
                </p:cNvSpPr>
                <p:nvPr/>
              </p:nvSpPr>
              <p:spPr bwMode="auto">
                <a:xfrm>
                  <a:off x="1056" y="3659"/>
                  <a:ext cx="1824" cy="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>
                <a:off x="1056" y="3617"/>
                <a:ext cx="1824" cy="0"/>
              </a:xfrm>
              <a:prstGeom prst="line">
                <a:avLst/>
              </a:prstGeom>
              <a:noFill/>
              <a:ln w="28575">
                <a:solidFill>
                  <a:srgbClr val="00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C58BA0D-AD37-774A-A352-3F5D71EEB4F9}"/>
                </a:ext>
              </a:extLst>
            </p:cNvPr>
            <p:cNvSpPr txBox="1"/>
            <p:nvPr/>
          </p:nvSpPr>
          <p:spPr>
            <a:xfrm>
              <a:off x="2639525" y="554767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1F45F6"/>
                  </a:solidFill>
                </a:rPr>
                <a:t>…</a:t>
              </a:r>
              <a:endParaRPr kumimoji="1" lang="zh-CN" altLang="en-US" dirty="0">
                <a:solidFill>
                  <a:srgbClr val="1F45F6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5FA52B4-70C4-F946-898A-6B408EF566A3}"/>
              </a:ext>
            </a:extLst>
          </p:cNvPr>
          <p:cNvGrpSpPr/>
          <p:nvPr/>
        </p:nvGrpSpPr>
        <p:grpSpPr>
          <a:xfrm>
            <a:off x="1313745" y="1199515"/>
            <a:ext cx="4664659" cy="2011156"/>
            <a:chOff x="1313745" y="1199515"/>
            <a:chExt cx="4664659" cy="2011156"/>
          </a:xfrm>
        </p:grpSpPr>
        <p:graphicFrame>
          <p:nvGraphicFramePr>
            <p:cNvPr id="2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7241242"/>
                </p:ext>
              </p:extLst>
            </p:nvPr>
          </p:nvGraphicFramePr>
          <p:xfrm>
            <a:off x="1313745" y="1199515"/>
            <a:ext cx="4664659" cy="2011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6" name="Equation" r:id="rId9" imgW="1968480" imgH="939600" progId="Equation.DSMT4">
                    <p:embed/>
                  </p:oleObj>
                </mc:Choice>
                <mc:Fallback>
                  <p:oleObj name="Equation" r:id="rId9" imgW="196848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3745" y="1199515"/>
                          <a:ext cx="4664659" cy="2011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C96670B-2BBD-A046-A7C3-8A2F73790EED}"/>
                </a:ext>
              </a:extLst>
            </p:cNvPr>
            <p:cNvSpPr txBox="1"/>
            <p:nvPr/>
          </p:nvSpPr>
          <p:spPr>
            <a:xfrm>
              <a:off x="3752504" y="124713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AC89E69-96FC-5145-820A-0C31DD2197DB}"/>
                </a:ext>
              </a:extLst>
            </p:cNvPr>
            <p:cNvSpPr txBox="1"/>
            <p:nvPr/>
          </p:nvSpPr>
          <p:spPr>
            <a:xfrm>
              <a:off x="3752504" y="17187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93DE4CD-1611-3C48-8A8E-D61E85E58232}"/>
                </a:ext>
              </a:extLst>
            </p:cNvPr>
            <p:cNvSpPr txBox="1"/>
            <p:nvPr/>
          </p:nvSpPr>
          <p:spPr>
            <a:xfrm>
              <a:off x="3752504" y="26974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43D0D06-3147-C544-88B7-57DB599ACA33}"/>
                </a:ext>
              </a:extLst>
            </p:cNvPr>
            <p:cNvSpPr txBox="1"/>
            <p:nvPr/>
          </p:nvSpPr>
          <p:spPr>
            <a:xfrm rot="5400000">
              <a:off x="3839426" y="225883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1A20A78-8B91-384A-81DD-78FFA20F64B4}"/>
              </a:ext>
            </a:extLst>
          </p:cNvPr>
          <p:cNvGrpSpPr/>
          <p:nvPr/>
        </p:nvGrpSpPr>
        <p:grpSpPr>
          <a:xfrm>
            <a:off x="705987" y="3312969"/>
            <a:ext cx="5843376" cy="1581150"/>
            <a:chOff x="705987" y="3312969"/>
            <a:chExt cx="5843376" cy="1581150"/>
          </a:xfrm>
        </p:grpSpPr>
        <p:graphicFrame>
          <p:nvGraphicFramePr>
            <p:cNvPr id="2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0875899"/>
                </p:ext>
              </p:extLst>
            </p:nvPr>
          </p:nvGraphicFramePr>
          <p:xfrm>
            <a:off x="705987" y="3312969"/>
            <a:ext cx="5843376" cy="158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7" name="Equation" r:id="rId11" imgW="2831760" imgH="939600" progId="Equation.DSMT4">
                    <p:embed/>
                  </p:oleObj>
                </mc:Choice>
                <mc:Fallback>
                  <p:oleObj name="Equation" r:id="rId11" imgW="283176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987" y="3312969"/>
                          <a:ext cx="5843376" cy="1581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1F30EEF-A138-3245-B9DF-671BCF61D821}"/>
                </a:ext>
              </a:extLst>
            </p:cNvPr>
            <p:cNvSpPr txBox="1"/>
            <p:nvPr/>
          </p:nvSpPr>
          <p:spPr>
            <a:xfrm>
              <a:off x="3805669" y="38570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592761C-3087-8845-8F14-3619FFE93E38}"/>
                </a:ext>
              </a:extLst>
            </p:cNvPr>
            <p:cNvSpPr txBox="1"/>
            <p:nvPr/>
          </p:nvSpPr>
          <p:spPr>
            <a:xfrm rot="5400000">
              <a:off x="1779005" y="413717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B094125-A059-A542-805A-C04E325D8878}"/>
                </a:ext>
              </a:extLst>
            </p:cNvPr>
            <p:cNvSpPr txBox="1"/>
            <p:nvPr/>
          </p:nvSpPr>
          <p:spPr>
            <a:xfrm rot="5400000">
              <a:off x="3122700" y="41207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48B082F-6746-544E-AD7A-66370E097B87}"/>
                </a:ext>
              </a:extLst>
            </p:cNvPr>
            <p:cNvSpPr txBox="1"/>
            <p:nvPr/>
          </p:nvSpPr>
          <p:spPr>
            <a:xfrm rot="5400000">
              <a:off x="4992850" y="413717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EDBD05F-6A27-EF4F-B925-A0FFCD6E0954}"/>
                </a:ext>
              </a:extLst>
            </p:cNvPr>
            <p:cNvSpPr txBox="1"/>
            <p:nvPr/>
          </p:nvSpPr>
          <p:spPr>
            <a:xfrm rot="5400000">
              <a:off x="5955321" y="41157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7405AAB-B1B3-7945-BD45-0A73F92F84A4}"/>
              </a:ext>
            </a:extLst>
          </p:cNvPr>
          <p:cNvGrpSpPr/>
          <p:nvPr/>
        </p:nvGrpSpPr>
        <p:grpSpPr>
          <a:xfrm>
            <a:off x="5783674" y="4969859"/>
            <a:ext cx="1213051" cy="1701105"/>
            <a:chOff x="5783674" y="4969859"/>
            <a:chExt cx="1213051" cy="1701105"/>
          </a:xfrm>
        </p:grpSpPr>
        <p:graphicFrame>
          <p:nvGraphicFramePr>
            <p:cNvPr id="2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3179436"/>
                </p:ext>
              </p:extLst>
            </p:nvPr>
          </p:nvGraphicFramePr>
          <p:xfrm>
            <a:off x="5783674" y="4969859"/>
            <a:ext cx="1213051" cy="1701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8" name="Equation" r:id="rId13" imgW="672840" imgH="939600" progId="Equation.DSMT4">
                    <p:embed/>
                  </p:oleObj>
                </mc:Choice>
                <mc:Fallback>
                  <p:oleObj name="Equation" r:id="rId13" imgW="67284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3674" y="4969859"/>
                          <a:ext cx="1213051" cy="1701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7A095E7-B5FA-254D-9435-73597D01150C}"/>
                </a:ext>
              </a:extLst>
            </p:cNvPr>
            <p:cNvSpPr txBox="1"/>
            <p:nvPr/>
          </p:nvSpPr>
          <p:spPr>
            <a:xfrm rot="5400000">
              <a:off x="6440930" y="587627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681B287-00F3-D344-B518-81CE53539E82}"/>
              </a:ext>
            </a:extLst>
          </p:cNvPr>
          <p:cNvGrpSpPr/>
          <p:nvPr/>
        </p:nvGrpSpPr>
        <p:grpSpPr>
          <a:xfrm>
            <a:off x="7233949" y="4973637"/>
            <a:ext cx="1259953" cy="1686936"/>
            <a:chOff x="7233949" y="4973637"/>
            <a:chExt cx="1259953" cy="1686936"/>
          </a:xfrm>
        </p:grpSpPr>
        <p:graphicFrame>
          <p:nvGraphicFramePr>
            <p:cNvPr id="2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8655495"/>
                </p:ext>
              </p:extLst>
            </p:nvPr>
          </p:nvGraphicFramePr>
          <p:xfrm>
            <a:off x="7233949" y="4973637"/>
            <a:ext cx="1259953" cy="1686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9" name="Equation" r:id="rId15" imgW="571320" imgH="939600" progId="Equation.DSMT4">
                    <p:embed/>
                  </p:oleObj>
                </mc:Choice>
                <mc:Fallback>
                  <p:oleObj name="Equation" r:id="rId15" imgW="57132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3949" y="4973637"/>
                          <a:ext cx="1259953" cy="1686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1255155-332D-9E4E-A2F0-ACEDF1FE3E1A}"/>
                </a:ext>
              </a:extLst>
            </p:cNvPr>
            <p:cNvSpPr txBox="1"/>
            <p:nvPr/>
          </p:nvSpPr>
          <p:spPr>
            <a:xfrm rot="5400000">
              <a:off x="7943224" y="587627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039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525107"/>
              </p:ext>
            </p:extLst>
          </p:nvPr>
        </p:nvGraphicFramePr>
        <p:xfrm>
          <a:off x="2047730" y="1671542"/>
          <a:ext cx="4495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6" name="公式" r:id="rId3" imgW="4495680" imgH="647640" progId="Equation.3">
                  <p:embed/>
                </p:oleObj>
              </mc:Choice>
              <mc:Fallback>
                <p:oleObj name="公式" r:id="rId3" imgW="449568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730" y="1671542"/>
                        <a:ext cx="4495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34202" y="3506616"/>
            <a:ext cx="22320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  <a:endParaRPr lang="en-US" altLang="zh-CN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181947"/>
              </p:ext>
            </p:extLst>
          </p:nvPr>
        </p:nvGraphicFramePr>
        <p:xfrm>
          <a:off x="1152944" y="3551362"/>
          <a:ext cx="590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7" name="公式" r:id="rId5" imgW="5905440" imgH="419040" progId="Equation.3">
                  <p:embed/>
                </p:oleObj>
              </mc:Choice>
              <mc:Fallback>
                <p:oleObj name="公式" r:id="rId5" imgW="5905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944" y="3551362"/>
                        <a:ext cx="590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862788"/>
              </p:ext>
            </p:extLst>
          </p:nvPr>
        </p:nvGraphicFramePr>
        <p:xfrm>
          <a:off x="1152944" y="4406607"/>
          <a:ext cx="553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8" name="公式" r:id="rId7" imgW="5537160" imgH="419040" progId="Equation.3">
                  <p:embed/>
                </p:oleObj>
              </mc:Choice>
              <mc:Fallback>
                <p:oleObj name="公式" r:id="rId7" imgW="5537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944" y="4406607"/>
                        <a:ext cx="553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64703"/>
              </p:ext>
            </p:extLst>
          </p:nvPr>
        </p:nvGraphicFramePr>
        <p:xfrm>
          <a:off x="1152944" y="5261852"/>
          <a:ext cx="342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name="公式" r:id="rId9" imgW="3429000" imgH="419040" progId="Equation.3">
                  <p:embed/>
                </p:oleObj>
              </mc:Choice>
              <mc:Fallback>
                <p:oleObj name="公式" r:id="rId9" imgW="3429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944" y="5261852"/>
                        <a:ext cx="3429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99930" y="1170187"/>
            <a:ext cx="946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kumimoji="0"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679430" y="1168304"/>
            <a:ext cx="45370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证明齐次方程组的解集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99930" y="2606625"/>
            <a:ext cx="75612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是一个向量空间</a:t>
            </a:r>
            <a:r>
              <a:rPr lang="en-US" altLang="zh-CN" sz="2400" b="1" dirty="0">
                <a:latin typeface="+mn-ea"/>
                <a:ea typeface="+mn-ea"/>
              </a:rPr>
              <a:t>. </a:t>
            </a:r>
            <a:r>
              <a:rPr lang="zh-CN" altLang="en-US" sz="2400" b="1" dirty="0">
                <a:latin typeface="+mn-ea"/>
                <a:ea typeface="+mn-ea"/>
              </a:rPr>
              <a:t>以后称其为齐次方程组的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解空间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17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1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8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86" name="文本框 4"/>
          <p:cNvSpPr txBox="1"/>
          <p:nvPr/>
        </p:nvSpPr>
        <p:spPr>
          <a:xfrm>
            <a:off x="1330470" y="841191"/>
            <a:ext cx="69177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</a:t>
            </a:r>
            <a:r>
              <a:rPr 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     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向量组的线性相关性</a:t>
            </a:r>
            <a:endParaRPr 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122872" y="1270"/>
            <a:ext cx="9021128" cy="58166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斜纹 5"/>
          <p:cNvSpPr/>
          <p:nvPr/>
        </p:nvSpPr>
        <p:spPr>
          <a:xfrm>
            <a:off x="-1428" y="-10159"/>
            <a:ext cx="5147786" cy="831215"/>
          </a:xfrm>
          <a:prstGeom prst="diagStripe">
            <a:avLst>
              <a:gd name="adj" fmla="val 29106"/>
            </a:avLst>
          </a:prstGeom>
          <a:solidFill>
            <a:srgbClr val="094A7F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文本框 5"/>
          <p:cNvSpPr txBox="1"/>
          <p:nvPr/>
        </p:nvSpPr>
        <p:spPr>
          <a:xfrm>
            <a:off x="2233013" y="2145544"/>
            <a:ext cx="5826689" cy="461664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   n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维向量及其运算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 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线性相关性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3.3 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极大线性无关组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50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94836" y="2079507"/>
            <a:ext cx="3797835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   n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维向量及其运算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title"/>
          </p:nvPr>
        </p:nvSpPr>
        <p:spPr>
          <a:xfrm>
            <a:off x="2954155" y="2967596"/>
            <a:ext cx="342900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+mn-ea"/>
                <a:ea typeface="+mn-ea"/>
              </a:rPr>
              <a:t>一、向量的概念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2954155" y="3802731"/>
            <a:ext cx="342900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+mn-ea"/>
                <a:ea typeface="+mn-ea"/>
              </a:rPr>
              <a:t>二、向量空间</a:t>
            </a:r>
          </a:p>
        </p:txBody>
      </p:sp>
      <p:sp>
        <p:nvSpPr>
          <p:cNvPr id="6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80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/>
        </p:nvSpPr>
        <p:spPr bwMode="auto">
          <a:xfrm flipV="1">
            <a:off x="3997325" y="2422525"/>
            <a:ext cx="647700" cy="6477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400">
              <a:latin typeface="+mn-ea"/>
              <a:ea typeface="+mn-ea"/>
            </a:endParaRP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781425" y="2436813"/>
            <a:ext cx="1065213" cy="920750"/>
            <a:chOff x="2109" y="1489"/>
            <a:chExt cx="671" cy="58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2635" y="1525"/>
              <a:ext cx="0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 flipH="1">
              <a:off x="2109" y="2069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 flipV="1">
              <a:off x="2644" y="1888"/>
              <a:ext cx="136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236" y="1489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3492500" y="2133600"/>
            <a:ext cx="1584325" cy="1584325"/>
            <a:chOff x="1927" y="1298"/>
            <a:chExt cx="998" cy="998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927" y="1298"/>
              <a:ext cx="998" cy="998"/>
              <a:chOff x="1927" y="1298"/>
              <a:chExt cx="998" cy="998"/>
            </a:xfrm>
          </p:grpSpPr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2245" y="1888"/>
                <a:ext cx="680" cy="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 flipV="1">
                <a:off x="2245" y="1298"/>
                <a:ext cx="0" cy="59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 flipH="1">
                <a:off x="1927" y="1888"/>
                <a:ext cx="318" cy="408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 sz="2400">
                  <a:latin typeface="+mn-ea"/>
                  <a:ea typeface="+mn-ea"/>
                </a:endParaRPr>
              </a:p>
            </p:txBody>
          </p:sp>
        </p:grpSp>
        <p:graphicFrame>
          <p:nvGraphicFramePr>
            <p:cNvPr id="11" name="Object 15"/>
            <p:cNvGraphicFramePr>
              <a:graphicFrameLocks noChangeAspect="1"/>
            </p:cNvGraphicFramePr>
            <p:nvPr/>
          </p:nvGraphicFramePr>
          <p:xfrm>
            <a:off x="2109" y="1815"/>
            <a:ext cx="95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8" name="公式" r:id="rId3" imgW="304560" imgH="317160" progId="Equation.3">
                    <p:embed/>
                  </p:oleObj>
                </mc:Choice>
                <mc:Fallback>
                  <p:oleObj name="公式" r:id="rId3" imgW="304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815"/>
                          <a:ext cx="95" cy="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953219"/>
              </p:ext>
            </p:extLst>
          </p:nvPr>
        </p:nvGraphicFramePr>
        <p:xfrm>
          <a:off x="4645025" y="2206625"/>
          <a:ext cx="8985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9" name="公式" r:id="rId5" imgW="1485720" imgH="393480" progId="Equation.3">
                  <p:embed/>
                </p:oleObj>
              </mc:Choice>
              <mc:Fallback>
                <p:oleObj name="公式" r:id="rId5" imgW="1485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2206625"/>
                        <a:ext cx="898525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50825" y="1341438"/>
            <a:ext cx="396081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latin typeface="+mn-ea"/>
                <a:ea typeface="+mn-ea"/>
              </a:rPr>
              <a:t>三维空间的向量</a:t>
            </a:r>
            <a:r>
              <a:rPr lang="en-US" altLang="zh-CN" sz="2400" b="1">
                <a:latin typeface="+mn-ea"/>
                <a:ea typeface="+mn-ea"/>
              </a:rPr>
              <a:t>:</a:t>
            </a:r>
            <a:r>
              <a:rPr lang="zh-CN" altLang="en-US" sz="2400" b="1">
                <a:latin typeface="+mn-ea"/>
                <a:ea typeface="+mn-ea"/>
              </a:rPr>
              <a:t>有向线段。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067175" y="1341438"/>
            <a:ext cx="2540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endParaRPr lang="zh-CN" altLang="zh-CN" sz="2400" b="1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140200" y="1341438"/>
            <a:ext cx="417671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zh-CN" altLang="en-US" sz="2400" b="1">
                <a:latin typeface="+mn-ea"/>
                <a:ea typeface="+mn-ea"/>
              </a:rPr>
              <a:t>建立标准直角坐标系后，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79388" y="3789363"/>
            <a:ext cx="64817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latin typeface="+mn-ea"/>
                <a:ea typeface="+mn-ea"/>
              </a:rPr>
              <a:t>它由一点 </a:t>
            </a:r>
            <a:r>
              <a:rPr lang="en-US" altLang="zh-CN" sz="2400" b="1" i="1">
                <a:latin typeface="+mn-ea"/>
                <a:ea typeface="+mn-ea"/>
              </a:rPr>
              <a:t>P </a:t>
            </a:r>
            <a:r>
              <a:rPr lang="zh-CN" altLang="en-US" sz="2400" b="1">
                <a:latin typeface="+mn-ea"/>
                <a:ea typeface="+mn-ea"/>
              </a:rPr>
              <a:t>或一个三元数组 </a:t>
            </a:r>
            <a:r>
              <a:rPr lang="en-US" altLang="zh-CN" sz="2400" b="1">
                <a:latin typeface="+mn-ea"/>
                <a:ea typeface="+mn-ea"/>
              </a:rPr>
              <a:t>(</a:t>
            </a:r>
            <a:r>
              <a:rPr lang="en-US" altLang="zh-CN" sz="2400" b="1" i="1">
                <a:latin typeface="+mn-ea"/>
                <a:ea typeface="+mn-ea"/>
              </a:rPr>
              <a:t>x</a:t>
            </a:r>
            <a:r>
              <a:rPr lang="en-US" altLang="zh-CN" sz="2400" b="1">
                <a:latin typeface="+mn-ea"/>
                <a:ea typeface="+mn-ea"/>
              </a:rPr>
              <a:t>,</a:t>
            </a:r>
            <a:r>
              <a:rPr lang="en-US" altLang="zh-CN" sz="2400" b="1" i="1">
                <a:latin typeface="+mn-ea"/>
                <a:ea typeface="+mn-ea"/>
              </a:rPr>
              <a:t>y</a:t>
            </a:r>
            <a:r>
              <a:rPr lang="en-US" altLang="zh-CN" sz="2400" b="1">
                <a:latin typeface="+mn-ea"/>
                <a:ea typeface="+mn-ea"/>
              </a:rPr>
              <a:t>,</a:t>
            </a:r>
            <a:r>
              <a:rPr lang="en-US" altLang="zh-CN" sz="2400" b="1" i="1">
                <a:latin typeface="+mn-ea"/>
                <a:ea typeface="+mn-ea"/>
              </a:rPr>
              <a:t>z</a:t>
            </a:r>
            <a:r>
              <a:rPr lang="en-US" altLang="zh-CN" sz="2400" b="1">
                <a:latin typeface="+mn-ea"/>
                <a:ea typeface="+mn-ea"/>
              </a:rPr>
              <a:t>) </a:t>
            </a:r>
            <a:r>
              <a:rPr lang="zh-CN" altLang="en-US" sz="2400" b="1">
                <a:latin typeface="+mn-ea"/>
                <a:ea typeface="+mn-ea"/>
              </a:rPr>
              <a:t>唯一确定。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250825" y="4221163"/>
            <a:ext cx="8569325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      </a:t>
            </a:r>
            <a:r>
              <a:rPr lang="zh-CN" altLang="en-US" sz="2400" b="1" dirty="0">
                <a:latin typeface="+mn-ea"/>
                <a:ea typeface="+mn-ea"/>
              </a:rPr>
              <a:t>我们还定义了向量的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加法</a:t>
            </a:r>
            <a:r>
              <a:rPr lang="en-US" altLang="zh-CN" sz="2400" b="1" dirty="0">
                <a:latin typeface="+mn-ea"/>
                <a:ea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</a:rPr>
              <a:t>即平行四边形法则</a:t>
            </a:r>
            <a:r>
              <a:rPr lang="en-US" altLang="zh-CN" sz="2400" b="1" dirty="0">
                <a:latin typeface="+mn-ea"/>
                <a:ea typeface="+mn-ea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和向量的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数乘</a:t>
            </a:r>
            <a:r>
              <a:rPr lang="zh-CN" altLang="en-US" sz="2400" b="1" dirty="0">
                <a:latin typeface="+mn-ea"/>
                <a:ea typeface="+mn-ea"/>
              </a:rPr>
              <a:t>两种运算。</a:t>
            </a:r>
          </a:p>
        </p:txBody>
      </p:sp>
      <p:grpSp>
        <p:nvGrpSpPr>
          <p:cNvPr id="21" name="Group 37"/>
          <p:cNvGrpSpPr>
            <a:grpSpLocks/>
          </p:cNvGrpSpPr>
          <p:nvPr/>
        </p:nvGrpSpPr>
        <p:grpSpPr bwMode="auto">
          <a:xfrm>
            <a:off x="2039938" y="5284788"/>
            <a:ext cx="2603500" cy="1146175"/>
            <a:chOff x="1285" y="3329"/>
            <a:chExt cx="1640" cy="722"/>
          </a:xfrm>
        </p:grpSpPr>
        <p:grpSp>
          <p:nvGrpSpPr>
            <p:cNvPr id="22" name="Group 36"/>
            <p:cNvGrpSpPr>
              <a:grpSpLocks/>
            </p:cNvGrpSpPr>
            <p:nvPr/>
          </p:nvGrpSpPr>
          <p:grpSpPr bwMode="auto">
            <a:xfrm>
              <a:off x="1285" y="3439"/>
              <a:ext cx="1143" cy="581"/>
              <a:chOff x="839" y="3439"/>
              <a:chExt cx="1143" cy="581"/>
            </a:xfrm>
          </p:grpSpPr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 flipV="1">
                <a:off x="839" y="3929"/>
                <a:ext cx="862" cy="91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V="1">
                <a:off x="839" y="3521"/>
                <a:ext cx="317" cy="499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V="1">
                <a:off x="1120" y="3457"/>
                <a:ext cx="862" cy="91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 flipV="1">
                <a:off x="1665" y="3439"/>
                <a:ext cx="317" cy="499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 flipV="1">
                <a:off x="839" y="3475"/>
                <a:ext cx="1134" cy="545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 sz="2400">
                  <a:latin typeface="+mn-ea"/>
                  <a:ea typeface="+mn-ea"/>
                </a:endParaRPr>
              </a:p>
            </p:txBody>
          </p:sp>
        </p:grpSp>
        <p:graphicFrame>
          <p:nvGraphicFramePr>
            <p:cNvPr id="23" name="Object 29"/>
            <p:cNvGraphicFramePr>
              <a:graphicFrameLocks noChangeAspect="1"/>
            </p:cNvGraphicFramePr>
            <p:nvPr/>
          </p:nvGraphicFramePr>
          <p:xfrm>
            <a:off x="2187" y="3929"/>
            <a:ext cx="141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90" name="公式" r:id="rId7" imgW="279360" imgH="241200" progId="Equation.3">
                    <p:embed/>
                  </p:oleObj>
                </mc:Choice>
                <mc:Fallback>
                  <p:oleObj name="公式" r:id="rId7" imgW="2793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7" y="3929"/>
                          <a:ext cx="141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30"/>
            <p:cNvGraphicFramePr>
              <a:graphicFrameLocks noChangeAspect="1"/>
            </p:cNvGraphicFramePr>
            <p:nvPr/>
          </p:nvGraphicFramePr>
          <p:xfrm>
            <a:off x="1449" y="3374"/>
            <a:ext cx="15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91" name="公式" r:id="rId9" imgW="304560" imgH="380880" progId="Equation.3">
                    <p:embed/>
                  </p:oleObj>
                </mc:Choice>
                <mc:Fallback>
                  <p:oleObj name="公式" r:id="rId9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9" y="3374"/>
                          <a:ext cx="15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31"/>
            <p:cNvGraphicFramePr>
              <a:graphicFrameLocks noChangeAspect="1"/>
            </p:cNvGraphicFramePr>
            <p:nvPr/>
          </p:nvGraphicFramePr>
          <p:xfrm>
            <a:off x="2464" y="3329"/>
            <a:ext cx="46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92" name="公式" r:id="rId11" imgW="914400" imgH="380880" progId="Equation.3">
                    <p:embed/>
                  </p:oleObj>
                </mc:Choice>
                <mc:Fallback>
                  <p:oleObj name="公式" r:id="rId11" imgW="91440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4" y="3329"/>
                          <a:ext cx="46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38"/>
          <p:cNvGrpSpPr>
            <a:grpSpLocks/>
          </p:cNvGrpSpPr>
          <p:nvPr/>
        </p:nvGrpSpPr>
        <p:grpSpPr bwMode="auto">
          <a:xfrm>
            <a:off x="4995863" y="5878513"/>
            <a:ext cx="2600325" cy="503237"/>
            <a:chOff x="3147" y="3703"/>
            <a:chExt cx="1638" cy="317"/>
          </a:xfrm>
        </p:grpSpPr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147" y="3748"/>
              <a:ext cx="1406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graphicFrame>
          <p:nvGraphicFramePr>
            <p:cNvPr id="33" name="Object 33"/>
            <p:cNvGraphicFramePr>
              <a:graphicFrameLocks noChangeAspect="1"/>
            </p:cNvGraphicFramePr>
            <p:nvPr/>
          </p:nvGraphicFramePr>
          <p:xfrm>
            <a:off x="4644" y="3703"/>
            <a:ext cx="141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93" name="公式" r:id="rId13" imgW="279360" imgH="241200" progId="Equation.3">
                    <p:embed/>
                  </p:oleObj>
                </mc:Choice>
                <mc:Fallback>
                  <p:oleObj name="公式" r:id="rId13" imgW="2793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" y="3703"/>
                          <a:ext cx="141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193" y="3748"/>
              <a:ext cx="635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graphicFrame>
          <p:nvGraphicFramePr>
            <p:cNvPr id="35" name="Object 35"/>
            <p:cNvGraphicFramePr>
              <a:graphicFrameLocks noChangeAspect="1"/>
            </p:cNvGraphicFramePr>
            <p:nvPr/>
          </p:nvGraphicFramePr>
          <p:xfrm>
            <a:off x="3559" y="3859"/>
            <a:ext cx="359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94" name="公式" r:id="rId14" imgW="711000" imgH="317160" progId="Equation.3">
                    <p:embed/>
                  </p:oleObj>
                </mc:Choice>
                <mc:Fallback>
                  <p:oleObj name="公式" r:id="rId14" imgW="7110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9" y="3859"/>
                          <a:ext cx="359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-77284" y="66955"/>
            <a:ext cx="9092565" cy="823928"/>
            <a:chOff x="-7938" y="915988"/>
            <a:chExt cx="12193589" cy="2406923"/>
          </a:xfrm>
        </p:grpSpPr>
        <p:sp>
          <p:nvSpPr>
            <p:cNvPr id="39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Rectangle 13"/>
          <p:cNvSpPr>
            <a:spLocks noGrp="1" noChangeArrowheads="1"/>
          </p:cNvSpPr>
          <p:nvPr>
            <p:ph type="title"/>
          </p:nvPr>
        </p:nvSpPr>
        <p:spPr>
          <a:xfrm>
            <a:off x="96655" y="671205"/>
            <a:ext cx="342900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chemeClr val="accent1"/>
                </a:solidFill>
                <a:latin typeface="+mn-ea"/>
                <a:ea typeface="+mn-ea"/>
              </a:rPr>
              <a:t>一、向量的概念</a:t>
            </a:r>
          </a:p>
        </p:txBody>
      </p:sp>
    </p:spTree>
    <p:extLst>
      <p:ext uri="{BB962C8B-B14F-4D97-AF65-F5344CB8AC3E}">
        <p14:creationId xmlns:p14="http://schemas.microsoft.com/office/powerpoint/2010/main" val="33266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  <p:bldP spid="18" grpId="0"/>
      <p:bldP spid="19" grpId="0"/>
      <p:bldP spid="20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344113" y="897671"/>
            <a:ext cx="1143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定义</a:t>
            </a:r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413637"/>
              </p:ext>
            </p:extLst>
          </p:nvPr>
        </p:nvGraphicFramePr>
        <p:xfrm>
          <a:off x="1280597" y="837494"/>
          <a:ext cx="7442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8" name="Document" r:id="rId3" imgW="2938680" imgH="229680" progId="Word.Document.8">
                  <p:embed/>
                </p:oleObj>
              </mc:Choice>
              <mc:Fallback>
                <p:oleObj name="Document" r:id="rId3" imgW="2938680" imgH="229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597" y="837494"/>
                        <a:ext cx="7442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221557"/>
              </p:ext>
            </p:extLst>
          </p:nvPr>
        </p:nvGraphicFramePr>
        <p:xfrm>
          <a:off x="386357" y="1426266"/>
          <a:ext cx="2286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9" name="Document" r:id="rId5" imgW="959400" imgH="180720" progId="Word.Document.8">
                  <p:embed/>
                </p:oleObj>
              </mc:Choice>
              <mc:Fallback>
                <p:oleObj name="Document" r:id="rId5" imgW="959400" imgH="180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57" y="1426266"/>
                        <a:ext cx="2286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561370"/>
              </p:ext>
            </p:extLst>
          </p:nvPr>
        </p:nvGraphicFramePr>
        <p:xfrm>
          <a:off x="2648320" y="1371976"/>
          <a:ext cx="61674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0" name="Document" r:id="rId7" imgW="2437200" imgH="228600" progId="Word.Document.8">
                  <p:embed/>
                </p:oleObj>
              </mc:Choice>
              <mc:Fallback>
                <p:oleObj name="Document" r:id="rId7" imgW="2437200" imgH="228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8320" y="1371976"/>
                        <a:ext cx="61674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412585" y="2095263"/>
            <a:ext cx="1447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行向量</a:t>
            </a:r>
          </a:p>
        </p:txBody>
      </p:sp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896570"/>
              </p:ext>
            </p:extLst>
          </p:nvPr>
        </p:nvGraphicFramePr>
        <p:xfrm>
          <a:off x="1901542" y="2079950"/>
          <a:ext cx="2667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1" name="Equation" r:id="rId9" imgW="1143000" imgH="228600" progId="Equation.3">
                  <p:embed/>
                </p:oleObj>
              </mc:Choice>
              <mc:Fallback>
                <p:oleObj name="Equation" r:id="rId9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542" y="2079950"/>
                        <a:ext cx="26670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6774731" y="2131254"/>
            <a:ext cx="14160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latin typeface="+mn-ea"/>
                <a:ea typeface="+mn-ea"/>
              </a:rPr>
              <a:t>列向量</a:t>
            </a:r>
          </a:p>
        </p:txBody>
      </p:sp>
      <p:graphicFrame>
        <p:nvGraphicFramePr>
          <p:cNvPr id="3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347326"/>
              </p:ext>
            </p:extLst>
          </p:nvPr>
        </p:nvGraphicFramePr>
        <p:xfrm>
          <a:off x="4229286" y="1970812"/>
          <a:ext cx="141446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2" name="Equation" r:id="rId11" imgW="596880" imgH="939600" progId="Equation.3">
                  <p:embed/>
                </p:oleObj>
              </mc:Choice>
              <mc:Fallback>
                <p:oleObj name="Equation" r:id="rId11" imgW="5968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286" y="1970812"/>
                        <a:ext cx="1414463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5710942" y="2979147"/>
            <a:ext cx="48953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或</a:t>
            </a:r>
          </a:p>
        </p:txBody>
      </p:sp>
      <p:graphicFrame>
        <p:nvGraphicFramePr>
          <p:cNvPr id="3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87750"/>
              </p:ext>
            </p:extLst>
          </p:nvPr>
        </p:nvGraphicFramePr>
        <p:xfrm>
          <a:off x="6267670" y="2916928"/>
          <a:ext cx="28448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3" name="Equation" r:id="rId13" imgW="1218960" imgH="241200" progId="Equation.3">
                  <p:embed/>
                </p:oleObj>
              </mc:Choice>
              <mc:Fallback>
                <p:oleObj name="Equation" r:id="rId13" imgW="1218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670" y="2916928"/>
                        <a:ext cx="284480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374040"/>
              </p:ext>
            </p:extLst>
          </p:nvPr>
        </p:nvGraphicFramePr>
        <p:xfrm>
          <a:off x="502444" y="5526742"/>
          <a:ext cx="6184934" cy="529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4" name="Document" r:id="rId15" imgW="2495520" imgH="205920" progId="Word.Document.8">
                  <p:embed/>
                </p:oleObj>
              </mc:Choice>
              <mc:Fallback>
                <p:oleObj name="Document" r:id="rId15" imgW="2495520" imgH="205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4" y="5526742"/>
                        <a:ext cx="6184934" cy="529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-44529" y="6273243"/>
            <a:ext cx="9724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约定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:</a:t>
            </a:r>
            <a:r>
              <a:rPr lang="zh-CN" altLang="en-US" sz="2400" b="1" dirty="0">
                <a:latin typeface="+mn-ea"/>
                <a:ea typeface="+mn-ea"/>
              </a:rPr>
              <a:t>一般向量如无说明均指列向量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r>
              <a:rPr lang="zh-CN" altLang="en-US" sz="2400" b="1" dirty="0">
                <a:latin typeface="+mn-ea"/>
                <a:ea typeface="+mn-ea"/>
              </a:rPr>
              <a:t>而行向量用列向量的转置表示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52AAC3B-F533-0A46-B5E6-1127C83DB13A}"/>
              </a:ext>
            </a:extLst>
          </p:cNvPr>
          <p:cNvGrpSpPr/>
          <p:nvPr/>
        </p:nvGrpSpPr>
        <p:grpSpPr>
          <a:xfrm>
            <a:off x="414287" y="4313778"/>
            <a:ext cx="8308510" cy="1063946"/>
            <a:chOff x="414287" y="4313778"/>
            <a:chExt cx="8308510" cy="106394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203C3C-695D-A642-897A-414798CBAA95}"/>
                </a:ext>
              </a:extLst>
            </p:cNvPr>
            <p:cNvSpPr/>
            <p:nvPr/>
          </p:nvSpPr>
          <p:spPr>
            <a:xfrm>
              <a:off x="414287" y="4313778"/>
              <a:ext cx="8308510" cy="10639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400" b="1" dirty="0"/>
                <a:t>分量全是实数</a:t>
              </a:r>
              <a:r>
                <a:rPr lang="en-US" altLang="zh-CN" sz="2400" b="1" dirty="0"/>
                <a:t>(</a:t>
              </a:r>
              <a:r>
                <a:rPr lang="zh-CN" altLang="en-US" sz="2400" b="1" dirty="0"/>
                <a:t>复数</a:t>
              </a:r>
              <a:r>
                <a:rPr lang="en-US" altLang="zh-CN" sz="2400" b="1" dirty="0"/>
                <a:t>)</a:t>
              </a:r>
              <a:r>
                <a:rPr lang="zh-CN" altLang="en-US" sz="2400" b="1" dirty="0"/>
                <a:t>的向量称为</a:t>
              </a:r>
              <a:r>
                <a:rPr lang="zh-CN" altLang="en-US" sz="2400" b="1" dirty="0">
                  <a:solidFill>
                    <a:schemeClr val="accent1"/>
                  </a:solidFill>
                </a:rPr>
                <a:t>实</a:t>
              </a:r>
              <a:r>
                <a:rPr lang="en-US" altLang="zh-CN" sz="2400" b="1" dirty="0">
                  <a:solidFill>
                    <a:schemeClr val="accent1"/>
                  </a:solidFill>
                </a:rPr>
                <a:t>(</a:t>
              </a:r>
              <a:r>
                <a:rPr lang="zh-CN" altLang="en-US" sz="2400" b="1" dirty="0">
                  <a:solidFill>
                    <a:schemeClr val="accent1"/>
                  </a:solidFill>
                </a:rPr>
                <a:t>复</a:t>
              </a:r>
              <a:r>
                <a:rPr lang="en-US" altLang="zh-CN" sz="2400" b="1" dirty="0">
                  <a:solidFill>
                    <a:schemeClr val="accent1"/>
                  </a:solidFill>
                </a:rPr>
                <a:t>)</a:t>
              </a:r>
              <a:r>
                <a:rPr lang="zh-CN" altLang="en-US" sz="2400" b="1" dirty="0">
                  <a:solidFill>
                    <a:schemeClr val="accent1"/>
                  </a:solidFill>
                </a:rPr>
                <a:t>向量</a:t>
              </a:r>
              <a:r>
                <a:rPr lang="en-US" altLang="zh-CN" sz="2400" b="1" dirty="0"/>
                <a:t>, </a:t>
              </a:r>
              <a:r>
                <a:rPr lang="en-US" altLang="zh-CN" sz="2400" b="1" i="1" dirty="0"/>
                <a:t>n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维实</a:t>
              </a:r>
              <a:r>
                <a:rPr lang="en-US" altLang="zh-CN" sz="2400" b="1" dirty="0"/>
                <a:t>(</a:t>
              </a:r>
              <a:r>
                <a:rPr lang="zh-CN" altLang="en-US" sz="2400" b="1" dirty="0"/>
                <a:t>复</a:t>
              </a:r>
              <a:r>
                <a:rPr lang="en-US" altLang="zh-CN" sz="2400" b="1" dirty="0"/>
                <a:t>)</a:t>
              </a:r>
              <a:r>
                <a:rPr lang="zh-CN" altLang="en-US" sz="2400" b="1" dirty="0"/>
                <a:t>向量的全体记为             </a:t>
              </a:r>
              <a:r>
                <a:rPr lang="en-US" altLang="zh-CN" sz="2400" b="1" dirty="0"/>
                <a:t>. </a:t>
              </a:r>
              <a:r>
                <a:rPr lang="zh-CN" altLang="en-US" sz="2400" b="1" dirty="0"/>
                <a:t>以后如无特殊说明</a:t>
              </a:r>
              <a:r>
                <a:rPr lang="en-US" altLang="zh-CN" sz="2400" b="1" dirty="0"/>
                <a:t>, </a:t>
              </a:r>
              <a:r>
                <a:rPr lang="zh-CN" altLang="en-US" sz="2400" b="1" dirty="0"/>
                <a:t>向量均指实向量</a:t>
              </a:r>
              <a:r>
                <a:rPr lang="en-US" altLang="zh-CN" sz="2400" b="1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0BA0DCD-148E-894E-9536-A80A8A8767B4}"/>
                    </a:ext>
                  </a:extLst>
                </p:cNvPr>
                <p:cNvSpPr txBox="1"/>
                <p:nvPr/>
              </p:nvSpPr>
              <p:spPr>
                <a:xfrm>
                  <a:off x="1751062" y="4952073"/>
                  <a:ext cx="10733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0BA0DCD-148E-894E-9536-A80A8A876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1062" y="4952073"/>
                  <a:ext cx="1073371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4706" r="-8235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2C51C99-72EB-144E-A890-9009F943A4C6}"/>
              </a:ext>
            </a:extLst>
          </p:cNvPr>
          <p:cNvCxnSpPr/>
          <p:nvPr/>
        </p:nvCxnSpPr>
        <p:spPr>
          <a:xfrm>
            <a:off x="1473572" y="2363177"/>
            <a:ext cx="37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C8CD98F-AF6A-C749-810F-230F04DCF894}"/>
              </a:ext>
            </a:extLst>
          </p:cNvPr>
          <p:cNvCxnSpPr>
            <a:cxnSpLocks/>
          </p:cNvCxnSpPr>
          <p:nvPr/>
        </p:nvCxnSpPr>
        <p:spPr>
          <a:xfrm>
            <a:off x="7231382" y="2618602"/>
            <a:ext cx="0" cy="3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标注 12">
            <a:extLst>
              <a:ext uri="{FF2B5EF4-FFF2-40B4-BE49-F238E27FC236}">
                <a16:creationId xmlns:a16="http://schemas.microsoft.com/office/drawing/2014/main" id="{492DB676-421B-CB41-9FA2-0EA47920FA49}"/>
              </a:ext>
            </a:extLst>
          </p:cNvPr>
          <p:cNvSpPr/>
          <p:nvPr/>
        </p:nvSpPr>
        <p:spPr>
          <a:xfrm>
            <a:off x="1487113" y="2911134"/>
            <a:ext cx="2266062" cy="756582"/>
          </a:xfrm>
          <a:prstGeom prst="wedgeRoundRectCallout">
            <a:avLst>
              <a:gd name="adj1" fmla="val 28236"/>
              <a:gd name="adj2" fmla="val -79138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：第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个分量</a:t>
            </a: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8" grpId="0" autoUpdateAnimBg="0"/>
      <p:bldP spid="30" grpId="0" autoUpdateAnimBg="0"/>
      <p:bldP spid="32" grpId="0" autoUpdateAnimBg="0"/>
      <p:bldP spid="3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04800" y="1456217"/>
            <a:ext cx="8610600" cy="5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+mn-ea"/>
                <a:ea typeface="+mn-ea"/>
              </a:rPr>
              <a:t>  向量可视为特殊的矩阵, 因此, 向量的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相等、加减法、</a:t>
            </a:r>
          </a:p>
        </p:txBody>
      </p:sp>
      <p:grpSp>
        <p:nvGrpSpPr>
          <p:cNvPr id="33" name="Group 4"/>
          <p:cNvGrpSpPr>
            <a:grpSpLocks/>
          </p:cNvGrpSpPr>
          <p:nvPr/>
        </p:nvGrpSpPr>
        <p:grpSpPr bwMode="auto">
          <a:xfrm>
            <a:off x="467684" y="890531"/>
            <a:ext cx="6086476" cy="488950"/>
            <a:chOff x="288" y="760"/>
            <a:chExt cx="3834" cy="308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288" y="768"/>
              <a:ext cx="383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分量全部为零的向量称为零向量，记为    。</a:t>
              </a:r>
            </a:p>
          </p:txBody>
        </p:sp>
        <p:graphicFrame>
          <p:nvGraphicFramePr>
            <p:cNvPr id="3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9842180"/>
                </p:ext>
              </p:extLst>
            </p:nvPr>
          </p:nvGraphicFramePr>
          <p:xfrm>
            <a:off x="3579" y="760"/>
            <a:ext cx="265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06" name="Equation" r:id="rId3" imgW="152280" imgH="177480" progId="Equation.DSMT4">
                    <p:embed/>
                  </p:oleObj>
                </mc:Choice>
                <mc:Fallback>
                  <p:oleObj name="Equation" r:id="rId3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9" y="760"/>
                          <a:ext cx="265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278792"/>
              </p:ext>
            </p:extLst>
          </p:nvPr>
        </p:nvGraphicFramePr>
        <p:xfrm>
          <a:off x="609600" y="2681288"/>
          <a:ext cx="6400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7" name="Equation" r:id="rId5" imgW="2565360" imgH="228600" progId="Equation.3">
                  <p:embed/>
                </p:oleObj>
              </mc:Choice>
              <mc:Fallback>
                <p:oleObj name="Equation" r:id="rId5" imgW="2565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81288"/>
                        <a:ext cx="64008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486580"/>
              </p:ext>
            </p:extLst>
          </p:nvPr>
        </p:nvGraphicFramePr>
        <p:xfrm>
          <a:off x="1905000" y="3367088"/>
          <a:ext cx="5029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8" name="Equation" r:id="rId7" imgW="2031840" imgH="228600" progId="Equation.3">
                  <p:embed/>
                </p:oleObj>
              </mc:Choice>
              <mc:Fallback>
                <p:oleObj name="Equation" r:id="rId7" imgW="2031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67088"/>
                        <a:ext cx="50292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023780"/>
              </p:ext>
            </p:extLst>
          </p:nvPr>
        </p:nvGraphicFramePr>
        <p:xfrm>
          <a:off x="1879600" y="4814888"/>
          <a:ext cx="3657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9" name="Equation" r:id="rId9" imgW="1473120" imgH="228600" progId="Equation.3">
                  <p:embed/>
                </p:oleObj>
              </mc:Choice>
              <mc:Fallback>
                <p:oleObj name="Equation" r:id="rId9" imgW="1473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814888"/>
                        <a:ext cx="36576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156935" y="2093768"/>
            <a:ext cx="5029200" cy="5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数乘</a:t>
            </a:r>
            <a:r>
              <a:rPr lang="zh-CN" altLang="en-US" sz="2400" b="1" dirty="0">
                <a:latin typeface="+mn-ea"/>
                <a:ea typeface="+mn-ea"/>
              </a:rPr>
              <a:t>等概念完全与矩阵相同.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162800" y="2681288"/>
            <a:ext cx="685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+mn-ea"/>
                <a:ea typeface="+mn-ea"/>
              </a:rPr>
              <a:t>则</a:t>
            </a:r>
          </a:p>
        </p:txBody>
      </p:sp>
      <p:graphicFrame>
        <p:nvGraphicFramePr>
          <p:cNvPr id="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942773"/>
              </p:ext>
            </p:extLst>
          </p:nvPr>
        </p:nvGraphicFramePr>
        <p:xfrm>
          <a:off x="1900238" y="4078288"/>
          <a:ext cx="56181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0" name="Equation" r:id="rId11" imgW="2209680" imgH="228600" progId="Equation.3">
                  <p:embed/>
                </p:oleObj>
              </mc:Choice>
              <mc:Fallback>
                <p:oleObj name="Equation" r:id="rId11" imgW="2209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4078288"/>
                        <a:ext cx="5618162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609600" y="3446463"/>
            <a:ext cx="1066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相等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09600" y="4144815"/>
            <a:ext cx="1219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  <a:latin typeface="+mn-ea"/>
                <a:ea typeface="+mn-ea"/>
              </a:rPr>
              <a:t>加法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609600" y="4851475"/>
            <a:ext cx="1371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  <a:latin typeface="+mn-ea"/>
                <a:ea typeface="+mn-ea"/>
              </a:rPr>
              <a:t>数乘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609600" y="5576888"/>
            <a:ext cx="8305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向量的加法和数乘运算，统称为向量的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线性运算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34" name="Text Box 11">
            <a:extLst>
              <a:ext uri="{FF2B5EF4-FFF2-40B4-BE49-F238E27FC236}">
                <a16:creationId xmlns:a16="http://schemas.microsoft.com/office/drawing/2014/main" id="{C88C7CA4-11B6-4B4F-B283-F193A7D5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3417740"/>
            <a:ext cx="1905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+mn-ea"/>
                <a:ea typeface="+mn-ea"/>
              </a:rPr>
              <a:t>且维数相同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41" grpId="0" autoUpdateAnimBg="0"/>
      <p:bldP spid="42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3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536258" y="715760"/>
            <a:ext cx="6705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latin typeface="+mn-ea"/>
                <a:ea typeface="+mn-ea"/>
              </a:rPr>
              <a:t>向量的线性运算满足以下八条运算律： </a:t>
            </a:r>
          </a:p>
        </p:txBody>
      </p:sp>
      <p:grpSp>
        <p:nvGrpSpPr>
          <p:cNvPr id="51" name="Group 4"/>
          <p:cNvGrpSpPr>
            <a:grpSpLocks/>
          </p:cNvGrpSpPr>
          <p:nvPr/>
        </p:nvGrpSpPr>
        <p:grpSpPr bwMode="auto">
          <a:xfrm>
            <a:off x="688658" y="1325360"/>
            <a:ext cx="5164138" cy="539750"/>
            <a:chOff x="336" y="872"/>
            <a:chExt cx="3253" cy="340"/>
          </a:xfrm>
        </p:grpSpPr>
        <p:graphicFrame>
          <p:nvGraphicFramePr>
            <p:cNvPr id="52" name="Object 5"/>
            <p:cNvGraphicFramePr>
              <a:graphicFrameLocks noChangeAspect="1"/>
            </p:cNvGraphicFramePr>
            <p:nvPr/>
          </p:nvGraphicFramePr>
          <p:xfrm>
            <a:off x="336" y="896"/>
            <a:ext cx="178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3" name="Equation" r:id="rId3" imgW="1143000" imgH="203040" progId="Equation.3">
                    <p:embed/>
                  </p:oleObj>
                </mc:Choice>
                <mc:Fallback>
                  <p:oleObj name="Equation" r:id="rId3" imgW="11430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896"/>
                          <a:ext cx="1782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2160" y="872"/>
              <a:ext cx="142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>
                  <a:latin typeface="+mn-ea"/>
                  <a:ea typeface="+mn-ea"/>
                </a:rPr>
                <a:t>(加法交换律)；</a:t>
              </a:r>
            </a:p>
          </p:txBody>
        </p:sp>
      </p:grpSp>
      <p:grpSp>
        <p:nvGrpSpPr>
          <p:cNvPr id="55" name="Group 7"/>
          <p:cNvGrpSpPr>
            <a:grpSpLocks/>
          </p:cNvGrpSpPr>
          <p:nvPr/>
        </p:nvGrpSpPr>
        <p:grpSpPr bwMode="auto">
          <a:xfrm>
            <a:off x="688658" y="1934958"/>
            <a:ext cx="6840538" cy="501650"/>
            <a:chOff x="336" y="1056"/>
            <a:chExt cx="4309" cy="316"/>
          </a:xfrm>
        </p:grpSpPr>
        <p:graphicFrame>
          <p:nvGraphicFramePr>
            <p:cNvPr id="56" name="Object 8"/>
            <p:cNvGraphicFramePr>
              <a:graphicFrameLocks noChangeAspect="1"/>
            </p:cNvGraphicFramePr>
            <p:nvPr/>
          </p:nvGraphicFramePr>
          <p:xfrm>
            <a:off x="336" y="1056"/>
            <a:ext cx="285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4" name="Equation" r:id="rId5" imgW="1828800" imgH="203040" progId="Equation.3">
                    <p:embed/>
                  </p:oleObj>
                </mc:Choice>
                <mc:Fallback>
                  <p:oleObj name="Equation" r:id="rId5" imgW="1828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056"/>
                          <a:ext cx="2851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3216" y="1056"/>
              <a:ext cx="142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>
                  <a:latin typeface="+mn-ea"/>
                  <a:ea typeface="+mn-ea"/>
                </a:rPr>
                <a:t>(加法结合律)；</a:t>
              </a:r>
            </a:p>
          </p:txBody>
        </p:sp>
      </p:grpSp>
      <p:graphicFrame>
        <p:nvGraphicFramePr>
          <p:cNvPr id="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550124"/>
              </p:ext>
            </p:extLst>
          </p:nvPr>
        </p:nvGraphicFramePr>
        <p:xfrm>
          <a:off x="658813" y="2544763"/>
          <a:ext cx="24241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Equation" r:id="rId7" imgW="977760" imgH="203040" progId="Equation.DSMT4">
                  <p:embed/>
                </p:oleObj>
              </mc:Choice>
              <mc:Fallback>
                <p:oleObj name="Equation" r:id="rId7" imgW="977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2544763"/>
                        <a:ext cx="2424112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814615"/>
              </p:ext>
            </p:extLst>
          </p:nvPr>
        </p:nvGraphicFramePr>
        <p:xfrm>
          <a:off x="658813" y="3154363"/>
          <a:ext cx="2921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6" name="Equation" r:id="rId9" imgW="1180800" imgH="203040" progId="Equation.DSMT4">
                  <p:embed/>
                </p:oleObj>
              </mc:Choice>
              <mc:Fallback>
                <p:oleObj name="Equation" r:id="rId9" imgW="1180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3154363"/>
                        <a:ext cx="29210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12"/>
          <p:cNvGrpSpPr>
            <a:grpSpLocks/>
          </p:cNvGrpSpPr>
          <p:nvPr/>
        </p:nvGrpSpPr>
        <p:grpSpPr bwMode="auto">
          <a:xfrm>
            <a:off x="688658" y="3763760"/>
            <a:ext cx="6078538" cy="539750"/>
            <a:chOff x="336" y="2264"/>
            <a:chExt cx="3829" cy="340"/>
          </a:xfrm>
        </p:grpSpPr>
        <p:graphicFrame>
          <p:nvGraphicFramePr>
            <p:cNvPr id="62" name="Object 13"/>
            <p:cNvGraphicFramePr>
              <a:graphicFrameLocks noChangeAspect="1"/>
            </p:cNvGraphicFramePr>
            <p:nvPr/>
          </p:nvGraphicFramePr>
          <p:xfrm>
            <a:off x="336" y="2288"/>
            <a:ext cx="235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7" name="Equation" r:id="rId11" imgW="1511280" imgH="203040" progId="Equation.3">
                    <p:embed/>
                  </p:oleObj>
                </mc:Choice>
                <mc:Fallback>
                  <p:oleObj name="Equation" r:id="rId11" imgW="1511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288"/>
                          <a:ext cx="2356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2736" y="2264"/>
              <a:ext cx="142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>
                  <a:latin typeface="+mn-ea"/>
                  <a:ea typeface="+mn-ea"/>
                </a:rPr>
                <a:t>(数乘分配律)；</a:t>
              </a:r>
            </a:p>
          </p:txBody>
        </p:sp>
      </p:grpSp>
      <p:grpSp>
        <p:nvGrpSpPr>
          <p:cNvPr id="65" name="Group 15"/>
          <p:cNvGrpSpPr>
            <a:grpSpLocks/>
          </p:cNvGrpSpPr>
          <p:nvPr/>
        </p:nvGrpSpPr>
        <p:grpSpPr bwMode="auto">
          <a:xfrm>
            <a:off x="688658" y="4373360"/>
            <a:ext cx="5878513" cy="552450"/>
            <a:chOff x="336" y="2744"/>
            <a:chExt cx="3703" cy="348"/>
          </a:xfrm>
        </p:grpSpPr>
        <p:graphicFrame>
          <p:nvGraphicFramePr>
            <p:cNvPr id="78" name="Object 16"/>
            <p:cNvGraphicFramePr>
              <a:graphicFrameLocks noChangeAspect="1"/>
            </p:cNvGraphicFramePr>
            <p:nvPr/>
          </p:nvGraphicFramePr>
          <p:xfrm>
            <a:off x="336" y="2776"/>
            <a:ext cx="223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8" name="Equation" r:id="rId13" imgW="1434960" imgH="203040" progId="Equation.3">
                    <p:embed/>
                  </p:oleObj>
                </mc:Choice>
                <mc:Fallback>
                  <p:oleObj name="Equation" r:id="rId13" imgW="14349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776"/>
                          <a:ext cx="2237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Text Box 17"/>
            <p:cNvSpPr txBox="1">
              <a:spLocks noChangeArrowheads="1"/>
            </p:cNvSpPr>
            <p:nvPr/>
          </p:nvSpPr>
          <p:spPr bwMode="auto">
            <a:xfrm>
              <a:off x="2610" y="2744"/>
              <a:ext cx="142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>
                  <a:latin typeface="+mn-ea"/>
                  <a:ea typeface="+mn-ea"/>
                </a:rPr>
                <a:t>(数乘分配律)；</a:t>
              </a:r>
            </a:p>
          </p:txBody>
        </p:sp>
      </p:grpSp>
      <p:grpSp>
        <p:nvGrpSpPr>
          <p:cNvPr id="80" name="Group 18"/>
          <p:cNvGrpSpPr>
            <a:grpSpLocks/>
          </p:cNvGrpSpPr>
          <p:nvPr/>
        </p:nvGrpSpPr>
        <p:grpSpPr bwMode="auto">
          <a:xfrm>
            <a:off x="688658" y="4982960"/>
            <a:ext cx="5164138" cy="552450"/>
            <a:chOff x="384" y="3136"/>
            <a:chExt cx="3253" cy="348"/>
          </a:xfrm>
        </p:grpSpPr>
        <p:graphicFrame>
          <p:nvGraphicFramePr>
            <p:cNvPr id="82" name="Object 19"/>
            <p:cNvGraphicFramePr>
              <a:graphicFrameLocks noChangeAspect="1"/>
            </p:cNvGraphicFramePr>
            <p:nvPr/>
          </p:nvGraphicFramePr>
          <p:xfrm>
            <a:off x="384" y="3168"/>
            <a:ext cx="178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9" name="Equation" r:id="rId15" imgW="1143000" imgH="203040" progId="Equation.3">
                    <p:embed/>
                  </p:oleObj>
                </mc:Choice>
                <mc:Fallback>
                  <p:oleObj name="Equation" r:id="rId15" imgW="11430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168"/>
                          <a:ext cx="1781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Text Box 20"/>
            <p:cNvSpPr txBox="1">
              <a:spLocks noChangeArrowheads="1"/>
            </p:cNvSpPr>
            <p:nvPr/>
          </p:nvSpPr>
          <p:spPr bwMode="auto">
            <a:xfrm>
              <a:off x="2208" y="3136"/>
              <a:ext cx="142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>
                  <a:latin typeface="+mn-ea"/>
                  <a:ea typeface="+mn-ea"/>
                </a:rPr>
                <a:t>(数乘结合律)；</a:t>
              </a:r>
            </a:p>
          </p:txBody>
        </p:sp>
      </p:grpSp>
      <p:graphicFrame>
        <p:nvGraphicFramePr>
          <p:cNvPr id="8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388111"/>
              </p:ext>
            </p:extLst>
          </p:nvPr>
        </p:nvGraphicFramePr>
        <p:xfrm>
          <a:off x="688658" y="5668760"/>
          <a:ext cx="19796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0" name="Equation" r:id="rId17" imgW="799920" imgH="203040" progId="Equation.3">
                  <p:embed/>
                </p:oleObj>
              </mc:Choice>
              <mc:Fallback>
                <p:oleObj name="Equation" r:id="rId17" imgW="799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8" y="5668760"/>
                        <a:ext cx="197961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502444" y="6203391"/>
            <a:ext cx="8534400" cy="495754"/>
            <a:chOff x="502444" y="6203391"/>
            <a:chExt cx="8534400" cy="495754"/>
          </a:xfrm>
        </p:grpSpPr>
        <p:sp>
          <p:nvSpPr>
            <p:cNvPr id="50" name="Text Box 3"/>
            <p:cNvSpPr txBox="1">
              <a:spLocks noChangeArrowheads="1"/>
            </p:cNvSpPr>
            <p:nvPr/>
          </p:nvSpPr>
          <p:spPr bwMode="auto">
            <a:xfrm>
              <a:off x="502444" y="6203391"/>
              <a:ext cx="853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400" b="1" dirty="0">
                  <a:latin typeface="+mn-ea"/>
                  <a:ea typeface="+mn-ea"/>
                </a:rPr>
                <a:t>其中           都是</a:t>
              </a:r>
              <a:r>
                <a:rPr kumimoji="0" lang="en-US" altLang="zh-CN" sz="2400" b="1" i="1" dirty="0">
                  <a:latin typeface="+mn-ea"/>
                  <a:ea typeface="+mn-ea"/>
                </a:rPr>
                <a:t>n</a:t>
              </a:r>
              <a:r>
                <a:rPr kumimoji="0" lang="zh-CN" altLang="en-US" sz="2400" b="1" dirty="0">
                  <a:latin typeface="+mn-ea"/>
                  <a:ea typeface="+mn-ea"/>
                </a:rPr>
                <a:t>维向量,    是</a:t>
              </a:r>
              <a:r>
                <a:rPr lang="en-US" altLang="zh-CN" sz="2400" b="1" i="1" dirty="0">
                  <a:latin typeface="+mn-ea"/>
                  <a:ea typeface="+mn-ea"/>
                </a:rPr>
                <a:t>   </a:t>
              </a:r>
              <a:r>
                <a:rPr kumimoji="0" lang="zh-CN" altLang="en-US" sz="2400" b="1" dirty="0">
                  <a:latin typeface="+mn-ea"/>
                  <a:ea typeface="+mn-ea"/>
                </a:rPr>
                <a:t>维零向量,      为实数.</a:t>
              </a: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0071411"/>
                </p:ext>
              </p:extLst>
            </p:nvPr>
          </p:nvGraphicFramePr>
          <p:xfrm>
            <a:off x="1203614" y="6222502"/>
            <a:ext cx="968086" cy="442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1" name="Equation" r:id="rId19" imgW="444240" imgH="203040" progId="Equation.DSMT4">
                    <p:embed/>
                  </p:oleObj>
                </mc:Choice>
                <mc:Fallback>
                  <p:oleObj name="Equation" r:id="rId19" imgW="4442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203614" y="6222502"/>
                          <a:ext cx="968086" cy="4425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4651912"/>
                </p:ext>
              </p:extLst>
            </p:nvPr>
          </p:nvGraphicFramePr>
          <p:xfrm>
            <a:off x="4018396" y="6203391"/>
            <a:ext cx="960524" cy="495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2" name="Equation" r:id="rId21" imgW="393480" imgH="203040" progId="Equation.DSMT4">
                    <p:embed/>
                  </p:oleObj>
                </mc:Choice>
                <mc:Fallback>
                  <p:oleObj name="Equation" r:id="rId21" imgW="3934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018396" y="6203391"/>
                          <a:ext cx="960524" cy="4957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5997777"/>
                </p:ext>
              </p:extLst>
            </p:nvPr>
          </p:nvGraphicFramePr>
          <p:xfrm>
            <a:off x="6254419" y="6235508"/>
            <a:ext cx="625504" cy="429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3" name="Equation" r:id="rId23" imgW="228600" imgH="203040" progId="Equation.DSMT4">
                    <p:embed/>
                  </p:oleObj>
                </mc:Choice>
                <mc:Fallback>
                  <p:oleObj name="Equation" r:id="rId23" imgW="2286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254419" y="6235508"/>
                          <a:ext cx="625504" cy="4295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457200" y="828905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+mn-ea"/>
                <a:ea typeface="+mn-ea"/>
              </a:rPr>
              <a:t>除了上述八条运算规则，显然还有以下性质：</a:t>
            </a:r>
          </a:p>
        </p:txBody>
      </p:sp>
      <p:graphicFrame>
        <p:nvGraphicFramePr>
          <p:cNvPr id="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236512"/>
              </p:ext>
            </p:extLst>
          </p:nvPr>
        </p:nvGraphicFramePr>
        <p:xfrm>
          <a:off x="457200" y="2169247"/>
          <a:ext cx="5156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" name="Equation" r:id="rId3" imgW="2209680" imgH="215640" progId="Equation.DSMT4">
                  <p:embed/>
                </p:oleObj>
              </mc:Choice>
              <mc:Fallback>
                <p:oleObj name="Equation" r:id="rId3" imgW="2209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69247"/>
                        <a:ext cx="51562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693328"/>
              </p:ext>
            </p:extLst>
          </p:nvPr>
        </p:nvGraphicFramePr>
        <p:xfrm>
          <a:off x="488950" y="2875365"/>
          <a:ext cx="6131811" cy="45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" name="Equation" r:id="rId5" imgW="2895480" imgH="215640" progId="Equation.3">
                  <p:embed/>
                </p:oleObj>
              </mc:Choice>
              <mc:Fallback>
                <p:oleObj name="Equation" r:id="rId5" imgW="2895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2875365"/>
                        <a:ext cx="6131811" cy="455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457200" y="3572105"/>
            <a:ext cx="91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479425" y="4791305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解：</a:t>
            </a:r>
          </a:p>
        </p:txBody>
      </p:sp>
      <p:graphicFrame>
        <p:nvGraphicFramePr>
          <p:cNvPr id="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677386"/>
              </p:ext>
            </p:extLst>
          </p:nvPr>
        </p:nvGraphicFramePr>
        <p:xfrm>
          <a:off x="1295400" y="3583218"/>
          <a:ext cx="5638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7" name="Equation" r:id="rId7" imgW="2361960" imgH="228600" progId="Equation.3">
                  <p:embed/>
                </p:oleObj>
              </mc:Choice>
              <mc:Fallback>
                <p:oleObj name="Equation" r:id="rId7" imgW="2361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83218"/>
                        <a:ext cx="5638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9"/>
          <p:cNvGrpSpPr>
            <a:grpSpLocks/>
          </p:cNvGrpSpPr>
          <p:nvPr/>
        </p:nvGrpSpPr>
        <p:grpSpPr bwMode="auto">
          <a:xfrm>
            <a:off x="457200" y="4181705"/>
            <a:ext cx="7924800" cy="555625"/>
            <a:chOff x="192" y="2448"/>
            <a:chExt cx="4992" cy="350"/>
          </a:xfrm>
        </p:grpSpPr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192" y="2448"/>
              <a:ext cx="50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>
                  <a:latin typeface="+mn-ea"/>
                  <a:ea typeface="+mn-ea"/>
                </a:rPr>
                <a:t>其中</a:t>
              </a:r>
            </a:p>
          </p:txBody>
        </p:sp>
        <p:graphicFrame>
          <p:nvGraphicFramePr>
            <p:cNvPr id="49" name="Object 11"/>
            <p:cNvGraphicFramePr>
              <a:graphicFrameLocks noChangeAspect="1"/>
            </p:cNvGraphicFramePr>
            <p:nvPr/>
          </p:nvGraphicFramePr>
          <p:xfrm>
            <a:off x="756" y="2462"/>
            <a:ext cx="380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8" name="Equation" r:id="rId9" imgW="2590560" imgH="228600" progId="Equation.3">
                    <p:embed/>
                  </p:oleObj>
                </mc:Choice>
                <mc:Fallback>
                  <p:oleObj name="Equation" r:id="rId9" imgW="2590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" y="2462"/>
                          <a:ext cx="380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2"/>
            <p:cNvGraphicFramePr>
              <a:graphicFrameLocks noChangeAspect="1"/>
            </p:cNvGraphicFramePr>
            <p:nvPr/>
          </p:nvGraphicFramePr>
          <p:xfrm>
            <a:off x="4608" y="2462"/>
            <a:ext cx="57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9" name="Equation" r:id="rId11" imgW="380880" imgH="215640" progId="Equation.3">
                    <p:embed/>
                  </p:oleObj>
                </mc:Choice>
                <mc:Fallback>
                  <p:oleObj name="Equation" r:id="rId11" imgW="380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462"/>
                          <a:ext cx="576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358446"/>
              </p:ext>
            </p:extLst>
          </p:nvPr>
        </p:nvGraphicFramePr>
        <p:xfrm>
          <a:off x="1165225" y="4824643"/>
          <a:ext cx="4724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" name="Equation" r:id="rId13" imgW="2057400" imgH="228600" progId="Equation.3">
                  <p:embed/>
                </p:oleObj>
              </mc:Choice>
              <mc:Fallback>
                <p:oleObj name="Equation" r:id="rId13" imgW="2057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4824643"/>
                        <a:ext cx="47244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417929"/>
              </p:ext>
            </p:extLst>
          </p:nvPr>
        </p:nvGraphicFramePr>
        <p:xfrm>
          <a:off x="1165225" y="5477105"/>
          <a:ext cx="31623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" name="Equation" r:id="rId15" imgW="1422360" imgH="228600" progId="Equation.3">
                  <p:embed/>
                </p:oleObj>
              </mc:Choice>
              <mc:Fallback>
                <p:oleObj name="Equation" r:id="rId15" imgW="1422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5477105"/>
                        <a:ext cx="31623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455776"/>
              </p:ext>
            </p:extLst>
          </p:nvPr>
        </p:nvGraphicFramePr>
        <p:xfrm>
          <a:off x="1165225" y="6010505"/>
          <a:ext cx="33845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2" name="Equation" r:id="rId17" imgW="1498320" imgH="393480" progId="Equation.3">
                  <p:embed/>
                </p:oleObj>
              </mc:Choice>
              <mc:Fallback>
                <p:oleObj name="Equation" r:id="rId17" imgW="1498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6010505"/>
                        <a:ext cx="338455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408973"/>
              </p:ext>
            </p:extLst>
          </p:nvPr>
        </p:nvGraphicFramePr>
        <p:xfrm>
          <a:off x="4518025" y="6239105"/>
          <a:ext cx="1447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3" name="Equation" r:id="rId19" imgW="634680" imgH="203040" progId="Equation.3">
                  <p:embed/>
                </p:oleObj>
              </mc:Choice>
              <mc:Fallback>
                <p:oleObj name="Equation" r:id="rId19" imgW="634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6239105"/>
                        <a:ext cx="1447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17"/>
          <p:cNvSpPr txBox="1">
            <a:spLocks noChangeArrowheads="1"/>
          </p:cNvSpPr>
          <p:nvPr/>
        </p:nvSpPr>
        <p:spPr bwMode="auto">
          <a:xfrm>
            <a:off x="6916479" y="2875365"/>
            <a:ext cx="141286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移项规则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88950" y="1481138"/>
            <a:ext cx="7010400" cy="481012"/>
            <a:chOff x="447163" y="1435769"/>
            <a:chExt cx="7010400" cy="481012"/>
          </a:xfrm>
        </p:grpSpPr>
        <p:graphicFrame>
          <p:nvGraphicFramePr>
            <p:cNvPr id="3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2503380"/>
                </p:ext>
              </p:extLst>
            </p:nvPr>
          </p:nvGraphicFramePr>
          <p:xfrm>
            <a:off x="447163" y="1435769"/>
            <a:ext cx="7010400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4" name="Equation" r:id="rId21" imgW="2958840" imgH="203040" progId="Equation.DSMT4">
                    <p:embed/>
                  </p:oleObj>
                </mc:Choice>
                <mc:Fallback>
                  <p:oleObj name="Equation" r:id="rId21" imgW="29588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163" y="1435769"/>
                          <a:ext cx="7010400" cy="481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3198516" y="1436316"/>
              <a:ext cx="4227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（其中</a:t>
              </a:r>
              <a:r>
                <a:rPr lang="en-US" altLang="zh-CN" sz="2400" b="1" dirty="0">
                  <a:latin typeface="+mn-ea"/>
                  <a:ea typeface="+mn-ea"/>
                </a:rPr>
                <a:t>0</a:t>
              </a:r>
              <a:r>
                <a:rPr lang="zh-CN" altLang="en-US" sz="2400" b="1" dirty="0">
                  <a:latin typeface="+mn-ea"/>
                  <a:ea typeface="+mn-ea"/>
                </a:rPr>
                <a:t>是数零，</a:t>
              </a:r>
              <a:r>
                <a:rPr lang="en-US" altLang="zh-CN" sz="2400" b="1" dirty="0">
                  <a:latin typeface="+mn-ea"/>
                  <a:ea typeface="+mn-ea"/>
                </a:rPr>
                <a:t>k</a:t>
              </a:r>
              <a:r>
                <a:rPr lang="zh-CN" altLang="en-US" sz="2400" b="1" dirty="0">
                  <a:latin typeface="+mn-ea"/>
                  <a:ea typeface="+mn-ea"/>
                </a:rPr>
                <a:t>为任意数）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utoUpdateAnimBg="0"/>
      <p:bldP spid="45" grpId="0" autoUpdateAnimBg="0"/>
      <p:bldP spid="5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4771" y="822772"/>
            <a:ext cx="9079229" cy="113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b="1" dirty="0">
                <a:latin typeface="+mn-ea"/>
                <a:ea typeface="+mn-ea"/>
              </a:rPr>
              <a:t>            </a:t>
            </a:r>
            <a:r>
              <a:rPr lang="zh-CN" altLang="en-US" sz="2400" b="1" dirty="0">
                <a:latin typeface="+mn-ea"/>
                <a:ea typeface="+mn-ea"/>
              </a:rPr>
              <a:t>由若干个同维数的列</a:t>
            </a:r>
            <a:r>
              <a:rPr lang="en-US" altLang="zh-CN" sz="2400" b="1" dirty="0">
                <a:latin typeface="+mn-ea"/>
                <a:ea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</a:rPr>
              <a:t>行</a:t>
            </a:r>
            <a:r>
              <a:rPr lang="en-US" altLang="zh-CN" sz="2400" b="1" dirty="0">
                <a:latin typeface="+mn-ea"/>
                <a:ea typeface="+mn-ea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向量组成的集合称为一个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向量组</a:t>
            </a:r>
            <a:r>
              <a:rPr lang="en-US" altLang="zh-CN" sz="2400" b="1" dirty="0">
                <a:latin typeface="+mn-ea"/>
                <a:ea typeface="+mn-ea"/>
              </a:rPr>
              <a:t>. </a:t>
            </a:r>
            <a:r>
              <a:rPr lang="zh-CN" altLang="en-US" sz="2400" b="1" dirty="0">
                <a:latin typeface="+mn-ea"/>
                <a:ea typeface="+mn-ea"/>
              </a:rPr>
              <a:t> 如无特殊说明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r>
              <a:rPr lang="zh-CN" altLang="en-US" sz="2400" b="1" dirty="0">
                <a:latin typeface="+mn-ea"/>
                <a:ea typeface="+mn-ea"/>
              </a:rPr>
              <a:t>向量组总是指只含有限个向量的向量组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6358" y="1903859"/>
            <a:ext cx="8856663" cy="175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       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如</a:t>
            </a:r>
            <a:r>
              <a:rPr lang="en-US" altLang="zh-CN" sz="2400" b="1" dirty="0">
                <a:latin typeface="+mn-ea"/>
                <a:ea typeface="+mn-ea"/>
              </a:rPr>
              <a:t>: </a:t>
            </a:r>
            <a:r>
              <a:rPr lang="en-US" altLang="zh-CN" sz="2400" b="1" i="1" dirty="0" err="1">
                <a:latin typeface="+mn-ea"/>
                <a:ea typeface="+mn-ea"/>
              </a:rPr>
              <a:t>m</a:t>
            </a:r>
            <a:r>
              <a:rPr lang="en-US" altLang="zh-CN" sz="2400" b="1" dirty="0" err="1">
                <a:latin typeface="+mn-ea"/>
                <a:ea typeface="+mn-ea"/>
              </a:rPr>
              <a:t>×</a:t>
            </a:r>
            <a:r>
              <a:rPr lang="en-US" altLang="zh-CN" sz="2400" b="1" i="1" dirty="0" err="1">
                <a:latin typeface="+mn-ea"/>
                <a:ea typeface="+mn-ea"/>
              </a:rPr>
              <a:t>n</a:t>
            </a:r>
            <a:r>
              <a:rPr lang="en-US" altLang="zh-CN" sz="2400" b="1" i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的矩阵 </a:t>
            </a:r>
            <a:r>
              <a:rPr lang="en-US" altLang="zh-CN" sz="2400" b="1" i="1" dirty="0">
                <a:latin typeface="+mn-ea"/>
                <a:ea typeface="+mn-ea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全体列向量是含 </a:t>
            </a:r>
            <a:r>
              <a:rPr lang="en-US" altLang="zh-CN" sz="2400" b="1" i="1" dirty="0">
                <a:latin typeface="+mn-ea"/>
                <a:ea typeface="+mn-ea"/>
              </a:rPr>
              <a:t>n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个 </a:t>
            </a:r>
            <a:r>
              <a:rPr lang="en-US" altLang="zh-CN" sz="2400" b="1" i="1" dirty="0">
                <a:latin typeface="+mn-ea"/>
                <a:ea typeface="+mn-ea"/>
              </a:rPr>
              <a:t>m </a:t>
            </a:r>
            <a:r>
              <a:rPr lang="zh-CN" altLang="en-US" sz="2400" b="1" dirty="0">
                <a:latin typeface="+mn-ea"/>
                <a:ea typeface="+mn-ea"/>
              </a:rPr>
              <a:t>维列向量的向量组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zh-CN" altLang="en-US" sz="2400" b="1" dirty="0">
                <a:latin typeface="+mn-ea"/>
                <a:ea typeface="+mn-ea"/>
              </a:rPr>
              <a:t>简称 </a:t>
            </a:r>
            <a:r>
              <a:rPr lang="en-US" altLang="zh-CN" sz="2400" b="1" i="1" dirty="0">
                <a:solidFill>
                  <a:schemeClr val="accent1"/>
                </a:solidFill>
                <a:latin typeface="+mn-ea"/>
                <a:ea typeface="+mn-ea"/>
              </a:rPr>
              <a:t>A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的列组</a:t>
            </a:r>
            <a:r>
              <a:rPr lang="en-US" altLang="zh-CN" sz="2400" b="1" dirty="0">
                <a:latin typeface="+mn-ea"/>
                <a:ea typeface="+mn-ea"/>
              </a:rPr>
              <a:t>; </a:t>
            </a:r>
            <a:r>
              <a:rPr lang="zh-CN" altLang="en-US" sz="2400" b="1" dirty="0">
                <a:latin typeface="+mn-ea"/>
                <a:ea typeface="+mn-ea"/>
              </a:rPr>
              <a:t>全体行向量是含 </a:t>
            </a:r>
            <a:r>
              <a:rPr lang="en-US" altLang="zh-CN" sz="2400" b="1" i="1" dirty="0">
                <a:latin typeface="+mn-ea"/>
                <a:ea typeface="+mn-ea"/>
              </a:rPr>
              <a:t>m </a:t>
            </a:r>
            <a:r>
              <a:rPr lang="zh-CN" altLang="en-US" sz="2400" b="1" dirty="0">
                <a:latin typeface="+mn-ea"/>
                <a:ea typeface="+mn-ea"/>
              </a:rPr>
              <a:t>个 </a:t>
            </a:r>
            <a:r>
              <a:rPr lang="en-US" altLang="zh-CN" sz="2400" b="1" i="1" dirty="0">
                <a:latin typeface="+mn-ea"/>
                <a:ea typeface="+mn-ea"/>
              </a:rPr>
              <a:t>n </a:t>
            </a:r>
            <a:r>
              <a:rPr lang="zh-CN" altLang="en-US" sz="2400" b="1" dirty="0">
                <a:latin typeface="+mn-ea"/>
                <a:ea typeface="+mn-ea"/>
              </a:rPr>
              <a:t>维的行向量组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r>
              <a:rPr lang="zh-CN" altLang="en-US" sz="2400" b="1" dirty="0">
                <a:latin typeface="+mn-ea"/>
                <a:ea typeface="+mn-ea"/>
              </a:rPr>
              <a:t>简称 </a:t>
            </a:r>
            <a:r>
              <a:rPr lang="en-US" altLang="zh-CN" sz="2400" b="1" i="1" dirty="0">
                <a:solidFill>
                  <a:schemeClr val="accent1"/>
                </a:solidFill>
                <a:latin typeface="+mn-ea"/>
                <a:ea typeface="+mn-ea"/>
              </a:rPr>
              <a:t>A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的行组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grpSp>
        <p:nvGrpSpPr>
          <p:cNvPr id="19" name="Group 73"/>
          <p:cNvGrpSpPr>
            <a:grpSpLocks/>
          </p:cNvGrpSpPr>
          <p:nvPr/>
        </p:nvGrpSpPr>
        <p:grpSpPr bwMode="auto">
          <a:xfrm>
            <a:off x="1001396" y="3919984"/>
            <a:ext cx="3130550" cy="1871663"/>
            <a:chOff x="748" y="1888"/>
            <a:chExt cx="1972" cy="1179"/>
          </a:xfrm>
        </p:grpSpPr>
        <p:graphicFrame>
          <p:nvGraphicFramePr>
            <p:cNvPr id="20" name="Object 56"/>
            <p:cNvGraphicFramePr>
              <a:graphicFrameLocks noChangeAspect="1"/>
            </p:cNvGraphicFramePr>
            <p:nvPr/>
          </p:nvGraphicFramePr>
          <p:xfrm>
            <a:off x="748" y="1888"/>
            <a:ext cx="1972" cy="1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5" name="公式" r:id="rId3" imgW="3479760" imgH="2070000" progId="Equation.3">
                    <p:embed/>
                  </p:oleObj>
                </mc:Choice>
                <mc:Fallback>
                  <p:oleObj name="公式" r:id="rId3" imgW="3479760" imgH="2070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888"/>
                          <a:ext cx="1972" cy="1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61"/>
            <p:cNvSpPr>
              <a:spLocks noChangeShapeType="1"/>
            </p:cNvSpPr>
            <p:nvPr/>
          </p:nvSpPr>
          <p:spPr bwMode="auto">
            <a:xfrm>
              <a:off x="1292" y="1933"/>
              <a:ext cx="0" cy="11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26" name="Line 62"/>
            <p:cNvSpPr>
              <a:spLocks noChangeShapeType="1"/>
            </p:cNvSpPr>
            <p:nvPr/>
          </p:nvSpPr>
          <p:spPr bwMode="auto">
            <a:xfrm>
              <a:off x="2200" y="1933"/>
              <a:ext cx="0" cy="11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27" name="Line 64"/>
            <p:cNvSpPr>
              <a:spLocks noChangeShapeType="1"/>
            </p:cNvSpPr>
            <p:nvPr/>
          </p:nvSpPr>
          <p:spPr bwMode="auto">
            <a:xfrm>
              <a:off x="1762" y="1933"/>
              <a:ext cx="0" cy="11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 b="1">
                <a:latin typeface="+mn-ea"/>
                <a:ea typeface="+mn-ea"/>
              </a:endParaRPr>
            </a:p>
          </p:txBody>
        </p:sp>
      </p:grpSp>
      <p:grpSp>
        <p:nvGrpSpPr>
          <p:cNvPr id="28" name="Group 74"/>
          <p:cNvGrpSpPr>
            <a:grpSpLocks/>
          </p:cNvGrpSpPr>
          <p:nvPr/>
        </p:nvGrpSpPr>
        <p:grpSpPr bwMode="auto">
          <a:xfrm>
            <a:off x="4639946" y="3919984"/>
            <a:ext cx="3130550" cy="1858963"/>
            <a:chOff x="2880" y="1888"/>
            <a:chExt cx="1972" cy="1171"/>
          </a:xfrm>
        </p:grpSpPr>
        <p:graphicFrame>
          <p:nvGraphicFramePr>
            <p:cNvPr id="29" name="Object 60"/>
            <p:cNvGraphicFramePr>
              <a:graphicFrameLocks noChangeAspect="1"/>
            </p:cNvGraphicFramePr>
            <p:nvPr/>
          </p:nvGraphicFramePr>
          <p:xfrm>
            <a:off x="2880" y="1888"/>
            <a:ext cx="1972" cy="1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6" name="公式" r:id="rId5" imgW="3479760" imgH="2070000" progId="Equation.3">
                    <p:embed/>
                  </p:oleObj>
                </mc:Choice>
                <mc:Fallback>
                  <p:oleObj name="公式" r:id="rId5" imgW="3479760" imgH="2070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88"/>
                          <a:ext cx="1972" cy="1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68"/>
            <p:cNvSpPr>
              <a:spLocks noChangeShapeType="1"/>
            </p:cNvSpPr>
            <p:nvPr/>
          </p:nvSpPr>
          <p:spPr bwMode="auto">
            <a:xfrm>
              <a:off x="2971" y="2197"/>
              <a:ext cx="17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31" name="Line 70"/>
            <p:cNvSpPr>
              <a:spLocks noChangeShapeType="1"/>
            </p:cNvSpPr>
            <p:nvPr/>
          </p:nvSpPr>
          <p:spPr bwMode="auto">
            <a:xfrm>
              <a:off x="2971" y="2486"/>
              <a:ext cx="17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32" name="Line 71"/>
            <p:cNvSpPr>
              <a:spLocks noChangeShapeType="1"/>
            </p:cNvSpPr>
            <p:nvPr/>
          </p:nvSpPr>
          <p:spPr bwMode="auto">
            <a:xfrm>
              <a:off x="2971" y="2750"/>
              <a:ext cx="17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 b="1">
                <a:latin typeface="+mn-ea"/>
                <a:ea typeface="+mn-ea"/>
              </a:endParaRPr>
            </a:p>
          </p:txBody>
        </p:sp>
      </p:grp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344113" y="952378"/>
            <a:ext cx="1143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定义</a:t>
            </a:r>
          </a:p>
        </p:txBody>
      </p:sp>
      <p:sp>
        <p:nvSpPr>
          <p:cNvPr id="34" name="Text Box 1056"/>
          <p:cNvSpPr txBox="1">
            <a:spLocks noChangeArrowheads="1"/>
          </p:cNvSpPr>
          <p:nvPr/>
        </p:nvSpPr>
        <p:spPr bwMode="auto">
          <a:xfrm>
            <a:off x="-548091" y="6084143"/>
            <a:ext cx="98777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</a:rPr>
              <a:t>        </a:t>
            </a:r>
            <a:r>
              <a:rPr lang="zh-CN" altLang="en-US" sz="2400" b="1" dirty="0">
                <a:latin typeface="+mn-ea"/>
                <a:ea typeface="+mn-ea"/>
              </a:rPr>
              <a:t>反之，由有限个向量所组成的向量组可以构成一个矩阵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4" grpId="0" autoUpdateAnimBg="0"/>
    </p:bldLst>
  </p:timing>
</p:sld>
</file>

<file path=ppt/theme/theme1.xml><?xml version="1.0" encoding="utf-8"?>
<a:theme xmlns:a="http://schemas.openxmlformats.org/drawingml/2006/main" name="主题algebraA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algebraA" id="{4A45B02B-5BC7-2145-AC7F-6E6583BCDAE8}" vid="{FFA8ADB6-A07F-E041-809A-85267B3805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主题algebraA</Template>
  <TotalTime>1270</TotalTime>
  <Words>606</Words>
  <Application>Microsoft Macintosh PowerPoint</Application>
  <PresentationFormat>全屏显示(4:3)</PresentationFormat>
  <Paragraphs>86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黑体</vt:lpstr>
      <vt:lpstr>宋体</vt:lpstr>
      <vt:lpstr>微软雅黑</vt:lpstr>
      <vt:lpstr>Arial</vt:lpstr>
      <vt:lpstr>Calibri</vt:lpstr>
      <vt:lpstr>Cambria Math</vt:lpstr>
      <vt:lpstr>Times New Roman</vt:lpstr>
      <vt:lpstr>主题algebraA</vt:lpstr>
      <vt:lpstr>公式</vt:lpstr>
      <vt:lpstr>Document</vt:lpstr>
      <vt:lpstr>Equation</vt:lpstr>
      <vt:lpstr>PowerPoint 演示文稿</vt:lpstr>
      <vt:lpstr>PowerPoint 演示文稿</vt:lpstr>
      <vt:lpstr>一、向量的概念</vt:lpstr>
      <vt:lpstr>一、向量的概念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二、向量空间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Microsoft Office User</cp:lastModifiedBy>
  <cp:revision>900</cp:revision>
  <dcterms:created xsi:type="dcterms:W3CDTF">2014-11-28T11:02:00Z</dcterms:created>
  <dcterms:modified xsi:type="dcterms:W3CDTF">2022-04-26T08:52:06Z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