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45"/>
  </p:notesMasterIdLst>
  <p:sldIdLst>
    <p:sldId id="331" r:id="rId2"/>
    <p:sldId id="336" r:id="rId3"/>
    <p:sldId id="338" r:id="rId4"/>
    <p:sldId id="353" r:id="rId5"/>
    <p:sldId id="341" r:id="rId6"/>
    <p:sldId id="342" r:id="rId7"/>
    <p:sldId id="346" r:id="rId8"/>
    <p:sldId id="343" r:id="rId9"/>
    <p:sldId id="347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89" r:id="rId24"/>
    <p:sldId id="390" r:id="rId25"/>
    <p:sldId id="368" r:id="rId26"/>
    <p:sldId id="369" r:id="rId27"/>
    <p:sldId id="370" r:id="rId28"/>
    <p:sldId id="384" r:id="rId29"/>
    <p:sldId id="371" r:id="rId30"/>
    <p:sldId id="372" r:id="rId31"/>
    <p:sldId id="373" r:id="rId32"/>
    <p:sldId id="391" r:id="rId33"/>
    <p:sldId id="392" r:id="rId34"/>
    <p:sldId id="385" r:id="rId35"/>
    <p:sldId id="386" r:id="rId36"/>
    <p:sldId id="376" r:id="rId37"/>
    <p:sldId id="377" r:id="rId38"/>
    <p:sldId id="382" r:id="rId39"/>
    <p:sldId id="378" r:id="rId40"/>
    <p:sldId id="379" r:id="rId41"/>
    <p:sldId id="388" r:id="rId42"/>
    <p:sldId id="387" r:id="rId43"/>
    <p:sldId id="383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5F3"/>
    <a:srgbClr val="F77572"/>
    <a:srgbClr val="FF6600"/>
    <a:srgbClr val="0F6FC6"/>
    <a:srgbClr val="22ABDE"/>
    <a:srgbClr val="094A7F"/>
    <a:srgbClr val="47B8E4"/>
    <a:srgbClr val="EDB67C"/>
    <a:srgbClr val="F3C390"/>
    <a:srgbClr val="D02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767"/>
  </p:normalViewPr>
  <p:slideViewPr>
    <p:cSldViewPr snapToGrid="0">
      <p:cViewPr varScale="1">
        <p:scale>
          <a:sx n="120" d="100"/>
          <a:sy n="120" d="100"/>
        </p:scale>
        <p:origin x="760" y="192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e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wmf"/><Relationship Id="rId7" Type="http://schemas.openxmlformats.org/officeDocument/2006/relationships/image" Target="../media/image78.e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0" Type="http://schemas.openxmlformats.org/officeDocument/2006/relationships/image" Target="../media/image81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89.wmf"/><Relationship Id="rId7" Type="http://schemas.openxmlformats.org/officeDocument/2006/relationships/image" Target="../media/image96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5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54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e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image" Target="../media/image144.wmf"/><Relationship Id="rId7" Type="http://schemas.openxmlformats.org/officeDocument/2006/relationships/image" Target="../media/image148.e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wmf"/><Relationship Id="rId1" Type="http://schemas.openxmlformats.org/officeDocument/2006/relationships/image" Target="../media/image169.emf"/><Relationship Id="rId6" Type="http://schemas.openxmlformats.org/officeDocument/2006/relationships/image" Target="../media/image174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4" Type="http://schemas.openxmlformats.org/officeDocument/2006/relationships/image" Target="../media/image18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2022/5/21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0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9.emf"/><Relationship Id="rId26" Type="http://schemas.openxmlformats.org/officeDocument/2006/relationships/oleObject" Target="../embeddings/oleObject81.bin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e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7.wmf"/><Relationship Id="rId22" Type="http://schemas.openxmlformats.org/officeDocument/2006/relationships/image" Target="../media/image8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3.wmf"/><Relationship Id="rId9" Type="http://schemas.openxmlformats.org/officeDocument/2006/relationships/image" Target="../media/image86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7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1.e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1.wmf"/><Relationship Id="rId18" Type="http://schemas.openxmlformats.org/officeDocument/2006/relationships/image" Target="../media/image114.gi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8.wmf"/><Relationship Id="rId11" Type="http://schemas.openxmlformats.org/officeDocument/2006/relationships/image" Target="../media/image110.wmf"/><Relationship Id="rId5" Type="http://schemas.openxmlformats.org/officeDocument/2006/relationships/oleObject" Target="../embeddings/oleObject112.bin"/><Relationship Id="rId15" Type="http://schemas.openxmlformats.org/officeDocument/2006/relationships/image" Target="../media/image112.wmf"/><Relationship Id="rId10" Type="http://schemas.openxmlformats.org/officeDocument/2006/relationships/oleObject" Target="../embeddings/oleObject115.bin"/><Relationship Id="rId4" Type="http://schemas.openxmlformats.org/officeDocument/2006/relationships/image" Target="../media/image107.wmf"/><Relationship Id="rId9" Type="http://schemas.openxmlformats.org/officeDocument/2006/relationships/image" Target="../media/image109.wmf"/><Relationship Id="rId14" Type="http://schemas.openxmlformats.org/officeDocument/2006/relationships/oleObject" Target="../embeddings/oleObject1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5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11" Type="http://schemas.openxmlformats.org/officeDocument/2006/relationships/image" Target="../media/image120.png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1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1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8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8.wmf"/><Relationship Id="rId11" Type="http://schemas.openxmlformats.org/officeDocument/2006/relationships/image" Target="../media/image137.png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37.e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3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49.e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emf"/><Relationship Id="rId20" Type="http://schemas.openxmlformats.org/officeDocument/2006/relationships/image" Target="../media/image150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5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6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6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6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oleObject" Target="../embeddings/oleObject181.bin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0" Type="http://schemas.openxmlformats.org/officeDocument/2006/relationships/image" Target="../media/image172.wmf"/><Relationship Id="rId4" Type="http://schemas.openxmlformats.org/officeDocument/2006/relationships/image" Target="../media/image169.e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82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9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0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4.wmf"/><Relationship Id="rId11" Type="http://schemas.openxmlformats.org/officeDocument/2006/relationships/image" Target="../media/image186.wmf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4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9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00.bin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9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8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0.bin"/><Relationship Id="rId18" Type="http://schemas.openxmlformats.org/officeDocument/2006/relationships/oleObject" Target="../embeddings/oleObject53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19" Type="http://schemas.openxmlformats.org/officeDocument/2006/relationships/image" Target="../media/image56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晓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080" y="-74931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475890" y="106412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  </a:t>
            </a:r>
          </a:p>
        </p:txBody>
      </p: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1085490" y="1801086"/>
            <a:ext cx="7535863" cy="588963"/>
            <a:chOff x="432" y="2400"/>
            <a:chExt cx="4747" cy="371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432" y="2400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/>
              <a:r>
                <a:rPr lang="zh-CN" altLang="en-US" sz="2400" b="1">
                  <a:latin typeface="+mn-ea"/>
                  <a:ea typeface="+mn-ea"/>
                </a:rPr>
                <a:t>有数</a:t>
              </a:r>
              <a:r>
                <a:rPr lang="zh-CN" altLang="en-US" sz="2400" b="1" i="1">
                  <a:latin typeface="+mn-ea"/>
                  <a:ea typeface="+mn-ea"/>
                </a:rPr>
                <a:t> </a:t>
              </a:r>
              <a:r>
                <a:rPr lang="en-US" altLang="zh-CN" sz="2400" b="1" i="1">
                  <a:latin typeface="+mn-ea"/>
                  <a:ea typeface="+mn-ea"/>
                </a:rPr>
                <a:t>x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  <a:r>
                <a:rPr lang="en-US" altLang="zh-CN" sz="2400" b="1">
                  <a:latin typeface="+mn-ea"/>
                  <a:ea typeface="+mn-ea"/>
                </a:rPr>
                <a:t>, </a:t>
              </a:r>
              <a:r>
                <a:rPr lang="en-US" altLang="zh-CN" sz="2400" b="1" i="1">
                  <a:latin typeface="+mn-ea"/>
                  <a:ea typeface="+mn-ea"/>
                </a:rPr>
                <a:t>x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  <a:r>
                <a:rPr lang="en-US" altLang="zh-CN" sz="2400" b="1">
                  <a:latin typeface="+mn-ea"/>
                  <a:ea typeface="+mn-ea"/>
                </a:rPr>
                <a:t>, …, </a:t>
              </a:r>
              <a:r>
                <a:rPr lang="en-US" altLang="zh-CN" sz="2400" b="1" i="1">
                  <a:latin typeface="+mn-ea"/>
                  <a:ea typeface="+mn-ea"/>
                </a:rPr>
                <a:t>x</a:t>
              </a:r>
              <a:r>
                <a:rPr lang="en-US" altLang="zh-CN" sz="2400" b="1" i="1" baseline="-25000">
                  <a:latin typeface="+mn-ea"/>
                  <a:ea typeface="+mn-ea"/>
                </a:rPr>
                <a:t>n</a:t>
              </a:r>
              <a:r>
                <a:rPr lang="en-US" altLang="zh-CN" sz="2400" b="1">
                  <a:latin typeface="+mn-ea"/>
                  <a:ea typeface="+mn-ea"/>
                </a:rPr>
                <a:t> </a:t>
              </a:r>
              <a:r>
                <a:rPr lang="zh-CN" altLang="en-US" sz="2400" b="1">
                  <a:latin typeface="+mn-ea"/>
                  <a:ea typeface="+mn-ea"/>
                </a:rPr>
                <a:t>使得</a:t>
              </a:r>
            </a:p>
          </p:txBody>
        </p:sp>
        <p:graphicFrame>
          <p:nvGraphicFramePr>
            <p:cNvPr id="2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9930"/>
                </p:ext>
              </p:extLst>
            </p:nvPr>
          </p:nvGraphicFramePr>
          <p:xfrm>
            <a:off x="2481" y="2400"/>
            <a:ext cx="269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5" name="Equation" r:id="rId3" imgW="1650960" imgH="228600" progId="Equation.DSMT4">
                    <p:embed/>
                  </p:oleObj>
                </mc:Choice>
                <mc:Fallback>
                  <p:oleObj name="Equation" r:id="rId3" imgW="16509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2400"/>
                          <a:ext cx="2698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1134"/>
              </p:ext>
            </p:extLst>
          </p:nvPr>
        </p:nvGraphicFramePr>
        <p:xfrm>
          <a:off x="2917090" y="2533997"/>
          <a:ext cx="3213545" cy="2050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6" name="Equation" r:id="rId5" imgW="1473120" imgH="939600" progId="Equation.DSMT4">
                  <p:embed/>
                </p:oleObj>
              </mc:Choice>
              <mc:Fallback>
                <p:oleObj name="Equation" r:id="rId5" imgW="14731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090" y="2533997"/>
                        <a:ext cx="3213545" cy="2050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2481034" y="3463636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rgbClr val="C0C0C0"/>
          </a:solidFill>
          <a:ln w="28575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2495190" y="5479472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rgbClr val="C0C0C0"/>
          </a:solidFill>
          <a:ln w="28575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ea"/>
              <a:ea typeface="+mn-ea"/>
            </a:endParaRPr>
          </a:p>
        </p:txBody>
      </p:sp>
      <p:graphicFrame>
        <p:nvGraphicFramePr>
          <p:cNvPr id="3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33373"/>
              </p:ext>
            </p:extLst>
          </p:nvPr>
        </p:nvGraphicFramePr>
        <p:xfrm>
          <a:off x="2876190" y="4583543"/>
          <a:ext cx="3029521" cy="203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7" name="Equation" r:id="rId7" imgW="1396800" imgH="939600" progId="Equation.DSMT4">
                  <p:embed/>
                </p:oleObj>
              </mc:Choice>
              <mc:Fallback>
                <p:oleObj name="Equation" r:id="rId7" imgW="13968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190" y="4583543"/>
                        <a:ext cx="3029521" cy="2038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1085490" y="1061897"/>
            <a:ext cx="1521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</a:rPr>
              <a:t>o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</a:rPr>
              <a:t>o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：</a:t>
            </a:r>
          </a:p>
        </p:txBody>
      </p:sp>
      <p:grpSp>
        <p:nvGrpSpPr>
          <p:cNvPr id="29" name="组合 2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28A5022-F54B-684A-B715-6DB0D680FE65}"/>
              </a:ext>
            </a:extLst>
          </p:cNvPr>
          <p:cNvSpPr txBox="1"/>
          <p:nvPr/>
        </p:nvSpPr>
        <p:spPr>
          <a:xfrm>
            <a:off x="6405704" y="17695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1AA127-126F-E440-BCDB-308723C83CA3}"/>
              </a:ext>
            </a:extLst>
          </p:cNvPr>
          <p:cNvSpPr txBox="1"/>
          <p:nvPr/>
        </p:nvSpPr>
        <p:spPr>
          <a:xfrm>
            <a:off x="5243024" y="5702260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84B523A-4DF2-4D45-98A8-DC8ED0142AFF}"/>
              </a:ext>
            </a:extLst>
          </p:cNvPr>
          <p:cNvSpPr txBox="1"/>
          <p:nvPr/>
        </p:nvSpPr>
        <p:spPr>
          <a:xfrm>
            <a:off x="3852780" y="32328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5C10AA-0A15-224E-9645-AA0C46087B88}"/>
              </a:ext>
            </a:extLst>
          </p:cNvPr>
          <p:cNvSpPr txBox="1"/>
          <p:nvPr/>
        </p:nvSpPr>
        <p:spPr>
          <a:xfrm>
            <a:off x="5003914" y="3652714"/>
            <a:ext cx="553998" cy="40011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03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95400"/>
            <a:ext cx="6781800" cy="457200"/>
          </a:xfrm>
        </p:spPr>
        <p:txBody>
          <a:bodyPr/>
          <a:lstStyle/>
          <a:p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设 </a:t>
            </a:r>
            <a:r>
              <a:rPr lang="en-US" altLang="zh-CN" sz="2400" dirty="0">
                <a:latin typeface="+mn-ea"/>
                <a:ea typeface="+mn-ea"/>
              </a:rPr>
              <a:t>R(</a:t>
            </a:r>
            <a:r>
              <a:rPr lang="en-US" altLang="zh-CN" sz="2400" i="1" dirty="0">
                <a:latin typeface="+mn-ea"/>
                <a:ea typeface="+mn-ea"/>
              </a:rPr>
              <a:t>A</a:t>
            </a:r>
            <a:r>
              <a:rPr lang="en-US" altLang="zh-CN" sz="2400" dirty="0">
                <a:latin typeface="+mn-ea"/>
                <a:ea typeface="+mn-ea"/>
              </a:rPr>
              <a:t>) = </a:t>
            </a:r>
            <a:r>
              <a:rPr lang="en-US" altLang="zh-CN" sz="2400" b="0" i="1" dirty="0">
                <a:latin typeface="+mn-ea"/>
                <a:ea typeface="+mn-ea"/>
              </a:rPr>
              <a:t>r</a:t>
            </a:r>
            <a:r>
              <a:rPr lang="en-US" altLang="zh-CN" sz="2400" dirty="0">
                <a:latin typeface="+mn-ea"/>
                <a:ea typeface="+mn-ea"/>
              </a:rPr>
              <a:t>,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5800" y="1247924"/>
            <a:ext cx="1521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  <a:ea typeface="+mn-ea"/>
              </a:rPr>
              <a:t>o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  <a:ea typeface="+mn-ea"/>
              </a:rPr>
              <a:t>o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：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645219"/>
              </p:ext>
            </p:extLst>
          </p:nvPr>
        </p:nvGraphicFramePr>
        <p:xfrm>
          <a:off x="993775" y="1833563"/>
          <a:ext cx="710565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0" name="Equation" r:id="rId3" imgW="3479760" imgH="1371600" progId="Equation.DSMT4">
                  <p:embed/>
                </p:oleObj>
              </mc:Choice>
              <mc:Fallback>
                <p:oleObj name="Equation" r:id="rId3" imgW="34797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833563"/>
                        <a:ext cx="710565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9530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i="1">
                <a:latin typeface="+mn-ea"/>
                <a:ea typeface="+mn-ea"/>
              </a:rPr>
              <a:t>AX</a:t>
            </a:r>
            <a:r>
              <a:rPr lang="en-US" altLang="zh-CN" sz="2400" b="1">
                <a:latin typeface="+mn-ea"/>
                <a:ea typeface="+mn-ea"/>
              </a:rPr>
              <a:t> = </a:t>
            </a:r>
            <a:r>
              <a:rPr lang="en-US" altLang="zh-CN" sz="2400" b="1" i="1">
                <a:latin typeface="+mn-ea"/>
                <a:ea typeface="+mn-ea"/>
              </a:rPr>
              <a:t>b</a:t>
            </a:r>
            <a:r>
              <a:rPr lang="zh-CN" altLang="en-US" sz="2400" b="1">
                <a:latin typeface="+mn-ea"/>
                <a:ea typeface="+mn-ea"/>
              </a:rPr>
              <a:t>与</a:t>
            </a:r>
            <a:r>
              <a:rPr lang="en-US" altLang="zh-CN" sz="2400" b="1" i="1">
                <a:latin typeface="+mn-ea"/>
                <a:ea typeface="+mn-ea"/>
              </a:rPr>
              <a:t>BX = d </a:t>
            </a:r>
            <a:r>
              <a:rPr lang="zh-CN" altLang="en-US" sz="2400" b="1">
                <a:latin typeface="+mn-ea"/>
                <a:ea typeface="+mn-ea"/>
              </a:rPr>
              <a:t>同解</a:t>
            </a:r>
            <a:r>
              <a:rPr lang="en-US" altLang="zh-CN" sz="2400" b="1">
                <a:latin typeface="+mn-ea"/>
                <a:ea typeface="+mn-ea"/>
              </a:rPr>
              <a:t>. </a:t>
            </a:r>
            <a:r>
              <a:rPr lang="zh-CN" altLang="en-US" sz="2400" b="1">
                <a:latin typeface="+mn-ea"/>
                <a:ea typeface="+mn-ea"/>
              </a:rPr>
              <a:t>所以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638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i="1">
                <a:latin typeface="+mn-ea"/>
                <a:ea typeface="+mn-ea"/>
              </a:rPr>
              <a:t>AX</a:t>
            </a:r>
            <a:r>
              <a:rPr lang="en-US" altLang="zh-CN" sz="2400" b="1">
                <a:latin typeface="+mn-ea"/>
                <a:ea typeface="+mn-ea"/>
              </a:rPr>
              <a:t> = </a:t>
            </a:r>
            <a:r>
              <a:rPr lang="en-US" altLang="zh-CN" sz="2400" b="1" i="1">
                <a:latin typeface="+mn-ea"/>
                <a:ea typeface="+mn-ea"/>
              </a:rPr>
              <a:t>b</a:t>
            </a:r>
            <a:r>
              <a:rPr lang="zh-CN" altLang="en-US" sz="2400" b="1">
                <a:latin typeface="+mn-ea"/>
                <a:ea typeface="+mn-ea"/>
              </a:rPr>
              <a:t>有解 </a:t>
            </a:r>
            <a:r>
              <a:rPr lang="zh-CN" altLang="en-US" sz="2400" b="1">
                <a:latin typeface="+mn-ea"/>
                <a:ea typeface="+mn-ea"/>
                <a:sym typeface="Symbol" pitchFamily="18" charset="2"/>
              </a:rPr>
              <a:t></a:t>
            </a:r>
            <a:endParaRPr lang="zh-CN" altLang="en-US" sz="2400" b="1">
              <a:latin typeface="+mn-ea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0" y="5638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i="1">
                <a:latin typeface="+mn-ea"/>
                <a:ea typeface="+mn-ea"/>
              </a:rPr>
              <a:t>d</a:t>
            </a:r>
            <a:r>
              <a:rPr lang="en-US" altLang="zh-CN" sz="2400" b="1" i="1" baseline="-25000">
                <a:latin typeface="+mn-ea"/>
                <a:ea typeface="+mn-ea"/>
              </a:rPr>
              <a:t>r</a:t>
            </a:r>
            <a:r>
              <a:rPr lang="en-US" altLang="zh-CN" sz="2400" b="1" baseline="-25000">
                <a:latin typeface="+mn-ea"/>
                <a:ea typeface="+mn-ea"/>
              </a:rPr>
              <a:t>+1</a:t>
            </a:r>
            <a:r>
              <a:rPr lang="en-US" altLang="zh-CN" sz="2400" b="1">
                <a:latin typeface="+mn-ea"/>
                <a:ea typeface="+mn-ea"/>
              </a:rPr>
              <a:t> = 0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438400" y="6248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latin typeface="+mn-ea"/>
                <a:ea typeface="+mn-ea"/>
                <a:sym typeface="Symbol" pitchFamily="18" charset="2"/>
              </a:rPr>
              <a:t> </a:t>
            </a:r>
            <a:r>
              <a:rPr lang="en-US" altLang="en-US" sz="2400" b="1" i="1">
                <a:latin typeface="+mn-ea"/>
                <a:ea typeface="+mn-ea"/>
              </a:rPr>
              <a:t> </a:t>
            </a:r>
            <a:r>
              <a:rPr lang="en-US" altLang="zh-CN" sz="2400" b="1">
                <a:latin typeface="+mn-ea"/>
                <a:ea typeface="+mn-ea"/>
              </a:rPr>
              <a:t>R(</a:t>
            </a:r>
            <a:r>
              <a:rPr lang="en-US" altLang="zh-CN" sz="2400" b="1" i="1">
                <a:latin typeface="+mn-ea"/>
                <a:ea typeface="+mn-ea"/>
              </a:rPr>
              <a:t>B, d</a:t>
            </a:r>
            <a:r>
              <a:rPr lang="en-US" altLang="zh-CN" sz="2400" b="1">
                <a:latin typeface="+mn-ea"/>
                <a:ea typeface="+mn-ea"/>
              </a:rPr>
              <a:t>) = R(</a:t>
            </a:r>
            <a:r>
              <a:rPr lang="en-US" altLang="zh-CN" sz="2400" b="1" i="1">
                <a:latin typeface="+mn-ea"/>
                <a:ea typeface="+mn-ea"/>
              </a:rPr>
              <a:t>B</a:t>
            </a:r>
            <a:r>
              <a:rPr lang="en-US" altLang="zh-CN" sz="2400" b="1">
                <a:latin typeface="+mn-ea"/>
                <a:ea typeface="+mn-ea"/>
              </a:rPr>
              <a:t>) = </a:t>
            </a:r>
            <a:r>
              <a:rPr lang="en-US" altLang="zh-CN" sz="2400" i="1">
                <a:latin typeface="+mn-ea"/>
                <a:ea typeface="+mn-ea"/>
              </a:rPr>
              <a:t>r</a:t>
            </a:r>
            <a:r>
              <a:rPr lang="en-US" altLang="zh-CN" sz="2400" b="1">
                <a:latin typeface="+mn-ea"/>
                <a:ea typeface="+mn-ea"/>
              </a:rPr>
              <a:t>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91200" y="6248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latin typeface="+mn-ea"/>
                <a:ea typeface="+mn-ea"/>
                <a:sym typeface="Symbol" pitchFamily="18" charset="2"/>
              </a:rPr>
              <a:t></a:t>
            </a:r>
            <a:endParaRPr lang="en-US" altLang="zh-CN" sz="2400" b="1">
              <a:latin typeface="+mn-ea"/>
              <a:ea typeface="+mn-ea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52776"/>
              </p:ext>
            </p:extLst>
          </p:nvPr>
        </p:nvGraphicFramePr>
        <p:xfrm>
          <a:off x="6282042" y="6206143"/>
          <a:ext cx="1922896" cy="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1" name="Equation" r:id="rId5" imgW="850680" imgH="241200" progId="Equation.DSMT4">
                  <p:embed/>
                </p:oleObj>
              </mc:Choice>
              <mc:Fallback>
                <p:oleObj name="Equation" r:id="rId5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2042" y="6206143"/>
                        <a:ext cx="1922896" cy="54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400651" y="274675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初等行变换</a:t>
            </a:r>
          </a:p>
        </p:txBody>
      </p:sp>
      <p:sp>
        <p:nvSpPr>
          <p:cNvPr id="1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5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6700" y="1676187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4081895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636112"/>
              </p:ext>
            </p:extLst>
          </p:nvPr>
        </p:nvGraphicFramePr>
        <p:xfrm>
          <a:off x="1143000" y="1041833"/>
          <a:ext cx="63246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14" name="Document" r:id="rId3" imgW="2821320" imgH="711360" progId="Word.Document.8">
                  <p:embed/>
                </p:oleObj>
              </mc:Choice>
              <mc:Fallback>
                <p:oleObj name="Document" r:id="rId3" imgW="2821320" imgH="71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41833"/>
                        <a:ext cx="6324600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41352"/>
              </p:ext>
            </p:extLst>
          </p:nvPr>
        </p:nvGraphicFramePr>
        <p:xfrm>
          <a:off x="381000" y="2881745"/>
          <a:ext cx="4724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15" name="Document" r:id="rId5" imgW="1864440" imgH="228600" progId="Word.Document.8">
                  <p:embed/>
                </p:oleObj>
              </mc:Choice>
              <mc:Fallback>
                <p:oleObj name="Document" r:id="rId5" imgW="186444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81745"/>
                        <a:ext cx="4724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96102"/>
              </p:ext>
            </p:extLst>
          </p:nvPr>
        </p:nvGraphicFramePr>
        <p:xfrm>
          <a:off x="1066800" y="4100945"/>
          <a:ext cx="2346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16" name="Document" r:id="rId7" imgW="943560" imgH="228600" progId="Word.Document.8">
                  <p:embed/>
                </p:oleObj>
              </mc:Choice>
              <mc:Fallback>
                <p:oleObj name="Document" r:id="rId7" imgW="94356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00945"/>
                        <a:ext cx="23463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30767"/>
              </p:ext>
            </p:extLst>
          </p:nvPr>
        </p:nvGraphicFramePr>
        <p:xfrm>
          <a:off x="3408363" y="3538970"/>
          <a:ext cx="25273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17" name="Document" r:id="rId9" imgW="1029240" imgH="711360" progId="Word.Document.8">
                  <p:embed/>
                </p:oleObj>
              </mc:Choice>
              <mc:Fallback>
                <p:oleObj name="Document" r:id="rId9" imgW="1029240" imgH="71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3538970"/>
                        <a:ext cx="25273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90135"/>
              </p:ext>
            </p:extLst>
          </p:nvPr>
        </p:nvGraphicFramePr>
        <p:xfrm>
          <a:off x="5943600" y="3545320"/>
          <a:ext cx="2895600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18" name="Document" r:id="rId11" imgW="1276920" imgH="711360" progId="Word.Document.8">
                  <p:embed/>
                </p:oleObj>
              </mc:Choice>
              <mc:Fallback>
                <p:oleObj name="Document" r:id="rId11" imgW="1276920" imgH="71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45320"/>
                        <a:ext cx="2895600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981087"/>
              </p:ext>
            </p:extLst>
          </p:nvPr>
        </p:nvGraphicFramePr>
        <p:xfrm>
          <a:off x="685800" y="5091545"/>
          <a:ext cx="1905000" cy="169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19" name="Document" r:id="rId13" imgW="838800" imgH="711360" progId="Word.Document.8">
                  <p:embed/>
                </p:oleObj>
              </mc:Choice>
              <mc:Fallback>
                <p:oleObj name="Document" r:id="rId13" imgW="838800" imgH="71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91545"/>
                        <a:ext cx="1905000" cy="169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998460"/>
              </p:ext>
            </p:extLst>
          </p:nvPr>
        </p:nvGraphicFramePr>
        <p:xfrm>
          <a:off x="2970213" y="5656695"/>
          <a:ext cx="32019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0" name="Document" r:id="rId15" imgW="1391400" imgH="228600" progId="Word.Document.8">
                  <p:embed/>
                </p:oleObj>
              </mc:Choice>
              <mc:Fallback>
                <p:oleObj name="Document" r:id="rId15" imgW="139140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656695"/>
                        <a:ext cx="32019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7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32164"/>
            <a:ext cx="7924800" cy="2438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 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   </a:t>
            </a:r>
            <a:r>
              <a:rPr lang="en-US" altLang="zh-CN" sz="2400" b="1" dirty="0">
                <a:latin typeface="+mn-ea"/>
                <a:ea typeface="+mn-ea"/>
              </a:rPr>
              <a:t>    (Ⅰ): 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              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): </a:t>
            </a:r>
            <a:br>
              <a:rPr lang="en-US" altLang="zh-CN" sz="2400" b="1" dirty="0">
                <a:latin typeface="+mn-ea"/>
                <a:ea typeface="+mn-ea"/>
                <a:sym typeface="Symbol" pitchFamily="18" charset="2"/>
              </a:rPr>
            </a:b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若组</a:t>
            </a:r>
            <a:r>
              <a:rPr lang="en-US" altLang="zh-CN" sz="2400" b="1" dirty="0">
                <a:latin typeface="+mn-ea"/>
                <a:ea typeface="+mn-ea"/>
              </a:rPr>
              <a:t>(Ⅰ) </a:t>
            </a:r>
            <a:r>
              <a:rPr lang="zh-CN" altLang="en-US" sz="2400" b="1" dirty="0">
                <a:latin typeface="+mn-ea"/>
                <a:ea typeface="+mn-ea"/>
              </a:rPr>
              <a:t>中每一个向量都可由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中的向量线性表出，则称组</a:t>
            </a:r>
            <a:r>
              <a:rPr lang="en-US" altLang="zh-CN" sz="2400" b="1" dirty="0">
                <a:latin typeface="+mn-ea"/>
                <a:ea typeface="+mn-ea"/>
              </a:rPr>
              <a:t>(Ⅰ)</a:t>
            </a:r>
            <a:r>
              <a:rPr lang="zh-CN" altLang="en-US" sz="2400" b="1" dirty="0">
                <a:latin typeface="+mn-ea"/>
                <a:ea typeface="+mn-ea"/>
              </a:rPr>
              <a:t>可由组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线性表出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 若组</a:t>
            </a:r>
            <a:r>
              <a:rPr lang="en-US" altLang="zh-CN" sz="2400" b="1" dirty="0">
                <a:latin typeface="+mn-ea"/>
                <a:ea typeface="+mn-ea"/>
              </a:rPr>
              <a:t>(Ⅰ)</a:t>
            </a:r>
            <a:r>
              <a:rPr lang="zh-CN" altLang="en-US" sz="2400" b="1" dirty="0">
                <a:latin typeface="+mn-ea"/>
                <a:ea typeface="+mn-ea"/>
              </a:rPr>
              <a:t>与组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可以互相线性表出，则称组</a:t>
            </a:r>
            <a:r>
              <a:rPr lang="en-US" altLang="zh-CN" sz="2400" b="1" dirty="0">
                <a:latin typeface="+mn-ea"/>
                <a:ea typeface="+mn-ea"/>
              </a:rPr>
              <a:t>(Ⅰ)</a:t>
            </a:r>
            <a:r>
              <a:rPr lang="zh-CN" altLang="en-US" sz="2400" b="1" dirty="0">
                <a:latin typeface="+mn-ea"/>
                <a:ea typeface="+mn-ea"/>
              </a:rPr>
              <a:t>与组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  <a:sym typeface="Symbol" pitchFamily="18" charset="2"/>
              </a:rPr>
              <a:t>等价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0" y="3699164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latin typeface="+mn-ea"/>
                <a:ea typeface="+mn-ea"/>
                <a:sym typeface="Symbol" pitchFamily="18" charset="2"/>
              </a:rPr>
              <a:t>等价关系有性质：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84964"/>
            <a:ext cx="832104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(1)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  <a:sym typeface="Symbol" pitchFamily="18" charset="2"/>
              </a:rPr>
              <a:t>反身性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：每一向量组都与自身等价；</a:t>
            </a:r>
            <a:br>
              <a:rPr lang="zh-CN" altLang="en-US" sz="2400" b="1" dirty="0">
                <a:latin typeface="+mn-ea"/>
                <a:ea typeface="+mn-ea"/>
                <a:sym typeface="Symbol" pitchFamily="18" charset="2"/>
              </a:rPr>
            </a:b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(2)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  <a:sym typeface="Symbol" pitchFamily="18" charset="2"/>
              </a:rPr>
              <a:t>对称性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： </a:t>
            </a:r>
            <a:r>
              <a:rPr lang="en-US" altLang="zh-CN" sz="2400" b="1" dirty="0">
                <a:latin typeface="+mn-ea"/>
                <a:ea typeface="+mn-ea"/>
              </a:rPr>
              <a:t>(Ⅰ)</a:t>
            </a:r>
            <a:r>
              <a:rPr lang="zh-CN" altLang="en-US" sz="2400" b="1" dirty="0">
                <a:latin typeface="+mn-ea"/>
                <a:ea typeface="+mn-ea"/>
              </a:rPr>
              <a:t>与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等价，则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与</a:t>
            </a:r>
            <a:r>
              <a:rPr lang="en-US" altLang="zh-CN" sz="2400" b="1" dirty="0">
                <a:latin typeface="+mn-ea"/>
                <a:ea typeface="+mn-ea"/>
              </a:rPr>
              <a:t>(Ⅰ)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等价；</a:t>
            </a:r>
            <a:br>
              <a:rPr lang="zh-CN" altLang="en-US" sz="2400" b="1" dirty="0">
                <a:latin typeface="+mn-ea"/>
                <a:ea typeface="+mn-ea"/>
                <a:sym typeface="Symbol" pitchFamily="18" charset="2"/>
              </a:rPr>
            </a:b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(3)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  <a:sym typeface="Symbol" pitchFamily="18" charset="2"/>
              </a:rPr>
              <a:t>传递性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： </a:t>
            </a:r>
            <a:r>
              <a:rPr lang="en-US" altLang="zh-CN" sz="2400" b="1" dirty="0">
                <a:latin typeface="+mn-ea"/>
                <a:ea typeface="+mn-ea"/>
              </a:rPr>
              <a:t>(Ⅰ)</a:t>
            </a:r>
            <a:r>
              <a:rPr lang="zh-CN" altLang="en-US" sz="2400" b="1" dirty="0">
                <a:latin typeface="+mn-ea"/>
                <a:ea typeface="+mn-ea"/>
              </a:rPr>
              <a:t>与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等价，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400" b="1" dirty="0">
                <a:latin typeface="+mn-ea"/>
                <a:ea typeface="+mn-ea"/>
              </a:rPr>
              <a:t>Ⅱ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与</a:t>
            </a:r>
            <a:r>
              <a:rPr lang="en-US" altLang="zh-CN" sz="2400" b="1" dirty="0">
                <a:latin typeface="+mn-ea"/>
                <a:ea typeface="+mn-ea"/>
              </a:rPr>
              <a:t>(Ⅲ)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等价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则</a:t>
            </a:r>
            <a:br>
              <a:rPr lang="zh-CN" altLang="en-US" sz="2400" b="1" dirty="0">
                <a:latin typeface="+mn-ea"/>
                <a:ea typeface="+mn-ea"/>
                <a:sym typeface="Symbol" pitchFamily="18" charset="2"/>
              </a:rPr>
            </a:b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                       </a:t>
            </a:r>
            <a:r>
              <a:rPr lang="en-US" altLang="zh-CN" sz="2400" b="1" dirty="0">
                <a:latin typeface="+mn-ea"/>
                <a:ea typeface="+mn-ea"/>
              </a:rPr>
              <a:t>(Ⅰ)</a:t>
            </a:r>
            <a:r>
              <a:rPr lang="zh-CN" altLang="en-US" sz="2400" b="1" dirty="0">
                <a:latin typeface="+mn-ea"/>
                <a:ea typeface="+mn-ea"/>
              </a:rPr>
              <a:t>与</a:t>
            </a:r>
            <a:r>
              <a:rPr lang="en-US" altLang="zh-CN" sz="2400" b="1" dirty="0">
                <a:latin typeface="+mn-ea"/>
                <a:ea typeface="+mn-ea"/>
              </a:rPr>
              <a:t>(Ⅲ)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等价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477595E-FE64-1140-BEF7-0133AFBA2362}"/>
              </a:ext>
            </a:extLst>
          </p:cNvPr>
          <p:cNvGrpSpPr/>
          <p:nvPr/>
        </p:nvGrpSpPr>
        <p:grpSpPr>
          <a:xfrm>
            <a:off x="2838450" y="899125"/>
            <a:ext cx="2359025" cy="591538"/>
            <a:chOff x="2838450" y="899125"/>
            <a:chExt cx="2359025" cy="591538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1669254"/>
                </p:ext>
              </p:extLst>
            </p:nvPr>
          </p:nvGraphicFramePr>
          <p:xfrm>
            <a:off x="2838450" y="923925"/>
            <a:ext cx="2359025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50" name="Equation" r:id="rId3" imgW="1002960" imgH="241200" progId="Equation.DSMT4">
                    <p:embed/>
                  </p:oleObj>
                </mc:Choice>
                <mc:Fallback>
                  <p:oleObj name="Equation" r:id="rId3" imgW="1002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38450" y="923925"/>
                          <a:ext cx="2359025" cy="566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4886DA0-1031-F14A-90BF-E7DAAB87C0B2}"/>
                </a:ext>
              </a:extLst>
            </p:cNvPr>
            <p:cNvSpPr txBox="1"/>
            <p:nvPr/>
          </p:nvSpPr>
          <p:spPr>
            <a:xfrm>
              <a:off x="3861026" y="89912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3A9F729-47C9-7148-9DFE-05125770CCFD}"/>
              </a:ext>
            </a:extLst>
          </p:cNvPr>
          <p:cNvGrpSpPr/>
          <p:nvPr/>
        </p:nvGrpSpPr>
        <p:grpSpPr>
          <a:xfrm>
            <a:off x="2838450" y="1439581"/>
            <a:ext cx="2219325" cy="603532"/>
            <a:chOff x="2838450" y="1439581"/>
            <a:chExt cx="2219325" cy="60353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4568881"/>
                </p:ext>
              </p:extLst>
            </p:nvPr>
          </p:nvGraphicFramePr>
          <p:xfrm>
            <a:off x="2838450" y="1482725"/>
            <a:ext cx="2219325" cy="560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51" name="Equation" r:id="rId5" imgW="952200" imgH="241200" progId="Equation.DSMT4">
                    <p:embed/>
                  </p:oleObj>
                </mc:Choice>
                <mc:Fallback>
                  <p:oleObj name="Equation" r:id="rId5" imgW="952200" imgH="24120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8450" y="1482725"/>
                          <a:ext cx="2219325" cy="560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E024190-9F92-FC49-B727-49A093414024}"/>
                </a:ext>
              </a:extLst>
            </p:cNvPr>
            <p:cNvSpPr txBox="1"/>
            <p:nvPr/>
          </p:nvSpPr>
          <p:spPr>
            <a:xfrm>
              <a:off x="3861025" y="143958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211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8701377"/>
              </p:ext>
            </p:extLst>
          </p:nvPr>
        </p:nvGraphicFramePr>
        <p:xfrm>
          <a:off x="542494" y="1556617"/>
          <a:ext cx="7739062" cy="377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8" name="Equation" r:id="rId3" imgW="3174840" imgH="1396800" progId="Equation.DSMT4">
                  <p:embed/>
                </p:oleObj>
              </mc:Choice>
              <mc:Fallback>
                <p:oleObj name="Equation" r:id="rId3" imgW="3174840" imgH="13968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94" y="1556617"/>
                        <a:ext cx="7739062" cy="3777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94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168526" y="4132263"/>
            <a:ext cx="6659562" cy="1662113"/>
            <a:chOff x="1367" y="2160"/>
            <a:chExt cx="4195" cy="1047"/>
          </a:xfrm>
        </p:grpSpPr>
        <p:graphicFrame>
          <p:nvGraphicFramePr>
            <p:cNvPr id="4" name="Object 19"/>
            <p:cNvGraphicFramePr>
              <a:graphicFrameLocks noChangeAspect="1"/>
            </p:cNvGraphicFramePr>
            <p:nvPr/>
          </p:nvGraphicFramePr>
          <p:xfrm>
            <a:off x="1367" y="2568"/>
            <a:ext cx="239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85" name="公式" r:id="rId3" imgW="4711680" imgH="482400" progId="Equation.3">
                    <p:embed/>
                  </p:oleObj>
                </mc:Choice>
                <mc:Fallback>
                  <p:oleObj name="公式" r:id="rId3" imgW="47116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568"/>
                          <a:ext cx="2391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6"/>
            <p:cNvGraphicFramePr>
              <a:graphicFrameLocks noChangeAspect="1"/>
            </p:cNvGraphicFramePr>
            <p:nvPr/>
          </p:nvGraphicFramePr>
          <p:xfrm>
            <a:off x="3742" y="2160"/>
            <a:ext cx="1820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86" name="公式" r:id="rId5" imgW="3822480" imgH="2222280" progId="Equation.3">
                    <p:embed/>
                  </p:oleObj>
                </mc:Choice>
                <mc:Fallback>
                  <p:oleObj name="公式" r:id="rId5" imgW="3822480" imgH="222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160"/>
                          <a:ext cx="1820" cy="10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113510" y="606859"/>
            <a:ext cx="9030490" cy="1136650"/>
            <a:chOff x="76" y="-17"/>
            <a:chExt cx="5435" cy="71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04" y="-17"/>
              <a:ext cx="5307" cy="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定理</a:t>
              </a:r>
              <a:r>
                <a:rPr lang="zh-CN" altLang="en-US" sz="2400" b="1" dirty="0">
                  <a:latin typeface="+mn-ea"/>
                  <a:ea typeface="+mn-ea"/>
                </a:rPr>
                <a:t>    如果向量组                         中的每个向量都可由向量组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                      线性表示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则称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向量组 </a:t>
              </a:r>
              <a:r>
                <a:rPr lang="en-US" altLang="zh-CN" sz="2400" b="1" i="1" dirty="0">
                  <a:solidFill>
                    <a:schemeClr val="accent1"/>
                  </a:solidFill>
                  <a:latin typeface="+mn-ea"/>
                  <a:ea typeface="+mn-ea"/>
                </a:rPr>
                <a:t>B</a:t>
              </a:r>
              <a:r>
                <a:rPr lang="zh-CN" altLang="en-US" sz="2400" b="1" i="1" dirty="0">
                  <a:solidFill>
                    <a:schemeClr val="accent1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可由向量组 </a:t>
              </a:r>
              <a:r>
                <a:rPr lang="en-US" altLang="zh-CN" sz="2400" b="1" i="1" dirty="0">
                  <a:solidFill>
                    <a:schemeClr val="accent1"/>
                  </a:solidFill>
                  <a:latin typeface="+mn-ea"/>
                  <a:ea typeface="+mn-ea"/>
                </a:rPr>
                <a:t>A 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线性表示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6299735"/>
                </p:ext>
              </p:extLst>
            </p:nvPr>
          </p:nvGraphicFramePr>
          <p:xfrm>
            <a:off x="1742" y="90"/>
            <a:ext cx="138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87" name="公式" r:id="rId7" imgW="2438280" imgH="482400" progId="Equation.3">
                    <p:embed/>
                  </p:oleObj>
                </mc:Choice>
                <mc:Fallback>
                  <p:oleObj name="公式" r:id="rId7" imgW="24382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90"/>
                          <a:ext cx="138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3264632"/>
                </p:ext>
              </p:extLst>
            </p:nvPr>
          </p:nvGraphicFramePr>
          <p:xfrm>
            <a:off x="76" y="400"/>
            <a:ext cx="138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88" name="公式" r:id="rId9" imgW="2450880" imgH="482400" progId="Equation.3">
                    <p:embed/>
                  </p:oleObj>
                </mc:Choice>
                <mc:Fallback>
                  <p:oleObj name="公式" r:id="rId9" imgW="24508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" y="400"/>
                          <a:ext cx="1389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018509"/>
              </p:ext>
            </p:extLst>
          </p:nvPr>
        </p:nvGraphicFramePr>
        <p:xfrm>
          <a:off x="813090" y="1926433"/>
          <a:ext cx="4041775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89" name="公式" r:id="rId11" imgW="5054400" imgH="2120760" progId="Equation.3">
                  <p:embed/>
                </p:oleObj>
              </mc:Choice>
              <mc:Fallback>
                <p:oleObj name="公式" r:id="rId11" imgW="5054400" imgH="2120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090" y="1926433"/>
                        <a:ext cx="4041775" cy="170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17019"/>
              </p:ext>
            </p:extLst>
          </p:nvPr>
        </p:nvGraphicFramePr>
        <p:xfrm>
          <a:off x="4475163" y="3497263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90" name="公式" r:id="rId13" imgW="190440" imgH="419040" progId="Equation.3">
                  <p:embed/>
                </p:oleObj>
              </mc:Choice>
              <mc:Fallback>
                <p:oleObj name="公式" r:id="rId13" imgW="190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3497263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653326"/>
              </p:ext>
            </p:extLst>
          </p:nvPr>
        </p:nvGraphicFramePr>
        <p:xfrm>
          <a:off x="4930776" y="4570413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91" name="公式" r:id="rId15" imgW="291960" imgH="304560" progId="Equation.3">
                  <p:embed/>
                </p:oleObj>
              </mc:Choice>
              <mc:Fallback>
                <p:oleObj name="公式" r:id="rId15" imgW="2919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6" y="4570413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45930"/>
              </p:ext>
            </p:extLst>
          </p:nvPr>
        </p:nvGraphicFramePr>
        <p:xfrm>
          <a:off x="3054351" y="4567238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92" name="公式" r:id="rId17" imgW="291960" imgH="291960" progId="Equation.3">
                  <p:embed/>
                </p:oleObj>
              </mc:Choice>
              <mc:Fallback>
                <p:oleObj name="公式" r:id="rId17" imgW="291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1" y="4567238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61"/>
          <p:cNvGrpSpPr>
            <a:grpSpLocks/>
          </p:cNvGrpSpPr>
          <p:nvPr/>
        </p:nvGrpSpPr>
        <p:grpSpPr bwMode="auto">
          <a:xfrm>
            <a:off x="3479800" y="5507038"/>
            <a:ext cx="2079625" cy="463550"/>
            <a:chOff x="2148" y="3031"/>
            <a:chExt cx="1310" cy="292"/>
          </a:xfrm>
        </p:grpSpPr>
        <p:graphicFrame>
          <p:nvGraphicFramePr>
            <p:cNvPr id="1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0571947"/>
                </p:ext>
              </p:extLst>
            </p:nvPr>
          </p:nvGraphicFramePr>
          <p:xfrm>
            <a:off x="2148" y="3100"/>
            <a:ext cx="630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93" name="公式" r:id="rId19" imgW="1244520" imgH="304560" progId="Equation.3">
                    <p:embed/>
                  </p:oleObj>
                </mc:Choice>
                <mc:Fallback>
                  <p:oleObj name="公式" r:id="rId19" imgW="124452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3100"/>
                          <a:ext cx="630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2778" y="3031"/>
              <a:ext cx="6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有解</a:t>
              </a:r>
            </a:p>
          </p:txBody>
        </p:sp>
      </p:grpSp>
      <p:graphicFrame>
        <p:nvGraphicFramePr>
          <p:cNvPr id="1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05258"/>
              </p:ext>
            </p:extLst>
          </p:nvPr>
        </p:nvGraphicFramePr>
        <p:xfrm>
          <a:off x="2952011" y="6394450"/>
          <a:ext cx="2263739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594" name="Equation" r:id="rId21" imgW="990360" imgH="203040" progId="Equation.DSMT4">
                  <p:embed/>
                </p:oleObj>
              </mc:Choice>
              <mc:Fallback>
                <p:oleObj name="Equation" r:id="rId21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011" y="6394450"/>
                        <a:ext cx="2263739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177801" y="4113213"/>
            <a:ext cx="2952750" cy="463550"/>
            <a:chOff x="113" y="2251"/>
            <a:chExt cx="1860" cy="292"/>
          </a:xfrm>
        </p:grpSpPr>
        <p:graphicFrame>
          <p:nvGraphicFramePr>
            <p:cNvPr id="19" name="Object 21"/>
            <p:cNvGraphicFramePr>
              <a:graphicFrameLocks noChangeAspect="1"/>
            </p:cNvGraphicFramePr>
            <p:nvPr/>
          </p:nvGraphicFramePr>
          <p:xfrm>
            <a:off x="113" y="2341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95" name="公式" r:id="rId23" imgW="419040" imgH="241200" progId="Equation.3">
                    <p:embed/>
                  </p:oleObj>
                </mc:Choice>
                <mc:Fallback>
                  <p:oleObj name="公式" r:id="rId23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2341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385" y="2251"/>
              <a:ext cx="15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1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改写为矩阵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249238" y="5507038"/>
            <a:ext cx="3455988" cy="463550"/>
            <a:chOff x="158" y="2795"/>
            <a:chExt cx="2177" cy="292"/>
          </a:xfrm>
        </p:grpSpPr>
        <p:graphicFrame>
          <p:nvGraphicFramePr>
            <p:cNvPr id="22" name="Object 34"/>
            <p:cNvGraphicFramePr>
              <a:graphicFrameLocks noChangeAspect="1"/>
            </p:cNvGraphicFramePr>
            <p:nvPr/>
          </p:nvGraphicFramePr>
          <p:xfrm>
            <a:off x="158" y="2886"/>
            <a:ext cx="27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96" name="公式" r:id="rId25" imgW="419040" imgH="241200" progId="Equation.3">
                    <p:embed/>
                  </p:oleObj>
                </mc:Choice>
                <mc:Fallback>
                  <p:oleObj name="公式" r:id="rId25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886"/>
                          <a:ext cx="27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59"/>
            <p:cNvSpPr txBox="1">
              <a:spLocks noChangeArrowheads="1"/>
            </p:cNvSpPr>
            <p:nvPr/>
          </p:nvSpPr>
          <p:spPr bwMode="auto">
            <a:xfrm>
              <a:off x="385" y="2795"/>
              <a:ext cx="195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2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转换为矩阵方程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24" name="Group 63"/>
          <p:cNvGrpSpPr>
            <a:grpSpLocks/>
          </p:cNvGrpSpPr>
          <p:nvPr/>
        </p:nvGrpSpPr>
        <p:grpSpPr bwMode="auto">
          <a:xfrm>
            <a:off x="252413" y="6345238"/>
            <a:ext cx="2878138" cy="463550"/>
            <a:chOff x="431" y="3686"/>
            <a:chExt cx="1813" cy="292"/>
          </a:xfrm>
        </p:grpSpPr>
        <p:graphicFrame>
          <p:nvGraphicFramePr>
            <p:cNvPr id="25" name="Object 43"/>
            <p:cNvGraphicFramePr>
              <a:graphicFrameLocks noChangeAspect="1"/>
            </p:cNvGraphicFramePr>
            <p:nvPr/>
          </p:nvGraphicFramePr>
          <p:xfrm>
            <a:off x="431" y="3774"/>
            <a:ext cx="27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597" name="公式" r:id="rId26" imgW="419040" imgH="241200" progId="Equation.3">
                    <p:embed/>
                  </p:oleObj>
                </mc:Choice>
                <mc:Fallback>
                  <p:oleObj name="公式" r:id="rId26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774"/>
                          <a:ext cx="27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62"/>
            <p:cNvSpPr txBox="1">
              <a:spLocks noChangeArrowheads="1"/>
            </p:cNvSpPr>
            <p:nvPr/>
          </p:nvSpPr>
          <p:spPr bwMode="auto">
            <a:xfrm>
              <a:off x="657" y="3686"/>
              <a:ext cx="158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3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用矩阵的秩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62576" y="2111333"/>
            <a:ext cx="3382963" cy="1332000"/>
            <a:chOff x="5362576" y="2111333"/>
            <a:chExt cx="3382963" cy="1332000"/>
          </a:xfrm>
        </p:grpSpPr>
        <p:sp>
          <p:nvSpPr>
            <p:cNvPr id="28" name="AutoShape 69"/>
            <p:cNvSpPr>
              <a:spLocks noChangeArrowheads="1"/>
            </p:cNvSpPr>
            <p:nvPr/>
          </p:nvSpPr>
          <p:spPr bwMode="auto">
            <a:xfrm>
              <a:off x="5362576" y="2111333"/>
              <a:ext cx="3382963" cy="1332000"/>
            </a:xfrm>
            <a:prstGeom prst="horizontalScroll">
              <a:avLst>
                <a:gd name="adj" fmla="val 9539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" name="Text Box 70"/>
            <p:cNvSpPr txBox="1">
              <a:spLocks noChangeArrowheads="1"/>
            </p:cNvSpPr>
            <p:nvPr/>
          </p:nvSpPr>
          <p:spPr bwMode="auto">
            <a:xfrm>
              <a:off x="5649914" y="2268539"/>
              <a:ext cx="3095625" cy="963470"/>
            </a:xfrm>
            <a:prstGeom prst="rect">
              <a:avLst/>
            </a:prstGeom>
            <a:noFill/>
            <a:ln w="34925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  <a:ea typeface="+mn-ea"/>
                </a:rPr>
                <a:t>一个向量组表示另一向量组就是矩阵乘法的关系</a:t>
              </a:r>
              <a:r>
                <a:rPr lang="en-US" altLang="zh-CN" sz="2000" b="1" dirty="0">
                  <a:solidFill>
                    <a:schemeClr val="accent1"/>
                  </a:solidFill>
                  <a:latin typeface="+mn-ea"/>
                  <a:ea typeface="+mn-ea"/>
                </a:rPr>
                <a:t>!</a:t>
              </a:r>
            </a:p>
          </p:txBody>
        </p:sp>
      </p:grpSp>
      <p:sp>
        <p:nvSpPr>
          <p:cNvPr id="3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0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344183" y="1164929"/>
            <a:ext cx="49688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向量组 </a:t>
            </a:r>
            <a:r>
              <a:rPr lang="en-US" altLang="zh-CN" sz="2400" b="1" i="1">
                <a:latin typeface="+mn-ea"/>
                <a:ea typeface="+mn-ea"/>
              </a:rPr>
              <a:t>A </a:t>
            </a:r>
            <a:r>
              <a:rPr lang="zh-CN" altLang="en-US" sz="2400" b="1">
                <a:latin typeface="+mn-ea"/>
                <a:ea typeface="+mn-ea"/>
              </a:rPr>
              <a:t>与向量组 </a:t>
            </a:r>
            <a:r>
              <a:rPr lang="en-US" altLang="zh-CN" sz="2400" b="1" i="1">
                <a:latin typeface="+mn-ea"/>
                <a:ea typeface="+mn-ea"/>
              </a:rPr>
              <a:t>B </a:t>
            </a:r>
            <a:r>
              <a:rPr lang="zh-CN" altLang="en-US" sz="2400" b="1">
                <a:latin typeface="+mn-ea"/>
                <a:ea typeface="+mn-ea"/>
              </a:rPr>
              <a:t>等价</a:t>
            </a:r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658900"/>
              </p:ext>
            </p:extLst>
          </p:nvPr>
        </p:nvGraphicFramePr>
        <p:xfrm>
          <a:off x="3708401" y="1957092"/>
          <a:ext cx="330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6" name="公式" r:id="rId3" imgW="3301920" imgH="393480" progId="Equation.3">
                  <p:embed/>
                </p:oleObj>
              </mc:Choice>
              <mc:Fallback>
                <p:oleObj name="公式" r:id="rId3" imgW="3301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1" y="1957092"/>
                        <a:ext cx="330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547814" y="2677817"/>
            <a:ext cx="66960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(1) </a:t>
            </a:r>
            <a:r>
              <a:rPr lang="zh-CN" altLang="en-US" sz="2400" b="1" dirty="0">
                <a:latin typeface="+mn-ea"/>
                <a:ea typeface="+mn-ea"/>
              </a:rPr>
              <a:t>向量组的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等价</a:t>
            </a:r>
            <a:r>
              <a:rPr lang="zh-CN" altLang="en-US" sz="2400" b="1" dirty="0">
                <a:latin typeface="+mn-ea"/>
                <a:ea typeface="+mn-ea"/>
              </a:rPr>
              <a:t>是不是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等价关系</a:t>
            </a:r>
            <a:r>
              <a:rPr lang="en-US" altLang="zh-CN" sz="2400" b="1" dirty="0">
                <a:latin typeface="+mn-ea"/>
                <a:ea typeface="+mn-ea"/>
              </a:rPr>
              <a:t>?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11189" y="1885652"/>
            <a:ext cx="3095625" cy="463550"/>
            <a:chOff x="431" y="1344"/>
            <a:chExt cx="1950" cy="292"/>
          </a:xfrm>
        </p:grpSpPr>
        <p:graphicFrame>
          <p:nvGraphicFramePr>
            <p:cNvPr id="7" name="Object 10"/>
            <p:cNvGraphicFramePr>
              <a:graphicFrameLocks noChangeAspect="1"/>
            </p:cNvGraphicFramePr>
            <p:nvPr/>
          </p:nvGraphicFramePr>
          <p:xfrm>
            <a:off x="431" y="1434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87" name="公式" r:id="rId5" imgW="419040" imgH="241200" progId="Equation.3">
                    <p:embed/>
                  </p:oleObj>
                </mc:Choice>
                <mc:Fallback>
                  <p:oleObj name="公式" r:id="rId5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434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748" y="1344"/>
              <a:ext cx="16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latin typeface="+mn-ea"/>
                  <a:ea typeface="+mn-ea"/>
                </a:rPr>
                <a:t>(</a:t>
              </a:r>
              <a:r>
                <a:rPr lang="zh-CN" altLang="en-US" sz="2400" b="1">
                  <a:solidFill>
                    <a:srgbClr val="008000"/>
                  </a:solidFill>
                  <a:latin typeface="+mn-ea"/>
                  <a:ea typeface="+mn-ea"/>
                </a:rPr>
                <a:t>用矩阵的秩</a:t>
              </a:r>
              <a:r>
                <a:rPr lang="en-US" altLang="zh-CN" sz="2400" b="1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547814" y="3489025"/>
            <a:ext cx="6888163" cy="552450"/>
            <a:chOff x="1020" y="2862"/>
            <a:chExt cx="4339" cy="348"/>
          </a:xfrm>
        </p:grpSpPr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1020" y="2886"/>
              <a:ext cx="68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>
                  <a:latin typeface="+mn-ea"/>
                  <a:ea typeface="+mn-ea"/>
                </a:rPr>
                <a:t>(2) </a:t>
              </a:r>
            </a:p>
          </p:txBody>
        </p: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1338" y="2862"/>
              <a:ext cx="4021" cy="348"/>
              <a:chOff x="1490" y="2862"/>
              <a:chExt cx="4021" cy="348"/>
            </a:xfrm>
          </p:grpSpPr>
          <p:graphicFrame>
            <p:nvGraphicFramePr>
              <p:cNvPr id="12" name="Object 25"/>
              <p:cNvGraphicFramePr>
                <a:graphicFrameLocks noChangeAspect="1"/>
              </p:cNvGraphicFramePr>
              <p:nvPr/>
            </p:nvGraphicFramePr>
            <p:xfrm>
              <a:off x="1490" y="2862"/>
              <a:ext cx="93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88" name="公式" r:id="rId7" imgW="1485720" imgH="469800" progId="Equation.3">
                      <p:embed/>
                    </p:oleObj>
                  </mc:Choice>
                  <mc:Fallback>
                    <p:oleObj name="公式" r:id="rId7" imgW="1485720" imgH="469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0" y="2862"/>
                            <a:ext cx="93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 Box 26"/>
              <p:cNvSpPr txBox="1">
                <a:spLocks noChangeArrowheads="1"/>
              </p:cNvSpPr>
              <p:nvPr/>
            </p:nvSpPr>
            <p:spPr bwMode="auto">
              <a:xfrm>
                <a:off x="2426" y="2918"/>
                <a:ext cx="308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2400" b="1" dirty="0">
                    <a:latin typeface="+mn-ea"/>
                    <a:ea typeface="+mn-ea"/>
                  </a:rPr>
                  <a:t>, 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A </a:t>
                </a:r>
                <a:r>
                  <a:rPr lang="zh-CN" altLang="en-US" sz="2400" b="1" dirty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行</a:t>
                </a:r>
                <a:r>
                  <a:rPr lang="zh-CN" altLang="en-US" sz="2400" b="1" dirty="0">
                    <a:latin typeface="+mn-ea"/>
                    <a:ea typeface="+mn-ea"/>
                  </a:rPr>
                  <a:t>组与 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B</a:t>
                </a:r>
                <a:r>
                  <a:rPr lang="en-US" altLang="zh-CN" sz="2400" b="1" dirty="0"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行</a:t>
                </a:r>
                <a:r>
                  <a:rPr lang="zh-CN" altLang="en-US" sz="2400" b="1" dirty="0">
                    <a:latin typeface="+mn-ea"/>
                    <a:ea typeface="+mn-ea"/>
                  </a:rPr>
                  <a:t>组等价吗</a:t>
                </a:r>
                <a:r>
                  <a:rPr lang="en-US" altLang="zh-CN" sz="2400" b="1" dirty="0">
                    <a:latin typeface="+mn-ea"/>
                    <a:ea typeface="+mn-ea"/>
                  </a:rPr>
                  <a:t>?</a:t>
                </a:r>
              </a:p>
            </p:txBody>
          </p:sp>
        </p:grpSp>
      </p:grpSp>
      <p:sp>
        <p:nvSpPr>
          <p:cNvPr id="15" name="WordArt 36"/>
          <p:cNvSpPr>
            <a:spLocks noChangeArrowheads="1" noChangeShapeType="1" noTextEdit="1"/>
          </p:cNvSpPr>
          <p:nvPr/>
        </p:nvSpPr>
        <p:spPr bwMode="auto">
          <a:xfrm>
            <a:off x="1835151" y="4478042"/>
            <a:ext cx="5329238" cy="2060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2400" kern="1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ea typeface="+mn-ea"/>
              </a:rPr>
              <a:t>关于线性表示的三种情况关键是学会转换</a:t>
            </a:r>
          </a:p>
        </p:txBody>
      </p:sp>
      <p:pic>
        <p:nvPicPr>
          <p:cNvPr id="16" name="Picture 38" descr="AG00317_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64" y="4757442"/>
            <a:ext cx="1071562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/>
          <p:cNvSpPr/>
          <p:nvPr/>
        </p:nvSpPr>
        <p:spPr>
          <a:xfrm>
            <a:off x="420629" y="118086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8120CFF-748F-F646-AB70-64BC5AD8F1F2}"/>
              </a:ext>
            </a:extLst>
          </p:cNvPr>
          <p:cNvSpPr txBox="1"/>
          <p:nvPr/>
        </p:nvSpPr>
        <p:spPr>
          <a:xfrm>
            <a:off x="6486512" y="272507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✓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6899E7-C6CE-C948-A283-685A4FC19A58}"/>
              </a:ext>
            </a:extLst>
          </p:cNvPr>
          <p:cNvSpPr txBox="1"/>
          <p:nvPr/>
        </p:nvSpPr>
        <p:spPr>
          <a:xfrm>
            <a:off x="8011326" y="36213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39562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5" grpId="0"/>
      <p:bldP spid="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6"/>
          <p:cNvGrpSpPr>
            <a:grpSpLocks noChangeAspect="1"/>
          </p:cNvGrpSpPr>
          <p:nvPr/>
        </p:nvGrpSpPr>
        <p:grpSpPr bwMode="auto">
          <a:xfrm>
            <a:off x="1538433" y="1500410"/>
            <a:ext cx="4746625" cy="1290637"/>
            <a:chOff x="748" y="663"/>
            <a:chExt cx="3518" cy="957"/>
          </a:xfrm>
        </p:grpSpPr>
        <p:graphicFrame>
          <p:nvGraphicFramePr>
            <p:cNvPr id="4" name="Object 9"/>
            <p:cNvGraphicFramePr>
              <a:graphicFrameLocks noChangeAspect="1"/>
            </p:cNvGraphicFramePr>
            <p:nvPr/>
          </p:nvGraphicFramePr>
          <p:xfrm>
            <a:off x="748" y="663"/>
            <a:ext cx="1576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48" name="公式" r:id="rId3" imgW="2501640" imgH="1511280" progId="Equation.3">
                    <p:embed/>
                  </p:oleObj>
                </mc:Choice>
                <mc:Fallback>
                  <p:oleObj name="公式" r:id="rId3" imgW="2501640" imgH="1511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663"/>
                          <a:ext cx="1576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2390" y="664"/>
            <a:ext cx="944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49" name="公式" r:id="rId5" imgW="1498320" imgH="1511280" progId="Equation.3">
                    <p:embed/>
                  </p:oleObj>
                </mc:Choice>
                <mc:Fallback>
                  <p:oleObj name="公式" r:id="rId5" imgW="1498320" imgH="1511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664"/>
                          <a:ext cx="944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3431" y="663"/>
            <a:ext cx="835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50" name="公式" r:id="rId7" imgW="1333440" imgH="1511280" progId="Equation.3">
                    <p:embed/>
                  </p:oleObj>
                </mc:Choice>
                <mc:Fallback>
                  <p:oleObj name="公式" r:id="rId7" imgW="1333440" imgH="1511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663"/>
                          <a:ext cx="835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>
            <a:grpSpLocks noChangeAspect="1"/>
          </p:cNvGrpSpPr>
          <p:nvPr/>
        </p:nvGrpSpPr>
        <p:grpSpPr bwMode="auto">
          <a:xfrm>
            <a:off x="1530643" y="3003187"/>
            <a:ext cx="3200400" cy="1290638"/>
            <a:chOff x="2624" y="1752"/>
            <a:chExt cx="2372" cy="957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2624" y="1752"/>
            <a:ext cx="1432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51" name="公式" r:id="rId9" imgW="2260440" imgH="1511280" progId="Equation.3">
                    <p:embed/>
                  </p:oleObj>
                </mc:Choice>
                <mc:Fallback>
                  <p:oleObj name="公式" r:id="rId9" imgW="2260440" imgH="1511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1752"/>
                          <a:ext cx="1432" cy="9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4160" y="1752"/>
            <a:ext cx="836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52" name="公式" r:id="rId11" imgW="1333440" imgH="1511280" progId="Equation.3">
                    <p:embed/>
                  </p:oleObj>
                </mc:Choice>
                <mc:Fallback>
                  <p:oleObj name="公式" r:id="rId11" imgW="1333440" imgH="1511280" progId="Equation.3">
                    <p:embed/>
                    <p:pic>
                      <p:nvPicPr>
                        <p:cNvPr id="0" name="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52"/>
                          <a:ext cx="836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2886076" y="5811616"/>
            <a:ext cx="48953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+mn-ea"/>
                <a:ea typeface="+mn-ea"/>
              </a:rPr>
              <a:t>，</a:t>
            </a:r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33219" y="1091548"/>
            <a:ext cx="946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0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4</a:t>
            </a: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446213" y="1036564"/>
            <a:ext cx="47513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向量组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与向量组 </a:t>
            </a:r>
            <a:r>
              <a:rPr lang="en-US" altLang="zh-CN" sz="2400" b="1" i="1" dirty="0">
                <a:latin typeface="+mn-ea"/>
                <a:ea typeface="+mn-ea"/>
              </a:rPr>
              <a:t>B </a:t>
            </a:r>
            <a:r>
              <a:rPr lang="zh-CN" altLang="en-US" sz="2400" b="1" dirty="0">
                <a:latin typeface="+mn-ea"/>
                <a:ea typeface="+mn-ea"/>
              </a:rPr>
              <a:t>等价吗</a:t>
            </a:r>
            <a:r>
              <a:rPr lang="en-US" altLang="zh-CN" sz="2400" b="1" dirty="0">
                <a:latin typeface="+mn-ea"/>
                <a:ea typeface="+mn-ea"/>
              </a:rPr>
              <a:t>?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114301" y="4421114"/>
            <a:ext cx="13319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+mn-ea"/>
                <a:ea typeface="+mn-ea"/>
              </a:rPr>
              <a:t>解法一</a:t>
            </a:r>
          </a:p>
        </p:txBody>
      </p:sp>
      <p:graphicFrame>
        <p:nvGraphicFramePr>
          <p:cNvPr id="2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830918"/>
              </p:ext>
            </p:extLst>
          </p:nvPr>
        </p:nvGraphicFramePr>
        <p:xfrm>
          <a:off x="1446213" y="4527328"/>
          <a:ext cx="644525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53" name="公式" r:id="rId13" imgW="7581600" imgH="1511280" progId="Equation.3">
                  <p:embed/>
                </p:oleObj>
              </mc:Choice>
              <mc:Fallback>
                <p:oleObj name="公式" r:id="rId13" imgW="7581600" imgH="15112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527328"/>
                        <a:ext cx="644525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1446213" y="6043539"/>
            <a:ext cx="7305675" cy="457200"/>
            <a:chOff x="590" y="3783"/>
            <a:chExt cx="4602" cy="288"/>
          </a:xfrm>
        </p:grpSpPr>
        <p:graphicFrame>
          <p:nvGraphicFramePr>
            <p:cNvPr id="15" name="Object 30"/>
            <p:cNvGraphicFramePr>
              <a:graphicFrameLocks noChangeAspect="1"/>
            </p:cNvGraphicFramePr>
            <p:nvPr/>
          </p:nvGraphicFramePr>
          <p:xfrm>
            <a:off x="590" y="3854"/>
            <a:ext cx="150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54" name="公式" r:id="rId15" imgW="2806700" imgH="393700" progId="Equation.3">
                    <p:embed/>
                  </p:oleObj>
                </mc:Choice>
                <mc:Fallback>
                  <p:oleObj name="公式" r:id="rId15" imgW="2806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3854"/>
                          <a:ext cx="150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062" y="3783"/>
              <a:ext cx="3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/>
                <a:t>又易知                </a:t>
              </a:r>
              <a:r>
                <a:rPr lang="en-US" altLang="zh-CN" sz="2400" b="1"/>
                <a:t>, </a:t>
              </a:r>
              <a:r>
                <a:rPr lang="zh-CN" altLang="en-US" sz="2400" b="1"/>
                <a:t>故等价</a:t>
              </a:r>
              <a:r>
                <a:rPr lang="en-US" altLang="zh-CN" sz="2400" b="1"/>
                <a:t>.</a:t>
              </a:r>
            </a:p>
          </p:txBody>
        </p:sp>
        <p:graphicFrame>
          <p:nvGraphicFramePr>
            <p:cNvPr id="17" name="Object 32"/>
            <p:cNvGraphicFramePr>
              <a:graphicFrameLocks noChangeAspect="1"/>
            </p:cNvGraphicFramePr>
            <p:nvPr/>
          </p:nvGraphicFramePr>
          <p:xfrm>
            <a:off x="2744" y="3838"/>
            <a:ext cx="68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55" name="公式" r:id="rId17" imgW="1282700" imgH="393700" progId="Equation.3">
                    <p:embed/>
                  </p:oleObj>
                </mc:Choice>
                <mc:Fallback>
                  <p:oleObj name="公式" r:id="rId17" imgW="1282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838"/>
                          <a:ext cx="68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2641" y="1239707"/>
            <a:ext cx="13319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+mn-ea"/>
                <a:ea typeface="+mn-ea"/>
              </a:rPr>
              <a:t>解法二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557050" y="921026"/>
            <a:ext cx="5163584" cy="1216025"/>
            <a:chOff x="748" y="663"/>
            <a:chExt cx="3518" cy="957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748" y="663"/>
            <a:ext cx="1576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2" name="公式" r:id="rId3" imgW="2501640" imgH="1511280" progId="Equation.3">
                    <p:embed/>
                  </p:oleObj>
                </mc:Choice>
                <mc:Fallback>
                  <p:oleObj name="公式" r:id="rId3" imgW="2501640" imgH="1511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663"/>
                          <a:ext cx="1576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2390" y="664"/>
            <a:ext cx="944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3" name="公式" r:id="rId5" imgW="1498320" imgH="1511280" progId="Equation.3">
                    <p:embed/>
                  </p:oleObj>
                </mc:Choice>
                <mc:Fallback>
                  <p:oleObj name="公式" r:id="rId5" imgW="1498320" imgH="1511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664"/>
                          <a:ext cx="944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3431" y="663"/>
            <a:ext cx="835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4" name="公式" r:id="rId7" imgW="1333440" imgH="1511280" progId="Equation.3">
                    <p:embed/>
                  </p:oleObj>
                </mc:Choice>
                <mc:Fallback>
                  <p:oleObj name="公式" r:id="rId7" imgW="1333440" imgH="1511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663"/>
                          <a:ext cx="835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546802" y="2294370"/>
            <a:ext cx="3765550" cy="1216025"/>
            <a:chOff x="2624" y="1752"/>
            <a:chExt cx="2372" cy="957"/>
          </a:xfrm>
        </p:grpSpPr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2624" y="1752"/>
            <a:ext cx="1432" cy="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5" name="公式" r:id="rId9" imgW="2260440" imgH="1511280" progId="Equation.3">
                    <p:embed/>
                  </p:oleObj>
                </mc:Choice>
                <mc:Fallback>
                  <p:oleObj name="公式" r:id="rId9" imgW="2260440" imgH="1511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1752"/>
                          <a:ext cx="1432" cy="9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4160" y="1752"/>
            <a:ext cx="836" cy="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6" name="公式" r:id="rId11" imgW="1333440" imgH="1511280" progId="Equation.3">
                    <p:embed/>
                  </p:oleObj>
                </mc:Choice>
                <mc:Fallback>
                  <p:oleObj name="公式" r:id="rId11" imgW="1333440" imgH="1511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52"/>
                          <a:ext cx="836" cy="9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6"/>
          <p:cNvGrpSpPr>
            <a:grpSpLocks/>
          </p:cNvGrpSpPr>
          <p:nvPr/>
        </p:nvGrpSpPr>
        <p:grpSpPr bwMode="auto">
          <a:xfrm>
            <a:off x="1557050" y="3762953"/>
            <a:ext cx="4638675" cy="1360487"/>
            <a:chOff x="884" y="1847"/>
            <a:chExt cx="2922" cy="857"/>
          </a:xfrm>
        </p:grpSpPr>
        <p:graphicFrame>
          <p:nvGraphicFramePr>
            <p:cNvPr id="1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6751704"/>
                </p:ext>
              </p:extLst>
            </p:nvPr>
          </p:nvGraphicFramePr>
          <p:xfrm>
            <a:off x="884" y="1847"/>
            <a:ext cx="2922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7" name="Equation" r:id="rId13" imgW="5803560" imgH="1701720" progId="Equation.DSMT4">
                    <p:embed/>
                  </p:oleObj>
                </mc:Choice>
                <mc:Fallback>
                  <p:oleObj name="Equation" r:id="rId13" imgW="5803560" imgH="1701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847"/>
                          <a:ext cx="2922" cy="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4"/>
            <p:cNvGraphicFramePr>
              <a:graphicFrameLocks noChangeAspect="1"/>
            </p:cNvGraphicFramePr>
            <p:nvPr/>
          </p:nvGraphicFramePr>
          <p:xfrm>
            <a:off x="2835" y="2115"/>
            <a:ext cx="102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8" name="公式" r:id="rId15" imgW="203040" imgH="228600" progId="Equation.3">
                    <p:embed/>
                  </p:oleObj>
                </mc:Choice>
                <mc:Fallback>
                  <p:oleObj name="公式" r:id="rId15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115"/>
                          <a:ext cx="102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1641475" y="5317259"/>
            <a:ext cx="4479925" cy="863600"/>
            <a:chOff x="804" y="2795"/>
            <a:chExt cx="2822" cy="544"/>
          </a:xfrm>
        </p:grpSpPr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804" y="2795"/>
            <a:ext cx="282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9" name="公式" r:id="rId17" imgW="5600520" imgH="1079280" progId="Equation.3">
                    <p:embed/>
                  </p:oleObj>
                </mc:Choice>
                <mc:Fallback>
                  <p:oleObj name="公式" r:id="rId17" imgW="5600520" imgH="1079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" y="2795"/>
                          <a:ext cx="282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2653" y="2931"/>
            <a:ext cx="102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10" name="公式" r:id="rId19" imgW="203040" imgH="228600" progId="Equation.3">
                    <p:embed/>
                  </p:oleObj>
                </mc:Choice>
                <mc:Fallback>
                  <p:oleObj name="公式" r:id="rId1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931"/>
                          <a:ext cx="102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641475" y="6323012"/>
            <a:ext cx="57610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行最简形一样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不计零行</a:t>
            </a:r>
            <a:r>
              <a:rPr lang="en-US" altLang="zh-CN" sz="2400" b="1" dirty="0">
                <a:latin typeface="+mn-ea"/>
                <a:ea typeface="+mn-ea"/>
              </a:rPr>
              <a:t>), </a:t>
            </a:r>
            <a:r>
              <a:rPr lang="zh-CN" altLang="en-US" sz="2400" b="1" dirty="0">
                <a:latin typeface="+mn-ea"/>
                <a:ea typeface="+mn-ea"/>
              </a:rPr>
              <a:t>故等价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402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067175" y="1717824"/>
            <a:ext cx="2540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ctr"/>
            <a:endParaRPr lang="zh-CN" altLang="zh-CN" sz="2400" b="1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088" y="1573361"/>
            <a:ext cx="53292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看看三维空间中的向量</a:t>
            </a:r>
            <a:r>
              <a:rPr lang="en-US" altLang="zh-CN" sz="2400" b="1">
                <a:latin typeface="+mn-ea"/>
                <a:ea typeface="+mn-ea"/>
              </a:rPr>
              <a:t>(</a:t>
            </a:r>
            <a:r>
              <a:rPr lang="zh-CN" altLang="en-US" sz="2400" b="1">
                <a:latin typeface="+mn-ea"/>
                <a:ea typeface="+mn-ea"/>
              </a:rPr>
              <a:t>如图</a:t>
            </a:r>
            <a:r>
              <a:rPr lang="en-US" altLang="zh-CN" sz="2400" b="1">
                <a:latin typeface="+mn-ea"/>
                <a:ea typeface="+mn-ea"/>
              </a:rPr>
              <a:t>)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15975" y="4033990"/>
            <a:ext cx="9085263" cy="508001"/>
            <a:chOff x="196" y="2440"/>
            <a:chExt cx="5723" cy="32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96" y="2440"/>
              <a:ext cx="2865" cy="302"/>
              <a:chOff x="22" y="2440"/>
              <a:chExt cx="2865" cy="302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2" y="2440"/>
                <a:ext cx="163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设     可表为</a:t>
                </a:r>
              </a:p>
            </p:txBody>
          </p:sp>
          <p:graphicFrame>
            <p:nvGraphicFramePr>
              <p:cNvPr id="11" name="Object 8"/>
              <p:cNvGraphicFramePr>
                <a:graphicFrameLocks noChangeAspect="1"/>
              </p:cNvGraphicFramePr>
              <p:nvPr/>
            </p:nvGraphicFramePr>
            <p:xfrm>
              <a:off x="1247" y="2478"/>
              <a:ext cx="16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530" name="公式" r:id="rId3" imgW="2603160" imgH="419040" progId="Equation.3">
                      <p:embed/>
                    </p:oleObj>
                  </mc:Choice>
                  <mc:Fallback>
                    <p:oleObj name="公式" r:id="rId3" imgW="2603160" imgH="419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2478"/>
                            <a:ext cx="164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9"/>
              <p:cNvGraphicFramePr>
                <a:graphicFrameLocks noChangeAspect="1"/>
              </p:cNvGraphicFramePr>
              <p:nvPr/>
            </p:nvGraphicFramePr>
            <p:xfrm>
              <a:off x="326" y="2470"/>
              <a:ext cx="24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531" name="公式" r:id="rId5" imgW="393480" imgH="419040" progId="Equation.3">
                      <p:embed/>
                    </p:oleObj>
                  </mc:Choice>
                  <mc:Fallback>
                    <p:oleObj name="公式" r:id="rId5" imgW="393480" imgH="419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" y="2470"/>
                            <a:ext cx="24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3025" y="2468"/>
              <a:ext cx="2894" cy="292"/>
              <a:chOff x="2562" y="981"/>
              <a:chExt cx="2894" cy="292"/>
            </a:xfrm>
          </p:grpSpPr>
          <p:graphicFrame>
            <p:nvGraphicFramePr>
              <p:cNvPr id="8" name="Object 11"/>
              <p:cNvGraphicFramePr>
                <a:graphicFrameLocks noChangeAspect="1"/>
              </p:cNvGraphicFramePr>
              <p:nvPr/>
            </p:nvGraphicFramePr>
            <p:xfrm>
              <a:off x="3207" y="1000"/>
              <a:ext cx="89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532" name="公式" r:id="rId7" imgW="1422360" imgH="419040" progId="Equation.3">
                      <p:embed/>
                    </p:oleObj>
                  </mc:Choice>
                  <mc:Fallback>
                    <p:oleObj name="公式" r:id="rId7" imgW="1422360" imgH="419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7" y="1000"/>
                            <a:ext cx="89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2562" y="981"/>
                <a:ext cx="289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, </a:t>
                </a:r>
                <a:r>
                  <a:rPr lang="zh-CN" altLang="en-US" sz="2400" b="1">
                    <a:latin typeface="+mn-ea"/>
                    <a:ea typeface="+mn-ea"/>
                  </a:rPr>
                  <a:t>说明</a:t>
                </a: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908175" y="5677049"/>
            <a:ext cx="23749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zh-CN" sz="2400" b="1">
              <a:latin typeface="+mn-ea"/>
              <a:ea typeface="+mn-ea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27000" y="4646330"/>
            <a:ext cx="64801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这三个向量在一个平面内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共面</a:t>
            </a:r>
            <a:r>
              <a:rPr lang="en-US" altLang="zh-CN" sz="2400" b="1" dirty="0">
                <a:latin typeface="+mn-ea"/>
                <a:ea typeface="+mn-ea"/>
              </a:rPr>
              <a:t>).</a:t>
            </a:r>
          </a:p>
        </p:txBody>
      </p: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3563938" y="2152799"/>
            <a:ext cx="2092325" cy="1724025"/>
            <a:chOff x="3696" y="1073"/>
            <a:chExt cx="1318" cy="1086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077" y="1707"/>
              <a:ext cx="680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3849" y="1707"/>
              <a:ext cx="228" cy="27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923" y="1888"/>
              <a:ext cx="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V="1">
              <a:off x="4440" y="1707"/>
              <a:ext cx="136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3696" y="1934"/>
            <a:ext cx="19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33" name="公式" r:id="rId9" imgW="393480" imgH="444240" progId="Equation.3">
                    <p:embed/>
                  </p:oleObj>
                </mc:Choice>
                <mc:Fallback>
                  <p:oleObj name="公式" r:id="rId9" imgW="3934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34"/>
                          <a:ext cx="199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5"/>
            <p:cNvGraphicFramePr>
              <a:graphicFrameLocks noChangeAspect="1"/>
            </p:cNvGraphicFramePr>
            <p:nvPr/>
          </p:nvGraphicFramePr>
          <p:xfrm>
            <a:off x="3969" y="1073"/>
            <a:ext cx="21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34" name="公式" r:id="rId11" imgW="419040" imgH="444240" progId="Equation.3">
                    <p:embed/>
                  </p:oleObj>
                </mc:Choice>
                <mc:Fallback>
                  <p:oleObj name="公式" r:id="rId11" imgW="4190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073"/>
                          <a:ext cx="21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6"/>
            <p:cNvGraphicFramePr>
              <a:graphicFrameLocks noChangeAspect="1"/>
            </p:cNvGraphicFramePr>
            <p:nvPr/>
          </p:nvGraphicFramePr>
          <p:xfrm>
            <a:off x="4802" y="1573"/>
            <a:ext cx="21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35" name="公式" r:id="rId13" imgW="419040" imgH="444240" progId="Equation.3">
                    <p:embed/>
                  </p:oleObj>
                </mc:Choice>
                <mc:Fallback>
                  <p:oleObj name="公式" r:id="rId13" imgW="41904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1573"/>
                          <a:ext cx="21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4086" y="1715"/>
              <a:ext cx="363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24" name="Object 28"/>
            <p:cNvGraphicFramePr>
              <a:graphicFrameLocks noChangeAspect="1"/>
            </p:cNvGraphicFramePr>
            <p:nvPr/>
          </p:nvGraphicFramePr>
          <p:xfrm>
            <a:off x="4452" y="1859"/>
            <a:ext cx="19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36" name="公式" r:id="rId15" imgW="393480" imgH="419040" progId="Equation.3">
                    <p:embed/>
                  </p:oleObj>
                </mc:Choice>
                <mc:Fallback>
                  <p:oleObj name="公式" r:id="rId15" imgW="3934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1859"/>
                          <a:ext cx="197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V="1">
              <a:off x="4083" y="1253"/>
              <a:ext cx="0" cy="453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grpSp>
        <p:nvGrpSpPr>
          <p:cNvPr id="26" name="Group 14"/>
          <p:cNvGrpSpPr>
            <a:grpSpLocks/>
          </p:cNvGrpSpPr>
          <p:nvPr/>
        </p:nvGrpSpPr>
        <p:grpSpPr bwMode="auto">
          <a:xfrm>
            <a:off x="900113" y="5214942"/>
            <a:ext cx="8424862" cy="469900"/>
            <a:chOff x="453" y="2862"/>
            <a:chExt cx="5307" cy="296"/>
          </a:xfrm>
        </p:grpSpPr>
        <p:graphicFrame>
          <p:nvGraphicFramePr>
            <p:cNvPr id="27" name="Object 15"/>
            <p:cNvGraphicFramePr>
              <a:graphicFrameLocks noChangeAspect="1"/>
            </p:cNvGraphicFramePr>
            <p:nvPr/>
          </p:nvGraphicFramePr>
          <p:xfrm>
            <a:off x="453" y="2886"/>
            <a:ext cx="9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37" name="公式" r:id="rId17" imgW="1434960" imgH="431640" progId="Equation.3">
                    <p:embed/>
                  </p:oleObj>
                </mc:Choice>
                <mc:Fallback>
                  <p:oleObj name="公式" r:id="rId17" imgW="1434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886"/>
                          <a:ext cx="9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1360" y="2862"/>
              <a:ext cx="44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这三个向量任何一个都不能由其它两个</a:t>
              </a:r>
            </a:p>
          </p:txBody>
        </p:sp>
      </p:grp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127000" y="5818621"/>
            <a:ext cx="475833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向量线性表示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说明它们是异面的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30" name="文本框 6"/>
          <p:cNvSpPr txBox="1"/>
          <p:nvPr/>
        </p:nvSpPr>
        <p:spPr>
          <a:xfrm>
            <a:off x="51089" y="777461"/>
            <a:ext cx="3082529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二、线性相关性</a:t>
            </a:r>
          </a:p>
        </p:txBody>
      </p:sp>
      <p:sp>
        <p:nvSpPr>
          <p:cNvPr id="3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16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615506" y="1439307"/>
            <a:ext cx="4190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3.2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线性相关性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698635" y="2347302"/>
            <a:ext cx="4511939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一、线性组合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2698633" y="3295681"/>
            <a:ext cx="3082529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二、线性相关性</a:t>
            </a: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6363" y="1160076"/>
            <a:ext cx="856932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我们把上面这种向量之间的最基本的关系予以推广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并换一种说法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86836" y="2674552"/>
            <a:ext cx="1079500" cy="461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06363" y="2672965"/>
            <a:ext cx="8836024" cy="2187576"/>
            <a:chOff x="113" y="981"/>
            <a:chExt cx="5566" cy="1378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3" y="1253"/>
              <a:ext cx="5489" cy="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  <a:ea typeface="+mn-ea"/>
                </a:rPr>
                <a:t>向量可由其余的向量线性表示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则称该向量组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线性相关</a:t>
              </a:r>
              <a:r>
                <a:rPr lang="en-US" altLang="zh-CN" sz="2400" b="1" dirty="0">
                  <a:latin typeface="+mn-ea"/>
                  <a:ea typeface="+mn-ea"/>
                </a:rPr>
                <a:t>;</a:t>
              </a:r>
              <a:r>
                <a:rPr lang="zh-CN" altLang="en-US" sz="2400" b="1" dirty="0">
                  <a:latin typeface="+mn-ea"/>
                  <a:ea typeface="+mn-ea"/>
                </a:rPr>
                <a:t>否则</a:t>
              </a:r>
              <a:r>
                <a:rPr lang="en-US" altLang="zh-CN" sz="2400" b="1" dirty="0">
                  <a:latin typeface="+mn-ea"/>
                  <a:ea typeface="+mn-ea"/>
                </a:rPr>
                <a:t>,</a:t>
              </a:r>
              <a:r>
                <a:rPr lang="zh-CN" altLang="en-US" sz="2400" b="1" dirty="0">
                  <a:latin typeface="+mn-ea"/>
                  <a:ea typeface="+mn-ea"/>
                </a:rPr>
                <a:t>如果任一向量都不由其余向量线性表示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则称该向量组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线性无关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latin typeface="+mn-ea"/>
                  <a:ea typeface="+mn-ea"/>
                </a:rPr>
                <a:t>或独立</a:t>
              </a:r>
              <a:r>
                <a:rPr lang="en-US" altLang="zh-CN" sz="2400" b="1" dirty="0">
                  <a:latin typeface="+mn-ea"/>
                  <a:ea typeface="+mn-ea"/>
                </a:rPr>
                <a:t>).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383" y="981"/>
              <a:ext cx="4296" cy="308"/>
              <a:chOff x="1383" y="981"/>
              <a:chExt cx="4296" cy="308"/>
            </a:xfrm>
          </p:grpSpPr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1383" y="981"/>
                <a:ext cx="2574" cy="308"/>
                <a:chOff x="1474" y="1888"/>
                <a:chExt cx="2574" cy="308"/>
              </a:xfrm>
            </p:grpSpPr>
            <p:graphicFrame>
              <p:nvGraphicFramePr>
                <p:cNvPr id="12" name="Object 10"/>
                <p:cNvGraphicFramePr>
                  <a:graphicFrameLocks noChangeAspect="1"/>
                </p:cNvGraphicFramePr>
                <p:nvPr/>
              </p:nvGraphicFramePr>
              <p:xfrm>
                <a:off x="2472" y="1924"/>
                <a:ext cx="157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393" name="公式" r:id="rId3" imgW="2501640" imgH="431640" progId="Equation.3">
                        <p:embed/>
                      </p:oleObj>
                    </mc:Choice>
                    <mc:Fallback>
                      <p:oleObj name="公式" r:id="rId3" imgW="2501640" imgH="431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2" y="1924"/>
                              <a:ext cx="1576" cy="2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74" y="1888"/>
                  <a:ext cx="1315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49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r>
                    <a:rPr lang="zh-CN" altLang="en-US" sz="2400" b="1">
                      <a:latin typeface="+mn-ea"/>
                      <a:ea typeface="+mn-ea"/>
                    </a:rPr>
                    <a:t>设向量组</a:t>
                  </a:r>
                </a:p>
              </p:txBody>
            </p:sp>
          </p:grp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4014" y="981"/>
                <a:ext cx="166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如果至少存在一个</a:t>
                </a:r>
              </a:p>
            </p:txBody>
          </p:sp>
        </p:grp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78593" y="5087847"/>
            <a:ext cx="8424863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该定义不是用数学式子表达的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不便于理论推导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r>
              <a:rPr lang="zh-CN" altLang="en-US" sz="2400" b="1" dirty="0">
                <a:latin typeface="+mn-ea"/>
                <a:ea typeface="+mn-ea"/>
              </a:rPr>
              <a:t>如何改成数学表达式</a:t>
            </a:r>
            <a:r>
              <a:rPr lang="en-US" altLang="zh-CN" sz="2400" b="1" dirty="0">
                <a:latin typeface="+mn-ea"/>
                <a:ea typeface="+mn-ea"/>
              </a:rPr>
              <a:t>?</a:t>
            </a:r>
          </a:p>
        </p:txBody>
      </p:sp>
      <p:sp>
        <p:nvSpPr>
          <p:cNvPr id="1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6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290737"/>
              </p:ext>
            </p:extLst>
          </p:nvPr>
        </p:nvGraphicFramePr>
        <p:xfrm>
          <a:off x="2779114" y="1560295"/>
          <a:ext cx="4379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70" name="公式" r:id="rId3" imgW="4381200" imgH="431640" progId="Equation.3">
                  <p:embed/>
                </p:oleObj>
              </mc:Choice>
              <mc:Fallback>
                <p:oleObj name="公式" r:id="rId3" imgW="438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114" y="1560295"/>
                        <a:ext cx="43799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18487" y="868378"/>
            <a:ext cx="180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zh-CN" altLang="en-US" sz="2400" b="1">
                <a:solidFill>
                  <a:schemeClr val="accent1"/>
                </a:solidFill>
                <a:latin typeface="+mn-ea"/>
                <a:ea typeface="+mn-ea"/>
              </a:rPr>
              <a:t>等价定义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042766" y="847740"/>
            <a:ext cx="6307137" cy="484188"/>
            <a:chOff x="1247" y="119"/>
            <a:chExt cx="3973" cy="305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247" y="119"/>
              <a:ext cx="3447" cy="304"/>
              <a:chOff x="1247" y="119"/>
              <a:chExt cx="3447" cy="304"/>
            </a:xfrm>
          </p:grpSpPr>
          <p:graphicFrame>
            <p:nvGraphicFramePr>
              <p:cNvPr id="10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3909397"/>
                  </p:ext>
                </p:extLst>
              </p:nvPr>
            </p:nvGraphicFramePr>
            <p:xfrm>
              <a:off x="3265" y="151"/>
              <a:ext cx="118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571" name="公式" r:id="rId5" imgW="1879560" imgH="431640" progId="Equation.3">
                      <p:embed/>
                    </p:oleObj>
                  </mc:Choice>
                  <mc:Fallback>
                    <p:oleObj name="公式" r:id="rId5" imgW="187956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5" y="151"/>
                            <a:ext cx="1184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1247" y="119"/>
                <a:ext cx="344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>
                    <a:latin typeface="+mn-ea"/>
                    <a:ea typeface="+mn-ea"/>
                  </a:rPr>
                  <a:t>如果存在不全为零的数</a:t>
                </a:r>
              </a:p>
            </p:txBody>
          </p:sp>
        </p:grp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449" y="132"/>
              <a:ext cx="77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使得</a:t>
              </a: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39101" y="2209583"/>
            <a:ext cx="6553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则称该向量组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线性相关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否则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如果设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88065"/>
              </p:ext>
            </p:extLst>
          </p:nvPr>
        </p:nvGraphicFramePr>
        <p:xfrm>
          <a:off x="2779114" y="2928720"/>
          <a:ext cx="4379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72" name="公式" r:id="rId7" imgW="4381200" imgH="431640" progId="Equation.3">
                  <p:embed/>
                </p:oleObj>
              </mc:Choice>
              <mc:Fallback>
                <p:oleObj name="公式" r:id="rId7" imgW="4381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114" y="2928720"/>
                        <a:ext cx="43799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39101" y="3576417"/>
            <a:ext cx="8893175" cy="504825"/>
            <a:chOff x="0" y="1933"/>
            <a:chExt cx="5602" cy="318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0" y="1933"/>
              <a:ext cx="10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便能推出</a:t>
              </a:r>
            </a:p>
          </p:txBody>
        </p:sp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1005" y="1979"/>
            <a:ext cx="2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3" name="公式" r:id="rId8" imgW="3263760" imgH="431640" progId="Equation.3">
                    <p:embed/>
                  </p:oleObj>
                </mc:Choice>
                <mc:Fallback>
                  <p:oleObj name="公式" r:id="rId8" imgW="3263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" y="1979"/>
                          <a:ext cx="20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129" y="1933"/>
              <a:ext cx="247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则称该向量组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线性无关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2553494" y="4353156"/>
            <a:ext cx="4176712" cy="463550"/>
            <a:chOff x="1746" y="2387"/>
            <a:chExt cx="2631" cy="292"/>
          </a:xfrm>
        </p:grpSpPr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746" y="2387"/>
              <a:ext cx="263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按后者不妨设             则</a:t>
              </a:r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3005" y="2435"/>
            <a:ext cx="51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4" name="公式" r:id="rId10" imgW="952200" imgH="419040" progId="Equation.3">
                    <p:embed/>
                  </p:oleObj>
                </mc:Choice>
                <mc:Fallback>
                  <p:oleObj name="公式" r:id="rId10" imgW="952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2435"/>
                          <a:ext cx="51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65161"/>
              </p:ext>
            </p:extLst>
          </p:nvPr>
        </p:nvGraphicFramePr>
        <p:xfrm>
          <a:off x="1042194" y="5099281"/>
          <a:ext cx="45196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75" name="公式" r:id="rId12" imgW="5321160" imgH="431640" progId="Equation.3">
                  <p:embed/>
                </p:oleObj>
              </mc:Choice>
              <mc:Fallback>
                <p:oleObj name="公式" r:id="rId12" imgW="5321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194" y="5099281"/>
                        <a:ext cx="4519612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722144" y="5027844"/>
            <a:ext cx="28082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符合前面定义</a:t>
            </a:r>
            <a:r>
              <a:rPr lang="en-US" altLang="zh-CN" sz="2400" b="1">
                <a:latin typeface="+mn-ea"/>
                <a:ea typeface="+mn-ea"/>
              </a:rPr>
              <a:t>.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969169" y="5818419"/>
            <a:ext cx="5564187" cy="463550"/>
            <a:chOff x="1429" y="3326"/>
            <a:chExt cx="3505" cy="292"/>
          </a:xfrm>
        </p:grpSpPr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429" y="3326"/>
              <a:ext cx="172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反之</a:t>
              </a:r>
              <a:r>
                <a:rPr lang="en-US" altLang="zh-CN" sz="2400" b="1">
                  <a:latin typeface="+mn-ea"/>
                  <a:ea typeface="+mn-ea"/>
                </a:rPr>
                <a:t>,</a:t>
              </a:r>
              <a:r>
                <a:rPr lang="zh-CN" altLang="en-US" sz="2400" b="1">
                  <a:latin typeface="+mn-ea"/>
                  <a:ea typeface="+mn-ea"/>
                </a:rPr>
                <a:t>按前者不妨设</a:t>
              </a: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3152" y="3335"/>
            <a:ext cx="178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6" name="公式" r:id="rId14" imgW="3327120" imgH="431640" progId="Equation.3">
                    <p:embed/>
                  </p:oleObj>
                </mc:Choice>
                <mc:Fallback>
                  <p:oleObj name="公式" r:id="rId14" imgW="3327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335"/>
                          <a:ext cx="1782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1088231" y="6401529"/>
            <a:ext cx="7043738" cy="463550"/>
            <a:chOff x="280" y="3793"/>
            <a:chExt cx="4437" cy="292"/>
          </a:xfrm>
        </p:grpSpPr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280" y="3834"/>
            <a:ext cx="2419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7" name="公式" r:id="rId16" imgW="4520880" imgH="431640" progId="Equation.3">
                    <p:embed/>
                  </p:oleObj>
                </mc:Choice>
                <mc:Fallback>
                  <p:oleObj name="公式" r:id="rId16" imgW="4520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" y="3834"/>
                          <a:ext cx="2419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699" y="3793"/>
              <a:ext cx="201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又符合后者定义</a:t>
              </a:r>
              <a:r>
                <a:rPr lang="en-US" altLang="zh-CN" sz="2400" b="1"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21469" y="4307119"/>
            <a:ext cx="2322512" cy="566737"/>
            <a:chOff x="340" y="2387"/>
            <a:chExt cx="1463" cy="35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805" y="2405"/>
              <a:ext cx="99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+mn-ea"/>
                  <a:ea typeface="+mn-ea"/>
                </a:rPr>
                <a:t>等价吗</a:t>
              </a:r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?</a:t>
              </a:r>
            </a:p>
          </p:txBody>
        </p: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40" y="2387"/>
              <a:ext cx="470" cy="357"/>
              <a:chOff x="1140" y="2229"/>
              <a:chExt cx="470" cy="357"/>
            </a:xfrm>
          </p:grpSpPr>
          <p:sp>
            <p:nvSpPr>
              <p:cNvPr id="32" name="AutoShape 31"/>
              <p:cNvSpPr>
                <a:spLocks noChangeArrowheads="1"/>
              </p:cNvSpPr>
              <p:nvPr/>
            </p:nvSpPr>
            <p:spPr bwMode="auto">
              <a:xfrm>
                <a:off x="1140" y="2229"/>
                <a:ext cx="470" cy="35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</a:pPr>
                <a:endParaRPr kumimoji="0" lang="zh-CN" altLang="zh-CN" sz="2400">
                  <a:latin typeface="+mn-ea"/>
                  <a:ea typeface="+mn-ea"/>
                </a:endParaRPr>
              </a:p>
            </p:txBody>
          </p:sp>
          <p:pic>
            <p:nvPicPr>
              <p:cNvPr id="33" name="Picture 32" descr="eye2-2"/>
              <p:cNvPicPr>
                <a:picLocks noChangeAspect="1" noChangeArrowheads="1" noCrop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2" y="2251"/>
                <a:ext cx="336" cy="2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61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81000" y="872837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特殊情形：</a:t>
            </a:r>
            <a:b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</a:br>
            <a:r>
              <a:rPr lang="zh-CN" altLang="en-US" sz="2400" b="1" dirty="0">
                <a:latin typeface="+mn-ea"/>
                <a:ea typeface="+mn-ea"/>
              </a:rPr>
              <a:t>    </a:t>
            </a:r>
            <a:r>
              <a:rPr lang="en-US" altLang="zh-CN" sz="2400" b="1" dirty="0">
                <a:latin typeface="+mn-ea"/>
                <a:ea typeface="+mn-ea"/>
              </a:rPr>
              <a:t>(1) </a:t>
            </a:r>
            <a:r>
              <a:rPr lang="zh-CN" altLang="en-US" sz="2400" b="1" dirty="0">
                <a:latin typeface="+mn-ea"/>
                <a:ea typeface="+mn-ea"/>
              </a:rPr>
              <a:t>一个向量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：</a:t>
            </a:r>
            <a:br>
              <a:rPr lang="zh-CN" altLang="en-US" sz="2400" b="1" dirty="0">
                <a:latin typeface="+mn-ea"/>
                <a:ea typeface="+mn-ea"/>
                <a:sym typeface="Symbol" pitchFamily="18" charset="2"/>
              </a:rPr>
            </a:b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         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线性相关  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=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线性无关  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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0 )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；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4800" y="2306782"/>
            <a:ext cx="8382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(2) </a:t>
            </a:r>
            <a:r>
              <a:rPr lang="zh-CN" altLang="en-US" sz="2400" b="1" dirty="0">
                <a:latin typeface="+mn-ea"/>
                <a:ea typeface="+mn-ea"/>
              </a:rPr>
              <a:t>两个向量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：</a:t>
            </a:r>
            <a:br>
              <a:rPr lang="zh-CN" altLang="en-US" sz="2400" b="1" dirty="0">
                <a:latin typeface="+mn-ea"/>
                <a:ea typeface="+mn-ea"/>
                <a:sym typeface="Symbol" pitchFamily="18" charset="2"/>
              </a:rPr>
            </a:b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        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线性相关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无关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 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它们的对应分量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不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成比例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  <a:endParaRPr lang="en-US" altLang="zh-CN" sz="2400" b="1" i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title"/>
          </p:nvPr>
        </p:nvSpPr>
        <p:spPr>
          <a:xfrm>
            <a:off x="647700" y="3689063"/>
            <a:ext cx="7543800" cy="457200"/>
          </a:xfrm>
          <a:noFill/>
          <a:ln/>
        </p:spPr>
        <p:txBody>
          <a:bodyPr/>
          <a:lstStyle/>
          <a:p>
            <a:r>
              <a:rPr lang="en-US" altLang="zh-CN" sz="2400" b="1" dirty="0">
                <a:latin typeface="+mn-ea"/>
                <a:ea typeface="+mn-ea"/>
              </a:rPr>
              <a:t>(3) </a:t>
            </a:r>
            <a:r>
              <a:rPr lang="zh-CN" altLang="en-US" sz="2400" b="1" dirty="0">
                <a:latin typeface="+mn-ea"/>
                <a:ea typeface="+mn-ea"/>
              </a:rPr>
              <a:t>含有零向量的向量组线性相关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1990C1F-95C8-F04E-8995-0F7C26797FAC}"/>
              </a:ext>
            </a:extLst>
          </p:cNvPr>
          <p:cNvGrpSpPr/>
          <p:nvPr/>
        </p:nvGrpSpPr>
        <p:grpSpPr>
          <a:xfrm>
            <a:off x="1231897" y="4236318"/>
            <a:ext cx="3732216" cy="564283"/>
            <a:chOff x="1231897" y="4236318"/>
            <a:chExt cx="3732216" cy="56428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705980"/>
                </p:ext>
              </p:extLst>
            </p:nvPr>
          </p:nvGraphicFramePr>
          <p:xfrm>
            <a:off x="1231897" y="4295489"/>
            <a:ext cx="3732216" cy="505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9" name="Equation" r:id="rId3" imgW="1688760" imgH="228600" progId="Equation.DSMT4">
                    <p:embed/>
                  </p:oleObj>
                </mc:Choice>
                <mc:Fallback>
                  <p:oleObj name="Equation" r:id="rId3" imgW="16887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31897" y="4295489"/>
                          <a:ext cx="3732216" cy="5051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A1A050-A382-FB4E-B9E4-988BD05B18ED}"/>
                </a:ext>
              </a:extLst>
            </p:cNvPr>
            <p:cNvSpPr txBox="1"/>
            <p:nvPr/>
          </p:nvSpPr>
          <p:spPr>
            <a:xfrm>
              <a:off x="2932845" y="423631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6417DA-FC1F-B644-8335-10F53637E669}"/>
              </a:ext>
            </a:extLst>
          </p:cNvPr>
          <p:cNvGrpSpPr/>
          <p:nvPr/>
        </p:nvGrpSpPr>
        <p:grpSpPr>
          <a:xfrm>
            <a:off x="696913" y="4811714"/>
            <a:ext cx="6691313" cy="547254"/>
            <a:chOff x="696913" y="4811714"/>
            <a:chExt cx="6691313" cy="547254"/>
          </a:xfrm>
        </p:grpSpPr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696913" y="4879543"/>
              <a:ext cx="6691313" cy="479425"/>
              <a:chOff x="576" y="1673"/>
              <a:chExt cx="4215" cy="302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576" y="1680"/>
                <a:ext cx="26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en-US" altLang="zh-CN" sz="2400" b="1" dirty="0">
                    <a:latin typeface="+mn-ea"/>
                    <a:ea typeface="+mn-ea"/>
                  </a:rPr>
                  <a:t>(4) n</a:t>
                </a:r>
                <a:r>
                  <a:rPr lang="zh-CN" altLang="en-US" sz="2400" b="1" dirty="0">
                    <a:latin typeface="+mn-ea"/>
                    <a:ea typeface="+mn-ea"/>
                  </a:rPr>
                  <a:t>维单位坐标向量组</a:t>
                </a:r>
              </a:p>
            </p:txBody>
          </p:sp>
          <p:graphicFrame>
            <p:nvGraphicFramePr>
              <p:cNvPr id="10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32220165"/>
                  </p:ext>
                </p:extLst>
              </p:nvPr>
            </p:nvGraphicFramePr>
            <p:xfrm>
              <a:off x="2636" y="1673"/>
              <a:ext cx="955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80" name="Equation" r:id="rId5" imgW="723600" imgH="228600" progId="Equation.DSMT4">
                      <p:embed/>
                    </p:oleObj>
                  </mc:Choice>
                  <mc:Fallback>
                    <p:oleObj name="Equation" r:id="rId5" imgW="7236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6" y="1673"/>
                            <a:ext cx="955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Rectangle 11"/>
              <p:cNvSpPr>
                <a:spLocks noChangeArrowheads="1"/>
              </p:cNvSpPr>
              <p:nvPr/>
            </p:nvSpPr>
            <p:spPr bwMode="auto">
              <a:xfrm>
                <a:off x="3591" y="1674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latin typeface="+mn-ea"/>
                    <a:ea typeface="+mn-ea"/>
                  </a:rPr>
                  <a:t>线性无关</a:t>
                </a:r>
                <a:r>
                  <a:rPr lang="en-US" altLang="zh-CN" sz="2400" b="1" dirty="0">
                    <a:latin typeface="+mn-ea"/>
                    <a:ea typeface="+mn-ea"/>
                  </a:rPr>
                  <a:t>.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41F3AE9-F7C6-9740-92AC-842E66D4320E}"/>
                </a:ext>
              </a:extLst>
            </p:cNvPr>
            <p:cNvSpPr txBox="1"/>
            <p:nvPr/>
          </p:nvSpPr>
          <p:spPr>
            <a:xfrm>
              <a:off x="4664726" y="48117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4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748A5843-DD72-0445-9009-75569246C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72837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线性相关与线性组合的关系定理：</a:t>
            </a:r>
            <a:b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</a:br>
            <a:r>
              <a:rPr lang="zh-CN" altLang="en-US" sz="2400" b="1" dirty="0">
                <a:latin typeface="+mn-ea"/>
                <a:ea typeface="+mn-ea"/>
              </a:rPr>
              <a:t>    </a:t>
            </a:r>
            <a:endParaRPr lang="zh-CN" altLang="en-US" sz="2400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97C8BB-2ACC-EE4C-848F-2C8A000C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47" y="1873184"/>
            <a:ext cx="8382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向量组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</a:rPr>
              <a:t>, … , </a:t>
            </a:r>
            <a:r>
              <a:rPr lang="en-US" altLang="zh-CN" sz="2400" b="1" i="1" dirty="0">
                <a:latin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sym typeface="Symbol" pitchFamily="18" charset="2"/>
              </a:rPr>
              <a:t>m</a:t>
            </a:r>
            <a:r>
              <a:rPr lang="en-US" altLang="zh-CN" sz="2400" b="1" dirty="0">
                <a:latin typeface="+mn-ea"/>
              </a:rPr>
              <a:t> (m&gt;1)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线性相关的充分必要条件是该向量组中至少有一个向量可由其余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m-1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向量线性表示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  <a:endParaRPr lang="en-US" altLang="zh-CN" sz="2400" b="1" i="1" dirty="0">
              <a:latin typeface="+mn-ea"/>
              <a:ea typeface="+mn-ea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8591D65-BBB6-2741-82FA-A252B091A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47" y="3939444"/>
                <a:ext cx="8382000" cy="1447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>
                    <a:latin typeface="+mn-ea"/>
                    <a:ea typeface="+mn-ea"/>
                  </a:rPr>
                  <a:t>    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定理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latin typeface="+mn-ea"/>
                    <a:ea typeface="+mn-ea"/>
                  </a:rPr>
                  <a:t>设向量组</a:t>
                </a:r>
                <a:r>
                  <a:rPr lang="zh-CN" altLang="en-US" sz="2400" b="1" i="1" dirty="0">
                    <a:latin typeface="+mn-ea"/>
                    <a:ea typeface="+mn-ea"/>
                    <a:sym typeface="Symbol" pitchFamily="18" charset="2"/>
                  </a:rPr>
                  <a:t></a:t>
                </a:r>
                <a:r>
                  <a:rPr lang="en-US" altLang="zh-CN" sz="2400" b="1" baseline="-25000" dirty="0">
                    <a:latin typeface="+mn-ea"/>
                    <a:ea typeface="+mn-ea"/>
                    <a:sym typeface="Symbol" pitchFamily="18" charset="2"/>
                  </a:rPr>
                  <a:t>1</a:t>
                </a:r>
                <a:r>
                  <a:rPr lang="en-US" altLang="zh-CN" sz="2400" b="1" dirty="0">
                    <a:latin typeface="+mn-ea"/>
                    <a:ea typeface="+mn-ea"/>
                    <a:sym typeface="Symbol" pitchFamily="18" charset="2"/>
                  </a:rPr>
                  <a:t>, </a:t>
                </a:r>
                <a:r>
                  <a:rPr lang="en-US" altLang="zh-CN" sz="2400" b="1" i="1" dirty="0">
                    <a:latin typeface="+mn-ea"/>
                    <a:ea typeface="+mn-ea"/>
                    <a:sym typeface="Symbol" pitchFamily="18" charset="2"/>
                  </a:rPr>
                  <a:t></a:t>
                </a:r>
                <a:r>
                  <a:rPr lang="en-US" altLang="zh-CN" sz="2400" b="1" baseline="-25000" dirty="0">
                    <a:latin typeface="+mn-ea"/>
                    <a:ea typeface="+mn-ea"/>
                    <a:sym typeface="Symbol" pitchFamily="18" charset="2"/>
                  </a:rPr>
                  <a:t>2</a:t>
                </a:r>
                <a:r>
                  <a:rPr lang="en-US" altLang="zh-CN" sz="2400" b="1" dirty="0">
                    <a:latin typeface="+mn-ea"/>
                    <a:ea typeface="+mn-ea"/>
                  </a:rPr>
                  <a:t>, … , </a:t>
                </a:r>
                <a:r>
                  <a:rPr lang="en-US" altLang="zh-CN" sz="2400" b="1" i="1" dirty="0">
                    <a:latin typeface="+mn-ea"/>
                    <a:sym typeface="Symbol" pitchFamily="18" charset="2"/>
                  </a:rPr>
                  <a:t></a:t>
                </a:r>
                <a:r>
                  <a:rPr lang="en-US" altLang="zh-CN" sz="2400" b="1" baseline="-25000" dirty="0">
                    <a:latin typeface="+mn-ea"/>
                    <a:sym typeface="Symbol" pitchFamily="18" charset="2"/>
                  </a:rPr>
                  <a:t>m</a:t>
                </a:r>
                <a:r>
                  <a:rPr lang="en-US" altLang="zh-CN" sz="2400" b="1" dirty="0">
                    <a:latin typeface="+mn-ea"/>
                  </a:rPr>
                  <a:t> (m&gt;1)</a:t>
                </a:r>
                <a:r>
                  <a:rPr lang="zh-CN" altLang="en-US" sz="2400" b="1" dirty="0">
                    <a:latin typeface="+mn-ea"/>
                    <a:ea typeface="+mn-ea"/>
                    <a:sym typeface="Symbol" pitchFamily="18" charset="2"/>
                  </a:rPr>
                  <a:t> 线性无关，而向量组</a:t>
                </a:r>
                <a:r>
                  <a:rPr lang="en-US" altLang="zh-CN" sz="2400" b="1" dirty="0">
                    <a:latin typeface="+mn-ea"/>
                    <a:ea typeface="+mn-ea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+mn-ea"/>
                        <a:sym typeface="Symbol" pitchFamily="18" charset="2"/>
                      </a:rPr>
                      <m:t>𝜷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+mn-ea"/>
                        <a:sym typeface="Symbol" pitchFamily="18" charset="2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400" b="1" i="1" dirty="0">
                        <a:latin typeface="+mn-ea"/>
                        <a:sym typeface="Symbol" pitchFamily="18" charset="2"/>
                      </a:rPr>
                      <m:t></m:t>
                    </m:r>
                    <m:r>
                      <m:rPr>
                        <m:nor/>
                      </m:rPr>
                      <a:rPr lang="en-US" altLang="zh-CN" sz="2400" b="1" baseline="-25000" dirty="0">
                        <a:latin typeface="+mn-ea"/>
                        <a:sym typeface="Symbol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b="1" dirty="0">
                        <a:latin typeface="+mn-ea"/>
                        <a:sym typeface="Symbol" pitchFamily="18" charset="2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 b="1" i="1" dirty="0">
                        <a:latin typeface="+mn-ea"/>
                        <a:sym typeface="Symbol" pitchFamily="18" charset="2"/>
                      </a:rPr>
                      <m:t></m:t>
                    </m:r>
                    <m:r>
                      <m:rPr>
                        <m:nor/>
                      </m:rPr>
                      <a:rPr lang="en-US" altLang="zh-CN" sz="2400" b="1" baseline="-25000" dirty="0">
                        <a:latin typeface="+mn-ea"/>
                        <a:sym typeface="Symbol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1" dirty="0">
                        <a:latin typeface="+mn-ea"/>
                      </a:rPr>
                      <m:t>, … , </m:t>
                    </m:r>
                    <m:r>
                      <m:rPr>
                        <m:nor/>
                      </m:rPr>
                      <a:rPr lang="en-US" altLang="zh-CN" sz="2400" b="1" i="1" dirty="0">
                        <a:latin typeface="+mn-ea"/>
                        <a:sym typeface="Symbol" pitchFamily="18" charset="2"/>
                      </a:rPr>
                      <m:t></m:t>
                    </m:r>
                    <m:r>
                      <m:rPr>
                        <m:nor/>
                      </m:rPr>
                      <a:rPr lang="en-US" altLang="zh-CN" sz="2400" b="1" baseline="-25000" dirty="0">
                        <a:latin typeface="+mn-ea"/>
                        <a:sym typeface="Symbol" pitchFamily="18" charset="2"/>
                      </a:rPr>
                      <m:t>m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  <a:sym typeface="Symbol" pitchFamily="18" charset="2"/>
                  </a:rPr>
                  <a:t>线性相关，则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sym typeface="Symbol" pitchFamily="18" charset="2"/>
                      </a:rPr>
                      <m:t>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  <a:sym typeface="Symbol" pitchFamily="18" charset="2"/>
                  </a:rPr>
                  <a:t>可由</a:t>
                </a:r>
                <a:r>
                  <a:rPr lang="zh-CN" altLang="en-US" sz="2400" b="1" i="1" dirty="0">
                    <a:latin typeface="+mn-ea"/>
                    <a:sym typeface="Symbol" pitchFamily="18" charset="2"/>
                  </a:rPr>
                  <a:t></a:t>
                </a:r>
                <a:r>
                  <a:rPr lang="en-US" altLang="zh-CN" sz="2400" b="1" baseline="-25000" dirty="0">
                    <a:latin typeface="+mn-ea"/>
                    <a:sym typeface="Symbol" pitchFamily="18" charset="2"/>
                  </a:rPr>
                  <a:t>1</a:t>
                </a:r>
                <a:r>
                  <a:rPr lang="en-US" altLang="zh-CN" sz="2400" b="1" dirty="0">
                    <a:latin typeface="+mn-ea"/>
                    <a:sym typeface="Symbol" pitchFamily="18" charset="2"/>
                  </a:rPr>
                  <a:t>, </a:t>
                </a:r>
                <a:r>
                  <a:rPr lang="en-US" altLang="zh-CN" sz="2400" b="1" i="1" dirty="0">
                    <a:latin typeface="+mn-ea"/>
                    <a:sym typeface="Symbol" pitchFamily="18" charset="2"/>
                  </a:rPr>
                  <a:t></a:t>
                </a:r>
                <a:r>
                  <a:rPr lang="en-US" altLang="zh-CN" sz="2400" b="1" baseline="-25000" dirty="0">
                    <a:latin typeface="+mn-ea"/>
                    <a:sym typeface="Symbol" pitchFamily="18" charset="2"/>
                  </a:rPr>
                  <a:t>2</a:t>
                </a:r>
                <a:r>
                  <a:rPr lang="en-US" altLang="zh-CN" sz="2400" b="1" dirty="0">
                    <a:latin typeface="+mn-ea"/>
                  </a:rPr>
                  <a:t>, … , </a:t>
                </a:r>
                <a:r>
                  <a:rPr lang="en-US" altLang="zh-CN" sz="2400" b="1" i="1" dirty="0">
                    <a:latin typeface="+mn-ea"/>
                    <a:sym typeface="Symbol" pitchFamily="18" charset="2"/>
                  </a:rPr>
                  <a:t></a:t>
                </a:r>
                <a:r>
                  <a:rPr lang="en-US" altLang="zh-CN" sz="2400" b="1" baseline="-25000" dirty="0">
                    <a:latin typeface="+mn-ea"/>
                    <a:sym typeface="Symbol" pitchFamily="18" charset="2"/>
                  </a:rPr>
                  <a:t>m</a:t>
                </a:r>
                <a:r>
                  <a:rPr lang="zh-CN" altLang="en-US" sz="2400" b="1" dirty="0">
                    <a:latin typeface="+mn-ea"/>
                    <a:ea typeface="+mn-ea"/>
                    <a:sym typeface="Symbol" pitchFamily="18" charset="2"/>
                  </a:rPr>
                  <a:t>线性表示且表示式唯一</a:t>
                </a:r>
                <a:r>
                  <a:rPr lang="en-US" altLang="zh-CN" sz="2400" b="1" dirty="0">
                    <a:latin typeface="+mn-ea"/>
                    <a:ea typeface="+mn-ea"/>
                    <a:sym typeface="Symbol" pitchFamily="18" charset="2"/>
                  </a:rPr>
                  <a:t>.</a:t>
                </a:r>
                <a:endParaRPr lang="en-US" altLang="zh-CN" sz="2400" b="1" i="1" dirty="0">
                  <a:latin typeface="+mn-ea"/>
                  <a:ea typeface="+mn-ea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18591D65-BBB6-2741-82FA-A252B091A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047" y="3939444"/>
                <a:ext cx="8382000" cy="1447800"/>
              </a:xfrm>
              <a:prstGeom prst="rect">
                <a:avLst/>
              </a:prstGeom>
              <a:blipFill>
                <a:blip r:embed="rId2"/>
                <a:stretch>
                  <a:fillRect l="-1059" t="-3478" b="-173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131570BD-AE3F-4042-BC30-8AFC49649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72837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相关性的判定定理：</a:t>
            </a:r>
            <a:b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</a:br>
            <a:r>
              <a:rPr lang="zh-CN" altLang="en-US" sz="2400" b="1" dirty="0">
                <a:latin typeface="+mn-ea"/>
                <a:ea typeface="+mn-ea"/>
              </a:rPr>
              <a:t>    </a:t>
            </a:r>
            <a:endParaRPr lang="zh-CN" altLang="en-US" sz="2400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6FE5A2F-CECB-BC43-9934-4EE636A2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2" y="2045078"/>
            <a:ext cx="8382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在一个向量组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中，若有一个部分向量组线性相关，则整个向量组也必定线性相关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    </a:t>
            </a:r>
            <a:endParaRPr lang="en-US" altLang="zh-CN" sz="2400" b="1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E44611-84F7-BB4A-836B-76F0C01F9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23" y="3766209"/>
            <a:ext cx="856275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            但逆否命题成立：</a:t>
            </a:r>
            <a:endParaRPr lang="en-US" altLang="zh-CN" sz="2400" b="1" dirty="0">
              <a:latin typeface="+mn-ea"/>
              <a:ea typeface="+mn-ea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一个线性无关的向量组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的任何非空的部分向量组都线性无关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3AC049-C9EB-F940-A0CC-CDF56BACBE03}"/>
              </a:ext>
            </a:extLst>
          </p:cNvPr>
          <p:cNvSpPr/>
          <p:nvPr/>
        </p:nvSpPr>
        <p:spPr>
          <a:xfrm>
            <a:off x="520995" y="3198682"/>
            <a:ext cx="7612912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注意：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反之不成立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          </a:t>
            </a:r>
            <a:endParaRPr lang="en-US" altLang="zh-CN" sz="2400" b="1" dirty="0">
              <a:latin typeface="+mn-ea"/>
              <a:ea typeface="+mn-ea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5004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611994" y="5903208"/>
            <a:ext cx="4248150" cy="615951"/>
            <a:chOff x="975" y="2828"/>
            <a:chExt cx="4354" cy="388"/>
          </a:xfrm>
        </p:grpSpPr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975" y="2828"/>
              <a:ext cx="4354" cy="388"/>
            </a:xfrm>
            <a:prstGeom prst="horizontalScroll">
              <a:avLst>
                <a:gd name="adj" fmla="val 12500"/>
              </a:avLst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066" y="2870"/>
              <a:ext cx="417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与以前类似，还是掌握转换！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51630" y="2070536"/>
            <a:ext cx="2098675" cy="463550"/>
            <a:chOff x="152" y="663"/>
            <a:chExt cx="1322" cy="292"/>
          </a:xfrm>
        </p:grpSpPr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669140"/>
                </p:ext>
              </p:extLst>
            </p:nvPr>
          </p:nvGraphicFramePr>
          <p:xfrm>
            <a:off x="152" y="733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26" name="公式" r:id="rId3" imgW="419040" imgH="241200" progId="Equation.3">
                    <p:embed/>
                  </p:oleObj>
                </mc:Choice>
                <mc:Fallback>
                  <p:oleObj name="公式" r:id="rId3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" y="733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31" y="663"/>
              <a:ext cx="104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1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按定义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61155" y="3538978"/>
            <a:ext cx="3760752" cy="463550"/>
            <a:chOff x="212" y="1589"/>
            <a:chExt cx="1807" cy="292"/>
          </a:xfrm>
        </p:grpSpPr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75714"/>
                </p:ext>
              </p:extLst>
            </p:nvPr>
          </p:nvGraphicFramePr>
          <p:xfrm>
            <a:off x="212" y="1663"/>
            <a:ext cx="20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27" name="公式" r:id="rId5" imgW="419040" imgH="241200" progId="Equation.3">
                    <p:embed/>
                  </p:oleObj>
                </mc:Choice>
                <mc:Fallback>
                  <p:oleObj name="公式" r:id="rId5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" y="1663"/>
                          <a:ext cx="20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20" y="1589"/>
              <a:ext cx="159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2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转化为齐次方程组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73096" y="3556153"/>
            <a:ext cx="36004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上面方程组有非零解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61551" y="5023283"/>
            <a:ext cx="2881313" cy="463550"/>
            <a:chOff x="158" y="2478"/>
            <a:chExt cx="1815" cy="292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158" y="2568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28" name="公式" r:id="rId7" imgW="419040" imgH="241200" progId="Equation.3">
                    <p:embed/>
                  </p:oleObj>
                </mc:Choice>
                <mc:Fallback>
                  <p:oleObj name="公式" r:id="rId7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568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31" y="2478"/>
              <a:ext cx="15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</a:rPr>
                <a:t>3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用矩阵的秩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51630" y="125096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4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64C2548-4833-3D49-A6E2-18047A643E1D}"/>
              </a:ext>
            </a:extLst>
          </p:cNvPr>
          <p:cNvGrpSpPr/>
          <p:nvPr/>
        </p:nvGrpSpPr>
        <p:grpSpPr>
          <a:xfrm>
            <a:off x="1390647" y="1250962"/>
            <a:ext cx="6315076" cy="479425"/>
            <a:chOff x="1390647" y="1250962"/>
            <a:chExt cx="6315076" cy="479425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1390647" y="1250962"/>
              <a:ext cx="6315076" cy="479425"/>
              <a:chOff x="385" y="200"/>
              <a:chExt cx="3978" cy="302"/>
            </a:xfrm>
          </p:grpSpPr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385" y="200"/>
                <a:ext cx="149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en-US" altLang="zh-CN" sz="2400" b="1" dirty="0">
                    <a:latin typeface="+mn-ea"/>
                    <a:ea typeface="+mn-ea"/>
                  </a:rPr>
                  <a:t>n</a:t>
                </a:r>
                <a:r>
                  <a:rPr lang="zh-CN" altLang="en-US" sz="2400" b="1" dirty="0">
                    <a:latin typeface="+mn-ea"/>
                    <a:ea typeface="+mn-ea"/>
                  </a:rPr>
                  <a:t>维向量组</a:t>
                </a: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2912" y="210"/>
                <a:ext cx="1451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线性相关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EBE379-ABFE-BF43-8E99-C9F9C502224A}"/>
                </a:ext>
              </a:extLst>
            </p:cNvPr>
            <p:cNvSpPr/>
            <p:nvPr/>
          </p:nvSpPr>
          <p:spPr>
            <a:xfrm>
              <a:off x="2963838" y="1266837"/>
              <a:ext cx="26500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+mn-ea"/>
                  <a:sym typeface="Symbol" pitchFamily="18" charset="2"/>
                </a:rPr>
                <a:t>A: </a:t>
              </a:r>
              <a:r>
                <a:rPr lang="zh-CN" altLang="en-US" sz="2400" b="1" i="1" dirty="0">
                  <a:latin typeface="+mn-ea"/>
                  <a:sym typeface="Symbol" pitchFamily="18" charset="2"/>
                </a:rPr>
                <a:t></a:t>
              </a:r>
              <a:r>
                <a:rPr lang="en-US" altLang="zh-CN" sz="2400" b="1" baseline="-25000" dirty="0">
                  <a:latin typeface="+mn-ea"/>
                  <a:sym typeface="Symbol" pitchFamily="18" charset="2"/>
                </a:rPr>
                <a:t>1</a:t>
              </a:r>
              <a:r>
                <a:rPr lang="en-US" altLang="zh-CN" sz="2400" b="1" dirty="0">
                  <a:latin typeface="+mn-ea"/>
                  <a:sym typeface="Symbol" pitchFamily="18" charset="2"/>
                </a:rPr>
                <a:t>, </a:t>
              </a:r>
              <a:r>
                <a:rPr lang="en-US" altLang="zh-CN" sz="2400" b="1" i="1" dirty="0">
                  <a:latin typeface="+mn-ea"/>
                  <a:sym typeface="Symbol" pitchFamily="18" charset="2"/>
                </a:rPr>
                <a:t></a:t>
              </a:r>
              <a:r>
                <a:rPr lang="en-US" altLang="zh-CN" sz="2400" b="1" baseline="-25000" dirty="0">
                  <a:latin typeface="+mn-ea"/>
                  <a:sym typeface="Symbol" pitchFamily="18" charset="2"/>
                </a:rPr>
                <a:t>2</a:t>
              </a:r>
              <a:r>
                <a:rPr lang="en-US" altLang="zh-CN" sz="2400" b="1" dirty="0">
                  <a:latin typeface="+mn-ea"/>
                </a:rPr>
                <a:t>, … , </a:t>
              </a:r>
              <a:r>
                <a:rPr lang="en-US" altLang="zh-CN" sz="2400" b="1" i="1" dirty="0">
                  <a:latin typeface="+mn-ea"/>
                  <a:sym typeface="Symbol" pitchFamily="18" charset="2"/>
                </a:rPr>
                <a:t>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m</a:t>
              </a:r>
              <a:r>
                <a:rPr lang="en-US" altLang="zh-CN" sz="2400" b="1" dirty="0">
                  <a:latin typeface="+mn-ea"/>
                </a:rPr>
                <a:t> </a:t>
              </a:r>
              <a:endParaRPr lang="zh-CN" altLang="en-US" sz="2400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B773123-6134-2A40-9A1C-3ECBFE68FB47}"/>
              </a:ext>
            </a:extLst>
          </p:cNvPr>
          <p:cNvGrpSpPr/>
          <p:nvPr/>
        </p:nvGrpSpPr>
        <p:grpSpPr>
          <a:xfrm>
            <a:off x="2305843" y="2052890"/>
            <a:ext cx="6192837" cy="481196"/>
            <a:chOff x="2305843" y="2052890"/>
            <a:chExt cx="6192837" cy="481196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305843" y="2070536"/>
              <a:ext cx="6192837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存在不全为零的数                     使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167E463-551F-9240-9447-1C32F9432194}"/>
                </a:ext>
              </a:extLst>
            </p:cNvPr>
            <p:cNvSpPr/>
            <p:nvPr/>
          </p:nvSpPr>
          <p:spPr>
            <a:xfrm>
              <a:off x="4796620" y="2052890"/>
              <a:ext cx="20233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x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2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… , </a:t>
              </a:r>
              <a:r>
                <a:rPr lang="en-US" altLang="zh-CN" sz="2400" b="1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x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6F8A56E-382C-0E46-BC14-1F8493C42857}"/>
                  </a:ext>
                </a:extLst>
              </p:cNvPr>
              <p:cNvSpPr txBox="1"/>
              <p:nvPr/>
            </p:nvSpPr>
            <p:spPr>
              <a:xfrm>
                <a:off x="2434779" y="2765795"/>
                <a:ext cx="3900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6F8A56E-382C-0E46-BC14-1F8493C4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79" y="2765795"/>
                <a:ext cx="3900298" cy="369332"/>
              </a:xfrm>
              <a:prstGeom prst="rect">
                <a:avLst/>
              </a:prstGeom>
              <a:blipFill>
                <a:blip r:embed="rId8"/>
                <a:stretch>
                  <a:fillRect l="-651" r="-97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1F408553-A22F-F349-9C75-F2C036A57CF7}"/>
              </a:ext>
            </a:extLst>
          </p:cNvPr>
          <p:cNvGrpSpPr/>
          <p:nvPr/>
        </p:nvGrpSpPr>
        <p:grpSpPr>
          <a:xfrm>
            <a:off x="1729580" y="4203878"/>
            <a:ext cx="6911975" cy="628358"/>
            <a:chOff x="1729580" y="4203878"/>
            <a:chExt cx="6911975" cy="628358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729580" y="4229541"/>
              <a:ext cx="6911975" cy="584200"/>
              <a:chOff x="1202" y="1887"/>
              <a:chExt cx="4354" cy="368"/>
            </a:xfrm>
          </p:grpSpPr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1202" y="1888"/>
                <a:ext cx="40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>
                    <a:latin typeface="+mn-ea"/>
                    <a:ea typeface="+mn-ea"/>
                  </a:rPr>
                  <a:t>即</a:t>
                </a:r>
              </a:p>
            </p:txBody>
          </p:sp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8398266"/>
                  </p:ext>
                </p:extLst>
              </p:nvPr>
            </p:nvGraphicFramePr>
            <p:xfrm>
              <a:off x="1466" y="1887"/>
              <a:ext cx="2775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29" name="Equation" r:id="rId9" imgW="1917360" imgH="253800" progId="Equation.DSMT4">
                      <p:embed/>
                    </p:oleObj>
                  </mc:Choice>
                  <mc:Fallback>
                    <p:oleObj name="Equation" r:id="rId9" imgW="191736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6" y="1887"/>
                            <a:ext cx="2775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4241" y="1888"/>
                <a:ext cx="131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>
                    <a:latin typeface="+mn-ea"/>
                    <a:ea typeface="+mn-ea"/>
                  </a:rPr>
                  <a:t>有非零解</a:t>
                </a:r>
                <a:r>
                  <a:rPr lang="en-US" altLang="zh-CN" sz="2400" b="1">
                    <a:latin typeface="+mn-ea"/>
                    <a:ea typeface="+mn-ea"/>
                  </a:rPr>
                  <a:t>.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10868C5-159B-0E4A-9EE4-E5C1F12D0478}"/>
                </a:ext>
              </a:extLst>
            </p:cNvPr>
            <p:cNvSpPr txBox="1"/>
            <p:nvPr/>
          </p:nvSpPr>
          <p:spPr>
            <a:xfrm>
              <a:off x="5367701" y="420387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1E43CA0-F93F-3A4C-9F2B-BA076507EF6D}"/>
                </a:ext>
              </a:extLst>
            </p:cNvPr>
            <p:cNvSpPr txBox="1"/>
            <p:nvPr/>
          </p:nvSpPr>
          <p:spPr>
            <a:xfrm>
              <a:off x="6021724" y="446290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DA2FE86-583B-5F4C-8E69-AC868F232DEE}"/>
                  </a:ext>
                </a:extLst>
              </p:cNvPr>
              <p:cNvSpPr txBox="1"/>
              <p:nvPr/>
            </p:nvSpPr>
            <p:spPr>
              <a:xfrm>
                <a:off x="3150142" y="5080207"/>
                <a:ext cx="14459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DA2FE86-583B-5F4C-8E69-AC868F23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42" y="5080207"/>
                <a:ext cx="1445909" cy="369332"/>
              </a:xfrm>
              <a:prstGeom prst="rect">
                <a:avLst/>
              </a:prstGeom>
              <a:blipFill>
                <a:blip r:embed="rId11"/>
                <a:stretch>
                  <a:fillRect l="-3478" r="-173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5CCA894-7FC7-024D-AB8A-F9EE4C46F8CB}"/>
              </a:ext>
            </a:extLst>
          </p:cNvPr>
          <p:cNvGrpSpPr/>
          <p:nvPr/>
        </p:nvGrpSpPr>
        <p:grpSpPr>
          <a:xfrm>
            <a:off x="4678326" y="5071717"/>
            <a:ext cx="2860076" cy="463846"/>
            <a:chOff x="4678326" y="5071717"/>
            <a:chExt cx="2860076" cy="463846"/>
          </a:xfrm>
        </p:grpSpPr>
        <p:sp>
          <p:nvSpPr>
            <p:cNvPr id="56" name="Text Box 59">
              <a:extLst>
                <a:ext uri="{FF2B5EF4-FFF2-40B4-BE49-F238E27FC236}">
                  <a16:creationId xmlns:a16="http://schemas.microsoft.com/office/drawing/2014/main" id="{EB63B280-124C-8048-9409-15831D97A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752" y="5071717"/>
              <a:ext cx="2406650" cy="463846"/>
            </a:xfrm>
            <a:prstGeom prst="rect">
              <a:avLst/>
            </a:prstGeom>
            <a:noFill/>
            <a:ln w="349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: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向量个数</a:t>
              </a:r>
            </a:p>
          </p:txBody>
        </p: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2D5CB777-85FD-9041-A53F-13F3404E243F}"/>
                </a:ext>
              </a:extLst>
            </p:cNvPr>
            <p:cNvCxnSpPr>
              <a:stCxn id="56" idx="1"/>
            </p:cNvCxnSpPr>
            <p:nvPr/>
          </p:nvCxnSpPr>
          <p:spPr>
            <a:xfrm flipH="1">
              <a:off x="4678326" y="5303640"/>
              <a:ext cx="45342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0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08855" y="2329657"/>
            <a:ext cx="487680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有不全为零的数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x</a:t>
            </a:r>
            <a:r>
              <a:rPr lang="en-US" altLang="zh-CN" sz="2400" b="1" baseline="-25000" dirty="0">
                <a:latin typeface="+mn-ea"/>
                <a:ea typeface="+mn-ea"/>
              </a:rPr>
              <a:t>1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en-US" altLang="zh-CN" sz="2400" b="1" i="1" dirty="0">
                <a:latin typeface="+mn-ea"/>
                <a:ea typeface="+mn-ea"/>
              </a:rPr>
              <a:t>x</a:t>
            </a:r>
            <a:r>
              <a:rPr lang="en-US" altLang="zh-CN" sz="2400" b="1" baseline="-25000" dirty="0">
                <a:latin typeface="+mn-ea"/>
                <a:ea typeface="+mn-ea"/>
              </a:rPr>
              <a:t>2</a:t>
            </a:r>
            <a:r>
              <a:rPr lang="en-US" altLang="zh-CN" sz="2400" b="1" dirty="0">
                <a:latin typeface="+mn-ea"/>
                <a:ea typeface="+mn-ea"/>
              </a:rPr>
              <a:t>, …, </a:t>
            </a:r>
            <a:r>
              <a:rPr lang="en-US" altLang="zh-CN" sz="2400" b="1" i="1" dirty="0" err="1">
                <a:latin typeface="+mn-ea"/>
                <a:ea typeface="+mn-ea"/>
              </a:rPr>
              <a:t>x</a:t>
            </a:r>
            <a:r>
              <a:rPr lang="en-US" altLang="zh-CN" sz="2400" b="1" i="1" baseline="-25000" dirty="0" err="1">
                <a:latin typeface="+mn-ea"/>
                <a:ea typeface="+mn-ea"/>
              </a:rPr>
              <a:t>m</a:t>
            </a:r>
            <a:r>
              <a:rPr lang="en-US" altLang="zh-CN" sz="2400" b="1" i="1" baseline="-25000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使 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152900" y="1921061"/>
            <a:ext cx="228600" cy="228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C0C0"/>
          </a:solidFill>
          <a:ln w="28575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1221630" y="1275633"/>
            <a:ext cx="1521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  <a:ea typeface="+mn-ea"/>
              </a:rPr>
              <a:t>o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  <a:ea typeface="+mn-ea"/>
              </a:rPr>
              <a:t>o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819400" y="1275633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m  </a:t>
            </a:r>
            <a:r>
              <a:rPr lang="zh-CN" altLang="en-US" sz="2400" b="1" dirty="0">
                <a:latin typeface="+mn-ea"/>
                <a:ea typeface="+mn-ea"/>
              </a:rPr>
              <a:t>线性相关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608855" y="1275633"/>
            <a:ext cx="5806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4152900" y="2854036"/>
            <a:ext cx="228600" cy="228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C0C0"/>
          </a:solidFill>
          <a:ln w="28575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152900" y="4721213"/>
            <a:ext cx="228600" cy="2286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0C0C0"/>
          </a:solidFill>
          <a:ln w="28575">
            <a:solidFill>
              <a:srgbClr val="00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1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B4E77A3-6A81-3541-83BC-39D06DB65977}"/>
                  </a:ext>
                </a:extLst>
              </p:cNvPr>
              <p:cNvSpPr txBox="1"/>
              <p:nvPr/>
            </p:nvSpPr>
            <p:spPr>
              <a:xfrm>
                <a:off x="5130585" y="2373591"/>
                <a:ext cx="3900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B4E77A3-6A81-3541-83BC-39D06DB6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585" y="2373591"/>
                <a:ext cx="3900298" cy="369332"/>
              </a:xfrm>
              <a:prstGeom prst="rect">
                <a:avLst/>
              </a:prstGeom>
              <a:blipFill>
                <a:blip r:embed="rId2"/>
                <a:stretch>
                  <a:fillRect l="-325" r="-97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262BAD-720B-BE49-90D1-46D267BA65F6}"/>
                  </a:ext>
                </a:extLst>
              </p:cNvPr>
              <p:cNvSpPr txBox="1"/>
              <p:nvPr/>
            </p:nvSpPr>
            <p:spPr>
              <a:xfrm>
                <a:off x="2593414" y="3156564"/>
                <a:ext cx="3681200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2262BAD-720B-BE49-90D1-46D267BA6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14" y="3156564"/>
                <a:ext cx="3681200" cy="1379608"/>
              </a:xfrm>
              <a:prstGeom prst="rect">
                <a:avLst/>
              </a:prstGeom>
              <a:blipFill>
                <a:blip r:embed="rId3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8B8E84B-8890-B84F-8C89-E34C0D2F0CAF}"/>
                  </a:ext>
                </a:extLst>
              </p:cNvPr>
              <p:cNvSpPr txBox="1"/>
              <p:nvPr/>
            </p:nvSpPr>
            <p:spPr>
              <a:xfrm>
                <a:off x="2537602" y="4949813"/>
                <a:ext cx="3764172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zh-CN" sz="2400" b="1" i="1" dirty="0"/>
                  <a:t>AX </a:t>
                </a:r>
                <a:r>
                  <a:rPr kumimoji="1" lang="en-US" altLang="zh-CN" sz="2400" b="1" dirty="0"/>
                  <a:t>= 0</a:t>
                </a:r>
                <a:r>
                  <a:rPr kumimoji="1" lang="zh-CN" altLang="en-US" sz="2400" b="1" dirty="0"/>
                  <a:t>有非零解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8B8E84B-8890-B84F-8C89-E34C0D2F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602" y="4949813"/>
                <a:ext cx="3764172" cy="1379608"/>
              </a:xfrm>
              <a:prstGeom prst="rect">
                <a:avLst/>
              </a:prstGeom>
              <a:blipFill>
                <a:blip r:embed="rId4"/>
                <a:stretch>
                  <a:fillRect l="-4714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4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 autoUpdateAnimBg="0"/>
      <p:bldP spid="12" grpId="0" autoUpdateAnimBg="0"/>
      <p:bldP spid="13" grpId="0" autoUpdateAnimBg="0"/>
      <p:bldP spid="14" grpId="0" animBg="1"/>
      <p:bldP spid="15" grpId="0" animBg="1"/>
      <p:bldP spid="24" grpId="0"/>
      <p:bldP spid="2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94164" y="1405592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>
                <a:latin typeface="+mn-ea"/>
                <a:ea typeface="+mn-ea"/>
              </a:rPr>
              <a:t>  </a:t>
            </a:r>
            <a:r>
              <a:rPr lang="zh-CN" altLang="en-US" sz="2400" b="1">
                <a:latin typeface="+mn-ea"/>
                <a:ea typeface="+mn-ea"/>
              </a:rPr>
              <a:t>设 </a:t>
            </a:r>
            <a:r>
              <a:rPr lang="en-US" altLang="zh-CN" sz="2400" b="1">
                <a:latin typeface="+mn-ea"/>
                <a:ea typeface="+mn-ea"/>
              </a:rPr>
              <a:t>R(</a:t>
            </a:r>
            <a:r>
              <a:rPr lang="en-US" altLang="zh-CN" sz="2400" b="1" i="1">
                <a:latin typeface="+mn-ea"/>
                <a:ea typeface="+mn-ea"/>
              </a:rPr>
              <a:t>A</a:t>
            </a:r>
            <a:r>
              <a:rPr lang="en-US" altLang="zh-CN" sz="2400" b="1">
                <a:latin typeface="+mn-ea"/>
                <a:ea typeface="+mn-ea"/>
              </a:rPr>
              <a:t>) = </a:t>
            </a:r>
            <a:r>
              <a:rPr lang="en-US" altLang="zh-CN" sz="2400" i="1">
                <a:latin typeface="+mn-ea"/>
                <a:ea typeface="+mn-ea"/>
              </a:rPr>
              <a:t>r</a:t>
            </a:r>
            <a:r>
              <a:rPr lang="en-US" altLang="zh-CN" sz="2400" b="1">
                <a:latin typeface="+mn-ea"/>
                <a:ea typeface="+mn-ea"/>
              </a:rPr>
              <a:t>,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8764" y="1358116"/>
            <a:ext cx="15215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  <a:ea typeface="+mn-ea"/>
              </a:rPr>
              <a:t>o 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  <a:sym typeface="Symbol" pitchFamily="18" charset="2"/>
              </a:rPr>
              <a:t>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en-US" altLang="zh-CN" sz="2400" b="1" baseline="30000" dirty="0">
                <a:solidFill>
                  <a:schemeClr val="accent1"/>
                </a:solidFill>
                <a:latin typeface="+mn-ea"/>
                <a:ea typeface="+mn-ea"/>
              </a:rPr>
              <a:t>o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：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50922" y="3929818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i="1">
                <a:latin typeface="+mn-ea"/>
                <a:ea typeface="+mn-ea"/>
              </a:rPr>
              <a:t>AX</a:t>
            </a:r>
            <a:r>
              <a:rPr lang="en-US" altLang="zh-CN" sz="2400" b="1">
                <a:latin typeface="+mn-ea"/>
                <a:ea typeface="+mn-ea"/>
              </a:rPr>
              <a:t> = 0</a:t>
            </a:r>
            <a:r>
              <a:rPr lang="zh-CN" altLang="en-US" sz="2400" b="1">
                <a:latin typeface="+mn-ea"/>
                <a:ea typeface="+mn-ea"/>
              </a:rPr>
              <a:t>与</a:t>
            </a:r>
            <a:r>
              <a:rPr lang="en-US" altLang="zh-CN" sz="2400" b="1" i="1">
                <a:latin typeface="+mn-ea"/>
                <a:ea typeface="+mn-ea"/>
              </a:rPr>
              <a:t>BX = </a:t>
            </a:r>
            <a:r>
              <a:rPr lang="en-US" altLang="zh-CN" sz="2400" b="1">
                <a:latin typeface="+mn-ea"/>
                <a:ea typeface="+mn-ea"/>
              </a:rPr>
              <a:t>0</a:t>
            </a:r>
            <a:r>
              <a:rPr lang="en-US" altLang="zh-CN" sz="2400" b="1" i="1">
                <a:latin typeface="+mn-ea"/>
                <a:ea typeface="+mn-ea"/>
              </a:rPr>
              <a:t> </a:t>
            </a:r>
            <a:r>
              <a:rPr lang="zh-CN" altLang="en-US" sz="2400" b="1">
                <a:latin typeface="+mn-ea"/>
                <a:ea typeface="+mn-ea"/>
              </a:rPr>
              <a:t>同解</a:t>
            </a:r>
            <a:r>
              <a:rPr lang="en-US" altLang="zh-CN" sz="2400" b="1">
                <a:latin typeface="+mn-ea"/>
                <a:ea typeface="+mn-ea"/>
              </a:rPr>
              <a:t>.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18712" y="5695018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故，</a:t>
            </a:r>
            <a:r>
              <a:rPr lang="en-US" altLang="zh-CN" sz="2400" b="1" i="1" dirty="0">
                <a:latin typeface="+mn-ea"/>
                <a:ea typeface="+mn-ea"/>
              </a:rPr>
              <a:t>AX</a:t>
            </a:r>
            <a:r>
              <a:rPr lang="en-US" altLang="zh-CN" sz="2400" b="1" dirty="0">
                <a:latin typeface="+mn-ea"/>
                <a:ea typeface="+mn-ea"/>
              </a:rPr>
              <a:t> = 0</a:t>
            </a:r>
            <a:r>
              <a:rPr lang="zh-CN" altLang="en-US" sz="2400" b="1" dirty="0">
                <a:latin typeface="+mn-ea"/>
                <a:ea typeface="+mn-ea"/>
              </a:rPr>
              <a:t>有非零解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 </a:t>
            </a:r>
            <a:r>
              <a:rPr lang="en-US" altLang="zh-CN" sz="2400" i="1" dirty="0">
                <a:latin typeface="+mn-ea"/>
                <a:ea typeface="+mn-ea"/>
              </a:rPr>
              <a:t>r &lt; m.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500551" y="4583818"/>
            <a:ext cx="419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i="1" dirty="0">
                <a:latin typeface="+mn-ea"/>
                <a:ea typeface="+mn-ea"/>
              </a:rPr>
              <a:t>BX = </a:t>
            </a:r>
            <a:r>
              <a:rPr lang="en-US" altLang="zh-CN" sz="2400" b="1" dirty="0">
                <a:latin typeface="+mn-ea"/>
                <a:ea typeface="+mn-ea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有非零解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 </a:t>
            </a:r>
            <a:r>
              <a:rPr lang="en-US" altLang="zh-CN" sz="2400" i="1" dirty="0">
                <a:latin typeface="+mn-ea"/>
                <a:ea typeface="+mn-ea"/>
              </a:rPr>
              <a:t>r &lt; m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81B28D7-6758-0F47-919D-C7B12FCA23CE}"/>
              </a:ext>
            </a:extLst>
          </p:cNvPr>
          <p:cNvGrpSpPr/>
          <p:nvPr/>
        </p:nvGrpSpPr>
        <p:grpSpPr>
          <a:xfrm>
            <a:off x="1281845" y="2225098"/>
            <a:ext cx="6434838" cy="1189043"/>
            <a:chOff x="1287086" y="2589172"/>
            <a:chExt cx="6434838" cy="1189043"/>
          </a:xfrm>
        </p:grpSpPr>
        <p:sp>
          <p:nvSpPr>
            <p:cNvPr id="9" name="TextBox 8"/>
            <p:cNvSpPr txBox="1"/>
            <p:nvPr/>
          </p:nvSpPr>
          <p:spPr>
            <a:xfrm>
              <a:off x="1694389" y="274675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初等行变换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ED98576-750B-0B4A-8903-5AAFD95E502C}"/>
                    </a:ext>
                  </a:extLst>
                </p:cNvPr>
                <p:cNvSpPr txBox="1"/>
                <p:nvPr/>
              </p:nvSpPr>
              <p:spPr>
                <a:xfrm>
                  <a:off x="3484610" y="2589172"/>
                  <a:ext cx="4237314" cy="11890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1"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kumimoji="1"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  <m:e/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𝑟𝑚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e/>
                              </m:mr>
                            </m:m>
                          </m:e>
                        </m:d>
                        <m: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ED98576-750B-0B4A-8903-5AAFD95E5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610" y="2589172"/>
                  <a:ext cx="4237314" cy="1189043"/>
                </a:xfrm>
                <a:prstGeom prst="rect">
                  <a:avLst/>
                </a:prstGeom>
                <a:blipFill>
                  <a:blip r:embed="rId2"/>
                  <a:stretch>
                    <a:fillRect b="-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F0C3A9-93D1-804A-B1B8-3DFC9DF45B7E}"/>
                </a:ext>
              </a:extLst>
            </p:cNvPr>
            <p:cNvSpPr txBox="1"/>
            <p:nvPr/>
          </p:nvSpPr>
          <p:spPr>
            <a:xfrm>
              <a:off x="1287086" y="2977586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06BBDEDB-3C08-274D-8C71-92E645E1041C}"/>
                </a:ext>
              </a:extLst>
            </p:cNvPr>
            <p:cNvCxnSpPr>
              <a:cxnSpLocks/>
            </p:cNvCxnSpPr>
            <p:nvPr/>
          </p:nvCxnSpPr>
          <p:spPr>
            <a:xfrm>
              <a:off x="1744083" y="3218351"/>
              <a:ext cx="16733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30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1275526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设有</a:t>
            </a:r>
            <a:r>
              <a:rPr lang="en-US" altLang="zh-CN" sz="2400" i="1" dirty="0">
                <a:latin typeface="+mn-ea"/>
                <a:ea typeface="+mn-ea"/>
              </a:rPr>
              <a:t>n </a:t>
            </a:r>
            <a:r>
              <a:rPr lang="zh-CN" altLang="en-US" sz="2400" b="1" dirty="0">
                <a:latin typeface="+mn-ea"/>
                <a:ea typeface="+mn-ea"/>
              </a:rPr>
              <a:t>维向量组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n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,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 =(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n</a:t>
            </a:r>
            <a:r>
              <a:rPr lang="en-US" altLang="zh-CN" sz="2400" b="1" dirty="0">
                <a:latin typeface="+mn-ea"/>
                <a:ea typeface="+mn-ea"/>
              </a:rPr>
              <a:t>), </a:t>
            </a:r>
            <a:r>
              <a:rPr lang="zh-CN" altLang="en-US" sz="2400" b="1" dirty="0">
                <a:latin typeface="+mn-ea"/>
                <a:ea typeface="+mn-ea"/>
              </a:rPr>
              <a:t>则下列命题等价：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88512" y="1924493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en-US" altLang="zh-CN" sz="2400" b="1" baseline="30000" dirty="0">
                <a:latin typeface="+mn-ea"/>
                <a:ea typeface="+mn-ea"/>
              </a:rPr>
              <a:t>o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n </a:t>
            </a:r>
            <a:r>
              <a:rPr lang="zh-CN" altLang="en-US" sz="2400" b="1" dirty="0">
                <a:latin typeface="+mn-ea"/>
                <a:ea typeface="+mn-ea"/>
              </a:rPr>
              <a:t>线性相关</a:t>
            </a:r>
            <a:r>
              <a:rPr lang="en-US" altLang="zh-CN" sz="2400" b="1" dirty="0">
                <a:latin typeface="+mn-ea"/>
                <a:ea typeface="+mn-ea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01516" y="2460294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en-US" altLang="zh-CN" sz="2400" b="1" baseline="30000" dirty="0">
                <a:latin typeface="+mn-ea"/>
                <a:ea typeface="+mn-ea"/>
              </a:rPr>
              <a:t>o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b="1" i="1" dirty="0">
                <a:latin typeface="+mn-ea"/>
                <a:ea typeface="+mn-ea"/>
              </a:rPr>
              <a:t>AX</a:t>
            </a:r>
            <a:r>
              <a:rPr lang="en-US" altLang="zh-CN" sz="2400" b="1" dirty="0">
                <a:latin typeface="+mn-ea"/>
                <a:ea typeface="+mn-ea"/>
              </a:rPr>
              <a:t> = 0</a:t>
            </a:r>
            <a:r>
              <a:rPr lang="zh-CN" altLang="en-US" sz="2400" b="1" dirty="0">
                <a:latin typeface="+mn-ea"/>
                <a:ea typeface="+mn-ea"/>
              </a:rPr>
              <a:t>有非零解</a:t>
            </a:r>
            <a:r>
              <a:rPr lang="en-US" altLang="en-US" sz="2400" b="1" dirty="0">
                <a:latin typeface="+mn-ea"/>
                <a:ea typeface="+mn-ea"/>
              </a:rPr>
              <a:t>;</a:t>
            </a:r>
            <a:endParaRPr lang="en-US" altLang="zh-CN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901516" y="2998207"/>
                <a:ext cx="7543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r>
                  <a:rPr lang="en-US" altLang="zh-CN" sz="2400" b="1" dirty="0">
                    <a:latin typeface="+mn-ea"/>
                    <a:ea typeface="+mn-ea"/>
                  </a:rPr>
                  <a:t>3</a:t>
                </a:r>
                <a:r>
                  <a:rPr lang="en-US" altLang="zh-CN" sz="2400" b="1" baseline="30000" dirty="0">
                    <a:latin typeface="+mn-ea"/>
                    <a:ea typeface="+mn-ea"/>
                  </a:rPr>
                  <a:t>o  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方阵的秩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516" y="2998207"/>
                <a:ext cx="7543800" cy="457200"/>
              </a:xfrm>
              <a:prstGeom prst="rect">
                <a:avLst/>
              </a:prstGeom>
              <a:blipFill>
                <a:blip r:embed="rId2"/>
                <a:stretch>
                  <a:fillRect l="-1347" t="-8108" b="-29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762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当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“向量个数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向量维数”</a:t>
            </a:r>
            <a:r>
              <a:rPr lang="zh-CN" altLang="en-US" sz="2400" b="1" dirty="0">
                <a:latin typeface="+mn-ea"/>
                <a:ea typeface="+mn-ea"/>
              </a:rPr>
              <a:t>时：</a:t>
            </a:r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A238A365-C467-B043-824C-61A4F64D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5206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设有</a:t>
            </a:r>
            <a:r>
              <a:rPr lang="en-US" altLang="zh-CN" sz="2400" i="1" dirty="0">
                <a:latin typeface="+mn-ea"/>
                <a:ea typeface="+mn-ea"/>
              </a:rPr>
              <a:t>n </a:t>
            </a:r>
            <a:r>
              <a:rPr lang="zh-CN" altLang="en-US" sz="2400" b="1" dirty="0">
                <a:latin typeface="+mn-ea"/>
                <a:ea typeface="+mn-ea"/>
              </a:rPr>
              <a:t>维向量组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n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,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 =(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n</a:t>
            </a:r>
            <a:r>
              <a:rPr lang="en-US" altLang="zh-CN" sz="2400" b="1" dirty="0">
                <a:latin typeface="+mn-ea"/>
                <a:ea typeface="+mn-ea"/>
              </a:rPr>
              <a:t>), </a:t>
            </a:r>
            <a:r>
              <a:rPr lang="zh-CN" altLang="en-US" sz="2400" b="1" dirty="0">
                <a:latin typeface="+mn-ea"/>
                <a:ea typeface="+mn-ea"/>
              </a:rPr>
              <a:t>则下列命题等价：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1FC44200-0E44-664C-AB1F-14F4EF88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516" y="4587324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en-US" altLang="zh-CN" sz="2400" b="1" baseline="30000" dirty="0">
                <a:latin typeface="+mn-ea"/>
                <a:ea typeface="+mn-ea"/>
              </a:rPr>
              <a:t>o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n </a:t>
            </a:r>
            <a:r>
              <a:rPr lang="zh-CN" altLang="en-US" sz="2400" b="1" dirty="0">
                <a:latin typeface="+mn-ea"/>
                <a:ea typeface="+mn-ea"/>
              </a:rPr>
              <a:t>线性无关</a:t>
            </a:r>
            <a:r>
              <a:rPr lang="en-US" altLang="zh-CN" sz="2400" b="1" dirty="0">
                <a:latin typeface="+mn-ea"/>
                <a:ea typeface="+mn-ea"/>
              </a:rPr>
              <a:t>;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9F07FA9-8CFE-8949-9D63-021BB453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512" y="5153892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en-US" altLang="zh-CN" sz="2400" b="1" baseline="30000" dirty="0">
                <a:latin typeface="+mn-ea"/>
                <a:ea typeface="+mn-ea"/>
              </a:rPr>
              <a:t>o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b="1" i="1" dirty="0">
                <a:latin typeface="+mn-ea"/>
                <a:ea typeface="+mn-ea"/>
              </a:rPr>
              <a:t>AX</a:t>
            </a:r>
            <a:r>
              <a:rPr lang="en-US" altLang="zh-CN" sz="2400" b="1" dirty="0">
                <a:latin typeface="+mn-ea"/>
                <a:ea typeface="+mn-ea"/>
              </a:rPr>
              <a:t> = 0</a:t>
            </a:r>
            <a:r>
              <a:rPr lang="zh-CN" altLang="en-US" sz="2400" b="1" dirty="0">
                <a:latin typeface="+mn-ea"/>
                <a:ea typeface="+mn-ea"/>
              </a:rPr>
              <a:t>只有零解</a:t>
            </a:r>
            <a:r>
              <a:rPr lang="en-US" altLang="en-US" sz="2400" b="1" dirty="0">
                <a:latin typeface="+mn-ea"/>
                <a:ea typeface="+mn-ea"/>
              </a:rPr>
              <a:t>;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0DA6CF5-DBA5-9547-B055-F78A647EB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516" y="6272083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4</a:t>
            </a:r>
            <a:r>
              <a:rPr lang="en-US" altLang="zh-CN" sz="2400" b="1" baseline="30000" dirty="0">
                <a:latin typeface="+mn-ea"/>
                <a:ea typeface="+mn-ea"/>
              </a:rPr>
              <a:t>o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dirty="0" err="1">
                <a:latin typeface="+mn-ea"/>
                <a:ea typeface="+mn-ea"/>
              </a:rPr>
              <a:t>det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 = 0.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5B84CB7-E3F4-2146-9926-F928AA451ECF}"/>
              </a:ext>
            </a:extLst>
          </p:cNvPr>
          <p:cNvCxnSpPr/>
          <p:nvPr/>
        </p:nvCxnSpPr>
        <p:spPr>
          <a:xfrm flipH="1">
            <a:off x="4542473" y="6374788"/>
            <a:ext cx="95693" cy="3332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40337A-82DC-824B-8B1A-2CA383B46F93}"/>
                  </a:ext>
                </a:extLst>
              </p:cNvPr>
              <p:cNvSpPr/>
              <p:nvPr/>
            </p:nvSpPr>
            <p:spPr>
              <a:xfrm>
                <a:off x="2901516" y="5710755"/>
                <a:ext cx="33890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en-US" altLang="zh-CN" sz="2400" b="1" baseline="30000" dirty="0">
                    <a:latin typeface="+mn-ea"/>
                  </a:rPr>
                  <a:t>o</a:t>
                </a:r>
                <a:r>
                  <a:rPr lang="zh-CN" altLang="en-US" sz="2400" b="1" baseline="30000" dirty="0">
                    <a:latin typeface="+mn-ea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baseline="30000" dirty="0">
                    <a:latin typeface="+mn-ea"/>
                  </a:rPr>
                  <a:t>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方阵满秩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1" dirty="0"/>
                  <a:t>;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E40337A-82DC-824B-8B1A-2CA383B46F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516" y="5710755"/>
                <a:ext cx="3389069" cy="461665"/>
              </a:xfrm>
              <a:prstGeom prst="rect">
                <a:avLst/>
              </a:prstGeom>
              <a:blipFill>
                <a:blip r:embed="rId3"/>
                <a:stretch>
                  <a:fillRect l="-2996" t="-10811" r="-1873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6">
            <a:extLst>
              <a:ext uri="{FF2B5EF4-FFF2-40B4-BE49-F238E27FC236}">
                <a16:creationId xmlns:a16="http://schemas.microsoft.com/office/drawing/2014/main" id="{71AF0687-ABA8-1A40-8095-C108AEE4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516" y="3552758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4</a:t>
            </a:r>
            <a:r>
              <a:rPr lang="en-US" altLang="zh-CN" sz="2400" b="1" baseline="30000" dirty="0">
                <a:latin typeface="+mn-ea"/>
                <a:ea typeface="+mn-ea"/>
              </a:rPr>
              <a:t>o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dirty="0" err="1">
                <a:latin typeface="+mn-ea"/>
                <a:ea typeface="+mn-ea"/>
              </a:rPr>
              <a:t>det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 = 0.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7E92419-C8B7-164A-B6EB-32D160E43D50}"/>
              </a:ext>
            </a:extLst>
          </p:cNvPr>
          <p:cNvGrpSpPr/>
          <p:nvPr/>
        </p:nvGrpSpPr>
        <p:grpSpPr>
          <a:xfrm>
            <a:off x="6134382" y="3026862"/>
            <a:ext cx="2860076" cy="463846"/>
            <a:chOff x="4678326" y="5071717"/>
            <a:chExt cx="2860076" cy="463846"/>
          </a:xfrm>
        </p:grpSpPr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0FA46D37-1ADE-A44A-B840-3B70D44DA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752" y="5071717"/>
              <a:ext cx="2406650" cy="463846"/>
            </a:xfrm>
            <a:prstGeom prst="rect">
              <a:avLst/>
            </a:prstGeom>
            <a:noFill/>
            <a:ln w="349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: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向量个数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1EDD81DC-726E-FF41-A696-506CACE14D13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4678326" y="5303640"/>
              <a:ext cx="45342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E589DD9-0D03-5B45-B1EA-2845D4BE00F4}"/>
              </a:ext>
            </a:extLst>
          </p:cNvPr>
          <p:cNvGrpSpPr/>
          <p:nvPr/>
        </p:nvGrpSpPr>
        <p:grpSpPr>
          <a:xfrm>
            <a:off x="6140634" y="5729966"/>
            <a:ext cx="2860076" cy="463846"/>
            <a:chOff x="4678326" y="5071717"/>
            <a:chExt cx="2860076" cy="463846"/>
          </a:xfrm>
        </p:grpSpPr>
        <p:sp>
          <p:nvSpPr>
            <p:cNvPr id="26" name="Text Box 59">
              <a:extLst>
                <a:ext uri="{FF2B5EF4-FFF2-40B4-BE49-F238E27FC236}">
                  <a16:creationId xmlns:a16="http://schemas.microsoft.com/office/drawing/2014/main" id="{4108A5D5-718B-2B41-906E-C2568C7A8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752" y="5071717"/>
              <a:ext cx="2406650" cy="463846"/>
            </a:xfrm>
            <a:prstGeom prst="rect">
              <a:avLst/>
            </a:prstGeom>
            <a:noFill/>
            <a:ln w="349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: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向量个数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A824F0B1-2E23-BF4A-BBC0-3B1A50578DCE}"/>
                </a:ext>
              </a:extLst>
            </p:cNvPr>
            <p:cNvCxnSpPr>
              <a:stCxn id="26" idx="1"/>
            </p:cNvCxnSpPr>
            <p:nvPr/>
          </p:nvCxnSpPr>
          <p:spPr>
            <a:xfrm flipH="1">
              <a:off x="4678326" y="5303640"/>
              <a:ext cx="45342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6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15" grpId="0"/>
      <p:bldP spid="2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728018"/>
              </p:ext>
            </p:extLst>
          </p:nvPr>
        </p:nvGraphicFramePr>
        <p:xfrm>
          <a:off x="1884916" y="766664"/>
          <a:ext cx="4203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3" name="公式" r:id="rId3" imgW="4203360" imgH="1511280" progId="Equation.3">
                  <p:embed/>
                </p:oleObj>
              </mc:Choice>
              <mc:Fallback>
                <p:oleObj name="公式" r:id="rId3" imgW="420336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916" y="766664"/>
                        <a:ext cx="4203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6135" y="2377978"/>
            <a:ext cx="7561262" cy="466726"/>
            <a:chOff x="113" y="1616"/>
            <a:chExt cx="4763" cy="29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3" y="1616"/>
              <a:ext cx="113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讨论向量组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642195"/>
                </p:ext>
              </p:extLst>
            </p:nvPr>
          </p:nvGraphicFramePr>
          <p:xfrm>
            <a:off x="1157" y="1627"/>
            <a:ext cx="10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4" name="公式" r:id="rId5" imgW="1726920" imgH="431640" progId="Equation.3">
                    <p:embed/>
                  </p:oleObj>
                </mc:Choice>
                <mc:Fallback>
                  <p:oleObj name="公式" r:id="rId5" imgW="17269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627"/>
                          <a:ext cx="10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3591840"/>
                </p:ext>
              </p:extLst>
            </p:nvPr>
          </p:nvGraphicFramePr>
          <p:xfrm>
            <a:off x="2513" y="1621"/>
            <a:ext cx="7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5" name="公式" r:id="rId7" imgW="1193760" imgH="419040" progId="Equation.3">
                    <p:embed/>
                  </p:oleObj>
                </mc:Choice>
                <mc:Fallback>
                  <p:oleObj name="公式" r:id="rId7" imgW="11937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1621"/>
                          <a:ext cx="7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222" y="1618"/>
              <a:ext cx="54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和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243" y="1616"/>
              <a:ext cx="16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的线性相关性</a:t>
              </a:r>
              <a:r>
                <a:rPr lang="en-US" altLang="zh-CN" sz="2400" b="1" dirty="0">
                  <a:latin typeface="+mn-ea"/>
                  <a:ea typeface="+mn-ea"/>
                </a:rPr>
                <a:t>?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364217" y="2898678"/>
            <a:ext cx="5600700" cy="1511300"/>
            <a:chOff x="820" y="2115"/>
            <a:chExt cx="3528" cy="952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820" y="2115"/>
            <a:ext cx="352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6" name="公式" r:id="rId9" imgW="5600520" imgH="1511280" progId="Equation.3">
                    <p:embed/>
                  </p:oleObj>
                </mc:Choice>
                <mc:Fallback>
                  <p:oleObj name="公式" r:id="rId9" imgW="5600520" imgH="1511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2115"/>
                          <a:ext cx="352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3152" y="2387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7" name="公式" r:id="rId11" imgW="203040" imgH="228600" progId="Equation.3">
                    <p:embed/>
                  </p:oleObj>
                </mc:Choice>
                <mc:Fallback>
                  <p:oleObj name="公式" r:id="rId11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387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337593"/>
              </p:ext>
            </p:extLst>
          </p:nvPr>
        </p:nvGraphicFramePr>
        <p:xfrm>
          <a:off x="775975" y="4658639"/>
          <a:ext cx="2299463" cy="51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8" name="Equation" r:id="rId13" imgW="1015920" imgH="228600" progId="Equation.DSMT4">
                  <p:embed/>
                </p:oleObj>
              </mc:Choice>
              <mc:Fallback>
                <p:oleObj name="Equation" r:id="rId13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5" y="4658639"/>
                        <a:ext cx="2299463" cy="51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481942" y="4690971"/>
            <a:ext cx="4319588" cy="463550"/>
            <a:chOff x="2290" y="3334"/>
            <a:chExt cx="2721" cy="292"/>
          </a:xfrm>
        </p:grpSpPr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2290" y="3339"/>
            <a:ext cx="10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69" name="公式" r:id="rId15" imgW="1726920" imgH="431640" progId="Equation.3">
                    <p:embed/>
                  </p:oleObj>
                </mc:Choice>
                <mc:Fallback>
                  <p:oleObj name="公式" r:id="rId15" imgW="17269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339"/>
                          <a:ext cx="10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378" y="3334"/>
              <a:ext cx="16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的线性相关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051392"/>
              </p:ext>
            </p:extLst>
          </p:nvPr>
        </p:nvGraphicFramePr>
        <p:xfrm>
          <a:off x="813787" y="5419622"/>
          <a:ext cx="1804844" cy="50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0" name="Equation" r:id="rId17" imgW="812520" imgH="228600" progId="Equation.DSMT4">
                  <p:embed/>
                </p:oleObj>
              </mc:Choice>
              <mc:Fallback>
                <p:oleObj name="Equation" r:id="rId17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87" y="5419622"/>
                        <a:ext cx="1804844" cy="50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481942" y="5419623"/>
            <a:ext cx="3744913" cy="463550"/>
            <a:chOff x="2154" y="3566"/>
            <a:chExt cx="2359" cy="292"/>
          </a:xfrm>
        </p:grpSpPr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2154" y="3566"/>
            <a:ext cx="7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71" name="公式" r:id="rId19" imgW="1193760" imgH="419040" progId="Equation.3">
                    <p:embed/>
                  </p:oleObj>
                </mc:Choice>
                <mc:Fallback>
                  <p:oleObj name="公式" r:id="rId19" imgW="11937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566"/>
                          <a:ext cx="7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880" y="3566"/>
              <a:ext cx="16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的线性无关</a:t>
              </a:r>
              <a:r>
                <a:rPr lang="en-US" altLang="zh-CN" sz="2400" b="1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668891" y="1271414"/>
            <a:ext cx="946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0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380761" y="3414322"/>
            <a:ext cx="576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2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7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344655" y="6061940"/>
            <a:ext cx="111470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思路：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208062" y="6061940"/>
            <a:ext cx="53340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(1) 写为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列</a:t>
            </a:r>
            <a:r>
              <a:rPr lang="zh-CN" altLang="en-US" sz="2400" b="1" dirty="0">
                <a:latin typeface="+mn-ea"/>
                <a:ea typeface="+mn-ea"/>
              </a:rPr>
              <a:t>向量, 拼成矩阵；</a:t>
            </a: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394491" y="6061940"/>
            <a:ext cx="3581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(2) 只作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行</a:t>
            </a:r>
            <a:r>
              <a:rPr lang="zh-CN" altLang="en-US" sz="2400" b="1" dirty="0">
                <a:latin typeface="+mn-ea"/>
                <a:ea typeface="+mn-ea"/>
              </a:rPr>
              <a:t>变换。</a:t>
            </a:r>
          </a:p>
        </p:txBody>
      </p:sp>
    </p:spTree>
    <p:extLst>
      <p:ext uri="{BB962C8B-B14F-4D97-AF65-F5344CB8AC3E}">
        <p14:creationId xmlns:p14="http://schemas.microsoft.com/office/powerpoint/2010/main" val="1725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6072914" y="1031874"/>
            <a:ext cx="2092325" cy="2014537"/>
            <a:chOff x="4284" y="2750"/>
            <a:chExt cx="1318" cy="1269"/>
          </a:xfrm>
        </p:grpSpPr>
        <p:grpSp>
          <p:nvGrpSpPr>
            <p:cNvPr id="33" name="Group 5"/>
            <p:cNvGrpSpPr>
              <a:grpSpLocks/>
            </p:cNvGrpSpPr>
            <p:nvPr/>
          </p:nvGrpSpPr>
          <p:grpSpPr bwMode="auto">
            <a:xfrm>
              <a:off x="4284" y="2750"/>
              <a:ext cx="1318" cy="1269"/>
              <a:chOff x="2137" y="2205"/>
              <a:chExt cx="1318" cy="1269"/>
            </a:xfrm>
          </p:grpSpPr>
          <p:sp>
            <p:nvSpPr>
              <p:cNvPr id="38" name="Line 6"/>
              <p:cNvSpPr>
                <a:spLocks noChangeShapeType="1"/>
              </p:cNvSpPr>
              <p:nvPr/>
            </p:nvSpPr>
            <p:spPr bwMode="auto">
              <a:xfrm>
                <a:off x="2518" y="3022"/>
                <a:ext cx="680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 b="1">
                  <a:latin typeface="+mn-ea"/>
                  <a:ea typeface="+mn-ea"/>
                </a:endParaRPr>
              </a:p>
            </p:txBody>
          </p:sp>
          <p:sp>
            <p:nvSpPr>
              <p:cNvPr id="39" name="Line 7"/>
              <p:cNvSpPr>
                <a:spLocks noChangeShapeType="1"/>
              </p:cNvSpPr>
              <p:nvPr/>
            </p:nvSpPr>
            <p:spPr bwMode="auto">
              <a:xfrm flipV="1">
                <a:off x="2518" y="2432"/>
                <a:ext cx="0" cy="59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 b="1">
                  <a:latin typeface="+mn-ea"/>
                  <a:ea typeface="+mn-ea"/>
                </a:endParaRPr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 flipH="1">
                <a:off x="2290" y="3022"/>
                <a:ext cx="228" cy="272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 b="1">
                  <a:latin typeface="+mn-ea"/>
                  <a:ea typeface="+mn-ea"/>
                </a:endParaRPr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 flipV="1">
                <a:off x="2518" y="2614"/>
                <a:ext cx="408" cy="40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 sz="2400" b="1">
                  <a:latin typeface="+mn-ea"/>
                  <a:ea typeface="+mn-ea"/>
                </a:endParaRPr>
              </a:p>
            </p:txBody>
          </p:sp>
          <p:grpSp>
            <p:nvGrpSpPr>
              <p:cNvPr id="42" name="Group 10"/>
              <p:cNvGrpSpPr>
                <a:grpSpLocks/>
              </p:cNvGrpSpPr>
              <p:nvPr/>
            </p:nvGrpSpPr>
            <p:grpSpPr bwMode="auto">
              <a:xfrm>
                <a:off x="2382" y="2623"/>
                <a:ext cx="671" cy="580"/>
                <a:chOff x="2109" y="1489"/>
                <a:chExt cx="671" cy="580"/>
              </a:xfrm>
            </p:grpSpPr>
            <p:sp>
              <p:nvSpPr>
                <p:cNvPr id="47" name="Line 11"/>
                <p:cNvSpPr>
                  <a:spLocks noChangeShapeType="1"/>
                </p:cNvSpPr>
                <p:nvPr/>
              </p:nvSpPr>
              <p:spPr bwMode="auto">
                <a:xfrm>
                  <a:off x="2635" y="1525"/>
                  <a:ext cx="0" cy="5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 sz="24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4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2109" y="2069"/>
                  <a:ext cx="5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 sz="24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4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644" y="1888"/>
                  <a:ext cx="136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 sz="24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50" name="Line 14"/>
                <p:cNvSpPr>
                  <a:spLocks noChangeShapeType="1"/>
                </p:cNvSpPr>
                <p:nvPr/>
              </p:nvSpPr>
              <p:spPr bwMode="auto">
                <a:xfrm>
                  <a:off x="2236" y="1489"/>
                  <a:ext cx="40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 sz="2400" b="1">
                    <a:latin typeface="+mn-ea"/>
                    <a:ea typeface="+mn-ea"/>
                  </a:endParaRPr>
                </a:p>
              </p:txBody>
            </p:sp>
          </p:grpSp>
          <p:graphicFrame>
            <p:nvGraphicFramePr>
              <p:cNvPr id="43" name="Object 15"/>
              <p:cNvGraphicFramePr>
                <a:graphicFrameLocks noChangeAspect="1"/>
              </p:cNvGraphicFramePr>
              <p:nvPr/>
            </p:nvGraphicFramePr>
            <p:xfrm>
              <a:off x="2137" y="3249"/>
              <a:ext cx="199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96" name="公式" r:id="rId3" imgW="393480" imgH="444240" progId="Equation.3">
                      <p:embed/>
                    </p:oleObj>
                  </mc:Choice>
                  <mc:Fallback>
                    <p:oleObj name="公式" r:id="rId3" imgW="393480" imgH="444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7" y="3249"/>
                            <a:ext cx="199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16"/>
              <p:cNvGraphicFramePr>
                <a:graphicFrameLocks noChangeAspect="1"/>
              </p:cNvGraphicFramePr>
              <p:nvPr/>
            </p:nvGraphicFramePr>
            <p:xfrm>
              <a:off x="2426" y="2205"/>
              <a:ext cx="21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97" name="公式" r:id="rId5" imgW="419040" imgH="444240" progId="Equation.3">
                      <p:embed/>
                    </p:oleObj>
                  </mc:Choice>
                  <mc:Fallback>
                    <p:oleObj name="公式" r:id="rId5" imgW="419040" imgH="444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2205"/>
                            <a:ext cx="212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Object 17"/>
              <p:cNvGraphicFramePr>
                <a:graphicFrameLocks noChangeAspect="1"/>
              </p:cNvGraphicFramePr>
              <p:nvPr/>
            </p:nvGraphicFramePr>
            <p:xfrm>
              <a:off x="3243" y="2888"/>
              <a:ext cx="21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98" name="公式" r:id="rId7" imgW="419040" imgH="444240" progId="Equation.3">
                      <p:embed/>
                    </p:oleObj>
                  </mc:Choice>
                  <mc:Fallback>
                    <p:oleObj name="公式" r:id="rId7" imgW="419040" imgH="4442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2888"/>
                            <a:ext cx="212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18"/>
              <p:cNvGraphicFramePr>
                <a:graphicFrameLocks noChangeAspect="1"/>
              </p:cNvGraphicFramePr>
              <p:nvPr/>
            </p:nvGraphicFramePr>
            <p:xfrm>
              <a:off x="2971" y="2478"/>
              <a:ext cx="154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99" name="公式" r:id="rId9" imgW="304560" imgH="380880" progId="Equation.3">
                      <p:embed/>
                    </p:oleObj>
                  </mc:Choice>
                  <mc:Fallback>
                    <p:oleObj name="公式" r:id="rId9" imgW="30456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2478"/>
                            <a:ext cx="154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4694" y="3566"/>
              <a:ext cx="363" cy="18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graphicFrame>
          <p:nvGraphicFramePr>
            <p:cNvPr id="37" name="Object 20"/>
            <p:cNvGraphicFramePr>
              <a:graphicFrameLocks noChangeAspect="1"/>
            </p:cNvGraphicFramePr>
            <p:nvPr/>
          </p:nvGraphicFramePr>
          <p:xfrm>
            <a:off x="5057" y="3793"/>
            <a:ext cx="122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0" name="公式" r:id="rId11" imgW="241200" imgH="304560" progId="Equation.3">
                    <p:embed/>
                  </p:oleObj>
                </mc:Choice>
                <mc:Fallback>
                  <p:oleObj name="公式" r:id="rId11" imgW="24120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3793"/>
                          <a:ext cx="122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243614" y="790574"/>
            <a:ext cx="53292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观察</a:t>
            </a:r>
            <a:r>
              <a:rPr lang="zh-CN" altLang="en-US" sz="2400" b="1" dirty="0">
                <a:latin typeface="+mn-ea"/>
                <a:ea typeface="+mn-ea"/>
              </a:rPr>
              <a:t>如图三维空间中的向量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必有</a:t>
            </a:r>
          </a:p>
        </p:txBody>
      </p:sp>
      <p:graphicFrame>
        <p:nvGraphicFramePr>
          <p:cNvPr id="5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027300"/>
              </p:ext>
            </p:extLst>
          </p:nvPr>
        </p:nvGraphicFramePr>
        <p:xfrm>
          <a:off x="1078639" y="1390649"/>
          <a:ext cx="304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1" name="公式" r:id="rId13" imgW="3047760" imgH="380880" progId="Equation.3">
                  <p:embed/>
                </p:oleObj>
              </mc:Choice>
              <mc:Fallback>
                <p:oleObj name="公式" r:id="rId13" imgW="3047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639" y="1390649"/>
                        <a:ext cx="304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741243"/>
              </p:ext>
            </p:extLst>
          </p:nvPr>
        </p:nvGraphicFramePr>
        <p:xfrm>
          <a:off x="1065939" y="1958974"/>
          <a:ext cx="205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2" name="公式" r:id="rId15" imgW="2057400" imgH="368280" progId="Equation.3">
                  <p:embed/>
                </p:oleObj>
              </mc:Choice>
              <mc:Fallback>
                <p:oleObj name="公式" r:id="rId15" imgW="2057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939" y="1958974"/>
                        <a:ext cx="205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24"/>
          <p:cNvGrpSpPr>
            <a:grpSpLocks/>
          </p:cNvGrpSpPr>
          <p:nvPr/>
        </p:nvGrpSpPr>
        <p:grpSpPr bwMode="auto">
          <a:xfrm>
            <a:off x="950466" y="2389974"/>
            <a:ext cx="2974975" cy="561975"/>
            <a:chOff x="917" y="3702"/>
            <a:chExt cx="1874" cy="354"/>
          </a:xfrm>
        </p:grpSpPr>
        <p:graphicFrame>
          <p:nvGraphicFramePr>
            <p:cNvPr id="5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5782111"/>
                </p:ext>
              </p:extLst>
            </p:nvPr>
          </p:nvGraphicFramePr>
          <p:xfrm>
            <a:off x="917" y="3816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3" name="公式" r:id="rId17" imgW="342720" imgH="380880" progId="Equation.3">
                    <p:embed/>
                  </p:oleObj>
                </mc:Choice>
                <mc:Fallback>
                  <p:oleObj name="公式" r:id="rId17" imgW="3427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3816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6"/>
            <p:cNvGraphicFramePr>
              <a:graphicFrameLocks noChangeAspect="1"/>
            </p:cNvGraphicFramePr>
            <p:nvPr/>
          </p:nvGraphicFramePr>
          <p:xfrm>
            <a:off x="1895" y="3817"/>
            <a:ext cx="8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4" name="公式" r:id="rId19" imgW="1422360" imgH="368280" progId="Equation.3">
                    <p:embed/>
                  </p:oleObj>
                </mc:Choice>
                <mc:Fallback>
                  <p:oleObj name="公式" r:id="rId19" imgW="142236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3817"/>
                          <a:ext cx="8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 algn="ctr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" name="Group 27"/>
            <p:cNvGrpSpPr>
              <a:grpSpLocks/>
            </p:cNvGrpSpPr>
            <p:nvPr/>
          </p:nvGrpSpPr>
          <p:grpSpPr bwMode="auto">
            <a:xfrm>
              <a:off x="1188" y="3702"/>
              <a:ext cx="728" cy="292"/>
              <a:chOff x="1247" y="3566"/>
              <a:chExt cx="728" cy="292"/>
            </a:xfrm>
          </p:grpSpPr>
          <p:grpSp>
            <p:nvGrpSpPr>
              <p:cNvPr id="58" name="Group 28"/>
              <p:cNvGrpSpPr>
                <a:grpSpLocks/>
              </p:cNvGrpSpPr>
              <p:nvPr/>
            </p:nvGrpSpPr>
            <p:grpSpPr bwMode="auto">
              <a:xfrm>
                <a:off x="1247" y="3793"/>
                <a:ext cx="635" cy="45"/>
                <a:chOff x="1247" y="3793"/>
                <a:chExt cx="635" cy="45"/>
              </a:xfrm>
            </p:grpSpPr>
            <p:sp>
              <p:nvSpPr>
                <p:cNvPr id="60" name="Line 29"/>
                <p:cNvSpPr>
                  <a:spLocks noChangeShapeType="1"/>
                </p:cNvSpPr>
                <p:nvPr/>
              </p:nvSpPr>
              <p:spPr bwMode="auto">
                <a:xfrm>
                  <a:off x="1247" y="3793"/>
                  <a:ext cx="635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 sz="2400" b="1">
                    <a:latin typeface="+mn-ea"/>
                    <a:ea typeface="+mn-ea"/>
                  </a:endParaRPr>
                </a:p>
              </p:txBody>
            </p:sp>
            <p:sp>
              <p:nvSpPr>
                <p:cNvPr id="61" name="Line 30"/>
                <p:cNvSpPr>
                  <a:spLocks noChangeShapeType="1"/>
                </p:cNvSpPr>
                <p:nvPr/>
              </p:nvSpPr>
              <p:spPr bwMode="auto">
                <a:xfrm>
                  <a:off x="1247" y="3838"/>
                  <a:ext cx="635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 sz="2400" b="1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59" name="Text Box 31"/>
              <p:cNvSpPr txBox="1">
                <a:spLocks noChangeArrowheads="1"/>
              </p:cNvSpPr>
              <p:nvPr/>
            </p:nvSpPr>
            <p:spPr bwMode="auto">
              <a:xfrm>
                <a:off x="1247" y="3566"/>
                <a:ext cx="72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不可能</a:t>
                </a:r>
              </a:p>
            </p:txBody>
          </p:sp>
        </p:grpSp>
      </p:grpSp>
      <p:graphicFrame>
        <p:nvGraphicFramePr>
          <p:cNvPr id="6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791181"/>
              </p:ext>
            </p:extLst>
          </p:nvPr>
        </p:nvGraphicFramePr>
        <p:xfrm>
          <a:off x="502444" y="3699950"/>
          <a:ext cx="3565525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5" name="公式" r:id="rId21" imgW="4267080" imgH="2679480" progId="Equation.3">
                  <p:embed/>
                </p:oleObj>
              </mc:Choice>
              <mc:Fallback>
                <p:oleObj name="公式" r:id="rId21" imgW="4267080" imgH="267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4" y="3699950"/>
                        <a:ext cx="3565525" cy="214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33"/>
          <p:cNvGrpSpPr>
            <a:grpSpLocks/>
          </p:cNvGrpSpPr>
          <p:nvPr/>
        </p:nvGrpSpPr>
        <p:grpSpPr bwMode="auto">
          <a:xfrm>
            <a:off x="4816558" y="3458156"/>
            <a:ext cx="3337669" cy="2263776"/>
            <a:chOff x="3109" y="273"/>
            <a:chExt cx="2037" cy="1364"/>
          </a:xfrm>
        </p:grpSpPr>
        <p:graphicFrame>
          <p:nvGraphicFramePr>
            <p:cNvPr id="6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2760091"/>
                </p:ext>
              </p:extLst>
            </p:nvPr>
          </p:nvGraphicFramePr>
          <p:xfrm>
            <a:off x="3109" y="273"/>
            <a:ext cx="2037" cy="1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6" name="Equation" r:id="rId23" imgW="1752480" imgH="1168200" progId="Equation.DSMT4">
                    <p:embed/>
                  </p:oleObj>
                </mc:Choice>
                <mc:Fallback>
                  <p:oleObj name="Equation" r:id="rId23" imgW="175248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273"/>
                          <a:ext cx="2037" cy="136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35"/>
            <p:cNvSpPr>
              <a:spLocks noChangeShapeType="1"/>
            </p:cNvSpPr>
            <p:nvPr/>
          </p:nvSpPr>
          <p:spPr bwMode="auto">
            <a:xfrm>
              <a:off x="3152" y="527"/>
              <a:ext cx="1951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67" name="Line 36"/>
            <p:cNvSpPr>
              <a:spLocks noChangeShapeType="1"/>
            </p:cNvSpPr>
            <p:nvPr/>
          </p:nvSpPr>
          <p:spPr bwMode="auto">
            <a:xfrm>
              <a:off x="3152" y="808"/>
              <a:ext cx="1951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68" name="Line 37"/>
            <p:cNvSpPr>
              <a:spLocks noChangeShapeType="1"/>
            </p:cNvSpPr>
            <p:nvPr/>
          </p:nvSpPr>
          <p:spPr bwMode="auto">
            <a:xfrm>
              <a:off x="3152" y="1099"/>
              <a:ext cx="1951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>
              <a:off x="3152" y="1362"/>
              <a:ext cx="1951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</p:grpSp>
      <p:sp>
        <p:nvSpPr>
          <p:cNvPr id="70" name="Text Box 39"/>
          <p:cNvSpPr txBox="1">
            <a:spLocks noChangeArrowheads="1"/>
          </p:cNvSpPr>
          <p:nvPr/>
        </p:nvSpPr>
        <p:spPr bwMode="auto">
          <a:xfrm>
            <a:off x="113400" y="3067335"/>
            <a:ext cx="49688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再观察</a:t>
            </a:r>
            <a:r>
              <a:rPr lang="zh-CN" altLang="en-US" sz="2400" b="1" dirty="0">
                <a:latin typeface="+mn-ea"/>
                <a:ea typeface="+mn-ea"/>
              </a:rPr>
              <a:t>下面方程组增广矩阵的行组</a:t>
            </a:r>
          </a:p>
        </p:txBody>
      </p:sp>
      <p:grpSp>
        <p:nvGrpSpPr>
          <p:cNvPr id="71" name="Group 40"/>
          <p:cNvGrpSpPr>
            <a:grpSpLocks/>
          </p:cNvGrpSpPr>
          <p:nvPr/>
        </p:nvGrpSpPr>
        <p:grpSpPr bwMode="auto">
          <a:xfrm>
            <a:off x="186425" y="5965024"/>
            <a:ext cx="6407150" cy="463550"/>
            <a:chOff x="204" y="2069"/>
            <a:chExt cx="4036" cy="292"/>
          </a:xfrm>
        </p:grpSpPr>
        <p:graphicFrame>
          <p:nvGraphicFramePr>
            <p:cNvPr id="7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7545371"/>
                </p:ext>
              </p:extLst>
            </p:nvPr>
          </p:nvGraphicFramePr>
          <p:xfrm>
            <a:off x="1397" y="2069"/>
            <a:ext cx="117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7" name="公式" r:id="rId25" imgW="2197080" imgH="520560" progId="Equation.3">
                    <p:embed/>
                  </p:oleObj>
                </mc:Choice>
                <mc:Fallback>
                  <p:oleObj name="公式" r:id="rId25" imgW="219708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7" y="2069"/>
                          <a:ext cx="117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42"/>
            <p:cNvGraphicFramePr>
              <a:graphicFrameLocks noChangeAspect="1"/>
            </p:cNvGraphicFramePr>
            <p:nvPr/>
          </p:nvGraphicFramePr>
          <p:xfrm>
            <a:off x="2925" y="2069"/>
            <a:ext cx="131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708" name="公式" r:id="rId27" imgW="2387520" imgH="520560" progId="Equation.3">
                    <p:embed/>
                  </p:oleObj>
                </mc:Choice>
                <mc:Fallback>
                  <p:oleObj name="公式" r:id="rId27" imgW="238752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069"/>
                          <a:ext cx="131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Text Box 43"/>
            <p:cNvSpPr txBox="1">
              <a:spLocks noChangeArrowheads="1"/>
            </p:cNvSpPr>
            <p:nvPr/>
          </p:nvSpPr>
          <p:spPr bwMode="auto">
            <a:xfrm>
              <a:off x="204" y="2069"/>
              <a:ext cx="15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有如下关系</a:t>
              </a:r>
            </a:p>
          </p:txBody>
        </p:sp>
      </p:grp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186425" y="6428574"/>
            <a:ext cx="74898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这说明第</a:t>
            </a:r>
            <a:r>
              <a:rPr lang="en-US" altLang="zh-CN" sz="2400" b="1" dirty="0">
                <a:latin typeface="+mn-ea"/>
                <a:ea typeface="+mn-ea"/>
              </a:rPr>
              <a:t>(4)</a:t>
            </a:r>
            <a:r>
              <a:rPr lang="zh-CN" altLang="en-US" sz="2400" b="1" dirty="0">
                <a:latin typeface="+mn-ea"/>
                <a:ea typeface="+mn-ea"/>
              </a:rPr>
              <a:t>和第</a:t>
            </a:r>
            <a:r>
              <a:rPr lang="en-US" altLang="zh-CN" sz="2400" b="1" dirty="0">
                <a:latin typeface="+mn-ea"/>
                <a:ea typeface="+mn-ea"/>
              </a:rPr>
              <a:t>(5)</a:t>
            </a:r>
            <a:r>
              <a:rPr lang="zh-CN" altLang="en-US" sz="2400" b="1" dirty="0">
                <a:latin typeface="+mn-ea"/>
                <a:ea typeface="+mn-ea"/>
              </a:rPr>
              <a:t>个方程都是多余的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可以去掉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816442"/>
              </p:ext>
            </p:extLst>
          </p:nvPr>
        </p:nvGraphicFramePr>
        <p:xfrm>
          <a:off x="1498167" y="1449388"/>
          <a:ext cx="60658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2" name="公式" r:id="rId3" imgW="6057720" imgH="520560" progId="Equation.3">
                  <p:embed/>
                </p:oleObj>
              </mc:Choice>
              <mc:Fallback>
                <p:oleObj name="公式" r:id="rId3" imgW="605772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167" y="1449388"/>
                        <a:ext cx="6065837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426729" y="801688"/>
            <a:ext cx="56165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i="1" dirty="0">
                <a:latin typeface="+mn-ea"/>
                <a:ea typeface="+mn-ea"/>
              </a:rPr>
              <a:t>t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取何值时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下列向量组线性相关 </a:t>
            </a:r>
            <a:r>
              <a:rPr lang="en-US" altLang="zh-CN" sz="2400" b="1" dirty="0">
                <a:latin typeface="+mn-ea"/>
                <a:ea typeface="+mn-ea"/>
              </a:rPr>
              <a:t>?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0934" y="2644050"/>
            <a:ext cx="5762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425355" y="2192281"/>
            <a:ext cx="4924425" cy="1511300"/>
            <a:chOff x="1111" y="1162"/>
            <a:chExt cx="3102" cy="952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1565" y="1162"/>
            <a:ext cx="26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03" name="公式" r:id="rId5" imgW="4203360" imgH="1511280" progId="Equation.3">
                    <p:embed/>
                  </p:oleObj>
                </mc:Choice>
                <mc:Fallback>
                  <p:oleObj name="公式" r:id="rId5" imgW="4203360" imgH="1511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162"/>
                          <a:ext cx="264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11" y="1470"/>
              <a:ext cx="3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记</a:t>
              </a:r>
            </a:p>
          </p:txBody>
        </p:sp>
      </p:grp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254188"/>
              </p:ext>
            </p:extLst>
          </p:nvPr>
        </p:nvGraphicFramePr>
        <p:xfrm>
          <a:off x="1785504" y="4546600"/>
          <a:ext cx="5232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04" name="公式" r:id="rId7" imgW="5232240" imgH="1511280" progId="Equation.3">
                  <p:embed/>
                </p:oleObj>
              </mc:Choice>
              <mc:Fallback>
                <p:oleObj name="公式" r:id="rId7" imgW="523224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504" y="4546600"/>
                        <a:ext cx="5232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595518" y="6263697"/>
            <a:ext cx="61928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当 </a:t>
            </a:r>
            <a:r>
              <a:rPr lang="en-US" altLang="zh-CN" sz="2400" b="1" i="1" dirty="0">
                <a:latin typeface="+mn-ea"/>
                <a:ea typeface="+mn-ea"/>
              </a:rPr>
              <a:t>t </a:t>
            </a:r>
            <a:r>
              <a:rPr lang="en-US" altLang="zh-CN" sz="2400" b="1" dirty="0">
                <a:latin typeface="+mn-ea"/>
                <a:ea typeface="+mn-ea"/>
              </a:rPr>
              <a:t>= 5 </a:t>
            </a:r>
            <a:r>
              <a:rPr lang="zh-CN" altLang="en-US" sz="2400" b="1" dirty="0">
                <a:latin typeface="+mn-ea"/>
                <a:ea typeface="+mn-ea"/>
              </a:rPr>
              <a:t>时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上面向量组线性相关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552017" y="828040"/>
            <a:ext cx="946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kumimoji="0"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6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471613" y="3910013"/>
            <a:ext cx="5832475" cy="577850"/>
            <a:chOff x="1471613" y="3910013"/>
            <a:chExt cx="5832475" cy="577850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940302"/>
                </p:ext>
              </p:extLst>
            </p:nvPr>
          </p:nvGraphicFramePr>
          <p:xfrm>
            <a:off x="1471613" y="3910013"/>
            <a:ext cx="583247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05" name="Equation" r:id="rId9" imgW="2565360" imgH="253800" progId="Equation.DSMT4">
                    <p:embed/>
                  </p:oleObj>
                </mc:Choice>
                <mc:Fallback>
                  <p:oleObj name="Equation" r:id="rId9" imgW="25653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613" y="3910013"/>
                          <a:ext cx="5832475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/>
            <p:cNvSpPr/>
            <p:nvPr/>
          </p:nvSpPr>
          <p:spPr>
            <a:xfrm>
              <a:off x="2819244" y="3963678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线性相关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</p:grpSp>
      <p:sp>
        <p:nvSpPr>
          <p:cNvPr id="14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2EF93FC3-49EE-814F-8152-86F22D2A8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43304" y="5129349"/>
                <a:ext cx="2028417" cy="15718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线性相关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向量构成的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矩阵的秩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小于向量个数</a:t>
                </a:r>
              </a:p>
            </p:txBody>
          </p:sp>
        </mc:Choice>
        <mc:Fallback xmlns="">
          <p:sp>
            <p:nvSpPr>
              <p:cNvPr id="21" name="Text Box 10">
                <a:extLst>
                  <a:ext uri="{FF2B5EF4-FFF2-40B4-BE49-F238E27FC236}">
                    <a16:creationId xmlns:a16="http://schemas.microsoft.com/office/drawing/2014/main" id="{2EF93FC3-49EE-814F-8152-86F22D2A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43304" y="5129349"/>
                <a:ext cx="2028417" cy="1571842"/>
              </a:xfrm>
              <a:prstGeom prst="rect">
                <a:avLst/>
              </a:prstGeom>
              <a:blipFill>
                <a:blip r:embed="rId11"/>
                <a:stretch>
                  <a:fillRect l="-5000" t="-2400" r="-3750" b="-72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33CC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0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38394" y="895202"/>
            <a:ext cx="55451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i="1">
                <a:latin typeface="+mn-ea"/>
                <a:ea typeface="+mn-ea"/>
              </a:rPr>
              <a:t>A</a:t>
            </a:r>
            <a:r>
              <a:rPr lang="en-US" altLang="zh-CN" sz="2400" b="1">
                <a:latin typeface="+mn-ea"/>
                <a:ea typeface="+mn-ea"/>
              </a:rPr>
              <a:t>, </a:t>
            </a:r>
            <a:r>
              <a:rPr lang="en-US" altLang="zh-CN" sz="2400" b="1" i="1">
                <a:latin typeface="+mn-ea"/>
                <a:ea typeface="+mn-ea"/>
              </a:rPr>
              <a:t>B </a:t>
            </a:r>
            <a:r>
              <a:rPr lang="zh-CN" altLang="en-US" sz="2400" b="1">
                <a:latin typeface="+mn-ea"/>
                <a:ea typeface="+mn-ea"/>
              </a:rPr>
              <a:t>为非零矩阵且 </a:t>
            </a:r>
            <a:r>
              <a:rPr lang="en-US" altLang="zh-CN" sz="2400" b="1" i="1">
                <a:latin typeface="+mn-ea"/>
                <a:ea typeface="+mn-ea"/>
              </a:rPr>
              <a:t>AB</a:t>
            </a:r>
            <a:r>
              <a:rPr lang="en-US" altLang="zh-CN" sz="2400" b="1">
                <a:latin typeface="+mn-ea"/>
                <a:ea typeface="+mn-ea"/>
              </a:rPr>
              <a:t> =</a:t>
            </a:r>
            <a:r>
              <a:rPr lang="en-US" altLang="zh-CN" sz="2400" b="1" i="1">
                <a:latin typeface="+mn-ea"/>
                <a:ea typeface="+mn-ea"/>
              </a:rPr>
              <a:t> O</a:t>
            </a:r>
            <a:r>
              <a:rPr lang="en-US" altLang="zh-CN" sz="2400" b="1">
                <a:latin typeface="+mn-ea"/>
                <a:ea typeface="+mn-ea"/>
              </a:rPr>
              <a:t>, </a:t>
            </a:r>
            <a:r>
              <a:rPr lang="zh-CN" altLang="en-US" sz="2400" b="1">
                <a:latin typeface="+mn-ea"/>
                <a:ea typeface="+mn-ea"/>
              </a:rPr>
              <a:t>则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238394" y="1471464"/>
            <a:ext cx="6696075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latin typeface="+mn-ea"/>
                <a:ea typeface="+mn-ea"/>
              </a:rPr>
              <a:t>(A) </a:t>
            </a:r>
            <a:r>
              <a:rPr lang="en-US" altLang="zh-CN" b="1" i="1" dirty="0">
                <a:latin typeface="+mn-ea"/>
                <a:ea typeface="+mn-ea"/>
              </a:rPr>
              <a:t>A 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列</a:t>
            </a:r>
            <a:r>
              <a:rPr lang="zh-CN" altLang="en-US" b="1" dirty="0">
                <a:latin typeface="+mn-ea"/>
                <a:ea typeface="+mn-ea"/>
              </a:rPr>
              <a:t>组线性相关</a:t>
            </a:r>
            <a:r>
              <a:rPr lang="en-US" altLang="zh-CN" b="1" dirty="0">
                <a:latin typeface="+mn-ea"/>
                <a:ea typeface="+mn-ea"/>
              </a:rPr>
              <a:t>, </a:t>
            </a:r>
            <a:r>
              <a:rPr lang="en-US" altLang="zh-CN" b="1" i="1" dirty="0">
                <a:latin typeface="+mn-ea"/>
                <a:ea typeface="+mn-ea"/>
              </a:rPr>
              <a:t>B 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行</a:t>
            </a:r>
            <a:r>
              <a:rPr lang="zh-CN" altLang="en-US" b="1" dirty="0">
                <a:latin typeface="+mn-ea"/>
                <a:ea typeface="+mn-ea"/>
              </a:rPr>
              <a:t>组线性相关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+mn-ea"/>
                <a:ea typeface="+mn-ea"/>
              </a:rPr>
              <a:t>(B) </a:t>
            </a:r>
            <a:r>
              <a:rPr lang="en-US" altLang="zh-CN" b="1" i="1" dirty="0">
                <a:latin typeface="+mn-ea"/>
                <a:ea typeface="+mn-ea"/>
              </a:rPr>
              <a:t>A 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列</a:t>
            </a:r>
            <a:r>
              <a:rPr lang="zh-CN" altLang="en-US" b="1" dirty="0">
                <a:latin typeface="+mn-ea"/>
                <a:ea typeface="+mn-ea"/>
              </a:rPr>
              <a:t>组线性相关</a:t>
            </a:r>
            <a:r>
              <a:rPr lang="en-US" altLang="zh-CN" b="1" dirty="0">
                <a:latin typeface="+mn-ea"/>
                <a:ea typeface="+mn-ea"/>
              </a:rPr>
              <a:t>, </a:t>
            </a:r>
            <a:r>
              <a:rPr lang="en-US" altLang="zh-CN" b="1" i="1" dirty="0">
                <a:latin typeface="+mn-ea"/>
                <a:ea typeface="+mn-ea"/>
              </a:rPr>
              <a:t>B 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列</a:t>
            </a:r>
            <a:r>
              <a:rPr lang="zh-CN" altLang="en-US" b="1" dirty="0">
                <a:latin typeface="+mn-ea"/>
                <a:ea typeface="+mn-ea"/>
              </a:rPr>
              <a:t>组线性相关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+mn-ea"/>
                <a:ea typeface="+mn-ea"/>
              </a:rPr>
              <a:t>(C) </a:t>
            </a:r>
            <a:r>
              <a:rPr lang="en-US" altLang="zh-CN" b="1" i="1" dirty="0">
                <a:latin typeface="+mn-ea"/>
                <a:ea typeface="+mn-ea"/>
              </a:rPr>
              <a:t>A 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行</a:t>
            </a:r>
            <a:r>
              <a:rPr lang="zh-CN" altLang="en-US" b="1" dirty="0">
                <a:latin typeface="+mn-ea"/>
                <a:ea typeface="+mn-ea"/>
              </a:rPr>
              <a:t>组线性相关</a:t>
            </a:r>
            <a:r>
              <a:rPr lang="en-US" altLang="zh-CN" b="1" dirty="0">
                <a:latin typeface="+mn-ea"/>
                <a:ea typeface="+mn-ea"/>
              </a:rPr>
              <a:t>, </a:t>
            </a:r>
            <a:r>
              <a:rPr lang="en-US" altLang="zh-CN" b="1" i="1" dirty="0">
                <a:latin typeface="+mn-ea"/>
                <a:ea typeface="+mn-ea"/>
              </a:rPr>
              <a:t>B 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行</a:t>
            </a:r>
            <a:r>
              <a:rPr lang="zh-CN" altLang="en-US" b="1" dirty="0">
                <a:latin typeface="+mn-ea"/>
                <a:ea typeface="+mn-ea"/>
              </a:rPr>
              <a:t>组线性相关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+mn-ea"/>
                <a:ea typeface="+mn-ea"/>
              </a:rPr>
              <a:t>(D) </a:t>
            </a:r>
            <a:r>
              <a:rPr lang="en-US" altLang="zh-CN" b="1" i="1" dirty="0">
                <a:latin typeface="+mn-ea"/>
                <a:ea typeface="+mn-ea"/>
              </a:rPr>
              <a:t>A 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行</a:t>
            </a:r>
            <a:r>
              <a:rPr lang="zh-CN" altLang="en-US" b="1" dirty="0">
                <a:latin typeface="+mn-ea"/>
                <a:ea typeface="+mn-ea"/>
              </a:rPr>
              <a:t>组线性相关</a:t>
            </a:r>
            <a:r>
              <a:rPr lang="en-US" altLang="zh-CN" b="1" dirty="0">
                <a:latin typeface="+mn-ea"/>
                <a:ea typeface="+mn-ea"/>
              </a:rPr>
              <a:t>, </a:t>
            </a:r>
            <a:r>
              <a:rPr lang="en-US" altLang="zh-CN" b="1" i="1" dirty="0">
                <a:latin typeface="+mn-ea"/>
                <a:ea typeface="+mn-ea"/>
              </a:rPr>
              <a:t>B </a:t>
            </a:r>
            <a:r>
              <a:rPr lang="zh-CN" altLang="en-US" b="1" dirty="0">
                <a:latin typeface="+mn-ea"/>
                <a:ea typeface="+mn-ea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列</a:t>
            </a:r>
            <a:r>
              <a:rPr lang="zh-CN" altLang="en-US" b="1" dirty="0">
                <a:latin typeface="+mn-ea"/>
                <a:ea typeface="+mn-ea"/>
              </a:rPr>
              <a:t>组线性相关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74794" y="3703489"/>
            <a:ext cx="8137525" cy="1755775"/>
            <a:chOff x="158" y="2024"/>
            <a:chExt cx="5126" cy="1106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58" y="2024"/>
              <a:ext cx="5126" cy="11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  <a:ea typeface="+mn-ea"/>
                </a:rPr>
                <a:t>        </a:t>
              </a:r>
              <a:r>
                <a:rPr lang="zh-CN" altLang="en-US" sz="2400" b="1" dirty="0">
                  <a:latin typeface="+mn-ea"/>
                  <a:ea typeface="+mn-ea"/>
                </a:rPr>
                <a:t>设                          说明 </a:t>
              </a:r>
              <a:r>
                <a:rPr lang="en-US" altLang="zh-CN" sz="2400" b="1" i="1" dirty="0">
                  <a:latin typeface="+mn-ea"/>
                  <a:ea typeface="+mn-ea"/>
                </a:rPr>
                <a:t>Ax = </a:t>
              </a:r>
              <a:r>
                <a:rPr lang="en-US" altLang="zh-CN" sz="2400" b="1" dirty="0">
                  <a:latin typeface="+mn-ea"/>
                  <a:ea typeface="+mn-ea"/>
                </a:rPr>
                <a:t>0</a:t>
              </a:r>
              <a:r>
                <a:rPr lang="en-US" altLang="zh-CN" sz="2400" b="1" i="1" dirty="0"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latin typeface="+mn-ea"/>
                  <a:ea typeface="+mn-ea"/>
                </a:rPr>
                <a:t>或 </a:t>
              </a:r>
              <a:r>
                <a:rPr lang="en-US" altLang="zh-CN" sz="2400" b="1" i="1" dirty="0">
                  <a:latin typeface="+mn-ea"/>
                  <a:ea typeface="+mn-ea"/>
                </a:rPr>
                <a:t>AX=O</a:t>
              </a:r>
              <a:r>
                <a:rPr lang="en-US" altLang="zh-CN" sz="2400" b="1" dirty="0"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latin typeface="+mn-ea"/>
                  <a:ea typeface="+mn-ea"/>
                </a:rPr>
                <a:t>有非零解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故</a:t>
              </a:r>
              <a:r>
                <a:rPr lang="en-US" altLang="zh-CN" sz="2400" b="1" dirty="0">
                  <a:latin typeface="+mn-ea"/>
                  <a:ea typeface="+mn-ea"/>
                </a:rPr>
                <a:t>R(</a:t>
              </a: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en-US" altLang="zh-CN" sz="2400" b="1" dirty="0">
                  <a:latin typeface="+mn-ea"/>
                  <a:ea typeface="+mn-ea"/>
                </a:rPr>
                <a:t>)&lt;</a:t>
              </a:r>
              <a:r>
                <a:rPr lang="en-US" altLang="zh-CN" sz="2400" b="1" i="1" dirty="0">
                  <a:latin typeface="+mn-ea"/>
                  <a:ea typeface="+mn-ea"/>
                </a:rPr>
                <a:t>n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从而 </a:t>
              </a:r>
              <a:r>
                <a:rPr lang="en-US" altLang="zh-CN" sz="2400" b="1" i="1" dirty="0">
                  <a:latin typeface="+mn-ea"/>
                  <a:ea typeface="+mn-ea"/>
                </a:rPr>
                <a:t>A </a:t>
              </a:r>
              <a:r>
                <a:rPr lang="zh-CN" altLang="en-US" sz="2400" b="1" dirty="0">
                  <a:latin typeface="+mn-ea"/>
                  <a:ea typeface="+mn-ea"/>
                </a:rPr>
                <a:t>的列组相关</a:t>
              </a:r>
              <a:r>
                <a:rPr lang="en-US" altLang="zh-CN" sz="2400" b="1" dirty="0">
                  <a:latin typeface="+mn-ea"/>
                  <a:ea typeface="+mn-ea"/>
                </a:rPr>
                <a:t>;  </a:t>
              </a:r>
              <a:r>
                <a:rPr lang="zh-CN" altLang="en-US" sz="2400" b="1" dirty="0">
                  <a:latin typeface="+mn-ea"/>
                  <a:ea typeface="+mn-ea"/>
                </a:rPr>
                <a:t>考虑转置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,</a:t>
              </a:r>
              <a:r>
                <a:rPr lang="zh-CN" altLang="en-US" sz="2400" b="1" dirty="0">
                  <a:latin typeface="+mn-ea"/>
                  <a:ea typeface="+mn-ea"/>
                </a:rPr>
                <a:t>同样的道理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矩阵     列组即 </a:t>
              </a:r>
              <a:r>
                <a:rPr lang="en-US" altLang="zh-CN" sz="2400" b="1" i="1" dirty="0">
                  <a:latin typeface="+mn-ea"/>
                  <a:ea typeface="+mn-ea"/>
                </a:rPr>
                <a:t>B </a:t>
              </a:r>
              <a:r>
                <a:rPr lang="zh-CN" altLang="en-US" sz="2400" b="1" dirty="0">
                  <a:latin typeface="+mn-ea"/>
                  <a:ea typeface="+mn-ea"/>
                </a:rPr>
                <a:t>的行组相关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292858"/>
                </p:ext>
              </p:extLst>
            </p:nvPr>
          </p:nvGraphicFramePr>
          <p:xfrm>
            <a:off x="910" y="2128"/>
            <a:ext cx="1231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7" name="公式" r:id="rId3" imgW="2298600" imgH="482400" progId="Equation.3">
                    <p:embed/>
                  </p:oleObj>
                </mc:Choice>
                <mc:Fallback>
                  <p:oleObj name="公式" r:id="rId3" imgW="229860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2128"/>
                          <a:ext cx="1231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2144942"/>
                </p:ext>
              </p:extLst>
            </p:nvPr>
          </p:nvGraphicFramePr>
          <p:xfrm>
            <a:off x="3749" y="2461"/>
            <a:ext cx="89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8" name="公式" r:id="rId5" imgW="1663560" imgH="431640" progId="Equation.3">
                    <p:embed/>
                  </p:oleObj>
                </mc:Choice>
                <mc:Fallback>
                  <p:oleObj name="公式" r:id="rId5" imgW="1663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2461"/>
                          <a:ext cx="89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279254"/>
                </p:ext>
              </p:extLst>
            </p:nvPr>
          </p:nvGraphicFramePr>
          <p:xfrm>
            <a:off x="1472" y="2807"/>
            <a:ext cx="26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9" name="公式" r:id="rId7" imgW="495000" imgH="419040" progId="Equation.3">
                    <p:embed/>
                  </p:oleObj>
                </mc:Choice>
                <mc:Fallback>
                  <p:oleObj name="公式" r:id="rId7" imgW="495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807"/>
                          <a:ext cx="26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926406" y="1471464"/>
            <a:ext cx="647700" cy="360363"/>
            <a:chOff x="4422" y="618"/>
            <a:chExt cx="408" cy="227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422" y="754"/>
              <a:ext cx="136" cy="91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4558" y="618"/>
              <a:ext cx="272" cy="22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>
                <a:latin typeface="+mn-ea"/>
                <a:ea typeface="+mn-ea"/>
              </a:endParaRPr>
            </a:p>
          </p:txBody>
        </p:sp>
      </p:grp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446317" y="902990"/>
            <a:ext cx="946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7</a:t>
            </a:r>
            <a:endParaRPr kumimoji="0" lang="en-US" altLang="zh-CN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51C00D-617C-BD45-BA39-7AFF1E8CEF85}"/>
              </a:ext>
            </a:extLst>
          </p:cNvPr>
          <p:cNvGrpSpPr/>
          <p:nvPr/>
        </p:nvGrpSpPr>
        <p:grpSpPr>
          <a:xfrm>
            <a:off x="554338" y="4758845"/>
            <a:ext cx="2488286" cy="1785346"/>
            <a:chOff x="4583055" y="4012671"/>
            <a:chExt cx="2488286" cy="1785346"/>
          </a:xfrm>
        </p:grpSpPr>
        <p:sp>
          <p:nvSpPr>
            <p:cNvPr id="34" name="Text Box 59">
              <a:extLst>
                <a:ext uri="{FF2B5EF4-FFF2-40B4-BE49-F238E27FC236}">
                  <a16:creationId xmlns:a16="http://schemas.microsoft.com/office/drawing/2014/main" id="{533603E7-41E4-FF4C-9AEB-1A14CC761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3055" y="4964839"/>
              <a:ext cx="2488286" cy="833178"/>
            </a:xfrm>
            <a:prstGeom prst="rect">
              <a:avLst/>
            </a:prstGeom>
            <a:noFill/>
            <a:ln w="349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: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未知量个数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即列组向量个数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9D553F2D-3704-4549-A2A2-CDAF8CB4C53D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5827198" y="4012671"/>
              <a:ext cx="0" cy="9521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783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BDC953-8588-0047-B1E7-DADA667DA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70" y="1596376"/>
            <a:ext cx="838731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设有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+mn-ea"/>
                <a:ea typeface="+mn-ea"/>
              </a:rPr>
              <a:t>维向量组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,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 =(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…,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2400" b="1" dirty="0">
                <a:latin typeface="+mn-ea"/>
                <a:ea typeface="+mn-ea"/>
              </a:rPr>
              <a:t>), </a:t>
            </a:r>
            <a:r>
              <a:rPr lang="zh-CN" altLang="en-US" sz="2400" b="1" dirty="0">
                <a:latin typeface="+mn-ea"/>
                <a:ea typeface="+mn-ea"/>
              </a:rPr>
              <a:t>则该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</a:t>
            </a:r>
            <a:r>
              <a:rPr lang="zh-CN" altLang="en-US" sz="2400" b="1" dirty="0">
                <a:latin typeface="+mn-ea"/>
                <a:ea typeface="+mn-ea"/>
              </a:rPr>
              <a:t>个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+mn-ea"/>
                <a:ea typeface="+mn-ea"/>
              </a:rPr>
              <a:t>维向量线性相关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>
                <a:extLst>
                  <a:ext uri="{FF2B5EF4-FFF2-40B4-BE49-F238E27FC236}">
                    <a16:creationId xmlns:a16="http://schemas.microsoft.com/office/drawing/2014/main" id="{D1953A35-9300-9640-AEB4-5D5B67343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270" y="985283"/>
                <a:ext cx="7543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latin typeface="+mn-ea"/>
                    <a:ea typeface="+mn-ea"/>
                  </a:rPr>
                  <a:t>当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“向量个数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+mn-ea"/>
                  </a:rPr>
                  <a:t>向量维数”</a:t>
                </a:r>
                <a:r>
                  <a:rPr lang="zh-CN" altLang="en-US" sz="2400" b="1" dirty="0">
                    <a:latin typeface="+mn-ea"/>
                    <a:ea typeface="+mn-ea"/>
                  </a:rPr>
                  <a:t>时：</a:t>
                </a:r>
              </a:p>
            </p:txBody>
          </p:sp>
        </mc:Choice>
        <mc:Fallback xmlns="">
          <p:sp>
            <p:nvSpPr>
              <p:cNvPr id="4" name="Rectangle 7">
                <a:extLst>
                  <a:ext uri="{FF2B5EF4-FFF2-40B4-BE49-F238E27FC236}">
                    <a16:creationId xmlns:a16="http://schemas.microsoft.com/office/drawing/2014/main" id="{D1953A35-9300-9640-AEB4-5D5B6734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270" y="985283"/>
                <a:ext cx="7543800" cy="457200"/>
              </a:xfrm>
              <a:prstGeom prst="rect">
                <a:avLst/>
              </a:prstGeom>
              <a:blipFill>
                <a:blip r:embed="rId2"/>
                <a:stretch>
                  <a:fillRect l="-1176"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9BE3C28-6827-8E42-A283-CB34E3025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70" y="2992785"/>
                <a:ext cx="8387316" cy="106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推论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4</a:t>
                </a:r>
                <a:r>
                  <a:rPr lang="en-US" altLang="zh-CN" sz="2400" b="1" dirty="0">
                    <a:latin typeface="+mn-ea"/>
                    <a:ea typeface="+mn-ea"/>
                  </a:rPr>
                  <a:t>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任意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zh-CN" altLang="en-US" sz="2400" b="1" dirty="0">
                    <a:latin typeface="+mn-ea"/>
                    <a:ea typeface="+mn-ea"/>
                  </a:rPr>
                  <a:t>个</a:t>
                </a:r>
                <a:r>
                  <a:rPr lang="en-US" altLang="zh-CN" sz="2400" b="1" dirty="0">
                    <a:latin typeface="+mn-ea"/>
                    <a:ea typeface="+mn-ea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 </a:t>
                </a:r>
                <a:r>
                  <a:rPr lang="zh-CN" altLang="en-US" sz="2400" b="1" dirty="0">
                    <a:latin typeface="+mn-ea"/>
                    <a:ea typeface="+mn-ea"/>
                  </a:rPr>
                  <a:t>维向量</a:t>
                </a:r>
                <a:r>
                  <a:rPr lang="zh-CN" altLang="en-US" sz="2400" b="1" i="1" dirty="0">
                    <a:latin typeface="+mn-ea"/>
                    <a:ea typeface="+mn-ea"/>
                    <a:sym typeface="Symbol" pitchFamily="18" charset="2"/>
                  </a:rPr>
                  <a:t>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itchFamily="18" charset="2"/>
                  </a:rPr>
                  <a:t>1</a:t>
                </a:r>
                <a:r>
                  <a:rPr lang="en-US" altLang="zh-CN" sz="2400" b="1" dirty="0">
                    <a:latin typeface="+mn-ea"/>
                    <a:ea typeface="+mn-ea"/>
                    <a:sym typeface="Symbol" pitchFamily="18" charset="2"/>
                  </a:rPr>
                  <a:t>, </a:t>
                </a:r>
                <a:r>
                  <a:rPr lang="en-US" altLang="zh-CN" sz="2400" b="1" i="1" dirty="0">
                    <a:latin typeface="+mn-ea"/>
                    <a:ea typeface="+mn-ea"/>
                    <a:sym typeface="Symbol" pitchFamily="18" charset="2"/>
                  </a:rPr>
                  <a:t>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altLang="zh-CN" sz="2400" b="1" dirty="0">
                    <a:latin typeface="+mn-ea"/>
                    <a:ea typeface="+mn-ea"/>
                    <a:sym typeface="Symbol" pitchFamily="18" charset="2"/>
                  </a:rPr>
                  <a:t>, …, </a:t>
                </a:r>
                <a:r>
                  <a:rPr lang="en-US" altLang="zh-CN" sz="2400" b="1" i="1" dirty="0">
                    <a:latin typeface="+mn-ea"/>
                    <a:ea typeface="+mn-ea"/>
                    <a:sym typeface="Symbol" pitchFamily="18" charset="2"/>
                  </a:rPr>
                  <a:t>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itchFamily="18" charset="2"/>
                  </a:rPr>
                  <a:t>m</a:t>
                </a:r>
                <a:r>
                  <a:rPr lang="zh-CN" altLang="en-US" sz="2400" b="1" dirty="0">
                    <a:latin typeface="+mn-ea"/>
                    <a:ea typeface="+mn-ea"/>
                  </a:rPr>
                  <a:t>线性无关</a:t>
                </a:r>
                <a:r>
                  <a:rPr lang="zh-CN" altLang="en-US" sz="2400" b="1" dirty="0">
                    <a:latin typeface="+mn-ea"/>
                    <a:ea typeface="+mn-ea"/>
                    <a:sym typeface="Symbol" pitchFamily="18" charset="2"/>
                  </a:rPr>
                  <a:t>的充分必要条件是</a:t>
                </a:r>
                <a:r>
                  <a:rPr lang="en-US" altLang="zh-CN" sz="2400" b="1" i="1" dirty="0">
                    <a:latin typeface="+mn-ea"/>
                    <a:ea typeface="+mn-ea"/>
                  </a:rPr>
                  <a:t>A</a:t>
                </a:r>
                <a:r>
                  <a:rPr lang="en-US" altLang="zh-CN" sz="2400" b="1" dirty="0">
                    <a:latin typeface="+mn-ea"/>
                    <a:ea typeface="+mn-ea"/>
                  </a:rPr>
                  <a:t> =(</a:t>
                </a:r>
                <a:r>
                  <a:rPr lang="en-US" altLang="zh-CN" sz="2400" b="1" i="1" dirty="0">
                    <a:latin typeface="+mn-ea"/>
                    <a:ea typeface="+mn-ea"/>
                    <a:sym typeface="Symbol" pitchFamily="18" charset="2"/>
                  </a:rPr>
                  <a:t>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itchFamily="18" charset="2"/>
                  </a:rPr>
                  <a:t>1</a:t>
                </a:r>
                <a:r>
                  <a:rPr lang="en-US" altLang="zh-CN" sz="2400" b="1" dirty="0">
                    <a:latin typeface="+mn-ea"/>
                    <a:ea typeface="+mn-ea"/>
                    <a:sym typeface="Symbol" pitchFamily="18" charset="2"/>
                  </a:rPr>
                  <a:t>, </a:t>
                </a:r>
                <a:r>
                  <a:rPr lang="en-US" altLang="zh-CN" sz="2400" b="1" i="1" dirty="0">
                    <a:latin typeface="+mn-ea"/>
                    <a:ea typeface="+mn-ea"/>
                    <a:sym typeface="Symbol" pitchFamily="18" charset="2"/>
                  </a:rPr>
                  <a:t>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itchFamily="18" charset="2"/>
                  </a:rPr>
                  <a:t>2</a:t>
                </a:r>
                <a:r>
                  <a:rPr lang="en-US" altLang="zh-CN" sz="2400" b="1" dirty="0">
                    <a:latin typeface="+mn-ea"/>
                    <a:ea typeface="+mn-ea"/>
                    <a:sym typeface="Symbol" pitchFamily="18" charset="2"/>
                  </a:rPr>
                  <a:t>, …, </a:t>
                </a:r>
                <a:r>
                  <a:rPr lang="en-US" altLang="zh-CN" sz="2400" b="1" i="1" dirty="0">
                    <a:latin typeface="+mn-ea"/>
                    <a:ea typeface="+mn-ea"/>
                    <a:sym typeface="Symbol" pitchFamily="18" charset="2"/>
                  </a:rPr>
                  <a:t></a:t>
                </a:r>
                <a:r>
                  <a:rPr lang="en-US" altLang="zh-CN" sz="2400" b="1" i="1" baseline="-250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Symbol" pitchFamily="18" charset="2"/>
                  </a:rPr>
                  <a:t>m</a:t>
                </a:r>
                <a:r>
                  <a:rPr lang="en-US" altLang="zh-CN" sz="2400" b="1" dirty="0">
                    <a:latin typeface="+mn-ea"/>
                    <a:ea typeface="+mn-ea"/>
                  </a:rPr>
                  <a:t>)</a:t>
                </a:r>
                <a:r>
                  <a:rPr lang="zh-CN" altLang="en-US" sz="2400" b="1" dirty="0">
                    <a:latin typeface="+mn-ea"/>
                    <a:ea typeface="+mn-ea"/>
                  </a:rPr>
                  <a:t>的秩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9BE3C28-6827-8E42-A283-CB34E3025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0870" y="2992785"/>
                <a:ext cx="8387316" cy="1066800"/>
              </a:xfrm>
              <a:prstGeom prst="rect">
                <a:avLst/>
              </a:prstGeom>
              <a:blipFill>
                <a:blip r:embed="rId3"/>
                <a:stretch>
                  <a:fillRect l="-1059" b="-152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3">
            <a:extLst>
              <a:ext uri="{FF2B5EF4-FFF2-40B4-BE49-F238E27FC236}">
                <a16:creationId xmlns:a16="http://schemas.microsoft.com/office/drawing/2014/main" id="{2594E0A9-00F0-DD4F-BD33-94917504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70" y="4465394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几何意义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82DC6757-E783-0940-9014-BCD6C646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70" y="5074994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在</a:t>
            </a:r>
            <a:r>
              <a:rPr lang="en-US" altLang="zh-CN" sz="2400" b="1" dirty="0">
                <a:latin typeface="+mn-ea"/>
                <a:ea typeface="+mn-ea"/>
              </a:rPr>
              <a:t>R</a:t>
            </a:r>
            <a:r>
              <a:rPr lang="en-US" altLang="zh-CN" sz="2400" b="1" baseline="30000" dirty="0"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中， 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线性相关  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//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(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或共线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).</a:t>
            </a:r>
            <a:endParaRPr lang="en-US" altLang="zh-CN" sz="2400" b="1" baseline="-25000" dirty="0"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88D5AB24-9744-F145-A06A-95951C73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70" y="5684594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在</a:t>
            </a:r>
            <a:r>
              <a:rPr lang="en-US" altLang="zh-CN" sz="2400" b="1" dirty="0">
                <a:latin typeface="+mn-ea"/>
                <a:ea typeface="+mn-ea"/>
              </a:rPr>
              <a:t>R</a:t>
            </a:r>
            <a:r>
              <a:rPr lang="en-US" altLang="zh-CN" sz="2400" b="1" baseline="30000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中，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 </a:t>
            </a:r>
            <a:r>
              <a:rPr lang="zh-CN" altLang="en-US" sz="2400" b="1" baseline="-25000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3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线性相关  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 </a:t>
            </a:r>
            <a:r>
              <a:rPr lang="zh-CN" altLang="en-US" sz="2400" b="1" baseline="-25000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zh-CN" altLang="en-US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3 </a:t>
            </a:r>
            <a:r>
              <a:rPr lang="zh-CN" altLang="en-US" sz="2400" b="1" dirty="0">
                <a:latin typeface="+mn-ea"/>
                <a:ea typeface="+mn-ea"/>
                <a:sym typeface="Symbol" pitchFamily="18" charset="2"/>
              </a:rPr>
              <a:t>共面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.</a:t>
            </a:r>
            <a:endParaRPr lang="en-US" altLang="zh-CN" sz="2400" b="1" baseline="-25000" dirty="0">
              <a:latin typeface="+mn-ea"/>
              <a:ea typeface="+mn-ea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435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C49E928-3B28-5448-AC97-66ABB8D79979}"/>
              </a:ext>
            </a:extLst>
          </p:cNvPr>
          <p:cNvSpPr/>
          <p:nvPr/>
        </p:nvSpPr>
        <p:spPr>
          <a:xfrm>
            <a:off x="351630" y="125096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C83F6B7-7DB8-B44A-A3E4-011BF5CAABAC}"/>
              </a:ext>
            </a:extLst>
          </p:cNvPr>
          <p:cNvGrpSpPr>
            <a:grpSpLocks/>
          </p:cNvGrpSpPr>
          <p:nvPr/>
        </p:nvGrpSpPr>
        <p:grpSpPr bwMode="auto">
          <a:xfrm>
            <a:off x="352422" y="1250962"/>
            <a:ext cx="7994652" cy="1106488"/>
            <a:chOff x="-269" y="200"/>
            <a:chExt cx="5036" cy="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18">
                  <a:extLst>
                    <a:ext uri="{FF2B5EF4-FFF2-40B4-BE49-F238E27FC236}">
                      <a16:creationId xmlns:a16="http://schemas.microsoft.com/office/drawing/2014/main" id="{009EF203-012A-194B-95B0-1C9225E4A6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5" y="200"/>
                  <a:ext cx="4382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349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m</a:t>
                  </a:r>
                  <a:r>
                    <a:rPr lang="zh-CN" altLang="en-US" sz="2400" b="1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latin typeface="+mn-ea"/>
                      <a:ea typeface="+mn-ea"/>
                    </a:rPr>
                    <a:t>个 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</a:t>
                  </a:r>
                  <a:r>
                    <a:rPr lang="zh-CN" altLang="en-US" sz="2400" b="1" dirty="0">
                      <a:latin typeface="+mn-ea"/>
                      <a:ea typeface="+mn-ea"/>
                    </a:rPr>
                    <a:t> 维向量组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𝒊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,⋯,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zh-CN" altLang="en-US" sz="2400" b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" name="Text Box 18">
                  <a:extLst>
                    <a:ext uri="{FF2B5EF4-FFF2-40B4-BE49-F238E27FC236}">
                      <a16:creationId xmlns:a16="http://schemas.microsoft.com/office/drawing/2014/main" id="{009EF203-012A-194B-95B0-1C9225E4A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" y="200"/>
                  <a:ext cx="4382" cy="292"/>
                </a:xfrm>
                <a:prstGeom prst="rect">
                  <a:avLst/>
                </a:prstGeom>
                <a:blipFill>
                  <a:blip r:embed="rId2"/>
                  <a:stretch>
                    <a:fillRect l="-1275" t="-10811" b="-2702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49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8D1665C8-F2D7-8946-8BBE-33DF59ED4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69" y="605"/>
              <a:ext cx="97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线性无关，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5D1A371-FDAB-B348-BC45-777D2877C6BC}"/>
              </a:ext>
            </a:extLst>
          </p:cNvPr>
          <p:cNvSpPr txBox="1"/>
          <p:nvPr/>
        </p:nvSpPr>
        <p:spPr>
          <a:xfrm>
            <a:off x="2094615" y="1895785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则对应的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个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维向量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7ECBA4-4561-A04A-B643-FFA143EF8321}"/>
                  </a:ext>
                </a:extLst>
              </p:cNvPr>
              <p:cNvSpPr/>
              <p:nvPr/>
            </p:nvSpPr>
            <p:spPr>
              <a:xfrm>
                <a:off x="1341003" y="2536838"/>
                <a:ext cx="577683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D7ECBA4-4561-A04A-B643-FFA143EF8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003" y="2536838"/>
                <a:ext cx="5776838" cy="509178"/>
              </a:xfrm>
              <a:prstGeom prst="rect">
                <a:avLst/>
              </a:prstGeom>
              <a:blipFill>
                <a:blip r:embed="rId3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9">
            <a:extLst>
              <a:ext uri="{FF2B5EF4-FFF2-40B4-BE49-F238E27FC236}">
                <a16:creationId xmlns:a16="http://schemas.microsoft.com/office/drawing/2014/main" id="{65F0DBD4-9079-C94D-8286-84BA15C38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29" y="3225404"/>
            <a:ext cx="260422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也线性无关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12" name="Group 15">
            <a:extLst>
              <a:ext uri="{FF2B5EF4-FFF2-40B4-BE49-F238E27FC236}">
                <a16:creationId xmlns:a16="http://schemas.microsoft.com/office/drawing/2014/main" id="{23BF88CD-AA55-494A-BA37-F0100B27977B}"/>
              </a:ext>
            </a:extLst>
          </p:cNvPr>
          <p:cNvGrpSpPr>
            <a:grpSpLocks/>
          </p:cNvGrpSpPr>
          <p:nvPr/>
        </p:nvGrpSpPr>
        <p:grpSpPr bwMode="auto">
          <a:xfrm>
            <a:off x="352422" y="4095539"/>
            <a:ext cx="8451852" cy="1106488"/>
            <a:chOff x="-269" y="200"/>
            <a:chExt cx="5324" cy="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>
                  <a:extLst>
                    <a:ext uri="{FF2B5EF4-FFF2-40B4-BE49-F238E27FC236}">
                      <a16:creationId xmlns:a16="http://schemas.microsoft.com/office/drawing/2014/main" id="{F4EB2350-DE8B-0042-849C-7FEDE26256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5" y="200"/>
                  <a:ext cx="4670" cy="2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349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n</a:t>
                  </a:r>
                  <a:r>
                    <a:rPr lang="zh-CN" altLang="en-US" sz="2400" b="1" dirty="0">
                      <a:latin typeface="+mn-ea"/>
                      <a:ea typeface="+mn-ea"/>
                    </a:rPr>
                    <a:t> 维线性无关的向量组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a14:m>
                  <a:r>
                    <a:rPr lang="zh-CN" altLang="en-US" sz="2400" b="1" dirty="0">
                      <a:latin typeface="+mn-ea"/>
                      <a:ea typeface="+mn-ea"/>
                    </a:rPr>
                    <a:t> 添加 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r-n</a:t>
                  </a:r>
                  <a:r>
                    <a:rPr lang="zh-CN" altLang="en-US" sz="2400" b="1" i="1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Text Box 18">
                  <a:extLst>
                    <a:ext uri="{FF2B5EF4-FFF2-40B4-BE49-F238E27FC236}">
                      <a16:creationId xmlns:a16="http://schemas.microsoft.com/office/drawing/2014/main" id="{F4EB2350-DE8B-0042-849C-7FEDE2625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" y="200"/>
                  <a:ext cx="4670" cy="292"/>
                </a:xfrm>
                <a:prstGeom prst="rect">
                  <a:avLst/>
                </a:prstGeom>
                <a:blipFill>
                  <a:blip r:embed="rId4"/>
                  <a:stretch>
                    <a:fillRect l="-1197" t="-7895" r="-342" b="-289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4925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CE9233C6-2559-2042-89F4-A4419765D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69" y="605"/>
              <a:ext cx="532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个相应分量组成的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400" b="1" dirty="0">
                  <a:latin typeface="+mn-ea"/>
                </a:rPr>
                <a:t> </a:t>
              </a:r>
              <a:r>
                <a:rPr lang="zh-CN" altLang="en-US" sz="2400" b="1" dirty="0">
                  <a:latin typeface="+mn-ea"/>
                  <a:ea typeface="+mn-ea"/>
                </a:rPr>
                <a:t>维向量组仍线性无关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9B08FBF-7C1C-A94E-8E20-35501E83C1B5}"/>
              </a:ext>
            </a:extLst>
          </p:cNvPr>
          <p:cNvSpPr/>
          <p:nvPr/>
        </p:nvSpPr>
        <p:spPr>
          <a:xfrm>
            <a:off x="401274" y="4117503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5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244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81558"/>
              </p:ext>
            </p:extLst>
          </p:nvPr>
        </p:nvGraphicFramePr>
        <p:xfrm>
          <a:off x="848591" y="824194"/>
          <a:ext cx="69342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6" name="Document" r:id="rId3" imgW="3056400" imgH="457200" progId="Word.Document.8">
                  <p:embed/>
                </p:oleObj>
              </mc:Choice>
              <mc:Fallback>
                <p:oleObj name="Document" r:id="rId3" imgW="305640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91" y="824194"/>
                        <a:ext cx="69342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9936" y="855027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8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29936" y="1998370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39771"/>
              </p:ext>
            </p:extLst>
          </p:nvPr>
        </p:nvGraphicFramePr>
        <p:xfrm>
          <a:off x="1447800" y="1965738"/>
          <a:ext cx="3810000" cy="539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7" name="Document" r:id="rId5" imgW="1603440" imgH="228600" progId="Word.Document.8">
                  <p:embed/>
                </p:oleObj>
              </mc:Choice>
              <mc:Fallback>
                <p:oleObj name="Document" r:id="rId5" imgW="160344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65738"/>
                        <a:ext cx="3810000" cy="539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937627"/>
              </p:ext>
            </p:extLst>
          </p:nvPr>
        </p:nvGraphicFramePr>
        <p:xfrm>
          <a:off x="1219200" y="2576513"/>
          <a:ext cx="6705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8" name="Document" r:id="rId7" imgW="2637713" imgH="243195" progId="Word.Document.8">
                  <p:embed/>
                </p:oleObj>
              </mc:Choice>
              <mc:Fallback>
                <p:oleObj name="Document" r:id="rId7" imgW="2637713" imgH="2431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76513"/>
                        <a:ext cx="6705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862144"/>
              </p:ext>
            </p:extLst>
          </p:nvPr>
        </p:nvGraphicFramePr>
        <p:xfrm>
          <a:off x="758825" y="3262313"/>
          <a:ext cx="71485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9" name="Document" r:id="rId9" imgW="2900636" imgH="231589" progId="Word.Document.8">
                  <p:embed/>
                </p:oleObj>
              </mc:Choice>
              <mc:Fallback>
                <p:oleObj name="Document" r:id="rId9" imgW="2900636" imgH="231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262313"/>
                        <a:ext cx="71485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572464"/>
              </p:ext>
            </p:extLst>
          </p:nvPr>
        </p:nvGraphicFramePr>
        <p:xfrm>
          <a:off x="758825" y="3916105"/>
          <a:ext cx="4256567" cy="545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0" name="Document" r:id="rId11" imgW="1832760" imgH="228600" progId="Word.Document.8">
                  <p:embed/>
                </p:oleObj>
              </mc:Choice>
              <mc:Fallback>
                <p:oleObj name="Document" r:id="rId11" imgW="183276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916105"/>
                        <a:ext cx="4256567" cy="545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919730"/>
              </p:ext>
            </p:extLst>
          </p:nvPr>
        </p:nvGraphicFramePr>
        <p:xfrm>
          <a:off x="1871330" y="4568362"/>
          <a:ext cx="1930237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1" name="Equation" r:id="rId13" imgW="850680" imgH="711000" progId="Equation.3">
                  <p:embed/>
                </p:oleObj>
              </mc:Choice>
              <mc:Fallback>
                <p:oleObj name="Equation" r:id="rId13" imgW="8506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30" y="4568362"/>
                        <a:ext cx="1930237" cy="1614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223397"/>
              </p:ext>
            </p:extLst>
          </p:nvPr>
        </p:nvGraphicFramePr>
        <p:xfrm>
          <a:off x="4343400" y="4938713"/>
          <a:ext cx="3352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2" name="Document" r:id="rId15" imgW="1540440" imgH="228600" progId="Word.Document.8">
                  <p:embed/>
                </p:oleObj>
              </mc:Choice>
              <mc:Fallback>
                <p:oleObj name="Document" r:id="rId15" imgW="154044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38713"/>
                        <a:ext cx="3352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43344"/>
              </p:ext>
            </p:extLst>
          </p:nvPr>
        </p:nvGraphicFramePr>
        <p:xfrm>
          <a:off x="757714" y="6182850"/>
          <a:ext cx="6056645" cy="550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53" name="Document" r:id="rId17" imgW="2748240" imgH="234720" progId="Word.Document.8">
                  <p:embed/>
                </p:oleObj>
              </mc:Choice>
              <mc:Fallback>
                <p:oleObj name="Document" r:id="rId17" imgW="2748240" imgH="234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14" y="6182850"/>
                        <a:ext cx="6056645" cy="550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0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963386"/>
              </p:ext>
            </p:extLst>
          </p:nvPr>
        </p:nvGraphicFramePr>
        <p:xfrm>
          <a:off x="309563" y="731549"/>
          <a:ext cx="8605837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1" name="Document" r:id="rId3" imgW="3650760" imgH="457200" progId="Word.Document.8">
                  <p:embed/>
                </p:oleObj>
              </mc:Choice>
              <mc:Fallback>
                <p:oleObj name="Document" r:id="rId3" imgW="365076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731549"/>
                        <a:ext cx="8605837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05996" y="756385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9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2022186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6745" y="2285705"/>
            <a:ext cx="20284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用矩阵形式，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092985"/>
              </p:ext>
            </p:extLst>
          </p:nvPr>
        </p:nvGraphicFramePr>
        <p:xfrm>
          <a:off x="5099772" y="4554970"/>
          <a:ext cx="33480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2" name="Document" r:id="rId5" imgW="1355040" imgH="711360" progId="Word.Document.8">
                  <p:embed/>
                </p:oleObj>
              </mc:Choice>
              <mc:Fallback>
                <p:oleObj name="Document" r:id="rId5" imgW="1355040" imgH="71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772" y="4554970"/>
                        <a:ext cx="334803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91688"/>
              </p:ext>
            </p:extLst>
          </p:nvPr>
        </p:nvGraphicFramePr>
        <p:xfrm>
          <a:off x="976745" y="4543714"/>
          <a:ext cx="43434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3" name="Document" r:id="rId7" imgW="1779840" imgH="711360" progId="Word.Document.8">
                  <p:embed/>
                </p:oleObj>
              </mc:Choice>
              <mc:Fallback>
                <p:oleObj name="Document" r:id="rId7" imgW="1779840" imgH="711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45" y="4543714"/>
                        <a:ext cx="434340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22061"/>
              </p:ext>
            </p:extLst>
          </p:nvPr>
        </p:nvGraphicFramePr>
        <p:xfrm>
          <a:off x="1222421" y="2733765"/>
          <a:ext cx="484505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4" name="Equation" r:id="rId9" imgW="1981080" imgH="711000" progId="Equation.3">
                  <p:embed/>
                </p:oleObj>
              </mc:Choice>
              <mc:Fallback>
                <p:oleObj name="Equation" r:id="rId9" imgW="1981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421" y="2733765"/>
                        <a:ext cx="4845050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714875"/>
              </p:ext>
            </p:extLst>
          </p:nvPr>
        </p:nvGraphicFramePr>
        <p:xfrm>
          <a:off x="5663045" y="1654028"/>
          <a:ext cx="29718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5" r:id="rId11" imgW="1231366" imgH="710891" progId="Equation.3">
                  <p:embed/>
                </p:oleObj>
              </mc:Choice>
              <mc:Fallback>
                <p:oleObj r:id="rId11" imgW="1231366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045" y="1654028"/>
                        <a:ext cx="29718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315873"/>
              </p:ext>
            </p:extLst>
          </p:nvPr>
        </p:nvGraphicFramePr>
        <p:xfrm>
          <a:off x="2895599" y="2246959"/>
          <a:ext cx="28194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6" r:id="rId13" imgW="1193800" imgH="228600" progId="Equation.3">
                  <p:embed/>
                </p:oleObj>
              </mc:Choice>
              <mc:Fallback>
                <p:oleObj r:id="rId13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246959"/>
                        <a:ext cx="2819400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640077"/>
              </p:ext>
            </p:extLst>
          </p:nvPr>
        </p:nvGraphicFramePr>
        <p:xfrm>
          <a:off x="3612330" y="2785719"/>
          <a:ext cx="325438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7" name="Equation" r:id="rId15" imgW="126720" imgH="672840" progId="Equation.3">
                  <p:embed/>
                </p:oleObj>
              </mc:Choice>
              <mc:Fallback>
                <p:oleObj name="Equation" r:id="rId15" imgW="12672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2330" y="2785719"/>
                        <a:ext cx="325438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4667"/>
              </p:ext>
            </p:extLst>
          </p:nvPr>
        </p:nvGraphicFramePr>
        <p:xfrm>
          <a:off x="4145730" y="2785719"/>
          <a:ext cx="325438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8" name="Equation" r:id="rId17" imgW="126720" imgH="672840" progId="Equation.3">
                  <p:embed/>
                </p:oleObj>
              </mc:Choice>
              <mc:Fallback>
                <p:oleObj name="Equation" r:id="rId17" imgW="12672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730" y="2785719"/>
                        <a:ext cx="325438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268284"/>
              </p:ext>
            </p:extLst>
          </p:nvPr>
        </p:nvGraphicFramePr>
        <p:xfrm>
          <a:off x="4679130" y="2785719"/>
          <a:ext cx="325438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49" name="Equation" r:id="rId19" imgW="126720" imgH="672840" progId="Equation.3">
                  <p:embed/>
                </p:oleObj>
              </mc:Choice>
              <mc:Fallback>
                <p:oleObj name="Equation" r:id="rId19" imgW="12672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130" y="2785719"/>
                        <a:ext cx="325438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436087"/>
              </p:ext>
            </p:extLst>
          </p:nvPr>
        </p:nvGraphicFramePr>
        <p:xfrm>
          <a:off x="571500" y="6275387"/>
          <a:ext cx="3962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50" name="Document" r:id="rId21" imgW="1533525" imgH="228600" progId="Word.Document.8">
                  <p:embed/>
                </p:oleObj>
              </mc:Choice>
              <mc:Fallback>
                <p:oleObj name="Document" r:id="rId21" imgW="1533525" imgH="228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275387"/>
                        <a:ext cx="3962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853509"/>
              </p:ext>
            </p:extLst>
          </p:nvPr>
        </p:nvGraphicFramePr>
        <p:xfrm>
          <a:off x="4582390" y="6261100"/>
          <a:ext cx="4191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51" name="Document" r:id="rId23" imgW="1809750" imgH="238125" progId="Word.Document.8">
                  <p:embed/>
                </p:oleObj>
              </mc:Choice>
              <mc:Fallback>
                <p:oleObj name="Document" r:id="rId23" imgW="1809750" imgH="23812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390" y="6261100"/>
                        <a:ext cx="4191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521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23850" y="780628"/>
            <a:ext cx="115093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另证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971488"/>
              </p:ext>
            </p:extLst>
          </p:nvPr>
        </p:nvGraphicFramePr>
        <p:xfrm>
          <a:off x="1846841" y="911965"/>
          <a:ext cx="4988558" cy="16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1" name="Equation" r:id="rId3" imgW="2145960" imgH="711000" progId="Equation.DSMT4">
                  <p:embed/>
                </p:oleObj>
              </mc:Choice>
              <mc:Fallback>
                <p:oleObj name="Equation" r:id="rId3" imgW="21459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841" y="911965"/>
                        <a:ext cx="4988558" cy="1653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33375" y="2626889"/>
            <a:ext cx="6192838" cy="463550"/>
            <a:chOff x="301" y="1292"/>
            <a:chExt cx="3901" cy="292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301" y="1292"/>
              <a:ext cx="390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由于                     是列满秩矩阵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故</a:t>
              </a:r>
            </a:p>
          </p:txBody>
        </p:sp>
        <p:graphicFrame>
          <p:nvGraphicFramePr>
            <p:cNvPr id="15" name="Object 6"/>
            <p:cNvGraphicFramePr>
              <a:graphicFrameLocks noChangeAspect="1"/>
            </p:cNvGraphicFramePr>
            <p:nvPr/>
          </p:nvGraphicFramePr>
          <p:xfrm>
            <a:off x="826" y="1298"/>
            <a:ext cx="10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42" name="公式" r:id="rId5" imgW="1676160" imgH="431640" progId="Equation.3">
                    <p:embed/>
                  </p:oleObj>
                </mc:Choice>
                <mc:Fallback>
                  <p:oleObj name="公式" r:id="rId5" imgW="16761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1298"/>
                          <a:ext cx="105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937124"/>
              </p:ext>
            </p:extLst>
          </p:nvPr>
        </p:nvGraphicFramePr>
        <p:xfrm>
          <a:off x="2112963" y="3274725"/>
          <a:ext cx="418623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3" name="Equation" r:id="rId7" imgW="1993680" imgH="736560" progId="Equation.DSMT4">
                  <p:embed/>
                </p:oleObj>
              </mc:Choice>
              <mc:Fallback>
                <p:oleObj name="Equation" r:id="rId7" imgW="19936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3274725"/>
                        <a:ext cx="4186237" cy="1546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2699544" y="5137594"/>
            <a:ext cx="3398838" cy="503238"/>
            <a:chOff x="249" y="3022"/>
            <a:chExt cx="2141" cy="317"/>
          </a:xfrm>
        </p:grpSpPr>
        <p:graphicFrame>
          <p:nvGraphicFramePr>
            <p:cNvPr id="18" name="Object 9"/>
            <p:cNvGraphicFramePr>
              <a:graphicFrameLocks noChangeAspect="1"/>
            </p:cNvGraphicFramePr>
            <p:nvPr/>
          </p:nvGraphicFramePr>
          <p:xfrm>
            <a:off x="249" y="3067"/>
            <a:ext cx="9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244" name="公式" r:id="rId9" imgW="1460160" imgH="431640" progId="Equation.3">
                    <p:embed/>
                  </p:oleObj>
                </mc:Choice>
                <mc:Fallback>
                  <p:oleObj name="公式" r:id="rId9" imgW="14601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067"/>
                          <a:ext cx="9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211" y="3022"/>
              <a:ext cx="117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线性无关</a:t>
              </a:r>
            </a:p>
          </p:txBody>
        </p:sp>
      </p:grp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107844"/>
              </p:ext>
            </p:extLst>
          </p:nvPr>
        </p:nvGraphicFramePr>
        <p:xfrm>
          <a:off x="6299200" y="3861140"/>
          <a:ext cx="519579" cy="37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5" name="Equation" r:id="rId11" imgW="203040" imgH="177480" progId="Equation.DSMT4">
                  <p:embed/>
                </p:oleObj>
              </mc:Choice>
              <mc:Fallback>
                <p:oleObj name="Equation" r:id="rId11" imgW="2030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99200" y="3861140"/>
                        <a:ext cx="519579" cy="373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3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90664" y="1493690"/>
            <a:ext cx="845646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(1) “</a:t>
            </a:r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部分相关</a:t>
            </a:r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,</a:t>
            </a:r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  则整体相关</a:t>
            </a:r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.</a:t>
            </a:r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  反之整体无关，则部分无关</a:t>
            </a:r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”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699058"/>
              </p:ext>
            </p:extLst>
          </p:nvPr>
        </p:nvGraphicFramePr>
        <p:xfrm>
          <a:off x="2051050" y="2149623"/>
          <a:ext cx="411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08" name="公式" r:id="rId3" imgW="4114800" imgH="1511280" progId="Equation.3">
                  <p:embed/>
                </p:oleObj>
              </mc:Choice>
              <mc:Fallback>
                <p:oleObj name="公式" r:id="rId3" imgW="411480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149623"/>
                        <a:ext cx="4114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79388" y="3933969"/>
            <a:ext cx="7272337" cy="463550"/>
            <a:chOff x="249" y="2296"/>
            <a:chExt cx="4581" cy="292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49" y="2296"/>
              <a:ext cx="458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观察知               相关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从而                  相关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8158050"/>
                </p:ext>
              </p:extLst>
            </p:nvPr>
          </p:nvGraphicFramePr>
          <p:xfrm>
            <a:off x="1001" y="2310"/>
            <a:ext cx="5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09" name="公式" r:id="rId5" imgW="901440" imgH="419040" progId="Equation.3">
                    <p:embed/>
                  </p:oleObj>
                </mc:Choice>
                <mc:Fallback>
                  <p:oleObj name="公式" r:id="rId5" imgW="901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2310"/>
                          <a:ext cx="56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416604"/>
                </p:ext>
              </p:extLst>
            </p:nvPr>
          </p:nvGraphicFramePr>
          <p:xfrm>
            <a:off x="2630" y="2316"/>
            <a:ext cx="9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10" name="公式" r:id="rId7" imgW="1434960" imgH="431640" progId="Equation.3">
                    <p:embed/>
                  </p:oleObj>
                </mc:Choice>
                <mc:Fallback>
                  <p:oleObj name="公式" r:id="rId7" imgW="1434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" y="2316"/>
                          <a:ext cx="9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96851" y="4781693"/>
            <a:ext cx="8848726" cy="492125"/>
            <a:chOff x="170" y="2513"/>
            <a:chExt cx="5574" cy="310"/>
          </a:xfrm>
        </p:grpSpPr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1633245"/>
                </p:ext>
              </p:extLst>
            </p:nvPr>
          </p:nvGraphicFramePr>
          <p:xfrm>
            <a:off x="457" y="2533"/>
            <a:ext cx="15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11" name="公式" r:id="rId9" imgW="2425680" imgH="431640" progId="Equation.3">
                    <p:embed/>
                  </p:oleObj>
                </mc:Choice>
                <mc:Fallback>
                  <p:oleObj name="公式" r:id="rId9" imgW="24256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2533"/>
                          <a:ext cx="152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6325125"/>
                </p:ext>
              </p:extLst>
            </p:nvPr>
          </p:nvGraphicFramePr>
          <p:xfrm>
            <a:off x="3037" y="2551"/>
            <a:ext cx="20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412" name="公式" r:id="rId11" imgW="3288960" imgH="431640" progId="Equation.3">
                    <p:embed/>
                  </p:oleObj>
                </mc:Choice>
                <mc:Fallback>
                  <p:oleObj name="公式" r:id="rId11" imgW="32889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7" y="2551"/>
                          <a:ext cx="207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70" y="2513"/>
              <a:ext cx="36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设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985" y="2523"/>
              <a:ext cx="1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相关，要证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5109" y="2523"/>
              <a:ext cx="6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相关</a:t>
              </a:r>
              <a:r>
                <a:rPr lang="en-US" altLang="zh-CN" sz="2400" b="1">
                  <a:latin typeface="+mn-ea"/>
                  <a:ea typeface="+mn-ea"/>
                </a:rPr>
                <a:t>.</a:t>
              </a:r>
            </a:p>
          </p:txBody>
        </p:sp>
      </p:grpSp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65498"/>
              </p:ext>
            </p:extLst>
          </p:nvPr>
        </p:nvGraphicFramePr>
        <p:xfrm>
          <a:off x="2221344" y="5581362"/>
          <a:ext cx="4580059" cy="4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13" name="Equation" r:id="rId13" imgW="2197080" imgH="228600" progId="Equation.DSMT4">
                  <p:embed/>
                </p:oleObj>
              </mc:Choice>
              <mc:Fallback>
                <p:oleObj name="Equation" r:id="rId13" imgW="2197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344" y="5581362"/>
                        <a:ext cx="4580059" cy="47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0664" y="911668"/>
            <a:ext cx="49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小结：  以下为常用结论，要牢记！</a:t>
            </a:r>
          </a:p>
        </p:txBody>
      </p:sp>
      <p:sp>
        <p:nvSpPr>
          <p:cNvPr id="1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圆角矩形标注 32">
            <a:extLst>
              <a:ext uri="{FF2B5EF4-FFF2-40B4-BE49-F238E27FC236}">
                <a16:creationId xmlns:a16="http://schemas.microsoft.com/office/drawing/2014/main" id="{A91D522D-6D90-9A46-B2FC-5E03E316D6AB}"/>
              </a:ext>
            </a:extLst>
          </p:cNvPr>
          <p:cNvSpPr/>
          <p:nvPr/>
        </p:nvSpPr>
        <p:spPr>
          <a:xfrm>
            <a:off x="1254642" y="2062715"/>
            <a:ext cx="864070" cy="447251"/>
          </a:xfrm>
          <a:prstGeom prst="wedgeRoundRectCallout">
            <a:avLst>
              <a:gd name="adj1" fmla="val 29191"/>
              <a:gd name="adj2" fmla="val -7445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定理</a:t>
            </a:r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91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0824" y="1456604"/>
            <a:ext cx="889317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(2) “</a:t>
            </a:r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短的无关</a:t>
            </a:r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则长的也无关</a:t>
            </a:r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.  </a:t>
            </a:r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反之长的相关</a:t>
            </a:r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,  </a:t>
            </a:r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则短的也相关</a:t>
            </a:r>
            <a:r>
              <a:rPr lang="en-US" altLang="zh-CN" sz="2400" b="1" dirty="0">
                <a:solidFill>
                  <a:srgbClr val="2245F3"/>
                </a:solidFill>
                <a:latin typeface="+mn-ea"/>
              </a:rPr>
              <a:t>”</a:t>
            </a:r>
            <a:endParaRPr lang="en-US" altLang="zh-CN" sz="2400" b="1" dirty="0">
              <a:solidFill>
                <a:srgbClr val="2245F3"/>
              </a:solidFill>
              <a:latin typeface="+mn-ea"/>
              <a:ea typeface="+mn-ea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47813" y="2306494"/>
            <a:ext cx="5473700" cy="977900"/>
            <a:chOff x="1020" y="709"/>
            <a:chExt cx="3448" cy="616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020" y="709"/>
            <a:ext cx="17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54" name="公式" r:id="rId3" imgW="2755800" imgH="977760" progId="Equation.3">
                    <p:embed/>
                  </p:oleObj>
                </mc:Choice>
                <mc:Fallback>
                  <p:oleObj name="公式" r:id="rId3" imgW="2755800" imgH="977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709"/>
                          <a:ext cx="17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880" y="845"/>
              <a:ext cx="15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是无关的</a:t>
              </a:r>
              <a:r>
                <a:rPr lang="en-US" altLang="zh-CN" sz="2400" b="1">
                  <a:latin typeface="+mn-ea"/>
                  <a:ea typeface="+mn-ea"/>
                </a:rPr>
                <a:t>.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682750" y="3648365"/>
            <a:ext cx="5338763" cy="2484438"/>
            <a:chOff x="1060" y="1605"/>
            <a:chExt cx="3363" cy="1565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2205165"/>
                </p:ext>
              </p:extLst>
            </p:nvPr>
          </p:nvGraphicFramePr>
          <p:xfrm>
            <a:off x="1060" y="1605"/>
            <a:ext cx="1683" cy="1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55" name="Equation" r:id="rId5" imgW="1257120" imgH="1168200" progId="Equation.DSMT4">
                    <p:embed/>
                  </p:oleObj>
                </mc:Choice>
                <mc:Fallback>
                  <p:oleObj name="Equation" r:id="rId5" imgW="1257120" imgH="1168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1605"/>
                          <a:ext cx="1683" cy="1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835" y="2241"/>
              <a:ext cx="15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也是无关的</a:t>
              </a:r>
              <a:r>
                <a:rPr lang="en-US" altLang="zh-CN" sz="2400" b="1"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1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圆角矩形标注 15">
            <a:extLst>
              <a:ext uri="{FF2B5EF4-FFF2-40B4-BE49-F238E27FC236}">
                <a16:creationId xmlns:a16="http://schemas.microsoft.com/office/drawing/2014/main" id="{0E99920A-A90B-6E4D-8B6B-ACED551B2138}"/>
              </a:ext>
            </a:extLst>
          </p:cNvPr>
          <p:cNvSpPr/>
          <p:nvPr/>
        </p:nvSpPr>
        <p:spPr>
          <a:xfrm>
            <a:off x="918928" y="2082868"/>
            <a:ext cx="864070" cy="447251"/>
          </a:xfrm>
          <a:prstGeom prst="wedgeRoundRectCallout">
            <a:avLst>
              <a:gd name="adj1" fmla="val 29191"/>
              <a:gd name="adj2" fmla="val -7445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定理</a:t>
            </a:r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0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0332" y="1176156"/>
            <a:ext cx="50419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rgbClr val="2245F3"/>
                </a:solidFill>
                <a:latin typeface="+mn-ea"/>
                <a:ea typeface="+mn-ea"/>
              </a:rPr>
              <a:t>(3) “</a:t>
            </a:r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个数大于维数必相关”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140280"/>
              </p:ext>
            </p:extLst>
          </p:nvPr>
        </p:nvGraphicFramePr>
        <p:xfrm>
          <a:off x="2314574" y="1856221"/>
          <a:ext cx="3459307" cy="153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1" name="Equation" r:id="rId3" imgW="1600200" imgH="711000" progId="Equation.DSMT4">
                  <p:embed/>
                </p:oleObj>
              </mc:Choice>
              <mc:Fallback>
                <p:oleObj name="Equation" r:id="rId3" imgW="1600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4" y="1856221"/>
                        <a:ext cx="3459307" cy="1537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30332" y="3506942"/>
            <a:ext cx="55435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的列组是 </a:t>
            </a:r>
            <a:r>
              <a:rPr lang="en-US" altLang="zh-CN" sz="2400" b="1" dirty="0">
                <a:latin typeface="+mn-ea"/>
                <a:ea typeface="+mn-ea"/>
              </a:rPr>
              <a:t>4 </a:t>
            </a:r>
            <a:r>
              <a:rPr lang="zh-CN" altLang="en-US" sz="2400" b="1" dirty="0">
                <a:latin typeface="+mn-ea"/>
                <a:ea typeface="+mn-ea"/>
              </a:rPr>
              <a:t>个 </a:t>
            </a:r>
            <a:r>
              <a:rPr lang="en-US" altLang="zh-CN" sz="2400" b="1" dirty="0">
                <a:latin typeface="+mn-ea"/>
                <a:ea typeface="+mn-ea"/>
              </a:rPr>
              <a:t>3 </a:t>
            </a:r>
            <a:r>
              <a:rPr lang="zh-CN" altLang="en-US" sz="2400" b="1" dirty="0">
                <a:latin typeface="+mn-ea"/>
                <a:ea typeface="+mn-ea"/>
              </a:rPr>
              <a:t>维向量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必相关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78032" y="4227670"/>
            <a:ext cx="7415213" cy="534988"/>
            <a:chOff x="612" y="2024"/>
            <a:chExt cx="4671" cy="337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954" y="2069"/>
            <a:ext cx="1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92" name="公式" r:id="rId5" imgW="1904760" imgH="431640" progId="Equation.3">
                    <p:embed/>
                  </p:oleObj>
                </mc:Choice>
                <mc:Fallback>
                  <p:oleObj name="公式" r:id="rId5" imgW="19047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4" y="2069"/>
                          <a:ext cx="1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612" y="2024"/>
              <a:ext cx="45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设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54" y="2069"/>
              <a:ext cx="312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要证 </a:t>
              </a:r>
              <a:r>
                <a:rPr lang="en-US" altLang="zh-CN" sz="2400" b="1" i="1">
                  <a:latin typeface="+mn-ea"/>
                  <a:ea typeface="+mn-ea"/>
                </a:rPr>
                <a:t>A </a:t>
              </a:r>
              <a:r>
                <a:rPr lang="zh-CN" altLang="en-US" sz="2400" b="1">
                  <a:latin typeface="+mn-ea"/>
                  <a:ea typeface="+mn-ea"/>
                </a:rPr>
                <a:t>的列组线性相关</a:t>
              </a:r>
              <a:r>
                <a:rPr lang="en-US" altLang="zh-CN" sz="2400" b="1">
                  <a:latin typeface="+mn-ea"/>
                  <a:ea typeface="+mn-ea"/>
                </a:rPr>
                <a:t>.</a:t>
              </a: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50049"/>
              </p:ext>
            </p:extLst>
          </p:nvPr>
        </p:nvGraphicFramePr>
        <p:xfrm>
          <a:off x="2881312" y="5123005"/>
          <a:ext cx="2043860" cy="48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3"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2" y="5123005"/>
                        <a:ext cx="2043860" cy="488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圆角矩形标注 16">
            <a:extLst>
              <a:ext uri="{FF2B5EF4-FFF2-40B4-BE49-F238E27FC236}">
                <a16:creationId xmlns:a16="http://schemas.microsoft.com/office/drawing/2014/main" id="{A31B32A0-A842-014D-A16D-695402A288BA}"/>
              </a:ext>
            </a:extLst>
          </p:cNvPr>
          <p:cNvSpPr/>
          <p:nvPr/>
        </p:nvSpPr>
        <p:spPr>
          <a:xfrm>
            <a:off x="880961" y="1907644"/>
            <a:ext cx="969104" cy="702862"/>
          </a:xfrm>
          <a:prstGeom prst="wedgeRoundRectCallout">
            <a:avLst>
              <a:gd name="adj1" fmla="val 29191"/>
              <a:gd name="adj2" fmla="val -7445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定理</a:t>
            </a:r>
            <a:r>
              <a:rPr kumimoji="1" lang="en-US" altLang="zh-CN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推论</a:t>
            </a:r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1B71151-AE99-F24F-8BF4-839E85087A7E}"/>
              </a:ext>
            </a:extLst>
          </p:cNvPr>
          <p:cNvGrpSpPr/>
          <p:nvPr/>
        </p:nvGrpSpPr>
        <p:grpSpPr>
          <a:xfrm>
            <a:off x="5011323" y="5135125"/>
            <a:ext cx="2860076" cy="463846"/>
            <a:chOff x="4678326" y="5071717"/>
            <a:chExt cx="2860076" cy="463846"/>
          </a:xfrm>
        </p:grpSpPr>
        <p:sp>
          <p:nvSpPr>
            <p:cNvPr id="19" name="Text Box 59">
              <a:extLst>
                <a:ext uri="{FF2B5EF4-FFF2-40B4-BE49-F238E27FC236}">
                  <a16:creationId xmlns:a16="http://schemas.microsoft.com/office/drawing/2014/main" id="{1039FBEB-5F0B-E243-8524-C2995F886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752" y="5071717"/>
              <a:ext cx="2406650" cy="463846"/>
            </a:xfrm>
            <a:prstGeom prst="rect">
              <a:avLst/>
            </a:prstGeom>
            <a:noFill/>
            <a:ln w="349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 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: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向量个数</a:t>
              </a: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125EA7DC-9D31-DA43-81CE-71ADF6E6B7A4}"/>
                </a:ext>
              </a:extLst>
            </p:cNvPr>
            <p:cNvCxnSpPr>
              <a:stCxn id="19" idx="1"/>
            </p:cNvCxnSpPr>
            <p:nvPr/>
          </p:nvCxnSpPr>
          <p:spPr>
            <a:xfrm flipH="1">
              <a:off x="4678326" y="5303640"/>
              <a:ext cx="45342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3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Group 46"/>
          <p:cNvGrpSpPr>
            <a:grpSpLocks/>
          </p:cNvGrpSpPr>
          <p:nvPr/>
        </p:nvGrpSpPr>
        <p:grpSpPr bwMode="auto">
          <a:xfrm>
            <a:off x="1198562" y="1715366"/>
            <a:ext cx="6192837" cy="463550"/>
            <a:chOff x="793" y="210"/>
            <a:chExt cx="3901" cy="292"/>
          </a:xfrm>
        </p:grpSpPr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793" y="210"/>
              <a:ext cx="390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对于向量组                             </a:t>
              </a:r>
              <a:r>
                <a:rPr lang="en-US" altLang="zh-CN" sz="2400" b="1" dirty="0">
                  <a:latin typeface="+mn-ea"/>
                  <a:ea typeface="+mn-ea"/>
                </a:rPr>
                <a:t>,  </a:t>
              </a:r>
              <a:r>
                <a:rPr lang="zh-CN" altLang="en-US" sz="2400" b="1" dirty="0">
                  <a:latin typeface="+mn-ea"/>
                  <a:ea typeface="+mn-ea"/>
                </a:rPr>
                <a:t>表达式</a:t>
              </a:r>
            </a:p>
          </p:txBody>
        </p:sp>
        <p:graphicFrame>
          <p:nvGraphicFramePr>
            <p:cNvPr id="51" name="Object 25"/>
            <p:cNvGraphicFramePr>
              <a:graphicFrameLocks noChangeAspect="1"/>
            </p:cNvGraphicFramePr>
            <p:nvPr/>
          </p:nvGraphicFramePr>
          <p:xfrm>
            <a:off x="1837" y="226"/>
            <a:ext cx="158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40" name="公式" r:id="rId3" imgW="2501640" imgH="431640" progId="Equation.3">
                    <p:embed/>
                  </p:oleObj>
                </mc:Choice>
                <mc:Fallback>
                  <p:oleObj name="公式" r:id="rId3" imgW="2501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26"/>
                          <a:ext cx="158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585348"/>
              </p:ext>
            </p:extLst>
          </p:nvPr>
        </p:nvGraphicFramePr>
        <p:xfrm>
          <a:off x="1847849" y="2578966"/>
          <a:ext cx="502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1" name="公式" r:id="rId5" imgW="5029200" imgH="431640" progId="Equation.3">
                  <p:embed/>
                </p:oleObj>
              </mc:Choice>
              <mc:Fallback>
                <p:oleObj name="公式" r:id="rId5" imgW="5029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49" y="2578966"/>
                        <a:ext cx="5029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15657"/>
              </p:ext>
            </p:extLst>
          </p:nvPr>
        </p:nvGraphicFramePr>
        <p:xfrm>
          <a:off x="1703387" y="4666529"/>
          <a:ext cx="571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42" name="公式" r:id="rId7" imgW="5715000" imgH="431640" progId="Equation.3">
                  <p:embed/>
                </p:oleObj>
              </mc:Choice>
              <mc:Fallback>
                <p:oleObj name="公式" r:id="rId7" imgW="5715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7" y="4666529"/>
                        <a:ext cx="5715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47"/>
          <p:cNvGrpSpPr>
            <a:grpSpLocks/>
          </p:cNvGrpSpPr>
          <p:nvPr/>
        </p:nvGrpSpPr>
        <p:grpSpPr bwMode="auto">
          <a:xfrm>
            <a:off x="190499" y="3226666"/>
            <a:ext cx="8713788" cy="1136650"/>
            <a:chOff x="158" y="1207"/>
            <a:chExt cx="5489" cy="716"/>
          </a:xfrm>
        </p:grpSpPr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158" y="1207"/>
              <a:ext cx="5489" cy="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400" b="1" dirty="0">
                  <a:latin typeface="+mn-ea"/>
                  <a:ea typeface="+mn-ea"/>
                </a:rPr>
                <a:t>称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为</a:t>
              </a:r>
              <a:r>
                <a:rPr lang="zh-CN" altLang="en-US" sz="2400" b="1" dirty="0">
                  <a:latin typeface="+mn-ea"/>
                  <a:ea typeface="+mn-ea"/>
                </a:rPr>
                <a:t>向量组 </a:t>
              </a:r>
              <a:r>
                <a:rPr lang="en-US" altLang="zh-CN" sz="2400" b="1" i="1" dirty="0">
                  <a:latin typeface="+mn-ea"/>
                  <a:ea typeface="+mn-ea"/>
                </a:rPr>
                <a:t>A </a:t>
              </a:r>
              <a:r>
                <a:rPr lang="zh-CN" altLang="en-US" sz="2400" b="1" dirty="0">
                  <a:latin typeface="+mn-ea"/>
                  <a:ea typeface="+mn-ea"/>
                </a:rPr>
                <a:t>的一个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线性组合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r>
                <a:rPr lang="zh-CN" altLang="en-US" sz="2400" b="1" dirty="0">
                  <a:latin typeface="+mn-ea"/>
                  <a:ea typeface="+mn-ea"/>
                </a:rPr>
                <a:t>  又如果 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为</a:t>
              </a:r>
              <a:r>
                <a:rPr lang="zh-CN" altLang="en-US" sz="2400" b="1" dirty="0">
                  <a:latin typeface="+mn-ea"/>
                  <a:ea typeface="+mn-ea"/>
                </a:rPr>
                <a:t>向量组 </a:t>
              </a:r>
              <a:r>
                <a:rPr lang="en-US" altLang="zh-CN" sz="2400" b="1" i="1" dirty="0">
                  <a:latin typeface="+mn-ea"/>
                  <a:ea typeface="+mn-ea"/>
                </a:rPr>
                <a:t>A </a:t>
              </a:r>
              <a:r>
                <a:rPr lang="zh-CN" altLang="en-US" sz="2400" b="1" dirty="0">
                  <a:latin typeface="+mn-ea"/>
                  <a:ea typeface="+mn-ea"/>
                </a:rPr>
                <a:t>的一个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线性组合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即</a:t>
              </a:r>
            </a:p>
          </p:txBody>
        </p:sp>
        <p:graphicFrame>
          <p:nvGraphicFramePr>
            <p:cNvPr id="57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105242"/>
                </p:ext>
              </p:extLst>
            </p:nvPr>
          </p:nvGraphicFramePr>
          <p:xfrm>
            <a:off x="3593" y="1323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43" name="公式" r:id="rId9" imgW="291960" imgH="380880" progId="Equation.3">
                    <p:embed/>
                  </p:oleObj>
                </mc:Choice>
                <mc:Fallback>
                  <p:oleObj name="公式" r:id="rId9" imgW="2919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1323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Group 48"/>
          <p:cNvGrpSpPr>
            <a:grpSpLocks/>
          </p:cNvGrpSpPr>
          <p:nvPr/>
        </p:nvGrpSpPr>
        <p:grpSpPr bwMode="auto">
          <a:xfrm>
            <a:off x="190499" y="5422446"/>
            <a:ext cx="8942071" cy="463550"/>
            <a:chOff x="158" y="2734"/>
            <a:chExt cx="3584" cy="292"/>
          </a:xfrm>
        </p:grpSpPr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58" y="2734"/>
              <a:ext cx="358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则称向量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可由</a:t>
              </a:r>
              <a:r>
                <a:rPr lang="zh-CN" altLang="en-US" sz="2400" b="1" dirty="0">
                  <a:latin typeface="+mn-ea"/>
                  <a:ea typeface="+mn-ea"/>
                </a:rPr>
                <a:t>向量组 </a:t>
              </a:r>
              <a:r>
                <a:rPr lang="en-US" altLang="zh-CN" sz="2400" b="1" i="1" dirty="0">
                  <a:latin typeface="+mn-ea"/>
                  <a:ea typeface="+mn-ea"/>
                </a:rPr>
                <a:t>A 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线性表示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线性表出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)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6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9813018"/>
                </p:ext>
              </p:extLst>
            </p:nvPr>
          </p:nvGraphicFramePr>
          <p:xfrm>
            <a:off x="689" y="2760"/>
            <a:ext cx="1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44" name="公式" r:id="rId11" imgW="291960" imgH="380880" progId="Equation.3">
                    <p:embed/>
                  </p:oleObj>
                </mc:Choice>
                <mc:Fallback>
                  <p:oleObj name="公式" r:id="rId11" imgW="2919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2760"/>
                          <a:ext cx="15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 Box 45"/>
          <p:cNvSpPr txBox="1">
            <a:spLocks noChangeArrowheads="1"/>
          </p:cNvSpPr>
          <p:nvPr/>
        </p:nvSpPr>
        <p:spPr bwMode="auto">
          <a:xfrm>
            <a:off x="292100" y="1710336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</a:p>
        </p:txBody>
      </p:sp>
      <p:sp>
        <p:nvSpPr>
          <p:cNvPr id="25" name="文本框 5"/>
          <p:cNvSpPr txBox="1"/>
          <p:nvPr/>
        </p:nvSpPr>
        <p:spPr>
          <a:xfrm>
            <a:off x="305568" y="828040"/>
            <a:ext cx="4511939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一、线性组合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60364" y="1009939"/>
            <a:ext cx="8280400" cy="592138"/>
            <a:chOff x="249" y="178"/>
            <a:chExt cx="5216" cy="373"/>
          </a:xfrm>
        </p:grpSpPr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249" y="206"/>
              <a:ext cx="4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  <a:latin typeface="+mn-ea"/>
                  <a:ea typeface="+mn-ea"/>
                </a:rPr>
                <a:t>(4)</a:t>
              </a:r>
              <a:r>
                <a:rPr lang="en-US" altLang="zh-CN" sz="2400" b="1" dirty="0">
                  <a:latin typeface="+mn-ea"/>
                  <a:ea typeface="+mn-ea"/>
                </a:rPr>
                <a:t> </a:t>
              </a:r>
            </a:p>
          </p:txBody>
        </p:sp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657" y="178"/>
              <a:ext cx="4808" cy="373"/>
              <a:chOff x="793" y="215"/>
              <a:chExt cx="4808" cy="373"/>
            </a:xfrm>
          </p:grpSpPr>
          <p:graphicFrame>
            <p:nvGraphicFramePr>
              <p:cNvPr id="6" name="Object 7"/>
              <p:cNvGraphicFramePr>
                <a:graphicFrameLocks noChangeAspect="1"/>
              </p:cNvGraphicFramePr>
              <p:nvPr/>
            </p:nvGraphicFramePr>
            <p:xfrm>
              <a:off x="793" y="255"/>
              <a:ext cx="152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456" name="公式" r:id="rId3" imgW="2425680" imgH="431640" progId="Equation.3">
                      <p:embed/>
                    </p:oleObj>
                  </mc:Choice>
                  <mc:Fallback>
                    <p:oleObj name="公式" r:id="rId3" imgW="242568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255"/>
                            <a:ext cx="152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2067136"/>
                  </p:ext>
                </p:extLst>
              </p:nvPr>
            </p:nvGraphicFramePr>
            <p:xfrm>
              <a:off x="2947" y="215"/>
              <a:ext cx="1859" cy="3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457" name="Equation" r:id="rId5" imgW="1155600" imgH="228600" progId="Equation.DSMT4">
                      <p:embed/>
                    </p:oleObj>
                  </mc:Choice>
                  <mc:Fallback>
                    <p:oleObj name="Equation" r:id="rId5" imgW="11556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7" y="215"/>
                            <a:ext cx="1859" cy="373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Text Box 9"/>
              <p:cNvSpPr txBox="1">
                <a:spLocks noChangeArrowheads="1"/>
              </p:cNvSpPr>
              <p:nvPr/>
            </p:nvSpPr>
            <p:spPr bwMode="auto">
              <a:xfrm>
                <a:off x="2336" y="237"/>
                <a:ext cx="63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无关</a:t>
                </a:r>
                <a:r>
                  <a:rPr lang="en-US" altLang="zh-CN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,</a:t>
                </a:r>
                <a:r>
                  <a:rPr lang="en-US" altLang="zh-CN" sz="2400" b="1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9" name="Text Box 10"/>
              <p:cNvSpPr txBox="1">
                <a:spLocks noChangeArrowheads="1"/>
              </p:cNvSpPr>
              <p:nvPr/>
            </p:nvSpPr>
            <p:spPr bwMode="auto">
              <a:xfrm>
                <a:off x="4830" y="228"/>
                <a:ext cx="771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>
                    <a:solidFill>
                      <a:srgbClr val="0000FF"/>
                    </a:solidFill>
                    <a:latin typeface="+mn-ea"/>
                    <a:ea typeface="+mn-ea"/>
                  </a:rPr>
                  <a:t>相关</a:t>
                </a:r>
              </a:p>
            </p:txBody>
          </p:sp>
        </p:grp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865189" y="1624779"/>
            <a:ext cx="4392612" cy="463550"/>
            <a:chOff x="385" y="663"/>
            <a:chExt cx="2767" cy="292"/>
          </a:xfrm>
        </p:grpSpPr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85" y="663"/>
              <a:ext cx="27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则      可由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400" b="1" dirty="0">
                  <a:solidFill>
                    <a:srgbClr val="0000FF"/>
                  </a:solidFill>
                  <a:latin typeface="+mn-ea"/>
                  <a:ea typeface="+mn-ea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  <a:ea typeface="+mn-ea"/>
                </a:rPr>
                <a:t>唯一表示</a:t>
              </a:r>
              <a:r>
                <a:rPr lang="en-US" altLang="zh-CN" sz="2400" b="1" dirty="0">
                  <a:solidFill>
                    <a:srgbClr val="0000FF"/>
                  </a:solidFill>
                  <a:latin typeface="+mn-ea"/>
                  <a:ea typeface="+mn-ea"/>
                </a:rPr>
                <a:t>.</a:t>
              </a:r>
            </a:p>
          </p:txBody>
        </p:sp>
        <p:graphicFrame>
          <p:nvGraphicFramePr>
            <p:cNvPr id="12" name="Object 13"/>
            <p:cNvGraphicFramePr>
              <a:graphicFrameLocks noChangeAspect="1"/>
            </p:cNvGraphicFramePr>
            <p:nvPr/>
          </p:nvGraphicFramePr>
          <p:xfrm>
            <a:off x="748" y="709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58" name="公式" r:id="rId7" imgW="291960" imgH="380880" progId="Equation.3">
                    <p:embed/>
                  </p:oleObj>
                </mc:Choice>
                <mc:Fallback>
                  <p:oleObj name="公式" r:id="rId7" imgW="2919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709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215901" y="2484727"/>
            <a:ext cx="5416551" cy="514350"/>
            <a:chOff x="158" y="971"/>
            <a:chExt cx="3412" cy="324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58" y="971"/>
              <a:ext cx="6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这由</a:t>
              </a: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8988857"/>
                </p:ext>
              </p:extLst>
            </p:nvPr>
          </p:nvGraphicFramePr>
          <p:xfrm>
            <a:off x="934" y="971"/>
            <a:ext cx="263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59" name="Equation" r:id="rId9" imgW="1650960" imgH="203040" progId="Equation.DSMT4">
                    <p:embed/>
                  </p:oleObj>
                </mc:Choice>
                <mc:Fallback>
                  <p:oleObj name="Equation" r:id="rId9" imgW="1650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971"/>
                          <a:ext cx="263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1223964" y="4011901"/>
            <a:ext cx="6770687" cy="503237"/>
            <a:chOff x="385" y="1752"/>
            <a:chExt cx="4265" cy="317"/>
          </a:xfrm>
        </p:grpSpPr>
        <p:graphicFrame>
          <p:nvGraphicFramePr>
            <p:cNvPr id="17" name="Object 18"/>
            <p:cNvGraphicFramePr>
              <a:graphicFrameLocks noChangeAspect="1"/>
            </p:cNvGraphicFramePr>
            <p:nvPr/>
          </p:nvGraphicFramePr>
          <p:xfrm>
            <a:off x="385" y="1797"/>
            <a:ext cx="30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460" name="公式" r:id="rId11" imgW="4838400" imgH="431640" progId="Equation.3">
                    <p:embed/>
                  </p:oleObj>
                </mc:Choice>
                <mc:Fallback>
                  <p:oleObj name="公式" r:id="rId11" imgW="4838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797"/>
                          <a:ext cx="30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470" y="1752"/>
              <a:ext cx="118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有唯一解</a:t>
              </a:r>
              <a:r>
                <a:rPr lang="en-US" altLang="zh-CN" sz="2400" b="1">
                  <a:latin typeface="+mn-ea"/>
                  <a:ea typeface="+mn-ea"/>
                </a:rPr>
                <a:t>.</a:t>
              </a:r>
            </a:p>
          </p:txBody>
        </p:sp>
      </p:grpSp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097315"/>
              </p:ext>
            </p:extLst>
          </p:nvPr>
        </p:nvGraphicFramePr>
        <p:xfrm>
          <a:off x="1172585" y="3324080"/>
          <a:ext cx="3465802" cy="49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461" name="Equation" r:id="rId13" imgW="1422360" imgH="203040" progId="Equation.DSMT4">
                  <p:embed/>
                </p:oleObj>
              </mc:Choice>
              <mc:Fallback>
                <p:oleObj name="Equation" r:id="rId13" imgW="1422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2585" y="3324080"/>
                        <a:ext cx="3465802" cy="49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15901" y="4804063"/>
            <a:ext cx="884497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又说明</a:t>
            </a:r>
            <a:r>
              <a:rPr lang="en-US" altLang="zh-CN" sz="2400" b="1" dirty="0">
                <a:latin typeface="+mn-ea"/>
                <a:ea typeface="+mn-ea"/>
              </a:rPr>
              <a:t>: </a:t>
            </a:r>
            <a:r>
              <a:rPr lang="zh-CN" altLang="en-US" sz="2400" b="1" dirty="0">
                <a:latin typeface="+mn-ea"/>
                <a:ea typeface="+mn-ea"/>
              </a:rPr>
              <a:t>如果一个向量可用无关组表示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则表示法必然是唯一的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F4C26FE5-9925-0E42-8EE3-366C99A3CF10}"/>
              </a:ext>
            </a:extLst>
          </p:cNvPr>
          <p:cNvSpPr/>
          <p:nvPr/>
        </p:nvSpPr>
        <p:spPr>
          <a:xfrm>
            <a:off x="6818546" y="1783052"/>
            <a:ext cx="864070" cy="447251"/>
          </a:xfrm>
          <a:prstGeom prst="wedgeRoundRectCallout">
            <a:avLst>
              <a:gd name="adj1" fmla="val -26182"/>
              <a:gd name="adj2" fmla="val -74456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定理</a:t>
            </a:r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F47F0A-C427-C64E-AFAC-3178621AEFF8}"/>
              </a:ext>
            </a:extLst>
          </p:cNvPr>
          <p:cNvSpPr txBox="1"/>
          <p:nvPr/>
        </p:nvSpPr>
        <p:spPr>
          <a:xfrm>
            <a:off x="5918593" y="1084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2245F3"/>
                </a:solidFill>
              </a:rPr>
              <a:t>…</a:t>
            </a:r>
            <a:endParaRPr kumimoji="1" lang="zh-CN" altLang="en-US" dirty="0">
              <a:solidFill>
                <a:srgbClr val="2245F3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4C26F5-9CB9-404A-AFE8-35D847B917A6}"/>
              </a:ext>
            </a:extLst>
          </p:cNvPr>
          <p:cNvSpPr txBox="1"/>
          <p:nvPr/>
        </p:nvSpPr>
        <p:spPr>
          <a:xfrm>
            <a:off x="215901" y="548033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唯一表示定理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69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23598" y="817157"/>
            <a:ext cx="7144905" cy="498015"/>
            <a:chOff x="-83127" y="831928"/>
            <a:chExt cx="7144905" cy="49801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-83127" y="868278"/>
              <a:ext cx="71449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zh-CN" altLang="zh-CN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 </a:t>
              </a:r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问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   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是否可由向量组</a:t>
              </a:r>
              <a:r>
                <a:rPr kumimoji="0" lang="zh-CN" altLang="en-US" sz="24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                    线性表示？</a:t>
              </a:r>
              <a:endPara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414217"/>
                </p:ext>
              </p:extLst>
            </p:nvPr>
          </p:nvGraphicFramePr>
          <p:xfrm>
            <a:off x="1132609" y="901601"/>
            <a:ext cx="311728" cy="413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28" name="Equation" r:id="rId3" imgW="152268" imgH="203024" progId="Equation.DSMT4">
                    <p:embed/>
                  </p:oleObj>
                </mc:Choice>
                <mc:Fallback>
                  <p:oleObj name="Equation" r:id="rId3" imgW="152268" imgH="203024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609" y="901601"/>
                          <a:ext cx="311728" cy="4135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2861405"/>
                </p:ext>
              </p:extLst>
            </p:nvPr>
          </p:nvGraphicFramePr>
          <p:xfrm>
            <a:off x="3612955" y="831928"/>
            <a:ext cx="1738361" cy="483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29" name="Equation" r:id="rId5" imgW="825500" imgH="228600" progId="Equation.DSMT4">
                    <p:embed/>
                  </p:oleObj>
                </mc:Choice>
                <mc:Fallback>
                  <p:oleObj name="Equation" r:id="rId5" imgW="82550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955" y="831928"/>
                          <a:ext cx="1738361" cy="4832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679952"/>
              </p:ext>
            </p:extLst>
          </p:nvPr>
        </p:nvGraphicFramePr>
        <p:xfrm>
          <a:off x="1543939" y="1370734"/>
          <a:ext cx="5692010" cy="16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0" name="Equation" r:id="rId7" imgW="3060700" imgH="914400" progId="Equation.DSMT4">
                  <p:embed/>
                </p:oleObj>
              </mc:Choice>
              <mc:Fallback>
                <p:oleObj name="Equation" r:id="rId7" imgW="30607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939" y="1370734"/>
                        <a:ext cx="5692010" cy="1698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181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9907" y="3198966"/>
            <a:ext cx="681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、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46644" y="3171681"/>
            <a:ext cx="5127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600"/>
              <a:t>设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09281"/>
              </p:ext>
            </p:extLst>
          </p:nvPr>
        </p:nvGraphicFramePr>
        <p:xfrm>
          <a:off x="1303844" y="3216131"/>
          <a:ext cx="6550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1" name="Equation" r:id="rId9" imgW="3086100" imgH="228600" progId="Equation.3">
                  <p:embed/>
                </p:oleObj>
              </mc:Choice>
              <mc:Fallback>
                <p:oleObj name="Equation" r:id="rId9" imgW="3086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844" y="3216131"/>
                        <a:ext cx="6550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14398"/>
              </p:ext>
            </p:extLst>
          </p:nvPr>
        </p:nvGraphicFramePr>
        <p:xfrm>
          <a:off x="383858" y="3723495"/>
          <a:ext cx="5105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2" name="Equation" r:id="rId11" imgW="2311400" imgH="215900" progId="Equation.3">
                  <p:embed/>
                </p:oleObj>
              </mc:Choice>
              <mc:Fallback>
                <p:oleObj name="Equation" r:id="rId11" imgW="2311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8" y="3723495"/>
                        <a:ext cx="5105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681516"/>
              </p:ext>
            </p:extLst>
          </p:nvPr>
        </p:nvGraphicFramePr>
        <p:xfrm>
          <a:off x="383858" y="4279756"/>
          <a:ext cx="8229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3" name="Document" r:id="rId13" imgW="3602736" imgH="228600" progId="Word.Document.8">
                  <p:embed/>
                </p:oleObj>
              </mc:Choice>
              <mc:Fallback>
                <p:oleObj name="Document" r:id="rId13" imgW="3602736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8" y="4279756"/>
                        <a:ext cx="8229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503607"/>
              </p:ext>
            </p:extLst>
          </p:nvPr>
        </p:nvGraphicFramePr>
        <p:xfrm>
          <a:off x="383858" y="4889356"/>
          <a:ext cx="8610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4" name="Document" r:id="rId15" imgW="3767328" imgH="228600" progId="Word.Document.8">
                  <p:embed/>
                </p:oleObj>
              </mc:Choice>
              <mc:Fallback>
                <p:oleObj name="Document" r:id="rId15" imgW="3767328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8" y="4889356"/>
                        <a:ext cx="8610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49480"/>
              </p:ext>
            </p:extLst>
          </p:nvPr>
        </p:nvGraphicFramePr>
        <p:xfrm>
          <a:off x="383858" y="5498956"/>
          <a:ext cx="8305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35" name="Document" r:id="rId17" imgW="3653028" imgH="402336" progId="Word.Document.8">
                  <p:embed/>
                </p:oleObj>
              </mc:Choice>
              <mc:Fallback>
                <p:oleObj name="Document" r:id="rId17" imgW="3653028" imgH="4023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8" y="5498956"/>
                        <a:ext cx="83058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A6FE2C1-AE95-7141-AA3A-56519FD51FA4}"/>
              </a:ext>
            </a:extLst>
          </p:cNvPr>
          <p:cNvSpPr txBox="1"/>
          <p:nvPr/>
        </p:nvSpPr>
        <p:spPr>
          <a:xfrm>
            <a:off x="244093" y="840901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37168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836011"/>
            <a:ext cx="8303294" cy="1797629"/>
            <a:chOff x="553998" y="852053"/>
            <a:chExt cx="8303294" cy="1797629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4075815"/>
                </p:ext>
              </p:extLst>
            </p:nvPr>
          </p:nvGraphicFramePr>
          <p:xfrm>
            <a:off x="1847788" y="852053"/>
            <a:ext cx="7009504" cy="1797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20" name="Equation" r:id="rId3" imgW="3568700" imgH="914400" progId="Equation.DSMT4">
                    <p:embed/>
                  </p:oleObj>
                </mc:Choice>
                <mc:Fallback>
                  <p:oleObj name="Equation" r:id="rId3" imgW="3568700" imgH="914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788" y="852053"/>
                          <a:ext cx="7009504" cy="17976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53998" y="1483669"/>
              <a:ext cx="12586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、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设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128" y="3223596"/>
            <a:ext cx="9238205" cy="576057"/>
            <a:chOff x="269492" y="2135795"/>
            <a:chExt cx="9238205" cy="576057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3380004"/>
                </p:ext>
              </p:extLst>
            </p:nvPr>
          </p:nvGraphicFramePr>
          <p:xfrm>
            <a:off x="1254457" y="2135795"/>
            <a:ext cx="1662545" cy="576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21" name="Equation" r:id="rId5" imgW="723600" imgH="253800" progId="Equation.DSMT4">
                    <p:embed/>
                  </p:oleObj>
                </mc:Choice>
                <mc:Fallback>
                  <p:oleObj name="Equation" r:id="rId5" imgW="723600" imgH="253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457" y="2135795"/>
                          <a:ext cx="1662545" cy="5760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161908"/>
                </p:ext>
              </p:extLst>
            </p:nvPr>
          </p:nvGraphicFramePr>
          <p:xfrm>
            <a:off x="4505593" y="2170876"/>
            <a:ext cx="1445008" cy="500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22" name="Equation" r:id="rId7" imgW="723586" imgH="253890" progId="Equation.DSMT4">
                    <p:embed/>
                  </p:oleObj>
                </mc:Choice>
                <mc:Fallback>
                  <p:oleObj name="Equation" r:id="rId7" imgW="723586" imgH="25389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593" y="2170876"/>
                          <a:ext cx="1445008" cy="5006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69492" y="2190388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向量组</a:t>
              </a:r>
              <a:endPara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54851" y="2190386"/>
              <a:ext cx="17235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可由向量组</a:t>
              </a:r>
              <a:endPara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937489" y="2175124"/>
              <a:ext cx="35702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线性表示，</a:t>
              </a:r>
              <a:r>
                <a:rPr lang="zh-CN" altLang="en-US" sz="2400" b="1" dirty="0">
                  <a:latin typeface="+mn-ea"/>
                  <a:ea typeface="+mn-ea"/>
                  <a:cs typeface="Times New Roman" pitchFamily="18" charset="0"/>
                </a:rPr>
                <a:t>写出表达式；</a:t>
              </a:r>
              <a:endPara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3128" y="3965729"/>
            <a:ext cx="7284247" cy="476098"/>
            <a:chOff x="685800" y="1880332"/>
            <a:chExt cx="7284247" cy="476098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0722675"/>
                </p:ext>
              </p:extLst>
            </p:nvPr>
          </p:nvGraphicFramePr>
          <p:xfrm>
            <a:off x="1997663" y="1882141"/>
            <a:ext cx="1352808" cy="468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23" name="Equation" r:id="rId9" imgW="723586" imgH="253890" progId="Equation.DSMT4">
                    <p:embed/>
                  </p:oleObj>
                </mc:Choice>
                <mc:Fallback>
                  <p:oleObj name="Equation" r:id="rId9" imgW="723586" imgH="25389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663" y="1882141"/>
                          <a:ext cx="1352808" cy="4687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107920"/>
                </p:ext>
              </p:extLst>
            </p:nvPr>
          </p:nvGraphicFramePr>
          <p:xfrm>
            <a:off x="5151842" y="1884001"/>
            <a:ext cx="1328695" cy="460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24" name="Equation" r:id="rId10" imgW="723586" imgH="253890" progId="Equation.DSMT4">
                    <p:embed/>
                  </p:oleObj>
                </mc:Choice>
                <mc:Fallback>
                  <p:oleObj name="Equation" r:id="rId10" imgW="723586" imgH="25389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1842" y="1884001"/>
                          <a:ext cx="1328695" cy="4603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293246" y="1882717"/>
              <a:ext cx="20313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不能由向量组</a:t>
              </a:r>
              <a:endPara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6480537" y="1894765"/>
              <a:ext cx="1489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线性表示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.</a:t>
              </a:r>
              <a:endPara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85800" y="1880332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zh-CN" sz="2400" b="1" dirty="0">
                  <a:latin typeface="+mn-ea"/>
                  <a:ea typeface="+mn-ea"/>
                  <a:cs typeface="Times New Roman" pitchFamily="18" charset="0"/>
                </a:rPr>
                <a:t>但向量组</a:t>
              </a:r>
              <a:endParaRPr lang="zh-CN" altLang="zh-CN" sz="2400" b="1" dirty="0">
                <a:latin typeface="+mn-ea"/>
                <a:ea typeface="+mn-ea"/>
                <a:cs typeface="宋体" pitchFamily="2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03312" y="2633640"/>
            <a:ext cx="888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+mn-ea"/>
                <a:ea typeface="+mn-ea"/>
                <a:cs typeface="Times New Roman" pitchFamily="18" charset="0"/>
              </a:rPr>
              <a:t>证明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: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2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7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45473" y="1498522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4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、</a:t>
            </a:r>
            <a:r>
              <a:rPr lang="zh-CN" altLang="en-US" sz="2400" b="1" dirty="0">
                <a:latin typeface="+mn-ea"/>
                <a:ea typeface="+mn-ea"/>
              </a:rPr>
              <a:t>设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27429"/>
              </p:ext>
            </p:extLst>
          </p:nvPr>
        </p:nvGraphicFramePr>
        <p:xfrm>
          <a:off x="1146464" y="1461066"/>
          <a:ext cx="2819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1" name="Equation" r:id="rId3" imgW="1130040" imgH="215640" progId="Equation.3">
                  <p:embed/>
                </p:oleObj>
              </mc:Choice>
              <mc:Fallback>
                <p:oleObj name="Equation" r:id="rId3" imgW="1130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464" y="1461066"/>
                        <a:ext cx="28194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46868"/>
              </p:ext>
            </p:extLst>
          </p:nvPr>
        </p:nvGraphicFramePr>
        <p:xfrm>
          <a:off x="4111336" y="1461066"/>
          <a:ext cx="26289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2" name="Equation" r:id="rId5" imgW="1054080" imgH="215640" progId="Equation.3">
                  <p:embed/>
                </p:oleObj>
              </mc:Choice>
              <mc:Fallback>
                <p:oleObj name="Equation" r:id="rId5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36" y="1461066"/>
                        <a:ext cx="26289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656645"/>
              </p:ext>
            </p:extLst>
          </p:nvPr>
        </p:nvGraphicFramePr>
        <p:xfrm>
          <a:off x="526473" y="2019222"/>
          <a:ext cx="23129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3" name="Equation" r:id="rId7" imgW="927000" imgH="228600" progId="Equation.3">
                  <p:embed/>
                </p:oleObj>
              </mc:Choice>
              <mc:Fallback>
                <p:oleObj name="Equation" r:id="rId7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73" y="2019222"/>
                        <a:ext cx="2312988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22170"/>
              </p:ext>
            </p:extLst>
          </p:nvPr>
        </p:nvGraphicFramePr>
        <p:xfrm>
          <a:off x="3041073" y="2006522"/>
          <a:ext cx="21224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4" name="Equation" r:id="rId9" imgW="850680" imgH="215640" progId="Equation.3">
                  <p:embed/>
                </p:oleObj>
              </mc:Choice>
              <mc:Fallback>
                <p:oleObj name="Equation" r:id="rId9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073" y="2006522"/>
                        <a:ext cx="21224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21349"/>
              </p:ext>
            </p:extLst>
          </p:nvPr>
        </p:nvGraphicFramePr>
        <p:xfrm>
          <a:off x="150236" y="2571264"/>
          <a:ext cx="7774564" cy="55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5" name="Document" r:id="rId11" imgW="3040200" imgH="216000" progId="Word.Document.8">
                  <p:embed/>
                </p:oleObj>
              </mc:Choice>
              <mc:Fallback>
                <p:oleObj name="Document" r:id="rId11" imgW="3040200" imgH="216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36" y="2571264"/>
                        <a:ext cx="7774564" cy="552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19064"/>
              </p:ext>
            </p:extLst>
          </p:nvPr>
        </p:nvGraphicFramePr>
        <p:xfrm>
          <a:off x="863932" y="3161170"/>
          <a:ext cx="7333011" cy="57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6" name="Document" r:id="rId13" imgW="2916000" imgH="228600" progId="Word.Document.8">
                  <p:embed/>
                </p:oleObj>
              </mc:Choice>
              <mc:Fallback>
                <p:oleObj name="Document" r:id="rId13" imgW="291600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32" y="3161170"/>
                        <a:ext cx="7333011" cy="57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354612"/>
              </p:ext>
            </p:extLst>
          </p:nvPr>
        </p:nvGraphicFramePr>
        <p:xfrm>
          <a:off x="863932" y="3768802"/>
          <a:ext cx="7898403" cy="60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7" name="Document" r:id="rId15" imgW="3117960" imgH="236880" progId="Word.Document.8">
                  <p:embed/>
                </p:oleObj>
              </mc:Choice>
              <mc:Fallback>
                <p:oleObj name="Document" r:id="rId15" imgW="3117960" imgH="236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32" y="3768802"/>
                        <a:ext cx="7898403" cy="60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0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598154" y="1111862"/>
            <a:ext cx="19127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   </a:t>
            </a:r>
            <a:r>
              <a:rPr lang="zh-CN" altLang="en-US" sz="2800" b="1" dirty="0">
                <a:latin typeface="+mn-ea"/>
                <a:ea typeface="+mn-ea"/>
              </a:rPr>
              <a:t>向量 </a:t>
            </a:r>
          </a:p>
        </p:txBody>
      </p:sp>
      <p:graphicFrame>
        <p:nvGraphicFramePr>
          <p:cNvPr id="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890108"/>
              </p:ext>
            </p:extLst>
          </p:nvPr>
        </p:nvGraphicFramePr>
        <p:xfrm>
          <a:off x="2286502" y="1085745"/>
          <a:ext cx="1825121" cy="64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5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502" y="1085745"/>
                        <a:ext cx="1825121" cy="647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4133666" y="1144590"/>
            <a:ext cx="13676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+mn-ea"/>
                <a:ea typeface="+mn-ea"/>
              </a:rPr>
              <a:t>是向量 </a:t>
            </a:r>
          </a:p>
        </p:txBody>
      </p:sp>
      <p:graphicFrame>
        <p:nvGraphicFramePr>
          <p:cNvPr id="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571362"/>
              </p:ext>
            </p:extLst>
          </p:nvPr>
        </p:nvGraphicFramePr>
        <p:xfrm>
          <a:off x="1132468" y="1851313"/>
          <a:ext cx="6951345" cy="977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6" name="Equation" r:id="rId5" imgW="2577960" imgH="431640" progId="Equation.DSMT4">
                  <p:embed/>
                </p:oleObj>
              </mc:Choice>
              <mc:Fallback>
                <p:oleObj name="Equation" r:id="rId5" imgW="2577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468" y="1851313"/>
                        <a:ext cx="6951345" cy="977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1042988" y="2922122"/>
            <a:ext cx="21932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+mn-ea"/>
                <a:ea typeface="+mn-ea"/>
              </a:rPr>
              <a:t>的线性组合</a:t>
            </a:r>
            <a:r>
              <a:rPr lang="en-US" altLang="zh-CN" sz="2800" b="1">
                <a:latin typeface="+mn-ea"/>
                <a:ea typeface="+mn-ea"/>
              </a:rPr>
              <a:t>, 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1042988" y="3858747"/>
            <a:ext cx="1023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+mn-ea"/>
                <a:ea typeface="+mn-ea"/>
              </a:rPr>
              <a:t>因为 </a:t>
            </a:r>
          </a:p>
        </p:txBody>
      </p:sp>
      <p:graphicFrame>
        <p:nvGraphicFramePr>
          <p:cNvPr id="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706462"/>
              </p:ext>
            </p:extLst>
          </p:nvPr>
        </p:nvGraphicFramePr>
        <p:xfrm>
          <a:off x="1871303" y="3812349"/>
          <a:ext cx="3407066" cy="679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627"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303" y="3812349"/>
                        <a:ext cx="3407066" cy="6799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2444" y="1026391"/>
            <a:ext cx="7521654" cy="625475"/>
            <a:chOff x="502444" y="1026391"/>
            <a:chExt cx="7521654" cy="625475"/>
          </a:xfrm>
        </p:grpSpPr>
        <p:graphicFrame>
          <p:nvGraphicFramePr>
            <p:cNvPr id="2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9956822"/>
                </p:ext>
              </p:extLst>
            </p:nvPr>
          </p:nvGraphicFramePr>
          <p:xfrm>
            <a:off x="1013698" y="1026391"/>
            <a:ext cx="701040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95" name="Document" r:id="rId3" imgW="2658600" imgH="228600" progId="Word.Document.8">
                    <p:embed/>
                  </p:oleObj>
                </mc:Choice>
                <mc:Fallback>
                  <p:oleObj name="Document" r:id="rId3" imgW="2658600" imgH="2286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698" y="1026391"/>
                          <a:ext cx="7010400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502444" y="1108296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+mn-ea"/>
                  <a:ea typeface="+mn-ea"/>
                </a:rPr>
                <a:t>1</a:t>
              </a:r>
              <a:r>
                <a:rPr lang="zh-CN" altLang="en-US" sz="2400" b="1" dirty="0">
                  <a:latin typeface="+mn-ea"/>
                  <a:ea typeface="+mn-ea"/>
                </a:rPr>
                <a:t>、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8811" y="2206192"/>
            <a:ext cx="8575647" cy="612775"/>
            <a:chOff x="418811" y="2206192"/>
            <a:chExt cx="8575647" cy="612775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31541"/>
                </p:ext>
              </p:extLst>
            </p:nvPr>
          </p:nvGraphicFramePr>
          <p:xfrm>
            <a:off x="1071246" y="2206192"/>
            <a:ext cx="7923212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196" name="Document" r:id="rId5" imgW="3255264" imgH="233172" progId="Word.Document.8">
                    <p:embed/>
                  </p:oleObj>
                </mc:Choice>
                <mc:Fallback>
                  <p:oleObj name="Document" r:id="rId5" imgW="3255264" imgH="233172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246" y="2206192"/>
                          <a:ext cx="7923212" cy="61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418811" y="2281747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+mn-ea"/>
                  <a:ea typeface="+mn-ea"/>
                </a:rPr>
                <a:t>2</a:t>
              </a:r>
              <a:r>
                <a:rPr lang="zh-CN" altLang="en-US" sz="2400" b="1" dirty="0">
                  <a:latin typeface="+mn-ea"/>
                  <a:ea typeface="+mn-ea"/>
                </a:rPr>
                <a:t>、</a:t>
              </a:r>
            </a:p>
          </p:txBody>
        </p:sp>
      </p:grpSp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314988"/>
              </p:ext>
            </p:extLst>
          </p:nvPr>
        </p:nvGraphicFramePr>
        <p:xfrm>
          <a:off x="1416844" y="3691949"/>
          <a:ext cx="2043329" cy="585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7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844" y="3691949"/>
                        <a:ext cx="2043329" cy="585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198644"/>
              </p:ext>
            </p:extLst>
          </p:nvPr>
        </p:nvGraphicFramePr>
        <p:xfrm>
          <a:off x="1416844" y="4567374"/>
          <a:ext cx="2332184" cy="58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8" name="Equation" r:id="rId9" imgW="965160" imgH="241200" progId="Equation.DSMT4">
                  <p:embed/>
                </p:oleObj>
              </mc:Choice>
              <mc:Fallback>
                <p:oleObj name="Equation" r:id="rId9" imgW="965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844" y="4567374"/>
                        <a:ext cx="2332184" cy="583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044565"/>
              </p:ext>
            </p:extLst>
          </p:nvPr>
        </p:nvGraphicFramePr>
        <p:xfrm>
          <a:off x="1490518" y="5432858"/>
          <a:ext cx="5032875" cy="66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9" name="Equation" r:id="rId11" imgW="1917360" imgH="253800" progId="Equation.DSMT4">
                  <p:embed/>
                </p:oleObj>
              </mc:Choice>
              <mc:Fallback>
                <p:oleObj name="Equation" r:id="rId11" imgW="1917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518" y="5432858"/>
                        <a:ext cx="5032875" cy="66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418811" y="3739919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800" b="1" dirty="0">
                <a:ea typeface="黑体" pitchFamily="2" charset="-122"/>
              </a:rPr>
              <a:t>3</a:t>
            </a:r>
            <a:r>
              <a:rPr lang="zh-CN" altLang="en-US" sz="2800" b="1" dirty="0">
                <a:ea typeface="黑体" pitchFamily="2" charset="-122"/>
              </a:rPr>
              <a:t>、</a:t>
            </a:r>
            <a:endParaRPr lang="en-US" altLang="zh-CN" sz="2800" b="1" dirty="0">
              <a:ea typeface="黑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0146" y="16545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（同维）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D6634D-2FFE-1147-A176-0AB16B2DF68F}"/>
              </a:ext>
            </a:extLst>
          </p:cNvPr>
          <p:cNvGrpSpPr/>
          <p:nvPr/>
        </p:nvGrpSpPr>
        <p:grpSpPr>
          <a:xfrm>
            <a:off x="2103438" y="1630363"/>
            <a:ext cx="3168650" cy="576262"/>
            <a:chOff x="2103438" y="1630363"/>
            <a:chExt cx="3168650" cy="576262"/>
          </a:xfrm>
        </p:grpSpPr>
        <p:graphicFrame>
          <p:nvGraphicFramePr>
            <p:cNvPr id="3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992004"/>
                </p:ext>
              </p:extLst>
            </p:nvPr>
          </p:nvGraphicFramePr>
          <p:xfrm>
            <a:off x="2103438" y="1630363"/>
            <a:ext cx="3168650" cy="576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00" name="Equation" r:id="rId13" imgW="1257120" imgH="228600" progId="Equation.DSMT4">
                    <p:embed/>
                  </p:oleObj>
                </mc:Choice>
                <mc:Fallback>
                  <p:oleObj name="Equation" r:id="rId13" imgW="1257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438" y="1630363"/>
                          <a:ext cx="3168650" cy="576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DC2EC57-852B-2D41-94EC-7C0159749453}"/>
                </a:ext>
              </a:extLst>
            </p:cNvPr>
            <p:cNvSpPr txBox="1"/>
            <p:nvPr/>
          </p:nvSpPr>
          <p:spPr>
            <a:xfrm>
              <a:off x="3687763" y="168720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2245F3"/>
                  </a:solidFill>
                </a:rPr>
                <a:t>…</a:t>
              </a:r>
              <a:endParaRPr kumimoji="1" lang="zh-CN" altLang="en-US" dirty="0">
                <a:solidFill>
                  <a:srgbClr val="2245F3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6F29AE-8189-6E4A-96B2-4D136787BB59}"/>
              </a:ext>
            </a:extLst>
          </p:cNvPr>
          <p:cNvGrpSpPr/>
          <p:nvPr/>
        </p:nvGrpSpPr>
        <p:grpSpPr>
          <a:xfrm>
            <a:off x="1903413" y="2968625"/>
            <a:ext cx="4903787" cy="596900"/>
            <a:chOff x="1903413" y="2968625"/>
            <a:chExt cx="4903787" cy="596900"/>
          </a:xfrm>
        </p:grpSpPr>
        <p:graphicFrame>
          <p:nvGraphicFramePr>
            <p:cNvPr id="3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980306"/>
                </p:ext>
              </p:extLst>
            </p:nvPr>
          </p:nvGraphicFramePr>
          <p:xfrm>
            <a:off x="1903413" y="2968625"/>
            <a:ext cx="4903787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01" name="Equation" r:id="rId15" imgW="1981080" imgH="241200" progId="Equation.DSMT4">
                    <p:embed/>
                  </p:oleObj>
                </mc:Choice>
                <mc:Fallback>
                  <p:oleObj name="Equation" r:id="rId15" imgW="19810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413" y="2968625"/>
                          <a:ext cx="4903787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8664AA3-05C1-D748-8856-440BADD7E244}"/>
                </a:ext>
              </a:extLst>
            </p:cNvPr>
            <p:cNvSpPr txBox="1"/>
            <p:nvPr/>
          </p:nvSpPr>
          <p:spPr>
            <a:xfrm>
              <a:off x="3566938" y="30039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2245F3"/>
                  </a:solidFill>
                </a:rPr>
                <a:t>…</a:t>
              </a:r>
              <a:endParaRPr kumimoji="1" lang="zh-CN" altLang="en-US" dirty="0">
                <a:solidFill>
                  <a:srgbClr val="2245F3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5228388-F85E-D541-ADE9-CC94ED817659}"/>
                </a:ext>
              </a:extLst>
            </p:cNvPr>
            <p:cNvSpPr txBox="1"/>
            <p:nvPr/>
          </p:nvSpPr>
          <p:spPr>
            <a:xfrm>
              <a:off x="5272088" y="30112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2245F3"/>
                  </a:solidFill>
                </a:rPr>
                <a:t>…</a:t>
              </a:r>
              <a:endParaRPr kumimoji="1" lang="zh-CN" altLang="en-US" dirty="0">
                <a:solidFill>
                  <a:srgbClr val="2245F3"/>
                </a:solidFill>
              </a:endParaRPr>
            </a:p>
          </p:txBody>
        </p:sp>
      </p:grpSp>
      <p:sp>
        <p:nvSpPr>
          <p:cNvPr id="28" name="TextBox 10">
            <a:extLst>
              <a:ext uri="{FF2B5EF4-FFF2-40B4-BE49-F238E27FC236}">
                <a16:creationId xmlns:a16="http://schemas.microsoft.com/office/drawing/2014/main" id="{E72A64C6-8DE4-6C43-8057-F7A56160DAAF}"/>
              </a:ext>
            </a:extLst>
          </p:cNvPr>
          <p:cNvSpPr txBox="1"/>
          <p:nvPr/>
        </p:nvSpPr>
        <p:spPr>
          <a:xfrm>
            <a:off x="4215107" y="37502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点空间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52D7ACA3-C71A-1B43-A0AC-4FDF3B268E06}"/>
              </a:ext>
            </a:extLst>
          </p:cNvPr>
          <p:cNvSpPr txBox="1"/>
          <p:nvPr/>
        </p:nvSpPr>
        <p:spPr>
          <a:xfrm>
            <a:off x="4215107" y="46887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245F3"/>
                </a:solidFill>
                <a:latin typeface="+mn-ea"/>
                <a:ea typeface="+mn-ea"/>
              </a:rPr>
              <a:t>三维空间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3" grpId="0"/>
      <p:bldP spid="28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727169" y="4873336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zh-CN" altLang="zh-CN" sz="2800" b="1" dirty="0">
                <a:ea typeface="宋体" pitchFamily="2" charset="-122"/>
                <a:sym typeface="Symbol" pitchFamily="18" charset="2"/>
              </a:rPr>
              <a:t>设</a:t>
            </a:r>
            <a:r>
              <a:rPr lang="zh-CN" altLang="en-US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baseline="-25000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baseline="-25000" dirty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baseline="-25000" dirty="0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dirty="0" err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 i="1" baseline="30000" dirty="0" err="1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 b="1" dirty="0">
                <a:ea typeface="宋体" pitchFamily="2" charset="-122"/>
                <a:sym typeface="Symbol" pitchFamily="18" charset="2"/>
              </a:rPr>
              <a:t>则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baseline="-25000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baseline="-25000" dirty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baseline="-25000" dirty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)</a:t>
            </a:r>
            <a:r>
              <a:rPr lang="zh-CN" altLang="en-US" sz="2800" b="1" dirty="0">
                <a:ea typeface="宋体" pitchFamily="2" charset="-122"/>
                <a:sym typeface="Symbol" pitchFamily="18" charset="2"/>
              </a:rPr>
              <a:t>为</a:t>
            </a:r>
            <a:r>
              <a:rPr lang="en-US" altLang="zh-CN" sz="2800" b="1" dirty="0" err="1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800" b="1" i="1" baseline="30000" dirty="0" err="1">
                <a:ea typeface="宋体" pitchFamily="2" charset="-122"/>
                <a:sym typeface="Symbol" pitchFamily="18" charset="2"/>
              </a:rPr>
              <a:t>n</a:t>
            </a:r>
            <a:r>
              <a:rPr lang="zh-CN" altLang="en-US" sz="2800" b="1" dirty="0">
                <a:ea typeface="宋体" pitchFamily="2" charset="-122"/>
                <a:sym typeface="Symbol" pitchFamily="18" charset="2"/>
              </a:rPr>
              <a:t>的一个子空间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——</a:t>
            </a:r>
            <a:r>
              <a:rPr lang="zh-CN" altLang="en-US" sz="2800" b="1" dirty="0">
                <a:ea typeface="宋体" pitchFamily="2" charset="-122"/>
                <a:sym typeface="Symbol" pitchFamily="18" charset="2"/>
              </a:rPr>
              <a:t>由</a:t>
            </a:r>
            <a:r>
              <a:rPr lang="zh-CN" altLang="en-US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baseline="-25000" dirty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baseline="-25000" dirty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i="1" baseline="-25000" dirty="0">
                <a:ea typeface="宋体" pitchFamily="2" charset="-122"/>
                <a:sym typeface="Symbol" pitchFamily="18" charset="2"/>
              </a:rPr>
              <a:t>m </a:t>
            </a:r>
            <a:r>
              <a:rPr lang="zh-CN" altLang="en-US" sz="2800" b="1" dirty="0">
                <a:solidFill>
                  <a:schemeClr val="accent1"/>
                </a:solidFill>
                <a:ea typeface="宋体" pitchFamily="2" charset="-122"/>
                <a:sym typeface="Symbol" pitchFamily="18" charset="2"/>
              </a:rPr>
              <a:t>生成的子空间</a:t>
            </a:r>
            <a:r>
              <a:rPr lang="zh-CN" altLang="zh-CN" sz="2800" b="1" dirty="0">
                <a:solidFill>
                  <a:schemeClr val="accent1"/>
                </a:solidFill>
                <a:ea typeface="宋体" pitchFamily="2" charset="-122"/>
                <a:sym typeface="Symbol" pitchFamily="18" charset="2"/>
              </a:rPr>
              <a:t>.</a:t>
            </a:r>
            <a:endParaRPr lang="en-US" altLang="zh-CN" sz="2800" b="1" i="1" dirty="0">
              <a:solidFill>
                <a:schemeClr val="accent1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1683" y="226062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单位坐标向量组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85F9B8-A038-9B48-B602-444C4BE992ED}"/>
              </a:ext>
            </a:extLst>
          </p:cNvPr>
          <p:cNvGrpSpPr/>
          <p:nvPr/>
        </p:nvGrpSpPr>
        <p:grpSpPr>
          <a:xfrm>
            <a:off x="1884916" y="4150734"/>
            <a:ext cx="5241448" cy="514784"/>
            <a:chOff x="1884916" y="4150734"/>
            <a:chExt cx="5241448" cy="514784"/>
          </a:xfrm>
        </p:grpSpPr>
        <p:graphicFrame>
          <p:nvGraphicFramePr>
            <p:cNvPr id="4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365050"/>
                </p:ext>
              </p:extLst>
            </p:nvPr>
          </p:nvGraphicFramePr>
          <p:xfrm>
            <a:off x="1884916" y="4150734"/>
            <a:ext cx="5241448" cy="514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1" name="Equation" r:id="rId3" imgW="2311200" imgH="228600" progId="Equation.DSMT4">
                    <p:embed/>
                  </p:oleObj>
                </mc:Choice>
                <mc:Fallback>
                  <p:oleObj name="Equation" r:id="rId3" imgW="231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916" y="4150734"/>
                          <a:ext cx="5241448" cy="5147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2BDBC70-23B4-FA46-B346-96B8AB5FB9DB}"/>
                </a:ext>
              </a:extLst>
            </p:cNvPr>
            <p:cNvSpPr txBox="1"/>
            <p:nvPr/>
          </p:nvSpPr>
          <p:spPr>
            <a:xfrm>
              <a:off x="5744369" y="41803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2245F3"/>
                  </a:solidFill>
                </a:rPr>
                <a:t>…</a:t>
              </a:r>
              <a:endParaRPr kumimoji="1" lang="zh-CN" altLang="en-US" dirty="0">
                <a:solidFill>
                  <a:srgbClr val="2245F3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B73E143-FD5F-C041-B7DC-7BEFA646E70E}"/>
                </a:ext>
              </a:extLst>
            </p:cNvPr>
            <p:cNvSpPr txBox="1"/>
            <p:nvPr/>
          </p:nvSpPr>
          <p:spPr>
            <a:xfrm>
              <a:off x="2840251" y="41773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2245F3"/>
                  </a:solidFill>
                </a:rPr>
                <a:t>…</a:t>
              </a:r>
              <a:endParaRPr kumimoji="1" lang="zh-CN" altLang="en-US" dirty="0">
                <a:solidFill>
                  <a:srgbClr val="2245F3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EDB00A-1A3C-964B-AF78-DC69F493C801}"/>
              </a:ext>
            </a:extLst>
          </p:cNvPr>
          <p:cNvGrpSpPr/>
          <p:nvPr/>
        </p:nvGrpSpPr>
        <p:grpSpPr>
          <a:xfrm>
            <a:off x="914400" y="3465513"/>
            <a:ext cx="7272338" cy="523875"/>
            <a:chOff x="914400" y="3465513"/>
            <a:chExt cx="7272338" cy="523875"/>
          </a:xfrm>
        </p:grpSpPr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914400" y="3465513"/>
              <a:ext cx="7272338" cy="523875"/>
              <a:chOff x="576" y="2567"/>
              <a:chExt cx="4581" cy="330"/>
            </a:xfrm>
          </p:grpSpPr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576" y="2592"/>
                <a:ext cx="26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latin typeface="+mn-ea"/>
                    <a:ea typeface="+mn-ea"/>
                  </a:rPr>
                  <a:t>即，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任一</a:t>
                </a:r>
                <a:r>
                  <a:rPr lang="zh-CN" altLang="en-US" sz="2400" b="1" i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24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i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维向量均可由</a:t>
                </a:r>
              </a:p>
            </p:txBody>
          </p:sp>
          <p:graphicFrame>
            <p:nvGraphicFramePr>
              <p:cNvPr id="4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3349008"/>
                  </p:ext>
                </p:extLst>
              </p:nvPr>
            </p:nvGraphicFramePr>
            <p:xfrm>
              <a:off x="2783" y="2567"/>
              <a:ext cx="1190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82" name="Equation" r:id="rId5" imgW="723600" imgH="228600" progId="Equation.DSMT4">
                      <p:embed/>
                    </p:oleObj>
                  </mc:Choice>
                  <mc:Fallback>
                    <p:oleObj name="Equation" r:id="rId5" imgW="7236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3" y="2567"/>
                            <a:ext cx="1190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Rectangle 8"/>
              <p:cNvSpPr>
                <a:spLocks noChangeArrowheads="1"/>
              </p:cNvSpPr>
              <p:nvPr/>
            </p:nvSpPr>
            <p:spPr bwMode="auto">
              <a:xfrm>
                <a:off x="3957" y="2601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l"/>
                <a:r>
                  <a:rPr lang="zh-CN" altLang="en-US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线性表出</a:t>
                </a:r>
                <a:r>
                  <a:rPr lang="en-US" altLang="zh-CN" sz="2400" b="1" dirty="0">
                    <a:solidFill>
                      <a:schemeClr val="accent1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13300A-98BB-B949-AE0D-9DD016C78514}"/>
                </a:ext>
              </a:extLst>
            </p:cNvPr>
            <p:cNvSpPr txBox="1"/>
            <p:nvPr/>
          </p:nvSpPr>
          <p:spPr>
            <a:xfrm>
              <a:off x="5328871" y="35160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chemeClr val="accent1"/>
                  </a:solidFill>
                </a:rPr>
                <a:t>…</a:t>
              </a:r>
              <a:endParaRPr kumimoji="1" lang="zh-CN" alt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8E30D5C-33D2-FC45-B8C9-33F3CFFCA415}"/>
              </a:ext>
            </a:extLst>
          </p:cNvPr>
          <p:cNvGrpSpPr/>
          <p:nvPr/>
        </p:nvGrpSpPr>
        <p:grpSpPr>
          <a:xfrm>
            <a:off x="1004620" y="868378"/>
            <a:ext cx="5476843" cy="2651945"/>
            <a:chOff x="1004620" y="868378"/>
            <a:chExt cx="5476843" cy="2651945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EC38D3A-CFBC-0D45-942D-9F8738A594A9}"/>
                </a:ext>
              </a:extLst>
            </p:cNvPr>
            <p:cNvGrpSpPr/>
            <p:nvPr/>
          </p:nvGrpSpPr>
          <p:grpSpPr>
            <a:xfrm>
              <a:off x="1004620" y="868378"/>
              <a:ext cx="5476843" cy="2651945"/>
              <a:chOff x="1004620" y="868378"/>
              <a:chExt cx="5476843" cy="2651945"/>
            </a:xfrm>
          </p:grpSpPr>
          <p:graphicFrame>
            <p:nvGraphicFramePr>
              <p:cNvPr id="37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8892445"/>
                  </p:ext>
                </p:extLst>
              </p:nvPr>
            </p:nvGraphicFramePr>
            <p:xfrm>
              <a:off x="1004620" y="868378"/>
              <a:ext cx="5476843" cy="26519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83" name="Equation" r:id="rId7" imgW="2412720" imgH="1168200" progId="Equation.DSMT4">
                      <p:embed/>
                    </p:oleObj>
                  </mc:Choice>
                  <mc:Fallback>
                    <p:oleObj name="Equation" r:id="rId7" imgW="2412720" imgH="1168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4620" y="868378"/>
                            <a:ext cx="5476843" cy="26519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A74BD8B-96EA-0347-A181-43E27C2641D8}"/>
                  </a:ext>
                </a:extLst>
              </p:cNvPr>
              <p:cNvSpPr txBox="1"/>
              <p:nvPr/>
            </p:nvSpPr>
            <p:spPr>
              <a:xfrm>
                <a:off x="2853174" y="914175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81DF6D-9426-8847-B463-311282AD73C7}"/>
                  </a:ext>
                </a:extLst>
              </p:cNvPr>
              <p:cNvSpPr txBox="1"/>
              <p:nvPr/>
            </p:nvSpPr>
            <p:spPr>
              <a:xfrm>
                <a:off x="2725964" y="2569890"/>
                <a:ext cx="461665" cy="32316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199649E-D51F-5944-860A-9E71558D5AD1}"/>
                  </a:ext>
                </a:extLst>
              </p:cNvPr>
              <p:cNvSpPr txBox="1"/>
              <p:nvPr/>
            </p:nvSpPr>
            <p:spPr>
              <a:xfrm>
                <a:off x="5929034" y="2547496"/>
                <a:ext cx="461665" cy="32316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F60A8F-1B6C-574C-AF2E-9B61F5508A8A}"/>
                  </a:ext>
                </a:extLst>
              </p:cNvPr>
              <p:cNvSpPr txBox="1"/>
              <p:nvPr/>
            </p:nvSpPr>
            <p:spPr>
              <a:xfrm>
                <a:off x="4065848" y="2560707"/>
                <a:ext cx="461665" cy="32316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kumimoji="1" lang="en-US" altLang="zh-CN" dirty="0"/>
                  <a:t>…</a:t>
                </a:r>
                <a:endParaRPr kumimoji="1" lang="zh-CN" altLang="en-US" dirty="0"/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088480F-18A0-974A-B20B-AE71244CBAAC}"/>
                </a:ext>
              </a:extLst>
            </p:cNvPr>
            <p:cNvSpPr txBox="1"/>
            <p:nvPr/>
          </p:nvSpPr>
          <p:spPr>
            <a:xfrm>
              <a:off x="4660205" y="22288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46" name="TextBox 10">
            <a:extLst>
              <a:ext uri="{FF2B5EF4-FFF2-40B4-BE49-F238E27FC236}">
                <a16:creationId xmlns:a16="http://schemas.microsoft.com/office/drawing/2014/main" id="{C43964A8-F9EA-2841-90C3-3C2E448E6561}"/>
              </a:ext>
            </a:extLst>
          </p:cNvPr>
          <p:cNvSpPr txBox="1"/>
          <p:nvPr/>
        </p:nvSpPr>
        <p:spPr>
          <a:xfrm>
            <a:off x="4159320" y="924895"/>
            <a:ext cx="1972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维向量空间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11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02444" y="788617"/>
            <a:ext cx="16626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   已知 </a:t>
            </a:r>
          </a:p>
        </p:txBody>
      </p:sp>
      <p:graphicFrame>
        <p:nvGraphicFramePr>
          <p:cNvPr id="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77184"/>
              </p:ext>
            </p:extLst>
          </p:nvPr>
        </p:nvGraphicFramePr>
        <p:xfrm>
          <a:off x="1967507" y="768028"/>
          <a:ext cx="1640891" cy="58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7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507" y="768028"/>
                        <a:ext cx="1640891" cy="583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484340" y="793721"/>
            <a:ext cx="1378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 向量组 </a:t>
            </a:r>
          </a:p>
        </p:txBody>
      </p:sp>
      <p:graphicFrame>
        <p:nvGraphicFramePr>
          <p:cNvPr id="4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504570"/>
              </p:ext>
            </p:extLst>
          </p:nvPr>
        </p:nvGraphicFramePr>
        <p:xfrm>
          <a:off x="4720670" y="811066"/>
          <a:ext cx="4368799" cy="474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8" name="Equation" r:id="rId5" imgW="2361960" imgH="253800" progId="Equation.DSMT4">
                  <p:embed/>
                </p:oleObj>
              </mc:Choice>
              <mc:Fallback>
                <p:oleObj name="Equation" r:id="rId5" imgW="2361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670" y="811066"/>
                        <a:ext cx="4368799" cy="474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15961" y="1560191"/>
            <a:ext cx="1199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试判断 </a:t>
            </a:r>
          </a:p>
        </p:txBody>
      </p:sp>
      <p:graphicFrame>
        <p:nvGraphicFramePr>
          <p:cNvPr id="5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15858"/>
              </p:ext>
            </p:extLst>
          </p:nvPr>
        </p:nvGraphicFramePr>
        <p:xfrm>
          <a:off x="1631966" y="1610151"/>
          <a:ext cx="415314" cy="41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9"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66" y="1610151"/>
                        <a:ext cx="415314" cy="411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1977899" y="1551355"/>
            <a:ext cx="1814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可否被向量 </a:t>
            </a:r>
          </a:p>
        </p:txBody>
      </p:sp>
      <p:graphicFrame>
        <p:nvGraphicFramePr>
          <p:cNvPr id="5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46292"/>
              </p:ext>
            </p:extLst>
          </p:nvPr>
        </p:nvGraphicFramePr>
        <p:xfrm>
          <a:off x="3608399" y="1496523"/>
          <a:ext cx="1493537" cy="5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0" name="Equation" r:id="rId9" imgW="583920" imgH="228600" progId="Equation.DSMT4">
                  <p:embed/>
                </p:oleObj>
              </mc:Choice>
              <mc:Fallback>
                <p:oleObj name="Equation" r:id="rId9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99" y="1496523"/>
                        <a:ext cx="1493537" cy="58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6"/>
          <p:cNvSpPr>
            <a:spLocks noChangeArrowheads="1"/>
          </p:cNvSpPr>
          <p:nvPr/>
        </p:nvSpPr>
        <p:spPr bwMode="auto">
          <a:xfrm>
            <a:off x="4995874" y="1542519"/>
            <a:ext cx="16562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>
                <a:latin typeface="+mn-ea"/>
                <a:ea typeface="+mn-ea"/>
              </a:rPr>
              <a:t>线性表示</a:t>
            </a:r>
            <a:r>
              <a:rPr lang="en-US" altLang="zh-CN" sz="2400" b="1" dirty="0">
                <a:latin typeface="+mn-ea"/>
                <a:ea typeface="+mn-ea"/>
              </a:rPr>
              <a:t>? 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507545" y="2352352"/>
            <a:ext cx="671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1179524" y="2352353"/>
            <a:ext cx="58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设 </a:t>
            </a:r>
          </a:p>
        </p:txBody>
      </p:sp>
      <p:graphicFrame>
        <p:nvGraphicFramePr>
          <p:cNvPr id="5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657058"/>
              </p:ext>
            </p:extLst>
          </p:nvPr>
        </p:nvGraphicFramePr>
        <p:xfrm>
          <a:off x="1763338" y="2399524"/>
          <a:ext cx="3098817" cy="51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1" name="Equation" r:id="rId11" imgW="1409400" imgH="228600" progId="Equation.DSMT4">
                  <p:embed/>
                </p:oleObj>
              </mc:Choice>
              <mc:Fallback>
                <p:oleObj name="Equation" r:id="rId11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338" y="2399524"/>
                        <a:ext cx="3098817" cy="5101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4995874" y="2423791"/>
            <a:ext cx="58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看 </a:t>
            </a:r>
          </a:p>
        </p:txBody>
      </p:sp>
      <p:graphicFrame>
        <p:nvGraphicFramePr>
          <p:cNvPr id="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418322"/>
              </p:ext>
            </p:extLst>
          </p:nvPr>
        </p:nvGraphicFramePr>
        <p:xfrm>
          <a:off x="5420186" y="2420574"/>
          <a:ext cx="1231911" cy="52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2" name="Equation" r:id="rId13" imgW="520560" imgH="228600" progId="Equation.DSMT4">
                  <p:embed/>
                </p:oleObj>
              </mc:Choice>
              <mc:Fallback>
                <p:oleObj name="Equation" r:id="rId13" imgW="52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186" y="2420574"/>
                        <a:ext cx="1231911" cy="522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6652097" y="2423790"/>
            <a:ext cx="16562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是否存在</a:t>
            </a:r>
            <a:r>
              <a:rPr lang="en-US" altLang="zh-CN" sz="2400" b="1">
                <a:latin typeface="+mn-ea"/>
                <a:ea typeface="+mn-ea"/>
              </a:rPr>
              <a:t>? </a:t>
            </a:r>
          </a:p>
        </p:txBody>
      </p:sp>
      <p:sp>
        <p:nvSpPr>
          <p:cNvPr id="60" name="Rectangle 25"/>
          <p:cNvSpPr>
            <a:spLocks noChangeArrowheads="1"/>
          </p:cNvSpPr>
          <p:nvPr/>
        </p:nvSpPr>
        <p:spPr bwMode="auto">
          <a:xfrm>
            <a:off x="242899" y="3215953"/>
            <a:ext cx="55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将 </a:t>
            </a:r>
          </a:p>
        </p:txBody>
      </p:sp>
      <p:graphicFrame>
        <p:nvGraphicFramePr>
          <p:cNvPr id="6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501983"/>
              </p:ext>
            </p:extLst>
          </p:nvPr>
        </p:nvGraphicFramePr>
        <p:xfrm>
          <a:off x="670741" y="3101787"/>
          <a:ext cx="1869270" cy="575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3" name="Equation" r:id="rId15" imgW="749160" imgH="228600" progId="Equation.DSMT4">
                  <p:embed/>
                </p:oleObj>
              </mc:Choice>
              <mc:Fallback>
                <p:oleObj name="Equation" r:id="rId15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41" y="3101787"/>
                        <a:ext cx="1869270" cy="575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28"/>
          <p:cNvSpPr>
            <a:spLocks noChangeArrowheads="1"/>
          </p:cNvSpPr>
          <p:nvPr/>
        </p:nvSpPr>
        <p:spPr bwMode="auto">
          <a:xfrm>
            <a:off x="2540011" y="3217541"/>
            <a:ext cx="1888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代入上式得</a:t>
            </a:r>
            <a:r>
              <a:rPr lang="en-US" altLang="zh-CN" sz="2400" b="1">
                <a:latin typeface="+mn-ea"/>
                <a:ea typeface="+mn-ea"/>
              </a:rPr>
              <a:t>: </a:t>
            </a:r>
          </a:p>
        </p:txBody>
      </p:sp>
      <p:graphicFrame>
        <p:nvGraphicFramePr>
          <p:cNvPr id="6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78934"/>
              </p:ext>
            </p:extLst>
          </p:nvPr>
        </p:nvGraphicFramePr>
        <p:xfrm>
          <a:off x="4383511" y="3173823"/>
          <a:ext cx="4610947" cy="55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4" name="Equation" r:id="rId17" imgW="2133360" imgH="253800" progId="Equation.DSMT4">
                  <p:embed/>
                </p:oleObj>
              </mc:Choice>
              <mc:Fallback>
                <p:oleObj name="Equation" r:id="rId17" imgW="2133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511" y="3173823"/>
                        <a:ext cx="4610947" cy="55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869515"/>
              </p:ext>
            </p:extLst>
          </p:nvPr>
        </p:nvGraphicFramePr>
        <p:xfrm>
          <a:off x="1829104" y="3796023"/>
          <a:ext cx="2320254" cy="203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5" name="Equation" r:id="rId19" imgW="1041120" imgH="914400" progId="Equation.DSMT4">
                  <p:embed/>
                </p:oleObj>
              </mc:Choice>
              <mc:Fallback>
                <p:oleObj name="Equation" r:id="rId19" imgW="1041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104" y="3796023"/>
                        <a:ext cx="2320254" cy="2038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831861" y="4584378"/>
            <a:ext cx="11993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于是有 </a:t>
            </a: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827099" y="6225853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所以 </a:t>
            </a:r>
          </a:p>
        </p:txBody>
      </p:sp>
      <p:graphicFrame>
        <p:nvGraphicFramePr>
          <p:cNvPr id="6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17908"/>
              </p:ext>
            </p:extLst>
          </p:nvPr>
        </p:nvGraphicFramePr>
        <p:xfrm>
          <a:off x="1566080" y="6273580"/>
          <a:ext cx="394515" cy="51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6"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080" y="6273580"/>
                        <a:ext cx="394515" cy="518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37"/>
          <p:cNvSpPr>
            <a:spLocks noChangeArrowheads="1"/>
          </p:cNvSpPr>
          <p:nvPr/>
        </p:nvSpPr>
        <p:spPr bwMode="auto">
          <a:xfrm>
            <a:off x="1955811" y="6227441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可被 </a:t>
            </a:r>
          </a:p>
        </p:txBody>
      </p:sp>
      <p:graphicFrame>
        <p:nvGraphicFramePr>
          <p:cNvPr id="6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424185"/>
              </p:ext>
            </p:extLst>
          </p:nvPr>
        </p:nvGraphicFramePr>
        <p:xfrm>
          <a:off x="2724446" y="6184357"/>
          <a:ext cx="1519788" cy="54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7" name="Equation" r:id="rId23" imgW="583920" imgH="228600" progId="Equation.DSMT4">
                  <p:embed/>
                </p:oleObj>
              </mc:Choice>
              <mc:Fallback>
                <p:oleObj name="Equation" r:id="rId23" imgW="583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446" y="6184357"/>
                        <a:ext cx="1519788" cy="547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4203352" y="6225853"/>
            <a:ext cx="15808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>
                <a:latin typeface="+mn-ea"/>
                <a:ea typeface="+mn-ea"/>
              </a:rPr>
              <a:t>线性表示</a:t>
            </a:r>
            <a:r>
              <a:rPr lang="en-US" altLang="zh-CN" sz="2400" b="1">
                <a:latin typeface="+mn-ea"/>
                <a:ea typeface="+mn-ea"/>
              </a:rPr>
              <a:t>. </a:t>
            </a:r>
          </a:p>
        </p:txBody>
      </p:sp>
      <p:graphicFrame>
        <p:nvGraphicFramePr>
          <p:cNvPr id="7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755200"/>
              </p:ext>
            </p:extLst>
          </p:nvPr>
        </p:nvGraphicFramePr>
        <p:xfrm>
          <a:off x="4252165" y="3915097"/>
          <a:ext cx="16637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8" name="Equation" r:id="rId25" imgW="660240" imgH="711000" progId="Equation.DSMT4">
                  <p:embed/>
                </p:oleObj>
              </mc:Choice>
              <mc:Fallback>
                <p:oleObj name="Equation" r:id="rId25" imgW="6602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165" y="3915097"/>
                        <a:ext cx="1663700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125621"/>
              </p:ext>
            </p:extLst>
          </p:nvPr>
        </p:nvGraphicFramePr>
        <p:xfrm>
          <a:off x="6367318" y="4533069"/>
          <a:ext cx="2225780" cy="56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9" name="Equation" r:id="rId27" imgW="901440" imgH="228600" progId="Equation.DSMT4">
                  <p:embed/>
                </p:oleObj>
              </mc:Choice>
              <mc:Fallback>
                <p:oleObj name="Equation" r:id="rId27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67318" y="4533069"/>
                        <a:ext cx="2225780" cy="564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/>
      <p:bldP spid="59" grpId="0"/>
      <p:bldP spid="60" grpId="0"/>
      <p:bldP spid="62" grpId="0"/>
      <p:bldP spid="65" grpId="0"/>
      <p:bldP spid="66" grpId="0"/>
      <p:bldP spid="68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Group 20"/>
          <p:cNvGrpSpPr>
            <a:grpSpLocks/>
          </p:cNvGrpSpPr>
          <p:nvPr/>
        </p:nvGrpSpPr>
        <p:grpSpPr bwMode="auto">
          <a:xfrm>
            <a:off x="203070" y="1027345"/>
            <a:ext cx="8497888" cy="527050"/>
            <a:chOff x="249" y="164"/>
            <a:chExt cx="5353" cy="332"/>
          </a:xfrm>
        </p:grpSpPr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249" y="164"/>
              <a:ext cx="5353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定理 </a:t>
              </a:r>
              <a:r>
                <a:rPr lang="zh-CN" altLang="en-US" sz="2400" b="1" dirty="0">
                  <a:latin typeface="+mn-ea"/>
                  <a:ea typeface="+mn-ea"/>
                </a:rPr>
                <a:t>   向量     可由向量组                            线性表示</a:t>
              </a:r>
            </a:p>
          </p:txBody>
        </p:sp>
        <p:graphicFrame>
          <p:nvGraphicFramePr>
            <p:cNvPr id="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945308"/>
                </p:ext>
              </p:extLst>
            </p:nvPr>
          </p:nvGraphicFramePr>
          <p:xfrm>
            <a:off x="1335" y="225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38" name="公式" r:id="rId3" imgW="291960" imgH="380880" progId="Equation.3">
                    <p:embed/>
                  </p:oleObj>
                </mc:Choice>
                <mc:Fallback>
                  <p:oleObj name="公式" r:id="rId3" imgW="29196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5" y="225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6756605"/>
                </p:ext>
              </p:extLst>
            </p:nvPr>
          </p:nvGraphicFramePr>
          <p:xfrm>
            <a:off x="2522" y="209"/>
            <a:ext cx="153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39" name="公式" r:id="rId5" imgW="2425680" imgH="431640" progId="Equation.3">
                    <p:embed/>
                  </p:oleObj>
                </mc:Choice>
                <mc:Fallback>
                  <p:oleObj name="公式" r:id="rId5" imgW="24256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2" y="209"/>
                          <a:ext cx="153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077289"/>
              </p:ext>
            </p:extLst>
          </p:nvPr>
        </p:nvGraphicFramePr>
        <p:xfrm>
          <a:off x="2292220" y="2468795"/>
          <a:ext cx="43862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0" name="公式" r:id="rId7" imgW="4394160" imgH="431640" progId="Equation.3">
                  <p:embed/>
                </p:oleObj>
              </mc:Choice>
              <mc:Fallback>
                <p:oleObj name="公式" r:id="rId7" imgW="4394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220" y="2468795"/>
                        <a:ext cx="43862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69"/>
          <p:cNvGrpSpPr>
            <a:grpSpLocks/>
          </p:cNvGrpSpPr>
          <p:nvPr/>
        </p:nvGrpSpPr>
        <p:grpSpPr bwMode="auto">
          <a:xfrm>
            <a:off x="2076320" y="1819508"/>
            <a:ext cx="4824413" cy="463551"/>
            <a:chOff x="1338" y="572"/>
            <a:chExt cx="3039" cy="292"/>
          </a:xfrm>
        </p:grpSpPr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338" y="572"/>
              <a:ext cx="303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存在数                         使</a:t>
              </a:r>
            </a:p>
          </p:txBody>
        </p:sp>
        <p:graphicFrame>
          <p:nvGraphicFramePr>
            <p:cNvPr id="53" name="Object 25"/>
            <p:cNvGraphicFramePr>
              <a:graphicFrameLocks noChangeAspect="1"/>
            </p:cNvGraphicFramePr>
            <p:nvPr/>
          </p:nvGraphicFramePr>
          <p:xfrm>
            <a:off x="2154" y="573"/>
            <a:ext cx="118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41" name="公式" r:id="rId9" imgW="1879560" imgH="431640" progId="Equation.3">
                    <p:embed/>
                  </p:oleObj>
                </mc:Choice>
                <mc:Fallback>
                  <p:oleObj name="公式" r:id="rId9" imgW="18795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573"/>
                          <a:ext cx="118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4230876" y="3045577"/>
            <a:ext cx="29527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上面方程组有解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5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947025"/>
              </p:ext>
            </p:extLst>
          </p:nvPr>
        </p:nvGraphicFramePr>
        <p:xfrm>
          <a:off x="2992810" y="4220797"/>
          <a:ext cx="3394835" cy="696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42" name="Equation" r:id="rId11" imgW="1485720" imgH="304560" progId="Equation.DSMT4">
                  <p:embed/>
                </p:oleObj>
              </mc:Choice>
              <mc:Fallback>
                <p:oleObj name="Equation" r:id="rId11" imgW="14857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810" y="4220797"/>
                        <a:ext cx="3394835" cy="696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2364250" y="6042022"/>
            <a:ext cx="3598863" cy="615951"/>
            <a:chOff x="2064" y="3191"/>
            <a:chExt cx="2267" cy="388"/>
          </a:xfrm>
        </p:grpSpPr>
        <p:sp>
          <p:nvSpPr>
            <p:cNvPr id="62" name="AutoShape 54"/>
            <p:cNvSpPr>
              <a:spLocks noChangeArrowheads="1"/>
            </p:cNvSpPr>
            <p:nvPr/>
          </p:nvSpPr>
          <p:spPr bwMode="auto">
            <a:xfrm>
              <a:off x="2064" y="3191"/>
              <a:ext cx="2267" cy="388"/>
            </a:xfrm>
            <a:prstGeom prst="horizontalScroll">
              <a:avLst>
                <a:gd name="adj" fmla="val 12500"/>
              </a:avLst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2109" y="3249"/>
              <a:ext cx="222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学会三种等价转换！</a:t>
              </a:r>
              <a:endParaRPr lang="en-US" altLang="zh-CN" sz="2400" b="1" dirty="0">
                <a:solidFill>
                  <a:schemeClr val="accent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64" name="Group 60"/>
          <p:cNvGrpSpPr>
            <a:grpSpLocks/>
          </p:cNvGrpSpPr>
          <p:nvPr/>
        </p:nvGrpSpPr>
        <p:grpSpPr bwMode="auto">
          <a:xfrm>
            <a:off x="4308345" y="1460732"/>
            <a:ext cx="4638675" cy="2374900"/>
            <a:chOff x="2744" y="346"/>
            <a:chExt cx="2922" cy="1496"/>
          </a:xfrm>
        </p:grpSpPr>
        <p:sp>
          <p:nvSpPr>
            <p:cNvPr id="65" name="Line 57"/>
            <p:cNvSpPr>
              <a:spLocks noChangeShapeType="1"/>
            </p:cNvSpPr>
            <p:nvPr/>
          </p:nvSpPr>
          <p:spPr bwMode="auto">
            <a:xfrm flipV="1">
              <a:off x="2880" y="799"/>
              <a:ext cx="1270" cy="1043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2744" y="346"/>
              <a:ext cx="1406" cy="453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 sz="2400" b="1">
                <a:latin typeface="+mn-ea"/>
                <a:ea typeface="+mn-ea"/>
              </a:endParaRPr>
            </a:p>
          </p:txBody>
        </p:sp>
        <p:sp>
          <p:nvSpPr>
            <p:cNvPr id="67" name="Text Box 59"/>
            <p:cNvSpPr txBox="1">
              <a:spLocks noChangeArrowheads="1"/>
            </p:cNvSpPr>
            <p:nvPr/>
          </p:nvSpPr>
          <p:spPr bwMode="auto">
            <a:xfrm>
              <a:off x="4150" y="711"/>
              <a:ext cx="1516" cy="292"/>
            </a:xfrm>
            <a:prstGeom prst="rect">
              <a:avLst/>
            </a:prstGeom>
            <a:noFill/>
            <a:ln w="349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注意</a:t>
              </a:r>
              <a:r>
                <a:rPr lang="en-US" altLang="zh-CN" sz="2400" b="1" dirty="0">
                  <a:solidFill>
                    <a:srgbClr val="FF0000"/>
                  </a:solidFill>
                  <a:latin typeface="+mn-ea"/>
                  <a:ea typeface="+mn-ea"/>
                </a:rPr>
                <a:t>: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符号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rPr>
                <a:t>混用</a:t>
              </a:r>
            </a:p>
          </p:txBody>
        </p:sp>
      </p:grp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347107" y="4802225"/>
            <a:ext cx="8497888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另外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如果解唯一</a:t>
            </a:r>
            <a:r>
              <a:rPr lang="en-US" altLang="zh-CN" sz="2400" b="1" dirty="0">
                <a:latin typeface="+mn-ea"/>
                <a:ea typeface="+mn-ea"/>
              </a:rPr>
              <a:t>,  </a:t>
            </a:r>
            <a:r>
              <a:rPr lang="zh-CN" altLang="en-US" sz="2400" b="1" dirty="0">
                <a:latin typeface="+mn-ea"/>
                <a:ea typeface="+mn-ea"/>
              </a:rPr>
              <a:t>则表示方法是唯一的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  </a:t>
            </a:r>
            <a:r>
              <a:rPr lang="zh-CN" altLang="en-US" sz="2400" b="1" dirty="0">
                <a:latin typeface="+mn-ea"/>
                <a:ea typeface="+mn-ea"/>
              </a:rPr>
              <a:t>如果有无穷多组解，则表示法不唯一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69" name="Group 63"/>
          <p:cNvGrpSpPr>
            <a:grpSpLocks/>
          </p:cNvGrpSpPr>
          <p:nvPr/>
        </p:nvGrpSpPr>
        <p:grpSpPr bwMode="auto">
          <a:xfrm>
            <a:off x="60195" y="1819508"/>
            <a:ext cx="2087563" cy="463551"/>
            <a:chOff x="158" y="572"/>
            <a:chExt cx="1315" cy="292"/>
          </a:xfrm>
        </p:grpSpPr>
        <p:graphicFrame>
          <p:nvGraphicFramePr>
            <p:cNvPr id="70" name="Object 21"/>
            <p:cNvGraphicFramePr>
              <a:graphicFrameLocks noChangeAspect="1"/>
            </p:cNvGraphicFramePr>
            <p:nvPr/>
          </p:nvGraphicFramePr>
          <p:xfrm>
            <a:off x="158" y="663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43" name="公式" r:id="rId13" imgW="419040" imgH="241200" progId="Equation.3">
                    <p:embed/>
                  </p:oleObj>
                </mc:Choice>
                <mc:Fallback>
                  <p:oleObj name="公式" r:id="rId13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663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 Box 62"/>
            <p:cNvSpPr txBox="1">
              <a:spLocks noChangeArrowheads="1"/>
            </p:cNvSpPr>
            <p:nvPr/>
          </p:nvSpPr>
          <p:spPr bwMode="auto">
            <a:xfrm>
              <a:off x="385" y="572"/>
              <a:ext cx="108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1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baseline="3000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按定义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72" name="Group 68"/>
          <p:cNvGrpSpPr>
            <a:grpSpLocks/>
          </p:cNvGrpSpPr>
          <p:nvPr/>
        </p:nvGrpSpPr>
        <p:grpSpPr bwMode="auto">
          <a:xfrm>
            <a:off x="60195" y="3026005"/>
            <a:ext cx="4292467" cy="463550"/>
            <a:chOff x="68" y="1332"/>
            <a:chExt cx="2022" cy="292"/>
          </a:xfrm>
        </p:grpSpPr>
        <p:graphicFrame>
          <p:nvGraphicFramePr>
            <p:cNvPr id="73" name="Object 26"/>
            <p:cNvGraphicFramePr>
              <a:graphicFrameLocks noChangeAspect="1"/>
            </p:cNvGraphicFramePr>
            <p:nvPr/>
          </p:nvGraphicFramePr>
          <p:xfrm>
            <a:off x="68" y="1434"/>
            <a:ext cx="2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44" name="公式" r:id="rId15" imgW="419040" imgH="241200" progId="Equation.3">
                    <p:embed/>
                  </p:oleObj>
                </mc:Choice>
                <mc:Fallback>
                  <p:oleObj name="公式" r:id="rId15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1434"/>
                          <a:ext cx="2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Text Box 64"/>
            <p:cNvSpPr txBox="1">
              <a:spLocks noChangeArrowheads="1"/>
            </p:cNvSpPr>
            <p:nvPr/>
          </p:nvSpPr>
          <p:spPr bwMode="auto">
            <a:xfrm>
              <a:off x="276" y="1332"/>
              <a:ext cx="181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baseline="3000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转换为非齐次方程组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75" name="Group 67"/>
          <p:cNvGrpSpPr>
            <a:grpSpLocks/>
          </p:cNvGrpSpPr>
          <p:nvPr/>
        </p:nvGrpSpPr>
        <p:grpSpPr bwMode="auto">
          <a:xfrm>
            <a:off x="128959" y="4319915"/>
            <a:ext cx="2863850" cy="463551"/>
            <a:chOff x="56" y="2160"/>
            <a:chExt cx="1804" cy="292"/>
          </a:xfrm>
        </p:grpSpPr>
        <p:graphicFrame>
          <p:nvGraphicFramePr>
            <p:cNvPr id="7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6179708"/>
                </p:ext>
              </p:extLst>
            </p:nvPr>
          </p:nvGraphicFramePr>
          <p:xfrm>
            <a:off x="56" y="2230"/>
            <a:ext cx="28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45" name="公式" r:id="rId17" imgW="419040" imgH="241200" progId="Equation.3">
                    <p:embed/>
                  </p:oleObj>
                </mc:Choice>
                <mc:Fallback>
                  <p:oleObj name="公式" r:id="rId17" imgW="419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" y="2230"/>
                          <a:ext cx="285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341" y="2160"/>
              <a:ext cx="1519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3</a:t>
              </a:r>
              <a:r>
                <a:rPr lang="en-US" altLang="zh-CN" sz="2400" b="1" baseline="30000" dirty="0">
                  <a:solidFill>
                    <a:schemeClr val="accent1"/>
                  </a:solidFill>
                  <a:latin typeface="+mn-ea"/>
                </a:rPr>
                <a:t>o</a:t>
              </a:r>
              <a:r>
                <a:rPr lang="en-US" altLang="zh-CN" sz="2400" b="1" baseline="30000" dirty="0">
                  <a:solidFill>
                    <a:schemeClr val="tx2"/>
                  </a:solidFill>
                  <a:latin typeface="+mn-ea"/>
                </a:rPr>
                <a:t> </a:t>
              </a:r>
              <a:r>
                <a:rPr lang="en-US" altLang="zh-CN" sz="2400" b="1" dirty="0">
                  <a:latin typeface="+mn-ea"/>
                  <a:ea typeface="+mn-ea"/>
                </a:rPr>
                <a:t>(</a:t>
              </a:r>
              <a:r>
                <a:rPr lang="zh-CN" altLang="en-US" sz="2400" b="1" dirty="0">
                  <a:solidFill>
                    <a:srgbClr val="008000"/>
                  </a:solidFill>
                  <a:latin typeface="+mn-ea"/>
                  <a:ea typeface="+mn-ea"/>
                </a:rPr>
                <a:t>用矩阵的秩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65688F4-428B-4D44-AF5D-F4C6C1146064}"/>
              </a:ext>
            </a:extLst>
          </p:cNvPr>
          <p:cNvGrpSpPr/>
          <p:nvPr/>
        </p:nvGrpSpPr>
        <p:grpSpPr>
          <a:xfrm>
            <a:off x="2147758" y="3641954"/>
            <a:ext cx="6192837" cy="565150"/>
            <a:chOff x="2147758" y="3641954"/>
            <a:chExt cx="6192837" cy="565150"/>
          </a:xfrm>
        </p:grpSpPr>
        <p:grpSp>
          <p:nvGrpSpPr>
            <p:cNvPr id="55" name="Group 65"/>
            <p:cNvGrpSpPr>
              <a:grpSpLocks/>
            </p:cNvGrpSpPr>
            <p:nvPr/>
          </p:nvGrpSpPr>
          <p:grpSpPr bwMode="auto">
            <a:xfrm>
              <a:off x="2147758" y="3641954"/>
              <a:ext cx="6192837" cy="565150"/>
              <a:chOff x="1474" y="1810"/>
              <a:chExt cx="3901" cy="356"/>
            </a:xfrm>
          </p:grpSpPr>
          <p:sp>
            <p:nvSpPr>
              <p:cNvPr id="56" name="Text Box 31"/>
              <p:cNvSpPr txBox="1">
                <a:spLocks noChangeArrowheads="1"/>
              </p:cNvSpPr>
              <p:nvPr/>
            </p:nvSpPr>
            <p:spPr bwMode="auto">
              <a:xfrm>
                <a:off x="1474" y="1842"/>
                <a:ext cx="545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>
                    <a:latin typeface="+mn-ea"/>
                    <a:ea typeface="+mn-ea"/>
                  </a:rPr>
                  <a:t>即</a:t>
                </a:r>
              </a:p>
            </p:txBody>
          </p:sp>
          <p:graphicFrame>
            <p:nvGraphicFramePr>
              <p:cNvPr id="57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4607514"/>
                  </p:ext>
                </p:extLst>
              </p:nvPr>
            </p:nvGraphicFramePr>
            <p:xfrm>
              <a:off x="1729" y="1810"/>
              <a:ext cx="2739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346" name="Equation" r:id="rId18" imgW="1955520" imgH="253800" progId="Equation.DSMT4">
                      <p:embed/>
                    </p:oleObj>
                  </mc:Choice>
                  <mc:Fallback>
                    <p:oleObj name="Equation" r:id="rId18" imgW="195552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9" y="1810"/>
                            <a:ext cx="2739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" name="Text Box 33"/>
              <p:cNvSpPr txBox="1">
                <a:spLocks noChangeArrowheads="1"/>
              </p:cNvSpPr>
              <p:nvPr/>
            </p:nvSpPr>
            <p:spPr bwMode="auto">
              <a:xfrm>
                <a:off x="4513" y="1842"/>
                <a:ext cx="86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4925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zh-CN" altLang="en-US" sz="2400" b="1">
                    <a:latin typeface="+mn-ea"/>
                    <a:ea typeface="+mn-ea"/>
                  </a:rPr>
                  <a:t>有解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EC80D97-6F2C-B246-8EE7-682DE6C0B63F}"/>
                </a:ext>
              </a:extLst>
            </p:cNvPr>
            <p:cNvSpPr txBox="1"/>
            <p:nvPr/>
          </p:nvSpPr>
          <p:spPr>
            <a:xfrm>
              <a:off x="5755364" y="36811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8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10554</TotalTime>
  <Words>2207</Words>
  <Application>Microsoft Macintosh PowerPoint</Application>
  <PresentationFormat>全屏显示(4:3)</PresentationFormat>
  <Paragraphs>297</Paragraphs>
  <Slides>43</Slides>
  <Notes>0</Notes>
  <HiddenSlides>5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黑体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主题algebraA</vt:lpstr>
      <vt:lpstr>公式</vt:lpstr>
      <vt:lpstr>Equation</vt:lpstr>
      <vt:lpstr>Document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设 R(A) = r,</vt:lpstr>
      <vt:lpstr>PowerPoint 演示文稿</vt:lpstr>
      <vt:lpstr>定义        (Ⅰ):                 (Ⅱ):  若组(Ⅰ) 中每一个向量都可由(Ⅱ)中的向量线性表出，则称组(Ⅰ)可由组(Ⅱ)线性表出.  若组(Ⅰ)与组(Ⅱ)可以互相线性表出，则称组(Ⅰ)与组(Ⅱ)等价.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(3) 含有零向量的向量组线性相关.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Microsoft Office User</cp:lastModifiedBy>
  <cp:revision>1024</cp:revision>
  <dcterms:created xsi:type="dcterms:W3CDTF">2014-11-28T11:02:00Z</dcterms:created>
  <dcterms:modified xsi:type="dcterms:W3CDTF">2022-05-22T09:57:26Z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