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18"/>
  </p:notesMasterIdLst>
  <p:sldIdLst>
    <p:sldId id="331" r:id="rId2"/>
    <p:sldId id="336" r:id="rId3"/>
    <p:sldId id="338" r:id="rId4"/>
    <p:sldId id="353" r:id="rId5"/>
    <p:sldId id="341" r:id="rId6"/>
    <p:sldId id="358" r:id="rId7"/>
    <p:sldId id="356" r:id="rId8"/>
    <p:sldId id="357" r:id="rId9"/>
    <p:sldId id="359" r:id="rId10"/>
    <p:sldId id="362" r:id="rId11"/>
    <p:sldId id="360" r:id="rId12"/>
    <p:sldId id="361" r:id="rId13"/>
    <p:sldId id="363" r:id="rId14"/>
    <p:sldId id="364" r:id="rId15"/>
    <p:sldId id="365" r:id="rId16"/>
    <p:sldId id="366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orient="horz" pos="4021">
          <p15:clr>
            <a:srgbClr val="A4A3A4"/>
          </p15:clr>
        </p15:guide>
        <p15:guide id="3" orient="horz" pos="3890">
          <p15:clr>
            <a:srgbClr val="A4A3A4"/>
          </p15:clr>
        </p15:guide>
        <p15:guide id="4" pos="4383">
          <p15:clr>
            <a:srgbClr val="A4A3A4"/>
          </p15:clr>
        </p15:guide>
        <p15:guide id="5" pos="2897">
          <p15:clr>
            <a:srgbClr val="A4A3A4"/>
          </p15:clr>
        </p15:guide>
        <p15:guide id="6" pos="5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0338CC"/>
    <a:srgbClr val="FF6600"/>
    <a:srgbClr val="22ABDE"/>
    <a:srgbClr val="094A7F"/>
    <a:srgbClr val="47B8E4"/>
    <a:srgbClr val="F77572"/>
    <a:srgbClr val="EDB67C"/>
    <a:srgbClr val="F3C390"/>
    <a:srgbClr val="D02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3496"/>
  </p:normalViewPr>
  <p:slideViewPr>
    <p:cSldViewPr snapToGrid="0">
      <p:cViewPr varScale="1">
        <p:scale>
          <a:sx n="120" d="100"/>
          <a:sy n="120" d="100"/>
        </p:scale>
        <p:origin x="1960" y="184"/>
      </p:cViewPr>
      <p:guideLst>
        <p:guide orient="horz" pos="2159"/>
        <p:guide orient="horz" pos="4021"/>
        <p:guide orient="horz" pos="3890"/>
        <p:guide pos="4383"/>
        <p:guide pos="2897"/>
        <p:guide pos="5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Relationship Id="rId4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e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9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emf"/><Relationship Id="rId6" Type="http://schemas.openxmlformats.org/officeDocument/2006/relationships/image" Target="../media/image41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Relationship Id="rId9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70A1B6F1-6F15-4F65-8091-8E1AD64D001F}" type="datetimeFigureOut">
              <a:rPr lang="zh-CN" altLang="en-US"/>
              <a:t>2022/5/22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C76C47B0-EA97-42EB-AD70-9487DB1A8108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7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76C47B0-EA97-42EB-AD70-9487DB1A810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839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B36520-B382-47EE-8EB9-E32558208C12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EE5C1-3B8E-4CD2-8176-5F0EA168128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D5904-F53B-4AE8-8472-5C9A63DC7A6B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0AB5F-DEE6-4728-A376-651ACEC2B3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29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0BCFA-082B-0B46-9940-C2368FC9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232634-1690-894B-B8B6-7F005BB2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FDDB9E-6373-534E-BB88-9C091585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430776-2FA4-C047-871B-822259FF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3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C4DA7-AD72-C648-91F2-0325091D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B0AAAD-B3A7-CD46-8C17-F7EB4212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D21F91D-E458-4B5D-9277-94B56EEF81B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C32FCD-386C-9649-AAB0-7E34EF6BB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25927-EF19-BE49-B801-2DF3EBF4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261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D21F91D-E458-4B5D-9277-94B56EEF81B5}" type="datetimeFigureOut">
              <a:rPr lang="zh-CN" altLang="en-US" smtClean="0"/>
              <a:t>2022/5/22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5E96050-46D5-4911-A93D-2B1BE9075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91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7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0.wmf"/><Relationship Id="rId19" Type="http://schemas.openxmlformats.org/officeDocument/2006/relationships/oleObject" Target="../embeddings/oleObject30.bin"/><Relationship Id="rId4" Type="http://schemas.openxmlformats.org/officeDocument/2006/relationships/image" Target="../media/image27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3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2.wmf"/><Relationship Id="rId20" Type="http://schemas.openxmlformats.org/officeDocument/2006/relationships/image" Target="../media/image44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10" Type="http://schemas.openxmlformats.org/officeDocument/2006/relationships/image" Target="../media/image39.e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1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4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3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9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2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e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78631" y="2339976"/>
            <a:ext cx="80571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课题名称（黑体，居中，</a:t>
            </a:r>
            <a:r>
              <a:rPr lang="en-US" altLang="zh-CN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44-48</a:t>
            </a:r>
            <a:r>
              <a:rPr lang="zh-CN" altLang="en-US" sz="4800" b="1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号左右）</a:t>
            </a:r>
            <a:endParaRPr lang="zh-CN" altLang="en-US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 bwMode="auto">
          <a:xfrm>
            <a:off x="4333875" y="4208781"/>
            <a:ext cx="48034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主讲老师：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刘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晓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曼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学       校：南京农业大学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3" y="0"/>
            <a:ext cx="9136380" cy="3890645"/>
          </a:xfrm>
          <a:prstGeom prst="rect">
            <a:avLst/>
          </a:prstGeom>
          <a:solidFill>
            <a:srgbClr val="094A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1021" y="2478405"/>
            <a:ext cx="2401253" cy="26746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84746" y="2478406"/>
            <a:ext cx="4785360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+mn-ea"/>
                <a:sym typeface="+mn-lt"/>
              </a:rPr>
              <a:t>线 性 代 数</a:t>
            </a:r>
            <a:endParaRPr lang="zh-CN" altLang="en-US" sz="24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+mn-ea"/>
              <a:sym typeface="+mn-lt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0" y="2994822"/>
            <a:ext cx="1436914" cy="1492898"/>
          </a:xfrm>
          <a:prstGeom prst="rect">
            <a:avLst/>
          </a:prstGeom>
        </p:spPr>
      </p:pic>
      <p:sp>
        <p:nvSpPr>
          <p:cNvPr id="12" name="同心圆 11"/>
          <p:cNvSpPr/>
          <p:nvPr/>
        </p:nvSpPr>
        <p:spPr>
          <a:xfrm>
            <a:off x="718457" y="2720923"/>
            <a:ext cx="2071396" cy="2051374"/>
          </a:xfrm>
          <a:prstGeom prst="donut">
            <a:avLst>
              <a:gd name="adj" fmla="val 15813"/>
            </a:avLst>
          </a:prstGeom>
          <a:solidFill>
            <a:srgbClr val="F77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84132" y="847046"/>
            <a:ext cx="141446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321374" y="859384"/>
            <a:ext cx="409615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若</a:t>
            </a:r>
            <a:r>
              <a:rPr lang="en-US" altLang="zh-CN" sz="2400" b="1" i="1" dirty="0">
                <a:latin typeface="+mn-ea"/>
                <a:ea typeface="+mn-ea"/>
              </a:rPr>
              <a:t>P</a:t>
            </a:r>
            <a:r>
              <a:rPr lang="en-US" altLang="zh-CN" sz="2400" b="1" dirty="0">
                <a:latin typeface="+mn-ea"/>
                <a:ea typeface="+mn-ea"/>
              </a:rPr>
              <a:t>,</a:t>
            </a:r>
            <a:r>
              <a:rPr lang="en-US" altLang="zh-CN" sz="2400" b="1" i="1" dirty="0">
                <a:latin typeface="+mn-ea"/>
                <a:ea typeface="+mn-ea"/>
              </a:rPr>
              <a:t>Q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为可逆矩阵,  则有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323254"/>
              </p:ext>
            </p:extLst>
          </p:nvPr>
        </p:nvGraphicFramePr>
        <p:xfrm>
          <a:off x="4705944" y="866775"/>
          <a:ext cx="3784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2" name="Equation" r:id="rId3" imgW="1536480" imgH="203040" progId="Equation.DSMT4">
                  <p:embed/>
                </p:oleObj>
              </mc:Choice>
              <mc:Fallback>
                <p:oleObj name="Equation" r:id="rId3" imgW="1536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944" y="866775"/>
                        <a:ext cx="37846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014734"/>
              </p:ext>
            </p:extLst>
          </p:nvPr>
        </p:nvGraphicFramePr>
        <p:xfrm>
          <a:off x="1122332" y="1643971"/>
          <a:ext cx="118586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3" name="Equation" r:id="rId5" imgW="507960" imgH="164880" progId="Equation.3">
                  <p:embed/>
                </p:oleObj>
              </mc:Choice>
              <mc:Fallback>
                <p:oleObj name="Equation" r:id="rId5" imgW="50796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32" y="1643971"/>
                        <a:ext cx="1185862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8722227"/>
              </p:ext>
            </p:extLst>
          </p:nvPr>
        </p:nvGraphicFramePr>
        <p:xfrm>
          <a:off x="1012794" y="2317071"/>
          <a:ext cx="1524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4" name="Equation" r:id="rId7" imgW="647640" imgH="190440" progId="Equation.3">
                  <p:embed/>
                </p:oleObj>
              </mc:Choice>
              <mc:Fallback>
                <p:oleObj name="Equation" r:id="rId7" imgW="64764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794" y="2317071"/>
                        <a:ext cx="1524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337057"/>
              </p:ext>
            </p:extLst>
          </p:nvPr>
        </p:nvGraphicFramePr>
        <p:xfrm>
          <a:off x="2339975" y="1638300"/>
          <a:ext cx="26384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5" name="Equation" r:id="rId9" imgW="1066680" imgH="203040" progId="Equation.DSMT4">
                  <p:embed/>
                </p:oleObj>
              </mc:Choice>
              <mc:Fallback>
                <p:oleObj name="Equation" r:id="rId9" imgW="1066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638300"/>
                        <a:ext cx="263842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725979"/>
              </p:ext>
            </p:extLst>
          </p:nvPr>
        </p:nvGraphicFramePr>
        <p:xfrm>
          <a:off x="2478088" y="2393950"/>
          <a:ext cx="24812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6" name="Equation" r:id="rId11" imgW="1054080" imgH="203040" progId="Equation.DSMT4">
                  <p:embed/>
                </p:oleObj>
              </mc:Choice>
              <mc:Fallback>
                <p:oleObj name="Equation" r:id="rId11" imgW="1054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393950"/>
                        <a:ext cx="24812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325776" y="1602296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4395193"/>
              </p:ext>
            </p:extLst>
          </p:nvPr>
        </p:nvGraphicFramePr>
        <p:xfrm>
          <a:off x="4835525" y="1631950"/>
          <a:ext cx="3249613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7" name="Equation" r:id="rId13" imgW="1295280" imgH="457200" progId="Equation.DSMT4">
                  <p:embed/>
                </p:oleObj>
              </mc:Choice>
              <mc:Fallback>
                <p:oleObj name="Equation" r:id="rId13" imgW="1295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5525" y="1631950"/>
                        <a:ext cx="3249613" cy="116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403194" y="3079071"/>
            <a:ext cx="7467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latin typeface="+mn-ea"/>
                <a:ea typeface="+mn-ea"/>
              </a:rPr>
              <a:t>或用“初等变换不改变矩阵的秩”来证明。</a:t>
            </a:r>
          </a:p>
        </p:txBody>
      </p:sp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209914"/>
              </p:ext>
            </p:extLst>
          </p:nvPr>
        </p:nvGraphicFramePr>
        <p:xfrm>
          <a:off x="146050" y="4198938"/>
          <a:ext cx="87757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8" name="文档" r:id="rId15" imgW="3543300" imgH="685800" progId="Word.Document.8">
                  <p:embed/>
                </p:oleObj>
              </mc:Choice>
              <mc:Fallback>
                <p:oleObj name="文档" r:id="rId15" imgW="3543300" imgH="6858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" y="4198938"/>
                        <a:ext cx="87757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33849" y="4241809"/>
            <a:ext cx="114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5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11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10" grpId="0" autoUpdateAnimBg="0"/>
      <p:bldP spid="12" grpId="0" autoUpdateAnimBg="0"/>
      <p:bldP spid="1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7644" y="952362"/>
            <a:ext cx="13716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(6)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741378" y="941067"/>
            <a:ext cx="4876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33CC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设矩阵</a:t>
            </a:r>
            <a:r>
              <a:rPr lang="en-US" altLang="zh-CN" dirty="0">
                <a:solidFill>
                  <a:schemeClr val="tx1"/>
                </a:solidFill>
              </a:rPr>
              <a:t>A,B </a:t>
            </a:r>
            <a:r>
              <a:rPr lang="zh-CN" altLang="en-US" dirty="0">
                <a:solidFill>
                  <a:schemeClr val="tx1"/>
                </a:solidFill>
              </a:rPr>
              <a:t>可以相乘,则有</a:t>
            </a: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688547"/>
              </p:ext>
            </p:extLst>
          </p:nvPr>
        </p:nvGraphicFramePr>
        <p:xfrm>
          <a:off x="4231816" y="945867"/>
          <a:ext cx="42846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8" name="Equation" r:id="rId3" imgW="1739880" imgH="203040" progId="Equation.DSMT4">
                  <p:embed/>
                </p:oleObj>
              </mc:Choice>
              <mc:Fallback>
                <p:oleObj name="Equation" r:id="rId3" imgW="17398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1816" y="945867"/>
                        <a:ext cx="4284662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51844" y="2182766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3493885"/>
              </p:ext>
            </p:extLst>
          </p:nvPr>
        </p:nvGraphicFramePr>
        <p:xfrm>
          <a:off x="1159220" y="2182766"/>
          <a:ext cx="3429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9" name="Document" r:id="rId5" imgW="1551240" imgH="228600" progId="Word.Document.8">
                  <p:embed/>
                </p:oleObj>
              </mc:Choice>
              <mc:Fallback>
                <p:oleObj name="Document" r:id="rId5" imgW="155124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9220" y="2182766"/>
                        <a:ext cx="3429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318791"/>
              </p:ext>
            </p:extLst>
          </p:nvPr>
        </p:nvGraphicFramePr>
        <p:xfrm>
          <a:off x="4794361" y="1394769"/>
          <a:ext cx="2971800" cy="221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0" name="Document" r:id="rId7" imgW="1276920" imgH="947520" progId="Word.Document.8">
                  <p:embed/>
                </p:oleObj>
              </mc:Choice>
              <mc:Fallback>
                <p:oleObj name="Document" r:id="rId7" imgW="1276920" imgH="9475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361" y="1394769"/>
                        <a:ext cx="2971800" cy="221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696585"/>
              </p:ext>
            </p:extLst>
          </p:nvPr>
        </p:nvGraphicFramePr>
        <p:xfrm>
          <a:off x="430663" y="3594396"/>
          <a:ext cx="78406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1" name="Document" r:id="rId9" imgW="3233880" imgH="228600" progId="Word.Document.8">
                  <p:embed/>
                </p:oleObj>
              </mc:Choice>
              <mc:Fallback>
                <p:oleObj name="Document" r:id="rId9" imgW="3233880" imgH="228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663" y="3594396"/>
                        <a:ext cx="78406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41763" y="4202409"/>
            <a:ext cx="795813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即</a:t>
            </a:r>
            <a:r>
              <a:rPr lang="en-US" altLang="zh-CN" sz="2400" b="1" i="1" dirty="0">
                <a:latin typeface="+mn-ea"/>
                <a:ea typeface="+mn-ea"/>
              </a:rPr>
              <a:t>AB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的每个列向量是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的列向量组的线性组合,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844840"/>
              </p:ext>
            </p:extLst>
          </p:nvPr>
        </p:nvGraphicFramePr>
        <p:xfrm>
          <a:off x="376688" y="4845198"/>
          <a:ext cx="29098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2" name="Equation" r:id="rId11" imgW="1193760" imgH="203040" progId="Equation.DSMT4">
                  <p:embed/>
                </p:oleObj>
              </mc:Choice>
              <mc:Fallback>
                <p:oleObj name="Equation" r:id="rId11" imgW="1193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88" y="4845198"/>
                        <a:ext cx="2909887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061584"/>
              </p:ext>
            </p:extLst>
          </p:nvPr>
        </p:nvGraphicFramePr>
        <p:xfrm>
          <a:off x="2203900" y="5391446"/>
          <a:ext cx="29972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3" name="Equation" r:id="rId13" imgW="1168200" imgH="228600" progId="Equation.DSMT4">
                  <p:embed/>
                </p:oleObj>
              </mc:Choice>
              <mc:Fallback>
                <p:oleObj name="Equation" r:id="rId13" imgW="1168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900" y="5391446"/>
                        <a:ext cx="2997200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468242"/>
              </p:ext>
            </p:extLst>
          </p:nvPr>
        </p:nvGraphicFramePr>
        <p:xfrm>
          <a:off x="297313" y="6115198"/>
          <a:ext cx="4848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4" name="Equation" r:id="rId15" imgW="1968480" imgH="203040" progId="Equation.DSMT4">
                  <p:embed/>
                </p:oleObj>
              </mc:Choice>
              <mc:Fallback>
                <p:oleObj name="Equation" r:id="rId15" imgW="1968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13" y="6115198"/>
                        <a:ext cx="48482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298900" y="5416846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另一方面，</a:t>
            </a:r>
          </a:p>
        </p:txBody>
      </p:sp>
      <p:graphicFrame>
        <p:nvGraphicFramePr>
          <p:cNvPr id="2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7374036"/>
              </p:ext>
            </p:extLst>
          </p:nvPr>
        </p:nvGraphicFramePr>
        <p:xfrm>
          <a:off x="5191575" y="5378746"/>
          <a:ext cx="14001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5" name="Equation" r:id="rId17" imgW="545760" imgH="228600" progId="Equation.DSMT4">
                  <p:embed/>
                </p:oleObj>
              </mc:Choice>
              <mc:Fallback>
                <p:oleObj name="Equation" r:id="rId17" imgW="545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575" y="5378746"/>
                        <a:ext cx="1400175" cy="595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5300154"/>
              </p:ext>
            </p:extLst>
          </p:nvPr>
        </p:nvGraphicFramePr>
        <p:xfrm>
          <a:off x="6547300" y="5442098"/>
          <a:ext cx="14001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66" name="Equation" r:id="rId19" imgW="545760" imgH="203040" progId="Equation.DSMT4">
                  <p:embed/>
                </p:oleObj>
              </mc:Choice>
              <mc:Fallback>
                <p:oleObj name="Equation" r:id="rId19" imgW="545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300" y="5442098"/>
                        <a:ext cx="140017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2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7" name="圆角矩形标注 26">
            <a:extLst>
              <a:ext uri="{FF2B5EF4-FFF2-40B4-BE49-F238E27FC236}">
                <a16:creationId xmlns:a16="http://schemas.microsoft.com/office/drawing/2014/main" id="{EEE54552-CA74-FD41-8B07-94D754AB3B25}"/>
              </a:ext>
            </a:extLst>
          </p:cNvPr>
          <p:cNvSpPr/>
          <p:nvPr/>
        </p:nvSpPr>
        <p:spPr>
          <a:xfrm>
            <a:off x="3583528" y="4782400"/>
            <a:ext cx="743924" cy="447251"/>
          </a:xfrm>
          <a:prstGeom prst="wedgeRoundRectCallout">
            <a:avLst>
              <a:gd name="adj1" fmla="val -69646"/>
              <a:gd name="adj2" fmla="val 20636"/>
              <a:gd name="adj3" fmla="val 16667"/>
            </a:avLst>
          </a:prstGeom>
          <a:noFill/>
          <a:ln w="28575">
            <a:solidFill>
              <a:srgbClr val="033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(5)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圆角矩形标注 27">
            <a:extLst>
              <a:ext uri="{FF2B5EF4-FFF2-40B4-BE49-F238E27FC236}">
                <a16:creationId xmlns:a16="http://schemas.microsoft.com/office/drawing/2014/main" id="{C5F958D1-52C8-C048-8944-369F27C9F130}"/>
              </a:ext>
            </a:extLst>
          </p:cNvPr>
          <p:cNvSpPr/>
          <p:nvPr/>
        </p:nvSpPr>
        <p:spPr>
          <a:xfrm>
            <a:off x="5711159" y="4722635"/>
            <a:ext cx="1933649" cy="662997"/>
          </a:xfrm>
          <a:prstGeom prst="wedgeRoundRectCallout">
            <a:avLst>
              <a:gd name="adj1" fmla="val -67835"/>
              <a:gd name="adj2" fmla="val 62333"/>
              <a:gd name="adj3" fmla="val 16667"/>
            </a:avLst>
          </a:prstGeom>
          <a:noFill/>
          <a:ln w="28575">
            <a:solidFill>
              <a:srgbClr val="033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乘积矩阵的秩不超过各因子的秩</a:t>
            </a:r>
          </a:p>
        </p:txBody>
      </p:sp>
    </p:spTree>
    <p:extLst>
      <p:ext uri="{BB962C8B-B14F-4D97-AF65-F5344CB8AC3E}">
        <p14:creationId xmlns:p14="http://schemas.microsoft.com/office/powerpoint/2010/main" val="29976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713838"/>
              </p:ext>
            </p:extLst>
          </p:nvPr>
        </p:nvGraphicFramePr>
        <p:xfrm>
          <a:off x="228600" y="1123026"/>
          <a:ext cx="8382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4" name="Document" r:id="rId3" imgW="3134404" imgH="468454" progId="Word.Document.8">
                  <p:embed/>
                </p:oleObj>
              </mc:Choice>
              <mc:Fallback>
                <p:oleObj name="Document" r:id="rId3" imgW="3134404" imgH="4684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23026"/>
                        <a:ext cx="83820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48033" y="1133773"/>
            <a:ext cx="990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endParaRPr lang="zh-CN" altLang="en-US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" y="2554951"/>
            <a:ext cx="68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69208"/>
              </p:ext>
            </p:extLst>
          </p:nvPr>
        </p:nvGraphicFramePr>
        <p:xfrm>
          <a:off x="914400" y="2580351"/>
          <a:ext cx="16002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5" name="Equation" r:id="rId5" imgW="596880" imgH="203040" progId="Equation.3">
                  <p:embed/>
                </p:oleObj>
              </mc:Choice>
              <mc:Fallback>
                <p:oleObj name="Equation" r:id="rId5" imgW="5968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80351"/>
                        <a:ext cx="160020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2873027"/>
              </p:ext>
            </p:extLst>
          </p:nvPr>
        </p:nvGraphicFramePr>
        <p:xfrm>
          <a:off x="2667000" y="2593051"/>
          <a:ext cx="29718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6" name="Equation" r:id="rId7" imgW="1155600" imgH="203040" progId="Equation.3">
                  <p:embed/>
                </p:oleObj>
              </mc:Choice>
              <mc:Fallback>
                <p:oleObj name="Equation" r:id="rId7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3051"/>
                        <a:ext cx="2971800" cy="515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243015"/>
              </p:ext>
            </p:extLst>
          </p:nvPr>
        </p:nvGraphicFramePr>
        <p:xfrm>
          <a:off x="230188" y="3249613"/>
          <a:ext cx="87979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7" name="Document" r:id="rId9" imgW="3513416" imgH="221566" progId="Word.Document.8">
                  <p:embed/>
                </p:oleObj>
              </mc:Choice>
              <mc:Fallback>
                <p:oleObj name="Document" r:id="rId9" imgW="3513416" imgH="2215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3249613"/>
                        <a:ext cx="87979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971915"/>
              </p:ext>
            </p:extLst>
          </p:nvPr>
        </p:nvGraphicFramePr>
        <p:xfrm>
          <a:off x="305638" y="3939512"/>
          <a:ext cx="2715717" cy="5226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8" name="Document" r:id="rId11" imgW="1040031" imgH="203102" progId="Word.Document.8">
                  <p:embed/>
                </p:oleObj>
              </mc:Choice>
              <mc:Fallback>
                <p:oleObj name="Document" r:id="rId11" imgW="1040031" imgH="2031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638" y="3939512"/>
                        <a:ext cx="2715717" cy="5226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4225866"/>
              </p:ext>
            </p:extLst>
          </p:nvPr>
        </p:nvGraphicFramePr>
        <p:xfrm>
          <a:off x="3075476" y="3978568"/>
          <a:ext cx="37030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69" name="Document" r:id="rId13" imgW="1497496" imgH="179363" progId="Word.Document.8">
                  <p:embed/>
                </p:oleObj>
              </mc:Choice>
              <mc:Fallback>
                <p:oleObj name="Document" r:id="rId13" imgW="1497496" imgH="179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5476" y="3978568"/>
                        <a:ext cx="3703038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79272"/>
              </p:ext>
            </p:extLst>
          </p:nvPr>
        </p:nvGraphicFramePr>
        <p:xfrm>
          <a:off x="304800" y="4754302"/>
          <a:ext cx="4940567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70" name="Document" r:id="rId15" imgW="1895400" imgH="178200" progId="Word.Document.8">
                  <p:embed/>
                </p:oleObj>
              </mc:Choice>
              <mc:Fallback>
                <p:oleObj name="Document" r:id="rId15" imgW="1895400" imgH="178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54302"/>
                        <a:ext cx="4940567" cy="4616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91597"/>
              </p:ext>
            </p:extLst>
          </p:nvPr>
        </p:nvGraphicFramePr>
        <p:xfrm>
          <a:off x="304800" y="5444201"/>
          <a:ext cx="29718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71" name="Document" r:id="rId17" imgW="1163880" imgH="203040" progId="Word.Document.8">
                  <p:embed/>
                </p:oleObj>
              </mc:Choice>
              <mc:Fallback>
                <p:oleObj name="Document" r:id="rId17" imgW="1163880" imgH="203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444201"/>
                        <a:ext cx="29718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00022"/>
              </p:ext>
            </p:extLst>
          </p:nvPr>
        </p:nvGraphicFramePr>
        <p:xfrm>
          <a:off x="3378200" y="5441026"/>
          <a:ext cx="189388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72" name="Document" r:id="rId19" imgW="742320" imgH="203040" progId="Word.Document.8">
                  <p:embed/>
                </p:oleObj>
              </mc:Choice>
              <mc:Fallback>
                <p:oleObj name="Document" r:id="rId19" imgW="742320" imgH="2030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8200" y="5441026"/>
                        <a:ext cx="189388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8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875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68301" y="1681465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325642" y="1681465"/>
            <a:ext cx="517992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矩阵的行向量组的秩称为矩阵的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行秩</a:t>
            </a:r>
            <a:r>
              <a:rPr lang="zh-CN" altLang="en-US" sz="2400" b="1" dirty="0">
                <a:latin typeface="+mn-ea"/>
                <a:ea typeface="+mn-ea"/>
              </a:rPr>
              <a:t>;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325642" y="2469312"/>
            <a:ext cx="5413959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矩阵的列向量组的秩称为矩阵的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列秩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268301" y="3448982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1411301" y="3448982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矩阵的行秩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3337408" y="3457710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>
                <a:latin typeface="+mn-ea"/>
                <a:ea typeface="+mn-ea"/>
              </a:rPr>
              <a:t>矩阵的列秩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333631" y="3457710"/>
            <a:ext cx="172064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矩阵的秩。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026777" y="3445219"/>
            <a:ext cx="4157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=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4987942" y="3477334"/>
            <a:ext cx="41579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=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268301" y="5236784"/>
            <a:ext cx="756839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由此，将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向量组的秩</a:t>
            </a:r>
            <a:r>
              <a:rPr lang="zh-CN" altLang="en-US" sz="2400" b="1" dirty="0">
                <a:latin typeface="+mn-ea"/>
                <a:ea typeface="+mn-ea"/>
              </a:rPr>
              <a:t>的计算，转化为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矩阵的秩</a:t>
            </a:r>
            <a:r>
              <a:rPr lang="zh-CN" altLang="en-US" sz="2400" b="1" dirty="0">
                <a:latin typeface="+mn-ea"/>
                <a:ea typeface="+mn-ea"/>
              </a:rPr>
              <a:t>的计算。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7644" y="87438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三、向量组的秩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DAED85CD-AC04-1744-99F8-B4CFE2BC7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01" y="4217014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F853A0F6-5236-7A48-8DD6-A72E884D4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641" y="4228762"/>
            <a:ext cx="6645066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向量组的秩与该向量组所构成的矩阵的秩相等。</a:t>
            </a:r>
          </a:p>
        </p:txBody>
      </p:sp>
    </p:spTree>
    <p:extLst>
      <p:ext uri="{BB962C8B-B14F-4D97-AF65-F5344CB8AC3E}">
        <p14:creationId xmlns:p14="http://schemas.microsoft.com/office/powerpoint/2010/main" val="413794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2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11203" y="143631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求向量组的秩和极大无关组的方法：列摆行变换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1203" y="2452255"/>
            <a:ext cx="5336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1</a:t>
            </a:r>
            <a:r>
              <a:rPr lang="zh-CN" altLang="en-US" sz="2400" b="1" dirty="0">
                <a:latin typeface="+mn-ea"/>
                <a:ea typeface="+mn-ea"/>
              </a:rPr>
              <a:t>）以                       为列构造矩阵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6475" y="3290639"/>
            <a:ext cx="4230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2</a:t>
            </a:r>
            <a:r>
              <a:rPr lang="zh-CN" altLang="en-US" sz="2400" b="1" dirty="0">
                <a:latin typeface="+mn-ea"/>
                <a:ea typeface="+mn-ea"/>
              </a:rPr>
              <a:t>）                      行阶梯形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6475" y="4111071"/>
            <a:ext cx="86837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（</a:t>
            </a:r>
            <a:r>
              <a:rPr lang="en-US" altLang="zh-CN" sz="2400" b="1" dirty="0">
                <a:latin typeface="+mn-ea"/>
                <a:ea typeface="+mn-ea"/>
              </a:rPr>
              <a:t>3</a:t>
            </a:r>
            <a:r>
              <a:rPr lang="zh-CN" altLang="en-US" sz="2400" b="1" dirty="0">
                <a:latin typeface="+mn-ea"/>
                <a:ea typeface="+mn-ea"/>
              </a:rPr>
              <a:t>）在行阶梯形矩阵中找出每个非零行首个非零元所在的列，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+mn-ea"/>
                <a:ea typeface="+mn-ea"/>
              </a:rPr>
              <a:t>这些列向量对应的原向量就是极大无关组</a:t>
            </a:r>
          </a:p>
        </p:txBody>
      </p:sp>
      <p:graphicFrame>
        <p:nvGraphicFramePr>
          <p:cNvPr id="17" name="对象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557166"/>
              </p:ext>
            </p:extLst>
          </p:nvPr>
        </p:nvGraphicFramePr>
        <p:xfrm>
          <a:off x="1850132" y="2435318"/>
          <a:ext cx="2041387" cy="496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0" name="Equation" r:id="rId3" imgW="939600" imgH="228600" progId="Equation.DSMT4">
                  <p:embed/>
                </p:oleObj>
              </mc:Choice>
              <mc:Fallback>
                <p:oleObj name="Equation" r:id="rId3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50132" y="2435318"/>
                        <a:ext cx="2041387" cy="496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109070"/>
              </p:ext>
            </p:extLst>
          </p:nvPr>
        </p:nvGraphicFramePr>
        <p:xfrm>
          <a:off x="1581537" y="3163970"/>
          <a:ext cx="1959104" cy="62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41" name="Equation" r:id="rId5" imgW="520560" imgH="203040" progId="Equation.DSMT4">
                  <p:embed/>
                </p:oleObj>
              </mc:Choice>
              <mc:Fallback>
                <p:oleObj name="Equation" r:id="rId5" imgW="5205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1537" y="3163970"/>
                        <a:ext cx="1959104" cy="627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049979" y="31432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+mn-ea"/>
                <a:ea typeface="+mn-ea"/>
              </a:rPr>
              <a:t>初等行变换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7B5B858-2F70-7C4C-A05A-FE683CC46013}"/>
              </a:ext>
            </a:extLst>
          </p:cNvPr>
          <p:cNvSpPr txBox="1"/>
          <p:nvPr/>
        </p:nvSpPr>
        <p:spPr>
          <a:xfrm>
            <a:off x="2864063" y="245038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99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"/>
          <p:cNvGrpSpPr>
            <a:grpSpLocks/>
          </p:cNvGrpSpPr>
          <p:nvPr/>
        </p:nvGrpSpPr>
        <p:grpSpPr bwMode="auto">
          <a:xfrm>
            <a:off x="3201713" y="2741644"/>
            <a:ext cx="5400675" cy="1871662"/>
            <a:chOff x="1791" y="1979"/>
            <a:chExt cx="3402" cy="1179"/>
          </a:xfrm>
        </p:grpSpPr>
        <p:sp>
          <p:nvSpPr>
            <p:cNvPr id="57" name="Rectangle 3"/>
            <p:cNvSpPr>
              <a:spLocks noChangeArrowheads="1"/>
            </p:cNvSpPr>
            <p:nvPr/>
          </p:nvSpPr>
          <p:spPr bwMode="auto">
            <a:xfrm>
              <a:off x="5057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2168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Rectangle 5"/>
            <p:cNvSpPr>
              <a:spLocks noChangeArrowheads="1"/>
            </p:cNvSpPr>
            <p:nvPr/>
          </p:nvSpPr>
          <p:spPr bwMode="auto">
            <a:xfrm>
              <a:off x="1791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" name="Rectangle 6"/>
            <p:cNvSpPr>
              <a:spLocks noChangeArrowheads="1"/>
            </p:cNvSpPr>
            <p:nvPr/>
          </p:nvSpPr>
          <p:spPr bwMode="auto">
            <a:xfrm>
              <a:off x="4740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" name="Rectangle 7"/>
            <p:cNvSpPr>
              <a:spLocks noChangeArrowheads="1"/>
            </p:cNvSpPr>
            <p:nvPr/>
          </p:nvSpPr>
          <p:spPr bwMode="auto">
            <a:xfrm>
              <a:off x="4059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Rectangle 8"/>
            <p:cNvSpPr>
              <a:spLocks noChangeArrowheads="1"/>
            </p:cNvSpPr>
            <p:nvPr/>
          </p:nvSpPr>
          <p:spPr bwMode="auto">
            <a:xfrm>
              <a:off x="3783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Rectangle 9"/>
            <p:cNvSpPr>
              <a:spLocks noChangeArrowheads="1"/>
            </p:cNvSpPr>
            <p:nvPr/>
          </p:nvSpPr>
          <p:spPr bwMode="auto">
            <a:xfrm>
              <a:off x="3016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Rectangle 10"/>
            <p:cNvSpPr>
              <a:spLocks noChangeArrowheads="1"/>
            </p:cNvSpPr>
            <p:nvPr/>
          </p:nvSpPr>
          <p:spPr bwMode="auto">
            <a:xfrm>
              <a:off x="3288" y="1979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7" name="Group 11"/>
          <p:cNvGrpSpPr>
            <a:grpSpLocks/>
          </p:cNvGrpSpPr>
          <p:nvPr/>
        </p:nvGrpSpPr>
        <p:grpSpPr bwMode="auto">
          <a:xfrm>
            <a:off x="3244712" y="2741644"/>
            <a:ext cx="4319587" cy="1871662"/>
            <a:chOff x="1837" y="301"/>
            <a:chExt cx="2721" cy="1179"/>
          </a:xfrm>
        </p:grpSpPr>
        <p:sp>
          <p:nvSpPr>
            <p:cNvPr id="38" name="Rectangle 12"/>
            <p:cNvSpPr>
              <a:spLocks noChangeArrowheads="1"/>
            </p:cNvSpPr>
            <p:nvPr/>
          </p:nvSpPr>
          <p:spPr bwMode="auto">
            <a:xfrm>
              <a:off x="2608" y="301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2214" y="301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0" name="Rectangle 14"/>
            <p:cNvSpPr>
              <a:spLocks noChangeArrowheads="1"/>
            </p:cNvSpPr>
            <p:nvPr/>
          </p:nvSpPr>
          <p:spPr bwMode="auto">
            <a:xfrm>
              <a:off x="1837" y="301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Rectangle 15"/>
            <p:cNvSpPr>
              <a:spLocks noChangeArrowheads="1"/>
            </p:cNvSpPr>
            <p:nvPr/>
          </p:nvSpPr>
          <p:spPr bwMode="auto">
            <a:xfrm>
              <a:off x="4422" y="301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Rectangle 16"/>
            <p:cNvSpPr>
              <a:spLocks noChangeArrowheads="1"/>
            </p:cNvSpPr>
            <p:nvPr/>
          </p:nvSpPr>
          <p:spPr bwMode="auto">
            <a:xfrm>
              <a:off x="4074" y="301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Rectangle 17"/>
            <p:cNvSpPr>
              <a:spLocks noChangeArrowheads="1"/>
            </p:cNvSpPr>
            <p:nvPr/>
          </p:nvSpPr>
          <p:spPr bwMode="auto">
            <a:xfrm>
              <a:off x="3829" y="301"/>
              <a:ext cx="136" cy="1179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4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879881"/>
              </p:ext>
            </p:extLst>
          </p:nvPr>
        </p:nvGraphicFramePr>
        <p:xfrm>
          <a:off x="1571626" y="868378"/>
          <a:ext cx="4965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4" name="公式" r:id="rId3" imgW="4965700" imgH="508000" progId="Equation.3">
                  <p:embed/>
                </p:oleObj>
              </mc:Choice>
              <mc:Fallback>
                <p:oleObj name="公式" r:id="rId3" imgW="4965700" imgH="508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6" y="868378"/>
                        <a:ext cx="4965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832918"/>
              </p:ext>
            </p:extLst>
          </p:nvPr>
        </p:nvGraphicFramePr>
        <p:xfrm>
          <a:off x="829627" y="1516155"/>
          <a:ext cx="7785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5" name="公式" r:id="rId5" imgW="7785100" imgH="520700" progId="Equation.3">
                  <p:embed/>
                </p:oleObj>
              </mc:Choice>
              <mc:Fallback>
                <p:oleObj name="公式" r:id="rId5" imgW="7785100" imgH="520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9627" y="1516155"/>
                        <a:ext cx="7785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3400" y="2101084"/>
            <a:ext cx="8881058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求向量组的一个极大无关组，并把其余向量用该极大无关组表出。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656669" y="2794517"/>
            <a:ext cx="8140700" cy="1649413"/>
            <a:chOff x="355" y="2024"/>
            <a:chExt cx="5128" cy="1039"/>
          </a:xfrm>
        </p:grpSpPr>
        <p:graphicFrame>
          <p:nvGraphicFramePr>
            <p:cNvPr id="27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1981975"/>
                </p:ext>
              </p:extLst>
            </p:nvPr>
          </p:nvGraphicFramePr>
          <p:xfrm>
            <a:off x="355" y="2024"/>
            <a:ext cx="3273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6" name="公式" r:id="rId7" imgW="6489700" imgH="2044700" progId="Equation.3">
                    <p:embed/>
                  </p:oleObj>
                </mc:Choice>
                <mc:Fallback>
                  <p:oleObj name="公式" r:id="rId7" imgW="6489700" imgH="2044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2024"/>
                          <a:ext cx="3273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72268595"/>
                </p:ext>
              </p:extLst>
            </p:nvPr>
          </p:nvGraphicFramePr>
          <p:xfrm>
            <a:off x="3696" y="2031"/>
            <a:ext cx="1787" cy="10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7" name="公式" r:id="rId9" imgW="3543300" imgH="2044700" progId="Equation.3">
                    <p:embed/>
                  </p:oleObj>
                </mc:Choice>
                <mc:Fallback>
                  <p:oleObj name="公式" r:id="rId9" imgW="3543300" imgH="2044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031"/>
                          <a:ext cx="1787" cy="10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9856503"/>
                </p:ext>
              </p:extLst>
            </p:nvPr>
          </p:nvGraphicFramePr>
          <p:xfrm>
            <a:off x="3731" y="2432"/>
            <a:ext cx="91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598" name="公式" r:id="rId11" imgW="203112" imgH="228501" progId="Equation.3">
                    <p:embed/>
                  </p:oleObj>
                </mc:Choice>
                <mc:Fallback>
                  <p:oleObj name="公式" r:id="rId11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1" y="2432"/>
                          <a:ext cx="91" cy="1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1161875" y="4945544"/>
            <a:ext cx="201771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矩阵的秩</a:t>
            </a:r>
            <a:r>
              <a:rPr lang="en-US" altLang="zh-CN" sz="2400" b="1" dirty="0">
                <a:latin typeface="+mn-ea"/>
                <a:ea typeface="+mn-ea"/>
              </a:rPr>
              <a:t>=3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081780"/>
              </p:ext>
            </p:extLst>
          </p:nvPr>
        </p:nvGraphicFramePr>
        <p:xfrm>
          <a:off x="1161875" y="5856596"/>
          <a:ext cx="2159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99" name="公式" r:id="rId13" imgW="2159000" imgH="431800" progId="Equation.3">
                  <p:embed/>
                </p:oleObj>
              </mc:Choice>
              <mc:Fallback>
                <p:oleObj name="公式" r:id="rId13" imgW="2159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875" y="5856596"/>
                        <a:ext cx="2159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623031"/>
              </p:ext>
            </p:extLst>
          </p:nvPr>
        </p:nvGraphicFramePr>
        <p:xfrm>
          <a:off x="5180421" y="5822827"/>
          <a:ext cx="323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00" name="公式" r:id="rId15" imgW="3238500" imgH="431800" progId="Equation.3">
                  <p:embed/>
                </p:oleObj>
              </mc:Choice>
              <mc:Fallback>
                <p:oleObj name="公式" r:id="rId15" imgW="32385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0421" y="5822827"/>
                        <a:ext cx="3238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" name="Group 29"/>
          <p:cNvGrpSpPr>
            <a:grpSpLocks/>
          </p:cNvGrpSpPr>
          <p:nvPr/>
        </p:nvGrpSpPr>
        <p:grpSpPr bwMode="auto">
          <a:xfrm>
            <a:off x="4048906" y="4945544"/>
            <a:ext cx="4370388" cy="463550"/>
            <a:chOff x="1655" y="3339"/>
            <a:chExt cx="2753" cy="292"/>
          </a:xfrm>
        </p:grpSpPr>
        <p:graphicFrame>
          <p:nvGraphicFramePr>
            <p:cNvPr id="67" name="Object 30"/>
            <p:cNvGraphicFramePr>
              <a:graphicFrameLocks noChangeAspect="1"/>
            </p:cNvGraphicFramePr>
            <p:nvPr/>
          </p:nvGraphicFramePr>
          <p:xfrm>
            <a:off x="1655" y="3339"/>
            <a:ext cx="896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01" name="公式" r:id="rId17" imgW="1422400" imgH="419100" progId="Equation.3">
                    <p:embed/>
                  </p:oleObj>
                </mc:Choice>
                <mc:Fallback>
                  <p:oleObj name="公式" r:id="rId17" imgW="14224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339"/>
                          <a:ext cx="896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Text Box 31"/>
            <p:cNvSpPr txBox="1">
              <a:spLocks noChangeArrowheads="1"/>
            </p:cNvSpPr>
            <p:nvPr/>
          </p:nvSpPr>
          <p:spPr bwMode="auto">
            <a:xfrm>
              <a:off x="2608" y="3339"/>
              <a:ext cx="1800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为极大无关组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63806" y="945017"/>
            <a:ext cx="681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4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48" name="组合 4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973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43615" y="1469077"/>
            <a:ext cx="7984066" cy="1616894"/>
            <a:chOff x="301841" y="1678574"/>
            <a:chExt cx="7984066" cy="1616894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816597"/>
                </p:ext>
              </p:extLst>
            </p:nvPr>
          </p:nvGraphicFramePr>
          <p:xfrm>
            <a:off x="1432279" y="1678574"/>
            <a:ext cx="6853628" cy="4868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3" name="Equation" r:id="rId3" imgW="3975100" imgH="279400" progId="Equation.DSMT4">
                    <p:embed/>
                  </p:oleObj>
                </mc:Choice>
                <mc:Fallback>
                  <p:oleObj name="Equation" r:id="rId3" imgW="3975100" imgH="2794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2279" y="1678574"/>
                          <a:ext cx="6853628" cy="48681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48088751"/>
                </p:ext>
              </p:extLst>
            </p:nvPr>
          </p:nvGraphicFramePr>
          <p:xfrm>
            <a:off x="1912921" y="2292625"/>
            <a:ext cx="1265285" cy="38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4" name="Equation" r:id="rId5" imgW="749300" imgH="228600" progId="Equation.DSMT4">
                    <p:embed/>
                  </p:oleObj>
                </mc:Choice>
                <mc:Fallback>
                  <p:oleObj name="Equation" r:id="rId5" imgW="749300" imgH="2286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2921" y="2292625"/>
                          <a:ext cx="1265285" cy="3876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301841" y="1678574"/>
              <a:ext cx="113043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1. 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设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60670" y="2245129"/>
              <a:ext cx="664316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/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求向量组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               </a:t>
              </a:r>
              <a:r>
                <a:rPr lang="zh-CN" altLang="zh-CN" sz="2400" b="1" dirty="0">
                  <a:latin typeface="+mn-ea"/>
                  <a:ea typeface="+mn-ea"/>
                  <a:cs typeface="Times New Roman" pitchFamily="18" charset="0"/>
                </a:rPr>
                <a:t>的秩及其一个极大无关组</a:t>
              </a:r>
              <a:r>
                <a:rPr lang="en-US" altLang="zh-CN" sz="2400" b="1" dirty="0">
                  <a:latin typeface="+mn-ea"/>
                  <a:ea typeface="+mn-ea"/>
                  <a:cs typeface="Times New Roman" pitchFamily="18" charset="0"/>
                </a:rPr>
                <a:t>,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  </a:t>
              </a:r>
              <a:endParaRPr kumimoji="0" 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52799" y="2833803"/>
              <a:ext cx="612058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并把其余向量用所求的极大无关组线性表示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.</a:t>
              </a:r>
              <a:endParaRPr kumimoji="0" lang="en-US" altLang="zh-C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43615" y="3421694"/>
            <a:ext cx="6643165" cy="1377153"/>
            <a:chOff x="577048" y="3051684"/>
            <a:chExt cx="6643165" cy="1377153"/>
          </a:xfrm>
        </p:grpSpPr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8883647"/>
                </p:ext>
              </p:extLst>
            </p:nvPr>
          </p:nvGraphicFramePr>
          <p:xfrm>
            <a:off x="2573602" y="3051685"/>
            <a:ext cx="2340541" cy="1377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5" name="Equation" r:id="rId7" imgW="1206500" imgH="711200" progId="Equation.DSMT4">
                    <p:embed/>
                  </p:oleObj>
                </mc:Choice>
                <mc:Fallback>
                  <p:oleObj name="Equation" r:id="rId7" imgW="1206500" imgH="71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3602" y="3051685"/>
                          <a:ext cx="2340541" cy="1377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7902791"/>
                </p:ext>
              </p:extLst>
            </p:nvPr>
          </p:nvGraphicFramePr>
          <p:xfrm>
            <a:off x="6726934" y="3107487"/>
            <a:ext cx="493279" cy="405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26" name="Equation" r:id="rId9" imgW="253780" imgH="203024" progId="Equation.DSMT4">
                    <p:embed/>
                  </p:oleObj>
                </mc:Choice>
                <mc:Fallback>
                  <p:oleObj name="Equation" r:id="rId9" imgW="253780" imgH="203024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6934" y="3107487"/>
                          <a:ext cx="493279" cy="4058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77048" y="3051685"/>
              <a:ext cx="205376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2667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accent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2. 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设向量组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4899477" y="3051684"/>
              <a:ext cx="190468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的秩为</a:t>
              </a:r>
              <a:r>
                <a:rPr kumimoji="0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2</a:t>
              </a:r>
              <a:r>
                <a:rPr kumimoji="0" lang="zh-CN" altLang="en-US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  <a:cs typeface="Times New Roman" pitchFamily="18" charset="0"/>
                </a:rPr>
                <a:t>，求</a:t>
              </a:r>
              <a:endParaRPr kumimoji="0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  <a:cs typeface="宋体" pitchFamily="2" charset="-122"/>
              </a:endParaRPr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  <a:endParaRPr kumimoji="0" lang="en-US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5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6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7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9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E823D824-15B6-0144-9D98-90C6D0A51E85}"/>
              </a:ext>
            </a:extLst>
          </p:cNvPr>
          <p:cNvSpPr txBox="1"/>
          <p:nvPr/>
        </p:nvSpPr>
        <p:spPr>
          <a:xfrm>
            <a:off x="502444" y="8635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  <a:cs typeface="Times New Roman" pitchFamily="18" charset="0"/>
              </a:rPr>
              <a:t>练习题</a:t>
            </a:r>
          </a:p>
        </p:txBody>
      </p:sp>
    </p:spTree>
    <p:extLst>
      <p:ext uri="{BB962C8B-B14F-4D97-AF65-F5344CB8AC3E}">
        <p14:creationId xmlns:p14="http://schemas.microsoft.com/office/powerpoint/2010/main" val="120679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文本框 4"/>
          <p:cNvSpPr txBox="1"/>
          <p:nvPr/>
        </p:nvSpPr>
        <p:spPr>
          <a:xfrm>
            <a:off x="2295973" y="1408474"/>
            <a:ext cx="4190539" cy="584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3.3   </a:t>
            </a:r>
            <a:r>
              <a:rPr lang="zh-CN" altLang="en-US" sz="3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极大线性无关组</a:t>
            </a:r>
            <a:endParaRPr lang="zh-CN" altLang="en-US" sz="3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19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423604" y="241649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一、极大线性无关组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23604" y="3184696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二、相关性质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23604" y="3976275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三、向量组的秩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2" name="Rectangle 65"/>
          <p:cNvSpPr>
            <a:spLocks noChangeArrowheads="1"/>
          </p:cNvSpPr>
          <p:nvPr/>
        </p:nvSpPr>
        <p:spPr bwMode="auto">
          <a:xfrm>
            <a:off x="551437" y="1600996"/>
            <a:ext cx="76200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例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</a:t>
            </a:r>
            <a:r>
              <a:rPr lang="en-US" altLang="zh-CN" sz="2400" b="1" dirty="0">
                <a:latin typeface="+mn-ea"/>
                <a:ea typeface="+mn-ea"/>
              </a:rPr>
              <a:t>   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 =(1,0,1),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 =(1,-1,1), </a:t>
            </a:r>
            <a:r>
              <a:rPr lang="en-US" altLang="zh-CN" sz="24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400" b="1" baseline="-25000" dirty="0">
                <a:latin typeface="+mn-ea"/>
                <a:ea typeface="+mn-ea"/>
                <a:sym typeface="Symbol" pitchFamily="18" charset="2"/>
              </a:rPr>
              <a:t>3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en-US" altLang="zh-CN" sz="2400" b="1" dirty="0">
                <a:latin typeface="+mn-ea"/>
                <a:ea typeface="+mn-ea"/>
                <a:sym typeface="Symbol" pitchFamily="18" charset="2"/>
              </a:rPr>
              <a:t>=(2,-1,2)</a:t>
            </a:r>
            <a:r>
              <a:rPr lang="en-US" altLang="zh-CN" sz="2400" b="1" i="1" baseline="-25000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400" b="1" i="1" baseline="-25000" dirty="0">
                <a:latin typeface="+mn-ea"/>
                <a:ea typeface="+mn-ea"/>
                <a:sym typeface="Symbol" pitchFamily="18" charset="2"/>
              </a:rPr>
              <a:t>。</a:t>
            </a:r>
            <a:endParaRPr lang="zh-CN" altLang="en-US" sz="2400" b="1" dirty="0">
              <a:solidFill>
                <a:schemeClr val="tx2"/>
              </a:solidFill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33" name="Rectangle 66"/>
          <p:cNvSpPr>
            <a:spLocks noChangeArrowheads="1"/>
          </p:cNvSpPr>
          <p:nvPr/>
        </p:nvSpPr>
        <p:spPr bwMode="auto">
          <a:xfrm>
            <a:off x="1361634" y="2179423"/>
            <a:ext cx="3276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3 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线性相关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.</a:t>
            </a:r>
            <a:endParaRPr lang="en-US" altLang="zh-CN" sz="2800" b="1" dirty="0">
              <a:solidFill>
                <a:schemeClr val="tx2"/>
              </a:solidFill>
              <a:latin typeface="+mn-ea"/>
              <a:ea typeface="+mn-ea"/>
              <a:sym typeface="Symbol" pitchFamily="18" charset="2"/>
            </a:endParaRPr>
          </a:p>
        </p:txBody>
      </p:sp>
      <p:sp>
        <p:nvSpPr>
          <p:cNvPr id="36" name="Rectangle 67"/>
          <p:cNvSpPr>
            <a:spLocks noChangeArrowheads="1"/>
          </p:cNvSpPr>
          <p:nvPr/>
        </p:nvSpPr>
        <p:spPr bwMode="auto">
          <a:xfrm>
            <a:off x="1361634" y="2865223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, </a:t>
            </a:r>
            <a:r>
              <a:rPr lang="en-US" altLang="zh-CN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2 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线性无关；   </a:t>
            </a:r>
            <a:r>
              <a:rPr lang="zh-CN" altLang="en-US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，</a:t>
            </a:r>
            <a:r>
              <a:rPr lang="zh-CN" altLang="en-US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3 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线性无关，</a:t>
            </a:r>
          </a:p>
        </p:txBody>
      </p:sp>
      <p:sp>
        <p:nvSpPr>
          <p:cNvPr id="41" name="Rectangle 73"/>
          <p:cNvSpPr>
            <a:spLocks noChangeArrowheads="1"/>
          </p:cNvSpPr>
          <p:nvPr/>
        </p:nvSpPr>
        <p:spPr bwMode="auto">
          <a:xfrm>
            <a:off x="712207" y="4496596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endParaRPr lang="zh-CN" altLang="zh-CN" sz="2800" b="1">
              <a:ea typeface="宋体" charset="-122"/>
            </a:endParaRPr>
          </a:p>
        </p:txBody>
      </p:sp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395573" y="4257605"/>
            <a:ext cx="7948468" cy="11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希望</a:t>
            </a: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: </a:t>
            </a:r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在一个向量组中能找到个数最少的一部分向量</a:t>
            </a: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, </a:t>
            </a:r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其余的向量都可由这些向量线性表示</a:t>
            </a: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1243705" y="5602752"/>
            <a:ext cx="6481763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这样的部分组要满足什么条件？</a:t>
            </a:r>
          </a:p>
        </p:txBody>
      </p:sp>
      <p:sp>
        <p:nvSpPr>
          <p:cNvPr id="44" name="Rectangle 67"/>
          <p:cNvSpPr>
            <a:spLocks noChangeArrowheads="1"/>
          </p:cNvSpPr>
          <p:nvPr/>
        </p:nvSpPr>
        <p:spPr bwMode="auto">
          <a:xfrm>
            <a:off x="1361634" y="3526778"/>
            <a:ext cx="62484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l"/>
            <a:r>
              <a:rPr lang="en-US" altLang="zh-CN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1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线性无关；   </a:t>
            </a:r>
            <a:r>
              <a:rPr lang="zh-CN" altLang="en-US" sz="2800" b="1" i="1" dirty="0">
                <a:latin typeface="+mn-ea"/>
                <a:ea typeface="+mn-ea"/>
                <a:sym typeface="Symbol" pitchFamily="18" charset="2"/>
              </a:rPr>
              <a:t></a:t>
            </a:r>
            <a:r>
              <a:rPr lang="en-US" altLang="zh-CN" sz="2800" b="1" baseline="-25000" dirty="0">
                <a:latin typeface="+mn-ea"/>
                <a:ea typeface="+mn-ea"/>
                <a:sym typeface="Symbol" pitchFamily="18" charset="2"/>
              </a:rPr>
              <a:t>2</a:t>
            </a:r>
            <a:r>
              <a:rPr lang="en-US" altLang="zh-CN" sz="2800" b="1" dirty="0">
                <a:latin typeface="+mn-ea"/>
                <a:ea typeface="+mn-ea"/>
                <a:sym typeface="Symbol" pitchFamily="18" charset="2"/>
              </a:rPr>
              <a:t> </a:t>
            </a:r>
            <a:r>
              <a:rPr lang="zh-CN" altLang="en-US" sz="2800" b="1" dirty="0">
                <a:latin typeface="+mn-ea"/>
                <a:ea typeface="+mn-ea"/>
                <a:sym typeface="Symbol" pitchFamily="18" charset="2"/>
              </a:rPr>
              <a:t>线性无关，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3400" y="87902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一、极大线性无关组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36" grpId="0" autoUpdateAnimBg="0"/>
      <p:bldP spid="41" grpId="0" autoUpdateAnimBg="0"/>
      <p:bldP spid="42" grpId="0"/>
      <p:bldP spid="43" grpId="0"/>
      <p:bldP spid="4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21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212840"/>
              </p:ext>
            </p:extLst>
          </p:nvPr>
        </p:nvGraphicFramePr>
        <p:xfrm>
          <a:off x="4071185" y="6259707"/>
          <a:ext cx="85725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796"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71185" y="6259707"/>
                        <a:ext cx="85725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414417" y="1214871"/>
            <a:ext cx="8208962" cy="508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latin typeface="+mn-ea"/>
                <a:ea typeface="+mn-ea"/>
              </a:rPr>
              <a:t>假设向量组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的部分组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是所找的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首先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要是线性无关的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否则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其中至少有一个向量可由其余的向量表示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这说明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中向量个数不是最少的</a:t>
            </a:r>
            <a:r>
              <a:rPr lang="en-US" altLang="zh-CN" sz="2400" b="1" dirty="0">
                <a:latin typeface="+mn-ea"/>
                <a:ea typeface="+mn-ea"/>
              </a:rPr>
              <a:t>;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其次</a:t>
            </a:r>
            <a:r>
              <a:rPr lang="zh-CN" altLang="en-US" sz="2400" b="1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中无关向量个数还要是最多的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否则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如果还有无关的部分组 </a:t>
            </a:r>
            <a:r>
              <a:rPr lang="en-US" altLang="zh-CN" sz="2400" b="1" i="1" dirty="0">
                <a:latin typeface="+mn-ea"/>
                <a:ea typeface="+mn-ea"/>
              </a:rPr>
              <a:t>B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所含向量个数比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多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那么因 </a:t>
            </a:r>
            <a:r>
              <a:rPr lang="en-US" altLang="zh-CN" sz="2400" b="1" i="1" dirty="0">
                <a:latin typeface="+mn-ea"/>
                <a:ea typeface="+mn-ea"/>
              </a:rPr>
              <a:t>B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可由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表示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en-US" altLang="zh-CN" sz="2400" b="1" i="1" dirty="0">
                <a:latin typeface="+mn-ea"/>
                <a:ea typeface="+mn-ea"/>
              </a:rPr>
              <a:t>B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必相关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这就矛盾了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  <a:p>
            <a:pPr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dirty="0">
                <a:latin typeface="+mn-ea"/>
                <a:ea typeface="+mn-ea"/>
              </a:rPr>
              <a:t>        </a:t>
            </a:r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反之</a:t>
            </a:r>
            <a:r>
              <a:rPr lang="zh-CN" altLang="en-US" sz="2400" b="1" dirty="0">
                <a:latin typeface="+mn-ea"/>
                <a:ea typeface="+mn-ea"/>
              </a:rPr>
              <a:t>如果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满足上面两个条件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则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必可表示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中所有的向量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latin typeface="+mn-ea"/>
                <a:ea typeface="+mn-ea"/>
              </a:rPr>
              <a:t>因为把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中任一向量合并到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中必相关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由唯一表示定理知这个向量可由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baseline="-25000" dirty="0">
                <a:latin typeface="+mn-ea"/>
                <a:ea typeface="+mn-ea"/>
              </a:rPr>
              <a:t>0 </a:t>
            </a:r>
            <a:r>
              <a:rPr lang="zh-CN" altLang="en-US" sz="2400" b="1" dirty="0">
                <a:latin typeface="+mn-ea"/>
                <a:ea typeface="+mn-ea"/>
              </a:rPr>
              <a:t>唯一表示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5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3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8" name="Group 2"/>
          <p:cNvGrpSpPr>
            <a:grpSpLocks/>
          </p:cNvGrpSpPr>
          <p:nvPr/>
        </p:nvGrpSpPr>
        <p:grpSpPr bwMode="auto">
          <a:xfrm>
            <a:off x="1070703" y="1765171"/>
            <a:ext cx="6481762" cy="463550"/>
            <a:chOff x="431" y="981"/>
            <a:chExt cx="4083" cy="292"/>
          </a:xfrm>
        </p:grpSpPr>
        <p:sp>
          <p:nvSpPr>
            <p:cNvPr id="39" name="Text Box 3"/>
            <p:cNvSpPr txBox="1">
              <a:spLocks noChangeArrowheads="1"/>
            </p:cNvSpPr>
            <p:nvPr/>
          </p:nvSpPr>
          <p:spPr bwMode="auto">
            <a:xfrm>
              <a:off x="431" y="981"/>
              <a:ext cx="4083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en-US" altLang="zh-CN" sz="2400" b="1" dirty="0">
                  <a:latin typeface="+mn-ea"/>
                  <a:ea typeface="+mn-ea"/>
                </a:rPr>
                <a:t>(1)                         </a:t>
              </a:r>
              <a:r>
                <a:rPr lang="zh-CN" altLang="en-US" sz="2400" b="1" dirty="0">
                  <a:latin typeface="+mn-ea"/>
                  <a:ea typeface="+mn-ea"/>
                </a:rPr>
                <a:t>线性无关；</a:t>
              </a:r>
              <a:r>
                <a:rPr lang="en-US" altLang="zh-CN" sz="2400" b="1" dirty="0">
                  <a:latin typeface="+mn-ea"/>
                  <a:ea typeface="+mn-ea"/>
                </a:rPr>
                <a:t> </a:t>
              </a:r>
            </a:p>
          </p:txBody>
        </p:sp>
        <p:graphicFrame>
          <p:nvGraphicFramePr>
            <p:cNvPr id="42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13877316"/>
                </p:ext>
              </p:extLst>
            </p:nvPr>
          </p:nvGraphicFramePr>
          <p:xfrm>
            <a:off x="796" y="1015"/>
            <a:ext cx="1340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8" name="公式" r:id="rId3" imgW="2501900" imgH="431800" progId="Equation.3">
                    <p:embed/>
                  </p:oleObj>
                </mc:Choice>
                <mc:Fallback>
                  <p:oleObj name="公式" r:id="rId3" imgW="25019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" y="1015"/>
                          <a:ext cx="1340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1070703" y="2461688"/>
            <a:ext cx="80279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+mn-ea"/>
                <a:ea typeface="+mn-ea"/>
              </a:rPr>
              <a:t>(2) 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中任一向量都可由此部分组线性表示，</a:t>
            </a:r>
            <a:endParaRPr lang="en-US" altLang="zh-CN" sz="2400" b="1" dirty="0">
              <a:latin typeface="+mn-ea"/>
              <a:ea typeface="+mn-ea"/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243615" y="1168304"/>
            <a:ext cx="18002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kumimoji="0"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  <a:endParaRPr kumimoji="0" lang="en-US" altLang="zh-CN" sz="2400" b="1" dirty="0">
              <a:solidFill>
                <a:schemeClr val="accent1"/>
              </a:solidFill>
              <a:latin typeface="+mn-ea"/>
              <a:ea typeface="+mn-ea"/>
            </a:endParaRPr>
          </a:p>
        </p:txBody>
      </p:sp>
      <p:grpSp>
        <p:nvGrpSpPr>
          <p:cNvPr id="47" name="Group 9"/>
          <p:cNvGrpSpPr>
            <a:grpSpLocks/>
          </p:cNvGrpSpPr>
          <p:nvPr/>
        </p:nvGrpSpPr>
        <p:grpSpPr bwMode="auto">
          <a:xfrm>
            <a:off x="1070703" y="1168304"/>
            <a:ext cx="7416800" cy="463550"/>
            <a:chOff x="385" y="572"/>
            <a:chExt cx="4672" cy="292"/>
          </a:xfrm>
        </p:grpSpPr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85" y="572"/>
              <a:ext cx="467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latin typeface="+mn-ea"/>
                  <a:ea typeface="+mn-ea"/>
                </a:rPr>
                <a:t>如果在向量组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latin typeface="+mn-ea"/>
                  <a:ea typeface="+mn-ea"/>
                </a:rPr>
                <a:t>中找到 </a:t>
              </a:r>
              <a:r>
                <a:rPr lang="en-US" altLang="zh-CN" sz="2400" b="1" i="1" dirty="0">
                  <a:latin typeface="+mn-ea"/>
                  <a:ea typeface="+mn-ea"/>
                </a:rPr>
                <a:t>r </a:t>
              </a:r>
              <a:r>
                <a:rPr lang="zh-CN" altLang="en-US" sz="2400" b="1" dirty="0">
                  <a:latin typeface="+mn-ea"/>
                  <a:ea typeface="+mn-ea"/>
                </a:rPr>
                <a:t>个向量                  满足</a:t>
              </a:r>
            </a:p>
          </p:txBody>
        </p:sp>
        <p:graphicFrame>
          <p:nvGraphicFramePr>
            <p:cNvPr id="49" name="Object 11"/>
            <p:cNvGraphicFramePr>
              <a:graphicFrameLocks noChangeAspect="1"/>
            </p:cNvGraphicFramePr>
            <p:nvPr/>
          </p:nvGraphicFramePr>
          <p:xfrm>
            <a:off x="3182" y="596"/>
            <a:ext cx="100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59" name="公式" r:id="rId5" imgW="1879600" imgH="419100" progId="Equation.3">
                    <p:embed/>
                  </p:oleObj>
                </mc:Choice>
                <mc:Fallback>
                  <p:oleObj name="公式" r:id="rId5" imgW="1879600" imgH="4191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596"/>
                          <a:ext cx="100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 Box 5">
            <a:extLst>
              <a:ext uri="{FF2B5EF4-FFF2-40B4-BE49-F238E27FC236}">
                <a16:creationId xmlns:a16="http://schemas.microsoft.com/office/drawing/2014/main" id="{BCEC16C1-C85A-9446-9A24-86BEF720F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0140" y="3125751"/>
            <a:ext cx="8027987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400" b="1" dirty="0">
                <a:latin typeface="+mn-ea"/>
                <a:ea typeface="+mn-ea"/>
              </a:rPr>
              <a:t>或者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中任意 </a:t>
            </a:r>
            <a:r>
              <a:rPr lang="en-US" altLang="zh-CN" sz="2400" b="1" i="1" dirty="0">
                <a:latin typeface="+mn-ea"/>
                <a:ea typeface="+mn-ea"/>
              </a:rPr>
              <a:t>r </a:t>
            </a:r>
            <a:r>
              <a:rPr lang="en-US" altLang="zh-CN" sz="2400" b="1" dirty="0">
                <a:latin typeface="+mn-ea"/>
                <a:ea typeface="+mn-ea"/>
              </a:rPr>
              <a:t>+ 1 </a:t>
            </a:r>
            <a:r>
              <a:rPr lang="zh-CN" altLang="en-US" sz="2400" b="1" dirty="0">
                <a:latin typeface="+mn-ea"/>
                <a:ea typeface="+mn-ea"/>
              </a:rPr>
              <a:t>个向量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如果有的话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都线性相关；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9B2ABA0-3016-F049-A560-D06BBE99BBC5}"/>
              </a:ext>
            </a:extLst>
          </p:cNvPr>
          <p:cNvGrpSpPr/>
          <p:nvPr/>
        </p:nvGrpSpPr>
        <p:grpSpPr>
          <a:xfrm>
            <a:off x="416299" y="3824791"/>
            <a:ext cx="8560256" cy="463846"/>
            <a:chOff x="434202" y="4426006"/>
            <a:chExt cx="8560256" cy="463846"/>
          </a:xfrm>
        </p:grpSpPr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434202" y="4426006"/>
              <a:ext cx="8560256" cy="463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/>
            <a:p>
              <a:pPr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则称向量组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A</a:t>
              </a:r>
              <a:r>
                <a:rPr lang="en-US" altLang="zh-CN" sz="2400" b="1" baseline="-25000" dirty="0">
                  <a:latin typeface="+mn-ea"/>
                  <a:ea typeface="+mn-ea"/>
                </a:rPr>
                <a:t>0: </a:t>
              </a:r>
              <a:r>
                <a:rPr lang="zh-CN" altLang="en-US" sz="2400" b="1" baseline="-25000" dirty="0">
                  <a:latin typeface="+mn-ea"/>
                  <a:ea typeface="+mn-ea"/>
                </a:rPr>
                <a:t>                            </a:t>
              </a:r>
              <a:r>
                <a:rPr lang="zh-CN" altLang="en-US" sz="2400" b="1" dirty="0">
                  <a:latin typeface="+mn-ea"/>
                  <a:ea typeface="+mn-ea"/>
                </a:rPr>
                <a:t>是向量组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latin typeface="+mn-ea"/>
                  <a:ea typeface="+mn-ea"/>
                </a:rPr>
                <a:t>的一个</a:t>
              </a: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极大无关组</a:t>
              </a:r>
              <a:r>
                <a:rPr lang="en-US" altLang="zh-CN" sz="2400" b="1" dirty="0">
                  <a:latin typeface="+mn-ea"/>
                  <a:ea typeface="+mn-ea"/>
                </a:rPr>
                <a:t>.        </a:t>
              </a:r>
            </a:p>
          </p:txBody>
        </p:sp>
        <p:graphicFrame>
          <p:nvGraphicFramePr>
            <p:cNvPr id="30" name="Object 11">
              <a:extLst>
                <a:ext uri="{FF2B5EF4-FFF2-40B4-BE49-F238E27FC236}">
                  <a16:creationId xmlns:a16="http://schemas.microsoft.com/office/drawing/2014/main" id="{13ECE92F-E67B-F44C-97CC-FE97AEE3D6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95538289"/>
                </p:ext>
              </p:extLst>
            </p:nvPr>
          </p:nvGraphicFramePr>
          <p:xfrm>
            <a:off x="2632209" y="4480129"/>
            <a:ext cx="1598613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60" name="公式" r:id="rId5" imgW="1879600" imgH="419100" progId="Equation.3">
                    <p:embed/>
                  </p:oleObj>
                </mc:Choice>
                <mc:Fallback>
                  <p:oleObj name="公式" r:id="rId5" imgW="1879600" imgH="419100" progId="Equation.3">
                    <p:embed/>
                    <p:pic>
                      <p:nvPicPr>
                        <p:cNvPr id="4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2209" y="4480129"/>
                          <a:ext cx="1598613" cy="355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FBBC4032-7CE1-BF4C-9DCB-B233B868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44" y="4509585"/>
            <a:ext cx="8353425" cy="1137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zh-CN" sz="2400" b="1" dirty="0">
                <a:latin typeface="+mn-ea"/>
                <a:ea typeface="+mn-ea"/>
              </a:rPr>
              <a:t>            </a:t>
            </a:r>
            <a:r>
              <a:rPr lang="zh-CN" altLang="en-US" sz="2400" b="1" dirty="0">
                <a:latin typeface="+mn-ea"/>
                <a:ea typeface="+mn-ea"/>
              </a:rPr>
              <a:t>向量组 </a:t>
            </a:r>
            <a:r>
              <a:rPr lang="en-US" altLang="zh-CN" sz="2400" b="1" i="1" dirty="0">
                <a:latin typeface="+mn-ea"/>
                <a:ea typeface="+mn-ea"/>
              </a:rPr>
              <a:t>A </a:t>
            </a:r>
            <a:r>
              <a:rPr lang="zh-CN" altLang="en-US" sz="2400" b="1" dirty="0">
                <a:latin typeface="+mn-ea"/>
                <a:ea typeface="+mn-ea"/>
              </a:rPr>
              <a:t>的极大无关组所含向量的个数 </a:t>
            </a:r>
            <a:r>
              <a:rPr lang="en-US" altLang="zh-CN" sz="2400" b="1" i="1" dirty="0">
                <a:latin typeface="+mn-ea"/>
                <a:ea typeface="+mn-ea"/>
              </a:rPr>
              <a:t>r</a:t>
            </a:r>
            <a:r>
              <a:rPr lang="en-US" altLang="zh-CN" sz="2400" b="1" dirty="0">
                <a:latin typeface="+mn-ea"/>
                <a:ea typeface="+mn-ea"/>
              </a:rPr>
              <a:t> (</a:t>
            </a:r>
            <a:r>
              <a:rPr lang="zh-CN" altLang="en-US" sz="2400" b="1" dirty="0">
                <a:latin typeface="+mn-ea"/>
                <a:ea typeface="+mn-ea"/>
              </a:rPr>
              <a:t>显然是唯一的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r>
              <a:rPr lang="zh-CN" altLang="en-US" sz="2400" b="1" dirty="0">
                <a:latin typeface="+mn-ea"/>
                <a:ea typeface="+mn-ea"/>
              </a:rPr>
              <a:t>称为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向量组 </a:t>
            </a:r>
            <a:r>
              <a:rPr lang="en-US" altLang="zh-CN" sz="2400" b="1" i="1" dirty="0">
                <a:solidFill>
                  <a:schemeClr val="accent1"/>
                </a:solidFill>
                <a:latin typeface="+mn-ea"/>
                <a:ea typeface="+mn-ea"/>
              </a:rPr>
              <a:t>A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的秩</a:t>
            </a:r>
            <a:r>
              <a:rPr lang="en-US" altLang="zh-CN" sz="2400" b="1" dirty="0">
                <a:latin typeface="+mn-ea"/>
                <a:ea typeface="+mn-ea"/>
              </a:rPr>
              <a:t>. 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仍记为 </a:t>
            </a:r>
            <a:r>
              <a:rPr lang="en-US" altLang="zh-CN" sz="2400" b="1" dirty="0">
                <a:latin typeface="+mn-ea"/>
                <a:ea typeface="+mn-ea"/>
              </a:rPr>
              <a:t>R(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). </a:t>
            </a:r>
          </a:p>
        </p:txBody>
      </p:sp>
      <p:sp>
        <p:nvSpPr>
          <p:cNvPr id="32" name="Text Box 4">
            <a:extLst>
              <a:ext uri="{FF2B5EF4-FFF2-40B4-BE49-F238E27FC236}">
                <a16:creationId xmlns:a16="http://schemas.microsoft.com/office/drawing/2014/main" id="{1A946476-4821-A942-8840-4FF362735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4" y="4616609"/>
            <a:ext cx="18002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0"/>
              </a:spcBef>
              <a:defRPr/>
            </a:pPr>
            <a:r>
              <a:rPr kumimoji="0" lang="zh-CN" altLang="en-US" sz="2400" b="1">
                <a:solidFill>
                  <a:schemeClr val="accent1"/>
                </a:solidFill>
                <a:latin typeface="+mn-ea"/>
                <a:ea typeface="+mn-ea"/>
              </a:rPr>
              <a:t>定义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9" grpId="0"/>
      <p:bldP spid="31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6179" y="3184659"/>
            <a:ext cx="8610600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solidFill>
                  <a:srgbClr val="0000FF"/>
                </a:solidFill>
                <a:latin typeface="+mn-ea"/>
                <a:ea typeface="+mn-ea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</a:rPr>
              <a:t>(3)  </a:t>
            </a:r>
            <a:r>
              <a:rPr lang="zh-CN" altLang="en-US" dirty="0">
                <a:solidFill>
                  <a:schemeClr val="tx1"/>
                </a:solidFill>
              </a:rPr>
              <a:t>一个向量组的任一极大无关组与该向量组本身等价.</a:t>
            </a:r>
          </a:p>
        </p:txBody>
      </p:sp>
      <p:sp>
        <p:nvSpPr>
          <p:cNvPr id="3" name="矩形 2"/>
          <p:cNvSpPr/>
          <p:nvPr/>
        </p:nvSpPr>
        <p:spPr>
          <a:xfrm>
            <a:off x="537134" y="4045808"/>
            <a:ext cx="5880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1   </a:t>
            </a:r>
            <a:r>
              <a:rPr lang="zh-CN" altLang="en-US" sz="2400" b="1" dirty="0">
                <a:latin typeface="+mn-ea"/>
                <a:ea typeface="+mn-ea"/>
              </a:rPr>
              <a:t>向量组的任意两个极大无关组等价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52022" y="4582640"/>
            <a:ext cx="8544757" cy="1199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F6FC6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rgbClr val="0F6FC6"/>
                </a:solidFill>
                <a:latin typeface="+mn-ea"/>
                <a:ea typeface="+mn-ea"/>
              </a:rPr>
              <a:t>2  </a:t>
            </a:r>
            <a:r>
              <a:rPr lang="zh-CN" altLang="en-US" sz="2400" b="1" dirty="0">
                <a:latin typeface="+mn-ea"/>
                <a:ea typeface="+mn-ea"/>
              </a:rPr>
              <a:t>如果向量组的秩为 </a:t>
            </a:r>
            <a:r>
              <a:rPr lang="en-US" altLang="zh-CN" sz="2400" b="1" i="1" dirty="0">
                <a:latin typeface="+mn-ea"/>
                <a:ea typeface="+mn-ea"/>
              </a:rPr>
              <a:t>r</a:t>
            </a:r>
            <a:r>
              <a:rPr lang="en-US" altLang="zh-CN" sz="2400" b="1" dirty="0">
                <a:latin typeface="+mn-ea"/>
                <a:ea typeface="+mn-ea"/>
              </a:rPr>
              <a:t> ,</a:t>
            </a:r>
            <a:r>
              <a:rPr lang="zh-CN" altLang="en-US" sz="2400" b="1" dirty="0">
                <a:latin typeface="+mn-ea"/>
                <a:ea typeface="+mn-ea"/>
              </a:rPr>
              <a:t>  则其任一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en-US" altLang="zh-CN" sz="2400" b="1" i="1" dirty="0">
                <a:latin typeface="+mn-ea"/>
                <a:ea typeface="+mn-ea"/>
              </a:rPr>
              <a:t>r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个线性无关的向量都是其极大无关组</a:t>
            </a:r>
            <a:endParaRPr lang="zh-CN" altLang="en-US" sz="2400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6486" y="932665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二、相关结论</a:t>
            </a:r>
          </a:p>
        </p:txBody>
      </p:sp>
      <p:sp>
        <p:nvSpPr>
          <p:cNvPr id="6" name="矩形 5"/>
          <p:cNvSpPr/>
          <p:nvPr/>
        </p:nvSpPr>
        <p:spPr>
          <a:xfrm>
            <a:off x="386179" y="1517672"/>
            <a:ext cx="8064507" cy="583238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(1)  </a:t>
            </a:r>
            <a:r>
              <a:rPr lang="zh-CN" altLang="en-US" sz="2400" b="1" dirty="0">
                <a:latin typeface="+mn-ea"/>
                <a:ea typeface="+mn-ea"/>
              </a:rPr>
              <a:t>只含零向量的向量组无极大无关组</a:t>
            </a:r>
            <a:r>
              <a:rPr lang="en-US" altLang="zh-CN" sz="2400" b="1" dirty="0">
                <a:latin typeface="+mn-ea"/>
                <a:ea typeface="+mn-ea"/>
              </a:rPr>
              <a:t>,  </a:t>
            </a:r>
            <a:r>
              <a:rPr lang="zh-CN" altLang="en-US" sz="2400" b="1" dirty="0">
                <a:latin typeface="+mn-ea"/>
                <a:ea typeface="+mn-ea"/>
              </a:rPr>
              <a:t>规定其秩为</a:t>
            </a:r>
            <a:r>
              <a:rPr lang="en-US" altLang="zh-CN" sz="2400" b="1" dirty="0">
                <a:latin typeface="+mn-ea"/>
                <a:ea typeface="+mn-ea"/>
              </a:rPr>
              <a:t>0.</a:t>
            </a:r>
          </a:p>
        </p:txBody>
      </p:sp>
      <p:sp>
        <p:nvSpPr>
          <p:cNvPr id="7" name="矩形 6"/>
          <p:cNvSpPr/>
          <p:nvPr/>
        </p:nvSpPr>
        <p:spPr>
          <a:xfrm>
            <a:off x="386179" y="2323510"/>
            <a:ext cx="8672990" cy="583238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(2)  </a:t>
            </a:r>
            <a:r>
              <a:rPr lang="zh-CN" altLang="en-US" sz="2400" b="1" dirty="0">
                <a:latin typeface="+mn-ea"/>
                <a:ea typeface="+mn-ea"/>
              </a:rPr>
              <a:t>若向量组本身线性无关，则它的极大无关组就是它本身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8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2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06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/>
      <p:bldP spid="4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8402" y="1119203"/>
            <a:ext cx="9152949" cy="58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(4) </a:t>
            </a:r>
            <a:r>
              <a:rPr lang="zh-CN" altLang="en-US" sz="2400" b="1" dirty="0">
                <a:latin typeface="+mn-ea"/>
                <a:ea typeface="+mn-ea"/>
              </a:rPr>
              <a:t>如果一个向量组能由向量个数比它少的向量组表示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zh-CN" altLang="en-US" sz="2400" b="1" dirty="0">
                <a:latin typeface="+mn-ea"/>
                <a:ea typeface="+mn-ea"/>
              </a:rPr>
              <a:t>则必相关</a:t>
            </a:r>
            <a:r>
              <a:rPr lang="en-US" altLang="zh-CN" sz="2400" b="1" dirty="0">
                <a:latin typeface="+mn-ea"/>
                <a:ea typeface="+mn-ea"/>
              </a:rPr>
              <a:t>.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63463" y="1947795"/>
            <a:ext cx="7267577" cy="431800"/>
            <a:chOff x="1247" y="1022"/>
            <a:chExt cx="4578" cy="272"/>
          </a:xfrm>
        </p:grpSpPr>
        <p:graphicFrame>
          <p:nvGraphicFramePr>
            <p:cNvPr id="4" name="Object 7"/>
            <p:cNvGraphicFramePr>
              <a:graphicFrameLocks noChangeAspect="1"/>
            </p:cNvGraphicFramePr>
            <p:nvPr/>
          </p:nvGraphicFramePr>
          <p:xfrm>
            <a:off x="1247" y="1026"/>
            <a:ext cx="132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99" name="公式" r:id="rId3" imgW="2108160" imgH="419040" progId="Equation.3">
                    <p:embed/>
                  </p:oleObj>
                </mc:Choice>
                <mc:Fallback>
                  <p:oleObj name="公式" r:id="rId3" imgW="210816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026"/>
                          <a:ext cx="1328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73303175"/>
                </p:ext>
              </p:extLst>
            </p:nvPr>
          </p:nvGraphicFramePr>
          <p:xfrm>
            <a:off x="2749" y="1026"/>
            <a:ext cx="145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0" name="公式" r:id="rId5" imgW="2311200" imgH="419040" progId="Equation.3">
                    <p:embed/>
                  </p:oleObj>
                </mc:Choice>
                <mc:Fallback>
                  <p:oleObj name="公式" r:id="rId5" imgW="2311200" imgH="419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9" y="1026"/>
                          <a:ext cx="1451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9115099"/>
                </p:ext>
              </p:extLst>
            </p:nvPr>
          </p:nvGraphicFramePr>
          <p:xfrm>
            <a:off x="4374" y="1022"/>
            <a:ext cx="145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1" name="公式" r:id="rId7" imgW="2311200" imgH="431640" progId="Equation.3">
                    <p:embed/>
                  </p:oleObj>
                </mc:Choice>
                <mc:Fallback>
                  <p:oleObj name="公式" r:id="rId7" imgW="231120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4" y="1022"/>
                          <a:ext cx="145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877991" y="5677825"/>
            <a:ext cx="3527425" cy="504825"/>
            <a:chOff x="2608" y="1298"/>
            <a:chExt cx="2222" cy="318"/>
          </a:xfrm>
        </p:grpSpPr>
        <p:graphicFrame>
          <p:nvGraphicFramePr>
            <p:cNvPr id="8" name="Object 11"/>
            <p:cNvGraphicFramePr>
              <a:graphicFrameLocks noChangeAspect="1"/>
            </p:cNvGraphicFramePr>
            <p:nvPr/>
          </p:nvGraphicFramePr>
          <p:xfrm>
            <a:off x="2971" y="1344"/>
            <a:ext cx="9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2" name="公式" r:id="rId9" imgW="1460160" imgH="431640" progId="Equation.3">
                    <p:embed/>
                  </p:oleObj>
                </mc:Choice>
                <mc:Fallback>
                  <p:oleObj name="公式" r:id="rId9" imgW="1460160" imgH="431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344"/>
                          <a:ext cx="92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2"/>
            <p:cNvSpPr txBox="1">
              <a:spLocks noChangeArrowheads="1"/>
            </p:cNvSpPr>
            <p:nvPr/>
          </p:nvSpPr>
          <p:spPr bwMode="auto">
            <a:xfrm>
              <a:off x="2608" y="1298"/>
              <a:ext cx="40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则</a:t>
              </a:r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auto">
            <a:xfrm>
              <a:off x="3923" y="1299"/>
              <a:ext cx="90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latin typeface="+mn-ea"/>
                  <a:ea typeface="+mn-ea"/>
                </a:rPr>
                <a:t>必相关</a:t>
              </a:r>
            </a:p>
          </p:txBody>
        </p:sp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112928"/>
              </p:ext>
            </p:extLst>
          </p:nvPr>
        </p:nvGraphicFramePr>
        <p:xfrm>
          <a:off x="1135426" y="2585103"/>
          <a:ext cx="65182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3" name="Equation" r:id="rId11" imgW="3390840" imgH="711000" progId="Equation.DSMT4">
                  <p:embed/>
                </p:oleObj>
              </mc:Choice>
              <mc:Fallback>
                <p:oleObj name="Equation" r:id="rId11" imgW="3390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5426" y="2585103"/>
                        <a:ext cx="6518275" cy="1366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组合 24"/>
          <p:cNvGrpSpPr/>
          <p:nvPr/>
        </p:nvGrpSpPr>
        <p:grpSpPr>
          <a:xfrm>
            <a:off x="712749" y="4024965"/>
            <a:ext cx="7075976" cy="1366837"/>
            <a:chOff x="556460" y="4234810"/>
            <a:chExt cx="7075976" cy="1366837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5037808"/>
                </p:ext>
              </p:extLst>
            </p:nvPr>
          </p:nvGraphicFramePr>
          <p:xfrm>
            <a:off x="1343581" y="4234810"/>
            <a:ext cx="2954337" cy="1366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04" name="Equation" r:id="rId13" imgW="1536480" imgH="711000" progId="Equation.DSMT4">
                    <p:embed/>
                  </p:oleObj>
                </mc:Choice>
                <mc:Fallback>
                  <p:oleObj name="Equation" r:id="rId13" imgW="1536480" imgH="711000" progId="Equation.DSMT4">
                    <p:embed/>
                    <p:pic>
                      <p:nvPicPr>
                        <p:cNvPr id="0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3581" y="4234810"/>
                          <a:ext cx="2954337" cy="13668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556460" y="4648262"/>
              <a:ext cx="70759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latin typeface="+mn-ea"/>
                  <a:ea typeface="+mn-ea"/>
                </a:rPr>
                <a:t>显然                                  满足上式，且有非零解</a:t>
              </a:r>
            </a:p>
          </p:txBody>
        </p:sp>
      </p:grpSp>
      <p:sp>
        <p:nvSpPr>
          <p:cNvPr id="26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7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8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43" name="组合 42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44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B51A979E-3DF6-0449-89DF-E840F052B8F9}"/>
              </a:ext>
            </a:extLst>
          </p:cNvPr>
          <p:cNvSpPr/>
          <p:nvPr/>
        </p:nvSpPr>
        <p:spPr>
          <a:xfrm>
            <a:off x="4368160" y="5720985"/>
            <a:ext cx="4825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F6FC6"/>
                </a:solidFill>
              </a:rPr>
              <a:t>“少的表示多的，则多的必相关”</a:t>
            </a:r>
            <a:endParaRPr lang="zh-CN" altLang="en-US" sz="2400" dirty="0">
              <a:solidFill>
                <a:srgbClr val="0F6F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26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7922194"/>
              </p:ext>
            </p:extLst>
          </p:nvPr>
        </p:nvGraphicFramePr>
        <p:xfrm>
          <a:off x="434202" y="1266802"/>
          <a:ext cx="7838521" cy="1119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01" name="文档" r:id="rId4" imgW="3352800" imgH="457200" progId="Word.Document.8">
                  <p:embed/>
                </p:oleObj>
              </mc:Choice>
              <mc:Fallback>
                <p:oleObj name="文档" r:id="rId4" imgW="335280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202" y="1266802"/>
                        <a:ext cx="7838521" cy="1119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07634" y="1268854"/>
            <a:ext cx="1447800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推论1</a:t>
            </a: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396203" y="3516998"/>
            <a:ext cx="8736366" cy="5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3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两个线性无关且等价的向量组，必含有相同个数的向量.</a:t>
            </a:r>
          </a:p>
        </p:txBody>
      </p:sp>
      <p:sp>
        <p:nvSpPr>
          <p:cNvPr id="7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0005" y="44450"/>
            <a:ext cx="9092565" cy="823928"/>
            <a:chOff x="-7938" y="915988"/>
            <a:chExt cx="12193589" cy="2406923"/>
          </a:xfrm>
        </p:grpSpPr>
        <p:sp>
          <p:nvSpPr>
            <p:cNvPr id="11" name="Freeform 5"/>
            <p:cNvSpPr/>
            <p:nvPr/>
          </p:nvSpPr>
          <p:spPr bwMode="auto">
            <a:xfrm>
              <a:off x="4411663" y="915988"/>
              <a:ext cx="7773988" cy="1635125"/>
            </a:xfrm>
            <a:custGeom>
              <a:avLst/>
              <a:gdLst>
                <a:gd name="T0" fmla="*/ 80 w 1029"/>
                <a:gd name="T1" fmla="*/ 110 h 255"/>
                <a:gd name="T2" fmla="*/ 0 w 1029"/>
                <a:gd name="T3" fmla="*/ 138 h 255"/>
                <a:gd name="T4" fmla="*/ 172 w 1029"/>
                <a:gd name="T5" fmla="*/ 81 h 255"/>
                <a:gd name="T6" fmla="*/ 1029 w 1029"/>
                <a:gd name="T7" fmla="*/ 234 h 255"/>
                <a:gd name="T8" fmla="*/ 1029 w 1029"/>
                <a:gd name="T9" fmla="*/ 255 h 255"/>
                <a:gd name="T10" fmla="*/ 1028 w 1029"/>
                <a:gd name="T11" fmla="*/ 255 h 255"/>
                <a:gd name="T12" fmla="*/ 80 w 1029"/>
                <a:gd name="T13" fmla="*/ 11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9" h="255">
                  <a:moveTo>
                    <a:pt x="80" y="110"/>
                  </a:moveTo>
                  <a:cubicBezTo>
                    <a:pt x="53" y="119"/>
                    <a:pt x="26" y="128"/>
                    <a:pt x="0" y="138"/>
                  </a:cubicBezTo>
                  <a:cubicBezTo>
                    <a:pt x="57" y="116"/>
                    <a:pt x="114" y="96"/>
                    <a:pt x="172" y="81"/>
                  </a:cubicBezTo>
                  <a:cubicBezTo>
                    <a:pt x="444" y="0"/>
                    <a:pt x="744" y="14"/>
                    <a:pt x="1029" y="234"/>
                  </a:cubicBezTo>
                  <a:cubicBezTo>
                    <a:pt x="1029" y="241"/>
                    <a:pt x="1029" y="248"/>
                    <a:pt x="1029" y="255"/>
                  </a:cubicBezTo>
                  <a:cubicBezTo>
                    <a:pt x="1028" y="255"/>
                    <a:pt x="1028" y="255"/>
                    <a:pt x="1028" y="255"/>
                  </a:cubicBezTo>
                  <a:cubicBezTo>
                    <a:pt x="716" y="17"/>
                    <a:pt x="380" y="7"/>
                    <a:pt x="80" y="11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"/>
            <p:cNvSpPr/>
            <p:nvPr/>
          </p:nvSpPr>
          <p:spPr bwMode="auto">
            <a:xfrm>
              <a:off x="520700" y="1800225"/>
              <a:ext cx="3890963" cy="1295400"/>
            </a:xfrm>
            <a:custGeom>
              <a:avLst/>
              <a:gdLst>
                <a:gd name="T0" fmla="*/ 515 w 515"/>
                <a:gd name="T1" fmla="*/ 0 h 202"/>
                <a:gd name="T2" fmla="*/ 9 w 515"/>
                <a:gd name="T3" fmla="*/ 202 h 202"/>
                <a:gd name="T4" fmla="*/ 0 w 515"/>
                <a:gd name="T5" fmla="*/ 202 h 202"/>
                <a:gd name="T6" fmla="*/ 515 w 515"/>
                <a:gd name="T7" fmla="*/ 0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5" h="202">
                  <a:moveTo>
                    <a:pt x="515" y="0"/>
                  </a:moveTo>
                  <a:cubicBezTo>
                    <a:pt x="351" y="63"/>
                    <a:pt x="185" y="139"/>
                    <a:pt x="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179" y="140"/>
                    <a:pt x="348" y="62"/>
                    <a:pt x="515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7"/>
            <p:cNvSpPr/>
            <p:nvPr/>
          </p:nvSpPr>
          <p:spPr bwMode="auto">
            <a:xfrm>
              <a:off x="2447925" y="1768475"/>
              <a:ext cx="2092325" cy="685800"/>
            </a:xfrm>
            <a:custGeom>
              <a:avLst/>
              <a:gdLst>
                <a:gd name="T0" fmla="*/ 0 w 277"/>
                <a:gd name="T1" fmla="*/ 107 h 107"/>
                <a:gd name="T2" fmla="*/ 277 w 277"/>
                <a:gd name="T3" fmla="*/ 0 h 107"/>
                <a:gd name="T4" fmla="*/ 0 w 277"/>
                <a:gd name="T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7" h="107">
                  <a:moveTo>
                    <a:pt x="0" y="107"/>
                  </a:moveTo>
                  <a:cubicBezTo>
                    <a:pt x="93" y="68"/>
                    <a:pt x="185" y="31"/>
                    <a:pt x="277" y="0"/>
                  </a:cubicBezTo>
                  <a:cubicBezTo>
                    <a:pt x="185" y="32"/>
                    <a:pt x="93" y="69"/>
                    <a:pt x="0" y="107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8"/>
            <p:cNvSpPr/>
            <p:nvPr/>
          </p:nvSpPr>
          <p:spPr bwMode="auto">
            <a:xfrm>
              <a:off x="4540250" y="1114425"/>
              <a:ext cx="7645400" cy="2208486"/>
            </a:xfrm>
            <a:custGeom>
              <a:avLst/>
              <a:gdLst>
                <a:gd name="T0" fmla="*/ 0 w 1012"/>
                <a:gd name="T1" fmla="*/ 102 h 232"/>
                <a:gd name="T2" fmla="*/ 410 w 1012"/>
                <a:gd name="T3" fmla="*/ 20 h 232"/>
                <a:gd name="T4" fmla="*/ 895 w 1012"/>
                <a:gd name="T5" fmla="*/ 149 h 232"/>
                <a:gd name="T6" fmla="*/ 1012 w 1012"/>
                <a:gd name="T7" fmla="*/ 227 h 232"/>
                <a:gd name="T8" fmla="*/ 1012 w 1012"/>
                <a:gd name="T9" fmla="*/ 232 h 232"/>
                <a:gd name="T10" fmla="*/ 611 w 1012"/>
                <a:gd name="T11" fmla="*/ 45 h 232"/>
                <a:gd name="T12" fmla="*/ 0 w 1012"/>
                <a:gd name="T13" fmla="*/ 102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2" h="232">
                  <a:moveTo>
                    <a:pt x="0" y="102"/>
                  </a:moveTo>
                  <a:cubicBezTo>
                    <a:pt x="135" y="56"/>
                    <a:pt x="270" y="22"/>
                    <a:pt x="410" y="20"/>
                  </a:cubicBezTo>
                  <a:cubicBezTo>
                    <a:pt x="569" y="16"/>
                    <a:pt x="734" y="55"/>
                    <a:pt x="895" y="149"/>
                  </a:cubicBezTo>
                  <a:cubicBezTo>
                    <a:pt x="934" y="172"/>
                    <a:pt x="973" y="198"/>
                    <a:pt x="1012" y="227"/>
                  </a:cubicBezTo>
                  <a:cubicBezTo>
                    <a:pt x="1012" y="229"/>
                    <a:pt x="1012" y="231"/>
                    <a:pt x="1012" y="232"/>
                  </a:cubicBezTo>
                  <a:cubicBezTo>
                    <a:pt x="883" y="136"/>
                    <a:pt x="745" y="72"/>
                    <a:pt x="611" y="45"/>
                  </a:cubicBezTo>
                  <a:cubicBezTo>
                    <a:pt x="401" y="0"/>
                    <a:pt x="198" y="36"/>
                    <a:pt x="0" y="10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9"/>
            <p:cNvSpPr/>
            <p:nvPr/>
          </p:nvSpPr>
          <p:spPr bwMode="auto">
            <a:xfrm>
              <a:off x="2727325" y="2359025"/>
              <a:ext cx="0" cy="6350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0"/>
            <p:cNvSpPr/>
            <p:nvPr/>
          </p:nvSpPr>
          <p:spPr bwMode="auto">
            <a:xfrm>
              <a:off x="2727325" y="2344738"/>
              <a:ext cx="52388" cy="14288"/>
            </a:xfrm>
            <a:custGeom>
              <a:avLst/>
              <a:gdLst>
                <a:gd name="T0" fmla="*/ 0 w 7"/>
                <a:gd name="T1" fmla="*/ 2 h 2"/>
                <a:gd name="T2" fmla="*/ 7 w 7"/>
                <a:gd name="T3" fmla="*/ 0 h 2"/>
                <a:gd name="T4" fmla="*/ 0 w 7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2">
                  <a:moveTo>
                    <a:pt x="0" y="2"/>
                  </a:moveTo>
                  <a:cubicBezTo>
                    <a:pt x="3" y="1"/>
                    <a:pt x="5" y="1"/>
                    <a:pt x="7" y="0"/>
                  </a:cubicBezTo>
                  <a:cubicBezTo>
                    <a:pt x="5" y="1"/>
                    <a:pt x="3" y="1"/>
                    <a:pt x="0" y="2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1"/>
            <p:cNvSpPr/>
            <p:nvPr/>
          </p:nvSpPr>
          <p:spPr bwMode="auto">
            <a:xfrm>
              <a:off x="2779713" y="2249488"/>
              <a:ext cx="271463" cy="95250"/>
            </a:xfrm>
            <a:custGeom>
              <a:avLst/>
              <a:gdLst>
                <a:gd name="T0" fmla="*/ 0 w 36"/>
                <a:gd name="T1" fmla="*/ 15 h 15"/>
                <a:gd name="T2" fmla="*/ 36 w 36"/>
                <a:gd name="T3" fmla="*/ 0 h 15"/>
                <a:gd name="T4" fmla="*/ 0 w 36"/>
                <a:gd name="T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15">
                  <a:moveTo>
                    <a:pt x="0" y="15"/>
                  </a:moveTo>
                  <a:cubicBezTo>
                    <a:pt x="12" y="10"/>
                    <a:pt x="24" y="5"/>
                    <a:pt x="36" y="0"/>
                  </a:cubicBezTo>
                  <a:cubicBezTo>
                    <a:pt x="24" y="5"/>
                    <a:pt x="12" y="10"/>
                    <a:pt x="0" y="15"/>
                  </a:cubicBezTo>
                  <a:close/>
                </a:path>
              </a:pathLst>
            </a:custGeom>
            <a:solidFill>
              <a:srgbClr val="ED1C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2"/>
            <p:cNvSpPr/>
            <p:nvPr/>
          </p:nvSpPr>
          <p:spPr bwMode="auto">
            <a:xfrm>
              <a:off x="265113" y="2365375"/>
              <a:ext cx="2462213" cy="730250"/>
            </a:xfrm>
            <a:custGeom>
              <a:avLst/>
              <a:gdLst>
                <a:gd name="T0" fmla="*/ 326 w 326"/>
                <a:gd name="T1" fmla="*/ 0 h 114"/>
                <a:gd name="T2" fmla="*/ 15 w 326"/>
                <a:gd name="T3" fmla="*/ 114 h 114"/>
                <a:gd name="T4" fmla="*/ 0 w 326"/>
                <a:gd name="T5" fmla="*/ 114 h 114"/>
                <a:gd name="T6" fmla="*/ 326 w 326"/>
                <a:gd name="T7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6" h="114">
                  <a:moveTo>
                    <a:pt x="326" y="0"/>
                  </a:moveTo>
                  <a:cubicBezTo>
                    <a:pt x="225" y="40"/>
                    <a:pt x="122" y="80"/>
                    <a:pt x="15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113" y="80"/>
                    <a:pt x="221" y="41"/>
                    <a:pt x="326" y="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3"/>
            <p:cNvSpPr/>
            <p:nvPr/>
          </p:nvSpPr>
          <p:spPr bwMode="auto">
            <a:xfrm>
              <a:off x="-7938" y="2211388"/>
              <a:ext cx="3211513" cy="884238"/>
            </a:xfrm>
            <a:custGeom>
              <a:avLst/>
              <a:gdLst>
                <a:gd name="T0" fmla="*/ 131 w 425"/>
                <a:gd name="T1" fmla="*/ 100 h 138"/>
                <a:gd name="T2" fmla="*/ 425 w 425"/>
                <a:gd name="T3" fmla="*/ 0 h 138"/>
                <a:gd name="T4" fmla="*/ 220 w 425"/>
                <a:gd name="T5" fmla="*/ 72 h 138"/>
                <a:gd name="T6" fmla="*/ 5 w 425"/>
                <a:gd name="T7" fmla="*/ 138 h 138"/>
                <a:gd name="T8" fmla="*/ 0 w 425"/>
                <a:gd name="T9" fmla="*/ 138 h 138"/>
                <a:gd name="T10" fmla="*/ 131 w 425"/>
                <a:gd name="T11" fmla="*/ 10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138">
                  <a:moveTo>
                    <a:pt x="131" y="100"/>
                  </a:moveTo>
                  <a:cubicBezTo>
                    <a:pt x="232" y="69"/>
                    <a:pt x="329" y="34"/>
                    <a:pt x="425" y="0"/>
                  </a:cubicBezTo>
                  <a:cubicBezTo>
                    <a:pt x="358" y="24"/>
                    <a:pt x="290" y="49"/>
                    <a:pt x="220" y="72"/>
                  </a:cubicBezTo>
                  <a:cubicBezTo>
                    <a:pt x="150" y="96"/>
                    <a:pt x="78" y="118"/>
                    <a:pt x="5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44" y="126"/>
                    <a:pt x="88" y="114"/>
                    <a:pt x="131" y="100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4"/>
            <p:cNvSpPr/>
            <p:nvPr/>
          </p:nvSpPr>
          <p:spPr bwMode="auto">
            <a:xfrm>
              <a:off x="3203575" y="1344613"/>
              <a:ext cx="8982075" cy="1681163"/>
            </a:xfrm>
            <a:custGeom>
              <a:avLst/>
              <a:gdLst>
                <a:gd name="T0" fmla="*/ 242 w 1189"/>
                <a:gd name="T1" fmla="*/ 59 h 262"/>
                <a:gd name="T2" fmla="*/ 0 w 1189"/>
                <a:gd name="T3" fmla="*/ 135 h 262"/>
                <a:gd name="T4" fmla="*/ 471 w 1189"/>
                <a:gd name="T5" fmla="*/ 19 h 262"/>
                <a:gd name="T6" fmla="*/ 966 w 1189"/>
                <a:gd name="T7" fmla="*/ 118 h 262"/>
                <a:gd name="T8" fmla="*/ 1189 w 1189"/>
                <a:gd name="T9" fmla="*/ 252 h 262"/>
                <a:gd name="T10" fmla="*/ 1189 w 1189"/>
                <a:gd name="T11" fmla="*/ 262 h 262"/>
                <a:gd name="T12" fmla="*/ 791 w 1189"/>
                <a:gd name="T13" fmla="*/ 59 h 262"/>
                <a:gd name="T14" fmla="*/ 242 w 1189"/>
                <a:gd name="T15" fmla="*/ 59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9" h="262">
                  <a:moveTo>
                    <a:pt x="242" y="59"/>
                  </a:moveTo>
                  <a:cubicBezTo>
                    <a:pt x="161" y="80"/>
                    <a:pt x="81" y="107"/>
                    <a:pt x="0" y="135"/>
                  </a:cubicBezTo>
                  <a:cubicBezTo>
                    <a:pt x="156" y="79"/>
                    <a:pt x="310" y="28"/>
                    <a:pt x="471" y="19"/>
                  </a:cubicBezTo>
                  <a:cubicBezTo>
                    <a:pt x="632" y="8"/>
                    <a:pt x="801" y="40"/>
                    <a:pt x="966" y="118"/>
                  </a:cubicBezTo>
                  <a:cubicBezTo>
                    <a:pt x="1042" y="154"/>
                    <a:pt x="1118" y="200"/>
                    <a:pt x="1189" y="252"/>
                  </a:cubicBezTo>
                  <a:cubicBezTo>
                    <a:pt x="1189" y="255"/>
                    <a:pt x="1189" y="259"/>
                    <a:pt x="1189" y="262"/>
                  </a:cubicBezTo>
                  <a:cubicBezTo>
                    <a:pt x="1066" y="173"/>
                    <a:pt x="929" y="100"/>
                    <a:pt x="791" y="59"/>
                  </a:cubicBezTo>
                  <a:cubicBezTo>
                    <a:pt x="600" y="0"/>
                    <a:pt x="417" y="12"/>
                    <a:pt x="242" y="59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5"/>
            <p:cNvSpPr/>
            <p:nvPr/>
          </p:nvSpPr>
          <p:spPr bwMode="auto">
            <a:xfrm>
              <a:off x="196850" y="2198688"/>
              <a:ext cx="3006725" cy="896938"/>
            </a:xfrm>
            <a:custGeom>
              <a:avLst/>
              <a:gdLst>
                <a:gd name="T0" fmla="*/ 398 w 398"/>
                <a:gd name="T1" fmla="*/ 0 h 140"/>
                <a:gd name="T2" fmla="*/ 10 w 398"/>
                <a:gd name="T3" fmla="*/ 140 h 140"/>
                <a:gd name="T4" fmla="*/ 0 w 398"/>
                <a:gd name="T5" fmla="*/ 140 h 140"/>
                <a:gd name="T6" fmla="*/ 398 w 398"/>
                <a:gd name="T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8" h="140">
                  <a:moveTo>
                    <a:pt x="398" y="0"/>
                  </a:moveTo>
                  <a:cubicBezTo>
                    <a:pt x="273" y="49"/>
                    <a:pt x="145" y="99"/>
                    <a:pt x="10" y="140"/>
                  </a:cubicBezTo>
                  <a:cubicBezTo>
                    <a:pt x="0" y="140"/>
                    <a:pt x="0" y="140"/>
                    <a:pt x="0" y="140"/>
                  </a:cubicBezTo>
                  <a:cubicBezTo>
                    <a:pt x="138" y="99"/>
                    <a:pt x="270" y="49"/>
                    <a:pt x="398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6"/>
            <p:cNvSpPr/>
            <p:nvPr/>
          </p:nvSpPr>
          <p:spPr bwMode="auto">
            <a:xfrm>
              <a:off x="90488" y="2108200"/>
              <a:ext cx="3430588" cy="987425"/>
            </a:xfrm>
            <a:custGeom>
              <a:avLst/>
              <a:gdLst>
                <a:gd name="T0" fmla="*/ 454 w 454"/>
                <a:gd name="T1" fmla="*/ 0 h 154"/>
                <a:gd name="T2" fmla="*/ 245 w 454"/>
                <a:gd name="T3" fmla="*/ 76 h 154"/>
                <a:gd name="T4" fmla="*/ 8 w 454"/>
                <a:gd name="T5" fmla="*/ 154 h 154"/>
                <a:gd name="T6" fmla="*/ 0 w 454"/>
                <a:gd name="T7" fmla="*/ 154 h 154"/>
                <a:gd name="T8" fmla="*/ 454 w 454"/>
                <a:gd name="T9" fmla="*/ 0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4" h="154">
                  <a:moveTo>
                    <a:pt x="454" y="0"/>
                  </a:moveTo>
                  <a:cubicBezTo>
                    <a:pt x="385" y="25"/>
                    <a:pt x="316" y="51"/>
                    <a:pt x="245" y="76"/>
                  </a:cubicBezTo>
                  <a:cubicBezTo>
                    <a:pt x="168" y="105"/>
                    <a:pt x="89" y="131"/>
                    <a:pt x="8" y="154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158" y="109"/>
                    <a:pt x="307" y="51"/>
                    <a:pt x="454" y="0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7"/>
            <p:cNvSpPr/>
            <p:nvPr/>
          </p:nvSpPr>
          <p:spPr bwMode="auto">
            <a:xfrm>
              <a:off x="3521075" y="1312863"/>
              <a:ext cx="8664575" cy="1628775"/>
            </a:xfrm>
            <a:custGeom>
              <a:avLst/>
              <a:gdLst>
                <a:gd name="T0" fmla="*/ 292 w 1147"/>
                <a:gd name="T1" fmla="*/ 41 h 254"/>
                <a:gd name="T2" fmla="*/ 0 w 1147"/>
                <a:gd name="T3" fmla="*/ 124 h 254"/>
                <a:gd name="T4" fmla="*/ 254 w 1147"/>
                <a:gd name="T5" fmla="*/ 46 h 254"/>
                <a:gd name="T6" fmla="*/ 733 w 1147"/>
                <a:gd name="T7" fmla="*/ 45 h 254"/>
                <a:gd name="T8" fmla="*/ 1147 w 1147"/>
                <a:gd name="T9" fmla="*/ 247 h 254"/>
                <a:gd name="T10" fmla="*/ 1147 w 1147"/>
                <a:gd name="T11" fmla="*/ 254 h 254"/>
                <a:gd name="T12" fmla="*/ 888 w 1147"/>
                <a:gd name="T13" fmla="*/ 105 h 254"/>
                <a:gd name="T14" fmla="*/ 292 w 1147"/>
                <a:gd name="T15" fmla="*/ 41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7" h="254">
                  <a:moveTo>
                    <a:pt x="292" y="41"/>
                  </a:moveTo>
                  <a:cubicBezTo>
                    <a:pt x="194" y="60"/>
                    <a:pt x="97" y="91"/>
                    <a:pt x="0" y="124"/>
                  </a:cubicBezTo>
                  <a:cubicBezTo>
                    <a:pt x="84" y="94"/>
                    <a:pt x="168" y="65"/>
                    <a:pt x="254" y="46"/>
                  </a:cubicBezTo>
                  <a:cubicBezTo>
                    <a:pt x="408" y="10"/>
                    <a:pt x="569" y="3"/>
                    <a:pt x="733" y="45"/>
                  </a:cubicBezTo>
                  <a:cubicBezTo>
                    <a:pt x="873" y="78"/>
                    <a:pt x="1017" y="151"/>
                    <a:pt x="1147" y="247"/>
                  </a:cubicBezTo>
                  <a:cubicBezTo>
                    <a:pt x="1147" y="249"/>
                    <a:pt x="1147" y="252"/>
                    <a:pt x="1147" y="254"/>
                  </a:cubicBezTo>
                  <a:cubicBezTo>
                    <a:pt x="1064" y="194"/>
                    <a:pt x="977" y="143"/>
                    <a:pt x="888" y="105"/>
                  </a:cubicBezTo>
                  <a:cubicBezTo>
                    <a:pt x="687" y="18"/>
                    <a:pt x="482" y="0"/>
                    <a:pt x="292" y="41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4" name="Text Box 8">
            <a:extLst>
              <a:ext uri="{FF2B5EF4-FFF2-40B4-BE49-F238E27FC236}">
                <a16:creationId xmlns:a16="http://schemas.microsoft.com/office/drawing/2014/main" id="{62BA05AF-2733-C840-BF88-FB190879E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202" y="4517274"/>
            <a:ext cx="8736366" cy="5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定理    </a:t>
            </a:r>
            <a:r>
              <a:rPr lang="zh-CN" altLang="en-US" sz="2400" b="1" dirty="0">
                <a:latin typeface="+mn-ea"/>
                <a:ea typeface="+mn-ea"/>
              </a:rPr>
              <a:t>一个向量组的任意两个极大无关组所含向量的个数相等.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3A3065-BFC9-9E4E-9119-874DDFDCFBFC}"/>
              </a:ext>
            </a:extLst>
          </p:cNvPr>
          <p:cNvSpPr/>
          <p:nvPr/>
        </p:nvSpPr>
        <p:spPr>
          <a:xfrm>
            <a:off x="5574443" y="5176710"/>
            <a:ext cx="18149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向量组的秩 </a:t>
            </a:r>
          </a:p>
        </p:txBody>
      </p: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1FC2560C-496B-F84B-A2CD-FDA2F7124161}"/>
              </a:ext>
            </a:extLst>
          </p:cNvPr>
          <p:cNvCxnSpPr/>
          <p:nvPr/>
        </p:nvCxnSpPr>
        <p:spPr>
          <a:xfrm>
            <a:off x="4518898" y="5017412"/>
            <a:ext cx="3710702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8">
            <a:extLst>
              <a:ext uri="{FF2B5EF4-FFF2-40B4-BE49-F238E27FC236}">
                <a16:creationId xmlns:a16="http://schemas.microsoft.com/office/drawing/2014/main" id="{17523D2F-6540-5D45-8C32-200B69CF5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03" y="2630103"/>
            <a:ext cx="8736366" cy="5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2</a:t>
            </a: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    </a:t>
            </a:r>
            <a:r>
              <a:rPr lang="zh-CN" altLang="en-US" sz="2400" b="1" dirty="0">
                <a:latin typeface="+mn-ea"/>
                <a:ea typeface="+mn-ea"/>
              </a:rPr>
              <a:t>任意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+1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个 </a:t>
            </a:r>
            <a:r>
              <a:rPr lang="en-US" altLang="zh-CN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sz="24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维向量组必线性相关.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D7CA54-3642-F746-A5CC-1111F2AC72EC}"/>
                  </a:ext>
                </a:extLst>
              </p:cNvPr>
              <p:cNvSpPr txBox="1"/>
              <p:nvPr/>
            </p:nvSpPr>
            <p:spPr>
              <a:xfrm>
                <a:off x="3931401" y="1874014"/>
                <a:ext cx="8329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3D7CA54-3642-F746-A5CC-1111F2AC7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401" y="1874014"/>
                <a:ext cx="832985" cy="369332"/>
              </a:xfrm>
              <a:prstGeom prst="rect">
                <a:avLst/>
              </a:prstGeom>
              <a:blipFill>
                <a:blip r:embed="rId6"/>
                <a:stretch>
                  <a:fillRect l="-606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33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24" grpId="0" autoUpdateAnimBg="0"/>
      <p:bldP spid="6" grpId="0"/>
      <p:bldP spid="2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250825" y="861699"/>
            <a:ext cx="7140575" cy="501650"/>
            <a:chOff x="158" y="210"/>
            <a:chExt cx="4498" cy="316"/>
          </a:xfrm>
        </p:grpSpPr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158" y="210"/>
              <a:ext cx="3856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49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(5) </a:t>
              </a:r>
              <a:r>
                <a:rPr lang="zh-CN" altLang="en-US" sz="2400" b="1" dirty="0">
                  <a:latin typeface="+mn-ea"/>
                  <a:ea typeface="+mn-ea"/>
                </a:rPr>
                <a:t>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B </a:t>
              </a:r>
              <a:r>
                <a:rPr lang="zh-CN" altLang="en-US" sz="2400" b="1" dirty="0">
                  <a:latin typeface="+mn-ea"/>
                  <a:ea typeface="+mn-ea"/>
                </a:rPr>
                <a:t>可由向量组 </a:t>
              </a:r>
              <a:r>
                <a:rPr lang="en-US" altLang="zh-CN" sz="2400" b="1" i="1" dirty="0">
                  <a:latin typeface="+mn-ea"/>
                  <a:ea typeface="+mn-ea"/>
                </a:rPr>
                <a:t>A </a:t>
              </a:r>
              <a:r>
                <a:rPr lang="zh-CN" altLang="en-US" sz="2400" b="1" dirty="0">
                  <a:latin typeface="+mn-ea"/>
                  <a:ea typeface="+mn-ea"/>
                </a:rPr>
                <a:t>表示</a:t>
              </a:r>
              <a:r>
                <a:rPr lang="en-US" altLang="zh-CN" sz="2400" b="1" dirty="0">
                  <a:latin typeface="+mn-ea"/>
                  <a:ea typeface="+mn-ea"/>
                </a:rPr>
                <a:t>, </a:t>
              </a:r>
              <a:r>
                <a:rPr lang="zh-CN" altLang="en-US" sz="2400" b="1" dirty="0">
                  <a:latin typeface="+mn-ea"/>
                  <a:ea typeface="+mn-ea"/>
                </a:rPr>
                <a:t>则</a:t>
              </a:r>
            </a:p>
          </p:txBody>
        </p:sp>
        <p:graphicFrame>
          <p:nvGraphicFramePr>
            <p:cNvPr id="7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8084669"/>
                </p:ext>
              </p:extLst>
            </p:nvPr>
          </p:nvGraphicFramePr>
          <p:xfrm>
            <a:off x="3372" y="210"/>
            <a:ext cx="1284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38" name="Equation" r:id="rId3" imgW="825480" imgH="203040" progId="Equation.DSMT4">
                    <p:embed/>
                  </p:oleObj>
                </mc:Choice>
                <mc:Fallback>
                  <p:oleObj name="Equation" r:id="rId3" imgW="8254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210"/>
                          <a:ext cx="1284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84875" y="1378201"/>
            <a:ext cx="439261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4925" algn="ctr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后者的 </a:t>
            </a:r>
            <a:r>
              <a:rPr lang="en-US" altLang="zh-CN" sz="2400" b="1" i="1" dirty="0">
                <a:latin typeface="+mn-ea"/>
                <a:ea typeface="+mn-ea"/>
              </a:rPr>
              <a:t>A</a:t>
            </a:r>
            <a:r>
              <a:rPr lang="en-US" altLang="zh-CN" sz="2400" b="1" dirty="0">
                <a:latin typeface="+mn-ea"/>
                <a:ea typeface="+mn-ea"/>
              </a:rPr>
              <a:t>, </a:t>
            </a:r>
            <a:r>
              <a:rPr lang="en-US" altLang="zh-CN" sz="2400" b="1" i="1" dirty="0">
                <a:latin typeface="+mn-ea"/>
                <a:ea typeface="+mn-ea"/>
              </a:rPr>
              <a:t>B</a:t>
            </a:r>
            <a:r>
              <a:rPr lang="zh-CN" altLang="en-US" sz="2400" b="1" i="1" dirty="0">
                <a:latin typeface="+mn-ea"/>
                <a:ea typeface="+mn-ea"/>
              </a:rPr>
              <a:t> </a:t>
            </a:r>
            <a:r>
              <a:rPr lang="zh-CN" altLang="en-US" sz="2400" b="1" dirty="0">
                <a:latin typeface="+mn-ea"/>
                <a:ea typeface="+mn-ea"/>
              </a:rPr>
              <a:t>是矩阵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4684028"/>
              </p:ext>
            </p:extLst>
          </p:nvPr>
        </p:nvGraphicFramePr>
        <p:xfrm>
          <a:off x="222250" y="3781425"/>
          <a:ext cx="86995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39" name="文档" r:id="rId5" imgW="3556000" imgH="393700" progId="Word.Document.8">
                  <p:embed/>
                </p:oleObj>
              </mc:Choice>
              <mc:Fallback>
                <p:oleObj name="文档" r:id="rId5" imgW="3556000" imgH="3937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3781425"/>
                        <a:ext cx="8699500" cy="1030288"/>
                      </a:xfrm>
                      <a:prstGeom prst="rect">
                        <a:avLst/>
                      </a:prstGeom>
                      <a:noFill/>
                      <a:ln w="31750">
                        <a:solidFill>
                          <a:srgbClr val="0033CC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86220" y="1895000"/>
            <a:ext cx="79731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证：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1007055" y="1880271"/>
            <a:ext cx="7772400" cy="50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n-ea"/>
                <a:ea typeface="+mn-ea"/>
              </a:rPr>
              <a:t>由于向量组的极大无关组与该向量组本身等价,</a:t>
            </a:r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20140"/>
              </p:ext>
            </p:extLst>
          </p:nvPr>
        </p:nvGraphicFramePr>
        <p:xfrm>
          <a:off x="1084263" y="2514600"/>
          <a:ext cx="7694612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40" name="文档" r:id="rId7" imgW="3098800" imgH="457200" progId="Word.Document.8">
                  <p:embed/>
                </p:oleObj>
              </mc:Choice>
              <mc:Fallback>
                <p:oleObj name="文档" r:id="rId7" imgW="3098800" imgH="457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2514600"/>
                        <a:ext cx="7694612" cy="1139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381276" y="5454572"/>
            <a:ext cx="4033476" cy="6087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ea typeface="+mn-ea"/>
              </a:rPr>
              <a:t>推论</a:t>
            </a:r>
            <a:r>
              <a:rPr lang="en-US" altLang="zh-CN" sz="2400" b="1" dirty="0">
                <a:solidFill>
                  <a:schemeClr val="accent1"/>
                </a:solidFill>
                <a:latin typeface="+mn-ea"/>
                <a:ea typeface="+mn-ea"/>
              </a:rPr>
              <a:t>1 </a:t>
            </a:r>
            <a:r>
              <a:rPr lang="en-US" altLang="zh-CN" sz="2400" b="1" dirty="0">
                <a:latin typeface="+mn-ea"/>
                <a:ea typeface="+mn-ea"/>
              </a:rPr>
              <a:t>  </a:t>
            </a:r>
            <a:r>
              <a:rPr lang="zh-CN" altLang="en-US" sz="2400" b="1" dirty="0">
                <a:latin typeface="+mn-ea"/>
                <a:ea typeface="+mn-ea"/>
              </a:rPr>
              <a:t>等价向量组的秩相等</a:t>
            </a:r>
            <a:endParaRPr lang="en-US" altLang="zh-CN" sz="2400" b="1" dirty="0"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007055" y="4967610"/>
            <a:ext cx="2580500" cy="550415"/>
            <a:chOff x="940075" y="5513033"/>
            <a:chExt cx="2580500" cy="550415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4141593"/>
                </p:ext>
              </p:extLst>
            </p:nvPr>
          </p:nvGraphicFramePr>
          <p:xfrm>
            <a:off x="1633180" y="5516377"/>
            <a:ext cx="1887395" cy="5470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41" name="Equation" r:id="rId9" imgW="876240" imgH="253800" progId="Equation.DSMT4">
                    <p:embed/>
                  </p:oleObj>
                </mc:Choice>
                <mc:Fallback>
                  <p:oleObj name="Equation" r:id="rId9" imgW="8762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633180" y="5516377"/>
                          <a:ext cx="1887395" cy="5470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940075" y="551303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+mn-ea"/>
                  <a:ea typeface="+mn-ea"/>
                </a:rPr>
                <a:t>所以</a:t>
              </a:r>
            </a:p>
          </p:txBody>
        </p:sp>
      </p:grpSp>
      <p:sp>
        <p:nvSpPr>
          <p:cNvPr id="14" name="Freeform 8"/>
          <p:cNvSpPr/>
          <p:nvPr/>
        </p:nvSpPr>
        <p:spPr bwMode="auto">
          <a:xfrm flipH="1" flipV="1">
            <a:off x="502444" y="-11430"/>
            <a:ext cx="8630126" cy="756285"/>
          </a:xfrm>
          <a:custGeom>
            <a:avLst/>
            <a:gdLst>
              <a:gd name="T0" fmla="*/ 0 w 1012"/>
              <a:gd name="T1" fmla="*/ 102 h 232"/>
              <a:gd name="T2" fmla="*/ 410 w 1012"/>
              <a:gd name="T3" fmla="*/ 20 h 232"/>
              <a:gd name="T4" fmla="*/ 895 w 1012"/>
              <a:gd name="T5" fmla="*/ 149 h 232"/>
              <a:gd name="T6" fmla="*/ 1012 w 1012"/>
              <a:gd name="T7" fmla="*/ 227 h 232"/>
              <a:gd name="T8" fmla="*/ 1012 w 1012"/>
              <a:gd name="T9" fmla="*/ 232 h 232"/>
              <a:gd name="T10" fmla="*/ 611 w 1012"/>
              <a:gd name="T11" fmla="*/ 45 h 232"/>
              <a:gd name="T12" fmla="*/ 0 w 1012"/>
              <a:gd name="T13" fmla="*/ 102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12" h="232">
                <a:moveTo>
                  <a:pt x="0" y="102"/>
                </a:moveTo>
                <a:cubicBezTo>
                  <a:pt x="135" y="56"/>
                  <a:pt x="270" y="22"/>
                  <a:pt x="410" y="20"/>
                </a:cubicBezTo>
                <a:cubicBezTo>
                  <a:pt x="569" y="16"/>
                  <a:pt x="734" y="55"/>
                  <a:pt x="895" y="149"/>
                </a:cubicBezTo>
                <a:cubicBezTo>
                  <a:pt x="934" y="172"/>
                  <a:pt x="973" y="198"/>
                  <a:pt x="1012" y="227"/>
                </a:cubicBezTo>
                <a:cubicBezTo>
                  <a:pt x="1012" y="229"/>
                  <a:pt x="1012" y="231"/>
                  <a:pt x="1012" y="232"/>
                </a:cubicBezTo>
                <a:cubicBezTo>
                  <a:pt x="883" y="136"/>
                  <a:pt x="745" y="72"/>
                  <a:pt x="611" y="45"/>
                </a:cubicBezTo>
                <a:cubicBezTo>
                  <a:pt x="401" y="0"/>
                  <a:pt x="198" y="36"/>
                  <a:pt x="0" y="102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58000">
                <a:schemeClr val="bg2">
                  <a:lumMod val="75000"/>
                </a:schemeClr>
              </a:gs>
              <a:gs pos="100000">
                <a:schemeClr val="bg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0" name="Freeform 17"/>
          <p:cNvSpPr/>
          <p:nvPr/>
        </p:nvSpPr>
        <p:spPr bwMode="auto">
          <a:xfrm flipH="1" flipV="1">
            <a:off x="-8572" y="187960"/>
            <a:ext cx="9054941" cy="640080"/>
          </a:xfrm>
          <a:custGeom>
            <a:avLst/>
            <a:gdLst>
              <a:gd name="T0" fmla="*/ 292 w 1147"/>
              <a:gd name="T1" fmla="*/ 41 h 254"/>
              <a:gd name="T2" fmla="*/ 0 w 1147"/>
              <a:gd name="T3" fmla="*/ 124 h 254"/>
              <a:gd name="T4" fmla="*/ 254 w 1147"/>
              <a:gd name="T5" fmla="*/ 46 h 254"/>
              <a:gd name="T6" fmla="*/ 733 w 1147"/>
              <a:gd name="T7" fmla="*/ 45 h 254"/>
              <a:gd name="T8" fmla="*/ 1147 w 1147"/>
              <a:gd name="T9" fmla="*/ 247 h 254"/>
              <a:gd name="T10" fmla="*/ 1147 w 1147"/>
              <a:gd name="T11" fmla="*/ 254 h 254"/>
              <a:gd name="T12" fmla="*/ 888 w 1147"/>
              <a:gd name="T13" fmla="*/ 105 h 254"/>
              <a:gd name="T14" fmla="*/ 292 w 1147"/>
              <a:gd name="T15" fmla="*/ 41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47" h="254">
                <a:moveTo>
                  <a:pt x="292" y="41"/>
                </a:moveTo>
                <a:cubicBezTo>
                  <a:pt x="194" y="60"/>
                  <a:pt x="97" y="91"/>
                  <a:pt x="0" y="124"/>
                </a:cubicBezTo>
                <a:cubicBezTo>
                  <a:pt x="84" y="94"/>
                  <a:pt x="168" y="65"/>
                  <a:pt x="254" y="46"/>
                </a:cubicBezTo>
                <a:cubicBezTo>
                  <a:pt x="408" y="10"/>
                  <a:pt x="569" y="3"/>
                  <a:pt x="733" y="45"/>
                </a:cubicBezTo>
                <a:cubicBezTo>
                  <a:pt x="873" y="78"/>
                  <a:pt x="1017" y="151"/>
                  <a:pt x="1147" y="247"/>
                </a:cubicBezTo>
                <a:cubicBezTo>
                  <a:pt x="1147" y="249"/>
                  <a:pt x="1147" y="252"/>
                  <a:pt x="1147" y="254"/>
                </a:cubicBezTo>
                <a:cubicBezTo>
                  <a:pt x="1064" y="194"/>
                  <a:pt x="977" y="143"/>
                  <a:pt x="888" y="105"/>
                </a:cubicBezTo>
                <a:cubicBezTo>
                  <a:pt x="687" y="18"/>
                  <a:pt x="482" y="0"/>
                  <a:pt x="292" y="41"/>
                </a:cubicBezTo>
                <a:close/>
              </a:path>
            </a:pathLst>
          </a:custGeom>
          <a:gradFill>
            <a:gsLst>
              <a:gs pos="0">
                <a:schemeClr val="tx2"/>
              </a:gs>
              <a:gs pos="58000">
                <a:schemeClr val="accent1"/>
              </a:gs>
              <a:gs pos="100000">
                <a:schemeClr val="tx2"/>
              </a:gs>
            </a:gsLst>
            <a:lin ang="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1" name="Freeform 5"/>
          <p:cNvSpPr/>
          <p:nvPr/>
        </p:nvSpPr>
        <p:spPr bwMode="auto">
          <a:xfrm flipH="1" flipV="1">
            <a:off x="197644" y="-11430"/>
            <a:ext cx="8796814" cy="658495"/>
          </a:xfrm>
          <a:custGeom>
            <a:avLst/>
            <a:gdLst>
              <a:gd name="T0" fmla="*/ 80 w 1029"/>
              <a:gd name="T1" fmla="*/ 110 h 255"/>
              <a:gd name="T2" fmla="*/ 0 w 1029"/>
              <a:gd name="T3" fmla="*/ 138 h 255"/>
              <a:gd name="T4" fmla="*/ 172 w 1029"/>
              <a:gd name="T5" fmla="*/ 81 h 255"/>
              <a:gd name="T6" fmla="*/ 1029 w 1029"/>
              <a:gd name="T7" fmla="*/ 234 h 255"/>
              <a:gd name="T8" fmla="*/ 1029 w 1029"/>
              <a:gd name="T9" fmla="*/ 255 h 255"/>
              <a:gd name="T10" fmla="*/ 1028 w 1029"/>
              <a:gd name="T11" fmla="*/ 255 h 255"/>
              <a:gd name="T12" fmla="*/ 80 w 1029"/>
              <a:gd name="T13" fmla="*/ 110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29" h="255">
                <a:moveTo>
                  <a:pt x="80" y="110"/>
                </a:moveTo>
                <a:cubicBezTo>
                  <a:pt x="53" y="119"/>
                  <a:pt x="26" y="128"/>
                  <a:pt x="0" y="138"/>
                </a:cubicBezTo>
                <a:cubicBezTo>
                  <a:pt x="57" y="116"/>
                  <a:pt x="114" y="96"/>
                  <a:pt x="172" y="81"/>
                </a:cubicBezTo>
                <a:cubicBezTo>
                  <a:pt x="444" y="0"/>
                  <a:pt x="744" y="14"/>
                  <a:pt x="1029" y="234"/>
                </a:cubicBezTo>
                <a:cubicBezTo>
                  <a:pt x="1029" y="241"/>
                  <a:pt x="1029" y="248"/>
                  <a:pt x="1029" y="255"/>
                </a:cubicBezTo>
                <a:cubicBezTo>
                  <a:pt x="1028" y="255"/>
                  <a:pt x="1028" y="255"/>
                  <a:pt x="1028" y="255"/>
                </a:cubicBezTo>
                <a:cubicBezTo>
                  <a:pt x="716" y="17"/>
                  <a:pt x="380" y="7"/>
                  <a:pt x="80" y="110"/>
                </a:cubicBezTo>
                <a:close/>
              </a:path>
            </a:pathLst>
          </a:custGeom>
          <a:gradFill>
            <a:gsLst>
              <a:gs pos="100000">
                <a:srgbClr val="13589A">
                  <a:alpha val="100000"/>
                  <a:lumMod val="97000"/>
                </a:srgbClr>
              </a:gs>
              <a:gs pos="100000">
                <a:srgbClr val="154C84">
                  <a:alpha val="100000"/>
                </a:srgbClr>
              </a:gs>
              <a:gs pos="3000">
                <a:schemeClr val="tx2">
                  <a:alpha val="21000"/>
                </a:schemeClr>
              </a:gs>
            </a:gsLst>
            <a:lin ang="108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 flipH="1">
            <a:off x="6429852" y="-11430"/>
            <a:ext cx="2717006" cy="720090"/>
            <a:chOff x="2480600" y="4407823"/>
            <a:chExt cx="8358786" cy="1849336"/>
          </a:xfrm>
        </p:grpSpPr>
        <p:sp>
          <p:nvSpPr>
            <p:cNvPr id="37" name="Freeform 5"/>
            <p:cNvSpPr/>
            <p:nvPr/>
          </p:nvSpPr>
          <p:spPr bwMode="auto">
            <a:xfrm>
              <a:off x="2480600" y="4407823"/>
              <a:ext cx="8358786" cy="1849336"/>
            </a:xfrm>
            <a:custGeom>
              <a:avLst/>
              <a:gdLst>
                <a:gd name="T0" fmla="*/ 403 w 1148"/>
                <a:gd name="T1" fmla="*/ 226 h 251"/>
                <a:gd name="T2" fmla="*/ 1040 w 1148"/>
                <a:gd name="T3" fmla="*/ 69 h 251"/>
                <a:gd name="T4" fmla="*/ 1148 w 1148"/>
                <a:gd name="T5" fmla="*/ 0 h 251"/>
                <a:gd name="T6" fmla="*/ 1146 w 1148"/>
                <a:gd name="T7" fmla="*/ 0 h 251"/>
                <a:gd name="T8" fmla="*/ 481 w 1148"/>
                <a:gd name="T9" fmla="*/ 210 h 251"/>
                <a:gd name="T10" fmla="*/ 42 w 1148"/>
                <a:gd name="T11" fmla="*/ 0 h 251"/>
                <a:gd name="T12" fmla="*/ 0 w 1148"/>
                <a:gd name="T13" fmla="*/ 0 h 251"/>
                <a:gd name="T14" fmla="*/ 403 w 1148"/>
                <a:gd name="T15" fmla="*/ 226 h 2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48" h="251">
                  <a:moveTo>
                    <a:pt x="403" y="226"/>
                  </a:moveTo>
                  <a:cubicBezTo>
                    <a:pt x="632" y="251"/>
                    <a:pt x="867" y="171"/>
                    <a:pt x="1040" y="69"/>
                  </a:cubicBezTo>
                  <a:cubicBezTo>
                    <a:pt x="1078" y="47"/>
                    <a:pt x="1114" y="24"/>
                    <a:pt x="1148" y="0"/>
                  </a:cubicBezTo>
                  <a:cubicBezTo>
                    <a:pt x="1146" y="0"/>
                    <a:pt x="1146" y="0"/>
                    <a:pt x="1146" y="0"/>
                  </a:cubicBezTo>
                  <a:cubicBezTo>
                    <a:pt x="976" y="120"/>
                    <a:pt x="731" y="223"/>
                    <a:pt x="481" y="210"/>
                  </a:cubicBezTo>
                  <a:cubicBezTo>
                    <a:pt x="308" y="203"/>
                    <a:pt x="132" y="137"/>
                    <a:pt x="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8" y="138"/>
                    <a:pt x="239" y="210"/>
                    <a:pt x="403" y="226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6"/>
            <p:cNvSpPr/>
            <p:nvPr/>
          </p:nvSpPr>
          <p:spPr bwMode="auto">
            <a:xfrm>
              <a:off x="2837394" y="4407823"/>
              <a:ext cx="7966585" cy="1745839"/>
            </a:xfrm>
            <a:custGeom>
              <a:avLst/>
              <a:gdLst>
                <a:gd name="T0" fmla="*/ 318 w 1094"/>
                <a:gd name="T1" fmla="*/ 183 h 237"/>
                <a:gd name="T2" fmla="*/ 12 w 1094"/>
                <a:gd name="T3" fmla="*/ 0 h 237"/>
                <a:gd name="T4" fmla="*/ 0 w 1094"/>
                <a:gd name="T5" fmla="*/ 0 h 237"/>
                <a:gd name="T6" fmla="*/ 625 w 1094"/>
                <a:gd name="T7" fmla="*/ 195 h 237"/>
                <a:gd name="T8" fmla="*/ 1094 w 1094"/>
                <a:gd name="T9" fmla="*/ 0 h 237"/>
                <a:gd name="T10" fmla="*/ 1093 w 1094"/>
                <a:gd name="T11" fmla="*/ 0 h 237"/>
                <a:gd name="T12" fmla="*/ 788 w 1094"/>
                <a:gd name="T13" fmla="*/ 148 h 237"/>
                <a:gd name="T14" fmla="*/ 318 w 1094"/>
                <a:gd name="T15" fmla="*/ 183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4" h="237">
                  <a:moveTo>
                    <a:pt x="318" y="183"/>
                  </a:moveTo>
                  <a:cubicBezTo>
                    <a:pt x="195" y="160"/>
                    <a:pt x="81" y="98"/>
                    <a:pt x="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5" y="188"/>
                    <a:pt x="396" y="237"/>
                    <a:pt x="625" y="195"/>
                  </a:cubicBezTo>
                  <a:cubicBezTo>
                    <a:pt x="804" y="164"/>
                    <a:pt x="963" y="88"/>
                    <a:pt x="1094" y="0"/>
                  </a:cubicBezTo>
                  <a:cubicBezTo>
                    <a:pt x="1093" y="0"/>
                    <a:pt x="1093" y="0"/>
                    <a:pt x="1093" y="0"/>
                  </a:cubicBezTo>
                  <a:cubicBezTo>
                    <a:pt x="1003" y="59"/>
                    <a:pt x="902" y="111"/>
                    <a:pt x="788" y="148"/>
                  </a:cubicBezTo>
                  <a:cubicBezTo>
                    <a:pt x="641" y="197"/>
                    <a:pt x="473" y="217"/>
                    <a:pt x="318" y="183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7"/>
            <p:cNvSpPr/>
            <p:nvPr/>
          </p:nvSpPr>
          <p:spPr bwMode="auto">
            <a:xfrm>
              <a:off x="3785213" y="4407823"/>
              <a:ext cx="6879861" cy="1511608"/>
            </a:xfrm>
            <a:custGeom>
              <a:avLst/>
              <a:gdLst>
                <a:gd name="T0" fmla="*/ 668 w 945"/>
                <a:gd name="T1" fmla="*/ 122 h 205"/>
                <a:gd name="T2" fmla="*/ 945 w 945"/>
                <a:gd name="T3" fmla="*/ 0 h 205"/>
                <a:gd name="T4" fmla="*/ 943 w 945"/>
                <a:gd name="T5" fmla="*/ 0 h 205"/>
                <a:gd name="T6" fmla="*/ 207 w 945"/>
                <a:gd name="T7" fmla="*/ 116 h 205"/>
                <a:gd name="T8" fmla="*/ 20 w 945"/>
                <a:gd name="T9" fmla="*/ 0 h 205"/>
                <a:gd name="T10" fmla="*/ 0 w 945"/>
                <a:gd name="T11" fmla="*/ 0 h 205"/>
                <a:gd name="T12" fmla="*/ 668 w 945"/>
                <a:gd name="T13" fmla="*/ 122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45" h="205">
                  <a:moveTo>
                    <a:pt x="668" y="122"/>
                  </a:moveTo>
                  <a:cubicBezTo>
                    <a:pt x="771" y="92"/>
                    <a:pt x="863" y="50"/>
                    <a:pt x="945" y="0"/>
                  </a:cubicBezTo>
                  <a:cubicBezTo>
                    <a:pt x="943" y="0"/>
                    <a:pt x="943" y="0"/>
                    <a:pt x="943" y="0"/>
                  </a:cubicBezTo>
                  <a:cubicBezTo>
                    <a:pt x="746" y="121"/>
                    <a:pt x="458" y="205"/>
                    <a:pt x="207" y="116"/>
                  </a:cubicBezTo>
                  <a:cubicBezTo>
                    <a:pt x="135" y="91"/>
                    <a:pt x="70" y="52"/>
                    <a:pt x="2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9" y="167"/>
                    <a:pt x="443" y="189"/>
                    <a:pt x="668" y="122"/>
                  </a:cubicBezTo>
                  <a:close/>
                </a:path>
              </a:pathLst>
            </a:custGeom>
            <a:gradFill>
              <a:gsLst>
                <a:gs pos="0">
                  <a:schemeClr val="bg2"/>
                </a:gs>
                <a:gs pos="58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8"/>
            <p:cNvSpPr/>
            <p:nvPr/>
          </p:nvSpPr>
          <p:spPr bwMode="auto">
            <a:xfrm>
              <a:off x="3610902" y="4407823"/>
              <a:ext cx="7092303" cy="1598764"/>
            </a:xfrm>
            <a:custGeom>
              <a:avLst/>
              <a:gdLst>
                <a:gd name="T0" fmla="*/ 246 w 974"/>
                <a:gd name="T1" fmla="*/ 142 h 217"/>
                <a:gd name="T2" fmla="*/ 928 w 974"/>
                <a:gd name="T3" fmla="*/ 27 h 217"/>
                <a:gd name="T4" fmla="*/ 974 w 974"/>
                <a:gd name="T5" fmla="*/ 0 h 217"/>
                <a:gd name="T6" fmla="*/ 969 w 974"/>
                <a:gd name="T7" fmla="*/ 0 h 217"/>
                <a:gd name="T8" fmla="*/ 879 w 974"/>
                <a:gd name="T9" fmla="*/ 50 h 217"/>
                <a:gd name="T10" fmla="*/ 56 w 974"/>
                <a:gd name="T11" fmla="*/ 34 h 217"/>
                <a:gd name="T12" fmla="*/ 18 w 974"/>
                <a:gd name="T13" fmla="*/ 0 h 217"/>
                <a:gd name="T14" fmla="*/ 0 w 974"/>
                <a:gd name="T15" fmla="*/ 0 h 217"/>
                <a:gd name="T16" fmla="*/ 246 w 974"/>
                <a:gd name="T17" fmla="*/ 142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4" h="217">
                  <a:moveTo>
                    <a:pt x="246" y="142"/>
                  </a:moveTo>
                  <a:cubicBezTo>
                    <a:pt x="479" y="206"/>
                    <a:pt x="740" y="135"/>
                    <a:pt x="928" y="27"/>
                  </a:cubicBezTo>
                  <a:cubicBezTo>
                    <a:pt x="943" y="18"/>
                    <a:pt x="959" y="9"/>
                    <a:pt x="974" y="0"/>
                  </a:cubicBezTo>
                  <a:cubicBezTo>
                    <a:pt x="969" y="0"/>
                    <a:pt x="969" y="0"/>
                    <a:pt x="969" y="0"/>
                  </a:cubicBezTo>
                  <a:cubicBezTo>
                    <a:pt x="940" y="17"/>
                    <a:pt x="910" y="34"/>
                    <a:pt x="879" y="50"/>
                  </a:cubicBezTo>
                  <a:cubicBezTo>
                    <a:pt x="643" y="178"/>
                    <a:pt x="276" y="217"/>
                    <a:pt x="56" y="34"/>
                  </a:cubicBezTo>
                  <a:cubicBezTo>
                    <a:pt x="43" y="23"/>
                    <a:pt x="30" y="12"/>
                    <a:pt x="1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3" y="70"/>
                    <a:pt x="150" y="119"/>
                    <a:pt x="246" y="142"/>
                  </a:cubicBezTo>
                  <a:close/>
                </a:path>
              </a:pathLst>
            </a:custGeom>
            <a:gradFill>
              <a:gsLst>
                <a:gs pos="0">
                  <a:schemeClr val="tx2"/>
                </a:gs>
                <a:gs pos="58000">
                  <a:schemeClr val="accent1"/>
                </a:gs>
                <a:gs pos="100000">
                  <a:schemeClr val="tx2"/>
                </a:gs>
              </a:gsLst>
              <a:lin ang="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0342329-897D-B34F-A7B3-3AB8D9283805}"/>
              </a:ext>
            </a:extLst>
          </p:cNvPr>
          <p:cNvGrpSpPr/>
          <p:nvPr/>
        </p:nvGrpSpPr>
        <p:grpSpPr>
          <a:xfrm>
            <a:off x="381276" y="6063328"/>
            <a:ext cx="6878806" cy="608756"/>
            <a:chOff x="381276" y="6063328"/>
            <a:chExt cx="6878806" cy="608756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96DEB8-14CE-2748-9367-C4E03E6D0A50}"/>
                </a:ext>
              </a:extLst>
            </p:cNvPr>
            <p:cNvSpPr/>
            <p:nvPr/>
          </p:nvSpPr>
          <p:spPr>
            <a:xfrm>
              <a:off x="381276" y="6063328"/>
              <a:ext cx="6878806" cy="6087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60000"/>
                </a:lnSpc>
              </a:pPr>
              <a:r>
                <a:rPr lang="zh-CN" altLang="en-US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推论</a:t>
              </a:r>
              <a:r>
                <a:rPr lang="en-US" altLang="zh-CN" sz="2400" b="1" dirty="0">
                  <a:solidFill>
                    <a:schemeClr val="accent1"/>
                  </a:solidFill>
                  <a:latin typeface="+mn-ea"/>
                  <a:ea typeface="+mn-ea"/>
                </a:rPr>
                <a:t>2 </a:t>
              </a:r>
              <a:r>
                <a:rPr lang="en-US" altLang="zh-CN" sz="2400" b="1" dirty="0">
                  <a:latin typeface="+mn-ea"/>
                  <a:ea typeface="+mn-ea"/>
                </a:rPr>
                <a:t>  </a:t>
              </a:r>
              <a:r>
                <a:rPr lang="zh-CN" altLang="en-US" sz="2400" b="1" dirty="0">
                  <a:latin typeface="+mn-ea"/>
                  <a:ea typeface="+mn-ea"/>
                </a:rPr>
                <a:t>向量组线性无关     向量组的秩</a:t>
              </a:r>
              <a:r>
                <a:rPr lang="en-US" altLang="zh-CN" sz="2400" b="1" dirty="0">
                  <a:latin typeface="+mn-ea"/>
                  <a:ea typeface="+mn-ea"/>
                </a:rPr>
                <a:t>=</a:t>
              </a:r>
              <a:r>
                <a:rPr lang="zh-CN" altLang="en-US" sz="2400" b="1" dirty="0">
                  <a:latin typeface="+mn-ea"/>
                  <a:ea typeface="+mn-ea"/>
                </a:rPr>
                <a:t>向量个数</a:t>
              </a:r>
              <a:endParaRPr lang="en-US" altLang="zh-CN" sz="2400" b="1" dirty="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3BE6D97-E6F4-C64E-84D3-74F413BC2D2F}"/>
                    </a:ext>
                  </a:extLst>
                </p:cNvPr>
                <p:cNvSpPr txBox="1"/>
                <p:nvPr/>
              </p:nvSpPr>
              <p:spPr>
                <a:xfrm>
                  <a:off x="3716079" y="6226223"/>
                  <a:ext cx="40395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400" i="1" smtClean="0">
                            <a:latin typeface="Cambria Math" panose="02040503050406030204" pitchFamily="18" charset="0"/>
                          </a:rPr>
                          <m:t>⇔</m:t>
                        </m:r>
                      </m:oMath>
                    </m:oMathPara>
                  </a14:m>
                  <a:endParaRPr kumimoji="1" lang="zh-CN" altLang="en-US" sz="24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E3BE6D97-E6F4-C64E-84D3-74F413BC2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079" y="6226223"/>
                  <a:ext cx="403957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9375" r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298DD73E-E1EF-4B48-BB20-4F69129E058E}"/>
              </a:ext>
            </a:extLst>
          </p:cNvPr>
          <p:cNvSpPr txBox="1"/>
          <p:nvPr/>
        </p:nvSpPr>
        <p:spPr>
          <a:xfrm>
            <a:off x="4423371" y="5577507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但反之不成立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D3F45930-DCA7-D647-BB6D-3F2564286F71}"/>
              </a:ext>
            </a:extLst>
          </p:cNvPr>
          <p:cNvGrpSpPr/>
          <p:nvPr/>
        </p:nvGrpSpPr>
        <p:grpSpPr>
          <a:xfrm>
            <a:off x="6703766" y="5242818"/>
            <a:ext cx="2343911" cy="400110"/>
            <a:chOff x="6703766" y="5242818"/>
            <a:chExt cx="2343911" cy="400110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915D573-8434-484F-841C-8A10CCC71662}"/>
                </a:ext>
              </a:extLst>
            </p:cNvPr>
            <p:cNvSpPr txBox="1"/>
            <p:nvPr/>
          </p:nvSpPr>
          <p:spPr>
            <a:xfrm>
              <a:off x="6703766" y="5242818"/>
              <a:ext cx="23439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000" b="1" dirty="0">
                  <a:solidFill>
                    <a:srgbClr val="FF0000"/>
                  </a:solidFill>
                </a:rPr>
                <a:t>向量组等秩    等价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E691B23-83CC-BA40-9FAA-E90A0423B729}"/>
                    </a:ext>
                  </a:extLst>
                </p:cNvPr>
                <p:cNvSpPr txBox="1"/>
                <p:nvPr/>
              </p:nvSpPr>
              <p:spPr>
                <a:xfrm>
                  <a:off x="8057208" y="5288984"/>
                  <a:ext cx="2917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zh-CN" altLang="en-US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⇐</m:t>
                        </m:r>
                      </m:oMath>
                    </m:oMathPara>
                  </a14:m>
                  <a:endParaRPr kumimoji="1" lang="zh-CN" altLang="en-US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FE691B23-83CC-BA40-9FAA-E90A0423B7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208" y="5288984"/>
                  <a:ext cx="291747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8333" r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77D6DD-687A-9E43-8114-D2A5591962DE}"/>
                  </a:ext>
                </a:extLst>
              </p:cNvPr>
              <p:cNvSpPr txBox="1"/>
              <p:nvPr/>
            </p:nvSpPr>
            <p:spPr>
              <a:xfrm>
                <a:off x="2251356" y="4410225"/>
                <a:ext cx="8275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77D6DD-687A-9E43-8114-D2A559196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56" y="4410225"/>
                <a:ext cx="827534" cy="369332"/>
              </a:xfrm>
              <a:prstGeom prst="rect">
                <a:avLst/>
              </a:prstGeom>
              <a:blipFill>
                <a:blip r:embed="rId14"/>
                <a:stretch>
                  <a:fillRect l="-4545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圆角矩形标注 32">
            <a:extLst>
              <a:ext uri="{FF2B5EF4-FFF2-40B4-BE49-F238E27FC236}">
                <a16:creationId xmlns:a16="http://schemas.microsoft.com/office/drawing/2014/main" id="{AC9B3B47-D61E-0648-9DB0-0AD384CA57CE}"/>
              </a:ext>
            </a:extLst>
          </p:cNvPr>
          <p:cNvSpPr/>
          <p:nvPr/>
        </p:nvSpPr>
        <p:spPr>
          <a:xfrm>
            <a:off x="7625172" y="3153199"/>
            <a:ext cx="1296577" cy="447251"/>
          </a:xfrm>
          <a:prstGeom prst="wedgeRoundRectCallout">
            <a:avLst>
              <a:gd name="adj1" fmla="val -31104"/>
              <a:gd name="adj2" fmla="val 80069"/>
              <a:gd name="adj3" fmla="val 16667"/>
            </a:avLst>
          </a:prstGeom>
          <a:noFill/>
          <a:ln w="28575">
            <a:solidFill>
              <a:srgbClr val="0338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(4)</a:t>
            </a:r>
            <a:r>
              <a:rPr kumimoji="1" lang="zh-CN" altLang="en-US" dirty="0">
                <a:solidFill>
                  <a:schemeClr val="tx1"/>
                </a:solidFill>
              </a:rPr>
              <a:t>推论</a:t>
            </a:r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B999031-825B-094F-94A2-672510648F38}"/>
              </a:ext>
            </a:extLst>
          </p:cNvPr>
          <p:cNvGrpSpPr/>
          <p:nvPr/>
        </p:nvGrpSpPr>
        <p:grpSpPr>
          <a:xfrm>
            <a:off x="6979163" y="5741771"/>
            <a:ext cx="2015295" cy="525827"/>
            <a:chOff x="6979163" y="5741771"/>
            <a:chExt cx="2015295" cy="525827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7E579BA1-0256-534B-BE1A-8FE871965FF0}"/>
                </a:ext>
              </a:extLst>
            </p:cNvPr>
            <p:cNvGrpSpPr/>
            <p:nvPr/>
          </p:nvGrpSpPr>
          <p:grpSpPr>
            <a:xfrm>
              <a:off x="6979163" y="5867488"/>
              <a:ext cx="2015295" cy="400110"/>
              <a:chOff x="6979163" y="5867488"/>
              <a:chExt cx="2015295" cy="400110"/>
            </a:xfrm>
          </p:grpSpPr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FB9F2FD-C869-7C4E-8C65-9B7BA2EA7BFC}"/>
                  </a:ext>
                </a:extLst>
              </p:cNvPr>
              <p:cNvSpPr txBox="1"/>
              <p:nvPr/>
            </p:nvSpPr>
            <p:spPr>
              <a:xfrm>
                <a:off x="6979163" y="5867488"/>
                <a:ext cx="201529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sz="2000" b="1" dirty="0">
                    <a:solidFill>
                      <a:srgbClr val="FF0000"/>
                    </a:solidFill>
                  </a:rPr>
                  <a:t>矩阵等秩    等价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9B5CD9CC-EA49-8541-A0A7-661605F72FD3}"/>
                      </a:ext>
                    </a:extLst>
                  </p:cNvPr>
                  <p:cNvSpPr txBox="1"/>
                  <p:nvPr/>
                </p:nvSpPr>
                <p:spPr>
                  <a:xfrm>
                    <a:off x="8057208" y="5909438"/>
                    <a:ext cx="33663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⇔</m:t>
                          </m:r>
                        </m:oMath>
                      </m:oMathPara>
                    </a14:m>
                    <a:endParaRPr kumimoji="1" lang="zh-CN" altLang="en-US" sz="20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9B5CD9CC-EA49-8541-A0A7-661605F72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57208" y="5909438"/>
                    <a:ext cx="336631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143" r="-71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3559832-E6D7-D041-B80D-158F53D717EE}"/>
                </a:ext>
              </a:extLst>
            </p:cNvPr>
            <p:cNvSpPr txBox="1"/>
            <p:nvPr/>
          </p:nvSpPr>
          <p:spPr>
            <a:xfrm>
              <a:off x="7931211" y="574177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solidFill>
                    <a:srgbClr val="FF0000"/>
                  </a:solidFill>
                </a:rPr>
                <a:t>同型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861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9" grpId="0"/>
      <p:bldP spid="12" grpId="0"/>
      <p:bldP spid="26" grpId="0"/>
    </p:bldLst>
  </p:timing>
</p:sld>
</file>

<file path=ppt/theme/theme1.xml><?xml version="1.0" encoding="utf-8"?>
<a:theme xmlns:a="http://schemas.openxmlformats.org/drawingml/2006/main" name="主题algebraA">
  <a:themeElements>
    <a:clrScheme name="蓝色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77572"/>
        </a:solidFill>
        <a:ln>
          <a:noFill/>
        </a:ln>
      </a:spPr>
      <a:bodyPr rtlCol="0" anchor="ctr"/>
      <a:lstStyle>
        <a:defPPr algn="ctr">
          <a:defRPr lang="zh-CN" altLang="en-US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algebraA" id="{4A45B02B-5BC7-2145-AC7F-6E6583BCDAE8}" vid="{FFA8ADB6-A07F-E041-809A-85267B3805E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主题algebraA</Template>
  <TotalTime>8383</TotalTime>
  <Words>984</Words>
  <Application>Microsoft Macintosh PowerPoint</Application>
  <PresentationFormat>全屏显示(4:3)</PresentationFormat>
  <Paragraphs>106</Paragraphs>
  <Slides>16</Slides>
  <Notes>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黑体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主题algebraA</vt:lpstr>
      <vt:lpstr>Equation</vt:lpstr>
      <vt:lpstr>公式</vt:lpstr>
      <vt:lpstr>文档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Microsoft Office User</cp:lastModifiedBy>
  <cp:revision>947</cp:revision>
  <dcterms:created xsi:type="dcterms:W3CDTF">2014-11-28T11:02:00Z</dcterms:created>
  <dcterms:modified xsi:type="dcterms:W3CDTF">2022-05-23T00:58:13Z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