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59"/>
  </p:notesMasterIdLst>
  <p:sldIdLst>
    <p:sldId id="331" r:id="rId2"/>
    <p:sldId id="363" r:id="rId3"/>
    <p:sldId id="364" r:id="rId4"/>
    <p:sldId id="365" r:id="rId5"/>
    <p:sldId id="366" r:id="rId6"/>
    <p:sldId id="425" r:id="rId7"/>
    <p:sldId id="426" r:id="rId8"/>
    <p:sldId id="446" r:id="rId9"/>
    <p:sldId id="377" r:id="rId10"/>
    <p:sldId id="380" r:id="rId11"/>
    <p:sldId id="381" r:id="rId12"/>
    <p:sldId id="382" r:id="rId13"/>
    <p:sldId id="383" r:id="rId14"/>
    <p:sldId id="384" r:id="rId15"/>
    <p:sldId id="393" r:id="rId16"/>
    <p:sldId id="394" r:id="rId17"/>
    <p:sldId id="447" r:id="rId18"/>
    <p:sldId id="448" r:id="rId19"/>
    <p:sldId id="449" r:id="rId20"/>
    <p:sldId id="398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28" r:id="rId35"/>
    <p:sldId id="429" r:id="rId36"/>
    <p:sldId id="434" r:id="rId37"/>
    <p:sldId id="444" r:id="rId38"/>
    <p:sldId id="430" r:id="rId39"/>
    <p:sldId id="431" r:id="rId40"/>
    <p:sldId id="418" r:id="rId41"/>
    <p:sldId id="419" r:id="rId42"/>
    <p:sldId id="435" r:id="rId43"/>
    <p:sldId id="420" r:id="rId44"/>
    <p:sldId id="421" r:id="rId45"/>
    <p:sldId id="422" r:id="rId46"/>
    <p:sldId id="423" r:id="rId47"/>
    <p:sldId id="432" r:id="rId48"/>
    <p:sldId id="433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36" r:id="rId57"/>
    <p:sldId id="424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112" d="100"/>
          <a:sy n="112" d="100"/>
        </p:scale>
        <p:origin x="1886" y="8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45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6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8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image" Target="../media/image49.wmf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image" Target="../media/image62.wmf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72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3.wmf"/><Relationship Id="rId3" Type="http://schemas.openxmlformats.org/officeDocument/2006/relationships/image" Target="../media/image76.wmf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78.wmf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1.bin"/><Relationship Id="rId2" Type="http://schemas.openxmlformats.org/officeDocument/2006/relationships/oleObject" Target="../embeddings/oleObject73.bin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6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oleObject" Target="../embeddings/oleObject77.bin"/><Relationship Id="rId19" Type="http://schemas.openxmlformats.org/officeDocument/2006/relationships/oleObject" Target="../embeddings/oleObject82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9.wmf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3.bin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13.w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14.wmf"/><Relationship Id="rId21" Type="http://schemas.openxmlformats.org/officeDocument/2006/relationships/image" Target="../media/image123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8.wmf"/><Relationship Id="rId24" Type="http://schemas.openxmlformats.org/officeDocument/2006/relationships/oleObject" Target="../embeddings/oleObject123.bin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3.bin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3.png"/><Relationship Id="rId5" Type="http://schemas.openxmlformats.org/officeDocument/2006/relationships/image" Target="../media/image141.wmf"/><Relationship Id="rId10" Type="http://schemas.openxmlformats.org/officeDocument/2006/relationships/image" Target="../media/image142.wmf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4.w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70.png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12" Type="http://schemas.openxmlformats.org/officeDocument/2006/relationships/image" Target="../media/image168.wmf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66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75.bin"/><Relationship Id="rId3" Type="http://schemas.openxmlformats.org/officeDocument/2006/relationships/image" Target="../media/image169.wmf"/><Relationship Id="rId21" Type="http://schemas.openxmlformats.org/officeDocument/2006/relationships/oleObject" Target="../embeddings/oleObject175.bin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6.wmf"/><Relationship Id="rId2" Type="http://schemas.openxmlformats.org/officeDocument/2006/relationships/oleObject" Target="../embeddings/oleObject167.bin"/><Relationship Id="rId16" Type="http://schemas.openxmlformats.org/officeDocument/2006/relationships/oleObject" Target="../embeddings/oleObject1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5" Type="http://schemas.openxmlformats.org/officeDocument/2006/relationships/image" Target="../media/image175.wmf"/><Relationship Id="rId23" Type="http://schemas.openxmlformats.org/officeDocument/2006/relationships/image" Target="../media/image180.png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7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73.bin"/><Relationship Id="rId22" Type="http://schemas.openxmlformats.org/officeDocument/2006/relationships/image" Target="../media/image17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8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89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8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image" Target="../media/image193.wmf"/><Relationship Id="rId7" Type="http://schemas.openxmlformats.org/officeDocument/2006/relationships/image" Target="../media/image195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97.wmf"/><Relationship Id="rId7" Type="http://schemas.openxmlformats.org/officeDocument/2006/relationships/image" Target="../media/image199.w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20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19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6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12.wmf"/><Relationship Id="rId18" Type="http://schemas.openxmlformats.org/officeDocument/2006/relationships/oleObject" Target="../embeddings/oleObject212.bin"/><Relationship Id="rId3" Type="http://schemas.openxmlformats.org/officeDocument/2006/relationships/image" Target="../media/image207.wmf"/><Relationship Id="rId21" Type="http://schemas.openxmlformats.org/officeDocument/2006/relationships/image" Target="../media/image216.wmf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14.wmf"/><Relationship Id="rId2" Type="http://schemas.openxmlformats.org/officeDocument/2006/relationships/oleObject" Target="../embeddings/oleObject204.bin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11.wmf"/><Relationship Id="rId5" Type="http://schemas.openxmlformats.org/officeDocument/2006/relationships/image" Target="../media/image208.wmf"/><Relationship Id="rId15" Type="http://schemas.openxmlformats.org/officeDocument/2006/relationships/image" Target="../media/image213.wmf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15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10.wmf"/><Relationship Id="rId14" Type="http://schemas.openxmlformats.org/officeDocument/2006/relationships/oleObject" Target="../embeddings/oleObject21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19.bin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1.wmf"/><Relationship Id="rId5" Type="http://schemas.openxmlformats.org/officeDocument/2006/relationships/image" Target="../media/image218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2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29.bin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31.wmf"/><Relationship Id="rId5" Type="http://schemas.openxmlformats.org/officeDocument/2006/relationships/image" Target="../media/image228.w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39.wmf"/><Relationship Id="rId3" Type="http://schemas.openxmlformats.org/officeDocument/2006/relationships/image" Target="../media/image233.wmf"/><Relationship Id="rId21" Type="http://schemas.openxmlformats.org/officeDocument/2006/relationships/oleObject" Target="../embeddings/oleObject240.bin"/><Relationship Id="rId7" Type="http://schemas.openxmlformats.org/officeDocument/2006/relationships/image" Target="../media/image234.wmf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38.bin"/><Relationship Id="rId2" Type="http://schemas.openxmlformats.org/officeDocument/2006/relationships/oleObject" Target="../embeddings/oleObject230.bin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2.bin"/><Relationship Id="rId11" Type="http://schemas.openxmlformats.org/officeDocument/2006/relationships/oleObject" Target="../embeddings/oleObject235.bin"/><Relationship Id="rId5" Type="http://schemas.openxmlformats.org/officeDocument/2006/relationships/image" Target="../media/image171.wmf"/><Relationship Id="rId15" Type="http://schemas.openxmlformats.org/officeDocument/2006/relationships/oleObject" Target="../embeddings/oleObject237.bin"/><Relationship Id="rId10" Type="http://schemas.openxmlformats.org/officeDocument/2006/relationships/oleObject" Target="../embeddings/oleObject234.bin"/><Relationship Id="rId19" Type="http://schemas.openxmlformats.org/officeDocument/2006/relationships/oleObject" Target="../embeddings/oleObject239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5.wmf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46.bin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55.bin"/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55.wmf"/><Relationship Id="rId2" Type="http://schemas.openxmlformats.org/officeDocument/2006/relationships/oleObject" Target="../embeddings/oleObject247.bin"/><Relationship Id="rId16" Type="http://schemas.openxmlformats.org/officeDocument/2006/relationships/oleObject" Target="../embeddings/oleObject2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56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5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3" Type="http://schemas.openxmlformats.org/officeDocument/2006/relationships/image" Target="../media/image257.wmf"/><Relationship Id="rId7" Type="http://schemas.openxmlformats.org/officeDocument/2006/relationships/image" Target="../media/image259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58.w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6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image" Target="../media/image261.wmf"/><Relationship Id="rId7" Type="http://schemas.openxmlformats.org/officeDocument/2006/relationships/image" Target="../media/image263.w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62.w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6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oleObject" Target="../embeddings/oleObject26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26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4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4.wmf"/><Relationship Id="rId26" Type="http://schemas.openxmlformats.org/officeDocument/2006/relationships/image" Target="../media/image279.png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273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29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77.w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81.png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2.wmf"/><Relationship Id="rId22" Type="http://schemas.openxmlformats.org/officeDocument/2006/relationships/image" Target="../media/image276.wmf"/><Relationship Id="rId27" Type="http://schemas.openxmlformats.org/officeDocument/2006/relationships/image" Target="../media/image28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image" Target="../media/image278.wmf"/><Relationship Id="rId7" Type="http://schemas.openxmlformats.org/officeDocument/2006/relationships/image" Target="../media/image280.wmf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82.wmf"/><Relationship Id="rId5" Type="http://schemas.openxmlformats.org/officeDocument/2006/relationships/image" Target="../media/image279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8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image" Target="../media/image283.wmf"/><Relationship Id="rId7" Type="http://schemas.openxmlformats.org/officeDocument/2006/relationships/image" Target="../media/image285.wmf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284.wmf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8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oleObject" Target="../embeddings/oleObject292.bin"/><Relationship Id="rId18" Type="http://schemas.openxmlformats.org/officeDocument/2006/relationships/oleObject" Target="../embeddings/oleObject295.bin"/><Relationship Id="rId3" Type="http://schemas.openxmlformats.org/officeDocument/2006/relationships/image" Target="../media/image287.wmf"/><Relationship Id="rId21" Type="http://schemas.openxmlformats.org/officeDocument/2006/relationships/image" Target="../media/image295.wmf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93.w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oleObject" Target="../embeddings/oleObject293.bin"/><Relationship Id="rId23" Type="http://schemas.openxmlformats.org/officeDocument/2006/relationships/image" Target="../media/image296.wmf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94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90.wmf"/><Relationship Id="rId14" Type="http://schemas.openxmlformats.org/officeDocument/2006/relationships/image" Target="../media/image292.wmf"/><Relationship Id="rId22" Type="http://schemas.openxmlformats.org/officeDocument/2006/relationships/oleObject" Target="../embeddings/oleObject29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oleObject" Target="../embeddings/oleObject298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3" Type="http://schemas.openxmlformats.org/officeDocument/2006/relationships/image" Target="../media/image298.wmf"/><Relationship Id="rId7" Type="http://schemas.openxmlformats.org/officeDocument/2006/relationships/image" Target="../media/image300.wmf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299.wmf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0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4.wmf"/><Relationship Id="rId2" Type="http://schemas.openxmlformats.org/officeDocument/2006/relationships/oleObject" Target="../embeddings/oleObject3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5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oleObject" Target="../embeddings/oleObject30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6.wmf"/><Relationship Id="rId4" Type="http://schemas.openxmlformats.org/officeDocument/2006/relationships/oleObject" Target="../embeddings/oleObject30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e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4" y="4208781"/>
            <a:ext cx="4810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晓 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1789" y="2478406"/>
            <a:ext cx="2632668" cy="265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94" y="3044651"/>
            <a:ext cx="1569497" cy="1688123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602901" y="2690496"/>
            <a:ext cx="2220685" cy="2381250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5"/>
          <p:cNvSpPr txBox="1"/>
          <p:nvPr/>
        </p:nvSpPr>
        <p:spPr>
          <a:xfrm>
            <a:off x="395793" y="945880"/>
            <a:ext cx="24884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对角线法则   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77618"/>
              </p:ext>
            </p:extLst>
          </p:nvPr>
        </p:nvGraphicFramePr>
        <p:xfrm>
          <a:off x="2827473" y="1298315"/>
          <a:ext cx="2285914" cy="1834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11000" progId="Equation.DSMT4">
                  <p:embed/>
                </p:oleObj>
              </mc:Choice>
              <mc:Fallback>
                <p:oleObj name="Equation" r:id="rId2" imgW="1180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473" y="1298315"/>
                        <a:ext cx="2285914" cy="1834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712607" y="1710261"/>
            <a:ext cx="994860" cy="10103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56415"/>
              </p:ext>
            </p:extLst>
          </p:nvPr>
        </p:nvGraphicFramePr>
        <p:xfrm>
          <a:off x="502444" y="3446338"/>
          <a:ext cx="1497178" cy="60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444" y="3446338"/>
                        <a:ext cx="1497178" cy="60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7"/>
          <p:cNvSpPr>
            <a:spLocks/>
          </p:cNvSpPr>
          <p:nvPr/>
        </p:nvSpPr>
        <p:spPr bwMode="auto">
          <a:xfrm rot="682824">
            <a:off x="3738113" y="1800334"/>
            <a:ext cx="1754445" cy="1686113"/>
          </a:xfrm>
          <a:custGeom>
            <a:avLst/>
            <a:gdLst>
              <a:gd name="T0" fmla="*/ 2147483647 w 1208"/>
              <a:gd name="T1" fmla="*/ 0 h 1232"/>
              <a:gd name="T2" fmla="*/ 2147483647 w 1208"/>
              <a:gd name="T3" fmla="*/ 2147483647 h 1232"/>
              <a:gd name="T4" fmla="*/ 2147483647 w 1208"/>
              <a:gd name="T5" fmla="*/ 2147483647 h 1232"/>
              <a:gd name="T6" fmla="*/ 0 w 1208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90793"/>
              </p:ext>
            </p:extLst>
          </p:nvPr>
        </p:nvGraphicFramePr>
        <p:xfrm>
          <a:off x="1933761" y="3456386"/>
          <a:ext cx="1372147" cy="60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3761" y="3456386"/>
                        <a:ext cx="1372147" cy="60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9"/>
          <p:cNvSpPr>
            <a:spLocks/>
          </p:cNvSpPr>
          <p:nvPr/>
        </p:nvSpPr>
        <p:spPr bwMode="auto">
          <a:xfrm>
            <a:off x="3560206" y="1710261"/>
            <a:ext cx="2273327" cy="1524000"/>
          </a:xfrm>
          <a:custGeom>
            <a:avLst/>
            <a:gdLst>
              <a:gd name="T0" fmla="*/ 0 w 1792"/>
              <a:gd name="T1" fmla="*/ 2147483647 h 1056"/>
              <a:gd name="T2" fmla="*/ 2147483647 w 1792"/>
              <a:gd name="T3" fmla="*/ 2147483647 h 1056"/>
              <a:gd name="T4" fmla="*/ 2147483647 w 1792"/>
              <a:gd name="T5" fmla="*/ 2147483647 h 1056"/>
              <a:gd name="T6" fmla="*/ 2147483647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55650"/>
              </p:ext>
            </p:extLst>
          </p:nvPr>
        </p:nvGraphicFramePr>
        <p:xfrm>
          <a:off x="3305395" y="3471368"/>
          <a:ext cx="1352470" cy="60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5395" y="3471368"/>
                        <a:ext cx="1352470" cy="603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3560207" y="1641941"/>
            <a:ext cx="1276099" cy="114641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12863"/>
              </p:ext>
            </p:extLst>
          </p:nvPr>
        </p:nvGraphicFramePr>
        <p:xfrm>
          <a:off x="4643680" y="3466389"/>
          <a:ext cx="1360123" cy="61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3680" y="3466389"/>
                        <a:ext cx="1360123" cy="61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8"/>
          <p:cNvSpPr>
            <a:spLocks/>
          </p:cNvSpPr>
          <p:nvPr/>
        </p:nvSpPr>
        <p:spPr bwMode="auto">
          <a:xfrm rot="20917176" flipH="1">
            <a:off x="3112891" y="1759044"/>
            <a:ext cx="1532181" cy="1641085"/>
          </a:xfrm>
          <a:custGeom>
            <a:avLst/>
            <a:gdLst>
              <a:gd name="T0" fmla="*/ 2147483647 w 1208"/>
              <a:gd name="T1" fmla="*/ 0 h 1232"/>
              <a:gd name="T2" fmla="*/ 2147483647 w 1208"/>
              <a:gd name="T3" fmla="*/ 2147483647 h 1232"/>
              <a:gd name="T4" fmla="*/ 2147483647 w 1208"/>
              <a:gd name="T5" fmla="*/ 2147483647 h 1232"/>
              <a:gd name="T6" fmla="*/ 0 w 1208"/>
              <a:gd name="T7" fmla="*/ 2147483647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288608"/>
              </p:ext>
            </p:extLst>
          </p:nvPr>
        </p:nvGraphicFramePr>
        <p:xfrm>
          <a:off x="5963638" y="3455074"/>
          <a:ext cx="1335019" cy="60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080" imgH="228600" progId="Equation.DSMT4">
                  <p:embed/>
                </p:oleObj>
              </mc:Choice>
              <mc:Fallback>
                <p:oleObj name="Equation" r:id="rId12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3638" y="3455074"/>
                        <a:ext cx="1335019" cy="609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10"/>
          <p:cNvSpPr>
            <a:spLocks/>
          </p:cNvSpPr>
          <p:nvPr/>
        </p:nvSpPr>
        <p:spPr bwMode="auto">
          <a:xfrm flipH="1">
            <a:off x="2629753" y="1763508"/>
            <a:ext cx="2272447" cy="1524000"/>
          </a:xfrm>
          <a:custGeom>
            <a:avLst/>
            <a:gdLst>
              <a:gd name="T0" fmla="*/ 0 w 1792"/>
              <a:gd name="T1" fmla="*/ 2147483647 h 1056"/>
              <a:gd name="T2" fmla="*/ 2147483647 w 1792"/>
              <a:gd name="T3" fmla="*/ 2147483647 h 1056"/>
              <a:gd name="T4" fmla="*/ 2147483647 w 1792"/>
              <a:gd name="T5" fmla="*/ 2147483647 h 1056"/>
              <a:gd name="T6" fmla="*/ 2147483647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15812"/>
              </p:ext>
            </p:extLst>
          </p:nvPr>
        </p:nvGraphicFramePr>
        <p:xfrm>
          <a:off x="7239829" y="3472432"/>
          <a:ext cx="1405263" cy="57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228600" progId="Equation.DSMT4">
                  <p:embed/>
                </p:oleObj>
              </mc:Choice>
              <mc:Fallback>
                <p:oleObj name="Equation" r:id="rId14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9829" y="3472432"/>
                        <a:ext cx="1405263" cy="57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5"/>
          <p:cNvSpPr txBox="1"/>
          <p:nvPr/>
        </p:nvSpPr>
        <p:spPr>
          <a:xfrm>
            <a:off x="8830" y="4290226"/>
            <a:ext cx="54462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：红线上三元素的乘积冠以正号，</a:t>
            </a:r>
          </a:p>
        </p:txBody>
      </p:sp>
      <p:sp>
        <p:nvSpPr>
          <p:cNvPr id="28" name="文本框 5"/>
          <p:cNvSpPr txBox="1"/>
          <p:nvPr/>
        </p:nvSpPr>
        <p:spPr>
          <a:xfrm>
            <a:off x="0" y="4831734"/>
            <a:ext cx="41615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：三阶行列式包括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3!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项，</a:t>
            </a:r>
          </a:p>
        </p:txBody>
      </p:sp>
      <p:sp>
        <p:nvSpPr>
          <p:cNvPr id="29" name="文本框 5"/>
          <p:cNvSpPr txBox="1"/>
          <p:nvPr/>
        </p:nvSpPr>
        <p:spPr>
          <a:xfrm>
            <a:off x="3765976" y="4831734"/>
            <a:ext cx="58779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每一项都是位于不同行、不同列的三个</a:t>
            </a:r>
          </a:p>
        </p:txBody>
      </p:sp>
      <p:sp>
        <p:nvSpPr>
          <p:cNvPr id="30" name="文本框 5"/>
          <p:cNvSpPr txBox="1"/>
          <p:nvPr/>
        </p:nvSpPr>
        <p:spPr>
          <a:xfrm>
            <a:off x="1117126" y="5411239"/>
            <a:ext cx="26627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元素的乘积，</a:t>
            </a:r>
          </a:p>
        </p:txBody>
      </p:sp>
      <p:sp>
        <p:nvSpPr>
          <p:cNvPr id="31" name="文本框 5"/>
          <p:cNvSpPr txBox="1"/>
          <p:nvPr/>
        </p:nvSpPr>
        <p:spPr>
          <a:xfrm>
            <a:off x="2907435" y="5399630"/>
            <a:ext cx="503502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其中三项为正，三项为负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5003891" y="4302951"/>
            <a:ext cx="47530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蓝线上三元素的乘积冠以负号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文本框 5"/>
          <p:cNvSpPr txBox="1"/>
          <p:nvPr/>
        </p:nvSpPr>
        <p:spPr>
          <a:xfrm>
            <a:off x="8830" y="5990744"/>
            <a:ext cx="63721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：对角线法则只适用于二阶与三阶行列式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9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  <p:bldP spid="16" grpId="0" animBg="1"/>
      <p:bldP spid="18" grpId="0" animBg="1"/>
      <p:bldP spid="20" grpId="0" animBg="1"/>
      <p:bldP spid="25" grpId="0" animBg="1"/>
      <p:bldP spid="26" grpId="1"/>
      <p:bldP spid="28" grpId="1"/>
      <p:bldP spid="29" grpId="1"/>
      <p:bldP spid="30" grpId="1"/>
      <p:bldP spid="31" grpId="1"/>
      <p:bldP spid="32" grpId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1003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899382"/>
              </p:ext>
            </p:extLst>
          </p:nvPr>
        </p:nvGraphicFramePr>
        <p:xfrm>
          <a:off x="1338595" y="634924"/>
          <a:ext cx="3753059" cy="11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482400" progId="Equation.DSMT4">
                  <p:embed/>
                </p:oleObj>
              </mc:Choice>
              <mc:Fallback>
                <p:oleObj name="Equation" r:id="rId2" imgW="180324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595" y="634924"/>
                        <a:ext cx="3753059" cy="1118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100356"/>
          <p:cNvSpPr>
            <a:spLocks noChangeArrowheads="1"/>
          </p:cNvSpPr>
          <p:nvPr/>
        </p:nvSpPr>
        <p:spPr bwMode="auto">
          <a:xfrm>
            <a:off x="1984572" y="1161990"/>
            <a:ext cx="565230" cy="497688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5" name="矩形 100355"/>
          <p:cNvSpPr>
            <a:spLocks noChangeArrowheads="1"/>
          </p:cNvSpPr>
          <p:nvPr/>
        </p:nvSpPr>
        <p:spPr bwMode="auto">
          <a:xfrm>
            <a:off x="1338595" y="1161990"/>
            <a:ext cx="403736" cy="497688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779353"/>
              </p:ext>
            </p:extLst>
          </p:nvPr>
        </p:nvGraphicFramePr>
        <p:xfrm>
          <a:off x="5068278" y="909821"/>
          <a:ext cx="2374691" cy="50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228600" progId="Equation.DSMT4">
                  <p:embed/>
                </p:oleObj>
              </mc:Choice>
              <mc:Fallback>
                <p:oleObj name="Equation" r:id="rId4" imgW="9777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278" y="909821"/>
                        <a:ext cx="2374691" cy="50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217668"/>
              </p:ext>
            </p:extLst>
          </p:nvPr>
        </p:nvGraphicFramePr>
        <p:xfrm>
          <a:off x="3133552" y="1484299"/>
          <a:ext cx="4550578" cy="473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241200" progId="Equation.DSMT4">
                  <p:embed/>
                </p:oleObj>
              </mc:Choice>
              <mc:Fallback>
                <p:oleObj name="Equation" r:id="rId6" imgW="22604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552" y="1484299"/>
                        <a:ext cx="4550578" cy="473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457200" y="2133600"/>
            <a:ext cx="8458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37967"/>
              </p:ext>
            </p:extLst>
          </p:nvPr>
        </p:nvGraphicFramePr>
        <p:xfrm>
          <a:off x="60348" y="2133600"/>
          <a:ext cx="20193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711000" progId="Equation.DSMT4">
                  <p:embed/>
                </p:oleObj>
              </mc:Choice>
              <mc:Fallback>
                <p:oleObj name="Equation" r:id="rId8" imgW="9144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8" y="2133600"/>
                        <a:ext cx="20193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108820"/>
              </p:ext>
            </p:extLst>
          </p:nvPr>
        </p:nvGraphicFramePr>
        <p:xfrm>
          <a:off x="1984572" y="4445177"/>
          <a:ext cx="3606978" cy="56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228600" progId="Equation.DSMT4">
                  <p:embed/>
                </p:oleObj>
              </mc:Choice>
              <mc:Fallback>
                <p:oleObj name="Equation" r:id="rId10" imgW="14601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572" y="4445177"/>
                        <a:ext cx="3606978" cy="56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3400" y="5010149"/>
            <a:ext cx="8870950" cy="1847851"/>
            <a:chOff x="-2339765" y="4530929"/>
            <a:chExt cx="13189731" cy="1628482"/>
          </a:xfrm>
        </p:grpSpPr>
        <p:graphicFrame>
          <p:nvGraphicFramePr>
            <p:cNvPr id="14" name="对象 10036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1573389"/>
                </p:ext>
              </p:extLst>
            </p:nvPr>
          </p:nvGraphicFramePr>
          <p:xfrm>
            <a:off x="-2339765" y="4530929"/>
            <a:ext cx="13189731" cy="1628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24280" imgH="711000" progId="Equation.DSMT4">
                    <p:embed/>
                  </p:oleObj>
                </mc:Choice>
                <mc:Fallback>
                  <p:oleObj name="Equation" r:id="rId12" imgW="4724280" imgH="71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39765" y="4530929"/>
                          <a:ext cx="13189731" cy="1628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-865582" y="5705700"/>
              <a:ext cx="6430938" cy="406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分别为              的代数余子式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41023"/>
              </p:ext>
            </p:extLst>
          </p:nvPr>
        </p:nvGraphicFramePr>
        <p:xfrm>
          <a:off x="1984572" y="3259241"/>
          <a:ext cx="6731034" cy="112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480" imgH="482400" progId="Equation.DSMT4">
                  <p:embed/>
                </p:oleObj>
              </mc:Choice>
              <mc:Fallback>
                <p:oleObj name="Equation" r:id="rId14" imgW="2895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4572" y="3259241"/>
                        <a:ext cx="6731034" cy="112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2079647" y="2133600"/>
            <a:ext cx="7032936" cy="1180298"/>
            <a:chOff x="2673328" y="2511966"/>
            <a:chExt cx="7032936" cy="118029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846194"/>
                </p:ext>
              </p:extLst>
            </p:nvPr>
          </p:nvGraphicFramePr>
          <p:xfrm>
            <a:off x="2673328" y="2511966"/>
            <a:ext cx="1497012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0240" imgH="228600" progId="Equation.DSMT4">
                    <p:embed/>
                  </p:oleObj>
                </mc:Choice>
                <mc:Fallback>
                  <p:oleObj name="Equation" r:id="rId16" imgW="66024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328" y="2511966"/>
                          <a:ext cx="1497012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539817"/>
                </p:ext>
              </p:extLst>
            </p:nvPr>
          </p:nvGraphicFramePr>
          <p:xfrm>
            <a:off x="4056392" y="2521491"/>
            <a:ext cx="13716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080" imgH="228600" progId="Equation.DSMT4">
                    <p:embed/>
                  </p:oleObj>
                </mc:Choice>
                <mc:Fallback>
                  <p:oleObj name="Equation" r:id="rId18" imgW="622080" imgH="2286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392" y="2521491"/>
                          <a:ext cx="13716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804453"/>
                </p:ext>
              </p:extLst>
            </p:nvPr>
          </p:nvGraphicFramePr>
          <p:xfrm>
            <a:off x="5475230" y="2550624"/>
            <a:ext cx="135255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22080" imgH="228600" progId="Equation.DSMT4">
                    <p:embed/>
                  </p:oleObj>
                </mc:Choice>
                <mc:Fallback>
                  <p:oleObj name="Equation" r:id="rId20" imgW="622080" imgH="2286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5230" y="2550624"/>
                          <a:ext cx="135255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636676"/>
                </p:ext>
              </p:extLst>
            </p:nvPr>
          </p:nvGraphicFramePr>
          <p:xfrm>
            <a:off x="5704176" y="3073139"/>
            <a:ext cx="1360488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22080" imgH="228600" progId="Equation.DSMT4">
                    <p:embed/>
                  </p:oleObj>
                </mc:Choice>
                <mc:Fallback>
                  <p:oleObj name="Equation" r:id="rId22" imgW="62208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4176" y="3073139"/>
                          <a:ext cx="1360488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636387"/>
                </p:ext>
              </p:extLst>
            </p:nvPr>
          </p:nvGraphicFramePr>
          <p:xfrm>
            <a:off x="7085301" y="3073139"/>
            <a:ext cx="13350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22080" imgH="228600" progId="Equation.DSMT4">
                    <p:embed/>
                  </p:oleObj>
                </mc:Choice>
                <mc:Fallback>
                  <p:oleObj name="Equation" r:id="rId24" imgW="62208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5301" y="3073139"/>
                          <a:ext cx="13350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173201"/>
                </p:ext>
              </p:extLst>
            </p:nvPr>
          </p:nvGraphicFramePr>
          <p:xfrm>
            <a:off x="8301326" y="3073139"/>
            <a:ext cx="1404938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60240" imgH="228600" progId="Equation.DSMT4">
                    <p:embed/>
                  </p:oleObj>
                </mc:Choice>
                <mc:Fallback>
                  <p:oleObj name="Equation" r:id="rId26" imgW="66024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1326" y="3073139"/>
                          <a:ext cx="1404938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34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42337"/>
          <p:cNvGrpSpPr>
            <a:grpSpLocks/>
          </p:cNvGrpSpPr>
          <p:nvPr/>
        </p:nvGrpSpPr>
        <p:grpSpPr bwMode="auto">
          <a:xfrm>
            <a:off x="446314" y="1133787"/>
            <a:ext cx="7696200" cy="1754300"/>
            <a:chOff x="576" y="2437"/>
            <a:chExt cx="4848" cy="1049"/>
          </a:xfrm>
        </p:grpSpPr>
        <p:sp>
          <p:nvSpPr>
            <p:cNvPr id="4" name="文本框 142338"/>
            <p:cNvSpPr txBox="1">
              <a:spLocks noChangeArrowheads="1"/>
            </p:cNvSpPr>
            <p:nvPr/>
          </p:nvSpPr>
          <p:spPr bwMode="auto">
            <a:xfrm>
              <a:off x="576" y="2437"/>
              <a:ext cx="4848" cy="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       在    阶行列式中，把元素    所在的第   行和第   列划去后，留下来的        阶行列式叫做元素      的余子式，记作</a:t>
              </a:r>
            </a:p>
          </p:txBody>
        </p:sp>
        <p:graphicFrame>
          <p:nvGraphicFramePr>
            <p:cNvPr id="5" name="对象 1423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6948738"/>
                </p:ext>
              </p:extLst>
            </p:nvPr>
          </p:nvGraphicFramePr>
          <p:xfrm>
            <a:off x="1194" y="2521"/>
            <a:ext cx="2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39680" progId="Equation.DSMT4">
                    <p:embed/>
                  </p:oleObj>
                </mc:Choice>
                <mc:Fallback>
                  <p:oleObj name="Equation" r:id="rId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2521"/>
                          <a:ext cx="2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1423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2120889"/>
                </p:ext>
              </p:extLst>
            </p:nvPr>
          </p:nvGraphicFramePr>
          <p:xfrm>
            <a:off x="3147" y="2509"/>
            <a:ext cx="29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41200" progId="Equation.DSMT4">
                    <p:embed/>
                  </p:oleObj>
                </mc:Choice>
                <mc:Fallback>
                  <p:oleObj name="Equation" r:id="rId4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2509"/>
                          <a:ext cx="29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423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7813166"/>
                </p:ext>
              </p:extLst>
            </p:nvPr>
          </p:nvGraphicFramePr>
          <p:xfrm>
            <a:off x="4166" y="2559"/>
            <a:ext cx="13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64880" progId="Equation.DSMT4">
                    <p:embed/>
                  </p:oleObj>
                </mc:Choice>
                <mc:Fallback>
                  <p:oleObj name="Equation" r:id="rId6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559"/>
                          <a:ext cx="13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423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7147436"/>
                </p:ext>
              </p:extLst>
            </p:nvPr>
          </p:nvGraphicFramePr>
          <p:xfrm>
            <a:off x="4938" y="2556"/>
            <a:ext cx="10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28402" imgH="406048" progId="Equation.3">
                    <p:embed/>
                  </p:oleObj>
                </mc:Choice>
                <mc:Fallback>
                  <p:oleObj r:id="rId8" imgW="228402" imgH="40604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556"/>
                          <a:ext cx="10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423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0710605"/>
                </p:ext>
              </p:extLst>
            </p:nvPr>
          </p:nvGraphicFramePr>
          <p:xfrm>
            <a:off x="2190" y="2837"/>
            <a:ext cx="42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560" imgH="177480" progId="Equation.DSMT4">
                    <p:embed/>
                  </p:oleObj>
                </mc:Choice>
                <mc:Fallback>
                  <p:oleObj name="Equation" r:id="rId10" imgW="304560" imgH="1774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2837"/>
                          <a:ext cx="42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1423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99625532"/>
                </p:ext>
              </p:extLst>
            </p:nvPr>
          </p:nvGraphicFramePr>
          <p:xfrm>
            <a:off x="4193" y="2805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55292" imgH="494870" progId="Equation.3">
                    <p:embed/>
                  </p:oleObj>
                </mc:Choice>
                <mc:Fallback>
                  <p:oleObj r:id="rId12" imgW="355292" imgH="49487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2805"/>
                          <a:ext cx="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423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4359938"/>
                </p:ext>
              </p:extLst>
            </p:nvPr>
          </p:nvGraphicFramePr>
          <p:xfrm>
            <a:off x="981" y="3166"/>
            <a:ext cx="40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360" imgH="241200" progId="Equation.DSMT4">
                    <p:embed/>
                  </p:oleObj>
                </mc:Choice>
                <mc:Fallback>
                  <p:oleObj name="Equation" r:id="rId14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3166"/>
                          <a:ext cx="40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直接连接符 142346"/>
            <p:cNvSpPr>
              <a:spLocks noChangeShapeType="1"/>
            </p:cNvSpPr>
            <p:nvPr/>
          </p:nvSpPr>
          <p:spPr bwMode="auto">
            <a:xfrm>
              <a:off x="4651" y="3097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400">
                <a:latin typeface="+mn-ea"/>
                <a:ea typeface="+mn-ea"/>
              </a:endParaRPr>
            </a:p>
          </p:txBody>
        </p:sp>
      </p:grpSp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637067"/>
              </p:ext>
            </p:extLst>
          </p:nvPr>
        </p:nvGraphicFramePr>
        <p:xfrm>
          <a:off x="605223" y="3001211"/>
          <a:ext cx="18367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279360" progId="Equation.DSMT4">
                  <p:embed/>
                </p:oleObj>
              </mc:Choice>
              <mc:Fallback>
                <p:oleObj name="Equation" r:id="rId16" imgW="990360" imgH="279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3" y="3001211"/>
                        <a:ext cx="18367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705328" y="2982160"/>
            <a:ext cx="4210049" cy="647701"/>
            <a:chOff x="1248" y="3615"/>
            <a:chExt cx="2652" cy="408"/>
          </a:xfrm>
        </p:grpSpPr>
        <p:sp>
          <p:nvSpPr>
            <p:cNvPr id="15" name="文本框 142349"/>
            <p:cNvSpPr txBox="1">
              <a:spLocks noChangeArrowheads="1"/>
            </p:cNvSpPr>
            <p:nvPr/>
          </p:nvSpPr>
          <p:spPr bwMode="auto">
            <a:xfrm>
              <a:off x="1248" y="3676"/>
              <a:ext cx="26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latin typeface="+mn-ea"/>
                  <a:ea typeface="+mn-ea"/>
                </a:rPr>
                <a:t>叫做元素      的代数余子式．</a:t>
              </a:r>
            </a:p>
          </p:txBody>
        </p:sp>
        <p:graphicFrame>
          <p:nvGraphicFramePr>
            <p:cNvPr id="16" name="对象 1423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32724944"/>
                </p:ext>
              </p:extLst>
            </p:nvPr>
          </p:nvGraphicFramePr>
          <p:xfrm>
            <a:off x="2075" y="3615"/>
            <a:ext cx="34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7480" imgH="241200" progId="Equation.DSMT4">
                    <p:embed/>
                  </p:oleObj>
                </mc:Choice>
                <mc:Fallback>
                  <p:oleObj name="Equation" r:id="rId18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615"/>
                          <a:ext cx="34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4810352" y="3538519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68093" y="3968793"/>
            <a:ext cx="2902240" cy="1628775"/>
            <a:chOff x="1452177" y="1589088"/>
            <a:chExt cx="3869653" cy="1628775"/>
          </a:xfrm>
        </p:grpSpPr>
        <p:sp>
          <p:nvSpPr>
            <p:cNvPr id="19" name="文本框 5"/>
            <p:cNvSpPr txBox="1"/>
            <p:nvPr/>
          </p:nvSpPr>
          <p:spPr>
            <a:xfrm>
              <a:off x="1452177" y="2118456"/>
              <a:ext cx="11245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例如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6112992"/>
                </p:ext>
              </p:extLst>
            </p:nvPr>
          </p:nvGraphicFramePr>
          <p:xfrm>
            <a:off x="2467505" y="1589088"/>
            <a:ext cx="2854325" cy="162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44520" imgH="711000" progId="Equation.DSMT4">
                    <p:embed/>
                  </p:oleObj>
                </mc:Choice>
                <mc:Fallback>
                  <p:oleObj name="Equation" r:id="rId20" imgW="12445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505" y="1589088"/>
                          <a:ext cx="2854325" cy="162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980849" y="4867504"/>
            <a:ext cx="140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rot="5400000">
            <a:off x="2486657" y="4800082"/>
            <a:ext cx="140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66760" y="4458042"/>
            <a:ext cx="2850142" cy="608012"/>
            <a:chOff x="1806221" y="3377020"/>
            <a:chExt cx="3800189" cy="608012"/>
          </a:xfrm>
        </p:grpSpPr>
        <p:sp>
          <p:nvSpPr>
            <p:cNvPr id="25" name="文本框 5"/>
            <p:cNvSpPr txBox="1"/>
            <p:nvPr/>
          </p:nvSpPr>
          <p:spPr>
            <a:xfrm>
              <a:off x="1806221" y="3450194"/>
              <a:ext cx="10611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元素   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552143"/>
                </p:ext>
              </p:extLst>
            </p:nvPr>
          </p:nvGraphicFramePr>
          <p:xfrm>
            <a:off x="2748777" y="3377020"/>
            <a:ext cx="574675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640" imgH="228600" progId="Equation.DSMT4">
                    <p:embed/>
                  </p:oleObj>
                </mc:Choice>
                <mc:Fallback>
                  <p:oleObj name="Equation" r:id="rId22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777" y="3377020"/>
                          <a:ext cx="574675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5"/>
            <p:cNvSpPr txBox="1"/>
            <p:nvPr/>
          </p:nvSpPr>
          <p:spPr>
            <a:xfrm>
              <a:off x="3205821" y="3450194"/>
              <a:ext cx="24005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的余子式为   </a:t>
              </a:r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19870"/>
              </p:ext>
            </p:extLst>
          </p:nvPr>
        </p:nvGraphicFramePr>
        <p:xfrm>
          <a:off x="6232751" y="4172291"/>
          <a:ext cx="19097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41120" imgH="482400" progId="Equation.DSMT4">
                  <p:embed/>
                </p:oleObj>
              </mc:Choice>
              <mc:Fallback>
                <p:oleObj name="Equation" r:id="rId24" imgW="1041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32751" y="4172291"/>
                        <a:ext cx="190976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5"/>
          <p:cNvSpPr txBox="1"/>
          <p:nvPr/>
        </p:nvSpPr>
        <p:spPr>
          <a:xfrm>
            <a:off x="1298518" y="5924648"/>
            <a:ext cx="21913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代数余子式为   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68696"/>
              </p:ext>
            </p:extLst>
          </p:nvPr>
        </p:nvGraphicFramePr>
        <p:xfrm>
          <a:off x="3300954" y="5897130"/>
          <a:ext cx="19097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41120" imgH="241200" progId="Equation.DSMT4">
                  <p:embed/>
                </p:oleObj>
              </mc:Choice>
              <mc:Fallback>
                <p:oleObj name="Equation" r:id="rId26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54" y="5897130"/>
                        <a:ext cx="19097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330234"/>
              </p:ext>
            </p:extLst>
          </p:nvPr>
        </p:nvGraphicFramePr>
        <p:xfrm>
          <a:off x="5128692" y="5924648"/>
          <a:ext cx="954881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20560" imgH="228600" progId="Equation.DSMT4">
                  <p:embed/>
                </p:oleObj>
              </mc:Choice>
              <mc:Fallback>
                <p:oleObj name="Equation" r:id="rId28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692" y="5924648"/>
                        <a:ext cx="954881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6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18127" y="1000426"/>
            <a:ext cx="901444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：行列式的每个元素分别对应着一个余子式和一个代数余子式；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3140" y="1421989"/>
            <a:ext cx="3691274" cy="675738"/>
            <a:chOff x="407564" y="4094679"/>
            <a:chExt cx="4921699" cy="675738"/>
          </a:xfrm>
        </p:grpSpPr>
        <p:sp>
          <p:nvSpPr>
            <p:cNvPr id="5" name="文本框 5"/>
            <p:cNvSpPr txBox="1"/>
            <p:nvPr/>
          </p:nvSpPr>
          <p:spPr>
            <a:xfrm>
              <a:off x="407564" y="4228220"/>
              <a:ext cx="272957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注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：元素  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991488"/>
                </p:ext>
              </p:extLst>
            </p:nvPr>
          </p:nvGraphicFramePr>
          <p:xfrm>
            <a:off x="2433651" y="4094679"/>
            <a:ext cx="485421" cy="659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DSMT4">
                    <p:embed/>
                  </p:oleObj>
                </mc:Choice>
                <mc:Fallback>
                  <p:oleObj name="Equation" r:id="rId2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651" y="4094679"/>
                          <a:ext cx="485421" cy="659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5"/>
            <p:cNvSpPr txBox="1"/>
            <p:nvPr/>
          </p:nvSpPr>
          <p:spPr>
            <a:xfrm>
              <a:off x="2928082" y="4201045"/>
              <a:ext cx="22925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的余子式   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3569718"/>
                </p:ext>
              </p:extLst>
            </p:nvPr>
          </p:nvGraphicFramePr>
          <p:xfrm>
            <a:off x="4740302" y="4179867"/>
            <a:ext cx="588961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241200" progId="Equation.DSMT4">
                    <p:embed/>
                  </p:oleObj>
                </mc:Choice>
                <mc:Fallback>
                  <p:oleObj name="Equation" r:id="rId4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302" y="4179867"/>
                          <a:ext cx="588961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786997" y="1517134"/>
            <a:ext cx="2311496" cy="590550"/>
            <a:chOff x="5168331" y="4187884"/>
            <a:chExt cx="3081994" cy="590550"/>
          </a:xfrm>
        </p:grpSpPr>
        <p:sp>
          <p:nvSpPr>
            <p:cNvPr id="10" name="文本框 5"/>
            <p:cNvSpPr txBox="1"/>
            <p:nvPr/>
          </p:nvSpPr>
          <p:spPr>
            <a:xfrm>
              <a:off x="5168331" y="4201656"/>
              <a:ext cx="272106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和代数余子式  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951877"/>
                </p:ext>
              </p:extLst>
            </p:nvPr>
          </p:nvGraphicFramePr>
          <p:xfrm>
            <a:off x="7785188" y="4187884"/>
            <a:ext cx="465137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41200" progId="Equation.DSMT4">
                    <p:embed/>
                  </p:oleObj>
                </mc:Choice>
                <mc:Fallback>
                  <p:oleObj name="Equation" r:id="rId6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5188" y="4187884"/>
                          <a:ext cx="465137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005555" y="1462091"/>
            <a:ext cx="2943089" cy="911366"/>
            <a:chOff x="7470803" y="4100296"/>
            <a:chExt cx="3924118" cy="911366"/>
          </a:xfrm>
        </p:grpSpPr>
        <p:sp>
          <p:nvSpPr>
            <p:cNvPr id="13" name="文本框 5"/>
            <p:cNvSpPr txBox="1"/>
            <p:nvPr/>
          </p:nvSpPr>
          <p:spPr>
            <a:xfrm>
              <a:off x="7470803" y="4180665"/>
              <a:ext cx="515785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与   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7760697"/>
                </p:ext>
              </p:extLst>
            </p:nvPr>
          </p:nvGraphicFramePr>
          <p:xfrm>
            <a:off x="8021447" y="4100296"/>
            <a:ext cx="485775" cy="65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41200" progId="Equation.DSMT4">
                    <p:embed/>
                  </p:oleObj>
                </mc:Choice>
                <mc:Fallback>
                  <p:oleObj name="Equation" r:id="rId8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1447" y="4100296"/>
                          <a:ext cx="485775" cy="658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5"/>
            <p:cNvSpPr txBox="1"/>
            <p:nvPr/>
          </p:nvSpPr>
          <p:spPr>
            <a:xfrm>
              <a:off x="8369059" y="4214520"/>
              <a:ext cx="302586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的大小无关，   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4880" y="1996310"/>
            <a:ext cx="4021375" cy="911739"/>
            <a:chOff x="1772353" y="4624334"/>
            <a:chExt cx="3160891" cy="911739"/>
          </a:xfrm>
        </p:grpSpPr>
        <p:sp>
          <p:nvSpPr>
            <p:cNvPr id="17" name="文本框 5"/>
            <p:cNvSpPr txBox="1"/>
            <p:nvPr/>
          </p:nvSpPr>
          <p:spPr>
            <a:xfrm>
              <a:off x="1772353" y="4698249"/>
              <a:ext cx="846667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只与   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270634"/>
                </p:ext>
              </p:extLst>
            </p:nvPr>
          </p:nvGraphicFramePr>
          <p:xfrm>
            <a:off x="2334031" y="4624334"/>
            <a:ext cx="485775" cy="658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41200" progId="Equation.DSMT4">
                    <p:embed/>
                  </p:oleObj>
                </mc:Choice>
                <mc:Fallback>
                  <p:oleObj name="Equation" r:id="rId10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031" y="4624334"/>
                          <a:ext cx="485775" cy="658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5"/>
            <p:cNvSpPr txBox="1"/>
            <p:nvPr/>
          </p:nvSpPr>
          <p:spPr>
            <a:xfrm>
              <a:off x="2781814" y="4705076"/>
              <a:ext cx="2151430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的位置有关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</a:t>
              </a:r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34661" y="264413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33920"/>
              </p:ext>
            </p:extLst>
          </p:nvPr>
        </p:nvGraphicFramePr>
        <p:xfrm>
          <a:off x="1086681" y="2644131"/>
          <a:ext cx="1569244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27000" imgH="711000" progId="Equation.DSMT4">
                  <p:embed/>
                </p:oleObj>
              </mc:Choice>
              <mc:Fallback>
                <p:oleObj name="Equation" r:id="rId11" imgW="927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81" y="2644131"/>
                        <a:ext cx="1569244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655198" y="3182649"/>
            <a:ext cx="33883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的余子式为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5555"/>
              </p:ext>
            </p:extLst>
          </p:nvPr>
        </p:nvGraphicFramePr>
        <p:xfrm>
          <a:off x="5229099" y="2908049"/>
          <a:ext cx="162880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320" imgH="457200" progId="Equation.DSMT4">
                  <p:embed/>
                </p:oleObj>
              </mc:Choice>
              <mc:Fallback>
                <p:oleObj name="Equation" r:id="rId13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099" y="2908049"/>
                        <a:ext cx="162880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1614126" y="3411956"/>
            <a:ext cx="918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rot="5400000">
            <a:off x="1721997" y="3457424"/>
            <a:ext cx="1404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99414"/>
              </p:ext>
            </p:extLst>
          </p:nvPr>
        </p:nvGraphicFramePr>
        <p:xfrm>
          <a:off x="6885106" y="3208980"/>
          <a:ext cx="65127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06" y="3208980"/>
                        <a:ext cx="65127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803654"/>
              </p:ext>
            </p:extLst>
          </p:nvPr>
        </p:nvGraphicFramePr>
        <p:xfrm>
          <a:off x="1005690" y="4159424"/>
          <a:ext cx="16764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711000" progId="Equation.DSMT4">
                  <p:embed/>
                </p:oleObj>
              </mc:Choice>
              <mc:Fallback>
                <p:oleObj name="Equation" r:id="rId17" imgW="990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90" y="4159424"/>
                        <a:ext cx="167640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2655197" y="4683537"/>
            <a:ext cx="3486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的余子式为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8655"/>
              </p:ext>
            </p:extLst>
          </p:nvPr>
        </p:nvGraphicFramePr>
        <p:xfrm>
          <a:off x="5453745" y="4355569"/>
          <a:ext cx="1560709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320" imgH="457200" progId="Equation.DSMT4">
                  <p:embed/>
                </p:oleObj>
              </mc:Choice>
              <mc:Fallback>
                <p:oleObj name="Equation" r:id="rId19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745" y="4355569"/>
                        <a:ext cx="1560709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20969"/>
              </p:ext>
            </p:extLst>
          </p:nvPr>
        </p:nvGraphicFramePr>
        <p:xfrm>
          <a:off x="7002972" y="4710227"/>
          <a:ext cx="65127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55320" imgH="177480" progId="Equation.DSMT4">
                  <p:embed/>
                </p:oleObj>
              </mc:Choice>
              <mc:Fallback>
                <p:oleObj name="Equation" r:id="rId21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972" y="4710227"/>
                        <a:ext cx="65127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1522420" y="4963533"/>
            <a:ext cx="999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>
            <a:off x="1674736" y="4997606"/>
            <a:ext cx="1404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92712" y="5896417"/>
            <a:ext cx="5971438" cy="542664"/>
            <a:chOff x="-43037" y="5888281"/>
            <a:chExt cx="5971438" cy="54266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789239"/>
                </p:ext>
              </p:extLst>
            </p:nvPr>
          </p:nvGraphicFramePr>
          <p:xfrm>
            <a:off x="1044425" y="5888281"/>
            <a:ext cx="4883976" cy="542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057400" imgH="228600" progId="Equation.DSMT4">
                    <p:embed/>
                  </p:oleObj>
                </mc:Choice>
                <mc:Fallback>
                  <p:oleObj name="Equation" r:id="rId23" imgW="2057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44425" y="5888281"/>
                          <a:ext cx="4883976" cy="542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-43037" y="5909449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思考：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9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utoUpdateAnimBg="0"/>
      <p:bldP spid="22" grpId="0" autoUpdateAnimBg="0"/>
      <p:bldP spid="24" grpId="0" animBg="1"/>
      <p:bldP spid="25" grpId="0" animBg="1"/>
      <p:bldP spid="28" grpId="0" autoUpdateAnimBg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01377"/>
          <p:cNvSpPr>
            <a:spLocks noGrp="1" noChangeArrowheads="1"/>
          </p:cNvSpPr>
          <p:nvPr>
            <p:ph type="title"/>
          </p:nvPr>
        </p:nvSpPr>
        <p:spPr>
          <a:xfrm>
            <a:off x="360903" y="2156209"/>
            <a:ext cx="47244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r>
              <a:rPr lang="zh-CN" altLang="en-US" sz="2400" b="1" dirty="0">
                <a:latin typeface="+mn-ea"/>
                <a:ea typeface="+mn-ea"/>
              </a:rPr>
              <a:t>  定义</a:t>
            </a:r>
            <a:r>
              <a:rPr lang="en-US" altLang="zh-CN" sz="2400" b="1" i="1" dirty="0">
                <a:latin typeface="+mn-ea"/>
                <a:ea typeface="+mn-ea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阶矩阵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的行列式</a:t>
            </a:r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18670"/>
              </p:ext>
            </p:extLst>
          </p:nvPr>
        </p:nvGraphicFramePr>
        <p:xfrm>
          <a:off x="637808" y="3409759"/>
          <a:ext cx="38750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28600" progId="Equation.DSMT4">
                  <p:embed/>
                </p:oleObj>
              </mc:Choice>
              <mc:Fallback>
                <p:oleObj name="Equation" r:id="rId2" imgW="146016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08" y="3409759"/>
                        <a:ext cx="38750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411981" y="4986438"/>
            <a:ext cx="4666662" cy="489583"/>
            <a:chOff x="432078" y="4745278"/>
            <a:chExt cx="4666662" cy="489583"/>
          </a:xfrm>
        </p:grpSpPr>
        <p:sp>
          <p:nvSpPr>
            <p:cNvPr id="10" name="TextBox 9"/>
            <p:cNvSpPr txBox="1"/>
            <p:nvPr/>
          </p:nvSpPr>
          <p:spPr>
            <a:xfrm>
              <a:off x="432078" y="4745278"/>
              <a:ext cx="4666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其中       是元素     的代数余子式</a:t>
              </a:r>
            </a:p>
          </p:txBody>
        </p:sp>
        <p:graphicFrame>
          <p:nvGraphicFramePr>
            <p:cNvPr id="7" name="对象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7743637"/>
                </p:ext>
              </p:extLst>
            </p:nvPr>
          </p:nvGraphicFramePr>
          <p:xfrm>
            <a:off x="1178641" y="4747498"/>
            <a:ext cx="20129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241200" progId="Equation.DSMT4">
                    <p:embed/>
                  </p:oleObj>
                </mc:Choice>
                <mc:Fallback>
                  <p:oleObj name="Equation" r:id="rId4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641" y="4747498"/>
                          <a:ext cx="2012950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411981" y="5713273"/>
            <a:ext cx="3015972" cy="566737"/>
            <a:chOff x="432078" y="5472113"/>
            <a:chExt cx="3015972" cy="566737"/>
          </a:xfrm>
        </p:grpSpPr>
        <p:graphicFrame>
          <p:nvGraphicFramePr>
            <p:cNvPr id="8" name="对象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480874"/>
                </p:ext>
              </p:extLst>
            </p:nvPr>
          </p:nvGraphicFramePr>
          <p:xfrm>
            <a:off x="765175" y="5472113"/>
            <a:ext cx="2682875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175" y="5472113"/>
                          <a:ext cx="2682875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32078" y="5506775"/>
              <a:ext cx="2204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记作            或</a:t>
              </a:r>
            </a:p>
          </p:txBody>
        </p:sp>
      </p:grp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7B9891-BFBC-C44F-B06A-40234FBE62FC}"/>
              </a:ext>
            </a:extLst>
          </p:cNvPr>
          <p:cNvGrpSpPr/>
          <p:nvPr/>
        </p:nvGrpSpPr>
        <p:grpSpPr>
          <a:xfrm>
            <a:off x="562935" y="4201223"/>
            <a:ext cx="6550025" cy="536575"/>
            <a:chOff x="562935" y="4201223"/>
            <a:chExt cx="6550025" cy="536575"/>
          </a:xfrm>
        </p:grpSpPr>
        <p:graphicFrame>
          <p:nvGraphicFramePr>
            <p:cNvPr id="6" name="对象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9809521"/>
                </p:ext>
              </p:extLst>
            </p:nvPr>
          </p:nvGraphicFramePr>
          <p:xfrm>
            <a:off x="562935" y="4201223"/>
            <a:ext cx="65500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77960" imgH="228600" progId="Equation.DSMT4">
                    <p:embed/>
                  </p:oleObj>
                </mc:Choice>
                <mc:Fallback>
                  <p:oleObj name="Equation" r:id="rId8" imgW="257796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935" y="4201223"/>
                          <a:ext cx="655002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035B44-EEA8-204D-A21B-EC654D5FD495}"/>
                </a:ext>
              </a:extLst>
            </p:cNvPr>
            <p:cNvSpPr txBox="1"/>
            <p:nvPr/>
          </p:nvSpPr>
          <p:spPr>
            <a:xfrm>
              <a:off x="5330844" y="42114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2CD8B8F-A8E3-1D4C-A734-41A333400D1E}"/>
              </a:ext>
            </a:extLst>
          </p:cNvPr>
          <p:cNvGrpSpPr/>
          <p:nvPr/>
        </p:nvGrpSpPr>
        <p:grpSpPr>
          <a:xfrm>
            <a:off x="4512895" y="1291939"/>
            <a:ext cx="3581400" cy="2206625"/>
            <a:chOff x="4512895" y="1291939"/>
            <a:chExt cx="3581400" cy="220662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0705068-8556-054D-8794-522B3C6640FC}"/>
                </a:ext>
              </a:extLst>
            </p:cNvPr>
            <p:cNvGrpSpPr/>
            <p:nvPr/>
          </p:nvGrpSpPr>
          <p:grpSpPr>
            <a:xfrm>
              <a:off x="4512895" y="1291939"/>
              <a:ext cx="3581400" cy="2206625"/>
              <a:chOff x="4512895" y="1291939"/>
              <a:chExt cx="3581400" cy="2206625"/>
            </a:xfrm>
          </p:grpSpPr>
          <p:graphicFrame>
            <p:nvGraphicFramePr>
              <p:cNvPr id="4" name="对象 10137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07853003"/>
                  </p:ext>
                </p:extLst>
              </p:nvPr>
            </p:nvGraphicFramePr>
            <p:xfrm>
              <a:off x="4512895" y="1291939"/>
              <a:ext cx="3581400" cy="2206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523880" imgH="939600" progId="Equation.DSMT4">
                      <p:embed/>
                    </p:oleObj>
                  </mc:Choice>
                  <mc:Fallback>
                    <p:oleObj name="Equation" r:id="rId10" imgW="152388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895" y="1291939"/>
                            <a:ext cx="3581400" cy="2206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88D680-26B3-2D42-A3BE-0A7FC89E1125}"/>
                  </a:ext>
                </a:extLst>
              </p:cNvPr>
              <p:cNvSpPr txBox="1"/>
              <p:nvPr/>
            </p:nvSpPr>
            <p:spPr>
              <a:xfrm>
                <a:off x="6879672" y="132237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D074318-8922-2B43-AA5D-F4CB32799F77}"/>
                  </a:ext>
                </a:extLst>
              </p:cNvPr>
              <p:cNvSpPr txBox="1"/>
              <p:nvPr/>
            </p:nvSpPr>
            <p:spPr>
              <a:xfrm>
                <a:off x="6879672" y="186554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7F2C26E-0802-CD44-93C3-2AEBC302C211}"/>
                  </a:ext>
                </a:extLst>
              </p:cNvPr>
              <p:cNvSpPr txBox="1"/>
              <p:nvPr/>
            </p:nvSpPr>
            <p:spPr>
              <a:xfrm>
                <a:off x="6879672" y="2941188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B03D1B-13D0-644C-BA75-97F16DCF2932}"/>
                </a:ext>
              </a:extLst>
            </p:cNvPr>
            <p:cNvSpPr txBox="1"/>
            <p:nvPr/>
          </p:nvSpPr>
          <p:spPr>
            <a:xfrm rot="5400000">
              <a:off x="5445136" y="24389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125585-51CE-B647-8604-73DE7EDB57EC}"/>
                </a:ext>
              </a:extLst>
            </p:cNvPr>
            <p:cNvSpPr txBox="1"/>
            <p:nvPr/>
          </p:nvSpPr>
          <p:spPr>
            <a:xfrm rot="5400000">
              <a:off x="6222103" y="24390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7C56AE9-C694-4C49-AC9F-87ED63A2BC7A}"/>
                </a:ext>
              </a:extLst>
            </p:cNvPr>
            <p:cNvSpPr txBox="1"/>
            <p:nvPr/>
          </p:nvSpPr>
          <p:spPr>
            <a:xfrm rot="5400000">
              <a:off x="7603703" y="24389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29" name="文本框 4">
            <a:extLst>
              <a:ext uri="{FF2B5EF4-FFF2-40B4-BE49-F238E27FC236}">
                <a16:creationId xmlns:a16="http://schemas.microsoft.com/office/drawing/2014/main" id="{1212DB55-4238-2A40-89BA-E6C8AF71C5F2}"/>
              </a:ext>
            </a:extLst>
          </p:cNvPr>
          <p:cNvSpPr txBox="1"/>
          <p:nvPr/>
        </p:nvSpPr>
        <p:spPr>
          <a:xfrm>
            <a:off x="360903" y="849056"/>
            <a:ext cx="57196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阶行列式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递推定义法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6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04449"/>
          <p:cNvSpPr>
            <a:spLocks noGrp="1" noChangeArrowheads="1"/>
          </p:cNvSpPr>
          <p:nvPr>
            <p:ph type="title"/>
          </p:nvPr>
        </p:nvSpPr>
        <p:spPr>
          <a:xfrm>
            <a:off x="761999" y="1533930"/>
            <a:ext cx="4139609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计算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下三角行列式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8435" name="矩形 104451"/>
          <p:cNvSpPr>
            <a:spLocks noChangeArrowheads="1"/>
          </p:cNvSpPr>
          <p:nvPr/>
        </p:nvSpPr>
        <p:spPr bwMode="auto">
          <a:xfrm>
            <a:off x="762000" y="309154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b="1" dirty="0">
                <a:solidFill>
                  <a:schemeClr val="accent1"/>
                </a:solidFill>
              </a:rPr>
              <a:t>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DAD5B8-A417-B94A-9DCA-F80122C24235}"/>
              </a:ext>
            </a:extLst>
          </p:cNvPr>
          <p:cNvGrpSpPr/>
          <p:nvPr/>
        </p:nvGrpSpPr>
        <p:grpSpPr>
          <a:xfrm>
            <a:off x="4122572" y="722621"/>
            <a:ext cx="2843544" cy="2112389"/>
            <a:chOff x="4122572" y="722621"/>
            <a:chExt cx="2843544" cy="2112389"/>
          </a:xfrm>
        </p:grpSpPr>
        <p:graphicFrame>
          <p:nvGraphicFramePr>
            <p:cNvPr id="18434" name="对象 1044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1386387"/>
                </p:ext>
              </p:extLst>
            </p:nvPr>
          </p:nvGraphicFramePr>
          <p:xfrm>
            <a:off x="4122572" y="722621"/>
            <a:ext cx="2843544" cy="2112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880" imgH="939600" progId="Equation.DSMT4">
                    <p:embed/>
                  </p:oleObj>
                </mc:Choice>
                <mc:Fallback>
                  <p:oleObj name="Equation" r:id="rId2" imgW="152388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572" y="722621"/>
                          <a:ext cx="2843544" cy="2112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25ABF3-FA81-5843-983D-9383059AFB32}"/>
                </a:ext>
              </a:extLst>
            </p:cNvPr>
            <p:cNvSpPr txBox="1"/>
            <p:nvPr/>
          </p:nvSpPr>
          <p:spPr>
            <a:xfrm>
              <a:off x="5265336" y="819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AE63B3E-DDEA-DB49-A2C8-1E32930C6699}"/>
                </a:ext>
              </a:extLst>
            </p:cNvPr>
            <p:cNvSpPr txBox="1"/>
            <p:nvPr/>
          </p:nvSpPr>
          <p:spPr>
            <a:xfrm>
              <a:off x="5985109" y="22840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2553795-A220-1848-AF13-7BE7A59B81FC}"/>
                </a:ext>
              </a:extLst>
            </p:cNvPr>
            <p:cNvSpPr txBox="1"/>
            <p:nvPr/>
          </p:nvSpPr>
          <p:spPr>
            <a:xfrm rot="5400000">
              <a:off x="5453908" y="18475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5E0F47C-AB5B-7445-93CA-41A154B40479}"/>
                </a:ext>
              </a:extLst>
            </p:cNvPr>
            <p:cNvSpPr txBox="1"/>
            <p:nvPr/>
          </p:nvSpPr>
          <p:spPr>
            <a:xfrm rot="5400000">
              <a:off x="4872921" y="18325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0040AE-4B65-3A44-9797-E9E3B307795C}"/>
              </a:ext>
            </a:extLst>
          </p:cNvPr>
          <p:cNvGrpSpPr/>
          <p:nvPr/>
        </p:nvGrpSpPr>
        <p:grpSpPr>
          <a:xfrm>
            <a:off x="1447800" y="3091542"/>
            <a:ext cx="3315119" cy="2264229"/>
            <a:chOff x="1447800" y="3091542"/>
            <a:chExt cx="3315119" cy="2264229"/>
          </a:xfrm>
        </p:grpSpPr>
        <p:graphicFrame>
          <p:nvGraphicFramePr>
            <p:cNvPr id="104453" name="对象 10445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56037671"/>
                </p:ext>
              </p:extLst>
            </p:nvPr>
          </p:nvGraphicFramePr>
          <p:xfrm>
            <a:off x="1447800" y="3091542"/>
            <a:ext cx="3315119" cy="2264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14320" imgH="939600" progId="Equation.DSMT4">
                    <p:embed/>
                  </p:oleObj>
                </mc:Choice>
                <mc:Fallback>
                  <p:oleObj name="Equation" r:id="rId4" imgW="171432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3091542"/>
                          <a:ext cx="3315119" cy="2264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F1298F0-EDCD-AA42-A9BE-CE3B83AFF310}"/>
                </a:ext>
              </a:extLst>
            </p:cNvPr>
            <p:cNvSpPr txBox="1"/>
            <p:nvPr/>
          </p:nvSpPr>
          <p:spPr>
            <a:xfrm>
              <a:off x="3016018" y="31971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BC81ED5-0A8A-BE47-82BE-3A94EDB94FDB}"/>
                </a:ext>
              </a:extLst>
            </p:cNvPr>
            <p:cNvSpPr txBox="1"/>
            <p:nvPr/>
          </p:nvSpPr>
          <p:spPr>
            <a:xfrm>
              <a:off x="3755375" y="4761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7633308-76C9-6D4D-BDE7-BCB61E2F8C16}"/>
                </a:ext>
              </a:extLst>
            </p:cNvPr>
            <p:cNvSpPr txBox="1"/>
            <p:nvPr/>
          </p:nvSpPr>
          <p:spPr>
            <a:xfrm rot="5400000">
              <a:off x="2560684" y="43602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FE45CB5-A734-9A4B-A847-70D3DDA16922}"/>
                </a:ext>
              </a:extLst>
            </p:cNvPr>
            <p:cNvSpPr txBox="1"/>
            <p:nvPr/>
          </p:nvSpPr>
          <p:spPr>
            <a:xfrm rot="5400000">
              <a:off x="3200684" y="43602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310D99-2B74-3749-9583-8402F1848074}"/>
              </a:ext>
            </a:extLst>
          </p:cNvPr>
          <p:cNvGrpSpPr/>
          <p:nvPr/>
        </p:nvGrpSpPr>
        <p:grpSpPr>
          <a:xfrm>
            <a:off x="4800739" y="3091542"/>
            <a:ext cx="3629828" cy="2246645"/>
            <a:chOff x="4800739" y="3091542"/>
            <a:chExt cx="3629828" cy="2246645"/>
          </a:xfrm>
        </p:grpSpPr>
        <p:graphicFrame>
          <p:nvGraphicFramePr>
            <p:cNvPr id="104454" name="对象 10445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5346423"/>
                </p:ext>
              </p:extLst>
            </p:nvPr>
          </p:nvGraphicFramePr>
          <p:xfrm>
            <a:off x="4800739" y="3091542"/>
            <a:ext cx="3629828" cy="2246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88760" imgH="939600" progId="Equation.DSMT4">
                    <p:embed/>
                  </p:oleObj>
                </mc:Choice>
                <mc:Fallback>
                  <p:oleObj name="Equation" r:id="rId6" imgW="168876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739" y="3091542"/>
                          <a:ext cx="3629828" cy="2246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85DC397-F6C5-4D48-91C7-9B8F89CB4C4E}"/>
                </a:ext>
              </a:extLst>
            </p:cNvPr>
            <p:cNvSpPr txBox="1"/>
            <p:nvPr/>
          </p:nvSpPr>
          <p:spPr>
            <a:xfrm>
              <a:off x="6615653" y="31983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7C4DCB-4AD0-724C-9991-1D644B534D2A}"/>
                </a:ext>
              </a:extLst>
            </p:cNvPr>
            <p:cNvSpPr txBox="1"/>
            <p:nvPr/>
          </p:nvSpPr>
          <p:spPr>
            <a:xfrm>
              <a:off x="7280702" y="4761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6128935-815A-8F44-96B9-8FD09926E94E}"/>
                </a:ext>
              </a:extLst>
            </p:cNvPr>
            <p:cNvSpPr txBox="1"/>
            <p:nvPr/>
          </p:nvSpPr>
          <p:spPr>
            <a:xfrm rot="5400000">
              <a:off x="5985109" y="43586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EDE4CC7-85AD-C547-A242-2EAFE934D943}"/>
                </a:ext>
              </a:extLst>
            </p:cNvPr>
            <p:cNvSpPr txBox="1"/>
            <p:nvPr/>
          </p:nvSpPr>
          <p:spPr>
            <a:xfrm rot="5400000">
              <a:off x="6703424" y="43502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3643792-79FC-304E-8CCE-369DDA916BA4}"/>
              </a:ext>
            </a:extLst>
          </p:cNvPr>
          <p:cNvGrpSpPr/>
          <p:nvPr/>
        </p:nvGrpSpPr>
        <p:grpSpPr>
          <a:xfrm>
            <a:off x="1771179" y="5605374"/>
            <a:ext cx="3494157" cy="704991"/>
            <a:chOff x="1771179" y="5605374"/>
            <a:chExt cx="3494157" cy="704991"/>
          </a:xfrm>
        </p:grpSpPr>
        <p:graphicFrame>
          <p:nvGraphicFramePr>
            <p:cNvPr id="104455" name="对象 10445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3885276"/>
                </p:ext>
              </p:extLst>
            </p:nvPr>
          </p:nvGraphicFramePr>
          <p:xfrm>
            <a:off x="1771179" y="5605374"/>
            <a:ext cx="3494157" cy="704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7440" imgH="228600" progId="Equation.DSMT4">
                    <p:embed/>
                  </p:oleObj>
                </mc:Choice>
                <mc:Fallback>
                  <p:oleObj name="Equation" r:id="rId8" imgW="11174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179" y="5605374"/>
                          <a:ext cx="3494157" cy="704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35E25D7-3570-474B-8A8F-DFC1B68D86BD}"/>
                </a:ext>
              </a:extLst>
            </p:cNvPr>
            <p:cNvSpPr txBox="1"/>
            <p:nvPr/>
          </p:nvSpPr>
          <p:spPr>
            <a:xfrm>
              <a:off x="2219925" y="57140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…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655E62-D7AB-814D-A3BD-79D062C2A909}"/>
                </a:ext>
              </a:extLst>
            </p:cNvPr>
            <p:cNvSpPr txBox="1"/>
            <p:nvPr/>
          </p:nvSpPr>
          <p:spPr>
            <a:xfrm>
              <a:off x="4170873" y="57140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…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0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对象 1054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771"/>
              </p:ext>
            </p:extLst>
          </p:nvPr>
        </p:nvGraphicFramePr>
        <p:xfrm>
          <a:off x="914400" y="5493099"/>
          <a:ext cx="3822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21042" imgH="482391" progId="Equation.3">
                  <p:embed/>
                </p:oleObj>
              </mc:Choice>
              <mc:Fallback>
                <p:oleObj r:id="rId2" imgW="3821042" imgH="48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93099"/>
                        <a:ext cx="3822700" cy="4810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1054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330534"/>
              </p:ext>
            </p:extLst>
          </p:nvPr>
        </p:nvGraphicFramePr>
        <p:xfrm>
          <a:off x="4868426" y="1669701"/>
          <a:ext cx="163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7589" imgH="444307" progId="Equation.3">
                  <p:embed/>
                </p:oleObj>
              </mc:Choice>
              <mc:Fallback>
                <p:oleObj r:id="rId4" imgW="1637589" imgH="4443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426" y="1669701"/>
                        <a:ext cx="1638300" cy="4429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标题 105479"/>
          <p:cNvGraphicFramePr>
            <a:graphicFrameLocks noGrp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2138993173"/>
              </p:ext>
            </p:extLst>
          </p:nvPr>
        </p:nvGraphicFramePr>
        <p:xfrm>
          <a:off x="1143000" y="2525713"/>
          <a:ext cx="59436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939600" progId="Equation.DSMT4">
                  <p:embed/>
                </p:oleObj>
              </mc:Choice>
              <mc:Fallback>
                <p:oleObj name="Equation" r:id="rId6" imgW="2374560" imgH="9396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25713"/>
                        <a:ext cx="5943600" cy="23526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0FE553-52B9-174D-BD6C-FA59C9723A9C}"/>
              </a:ext>
            </a:extLst>
          </p:cNvPr>
          <p:cNvGrpSpPr/>
          <p:nvPr/>
        </p:nvGrpSpPr>
        <p:grpSpPr>
          <a:xfrm>
            <a:off x="916074" y="1657071"/>
            <a:ext cx="3897086" cy="543517"/>
            <a:chOff x="916074" y="1657071"/>
            <a:chExt cx="3897086" cy="543517"/>
          </a:xfrm>
        </p:grpSpPr>
        <p:graphicFrame>
          <p:nvGraphicFramePr>
            <p:cNvPr id="105475" name="对象 10547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2122931"/>
                </p:ext>
              </p:extLst>
            </p:nvPr>
          </p:nvGraphicFramePr>
          <p:xfrm>
            <a:off x="916074" y="1657071"/>
            <a:ext cx="3897086" cy="543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03240" imgH="228600" progId="Equation.DSMT4">
                    <p:embed/>
                  </p:oleObj>
                </mc:Choice>
                <mc:Fallback>
                  <p:oleObj name="Equation" r:id="rId8" imgW="18032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074" y="1657071"/>
                          <a:ext cx="3897086" cy="543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3403F3-B691-BA4B-8385-26F4DDACBA27}"/>
                </a:ext>
              </a:extLst>
            </p:cNvPr>
            <p:cNvSpPr txBox="1"/>
            <p:nvPr/>
          </p:nvSpPr>
          <p:spPr>
            <a:xfrm>
              <a:off x="3231446" y="16570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32CA514-858D-0C46-ABFC-7076E3999476}"/>
              </a:ext>
            </a:extLst>
          </p:cNvPr>
          <p:cNvSpPr txBox="1"/>
          <p:nvPr/>
        </p:nvSpPr>
        <p:spPr>
          <a:xfrm>
            <a:off x="2410252" y="549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18D180-F2D7-774B-8E67-3E7925202D16}"/>
              </a:ext>
            </a:extLst>
          </p:cNvPr>
          <p:cNvGrpSpPr/>
          <p:nvPr/>
        </p:nvGrpSpPr>
        <p:grpSpPr>
          <a:xfrm>
            <a:off x="685800" y="3511899"/>
            <a:ext cx="3359258" cy="571028"/>
            <a:chOff x="685800" y="3511899"/>
            <a:chExt cx="3359258" cy="571028"/>
          </a:xfrm>
        </p:grpSpPr>
        <p:sp>
          <p:nvSpPr>
            <p:cNvPr id="19461" name="矩形 105487"/>
            <p:cNvSpPr>
              <a:spLocks noChangeArrowheads="1"/>
            </p:cNvSpPr>
            <p:nvPr/>
          </p:nvSpPr>
          <p:spPr bwMode="auto">
            <a:xfrm>
              <a:off x="685800" y="3511899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772517-3904-D348-ADF7-FF849C999B5D}"/>
                </a:ext>
              </a:extLst>
            </p:cNvPr>
            <p:cNvSpPr txBox="1"/>
            <p:nvPr/>
          </p:nvSpPr>
          <p:spPr>
            <a:xfrm rot="2697413">
              <a:off x="3629560" y="37135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333FF"/>
                  </a:solidFill>
                </a:rPr>
                <a:t>…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8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54628">
            <a:extLst>
              <a:ext uri="{FF2B5EF4-FFF2-40B4-BE49-F238E27FC236}">
                <a16:creationId xmlns:a16="http://schemas.microsoft.com/office/drawing/2014/main" id="{2683CCAC-EB16-F942-A046-096221FEE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8025" y="1064905"/>
            <a:ext cx="7886700" cy="1325563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计算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斜下三角行列式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041B8F9-B330-3445-9728-00799C2B2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200158"/>
              </p:ext>
            </p:extLst>
          </p:nvPr>
        </p:nvGraphicFramePr>
        <p:xfrm>
          <a:off x="409408" y="5666143"/>
          <a:ext cx="3309065" cy="8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46400" imgH="736600" progId="Equation.3">
                  <p:embed/>
                </p:oleObj>
              </mc:Choice>
              <mc:Fallback>
                <p:oleObj r:id="rId2" imgW="2946400" imgH="736600" progId="Equation.3">
                  <p:embed/>
                  <p:pic>
                    <p:nvPicPr>
                      <p:cNvPr id="154635" name="对象 15463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8" y="5666143"/>
                        <a:ext cx="3309065" cy="830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82DF433-01FC-6646-979D-9F3CB51C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08" y="20094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AF772-7C32-9C41-B418-FCD7B773F0E6}"/>
              </a:ext>
            </a:extLst>
          </p:cNvPr>
          <p:cNvGrpSpPr/>
          <p:nvPr/>
        </p:nvGrpSpPr>
        <p:grpSpPr>
          <a:xfrm>
            <a:off x="4059997" y="835276"/>
            <a:ext cx="3180234" cy="1783705"/>
            <a:chOff x="4059997" y="835276"/>
            <a:chExt cx="3180234" cy="1783705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3BE7AF97-D444-D941-AEB9-8942F7355B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288073"/>
                </p:ext>
              </p:extLst>
            </p:nvPr>
          </p:nvGraphicFramePr>
          <p:xfrm>
            <a:off x="4059997" y="835276"/>
            <a:ext cx="3180234" cy="1783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71600" imgH="939600" progId="Equation.DSMT4">
                    <p:embed/>
                  </p:oleObj>
                </mc:Choice>
                <mc:Fallback>
                  <p:oleObj name="Equation" r:id="rId4" imgW="1371600" imgH="939600" progId="Equation.DSMT4">
                    <p:embed/>
                    <p:pic>
                      <p:nvPicPr>
                        <p:cNvPr id="154630" name="对象 1546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997" y="835276"/>
                          <a:ext cx="3180234" cy="1783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FC8C26-7EC5-9046-ADAA-EAB7FAC2D0A8}"/>
                </a:ext>
              </a:extLst>
            </p:cNvPr>
            <p:cNvSpPr txBox="1"/>
            <p:nvPr/>
          </p:nvSpPr>
          <p:spPr>
            <a:xfrm rot="8739426">
              <a:off x="6091763" y="13882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4EF3E66-0516-8441-99B3-F6E494F50489}"/>
              </a:ext>
            </a:extLst>
          </p:cNvPr>
          <p:cNvGrpSpPr/>
          <p:nvPr/>
        </p:nvGrpSpPr>
        <p:grpSpPr>
          <a:xfrm>
            <a:off x="410246" y="2622417"/>
            <a:ext cx="3630612" cy="1884834"/>
            <a:chOff x="410246" y="2622417"/>
            <a:chExt cx="3630612" cy="1884834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DB1184D-7A46-4D4F-BC97-A2A480652E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66943834"/>
                </p:ext>
              </p:extLst>
            </p:nvPr>
          </p:nvGraphicFramePr>
          <p:xfrm>
            <a:off x="410246" y="2622417"/>
            <a:ext cx="3630612" cy="1884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9240" imgH="939600" progId="Equation.DSMT4">
                    <p:embed/>
                  </p:oleObj>
                </mc:Choice>
                <mc:Fallback>
                  <p:oleObj name="Equation" r:id="rId6" imgW="2019240" imgH="939600" progId="Equation.DSMT4">
                    <p:embed/>
                    <p:pic>
                      <p:nvPicPr>
                        <p:cNvPr id="154631" name="对象 1546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46" y="2622417"/>
                          <a:ext cx="3630612" cy="1884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18B111-5B92-634B-81EE-F646D19593FB}"/>
                </a:ext>
              </a:extLst>
            </p:cNvPr>
            <p:cNvSpPr txBox="1"/>
            <p:nvPr/>
          </p:nvSpPr>
          <p:spPr>
            <a:xfrm rot="8739426">
              <a:off x="3059633" y="31613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F537739-5F52-B646-9EC7-C6D301F185C4}"/>
              </a:ext>
            </a:extLst>
          </p:cNvPr>
          <p:cNvGrpSpPr/>
          <p:nvPr/>
        </p:nvGrpSpPr>
        <p:grpSpPr>
          <a:xfrm>
            <a:off x="4059997" y="2618981"/>
            <a:ext cx="4803233" cy="1762335"/>
            <a:chOff x="4059997" y="2618981"/>
            <a:chExt cx="4803233" cy="1762335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6E97C098-58EC-1D45-9783-1218BB3C1DF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41602"/>
                </p:ext>
              </p:extLst>
            </p:nvPr>
          </p:nvGraphicFramePr>
          <p:xfrm>
            <a:off x="4059997" y="2618981"/>
            <a:ext cx="4803233" cy="1762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323800" imgH="711000" progId="Equation.DSMT4">
                    <p:embed/>
                  </p:oleObj>
                </mc:Choice>
                <mc:Fallback>
                  <p:oleObj name="Equation" r:id="rId8" imgW="2323800" imgH="711000" progId="Equation.DSMT4">
                    <p:embed/>
                    <p:pic>
                      <p:nvPicPr>
                        <p:cNvPr id="154632" name="对象 1546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997" y="2618981"/>
                          <a:ext cx="4803233" cy="1762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DEE053-7270-1840-902B-EB1AC62DD3D1}"/>
                </a:ext>
              </a:extLst>
            </p:cNvPr>
            <p:cNvSpPr txBox="1"/>
            <p:nvPr/>
          </p:nvSpPr>
          <p:spPr>
            <a:xfrm rot="8739426">
              <a:off x="7719849" y="33154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7CB380-4E05-1047-A135-53D9BB6E14A5}"/>
              </a:ext>
            </a:extLst>
          </p:cNvPr>
          <p:cNvGrpSpPr/>
          <p:nvPr/>
        </p:nvGrpSpPr>
        <p:grpSpPr>
          <a:xfrm>
            <a:off x="359167" y="4838750"/>
            <a:ext cx="4143078" cy="587594"/>
            <a:chOff x="359167" y="4838750"/>
            <a:chExt cx="4143078" cy="587594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AECBFDC-2159-F047-AA39-7E46BE4127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723068"/>
                </p:ext>
              </p:extLst>
            </p:nvPr>
          </p:nvGraphicFramePr>
          <p:xfrm>
            <a:off x="359167" y="4840958"/>
            <a:ext cx="4143078" cy="585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92160" imgH="241200" progId="Equation.DSMT4">
                    <p:embed/>
                  </p:oleObj>
                </mc:Choice>
                <mc:Fallback>
                  <p:oleObj name="Equation" r:id="rId10" imgW="1892160" imgH="241200" progId="Equation.DSMT4">
                    <p:embed/>
                    <p:pic>
                      <p:nvPicPr>
                        <p:cNvPr id="154634" name="对象 1546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67" y="4840958"/>
                          <a:ext cx="4143078" cy="585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83454E9-B7AA-0F4D-9CB3-F86ADB7E0DD1}"/>
                </a:ext>
              </a:extLst>
            </p:cNvPr>
            <p:cNvSpPr txBox="1"/>
            <p:nvPr/>
          </p:nvSpPr>
          <p:spPr>
            <a:xfrm>
              <a:off x="582659" y="48851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1DAC852-7A65-F24C-AC53-D71C4ABA9562}"/>
                </a:ext>
              </a:extLst>
            </p:cNvPr>
            <p:cNvSpPr txBox="1"/>
            <p:nvPr/>
          </p:nvSpPr>
          <p:spPr>
            <a:xfrm>
              <a:off x="2563718" y="483875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DA401A-B029-824A-A7E6-14E32AB8365F}"/>
                </a:ext>
              </a:extLst>
            </p:cNvPr>
            <p:cNvSpPr txBox="1"/>
            <p:nvPr/>
          </p:nvSpPr>
          <p:spPr>
            <a:xfrm>
              <a:off x="3730932" y="48879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2DDF9A9-1BD8-EC41-9B00-FDBF77A3EA32}"/>
              </a:ext>
            </a:extLst>
          </p:cNvPr>
          <p:cNvGrpSpPr/>
          <p:nvPr/>
        </p:nvGrpSpPr>
        <p:grpSpPr>
          <a:xfrm>
            <a:off x="4749320" y="4561331"/>
            <a:ext cx="3922712" cy="885825"/>
            <a:chOff x="4749320" y="4561331"/>
            <a:chExt cx="3922712" cy="885825"/>
          </a:xfrm>
        </p:grpSpPr>
        <p:graphicFrame>
          <p:nvGraphicFramePr>
            <p:cNvPr id="4" name="内容占位符 164879">
              <a:extLst>
                <a:ext uri="{FF2B5EF4-FFF2-40B4-BE49-F238E27FC236}">
                  <a16:creationId xmlns:a16="http://schemas.microsoft.com/office/drawing/2014/main" id="{1014816F-1E9A-AE48-BA38-6921EE1768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5878318"/>
                </p:ext>
              </p:extLst>
            </p:nvPr>
          </p:nvGraphicFramePr>
          <p:xfrm>
            <a:off x="4749320" y="4561331"/>
            <a:ext cx="3922712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74640" imgH="355320" progId="Equation.DSMT4">
                    <p:embed/>
                  </p:oleObj>
                </mc:Choice>
                <mc:Fallback>
                  <p:oleObj name="Equation" r:id="rId12" imgW="1574640" imgH="355320" progId="Equation.DSMT4">
                    <p:embed/>
                    <p:pic>
                      <p:nvPicPr>
                        <p:cNvPr id="164880" name="内容占位符 164879"/>
                        <p:cNvPicPr>
                          <a:picLocks noGrp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320" y="4561331"/>
                          <a:ext cx="3922712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7F7CDD-4F4C-C74D-88A2-3EFF07B58299}"/>
                </a:ext>
              </a:extLst>
            </p:cNvPr>
            <p:cNvSpPr txBox="1"/>
            <p:nvPr/>
          </p:nvSpPr>
          <p:spPr>
            <a:xfrm>
              <a:off x="7874010" y="48851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4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2060F0-2351-B747-B67B-4175B5C3D501}"/>
              </a:ext>
            </a:extLst>
          </p:cNvPr>
          <p:cNvGrpSpPr/>
          <p:nvPr/>
        </p:nvGrpSpPr>
        <p:grpSpPr>
          <a:xfrm>
            <a:off x="5170988" y="1631984"/>
            <a:ext cx="2356391" cy="2000020"/>
            <a:chOff x="5170988" y="1631984"/>
            <a:chExt cx="2356391" cy="2000020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EDCBA2AB-5C96-FE45-90A6-1CAFE2A92B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40696557"/>
                </p:ext>
              </p:extLst>
            </p:nvPr>
          </p:nvGraphicFramePr>
          <p:xfrm>
            <a:off x="5170988" y="1650805"/>
            <a:ext cx="2356391" cy="1981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120" imgH="888840" progId="Equation.DSMT4">
                    <p:embed/>
                  </p:oleObj>
                </mc:Choice>
                <mc:Fallback>
                  <p:oleObj name="Equation" r:id="rId2" imgW="1041120" imgH="888840" progId="Equation.DSMT4">
                    <p:embed/>
                    <p:pic>
                      <p:nvPicPr>
                        <p:cNvPr id="241673" name="对象 2416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988" y="1650805"/>
                          <a:ext cx="2356391" cy="1981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E597952-B159-6B46-A8C2-36CBEB3176FD}"/>
                </a:ext>
              </a:extLst>
            </p:cNvPr>
            <p:cNvSpPr txBox="1"/>
            <p:nvPr/>
          </p:nvSpPr>
          <p:spPr>
            <a:xfrm>
              <a:off x="6366661" y="1631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…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749FF5-AA67-4244-AB8C-C0D95C3C67F0}"/>
                </a:ext>
              </a:extLst>
            </p:cNvPr>
            <p:cNvSpPr txBox="1"/>
            <p:nvPr/>
          </p:nvSpPr>
          <p:spPr>
            <a:xfrm>
              <a:off x="6366661" y="21417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…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685111B-5C72-2345-8E98-BFA5B2C3416F}"/>
                </a:ext>
              </a:extLst>
            </p:cNvPr>
            <p:cNvSpPr txBox="1"/>
            <p:nvPr/>
          </p:nvSpPr>
          <p:spPr>
            <a:xfrm rot="5400000">
              <a:off x="7090114" y="27510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…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22F274E-DA46-5C43-8D13-299BDAE91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347249"/>
              </p:ext>
            </p:extLst>
          </p:nvPr>
        </p:nvGraphicFramePr>
        <p:xfrm>
          <a:off x="5066756" y="1627832"/>
          <a:ext cx="2366439" cy="206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914400" progId="Equation.DSMT4">
                  <p:embed/>
                </p:oleObj>
              </mc:Choice>
              <mc:Fallback>
                <p:oleObj name="Equation" r:id="rId4" imgW="1130040" imgH="914400" progId="Equation.DSMT4">
                  <p:embed/>
                  <p:pic>
                    <p:nvPicPr>
                      <p:cNvPr id="241677" name="对象 24167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756" y="1627832"/>
                        <a:ext cx="2366439" cy="2062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41665">
            <a:extLst>
              <a:ext uri="{FF2B5EF4-FFF2-40B4-BE49-F238E27FC236}">
                <a16:creationId xmlns:a16="http://schemas.microsoft.com/office/drawing/2014/main" id="{434CEF46-B734-E44A-98F4-A0DDBB53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395" y="1252311"/>
            <a:ext cx="7543800" cy="457200"/>
          </a:xfrm>
        </p:spPr>
        <p:txBody>
          <a:bodyPr/>
          <a:lstStyle/>
          <a:p>
            <a:r>
              <a:rPr lang="zh-CN" altLang="en-US" sz="2800" b="1" dirty="0"/>
              <a:t>三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800" b="1" dirty="0"/>
              <a:t>行列式的性质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D8D0D-522C-184E-A15A-2A9E61E820DA}"/>
              </a:ext>
            </a:extLst>
          </p:cNvPr>
          <p:cNvSpPr/>
          <p:nvPr/>
        </p:nvSpPr>
        <p:spPr>
          <a:xfrm>
            <a:off x="713360" y="4839955"/>
            <a:ext cx="66294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性质</a:t>
            </a:r>
            <a:r>
              <a:rPr lang="en-US" altLang="zh-CN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1  </a:t>
            </a:r>
            <a:r>
              <a:rPr lang="zh-CN" altLang="en-US" sz="2400" b="1" noProof="1">
                <a:latin typeface="+mn-ea"/>
                <a:ea typeface="+mn-ea"/>
                <a:cs typeface="+mn-ea"/>
              </a:rPr>
              <a:t>行列式与它的转置行列式相等</a:t>
            </a:r>
            <a:r>
              <a:rPr lang="en-US" altLang="zh-CN" sz="2400" b="1" noProof="1">
                <a:latin typeface="+mn-ea"/>
                <a:ea typeface="+mn-ea"/>
                <a:cs typeface="+mn-ea"/>
              </a:rPr>
              <a:t>.</a:t>
            </a:r>
            <a:endParaRPr lang="en-US" altLang="zh-CN" sz="2400" b="1" noProof="1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2D61E2-DCD3-D043-8F53-BAB841C1D0FE}"/>
              </a:ext>
            </a:extLst>
          </p:cNvPr>
          <p:cNvGrpSpPr>
            <a:grpSpLocks/>
          </p:cNvGrpSpPr>
          <p:nvPr/>
        </p:nvGrpSpPr>
        <p:grpSpPr bwMode="auto">
          <a:xfrm>
            <a:off x="713360" y="4131285"/>
            <a:ext cx="5861050" cy="461963"/>
            <a:chOff x="418" y="2880"/>
            <a:chExt cx="3692" cy="291"/>
          </a:xfrm>
        </p:grpSpPr>
        <p:sp>
          <p:nvSpPr>
            <p:cNvPr id="7" name="矩形 241668">
              <a:extLst>
                <a:ext uri="{FF2B5EF4-FFF2-40B4-BE49-F238E27FC236}">
                  <a16:creationId xmlns:a16="http://schemas.microsoft.com/office/drawing/2014/main" id="{73A4AD3C-2335-4C47-B04A-3D1C315F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2880"/>
              <a:ext cx="36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行列式     称为行列式    的转置行列式</a:t>
              </a:r>
              <a:r>
                <a:rPr lang="en-US" altLang="zh-CN" sz="2400" b="1" dirty="0">
                  <a:latin typeface="+mn-ea"/>
                  <a:ea typeface="+mn-ea"/>
                </a:rPr>
                <a:t>.    </a:t>
              </a:r>
            </a:p>
          </p:txBody>
        </p:sp>
        <p:graphicFrame>
          <p:nvGraphicFramePr>
            <p:cNvPr id="8" name="对象 241669">
              <a:extLst>
                <a:ext uri="{FF2B5EF4-FFF2-40B4-BE49-F238E27FC236}">
                  <a16:creationId xmlns:a16="http://schemas.microsoft.com/office/drawing/2014/main" id="{8BB80F87-B476-7D4E-B035-98D2A3BAC7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7386704"/>
                </p:ext>
              </p:extLst>
            </p:nvPr>
          </p:nvGraphicFramePr>
          <p:xfrm>
            <a:off x="1048" y="2880"/>
            <a:ext cx="31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90440" progId="Equation.DSMT4">
                    <p:embed/>
                  </p:oleObj>
                </mc:Choice>
                <mc:Fallback>
                  <p:oleObj name="Equation" r:id="rId6" imgW="228600" imgH="190440" progId="Equation.DSMT4">
                    <p:embed/>
                    <p:pic>
                      <p:nvPicPr>
                        <p:cNvPr id="23557" name="对象 2416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880"/>
                          <a:ext cx="31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241670">
              <a:extLst>
                <a:ext uri="{FF2B5EF4-FFF2-40B4-BE49-F238E27FC236}">
                  <a16:creationId xmlns:a16="http://schemas.microsoft.com/office/drawing/2014/main" id="{6F293D47-CF5B-E546-B7F5-50813E8F79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9561044"/>
                </p:ext>
              </p:extLst>
            </p:nvPr>
          </p:nvGraphicFramePr>
          <p:xfrm>
            <a:off x="2305" y="2923"/>
            <a:ext cx="23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64880" progId="Equation.DSMT4">
                    <p:embed/>
                  </p:oleObj>
                </mc:Choice>
                <mc:Fallback>
                  <p:oleObj name="Equation" r:id="rId8" imgW="164880" imgH="164880" progId="Equation.DSMT4">
                    <p:embed/>
                    <p:pic>
                      <p:nvPicPr>
                        <p:cNvPr id="23558" name="对象 2416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923"/>
                          <a:ext cx="23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3B19DA-81E6-6B4D-A4D4-008DD595E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927355"/>
              </p:ext>
            </p:extLst>
          </p:nvPr>
        </p:nvGraphicFramePr>
        <p:xfrm>
          <a:off x="887531" y="2432397"/>
          <a:ext cx="575966" cy="37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164880" progId="Equation.DSMT4">
                  <p:embed/>
                </p:oleObj>
              </mc:Choice>
              <mc:Fallback>
                <p:oleObj name="Equation" r:id="rId10" imgW="279360" imgH="164880" progId="Equation.DSMT4">
                  <p:embed/>
                  <p:pic>
                    <p:nvPicPr>
                      <p:cNvPr id="241672" name="对象 24167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31" y="2432397"/>
                        <a:ext cx="575966" cy="371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051F6FB-B7DD-AF46-8BF6-46F3C3291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452670"/>
              </p:ext>
            </p:extLst>
          </p:nvPr>
        </p:nvGraphicFramePr>
        <p:xfrm>
          <a:off x="4286250" y="2559050"/>
          <a:ext cx="676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241676" name="对象 24167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559050"/>
                        <a:ext cx="676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直接连接符 241677">
            <a:extLst>
              <a:ext uri="{FF2B5EF4-FFF2-40B4-BE49-F238E27FC236}">
                <a16:creationId xmlns:a16="http://schemas.microsoft.com/office/drawing/2014/main" id="{1C25A99E-F556-AF48-A2BC-287E687DF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756" y="1709511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241678">
            <a:extLst>
              <a:ext uri="{FF2B5EF4-FFF2-40B4-BE49-F238E27FC236}">
                <a16:creationId xmlns:a16="http://schemas.microsoft.com/office/drawing/2014/main" id="{838D1242-AF04-3141-B739-972DC9FC9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269" y="1709511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E684EE-F396-E842-BF58-CEBCD83EC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59" y="5497285"/>
            <a:ext cx="83175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说明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行列式中行与列具有同等的地位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因此行列式的性质凡是对行成立的对列也同样成立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矩形 241680">
            <a:extLst>
              <a:ext uri="{FF2B5EF4-FFF2-40B4-BE49-F238E27FC236}">
                <a16:creationId xmlns:a16="http://schemas.microsoft.com/office/drawing/2014/main" id="{D6B7EE47-D60B-DB4F-96E9-53099522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460DEA-99C0-F748-98BB-63BA7B347216}"/>
              </a:ext>
            </a:extLst>
          </p:cNvPr>
          <p:cNvGrpSpPr/>
          <p:nvPr/>
        </p:nvGrpSpPr>
        <p:grpSpPr>
          <a:xfrm>
            <a:off x="1551769" y="1817162"/>
            <a:ext cx="2628691" cy="2071549"/>
            <a:chOff x="1551769" y="1817162"/>
            <a:chExt cx="2628691" cy="2071549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5D72AEEB-8AE9-8848-98AC-BD31F0F2A5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1608009"/>
                </p:ext>
              </p:extLst>
            </p:nvPr>
          </p:nvGraphicFramePr>
          <p:xfrm>
            <a:off x="1551769" y="1817162"/>
            <a:ext cx="2628691" cy="2071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06360" imgH="939600" progId="Equation.DSMT4">
                    <p:embed/>
                  </p:oleObj>
                </mc:Choice>
                <mc:Fallback>
                  <p:oleObj name="Equation" r:id="rId14" imgW="1206360" imgH="939600" progId="Equation.DSMT4">
                    <p:embed/>
                    <p:pic>
                      <p:nvPicPr>
                        <p:cNvPr id="241682" name="对象 2416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769" y="1817162"/>
                          <a:ext cx="2628691" cy="2071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454C9F-8026-7249-89F6-516C0FED93A0}"/>
                </a:ext>
              </a:extLst>
            </p:cNvPr>
            <p:cNvSpPr txBox="1"/>
            <p:nvPr/>
          </p:nvSpPr>
          <p:spPr>
            <a:xfrm>
              <a:off x="3007292" y="1859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04BBEA-3322-7C46-9127-7E69E9F63528}"/>
                </a:ext>
              </a:extLst>
            </p:cNvPr>
            <p:cNvSpPr txBox="1"/>
            <p:nvPr/>
          </p:nvSpPr>
          <p:spPr>
            <a:xfrm>
              <a:off x="3007292" y="23307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26C8D1B-E4C4-4A49-AB2D-F34BF9635EA8}"/>
                </a:ext>
              </a:extLst>
            </p:cNvPr>
            <p:cNvSpPr txBox="1"/>
            <p:nvPr/>
          </p:nvSpPr>
          <p:spPr>
            <a:xfrm>
              <a:off x="3007292" y="33314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76A312E-D0A0-994F-AC83-5877BD45AE59}"/>
                </a:ext>
              </a:extLst>
            </p:cNvPr>
            <p:cNvSpPr txBox="1"/>
            <p:nvPr/>
          </p:nvSpPr>
          <p:spPr>
            <a:xfrm rot="5400000">
              <a:off x="1722111" y="297424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BAA16F0-86A2-AF49-861F-3C00C28D8252}"/>
                </a:ext>
              </a:extLst>
            </p:cNvPr>
            <p:cNvSpPr txBox="1"/>
            <p:nvPr/>
          </p:nvSpPr>
          <p:spPr>
            <a:xfrm rot="5400000">
              <a:off x="2410610" y="28820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CAD073-5056-AB4D-80E5-B679596F7012}"/>
                </a:ext>
              </a:extLst>
            </p:cNvPr>
            <p:cNvSpPr txBox="1"/>
            <p:nvPr/>
          </p:nvSpPr>
          <p:spPr>
            <a:xfrm rot="5400000">
              <a:off x="3730277" y="28785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DBDB9E-6DA9-A449-AE7C-0E2CE45E6F87}"/>
              </a:ext>
            </a:extLst>
          </p:cNvPr>
          <p:cNvGrpSpPr/>
          <p:nvPr/>
        </p:nvGrpSpPr>
        <p:grpSpPr>
          <a:xfrm>
            <a:off x="5066756" y="1709511"/>
            <a:ext cx="2356391" cy="1981199"/>
            <a:chOff x="5066756" y="1709511"/>
            <a:chExt cx="2356391" cy="1981199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D426AB6A-1AFA-3643-8682-3913A9594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7166157"/>
                </p:ext>
              </p:extLst>
            </p:nvPr>
          </p:nvGraphicFramePr>
          <p:xfrm>
            <a:off x="5066756" y="1709511"/>
            <a:ext cx="2356391" cy="1981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520" imgH="914400" progId="Equation.DSMT4">
                    <p:embed/>
                  </p:oleObj>
                </mc:Choice>
                <mc:Fallback>
                  <p:oleObj name="Equation" r:id="rId16" imgW="1028520" imgH="914400" progId="Equation.DSMT4">
                    <p:embed/>
                    <p:pic>
                      <p:nvPicPr>
                        <p:cNvPr id="241674" name="对象 2416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756" y="1709511"/>
                          <a:ext cx="2356391" cy="1981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F5EAED2-1BF4-DB47-984E-D218F550442A}"/>
                </a:ext>
              </a:extLst>
            </p:cNvPr>
            <p:cNvSpPr txBox="1"/>
            <p:nvPr/>
          </p:nvSpPr>
          <p:spPr>
            <a:xfrm>
              <a:off x="6510940" y="31859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333FF"/>
                  </a:solidFill>
                </a:rPr>
                <a:t>…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CE6809B-AD59-674E-8BFB-634A24BA7046}"/>
                </a:ext>
              </a:extLst>
            </p:cNvPr>
            <p:cNvSpPr txBox="1"/>
            <p:nvPr/>
          </p:nvSpPr>
          <p:spPr>
            <a:xfrm rot="5400000">
              <a:off x="5193754" y="27630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333FF"/>
                  </a:solidFill>
                </a:rPr>
                <a:t>…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06E6ED-43CC-0E4A-AA3A-17FB142E53A8}"/>
                </a:ext>
              </a:extLst>
            </p:cNvPr>
            <p:cNvSpPr txBox="1"/>
            <p:nvPr/>
          </p:nvSpPr>
          <p:spPr>
            <a:xfrm rot="5400000">
              <a:off x="5817398" y="27630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333FF"/>
                  </a:solidFill>
                </a:rPr>
                <a:t>…</a:t>
              </a:r>
              <a:endParaRPr kumimoji="1" lang="zh-CN" altLang="en-US" b="1" dirty="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0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42689">
            <a:extLst>
              <a:ext uri="{FF2B5EF4-FFF2-40B4-BE49-F238E27FC236}">
                <a16:creationId xmlns:a16="http://schemas.microsoft.com/office/drawing/2014/main" id="{91862ADB-D88D-6640-9716-7C738265550F}"/>
              </a:ext>
            </a:extLst>
          </p:cNvPr>
          <p:cNvSpPr txBox="1"/>
          <p:nvPr/>
        </p:nvSpPr>
        <p:spPr>
          <a:xfrm>
            <a:off x="568709" y="1499715"/>
            <a:ext cx="79248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性质</a:t>
            </a:r>
            <a:r>
              <a:rPr lang="en-US" altLang="zh-CN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2</a:t>
            </a:r>
            <a:r>
              <a:rPr lang="en-US" altLang="zh-CN" sz="2400" b="1" noProof="1">
                <a:latin typeface="+mn-ea"/>
                <a:ea typeface="+mn-ea"/>
                <a:cs typeface="+mn-ea"/>
              </a:rPr>
              <a:t>  </a:t>
            </a:r>
            <a:r>
              <a:rPr lang="zh-CN" altLang="en-US" sz="2400" b="1" noProof="1">
                <a:latin typeface="+mn-ea"/>
                <a:ea typeface="+mn-ea"/>
                <a:cs typeface="+mn-ea"/>
              </a:rPr>
              <a:t>互换行列式的两行（列）</a:t>
            </a:r>
            <a:r>
              <a:rPr lang="en-US" altLang="zh-CN" sz="2400" b="1" noProof="1">
                <a:latin typeface="+mn-ea"/>
                <a:ea typeface="+mn-ea"/>
                <a:cs typeface="+mn-ea"/>
              </a:rPr>
              <a:t>,</a:t>
            </a:r>
            <a:r>
              <a:rPr lang="zh-CN" altLang="en-US" sz="2400" b="1" noProof="1">
                <a:latin typeface="+mn-ea"/>
                <a:ea typeface="+mn-ea"/>
                <a:cs typeface="+mn-ea"/>
              </a:rPr>
              <a:t>行列式变号</a:t>
            </a:r>
            <a:r>
              <a:rPr lang="en-US" altLang="zh-CN" sz="2400" b="1" noProof="1">
                <a:latin typeface="+mn-ea"/>
                <a:ea typeface="+mn-ea"/>
                <a:cs typeface="+mn-ea"/>
              </a:rPr>
              <a:t>.</a:t>
            </a:r>
            <a:endParaRPr lang="en-US" altLang="zh-CN" sz="2400" b="1" noProof="1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59169B-30F0-4C48-BB51-0FF4A460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4134058"/>
            <a:ext cx="8075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如果行列式有两行（列）完全相同，则此行列式为零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5" name="文本框 242691">
            <a:extLst>
              <a:ext uri="{FF2B5EF4-FFF2-40B4-BE49-F238E27FC236}">
                <a16:creationId xmlns:a16="http://schemas.microsoft.com/office/drawing/2014/main" id="{D040C2B4-A998-1D46-90A8-DBA42CC1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834187"/>
            <a:ext cx="580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证</a:t>
            </a:r>
            <a:r>
              <a:rPr lang="en-US" altLang="zh-CN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6" name="文本框 242692">
            <a:extLst>
              <a:ext uri="{FF2B5EF4-FFF2-40B4-BE49-F238E27FC236}">
                <a16:creationId xmlns:a16="http://schemas.microsoft.com/office/drawing/2014/main" id="{4C191783-205C-4E4B-A222-60A685AB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169" y="4842258"/>
            <a:ext cx="4233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latin typeface="+mn-ea"/>
                <a:ea typeface="+mn-ea"/>
              </a:rPr>
              <a:t>互换相同的两行，有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             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3F84D63-521D-B44A-995E-517D42CDA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210442"/>
              </p:ext>
            </p:extLst>
          </p:nvPr>
        </p:nvGraphicFramePr>
        <p:xfrm>
          <a:off x="2774678" y="5508798"/>
          <a:ext cx="1626500" cy="44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03040" progId="Equation.DSMT4">
                  <p:embed/>
                </p:oleObj>
              </mc:Choice>
              <mc:Fallback>
                <p:oleObj name="Equation" r:id="rId2" imgW="660240" imgH="203040" progId="Equation.DSMT4">
                  <p:embed/>
                  <p:pic>
                    <p:nvPicPr>
                      <p:cNvPr id="8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678" y="5508798"/>
                        <a:ext cx="1626500" cy="44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EF617038-8AAD-3146-A4EA-3917BCA48F3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96621"/>
            <a:ext cx="3516313" cy="1601790"/>
            <a:chOff x="576" y="1576"/>
            <a:chExt cx="2215" cy="1009"/>
          </a:xfrm>
        </p:grpSpPr>
        <p:graphicFrame>
          <p:nvGraphicFramePr>
            <p:cNvPr id="9" name="对象 242696">
              <a:extLst>
                <a:ext uri="{FF2B5EF4-FFF2-40B4-BE49-F238E27FC236}">
                  <a16:creationId xmlns:a16="http://schemas.microsoft.com/office/drawing/2014/main" id="{2866B43B-8A8C-F64B-9056-75C4FCC2B5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55372776"/>
                </p:ext>
              </p:extLst>
            </p:nvPr>
          </p:nvGraphicFramePr>
          <p:xfrm>
            <a:off x="576" y="1576"/>
            <a:ext cx="2215" cy="1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47560" imgH="711000" progId="Equation.DSMT4">
                    <p:embed/>
                  </p:oleObj>
                </mc:Choice>
                <mc:Fallback>
                  <p:oleObj name="Equation" r:id="rId4" imgW="1447560" imgH="711000" progId="Equation.DSMT4">
                    <p:embed/>
                    <p:pic>
                      <p:nvPicPr>
                        <p:cNvPr id="11" name="对象 2426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76"/>
                          <a:ext cx="2215" cy="1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242697">
              <a:extLst>
                <a:ext uri="{FF2B5EF4-FFF2-40B4-BE49-F238E27FC236}">
                  <a16:creationId xmlns:a16="http://schemas.microsoft.com/office/drawing/2014/main" id="{ED3C88E2-2910-814A-89B3-DEB83770E6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4685209"/>
                </p:ext>
              </p:extLst>
            </p:nvPr>
          </p:nvGraphicFramePr>
          <p:xfrm>
            <a:off x="624" y="1914"/>
            <a:ext cx="8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215640" progId="Equation.DSMT4">
                    <p:embed/>
                  </p:oleObj>
                </mc:Choice>
                <mc:Fallback>
                  <p:oleObj name="Equation" r:id="rId6" imgW="558720" imgH="215640" progId="Equation.DSMT4">
                    <p:embed/>
                    <p:pic>
                      <p:nvPicPr>
                        <p:cNvPr id="12" name="对象 2426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14"/>
                          <a:ext cx="8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242698">
              <a:extLst>
                <a:ext uri="{FF2B5EF4-FFF2-40B4-BE49-F238E27FC236}">
                  <a16:creationId xmlns:a16="http://schemas.microsoft.com/office/drawing/2014/main" id="{EF6F61CA-FC75-894E-9F6C-B8C3EE0434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3894636"/>
                </p:ext>
              </p:extLst>
            </p:nvPr>
          </p:nvGraphicFramePr>
          <p:xfrm>
            <a:off x="624" y="2234"/>
            <a:ext cx="77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33160" imgH="215640" progId="Equation.DSMT4">
                    <p:embed/>
                  </p:oleObj>
                </mc:Choice>
                <mc:Fallback>
                  <p:oleObj name="Equation" r:id="rId8" imgW="533160" imgH="215640" progId="Equation.DSMT4">
                    <p:embed/>
                    <p:pic>
                      <p:nvPicPr>
                        <p:cNvPr id="13" name="对象 2426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34"/>
                          <a:ext cx="77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361D4B-0B44-884A-9841-C1209E921781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2056930"/>
            <a:ext cx="3267075" cy="1641476"/>
            <a:chOff x="3008" y="1551"/>
            <a:chExt cx="2058" cy="1034"/>
          </a:xfrm>
        </p:grpSpPr>
        <p:graphicFrame>
          <p:nvGraphicFramePr>
            <p:cNvPr id="13" name="对象 242700">
              <a:extLst>
                <a:ext uri="{FF2B5EF4-FFF2-40B4-BE49-F238E27FC236}">
                  <a16:creationId xmlns:a16="http://schemas.microsoft.com/office/drawing/2014/main" id="{4FFF6CF0-0291-4D4E-9A68-8E4B498948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3225838"/>
                </p:ext>
              </p:extLst>
            </p:nvPr>
          </p:nvGraphicFramePr>
          <p:xfrm>
            <a:off x="3008" y="1551"/>
            <a:ext cx="2058" cy="1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34960" imgH="711000" progId="Equation.DSMT4">
                    <p:embed/>
                  </p:oleObj>
                </mc:Choice>
                <mc:Fallback>
                  <p:oleObj name="Equation" r:id="rId10" imgW="1434960" imgH="711000" progId="Equation.DSMT4">
                    <p:embed/>
                    <p:pic>
                      <p:nvPicPr>
                        <p:cNvPr id="15" name="对象 2427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551"/>
                          <a:ext cx="2058" cy="1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242701">
              <a:extLst>
                <a:ext uri="{FF2B5EF4-FFF2-40B4-BE49-F238E27FC236}">
                  <a16:creationId xmlns:a16="http://schemas.microsoft.com/office/drawing/2014/main" id="{750B70F6-C0E1-6F41-ADDF-4EBDFE93BC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045200"/>
                </p:ext>
              </p:extLst>
            </p:nvPr>
          </p:nvGraphicFramePr>
          <p:xfrm>
            <a:off x="3040" y="1624"/>
            <a:ext cx="220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672840" progId="Equation.DSMT4">
                    <p:embed/>
                  </p:oleObj>
                </mc:Choice>
                <mc:Fallback>
                  <p:oleObj name="Equation" r:id="rId12" imgW="126720" imgH="672840" progId="Equation.DSMT4">
                    <p:embed/>
                    <p:pic>
                      <p:nvPicPr>
                        <p:cNvPr id="16" name="对象 2427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624"/>
                          <a:ext cx="220" cy="8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242702">
              <a:extLst>
                <a:ext uri="{FF2B5EF4-FFF2-40B4-BE49-F238E27FC236}">
                  <a16:creationId xmlns:a16="http://schemas.microsoft.com/office/drawing/2014/main" id="{7C4F720B-5925-544A-9A00-789AA062293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5992119"/>
                </p:ext>
              </p:extLst>
            </p:nvPr>
          </p:nvGraphicFramePr>
          <p:xfrm>
            <a:off x="3341" y="1632"/>
            <a:ext cx="220" cy="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672840" progId="Equation.DSMT4">
                    <p:embed/>
                  </p:oleObj>
                </mc:Choice>
                <mc:Fallback>
                  <p:oleObj name="Equation" r:id="rId14" imgW="126720" imgH="672840" progId="Equation.DSMT4">
                    <p:embed/>
                    <p:pic>
                      <p:nvPicPr>
                        <p:cNvPr id="17" name="对象 242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1632"/>
                          <a:ext cx="220" cy="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2114D58-C98B-5440-8CC6-8124C27BF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869109"/>
              </p:ext>
            </p:extLst>
          </p:nvPr>
        </p:nvGraphicFramePr>
        <p:xfrm>
          <a:off x="6462415" y="2172818"/>
          <a:ext cx="333218" cy="138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672840" progId="Equation.DSMT4">
                  <p:embed/>
                </p:oleObj>
              </mc:Choice>
              <mc:Fallback>
                <p:oleObj name="Equation" r:id="rId16" imgW="126720" imgH="672840" progId="Equation.DSMT4">
                  <p:embed/>
                  <p:pic>
                    <p:nvPicPr>
                      <p:cNvPr id="18" name="对象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415" y="2172818"/>
                        <a:ext cx="333218" cy="1384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10CA92F-07D1-CC4C-BE1B-9F920EA23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192745"/>
              </p:ext>
            </p:extLst>
          </p:nvPr>
        </p:nvGraphicFramePr>
        <p:xfrm>
          <a:off x="6924220" y="2112527"/>
          <a:ext cx="348450" cy="144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672840" progId="Equation.DSMT4">
                  <p:embed/>
                </p:oleObj>
              </mc:Choice>
              <mc:Fallback>
                <p:oleObj name="Equation" r:id="rId18" imgW="126720" imgH="672840" progId="Equation.DSMT4">
                  <p:embed/>
                  <p:pic>
                    <p:nvPicPr>
                      <p:cNvPr id="19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220" y="2112527"/>
                        <a:ext cx="348450" cy="144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0ED831C-99AD-4947-8419-65FCBE2C0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281462"/>
              </p:ext>
            </p:extLst>
          </p:nvPr>
        </p:nvGraphicFramePr>
        <p:xfrm>
          <a:off x="2970403" y="3141226"/>
          <a:ext cx="1239855" cy="40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215640" progId="Equation.DSMT4">
                  <p:embed/>
                </p:oleObj>
              </mc:Choice>
              <mc:Fallback>
                <p:oleObj name="Equation" r:id="rId20" imgW="558720" imgH="215640" progId="Equation.DSMT4">
                  <p:embed/>
                  <p:pic>
                    <p:nvPicPr>
                      <p:cNvPr id="20" name="对象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403" y="3141226"/>
                        <a:ext cx="1239855" cy="405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AE2C2A8-4918-2E46-A7C5-FE0AD572A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614157"/>
              </p:ext>
            </p:extLst>
          </p:nvPr>
        </p:nvGraphicFramePr>
        <p:xfrm>
          <a:off x="2942911" y="2684026"/>
          <a:ext cx="1247252" cy="42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33160" imgH="215640" progId="Equation.DSMT4">
                  <p:embed/>
                </p:oleObj>
              </mc:Choice>
              <mc:Fallback>
                <p:oleObj name="Equation" r:id="rId22" imgW="533160" imgH="215640" progId="Equation.DSMT4">
                  <p:embed/>
                  <p:pic>
                    <p:nvPicPr>
                      <p:cNvPr id="21" name="对象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911" y="2684026"/>
                        <a:ext cx="1247252" cy="42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B61666C-7229-3345-92D1-64DA52069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077466"/>
              </p:ext>
            </p:extLst>
          </p:nvPr>
        </p:nvGraphicFramePr>
        <p:xfrm>
          <a:off x="4209996" y="4864970"/>
          <a:ext cx="1333607" cy="49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203040" progId="Equation.DSMT4">
                  <p:embed/>
                </p:oleObj>
              </mc:Choice>
              <mc:Fallback>
                <p:oleObj name="Equation" r:id="rId24" imgW="558720" imgH="20304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996" y="4864970"/>
                        <a:ext cx="1333607" cy="496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9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4"/>
          <p:cNvSpPr txBox="1"/>
          <p:nvPr/>
        </p:nvSpPr>
        <p:spPr>
          <a:xfrm>
            <a:off x="1788319" y="773503"/>
            <a:ext cx="5615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第二章     行列式</a:t>
            </a:r>
            <a:endParaRPr lang="zh-CN" altLang="en-US" sz="3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2471953" y="2176364"/>
            <a:ext cx="442372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2.1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行列式及其性质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2471953" y="2998624"/>
            <a:ext cx="442372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2.2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行列式的应用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2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文本框 243713"/>
          <p:cNvSpPr txBox="1">
            <a:spLocks noChangeArrowheads="1"/>
          </p:cNvSpPr>
          <p:nvPr/>
        </p:nvSpPr>
        <p:spPr bwMode="auto">
          <a:xfrm>
            <a:off x="468313" y="1931392"/>
            <a:ext cx="800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行列式等于它的任一行（列）的各元素与其对应的代数余子式乘积之和，即</a:t>
            </a:r>
          </a:p>
        </p:txBody>
      </p:sp>
      <p:sp>
        <p:nvSpPr>
          <p:cNvPr id="25604" name="标题 243716"/>
          <p:cNvSpPr>
            <a:spLocks noGrp="1" noChangeArrowheads="1"/>
          </p:cNvSpPr>
          <p:nvPr>
            <p:ph type="title"/>
          </p:nvPr>
        </p:nvSpPr>
        <p:spPr>
          <a:xfrm>
            <a:off x="395288" y="1235037"/>
            <a:ext cx="3626314" cy="424732"/>
          </a:xfr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拉普拉斯展开法则</a:t>
            </a:r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128E65-E33D-2243-927C-048D5971B7C4}"/>
              </a:ext>
            </a:extLst>
          </p:cNvPr>
          <p:cNvGrpSpPr/>
          <p:nvPr/>
        </p:nvGrpSpPr>
        <p:grpSpPr>
          <a:xfrm>
            <a:off x="1335940" y="3006180"/>
            <a:ext cx="7054434" cy="631642"/>
            <a:chOff x="1335940" y="3006180"/>
            <a:chExt cx="7054434" cy="631642"/>
          </a:xfrm>
        </p:grpSpPr>
        <p:graphicFrame>
          <p:nvGraphicFramePr>
            <p:cNvPr id="243715" name="对象 2437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9309851"/>
                </p:ext>
              </p:extLst>
            </p:nvPr>
          </p:nvGraphicFramePr>
          <p:xfrm>
            <a:off x="1335940" y="3006180"/>
            <a:ext cx="4602636" cy="61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228600" progId="Equation.DSMT4">
                    <p:embed/>
                  </p:oleObj>
                </mc:Choice>
                <mc:Fallback>
                  <p:oleObj name="Equation" r:id="rId2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940" y="3006180"/>
                          <a:ext cx="4602636" cy="61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793683"/>
                </p:ext>
              </p:extLst>
            </p:nvPr>
          </p:nvGraphicFramePr>
          <p:xfrm>
            <a:off x="6395532" y="3056622"/>
            <a:ext cx="1994842" cy="5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6240" imgH="253800" progId="Equation.DSMT4">
                    <p:embed/>
                  </p:oleObj>
                </mc:Choice>
                <mc:Fallback>
                  <p:oleObj name="Equation" r:id="rId4" imgW="876240" imgH="253800" progId="Equation.DSMT4">
                    <p:embed/>
                    <p:pic>
                      <p:nvPicPr>
                        <p:cNvPr id="0" name="对象 2437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5532" y="3056622"/>
                          <a:ext cx="1994842" cy="58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9EB9FD7-E54E-E041-B0A1-23E0200C2517}"/>
                </a:ext>
              </a:extLst>
            </p:cNvPr>
            <p:cNvSpPr txBox="1"/>
            <p:nvPr/>
          </p:nvSpPr>
          <p:spPr>
            <a:xfrm>
              <a:off x="4349829" y="30061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EFB85EC-657B-124C-A712-C29ED46B6DF4}"/>
                </a:ext>
              </a:extLst>
            </p:cNvPr>
            <p:cNvSpPr txBox="1"/>
            <p:nvPr/>
          </p:nvSpPr>
          <p:spPr>
            <a:xfrm>
              <a:off x="7489900" y="302635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8473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4737"/>
          <p:cNvSpPr>
            <a:spLocks noChangeArrowheads="1"/>
          </p:cNvSpPr>
          <p:nvPr/>
        </p:nvSpPr>
        <p:spPr bwMode="auto">
          <a:xfrm>
            <a:off x="395288" y="1199731"/>
            <a:ext cx="8064500" cy="8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zh-CN" altLang="en-US" sz="2400" b="1" dirty="0">
                <a:latin typeface="+mn-ea"/>
                <a:ea typeface="+mn-ea"/>
              </a:rPr>
              <a:t>  行列式任一行（列）的元素与另一行（列）的对应元素的代数余子式乘积之和等于零，即</a:t>
            </a:r>
          </a:p>
        </p:txBody>
      </p:sp>
      <p:sp>
        <p:nvSpPr>
          <p:cNvPr id="4" name="文本框 244740"/>
          <p:cNvSpPr txBox="1">
            <a:spLocks noChangeArrowheads="1"/>
          </p:cNvSpPr>
          <p:nvPr/>
        </p:nvSpPr>
        <p:spPr bwMode="auto">
          <a:xfrm>
            <a:off x="481716" y="2358218"/>
            <a:ext cx="646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证</a:t>
            </a:r>
            <a:r>
              <a:rPr lang="en-US" altLang="zh-CN" sz="28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endParaRPr lang="zh-CN" altLang="en-US" sz="28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300585"/>
              </p:ext>
            </p:extLst>
          </p:nvPr>
        </p:nvGraphicFramePr>
        <p:xfrm>
          <a:off x="1871303" y="2981848"/>
          <a:ext cx="5602306" cy="341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1625400" progId="Equation.DSMT4">
                  <p:embed/>
                </p:oleObj>
              </mc:Choice>
              <mc:Fallback>
                <p:oleObj name="Equation" r:id="rId2" imgW="2184120" imgH="1625400" progId="Equation.DSMT4">
                  <p:embed/>
                  <p:pic>
                    <p:nvPicPr>
                      <p:cNvPr id="0" name="对象 244739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03" y="2981848"/>
                        <a:ext cx="5602306" cy="3416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187136" y="2388996"/>
            <a:ext cx="5580374" cy="609600"/>
            <a:chOff x="554090" y="612949"/>
            <a:chExt cx="5580374" cy="609600"/>
          </a:xfrm>
        </p:grpSpPr>
        <p:sp>
          <p:nvSpPr>
            <p:cNvPr id="2" name="TextBox 1"/>
            <p:cNvSpPr txBox="1"/>
            <p:nvPr/>
          </p:nvSpPr>
          <p:spPr>
            <a:xfrm>
              <a:off x="554090" y="612949"/>
              <a:ext cx="558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把行列式                   按第   行展开，有</a:t>
              </a:r>
            </a:p>
          </p:txBody>
        </p:sp>
        <p:graphicFrame>
          <p:nvGraphicFramePr>
            <p:cNvPr id="6" name="对象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4951289"/>
                </p:ext>
              </p:extLst>
            </p:nvPr>
          </p:nvGraphicFramePr>
          <p:xfrm>
            <a:off x="1756944" y="612949"/>
            <a:ext cx="279241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06360" imgH="241200" progId="Equation.DSMT4">
                    <p:embed/>
                  </p:oleObj>
                </mc:Choice>
                <mc:Fallback>
                  <p:oleObj name="Equation" r:id="rId4" imgW="1206360" imgH="241200" progId="Equation.DSMT4">
                    <p:embed/>
                    <p:pic>
                      <p:nvPicPr>
                        <p:cNvPr id="0" name="对象 2447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944" y="612949"/>
                          <a:ext cx="279241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50C656-4AEA-5849-8C75-5B7CEB55DE39}"/>
              </a:ext>
            </a:extLst>
          </p:cNvPr>
          <p:cNvSpPr txBox="1"/>
          <p:nvPr/>
        </p:nvSpPr>
        <p:spPr>
          <a:xfrm>
            <a:off x="3089409" y="43623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88A4F7-4812-C24A-A62B-063A7B8A1C99}"/>
              </a:ext>
            </a:extLst>
          </p:cNvPr>
          <p:cNvSpPr txBox="1"/>
          <p:nvPr/>
        </p:nvSpPr>
        <p:spPr>
          <a:xfrm>
            <a:off x="5951902" y="293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DD4EFD-F061-5141-A872-AF380EC0BE4B}"/>
              </a:ext>
            </a:extLst>
          </p:cNvPr>
          <p:cNvSpPr txBox="1"/>
          <p:nvPr/>
        </p:nvSpPr>
        <p:spPr>
          <a:xfrm>
            <a:off x="5923377" y="39007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35121C-842E-2D44-8D3F-4A9C1BE3D3D9}"/>
              </a:ext>
            </a:extLst>
          </p:cNvPr>
          <p:cNvSpPr txBox="1"/>
          <p:nvPr/>
        </p:nvSpPr>
        <p:spPr>
          <a:xfrm>
            <a:off x="5951901" y="4845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B63D8F-9AA9-AA4A-8E4D-7EB2D8F08E89}"/>
              </a:ext>
            </a:extLst>
          </p:cNvPr>
          <p:cNvSpPr txBox="1"/>
          <p:nvPr/>
        </p:nvSpPr>
        <p:spPr>
          <a:xfrm>
            <a:off x="5923377" y="58244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06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199419"/>
              </p:ext>
            </p:extLst>
          </p:nvPr>
        </p:nvGraphicFramePr>
        <p:xfrm>
          <a:off x="799326" y="1015012"/>
          <a:ext cx="4781080" cy="346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1625400" progId="Equation.DSMT4">
                  <p:embed/>
                </p:oleObj>
              </mc:Choice>
              <mc:Fallback>
                <p:oleObj name="Equation" r:id="rId2" imgW="2145960" imgH="1625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26" y="1015012"/>
                        <a:ext cx="4781080" cy="346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23017" y="2988608"/>
            <a:ext cx="1143000" cy="457200"/>
            <a:chOff x="3888" y="1968"/>
            <a:chExt cx="720" cy="288"/>
          </a:xfrm>
        </p:grpSpPr>
        <p:graphicFrame>
          <p:nvGraphicFramePr>
            <p:cNvPr id="5" name="对象 24576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4518585"/>
                </p:ext>
              </p:extLst>
            </p:nvPr>
          </p:nvGraphicFramePr>
          <p:xfrm>
            <a:off x="3918" y="1997"/>
            <a:ext cx="66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5000" imgH="215640" progId="Equation.DSMT4">
                    <p:embed/>
                  </p:oleObj>
                </mc:Choice>
                <mc:Fallback>
                  <p:oleObj name="Equation" r:id="rId4" imgW="495000" imgH="215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1997"/>
                          <a:ext cx="66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圆角矩形标注 245765"/>
            <p:cNvSpPr>
              <a:spLocks noChangeArrowheads="1"/>
            </p:cNvSpPr>
            <p:nvPr/>
          </p:nvSpPr>
          <p:spPr bwMode="auto">
            <a:xfrm>
              <a:off x="3888" y="1968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123017" y="1998008"/>
            <a:ext cx="1143000" cy="457200"/>
            <a:chOff x="3888" y="1440"/>
            <a:chExt cx="720" cy="288"/>
          </a:xfrm>
        </p:grpSpPr>
        <p:graphicFrame>
          <p:nvGraphicFramePr>
            <p:cNvPr id="8" name="对象 24576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8001716"/>
                </p:ext>
              </p:extLst>
            </p:nvPr>
          </p:nvGraphicFramePr>
          <p:xfrm>
            <a:off x="3888" y="1475"/>
            <a:ext cx="67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15640" progId="Equation.DSMT4">
                    <p:embed/>
                  </p:oleObj>
                </mc:Choice>
                <mc:Fallback>
                  <p:oleObj name="Equation" r:id="rId6" imgW="457200" imgH="215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75"/>
                          <a:ext cx="67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圆角矩形标注 245768"/>
            <p:cNvSpPr>
              <a:spLocks noChangeArrowheads="1"/>
            </p:cNvSpPr>
            <p:nvPr/>
          </p:nvSpPr>
          <p:spPr bwMode="auto">
            <a:xfrm>
              <a:off x="3888" y="1440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1543" y="4112237"/>
            <a:ext cx="1501747" cy="507553"/>
            <a:chOff x="799326" y="4476429"/>
            <a:chExt cx="1501747" cy="507553"/>
          </a:xfrm>
        </p:grpSpPr>
        <p:sp>
          <p:nvSpPr>
            <p:cNvPr id="2" name="TextBox 1"/>
            <p:cNvSpPr txBox="1"/>
            <p:nvPr/>
          </p:nvSpPr>
          <p:spPr>
            <a:xfrm>
              <a:off x="799326" y="4476429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当       时</a:t>
              </a:r>
            </a:p>
          </p:txBody>
        </p:sp>
        <p:graphicFrame>
          <p:nvGraphicFramePr>
            <p:cNvPr id="10" name="对象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7076960"/>
                </p:ext>
              </p:extLst>
            </p:nvPr>
          </p:nvGraphicFramePr>
          <p:xfrm>
            <a:off x="1239835" y="4531772"/>
            <a:ext cx="1061238" cy="452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190440" progId="Equation.DSMT4">
                    <p:embed/>
                  </p:oleObj>
                </mc:Choice>
                <mc:Fallback>
                  <p:oleObj name="Equation" r:id="rId8" imgW="558720" imgH="1904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835" y="4531772"/>
                          <a:ext cx="1061238" cy="452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862547"/>
              </p:ext>
            </p:extLst>
          </p:nvPr>
        </p:nvGraphicFramePr>
        <p:xfrm>
          <a:off x="1771652" y="4573002"/>
          <a:ext cx="5642169" cy="72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280" imgH="241200" progId="Equation.DSMT4">
                  <p:embed/>
                </p:oleObj>
              </mc:Choice>
              <mc:Fallback>
                <p:oleObj name="Equation" r:id="rId10" imgW="24382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2" y="4573002"/>
                        <a:ext cx="5642169" cy="720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45771"/>
          <p:cNvSpPr txBox="1">
            <a:spLocks noChangeArrowheads="1"/>
          </p:cNvSpPr>
          <p:nvPr/>
        </p:nvSpPr>
        <p:spPr bwMode="auto">
          <a:xfrm>
            <a:off x="636615" y="5463905"/>
            <a:ext cx="120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latin typeface="+mn-ea"/>
                <a:ea typeface="+mn-ea"/>
              </a:rPr>
              <a:t>同理</a:t>
            </a:r>
          </a:p>
        </p:txBody>
      </p:sp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660665"/>
              </p:ext>
            </p:extLst>
          </p:nvPr>
        </p:nvGraphicFramePr>
        <p:xfrm>
          <a:off x="1648917" y="5450089"/>
          <a:ext cx="616222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25680" imgH="241200" progId="Equation.DSMT4">
                  <p:embed/>
                </p:oleObj>
              </mc:Choice>
              <mc:Fallback>
                <p:oleObj name="Equation" r:id="rId12" imgW="242568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917" y="5450089"/>
                        <a:ext cx="616222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342217" y="2226608"/>
            <a:ext cx="1344613" cy="762000"/>
            <a:chOff x="4752" y="1584"/>
            <a:chExt cx="662" cy="480"/>
          </a:xfrm>
        </p:grpSpPr>
        <p:grpSp>
          <p:nvGrpSpPr>
            <p:cNvPr id="15" name="组合 245774"/>
            <p:cNvGrpSpPr>
              <a:grpSpLocks/>
            </p:cNvGrpSpPr>
            <p:nvPr/>
          </p:nvGrpSpPr>
          <p:grpSpPr bwMode="auto">
            <a:xfrm>
              <a:off x="4752" y="1584"/>
              <a:ext cx="144" cy="480"/>
              <a:chOff x="4752" y="1584"/>
              <a:chExt cx="144" cy="480"/>
            </a:xfrm>
          </p:grpSpPr>
          <p:sp>
            <p:nvSpPr>
              <p:cNvPr id="17" name="直接连接符 245775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直接连接符 245776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文本框 245777"/>
            <p:cNvSpPr txBox="1">
              <a:spLocks noChangeArrowheads="1"/>
            </p:cNvSpPr>
            <p:nvPr/>
          </p:nvSpPr>
          <p:spPr bwMode="auto">
            <a:xfrm>
              <a:off x="4848" y="163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FF0000"/>
                  </a:solidFill>
                </a:rPr>
                <a:t>相同</a:t>
              </a:r>
            </a:p>
          </p:txBody>
        </p:sp>
      </p:grp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3718798" y="3446344"/>
            <a:ext cx="1600200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16ACD7A-73CC-6646-9C01-A40FE3E7D8E5}"/>
              </a:ext>
            </a:extLst>
          </p:cNvPr>
          <p:cNvSpPr txBox="1"/>
          <p:nvPr/>
        </p:nvSpPr>
        <p:spPr>
          <a:xfrm>
            <a:off x="3967058" y="4613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1985C-C1C9-C64A-993C-7668E6F9D89A}"/>
              </a:ext>
            </a:extLst>
          </p:cNvPr>
          <p:cNvSpPr txBox="1"/>
          <p:nvPr/>
        </p:nvSpPr>
        <p:spPr>
          <a:xfrm>
            <a:off x="4100293" y="54433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1348F2-413F-E04E-BA46-DD201220C90C}"/>
              </a:ext>
            </a:extLst>
          </p:cNvPr>
          <p:cNvSpPr txBox="1"/>
          <p:nvPr/>
        </p:nvSpPr>
        <p:spPr>
          <a:xfrm>
            <a:off x="4237585" y="19376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217B41-8661-004B-AEA9-1A84E2AF2163}"/>
              </a:ext>
            </a:extLst>
          </p:cNvPr>
          <p:cNvSpPr txBox="1"/>
          <p:nvPr/>
        </p:nvSpPr>
        <p:spPr>
          <a:xfrm>
            <a:off x="4237585" y="9791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1AF752-1E10-1243-8D4C-B31421C29220}"/>
              </a:ext>
            </a:extLst>
          </p:cNvPr>
          <p:cNvSpPr txBox="1"/>
          <p:nvPr/>
        </p:nvSpPr>
        <p:spPr>
          <a:xfrm>
            <a:off x="4213279" y="38694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F0092E-E3E1-FD4A-8FDA-88B57C96F038}"/>
              </a:ext>
            </a:extLst>
          </p:cNvPr>
          <p:cNvSpPr txBox="1"/>
          <p:nvPr/>
        </p:nvSpPr>
        <p:spPr>
          <a:xfrm>
            <a:off x="1779791" y="24337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4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9D9E46A5-A47B-BDA2-0724-74374651286E}"/>
              </a:ext>
            </a:extLst>
          </p:cNvPr>
          <p:cNvGrpSpPr/>
          <p:nvPr/>
        </p:nvGrpSpPr>
        <p:grpSpPr>
          <a:xfrm>
            <a:off x="1746406" y="2100465"/>
            <a:ext cx="2471931" cy="2059553"/>
            <a:chOff x="1746406" y="2100465"/>
            <a:chExt cx="2471931" cy="205955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810214E-E4DA-5F44-A3BA-8ADA6275839E}"/>
                </a:ext>
              </a:extLst>
            </p:cNvPr>
            <p:cNvGrpSpPr/>
            <p:nvPr/>
          </p:nvGrpSpPr>
          <p:grpSpPr>
            <a:xfrm>
              <a:off x="1746406" y="2100465"/>
              <a:ext cx="2471931" cy="2059553"/>
              <a:chOff x="1746406" y="2100465"/>
              <a:chExt cx="2471931" cy="2059553"/>
            </a:xfrm>
          </p:grpSpPr>
          <p:graphicFrame>
            <p:nvGraphicFramePr>
              <p:cNvPr id="4" name="对象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2813357"/>
                  </p:ext>
                </p:extLst>
              </p:nvPr>
            </p:nvGraphicFramePr>
            <p:xfrm>
              <a:off x="1746406" y="2149040"/>
              <a:ext cx="2413611" cy="2010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333440" imgH="1168200" progId="Equation.DSMT4">
                      <p:embed/>
                    </p:oleObj>
                  </mc:Choice>
                  <mc:Fallback>
                    <p:oleObj name="Equation" r:id="rId2" imgW="1333440" imgH="1168200" progId="Equation.DSMT4">
                      <p:embed/>
                      <p:pic>
                        <p:nvPicPr>
                          <p:cNvPr id="0" name="对象 2467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406" y="2149040"/>
                            <a:ext cx="2413611" cy="20109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1ACFAB-159C-DC44-B579-0C57C37779B3}"/>
                  </a:ext>
                </a:extLst>
              </p:cNvPr>
              <p:cNvSpPr txBox="1"/>
              <p:nvPr/>
            </p:nvSpPr>
            <p:spPr>
              <a:xfrm>
                <a:off x="1930369" y="2507278"/>
                <a:ext cx="2287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……………………</a:t>
                </a:r>
                <a:endParaRPr kumimoji="1"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F171065-7038-9B4B-BF88-9EBA9FAF9499}"/>
                  </a:ext>
                </a:extLst>
              </p:cNvPr>
              <p:cNvSpPr txBox="1"/>
              <p:nvPr/>
            </p:nvSpPr>
            <p:spPr>
              <a:xfrm>
                <a:off x="3016018" y="210046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4CF1DB9-EEA5-FD46-90F4-236CC23BDAEA}"/>
                  </a:ext>
                </a:extLst>
              </p:cNvPr>
              <p:cNvSpPr txBox="1"/>
              <p:nvPr/>
            </p:nvSpPr>
            <p:spPr>
              <a:xfrm>
                <a:off x="3074353" y="28855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9A7011-055E-EB40-8F7A-F651AFFDAA1D}"/>
                  </a:ext>
                </a:extLst>
              </p:cNvPr>
              <p:cNvSpPr txBox="1"/>
              <p:nvPr/>
            </p:nvSpPr>
            <p:spPr>
              <a:xfrm>
                <a:off x="3028419" y="36837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51E8056-9967-1746-C775-075A1ACD931F}"/>
                </a:ext>
              </a:extLst>
            </p:cNvPr>
            <p:cNvSpPr txBox="1"/>
            <p:nvPr/>
          </p:nvSpPr>
          <p:spPr>
            <a:xfrm>
              <a:off x="1911808" y="3292361"/>
              <a:ext cx="2287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……………………</a:t>
              </a:r>
              <a:endParaRPr kumimoji="1"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301451" y="1208210"/>
            <a:ext cx="100012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性质</a:t>
            </a:r>
            <a:r>
              <a:rPr lang="en-US" altLang="zh-CN" sz="2400" b="1" noProof="1">
                <a:solidFill>
                  <a:schemeClr val="accent1"/>
                </a:solidFill>
                <a:latin typeface="+mn-ea"/>
                <a:ea typeface="+mn-ea"/>
                <a:cs typeface="+mn-ea"/>
              </a:rPr>
              <a:t>4</a:t>
            </a:r>
            <a:r>
              <a:rPr lang="en-US" altLang="zh-CN" sz="2400" b="1" noProof="1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2400" b="1" noProof="1">
                <a:latin typeface="+mn-ea"/>
                <a:ea typeface="+mn-ea"/>
                <a:cs typeface="+mn-ea"/>
              </a:rPr>
              <a:t>　行列式的某一行（列）中所有元素的公因子可以提到</a:t>
            </a:r>
            <a:endParaRPr lang="en-US" altLang="zh-CN" sz="2400" b="1" noProof="1">
              <a:latin typeface="+mn-ea"/>
              <a:ea typeface="+mn-ea"/>
              <a:cs typeface="+mn-ea"/>
            </a:endParaRPr>
          </a:p>
          <a:p>
            <a:r>
              <a:rPr lang="zh-CN" altLang="en-US" sz="2400" b="1" noProof="1">
                <a:latin typeface="+mn-ea"/>
                <a:ea typeface="+mn-ea"/>
                <a:cs typeface="+mn-ea"/>
              </a:rPr>
              <a:t>行列式符号的外面．</a:t>
            </a:r>
            <a:endParaRPr lang="zh-CN" altLang="en-US" sz="2400" b="1" noProof="1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0579" y="4614425"/>
            <a:ext cx="9284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　行列式中如果有一行（列）元素全为</a:t>
            </a:r>
            <a:r>
              <a:rPr lang="en-US" altLang="zh-CN" sz="2400" b="1" dirty="0">
                <a:latin typeface="+mn-ea"/>
                <a:ea typeface="+mn-ea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，则此行列式为零．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0580" y="5305527"/>
            <a:ext cx="10889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　行列式中如果有两行（列）元素成比例，则此行列式为零．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E097F32-A89B-02BB-0993-C9FB0B6D63F2}"/>
              </a:ext>
            </a:extLst>
          </p:cNvPr>
          <p:cNvGrpSpPr/>
          <p:nvPr/>
        </p:nvGrpSpPr>
        <p:grpSpPr>
          <a:xfrm>
            <a:off x="4236898" y="2149040"/>
            <a:ext cx="2391508" cy="2101413"/>
            <a:chOff x="4236898" y="2149040"/>
            <a:chExt cx="2391508" cy="210141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708825A-6476-5C41-91C7-5FDB120D424F}"/>
                </a:ext>
              </a:extLst>
            </p:cNvPr>
            <p:cNvGrpSpPr/>
            <p:nvPr/>
          </p:nvGrpSpPr>
          <p:grpSpPr>
            <a:xfrm>
              <a:off x="4236898" y="2149040"/>
              <a:ext cx="2314627" cy="2101413"/>
              <a:chOff x="4236898" y="2149040"/>
              <a:chExt cx="2314627" cy="2101413"/>
            </a:xfrm>
          </p:grpSpPr>
          <p:graphicFrame>
            <p:nvGraphicFramePr>
              <p:cNvPr id="5" name="对象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6191283"/>
                  </p:ext>
                </p:extLst>
              </p:nvPr>
            </p:nvGraphicFramePr>
            <p:xfrm>
              <a:off x="4236898" y="2179185"/>
              <a:ext cx="2314627" cy="2071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422360" imgH="1168200" progId="Equation.DSMT4">
                      <p:embed/>
                    </p:oleObj>
                  </mc:Choice>
                  <mc:Fallback>
                    <p:oleObj name="Equation" r:id="rId4" imgW="1422360" imgH="1168200" progId="Equation.DSMT4">
                      <p:embed/>
                      <p:pic>
                        <p:nvPicPr>
                          <p:cNvPr id="0" name="对象 24678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6898" y="2179185"/>
                            <a:ext cx="2314627" cy="2071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314E819-EC4C-D943-85E6-FC181D851FF0}"/>
                  </a:ext>
                </a:extLst>
              </p:cNvPr>
              <p:cNvSpPr txBox="1"/>
              <p:nvPr/>
            </p:nvSpPr>
            <p:spPr>
              <a:xfrm>
                <a:off x="5637340" y="214904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3C42356-0C9F-F74C-BD6B-DD4A96A7DA74}"/>
                  </a:ext>
                </a:extLst>
              </p:cNvPr>
              <p:cNvSpPr txBox="1"/>
              <p:nvPr/>
            </p:nvSpPr>
            <p:spPr>
              <a:xfrm>
                <a:off x="5637340" y="295748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07AD5AA-A2D2-8E44-BBD5-2153F62F5145}"/>
                  </a:ext>
                </a:extLst>
              </p:cNvPr>
              <p:cNvSpPr txBox="1"/>
              <p:nvPr/>
            </p:nvSpPr>
            <p:spPr>
              <a:xfrm>
                <a:off x="5637340" y="376283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AF4447F-65FD-5F91-4EAD-4CC058A0C204}"/>
                </a:ext>
              </a:extLst>
            </p:cNvPr>
            <p:cNvSpPr txBox="1"/>
            <p:nvPr/>
          </p:nvSpPr>
          <p:spPr>
            <a:xfrm>
              <a:off x="4710896" y="3346519"/>
              <a:ext cx="191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…………………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3600788-1B21-9080-B253-0C9FA0CF8DF2}"/>
                </a:ext>
              </a:extLst>
            </p:cNvPr>
            <p:cNvSpPr txBox="1"/>
            <p:nvPr/>
          </p:nvSpPr>
          <p:spPr>
            <a:xfrm>
              <a:off x="4634015" y="2543381"/>
              <a:ext cx="191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…………………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0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7809"/>
          <p:cNvSpPr>
            <a:spLocks noChangeArrowheads="1"/>
          </p:cNvSpPr>
          <p:nvPr/>
        </p:nvSpPr>
        <p:spPr bwMode="auto">
          <a:xfrm>
            <a:off x="532563" y="1097223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>
                <a:latin typeface="+mn-ea"/>
                <a:ea typeface="+mn-ea"/>
              </a:rPr>
              <a:t>　若行列式的某一列（行）的元素都是两数之和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文本框 247811"/>
          <p:cNvSpPr txBox="1">
            <a:spLocks noChangeArrowheads="1"/>
          </p:cNvSpPr>
          <p:nvPr/>
        </p:nvSpPr>
        <p:spPr bwMode="auto">
          <a:xfrm>
            <a:off x="589086" y="3554883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则</a:t>
            </a:r>
            <a:r>
              <a:rPr lang="en-US" altLang="zh-CN" sz="2800" b="1" i="1" dirty="0"/>
              <a:t>D</a:t>
            </a:r>
            <a:r>
              <a:rPr lang="zh-CN" altLang="en-US" sz="2800" b="1" dirty="0"/>
              <a:t>等于下列两个行列式之和：</a:t>
            </a:r>
          </a:p>
        </p:txBody>
      </p:sp>
      <p:sp>
        <p:nvSpPr>
          <p:cNvPr id="7" name="文本框 247813"/>
          <p:cNvSpPr txBox="1">
            <a:spLocks noChangeArrowheads="1"/>
          </p:cNvSpPr>
          <p:nvPr/>
        </p:nvSpPr>
        <p:spPr bwMode="auto">
          <a:xfrm>
            <a:off x="589086" y="2107083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例如</a:t>
            </a:r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5F14243-A798-C344-83D0-FF3BDCB0FEF6}"/>
              </a:ext>
            </a:extLst>
          </p:cNvPr>
          <p:cNvGrpSpPr/>
          <p:nvPr/>
        </p:nvGrpSpPr>
        <p:grpSpPr>
          <a:xfrm>
            <a:off x="1122486" y="4144334"/>
            <a:ext cx="6572878" cy="2491206"/>
            <a:chOff x="1122486" y="4144334"/>
            <a:chExt cx="6572878" cy="2491206"/>
          </a:xfrm>
        </p:grpSpPr>
        <p:graphicFrame>
          <p:nvGraphicFramePr>
            <p:cNvPr id="6" name="对象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79919555"/>
                </p:ext>
              </p:extLst>
            </p:nvPr>
          </p:nvGraphicFramePr>
          <p:xfrm>
            <a:off x="1122486" y="4144334"/>
            <a:ext cx="6572878" cy="2491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7760" imgH="939600" progId="Equation.DSMT4">
                    <p:embed/>
                  </p:oleObj>
                </mc:Choice>
                <mc:Fallback>
                  <p:oleObj name="Equation" r:id="rId2" imgW="304776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486" y="4144334"/>
                          <a:ext cx="6572878" cy="2491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6ED91DA-0EDB-1745-A93A-262F847B2DD6}"/>
                </a:ext>
              </a:extLst>
            </p:cNvPr>
            <p:cNvSpPr txBox="1"/>
            <p:nvPr/>
          </p:nvSpPr>
          <p:spPr>
            <a:xfrm>
              <a:off x="2439449" y="4227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39AB24-F821-A741-A588-8B4F6C2CA8DC}"/>
                </a:ext>
              </a:extLst>
            </p:cNvPr>
            <p:cNvSpPr txBox="1"/>
            <p:nvPr/>
          </p:nvSpPr>
          <p:spPr>
            <a:xfrm>
              <a:off x="3640930" y="42128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691918-F000-E642-83E5-CDB1F162E223}"/>
                </a:ext>
              </a:extLst>
            </p:cNvPr>
            <p:cNvSpPr txBox="1"/>
            <p:nvPr/>
          </p:nvSpPr>
          <p:spPr>
            <a:xfrm>
              <a:off x="5506505" y="42128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98E8347-566E-A347-A3C2-BBF834C974FB}"/>
                </a:ext>
              </a:extLst>
            </p:cNvPr>
            <p:cNvSpPr txBox="1"/>
            <p:nvPr/>
          </p:nvSpPr>
          <p:spPr>
            <a:xfrm>
              <a:off x="6723815" y="42111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8368304-AD2C-1547-A9CF-7AAF0999B0A6}"/>
                </a:ext>
              </a:extLst>
            </p:cNvPr>
            <p:cNvSpPr txBox="1"/>
            <p:nvPr/>
          </p:nvSpPr>
          <p:spPr>
            <a:xfrm>
              <a:off x="2415183" y="4812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C2D15-E921-4048-9621-D47E9CBC0358}"/>
                </a:ext>
              </a:extLst>
            </p:cNvPr>
            <p:cNvSpPr txBox="1"/>
            <p:nvPr/>
          </p:nvSpPr>
          <p:spPr>
            <a:xfrm>
              <a:off x="3633984" y="48203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279C99-F000-1F41-8F08-0ABBE5321460}"/>
                </a:ext>
              </a:extLst>
            </p:cNvPr>
            <p:cNvSpPr txBox="1"/>
            <p:nvPr/>
          </p:nvSpPr>
          <p:spPr>
            <a:xfrm>
              <a:off x="5506505" y="48022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F71010-E182-FE4E-A3AE-413D64BED01C}"/>
                </a:ext>
              </a:extLst>
            </p:cNvPr>
            <p:cNvSpPr txBox="1"/>
            <p:nvPr/>
          </p:nvSpPr>
          <p:spPr>
            <a:xfrm>
              <a:off x="6740087" y="48203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F9CA30E-B2A2-1D40-9A5D-2E8B649E73BF}"/>
                </a:ext>
              </a:extLst>
            </p:cNvPr>
            <p:cNvSpPr txBox="1"/>
            <p:nvPr/>
          </p:nvSpPr>
          <p:spPr>
            <a:xfrm>
              <a:off x="2391095" y="60595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9DF5AFA-474D-4E42-ADD5-39498F3D77C8}"/>
                </a:ext>
              </a:extLst>
            </p:cNvPr>
            <p:cNvSpPr txBox="1"/>
            <p:nvPr/>
          </p:nvSpPr>
          <p:spPr>
            <a:xfrm>
              <a:off x="3648391" y="60595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BBA200-F945-A142-87D9-A92EA9418D26}"/>
                </a:ext>
              </a:extLst>
            </p:cNvPr>
            <p:cNvSpPr txBox="1"/>
            <p:nvPr/>
          </p:nvSpPr>
          <p:spPr>
            <a:xfrm>
              <a:off x="5495140" y="60595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BED04EB-049C-D54A-88C1-78AF932EEF7A}"/>
                </a:ext>
              </a:extLst>
            </p:cNvPr>
            <p:cNvSpPr txBox="1"/>
            <p:nvPr/>
          </p:nvSpPr>
          <p:spPr>
            <a:xfrm>
              <a:off x="6723815" y="60261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8A4A4C5-5C31-954C-A01C-F70C1F07F0E6}"/>
                </a:ext>
              </a:extLst>
            </p:cNvPr>
            <p:cNvSpPr txBox="1"/>
            <p:nvPr/>
          </p:nvSpPr>
          <p:spPr>
            <a:xfrm rot="5400000">
              <a:off x="1828215" y="5540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187CFAD-95BC-9F49-B103-B83F99D7BB95}"/>
                </a:ext>
              </a:extLst>
            </p:cNvPr>
            <p:cNvSpPr txBox="1"/>
            <p:nvPr/>
          </p:nvSpPr>
          <p:spPr>
            <a:xfrm rot="5400000">
              <a:off x="3066057" y="5540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C3815F-4757-D749-9BAE-A31805EDC71D}"/>
                </a:ext>
              </a:extLst>
            </p:cNvPr>
            <p:cNvSpPr txBox="1"/>
            <p:nvPr/>
          </p:nvSpPr>
          <p:spPr>
            <a:xfrm rot="5400000">
              <a:off x="4119233" y="5540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8FB7C96-EF11-9A40-B25E-A002F49C8076}"/>
                </a:ext>
              </a:extLst>
            </p:cNvPr>
            <p:cNvSpPr txBox="1"/>
            <p:nvPr/>
          </p:nvSpPr>
          <p:spPr>
            <a:xfrm rot="5400000">
              <a:off x="4987743" y="5540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4375E8-938C-9441-8278-83128F3B32AF}"/>
                </a:ext>
              </a:extLst>
            </p:cNvPr>
            <p:cNvSpPr txBox="1"/>
            <p:nvPr/>
          </p:nvSpPr>
          <p:spPr>
            <a:xfrm rot="5400000">
              <a:off x="6202837" y="55352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FC537A-C095-F346-990D-170E1DDF32E3}"/>
                </a:ext>
              </a:extLst>
            </p:cNvPr>
            <p:cNvSpPr txBox="1"/>
            <p:nvPr/>
          </p:nvSpPr>
          <p:spPr>
            <a:xfrm rot="5400000">
              <a:off x="7212239" y="55418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59F3953-4A26-E847-8BB7-F46369749B75}"/>
              </a:ext>
            </a:extLst>
          </p:cNvPr>
          <p:cNvGrpSpPr/>
          <p:nvPr/>
        </p:nvGrpSpPr>
        <p:grpSpPr>
          <a:xfrm>
            <a:off x="2243713" y="1668947"/>
            <a:ext cx="4273899" cy="1885936"/>
            <a:chOff x="2243713" y="1668947"/>
            <a:chExt cx="4273899" cy="1885936"/>
          </a:xfrm>
        </p:grpSpPr>
        <p:graphicFrame>
          <p:nvGraphicFramePr>
            <p:cNvPr id="4" name="对象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4343120"/>
                </p:ext>
              </p:extLst>
            </p:nvPr>
          </p:nvGraphicFramePr>
          <p:xfrm>
            <a:off x="2243713" y="1681633"/>
            <a:ext cx="4273899" cy="187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63480" imgH="939600" progId="Equation.DSMT4">
                    <p:embed/>
                  </p:oleObj>
                </mc:Choice>
                <mc:Fallback>
                  <p:oleObj name="Equation" r:id="rId4" imgW="246348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713" y="1681633"/>
                          <a:ext cx="4273899" cy="187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7778A4D-97C6-FF44-854D-6B2B29F8201F}"/>
                </a:ext>
              </a:extLst>
            </p:cNvPr>
            <p:cNvSpPr txBox="1"/>
            <p:nvPr/>
          </p:nvSpPr>
          <p:spPr>
            <a:xfrm>
              <a:off x="3855816" y="168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9FAAC7-3381-F947-B08E-7E9D2673BD4D}"/>
                </a:ext>
              </a:extLst>
            </p:cNvPr>
            <p:cNvSpPr txBox="1"/>
            <p:nvPr/>
          </p:nvSpPr>
          <p:spPr>
            <a:xfrm>
              <a:off x="5570751" y="16689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3FB7E3-0E45-254A-97C9-CA5276E59B19}"/>
                </a:ext>
              </a:extLst>
            </p:cNvPr>
            <p:cNvSpPr txBox="1"/>
            <p:nvPr/>
          </p:nvSpPr>
          <p:spPr>
            <a:xfrm>
              <a:off x="3841733" y="2114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A588E7-0E88-D748-A726-62816A78484E}"/>
                </a:ext>
              </a:extLst>
            </p:cNvPr>
            <p:cNvSpPr txBox="1"/>
            <p:nvPr/>
          </p:nvSpPr>
          <p:spPr>
            <a:xfrm>
              <a:off x="5570751" y="21389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A043C2-A179-554B-A5AF-17D7457FEE94}"/>
                </a:ext>
              </a:extLst>
            </p:cNvPr>
            <p:cNvSpPr txBox="1"/>
            <p:nvPr/>
          </p:nvSpPr>
          <p:spPr>
            <a:xfrm>
              <a:off x="3848679" y="30357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96DBBB-9127-3548-A4AB-4E722C64F7C5}"/>
                </a:ext>
              </a:extLst>
            </p:cNvPr>
            <p:cNvSpPr txBox="1"/>
            <p:nvPr/>
          </p:nvSpPr>
          <p:spPr>
            <a:xfrm>
              <a:off x="5570751" y="30438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2C50F5-3693-E140-83E4-F45C9594F2D4}"/>
                </a:ext>
              </a:extLst>
            </p:cNvPr>
            <p:cNvSpPr txBox="1"/>
            <p:nvPr/>
          </p:nvSpPr>
          <p:spPr>
            <a:xfrm rot="5400000">
              <a:off x="2807598" y="26183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1E0A025-D0E6-BC4D-80F5-763D36FBA88F}"/>
                </a:ext>
              </a:extLst>
            </p:cNvPr>
            <p:cNvSpPr txBox="1"/>
            <p:nvPr/>
          </p:nvSpPr>
          <p:spPr>
            <a:xfrm rot="5400000">
              <a:off x="3394566" y="26166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A1FB214-7DCC-1842-8B06-84EC41740D0E}"/>
                </a:ext>
              </a:extLst>
            </p:cNvPr>
            <p:cNvSpPr txBox="1"/>
            <p:nvPr/>
          </p:nvSpPr>
          <p:spPr>
            <a:xfrm rot="5400000">
              <a:off x="4671348" y="26166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BD57D07-1970-254D-AEF0-B0DA59E3634C}"/>
                </a:ext>
              </a:extLst>
            </p:cNvPr>
            <p:cNvSpPr txBox="1"/>
            <p:nvPr/>
          </p:nvSpPr>
          <p:spPr>
            <a:xfrm rot="5400000">
              <a:off x="6052659" y="26049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47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8833"/>
          <p:cNvSpPr>
            <a:spLocks noChangeArrowheads="1"/>
          </p:cNvSpPr>
          <p:nvPr/>
        </p:nvSpPr>
        <p:spPr bwMode="auto">
          <a:xfrm>
            <a:off x="747951" y="94806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性质６</a:t>
            </a:r>
            <a:r>
              <a:rPr lang="zh-CN" altLang="en-US" sz="2400" b="1" dirty="0">
                <a:latin typeface="+mn-ea"/>
                <a:ea typeface="+mn-ea"/>
              </a:rPr>
              <a:t>　把行列式的某一列（行）的各元素乘以同一数然后加到另一列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行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对应的元素上去，行列式不变．</a:t>
            </a:r>
          </a:p>
        </p:txBody>
      </p:sp>
      <p:sp>
        <p:nvSpPr>
          <p:cNvPr id="6" name="左箭头标注 5"/>
          <p:cNvSpPr>
            <a:spLocks noChangeArrowheads="1"/>
          </p:cNvSpPr>
          <p:nvPr/>
        </p:nvSpPr>
        <p:spPr bwMode="auto">
          <a:xfrm>
            <a:off x="4574278" y="1693165"/>
            <a:ext cx="1189473" cy="2286000"/>
          </a:xfrm>
          <a:prstGeom prst="leftArrowCallout">
            <a:avLst>
              <a:gd name="adj1" fmla="val 22037"/>
              <a:gd name="adj2" fmla="val 19753"/>
              <a:gd name="adj3" fmla="val 20250"/>
              <a:gd name="adj4" fmla="val 4375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94051" y="1769364"/>
            <a:ext cx="480227" cy="230021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48476"/>
              </p:ext>
            </p:extLst>
          </p:nvPr>
        </p:nvGraphicFramePr>
        <p:xfrm>
          <a:off x="4778874" y="2677415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492" imgH="317225" progId="Equation.3">
                  <p:embed/>
                </p:oleObj>
              </mc:Choice>
              <mc:Fallback>
                <p:oleObj r:id="rId2" imgW="469492" imgH="317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874" y="2677415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248839"/>
          <p:cNvSpPr txBox="1">
            <a:spLocks noChangeArrowheads="1"/>
          </p:cNvSpPr>
          <p:nvPr/>
        </p:nvSpPr>
        <p:spPr bwMode="auto">
          <a:xfrm>
            <a:off x="938904" y="231705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ea typeface="黑体" pitchFamily="49" charset="-122"/>
              </a:rPr>
              <a:t>例如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67CC82-F615-D741-82C4-4F7B8FCCB622}"/>
              </a:ext>
            </a:extLst>
          </p:cNvPr>
          <p:cNvGrpSpPr/>
          <p:nvPr/>
        </p:nvGrpSpPr>
        <p:grpSpPr>
          <a:xfrm>
            <a:off x="2976974" y="1784874"/>
            <a:ext cx="4031100" cy="2400264"/>
            <a:chOff x="2976974" y="1784874"/>
            <a:chExt cx="4031100" cy="2400264"/>
          </a:xfrm>
        </p:grpSpPr>
        <p:graphicFrame>
          <p:nvGraphicFramePr>
            <p:cNvPr id="4" name="对象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1322477"/>
                </p:ext>
              </p:extLst>
            </p:nvPr>
          </p:nvGraphicFramePr>
          <p:xfrm>
            <a:off x="2976974" y="1784874"/>
            <a:ext cx="4031100" cy="240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57400" imgH="939600" progId="Equation.DSMT4">
                    <p:embed/>
                  </p:oleObj>
                </mc:Choice>
                <mc:Fallback>
                  <p:oleObj name="Equation" r:id="rId4" imgW="2057400" imgH="93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974" y="1784874"/>
                          <a:ext cx="4031100" cy="2400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CBB6199-516A-4947-82E3-D47E5F58A570}"/>
                </a:ext>
              </a:extLst>
            </p:cNvPr>
            <p:cNvSpPr txBox="1"/>
            <p:nvPr/>
          </p:nvSpPr>
          <p:spPr>
            <a:xfrm rot="5400000">
              <a:off x="3115118" y="30600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4107C78-56EB-0047-BAAC-76800C12F799}"/>
                </a:ext>
              </a:extLst>
            </p:cNvPr>
            <p:cNvSpPr txBox="1"/>
            <p:nvPr/>
          </p:nvSpPr>
          <p:spPr>
            <a:xfrm rot="5400000">
              <a:off x="4135036" y="30376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CBC65C-FCDB-534C-8A1C-4213F9D8B0ED}"/>
                </a:ext>
              </a:extLst>
            </p:cNvPr>
            <p:cNvSpPr txBox="1"/>
            <p:nvPr/>
          </p:nvSpPr>
          <p:spPr>
            <a:xfrm rot="5400000">
              <a:off x="5313916" y="30365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5FEAF6A-DE60-CD4A-881A-510096490C9B}"/>
                </a:ext>
              </a:extLst>
            </p:cNvPr>
            <p:cNvSpPr txBox="1"/>
            <p:nvPr/>
          </p:nvSpPr>
          <p:spPr>
            <a:xfrm rot="5400000">
              <a:off x="6503389" y="30365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D79DF5-62F1-4144-93C5-9DFE0FE24A1A}"/>
              </a:ext>
            </a:extLst>
          </p:cNvPr>
          <p:cNvGrpSpPr/>
          <p:nvPr/>
        </p:nvGrpSpPr>
        <p:grpSpPr>
          <a:xfrm>
            <a:off x="1639335" y="4124917"/>
            <a:ext cx="6590265" cy="2481874"/>
            <a:chOff x="1639335" y="4124917"/>
            <a:chExt cx="6590265" cy="248187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0C57A14-DEB5-974E-A14B-E335AE54F4BC}"/>
                </a:ext>
              </a:extLst>
            </p:cNvPr>
            <p:cNvGrpSpPr/>
            <p:nvPr/>
          </p:nvGrpSpPr>
          <p:grpSpPr>
            <a:xfrm>
              <a:off x="1834254" y="4124917"/>
              <a:ext cx="6395346" cy="2481874"/>
              <a:chOff x="1834254" y="4124917"/>
              <a:chExt cx="6395346" cy="248187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对象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8321401"/>
                      </p:ext>
                    </p:extLst>
                  </p:nvPr>
                </p:nvGraphicFramePr>
                <p:xfrm>
                  <a:off x="1834254" y="4124917"/>
                  <a:ext cx="6395346" cy="24818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6" imgW="2971800" imgH="939600" progId="Equation.DSMT4">
                          <p:embed/>
                        </p:oleObj>
                      </mc:Choice>
                      <mc:Fallback>
                        <p:oleObj name="Equation" r:id="rId6" imgW="2971800" imgH="9396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34254" y="4124917"/>
                                <a:ext cx="6395346" cy="24818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" name="对象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68321401"/>
                      </p:ext>
                    </p:extLst>
                  </p:nvPr>
                </p:nvGraphicFramePr>
                <p:xfrm>
                  <a:off x="1834254" y="4124917"/>
                  <a:ext cx="6395346" cy="24818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5101" name="Equation" r:id="rId9" imgW="2971800" imgH="939600" progId="Equation.DSMT4">
                          <p:embed/>
                        </p:oleObj>
                      </mc:Choice>
                      <mc:Fallback>
                        <p:oleObj name="Equation" r:id="rId9" imgW="2971800" imgH="9396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34254" y="4124917"/>
                                <a:ext cx="6395346" cy="24818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E6A10C-E30C-0246-9EFA-0B8C16C42C9F}"/>
                  </a:ext>
                </a:extLst>
              </p:cNvPr>
              <p:cNvSpPr txBox="1"/>
              <p:nvPr/>
            </p:nvSpPr>
            <p:spPr>
              <a:xfrm rot="5400000">
                <a:off x="2915530" y="540011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FEF15D-01F1-4B4C-8A61-05E9FE00B60B}"/>
                  </a:ext>
                </a:extLst>
              </p:cNvPr>
              <p:cNvSpPr txBox="1"/>
              <p:nvPr/>
            </p:nvSpPr>
            <p:spPr>
              <a:xfrm rot="5400000">
                <a:off x="4571125" y="53962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FD79EF-B6B8-CA4C-8FEF-8E2E626A58D5}"/>
                  </a:ext>
                </a:extLst>
              </p:cNvPr>
              <p:cNvSpPr txBox="1"/>
              <p:nvPr/>
            </p:nvSpPr>
            <p:spPr>
              <a:xfrm rot="5400000">
                <a:off x="6388821" y="53962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7BA9B3-531E-4642-A592-CB74062E1E83}"/>
                  </a:ext>
                </a:extLst>
              </p:cNvPr>
              <p:cNvSpPr txBox="1"/>
              <p:nvPr/>
            </p:nvSpPr>
            <p:spPr>
              <a:xfrm rot="5400000">
                <a:off x="7690563" y="54313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8E3C20B-17C1-2249-BF0B-08C94903E6A3}"/>
                    </a:ext>
                  </a:extLst>
                </p:cNvPr>
                <p:cNvSpPr/>
                <p:nvPr/>
              </p:nvSpPr>
              <p:spPr>
                <a:xfrm>
                  <a:off x="1639335" y="5121168"/>
                  <a:ext cx="1146191" cy="5741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8E3C20B-17C1-2249-BF0B-08C94903E6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335" y="5121168"/>
                  <a:ext cx="1146191" cy="5741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497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350875" y="844659"/>
            <a:ext cx="480536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行列式的计算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1236" y="1554761"/>
            <a:ext cx="739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直接用定义</a:t>
            </a:r>
            <a:r>
              <a:rPr lang="zh-CN" altLang="en-US" sz="2400" dirty="0">
                <a:latin typeface="+mn-ea"/>
                <a:ea typeface="+mn-ea"/>
              </a:rPr>
              <a:t>（非零元素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很少</a:t>
            </a:r>
            <a:r>
              <a:rPr lang="zh-CN" altLang="en-US" sz="2400" dirty="0">
                <a:latin typeface="+mn-ea"/>
                <a:ea typeface="+mn-ea"/>
              </a:rPr>
              <a:t>时可用）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71236" y="2091336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化三角行列式法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2674" y="3765224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latin typeface="+mn-ea"/>
                <a:ea typeface="+mn-ea"/>
              </a:rPr>
              <a:t>(2) </a:t>
            </a:r>
            <a:r>
              <a:rPr lang="zh-CN" altLang="en-US" sz="2400" dirty="0">
                <a:latin typeface="+mn-ea"/>
                <a:ea typeface="+mn-ea"/>
              </a:rPr>
              <a:t>灵活性差，死板。</a:t>
            </a:r>
          </a:p>
        </p:txBody>
      </p:sp>
      <p:sp>
        <p:nvSpPr>
          <p:cNvPr id="8" name="Rectangle 10"/>
          <p:cNvSpPr/>
          <p:nvPr/>
        </p:nvSpPr>
        <p:spPr>
          <a:xfrm>
            <a:off x="642674" y="2726528"/>
            <a:ext cx="8092280" cy="1015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noProof="1">
                <a:latin typeface="+mn-ea"/>
                <a:ea typeface="+mn-ea"/>
              </a:rPr>
              <a:t>(1)</a:t>
            </a:r>
            <a:r>
              <a:rPr lang="zh-CN" altLang="en-US" sz="2400" b="1" noProof="1">
                <a:latin typeface="+mn-ea"/>
                <a:ea typeface="+mn-ea"/>
              </a:rPr>
              <a:t> 程序化明显，对阶数较低的数字行列式和一些较特殊的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zh-CN" sz="2400" b="1" noProof="1">
                <a:latin typeface="+mn-ea"/>
                <a:ea typeface="+mn-ea"/>
              </a:rPr>
              <a:t>      </a:t>
            </a:r>
            <a:r>
              <a:rPr lang="zh-CN" altLang="en-US" sz="2400" b="1" noProof="1">
                <a:latin typeface="+mn-ea"/>
                <a:ea typeface="+mn-ea"/>
              </a:rPr>
              <a:t>字母行列式适用。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9663" y="4222424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降阶法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59484"/>
              </p:ext>
            </p:extLst>
          </p:nvPr>
        </p:nvGraphicFramePr>
        <p:xfrm>
          <a:off x="1154861" y="5457499"/>
          <a:ext cx="11557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3149" imgH="419464" progId="Equation.3">
                  <p:embed/>
                </p:oleObj>
              </mc:Choice>
              <mc:Fallback>
                <p:oleObj r:id="rId2" imgW="1093149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1" y="5457499"/>
                        <a:ext cx="11557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61713"/>
              </p:ext>
            </p:extLst>
          </p:nvPr>
        </p:nvGraphicFramePr>
        <p:xfrm>
          <a:off x="2491223" y="5388684"/>
          <a:ext cx="129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3439" imgH="203553" progId="Equation.3">
                  <p:embed/>
                </p:oleObj>
              </mc:Choice>
              <mc:Fallback>
                <p:oleObj r:id="rId4" imgW="483439" imgH="2035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223" y="5388684"/>
                        <a:ext cx="129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38456"/>
              </p:ext>
            </p:extLst>
          </p:nvPr>
        </p:nvGraphicFramePr>
        <p:xfrm>
          <a:off x="3843074" y="5452701"/>
          <a:ext cx="1600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6337" imgH="152466" progId="Equation.3">
                  <p:embed/>
                </p:oleObj>
              </mc:Choice>
              <mc:Fallback>
                <p:oleObj r:id="rId6" imgW="546337" imgH="1524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074" y="5452701"/>
                        <a:ext cx="1600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172520"/>
              </p:ext>
            </p:extLst>
          </p:nvPr>
        </p:nvGraphicFramePr>
        <p:xfrm>
          <a:off x="5499725" y="5373076"/>
          <a:ext cx="685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7396" imgH="203731" progId="Equation.3">
                  <p:embed/>
                </p:oleObj>
              </mc:Choice>
              <mc:Fallback>
                <p:oleObj r:id="rId8" imgW="267396" imgH="2037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5" y="5373076"/>
                        <a:ext cx="685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71236" y="6006111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此法灵活多变，易于操作，是最常用的手法。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9663" y="4793482"/>
            <a:ext cx="874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利用性质，将某行</a:t>
            </a:r>
            <a:r>
              <a:rPr lang="zh-CN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列</a:t>
            </a:r>
            <a:r>
              <a:rPr lang="zh-CN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的元尽可能化为</a:t>
            </a:r>
            <a:r>
              <a:rPr lang="zh-CN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，然后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按行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列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展开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84BAB5D2-C8D7-D84F-8B44-FF8F5CCAC7A6}"/>
              </a:ext>
            </a:extLst>
          </p:cNvPr>
          <p:cNvSpPr/>
          <p:nvPr/>
        </p:nvSpPr>
        <p:spPr>
          <a:xfrm>
            <a:off x="6642996" y="4111875"/>
            <a:ext cx="2136459" cy="468523"/>
          </a:xfrm>
          <a:prstGeom prst="wedgeRoundRectCallout">
            <a:avLst>
              <a:gd name="adj1" fmla="val -17769"/>
              <a:gd name="adj2" fmla="val 9234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拉普拉斯展开法则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7" grpId="0" build="p"/>
      <p:bldP spid="8" grpId="0" build="p"/>
      <p:bldP spid="9" grpId="0"/>
      <p:bldP spid="14" grpId="0" build="p"/>
      <p:bldP spid="15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8809" y="1842825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63155"/>
              </p:ext>
            </p:extLst>
          </p:nvPr>
        </p:nvGraphicFramePr>
        <p:xfrm>
          <a:off x="1424198" y="908133"/>
          <a:ext cx="33115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1500" imgH="2222500" progId="Equation.3">
                  <p:embed/>
                </p:oleObj>
              </mc:Choice>
              <mc:Fallback>
                <p:oleObj r:id="rId2" imgW="3111500" imgH="222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198" y="908133"/>
                        <a:ext cx="33115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76800" y="1386359"/>
            <a:ext cx="6096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b="0" i="1" dirty="0"/>
              <a:t>n</a:t>
            </a:r>
            <a:r>
              <a:rPr lang="zh-CN" altLang="en-US" sz="2000" b="0" dirty="0"/>
              <a:t>阶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460138"/>
              </p:ext>
            </p:extLst>
          </p:nvPr>
        </p:nvGraphicFramePr>
        <p:xfrm>
          <a:off x="4738068" y="1828090"/>
          <a:ext cx="28082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508000" progId="Equation.DSMT4">
                  <p:embed/>
                </p:oleObj>
              </mc:Choice>
              <mc:Fallback>
                <p:oleObj name="Equation" r:id="rId4" imgW="25781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068" y="1828090"/>
                        <a:ext cx="28082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81802"/>
              </p:ext>
            </p:extLst>
          </p:nvPr>
        </p:nvGraphicFramePr>
        <p:xfrm>
          <a:off x="1105458" y="3187700"/>
          <a:ext cx="27813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81300" imgH="2222500" progId="Equation.3">
                  <p:embed/>
                </p:oleObj>
              </mc:Choice>
              <mc:Fallback>
                <p:oleObj r:id="rId6" imgW="2781300" imgH="222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458" y="3187700"/>
                        <a:ext cx="27813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97923" y="4962158"/>
            <a:ext cx="8382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b="0" i="1"/>
              <a:t>n-1</a:t>
            </a:r>
            <a:r>
              <a:rPr lang="zh-CN" altLang="en-US" sz="2000" b="0"/>
              <a:t>阶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27126"/>
              </p:ext>
            </p:extLst>
          </p:nvPr>
        </p:nvGraphicFramePr>
        <p:xfrm>
          <a:off x="3954026" y="3278938"/>
          <a:ext cx="3810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10000" imgH="1765300" progId="Equation.3">
                  <p:embed/>
                </p:oleObj>
              </mc:Choice>
              <mc:Fallback>
                <p:oleObj r:id="rId8" imgW="38100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026" y="3278938"/>
                        <a:ext cx="3810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53978" y="4565283"/>
            <a:ext cx="838200" cy="396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b="0" i="1"/>
              <a:t>n-1</a:t>
            </a:r>
            <a:r>
              <a:rPr lang="zh-CN" altLang="en-US" sz="2000" b="0"/>
              <a:t>阶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65352"/>
              </p:ext>
            </p:extLst>
          </p:nvPr>
        </p:nvGraphicFramePr>
        <p:xfrm>
          <a:off x="974690" y="5524709"/>
          <a:ext cx="2819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17549" imgH="406048" progId="Equation.3">
                  <p:embed/>
                </p:oleObj>
              </mc:Choice>
              <mc:Fallback>
                <p:oleObj r:id="rId10" imgW="2017549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90" y="5524709"/>
                        <a:ext cx="2819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13400" y="6183713"/>
            <a:ext cx="9046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某行（列）至多有两个非零元素的行列式，可用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按行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列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直接展开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97844" y="1679116"/>
            <a:ext cx="103232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766851" y="1667826"/>
            <a:ext cx="19108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计算行列式   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05685"/>
              </p:ext>
            </p:extLst>
          </p:nvPr>
        </p:nvGraphicFramePr>
        <p:xfrm>
          <a:off x="3848890" y="760598"/>
          <a:ext cx="2702635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914400" progId="Equation.DSMT4">
                  <p:embed/>
                </p:oleObj>
              </mc:Choice>
              <mc:Fallback>
                <p:oleObj name="Equation" r:id="rId2" imgW="1168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890" y="760598"/>
                        <a:ext cx="2702635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7844" y="4055200"/>
            <a:ext cx="8328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  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94973"/>
              </p:ext>
            </p:extLst>
          </p:nvPr>
        </p:nvGraphicFramePr>
        <p:xfrm>
          <a:off x="1445900" y="3786515"/>
          <a:ext cx="122755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30120" progId="Equation.DSMT4">
                  <p:embed/>
                </p:oleObj>
              </mc:Choice>
              <mc:Fallback>
                <p:oleObj name="Equation" r:id="rId4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900" y="3786515"/>
                        <a:ext cx="122755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72295"/>
              </p:ext>
            </p:extLst>
          </p:nvPr>
        </p:nvGraphicFramePr>
        <p:xfrm>
          <a:off x="4623584" y="3710160"/>
          <a:ext cx="91305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444240" progId="Equation.DSMT4">
                  <p:embed/>
                </p:oleObj>
              </mc:Choice>
              <mc:Fallback>
                <p:oleObj name="Equation" r:id="rId6" imgW="279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584" y="3710160"/>
                        <a:ext cx="91305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5065"/>
              </p:ext>
            </p:extLst>
          </p:nvPr>
        </p:nvGraphicFramePr>
        <p:xfrm>
          <a:off x="2554103" y="3225273"/>
          <a:ext cx="202612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914400" progId="Equation.DSMT4">
                  <p:embed/>
                </p:oleObj>
              </mc:Choice>
              <mc:Fallback>
                <p:oleObj name="Equation" r:id="rId8" imgW="939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103" y="3225273"/>
                        <a:ext cx="2026123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652307"/>
              </p:ext>
            </p:extLst>
          </p:nvPr>
        </p:nvGraphicFramePr>
        <p:xfrm>
          <a:off x="5603622" y="3086805"/>
          <a:ext cx="2414963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914400" progId="Equation.DSMT4">
                  <p:embed/>
                </p:oleObj>
              </mc:Choice>
              <mc:Fallback>
                <p:oleObj name="Equation" r:id="rId10" imgW="1002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622" y="3086805"/>
                        <a:ext cx="2414963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3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66758"/>
              </p:ext>
            </p:extLst>
          </p:nvPr>
        </p:nvGraphicFramePr>
        <p:xfrm>
          <a:off x="5808715" y="3650273"/>
          <a:ext cx="2310353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914400" progId="Equation.DSMT4">
                  <p:embed/>
                </p:oleObj>
              </mc:Choice>
              <mc:Fallback>
                <p:oleObj name="Equation" r:id="rId2" imgW="965160" imgH="9144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715" y="3650273"/>
                        <a:ext cx="2310353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87541"/>
              </p:ext>
            </p:extLst>
          </p:nvPr>
        </p:nvGraphicFramePr>
        <p:xfrm>
          <a:off x="6111091" y="3766964"/>
          <a:ext cx="253049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914400" progId="Equation.DSMT4">
                  <p:embed/>
                </p:oleObj>
              </mc:Choice>
              <mc:Fallback>
                <p:oleObj name="Equation" r:id="rId4" imgW="1002960" imgH="914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091" y="3766964"/>
                        <a:ext cx="253049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2513"/>
              </p:ext>
            </p:extLst>
          </p:nvPr>
        </p:nvGraphicFramePr>
        <p:xfrm>
          <a:off x="804253" y="1834120"/>
          <a:ext cx="69295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444240" progId="Equation.DSMT4">
                  <p:embed/>
                </p:oleObj>
              </mc:Choice>
              <mc:Fallback>
                <p:oleObj name="Equation" r:id="rId6" imgW="291960" imgH="4442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53" y="1834120"/>
                        <a:ext cx="69295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36593"/>
              </p:ext>
            </p:extLst>
          </p:nvPr>
        </p:nvGraphicFramePr>
        <p:xfrm>
          <a:off x="3698160" y="1655273"/>
          <a:ext cx="97432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30120" progId="Equation.DSMT4">
                  <p:embed/>
                </p:oleObj>
              </mc:Choice>
              <mc:Fallback>
                <p:oleObj name="Equation" r:id="rId8" imgW="291960" imgH="33012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160" y="1655273"/>
                        <a:ext cx="974323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44318"/>
              </p:ext>
            </p:extLst>
          </p:nvPr>
        </p:nvGraphicFramePr>
        <p:xfrm>
          <a:off x="5132441" y="4161448"/>
          <a:ext cx="682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30120" progId="Equation.DSMT4">
                  <p:embed/>
                </p:oleObj>
              </mc:Choice>
              <mc:Fallback>
                <p:oleObj name="Equation" r:id="rId10" imgW="291960" imgH="33012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441" y="4161448"/>
                        <a:ext cx="6826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30439"/>
              </p:ext>
            </p:extLst>
          </p:nvPr>
        </p:nvGraphicFramePr>
        <p:xfrm>
          <a:off x="8190804" y="4607535"/>
          <a:ext cx="774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77480" progId="Equation.DSMT4">
                  <p:embed/>
                </p:oleObj>
              </mc:Choice>
              <mc:Fallback>
                <p:oleObj name="Equation" r:id="rId12" imgW="355320" imgH="1774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0804" y="4607535"/>
                        <a:ext cx="774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85415"/>
              </p:ext>
            </p:extLst>
          </p:nvPr>
        </p:nvGraphicFramePr>
        <p:xfrm>
          <a:off x="1426447" y="1199661"/>
          <a:ext cx="2412023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914400" progId="Equation.DSMT4">
                  <p:embed/>
                </p:oleObj>
              </mc:Choice>
              <mc:Fallback>
                <p:oleObj name="Equation" r:id="rId14" imgW="1079280" imgH="9144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447" y="1199661"/>
                        <a:ext cx="2412023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21352"/>
              </p:ext>
            </p:extLst>
          </p:nvPr>
        </p:nvGraphicFramePr>
        <p:xfrm>
          <a:off x="4736177" y="1168434"/>
          <a:ext cx="2005012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760" imgH="914400" progId="Equation.DSMT4">
                  <p:embed/>
                </p:oleObj>
              </mc:Choice>
              <mc:Fallback>
                <p:oleObj name="Equation" r:id="rId16" imgW="977760" imgH="914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177" y="1168434"/>
                        <a:ext cx="2005012" cy="250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532" y="619880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对于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低阶</a:t>
            </a:r>
            <a:r>
              <a:rPr lang="zh-CN" altLang="en-US" sz="2400" b="1" dirty="0">
                <a:latin typeface="+mn-ea"/>
                <a:ea typeface="+mn-ea"/>
              </a:rPr>
              <a:t>行列式利用性质转化为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上三角行列式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917787" y="1355209"/>
            <a:ext cx="561546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2.1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行列式及其性质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938748" y="2271713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二、三阶行列式</a:t>
            </a:r>
          </a:p>
        </p:txBody>
      </p:sp>
      <p:sp>
        <p:nvSpPr>
          <p:cNvPr id="23" name="文本框 6"/>
          <p:cNvSpPr txBox="1"/>
          <p:nvPr/>
        </p:nvSpPr>
        <p:spPr>
          <a:xfrm>
            <a:off x="2921813" y="2829774"/>
            <a:ext cx="45119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  n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阶行列式</a:t>
            </a:r>
          </a:p>
        </p:txBody>
      </p:sp>
      <p:sp>
        <p:nvSpPr>
          <p:cNvPr id="24" name="文本框 8"/>
          <p:cNvSpPr txBox="1"/>
          <p:nvPr/>
        </p:nvSpPr>
        <p:spPr>
          <a:xfrm>
            <a:off x="2921814" y="3411005"/>
            <a:ext cx="480536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行列式的性质</a:t>
            </a:r>
          </a:p>
        </p:txBody>
      </p:sp>
      <p:sp>
        <p:nvSpPr>
          <p:cNvPr id="29" name="文本框 8"/>
          <p:cNvSpPr txBox="1"/>
          <p:nvPr/>
        </p:nvSpPr>
        <p:spPr>
          <a:xfrm>
            <a:off x="2921813" y="4003094"/>
            <a:ext cx="480536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行列式的计算</a:t>
            </a:r>
          </a:p>
        </p:txBody>
      </p:sp>
    </p:spTree>
    <p:extLst>
      <p:ext uri="{BB962C8B-B14F-4D97-AF65-F5344CB8AC3E}">
        <p14:creationId xmlns:p14="http://schemas.microsoft.com/office/powerpoint/2010/main" val="933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0610" y="1741882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272595"/>
              </p:ext>
            </p:extLst>
          </p:nvPr>
        </p:nvGraphicFramePr>
        <p:xfrm>
          <a:off x="884439" y="847580"/>
          <a:ext cx="7493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93000" imgH="2336800" progId="Equation.3">
                  <p:embed/>
                </p:oleObj>
              </mc:Choice>
              <mc:Fallback>
                <p:oleObj r:id="rId2" imgW="7493000" imgH="233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39" y="847580"/>
                        <a:ext cx="74930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91415"/>
              </p:ext>
            </p:extLst>
          </p:nvPr>
        </p:nvGraphicFramePr>
        <p:xfrm>
          <a:off x="3414147" y="3237693"/>
          <a:ext cx="556895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56300" imgH="3162300" progId="Equation.3">
                  <p:embed/>
                </p:oleObj>
              </mc:Choice>
              <mc:Fallback>
                <p:oleObj r:id="rId4" imgW="5956300" imgH="316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147" y="3237693"/>
                        <a:ext cx="556895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490188" y="6190403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“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爪形／箭形”行列式化成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三角行列式</a:t>
            </a:r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D158FB-3C01-DB4B-A3E5-2F89C9111CD5}"/>
              </a:ext>
            </a:extLst>
          </p:cNvPr>
          <p:cNvGrpSpPr/>
          <p:nvPr/>
        </p:nvGrpSpPr>
        <p:grpSpPr>
          <a:xfrm>
            <a:off x="598480" y="5887893"/>
            <a:ext cx="2895600" cy="948841"/>
            <a:chOff x="598480" y="5887893"/>
            <a:chExt cx="2895600" cy="948841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417573"/>
                </p:ext>
              </p:extLst>
            </p:nvPr>
          </p:nvGraphicFramePr>
          <p:xfrm>
            <a:off x="598480" y="5887893"/>
            <a:ext cx="2895600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844800" imgH="825500" progId="Equation.3">
                    <p:embed/>
                  </p:oleObj>
                </mc:Choice>
                <mc:Fallback>
                  <p:oleObj r:id="rId6" imgW="28448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480" y="5887893"/>
                          <a:ext cx="2895600" cy="841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5B71984-DEF4-F54E-BD79-9275825F468B}"/>
                </a:ext>
              </a:extLst>
            </p:cNvPr>
            <p:cNvSpPr txBox="1"/>
            <p:nvPr/>
          </p:nvSpPr>
          <p:spPr>
            <a:xfrm>
              <a:off x="1549175" y="64674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=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A2993C-A49E-D54D-BDC3-BDF32C6CC1DA}"/>
              </a:ext>
            </a:extLst>
          </p:cNvPr>
          <p:cNvGrpSpPr/>
          <p:nvPr/>
        </p:nvGrpSpPr>
        <p:grpSpPr>
          <a:xfrm>
            <a:off x="898996" y="3783322"/>
            <a:ext cx="2454184" cy="1137470"/>
            <a:chOff x="898996" y="3783322"/>
            <a:chExt cx="2454184" cy="113747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6659930"/>
                    </p:ext>
                  </p:extLst>
                </p:nvPr>
              </p:nvGraphicFramePr>
              <p:xfrm>
                <a:off x="1401741" y="3783322"/>
                <a:ext cx="1951439" cy="1137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850680" imgH="495000" progId="Equation.DSMT4">
                        <p:embed/>
                      </p:oleObj>
                    </mc:Choice>
                    <mc:Fallback>
                      <p:oleObj name="Equation" r:id="rId8" imgW="850680" imgH="495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01741" y="3783322"/>
                              <a:ext cx="1951439" cy="11374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96659930"/>
                    </p:ext>
                  </p:extLst>
                </p:nvPr>
              </p:nvGraphicFramePr>
              <p:xfrm>
                <a:off x="1401741" y="3783322"/>
                <a:ext cx="1951439" cy="1137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0317" name="Equation" r:id="rId11" imgW="850680" imgH="495000" progId="Equation.DSMT4">
                        <p:embed/>
                      </p:oleObj>
                    </mc:Choice>
                    <mc:Fallback>
                      <p:oleObj name="Equation" r:id="rId11" imgW="850680" imgH="495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01741" y="3783322"/>
                              <a:ext cx="1951439" cy="11374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A71578B-4E64-AA46-8565-C5F69439801A}"/>
                    </a:ext>
                  </a:extLst>
                </p:cNvPr>
                <p:cNvSpPr/>
                <p:nvPr/>
              </p:nvSpPr>
              <p:spPr>
                <a:xfrm>
                  <a:off x="898996" y="3962317"/>
                  <a:ext cx="2394185" cy="77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kumimoji="1"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A71578B-4E64-AA46-8565-C5F694398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96" y="3962317"/>
                  <a:ext cx="2394185" cy="779480"/>
                </a:xfrm>
                <a:prstGeom prst="rect">
                  <a:avLst/>
                </a:prstGeom>
                <a:blipFill>
                  <a:blip r:embed="rId13"/>
                  <a:stretch>
                    <a:fillRect b="-32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04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62000" y="1773238"/>
          <a:ext cx="30988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1816100" progId="Equation.3">
                  <p:embed/>
                </p:oleObj>
              </mc:Choice>
              <mc:Fallback>
                <p:oleObj r:id="rId2" imgW="3098800" imgH="181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73238"/>
                        <a:ext cx="30988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212975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835400" y="1868488"/>
            <a:ext cx="1371600" cy="1587500"/>
            <a:chOff x="0" y="0"/>
            <a:chExt cx="864" cy="1000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92" y="0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62662" imgH="343198" progId="Equation.3">
                    <p:embed/>
                  </p:oleObj>
                </mc:Choice>
                <mc:Fallback>
                  <p:oleObj r:id="rId4" imgW="762662" imgH="343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0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624" y="88"/>
              <a:ext cx="24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64" y="88"/>
              <a:ext cx="0" cy="9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0" y="376"/>
              <a:ext cx="86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0" y="664"/>
              <a:ext cx="86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0" y="1000"/>
              <a:ext cx="86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4483100" y="2840038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954" imgH="368620" progId="Equation.3">
                  <p:embed/>
                </p:oleObj>
              </mc:Choice>
              <mc:Fallback>
                <p:oleObj r:id="rId6" imgW="177954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840038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75865"/>
              </p:ext>
            </p:extLst>
          </p:nvPr>
        </p:nvGraphicFramePr>
        <p:xfrm>
          <a:off x="5207000" y="1843088"/>
          <a:ext cx="2425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25700" imgH="1778000" progId="Equation.3">
                  <p:embed/>
                </p:oleObj>
              </mc:Choice>
              <mc:Fallback>
                <p:oleObj r:id="rId8" imgW="24257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843088"/>
                        <a:ext cx="2425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7620000" y="261778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16441" imgH="406576" progId="Equation.3">
                  <p:embed/>
                </p:oleObj>
              </mc:Choice>
              <mc:Fallback>
                <p:oleObj r:id="rId10" imgW="1016441" imgH="4065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617788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01116"/>
              </p:ext>
            </p:extLst>
          </p:nvPr>
        </p:nvGraphicFramePr>
        <p:xfrm>
          <a:off x="680427" y="3720682"/>
          <a:ext cx="39814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965700" imgH="2451100" progId="Equation.3">
                  <p:embed/>
                </p:oleObj>
              </mc:Choice>
              <mc:Fallback>
                <p:oleObj r:id="rId12" imgW="4965700" imgH="245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7" y="3720682"/>
                        <a:ext cx="39814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90051" y="383857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另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09629"/>
              </p:ext>
            </p:extLst>
          </p:nvPr>
        </p:nvGraphicFramePr>
        <p:xfrm>
          <a:off x="5856287" y="3813559"/>
          <a:ext cx="266382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02000" imgH="2387600" progId="Equation.3">
                  <p:embed/>
                </p:oleObj>
              </mc:Choice>
              <mc:Fallback>
                <p:oleObj r:id="rId14" imgW="3302000" imgH="238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7" y="3813559"/>
                        <a:ext cx="266382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39239"/>
              </p:ext>
            </p:extLst>
          </p:nvPr>
        </p:nvGraphicFramePr>
        <p:xfrm>
          <a:off x="984024" y="1870108"/>
          <a:ext cx="424597" cy="27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139680" progId="Equation.DSMT4">
                  <p:embed/>
                </p:oleObj>
              </mc:Choice>
              <mc:Fallback>
                <p:oleObj name="Equation" r:id="rId16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24" y="1870108"/>
                        <a:ext cx="424597" cy="276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1983046" y="1050236"/>
            <a:ext cx="2879725" cy="647700"/>
          </a:xfrm>
          <a:prstGeom prst="wedgeRoundRectCallout">
            <a:avLst>
              <a:gd name="adj1" fmla="val -73773"/>
              <a:gd name="adj2" fmla="val 52246"/>
              <a:gd name="adj3" fmla="val 166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latin typeface="+mn-ea"/>
                <a:ea typeface="+mn-ea"/>
              </a:rPr>
              <a:t>可化爪形行列式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13400" y="601451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除对角线以外各行元素对应相同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可化成三角行列式或爪形行列式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8859F9-AF55-2344-9E71-96512382CC55}"/>
              </a:ext>
            </a:extLst>
          </p:cNvPr>
          <p:cNvGrpSpPr/>
          <p:nvPr/>
        </p:nvGrpSpPr>
        <p:grpSpPr>
          <a:xfrm>
            <a:off x="4559300" y="4167572"/>
            <a:ext cx="1295400" cy="869951"/>
            <a:chOff x="4559300" y="4167572"/>
            <a:chExt cx="1295400" cy="869951"/>
          </a:xfrm>
        </p:grpSpPr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4559300" y="4167572"/>
              <a:ext cx="1295400" cy="869951"/>
              <a:chOff x="19" y="87"/>
              <a:chExt cx="816" cy="54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" name="Object 2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05794258"/>
                      </p:ext>
                    </p:extLst>
                  </p:nvPr>
                </p:nvGraphicFramePr>
                <p:xfrm>
                  <a:off x="96" y="87"/>
                  <a:ext cx="662" cy="5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8" imgW="571320" imgH="431640" progId="Equation.DSMT4">
                          <p:embed/>
                        </p:oleObj>
                      </mc:Choice>
                      <mc:Fallback>
                        <p:oleObj name="Equation" r:id="rId18" imgW="571320" imgH="4316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6" y="87"/>
                                <a:ext cx="662" cy="5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9" name="Object 2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05794258"/>
                      </p:ext>
                    </p:extLst>
                  </p:nvPr>
                </p:nvGraphicFramePr>
                <p:xfrm>
                  <a:off x="96" y="87"/>
                  <a:ext cx="662" cy="50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81905" name="Equation" r:id="rId21" imgW="571320" imgH="431640" progId="Equation.DSMT4">
                          <p:embed/>
                        </p:oleObj>
                      </mc:Choice>
                      <mc:Fallback>
                        <p:oleObj name="Equation" r:id="rId21" imgW="571320" imgH="4316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6" y="87"/>
                                <a:ext cx="662" cy="50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9" y="59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19" y="635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4FABB67-56EC-7F46-A5CF-2FD530C48CAE}"/>
                    </a:ext>
                  </a:extLst>
                </p:cNvPr>
                <p:cNvSpPr/>
                <p:nvPr/>
              </p:nvSpPr>
              <p:spPr>
                <a:xfrm>
                  <a:off x="4660900" y="4262825"/>
                  <a:ext cx="1156796" cy="2931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4FABB67-56EC-7F46-A5CF-2FD530C48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900" y="4262825"/>
                  <a:ext cx="1156796" cy="293170"/>
                </a:xfrm>
                <a:prstGeom prst="rect">
                  <a:avLst/>
                </a:prstGeom>
                <a:blipFill>
                  <a:blip r:embed="rId23"/>
                  <a:stretch>
                    <a:fillRect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47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8002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  </a:t>
            </a:r>
            <a:r>
              <a:rPr lang="zh-CN" altLang="en-US" sz="2400" dirty="0">
                <a:latin typeface="+mn-ea"/>
                <a:ea typeface="+mn-ea"/>
              </a:rPr>
              <a:t>计算行列式</a:t>
            </a:r>
            <a:endParaRPr lang="zh-CN" altLang="zh-CN" sz="2400" dirty="0">
              <a:latin typeface="+mn-ea"/>
              <a:ea typeface="+mn-ea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1916113"/>
          <a:ext cx="33528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46400" imgH="1765300" progId="Equation.3">
                  <p:embed/>
                </p:oleObj>
              </mc:Choice>
              <mc:Fallback>
                <p:oleObj r:id="rId2" imgW="29464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16113"/>
                        <a:ext cx="33528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440978"/>
              </p:ext>
            </p:extLst>
          </p:nvPr>
        </p:nvGraphicFramePr>
        <p:xfrm>
          <a:off x="2004276" y="4199248"/>
          <a:ext cx="43434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43400" imgH="2197100" progId="Equation.3">
                  <p:embed/>
                </p:oleObj>
              </mc:Choice>
              <mc:Fallback>
                <p:oleObj r:id="rId4" imgW="4343400" imgH="219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276" y="4199248"/>
                        <a:ext cx="43434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800600" y="2622550"/>
            <a:ext cx="2514600" cy="522288"/>
            <a:chOff x="0" y="61"/>
            <a:chExt cx="1584" cy="329"/>
          </a:xfrm>
        </p:grpSpPr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216" y="61"/>
            <a:ext cx="127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31366" imgH="228501" progId="Equation.DSMT4">
                    <p:embed/>
                  </p:oleObj>
                </mc:Choice>
                <mc:Fallback>
                  <p:oleObj r:id="rId6" imgW="123136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61"/>
                          <a:ext cx="127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0" y="34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0" y="39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586233"/>
              </p:ext>
            </p:extLst>
          </p:nvPr>
        </p:nvGraphicFramePr>
        <p:xfrm>
          <a:off x="459716" y="3350140"/>
          <a:ext cx="2641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21948" imgH="279643" progId="Equation.3">
                  <p:embed/>
                </p:oleObj>
              </mc:Choice>
              <mc:Fallback>
                <p:oleObj r:id="rId2" imgW="1321948" imgH="27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16" y="3350140"/>
                        <a:ext cx="2641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31899"/>
              </p:ext>
            </p:extLst>
          </p:nvPr>
        </p:nvGraphicFramePr>
        <p:xfrm>
          <a:off x="499536" y="901640"/>
          <a:ext cx="4876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0100" imgH="927100" progId="Equation.3">
                  <p:embed/>
                </p:oleObj>
              </mc:Choice>
              <mc:Fallback>
                <p:oleObj r:id="rId4" imgW="2070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36" y="901640"/>
                        <a:ext cx="48768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10366"/>
              </p:ext>
            </p:extLst>
          </p:nvPr>
        </p:nvGraphicFramePr>
        <p:xfrm>
          <a:off x="3431516" y="2892940"/>
          <a:ext cx="51054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0" imgH="927100" progId="Equation.3">
                  <p:embed/>
                </p:oleObj>
              </mc:Choice>
              <mc:Fallback>
                <p:oleObj r:id="rId6" imgW="2413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16" y="2892940"/>
                        <a:ext cx="51054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408488"/>
              </p:ext>
            </p:extLst>
          </p:nvPr>
        </p:nvGraphicFramePr>
        <p:xfrm>
          <a:off x="499536" y="4587378"/>
          <a:ext cx="434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91479" imgH="241195" progId="Equation.3">
                  <p:embed/>
                </p:oleObj>
              </mc:Choice>
              <mc:Fallback>
                <p:oleObj r:id="rId8" imgW="189147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36" y="4587378"/>
                        <a:ext cx="4343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12210"/>
              </p:ext>
            </p:extLst>
          </p:nvPr>
        </p:nvGraphicFramePr>
        <p:xfrm>
          <a:off x="499536" y="5220616"/>
          <a:ext cx="3819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99506" imgH="241195" progId="Equation.3">
                  <p:embed/>
                </p:oleObj>
              </mc:Choice>
              <mc:Fallback>
                <p:oleObj r:id="rId10" imgW="159950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36" y="5220616"/>
                        <a:ext cx="3819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2712" y="5938742"/>
            <a:ext cx="8757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各行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总和相等的行列式，各行（列）加到同一列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赶鸭子法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A43D8E-E8ED-4045-9A16-710B1968FB0F}"/>
              </a:ext>
            </a:extLst>
          </p:cNvPr>
          <p:cNvSpPr/>
          <p:nvPr/>
        </p:nvSpPr>
        <p:spPr>
          <a:xfrm>
            <a:off x="4492884" y="53545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（重要结果）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425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03903"/>
              </p:ext>
            </p:extLst>
          </p:nvPr>
        </p:nvGraphicFramePr>
        <p:xfrm>
          <a:off x="835619" y="846455"/>
          <a:ext cx="3847404" cy="225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914400" progId="Equation.DSMT4">
                  <p:embed/>
                </p:oleObj>
              </mc:Choice>
              <mc:Fallback>
                <p:oleObj name="Equation" r:id="rId2" imgW="1562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619" y="846455"/>
                        <a:ext cx="3847404" cy="225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49371"/>
              </p:ext>
            </p:extLst>
          </p:nvPr>
        </p:nvGraphicFramePr>
        <p:xfrm>
          <a:off x="4838559" y="926841"/>
          <a:ext cx="3653713" cy="212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914400" progId="Equation.DSMT4">
                  <p:embed/>
                </p:oleObj>
              </mc:Choice>
              <mc:Fallback>
                <p:oleObj name="Equation" r:id="rId4" imgW="15746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8559" y="926841"/>
                        <a:ext cx="3653713" cy="2121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2394"/>
              </p:ext>
            </p:extLst>
          </p:nvPr>
        </p:nvGraphicFramePr>
        <p:xfrm>
          <a:off x="619927" y="3308301"/>
          <a:ext cx="3720961" cy="267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914400" progId="Equation.DSMT4">
                  <p:embed/>
                </p:oleObj>
              </mc:Choice>
              <mc:Fallback>
                <p:oleObj name="Equation" r:id="rId6" imgW="12697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927" y="3308301"/>
                        <a:ext cx="3720961" cy="2679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682" y="6142894"/>
            <a:ext cx="8757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各行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列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总和相等的行列式，各行（列）加到同一列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赶鸭子法</a:t>
            </a:r>
            <a:r>
              <a:rPr lang="zh-CN" altLang="zh-CN" sz="2400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0682" y="1515529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5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7645" y="395950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      当相邻两行（列）之间有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许多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元素相同</a:t>
            </a:r>
            <a:r>
              <a:rPr lang="zh-CN" altLang="en-US" sz="2400" b="1" dirty="0">
                <a:latin typeface="+mn-ea"/>
                <a:ea typeface="+mn-ea"/>
              </a:rPr>
              <a:t>，可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逐行（列）</a:t>
            </a:r>
            <a:endParaRPr lang="en-US" altLang="zh-CN" sz="2400" b="1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相减</a:t>
            </a:r>
            <a:r>
              <a:rPr lang="zh-CN" altLang="en-US" sz="2400" b="1" dirty="0">
                <a:latin typeface="+mn-ea"/>
                <a:ea typeface="+mn-ea"/>
              </a:rPr>
              <a:t>的方法化出许多零元素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1096418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9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0783D8B-751A-884C-AE73-F89F3E3A50B9}"/>
              </a:ext>
            </a:extLst>
          </p:cNvPr>
          <p:cNvGrpSpPr/>
          <p:nvPr/>
        </p:nvGrpSpPr>
        <p:grpSpPr>
          <a:xfrm>
            <a:off x="828358" y="929600"/>
            <a:ext cx="3794371" cy="2766950"/>
            <a:chOff x="828358" y="929600"/>
            <a:chExt cx="3794371" cy="276695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372299"/>
                </p:ext>
              </p:extLst>
            </p:nvPr>
          </p:nvGraphicFramePr>
          <p:xfrm>
            <a:off x="828358" y="964603"/>
            <a:ext cx="3794371" cy="2731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760" imgH="1371600" progId="Equation.DSMT4">
                    <p:embed/>
                  </p:oleObj>
                </mc:Choice>
                <mc:Fallback>
                  <p:oleObj name="Equation" r:id="rId3" imgW="1904760" imgH="1371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8358" y="964603"/>
                          <a:ext cx="3794371" cy="27319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D1BF3F-FB35-9841-84AD-8AC4B94F80C7}"/>
                </a:ext>
              </a:extLst>
            </p:cNvPr>
            <p:cNvSpPr txBox="1"/>
            <p:nvPr/>
          </p:nvSpPr>
          <p:spPr>
            <a:xfrm>
              <a:off x="2460525" y="929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EF35F80-810D-F047-A3E4-9C81013F4E2A}"/>
                </a:ext>
              </a:extLst>
            </p:cNvPr>
            <p:cNvSpPr txBox="1"/>
            <p:nvPr/>
          </p:nvSpPr>
          <p:spPr>
            <a:xfrm>
              <a:off x="2460525" y="13871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4B371-F31A-1842-8E48-24C8CCA2405E}"/>
                </a:ext>
              </a:extLst>
            </p:cNvPr>
            <p:cNvSpPr txBox="1"/>
            <p:nvPr/>
          </p:nvSpPr>
          <p:spPr>
            <a:xfrm>
              <a:off x="2460525" y="18440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235ABE9-2C3C-5E4B-BB19-121723E46812}"/>
                </a:ext>
              </a:extLst>
            </p:cNvPr>
            <p:cNvSpPr txBox="1"/>
            <p:nvPr/>
          </p:nvSpPr>
          <p:spPr>
            <a:xfrm>
              <a:off x="2517794" y="27780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44DB7A-B374-1A4A-8053-AB1459AAEF53}"/>
                </a:ext>
              </a:extLst>
            </p:cNvPr>
            <p:cNvSpPr txBox="1"/>
            <p:nvPr/>
          </p:nvSpPr>
          <p:spPr>
            <a:xfrm>
              <a:off x="2517794" y="32256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3CF3AC8D-D271-9044-B890-F2EA558921C1}"/>
              </a:ext>
            </a:extLst>
          </p:cNvPr>
          <p:cNvSpPr txBox="1"/>
          <p:nvPr/>
        </p:nvSpPr>
        <p:spPr>
          <a:xfrm rot="5400000">
            <a:off x="952227" y="2385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774FEB-81EA-B340-B88A-745DBFC0C210}"/>
              </a:ext>
            </a:extLst>
          </p:cNvPr>
          <p:cNvSpPr txBox="1"/>
          <p:nvPr/>
        </p:nvSpPr>
        <p:spPr>
          <a:xfrm rot="5400000">
            <a:off x="1470649" y="2413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797B60-EA17-7A48-9A7F-0BFB93C5E03C}"/>
              </a:ext>
            </a:extLst>
          </p:cNvPr>
          <p:cNvSpPr txBox="1"/>
          <p:nvPr/>
        </p:nvSpPr>
        <p:spPr>
          <a:xfrm rot="5400000">
            <a:off x="1976289" y="2413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663343-139E-7E41-B4DD-F17787CDF113}"/>
              </a:ext>
            </a:extLst>
          </p:cNvPr>
          <p:cNvSpPr txBox="1"/>
          <p:nvPr/>
        </p:nvSpPr>
        <p:spPr>
          <a:xfrm rot="5400000">
            <a:off x="3220173" y="23856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929B42-C26E-1C4D-9F3C-81ECB0754BF7}"/>
              </a:ext>
            </a:extLst>
          </p:cNvPr>
          <p:cNvSpPr txBox="1"/>
          <p:nvPr/>
        </p:nvSpPr>
        <p:spPr>
          <a:xfrm rot="5400000">
            <a:off x="4091983" y="2385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77BFD-30E7-704C-97CF-9F5BF0627F49}"/>
              </a:ext>
            </a:extLst>
          </p:cNvPr>
          <p:cNvGrpSpPr/>
          <p:nvPr/>
        </p:nvGrpSpPr>
        <p:grpSpPr>
          <a:xfrm>
            <a:off x="4715398" y="910242"/>
            <a:ext cx="4054481" cy="2686447"/>
            <a:chOff x="4715398" y="910242"/>
            <a:chExt cx="4054481" cy="268644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504710"/>
                </p:ext>
              </p:extLst>
            </p:nvPr>
          </p:nvGraphicFramePr>
          <p:xfrm>
            <a:off x="4715398" y="984117"/>
            <a:ext cx="3996748" cy="2612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09680" imgH="1371600" progId="Equation.DSMT4">
                    <p:embed/>
                  </p:oleObj>
                </mc:Choice>
                <mc:Fallback>
                  <p:oleObj name="Equation" r:id="rId5" imgW="2209680" imgH="1371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15398" y="984117"/>
                          <a:ext cx="3996748" cy="26125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334188D-5A97-3D44-AB0D-2D2DD9A90E13}"/>
                </a:ext>
              </a:extLst>
            </p:cNvPr>
            <p:cNvSpPr txBox="1"/>
            <p:nvPr/>
          </p:nvSpPr>
          <p:spPr>
            <a:xfrm>
              <a:off x="7110497" y="9102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A58259-3371-1246-8BCA-6B847277474D}"/>
                </a:ext>
              </a:extLst>
            </p:cNvPr>
            <p:cNvSpPr txBox="1"/>
            <p:nvPr/>
          </p:nvSpPr>
          <p:spPr>
            <a:xfrm>
              <a:off x="7110497" y="13678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7419FC7-F30F-8F41-B826-CBF5C0691C42}"/>
                </a:ext>
              </a:extLst>
            </p:cNvPr>
            <p:cNvSpPr txBox="1"/>
            <p:nvPr/>
          </p:nvSpPr>
          <p:spPr>
            <a:xfrm>
              <a:off x="7110497" y="18247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CD90C6-3EF2-8941-92BD-EE80ACD35378}"/>
                </a:ext>
              </a:extLst>
            </p:cNvPr>
            <p:cNvSpPr txBox="1"/>
            <p:nvPr/>
          </p:nvSpPr>
          <p:spPr>
            <a:xfrm>
              <a:off x="7110497" y="26648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7570509-F16D-7E49-BE90-82B46CAAEFEC}"/>
                </a:ext>
              </a:extLst>
            </p:cNvPr>
            <p:cNvSpPr txBox="1"/>
            <p:nvPr/>
          </p:nvSpPr>
          <p:spPr>
            <a:xfrm>
              <a:off x="7110497" y="31113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E8A02F1-596F-4F4A-9AE2-0365E86608DC}"/>
                </a:ext>
              </a:extLst>
            </p:cNvPr>
            <p:cNvSpPr txBox="1"/>
            <p:nvPr/>
          </p:nvSpPr>
          <p:spPr>
            <a:xfrm rot="5400000">
              <a:off x="5102124" y="23454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818472C-C067-9C4B-AADF-C833799458E2}"/>
                </a:ext>
              </a:extLst>
            </p:cNvPr>
            <p:cNvSpPr txBox="1"/>
            <p:nvPr/>
          </p:nvSpPr>
          <p:spPr>
            <a:xfrm rot="5400000">
              <a:off x="5773079" y="23442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837F365-01F5-4840-B168-4C6AF78EC299}"/>
                </a:ext>
              </a:extLst>
            </p:cNvPr>
            <p:cNvSpPr txBox="1"/>
            <p:nvPr/>
          </p:nvSpPr>
          <p:spPr>
            <a:xfrm rot="5400000">
              <a:off x="6552220" y="23303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2DC5810-AEF9-EE40-AB21-9BBB706C4176}"/>
                </a:ext>
              </a:extLst>
            </p:cNvPr>
            <p:cNvSpPr txBox="1"/>
            <p:nvPr/>
          </p:nvSpPr>
          <p:spPr>
            <a:xfrm rot="5400000">
              <a:off x="7796104" y="23023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09149C2-69CC-E641-B64D-AC0B54B0BADB}"/>
                </a:ext>
              </a:extLst>
            </p:cNvPr>
            <p:cNvSpPr txBox="1"/>
            <p:nvPr/>
          </p:nvSpPr>
          <p:spPr>
            <a:xfrm rot="5400000">
              <a:off x="8377464" y="23023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878B2CC-B967-454D-83EF-157B23AEEBF0}"/>
              </a:ext>
            </a:extLst>
          </p:cNvPr>
          <p:cNvGrpSpPr/>
          <p:nvPr/>
        </p:nvGrpSpPr>
        <p:grpSpPr>
          <a:xfrm>
            <a:off x="4350832" y="3823063"/>
            <a:ext cx="4473178" cy="2899284"/>
            <a:chOff x="4350832" y="3823063"/>
            <a:chExt cx="4473178" cy="2899284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891697"/>
                </p:ext>
              </p:extLst>
            </p:nvPr>
          </p:nvGraphicFramePr>
          <p:xfrm>
            <a:off x="4350832" y="3859769"/>
            <a:ext cx="4473178" cy="2862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49360" imgH="1371600" progId="Equation.DSMT4">
                    <p:embed/>
                  </p:oleObj>
                </mc:Choice>
                <mc:Fallback>
                  <p:oleObj name="Equation" r:id="rId7" imgW="2349360" imgH="1371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50832" y="3859769"/>
                          <a:ext cx="4473178" cy="2862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50E2D4-D32C-3449-A3E5-B2F12FF5A383}"/>
                </a:ext>
              </a:extLst>
            </p:cNvPr>
            <p:cNvSpPr txBox="1"/>
            <p:nvPr/>
          </p:nvSpPr>
          <p:spPr>
            <a:xfrm>
              <a:off x="6902748" y="38230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0CEE10-7DE0-6E4E-9675-D65D053A0B4C}"/>
                </a:ext>
              </a:extLst>
            </p:cNvPr>
            <p:cNvSpPr txBox="1"/>
            <p:nvPr/>
          </p:nvSpPr>
          <p:spPr>
            <a:xfrm>
              <a:off x="6902748" y="432054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12FD045-ED7B-A64A-9F68-284DC85C161A}"/>
                </a:ext>
              </a:extLst>
            </p:cNvPr>
            <p:cNvSpPr txBox="1"/>
            <p:nvPr/>
          </p:nvSpPr>
          <p:spPr>
            <a:xfrm>
              <a:off x="6902748" y="4803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B1DE00-6DB8-E74A-A87C-E6D09C7BDC91}"/>
                </a:ext>
              </a:extLst>
            </p:cNvPr>
            <p:cNvSpPr txBox="1"/>
            <p:nvPr/>
          </p:nvSpPr>
          <p:spPr>
            <a:xfrm>
              <a:off x="6902748" y="57361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8C9F706-51D7-F849-BAF8-2F7038539B16}"/>
                </a:ext>
              </a:extLst>
            </p:cNvPr>
            <p:cNvSpPr txBox="1"/>
            <p:nvPr/>
          </p:nvSpPr>
          <p:spPr>
            <a:xfrm>
              <a:off x="6902748" y="62187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71889C6-8A64-004C-9B12-9D474FF86C8A}"/>
                </a:ext>
              </a:extLst>
            </p:cNvPr>
            <p:cNvSpPr txBox="1"/>
            <p:nvPr/>
          </p:nvSpPr>
          <p:spPr>
            <a:xfrm rot="5400000">
              <a:off x="4768368" y="53112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7DA1275-0A5F-0A46-A0B8-270F8E0BF467}"/>
                </a:ext>
              </a:extLst>
            </p:cNvPr>
            <p:cNvSpPr txBox="1"/>
            <p:nvPr/>
          </p:nvSpPr>
          <p:spPr>
            <a:xfrm rot="5400000">
              <a:off x="5534647" y="53302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55C2C9C-DC6C-C940-A8F9-51A9064215C9}"/>
                </a:ext>
              </a:extLst>
            </p:cNvPr>
            <p:cNvSpPr txBox="1"/>
            <p:nvPr/>
          </p:nvSpPr>
          <p:spPr>
            <a:xfrm rot="5400000">
              <a:off x="6315901" y="53396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8C45101-3E1A-434F-A081-F9962C1C4445}"/>
                </a:ext>
              </a:extLst>
            </p:cNvPr>
            <p:cNvSpPr txBox="1"/>
            <p:nvPr/>
          </p:nvSpPr>
          <p:spPr>
            <a:xfrm rot="5400000">
              <a:off x="7559785" y="531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AFE51B9-86B8-1243-BAEA-CC9195FB14A0}"/>
                </a:ext>
              </a:extLst>
            </p:cNvPr>
            <p:cNvSpPr txBox="1"/>
            <p:nvPr/>
          </p:nvSpPr>
          <p:spPr>
            <a:xfrm rot="5400000">
              <a:off x="8344145" y="53112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3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67970"/>
              </p:ext>
            </p:extLst>
          </p:nvPr>
        </p:nvGraphicFramePr>
        <p:xfrm>
          <a:off x="388453" y="6026930"/>
          <a:ext cx="2942026" cy="62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279360" progId="Equation.DSMT4">
                  <p:embed/>
                </p:oleObj>
              </mc:Choice>
              <mc:Fallback>
                <p:oleObj name="Equation" r:id="rId2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453" y="6026930"/>
                        <a:ext cx="2942026" cy="62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0752A1-C627-0A49-8DBC-D2E1FD5BB000}"/>
              </a:ext>
            </a:extLst>
          </p:cNvPr>
          <p:cNvGrpSpPr/>
          <p:nvPr/>
        </p:nvGrpSpPr>
        <p:grpSpPr>
          <a:xfrm>
            <a:off x="429907" y="917268"/>
            <a:ext cx="4248609" cy="2759186"/>
            <a:chOff x="429907" y="917268"/>
            <a:chExt cx="4248609" cy="2759186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553428"/>
                </p:ext>
              </p:extLst>
            </p:nvPr>
          </p:nvGraphicFramePr>
          <p:xfrm>
            <a:off x="429907" y="955656"/>
            <a:ext cx="4248609" cy="2720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49360" imgH="1371600" progId="Equation.DSMT4">
                    <p:embed/>
                  </p:oleObj>
                </mc:Choice>
                <mc:Fallback>
                  <p:oleObj name="Equation" r:id="rId4" imgW="2349360" imgH="1371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07" y="955656"/>
                          <a:ext cx="4248609" cy="2720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DC6418-9505-4A4D-A1AB-C96AEC4F51B9}"/>
                </a:ext>
              </a:extLst>
            </p:cNvPr>
            <p:cNvSpPr txBox="1"/>
            <p:nvPr/>
          </p:nvSpPr>
          <p:spPr>
            <a:xfrm rot="5400000">
              <a:off x="814003" y="23533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46A5A7E-6550-F045-ACEE-07BD0376B06C}"/>
                </a:ext>
              </a:extLst>
            </p:cNvPr>
            <p:cNvSpPr txBox="1"/>
            <p:nvPr/>
          </p:nvSpPr>
          <p:spPr>
            <a:xfrm rot="5400000">
              <a:off x="1562842" y="2376781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6EB1E2-7028-5745-A7A9-368E373455D8}"/>
                </a:ext>
              </a:extLst>
            </p:cNvPr>
            <p:cNvSpPr txBox="1"/>
            <p:nvPr/>
          </p:nvSpPr>
          <p:spPr>
            <a:xfrm rot="5400000">
              <a:off x="2276712" y="23767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50551D-01D4-5E42-BED3-A99A7BD076C7}"/>
                </a:ext>
              </a:extLst>
            </p:cNvPr>
            <p:cNvSpPr txBox="1"/>
            <p:nvPr/>
          </p:nvSpPr>
          <p:spPr>
            <a:xfrm rot="5400000">
              <a:off x="3484051" y="23533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BF24AD-9456-DD4A-A37D-CFA285B4AA13}"/>
                </a:ext>
              </a:extLst>
            </p:cNvPr>
            <p:cNvSpPr txBox="1"/>
            <p:nvPr/>
          </p:nvSpPr>
          <p:spPr>
            <a:xfrm rot="5400000">
              <a:off x="4224616" y="23533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8951EBC-1599-7F40-944C-0DB73650F205}"/>
                </a:ext>
              </a:extLst>
            </p:cNvPr>
            <p:cNvSpPr txBox="1"/>
            <p:nvPr/>
          </p:nvSpPr>
          <p:spPr>
            <a:xfrm>
              <a:off x="2832610" y="9172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1978C8-E9AF-0243-9160-A6A0196D423C}"/>
                </a:ext>
              </a:extLst>
            </p:cNvPr>
            <p:cNvSpPr txBox="1"/>
            <p:nvPr/>
          </p:nvSpPr>
          <p:spPr>
            <a:xfrm>
              <a:off x="2832610" y="13748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F14F5DE-DAC2-1E40-93DA-68008CDA81E8}"/>
                </a:ext>
              </a:extLst>
            </p:cNvPr>
            <p:cNvSpPr txBox="1"/>
            <p:nvPr/>
          </p:nvSpPr>
          <p:spPr>
            <a:xfrm>
              <a:off x="2832610" y="18317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C5D2B5-56AE-D54E-A65E-994D01697621}"/>
                </a:ext>
              </a:extLst>
            </p:cNvPr>
            <p:cNvSpPr txBox="1"/>
            <p:nvPr/>
          </p:nvSpPr>
          <p:spPr>
            <a:xfrm>
              <a:off x="2832610" y="27173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6CB1EC-2ABA-5F4E-B293-EE1D6A496F6D}"/>
                </a:ext>
              </a:extLst>
            </p:cNvPr>
            <p:cNvSpPr txBox="1"/>
            <p:nvPr/>
          </p:nvSpPr>
          <p:spPr>
            <a:xfrm>
              <a:off x="2832610" y="31999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798790-1A28-F740-A15B-E0CB25DEC1A3}"/>
              </a:ext>
            </a:extLst>
          </p:cNvPr>
          <p:cNvGrpSpPr/>
          <p:nvPr/>
        </p:nvGrpSpPr>
        <p:grpSpPr>
          <a:xfrm>
            <a:off x="223232" y="3638892"/>
            <a:ext cx="3844794" cy="2177446"/>
            <a:chOff x="223232" y="3638892"/>
            <a:chExt cx="3844794" cy="217744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269122"/>
                </p:ext>
              </p:extLst>
            </p:nvPr>
          </p:nvGraphicFramePr>
          <p:xfrm>
            <a:off x="223232" y="3704734"/>
            <a:ext cx="3844794" cy="211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36760" imgH="1143000" progId="Equation.DSMT4">
                    <p:embed/>
                  </p:oleObj>
                </mc:Choice>
                <mc:Fallback>
                  <p:oleObj name="Equation" r:id="rId6" imgW="2336760" imgH="1143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3232" y="3704734"/>
                          <a:ext cx="3844794" cy="2111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1409CC-5EF9-6945-AAA1-9E345FAF133E}"/>
                </a:ext>
              </a:extLst>
            </p:cNvPr>
            <p:cNvSpPr txBox="1"/>
            <p:nvPr/>
          </p:nvSpPr>
          <p:spPr>
            <a:xfrm rot="5400000">
              <a:off x="1196456" y="4592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9A8FF6-2526-3C4E-A0D4-C34B5141ACC0}"/>
                </a:ext>
              </a:extLst>
            </p:cNvPr>
            <p:cNvSpPr txBox="1"/>
            <p:nvPr/>
          </p:nvSpPr>
          <p:spPr>
            <a:xfrm rot="5400000">
              <a:off x="1774667" y="4592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475FE8-C0EB-8745-A8A7-92F2B2A8A801}"/>
                </a:ext>
              </a:extLst>
            </p:cNvPr>
            <p:cNvSpPr txBox="1"/>
            <p:nvPr/>
          </p:nvSpPr>
          <p:spPr>
            <a:xfrm rot="5400000">
              <a:off x="2941506" y="4592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7A19E3-A733-814A-80E1-4D062422BFBE}"/>
                </a:ext>
              </a:extLst>
            </p:cNvPr>
            <p:cNvSpPr txBox="1"/>
            <p:nvPr/>
          </p:nvSpPr>
          <p:spPr>
            <a:xfrm rot="5400000">
              <a:off x="3631379" y="4592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A6C6FB-D089-E34A-9D24-2A015517D9DD}"/>
                </a:ext>
              </a:extLst>
            </p:cNvPr>
            <p:cNvSpPr txBox="1"/>
            <p:nvPr/>
          </p:nvSpPr>
          <p:spPr>
            <a:xfrm>
              <a:off x="2417112" y="3638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490861B-F9AD-7F4D-BBFA-69429EA002CF}"/>
                </a:ext>
              </a:extLst>
            </p:cNvPr>
            <p:cNvSpPr txBox="1"/>
            <p:nvPr/>
          </p:nvSpPr>
          <p:spPr>
            <a:xfrm>
              <a:off x="2417112" y="4096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05CED9C-F221-A44E-8E97-BFB322C909BE}"/>
                </a:ext>
              </a:extLst>
            </p:cNvPr>
            <p:cNvSpPr txBox="1"/>
            <p:nvPr/>
          </p:nvSpPr>
          <p:spPr>
            <a:xfrm>
              <a:off x="2417112" y="48876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3BFA64C-7312-CF4C-846F-93479064D2BC}"/>
                </a:ext>
              </a:extLst>
            </p:cNvPr>
            <p:cNvSpPr txBox="1"/>
            <p:nvPr/>
          </p:nvSpPr>
          <p:spPr>
            <a:xfrm>
              <a:off x="2417112" y="5370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2BA9CC-C302-A542-A511-8EFB40777543}"/>
              </a:ext>
            </a:extLst>
          </p:cNvPr>
          <p:cNvGrpSpPr/>
          <p:nvPr/>
        </p:nvGrpSpPr>
        <p:grpSpPr>
          <a:xfrm>
            <a:off x="4190504" y="3623808"/>
            <a:ext cx="4588951" cy="2409346"/>
            <a:chOff x="4190504" y="3623808"/>
            <a:chExt cx="4588951" cy="2409346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979814"/>
                </p:ext>
              </p:extLst>
            </p:nvPr>
          </p:nvGraphicFramePr>
          <p:xfrm>
            <a:off x="4190504" y="3638746"/>
            <a:ext cx="4469964" cy="2394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73040" imgH="1143000" progId="Equation.DSMT4">
                    <p:embed/>
                  </p:oleObj>
                </mc:Choice>
                <mc:Fallback>
                  <p:oleObj name="Equation" r:id="rId8" imgW="2273040" imgH="1143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90504" y="3638746"/>
                          <a:ext cx="4469964" cy="2394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E9BB618-FB35-0240-BE18-2A623C4B899C}"/>
                </a:ext>
              </a:extLst>
            </p:cNvPr>
            <p:cNvSpPr txBox="1"/>
            <p:nvPr/>
          </p:nvSpPr>
          <p:spPr>
            <a:xfrm rot="5400000">
              <a:off x="5632203" y="50953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DDB075-0089-4A40-8A5A-B69D02907C8E}"/>
                </a:ext>
              </a:extLst>
            </p:cNvPr>
            <p:cNvSpPr txBox="1"/>
            <p:nvPr/>
          </p:nvSpPr>
          <p:spPr>
            <a:xfrm rot="5400000">
              <a:off x="6426515" y="50953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D9CE061-2D95-8447-8C8C-546FD2CD34C8}"/>
                </a:ext>
              </a:extLst>
            </p:cNvPr>
            <p:cNvSpPr txBox="1"/>
            <p:nvPr/>
          </p:nvSpPr>
          <p:spPr>
            <a:xfrm rot="5400000">
              <a:off x="7697167" y="50953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6EF1C7-8526-B143-A4C3-9DDFBFA8A1EA}"/>
                </a:ext>
              </a:extLst>
            </p:cNvPr>
            <p:cNvSpPr txBox="1"/>
            <p:nvPr/>
          </p:nvSpPr>
          <p:spPr>
            <a:xfrm rot="5400000">
              <a:off x="8387040" y="50953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CAB39E-91BD-834F-8F45-2D83BDE14B5B}"/>
                </a:ext>
              </a:extLst>
            </p:cNvPr>
            <p:cNvSpPr txBox="1"/>
            <p:nvPr/>
          </p:nvSpPr>
          <p:spPr>
            <a:xfrm>
              <a:off x="7068877" y="36238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60B8C6-5800-4C49-B4DB-33089378B385}"/>
                </a:ext>
              </a:extLst>
            </p:cNvPr>
            <p:cNvSpPr txBox="1"/>
            <p:nvPr/>
          </p:nvSpPr>
          <p:spPr>
            <a:xfrm>
              <a:off x="7068877" y="40813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FCD333-D780-1D49-AAE0-8CEA23C7A288}"/>
                </a:ext>
              </a:extLst>
            </p:cNvPr>
            <p:cNvSpPr txBox="1"/>
            <p:nvPr/>
          </p:nvSpPr>
          <p:spPr>
            <a:xfrm>
              <a:off x="7068877" y="45921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0F0275F-7D6B-3E42-926B-FCDDD1CB3C8D}"/>
                </a:ext>
              </a:extLst>
            </p:cNvPr>
            <p:cNvSpPr txBox="1"/>
            <p:nvPr/>
          </p:nvSpPr>
          <p:spPr>
            <a:xfrm>
              <a:off x="7068877" y="55548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2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8303D5-3DFA-F14A-A9CA-0A76EB5109DC}"/>
              </a:ext>
            </a:extLst>
          </p:cNvPr>
          <p:cNvGrpSpPr/>
          <p:nvPr/>
        </p:nvGrpSpPr>
        <p:grpSpPr>
          <a:xfrm>
            <a:off x="386548" y="841874"/>
            <a:ext cx="3794125" cy="2775028"/>
            <a:chOff x="386548" y="841874"/>
            <a:chExt cx="3794125" cy="277502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636972"/>
                </p:ext>
              </p:extLst>
            </p:nvPr>
          </p:nvGraphicFramePr>
          <p:xfrm>
            <a:off x="386548" y="884814"/>
            <a:ext cx="3794125" cy="2732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760" imgH="1371600" progId="Equation.DSMT4">
                    <p:embed/>
                  </p:oleObj>
                </mc:Choice>
                <mc:Fallback>
                  <p:oleObj name="Equation" r:id="rId2" imgW="1904760" imgH="1371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48" y="884814"/>
                          <a:ext cx="3794125" cy="2732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F7DBE6-9EB0-5C47-BA7E-39E662D83204}"/>
                </a:ext>
              </a:extLst>
            </p:cNvPr>
            <p:cNvSpPr txBox="1"/>
            <p:nvPr/>
          </p:nvSpPr>
          <p:spPr>
            <a:xfrm>
              <a:off x="2028134" y="8418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A944988-C253-164B-B549-8BC7985C8212}"/>
                </a:ext>
              </a:extLst>
            </p:cNvPr>
            <p:cNvSpPr txBox="1"/>
            <p:nvPr/>
          </p:nvSpPr>
          <p:spPr>
            <a:xfrm>
              <a:off x="2028134" y="12994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2672032-5FF3-2B43-83A8-C900428D3D80}"/>
                </a:ext>
              </a:extLst>
            </p:cNvPr>
            <p:cNvSpPr txBox="1"/>
            <p:nvPr/>
          </p:nvSpPr>
          <p:spPr>
            <a:xfrm>
              <a:off x="2028134" y="17563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E9CE62C-D650-7D46-86E2-63364C98D60B}"/>
                </a:ext>
              </a:extLst>
            </p:cNvPr>
            <p:cNvSpPr txBox="1"/>
            <p:nvPr/>
          </p:nvSpPr>
          <p:spPr>
            <a:xfrm>
              <a:off x="2028134" y="26751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5FAA50-BB18-CA44-A482-CEC7CF73241E}"/>
                </a:ext>
              </a:extLst>
            </p:cNvPr>
            <p:cNvSpPr txBox="1"/>
            <p:nvPr/>
          </p:nvSpPr>
          <p:spPr>
            <a:xfrm>
              <a:off x="2028134" y="31576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DBB163-4738-FF49-AC19-34F8F1C636ED}"/>
                </a:ext>
              </a:extLst>
            </p:cNvPr>
            <p:cNvSpPr txBox="1"/>
            <p:nvPr/>
          </p:nvSpPr>
          <p:spPr>
            <a:xfrm rot="5400000">
              <a:off x="498860" y="22993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53A2EB-F97E-4E4B-981B-32BB150AE375}"/>
                </a:ext>
              </a:extLst>
            </p:cNvPr>
            <p:cNvSpPr txBox="1"/>
            <p:nvPr/>
          </p:nvSpPr>
          <p:spPr>
            <a:xfrm rot="5400000">
              <a:off x="1017282" y="2327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08FAC73-55A7-8543-A81C-2F8785F78EC3}"/>
                </a:ext>
              </a:extLst>
            </p:cNvPr>
            <p:cNvSpPr txBox="1"/>
            <p:nvPr/>
          </p:nvSpPr>
          <p:spPr>
            <a:xfrm rot="5400000">
              <a:off x="1522922" y="2327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B54FAC-19F0-B34C-AB68-4A1A307EA44F}"/>
                </a:ext>
              </a:extLst>
            </p:cNvPr>
            <p:cNvSpPr txBox="1"/>
            <p:nvPr/>
          </p:nvSpPr>
          <p:spPr>
            <a:xfrm rot="5400000">
              <a:off x="2766806" y="22997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0432D6E-863C-8043-87E5-2F4BAC7B00DA}"/>
                </a:ext>
              </a:extLst>
            </p:cNvPr>
            <p:cNvSpPr txBox="1"/>
            <p:nvPr/>
          </p:nvSpPr>
          <p:spPr>
            <a:xfrm rot="5400000">
              <a:off x="3638616" y="22993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8B504B1-4559-E147-9684-49B878A3308A}"/>
              </a:ext>
            </a:extLst>
          </p:cNvPr>
          <p:cNvGrpSpPr/>
          <p:nvPr/>
        </p:nvGrpSpPr>
        <p:grpSpPr>
          <a:xfrm>
            <a:off x="4505220" y="884814"/>
            <a:ext cx="4196653" cy="2744791"/>
            <a:chOff x="4505220" y="884814"/>
            <a:chExt cx="4196653" cy="2744791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205304"/>
                </p:ext>
              </p:extLst>
            </p:nvPr>
          </p:nvGraphicFramePr>
          <p:xfrm>
            <a:off x="4505220" y="915602"/>
            <a:ext cx="4196653" cy="2714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20760" imgH="1371600" progId="Equation.DSMT4">
                    <p:embed/>
                  </p:oleObj>
                </mc:Choice>
                <mc:Fallback>
                  <p:oleObj name="Equation" r:id="rId4" imgW="2120760" imgH="1371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05220" y="915602"/>
                          <a:ext cx="4196653" cy="27140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61C97F-EF22-E74C-8B60-CBC6D8EC6653}"/>
                </a:ext>
              </a:extLst>
            </p:cNvPr>
            <p:cNvSpPr txBox="1"/>
            <p:nvPr/>
          </p:nvSpPr>
          <p:spPr>
            <a:xfrm>
              <a:off x="6940376" y="8848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2CC917-0ABA-5046-9950-C55A7D8B8213}"/>
                </a:ext>
              </a:extLst>
            </p:cNvPr>
            <p:cNvSpPr txBox="1"/>
            <p:nvPr/>
          </p:nvSpPr>
          <p:spPr>
            <a:xfrm>
              <a:off x="6940376" y="13423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781050-C8E4-1241-A5F5-F7EDF9184A30}"/>
                </a:ext>
              </a:extLst>
            </p:cNvPr>
            <p:cNvSpPr txBox="1"/>
            <p:nvPr/>
          </p:nvSpPr>
          <p:spPr>
            <a:xfrm>
              <a:off x="6940376" y="17993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205275-D1A6-C04F-AE36-B4E022AD20F3}"/>
                </a:ext>
              </a:extLst>
            </p:cNvPr>
            <p:cNvSpPr txBox="1"/>
            <p:nvPr/>
          </p:nvSpPr>
          <p:spPr>
            <a:xfrm>
              <a:off x="6940376" y="2690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987D553-807B-7248-86A2-8EA99676551C}"/>
                </a:ext>
              </a:extLst>
            </p:cNvPr>
            <p:cNvSpPr txBox="1"/>
            <p:nvPr/>
          </p:nvSpPr>
          <p:spPr>
            <a:xfrm>
              <a:off x="6933283" y="3140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C1442F0-4F41-FC48-9712-B96E38D6B827}"/>
                </a:ext>
              </a:extLst>
            </p:cNvPr>
            <p:cNvSpPr txBox="1"/>
            <p:nvPr/>
          </p:nvSpPr>
          <p:spPr>
            <a:xfrm rot="5400000">
              <a:off x="4967596" y="22793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5CD94D-D17F-614D-932E-DD03F0533872}"/>
                </a:ext>
              </a:extLst>
            </p:cNvPr>
            <p:cNvSpPr txBox="1"/>
            <p:nvPr/>
          </p:nvSpPr>
          <p:spPr>
            <a:xfrm rot="5400000">
              <a:off x="5701416" y="229568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6CA899-B9D4-7D45-A70A-A7D0D2FD7FB1}"/>
                </a:ext>
              </a:extLst>
            </p:cNvPr>
            <p:cNvSpPr txBox="1"/>
            <p:nvPr/>
          </p:nvSpPr>
          <p:spPr>
            <a:xfrm rot="5400000">
              <a:off x="6425011" y="22739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214F583-CF38-6949-A921-3C7A358F5006}"/>
                </a:ext>
              </a:extLst>
            </p:cNvPr>
            <p:cNvSpPr txBox="1"/>
            <p:nvPr/>
          </p:nvSpPr>
          <p:spPr>
            <a:xfrm rot="5400000">
              <a:off x="7636458" y="22696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11DBB00-B04B-6C4C-AB43-F76EDF4A53AC}"/>
                </a:ext>
              </a:extLst>
            </p:cNvPr>
            <p:cNvSpPr txBox="1"/>
            <p:nvPr/>
          </p:nvSpPr>
          <p:spPr>
            <a:xfrm rot="5400000">
              <a:off x="8309457" y="22793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36E2B6C-2566-6E47-8313-E8434A444763}"/>
              </a:ext>
            </a:extLst>
          </p:cNvPr>
          <p:cNvGrpSpPr/>
          <p:nvPr/>
        </p:nvGrpSpPr>
        <p:grpSpPr>
          <a:xfrm>
            <a:off x="115050" y="3747863"/>
            <a:ext cx="4387610" cy="2798637"/>
            <a:chOff x="115050" y="3747863"/>
            <a:chExt cx="4387610" cy="279863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577421"/>
                </p:ext>
              </p:extLst>
            </p:nvPr>
          </p:nvGraphicFramePr>
          <p:xfrm>
            <a:off x="115050" y="3759077"/>
            <a:ext cx="4387610" cy="2787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8920" imgH="1371600" progId="Equation.DSMT4">
                    <p:embed/>
                  </p:oleObj>
                </mc:Choice>
                <mc:Fallback>
                  <p:oleObj name="Equation" r:id="rId6" imgW="2158920" imgH="1371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5050" y="3759077"/>
                          <a:ext cx="4387610" cy="2787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28756F-0BE0-054C-A390-A1C51E4A6D0E}"/>
                </a:ext>
              </a:extLst>
            </p:cNvPr>
            <p:cNvSpPr txBox="1"/>
            <p:nvPr/>
          </p:nvSpPr>
          <p:spPr>
            <a:xfrm>
              <a:off x="2687353" y="37478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F8B42B-30AE-B743-8F80-3720233721F4}"/>
                </a:ext>
              </a:extLst>
            </p:cNvPr>
            <p:cNvSpPr txBox="1"/>
            <p:nvPr/>
          </p:nvSpPr>
          <p:spPr>
            <a:xfrm>
              <a:off x="2687353" y="42054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A3F4DD2-E841-6645-9861-EE57735A024F}"/>
                </a:ext>
              </a:extLst>
            </p:cNvPr>
            <p:cNvSpPr txBox="1"/>
            <p:nvPr/>
          </p:nvSpPr>
          <p:spPr>
            <a:xfrm>
              <a:off x="2687353" y="46623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1D329D-4C1F-A041-84BD-77649C301844}"/>
                </a:ext>
              </a:extLst>
            </p:cNvPr>
            <p:cNvSpPr txBox="1"/>
            <p:nvPr/>
          </p:nvSpPr>
          <p:spPr>
            <a:xfrm>
              <a:off x="2687353" y="5598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9C126B-C363-3F47-8C0B-E0DB8EA6C991}"/>
                </a:ext>
              </a:extLst>
            </p:cNvPr>
            <p:cNvSpPr txBox="1"/>
            <p:nvPr/>
          </p:nvSpPr>
          <p:spPr>
            <a:xfrm>
              <a:off x="2687353" y="60807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18C3BC-686D-0044-BB84-60178A661B82}"/>
                </a:ext>
              </a:extLst>
            </p:cNvPr>
            <p:cNvSpPr txBox="1"/>
            <p:nvPr/>
          </p:nvSpPr>
          <p:spPr>
            <a:xfrm rot="5400000">
              <a:off x="600422" y="51569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1BBA47-6C44-5342-B46D-FA6D123DE73A}"/>
                </a:ext>
              </a:extLst>
            </p:cNvPr>
            <p:cNvSpPr txBox="1"/>
            <p:nvPr/>
          </p:nvSpPr>
          <p:spPr>
            <a:xfrm rot="5400000">
              <a:off x="1334242" y="5173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5D6FB7-EABA-E843-BFFC-91D67B3036D3}"/>
                </a:ext>
              </a:extLst>
            </p:cNvPr>
            <p:cNvSpPr txBox="1"/>
            <p:nvPr/>
          </p:nvSpPr>
          <p:spPr>
            <a:xfrm rot="5400000">
              <a:off x="2057837" y="51515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080D0A2-A159-5641-8EE2-20783960D468}"/>
                </a:ext>
              </a:extLst>
            </p:cNvPr>
            <p:cNvSpPr txBox="1"/>
            <p:nvPr/>
          </p:nvSpPr>
          <p:spPr>
            <a:xfrm rot="5400000">
              <a:off x="3350708" y="5141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8F92216-8538-3E4A-AA0A-9000F4F2E316}"/>
                </a:ext>
              </a:extLst>
            </p:cNvPr>
            <p:cNvSpPr txBox="1"/>
            <p:nvPr/>
          </p:nvSpPr>
          <p:spPr>
            <a:xfrm rot="5400000">
              <a:off x="4084528" y="51560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09F8216-AE4D-BC4F-A6DA-F53A9F3437D1}"/>
              </a:ext>
            </a:extLst>
          </p:cNvPr>
          <p:cNvGrpSpPr/>
          <p:nvPr/>
        </p:nvGrpSpPr>
        <p:grpSpPr>
          <a:xfrm>
            <a:off x="4563277" y="4122146"/>
            <a:ext cx="4428922" cy="2047542"/>
            <a:chOff x="4563277" y="4122146"/>
            <a:chExt cx="4428922" cy="204754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244831"/>
                </p:ext>
              </p:extLst>
            </p:nvPr>
          </p:nvGraphicFramePr>
          <p:xfrm>
            <a:off x="4563277" y="4122146"/>
            <a:ext cx="4428922" cy="2047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27200" imgH="1168200" progId="Equation.DSMT4">
                    <p:embed/>
                  </p:oleObj>
                </mc:Choice>
                <mc:Fallback>
                  <p:oleObj name="Equation" r:id="rId8" imgW="2527200" imgH="1168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63277" y="4122146"/>
                          <a:ext cx="4428922" cy="20475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060CB4-802F-4B49-B22E-D26534092C65}"/>
                </a:ext>
              </a:extLst>
            </p:cNvPr>
            <p:cNvSpPr txBox="1"/>
            <p:nvPr/>
          </p:nvSpPr>
          <p:spPr>
            <a:xfrm rot="5400000">
              <a:off x="5952270" y="54028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877D1FC-2818-484A-A6EE-263F3C77E9E2}"/>
                </a:ext>
              </a:extLst>
            </p:cNvPr>
            <p:cNvSpPr txBox="1"/>
            <p:nvPr/>
          </p:nvSpPr>
          <p:spPr>
            <a:xfrm rot="2719004">
              <a:off x="8116601" y="5314764"/>
              <a:ext cx="431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2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23010"/>
              </p:ext>
            </p:extLst>
          </p:nvPr>
        </p:nvGraphicFramePr>
        <p:xfrm>
          <a:off x="1428384" y="1314426"/>
          <a:ext cx="3655433" cy="224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1117440" progId="Equation.DSMT4">
                  <p:embed/>
                </p:oleObj>
              </mc:Choice>
              <mc:Fallback>
                <p:oleObj name="Equation" r:id="rId2" imgW="21081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384" y="1314426"/>
                        <a:ext cx="3655433" cy="224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46155"/>
              </p:ext>
            </p:extLst>
          </p:nvPr>
        </p:nvGraphicFramePr>
        <p:xfrm>
          <a:off x="5145659" y="1373284"/>
          <a:ext cx="3555543" cy="209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939600" progId="Equation.DSMT4">
                  <p:embed/>
                </p:oleObj>
              </mc:Choice>
              <mc:Fallback>
                <p:oleObj name="Equation" r:id="rId4" imgW="18921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5659" y="1373284"/>
                        <a:ext cx="3555543" cy="209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39822"/>
              </p:ext>
            </p:extLst>
          </p:nvPr>
        </p:nvGraphicFramePr>
        <p:xfrm>
          <a:off x="361885" y="3871388"/>
          <a:ext cx="3413846" cy="21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939600" progId="Equation.DSMT4">
                  <p:embed/>
                </p:oleObj>
              </mc:Choice>
              <mc:Fallback>
                <p:oleObj name="Equation" r:id="rId6" imgW="15238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885" y="3871388"/>
                        <a:ext cx="3413846" cy="21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0025" y="4402318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后行（列）是紧邻的前一行（列）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元素的倍数或经过处理后可以看出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规律，也可以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逐行（列）相减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12" y="1629156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696" y="1736468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从第一列开始，把前一列的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倍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加到后一列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892" y="1859141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11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CF7B0E-C832-6A4F-9997-2608BB749065}"/>
              </a:ext>
            </a:extLst>
          </p:cNvPr>
          <p:cNvGrpSpPr/>
          <p:nvPr/>
        </p:nvGrpSpPr>
        <p:grpSpPr>
          <a:xfrm>
            <a:off x="4435442" y="4616369"/>
            <a:ext cx="3011733" cy="649590"/>
            <a:chOff x="4435442" y="4616369"/>
            <a:chExt cx="3011733" cy="64959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3547566"/>
                </p:ext>
              </p:extLst>
            </p:nvPr>
          </p:nvGraphicFramePr>
          <p:xfrm>
            <a:off x="4435442" y="4616369"/>
            <a:ext cx="3011733" cy="649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95280" imgH="279360" progId="Equation.DSMT4">
                    <p:embed/>
                  </p:oleObj>
                </mc:Choice>
                <mc:Fallback>
                  <p:oleObj name="Equation" r:id="rId2" imgW="12952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35442" y="4616369"/>
                          <a:ext cx="3011733" cy="6495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10EF1F4-EB6E-9F46-945A-99A7235A61B7}"/>
                </a:ext>
              </a:extLst>
            </p:cNvPr>
            <p:cNvSpPr txBox="1"/>
            <p:nvPr/>
          </p:nvSpPr>
          <p:spPr>
            <a:xfrm>
              <a:off x="6441361" y="46959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952759-8294-7F47-ADFD-0463C285EF9D}"/>
              </a:ext>
            </a:extLst>
          </p:cNvPr>
          <p:cNvGrpSpPr/>
          <p:nvPr/>
        </p:nvGrpSpPr>
        <p:grpSpPr>
          <a:xfrm>
            <a:off x="973904" y="1087708"/>
            <a:ext cx="3836306" cy="2466197"/>
            <a:chOff x="973904" y="1087708"/>
            <a:chExt cx="3836306" cy="246619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868836"/>
                </p:ext>
              </p:extLst>
            </p:nvPr>
          </p:nvGraphicFramePr>
          <p:xfrm>
            <a:off x="973904" y="1087708"/>
            <a:ext cx="3836306" cy="2466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7680" imgH="1143000" progId="Equation.DSMT4">
                    <p:embed/>
                  </p:oleObj>
                </mc:Choice>
                <mc:Fallback>
                  <p:oleObj name="Equation" r:id="rId4" imgW="1777680" imgH="1143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3904" y="1087708"/>
                          <a:ext cx="3836306" cy="2466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827DCB-93BD-584E-9E6B-B5187E0DCBFB}"/>
                </a:ext>
              </a:extLst>
            </p:cNvPr>
            <p:cNvSpPr txBox="1"/>
            <p:nvPr/>
          </p:nvSpPr>
          <p:spPr>
            <a:xfrm rot="2710754">
              <a:off x="3443333" y="21052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765A58-D27A-7047-9D89-A7FB1B381EA8}"/>
                </a:ext>
              </a:extLst>
            </p:cNvPr>
            <p:cNvSpPr txBox="1"/>
            <p:nvPr/>
          </p:nvSpPr>
          <p:spPr>
            <a:xfrm rot="2710754">
              <a:off x="2658650" y="21052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626E72-DC79-0742-B9B2-6751CEB4F3A8}"/>
              </a:ext>
            </a:extLst>
          </p:cNvPr>
          <p:cNvGrpSpPr/>
          <p:nvPr/>
        </p:nvGrpSpPr>
        <p:grpSpPr>
          <a:xfrm>
            <a:off x="577049" y="3832225"/>
            <a:ext cx="3725862" cy="2466975"/>
            <a:chOff x="577049" y="3832225"/>
            <a:chExt cx="3725862" cy="2466975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377674"/>
                </p:ext>
              </p:extLst>
            </p:nvPr>
          </p:nvGraphicFramePr>
          <p:xfrm>
            <a:off x="577049" y="3832225"/>
            <a:ext cx="3725862" cy="2466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920" imgH="1143000" progId="Equation.DSMT4">
                    <p:embed/>
                  </p:oleObj>
                </mc:Choice>
                <mc:Fallback>
                  <p:oleObj name="Equation" r:id="rId6" imgW="1726920" imgH="11430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049" y="3832225"/>
                          <a:ext cx="3725862" cy="2466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D6F34D4-4B8A-D44F-B254-F3BB4C15D0D6}"/>
                </a:ext>
              </a:extLst>
            </p:cNvPr>
            <p:cNvSpPr txBox="1"/>
            <p:nvPr/>
          </p:nvSpPr>
          <p:spPr>
            <a:xfrm rot="2710754">
              <a:off x="3348440" y="48806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17A46E-91F3-F24D-A767-578412A65168}"/>
                </a:ext>
              </a:extLst>
            </p:cNvPr>
            <p:cNvSpPr txBox="1"/>
            <p:nvPr/>
          </p:nvSpPr>
          <p:spPr>
            <a:xfrm rot="2710754">
              <a:off x="2509658" y="48806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7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4"/>
          <p:cNvSpPr txBox="1"/>
          <p:nvPr/>
        </p:nvSpPr>
        <p:spPr>
          <a:xfrm>
            <a:off x="470432" y="981003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二、三阶行列式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682879" y="1789886"/>
            <a:ext cx="47659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用消元法解二元一次线性方程组    </a:t>
            </a:r>
          </a:p>
        </p:txBody>
      </p:sp>
      <p:sp>
        <p:nvSpPr>
          <p:cNvPr id="25" name="文本框 6"/>
          <p:cNvSpPr txBox="1"/>
          <p:nvPr/>
        </p:nvSpPr>
        <p:spPr>
          <a:xfrm>
            <a:off x="3304835" y="4775499"/>
            <a:ext cx="4332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得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103292"/>
              </p:ext>
            </p:extLst>
          </p:nvPr>
        </p:nvGraphicFramePr>
        <p:xfrm>
          <a:off x="2024301" y="2372131"/>
          <a:ext cx="279320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482400" progId="Equation.DSMT4">
                  <p:embed/>
                </p:oleObj>
              </mc:Choice>
              <mc:Fallback>
                <p:oleObj name="Equation" r:id="rId2" imgW="1168200" imgH="4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301" y="2372131"/>
                        <a:ext cx="279320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80209"/>
              </p:ext>
            </p:extLst>
          </p:nvPr>
        </p:nvGraphicFramePr>
        <p:xfrm>
          <a:off x="4926013" y="2441575"/>
          <a:ext cx="387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03040" progId="Equation.DSMT4">
                  <p:embed/>
                </p:oleObj>
              </mc:Choice>
              <mc:Fallback>
                <p:oleObj name="Equation" r:id="rId4" imgW="20304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441575"/>
                        <a:ext cx="387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10916"/>
              </p:ext>
            </p:extLst>
          </p:nvPr>
        </p:nvGraphicFramePr>
        <p:xfrm>
          <a:off x="4922838" y="3079750"/>
          <a:ext cx="4016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079750"/>
                        <a:ext cx="4016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72940"/>
              </p:ext>
            </p:extLst>
          </p:nvPr>
        </p:nvGraphicFramePr>
        <p:xfrm>
          <a:off x="1524000" y="3552825"/>
          <a:ext cx="11414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28600" progId="Equation.DSMT4">
                  <p:embed/>
                </p:oleObj>
              </mc:Choice>
              <mc:Fallback>
                <p:oleObj name="Equation" r:id="rId8" imgW="5587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52825"/>
                        <a:ext cx="11414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26362"/>
              </p:ext>
            </p:extLst>
          </p:nvPr>
        </p:nvGraphicFramePr>
        <p:xfrm>
          <a:off x="2855518" y="3576638"/>
          <a:ext cx="3574334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228600" progId="Equation.DSMT4">
                  <p:embed/>
                </p:oleObj>
              </mc:Choice>
              <mc:Fallback>
                <p:oleObj name="Equation" r:id="rId10" imgW="156204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518" y="3576638"/>
                        <a:ext cx="3574334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648799"/>
              </p:ext>
            </p:extLst>
          </p:nvPr>
        </p:nvGraphicFramePr>
        <p:xfrm>
          <a:off x="1527175" y="4165600"/>
          <a:ext cx="11715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1320" imgH="228600" progId="Equation.DSMT4">
                  <p:embed/>
                </p:oleObj>
              </mc:Choice>
              <mc:Fallback>
                <p:oleObj name="Equation" r:id="rId12" imgW="571320" imgH="228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165600"/>
                        <a:ext cx="11715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24094"/>
              </p:ext>
            </p:extLst>
          </p:nvPr>
        </p:nvGraphicFramePr>
        <p:xfrm>
          <a:off x="2843611" y="4146550"/>
          <a:ext cx="3979219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640" imgH="228600" progId="Equation.DSMT4">
                  <p:embed/>
                </p:oleObj>
              </mc:Choice>
              <mc:Fallback>
                <p:oleObj name="Equation" r:id="rId14" imgW="157464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611" y="4146550"/>
                        <a:ext cx="3979219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960908" y="4665501"/>
            <a:ext cx="2556015" cy="935481"/>
            <a:chOff x="2134668" y="4682304"/>
            <a:chExt cx="2527653" cy="935481"/>
          </a:xfrm>
        </p:grpSpPr>
        <p:sp>
          <p:nvSpPr>
            <p:cNvPr id="19" name="文本框 6"/>
            <p:cNvSpPr txBox="1"/>
            <p:nvPr/>
          </p:nvSpPr>
          <p:spPr>
            <a:xfrm>
              <a:off x="2134668" y="4786788"/>
              <a:ext cx="2527653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两式相减消去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567015"/>
                </p:ext>
              </p:extLst>
            </p:nvPr>
          </p:nvGraphicFramePr>
          <p:xfrm>
            <a:off x="4019635" y="4682304"/>
            <a:ext cx="525462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635" y="4682304"/>
                          <a:ext cx="525462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34631"/>
              </p:ext>
            </p:extLst>
          </p:nvPr>
        </p:nvGraphicFramePr>
        <p:xfrm>
          <a:off x="2302066" y="5344450"/>
          <a:ext cx="458105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68480" imgH="228600" progId="Equation.DSMT4">
                  <p:embed/>
                </p:oleObj>
              </mc:Choice>
              <mc:Fallback>
                <p:oleObj name="Equation" r:id="rId18" imgW="19684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066" y="5344450"/>
                        <a:ext cx="458105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253151" y="3732389"/>
            <a:ext cx="760976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341338" y="4284501"/>
            <a:ext cx="903902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1596" y="823575"/>
            <a:ext cx="891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范德蒙(Vandermonde)行列式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（重要结果）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49684"/>
              </p:ext>
            </p:extLst>
          </p:nvPr>
        </p:nvGraphicFramePr>
        <p:xfrm>
          <a:off x="7785942" y="3146922"/>
          <a:ext cx="1268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221" imgH="203288" progId="Equation.3">
                  <p:embed/>
                </p:oleObj>
              </mc:Choice>
              <mc:Fallback>
                <p:oleObj r:id="rId2" imgW="508221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942" y="3146922"/>
                        <a:ext cx="12684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655831"/>
              </p:ext>
            </p:extLst>
          </p:nvPr>
        </p:nvGraphicFramePr>
        <p:xfrm>
          <a:off x="441744" y="1457325"/>
          <a:ext cx="5329238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5200" imgH="1168400" progId="Equation.3">
                  <p:embed/>
                </p:oleObj>
              </mc:Choice>
              <mc:Fallback>
                <p:oleObj r:id="rId4" imgW="22352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44" y="1457325"/>
                        <a:ext cx="5329238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450282"/>
              </p:ext>
            </p:extLst>
          </p:nvPr>
        </p:nvGraphicFramePr>
        <p:xfrm>
          <a:off x="5990367" y="2365773"/>
          <a:ext cx="2579475" cy="93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29594" imgH="381331" progId="Equation.3">
                  <p:embed/>
                </p:oleObj>
              </mc:Choice>
              <mc:Fallback>
                <p:oleObj r:id="rId6" imgW="1029594" imgH="38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367" y="2365773"/>
                        <a:ext cx="2579475" cy="93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93666"/>
              </p:ext>
            </p:extLst>
          </p:nvPr>
        </p:nvGraphicFramePr>
        <p:xfrm>
          <a:off x="813219" y="4262437"/>
          <a:ext cx="7454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38500" imgH="228600" progId="Equation.3">
                  <p:embed/>
                </p:oleObj>
              </mc:Choice>
              <mc:Fallback>
                <p:oleObj r:id="rId8" imgW="323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19" y="4262437"/>
                        <a:ext cx="7454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63418"/>
              </p:ext>
            </p:extLst>
          </p:nvPr>
        </p:nvGraphicFramePr>
        <p:xfrm>
          <a:off x="2305469" y="4721225"/>
          <a:ext cx="5962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90800" imgH="228600" progId="Equation.3">
                  <p:embed/>
                </p:oleObj>
              </mc:Choice>
              <mc:Fallback>
                <p:oleObj r:id="rId10" imgW="259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469" y="4721225"/>
                        <a:ext cx="5962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364931"/>
              </p:ext>
            </p:extLst>
          </p:nvPr>
        </p:nvGraphicFramePr>
        <p:xfrm>
          <a:off x="3619919" y="5160962"/>
          <a:ext cx="4799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032000" imgH="228600" progId="Equation.3">
                  <p:embed/>
                </p:oleObj>
              </mc:Choice>
              <mc:Fallback>
                <p:oleObj r:id="rId12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919" y="5160962"/>
                        <a:ext cx="47990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80972"/>
              </p:ext>
            </p:extLst>
          </p:nvPr>
        </p:nvGraphicFramePr>
        <p:xfrm>
          <a:off x="4534319" y="5770562"/>
          <a:ext cx="2138363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64951" imgH="76068" progId="Equation.3">
                  <p:embed/>
                </p:oleObj>
              </mc:Choice>
              <mc:Fallback>
                <p:oleObj r:id="rId14" imgW="1064951" imgH="760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319" y="5770562"/>
                        <a:ext cx="2138363" cy="13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05524"/>
              </p:ext>
            </p:extLst>
          </p:nvPr>
        </p:nvGraphicFramePr>
        <p:xfrm>
          <a:off x="5372519" y="5922962"/>
          <a:ext cx="3048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49400" imgH="228600" progId="Equation.3">
                  <p:embed/>
                </p:oleObj>
              </mc:Choice>
              <mc:Fallback>
                <p:oleObj r:id="rId16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519" y="5922962"/>
                        <a:ext cx="3048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hlinkClick r:id="" action="ppaction://hlinkshowjump?jump=nextslid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432772"/>
              </p:ext>
            </p:extLst>
          </p:nvPr>
        </p:nvGraphicFramePr>
        <p:xfrm>
          <a:off x="6972719" y="6380162"/>
          <a:ext cx="1447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37560" imgH="228898" progId="Equation.3">
                  <p:embed/>
                </p:oleObj>
              </mc:Choice>
              <mc:Fallback>
                <p:oleObj r:id="rId18" imgW="737560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719" y="6380162"/>
                        <a:ext cx="1447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06824"/>
              </p:ext>
            </p:extLst>
          </p:nvPr>
        </p:nvGraphicFramePr>
        <p:xfrm>
          <a:off x="1237392" y="1301749"/>
          <a:ext cx="47529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508500" imgH="3035300" progId="Equation.3">
                  <p:embed/>
                </p:oleObj>
              </mc:Choice>
              <mc:Fallback>
                <p:oleObj r:id="rId20" imgW="4508500" imgH="303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392" y="1301749"/>
                        <a:ext cx="4752975" cy="28162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596" y="611944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记忆：</a:t>
            </a:r>
            <a:r>
              <a:rPr lang="zh-CN" altLang="en-US" sz="2400" b="1" dirty="0">
                <a:latin typeface="+mn-ea"/>
                <a:ea typeface="+mn-ea"/>
              </a:rPr>
              <a:t>一切右元减左元之积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6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45064"/>
              </p:ext>
            </p:extLst>
          </p:nvPr>
        </p:nvGraphicFramePr>
        <p:xfrm>
          <a:off x="1204965" y="1841360"/>
          <a:ext cx="3048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20790" imgH="928309" progId="Equation.3">
                  <p:embed/>
                </p:oleObj>
              </mc:Choice>
              <mc:Fallback>
                <p:oleObj r:id="rId2" imgW="1220790" imgH="928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65" y="1841360"/>
                        <a:ext cx="30480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8392" y="1348377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+mn-ea"/>
                <a:ea typeface="+mn-ea"/>
              </a:rPr>
              <a:t>计算行列式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92528"/>
              </p:ext>
            </p:extLst>
          </p:nvPr>
        </p:nvGraphicFramePr>
        <p:xfrm>
          <a:off x="7369628" y="2223198"/>
          <a:ext cx="990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7914" imgH="165315" progId="Equation.3">
                  <p:embed/>
                </p:oleObj>
              </mc:Choice>
              <mc:Fallback>
                <p:oleObj r:id="rId4" imgW="317914" imgH="1653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628" y="2223198"/>
                        <a:ext cx="990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24397"/>
              </p:ext>
            </p:extLst>
          </p:nvPr>
        </p:nvGraphicFramePr>
        <p:xfrm>
          <a:off x="4299857" y="2330380"/>
          <a:ext cx="304323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27400" imgH="1549400" progId="Equation.3">
                  <p:embed/>
                </p:oleObj>
              </mc:Choice>
              <mc:Fallback>
                <p:oleObj r:id="rId6" imgW="33274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857" y="2330380"/>
                        <a:ext cx="3043238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8392" y="4378568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注：   </a:t>
            </a:r>
            <a:r>
              <a:rPr lang="zh-CN" altLang="en-US" sz="2400" b="1" dirty="0">
                <a:latin typeface="+mn-ea"/>
                <a:ea typeface="+mn-ea"/>
              </a:rPr>
              <a:t>显然，范德蒙行列式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865577"/>
              </p:ext>
            </p:extLst>
          </p:nvPr>
        </p:nvGraphicFramePr>
        <p:xfrm>
          <a:off x="4123174" y="4380330"/>
          <a:ext cx="1644580" cy="45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49688" imgH="457796" progId="Equation.3">
                  <p:embed/>
                </p:oleObj>
              </mc:Choice>
              <mc:Fallback>
                <p:oleObj r:id="rId8" imgW="1449688" imgH="4577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174" y="4380330"/>
                        <a:ext cx="1644580" cy="459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02597"/>
              </p:ext>
            </p:extLst>
          </p:nvPr>
        </p:nvGraphicFramePr>
        <p:xfrm>
          <a:off x="4252965" y="5009830"/>
          <a:ext cx="3407205" cy="4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73200" imgH="228600" progId="Equation.3">
                  <p:embed/>
                </p:oleObj>
              </mc:Choice>
              <mc:Fallback>
                <p:oleObj r:id="rId10" imgW="147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65" y="5009830"/>
                        <a:ext cx="3407205" cy="4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62651"/>
              </p:ext>
            </p:extLst>
          </p:nvPr>
        </p:nvGraphicFramePr>
        <p:xfrm>
          <a:off x="1300293" y="5686023"/>
          <a:ext cx="3527898" cy="5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241200" progId="Equation.DSMT4">
                  <p:embed/>
                </p:oleObj>
              </mc:Choice>
              <mc:Fallback>
                <p:oleObj name="Equation" r:id="rId12" imgW="1511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93" y="5686023"/>
                        <a:ext cx="3527898" cy="56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7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0936" y="1575901"/>
            <a:ext cx="142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13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75062"/>
              </p:ext>
            </p:extLst>
          </p:nvPr>
        </p:nvGraphicFramePr>
        <p:xfrm>
          <a:off x="1553189" y="828040"/>
          <a:ext cx="423048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787320" progId="Equation.DSMT4">
                  <p:embed/>
                </p:oleObj>
              </mc:Choice>
              <mc:Fallback>
                <p:oleObj name="Equation" r:id="rId2" imgW="17017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189" y="828040"/>
                        <a:ext cx="4230485" cy="195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26797"/>
              </p:ext>
            </p:extLst>
          </p:nvPr>
        </p:nvGraphicFramePr>
        <p:xfrm>
          <a:off x="1313745" y="2923675"/>
          <a:ext cx="4504852" cy="176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711000" progId="Equation.DSMT4">
                  <p:embed/>
                </p:oleObj>
              </mc:Choice>
              <mc:Fallback>
                <p:oleObj name="Equation" r:id="rId4" imgW="2323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745" y="2923675"/>
                        <a:ext cx="4504852" cy="1768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22337"/>
              </p:ext>
            </p:extLst>
          </p:nvPr>
        </p:nvGraphicFramePr>
        <p:xfrm>
          <a:off x="1297471" y="4793663"/>
          <a:ext cx="2174601" cy="169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711000" progId="Equation.DSMT4">
                  <p:embed/>
                </p:oleObj>
              </mc:Choice>
              <mc:Fallback>
                <p:oleObj name="Equation" r:id="rId6" imgW="914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7471" y="4793663"/>
                        <a:ext cx="2174601" cy="1691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4661"/>
              </p:ext>
            </p:extLst>
          </p:nvPr>
        </p:nvGraphicFramePr>
        <p:xfrm>
          <a:off x="3633097" y="4781633"/>
          <a:ext cx="2533439" cy="175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711000" progId="Equation.DSMT4">
                  <p:embed/>
                </p:oleObj>
              </mc:Choice>
              <mc:Fallback>
                <p:oleObj name="Equation" r:id="rId8" imgW="1028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3097" y="4781633"/>
                        <a:ext cx="2533439" cy="1751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6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542" y="1719882"/>
            <a:ext cx="295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14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895"/>
              </p:ext>
            </p:extLst>
          </p:nvPr>
        </p:nvGraphicFramePr>
        <p:xfrm>
          <a:off x="1347317" y="896764"/>
          <a:ext cx="4660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60900" imgH="2235200" progId="Equation.3">
                  <p:embed/>
                </p:oleObj>
              </mc:Choice>
              <mc:Fallback>
                <p:oleObj r:id="rId2" imgW="4660900" imgH="223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317" y="896764"/>
                        <a:ext cx="46609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47637"/>
              </p:ext>
            </p:extLst>
          </p:nvPr>
        </p:nvGraphicFramePr>
        <p:xfrm>
          <a:off x="96367" y="4005700"/>
          <a:ext cx="1555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3348" imgH="406048" progId="Equation.3">
                  <p:embed/>
                </p:oleObj>
              </mc:Choice>
              <mc:Fallback>
                <p:oleObj r:id="rId4" imgW="19033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7" y="4005700"/>
                        <a:ext cx="15557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82408"/>
              </p:ext>
            </p:extLst>
          </p:nvPr>
        </p:nvGraphicFramePr>
        <p:xfrm>
          <a:off x="1728317" y="3385964"/>
          <a:ext cx="3276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32200" imgH="2235200" progId="Equation.3">
                  <p:embed/>
                </p:oleObj>
              </mc:Choice>
              <mc:Fallback>
                <p:oleObj r:id="rId6" imgW="3632200" imgH="223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317" y="3385964"/>
                        <a:ext cx="32766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41234"/>
              </p:ext>
            </p:extLst>
          </p:nvPr>
        </p:nvGraphicFramePr>
        <p:xfrm>
          <a:off x="5006505" y="3773314"/>
          <a:ext cx="3960812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356100" imgH="1765300" progId="Equation.3">
                  <p:embed/>
                </p:oleObj>
              </mc:Choice>
              <mc:Fallback>
                <p:oleObj r:id="rId8" imgW="4356100" imgH="176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05" y="3773314"/>
                        <a:ext cx="3960812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575917" y="1049164"/>
            <a:ext cx="46482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185517" y="668164"/>
            <a:ext cx="0" cy="24384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652117" y="2954164"/>
            <a:ext cx="4648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261717" y="591964"/>
            <a:ext cx="0" cy="2590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157317" y="2954164"/>
            <a:ext cx="3581400" cy="838200"/>
            <a:chOff x="0" y="0"/>
            <a:chExt cx="2256" cy="528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0"/>
              <a:ext cx="576" cy="2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zh-CN" sz="2000" b="0" dirty="0"/>
                <a:t>n-1</a:t>
              </a:r>
              <a:r>
                <a:rPr lang="zh-CN" altLang="en-US" sz="2000" b="0" dirty="0"/>
                <a:t>阶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0" y="48"/>
              <a:ext cx="158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1296" y="192"/>
              <a:ext cx="336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48107"/>
              </p:ext>
            </p:extLst>
          </p:nvPr>
        </p:nvGraphicFramePr>
        <p:xfrm>
          <a:off x="1347317" y="5621164"/>
          <a:ext cx="3810000" cy="48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76600" imgH="419100" progId="Equation.3">
                  <p:embed/>
                </p:oleObj>
              </mc:Choice>
              <mc:Fallback>
                <p:oleObj r:id="rId10" imgW="327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317" y="5621164"/>
                        <a:ext cx="3810000" cy="48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67898"/>
              </p:ext>
            </p:extLst>
          </p:nvPr>
        </p:nvGraphicFramePr>
        <p:xfrm>
          <a:off x="1347317" y="6253950"/>
          <a:ext cx="1742825" cy="43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36033" imgH="380835" progId="Equation.3">
                  <p:embed/>
                </p:oleObj>
              </mc:Choice>
              <mc:Fallback>
                <p:oleObj r:id="rId12" imgW="1536033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317" y="6253950"/>
                        <a:ext cx="1742825" cy="431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0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7808"/>
              </p:ext>
            </p:extLst>
          </p:nvPr>
        </p:nvGraphicFramePr>
        <p:xfrm>
          <a:off x="1143000" y="1602563"/>
          <a:ext cx="274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7646" imgH="380835" progId="Equation.3">
                  <p:embed/>
                </p:oleObj>
              </mc:Choice>
              <mc:Fallback>
                <p:oleObj r:id="rId2" imgW="196764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2563"/>
                        <a:ext cx="274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1019934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由此得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</a:rPr>
              <a:t>递推公式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2132788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因此有</a:t>
            </a:r>
            <a:r>
              <a:rPr lang="zh-CN" altLang="en-US" sz="2400" b="0" dirty="0"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89943"/>
              </p:ext>
            </p:extLst>
          </p:nvPr>
        </p:nvGraphicFramePr>
        <p:xfrm>
          <a:off x="3568700" y="2526323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954" imgH="368620" progId="Equation.3">
                  <p:embed/>
                </p:oleObj>
              </mc:Choice>
              <mc:Fallback>
                <p:oleObj r:id="rId4" imgW="177954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526323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61098"/>
              </p:ext>
            </p:extLst>
          </p:nvPr>
        </p:nvGraphicFramePr>
        <p:xfrm>
          <a:off x="536331" y="2700311"/>
          <a:ext cx="510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31933" imgH="380835" progId="Equation.3">
                  <p:embed/>
                </p:oleObj>
              </mc:Choice>
              <mc:Fallback>
                <p:oleObj r:id="rId6" imgW="4531933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31" y="2700311"/>
                        <a:ext cx="5105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23272"/>
              </p:ext>
            </p:extLst>
          </p:nvPr>
        </p:nvGraphicFramePr>
        <p:xfrm>
          <a:off x="968131" y="3243236"/>
          <a:ext cx="2730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25700" imgH="419100" progId="Equation.3">
                  <p:embed/>
                </p:oleObj>
              </mc:Choice>
              <mc:Fallback>
                <p:oleObj r:id="rId8" imgW="2425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31" y="3243236"/>
                        <a:ext cx="2730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5584"/>
              </p:ext>
            </p:extLst>
          </p:nvPr>
        </p:nvGraphicFramePr>
        <p:xfrm>
          <a:off x="3568700" y="2526323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7954" imgH="368620" progId="Equation.3">
                  <p:embed/>
                </p:oleObj>
              </mc:Choice>
              <mc:Fallback>
                <p:oleObj r:id="rId10" imgW="177954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526323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78979"/>
              </p:ext>
            </p:extLst>
          </p:nvPr>
        </p:nvGraphicFramePr>
        <p:xfrm>
          <a:off x="3698631" y="3255936"/>
          <a:ext cx="3581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65500" imgH="419100" progId="Equation.3">
                  <p:embed/>
                </p:oleObj>
              </mc:Choice>
              <mc:Fallback>
                <p:oleObj r:id="rId11" imgW="336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631" y="3255936"/>
                        <a:ext cx="3581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514035"/>
              </p:ext>
            </p:extLst>
          </p:nvPr>
        </p:nvGraphicFramePr>
        <p:xfrm>
          <a:off x="955431" y="3859980"/>
          <a:ext cx="388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289300" imgH="419100" progId="Equation.3">
                  <p:embed/>
                </p:oleObj>
              </mc:Choice>
              <mc:Fallback>
                <p:oleObj r:id="rId13" imgW="328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431" y="3859980"/>
                        <a:ext cx="3886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87050"/>
              </p:ext>
            </p:extLst>
          </p:nvPr>
        </p:nvGraphicFramePr>
        <p:xfrm>
          <a:off x="917331" y="4512285"/>
          <a:ext cx="5791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597400" imgH="419100" progId="Equation.3">
                  <p:embed/>
                </p:oleObj>
              </mc:Choice>
              <mc:Fallback>
                <p:oleObj r:id="rId15" imgW="459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31" y="4512285"/>
                        <a:ext cx="5791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02257"/>
              </p:ext>
            </p:extLst>
          </p:nvPr>
        </p:nvGraphicFramePr>
        <p:xfrm>
          <a:off x="762000" y="5117123"/>
          <a:ext cx="6248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433242" imgH="863225" progId="Equation.3">
                  <p:embed/>
                </p:oleObj>
              </mc:Choice>
              <mc:Fallback>
                <p:oleObj r:id="rId17" imgW="5433242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17123"/>
                        <a:ext cx="62484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696200" y="4583723"/>
            <a:ext cx="838200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0" i="1" dirty="0"/>
              <a:t>D</a:t>
            </a:r>
            <a:r>
              <a:rPr lang="zh-CN" altLang="zh-CN" sz="2400" b="0" baseline="-25000" dirty="0"/>
              <a:t>2</a:t>
            </a:r>
            <a:r>
              <a:rPr lang="zh-CN" altLang="zh-CN" sz="2400" b="0" dirty="0"/>
              <a:t>=?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943600" y="2619244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4495800" y="3158532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55719"/>
              </p:ext>
            </p:extLst>
          </p:nvPr>
        </p:nvGraphicFramePr>
        <p:xfrm>
          <a:off x="5105400" y="597232"/>
          <a:ext cx="38385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4254500" imgH="2235200" progId="Equation.3">
                  <p:embed/>
                </p:oleObj>
              </mc:Choice>
              <mc:Fallback>
                <p:oleObj r:id="rId19" imgW="4254500" imgH="223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7232"/>
                        <a:ext cx="3838575" cy="2016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8DCA7AD-A45A-414B-89A0-A54C1BEB0A17}"/>
              </a:ext>
            </a:extLst>
          </p:cNvPr>
          <p:cNvGrpSpPr/>
          <p:nvPr/>
        </p:nvGrpSpPr>
        <p:grpSpPr>
          <a:xfrm>
            <a:off x="381000" y="6213040"/>
            <a:ext cx="7097273" cy="539452"/>
            <a:chOff x="381000" y="6213040"/>
            <a:chExt cx="7097273" cy="539452"/>
          </a:xfrm>
        </p:grpSpPr>
        <p:graphicFrame>
          <p:nvGraphicFramePr>
            <p:cNvPr id="1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349780"/>
                </p:ext>
              </p:extLst>
            </p:nvPr>
          </p:nvGraphicFramePr>
          <p:xfrm>
            <a:off x="381000" y="6213040"/>
            <a:ext cx="7097273" cy="539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162240" imgH="241200" progId="Equation.DSMT4">
                    <p:embed/>
                  </p:oleObj>
                </mc:Choice>
                <mc:Fallback>
                  <p:oleObj name="Equation" r:id="rId21" imgW="3162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6213040"/>
                          <a:ext cx="7097273" cy="539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A170CC3-C066-A64E-82EA-1503244C2652}"/>
                </a:ext>
              </a:extLst>
            </p:cNvPr>
            <p:cNvSpPr txBox="1"/>
            <p:nvPr/>
          </p:nvSpPr>
          <p:spPr>
            <a:xfrm>
              <a:off x="5735851" y="62396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A88D4321-4270-4E44-A4F0-80DBB6C22DF0}"/>
              </a:ext>
            </a:extLst>
          </p:cNvPr>
          <p:cNvSpPr/>
          <p:nvPr/>
        </p:nvSpPr>
        <p:spPr>
          <a:xfrm>
            <a:off x="7212411" y="577794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递推公式法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6" grpId="0" animBg="1"/>
      <p:bldP spid="17" grpId="0" animBg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7644" y="2078752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</a:rPr>
              <a:t>例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zh-C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80073"/>
              </p:ext>
            </p:extLst>
          </p:nvPr>
        </p:nvGraphicFramePr>
        <p:xfrm>
          <a:off x="1187451" y="853203"/>
          <a:ext cx="4913312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7100" imgH="1612900" progId="Equation.3">
                  <p:embed/>
                </p:oleObj>
              </mc:Choice>
              <mc:Fallback>
                <p:oleObj r:id="rId2" imgW="21971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1" y="853203"/>
                        <a:ext cx="4913312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88492"/>
              </p:ext>
            </p:extLst>
          </p:nvPr>
        </p:nvGraphicFramePr>
        <p:xfrm>
          <a:off x="6372226" y="2221628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79482" imgH="406048" progId="Equation.3">
                  <p:embed/>
                </p:oleObj>
              </mc:Choice>
              <mc:Fallback>
                <p:oleObj r:id="rId4" imgW="1979482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6" y="2221628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90488"/>
              </p:ext>
            </p:extLst>
          </p:nvPr>
        </p:nvGraphicFramePr>
        <p:xfrm>
          <a:off x="325438" y="5174378"/>
          <a:ext cx="719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928" imgH="495730" progId="Equation.3">
                  <p:embed/>
                </p:oleObj>
              </mc:Choice>
              <mc:Fallback>
                <p:oleObj r:id="rId6" imgW="838928" imgH="495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5174378"/>
                        <a:ext cx="719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73671"/>
              </p:ext>
            </p:extLst>
          </p:nvPr>
        </p:nvGraphicFramePr>
        <p:xfrm>
          <a:off x="6948488" y="5029916"/>
          <a:ext cx="19399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74117" imgH="380835" progId="Equation.3">
                  <p:embed/>
                </p:oleObj>
              </mc:Choice>
              <mc:Fallback>
                <p:oleObj r:id="rId8" imgW="157411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29916"/>
                        <a:ext cx="19399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692276" y="1069103"/>
            <a:ext cx="4608512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197101" y="781766"/>
            <a:ext cx="0" cy="31686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21407"/>
              </p:ext>
            </p:extLst>
          </p:nvPr>
        </p:nvGraphicFramePr>
        <p:xfrm>
          <a:off x="4860926" y="4958478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406048" progId="Equation.3">
                  <p:embed/>
                </p:oleObj>
              </mc:Choice>
              <mc:Fallback>
                <p:oleObj r:id="rId10" imgW="1979482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6" y="4958478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044576" y="4021853"/>
            <a:ext cx="42322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11787"/>
              </p:ext>
            </p:extLst>
          </p:nvPr>
        </p:nvGraphicFramePr>
        <p:xfrm>
          <a:off x="1116013" y="3877391"/>
          <a:ext cx="3744913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245100" imgH="4279900" progId="Equation.3">
                  <p:embed/>
                </p:oleObj>
              </mc:Choice>
              <mc:Fallback>
                <p:oleObj r:id="rId12" imgW="5245100" imgH="427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77391"/>
                        <a:ext cx="3744913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620838" y="1142128"/>
            <a:ext cx="4679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29852" y="14988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三对角行列式</a:t>
            </a:r>
          </a:p>
        </p:txBody>
      </p:sp>
    </p:spTree>
    <p:extLst>
      <p:ext uri="{BB962C8B-B14F-4D97-AF65-F5344CB8AC3E}">
        <p14:creationId xmlns:p14="http://schemas.microsoft.com/office/powerpoint/2010/main" val="5196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066800" y="914400"/>
          <a:ext cx="3276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95356" imgH="228898" progId="Equation.3">
                  <p:embed/>
                </p:oleObj>
              </mc:Choice>
              <mc:Fallback>
                <p:oleObj r:id="rId2" imgW="1195356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32766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247900" y="1676400"/>
          <a:ext cx="3695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400" imgH="228600" progId="Equation.3">
                  <p:embed/>
                </p:oleObj>
              </mc:Choice>
              <mc:Fallback>
                <p:oleObj r:id="rId4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676400"/>
                        <a:ext cx="3695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09600" y="170543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因此有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019800" y="1817688"/>
          <a:ext cx="11430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9829" imgH="101777" progId="Equation.3">
                  <p:embed/>
                </p:oleObj>
              </mc:Choice>
              <mc:Fallback>
                <p:oleObj r:id="rId6" imgW="419829" imgH="1017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17688"/>
                        <a:ext cx="11430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239000" y="1719263"/>
          <a:ext cx="11430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0700" imgH="215900" progId="Equation.3">
                  <p:embed/>
                </p:oleObj>
              </mc:Choice>
              <mc:Fallback>
                <p:oleObj r:id="rId8" imgW="52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719263"/>
                        <a:ext cx="11430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90188" y="2414394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又因为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362200" y="2286000"/>
          <a:ext cx="228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3328" imgH="470308" progId="Equation.3">
                  <p:embed/>
                </p:oleObj>
              </mc:Choice>
              <mc:Fallback>
                <p:oleObj r:id="rId10" imgW="953328" imgH="4703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2286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029200" y="2514600"/>
          <a:ext cx="1714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24529" imgH="241510" progId="Equation.3">
                  <p:embed/>
                </p:oleObj>
              </mc:Choice>
              <mc:Fallback>
                <p:oleObj r:id="rId12" imgW="724529" imgH="2415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1714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914400" y="3276600"/>
            <a:ext cx="2565400" cy="563563"/>
            <a:chOff x="0" y="0"/>
            <a:chExt cx="1412" cy="302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1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故</a:t>
              </a:r>
            </a:p>
          </p:txBody>
        </p:sp>
        <p:graphicFrame>
          <p:nvGraphicFramePr>
            <p:cNvPr id="13" name="Object 15"/>
            <p:cNvGraphicFramePr>
              <a:graphicFrameLocks noChangeAspect="1"/>
            </p:cNvGraphicFramePr>
            <p:nvPr/>
          </p:nvGraphicFramePr>
          <p:xfrm>
            <a:off x="288" y="48"/>
            <a:ext cx="112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90159" imgH="228898" progId="Equation.3">
                    <p:embed/>
                  </p:oleObj>
                </mc:Choice>
                <mc:Fallback>
                  <p:oleObj r:id="rId14" imgW="890159" imgH="2288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8"/>
                          <a:ext cx="112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914400" y="3886200"/>
            <a:ext cx="2514600" cy="563563"/>
            <a:chOff x="0" y="0"/>
            <a:chExt cx="1146" cy="302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3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则</a:t>
              </a:r>
            </a:p>
          </p:txBody>
        </p:sp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233" y="48"/>
            <a:ext cx="91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24529" imgH="228799" progId="Equation.3">
                    <p:embed/>
                  </p:oleObj>
                </mc:Choice>
                <mc:Fallback>
                  <p:oleObj r:id="rId16" imgW="724529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48"/>
                          <a:ext cx="91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7"/>
          <p:cNvSpPr>
            <a:spLocks noChangeShapeType="1"/>
          </p:cNvSpPr>
          <p:nvPr/>
        </p:nvSpPr>
        <p:spPr bwMode="auto">
          <a:xfrm flipV="1">
            <a:off x="2244938" y="2166948"/>
            <a:ext cx="3698662" cy="1127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066799" y="4804039"/>
            <a:ext cx="5997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递推公式法步骤：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15974" y="5388239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>
                <a:latin typeface="+mn-ea"/>
                <a:ea typeface="+mn-ea"/>
              </a:rPr>
              <a:t>1.  </a:t>
            </a:r>
            <a:r>
              <a:rPr lang="zh-CN" altLang="en-US" sz="2400">
                <a:latin typeface="+mn-ea"/>
                <a:ea typeface="+mn-ea"/>
              </a:rPr>
              <a:t>降阶，得到递推公式；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815974" y="5921639"/>
            <a:ext cx="6934200" cy="487351"/>
            <a:chOff x="0" y="0"/>
            <a:chExt cx="4272" cy="254"/>
          </a:xfrm>
        </p:grpSpPr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4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2400" dirty="0">
                  <a:latin typeface="+mn-ea"/>
                  <a:ea typeface="+mn-ea"/>
                </a:rPr>
                <a:t>2. </a:t>
              </a:r>
              <a:r>
                <a:rPr lang="zh-CN" altLang="en-US" sz="2400" dirty="0">
                  <a:latin typeface="+mn-ea"/>
                  <a:ea typeface="+mn-ea"/>
                </a:rPr>
                <a:t>利用高中有关数列的知识，求出行列式     。</a:t>
              </a:r>
            </a:p>
          </p:txBody>
        </p:sp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757320"/>
                </p:ext>
              </p:extLst>
            </p:nvPr>
          </p:nvGraphicFramePr>
          <p:xfrm>
            <a:off x="3458" y="0"/>
            <a:ext cx="27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16464" imgH="229197" progId="Equation.3">
                    <p:embed/>
                  </p:oleObj>
                </mc:Choice>
                <mc:Fallback>
                  <p:oleObj r:id="rId18" imgW="216464" imgH="2291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0"/>
                          <a:ext cx="27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7BDAAA8B-B90E-0F4C-81DA-0389F99AA1C0}"/>
              </a:ext>
            </a:extLst>
          </p:cNvPr>
          <p:cNvSpPr/>
          <p:nvPr/>
        </p:nvSpPr>
        <p:spPr>
          <a:xfrm>
            <a:off x="5254350" y="980733"/>
            <a:ext cx="861143" cy="570614"/>
          </a:xfrm>
          <a:prstGeom prst="wedgeRoundRectCallout">
            <a:avLst>
              <a:gd name="adj1" fmla="val -196161"/>
              <a:gd name="adj2" fmla="val 9231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技巧！</a:t>
            </a:r>
          </a:p>
        </p:txBody>
      </p:sp>
    </p:spTree>
    <p:extLst>
      <p:ext uri="{BB962C8B-B14F-4D97-AF65-F5344CB8AC3E}">
        <p14:creationId xmlns:p14="http://schemas.microsoft.com/office/powerpoint/2010/main" val="2819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20" grpId="0" animBg="1"/>
      <p:bldP spid="21" grpId="0" build="p"/>
      <p:bldP spid="22" grpId="0" build="p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9656"/>
              </p:ext>
            </p:extLst>
          </p:nvPr>
        </p:nvGraphicFramePr>
        <p:xfrm>
          <a:off x="1424088" y="903110"/>
          <a:ext cx="4254793" cy="192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711000" progId="Equation.DSMT4">
                  <p:embed/>
                </p:oleObj>
              </mc:Choice>
              <mc:Fallback>
                <p:oleObj name="Equation" r:id="rId2" imgW="1663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4088" y="903110"/>
                        <a:ext cx="4254793" cy="192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92217"/>
              </p:ext>
            </p:extLst>
          </p:nvPr>
        </p:nvGraphicFramePr>
        <p:xfrm>
          <a:off x="226538" y="2913832"/>
          <a:ext cx="766445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000" imgH="711000" progId="Equation.DSMT4">
                  <p:embed/>
                </p:oleObj>
              </mc:Choice>
              <mc:Fallback>
                <p:oleObj name="Equation" r:id="rId4" imgW="299700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8" y="2913832"/>
                        <a:ext cx="766445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33958"/>
              </p:ext>
            </p:extLst>
          </p:nvPr>
        </p:nvGraphicFramePr>
        <p:xfrm>
          <a:off x="216031" y="4911365"/>
          <a:ext cx="4007178" cy="1838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711000" progId="Equation.DSMT4">
                  <p:embed/>
                </p:oleObj>
              </mc:Choice>
              <mc:Fallback>
                <p:oleObj name="Equation" r:id="rId6" imgW="1777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031" y="4911365"/>
                        <a:ext cx="4007178" cy="1838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77798"/>
              </p:ext>
            </p:extLst>
          </p:nvPr>
        </p:nvGraphicFramePr>
        <p:xfrm>
          <a:off x="4416588" y="5041492"/>
          <a:ext cx="3008160" cy="165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711000" progId="Equation.DSMT4">
                  <p:embed/>
                </p:oleObj>
              </mc:Choice>
              <mc:Fallback>
                <p:oleObj name="Equation" r:id="rId8" imgW="1295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6588" y="5041492"/>
                        <a:ext cx="3008160" cy="165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9809" y="1664847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16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2581" y="17533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拆分法</a:t>
            </a:r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9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7443"/>
              </p:ext>
            </p:extLst>
          </p:nvPr>
        </p:nvGraphicFramePr>
        <p:xfrm>
          <a:off x="998920" y="1081394"/>
          <a:ext cx="3392791" cy="201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14400" progId="Equation.DSMT4">
                  <p:embed/>
                </p:oleObj>
              </mc:Choice>
              <mc:Fallback>
                <p:oleObj name="Equation" r:id="rId2" imgW="1536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920" y="1081394"/>
                        <a:ext cx="3392791" cy="2018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44735"/>
              </p:ext>
            </p:extLst>
          </p:nvPr>
        </p:nvGraphicFramePr>
        <p:xfrm>
          <a:off x="4391711" y="973277"/>
          <a:ext cx="3625807" cy="223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1143000" progId="Equation.DSMT4">
                  <p:embed/>
                </p:oleObj>
              </mc:Choice>
              <mc:Fallback>
                <p:oleObj name="Equation" r:id="rId4" imgW="1854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1711" y="973277"/>
                        <a:ext cx="3625807" cy="223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9721"/>
              </p:ext>
            </p:extLst>
          </p:nvPr>
        </p:nvGraphicFramePr>
        <p:xfrm>
          <a:off x="736273" y="3402144"/>
          <a:ext cx="3025022" cy="240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1143000" progId="Equation.DSMT4">
                  <p:embed/>
                </p:oleObj>
              </mc:Choice>
              <mc:Fallback>
                <p:oleObj name="Equation" r:id="rId6" imgW="14349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273" y="3402144"/>
                        <a:ext cx="3025022" cy="240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82838"/>
              </p:ext>
            </p:extLst>
          </p:nvPr>
        </p:nvGraphicFramePr>
        <p:xfrm>
          <a:off x="3877623" y="4142147"/>
          <a:ext cx="1014887" cy="58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7623" y="4142147"/>
                        <a:ext cx="1014887" cy="58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0911" y="1822284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17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5192" y="411008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加边法，升阶法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6058" y="1073604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18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610" y="593896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利用行列式的性质把它们都变成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下三角行列式</a:t>
            </a:r>
          </a:p>
        </p:txBody>
      </p:sp>
      <p:sp>
        <p:nvSpPr>
          <p:cNvPr id="3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516361" y="173328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分块行列式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6AE674A-EBCB-B244-AD87-8D7E6567EBE5}"/>
              </a:ext>
            </a:extLst>
          </p:cNvPr>
          <p:cNvGrpSpPr/>
          <p:nvPr/>
        </p:nvGrpSpPr>
        <p:grpSpPr>
          <a:xfrm>
            <a:off x="910364" y="828040"/>
            <a:ext cx="4273550" cy="2919412"/>
            <a:chOff x="910364" y="828040"/>
            <a:chExt cx="4273550" cy="291941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01627"/>
                </p:ext>
              </p:extLst>
            </p:nvPr>
          </p:nvGraphicFramePr>
          <p:xfrm>
            <a:off x="910364" y="828040"/>
            <a:ext cx="4273550" cy="291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44440" imgH="1396800" progId="Equation.DSMT4">
                    <p:embed/>
                  </p:oleObj>
                </mc:Choice>
                <mc:Fallback>
                  <p:oleObj name="Equation" r:id="rId2" imgW="2044440" imgH="139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10364" y="828040"/>
                          <a:ext cx="4273550" cy="2919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777050-22FD-8840-9E7D-3457568E6789}"/>
                </a:ext>
              </a:extLst>
            </p:cNvPr>
            <p:cNvSpPr txBox="1"/>
            <p:nvPr/>
          </p:nvSpPr>
          <p:spPr>
            <a:xfrm>
              <a:off x="2151850" y="17946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3406E8-94CD-6E4D-A396-A7D6465C6275}"/>
                </a:ext>
              </a:extLst>
            </p:cNvPr>
            <p:cNvSpPr txBox="1"/>
            <p:nvPr/>
          </p:nvSpPr>
          <p:spPr>
            <a:xfrm>
              <a:off x="2151850" y="8464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7AD8AD-6648-0E44-B961-88AB7FA95CB7}"/>
                </a:ext>
              </a:extLst>
            </p:cNvPr>
            <p:cNvSpPr txBox="1"/>
            <p:nvPr/>
          </p:nvSpPr>
          <p:spPr>
            <a:xfrm>
              <a:off x="2151850" y="22662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4D2C76C-D070-EC44-8EC8-235343DD924B}"/>
                </a:ext>
              </a:extLst>
            </p:cNvPr>
            <p:cNvSpPr txBox="1"/>
            <p:nvPr/>
          </p:nvSpPr>
          <p:spPr>
            <a:xfrm>
              <a:off x="2159311" y="32138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E3A13F-51CF-5048-B104-9DA54C88ED5A}"/>
                </a:ext>
              </a:extLst>
            </p:cNvPr>
            <p:cNvSpPr txBox="1"/>
            <p:nvPr/>
          </p:nvSpPr>
          <p:spPr>
            <a:xfrm>
              <a:off x="4032014" y="22551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88686C-5138-0B4B-AC6C-B8E4FE642BC7}"/>
                </a:ext>
              </a:extLst>
            </p:cNvPr>
            <p:cNvSpPr txBox="1"/>
            <p:nvPr/>
          </p:nvSpPr>
          <p:spPr>
            <a:xfrm>
              <a:off x="4032014" y="32138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6CF7D1-A86B-BA4C-B4EB-D8ED4D5DE72D}"/>
                </a:ext>
              </a:extLst>
            </p:cNvPr>
            <p:cNvSpPr txBox="1"/>
            <p:nvPr/>
          </p:nvSpPr>
          <p:spPr>
            <a:xfrm rot="5400000">
              <a:off x="1604061" y="13884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C835813-05FB-B049-A454-7248094B0D73}"/>
                </a:ext>
              </a:extLst>
            </p:cNvPr>
            <p:cNvSpPr txBox="1"/>
            <p:nvPr/>
          </p:nvSpPr>
          <p:spPr>
            <a:xfrm rot="5400000">
              <a:off x="2839390" y="13884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D71386A-ADAA-FF4A-B96B-9C989EBC88B0}"/>
                </a:ext>
              </a:extLst>
            </p:cNvPr>
            <p:cNvSpPr txBox="1"/>
            <p:nvPr/>
          </p:nvSpPr>
          <p:spPr>
            <a:xfrm rot="5400000">
              <a:off x="1604061" y="28310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113BE8-856A-5549-9A5E-F4DE8952E028}"/>
                </a:ext>
              </a:extLst>
            </p:cNvPr>
            <p:cNvSpPr txBox="1"/>
            <p:nvPr/>
          </p:nvSpPr>
          <p:spPr>
            <a:xfrm rot="5400000">
              <a:off x="2856228" y="28310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9F04D54-E8E8-0F49-A230-4A8C1EC04B7B}"/>
                </a:ext>
              </a:extLst>
            </p:cNvPr>
            <p:cNvSpPr txBox="1"/>
            <p:nvPr/>
          </p:nvSpPr>
          <p:spPr>
            <a:xfrm rot="5400000">
              <a:off x="3492618" y="28406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E4DD87-86CA-EA47-A588-F3B3D8681157}"/>
                </a:ext>
              </a:extLst>
            </p:cNvPr>
            <p:cNvSpPr txBox="1"/>
            <p:nvPr/>
          </p:nvSpPr>
          <p:spPr>
            <a:xfrm rot="5400000">
              <a:off x="4740362" y="28310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D1463C-1EF5-A542-84BC-0706B0F23669}"/>
              </a:ext>
            </a:extLst>
          </p:cNvPr>
          <p:cNvGrpSpPr/>
          <p:nvPr/>
        </p:nvGrpSpPr>
        <p:grpSpPr>
          <a:xfrm>
            <a:off x="664143" y="4026869"/>
            <a:ext cx="6583680" cy="1726195"/>
            <a:chOff x="664143" y="4026869"/>
            <a:chExt cx="6583680" cy="172619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247266"/>
                </p:ext>
              </p:extLst>
            </p:nvPr>
          </p:nvGraphicFramePr>
          <p:xfrm>
            <a:off x="1082842" y="4026869"/>
            <a:ext cx="6164981" cy="1726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9800" imgH="711000" progId="Equation.DSMT4">
                    <p:embed/>
                  </p:oleObj>
                </mc:Choice>
                <mc:Fallback>
                  <p:oleObj name="Equation" r:id="rId4" imgW="25398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82842" y="4026869"/>
                          <a:ext cx="6164981" cy="17261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664143" y="46008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令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FBE153A-01C0-6048-8E00-2EE484B7A651}"/>
                </a:ext>
              </a:extLst>
            </p:cNvPr>
            <p:cNvSpPr txBox="1"/>
            <p:nvPr/>
          </p:nvSpPr>
          <p:spPr>
            <a:xfrm>
              <a:off x="2631641" y="40705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E302BF3-9F07-AF4D-8277-F781289E2D89}"/>
                </a:ext>
              </a:extLst>
            </p:cNvPr>
            <p:cNvSpPr txBox="1"/>
            <p:nvPr/>
          </p:nvSpPr>
          <p:spPr>
            <a:xfrm>
              <a:off x="2631641" y="51868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08E641-4A15-5549-9D82-7CBB94620F8B}"/>
                </a:ext>
              </a:extLst>
            </p:cNvPr>
            <p:cNvSpPr txBox="1"/>
            <p:nvPr/>
          </p:nvSpPr>
          <p:spPr>
            <a:xfrm>
              <a:off x="6008211" y="40705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930AF66-AAF3-1E4C-9B5D-4B1BFAEAF512}"/>
                </a:ext>
              </a:extLst>
            </p:cNvPr>
            <p:cNvSpPr txBox="1"/>
            <p:nvPr/>
          </p:nvSpPr>
          <p:spPr>
            <a:xfrm>
              <a:off x="6008211" y="51741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97F59C1-94F0-084F-A3ED-9E4C7D43C204}"/>
                </a:ext>
              </a:extLst>
            </p:cNvPr>
            <p:cNvSpPr txBox="1"/>
            <p:nvPr/>
          </p:nvSpPr>
          <p:spPr>
            <a:xfrm rot="5400000">
              <a:off x="2022357" y="47461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DDE2A35-77E7-F344-AD98-1A1FDCA02194}"/>
                </a:ext>
              </a:extLst>
            </p:cNvPr>
            <p:cNvSpPr txBox="1"/>
            <p:nvPr/>
          </p:nvSpPr>
          <p:spPr>
            <a:xfrm rot="5400000">
              <a:off x="3430853" y="47434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1580A8A-DDD3-B94E-AFF5-5960348DC515}"/>
                </a:ext>
              </a:extLst>
            </p:cNvPr>
            <p:cNvSpPr txBox="1"/>
            <p:nvPr/>
          </p:nvSpPr>
          <p:spPr>
            <a:xfrm rot="5400000">
              <a:off x="5370628" y="4738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BB20CAC-5B9E-9D4A-B6F7-CF8EAE09E4DD}"/>
                </a:ext>
              </a:extLst>
            </p:cNvPr>
            <p:cNvSpPr txBox="1"/>
            <p:nvPr/>
          </p:nvSpPr>
          <p:spPr>
            <a:xfrm rot="5400000">
              <a:off x="6779124" y="4738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2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5"/>
          <p:cNvSpPr txBox="1"/>
          <p:nvPr/>
        </p:nvSpPr>
        <p:spPr>
          <a:xfrm>
            <a:off x="4363635" y="2929706"/>
            <a:ext cx="30768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方程组的解为</a:t>
            </a: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auto">
          <a:xfrm>
            <a:off x="2189800" y="4066825"/>
            <a:ext cx="2048567" cy="457200"/>
          </a:xfrm>
          <a:prstGeom prst="wedgeEllipseCallout">
            <a:avLst>
              <a:gd name="adj1" fmla="val 132640"/>
              <a:gd name="adj2" fmla="val 162770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kumimoji="0" lang="zh-CN" altLang="zh-CN"/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4954999" y="4066825"/>
            <a:ext cx="2279814" cy="457200"/>
          </a:xfrm>
          <a:prstGeom prst="wedgeEllipseCallout">
            <a:avLst>
              <a:gd name="adj1" fmla="val -12907"/>
              <a:gd name="adj2" fmla="val 160147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kumimoji="0" lang="zh-CN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959191" y="1659840"/>
            <a:ext cx="2808243" cy="592138"/>
            <a:chOff x="991080" y="1659840"/>
            <a:chExt cx="3744323" cy="592138"/>
          </a:xfrm>
        </p:grpSpPr>
        <p:sp>
          <p:nvSpPr>
            <p:cNvPr id="21" name="文本框 5"/>
            <p:cNvSpPr txBox="1"/>
            <p:nvPr/>
          </p:nvSpPr>
          <p:spPr>
            <a:xfrm>
              <a:off x="991080" y="1746388"/>
              <a:ext cx="300798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类似地，消去</a:t>
              </a:r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4157799" y="1744363"/>
              <a:ext cx="5776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得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9240780"/>
                </p:ext>
              </p:extLst>
            </p:nvPr>
          </p:nvGraphicFramePr>
          <p:xfrm>
            <a:off x="3505349" y="1659840"/>
            <a:ext cx="493712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228600" progId="Equation.DSMT4">
                    <p:embed/>
                  </p:oleObj>
                </mc:Choice>
                <mc:Fallback>
                  <p:oleObj name="Equation" r:id="rId2" imgW="190440" imgH="2286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349" y="1659840"/>
                          <a:ext cx="493712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29051"/>
              </p:ext>
            </p:extLst>
          </p:nvPr>
        </p:nvGraphicFramePr>
        <p:xfrm>
          <a:off x="2574131" y="2218446"/>
          <a:ext cx="4238651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28600" progId="Equation.DSMT4">
                  <p:embed/>
                </p:oleObj>
              </mc:Choice>
              <mc:Fallback>
                <p:oleObj name="Equation" r:id="rId4" imgW="196848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131" y="2218446"/>
                        <a:ext cx="4238651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994388" y="2883669"/>
            <a:ext cx="3524510" cy="590900"/>
            <a:chOff x="2112091" y="2931233"/>
            <a:chExt cx="3843956" cy="590900"/>
          </a:xfrm>
        </p:grpSpPr>
        <p:sp>
          <p:nvSpPr>
            <p:cNvPr id="23" name="文本框 5"/>
            <p:cNvSpPr txBox="1"/>
            <p:nvPr/>
          </p:nvSpPr>
          <p:spPr>
            <a:xfrm>
              <a:off x="2112091" y="2977270"/>
              <a:ext cx="50693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当</a:t>
              </a:r>
            </a:p>
          </p:txBody>
        </p:sp>
        <p:sp>
          <p:nvSpPr>
            <p:cNvPr id="29" name="文本框 5"/>
            <p:cNvSpPr txBox="1"/>
            <p:nvPr/>
          </p:nvSpPr>
          <p:spPr>
            <a:xfrm>
              <a:off x="5143159" y="2951688"/>
              <a:ext cx="8128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时，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275669"/>
                </p:ext>
              </p:extLst>
            </p:nvPr>
          </p:nvGraphicFramePr>
          <p:xfrm>
            <a:off x="2482850" y="2931233"/>
            <a:ext cx="2800423" cy="59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DSMT4">
                    <p:embed/>
                  </p:oleObj>
                </mc:Choice>
                <mc:Fallback>
                  <p:oleObj name="Equation" r:id="rId6" imgW="1079280" imgH="22860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850" y="2931233"/>
                          <a:ext cx="2800423" cy="59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66076"/>
              </p:ext>
            </p:extLst>
          </p:nvPr>
        </p:nvGraphicFramePr>
        <p:xfrm>
          <a:off x="1733549" y="3466222"/>
          <a:ext cx="2587241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DSMT4">
                  <p:embed/>
                </p:oleObj>
              </mc:Choice>
              <mc:Fallback>
                <p:oleObj name="Equation" r:id="rId8" imgW="1193760" imgH="4316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49" y="3466222"/>
                        <a:ext cx="2587241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12271"/>
              </p:ext>
            </p:extLst>
          </p:nvPr>
        </p:nvGraphicFramePr>
        <p:xfrm>
          <a:off x="4225528" y="3461458"/>
          <a:ext cx="308967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431640" progId="Equation.DSMT4">
                  <p:embed/>
                </p:oleObj>
              </mc:Choice>
              <mc:Fallback>
                <p:oleObj name="Equation" r:id="rId10" imgW="1206360" imgH="4316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528" y="3461458"/>
                        <a:ext cx="308967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44552"/>
              </p:ext>
            </p:extLst>
          </p:nvPr>
        </p:nvGraphicFramePr>
        <p:xfrm>
          <a:off x="2600866" y="1078153"/>
          <a:ext cx="433249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8500" imgH="228600" progId="Equation.DSMT4">
                  <p:embed/>
                </p:oleObj>
              </mc:Choice>
              <mc:Fallback>
                <p:oleObj name="Equation" r:id="rId12" imgW="196850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866" y="1078153"/>
                        <a:ext cx="433249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1034160" y="4531935"/>
            <a:ext cx="6884500" cy="1287462"/>
            <a:chOff x="1498713" y="4554513"/>
            <a:chExt cx="9179333" cy="1287462"/>
          </a:xfrm>
        </p:grpSpPr>
        <p:sp>
          <p:nvSpPr>
            <p:cNvPr id="33" name="文本框 6"/>
            <p:cNvSpPr txBox="1"/>
            <p:nvPr/>
          </p:nvSpPr>
          <p:spPr>
            <a:xfrm>
              <a:off x="6379330" y="4967412"/>
              <a:ext cx="4298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的四个系数确定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663764"/>
                </p:ext>
              </p:extLst>
            </p:nvPr>
          </p:nvGraphicFramePr>
          <p:xfrm>
            <a:off x="3105978" y="4554513"/>
            <a:ext cx="3437197" cy="128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7893" imgH="482391" progId="Equation.DSMT4">
                    <p:embed/>
                  </p:oleObj>
                </mc:Choice>
                <mc:Fallback>
                  <p:oleObj name="Equation" r:id="rId14" imgW="1167893" imgH="482391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978" y="4554513"/>
                          <a:ext cx="3437197" cy="128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6"/>
            <p:cNvSpPr txBox="1"/>
            <p:nvPr/>
          </p:nvSpPr>
          <p:spPr>
            <a:xfrm>
              <a:off x="1498713" y="4921245"/>
              <a:ext cx="19927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由方程组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0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 autoUpdateAnimBg="0"/>
      <p:bldP spid="3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21668" y="3368095"/>
            <a:ext cx="6503703" cy="474662"/>
            <a:chOff x="521668" y="3368095"/>
            <a:chExt cx="6503703" cy="474662"/>
          </a:xfrm>
        </p:grpSpPr>
        <p:sp>
          <p:nvSpPr>
            <p:cNvPr id="3" name="TextBox 2"/>
            <p:cNvSpPr txBox="1"/>
            <p:nvPr/>
          </p:nvSpPr>
          <p:spPr>
            <a:xfrm>
              <a:off x="521668" y="3375450"/>
              <a:ext cx="650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对    作运算             ，把     化为下三角行列式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653372"/>
                </p:ext>
              </p:extLst>
            </p:nvPr>
          </p:nvGraphicFramePr>
          <p:xfrm>
            <a:off x="907829" y="3368095"/>
            <a:ext cx="414337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040" imgH="228600" progId="Equation.DSMT4">
                    <p:embed/>
                  </p:oleObj>
                </mc:Choice>
                <mc:Fallback>
                  <p:oleObj name="Equation" r:id="rId3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829" y="3368095"/>
                          <a:ext cx="414337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136150"/>
                </p:ext>
              </p:extLst>
            </p:nvPr>
          </p:nvGraphicFramePr>
          <p:xfrm>
            <a:off x="4013483" y="3374445"/>
            <a:ext cx="417512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040" imgH="228600" progId="Equation.DSMT4">
                    <p:embed/>
                  </p:oleObj>
                </mc:Choice>
                <mc:Fallback>
                  <p:oleObj name="Equation" r:id="rId5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483" y="3374445"/>
                          <a:ext cx="417512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422041" y="946703"/>
            <a:ext cx="6503703" cy="473075"/>
            <a:chOff x="422041" y="946703"/>
            <a:chExt cx="6503703" cy="473075"/>
          </a:xfrm>
        </p:grpSpPr>
        <p:sp>
          <p:nvSpPr>
            <p:cNvPr id="7" name="TextBox 6"/>
            <p:cNvSpPr txBox="1"/>
            <p:nvPr/>
          </p:nvSpPr>
          <p:spPr>
            <a:xfrm>
              <a:off x="422041" y="953064"/>
              <a:ext cx="650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对    作运算             ，把     化为下三角行列式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172137"/>
                </p:ext>
              </p:extLst>
            </p:nvPr>
          </p:nvGraphicFramePr>
          <p:xfrm>
            <a:off x="756835" y="953053"/>
            <a:ext cx="388937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6835" y="953053"/>
                          <a:ext cx="388937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184303"/>
                </p:ext>
              </p:extLst>
            </p:nvPr>
          </p:nvGraphicFramePr>
          <p:xfrm>
            <a:off x="3882622" y="946703"/>
            <a:ext cx="388938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2622" y="946703"/>
                          <a:ext cx="388938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574988" y="6174375"/>
            <a:ext cx="6287299" cy="461665"/>
            <a:chOff x="738072" y="4355623"/>
            <a:chExt cx="628729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738072" y="4355623"/>
              <a:ext cx="6287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对    的前   行作运算             ，后   列作运算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392927"/>
                </p:ext>
              </p:extLst>
            </p:nvPr>
          </p:nvGraphicFramePr>
          <p:xfrm>
            <a:off x="1162050" y="4413250"/>
            <a:ext cx="33655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050" y="4413250"/>
                          <a:ext cx="336550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847176"/>
                </p:ext>
              </p:extLst>
            </p:nvPr>
          </p:nvGraphicFramePr>
          <p:xfrm>
            <a:off x="2106461" y="4355623"/>
            <a:ext cx="329761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06461" y="4355623"/>
                          <a:ext cx="329761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436193"/>
                </p:ext>
              </p:extLst>
            </p:nvPr>
          </p:nvGraphicFramePr>
          <p:xfrm>
            <a:off x="5376592" y="4432088"/>
            <a:ext cx="3302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592" y="4432088"/>
                          <a:ext cx="330200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C8533B-23C7-9A4B-B52C-8C20278043C3}"/>
              </a:ext>
            </a:extLst>
          </p:cNvPr>
          <p:cNvSpPr txBox="1"/>
          <p:nvPr/>
        </p:nvSpPr>
        <p:spPr>
          <a:xfrm rot="5400000">
            <a:off x="1394840" y="22099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9D5EED-FA0D-3246-B77C-04C514AFB9C2}"/>
              </a:ext>
            </a:extLst>
          </p:cNvPr>
          <p:cNvSpPr txBox="1"/>
          <p:nvPr/>
        </p:nvSpPr>
        <p:spPr>
          <a:xfrm rot="5400000">
            <a:off x="2620672" y="2206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78CEAD4-4381-B243-84B0-8A47BA8961DD}"/>
              </a:ext>
            </a:extLst>
          </p:cNvPr>
          <p:cNvSpPr txBox="1"/>
          <p:nvPr/>
        </p:nvSpPr>
        <p:spPr>
          <a:xfrm rot="5400000">
            <a:off x="1324485" y="47620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612EB8-8084-A34D-B0F2-99F680CB7648}"/>
              </a:ext>
            </a:extLst>
          </p:cNvPr>
          <p:cNvSpPr txBox="1"/>
          <p:nvPr/>
        </p:nvSpPr>
        <p:spPr>
          <a:xfrm rot="5400000">
            <a:off x="2550317" y="475884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04C8C2-E49E-F743-AB84-63F82D7B3284}"/>
              </a:ext>
            </a:extLst>
          </p:cNvPr>
          <p:cNvSpPr txBox="1"/>
          <p:nvPr/>
        </p:nvSpPr>
        <p:spPr>
          <a:xfrm>
            <a:off x="1881888" y="4184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8D051C-65D8-9849-BAE7-AE1B0492ACFE}"/>
              </a:ext>
            </a:extLst>
          </p:cNvPr>
          <p:cNvSpPr txBox="1"/>
          <p:nvPr/>
        </p:nvSpPr>
        <p:spPr>
          <a:xfrm>
            <a:off x="1881888" y="52147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3628BF-DCBF-7D40-9592-22EB07FC22EA}"/>
              </a:ext>
            </a:extLst>
          </p:cNvPr>
          <p:cNvSpPr txBox="1"/>
          <p:nvPr/>
        </p:nvSpPr>
        <p:spPr>
          <a:xfrm>
            <a:off x="1954765" y="1671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F0F73F8-834A-4E49-A0A5-B6024B0762A6}"/>
              </a:ext>
            </a:extLst>
          </p:cNvPr>
          <p:cNvSpPr txBox="1"/>
          <p:nvPr/>
        </p:nvSpPr>
        <p:spPr>
          <a:xfrm>
            <a:off x="1954765" y="2701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0CC53EA-5DB9-6844-BCAF-2935D7E9E877}"/>
              </a:ext>
            </a:extLst>
          </p:cNvPr>
          <p:cNvGrpSpPr/>
          <p:nvPr/>
        </p:nvGrpSpPr>
        <p:grpSpPr>
          <a:xfrm>
            <a:off x="653154" y="1414729"/>
            <a:ext cx="7023788" cy="1960363"/>
            <a:chOff x="653154" y="1414729"/>
            <a:chExt cx="7023788" cy="196036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91A36E1-855F-1D40-A212-CF64DD061119}"/>
                </a:ext>
              </a:extLst>
            </p:cNvPr>
            <p:cNvGrpSpPr/>
            <p:nvPr/>
          </p:nvGrpSpPr>
          <p:grpSpPr>
            <a:xfrm>
              <a:off x="653154" y="1414729"/>
              <a:ext cx="7023788" cy="1960363"/>
              <a:chOff x="653154" y="1414729"/>
              <a:chExt cx="7023788" cy="1960363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53154" y="1414729"/>
                <a:ext cx="7023788" cy="1960363"/>
                <a:chOff x="653154" y="1414729"/>
                <a:chExt cx="7023788" cy="1960363"/>
              </a:xfrm>
            </p:grpSpPr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0874146"/>
                    </p:ext>
                  </p:extLst>
                </p:nvPr>
              </p:nvGraphicFramePr>
              <p:xfrm>
                <a:off x="653154" y="1414729"/>
                <a:ext cx="7023788" cy="1960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3365280" imgH="939600" progId="Equation.DSMT4">
                        <p:embed/>
                      </p:oleObj>
                    </mc:Choice>
                    <mc:Fallback>
                      <p:oleObj name="Equation" r:id="rId17" imgW="3365280" imgH="939600" progId="Equation.DSMT4">
                        <p:embed/>
                        <p:pic>
                          <p:nvPicPr>
                            <p:cNvPr id="0" name="对象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3154" y="1414729"/>
                              <a:ext cx="7023788" cy="1960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对象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5598170"/>
                    </p:ext>
                  </p:extLst>
                </p:nvPr>
              </p:nvGraphicFramePr>
              <p:xfrm>
                <a:off x="3673892" y="2502004"/>
                <a:ext cx="222739" cy="3619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101520" imgH="164880" progId="Equation.DSMT4">
                        <p:embed/>
                      </p:oleObj>
                    </mc:Choice>
                    <mc:Fallback>
                      <p:oleObj name="Equation" r:id="rId19" imgW="101520" imgH="1648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73892" y="2502004"/>
                              <a:ext cx="222739" cy="3619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73AF28-AD94-1B48-A6BB-0CC57923FE2E}"/>
                  </a:ext>
                </a:extLst>
              </p:cNvPr>
              <p:cNvSpPr txBox="1"/>
              <p:nvPr/>
            </p:nvSpPr>
            <p:spPr>
              <a:xfrm>
                <a:off x="6817622" y="213267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5C1A156-D60B-094B-99F8-AB951BEF3C07}"/>
                </a:ext>
              </a:extLst>
            </p:cNvPr>
            <p:cNvSpPr txBox="1"/>
            <p:nvPr/>
          </p:nvSpPr>
          <p:spPr>
            <a:xfrm rot="2693705">
              <a:off x="4795939" y="24144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CFEB469-5ADA-B24D-813B-ECE71C15594C}"/>
              </a:ext>
            </a:extLst>
          </p:cNvPr>
          <p:cNvGrpSpPr/>
          <p:nvPr/>
        </p:nvGrpSpPr>
        <p:grpSpPr>
          <a:xfrm>
            <a:off x="574988" y="3927550"/>
            <a:ext cx="6935788" cy="2003425"/>
            <a:chOff x="574988" y="3927550"/>
            <a:chExt cx="6935788" cy="200342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EB9FB52-CC4F-E14D-80EE-324F2930E578}"/>
                </a:ext>
              </a:extLst>
            </p:cNvPr>
            <p:cNvGrpSpPr/>
            <p:nvPr/>
          </p:nvGrpSpPr>
          <p:grpSpPr>
            <a:xfrm>
              <a:off x="574988" y="3927550"/>
              <a:ext cx="6935788" cy="2003425"/>
              <a:chOff x="574988" y="3927550"/>
              <a:chExt cx="6935788" cy="200342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574988" y="3927550"/>
                <a:ext cx="6935788" cy="2003425"/>
                <a:chOff x="574988" y="3927550"/>
                <a:chExt cx="6935788" cy="2003425"/>
              </a:xfrm>
            </p:grpSpPr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44199074"/>
                    </p:ext>
                  </p:extLst>
                </p:nvPr>
              </p:nvGraphicFramePr>
              <p:xfrm>
                <a:off x="574988" y="3927550"/>
                <a:ext cx="6935788" cy="20034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3251160" imgH="939600" progId="Equation.DSMT4">
                        <p:embed/>
                      </p:oleObj>
                    </mc:Choice>
                    <mc:Fallback>
                      <p:oleObj name="Equation" r:id="rId21" imgW="3251160" imgH="939600" progId="Equation.DSMT4">
                        <p:embed/>
                        <p:pic>
                          <p:nvPicPr>
                            <p:cNvPr id="0" name="对象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4988" y="3927550"/>
                              <a:ext cx="6935788" cy="20034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对象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6259768"/>
                    </p:ext>
                  </p:extLst>
                </p:nvPr>
              </p:nvGraphicFramePr>
              <p:xfrm>
                <a:off x="3718637" y="5136243"/>
                <a:ext cx="223838" cy="36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101520" imgH="164880" progId="Equation.DSMT4">
                        <p:embed/>
                      </p:oleObj>
                    </mc:Choice>
                    <mc:Fallback>
                      <p:oleObj name="Equation" r:id="rId23" imgW="101520" imgH="164880" progId="Equation.DSMT4">
                        <p:embed/>
                        <p:pic>
                          <p:nvPicPr>
                            <p:cNvPr id="0" name="对象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18637" y="5136243"/>
                              <a:ext cx="223838" cy="361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36A433C-FF1C-614E-8834-7A3EC7348E67}"/>
                  </a:ext>
                </a:extLst>
              </p:cNvPr>
              <p:cNvSpPr txBox="1"/>
              <p:nvPr/>
            </p:nvSpPr>
            <p:spPr>
              <a:xfrm>
                <a:off x="6717995" y="465266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4286328-AF42-434D-913A-87824741BC6E}"/>
                </a:ext>
              </a:extLst>
            </p:cNvPr>
            <p:cNvSpPr txBox="1"/>
            <p:nvPr/>
          </p:nvSpPr>
          <p:spPr>
            <a:xfrm rot="2693705">
              <a:off x="4696333" y="49301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58C2147-396E-8844-95C8-B8C39B76D8F9}"/>
                  </a:ext>
                </a:extLst>
              </p:cNvPr>
              <p:cNvSpPr txBox="1"/>
              <p:nvPr/>
            </p:nvSpPr>
            <p:spPr>
              <a:xfrm>
                <a:off x="2219925" y="989206"/>
                <a:ext cx="105201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58C2147-396E-8844-95C8-B8C39B76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25" y="989206"/>
                <a:ext cx="1052019" cy="399084"/>
              </a:xfrm>
              <a:prstGeom prst="rect">
                <a:avLst/>
              </a:prstGeom>
              <a:blipFill>
                <a:blip r:embed="rId26"/>
                <a:stretch>
                  <a:fillRect l="-2381" r="-2381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2D83625-456A-D241-8D61-B90B52E0A208}"/>
                  </a:ext>
                </a:extLst>
              </p:cNvPr>
              <p:cNvSpPr txBox="1"/>
              <p:nvPr/>
            </p:nvSpPr>
            <p:spPr>
              <a:xfrm>
                <a:off x="2309893" y="3401531"/>
                <a:ext cx="109497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2D83625-456A-D241-8D61-B90B52E0A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893" y="3401531"/>
                <a:ext cx="1094979" cy="399084"/>
              </a:xfrm>
              <a:prstGeom prst="rect">
                <a:avLst/>
              </a:prstGeom>
              <a:blipFill>
                <a:blip r:embed="rId27"/>
                <a:stretch>
                  <a:fillRect l="-1149" r="-3448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5C33817-4A2E-0141-8413-60FFC602831F}"/>
                  </a:ext>
                </a:extLst>
              </p:cNvPr>
              <p:cNvSpPr txBox="1"/>
              <p:nvPr/>
            </p:nvSpPr>
            <p:spPr>
              <a:xfrm>
                <a:off x="3510009" y="6202704"/>
                <a:ext cx="105201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5C33817-4A2E-0141-8413-60FFC6028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09" y="6202704"/>
                <a:ext cx="1052019" cy="399084"/>
              </a:xfrm>
              <a:prstGeom prst="rect">
                <a:avLst/>
              </a:prstGeom>
              <a:blipFill>
                <a:blip r:embed="rId28"/>
                <a:stretch>
                  <a:fillRect l="-2410" r="-241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EE814B1-91A6-3D4B-80A1-023E8E6FCFED}"/>
                  </a:ext>
                </a:extLst>
              </p:cNvPr>
              <p:cNvSpPr txBox="1"/>
              <p:nvPr/>
            </p:nvSpPr>
            <p:spPr>
              <a:xfrm>
                <a:off x="6738775" y="6201529"/>
                <a:ext cx="109497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EE814B1-91A6-3D4B-80A1-023E8E6FC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775" y="6201529"/>
                <a:ext cx="1094979" cy="399084"/>
              </a:xfrm>
              <a:prstGeom prst="rect">
                <a:avLst/>
              </a:prstGeom>
              <a:blipFill>
                <a:blip r:embed="rId29"/>
                <a:stretch>
                  <a:fillRect l="-2299" r="-229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10218"/>
              </p:ext>
            </p:extLst>
          </p:nvPr>
        </p:nvGraphicFramePr>
        <p:xfrm>
          <a:off x="4963700" y="2390610"/>
          <a:ext cx="1174149" cy="62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228600" progId="Equation.DSMT4">
                  <p:embed/>
                </p:oleObj>
              </mc:Choice>
              <mc:Fallback>
                <p:oleObj name="Equation" r:id="rId2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3700" y="2390610"/>
                        <a:ext cx="1174149" cy="621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7644" y="35671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同样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A73C38C-8577-894F-924C-154373C8EDAB}"/>
              </a:ext>
            </a:extLst>
          </p:cNvPr>
          <p:cNvGrpSpPr/>
          <p:nvPr/>
        </p:nvGrpSpPr>
        <p:grpSpPr>
          <a:xfrm>
            <a:off x="4947416" y="1439716"/>
            <a:ext cx="3297521" cy="652257"/>
            <a:chOff x="4947416" y="1439716"/>
            <a:chExt cx="3297521" cy="652257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00575"/>
                </p:ext>
              </p:extLst>
            </p:nvPr>
          </p:nvGraphicFramePr>
          <p:xfrm>
            <a:off x="4947416" y="1439716"/>
            <a:ext cx="3297521" cy="652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55600" imgH="228600" progId="Equation.DSMT4">
                    <p:embed/>
                  </p:oleObj>
                </mc:Choice>
                <mc:Fallback>
                  <p:oleObj name="Equation" r:id="rId4" imgW="1155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47416" y="1439716"/>
                          <a:ext cx="3297521" cy="6522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1E4B16-7142-3345-BCD5-DBA76D994DEB}"/>
                </a:ext>
              </a:extLst>
            </p:cNvPr>
            <p:cNvSpPr txBox="1"/>
            <p:nvPr/>
          </p:nvSpPr>
          <p:spPr>
            <a:xfrm>
              <a:off x="5722351" y="15187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6C9B98-9EAF-B248-BBC4-4CF6D02EE1DB}"/>
                </a:ext>
              </a:extLst>
            </p:cNvPr>
            <p:cNvSpPr txBox="1"/>
            <p:nvPr/>
          </p:nvSpPr>
          <p:spPr>
            <a:xfrm>
              <a:off x="7211288" y="15187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B8FEC98-C202-6241-9C0F-6315F76CBE47}"/>
              </a:ext>
            </a:extLst>
          </p:cNvPr>
          <p:cNvGrpSpPr/>
          <p:nvPr/>
        </p:nvGrpSpPr>
        <p:grpSpPr>
          <a:xfrm>
            <a:off x="385483" y="708660"/>
            <a:ext cx="4406900" cy="2919412"/>
            <a:chOff x="385483" y="708660"/>
            <a:chExt cx="4406900" cy="2919412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67669"/>
                </p:ext>
              </p:extLst>
            </p:nvPr>
          </p:nvGraphicFramePr>
          <p:xfrm>
            <a:off x="385483" y="708660"/>
            <a:ext cx="4406900" cy="291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08160" imgH="1396800" progId="Equation.DSMT4">
                    <p:embed/>
                  </p:oleObj>
                </mc:Choice>
                <mc:Fallback>
                  <p:oleObj name="Equation" r:id="rId6" imgW="2108160" imgH="13968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83" y="708660"/>
                          <a:ext cx="4406900" cy="291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55C96C8-4950-0A4F-88BE-043AE5FFF08C}"/>
                </a:ext>
              </a:extLst>
            </p:cNvPr>
            <p:cNvSpPr txBox="1"/>
            <p:nvPr/>
          </p:nvSpPr>
          <p:spPr>
            <a:xfrm>
              <a:off x="1667715" y="2145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CCA1A50-CF6E-F44A-86F1-500E8477488E}"/>
                </a:ext>
              </a:extLst>
            </p:cNvPr>
            <p:cNvSpPr txBox="1"/>
            <p:nvPr/>
          </p:nvSpPr>
          <p:spPr>
            <a:xfrm>
              <a:off x="1667715" y="30918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3431BB3-BCAA-E84C-A12E-180459D538F3}"/>
                </a:ext>
              </a:extLst>
            </p:cNvPr>
            <p:cNvSpPr txBox="1"/>
            <p:nvPr/>
          </p:nvSpPr>
          <p:spPr>
            <a:xfrm rot="5400000">
              <a:off x="1125596" y="27141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341D45-5A27-224D-A69E-90E3B74B2104}"/>
                </a:ext>
              </a:extLst>
            </p:cNvPr>
            <p:cNvSpPr txBox="1"/>
            <p:nvPr/>
          </p:nvSpPr>
          <p:spPr>
            <a:xfrm rot="5400000">
              <a:off x="2392638" y="26994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89BA489-64B9-DA40-80B8-042995AD767C}"/>
                </a:ext>
              </a:extLst>
            </p:cNvPr>
            <p:cNvSpPr txBox="1"/>
            <p:nvPr/>
          </p:nvSpPr>
          <p:spPr>
            <a:xfrm>
              <a:off x="1667715" y="7089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6DE1D55-D168-F341-9F7A-98097E16262D}"/>
                </a:ext>
              </a:extLst>
            </p:cNvPr>
            <p:cNvSpPr txBox="1"/>
            <p:nvPr/>
          </p:nvSpPr>
          <p:spPr>
            <a:xfrm>
              <a:off x="1667715" y="16777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3DB5972-2333-694B-BC66-E6E37418FB25}"/>
                </a:ext>
              </a:extLst>
            </p:cNvPr>
            <p:cNvSpPr txBox="1"/>
            <p:nvPr/>
          </p:nvSpPr>
          <p:spPr>
            <a:xfrm rot="5400000">
              <a:off x="1125596" y="12795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1DE0043-4FDD-6840-8E7E-80DD40660A64}"/>
                </a:ext>
              </a:extLst>
            </p:cNvPr>
            <p:cNvSpPr txBox="1"/>
            <p:nvPr/>
          </p:nvSpPr>
          <p:spPr>
            <a:xfrm rot="5400000">
              <a:off x="2381184" y="12550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93802A-A3E3-AA45-B18E-9297FAB35D3D}"/>
                </a:ext>
              </a:extLst>
            </p:cNvPr>
            <p:cNvSpPr txBox="1"/>
            <p:nvPr/>
          </p:nvSpPr>
          <p:spPr>
            <a:xfrm>
              <a:off x="3617917" y="21586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C9D8D4D-3B98-E24C-90A9-7279807C68E0}"/>
                </a:ext>
              </a:extLst>
            </p:cNvPr>
            <p:cNvSpPr txBox="1"/>
            <p:nvPr/>
          </p:nvSpPr>
          <p:spPr>
            <a:xfrm>
              <a:off x="3635228" y="31065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79C11E-4D04-4A43-97D5-D3AD88E451D1}"/>
                </a:ext>
              </a:extLst>
            </p:cNvPr>
            <p:cNvSpPr txBox="1"/>
            <p:nvPr/>
          </p:nvSpPr>
          <p:spPr>
            <a:xfrm rot="5400000">
              <a:off x="3067923" y="27141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C678655-C213-524E-B118-13AD4984932C}"/>
                </a:ext>
              </a:extLst>
            </p:cNvPr>
            <p:cNvSpPr txBox="1"/>
            <p:nvPr/>
          </p:nvSpPr>
          <p:spPr>
            <a:xfrm rot="5400000">
              <a:off x="4321000" y="26994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9C0D8D-5A67-554F-9C32-80201AD6F6D0}"/>
              </a:ext>
            </a:extLst>
          </p:cNvPr>
          <p:cNvGrpSpPr/>
          <p:nvPr/>
        </p:nvGrpSpPr>
        <p:grpSpPr>
          <a:xfrm>
            <a:off x="363470" y="3858592"/>
            <a:ext cx="4273550" cy="2920254"/>
            <a:chOff x="363470" y="3858592"/>
            <a:chExt cx="4273550" cy="2920254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065583"/>
                </p:ext>
              </p:extLst>
            </p:nvPr>
          </p:nvGraphicFramePr>
          <p:xfrm>
            <a:off x="363470" y="3859434"/>
            <a:ext cx="4273550" cy="291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44440" imgH="1396800" progId="Equation.DSMT4">
                    <p:embed/>
                  </p:oleObj>
                </mc:Choice>
                <mc:Fallback>
                  <p:oleObj name="Equation" r:id="rId8" imgW="2044440" imgH="13968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70" y="3859434"/>
                          <a:ext cx="4273550" cy="291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8355B76-3B01-854B-A9AE-C2BBE0EBB327}"/>
                </a:ext>
              </a:extLst>
            </p:cNvPr>
            <p:cNvSpPr txBox="1"/>
            <p:nvPr/>
          </p:nvSpPr>
          <p:spPr>
            <a:xfrm>
              <a:off x="1626747" y="38803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91F317-8587-8246-922C-1958D25479FB}"/>
                </a:ext>
              </a:extLst>
            </p:cNvPr>
            <p:cNvSpPr txBox="1"/>
            <p:nvPr/>
          </p:nvSpPr>
          <p:spPr>
            <a:xfrm>
              <a:off x="1667715" y="48325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F56BC8-6933-4447-8692-71A9A403F00B}"/>
                </a:ext>
              </a:extLst>
            </p:cNvPr>
            <p:cNvSpPr txBox="1"/>
            <p:nvPr/>
          </p:nvSpPr>
          <p:spPr>
            <a:xfrm rot="5400000">
              <a:off x="1090804" y="43834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8BDBE6-DF69-1F48-9953-3DAC190CA163}"/>
                </a:ext>
              </a:extLst>
            </p:cNvPr>
            <p:cNvSpPr txBox="1"/>
            <p:nvPr/>
          </p:nvSpPr>
          <p:spPr>
            <a:xfrm rot="5400000">
              <a:off x="2325613" y="44096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2B637B2-083D-AA41-B44D-DAF137619FD9}"/>
                </a:ext>
              </a:extLst>
            </p:cNvPr>
            <p:cNvSpPr txBox="1"/>
            <p:nvPr/>
          </p:nvSpPr>
          <p:spPr>
            <a:xfrm>
              <a:off x="3464631" y="38585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DCFDCF0-483B-0C47-965E-E900115BF06D}"/>
                </a:ext>
              </a:extLst>
            </p:cNvPr>
            <p:cNvSpPr txBox="1"/>
            <p:nvPr/>
          </p:nvSpPr>
          <p:spPr>
            <a:xfrm>
              <a:off x="3502125" y="48309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E95988B-2F67-2248-810D-DE9FB8A44602}"/>
                </a:ext>
              </a:extLst>
            </p:cNvPr>
            <p:cNvSpPr txBox="1"/>
            <p:nvPr/>
          </p:nvSpPr>
          <p:spPr>
            <a:xfrm rot="5400000">
              <a:off x="2954336" y="44126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5C33FB-1366-6A43-B2C8-416EA27545B6}"/>
                </a:ext>
              </a:extLst>
            </p:cNvPr>
            <p:cNvSpPr txBox="1"/>
            <p:nvPr/>
          </p:nvSpPr>
          <p:spPr>
            <a:xfrm rot="5400000">
              <a:off x="4200124" y="4398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901DBA8-157C-7849-B976-7C8A220E498E}"/>
                </a:ext>
              </a:extLst>
            </p:cNvPr>
            <p:cNvSpPr txBox="1"/>
            <p:nvPr/>
          </p:nvSpPr>
          <p:spPr>
            <a:xfrm>
              <a:off x="3493155" y="53090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BD64EB5-3D62-FB47-BB93-57E60D2562AF}"/>
                </a:ext>
              </a:extLst>
            </p:cNvPr>
            <p:cNvSpPr txBox="1"/>
            <p:nvPr/>
          </p:nvSpPr>
          <p:spPr>
            <a:xfrm>
              <a:off x="3502125" y="62445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2B25604-3B6F-7847-AF44-0477D9D06F59}"/>
                </a:ext>
              </a:extLst>
            </p:cNvPr>
            <p:cNvSpPr txBox="1"/>
            <p:nvPr/>
          </p:nvSpPr>
          <p:spPr>
            <a:xfrm rot="5400000">
              <a:off x="2954336" y="58262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64A054F-8B32-A54E-A854-984F3C9268DD}"/>
                </a:ext>
              </a:extLst>
            </p:cNvPr>
            <p:cNvSpPr txBox="1"/>
            <p:nvPr/>
          </p:nvSpPr>
          <p:spPr>
            <a:xfrm rot="5400000">
              <a:off x="4192392" y="580681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7220A5-72F1-F943-AB0B-57DC1AA24D7A}"/>
              </a:ext>
            </a:extLst>
          </p:cNvPr>
          <p:cNvGrpSpPr/>
          <p:nvPr/>
        </p:nvGrpSpPr>
        <p:grpSpPr>
          <a:xfrm>
            <a:off x="4647883" y="4386585"/>
            <a:ext cx="4346575" cy="1725612"/>
            <a:chOff x="4647883" y="4386585"/>
            <a:chExt cx="4346575" cy="172561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449879"/>
                </p:ext>
              </p:extLst>
            </p:nvPr>
          </p:nvGraphicFramePr>
          <p:xfrm>
            <a:off x="4647883" y="4386585"/>
            <a:ext cx="4346575" cy="172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90640" imgH="711000" progId="Equation.DSMT4">
                    <p:embed/>
                  </p:oleObj>
                </mc:Choice>
                <mc:Fallback>
                  <p:oleObj name="Equation" r:id="rId10" imgW="1790640" imgH="7110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7883" y="4386585"/>
                          <a:ext cx="4346575" cy="172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264FB83-0B40-D847-8423-6A9973999DCC}"/>
                </a:ext>
              </a:extLst>
            </p:cNvPr>
            <p:cNvSpPr txBox="1"/>
            <p:nvPr/>
          </p:nvSpPr>
          <p:spPr>
            <a:xfrm>
              <a:off x="5752951" y="44544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2ED3362-939A-9C40-AB9F-76B59E3AE282}"/>
                </a:ext>
              </a:extLst>
            </p:cNvPr>
            <p:cNvSpPr txBox="1"/>
            <p:nvPr/>
          </p:nvSpPr>
          <p:spPr>
            <a:xfrm>
              <a:off x="5752951" y="55465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076DA26-415B-5E4F-994B-6D4E29794569}"/>
                </a:ext>
              </a:extLst>
            </p:cNvPr>
            <p:cNvSpPr txBox="1"/>
            <p:nvPr/>
          </p:nvSpPr>
          <p:spPr>
            <a:xfrm rot="5400000">
              <a:off x="5103331" y="51482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D6C727C-B01B-1C48-A9CF-C126CFF38FD4}"/>
                </a:ext>
              </a:extLst>
            </p:cNvPr>
            <p:cNvSpPr txBox="1"/>
            <p:nvPr/>
          </p:nvSpPr>
          <p:spPr>
            <a:xfrm rot="5400000">
              <a:off x="6546493" y="5064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849FE1F-CC08-D340-BF40-3F9CE6867B1C}"/>
                </a:ext>
              </a:extLst>
            </p:cNvPr>
            <p:cNvSpPr txBox="1"/>
            <p:nvPr/>
          </p:nvSpPr>
          <p:spPr>
            <a:xfrm>
              <a:off x="7725332" y="44616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F28249-FF45-664B-B761-6156CE4828EF}"/>
                </a:ext>
              </a:extLst>
            </p:cNvPr>
            <p:cNvSpPr txBox="1"/>
            <p:nvPr/>
          </p:nvSpPr>
          <p:spPr>
            <a:xfrm>
              <a:off x="7760658" y="55339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79385E8-675F-7442-BA93-1EF6F919348E}"/>
                </a:ext>
              </a:extLst>
            </p:cNvPr>
            <p:cNvSpPr txBox="1"/>
            <p:nvPr/>
          </p:nvSpPr>
          <p:spPr>
            <a:xfrm rot="5400000">
              <a:off x="7105922" y="51243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BDA1E41-B2E3-4E46-BB2F-CC411BA348F1}"/>
                </a:ext>
              </a:extLst>
            </p:cNvPr>
            <p:cNvSpPr txBox="1"/>
            <p:nvPr/>
          </p:nvSpPr>
          <p:spPr>
            <a:xfrm rot="5400000">
              <a:off x="8515048" y="50644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2579"/>
              </p:ext>
            </p:extLst>
          </p:nvPr>
        </p:nvGraphicFramePr>
        <p:xfrm>
          <a:off x="704045" y="1097414"/>
          <a:ext cx="2884916" cy="233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1143000" progId="Equation.DSMT4">
                  <p:embed/>
                </p:oleObj>
              </mc:Choice>
              <mc:Fallback>
                <p:oleObj name="Equation" r:id="rId2" imgW="14094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045" y="1097414"/>
                        <a:ext cx="2884916" cy="2339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92374"/>
              </p:ext>
            </p:extLst>
          </p:nvPr>
        </p:nvGraphicFramePr>
        <p:xfrm>
          <a:off x="758307" y="3697301"/>
          <a:ext cx="2808858" cy="243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1143000" progId="Equation.DSMT4">
                  <p:embed/>
                </p:oleObj>
              </mc:Choice>
              <mc:Fallback>
                <p:oleObj name="Equation" r:id="rId4" imgW="12571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307" y="3697301"/>
                        <a:ext cx="2808858" cy="2437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77096"/>
              </p:ext>
            </p:extLst>
          </p:nvPr>
        </p:nvGraphicFramePr>
        <p:xfrm>
          <a:off x="3741054" y="1374605"/>
          <a:ext cx="2814614" cy="165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711000" progId="Equation.DSMT4">
                  <p:embed/>
                </p:oleObj>
              </mc:Choice>
              <mc:Fallback>
                <p:oleObj name="Equation" r:id="rId6" imgW="1206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1054" y="1374605"/>
                        <a:ext cx="2814614" cy="1659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14964"/>
              </p:ext>
            </p:extLst>
          </p:nvPr>
        </p:nvGraphicFramePr>
        <p:xfrm>
          <a:off x="3629086" y="4207296"/>
          <a:ext cx="2652956" cy="166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711000" progId="Equation.DSMT4">
                  <p:embed/>
                </p:oleObj>
              </mc:Choice>
              <mc:Fallback>
                <p:oleObj name="Equation" r:id="rId8" imgW="1130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29086" y="4207296"/>
                        <a:ext cx="2652956" cy="1669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673240" y="4652387"/>
            <a:ext cx="2934118" cy="10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2132177" y="3697301"/>
            <a:ext cx="0" cy="244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5052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567" y="939118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结论：</a:t>
            </a:r>
            <a:r>
              <a:rPr lang="zh-CN" altLang="en-US" sz="2400" b="1" dirty="0">
                <a:latin typeface="+mn-ea"/>
                <a:ea typeface="+mn-ea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分块行列式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508353"/>
              </p:ext>
            </p:extLst>
          </p:nvPr>
        </p:nvGraphicFramePr>
        <p:xfrm>
          <a:off x="515567" y="1400783"/>
          <a:ext cx="6124295" cy="118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482400" progId="Equation.DSMT4">
                  <p:embed/>
                </p:oleObj>
              </mc:Choice>
              <mc:Fallback>
                <p:oleObj name="Equation" r:id="rId2" imgW="2501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567" y="1400783"/>
                        <a:ext cx="6124295" cy="1181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98953"/>
              </p:ext>
            </p:extLst>
          </p:nvPr>
        </p:nvGraphicFramePr>
        <p:xfrm>
          <a:off x="515567" y="2575501"/>
          <a:ext cx="28797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82400" progId="Equation.DSMT4">
                  <p:embed/>
                </p:oleObj>
              </mc:Choice>
              <mc:Fallback>
                <p:oleObj name="Equation" r:id="rId4" imgW="118080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67" y="2575501"/>
                        <a:ext cx="287972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15567" y="3832699"/>
            <a:ext cx="7226658" cy="461665"/>
            <a:chOff x="865760" y="4299626"/>
            <a:chExt cx="722665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865760" y="4299626"/>
              <a:ext cx="722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将第        列依次与前一列对调，共对调   次到第</a:t>
              </a:r>
              <a:r>
                <a:rPr lang="en-US" altLang="zh-CN" sz="2400" b="1" dirty="0">
                  <a:latin typeface="+mn-ea"/>
                  <a:ea typeface="+mn-ea"/>
                </a:rPr>
                <a:t>1</a:t>
              </a:r>
              <a:r>
                <a:rPr lang="zh-CN" altLang="en-US" sz="2400" b="1" dirty="0">
                  <a:latin typeface="+mn-ea"/>
                  <a:ea typeface="+mn-ea"/>
                </a:rPr>
                <a:t>列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2532636"/>
                </p:ext>
              </p:extLst>
            </p:nvPr>
          </p:nvGraphicFramePr>
          <p:xfrm>
            <a:off x="1545736" y="4315902"/>
            <a:ext cx="735620" cy="429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5736" y="4315902"/>
                          <a:ext cx="735620" cy="429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001524"/>
                </p:ext>
              </p:extLst>
            </p:nvPr>
          </p:nvGraphicFramePr>
          <p:xfrm>
            <a:off x="6183042" y="4362183"/>
            <a:ext cx="363338" cy="399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042" y="4362183"/>
                          <a:ext cx="363338" cy="399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15567" y="4439056"/>
            <a:ext cx="7226658" cy="461665"/>
            <a:chOff x="865760" y="4299626"/>
            <a:chExt cx="7226658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865760" y="4299626"/>
              <a:ext cx="722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将第        列依次与前一列对调，共对调   次到第</a:t>
              </a:r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列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846235"/>
                </p:ext>
              </p:extLst>
            </p:nvPr>
          </p:nvGraphicFramePr>
          <p:xfrm>
            <a:off x="1500188" y="4315123"/>
            <a:ext cx="82708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20" imgH="177480" progId="Equation.DSMT4">
                    <p:embed/>
                  </p:oleObj>
                </mc:Choice>
                <mc:Fallback>
                  <p:oleObj name="Equation" r:id="rId10" imgW="342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00188" y="4315123"/>
                          <a:ext cx="827087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8177056"/>
                </p:ext>
              </p:extLst>
            </p:nvPr>
          </p:nvGraphicFramePr>
          <p:xfrm>
            <a:off x="6183042" y="4362183"/>
            <a:ext cx="363338" cy="399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042" y="4362183"/>
                          <a:ext cx="363338" cy="399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515567" y="5045414"/>
            <a:ext cx="7311617" cy="461665"/>
            <a:chOff x="950066" y="5512341"/>
            <a:chExt cx="7311617" cy="461665"/>
          </a:xfrm>
        </p:grpSpPr>
        <p:grpSp>
          <p:nvGrpSpPr>
            <p:cNvPr id="14" name="组合 13"/>
            <p:cNvGrpSpPr/>
            <p:nvPr/>
          </p:nvGrpSpPr>
          <p:grpSpPr>
            <a:xfrm>
              <a:off x="950066" y="5512341"/>
              <a:ext cx="7311617" cy="461665"/>
              <a:chOff x="865760" y="4299626"/>
              <a:chExt cx="7311617" cy="4616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65760" y="4299626"/>
                <a:ext cx="7311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将第        列依次与前一列对调，共对调   次到第</a:t>
                </a:r>
                <a:r>
                  <a:rPr lang="en-US" altLang="zh-CN" sz="2400" b="1" dirty="0">
                    <a:latin typeface="+mn-ea"/>
                    <a:ea typeface="+mn-ea"/>
                  </a:rPr>
                  <a:t>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列</a:t>
                </a:r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6034445"/>
                  </p:ext>
                </p:extLst>
              </p:nvPr>
            </p:nvGraphicFramePr>
            <p:xfrm>
              <a:off x="1469857" y="4346710"/>
              <a:ext cx="887412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68280" imgH="152280" progId="Equation.DSMT4">
                      <p:embed/>
                    </p:oleObj>
                  </mc:Choice>
                  <mc:Fallback>
                    <p:oleObj name="Equation" r:id="rId13" imgW="368280" imgH="152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469857" y="4346710"/>
                            <a:ext cx="887412" cy="368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8177056"/>
                  </p:ext>
                </p:extLst>
              </p:nvPr>
            </p:nvGraphicFramePr>
            <p:xfrm>
              <a:off x="6183042" y="4362183"/>
              <a:ext cx="363338" cy="3991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26720" imgH="139680" progId="Equation.DSMT4">
                      <p:embed/>
                    </p:oleObj>
                  </mc:Choice>
                  <mc:Fallback>
                    <p:oleObj name="Equation" r:id="rId1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83042" y="4362183"/>
                            <a:ext cx="363338" cy="3991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171091"/>
                </p:ext>
              </p:extLst>
            </p:nvPr>
          </p:nvGraphicFramePr>
          <p:xfrm>
            <a:off x="7468613" y="5574268"/>
            <a:ext cx="401063" cy="337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39680" progId="Equation.DSMT4">
                    <p:embed/>
                  </p:oleObj>
                </mc:Choice>
                <mc:Fallback>
                  <p:oleObj name="Equation" r:id="rId16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613" y="5574268"/>
                          <a:ext cx="401063" cy="337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99828"/>
              </p:ext>
            </p:extLst>
          </p:nvPr>
        </p:nvGraphicFramePr>
        <p:xfrm>
          <a:off x="1335661" y="5507079"/>
          <a:ext cx="511016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5200" imgH="482400" progId="Equation.DSMT4">
                  <p:embed/>
                </p:oleObj>
              </mc:Choice>
              <mc:Fallback>
                <p:oleObj name="Equation" r:id="rId18" imgW="2095200" imgH="48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661" y="5507079"/>
                        <a:ext cx="5110163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22979"/>
              </p:ext>
            </p:extLst>
          </p:nvPr>
        </p:nvGraphicFramePr>
        <p:xfrm>
          <a:off x="5562870" y="2928871"/>
          <a:ext cx="1854408" cy="58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8840" imgH="279360" progId="Equation.DSMT4">
                  <p:embed/>
                </p:oleObj>
              </mc:Choice>
              <mc:Fallback>
                <p:oleObj name="Equation" r:id="rId20" imgW="888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62870" y="2928871"/>
                        <a:ext cx="1854408" cy="58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91475"/>
              </p:ext>
            </p:extLst>
          </p:nvPr>
        </p:nvGraphicFramePr>
        <p:xfrm>
          <a:off x="3338810" y="2596050"/>
          <a:ext cx="2179158" cy="116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1440" imgH="482400" progId="Equation.DSMT4">
                  <p:embed/>
                </p:oleObj>
              </mc:Choice>
              <mc:Fallback>
                <p:oleObj name="Equation" r:id="rId22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38810" y="2596050"/>
                        <a:ext cx="2179158" cy="116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7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6058" y="1073604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19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zh-CN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01828"/>
              </p:ext>
            </p:extLst>
          </p:nvPr>
        </p:nvGraphicFramePr>
        <p:xfrm>
          <a:off x="1119994" y="1073603"/>
          <a:ext cx="5280806" cy="429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1828800" progId="Equation.DSMT4">
                  <p:embed/>
                </p:oleObj>
              </mc:Choice>
              <mc:Fallback>
                <p:oleObj name="Equation" r:id="rId2" imgW="22478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994" y="1073603"/>
                        <a:ext cx="5280806" cy="4296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321" y="5751241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特点：  </a:t>
            </a:r>
            <a:r>
              <a:rPr lang="zh-CN" altLang="en-US" sz="2400" b="1" dirty="0">
                <a:latin typeface="+mn-ea"/>
                <a:ea typeface="+mn-ea"/>
              </a:rPr>
              <a:t>“</a:t>
            </a:r>
            <a:r>
              <a:rPr lang="en-US" altLang="zh-CN" sz="2400" b="1" dirty="0">
                <a:latin typeface="+mn-ea"/>
                <a:ea typeface="+mn-ea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”多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7651" y="580666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方法：</a:t>
            </a:r>
            <a:r>
              <a:rPr lang="zh-CN" altLang="en-US" sz="2400" b="1" dirty="0">
                <a:latin typeface="+mn-ea"/>
                <a:ea typeface="+mn-ea"/>
              </a:rPr>
              <a:t>展开，找递推公式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2633BF-9500-534A-B564-6BFCBE90BC41}"/>
              </a:ext>
            </a:extLst>
          </p:cNvPr>
          <p:cNvSpPr txBox="1"/>
          <p:nvPr/>
        </p:nvSpPr>
        <p:spPr>
          <a:xfrm rot="2734532">
            <a:off x="3127881" y="2134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8892B6-E897-7F4E-9061-BEADF9BAC4E3}"/>
              </a:ext>
            </a:extLst>
          </p:cNvPr>
          <p:cNvSpPr txBox="1"/>
          <p:nvPr/>
        </p:nvSpPr>
        <p:spPr>
          <a:xfrm rot="2734532">
            <a:off x="4880117" y="37751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1398C3-8A65-CE49-A271-23553267ED2A}"/>
              </a:ext>
            </a:extLst>
          </p:cNvPr>
          <p:cNvSpPr txBox="1"/>
          <p:nvPr/>
        </p:nvSpPr>
        <p:spPr>
          <a:xfrm rot="18908308">
            <a:off x="4805534" y="21584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F8D5F4-83D5-B145-A059-92CE96CC581D}"/>
              </a:ext>
            </a:extLst>
          </p:cNvPr>
          <p:cNvSpPr txBox="1"/>
          <p:nvPr/>
        </p:nvSpPr>
        <p:spPr>
          <a:xfrm rot="18908308">
            <a:off x="2946248" y="3825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182" y="8174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按第一行展开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06615"/>
              </p:ext>
            </p:extLst>
          </p:nvPr>
        </p:nvGraphicFramePr>
        <p:xfrm>
          <a:off x="1054277" y="4127556"/>
          <a:ext cx="6566735" cy="72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266400" progId="Equation.DSMT4">
                  <p:embed/>
                </p:oleObj>
              </mc:Choice>
              <mc:Fallback>
                <p:oleObj name="Equation" r:id="rId2" imgW="2412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277" y="4127556"/>
                        <a:ext cx="6566735" cy="725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33191"/>
              </p:ext>
            </p:extLst>
          </p:nvPr>
        </p:nvGraphicFramePr>
        <p:xfrm>
          <a:off x="1016708" y="5038391"/>
          <a:ext cx="6451872" cy="74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291960" progId="Equation.DSMT4">
                  <p:embed/>
                </p:oleObj>
              </mc:Choice>
              <mc:Fallback>
                <p:oleObj name="Equation" r:id="rId4" imgW="2514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708" y="5038391"/>
                        <a:ext cx="6451872" cy="74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91974"/>
              </p:ext>
            </p:extLst>
          </p:nvPr>
        </p:nvGraphicFramePr>
        <p:xfrm>
          <a:off x="1027235" y="5760305"/>
          <a:ext cx="2193838" cy="79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79360" progId="Equation.DSMT4">
                  <p:embed/>
                </p:oleObj>
              </mc:Choice>
              <mc:Fallback>
                <p:oleObj name="Equation" r:id="rId6" imgW="774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7235" y="5760305"/>
                        <a:ext cx="2193838" cy="791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B1B001-1782-0042-A246-03FC681F0B3D}"/>
              </a:ext>
            </a:extLst>
          </p:cNvPr>
          <p:cNvGrpSpPr/>
          <p:nvPr/>
        </p:nvGrpSpPr>
        <p:grpSpPr>
          <a:xfrm>
            <a:off x="931863" y="1279525"/>
            <a:ext cx="7756525" cy="2840038"/>
            <a:chOff x="931863" y="1279525"/>
            <a:chExt cx="7756525" cy="284003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329590"/>
                </p:ext>
              </p:extLst>
            </p:nvPr>
          </p:nvGraphicFramePr>
          <p:xfrm>
            <a:off x="931863" y="1279525"/>
            <a:ext cx="7756525" cy="284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68600" imgH="1600200" progId="Equation.DSMT4">
                    <p:embed/>
                  </p:oleObj>
                </mc:Choice>
                <mc:Fallback>
                  <p:oleObj name="Equation" r:id="rId8" imgW="4368600" imgH="160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31863" y="1279525"/>
                          <a:ext cx="7756525" cy="2840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7DEA372-A474-2D4F-B0EF-B06E427BBF00}"/>
                </a:ext>
              </a:extLst>
            </p:cNvPr>
            <p:cNvSpPr txBox="1"/>
            <p:nvPr/>
          </p:nvSpPr>
          <p:spPr>
            <a:xfrm rot="2734532">
              <a:off x="2125120" y="1658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DE48800-1087-DE40-9236-36DDB4E1086E}"/>
                </a:ext>
              </a:extLst>
            </p:cNvPr>
            <p:cNvSpPr txBox="1"/>
            <p:nvPr/>
          </p:nvSpPr>
          <p:spPr>
            <a:xfrm rot="2734532">
              <a:off x="3451411" y="29093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FC6E57A-0E2C-BC46-8544-0FCA1C2B234E}"/>
                </a:ext>
              </a:extLst>
            </p:cNvPr>
            <p:cNvSpPr txBox="1"/>
            <p:nvPr/>
          </p:nvSpPr>
          <p:spPr>
            <a:xfrm rot="18908308">
              <a:off x="3290842" y="16427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673056-6E76-F24E-8F0C-E90CC4CC243A}"/>
                </a:ext>
              </a:extLst>
            </p:cNvPr>
            <p:cNvSpPr txBox="1"/>
            <p:nvPr/>
          </p:nvSpPr>
          <p:spPr>
            <a:xfrm rot="18908308">
              <a:off x="1916404" y="29356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91911A4-06BB-244A-AFF7-691F73603DDD}"/>
                </a:ext>
              </a:extLst>
            </p:cNvPr>
            <p:cNvSpPr txBox="1"/>
            <p:nvPr/>
          </p:nvSpPr>
          <p:spPr>
            <a:xfrm rot="2734532">
              <a:off x="6603383" y="16515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FEA16C-9ACD-8D4D-9411-0BD463F7720F}"/>
                </a:ext>
              </a:extLst>
            </p:cNvPr>
            <p:cNvSpPr txBox="1"/>
            <p:nvPr/>
          </p:nvSpPr>
          <p:spPr>
            <a:xfrm rot="2734532">
              <a:off x="7925818" y="29092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C610B53-87B8-FE48-8809-55B67E6CB2C5}"/>
                </a:ext>
              </a:extLst>
            </p:cNvPr>
            <p:cNvSpPr txBox="1"/>
            <p:nvPr/>
          </p:nvSpPr>
          <p:spPr>
            <a:xfrm rot="18908308">
              <a:off x="7830665" y="16160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9466B7-0072-2B42-9861-422088801257}"/>
                </a:ext>
              </a:extLst>
            </p:cNvPr>
            <p:cNvSpPr txBox="1"/>
            <p:nvPr/>
          </p:nvSpPr>
          <p:spPr>
            <a:xfrm rot="18908308">
              <a:off x="6456227" y="290901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1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85020"/>
              </p:ext>
            </p:extLst>
          </p:nvPr>
        </p:nvGraphicFramePr>
        <p:xfrm>
          <a:off x="765728" y="1737103"/>
          <a:ext cx="2477202" cy="180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711000" progId="Equation.DSMT4">
                  <p:embed/>
                </p:oleObj>
              </mc:Choice>
              <mc:Fallback>
                <p:oleObj name="Equation" r:id="rId2" imgW="977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728" y="1737103"/>
                        <a:ext cx="2477202" cy="180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14150"/>
              </p:ext>
            </p:extLst>
          </p:nvPr>
        </p:nvGraphicFramePr>
        <p:xfrm>
          <a:off x="4473743" y="1522831"/>
          <a:ext cx="3021931" cy="233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914400" progId="Equation.DSMT4">
                  <p:embed/>
                </p:oleObj>
              </mc:Choice>
              <mc:Fallback>
                <p:oleObj name="Equation" r:id="rId4" imgW="1180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3743" y="1522831"/>
                        <a:ext cx="3021931" cy="2339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2261" y="987218"/>
            <a:ext cx="5811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练习</a:t>
            </a:r>
            <a:r>
              <a:rPr lang="zh-CN" altLang="en-US" sz="2400" dirty="0">
                <a:latin typeface="+mn-ea"/>
                <a:ea typeface="+mn-ea"/>
              </a:rPr>
              <a:t>    用多种方法计算下列行列式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942589"/>
              </p:ext>
            </p:extLst>
          </p:nvPr>
        </p:nvGraphicFramePr>
        <p:xfrm>
          <a:off x="708025" y="3963988"/>
          <a:ext cx="282098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711000" progId="Equation.DSMT4">
                  <p:embed/>
                </p:oleObj>
              </mc:Choice>
              <mc:Fallback>
                <p:oleObj name="Equation" r:id="rId6" imgW="109188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963988"/>
                        <a:ext cx="282098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2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8028" y="4707802"/>
            <a:ext cx="499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计算元素为               的  阶行列式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38968"/>
              </p:ext>
            </p:extLst>
          </p:nvPr>
        </p:nvGraphicFramePr>
        <p:xfrm>
          <a:off x="963174" y="1775637"/>
          <a:ext cx="3167192" cy="205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939600" progId="Equation.DSMT4">
                  <p:embed/>
                </p:oleObj>
              </mc:Choice>
              <mc:Fallback>
                <p:oleObj name="Equation" r:id="rId2" imgW="1447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74" y="1775637"/>
                        <a:ext cx="3167192" cy="2054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887998"/>
              </p:ext>
            </p:extLst>
          </p:nvPr>
        </p:nvGraphicFramePr>
        <p:xfrm>
          <a:off x="963174" y="4680502"/>
          <a:ext cx="4009588" cy="5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53800" progId="Equation.DSMT4">
                  <p:embed/>
                </p:oleObj>
              </mc:Choice>
              <mc:Fallback>
                <p:oleObj name="Equation" r:id="rId4" imgW="196848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74" y="4680502"/>
                        <a:ext cx="4009588" cy="5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7F216F1E-5E65-804B-8C24-964D93D4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61" y="987218"/>
            <a:ext cx="5811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练习</a:t>
            </a:r>
            <a:r>
              <a:rPr lang="zh-CN" altLang="en-US" sz="2400" dirty="0">
                <a:latin typeface="+mn-ea"/>
                <a:ea typeface="+mn-ea"/>
              </a:rPr>
              <a:t>    用多种方法计算下列行列式</a:t>
            </a:r>
          </a:p>
        </p:txBody>
      </p:sp>
    </p:spTree>
    <p:extLst>
      <p:ext uri="{BB962C8B-B14F-4D97-AF65-F5344CB8AC3E}">
        <p14:creationId xmlns:p14="http://schemas.microsoft.com/office/powerpoint/2010/main" val="26638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             </a:t>
            </a:r>
            <a:r>
              <a:rPr lang="zh-CN" altLang="en-US" sz="2400" b="1" dirty="0">
                <a:latin typeface="+mn-ea"/>
                <a:ea typeface="+mn-ea"/>
              </a:rPr>
              <a:t>由四个数排成二行二列（横排称行、竖排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称列）的数表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58446"/>
              </p:ext>
            </p:extLst>
          </p:nvPr>
        </p:nvGraphicFramePr>
        <p:xfrm>
          <a:off x="3217146" y="1998663"/>
          <a:ext cx="4619697" cy="106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457200" progId="Equation.DSMT4">
                  <p:embed/>
                </p:oleObj>
              </mc:Choice>
              <mc:Fallback>
                <p:oleObj name="Equation" r:id="rId2" imgW="1981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146" y="1998663"/>
                        <a:ext cx="4619697" cy="1066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790605"/>
            <a:ext cx="113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n w="0">
                  <a:noFill/>
                </a:ln>
                <a:solidFill>
                  <a:schemeClr val="accent1"/>
                </a:solidFill>
                <a:ea typeface="黑体" pitchFamily="2" charset="-122"/>
              </a:rPr>
              <a:t>定义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849" y="3273247"/>
            <a:ext cx="9155070" cy="1668462"/>
            <a:chOff x="494962" y="3175297"/>
            <a:chExt cx="9155070" cy="1668462"/>
          </a:xfrm>
        </p:grpSpPr>
        <p:sp>
          <p:nvSpPr>
            <p:cNvPr id="9" name="TextBox 8"/>
            <p:cNvSpPr txBox="1"/>
            <p:nvPr/>
          </p:nvSpPr>
          <p:spPr>
            <a:xfrm>
              <a:off x="494962" y="3255666"/>
              <a:ext cx="9155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表达式                      称为数表（</a:t>
              </a:r>
              <a:r>
                <a:rPr lang="en-US" altLang="zh-CN" sz="2400" b="1" dirty="0">
                  <a:latin typeface="+mn-ea"/>
                  <a:ea typeface="+mn-ea"/>
                </a:rPr>
                <a:t>4</a:t>
              </a:r>
              <a:r>
                <a:rPr lang="zh-CN" altLang="en-US" sz="2400" b="1" dirty="0">
                  <a:latin typeface="+mn-ea"/>
                  <a:ea typeface="+mn-ea"/>
                </a:rPr>
                <a:t>）所确定的二阶行列式，并记作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699201"/>
                </p:ext>
              </p:extLst>
            </p:nvPr>
          </p:nvGraphicFramePr>
          <p:xfrm>
            <a:off x="1442357" y="3175297"/>
            <a:ext cx="3946525" cy="166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0960" imgH="711000" progId="Equation.DSMT4">
                    <p:embed/>
                  </p:oleObj>
                </mc:Choice>
                <mc:Fallback>
                  <p:oleObj name="Equation" r:id="rId4" imgW="16509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357" y="3175297"/>
                          <a:ext cx="3946525" cy="166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黑体" pitchFamily="2" charset="-122"/>
              </a:rPr>
              <a:t>即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85434"/>
              </p:ext>
            </p:extLst>
          </p:nvPr>
        </p:nvGraphicFramePr>
        <p:xfrm>
          <a:off x="1794399" y="5028276"/>
          <a:ext cx="4346820" cy="113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482400" progId="Equation.DSMT4">
                  <p:embed/>
                </p:oleObj>
              </mc:Choice>
              <mc:Fallback>
                <p:oleObj name="Equation" r:id="rId6" imgW="1854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399" y="5028276"/>
                        <a:ext cx="4346820" cy="1131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8"/>
          <p:cNvSpPr/>
          <p:nvPr/>
        </p:nvSpPr>
        <p:spPr bwMode="auto">
          <a:xfrm flipH="1" flipV="1">
            <a:off x="502444" y="-11431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7"/>
          <p:cNvSpPr/>
          <p:nvPr/>
        </p:nvSpPr>
        <p:spPr bwMode="auto">
          <a:xfrm flipH="1" flipV="1">
            <a:off x="-8573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30" name="Group 2"/>
          <p:cNvGrpSpPr>
            <a:grpSpLocks/>
          </p:cNvGrpSpPr>
          <p:nvPr/>
        </p:nvGrpSpPr>
        <p:grpSpPr bwMode="auto">
          <a:xfrm>
            <a:off x="2825750" y="1722438"/>
            <a:ext cx="1752600" cy="1466850"/>
            <a:chOff x="1248" y="1032"/>
            <a:chExt cx="1104" cy="924"/>
          </a:xfrm>
        </p:grpSpPr>
        <p:graphicFrame>
          <p:nvGraphicFramePr>
            <p:cNvPr id="2017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537269"/>
                </p:ext>
              </p:extLst>
            </p:nvPr>
          </p:nvGraphicFramePr>
          <p:xfrm>
            <a:off x="1291" y="1098"/>
            <a:ext cx="23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228600" progId="Equation.DSMT4">
                    <p:embed/>
                  </p:oleObj>
                </mc:Choice>
                <mc:Fallback>
                  <p:oleObj name="Equation" r:id="rId2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1098"/>
                          <a:ext cx="233" cy="26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0553033"/>
                </p:ext>
              </p:extLst>
            </p:nvPr>
          </p:nvGraphicFramePr>
          <p:xfrm>
            <a:off x="2055" y="1070"/>
            <a:ext cx="25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228600" progId="Equation.DSMT4">
                    <p:embed/>
                  </p:oleObj>
                </mc:Choice>
                <mc:Fallback>
                  <p:oleObj name="Equation" r:id="rId4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1070"/>
                          <a:ext cx="253" cy="28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150264"/>
                </p:ext>
              </p:extLst>
            </p:nvPr>
          </p:nvGraphicFramePr>
          <p:xfrm>
            <a:off x="2024" y="1656"/>
            <a:ext cx="24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28600" progId="Equation.DSMT4">
                    <p:embed/>
                  </p:oleObj>
                </mc:Choice>
                <mc:Fallback>
                  <p:oleObj name="Equation" r:id="rId6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1656"/>
                          <a:ext cx="249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985538"/>
                </p:ext>
              </p:extLst>
            </p:nvPr>
          </p:nvGraphicFramePr>
          <p:xfrm>
            <a:off x="1311" y="1668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28600" progId="Equation.DSMT4">
                    <p:embed/>
                  </p:oleObj>
                </mc:Choice>
                <mc:Fallback>
                  <p:oleObj name="Equation" r:id="rId8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1668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1248" y="1032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2352" y="1044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737" name="Line 9"/>
          <p:cNvSpPr>
            <a:spLocks noChangeShapeType="1"/>
          </p:cNvSpPr>
          <p:nvPr/>
        </p:nvSpPr>
        <p:spPr bwMode="auto">
          <a:xfrm>
            <a:off x="3359150" y="2141538"/>
            <a:ext cx="7620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 flipV="1">
            <a:off x="3263900" y="2065338"/>
            <a:ext cx="762000" cy="762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39" name="AutoShape 11"/>
          <p:cNvSpPr>
            <a:spLocks noChangeArrowheads="1"/>
          </p:cNvSpPr>
          <p:nvPr/>
        </p:nvSpPr>
        <p:spPr bwMode="auto">
          <a:xfrm>
            <a:off x="844550" y="1741488"/>
            <a:ext cx="1752600" cy="533400"/>
          </a:xfrm>
          <a:prstGeom prst="wedgeRoundRectCallout">
            <a:avLst>
              <a:gd name="adj1" fmla="val 98644"/>
              <a:gd name="adj2" fmla="val 42264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latin typeface="+mn-ea"/>
                <a:ea typeface="+mn-ea"/>
              </a:rPr>
              <a:t>主对角线</a:t>
            </a:r>
          </a:p>
        </p:txBody>
      </p:sp>
      <p:sp>
        <p:nvSpPr>
          <p:cNvPr id="201740" name="AutoShape 12"/>
          <p:cNvSpPr>
            <a:spLocks noChangeArrowheads="1"/>
          </p:cNvSpPr>
          <p:nvPr/>
        </p:nvSpPr>
        <p:spPr bwMode="auto">
          <a:xfrm>
            <a:off x="844550" y="2655888"/>
            <a:ext cx="1752600" cy="533400"/>
          </a:xfrm>
          <a:prstGeom prst="wedgeRoundRectCallout">
            <a:avLst>
              <a:gd name="adj1" fmla="val 98644"/>
              <a:gd name="adj2" fmla="val -5416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b="1" dirty="0">
                <a:latin typeface="+mn-ea"/>
                <a:ea typeface="+mn-ea"/>
              </a:rPr>
              <a:t>副对角线</a:t>
            </a: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4469546" y="1051187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对角线法则</a:t>
            </a:r>
          </a:p>
        </p:txBody>
      </p:sp>
      <p:graphicFrame>
        <p:nvGraphicFramePr>
          <p:cNvPr id="201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09900"/>
              </p:ext>
            </p:extLst>
          </p:nvPr>
        </p:nvGraphicFramePr>
        <p:xfrm>
          <a:off x="4730750" y="2198688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440" imgH="419040" progId="Equation.3">
                  <p:embed/>
                </p:oleObj>
              </mc:Choice>
              <mc:Fallback>
                <p:oleObj name="Equation" r:id="rId10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198688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935476"/>
              </p:ext>
            </p:extLst>
          </p:nvPr>
        </p:nvGraphicFramePr>
        <p:xfrm>
          <a:off x="5836417" y="2179637"/>
          <a:ext cx="1155702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28600" progId="Equation.DSMT4">
                  <p:embed/>
                </p:oleObj>
              </mc:Choice>
              <mc:Fallback>
                <p:oleObj name="Equation" r:id="rId12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417" y="2179637"/>
                        <a:ext cx="1155702" cy="53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577850" y="1051187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二阶行列式的计算</a:t>
            </a:r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>
            <a:off x="3683000" y="1319622"/>
            <a:ext cx="685800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01389"/>
              </p:ext>
            </p:extLst>
          </p:nvPr>
        </p:nvGraphicFramePr>
        <p:xfrm>
          <a:off x="3797300" y="3294009"/>
          <a:ext cx="3370278" cy="111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482400" progId="Equation.DSMT4">
                  <p:embed/>
                </p:oleObj>
              </mc:Choice>
              <mc:Fallback>
                <p:oleObj name="Equation" r:id="rId14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294009"/>
                        <a:ext cx="3370278" cy="1113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9" name="Rectangle 21"/>
          <p:cNvSpPr>
            <a:spLocks noChangeArrowheads="1"/>
          </p:cNvSpPr>
          <p:nvPr/>
        </p:nvSpPr>
        <p:spPr bwMode="auto">
          <a:xfrm>
            <a:off x="827088" y="3463227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对于二元线性方程组</a:t>
            </a:r>
          </a:p>
        </p:txBody>
      </p:sp>
      <p:graphicFrame>
        <p:nvGraphicFramePr>
          <p:cNvPr id="2017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80219"/>
              </p:ext>
            </p:extLst>
          </p:nvPr>
        </p:nvGraphicFramePr>
        <p:xfrm>
          <a:off x="1224342" y="4391721"/>
          <a:ext cx="3082546" cy="219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2360" imgH="914400" progId="Equation.DSMT4">
                  <p:embed/>
                </p:oleObj>
              </mc:Choice>
              <mc:Fallback>
                <p:oleObj name="Equation" r:id="rId16" imgW="1422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342" y="4391721"/>
                        <a:ext cx="3082546" cy="2199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88048"/>
              </p:ext>
            </p:extLst>
          </p:nvPr>
        </p:nvGraphicFramePr>
        <p:xfrm>
          <a:off x="4306888" y="4261093"/>
          <a:ext cx="3001248" cy="231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47560" imgH="914400" progId="Equation.DSMT4">
                  <p:embed/>
                </p:oleObj>
              </mc:Choice>
              <mc:Fallback>
                <p:oleObj name="Equation" r:id="rId18" imgW="1447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4261093"/>
                        <a:ext cx="3001248" cy="2310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8"/>
          <p:cNvSpPr/>
          <p:nvPr/>
        </p:nvSpPr>
        <p:spPr bwMode="auto">
          <a:xfrm flipH="1" flipV="1">
            <a:off x="502444" y="-11431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3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62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0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nimBg="1"/>
      <p:bldP spid="201738" grpId="0" animBg="1"/>
      <p:bldP spid="201739" grpId="0" animBg="1" autoUpdateAnimBg="0"/>
      <p:bldP spid="201740" grpId="0" animBg="1" autoUpdateAnimBg="0"/>
      <p:bldP spid="201741" grpId="0" autoUpdateAnimBg="0"/>
      <p:bldP spid="201745" grpId="0" animBg="1"/>
      <p:bldP spid="2017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D4B002DC-21BA-6041-A199-2B5B1B468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094920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解三元线性方程组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CD42C5DF-3498-E94D-BA0D-37EE840D7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92801"/>
              </p:ext>
            </p:extLst>
          </p:nvPr>
        </p:nvGraphicFramePr>
        <p:xfrm>
          <a:off x="3268475" y="893218"/>
          <a:ext cx="3161377" cy="140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000" progId="Equation.DSMT4">
                  <p:embed/>
                </p:oleObj>
              </mc:Choice>
              <mc:Fallback>
                <p:oleObj name="Equation" r:id="rId2" imgW="1600200" imgH="711000" progId="Equation.DSMT4">
                  <p:embed/>
                  <p:pic>
                    <p:nvPicPr>
                      <p:cNvPr id="202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475" y="893218"/>
                        <a:ext cx="3161377" cy="140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21226857-8841-0C48-ADB9-5E10D879A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270205"/>
              </p:ext>
            </p:extLst>
          </p:nvPr>
        </p:nvGraphicFramePr>
        <p:xfrm>
          <a:off x="3167377" y="3776295"/>
          <a:ext cx="2631445" cy="151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711000" progId="Equation.DSMT4">
                  <p:embed/>
                </p:oleObj>
              </mc:Choice>
              <mc:Fallback>
                <p:oleObj name="Equation" r:id="rId4" imgW="1231560" imgH="711000" progId="Equation.DSMT4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377" y="3776295"/>
                        <a:ext cx="2631445" cy="1519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6FEA1349-69AA-7244-AC38-79547C4D9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29232"/>
              </p:ext>
            </p:extLst>
          </p:nvPr>
        </p:nvGraphicFramePr>
        <p:xfrm>
          <a:off x="6492021" y="3819105"/>
          <a:ext cx="2548600" cy="148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711000" progId="Equation.DSMT4">
                  <p:embed/>
                </p:oleObj>
              </mc:Choice>
              <mc:Fallback>
                <p:oleObj name="Equation" r:id="rId6" imgW="1218960" imgH="711000" progId="Equation.DSMT4">
                  <p:embed/>
                  <p:pic>
                    <p:nvPicPr>
                      <p:cNvPr id="202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021" y="3819105"/>
                        <a:ext cx="2548600" cy="1486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C52BA6B3-70BA-084B-9594-7CDBD131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157788"/>
            <a:ext cx="3658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则三元线性方程组的解为</a:t>
            </a:r>
            <a:r>
              <a:rPr lang="en-US" altLang="zh-CN" sz="2400" b="1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7F6B20BA-1506-A540-A19C-F39960EB6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18940"/>
              </p:ext>
            </p:extLst>
          </p:nvPr>
        </p:nvGraphicFramePr>
        <p:xfrm>
          <a:off x="2108013" y="5941002"/>
          <a:ext cx="11604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393480" progId="Equation.DSMT4">
                  <p:embed/>
                </p:oleObj>
              </mc:Choice>
              <mc:Fallback>
                <p:oleObj name="Equation" r:id="rId8" imgW="545760" imgH="393480" progId="Equation.DSMT4">
                  <p:embed/>
                  <p:pic>
                    <p:nvPicPr>
                      <p:cNvPr id="202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13" y="5941002"/>
                        <a:ext cx="116046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D1B949F5-9A44-574C-A96D-59A6EF25D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45761"/>
              </p:ext>
            </p:extLst>
          </p:nvPr>
        </p:nvGraphicFramePr>
        <p:xfrm>
          <a:off x="3915389" y="5962195"/>
          <a:ext cx="113542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2027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389" y="5962195"/>
                        <a:ext cx="1135421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CEE9E63B-F6A8-FB4B-93B6-A24903D81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21540"/>
              </p:ext>
            </p:extLst>
          </p:nvPr>
        </p:nvGraphicFramePr>
        <p:xfrm>
          <a:off x="5630879" y="5962196"/>
          <a:ext cx="108605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720" imgH="393480" progId="Equation.DSMT4">
                  <p:embed/>
                </p:oleObj>
              </mc:Choice>
              <mc:Fallback>
                <p:oleObj name="Equation" r:id="rId12" imgW="558720" imgH="393480" progId="Equation.DSMT4">
                  <p:embed/>
                  <p:pic>
                    <p:nvPicPr>
                      <p:cNvPr id="202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79" y="5962196"/>
                        <a:ext cx="108605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3E464119-97FA-864C-9563-432441954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51704"/>
              </p:ext>
            </p:extLst>
          </p:nvPr>
        </p:nvGraphicFramePr>
        <p:xfrm>
          <a:off x="885825" y="2184400"/>
          <a:ext cx="2812429" cy="157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9400" imgH="711000" progId="Equation.DSMT4">
                  <p:embed/>
                </p:oleObj>
              </mc:Choice>
              <mc:Fallback>
                <p:oleObj name="Equation" r:id="rId14" imgW="1409400" imgH="711000" progId="Equation.DSMT4">
                  <p:embed/>
                  <p:pic>
                    <p:nvPicPr>
                      <p:cNvPr id="202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184400"/>
                        <a:ext cx="2812429" cy="157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48EB5BB9-03E9-3443-9325-56E0DE91B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51374"/>
              </p:ext>
            </p:extLst>
          </p:nvPr>
        </p:nvGraphicFramePr>
        <p:xfrm>
          <a:off x="4400026" y="2198235"/>
          <a:ext cx="2744351" cy="158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711000" progId="Equation.DSMT4">
                  <p:embed/>
                </p:oleObj>
              </mc:Choice>
              <mc:Fallback>
                <p:oleObj name="Equation" r:id="rId16" imgW="1231560" imgH="711000" progId="Equation.DSMT4">
                  <p:embed/>
                  <p:pic>
                    <p:nvPicPr>
                      <p:cNvPr id="2027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026" y="2198235"/>
                        <a:ext cx="2744351" cy="1584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1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4"/>
          <p:cNvSpPr txBox="1"/>
          <p:nvPr/>
        </p:nvSpPr>
        <p:spPr>
          <a:xfrm>
            <a:off x="366292" y="904330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三阶行列式的定义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14934" y="1673222"/>
            <a:ext cx="3345330" cy="615950"/>
            <a:chOff x="2019913" y="1673222"/>
            <a:chExt cx="4460439" cy="615950"/>
          </a:xfrm>
        </p:grpSpPr>
        <p:sp>
          <p:nvSpPr>
            <p:cNvPr id="12" name="文本框 5"/>
            <p:cNvSpPr txBox="1"/>
            <p:nvPr/>
          </p:nvSpPr>
          <p:spPr>
            <a:xfrm>
              <a:off x="2019913" y="1723951"/>
              <a:ext cx="24843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9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个元素    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15484"/>
                </p:ext>
              </p:extLst>
            </p:nvPr>
          </p:nvGraphicFramePr>
          <p:xfrm>
            <a:off x="4110214" y="1673222"/>
            <a:ext cx="2370138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000" imgH="241200" progId="Equation.DSMT4">
                    <p:embed/>
                  </p:oleObj>
                </mc:Choice>
                <mc:Fallback>
                  <p:oleObj name="Equation" r:id="rId2" imgW="92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214" y="1673222"/>
                          <a:ext cx="2370138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5"/>
          <p:cNvSpPr txBox="1"/>
          <p:nvPr/>
        </p:nvSpPr>
        <p:spPr>
          <a:xfrm>
            <a:off x="4806950" y="1661830"/>
            <a:ext cx="24383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排成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列，    </a:t>
            </a:r>
          </a:p>
        </p:txBody>
      </p:sp>
      <p:sp>
        <p:nvSpPr>
          <p:cNvPr id="14" name="文本框 5"/>
          <p:cNvSpPr txBox="1"/>
          <p:nvPr/>
        </p:nvSpPr>
        <p:spPr>
          <a:xfrm>
            <a:off x="6760231" y="1660255"/>
            <a:ext cx="122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用记号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63804"/>
              </p:ext>
            </p:extLst>
          </p:nvPr>
        </p:nvGraphicFramePr>
        <p:xfrm>
          <a:off x="3294289" y="2503301"/>
          <a:ext cx="1630821" cy="1689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711000" progId="Equation.DSMT4">
                  <p:embed/>
                </p:oleObj>
              </mc:Choice>
              <mc:Fallback>
                <p:oleObj name="Equation" r:id="rId4" imgW="914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289" y="2503301"/>
                        <a:ext cx="1630821" cy="1689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5"/>
          <p:cNvSpPr txBox="1"/>
          <p:nvPr/>
        </p:nvSpPr>
        <p:spPr>
          <a:xfrm>
            <a:off x="479259" y="4445825"/>
            <a:ext cx="46853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表示这些元素的一种运算关系，    </a:t>
            </a:r>
          </a:p>
        </p:txBody>
      </p:sp>
      <p:sp>
        <p:nvSpPr>
          <p:cNvPr id="18" name="文本框 5"/>
          <p:cNvSpPr txBox="1"/>
          <p:nvPr/>
        </p:nvSpPr>
        <p:spPr>
          <a:xfrm>
            <a:off x="4726626" y="4445825"/>
            <a:ext cx="29666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称为三阶行列式，   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9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10807</TotalTime>
  <Words>1592</Words>
  <Application>Microsoft Office PowerPoint</Application>
  <PresentationFormat>全屏显示(4:3)</PresentationFormat>
  <Paragraphs>471</Paragraphs>
  <Slides>57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微软雅黑</vt:lpstr>
      <vt:lpstr>Arial</vt:lpstr>
      <vt:lpstr>Calibri</vt:lpstr>
      <vt:lpstr>Cambria Math</vt:lpstr>
      <vt:lpstr>Times New Roman</vt:lpstr>
      <vt:lpstr>主题algebraA</vt:lpstr>
      <vt:lpstr>Equation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  定义n 阶矩阵A的行列式</vt:lpstr>
      <vt:lpstr>例1   计算下三角行列式</vt:lpstr>
      <vt:lpstr>PowerPoint 演示文稿</vt:lpstr>
      <vt:lpstr>例2  计算斜下三角行列式</vt:lpstr>
      <vt:lpstr>三.  行列式的性质</vt:lpstr>
      <vt:lpstr>PowerPoint 演示文稿</vt:lpstr>
      <vt:lpstr>性质3  拉普拉斯展开法则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908</cp:revision>
  <cp:lastPrinted>2022-04-24T08:19:16Z</cp:lastPrinted>
  <dcterms:created xsi:type="dcterms:W3CDTF">2014-11-28T11:02:00Z</dcterms:created>
  <dcterms:modified xsi:type="dcterms:W3CDTF">2023-04-23T14:34:31Z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