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45"/>
  </p:notesMasterIdLst>
  <p:handoutMasterIdLst>
    <p:handoutMasterId r:id="rId46"/>
  </p:handoutMasterIdLst>
  <p:sldIdLst>
    <p:sldId id="331" r:id="rId2"/>
    <p:sldId id="353" r:id="rId3"/>
    <p:sldId id="410" r:id="rId4"/>
    <p:sldId id="464" r:id="rId5"/>
    <p:sldId id="427" r:id="rId6"/>
    <p:sldId id="425" r:id="rId7"/>
    <p:sldId id="415" r:id="rId8"/>
    <p:sldId id="446" r:id="rId9"/>
    <p:sldId id="417" r:id="rId10"/>
    <p:sldId id="428" r:id="rId11"/>
    <p:sldId id="429" r:id="rId12"/>
    <p:sldId id="465" r:id="rId13"/>
    <p:sldId id="403" r:id="rId14"/>
    <p:sldId id="430" r:id="rId15"/>
    <p:sldId id="431" r:id="rId16"/>
    <p:sldId id="432" r:id="rId17"/>
    <p:sldId id="440" r:id="rId18"/>
    <p:sldId id="433" r:id="rId19"/>
    <p:sldId id="448" r:id="rId20"/>
    <p:sldId id="441" r:id="rId21"/>
    <p:sldId id="435" r:id="rId22"/>
    <p:sldId id="449" r:id="rId23"/>
    <p:sldId id="442" r:id="rId24"/>
    <p:sldId id="436" r:id="rId25"/>
    <p:sldId id="443" r:id="rId26"/>
    <p:sldId id="450" r:id="rId27"/>
    <p:sldId id="438" r:id="rId28"/>
    <p:sldId id="451" r:id="rId29"/>
    <p:sldId id="445" r:id="rId30"/>
    <p:sldId id="439" r:id="rId31"/>
    <p:sldId id="452" r:id="rId32"/>
    <p:sldId id="447" r:id="rId33"/>
    <p:sldId id="453" r:id="rId34"/>
    <p:sldId id="454" r:id="rId35"/>
    <p:sldId id="455" r:id="rId36"/>
    <p:sldId id="456" r:id="rId37"/>
    <p:sldId id="459" r:id="rId38"/>
    <p:sldId id="457" r:id="rId39"/>
    <p:sldId id="458" r:id="rId40"/>
    <p:sldId id="460" r:id="rId41"/>
    <p:sldId id="461" r:id="rId42"/>
    <p:sldId id="462" r:id="rId43"/>
    <p:sldId id="463" r:id="rId4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orient="horz" pos="3997">
          <p15:clr>
            <a:srgbClr val="A4A3A4"/>
          </p15:clr>
        </p15:guide>
        <p15:guide id="3" orient="horz" pos="3904">
          <p15:clr>
            <a:srgbClr val="A4A3A4"/>
          </p15:clr>
        </p15:guide>
        <p15:guide id="4" pos="4353">
          <p15:clr>
            <a:srgbClr val="A4A3A4"/>
          </p15:clr>
        </p15:guide>
        <p15:guide id="5" pos="2889">
          <p15:clr>
            <a:srgbClr val="A4A3A4"/>
          </p15:clr>
        </p15:guide>
        <p15:guide id="6" pos="57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CBFD"/>
    <a:srgbClr val="FF99FF"/>
    <a:srgbClr val="FF0000"/>
    <a:srgbClr val="FFAE9F"/>
    <a:srgbClr val="000000"/>
    <a:srgbClr val="0000FF"/>
    <a:srgbClr val="0066FF"/>
    <a:srgbClr val="FF3300"/>
    <a:srgbClr val="22ABDE"/>
    <a:srgbClr val="094A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742" autoAdjust="0"/>
  </p:normalViewPr>
  <p:slideViewPr>
    <p:cSldViewPr snapToGrid="0">
      <p:cViewPr varScale="1">
        <p:scale>
          <a:sx n="112" d="100"/>
          <a:sy n="112" d="100"/>
        </p:scale>
        <p:origin x="1886" y="86"/>
      </p:cViewPr>
      <p:guideLst>
        <p:guide orient="horz" pos="2152"/>
        <p:guide orient="horz" pos="3997"/>
        <p:guide orient="horz" pos="3904"/>
        <p:guide pos="4353"/>
        <p:guide pos="2889"/>
        <p:guide pos="57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24542CC-11AE-4AE6-9B1C-53338C5ED427}" type="datetimeFigureOut">
              <a:rPr lang="zh-CN" altLang="en-US"/>
              <a:pPr/>
              <a:t>2023/5/9</a:t>
            </a:fld>
            <a:endParaRPr lang="en-US" altLang="zh-CN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51827B-137C-4693-A0E6-1B5A75EF15D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B3B69E5-07C5-4F92-A922-79127B2D71DE}" type="datetimeFigureOut">
              <a:rPr lang="zh-CN" altLang="en-US"/>
              <a:pPr>
                <a:defRPr/>
              </a:pPr>
              <a:t>2023/5/9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74197DD-7080-4AC1-B08B-4183691182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7CEF8-919B-4C82-868F-D178AA85EC93}" type="datetimeFigureOut">
              <a:rPr lang="zh-CN" altLang="en-US" smtClean="0"/>
              <a:pPr>
                <a:defRPr/>
              </a:pPr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3D488-2C97-4FE0-812A-D14E9806A26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05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7CEF8-919B-4C82-868F-D178AA85EC93}" type="datetimeFigureOut">
              <a:rPr lang="zh-CN" altLang="en-US" smtClean="0"/>
              <a:pPr>
                <a:defRPr/>
              </a:pPr>
              <a:t>2023/5/9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3D488-2C97-4FE0-812A-D14E9806A26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55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0BCFA-082B-0B46-9940-C2368FC9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232634-1690-894B-B8B6-7F005BB2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C7CEF8-919B-4C82-868F-D178AA85EC93}" type="datetimeFigureOut">
              <a:rPr lang="zh-CN" altLang="en-US" smtClean="0"/>
              <a:pPr>
                <a:defRPr/>
              </a:pPr>
              <a:t>2023/5/9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FDDB9E-6373-534E-BB88-9C091585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430776-2FA4-C047-871B-822259FF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3D488-2C97-4FE0-812A-D14E9806A26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99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C4DA7-AD72-C648-91F2-0325091D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B0AAAD-B3A7-CD46-8C17-F7EB4212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C7CEF8-919B-4C82-868F-D178AA85EC93}" type="datetimeFigureOut">
              <a:rPr lang="zh-CN" altLang="en-US" smtClean="0"/>
              <a:pPr>
                <a:defRPr/>
              </a:pPr>
              <a:t>2023/5/9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C32FCD-386C-9649-AAB0-7E34EF6B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925927-EF19-BE49-B801-2DF3EBF4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3D488-2C97-4FE0-812A-D14E9806A26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50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C7CEF8-919B-4C82-868F-D178AA85EC93}" type="datetimeFigureOut">
              <a:rPr lang="zh-CN" altLang="en-US" smtClean="0"/>
              <a:pPr>
                <a:defRPr/>
              </a:pPr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13D488-2C97-4FE0-812A-D14E9806A26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11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65.emf"/><Relationship Id="rId18" Type="http://schemas.openxmlformats.org/officeDocument/2006/relationships/oleObject" Target="../embeddings/oleObject67.bin"/><Relationship Id="rId3" Type="http://schemas.openxmlformats.org/officeDocument/2006/relationships/image" Target="../media/image60.emf"/><Relationship Id="rId7" Type="http://schemas.openxmlformats.org/officeDocument/2006/relationships/image" Target="../media/image62.emf"/><Relationship Id="rId12" Type="http://schemas.openxmlformats.org/officeDocument/2006/relationships/oleObject" Target="../embeddings/oleObject63.bin"/><Relationship Id="rId17" Type="http://schemas.openxmlformats.org/officeDocument/2006/relationships/oleObject" Target="../embeddings/oleObject66.bin"/><Relationship Id="rId2" Type="http://schemas.openxmlformats.org/officeDocument/2006/relationships/oleObject" Target="../embeddings/oleObject58.bin"/><Relationship Id="rId16" Type="http://schemas.openxmlformats.org/officeDocument/2006/relationships/oleObject" Target="../embeddings/oleObject6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64.emf"/><Relationship Id="rId5" Type="http://schemas.openxmlformats.org/officeDocument/2006/relationships/image" Target="../media/image61.emf"/><Relationship Id="rId15" Type="http://schemas.openxmlformats.org/officeDocument/2006/relationships/image" Target="../media/image66.emf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9.bin"/><Relationship Id="rId9" Type="http://schemas.openxmlformats.org/officeDocument/2006/relationships/image" Target="../media/image63.emf"/><Relationship Id="rId14" Type="http://schemas.openxmlformats.org/officeDocument/2006/relationships/oleObject" Target="../embeddings/oleObject6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72.emf"/><Relationship Id="rId18" Type="http://schemas.openxmlformats.org/officeDocument/2006/relationships/oleObject" Target="../embeddings/oleObject76.bin"/><Relationship Id="rId3" Type="http://schemas.openxmlformats.org/officeDocument/2006/relationships/image" Target="../media/image67.emf"/><Relationship Id="rId21" Type="http://schemas.openxmlformats.org/officeDocument/2006/relationships/image" Target="../media/image76.emf"/><Relationship Id="rId7" Type="http://schemas.openxmlformats.org/officeDocument/2006/relationships/image" Target="../media/image69.emf"/><Relationship Id="rId12" Type="http://schemas.openxmlformats.org/officeDocument/2006/relationships/oleObject" Target="../embeddings/oleObject73.bin"/><Relationship Id="rId17" Type="http://schemas.openxmlformats.org/officeDocument/2006/relationships/image" Target="../media/image74.emf"/><Relationship Id="rId2" Type="http://schemas.openxmlformats.org/officeDocument/2006/relationships/oleObject" Target="../embeddings/oleObject68.bin"/><Relationship Id="rId16" Type="http://schemas.openxmlformats.org/officeDocument/2006/relationships/oleObject" Target="../embeddings/oleObject75.bin"/><Relationship Id="rId20" Type="http://schemas.openxmlformats.org/officeDocument/2006/relationships/oleObject" Target="../embeddings/oleObject7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71.emf"/><Relationship Id="rId5" Type="http://schemas.openxmlformats.org/officeDocument/2006/relationships/image" Target="../media/image68.emf"/><Relationship Id="rId15" Type="http://schemas.openxmlformats.org/officeDocument/2006/relationships/image" Target="../media/image73.emf"/><Relationship Id="rId23" Type="http://schemas.openxmlformats.org/officeDocument/2006/relationships/image" Target="../media/image77.emf"/><Relationship Id="rId10" Type="http://schemas.openxmlformats.org/officeDocument/2006/relationships/oleObject" Target="../embeddings/oleObject72.bin"/><Relationship Id="rId19" Type="http://schemas.openxmlformats.org/officeDocument/2006/relationships/image" Target="../media/image75.emf"/><Relationship Id="rId4" Type="http://schemas.openxmlformats.org/officeDocument/2006/relationships/oleObject" Target="../embeddings/oleObject69.bin"/><Relationship Id="rId9" Type="http://schemas.openxmlformats.org/officeDocument/2006/relationships/image" Target="../media/image70.emf"/><Relationship Id="rId14" Type="http://schemas.openxmlformats.org/officeDocument/2006/relationships/oleObject" Target="../embeddings/oleObject74.bin"/><Relationship Id="rId22" Type="http://schemas.openxmlformats.org/officeDocument/2006/relationships/oleObject" Target="../embeddings/oleObject7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oleObject" Target="../embeddings/oleObject68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image" Target="../media/image83.emf"/><Relationship Id="rId18" Type="http://schemas.openxmlformats.org/officeDocument/2006/relationships/oleObject" Target="../embeddings/oleObject87.bin"/><Relationship Id="rId3" Type="http://schemas.openxmlformats.org/officeDocument/2006/relationships/image" Target="../media/image78.emf"/><Relationship Id="rId21" Type="http://schemas.openxmlformats.org/officeDocument/2006/relationships/image" Target="../media/image87.emf"/><Relationship Id="rId7" Type="http://schemas.openxmlformats.org/officeDocument/2006/relationships/image" Target="../media/image80.emf"/><Relationship Id="rId12" Type="http://schemas.openxmlformats.org/officeDocument/2006/relationships/oleObject" Target="../embeddings/oleObject84.bin"/><Relationship Id="rId17" Type="http://schemas.openxmlformats.org/officeDocument/2006/relationships/image" Target="../media/image85.emf"/><Relationship Id="rId25" Type="http://schemas.openxmlformats.org/officeDocument/2006/relationships/image" Target="../media/image89.emf"/><Relationship Id="rId2" Type="http://schemas.openxmlformats.org/officeDocument/2006/relationships/oleObject" Target="../embeddings/oleObject79.bin"/><Relationship Id="rId16" Type="http://schemas.openxmlformats.org/officeDocument/2006/relationships/oleObject" Target="../embeddings/oleObject86.bin"/><Relationship Id="rId20" Type="http://schemas.openxmlformats.org/officeDocument/2006/relationships/oleObject" Target="../embeddings/oleObject8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82.emf"/><Relationship Id="rId24" Type="http://schemas.openxmlformats.org/officeDocument/2006/relationships/oleObject" Target="../embeddings/oleObject90.bin"/><Relationship Id="rId5" Type="http://schemas.openxmlformats.org/officeDocument/2006/relationships/image" Target="../media/image79.emf"/><Relationship Id="rId15" Type="http://schemas.openxmlformats.org/officeDocument/2006/relationships/image" Target="../media/image84.emf"/><Relationship Id="rId23" Type="http://schemas.openxmlformats.org/officeDocument/2006/relationships/image" Target="../media/image88.emf"/><Relationship Id="rId10" Type="http://schemas.openxmlformats.org/officeDocument/2006/relationships/oleObject" Target="../embeddings/oleObject83.bin"/><Relationship Id="rId19" Type="http://schemas.openxmlformats.org/officeDocument/2006/relationships/image" Target="../media/image86.emf"/><Relationship Id="rId4" Type="http://schemas.openxmlformats.org/officeDocument/2006/relationships/oleObject" Target="../embeddings/oleObject80.bin"/><Relationship Id="rId9" Type="http://schemas.openxmlformats.org/officeDocument/2006/relationships/image" Target="../media/image81.emf"/><Relationship Id="rId14" Type="http://schemas.openxmlformats.org/officeDocument/2006/relationships/oleObject" Target="../embeddings/oleObject85.bin"/><Relationship Id="rId22" Type="http://schemas.openxmlformats.org/officeDocument/2006/relationships/oleObject" Target="../embeddings/oleObject8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image" Target="../media/image95.emf"/><Relationship Id="rId18" Type="http://schemas.openxmlformats.org/officeDocument/2006/relationships/oleObject" Target="../embeddings/oleObject99.bin"/><Relationship Id="rId3" Type="http://schemas.openxmlformats.org/officeDocument/2006/relationships/image" Target="../media/image90.emf"/><Relationship Id="rId21" Type="http://schemas.openxmlformats.org/officeDocument/2006/relationships/image" Target="../media/image99.emf"/><Relationship Id="rId7" Type="http://schemas.openxmlformats.org/officeDocument/2006/relationships/image" Target="../media/image92.emf"/><Relationship Id="rId12" Type="http://schemas.openxmlformats.org/officeDocument/2006/relationships/oleObject" Target="../embeddings/oleObject96.bin"/><Relationship Id="rId17" Type="http://schemas.openxmlformats.org/officeDocument/2006/relationships/image" Target="../media/image97.emf"/><Relationship Id="rId25" Type="http://schemas.openxmlformats.org/officeDocument/2006/relationships/image" Target="../media/image101.emf"/><Relationship Id="rId2" Type="http://schemas.openxmlformats.org/officeDocument/2006/relationships/oleObject" Target="../embeddings/oleObject91.bin"/><Relationship Id="rId16" Type="http://schemas.openxmlformats.org/officeDocument/2006/relationships/oleObject" Target="../embeddings/oleObject98.bin"/><Relationship Id="rId20" Type="http://schemas.openxmlformats.org/officeDocument/2006/relationships/oleObject" Target="../embeddings/oleObject10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94.emf"/><Relationship Id="rId24" Type="http://schemas.openxmlformats.org/officeDocument/2006/relationships/oleObject" Target="../embeddings/oleObject102.bin"/><Relationship Id="rId5" Type="http://schemas.openxmlformats.org/officeDocument/2006/relationships/image" Target="../media/image91.emf"/><Relationship Id="rId15" Type="http://schemas.openxmlformats.org/officeDocument/2006/relationships/image" Target="../media/image96.emf"/><Relationship Id="rId23" Type="http://schemas.openxmlformats.org/officeDocument/2006/relationships/image" Target="../media/image100.emf"/><Relationship Id="rId10" Type="http://schemas.openxmlformats.org/officeDocument/2006/relationships/oleObject" Target="../embeddings/oleObject95.bin"/><Relationship Id="rId19" Type="http://schemas.openxmlformats.org/officeDocument/2006/relationships/image" Target="../media/image98.emf"/><Relationship Id="rId4" Type="http://schemas.openxmlformats.org/officeDocument/2006/relationships/oleObject" Target="../embeddings/oleObject92.bin"/><Relationship Id="rId9" Type="http://schemas.openxmlformats.org/officeDocument/2006/relationships/image" Target="../media/image93.emf"/><Relationship Id="rId14" Type="http://schemas.openxmlformats.org/officeDocument/2006/relationships/oleObject" Target="../embeddings/oleObject97.bin"/><Relationship Id="rId22" Type="http://schemas.openxmlformats.org/officeDocument/2006/relationships/oleObject" Target="../embeddings/oleObject10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13" Type="http://schemas.openxmlformats.org/officeDocument/2006/relationships/image" Target="../media/image107.emf"/><Relationship Id="rId3" Type="http://schemas.openxmlformats.org/officeDocument/2006/relationships/image" Target="../media/image102.emf"/><Relationship Id="rId7" Type="http://schemas.openxmlformats.org/officeDocument/2006/relationships/image" Target="../media/image104.emf"/><Relationship Id="rId12" Type="http://schemas.openxmlformats.org/officeDocument/2006/relationships/oleObject" Target="../embeddings/oleObject108.bin"/><Relationship Id="rId2" Type="http://schemas.openxmlformats.org/officeDocument/2006/relationships/oleObject" Target="../embeddings/oleObject10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5.bin"/><Relationship Id="rId11" Type="http://schemas.openxmlformats.org/officeDocument/2006/relationships/image" Target="../media/image106.emf"/><Relationship Id="rId5" Type="http://schemas.openxmlformats.org/officeDocument/2006/relationships/image" Target="../media/image103.emf"/><Relationship Id="rId10" Type="http://schemas.openxmlformats.org/officeDocument/2006/relationships/oleObject" Target="../embeddings/oleObject107.bin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10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/><Relationship Id="rId7" Type="http://schemas.openxmlformats.org/officeDocument/2006/relationships/image" Target="../media/image110.emf"/><Relationship Id="rId2" Type="http://schemas.openxmlformats.org/officeDocument/2006/relationships/oleObject" Target="../embeddings/oleObject10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1.bin"/><Relationship Id="rId5" Type="http://schemas.openxmlformats.org/officeDocument/2006/relationships/image" Target="../media/image109.emf"/><Relationship Id="rId4" Type="http://schemas.openxmlformats.org/officeDocument/2006/relationships/oleObject" Target="../embeddings/oleObject11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oleObject" Target="../embeddings/oleObject11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wmf"/><Relationship Id="rId4" Type="http://schemas.openxmlformats.org/officeDocument/2006/relationships/oleObject" Target="../embeddings/oleObject11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oleObject" Target="../embeddings/oleObject11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4.emf"/><Relationship Id="rId4" Type="http://schemas.openxmlformats.org/officeDocument/2006/relationships/oleObject" Target="../embeddings/oleObject11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13" Type="http://schemas.openxmlformats.org/officeDocument/2006/relationships/image" Target="../media/image119.emf"/><Relationship Id="rId18" Type="http://schemas.openxmlformats.org/officeDocument/2006/relationships/oleObject" Target="../embeddings/oleObject125.bin"/><Relationship Id="rId3" Type="http://schemas.openxmlformats.org/officeDocument/2006/relationships/image" Target="../media/image115.emf"/><Relationship Id="rId21" Type="http://schemas.openxmlformats.org/officeDocument/2006/relationships/image" Target="../media/image123.emf"/><Relationship Id="rId7" Type="http://schemas.openxmlformats.org/officeDocument/2006/relationships/image" Target="../media/image117.emf"/><Relationship Id="rId12" Type="http://schemas.openxmlformats.org/officeDocument/2006/relationships/oleObject" Target="../embeddings/oleObject122.bin"/><Relationship Id="rId17" Type="http://schemas.openxmlformats.org/officeDocument/2006/relationships/image" Target="../media/image121.emf"/><Relationship Id="rId25" Type="http://schemas.openxmlformats.org/officeDocument/2006/relationships/image" Target="../media/image125.emf"/><Relationship Id="rId2" Type="http://schemas.openxmlformats.org/officeDocument/2006/relationships/oleObject" Target="../embeddings/oleObject116.bin"/><Relationship Id="rId16" Type="http://schemas.openxmlformats.org/officeDocument/2006/relationships/oleObject" Target="../embeddings/oleObject124.bin"/><Relationship Id="rId20" Type="http://schemas.openxmlformats.org/officeDocument/2006/relationships/oleObject" Target="../embeddings/oleObject12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8.bin"/><Relationship Id="rId11" Type="http://schemas.openxmlformats.org/officeDocument/2006/relationships/oleObject" Target="../embeddings/oleObject121.bin"/><Relationship Id="rId24" Type="http://schemas.openxmlformats.org/officeDocument/2006/relationships/oleObject" Target="../embeddings/oleObject128.bin"/><Relationship Id="rId5" Type="http://schemas.openxmlformats.org/officeDocument/2006/relationships/image" Target="../media/image116.emf"/><Relationship Id="rId15" Type="http://schemas.openxmlformats.org/officeDocument/2006/relationships/image" Target="../media/image120.emf"/><Relationship Id="rId23" Type="http://schemas.openxmlformats.org/officeDocument/2006/relationships/image" Target="../media/image124.emf"/><Relationship Id="rId10" Type="http://schemas.openxmlformats.org/officeDocument/2006/relationships/oleObject" Target="../embeddings/oleObject120.bin"/><Relationship Id="rId19" Type="http://schemas.openxmlformats.org/officeDocument/2006/relationships/image" Target="../media/image122.emf"/><Relationship Id="rId4" Type="http://schemas.openxmlformats.org/officeDocument/2006/relationships/oleObject" Target="../embeddings/oleObject117.bin"/><Relationship Id="rId9" Type="http://schemas.openxmlformats.org/officeDocument/2006/relationships/image" Target="../media/image118.emf"/><Relationship Id="rId14" Type="http://schemas.openxmlformats.org/officeDocument/2006/relationships/oleObject" Target="../embeddings/oleObject123.bin"/><Relationship Id="rId22" Type="http://schemas.openxmlformats.org/officeDocument/2006/relationships/oleObject" Target="../embeddings/oleObject12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13" Type="http://schemas.openxmlformats.org/officeDocument/2006/relationships/oleObject" Target="../embeddings/oleObject135.bin"/><Relationship Id="rId3" Type="http://schemas.openxmlformats.org/officeDocument/2006/relationships/image" Target="../media/image116.emf"/><Relationship Id="rId7" Type="http://schemas.openxmlformats.org/officeDocument/2006/relationships/image" Target="../media/image127.emf"/><Relationship Id="rId12" Type="http://schemas.openxmlformats.org/officeDocument/2006/relationships/image" Target="../media/image129.emf"/><Relationship Id="rId2" Type="http://schemas.openxmlformats.org/officeDocument/2006/relationships/oleObject" Target="../embeddings/oleObject12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1.bin"/><Relationship Id="rId11" Type="http://schemas.openxmlformats.org/officeDocument/2006/relationships/oleObject" Target="../embeddings/oleObject134.bin"/><Relationship Id="rId5" Type="http://schemas.openxmlformats.org/officeDocument/2006/relationships/image" Target="../media/image126.emf"/><Relationship Id="rId15" Type="http://schemas.openxmlformats.org/officeDocument/2006/relationships/image" Target="../media/image130.emf"/><Relationship Id="rId10" Type="http://schemas.openxmlformats.org/officeDocument/2006/relationships/image" Target="../media/image128.emf"/><Relationship Id="rId4" Type="http://schemas.openxmlformats.org/officeDocument/2006/relationships/oleObject" Target="../embeddings/oleObject130.bin"/><Relationship Id="rId9" Type="http://schemas.openxmlformats.org/officeDocument/2006/relationships/oleObject" Target="../embeddings/oleObject133.bin"/><Relationship Id="rId14" Type="http://schemas.openxmlformats.org/officeDocument/2006/relationships/oleObject" Target="../embeddings/oleObject13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13" Type="http://schemas.openxmlformats.org/officeDocument/2006/relationships/image" Target="../media/image136.emf"/><Relationship Id="rId3" Type="http://schemas.openxmlformats.org/officeDocument/2006/relationships/image" Target="../media/image131.emf"/><Relationship Id="rId7" Type="http://schemas.openxmlformats.org/officeDocument/2006/relationships/image" Target="../media/image133.emf"/><Relationship Id="rId12" Type="http://schemas.openxmlformats.org/officeDocument/2006/relationships/oleObject" Target="../embeddings/oleObject142.bin"/><Relationship Id="rId2" Type="http://schemas.openxmlformats.org/officeDocument/2006/relationships/oleObject" Target="../embeddings/oleObject13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9.bin"/><Relationship Id="rId11" Type="http://schemas.openxmlformats.org/officeDocument/2006/relationships/image" Target="../media/image135.emf"/><Relationship Id="rId5" Type="http://schemas.openxmlformats.org/officeDocument/2006/relationships/image" Target="../media/image132.emf"/><Relationship Id="rId10" Type="http://schemas.openxmlformats.org/officeDocument/2006/relationships/oleObject" Target="../embeddings/oleObject141.bin"/><Relationship Id="rId4" Type="http://schemas.openxmlformats.org/officeDocument/2006/relationships/oleObject" Target="../embeddings/oleObject138.bin"/><Relationship Id="rId9" Type="http://schemas.openxmlformats.org/officeDocument/2006/relationships/image" Target="../media/image134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13" Type="http://schemas.openxmlformats.org/officeDocument/2006/relationships/image" Target="../media/image142.emf"/><Relationship Id="rId3" Type="http://schemas.openxmlformats.org/officeDocument/2006/relationships/image" Target="../media/image137.emf"/><Relationship Id="rId7" Type="http://schemas.openxmlformats.org/officeDocument/2006/relationships/image" Target="../media/image139.emf"/><Relationship Id="rId12" Type="http://schemas.openxmlformats.org/officeDocument/2006/relationships/oleObject" Target="../embeddings/oleObject148.bin"/><Relationship Id="rId2" Type="http://schemas.openxmlformats.org/officeDocument/2006/relationships/oleObject" Target="../embeddings/oleObject14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5.bin"/><Relationship Id="rId11" Type="http://schemas.openxmlformats.org/officeDocument/2006/relationships/image" Target="../media/image141.emf"/><Relationship Id="rId5" Type="http://schemas.openxmlformats.org/officeDocument/2006/relationships/image" Target="../media/image138.emf"/><Relationship Id="rId15" Type="http://schemas.openxmlformats.org/officeDocument/2006/relationships/image" Target="../media/image143.emf"/><Relationship Id="rId10" Type="http://schemas.openxmlformats.org/officeDocument/2006/relationships/oleObject" Target="../embeddings/oleObject147.bin"/><Relationship Id="rId4" Type="http://schemas.openxmlformats.org/officeDocument/2006/relationships/oleObject" Target="../embeddings/oleObject144.bin"/><Relationship Id="rId9" Type="http://schemas.openxmlformats.org/officeDocument/2006/relationships/image" Target="../media/image140.emf"/><Relationship Id="rId14" Type="http://schemas.openxmlformats.org/officeDocument/2006/relationships/oleObject" Target="../embeddings/oleObject14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3.bin"/><Relationship Id="rId3" Type="http://schemas.openxmlformats.org/officeDocument/2006/relationships/image" Target="../media/image144.emf"/><Relationship Id="rId7" Type="http://schemas.openxmlformats.org/officeDocument/2006/relationships/image" Target="../media/image146.emf"/><Relationship Id="rId2" Type="http://schemas.openxmlformats.org/officeDocument/2006/relationships/oleObject" Target="../embeddings/oleObject15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2.bin"/><Relationship Id="rId11" Type="http://schemas.openxmlformats.org/officeDocument/2006/relationships/image" Target="../media/image148.emf"/><Relationship Id="rId5" Type="http://schemas.openxmlformats.org/officeDocument/2006/relationships/image" Target="../media/image145.emf"/><Relationship Id="rId10" Type="http://schemas.openxmlformats.org/officeDocument/2006/relationships/oleObject" Target="../embeddings/oleObject154.bin"/><Relationship Id="rId4" Type="http://schemas.openxmlformats.org/officeDocument/2006/relationships/oleObject" Target="../embeddings/oleObject151.bin"/><Relationship Id="rId9" Type="http://schemas.openxmlformats.org/officeDocument/2006/relationships/image" Target="../media/image147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8.bin"/><Relationship Id="rId13" Type="http://schemas.openxmlformats.org/officeDocument/2006/relationships/image" Target="../media/image154.emf"/><Relationship Id="rId18" Type="http://schemas.openxmlformats.org/officeDocument/2006/relationships/oleObject" Target="../embeddings/oleObject163.bin"/><Relationship Id="rId26" Type="http://schemas.openxmlformats.org/officeDocument/2006/relationships/oleObject" Target="../embeddings/oleObject169.bin"/><Relationship Id="rId3" Type="http://schemas.openxmlformats.org/officeDocument/2006/relationships/image" Target="../media/image149.emf"/><Relationship Id="rId21" Type="http://schemas.openxmlformats.org/officeDocument/2006/relationships/image" Target="../media/image157.emf"/><Relationship Id="rId7" Type="http://schemas.openxmlformats.org/officeDocument/2006/relationships/image" Target="../media/image151.emf"/><Relationship Id="rId12" Type="http://schemas.openxmlformats.org/officeDocument/2006/relationships/oleObject" Target="../embeddings/oleObject160.bin"/><Relationship Id="rId17" Type="http://schemas.openxmlformats.org/officeDocument/2006/relationships/image" Target="../media/image156.emf"/><Relationship Id="rId25" Type="http://schemas.openxmlformats.org/officeDocument/2006/relationships/image" Target="../media/image158.emf"/><Relationship Id="rId2" Type="http://schemas.openxmlformats.org/officeDocument/2006/relationships/oleObject" Target="../embeddings/oleObject155.bin"/><Relationship Id="rId16" Type="http://schemas.openxmlformats.org/officeDocument/2006/relationships/oleObject" Target="../embeddings/oleObject162.bin"/><Relationship Id="rId20" Type="http://schemas.openxmlformats.org/officeDocument/2006/relationships/oleObject" Target="../embeddings/oleObject16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7.bin"/><Relationship Id="rId11" Type="http://schemas.openxmlformats.org/officeDocument/2006/relationships/image" Target="../media/image153.emf"/><Relationship Id="rId24" Type="http://schemas.openxmlformats.org/officeDocument/2006/relationships/oleObject" Target="../embeddings/oleObject168.bin"/><Relationship Id="rId5" Type="http://schemas.openxmlformats.org/officeDocument/2006/relationships/image" Target="../media/image150.emf"/><Relationship Id="rId15" Type="http://schemas.openxmlformats.org/officeDocument/2006/relationships/image" Target="../media/image155.emf"/><Relationship Id="rId23" Type="http://schemas.openxmlformats.org/officeDocument/2006/relationships/oleObject" Target="../embeddings/oleObject167.bin"/><Relationship Id="rId10" Type="http://schemas.openxmlformats.org/officeDocument/2006/relationships/oleObject" Target="../embeddings/oleObject159.bin"/><Relationship Id="rId19" Type="http://schemas.openxmlformats.org/officeDocument/2006/relationships/oleObject" Target="../embeddings/oleObject164.bin"/><Relationship Id="rId4" Type="http://schemas.openxmlformats.org/officeDocument/2006/relationships/oleObject" Target="../embeddings/oleObject156.bin"/><Relationship Id="rId9" Type="http://schemas.openxmlformats.org/officeDocument/2006/relationships/image" Target="../media/image152.emf"/><Relationship Id="rId14" Type="http://schemas.openxmlformats.org/officeDocument/2006/relationships/oleObject" Target="../embeddings/oleObject161.bin"/><Relationship Id="rId22" Type="http://schemas.openxmlformats.org/officeDocument/2006/relationships/oleObject" Target="../embeddings/oleObject166.bin"/><Relationship Id="rId27" Type="http://schemas.openxmlformats.org/officeDocument/2006/relationships/image" Target="../media/image15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emf"/><Relationship Id="rId7" Type="http://schemas.openxmlformats.org/officeDocument/2006/relationships/image" Target="../media/image159.emf"/><Relationship Id="rId2" Type="http://schemas.openxmlformats.org/officeDocument/2006/relationships/oleObject" Target="../embeddings/oleObject17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2.bin"/><Relationship Id="rId5" Type="http://schemas.openxmlformats.org/officeDocument/2006/relationships/image" Target="../media/image161.emf"/><Relationship Id="rId4" Type="http://schemas.openxmlformats.org/officeDocument/2006/relationships/oleObject" Target="../embeddings/oleObject17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emf"/><Relationship Id="rId7" Type="http://schemas.openxmlformats.org/officeDocument/2006/relationships/image" Target="../media/image137.emf"/><Relationship Id="rId2" Type="http://schemas.openxmlformats.org/officeDocument/2006/relationships/oleObject" Target="../embeddings/oleObject17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5.bin"/><Relationship Id="rId5" Type="http://schemas.openxmlformats.org/officeDocument/2006/relationships/image" Target="../media/image163.emf"/><Relationship Id="rId4" Type="http://schemas.openxmlformats.org/officeDocument/2006/relationships/oleObject" Target="../embeddings/oleObject174.bin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7.emf"/><Relationship Id="rId3" Type="http://schemas.openxmlformats.org/officeDocument/2006/relationships/image" Target="../media/image164.emf"/><Relationship Id="rId7" Type="http://schemas.openxmlformats.org/officeDocument/2006/relationships/image" Target="../media/image166.emf"/><Relationship Id="rId12" Type="http://schemas.openxmlformats.org/officeDocument/2006/relationships/oleObject" Target="../embeddings/oleObject179.bin"/><Relationship Id="rId2" Type="http://schemas.openxmlformats.org/officeDocument/2006/relationships/oleObject" Target="../embeddings/oleObject176.bin"/><Relationship Id="rId16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8.bin"/><Relationship Id="rId11" Type="http://schemas.openxmlformats.org/officeDocument/2006/relationships/image" Target="../media/image168.png"/><Relationship Id="rId5" Type="http://schemas.openxmlformats.org/officeDocument/2006/relationships/image" Target="../media/image165.emf"/><Relationship Id="rId15" Type="http://schemas.openxmlformats.org/officeDocument/2006/relationships/image" Target="../media/image167.emf"/><Relationship Id="rId10" Type="http://schemas.openxmlformats.org/officeDocument/2006/relationships/image" Target="../media/image166.emf"/><Relationship Id="rId4" Type="http://schemas.openxmlformats.org/officeDocument/2006/relationships/oleObject" Target="../embeddings/oleObject177.bin"/><Relationship Id="rId9" Type="http://schemas.openxmlformats.org/officeDocument/2006/relationships/oleObject" Target="../embeddings/oleObject178.bin"/><Relationship Id="rId14" Type="http://schemas.openxmlformats.org/officeDocument/2006/relationships/oleObject" Target="../embeddings/oleObject179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3.bin"/><Relationship Id="rId13" Type="http://schemas.openxmlformats.org/officeDocument/2006/relationships/image" Target="../media/image173.emf"/><Relationship Id="rId3" Type="http://schemas.openxmlformats.org/officeDocument/2006/relationships/image" Target="../media/image168.emf"/><Relationship Id="rId7" Type="http://schemas.openxmlformats.org/officeDocument/2006/relationships/image" Target="../media/image170.emf"/><Relationship Id="rId12" Type="http://schemas.openxmlformats.org/officeDocument/2006/relationships/oleObject" Target="../embeddings/oleObject185.bin"/><Relationship Id="rId2" Type="http://schemas.openxmlformats.org/officeDocument/2006/relationships/oleObject" Target="../embeddings/oleObject18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2.bin"/><Relationship Id="rId11" Type="http://schemas.openxmlformats.org/officeDocument/2006/relationships/image" Target="../media/image172.emf"/><Relationship Id="rId5" Type="http://schemas.openxmlformats.org/officeDocument/2006/relationships/image" Target="../media/image169.emf"/><Relationship Id="rId15" Type="http://schemas.openxmlformats.org/officeDocument/2006/relationships/image" Target="../media/image174.png"/><Relationship Id="rId10" Type="http://schemas.openxmlformats.org/officeDocument/2006/relationships/oleObject" Target="../embeddings/oleObject184.bin"/><Relationship Id="rId4" Type="http://schemas.openxmlformats.org/officeDocument/2006/relationships/oleObject" Target="../embeddings/oleObject181.bin"/><Relationship Id="rId9" Type="http://schemas.openxmlformats.org/officeDocument/2006/relationships/image" Target="../media/image171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9.bin"/><Relationship Id="rId13" Type="http://schemas.openxmlformats.org/officeDocument/2006/relationships/image" Target="../media/image179.emf"/><Relationship Id="rId18" Type="http://schemas.openxmlformats.org/officeDocument/2006/relationships/oleObject" Target="../embeddings/oleObject194.bin"/><Relationship Id="rId3" Type="http://schemas.openxmlformats.org/officeDocument/2006/relationships/image" Target="../media/image174.emf"/><Relationship Id="rId7" Type="http://schemas.openxmlformats.org/officeDocument/2006/relationships/image" Target="../media/image176.emf"/><Relationship Id="rId12" Type="http://schemas.openxmlformats.org/officeDocument/2006/relationships/oleObject" Target="../embeddings/oleObject191.bin"/><Relationship Id="rId17" Type="http://schemas.openxmlformats.org/officeDocument/2006/relationships/image" Target="../media/image181.emf"/><Relationship Id="rId2" Type="http://schemas.openxmlformats.org/officeDocument/2006/relationships/oleObject" Target="../embeddings/oleObject186.bin"/><Relationship Id="rId16" Type="http://schemas.openxmlformats.org/officeDocument/2006/relationships/oleObject" Target="../embeddings/oleObject19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8.bin"/><Relationship Id="rId11" Type="http://schemas.openxmlformats.org/officeDocument/2006/relationships/image" Target="../media/image178.emf"/><Relationship Id="rId5" Type="http://schemas.openxmlformats.org/officeDocument/2006/relationships/image" Target="../media/image175.emf"/><Relationship Id="rId15" Type="http://schemas.openxmlformats.org/officeDocument/2006/relationships/image" Target="../media/image180.emf"/><Relationship Id="rId10" Type="http://schemas.openxmlformats.org/officeDocument/2006/relationships/oleObject" Target="../embeddings/oleObject190.bin"/><Relationship Id="rId19" Type="http://schemas.openxmlformats.org/officeDocument/2006/relationships/image" Target="../media/image182.emf"/><Relationship Id="rId4" Type="http://schemas.openxmlformats.org/officeDocument/2006/relationships/oleObject" Target="../embeddings/oleObject187.bin"/><Relationship Id="rId9" Type="http://schemas.openxmlformats.org/officeDocument/2006/relationships/image" Target="../media/image177.emf"/><Relationship Id="rId14" Type="http://schemas.openxmlformats.org/officeDocument/2006/relationships/oleObject" Target="../embeddings/oleObject19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12" Type="http://schemas.openxmlformats.org/officeDocument/2006/relationships/image" Target="../media/image1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15" Type="http://schemas.openxmlformats.org/officeDocument/2006/relationships/image" Target="../media/image12.png"/><Relationship Id="rId10" Type="http://schemas.openxmlformats.org/officeDocument/2006/relationships/image" Target="../media/image9.e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emf"/><Relationship Id="rId7" Type="http://schemas.openxmlformats.org/officeDocument/2006/relationships/image" Target="../media/image185.emf"/><Relationship Id="rId2" Type="http://schemas.openxmlformats.org/officeDocument/2006/relationships/oleObject" Target="../embeddings/oleObject19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7.bin"/><Relationship Id="rId5" Type="http://schemas.openxmlformats.org/officeDocument/2006/relationships/image" Target="../media/image184.emf"/><Relationship Id="rId4" Type="http://schemas.openxmlformats.org/officeDocument/2006/relationships/oleObject" Target="../embeddings/oleObject196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1.bin"/><Relationship Id="rId13" Type="http://schemas.openxmlformats.org/officeDocument/2006/relationships/image" Target="../media/image191.emf"/><Relationship Id="rId18" Type="http://schemas.openxmlformats.org/officeDocument/2006/relationships/oleObject" Target="../embeddings/oleObject206.bin"/><Relationship Id="rId26" Type="http://schemas.openxmlformats.org/officeDocument/2006/relationships/image" Target="../media/image197.png"/><Relationship Id="rId3" Type="http://schemas.openxmlformats.org/officeDocument/2006/relationships/image" Target="../media/image186.emf"/><Relationship Id="rId21" Type="http://schemas.openxmlformats.org/officeDocument/2006/relationships/oleObject" Target="../embeddings/oleObject208.bin"/><Relationship Id="rId7" Type="http://schemas.openxmlformats.org/officeDocument/2006/relationships/image" Target="../media/image188.emf"/><Relationship Id="rId12" Type="http://schemas.openxmlformats.org/officeDocument/2006/relationships/oleObject" Target="../embeddings/oleObject203.bin"/><Relationship Id="rId17" Type="http://schemas.openxmlformats.org/officeDocument/2006/relationships/image" Target="../media/image193.emf"/><Relationship Id="rId2" Type="http://schemas.openxmlformats.org/officeDocument/2006/relationships/oleObject" Target="../embeddings/oleObject198.bin"/><Relationship Id="rId16" Type="http://schemas.openxmlformats.org/officeDocument/2006/relationships/oleObject" Target="../embeddings/oleObject205.bin"/><Relationship Id="rId20" Type="http://schemas.openxmlformats.org/officeDocument/2006/relationships/oleObject" Target="../embeddings/oleObject20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0.bin"/><Relationship Id="rId11" Type="http://schemas.openxmlformats.org/officeDocument/2006/relationships/image" Target="../media/image190.emf"/><Relationship Id="rId24" Type="http://schemas.openxmlformats.org/officeDocument/2006/relationships/image" Target="../media/image196.emf"/><Relationship Id="rId5" Type="http://schemas.openxmlformats.org/officeDocument/2006/relationships/image" Target="../media/image187.emf"/><Relationship Id="rId15" Type="http://schemas.openxmlformats.org/officeDocument/2006/relationships/image" Target="../media/image192.emf"/><Relationship Id="rId23" Type="http://schemas.openxmlformats.org/officeDocument/2006/relationships/oleObject" Target="../embeddings/oleObject209.bin"/><Relationship Id="rId10" Type="http://schemas.openxmlformats.org/officeDocument/2006/relationships/oleObject" Target="../embeddings/oleObject202.bin"/><Relationship Id="rId19" Type="http://schemas.openxmlformats.org/officeDocument/2006/relationships/image" Target="../media/image194.emf"/><Relationship Id="rId4" Type="http://schemas.openxmlformats.org/officeDocument/2006/relationships/oleObject" Target="../embeddings/oleObject199.bin"/><Relationship Id="rId9" Type="http://schemas.openxmlformats.org/officeDocument/2006/relationships/image" Target="../media/image189.emf"/><Relationship Id="rId14" Type="http://schemas.openxmlformats.org/officeDocument/2006/relationships/oleObject" Target="../embeddings/oleObject204.bin"/><Relationship Id="rId22" Type="http://schemas.openxmlformats.org/officeDocument/2006/relationships/image" Target="../media/image195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3.bin"/><Relationship Id="rId13" Type="http://schemas.openxmlformats.org/officeDocument/2006/relationships/image" Target="../media/image202.png"/><Relationship Id="rId3" Type="http://schemas.openxmlformats.org/officeDocument/2006/relationships/image" Target="../media/image137.emf"/><Relationship Id="rId7" Type="http://schemas.openxmlformats.org/officeDocument/2006/relationships/image" Target="../media/image198.emf"/><Relationship Id="rId17" Type="http://schemas.openxmlformats.org/officeDocument/2006/relationships/image" Target="../media/image201.png"/><Relationship Id="rId2" Type="http://schemas.openxmlformats.org/officeDocument/2006/relationships/oleObject" Target="../embeddings/oleObject210.bin"/><Relationship Id="rId16" Type="http://schemas.openxmlformats.org/officeDocument/2006/relationships/image" Target="../media/image205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2.bin"/><Relationship Id="rId11" Type="http://schemas.openxmlformats.org/officeDocument/2006/relationships/image" Target="../media/image200.emf"/><Relationship Id="rId5" Type="http://schemas.openxmlformats.org/officeDocument/2006/relationships/image" Target="../media/image197.emf"/><Relationship Id="rId15" Type="http://schemas.openxmlformats.org/officeDocument/2006/relationships/image" Target="../media/image204.png"/><Relationship Id="rId10" Type="http://schemas.openxmlformats.org/officeDocument/2006/relationships/oleObject" Target="../embeddings/oleObject214.bin"/><Relationship Id="rId4" Type="http://schemas.openxmlformats.org/officeDocument/2006/relationships/oleObject" Target="../embeddings/oleObject211.bin"/><Relationship Id="rId9" Type="http://schemas.openxmlformats.org/officeDocument/2006/relationships/image" Target="../media/image199.emf"/><Relationship Id="rId14" Type="http://schemas.openxmlformats.org/officeDocument/2006/relationships/image" Target="../media/image20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emf"/><Relationship Id="rId7" Type="http://schemas.openxmlformats.org/officeDocument/2006/relationships/image" Target="../media/image204.emf"/><Relationship Id="rId2" Type="http://schemas.openxmlformats.org/officeDocument/2006/relationships/oleObject" Target="../embeddings/oleObject2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7.bin"/><Relationship Id="rId5" Type="http://schemas.openxmlformats.org/officeDocument/2006/relationships/image" Target="../media/image203.emf"/><Relationship Id="rId4" Type="http://schemas.openxmlformats.org/officeDocument/2006/relationships/oleObject" Target="../embeddings/oleObject216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1.bin"/><Relationship Id="rId13" Type="http://schemas.openxmlformats.org/officeDocument/2006/relationships/image" Target="../media/image210.emf"/><Relationship Id="rId3" Type="http://schemas.openxmlformats.org/officeDocument/2006/relationships/image" Target="../media/image205.emf"/><Relationship Id="rId7" Type="http://schemas.openxmlformats.org/officeDocument/2006/relationships/image" Target="../media/image207.emf"/><Relationship Id="rId12" Type="http://schemas.openxmlformats.org/officeDocument/2006/relationships/oleObject" Target="../embeddings/oleObject223.bin"/><Relationship Id="rId2" Type="http://schemas.openxmlformats.org/officeDocument/2006/relationships/oleObject" Target="../embeddings/oleObject2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0.bin"/><Relationship Id="rId11" Type="http://schemas.openxmlformats.org/officeDocument/2006/relationships/image" Target="../media/image209.emf"/><Relationship Id="rId5" Type="http://schemas.openxmlformats.org/officeDocument/2006/relationships/image" Target="../media/image206.emf"/><Relationship Id="rId15" Type="http://schemas.openxmlformats.org/officeDocument/2006/relationships/image" Target="../media/image211.emf"/><Relationship Id="rId10" Type="http://schemas.openxmlformats.org/officeDocument/2006/relationships/oleObject" Target="../embeddings/oleObject222.bin"/><Relationship Id="rId4" Type="http://schemas.openxmlformats.org/officeDocument/2006/relationships/oleObject" Target="../embeddings/oleObject219.bin"/><Relationship Id="rId9" Type="http://schemas.openxmlformats.org/officeDocument/2006/relationships/image" Target="../media/image208.emf"/><Relationship Id="rId14" Type="http://schemas.openxmlformats.org/officeDocument/2006/relationships/oleObject" Target="../embeddings/oleObject224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9.bin"/><Relationship Id="rId3" Type="http://schemas.openxmlformats.org/officeDocument/2006/relationships/image" Target="../media/image211.emf"/><Relationship Id="rId7" Type="http://schemas.openxmlformats.org/officeDocument/2006/relationships/oleObject" Target="../embeddings/oleObject228.bin"/><Relationship Id="rId2" Type="http://schemas.openxmlformats.org/officeDocument/2006/relationships/oleObject" Target="../embeddings/oleObject22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2.emf"/><Relationship Id="rId11" Type="http://schemas.openxmlformats.org/officeDocument/2006/relationships/image" Target="../media/image214.emf"/><Relationship Id="rId5" Type="http://schemas.openxmlformats.org/officeDocument/2006/relationships/oleObject" Target="../embeddings/oleObject227.bin"/><Relationship Id="rId10" Type="http://schemas.openxmlformats.org/officeDocument/2006/relationships/oleObject" Target="../embeddings/oleObject230.bin"/><Relationship Id="rId4" Type="http://schemas.openxmlformats.org/officeDocument/2006/relationships/oleObject" Target="../embeddings/oleObject226.bin"/><Relationship Id="rId9" Type="http://schemas.openxmlformats.org/officeDocument/2006/relationships/image" Target="../media/image213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4.bin"/><Relationship Id="rId3" Type="http://schemas.openxmlformats.org/officeDocument/2006/relationships/image" Target="../media/image215.emf"/><Relationship Id="rId7" Type="http://schemas.openxmlformats.org/officeDocument/2006/relationships/image" Target="../media/image217.emf"/><Relationship Id="rId2" Type="http://schemas.openxmlformats.org/officeDocument/2006/relationships/oleObject" Target="../embeddings/oleObject23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3.bin"/><Relationship Id="rId5" Type="http://schemas.openxmlformats.org/officeDocument/2006/relationships/image" Target="../media/image216.emf"/><Relationship Id="rId4" Type="http://schemas.openxmlformats.org/officeDocument/2006/relationships/oleObject" Target="../embeddings/oleObject23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emf"/><Relationship Id="rId7" Type="http://schemas.openxmlformats.org/officeDocument/2006/relationships/image" Target="../media/image214.emf"/><Relationship Id="rId2" Type="http://schemas.openxmlformats.org/officeDocument/2006/relationships/oleObject" Target="../embeddings/oleObject23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0.bin"/><Relationship Id="rId5" Type="http://schemas.openxmlformats.org/officeDocument/2006/relationships/image" Target="../media/image218.emf"/><Relationship Id="rId4" Type="http://schemas.openxmlformats.org/officeDocument/2006/relationships/oleObject" Target="../embeddings/oleObject236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0.bin"/><Relationship Id="rId3" Type="http://schemas.openxmlformats.org/officeDocument/2006/relationships/image" Target="../media/image219.emf"/><Relationship Id="rId7" Type="http://schemas.openxmlformats.org/officeDocument/2006/relationships/image" Target="../media/image221.emf"/><Relationship Id="rId2" Type="http://schemas.openxmlformats.org/officeDocument/2006/relationships/oleObject" Target="../embeddings/oleObject23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9.bin"/><Relationship Id="rId11" Type="http://schemas.openxmlformats.org/officeDocument/2006/relationships/image" Target="../media/image223.emf"/><Relationship Id="rId5" Type="http://schemas.openxmlformats.org/officeDocument/2006/relationships/image" Target="../media/image220.emf"/><Relationship Id="rId10" Type="http://schemas.openxmlformats.org/officeDocument/2006/relationships/oleObject" Target="../embeddings/oleObject241.bin"/><Relationship Id="rId4" Type="http://schemas.openxmlformats.org/officeDocument/2006/relationships/oleObject" Target="../embeddings/oleObject238.bin"/><Relationship Id="rId9" Type="http://schemas.openxmlformats.org/officeDocument/2006/relationships/image" Target="../media/image222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5.bin"/><Relationship Id="rId13" Type="http://schemas.openxmlformats.org/officeDocument/2006/relationships/image" Target="../media/image229.emf"/><Relationship Id="rId18" Type="http://schemas.openxmlformats.org/officeDocument/2006/relationships/oleObject" Target="../embeddings/oleObject250.bin"/><Relationship Id="rId3" Type="http://schemas.openxmlformats.org/officeDocument/2006/relationships/image" Target="../media/image224.emf"/><Relationship Id="rId21" Type="http://schemas.openxmlformats.org/officeDocument/2006/relationships/image" Target="../media/image233.emf"/><Relationship Id="rId7" Type="http://schemas.openxmlformats.org/officeDocument/2006/relationships/image" Target="../media/image226.emf"/><Relationship Id="rId12" Type="http://schemas.openxmlformats.org/officeDocument/2006/relationships/oleObject" Target="../embeddings/oleObject247.bin"/><Relationship Id="rId17" Type="http://schemas.openxmlformats.org/officeDocument/2006/relationships/image" Target="../media/image231.emf"/><Relationship Id="rId2" Type="http://schemas.openxmlformats.org/officeDocument/2006/relationships/oleObject" Target="../embeddings/oleObject242.bin"/><Relationship Id="rId16" Type="http://schemas.openxmlformats.org/officeDocument/2006/relationships/oleObject" Target="../embeddings/oleObject249.bin"/><Relationship Id="rId20" Type="http://schemas.openxmlformats.org/officeDocument/2006/relationships/oleObject" Target="../embeddings/oleObject25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4.bin"/><Relationship Id="rId11" Type="http://schemas.openxmlformats.org/officeDocument/2006/relationships/image" Target="../media/image228.emf"/><Relationship Id="rId5" Type="http://schemas.openxmlformats.org/officeDocument/2006/relationships/image" Target="../media/image225.emf"/><Relationship Id="rId15" Type="http://schemas.openxmlformats.org/officeDocument/2006/relationships/image" Target="../media/image230.emf"/><Relationship Id="rId10" Type="http://schemas.openxmlformats.org/officeDocument/2006/relationships/oleObject" Target="../embeddings/oleObject246.bin"/><Relationship Id="rId19" Type="http://schemas.openxmlformats.org/officeDocument/2006/relationships/image" Target="../media/image232.emf"/><Relationship Id="rId4" Type="http://schemas.openxmlformats.org/officeDocument/2006/relationships/oleObject" Target="../embeddings/oleObject243.bin"/><Relationship Id="rId9" Type="http://schemas.openxmlformats.org/officeDocument/2006/relationships/image" Target="../media/image227.emf"/><Relationship Id="rId14" Type="http://schemas.openxmlformats.org/officeDocument/2006/relationships/oleObject" Target="../embeddings/oleObject248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5.bin"/><Relationship Id="rId13" Type="http://schemas.openxmlformats.org/officeDocument/2006/relationships/image" Target="../media/image239.emf"/><Relationship Id="rId3" Type="http://schemas.openxmlformats.org/officeDocument/2006/relationships/image" Target="../media/image234.emf"/><Relationship Id="rId7" Type="http://schemas.openxmlformats.org/officeDocument/2006/relationships/image" Target="../media/image236.emf"/><Relationship Id="rId12" Type="http://schemas.openxmlformats.org/officeDocument/2006/relationships/oleObject" Target="../embeddings/oleObject257.bin"/><Relationship Id="rId17" Type="http://schemas.openxmlformats.org/officeDocument/2006/relationships/image" Target="../media/image241.emf"/><Relationship Id="rId2" Type="http://schemas.openxmlformats.org/officeDocument/2006/relationships/oleObject" Target="../embeddings/oleObject252.bin"/><Relationship Id="rId16" Type="http://schemas.openxmlformats.org/officeDocument/2006/relationships/oleObject" Target="../embeddings/oleObject25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4.bin"/><Relationship Id="rId11" Type="http://schemas.openxmlformats.org/officeDocument/2006/relationships/image" Target="../media/image238.emf"/><Relationship Id="rId5" Type="http://schemas.openxmlformats.org/officeDocument/2006/relationships/image" Target="../media/image235.emf"/><Relationship Id="rId15" Type="http://schemas.openxmlformats.org/officeDocument/2006/relationships/image" Target="../media/image240.emf"/><Relationship Id="rId10" Type="http://schemas.openxmlformats.org/officeDocument/2006/relationships/oleObject" Target="../embeddings/oleObject256.bin"/><Relationship Id="rId4" Type="http://schemas.openxmlformats.org/officeDocument/2006/relationships/oleObject" Target="../embeddings/oleObject253.bin"/><Relationship Id="rId9" Type="http://schemas.openxmlformats.org/officeDocument/2006/relationships/image" Target="../media/image237.emf"/><Relationship Id="rId14" Type="http://schemas.openxmlformats.org/officeDocument/2006/relationships/oleObject" Target="../embeddings/oleObject258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emf"/><Relationship Id="rId2" Type="http://schemas.openxmlformats.org/officeDocument/2006/relationships/oleObject" Target="../embeddings/oleObject26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3.emf"/><Relationship Id="rId4" Type="http://schemas.openxmlformats.org/officeDocument/2006/relationships/oleObject" Target="../embeddings/oleObject261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5.bin"/><Relationship Id="rId13" Type="http://schemas.openxmlformats.org/officeDocument/2006/relationships/image" Target="../media/image249.emf"/><Relationship Id="rId3" Type="http://schemas.openxmlformats.org/officeDocument/2006/relationships/image" Target="../media/image244.emf"/><Relationship Id="rId7" Type="http://schemas.openxmlformats.org/officeDocument/2006/relationships/image" Target="../media/image246.emf"/><Relationship Id="rId12" Type="http://schemas.openxmlformats.org/officeDocument/2006/relationships/oleObject" Target="../embeddings/oleObject267.bin"/><Relationship Id="rId2" Type="http://schemas.openxmlformats.org/officeDocument/2006/relationships/oleObject" Target="../embeddings/oleObject26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4.bin"/><Relationship Id="rId11" Type="http://schemas.openxmlformats.org/officeDocument/2006/relationships/image" Target="../media/image248.emf"/><Relationship Id="rId5" Type="http://schemas.openxmlformats.org/officeDocument/2006/relationships/image" Target="../media/image245.emf"/><Relationship Id="rId15" Type="http://schemas.openxmlformats.org/officeDocument/2006/relationships/image" Target="../media/image250.emf"/><Relationship Id="rId10" Type="http://schemas.openxmlformats.org/officeDocument/2006/relationships/oleObject" Target="../embeddings/oleObject266.bin"/><Relationship Id="rId4" Type="http://schemas.openxmlformats.org/officeDocument/2006/relationships/oleObject" Target="../embeddings/oleObject263.bin"/><Relationship Id="rId9" Type="http://schemas.openxmlformats.org/officeDocument/2006/relationships/image" Target="../media/image247.emf"/><Relationship Id="rId14" Type="http://schemas.openxmlformats.org/officeDocument/2006/relationships/oleObject" Target="../embeddings/oleObject268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6.emf"/><Relationship Id="rId18" Type="http://schemas.openxmlformats.org/officeDocument/2006/relationships/oleObject" Target="../embeddings/oleObject15.bin"/><Relationship Id="rId3" Type="http://schemas.openxmlformats.org/officeDocument/2006/relationships/image" Target="../media/image11.emf"/><Relationship Id="rId21" Type="http://schemas.openxmlformats.org/officeDocument/2006/relationships/image" Target="../media/image20.emf"/><Relationship Id="rId7" Type="http://schemas.openxmlformats.org/officeDocument/2006/relationships/image" Target="../media/image13.e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8.emf"/><Relationship Id="rId2" Type="http://schemas.openxmlformats.org/officeDocument/2006/relationships/oleObject" Target="../embeddings/oleObject7.bin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5.emf"/><Relationship Id="rId5" Type="http://schemas.openxmlformats.org/officeDocument/2006/relationships/image" Target="../media/image12.emf"/><Relationship Id="rId15" Type="http://schemas.openxmlformats.org/officeDocument/2006/relationships/image" Target="../media/image17.emf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19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4.emf"/><Relationship Id="rId14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6.emf"/><Relationship Id="rId18" Type="http://schemas.openxmlformats.org/officeDocument/2006/relationships/oleObject" Target="../embeddings/oleObject25.bin"/><Relationship Id="rId3" Type="http://schemas.openxmlformats.org/officeDocument/2006/relationships/image" Target="../media/image21.emf"/><Relationship Id="rId21" Type="http://schemas.openxmlformats.org/officeDocument/2006/relationships/image" Target="../media/image30.emf"/><Relationship Id="rId7" Type="http://schemas.openxmlformats.org/officeDocument/2006/relationships/image" Target="../media/image23.e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28.emf"/><Relationship Id="rId25" Type="http://schemas.openxmlformats.org/officeDocument/2006/relationships/image" Target="../media/image32.emf"/><Relationship Id="rId2" Type="http://schemas.openxmlformats.org/officeDocument/2006/relationships/oleObject" Target="../embeddings/oleObject17.bin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5.emf"/><Relationship Id="rId24" Type="http://schemas.openxmlformats.org/officeDocument/2006/relationships/oleObject" Target="../embeddings/oleObject28.bin"/><Relationship Id="rId5" Type="http://schemas.openxmlformats.org/officeDocument/2006/relationships/image" Target="../media/image22.emf"/><Relationship Id="rId15" Type="http://schemas.openxmlformats.org/officeDocument/2006/relationships/image" Target="../media/image27.emf"/><Relationship Id="rId23" Type="http://schemas.openxmlformats.org/officeDocument/2006/relationships/image" Target="../media/image31.emf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29.e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4.emf"/><Relationship Id="rId14" Type="http://schemas.openxmlformats.org/officeDocument/2006/relationships/oleObject" Target="../embeddings/oleObject23.bin"/><Relationship Id="rId22" Type="http://schemas.openxmlformats.org/officeDocument/2006/relationships/oleObject" Target="../embeddings/oleObject2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38.emf"/><Relationship Id="rId18" Type="http://schemas.openxmlformats.org/officeDocument/2006/relationships/oleObject" Target="../embeddings/oleObject37.bin"/><Relationship Id="rId3" Type="http://schemas.openxmlformats.org/officeDocument/2006/relationships/image" Target="../media/image33.emf"/><Relationship Id="rId21" Type="http://schemas.openxmlformats.org/officeDocument/2006/relationships/image" Target="../media/image41.emf"/><Relationship Id="rId7" Type="http://schemas.openxmlformats.org/officeDocument/2006/relationships/image" Target="../media/image35.e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7.emf"/><Relationship Id="rId2" Type="http://schemas.openxmlformats.org/officeDocument/2006/relationships/oleObject" Target="../embeddings/oleObject29.bin"/><Relationship Id="rId16" Type="http://schemas.openxmlformats.org/officeDocument/2006/relationships/oleObject" Target="../embeddings/oleObject36.bin"/><Relationship Id="rId20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7.emf"/><Relationship Id="rId5" Type="http://schemas.openxmlformats.org/officeDocument/2006/relationships/image" Target="../media/image34.emf"/><Relationship Id="rId15" Type="http://schemas.openxmlformats.org/officeDocument/2006/relationships/image" Target="../media/image39.emf"/><Relationship Id="rId23" Type="http://schemas.openxmlformats.org/officeDocument/2006/relationships/image" Target="../media/image44.png"/><Relationship Id="rId10" Type="http://schemas.openxmlformats.org/officeDocument/2006/relationships/oleObject" Target="../embeddings/oleObject33.bin"/><Relationship Id="rId19" Type="http://schemas.openxmlformats.org/officeDocument/2006/relationships/image" Target="../media/image40.e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6.emf"/><Relationship Id="rId14" Type="http://schemas.openxmlformats.org/officeDocument/2006/relationships/oleObject" Target="../embeddings/oleObject3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47.emf"/><Relationship Id="rId3" Type="http://schemas.openxmlformats.org/officeDocument/2006/relationships/image" Target="../media/image42.emf"/><Relationship Id="rId7" Type="http://schemas.openxmlformats.org/officeDocument/2006/relationships/image" Target="../media/image44.emf"/><Relationship Id="rId12" Type="http://schemas.openxmlformats.org/officeDocument/2006/relationships/oleObject" Target="../embeddings/oleObject44.bin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6.emf"/><Relationship Id="rId5" Type="http://schemas.openxmlformats.org/officeDocument/2006/relationships/image" Target="../media/image43.emf"/><Relationship Id="rId15" Type="http://schemas.openxmlformats.org/officeDocument/2006/relationships/image" Target="../media/image48.e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5.emf"/><Relationship Id="rId14" Type="http://schemas.openxmlformats.org/officeDocument/2006/relationships/oleObject" Target="../embeddings/oleObject4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53.emf"/><Relationship Id="rId18" Type="http://schemas.openxmlformats.org/officeDocument/2006/relationships/oleObject" Target="../embeddings/oleObject54.bin"/><Relationship Id="rId3" Type="http://schemas.openxmlformats.org/officeDocument/2006/relationships/image" Target="../media/image49.emf"/><Relationship Id="rId21" Type="http://schemas.openxmlformats.org/officeDocument/2006/relationships/image" Target="../media/image57.emf"/><Relationship Id="rId7" Type="http://schemas.openxmlformats.org/officeDocument/2006/relationships/image" Target="../media/image51.emf"/><Relationship Id="rId12" Type="http://schemas.openxmlformats.org/officeDocument/2006/relationships/oleObject" Target="../embeddings/oleObject51.bin"/><Relationship Id="rId17" Type="http://schemas.openxmlformats.org/officeDocument/2006/relationships/image" Target="../media/image55.emf"/><Relationship Id="rId25" Type="http://schemas.openxmlformats.org/officeDocument/2006/relationships/image" Target="../media/image59.emf"/><Relationship Id="rId2" Type="http://schemas.openxmlformats.org/officeDocument/2006/relationships/oleObject" Target="../embeddings/oleObject46.bin"/><Relationship Id="rId16" Type="http://schemas.openxmlformats.org/officeDocument/2006/relationships/oleObject" Target="../embeddings/oleObject53.bin"/><Relationship Id="rId20" Type="http://schemas.openxmlformats.org/officeDocument/2006/relationships/oleObject" Target="../embeddings/oleObject5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8.emf"/><Relationship Id="rId24" Type="http://schemas.openxmlformats.org/officeDocument/2006/relationships/oleObject" Target="../embeddings/oleObject57.bin"/><Relationship Id="rId5" Type="http://schemas.openxmlformats.org/officeDocument/2006/relationships/image" Target="../media/image50.emf"/><Relationship Id="rId15" Type="http://schemas.openxmlformats.org/officeDocument/2006/relationships/image" Target="../media/image54.emf"/><Relationship Id="rId23" Type="http://schemas.openxmlformats.org/officeDocument/2006/relationships/image" Target="../media/image58.emf"/><Relationship Id="rId10" Type="http://schemas.openxmlformats.org/officeDocument/2006/relationships/oleObject" Target="../embeddings/oleObject50.bin"/><Relationship Id="rId19" Type="http://schemas.openxmlformats.org/officeDocument/2006/relationships/image" Target="../media/image56.e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52.emf"/><Relationship Id="rId14" Type="http://schemas.openxmlformats.org/officeDocument/2006/relationships/oleObject" Target="../embeddings/oleObject52.bin"/><Relationship Id="rId22" Type="http://schemas.openxmlformats.org/officeDocument/2006/relationships/oleObject" Target="../embeddings/oleObject5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7838" y="2339975"/>
            <a:ext cx="805815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  <a:sym typeface="+mn-ea"/>
              </a:rPr>
              <a:t>课题名称（黑体，居中，</a:t>
            </a:r>
            <a:r>
              <a:rPr lang="en-US" altLang="zh-CN" sz="4800" b="1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  <a:sym typeface="+mn-ea"/>
              </a:rPr>
              <a:t>44-48</a:t>
            </a:r>
            <a:r>
              <a:rPr lang="zh-CN" altLang="en-US" sz="4800" b="1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  <a:sym typeface="+mn-ea"/>
              </a:rPr>
              <a:t>号左右）</a:t>
            </a:r>
            <a:endParaRPr lang="zh-CN" altLang="en-US" sz="4800" b="1" dirty="0">
              <a:solidFill>
                <a:schemeClr val="bg1"/>
              </a:solidFill>
              <a:latin typeface="黑体" panose="02010600030101010101" charset="-122"/>
              <a:ea typeface="黑体" panose="02010600030101010101" charset="-122"/>
              <a:cs typeface="+mn-ea"/>
              <a:sym typeface="+mn-lt"/>
            </a:endParaRPr>
          </a:p>
        </p:txBody>
      </p:sp>
      <p:sp>
        <p:nvSpPr>
          <p:cNvPr id="62466" name="文本框 2"/>
          <p:cNvSpPr txBox="1">
            <a:spLocks noChangeArrowheads="1"/>
          </p:cNvSpPr>
          <p:nvPr/>
        </p:nvSpPr>
        <p:spPr bwMode="auto">
          <a:xfrm>
            <a:off x="4333875" y="4208463"/>
            <a:ext cx="480377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+mn-ea"/>
              </a:rPr>
              <a:t>主讲老师：刘 晓 曼</a:t>
            </a:r>
          </a:p>
          <a:p>
            <a:r>
              <a:rPr lang="zh-CN" altLang="en-US" sz="2400" b="1">
                <a:latin typeface="微软雅黑" pitchFamily="34" charset="-122"/>
                <a:ea typeface="微软雅黑" pitchFamily="34" charset="-122"/>
                <a:sym typeface="+mn-ea"/>
              </a:rPr>
              <a:t>           学      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+mn-ea"/>
              </a:rPr>
              <a:t>校：南京农业大学</a:t>
            </a:r>
            <a:endParaRPr lang="zh-CN" altLang="en-US" sz="2400" b="1" dirty="0"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88" y="-9525"/>
            <a:ext cx="9136062" cy="3890963"/>
          </a:xfrm>
          <a:prstGeom prst="rect">
            <a:avLst/>
          </a:prstGeom>
          <a:solidFill>
            <a:srgbClr val="094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50863" y="2478088"/>
            <a:ext cx="2401887" cy="26749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684588" y="2478088"/>
            <a:ext cx="4784725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  <a:cs typeface="+mn-ea"/>
                <a:sym typeface="+mn-lt"/>
              </a:rPr>
              <a:t>线 性 代 数</a:t>
            </a:r>
            <a:endParaRPr lang="zh-CN" altLang="en-US" sz="2400" b="1" dirty="0">
              <a:solidFill>
                <a:schemeClr val="bg1"/>
              </a:solidFill>
              <a:latin typeface="黑体" panose="02010600030101010101" charset="-122"/>
              <a:ea typeface="黑体" panose="02010600030101010101" charset="-122"/>
              <a:cs typeface="+mn-ea"/>
              <a:sym typeface="+mn-lt"/>
            </a:endParaRPr>
          </a:p>
        </p:txBody>
      </p:sp>
      <p:pic>
        <p:nvPicPr>
          <p:cNvPr id="62470" name="图片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894013"/>
            <a:ext cx="1479550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同心圆 11"/>
          <p:cNvSpPr/>
          <p:nvPr/>
        </p:nvSpPr>
        <p:spPr>
          <a:xfrm>
            <a:off x="733425" y="2649538"/>
            <a:ext cx="2036763" cy="2087562"/>
          </a:xfrm>
          <a:prstGeom prst="donut">
            <a:avLst>
              <a:gd name="adj" fmla="val 15813"/>
            </a:avLst>
          </a:prstGeom>
          <a:solidFill>
            <a:srgbClr val="F77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519113" y="1535113"/>
            <a:ext cx="1008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kumimoji="1" lang="en-US" altLang="zh-CN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1154113" y="1258888"/>
            <a:ext cx="4995862" cy="1016000"/>
            <a:chOff x="1049" y="343"/>
            <a:chExt cx="3147" cy="640"/>
          </a:xfrm>
        </p:grpSpPr>
        <p:sp>
          <p:nvSpPr>
            <p:cNvPr id="6311" name="Rectangle 5"/>
            <p:cNvSpPr>
              <a:spLocks noChangeArrowheads="1"/>
            </p:cNvSpPr>
            <p:nvPr/>
          </p:nvSpPr>
          <p:spPr bwMode="auto">
            <a:xfrm>
              <a:off x="1049" y="525"/>
              <a:ext cx="314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latin typeface="微软雅黑" pitchFamily="34" charset="-122"/>
                  <a:ea typeface="微软雅黑" pitchFamily="34" charset="-122"/>
                </a:rPr>
                <a:t>已知                  ，求它的伴随矩阵</a:t>
              </a:r>
              <a:r>
                <a:rPr kumimoji="1" lang="en-US" altLang="zh-CN" sz="2400" b="1">
                  <a:latin typeface="微软雅黑" pitchFamily="34" charset="-122"/>
                  <a:ea typeface="微软雅黑" pitchFamily="34" charset="-122"/>
                </a:rPr>
                <a:t>.</a:t>
              </a:r>
              <a:endParaRPr kumimoji="1" lang="zh-CN" altLang="en-US" sz="2400" b="1"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6276" name="Object 132"/>
            <p:cNvGraphicFramePr>
              <a:graphicFrameLocks noChangeAspect="1"/>
            </p:cNvGraphicFramePr>
            <p:nvPr/>
          </p:nvGraphicFramePr>
          <p:xfrm>
            <a:off x="1509" y="343"/>
            <a:ext cx="1032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38000" imgH="1015920" progId="">
                    <p:embed/>
                  </p:oleObj>
                </mc:Choice>
                <mc:Fallback>
                  <p:oleObj name="Equation" r:id="rId2" imgW="1638000" imgH="1015920" progId="">
                    <p:embed/>
                    <p:pic>
                      <p:nvPicPr>
                        <p:cNvPr id="0" name="Picture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9" y="343"/>
                          <a:ext cx="1032" cy="6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" name="Object 133"/>
          <p:cNvGraphicFramePr>
            <a:graphicFrameLocks noChangeAspect="1"/>
          </p:cNvGraphicFramePr>
          <p:nvPr/>
        </p:nvGraphicFramePr>
        <p:xfrm>
          <a:off x="1919288" y="2797175"/>
          <a:ext cx="2271712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01440" imgH="457200" progId="">
                  <p:embed/>
                </p:oleObj>
              </mc:Choice>
              <mc:Fallback>
                <p:oleObj name="Equation" r:id="rId4" imgW="901440" imgH="457200" progId="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2797175"/>
                        <a:ext cx="2271712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34"/>
          <p:cNvGraphicFramePr>
            <a:graphicFrameLocks noChangeAspect="1"/>
          </p:cNvGraphicFramePr>
          <p:nvPr/>
        </p:nvGraphicFramePr>
        <p:xfrm>
          <a:off x="2938463" y="2755900"/>
          <a:ext cx="3333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64880" progId="">
                  <p:embed/>
                </p:oleObj>
              </mc:Choice>
              <mc:Fallback>
                <p:oleObj name="Equation" r:id="rId6" imgW="126720" imgH="164880" progId="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463" y="2755900"/>
                        <a:ext cx="3333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35"/>
          <p:cNvGraphicFramePr>
            <a:graphicFrameLocks noChangeAspect="1"/>
          </p:cNvGraphicFramePr>
          <p:nvPr/>
        </p:nvGraphicFramePr>
        <p:xfrm>
          <a:off x="2857500" y="3511550"/>
          <a:ext cx="4937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3040" imgH="177480" progId="">
                  <p:embed/>
                </p:oleObj>
              </mc:Choice>
              <mc:Fallback>
                <p:oleObj name="Equation" r:id="rId8" imgW="203040" imgH="177480" progId="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511550"/>
                        <a:ext cx="4937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36"/>
          <p:cNvGraphicFramePr>
            <a:graphicFrameLocks noChangeAspect="1"/>
          </p:cNvGraphicFramePr>
          <p:nvPr/>
        </p:nvGraphicFramePr>
        <p:xfrm>
          <a:off x="3427413" y="2755900"/>
          <a:ext cx="5318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3040" imgH="164880" progId="">
                  <p:embed/>
                </p:oleObj>
              </mc:Choice>
              <mc:Fallback>
                <p:oleObj name="Equation" r:id="rId10" imgW="203040" imgH="164880" progId="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413" y="2755900"/>
                        <a:ext cx="5318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37"/>
          <p:cNvGraphicFramePr>
            <a:graphicFrameLocks noChangeAspect="1"/>
          </p:cNvGraphicFramePr>
          <p:nvPr/>
        </p:nvGraphicFramePr>
        <p:xfrm>
          <a:off x="3576638" y="3511550"/>
          <a:ext cx="2333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8560" imgH="164880" progId="">
                  <p:embed/>
                </p:oleObj>
              </mc:Choice>
              <mc:Fallback>
                <p:oleObj name="Equation" r:id="rId12" imgW="88560" imgH="164880" progId="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3511550"/>
                        <a:ext cx="23336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519113" y="2786063"/>
            <a:ext cx="1008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解：</a:t>
            </a:r>
            <a:endParaRPr kumimoji="1"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组合 34"/>
          <p:cNvGrpSpPr>
            <a:grpSpLocks/>
          </p:cNvGrpSpPr>
          <p:nvPr/>
        </p:nvGrpSpPr>
        <p:grpSpPr bwMode="auto">
          <a:xfrm>
            <a:off x="5905500" y="2679700"/>
            <a:ext cx="1054100" cy="1016000"/>
            <a:chOff x="6618364" y="2989530"/>
            <a:chExt cx="1054100" cy="1016000"/>
          </a:xfrm>
        </p:grpSpPr>
        <p:graphicFrame>
          <p:nvGraphicFramePr>
            <p:cNvPr id="6282" name="Object 138"/>
            <p:cNvGraphicFramePr>
              <a:graphicFrameLocks noChangeAspect="1"/>
            </p:cNvGraphicFramePr>
            <p:nvPr/>
          </p:nvGraphicFramePr>
          <p:xfrm>
            <a:off x="6618364" y="2989530"/>
            <a:ext cx="1054100" cy="10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054080" imgH="1015920" progId="">
                    <p:embed/>
                  </p:oleObj>
                </mc:Choice>
                <mc:Fallback>
                  <p:oleObj name="Equation" r:id="rId14" imgW="1054080" imgH="1015920" progId="">
                    <p:embed/>
                    <p:pic>
                      <p:nvPicPr>
                        <p:cNvPr id="0" name="Picture 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18364" y="2989530"/>
                          <a:ext cx="1054100" cy="1016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直接连接符 36"/>
            <p:cNvCxnSpPr/>
            <p:nvPr/>
          </p:nvCxnSpPr>
          <p:spPr>
            <a:xfrm>
              <a:off x="6745364" y="3181618"/>
              <a:ext cx="839788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6929514" y="3035568"/>
              <a:ext cx="0" cy="9144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5818188" y="2776538"/>
            <a:ext cx="1054100" cy="1016000"/>
            <a:chOff x="8046085" y="2839749"/>
            <a:chExt cx="1054100" cy="1016000"/>
          </a:xfrm>
        </p:grpSpPr>
        <p:graphicFrame>
          <p:nvGraphicFramePr>
            <p:cNvPr id="6283" name="Object 139"/>
            <p:cNvGraphicFramePr>
              <a:graphicFrameLocks noChangeAspect="1"/>
            </p:cNvGraphicFramePr>
            <p:nvPr/>
          </p:nvGraphicFramePr>
          <p:xfrm>
            <a:off x="8046085" y="2839749"/>
            <a:ext cx="1054100" cy="10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054100" imgH="1016000" progId="">
                    <p:embed/>
                  </p:oleObj>
                </mc:Choice>
                <mc:Fallback>
                  <p:oleObj name="Equation" r:id="rId16" imgW="1054100" imgH="1016000" progId="">
                    <p:embed/>
                    <p:pic>
                      <p:nvPicPr>
                        <p:cNvPr id="0" name="Picture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46085" y="2839749"/>
                          <a:ext cx="1054100" cy="1016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1" name="直接连接符 40"/>
            <p:cNvCxnSpPr/>
            <p:nvPr/>
          </p:nvCxnSpPr>
          <p:spPr>
            <a:xfrm>
              <a:off x="8125460" y="3036599"/>
              <a:ext cx="839787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8823960" y="2847686"/>
              <a:ext cx="9525" cy="9413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>
            <a:grpSpLocks/>
          </p:cNvGrpSpPr>
          <p:nvPr/>
        </p:nvGrpSpPr>
        <p:grpSpPr bwMode="auto">
          <a:xfrm>
            <a:off x="5865813" y="2732088"/>
            <a:ext cx="1054100" cy="1027112"/>
            <a:chOff x="9641997" y="2469823"/>
            <a:chExt cx="1054100" cy="1027707"/>
          </a:xfrm>
        </p:grpSpPr>
        <p:graphicFrame>
          <p:nvGraphicFramePr>
            <p:cNvPr id="6284" name="Object 140"/>
            <p:cNvGraphicFramePr>
              <a:graphicFrameLocks noChangeAspect="1"/>
            </p:cNvGraphicFramePr>
            <p:nvPr/>
          </p:nvGraphicFramePr>
          <p:xfrm>
            <a:off x="9641997" y="2481530"/>
            <a:ext cx="1054100" cy="10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054100" imgH="1016000" progId="">
                    <p:embed/>
                  </p:oleObj>
                </mc:Choice>
                <mc:Fallback>
                  <p:oleObj name="Equation" r:id="rId17" imgW="1054100" imgH="1016000" progId="">
                    <p:embed/>
                    <p:pic>
                      <p:nvPicPr>
                        <p:cNvPr id="0" name="Picture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41997" y="2481530"/>
                          <a:ext cx="1054100" cy="1016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5" name="直接连接符 44"/>
            <p:cNvCxnSpPr/>
            <p:nvPr/>
          </p:nvCxnSpPr>
          <p:spPr>
            <a:xfrm>
              <a:off x="9781697" y="3267210"/>
              <a:ext cx="860425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9916634" y="2469823"/>
              <a:ext cx="0" cy="102770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>
            <a:grpSpLocks/>
          </p:cNvGrpSpPr>
          <p:nvPr/>
        </p:nvGrpSpPr>
        <p:grpSpPr bwMode="auto">
          <a:xfrm>
            <a:off x="5913438" y="2784475"/>
            <a:ext cx="1054100" cy="1016000"/>
            <a:chOff x="9787778" y="3917492"/>
            <a:chExt cx="1054100" cy="1016000"/>
          </a:xfrm>
        </p:grpSpPr>
        <p:graphicFrame>
          <p:nvGraphicFramePr>
            <p:cNvPr id="6285" name="Object 141"/>
            <p:cNvGraphicFramePr>
              <a:graphicFrameLocks noChangeAspect="1"/>
            </p:cNvGraphicFramePr>
            <p:nvPr/>
          </p:nvGraphicFramePr>
          <p:xfrm>
            <a:off x="9787778" y="3917492"/>
            <a:ext cx="1054100" cy="10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054100" imgH="1016000" progId="">
                    <p:embed/>
                  </p:oleObj>
                </mc:Choice>
                <mc:Fallback>
                  <p:oleObj name="Equation" r:id="rId18" imgW="1054100" imgH="1016000" progId="">
                    <p:embed/>
                    <p:pic>
                      <p:nvPicPr>
                        <p:cNvPr id="0" name="Picture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87778" y="3917492"/>
                          <a:ext cx="1054100" cy="1016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9" name="直接连接符 48"/>
            <p:cNvCxnSpPr/>
            <p:nvPr/>
          </p:nvCxnSpPr>
          <p:spPr>
            <a:xfrm flipV="1">
              <a:off x="9851278" y="4676317"/>
              <a:ext cx="876300" cy="1905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10567240" y="3949242"/>
              <a:ext cx="0" cy="85883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19113" y="4159250"/>
            <a:ext cx="8265404" cy="113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结论：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阶方阵的伴随矩阵为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——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   主对角线元素对调，副对角线元素变为各自的相反数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298" name="组合 53"/>
          <p:cNvGrpSpPr>
            <a:grpSpLocks/>
          </p:cNvGrpSpPr>
          <p:nvPr/>
        </p:nvGrpSpPr>
        <p:grpSpPr bwMode="auto">
          <a:xfrm flipH="1">
            <a:off x="6429375" y="-11113"/>
            <a:ext cx="2717800" cy="719138"/>
            <a:chOff x="2480600" y="4407823"/>
            <a:chExt cx="8358786" cy="1849336"/>
          </a:xfrm>
        </p:grpSpPr>
        <p:sp>
          <p:nvSpPr>
            <p:cNvPr id="55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Freeform 6"/>
            <p:cNvSpPr/>
            <p:nvPr/>
          </p:nvSpPr>
          <p:spPr bwMode="auto">
            <a:xfrm>
              <a:off x="2837019" y="4407823"/>
              <a:ext cx="7968189" cy="1747277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Freeform 7"/>
            <p:cNvSpPr/>
            <p:nvPr/>
          </p:nvSpPr>
          <p:spPr bwMode="auto">
            <a:xfrm>
              <a:off x="3784218" y="4407823"/>
              <a:ext cx="6879400" cy="1510497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Freeform 8"/>
            <p:cNvSpPr/>
            <p:nvPr/>
          </p:nvSpPr>
          <p:spPr bwMode="auto">
            <a:xfrm>
              <a:off x="3613333" y="4407823"/>
              <a:ext cx="7089344" cy="1600310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4" grpId="0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3238" y="-11113"/>
            <a:ext cx="8629650" cy="755651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" name="Text Box 2"/>
          <p:cNvSpPr txBox="1">
            <a:spLocks noChangeArrowheads="1"/>
          </p:cNvSpPr>
          <p:nvPr/>
        </p:nvSpPr>
        <p:spPr bwMode="auto">
          <a:xfrm>
            <a:off x="457200" y="5856288"/>
            <a:ext cx="14160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同理可得</a:t>
            </a:r>
          </a:p>
        </p:txBody>
      </p:sp>
      <p:sp>
        <p:nvSpPr>
          <p:cNvPr id="63" name="Text Box 3"/>
          <p:cNvSpPr txBox="1">
            <a:spLocks noChangeArrowheads="1"/>
          </p:cNvSpPr>
          <p:nvPr/>
        </p:nvSpPr>
        <p:spPr bwMode="auto">
          <a:xfrm>
            <a:off x="457200" y="919163"/>
            <a:ext cx="8001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性质</a:t>
            </a:r>
          </a:p>
        </p:txBody>
      </p:sp>
      <p:graphicFrame>
        <p:nvGraphicFramePr>
          <p:cNvPr id="64" name="Object 143"/>
          <p:cNvGraphicFramePr>
            <a:graphicFrameLocks noChangeAspect="1"/>
          </p:cNvGraphicFramePr>
          <p:nvPr/>
        </p:nvGraphicFramePr>
        <p:xfrm>
          <a:off x="1630363" y="868363"/>
          <a:ext cx="26797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840" imgH="253800" progId="">
                  <p:embed/>
                </p:oleObj>
              </mc:Choice>
              <mc:Fallback>
                <p:oleObj name="Equation" r:id="rId2" imgW="1104840" imgH="253800" progId="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868363"/>
                        <a:ext cx="267970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Rectangle 5"/>
          <p:cNvSpPr>
            <a:spLocks noChangeArrowheads="1"/>
          </p:cNvSpPr>
          <p:nvPr/>
        </p:nvSpPr>
        <p:spPr bwMode="auto">
          <a:xfrm>
            <a:off x="457200" y="1457325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证：</a:t>
            </a:r>
          </a:p>
        </p:txBody>
      </p:sp>
      <p:graphicFrame>
        <p:nvGraphicFramePr>
          <p:cNvPr id="66" name="Object 144"/>
          <p:cNvGraphicFramePr>
            <a:graphicFrameLocks noChangeAspect="1"/>
          </p:cNvGraphicFramePr>
          <p:nvPr/>
        </p:nvGraphicFramePr>
        <p:xfrm>
          <a:off x="5748338" y="1457325"/>
          <a:ext cx="30734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73320" imgH="2082600" progId="">
                  <p:embed/>
                </p:oleObj>
              </mc:Choice>
              <mc:Fallback>
                <p:oleObj name="Equation" r:id="rId4" imgW="3073320" imgH="2082600" progId="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8338" y="1457325"/>
                        <a:ext cx="3073400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145"/>
          <p:cNvGraphicFramePr>
            <a:graphicFrameLocks noChangeAspect="1"/>
          </p:cNvGraphicFramePr>
          <p:nvPr/>
        </p:nvGraphicFramePr>
        <p:xfrm>
          <a:off x="1630363" y="1457325"/>
          <a:ext cx="38989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98800" imgH="2082600" progId="">
                  <p:embed/>
                </p:oleObj>
              </mc:Choice>
              <mc:Fallback>
                <p:oleObj name="Equation" r:id="rId6" imgW="3898800" imgH="2082600" progId="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1457325"/>
                        <a:ext cx="3898900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146"/>
          <p:cNvGraphicFramePr>
            <a:graphicFrameLocks noChangeAspect="1"/>
          </p:cNvGraphicFramePr>
          <p:nvPr/>
        </p:nvGraphicFramePr>
        <p:xfrm>
          <a:off x="2332038" y="3730625"/>
          <a:ext cx="28956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95480" imgH="2082600" progId="">
                  <p:embed/>
                </p:oleObj>
              </mc:Choice>
              <mc:Fallback>
                <p:oleObj name="Equation" r:id="rId8" imgW="2895480" imgH="2082600" progId="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038" y="3730625"/>
                        <a:ext cx="2895600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147"/>
          <p:cNvGraphicFramePr>
            <a:graphicFrameLocks noChangeAspect="1"/>
          </p:cNvGraphicFramePr>
          <p:nvPr/>
        </p:nvGraphicFramePr>
        <p:xfrm>
          <a:off x="5251450" y="4337050"/>
          <a:ext cx="10366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06080" imgH="253800" progId="">
                  <p:embed/>
                </p:oleObj>
              </mc:Choice>
              <mc:Fallback>
                <p:oleObj name="Equation" r:id="rId10" imgW="406080" imgH="253800" progId="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450" y="4337050"/>
                        <a:ext cx="1036638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148"/>
          <p:cNvGraphicFramePr>
            <a:graphicFrameLocks noChangeAspect="1"/>
          </p:cNvGraphicFramePr>
          <p:nvPr/>
        </p:nvGraphicFramePr>
        <p:xfrm>
          <a:off x="2332038" y="5856288"/>
          <a:ext cx="16764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36480" imgH="495000" progId="">
                  <p:embed/>
                </p:oleObj>
              </mc:Choice>
              <mc:Fallback>
                <p:oleObj name="Equation" r:id="rId12" imgW="1536480" imgH="495000" progId="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038" y="5856288"/>
                        <a:ext cx="16764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" name="组合 70"/>
          <p:cNvGrpSpPr>
            <a:grpSpLocks/>
          </p:cNvGrpSpPr>
          <p:nvPr/>
        </p:nvGrpSpPr>
        <p:grpSpPr bwMode="auto">
          <a:xfrm>
            <a:off x="2844800" y="1600200"/>
            <a:ext cx="3313113" cy="1871663"/>
            <a:chOff x="4092965" y="1548417"/>
            <a:chExt cx="3313112" cy="1871662"/>
          </a:xfrm>
        </p:grpSpPr>
        <p:sp>
          <p:nvSpPr>
            <p:cNvPr id="7354" name="Line 14"/>
            <p:cNvSpPr>
              <a:spLocks noChangeShapeType="1"/>
            </p:cNvSpPr>
            <p:nvPr/>
          </p:nvSpPr>
          <p:spPr bwMode="auto">
            <a:xfrm flipH="1" flipV="1">
              <a:off x="7406077" y="1548417"/>
              <a:ext cx="0" cy="187166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355" name="Line 16"/>
            <p:cNvSpPr>
              <a:spLocks noChangeShapeType="1"/>
            </p:cNvSpPr>
            <p:nvPr/>
          </p:nvSpPr>
          <p:spPr bwMode="auto">
            <a:xfrm>
              <a:off x="4092965" y="1691292"/>
              <a:ext cx="252095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4" name="组合 73"/>
          <p:cNvGrpSpPr>
            <a:grpSpLocks/>
          </p:cNvGrpSpPr>
          <p:nvPr/>
        </p:nvGrpSpPr>
        <p:grpSpPr bwMode="auto">
          <a:xfrm>
            <a:off x="2800350" y="1689100"/>
            <a:ext cx="4105275" cy="1871663"/>
            <a:chOff x="4092965" y="1548417"/>
            <a:chExt cx="4105275" cy="1871662"/>
          </a:xfrm>
        </p:grpSpPr>
        <p:sp>
          <p:nvSpPr>
            <p:cNvPr id="7352" name="Line 17"/>
            <p:cNvSpPr>
              <a:spLocks noChangeShapeType="1"/>
            </p:cNvSpPr>
            <p:nvPr/>
          </p:nvSpPr>
          <p:spPr bwMode="auto">
            <a:xfrm>
              <a:off x="4092965" y="2196117"/>
              <a:ext cx="252095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353" name="Line 18"/>
            <p:cNvSpPr>
              <a:spLocks noChangeShapeType="1"/>
            </p:cNvSpPr>
            <p:nvPr/>
          </p:nvSpPr>
          <p:spPr bwMode="auto">
            <a:xfrm flipH="1" flipV="1">
              <a:off x="8198240" y="1548417"/>
              <a:ext cx="0" cy="187166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7" name="组合 76"/>
          <p:cNvGrpSpPr>
            <a:grpSpLocks/>
          </p:cNvGrpSpPr>
          <p:nvPr/>
        </p:nvGrpSpPr>
        <p:grpSpPr bwMode="auto">
          <a:xfrm>
            <a:off x="2819400" y="1689100"/>
            <a:ext cx="5616575" cy="1871663"/>
            <a:chOff x="4092965" y="1548417"/>
            <a:chExt cx="5616575" cy="1871662"/>
          </a:xfrm>
        </p:grpSpPr>
        <p:sp>
          <p:nvSpPr>
            <p:cNvPr id="7350" name="Line 20"/>
            <p:cNvSpPr>
              <a:spLocks noChangeShapeType="1"/>
            </p:cNvSpPr>
            <p:nvPr/>
          </p:nvSpPr>
          <p:spPr bwMode="auto">
            <a:xfrm>
              <a:off x="4092965" y="3204179"/>
              <a:ext cx="252095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351" name="Line 21"/>
            <p:cNvSpPr>
              <a:spLocks noChangeShapeType="1"/>
            </p:cNvSpPr>
            <p:nvPr/>
          </p:nvSpPr>
          <p:spPr bwMode="auto">
            <a:xfrm flipH="1" flipV="1">
              <a:off x="9709540" y="1548417"/>
              <a:ext cx="0" cy="187166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80" name="Object 149"/>
          <p:cNvGraphicFramePr>
            <a:graphicFrameLocks noChangeAspect="1"/>
          </p:cNvGraphicFramePr>
          <p:nvPr/>
        </p:nvGraphicFramePr>
        <p:xfrm>
          <a:off x="2909888" y="3705225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80880" imgH="482400" progId="">
                  <p:embed/>
                </p:oleObj>
              </mc:Choice>
              <mc:Fallback>
                <p:oleObj name="Equation" r:id="rId14" imgW="380880" imgH="482400" progId="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3705225"/>
                        <a:ext cx="381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150"/>
          <p:cNvGraphicFramePr>
            <a:graphicFrameLocks noChangeAspect="1"/>
          </p:cNvGraphicFramePr>
          <p:nvPr/>
        </p:nvGraphicFramePr>
        <p:xfrm>
          <a:off x="3532188" y="4200525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80880" imgH="482400" progId="">
                  <p:embed/>
                </p:oleObj>
              </mc:Choice>
              <mc:Fallback>
                <p:oleObj name="Equation" r:id="rId16" imgW="380880" imgH="482400" progId="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2188" y="4200525"/>
                        <a:ext cx="381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151"/>
          <p:cNvGraphicFramePr>
            <a:graphicFrameLocks noChangeAspect="1"/>
          </p:cNvGraphicFramePr>
          <p:nvPr/>
        </p:nvGraphicFramePr>
        <p:xfrm>
          <a:off x="4751388" y="5186363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80880" imgH="482400" progId="">
                  <p:embed/>
                </p:oleObj>
              </mc:Choice>
              <mc:Fallback>
                <p:oleObj name="Equation" r:id="rId18" imgW="380880" imgH="482400" progId="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388" y="5186363"/>
                        <a:ext cx="381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152"/>
          <p:cNvGraphicFramePr>
            <a:graphicFrameLocks noChangeAspect="1"/>
          </p:cNvGraphicFramePr>
          <p:nvPr/>
        </p:nvGraphicFramePr>
        <p:xfrm>
          <a:off x="4024313" y="4799013"/>
          <a:ext cx="342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42751" imgH="330057" progId="">
                  <p:embed/>
                </p:oleObj>
              </mc:Choice>
              <mc:Fallback>
                <p:oleObj name="Equation" r:id="rId20" imgW="342751" imgH="330057" progId="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313" y="4799013"/>
                        <a:ext cx="342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4" name="组合 83"/>
          <p:cNvGrpSpPr>
            <a:grpSpLocks/>
          </p:cNvGrpSpPr>
          <p:nvPr/>
        </p:nvGrpSpPr>
        <p:grpSpPr bwMode="auto">
          <a:xfrm>
            <a:off x="2811463" y="1585913"/>
            <a:ext cx="4068762" cy="2573337"/>
            <a:chOff x="4571991" y="1478003"/>
            <a:chExt cx="4068427" cy="2573202"/>
          </a:xfrm>
        </p:grpSpPr>
        <p:cxnSp>
          <p:nvCxnSpPr>
            <p:cNvPr id="85" name="直接连接符 84"/>
            <p:cNvCxnSpPr/>
            <p:nvPr/>
          </p:nvCxnSpPr>
          <p:spPr>
            <a:xfrm>
              <a:off x="4571991" y="1616108"/>
              <a:ext cx="254614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8624544" y="1478003"/>
              <a:ext cx="15874" cy="188585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321" name="Object 153"/>
            <p:cNvGraphicFramePr>
              <a:graphicFrameLocks noChangeAspect="1"/>
            </p:cNvGraphicFramePr>
            <p:nvPr/>
          </p:nvGraphicFramePr>
          <p:xfrm>
            <a:off x="5321300" y="3619205"/>
            <a:ext cx="308569" cy="43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26720" imgH="177480" progId="">
                    <p:embed/>
                  </p:oleObj>
                </mc:Choice>
                <mc:Fallback>
                  <p:oleObj name="Equation" r:id="rId22" imgW="126720" imgH="177480" progId="">
                    <p:embed/>
                    <p:pic>
                      <p:nvPicPr>
                        <p:cNvPr id="0" name="Picture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1300" y="3619205"/>
                          <a:ext cx="308569" cy="432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34" name="组合 35"/>
          <p:cNvGrpSpPr>
            <a:grpSpLocks/>
          </p:cNvGrpSpPr>
          <p:nvPr/>
        </p:nvGrpSpPr>
        <p:grpSpPr bwMode="auto">
          <a:xfrm>
            <a:off x="39688" y="44450"/>
            <a:ext cx="9093200" cy="823913"/>
            <a:chOff x="-7938" y="915988"/>
            <a:chExt cx="12193589" cy="2406923"/>
          </a:xfrm>
        </p:grpSpPr>
        <p:sp>
          <p:nvSpPr>
            <p:cNvPr id="37" name="Freeform 5"/>
            <p:cNvSpPr/>
            <p:nvPr/>
          </p:nvSpPr>
          <p:spPr bwMode="auto">
            <a:xfrm>
              <a:off x="4411387" y="915988"/>
              <a:ext cx="7774264" cy="1637079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Freeform 6"/>
            <p:cNvSpPr/>
            <p:nvPr/>
          </p:nvSpPr>
          <p:spPr bwMode="auto">
            <a:xfrm>
              <a:off x="519997" y="1801774"/>
              <a:ext cx="3891390" cy="1293893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Freeform 7"/>
            <p:cNvSpPr/>
            <p:nvPr/>
          </p:nvSpPr>
          <p:spPr bwMode="auto">
            <a:xfrm>
              <a:off x="2448661" y="1769309"/>
              <a:ext cx="2092579" cy="686367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Freeform 8"/>
            <p:cNvSpPr/>
            <p:nvPr/>
          </p:nvSpPr>
          <p:spPr bwMode="auto">
            <a:xfrm>
              <a:off x="4541241" y="1115407"/>
              <a:ext cx="7644410" cy="2207504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39" name="Freeform 9"/>
            <p:cNvSpPr>
              <a:spLocks/>
            </p:cNvSpPr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6350 h 1"/>
                <a:gd name="T1" fmla="*/ 0 h 1"/>
                <a:gd name="T2" fmla="*/ 6350 h 1"/>
                <a:gd name="T3" fmla="*/ 0 60000 65536"/>
                <a:gd name="T4" fmla="*/ 0 60000 65536"/>
                <a:gd name="T5" fmla="*/ 0 60000 65536"/>
                <a:gd name="T6" fmla="*/ 0 h 1"/>
                <a:gd name="T7" fmla="*/ 1 h 1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0" name="Freeform 10"/>
            <p:cNvSpPr>
              <a:spLocks/>
            </p:cNvSpPr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14288 h 2"/>
                <a:gd name="T2" fmla="*/ 52388 w 7"/>
                <a:gd name="T3" fmla="*/ 0 h 2"/>
                <a:gd name="T4" fmla="*/ 0 w 7"/>
                <a:gd name="T5" fmla="*/ 14288 h 2"/>
                <a:gd name="T6" fmla="*/ 0 60000 65536"/>
                <a:gd name="T7" fmla="*/ 0 60000 65536"/>
                <a:gd name="T8" fmla="*/ 0 60000 65536"/>
                <a:gd name="T9" fmla="*/ 0 w 7"/>
                <a:gd name="T10" fmla="*/ 0 h 2"/>
                <a:gd name="T11" fmla="*/ 7 w 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1" name="Freeform 11"/>
            <p:cNvSpPr>
              <a:spLocks/>
            </p:cNvSpPr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95250 h 15"/>
                <a:gd name="T2" fmla="*/ 271463 w 36"/>
                <a:gd name="T3" fmla="*/ 0 h 15"/>
                <a:gd name="T4" fmla="*/ 0 w 36"/>
                <a:gd name="T5" fmla="*/ 95250 h 15"/>
                <a:gd name="T6" fmla="*/ 0 60000 65536"/>
                <a:gd name="T7" fmla="*/ 0 60000 65536"/>
                <a:gd name="T8" fmla="*/ 0 60000 65536"/>
                <a:gd name="T9" fmla="*/ 0 w 36"/>
                <a:gd name="T10" fmla="*/ 0 h 15"/>
                <a:gd name="T11" fmla="*/ 36 w 36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12"/>
            <p:cNvSpPr/>
            <p:nvPr/>
          </p:nvSpPr>
          <p:spPr bwMode="auto">
            <a:xfrm>
              <a:off x="264544" y="2367563"/>
              <a:ext cx="2462985" cy="728104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Freeform 13"/>
            <p:cNvSpPr/>
            <p:nvPr/>
          </p:nvSpPr>
          <p:spPr bwMode="auto">
            <a:xfrm>
              <a:off x="-7938" y="2209884"/>
              <a:ext cx="3212312" cy="885783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Freeform 14"/>
            <p:cNvSpPr/>
            <p:nvPr/>
          </p:nvSpPr>
          <p:spPr bwMode="auto">
            <a:xfrm>
              <a:off x="3204374" y="1342648"/>
              <a:ext cx="8981277" cy="1683455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Freeform 15"/>
            <p:cNvSpPr/>
            <p:nvPr/>
          </p:nvSpPr>
          <p:spPr bwMode="auto">
            <a:xfrm>
              <a:off x="196424" y="2200608"/>
              <a:ext cx="3007950" cy="89505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" name="Freeform 16"/>
            <p:cNvSpPr/>
            <p:nvPr/>
          </p:nvSpPr>
          <p:spPr bwMode="auto">
            <a:xfrm>
              <a:off x="89985" y="2107856"/>
              <a:ext cx="3431576" cy="987810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Freeform 17"/>
            <p:cNvSpPr/>
            <p:nvPr/>
          </p:nvSpPr>
          <p:spPr bwMode="auto">
            <a:xfrm>
              <a:off x="3521561" y="1314823"/>
              <a:ext cx="8664090" cy="1627804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0" name="矩形 49">
            <a:extLst>
              <a:ext uri="{FF2B5EF4-FFF2-40B4-BE49-F238E27FC236}">
                <a16:creationId xmlns:a16="http://schemas.microsoft.com/office/drawing/2014/main" id="{31B7D6E2-8CDE-6245-A561-5823E5E1023A}"/>
              </a:ext>
            </a:extLst>
          </p:cNvPr>
          <p:cNvSpPr/>
          <p:nvPr/>
        </p:nvSpPr>
        <p:spPr>
          <a:xfrm>
            <a:off x="1476375" y="837868"/>
            <a:ext cx="2942254" cy="6486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13570F-21C5-4742-AF42-090A99FBD00F}"/>
              </a:ext>
            </a:extLst>
          </p:cNvPr>
          <p:cNvSpPr txBox="1"/>
          <p:nvPr/>
        </p:nvSpPr>
        <p:spPr>
          <a:xfrm>
            <a:off x="4596051" y="978078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rgbClr val="FF0000"/>
                </a:solidFill>
              </a:rPr>
              <a:t>（最最最重要结论）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3"/>
                                            </p:cond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75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utoUpdateAnimBg="0"/>
      <p:bldP spid="63" grpId="0"/>
      <p:bldP spid="65" grpId="0" autoUpdateAnimBg="0"/>
      <p:bldP spid="50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43">
            <a:extLst>
              <a:ext uri="{FF2B5EF4-FFF2-40B4-BE49-F238E27FC236}">
                <a16:creationId xmlns:a16="http://schemas.microsoft.com/office/drawing/2014/main" id="{485A216D-F285-4B4E-9F80-B23084B034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0363" y="868363"/>
          <a:ext cx="26797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840" imgH="253800" progId="">
                  <p:embed/>
                </p:oleObj>
              </mc:Choice>
              <mc:Fallback>
                <p:oleObj name="Equation" r:id="rId2" imgW="1104840" imgH="253800" progId="">
                  <p:embed/>
                  <p:pic>
                    <p:nvPicPr>
                      <p:cNvPr id="64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868363"/>
                        <a:ext cx="267970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5BC316F1-2540-F94A-B340-7365CD61E045}"/>
              </a:ext>
            </a:extLst>
          </p:cNvPr>
          <p:cNvSpPr/>
          <p:nvPr/>
        </p:nvSpPr>
        <p:spPr>
          <a:xfrm>
            <a:off x="1476375" y="837868"/>
            <a:ext cx="2942254" cy="6486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11C5D3-900D-C946-BAB2-BBBB1F13867D}"/>
              </a:ext>
            </a:extLst>
          </p:cNvPr>
          <p:cNvSpPr txBox="1"/>
          <p:nvPr/>
        </p:nvSpPr>
        <p:spPr>
          <a:xfrm>
            <a:off x="4596051" y="978078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rgbClr val="FF0000"/>
                </a:solidFill>
              </a:rPr>
              <a:t>（最最最重要结论）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7571F185-9509-DF40-AD7C-CC33829BC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00" y="2086456"/>
            <a:ext cx="23391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要解决的问题：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69F67515-7D5E-1345-A48D-1418CC696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0364" y="2960969"/>
            <a:ext cx="42466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 方阵满足什么条件时可逆？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E122F54F-1322-4340-9248-E57A29A21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0363" y="3786666"/>
            <a:ext cx="36311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2.</a:t>
            </a:r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 可逆时，逆阵怎么求？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4DE9E8A-FC67-A947-A5A0-CFBF8F64D8A4}"/>
              </a:ext>
            </a:extLst>
          </p:cNvPr>
          <p:cNvSpPr/>
          <p:nvPr/>
        </p:nvSpPr>
        <p:spPr>
          <a:xfrm>
            <a:off x="6145618" y="2920670"/>
            <a:ext cx="1446028" cy="54226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条件是？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A78CABD-7527-324F-A41F-EE919B1AA8FB}"/>
              </a:ext>
            </a:extLst>
          </p:cNvPr>
          <p:cNvSpPr/>
          <p:nvPr/>
        </p:nvSpPr>
        <p:spPr>
          <a:xfrm>
            <a:off x="6145618" y="3746369"/>
            <a:ext cx="1446028" cy="54226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公式是？</a:t>
            </a:r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228FD00A-5405-5E40-9785-EBB841771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00" y="4612363"/>
            <a:ext cx="23391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牢记以下定理：</a:t>
            </a:r>
          </a:p>
        </p:txBody>
      </p:sp>
    </p:spTree>
    <p:extLst>
      <p:ext uri="{BB962C8B-B14F-4D97-AF65-F5344CB8AC3E}">
        <p14:creationId xmlns:p14="http://schemas.microsoft.com/office/powerpoint/2010/main" val="344374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utoUpdateAnimBg="0"/>
      <p:bldP spid="7" grpId="0" autoUpdateAnimBg="0"/>
      <p:bldP spid="8" grpId="0" autoUpdateAnimBg="0"/>
      <p:bldP spid="9" grpId="0" animBg="1"/>
      <p:bldP spid="10" grpId="0" animBg="1"/>
      <p:bldP spid="1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3238" y="-11113"/>
            <a:ext cx="8629650" cy="755651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8366" name="Group 2"/>
          <p:cNvGrpSpPr>
            <a:grpSpLocks/>
          </p:cNvGrpSpPr>
          <p:nvPr/>
        </p:nvGrpSpPr>
        <p:grpSpPr bwMode="auto">
          <a:xfrm>
            <a:off x="795338" y="1012826"/>
            <a:ext cx="7072755" cy="1477963"/>
            <a:chOff x="816" y="2112"/>
            <a:chExt cx="4608" cy="931"/>
          </a:xfrm>
        </p:grpSpPr>
        <p:sp>
          <p:nvSpPr>
            <p:cNvPr id="52" name="Rectangle 3"/>
            <p:cNvSpPr>
              <a:spLocks noChangeArrowheads="1"/>
            </p:cNvSpPr>
            <p:nvPr/>
          </p:nvSpPr>
          <p:spPr bwMode="auto">
            <a:xfrm>
              <a:off x="816" y="2112"/>
              <a:ext cx="4608" cy="60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 dirty="0">
                  <a:solidFill>
                    <a:schemeClr val="accent1"/>
                  </a:solidFill>
                  <a:latin typeface="黑体" pitchFamily="2" charset="-122"/>
                  <a:ea typeface="黑体" pitchFamily="2" charset="-122"/>
                </a:rPr>
                <a:t>定理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r>
                <a:rPr kumimoji="1" lang="en-US" altLang="zh-CN" sz="2800" b="1" dirty="0">
                  <a:latin typeface="Arial" panose="020B0604020202020204" pitchFamily="34" charset="0"/>
                </a:rPr>
                <a:t>    </a:t>
              </a:r>
              <a:r>
                <a:rPr kumimoji="1" lang="zh-CN" altLang="en-US" sz="2400" b="1" dirty="0">
                  <a:latin typeface="+mn-ea"/>
                  <a:ea typeface="+mn-ea"/>
                </a:rPr>
                <a:t>矩阵   可逆的充要条件是         </a:t>
              </a:r>
              <a:r>
                <a:rPr kumimoji="1" lang="en-US" altLang="zh-CN" sz="2400" b="1" dirty="0">
                  <a:latin typeface="+mn-ea"/>
                  <a:ea typeface="+mn-ea"/>
                </a:rPr>
                <a:t>.  </a:t>
              </a:r>
              <a:r>
                <a:rPr kumimoji="1" lang="zh-CN" altLang="en-US" sz="2400" b="1" dirty="0">
                  <a:latin typeface="+mn-ea"/>
                  <a:ea typeface="+mn-ea"/>
                </a:rPr>
                <a:t>此时有逆阵公式</a:t>
              </a:r>
              <a:r>
                <a:rPr kumimoji="1" lang="zh-CN" altLang="en-US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　</a:t>
              </a:r>
              <a:r>
                <a:rPr kumimoji="1" lang="zh-CN" altLang="en-US" sz="2800" b="1" dirty="0">
                  <a:latin typeface="Arial" panose="020B0604020202020204" pitchFamily="34" charset="0"/>
                </a:rPr>
                <a:t>　　　　　</a:t>
              </a:r>
              <a:r>
                <a:rPr kumimoji="1" lang="zh-CN" altLang="en-US" sz="28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 </a:t>
              </a:r>
              <a:r>
                <a:rPr kumimoji="1" lang="zh-CN" altLang="en-US" sz="2800" b="1" dirty="0">
                  <a:latin typeface="Arial" panose="020B0604020202020204" pitchFamily="34" charset="0"/>
                </a:rPr>
                <a:t>               </a:t>
              </a:r>
            </a:p>
          </p:txBody>
        </p:sp>
        <p:graphicFrame>
          <p:nvGraphicFramePr>
            <p:cNvPr id="8349" name="Object 1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750532"/>
                </p:ext>
              </p:extLst>
            </p:nvPr>
          </p:nvGraphicFramePr>
          <p:xfrm>
            <a:off x="2584" y="2459"/>
            <a:ext cx="1144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816100" imgH="927100" progId="Equation.3">
                    <p:embed/>
                  </p:oleObj>
                </mc:Choice>
                <mc:Fallback>
                  <p:oleObj name="Equation" r:id="rId2" imgW="1816100" imgH="927100" progId="Equation.3">
                    <p:embed/>
                    <p:pic>
                      <p:nvPicPr>
                        <p:cNvPr id="0" name="Picture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4" y="2459"/>
                          <a:ext cx="1144" cy="5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50" name="Object 1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7072427"/>
                </p:ext>
              </p:extLst>
            </p:nvPr>
          </p:nvGraphicFramePr>
          <p:xfrm>
            <a:off x="2106" y="2202"/>
            <a:ext cx="18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91973" imgH="304668" progId="Equation.3">
                    <p:embed/>
                  </p:oleObj>
                </mc:Choice>
                <mc:Fallback>
                  <p:oleObj name="Equation" r:id="rId4" imgW="291973" imgH="304668" progId="Equation.3">
                    <p:embed/>
                    <p:pic>
                      <p:nvPicPr>
                        <p:cNvPr id="0" name="Picture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6" y="2202"/>
                          <a:ext cx="183" cy="1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51" name="Object 1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2995433"/>
                </p:ext>
              </p:extLst>
            </p:nvPr>
          </p:nvGraphicFramePr>
          <p:xfrm>
            <a:off x="3887" y="2159"/>
            <a:ext cx="53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914400" imgH="444500" progId="Equation.3">
                    <p:embed/>
                  </p:oleObj>
                </mc:Choice>
                <mc:Fallback>
                  <p:oleObj name="Equation" r:id="rId6" imgW="914400" imgH="444500" progId="Equation.3">
                    <p:embed/>
                    <p:pic>
                      <p:nvPicPr>
                        <p:cNvPr id="0" name="Picture 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7" y="2159"/>
                          <a:ext cx="530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850900" y="3240088"/>
            <a:ext cx="80021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证：</a:t>
            </a:r>
          </a:p>
        </p:txBody>
      </p:sp>
      <p:grpSp>
        <p:nvGrpSpPr>
          <p:cNvPr id="57" name="Group 8"/>
          <p:cNvGrpSpPr>
            <a:grpSpLocks/>
          </p:cNvGrpSpPr>
          <p:nvPr/>
        </p:nvGrpSpPr>
        <p:grpSpPr bwMode="auto">
          <a:xfrm>
            <a:off x="1871663" y="3225800"/>
            <a:ext cx="1873250" cy="461963"/>
            <a:chOff x="1349" y="667"/>
            <a:chExt cx="1180" cy="291"/>
          </a:xfrm>
        </p:grpSpPr>
        <p:sp>
          <p:nvSpPr>
            <p:cNvPr id="58" name="Rectangle 9"/>
            <p:cNvSpPr>
              <a:spLocks noChangeArrowheads="1"/>
            </p:cNvSpPr>
            <p:nvPr/>
          </p:nvSpPr>
          <p:spPr bwMode="auto">
            <a:xfrm>
              <a:off x="1349" y="667"/>
              <a:ext cx="1180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2400" b="1" dirty="0">
                  <a:latin typeface="+mn-ea"/>
                  <a:ea typeface="+mn-ea"/>
                </a:rPr>
                <a:t>若     可逆，</a:t>
              </a:r>
            </a:p>
          </p:txBody>
        </p:sp>
        <p:graphicFrame>
          <p:nvGraphicFramePr>
            <p:cNvPr id="8352" name="Object 160"/>
            <p:cNvGraphicFramePr>
              <a:graphicFrameLocks noChangeAspect="1"/>
            </p:cNvGraphicFramePr>
            <p:nvPr/>
          </p:nvGraphicFramePr>
          <p:xfrm>
            <a:off x="1632" y="720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317225" imgH="317225" progId="Equation.3">
                    <p:embed/>
                  </p:oleObj>
                </mc:Choice>
                <mc:Fallback>
                  <p:oleObj name="公式" r:id="rId8" imgW="317225" imgH="317225" progId="Equation.3">
                    <p:embed/>
                    <p:pic>
                      <p:nvPicPr>
                        <p:cNvPr id="0" name="Picture 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720"/>
                          <a:ext cx="199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" name="Object 1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711211"/>
              </p:ext>
            </p:extLst>
          </p:nvPr>
        </p:nvGraphicFramePr>
        <p:xfrm>
          <a:off x="3767876" y="3270362"/>
          <a:ext cx="2897889" cy="392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3175000" imgH="431800" progId="Equation.3">
                  <p:embed/>
                </p:oleObj>
              </mc:Choice>
              <mc:Fallback>
                <p:oleObj name="公式" r:id="rId10" imgW="3175000" imgH="431800" progId="Equation.3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7876" y="3270362"/>
                        <a:ext cx="2897889" cy="3926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162"/>
          <p:cNvGraphicFramePr>
            <a:graphicFrameLocks noChangeAspect="1"/>
          </p:cNvGraphicFramePr>
          <p:nvPr/>
        </p:nvGraphicFramePr>
        <p:xfrm>
          <a:off x="1298575" y="3963988"/>
          <a:ext cx="28448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844800" imgH="546100" progId="Equation.3">
                  <p:embed/>
                </p:oleObj>
              </mc:Choice>
              <mc:Fallback>
                <p:oleObj name="Equation" r:id="rId12" imgW="2844800" imgH="546100" progId="Equation.3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3963988"/>
                        <a:ext cx="2844800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163"/>
          <p:cNvGraphicFramePr>
            <a:graphicFrameLocks noChangeAspect="1"/>
          </p:cNvGraphicFramePr>
          <p:nvPr/>
        </p:nvGraphicFramePr>
        <p:xfrm>
          <a:off x="4575175" y="4040188"/>
          <a:ext cx="16891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88367" imgH="444307" progId="Equation.3">
                  <p:embed/>
                </p:oleObj>
              </mc:Choice>
              <mc:Fallback>
                <p:oleObj name="Equation" r:id="rId14" imgW="1688367" imgH="444307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175" y="4040188"/>
                        <a:ext cx="168910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1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332601"/>
              </p:ext>
            </p:extLst>
          </p:nvPr>
        </p:nvGraphicFramePr>
        <p:xfrm>
          <a:off x="885973" y="2596723"/>
          <a:ext cx="3907244" cy="38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279900" imgH="419100" progId="Equation.3">
                  <p:embed/>
                </p:oleObj>
              </mc:Choice>
              <mc:Fallback>
                <p:oleObj name="Equation" r:id="rId16" imgW="4279900" imgH="419100" progId="Equation.3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973" y="2596723"/>
                        <a:ext cx="3907244" cy="3826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165"/>
          <p:cNvGraphicFramePr>
            <a:graphicFrameLocks noChangeAspect="1"/>
          </p:cNvGraphicFramePr>
          <p:nvPr/>
        </p:nvGraphicFramePr>
        <p:xfrm>
          <a:off x="2808288" y="4652963"/>
          <a:ext cx="26797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79700" imgH="482600" progId="Equation.3">
                  <p:embed/>
                </p:oleObj>
              </mc:Choice>
              <mc:Fallback>
                <p:oleObj name="Equation" r:id="rId18" imgW="2679700" imgH="482600" progId="Equation.3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4652963"/>
                        <a:ext cx="2679700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166"/>
          <p:cNvGraphicFramePr>
            <a:graphicFrameLocks noChangeAspect="1"/>
          </p:cNvGraphicFramePr>
          <p:nvPr/>
        </p:nvGraphicFramePr>
        <p:xfrm>
          <a:off x="5543550" y="4437063"/>
          <a:ext cx="27162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022600" imgH="977900" progId="Equation.3">
                  <p:embed/>
                </p:oleObj>
              </mc:Choice>
              <mc:Fallback>
                <p:oleObj name="Equation" r:id="rId20" imgW="3022600" imgH="977900" progId="Equation.3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4437063"/>
                        <a:ext cx="2716213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167"/>
          <p:cNvGraphicFramePr>
            <a:graphicFrameLocks noChangeAspect="1"/>
          </p:cNvGraphicFramePr>
          <p:nvPr/>
        </p:nvGraphicFramePr>
        <p:xfrm>
          <a:off x="795338" y="4684713"/>
          <a:ext cx="16510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51000" imgH="444500" progId="">
                  <p:embed/>
                </p:oleObj>
              </mc:Choice>
              <mc:Fallback>
                <p:oleObj name="Equation" r:id="rId22" imgW="1651000" imgH="444500" progId="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8" y="4684713"/>
                        <a:ext cx="165100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168"/>
          <p:cNvGraphicFramePr>
            <a:graphicFrameLocks noChangeAspect="1"/>
          </p:cNvGraphicFramePr>
          <p:nvPr/>
        </p:nvGraphicFramePr>
        <p:xfrm>
          <a:off x="4035425" y="5621338"/>
          <a:ext cx="1473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473200" imgH="977900" progId="Equation.3">
                  <p:embed/>
                </p:oleObj>
              </mc:Choice>
              <mc:Fallback>
                <p:oleObj name="Equation" r:id="rId24" imgW="1473200" imgH="977900" progId="Equation.3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425" y="5621338"/>
                        <a:ext cx="14732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Rectangle 25"/>
          <p:cNvSpPr>
            <a:spLocks noChangeArrowheads="1"/>
          </p:cNvSpPr>
          <p:nvPr/>
        </p:nvSpPr>
        <p:spPr bwMode="auto">
          <a:xfrm>
            <a:off x="881063" y="5797550"/>
            <a:ext cx="3505200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400" b="1">
                <a:latin typeface="+mn-ea"/>
                <a:ea typeface="+mn-ea"/>
              </a:rPr>
              <a:t>按逆矩阵的定义得</a:t>
            </a:r>
          </a:p>
        </p:txBody>
      </p:sp>
      <p:grpSp>
        <p:nvGrpSpPr>
          <p:cNvPr id="8370" name="组合 36"/>
          <p:cNvGrpSpPr>
            <a:grpSpLocks/>
          </p:cNvGrpSpPr>
          <p:nvPr/>
        </p:nvGrpSpPr>
        <p:grpSpPr bwMode="auto">
          <a:xfrm flipH="1">
            <a:off x="6429375" y="-11113"/>
            <a:ext cx="2717800" cy="719138"/>
            <a:chOff x="2480600" y="4407823"/>
            <a:chExt cx="8358786" cy="1849336"/>
          </a:xfrm>
        </p:grpSpPr>
        <p:sp>
          <p:nvSpPr>
            <p:cNvPr id="38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Freeform 6"/>
            <p:cNvSpPr/>
            <p:nvPr/>
          </p:nvSpPr>
          <p:spPr bwMode="auto">
            <a:xfrm>
              <a:off x="2837019" y="4407823"/>
              <a:ext cx="7968189" cy="1747277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3784218" y="4407823"/>
              <a:ext cx="6879400" cy="1510497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" name="Freeform 8"/>
            <p:cNvSpPr/>
            <p:nvPr/>
          </p:nvSpPr>
          <p:spPr bwMode="auto">
            <a:xfrm>
              <a:off x="3613333" y="4407823"/>
              <a:ext cx="7089344" cy="1600310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utoUpdateAnimBg="0"/>
      <p:bldP spid="6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3238" y="-11113"/>
            <a:ext cx="8629650" cy="755651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15803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388" name="Object 148"/>
          <p:cNvGraphicFramePr>
            <a:graphicFrameLocks noChangeAspect="1"/>
          </p:cNvGraphicFramePr>
          <p:nvPr/>
        </p:nvGraphicFramePr>
        <p:xfrm>
          <a:off x="1646238" y="1946275"/>
          <a:ext cx="23114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11400" imgH="1511300" progId="Equation.3">
                  <p:embed/>
                </p:oleObj>
              </mc:Choice>
              <mc:Fallback>
                <p:oleObj name="Equation" r:id="rId2" imgW="2311400" imgH="1511300" progId="Equation.3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1946275"/>
                        <a:ext cx="23114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89" name="Object 149"/>
          <p:cNvGraphicFramePr>
            <a:graphicFrameLocks noChangeAspect="1"/>
          </p:cNvGraphicFramePr>
          <p:nvPr/>
        </p:nvGraphicFramePr>
        <p:xfrm>
          <a:off x="4595813" y="1963738"/>
          <a:ext cx="2592387" cy="142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006600" imgH="1104900" progId="Equation.3">
                  <p:embed/>
                </p:oleObj>
              </mc:Choice>
              <mc:Fallback>
                <p:oleObj name="公式" r:id="rId4" imgW="2006600" imgH="1104900" progId="Equation.3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5813" y="1963738"/>
                        <a:ext cx="2592387" cy="1427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593725" y="3620442"/>
            <a:ext cx="80021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解：</a:t>
            </a:r>
            <a:endParaRPr kumimoji="1" lang="zh-CN" altLang="en-US" sz="24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graphicFrame>
        <p:nvGraphicFramePr>
          <p:cNvPr id="36" name="Object 150"/>
          <p:cNvGraphicFramePr>
            <a:graphicFrameLocks noChangeAspect="1"/>
          </p:cNvGraphicFramePr>
          <p:nvPr/>
        </p:nvGraphicFramePr>
        <p:xfrm>
          <a:off x="1879600" y="4244975"/>
          <a:ext cx="2087563" cy="177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168400" imgH="1104900" progId="Equation.3">
                  <p:embed/>
                </p:oleObj>
              </mc:Choice>
              <mc:Fallback>
                <p:oleObj name="公式" r:id="rId6" imgW="1168400" imgH="1104900" progId="Equation.3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4244975"/>
                        <a:ext cx="2087563" cy="177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06" name="Group 7"/>
          <p:cNvGrpSpPr>
            <a:grpSpLocks/>
          </p:cNvGrpSpPr>
          <p:nvPr/>
        </p:nvGrpSpPr>
        <p:grpSpPr bwMode="auto">
          <a:xfrm>
            <a:off x="593725" y="935038"/>
            <a:ext cx="7518400" cy="1003300"/>
            <a:chOff x="528" y="1056"/>
            <a:chExt cx="4736" cy="632"/>
          </a:xfrm>
        </p:grpSpPr>
        <p:graphicFrame>
          <p:nvGraphicFramePr>
            <p:cNvPr id="10391" name="Object 151"/>
            <p:cNvGraphicFramePr>
              <a:graphicFrameLocks noChangeAspect="1"/>
            </p:cNvGraphicFramePr>
            <p:nvPr/>
          </p:nvGraphicFramePr>
          <p:xfrm>
            <a:off x="576" y="1104"/>
            <a:ext cx="4688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366000" imgH="927100" progId="Equation.3">
                    <p:embed/>
                  </p:oleObj>
                </mc:Choice>
                <mc:Fallback>
                  <p:oleObj name="Equation" r:id="rId8" imgW="7366000" imgH="927100" progId="Equation.3">
                    <p:embed/>
                    <p:pic>
                      <p:nvPicPr>
                        <p:cNvPr id="0" name="Picture 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104"/>
                          <a:ext cx="4688" cy="5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Text Box 9"/>
            <p:cNvSpPr txBox="1">
              <a:spLocks noChangeArrowheads="1"/>
            </p:cNvSpPr>
            <p:nvPr/>
          </p:nvSpPr>
          <p:spPr bwMode="auto">
            <a:xfrm>
              <a:off x="528" y="1056"/>
              <a:ext cx="482" cy="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2800" b="1" dirty="0">
                  <a:solidFill>
                    <a:schemeClr val="accent1"/>
                  </a:solidFill>
                  <a:latin typeface="+mn-ea"/>
                  <a:ea typeface="+mn-ea"/>
                </a:rPr>
                <a:t>例</a:t>
              </a:r>
              <a:r>
                <a:rPr kumimoji="1" lang="en-US" altLang="zh-CN" sz="2800" b="1" dirty="0">
                  <a:solidFill>
                    <a:schemeClr val="accent1"/>
                  </a:solidFill>
                  <a:latin typeface="+mn-ea"/>
                  <a:ea typeface="+mn-ea"/>
                </a:rPr>
                <a:t>4</a:t>
              </a:r>
              <a:endParaRPr kumimoji="1" lang="zh-CN" altLang="en-US" sz="2800" b="1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41" name="Object 152"/>
          <p:cNvGraphicFramePr>
            <a:graphicFrameLocks noChangeAspect="1"/>
          </p:cNvGraphicFramePr>
          <p:nvPr/>
        </p:nvGraphicFramePr>
        <p:xfrm>
          <a:off x="4057650" y="4300538"/>
          <a:ext cx="22733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273300" imgH="1625600" progId="Equation.3">
                  <p:embed/>
                </p:oleObj>
              </mc:Choice>
              <mc:Fallback>
                <p:oleObj name="公式" r:id="rId10" imgW="2273300" imgH="1625600" progId="Equation.3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0" y="4300538"/>
                        <a:ext cx="2273300" cy="162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53"/>
          <p:cNvGraphicFramePr>
            <a:graphicFrameLocks noChangeAspect="1"/>
          </p:cNvGraphicFramePr>
          <p:nvPr/>
        </p:nvGraphicFramePr>
        <p:xfrm>
          <a:off x="6343650" y="4605338"/>
          <a:ext cx="1727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727200" imgH="1041400" progId="Equation.3">
                  <p:embed/>
                </p:oleObj>
              </mc:Choice>
              <mc:Fallback>
                <p:oleObj name="公式" r:id="rId12" imgW="1727200" imgH="1041400" progId="Equation.3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3650" y="4605338"/>
                        <a:ext cx="17272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54"/>
          <p:cNvGraphicFramePr>
            <a:graphicFrameLocks noChangeAspect="1"/>
          </p:cNvGraphicFramePr>
          <p:nvPr/>
        </p:nvGraphicFramePr>
        <p:xfrm>
          <a:off x="2020888" y="6115050"/>
          <a:ext cx="51911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520474" imgH="317362" progId="Equation.3">
                  <p:embed/>
                </p:oleObj>
              </mc:Choice>
              <mc:Fallback>
                <p:oleObj name="公式" r:id="rId14" imgW="520474" imgH="317362" progId="Equation.3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888" y="6115050"/>
                        <a:ext cx="519112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55"/>
          <p:cNvGraphicFramePr>
            <a:graphicFrameLocks noChangeAspect="1"/>
          </p:cNvGraphicFramePr>
          <p:nvPr/>
        </p:nvGraphicFramePr>
        <p:xfrm>
          <a:off x="2730500" y="6134100"/>
          <a:ext cx="5826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83947" imgH="368140" progId="Equation.3">
                  <p:embed/>
                </p:oleObj>
              </mc:Choice>
              <mc:Fallback>
                <p:oleObj name="Equation" r:id="rId16" imgW="583947" imgH="368140" progId="Equation.3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6134100"/>
                        <a:ext cx="5826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56"/>
          <p:cNvGraphicFramePr>
            <a:graphicFrameLocks noChangeAspect="1"/>
          </p:cNvGraphicFramePr>
          <p:nvPr/>
        </p:nvGraphicFramePr>
        <p:xfrm>
          <a:off x="3462338" y="6116638"/>
          <a:ext cx="190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904174" imgH="406224" progId="Equation.3">
                  <p:embed/>
                </p:oleObj>
              </mc:Choice>
              <mc:Fallback>
                <p:oleObj name="公式" r:id="rId18" imgW="1904174" imgH="406224" progId="Equation.3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8" y="6116638"/>
                        <a:ext cx="1905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157"/>
          <p:cNvGraphicFramePr>
            <a:graphicFrameLocks noChangeAspect="1"/>
          </p:cNvGraphicFramePr>
          <p:nvPr/>
        </p:nvGraphicFramePr>
        <p:xfrm>
          <a:off x="1374775" y="4821238"/>
          <a:ext cx="49053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291973" imgH="342751" progId="Equation.3">
                  <p:embed/>
                </p:oleObj>
              </mc:Choice>
              <mc:Fallback>
                <p:oleObj name="公式" r:id="rId20" imgW="291973" imgH="342751" progId="Equation.3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4821238"/>
                        <a:ext cx="490538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302836"/>
              </p:ext>
            </p:extLst>
          </p:nvPr>
        </p:nvGraphicFramePr>
        <p:xfrm>
          <a:off x="1366803" y="3608616"/>
          <a:ext cx="161131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723586" imgH="253890" progId="">
                  <p:embed/>
                </p:oleObj>
              </mc:Choice>
              <mc:Fallback>
                <p:oleObj name="Equation" r:id="rId22" imgW="723586" imgH="253890" progId="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03" y="3608616"/>
                        <a:ext cx="1611313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577248"/>
              </p:ext>
            </p:extLst>
          </p:nvPr>
        </p:nvGraphicFramePr>
        <p:xfrm>
          <a:off x="3313113" y="3677972"/>
          <a:ext cx="1761571" cy="346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1904174" imgH="406224" progId="Equation.3">
                  <p:embed/>
                </p:oleObj>
              </mc:Choice>
              <mc:Fallback>
                <p:oleObj name="公式" r:id="rId24" imgW="1904174" imgH="406224" progId="Equation.3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3677972"/>
                        <a:ext cx="1761571" cy="3466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07" name="组合 25"/>
          <p:cNvGrpSpPr>
            <a:grpSpLocks/>
          </p:cNvGrpSpPr>
          <p:nvPr/>
        </p:nvGrpSpPr>
        <p:grpSpPr bwMode="auto">
          <a:xfrm>
            <a:off x="39688" y="44450"/>
            <a:ext cx="9093200" cy="823913"/>
            <a:chOff x="-7938" y="915988"/>
            <a:chExt cx="12193589" cy="2406923"/>
          </a:xfrm>
        </p:grpSpPr>
        <p:sp>
          <p:nvSpPr>
            <p:cNvPr id="27" name="Freeform 5"/>
            <p:cNvSpPr/>
            <p:nvPr/>
          </p:nvSpPr>
          <p:spPr bwMode="auto">
            <a:xfrm>
              <a:off x="4411387" y="915988"/>
              <a:ext cx="7774264" cy="1637079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Freeform 6"/>
            <p:cNvSpPr/>
            <p:nvPr/>
          </p:nvSpPr>
          <p:spPr bwMode="auto">
            <a:xfrm>
              <a:off x="519997" y="1801774"/>
              <a:ext cx="3891390" cy="1293893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Freeform 7"/>
            <p:cNvSpPr/>
            <p:nvPr/>
          </p:nvSpPr>
          <p:spPr bwMode="auto">
            <a:xfrm>
              <a:off x="2448661" y="1769309"/>
              <a:ext cx="2092579" cy="686367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Freeform 8"/>
            <p:cNvSpPr/>
            <p:nvPr/>
          </p:nvSpPr>
          <p:spPr bwMode="auto">
            <a:xfrm>
              <a:off x="4541241" y="1115407"/>
              <a:ext cx="7644410" cy="2207504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12" name="Freeform 9"/>
            <p:cNvSpPr>
              <a:spLocks/>
            </p:cNvSpPr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6350 h 1"/>
                <a:gd name="T1" fmla="*/ 0 h 1"/>
                <a:gd name="T2" fmla="*/ 6350 h 1"/>
                <a:gd name="T3" fmla="*/ 0 60000 65536"/>
                <a:gd name="T4" fmla="*/ 0 60000 65536"/>
                <a:gd name="T5" fmla="*/ 0 60000 65536"/>
                <a:gd name="T6" fmla="*/ 0 h 1"/>
                <a:gd name="T7" fmla="*/ 1 h 1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3" name="Freeform 10"/>
            <p:cNvSpPr>
              <a:spLocks/>
            </p:cNvSpPr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14288 h 2"/>
                <a:gd name="T2" fmla="*/ 52388 w 7"/>
                <a:gd name="T3" fmla="*/ 0 h 2"/>
                <a:gd name="T4" fmla="*/ 0 w 7"/>
                <a:gd name="T5" fmla="*/ 14288 h 2"/>
                <a:gd name="T6" fmla="*/ 0 60000 65536"/>
                <a:gd name="T7" fmla="*/ 0 60000 65536"/>
                <a:gd name="T8" fmla="*/ 0 60000 65536"/>
                <a:gd name="T9" fmla="*/ 0 w 7"/>
                <a:gd name="T10" fmla="*/ 0 h 2"/>
                <a:gd name="T11" fmla="*/ 7 w 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4" name="Freeform 11"/>
            <p:cNvSpPr>
              <a:spLocks/>
            </p:cNvSpPr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95250 h 15"/>
                <a:gd name="T2" fmla="*/ 271463 w 36"/>
                <a:gd name="T3" fmla="*/ 0 h 15"/>
                <a:gd name="T4" fmla="*/ 0 w 36"/>
                <a:gd name="T5" fmla="*/ 95250 h 15"/>
                <a:gd name="T6" fmla="*/ 0 60000 65536"/>
                <a:gd name="T7" fmla="*/ 0 60000 65536"/>
                <a:gd name="T8" fmla="*/ 0 60000 65536"/>
                <a:gd name="T9" fmla="*/ 0 w 36"/>
                <a:gd name="T10" fmla="*/ 0 h 15"/>
                <a:gd name="T11" fmla="*/ 36 w 36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12"/>
            <p:cNvSpPr/>
            <p:nvPr/>
          </p:nvSpPr>
          <p:spPr bwMode="auto">
            <a:xfrm>
              <a:off x="264544" y="2367563"/>
              <a:ext cx="2462985" cy="728104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Freeform 13"/>
            <p:cNvSpPr/>
            <p:nvPr/>
          </p:nvSpPr>
          <p:spPr bwMode="auto">
            <a:xfrm>
              <a:off x="-7938" y="2209884"/>
              <a:ext cx="3212312" cy="885783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" name="Freeform 14"/>
            <p:cNvSpPr/>
            <p:nvPr/>
          </p:nvSpPr>
          <p:spPr bwMode="auto">
            <a:xfrm>
              <a:off x="3204374" y="1342648"/>
              <a:ext cx="8981277" cy="1683455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" name="Freeform 15"/>
            <p:cNvSpPr/>
            <p:nvPr/>
          </p:nvSpPr>
          <p:spPr bwMode="auto">
            <a:xfrm>
              <a:off x="196424" y="2200608"/>
              <a:ext cx="3007950" cy="89505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Freeform 16"/>
            <p:cNvSpPr/>
            <p:nvPr/>
          </p:nvSpPr>
          <p:spPr bwMode="auto">
            <a:xfrm>
              <a:off x="89985" y="2107856"/>
              <a:ext cx="3431576" cy="987810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Freeform 17"/>
            <p:cNvSpPr/>
            <p:nvPr/>
          </p:nvSpPr>
          <p:spPr bwMode="auto">
            <a:xfrm>
              <a:off x="3521561" y="1314823"/>
              <a:ext cx="8664090" cy="1627804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3238" y="-11113"/>
            <a:ext cx="8629650" cy="755651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Object 74"/>
          <p:cNvGraphicFramePr>
            <a:graphicFrameLocks noChangeAspect="1"/>
          </p:cNvGraphicFramePr>
          <p:nvPr/>
        </p:nvGraphicFramePr>
        <p:xfrm>
          <a:off x="1063625" y="1047750"/>
          <a:ext cx="26384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59100" imgH="977900" progId="Equation.3">
                  <p:embed/>
                </p:oleObj>
              </mc:Choice>
              <mc:Fallback>
                <p:oleObj name="Equation" r:id="rId2" imgW="2959100" imgH="97790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1047750"/>
                        <a:ext cx="2638425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5"/>
          <p:cNvGraphicFramePr>
            <a:graphicFrameLocks noChangeAspect="1"/>
          </p:cNvGraphicFramePr>
          <p:nvPr/>
        </p:nvGraphicFramePr>
        <p:xfrm>
          <a:off x="4645025" y="1047750"/>
          <a:ext cx="23812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92400" imgH="977900" progId="Equation.3">
                  <p:embed/>
                </p:oleObj>
              </mc:Choice>
              <mc:Fallback>
                <p:oleObj name="Equation" r:id="rId4" imgW="2692400" imgH="97790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5025" y="1047750"/>
                        <a:ext cx="238125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6"/>
          <p:cNvGraphicFramePr>
            <a:graphicFrameLocks noChangeAspect="1"/>
          </p:cNvGraphicFramePr>
          <p:nvPr/>
        </p:nvGraphicFramePr>
        <p:xfrm>
          <a:off x="1368425" y="2266950"/>
          <a:ext cx="21986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73300" imgH="977900" progId="Equation.3">
                  <p:embed/>
                </p:oleObj>
              </mc:Choice>
              <mc:Fallback>
                <p:oleObj name="Equation" r:id="rId6" imgW="2273300" imgH="97790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2266950"/>
                        <a:ext cx="2198688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7"/>
          <p:cNvGraphicFramePr>
            <a:graphicFrameLocks noChangeAspect="1"/>
          </p:cNvGraphicFramePr>
          <p:nvPr/>
        </p:nvGraphicFramePr>
        <p:xfrm>
          <a:off x="758825" y="3333750"/>
          <a:ext cx="75199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7518400" imgH="1066800" progId="Equation.3">
                  <p:embed/>
                </p:oleObj>
              </mc:Choice>
              <mc:Fallback>
                <p:oleObj name="公式" r:id="rId8" imgW="7518400" imgH="106680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3333750"/>
                        <a:ext cx="7519988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8"/>
          <p:cNvGraphicFramePr>
            <a:graphicFrameLocks noChangeAspect="1"/>
          </p:cNvGraphicFramePr>
          <p:nvPr/>
        </p:nvGraphicFramePr>
        <p:xfrm>
          <a:off x="685800" y="4846638"/>
          <a:ext cx="4046538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003800" imgH="1536700" progId="Equation.3">
                  <p:embed/>
                </p:oleObj>
              </mc:Choice>
              <mc:Fallback>
                <p:oleObj name="Equation" r:id="rId10" imgW="5003800" imgH="153670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846638"/>
                        <a:ext cx="4046538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9"/>
          <p:cNvGraphicFramePr>
            <a:graphicFrameLocks noChangeAspect="1"/>
          </p:cNvGraphicFramePr>
          <p:nvPr/>
        </p:nvGraphicFramePr>
        <p:xfrm>
          <a:off x="4862513" y="4773613"/>
          <a:ext cx="31750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3175000" imgH="1625600" progId="Equation.3">
                  <p:embed/>
                </p:oleObj>
              </mc:Choice>
              <mc:Fallback>
                <p:oleObj name="公式" r:id="rId12" imgW="3175000" imgH="162560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2513" y="4773613"/>
                        <a:ext cx="3175000" cy="162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01" name="组合 28"/>
          <p:cNvGrpSpPr>
            <a:grpSpLocks/>
          </p:cNvGrpSpPr>
          <p:nvPr/>
        </p:nvGrpSpPr>
        <p:grpSpPr bwMode="auto">
          <a:xfrm flipH="1">
            <a:off x="6429375" y="-11113"/>
            <a:ext cx="2717800" cy="719138"/>
            <a:chOff x="2480600" y="4407823"/>
            <a:chExt cx="8358786" cy="1849336"/>
          </a:xfrm>
        </p:grpSpPr>
        <p:sp>
          <p:nvSpPr>
            <p:cNvPr id="30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Freeform 6"/>
            <p:cNvSpPr/>
            <p:nvPr/>
          </p:nvSpPr>
          <p:spPr bwMode="auto">
            <a:xfrm>
              <a:off x="2837019" y="4407823"/>
              <a:ext cx="7968189" cy="1747277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Freeform 7"/>
            <p:cNvSpPr/>
            <p:nvPr/>
          </p:nvSpPr>
          <p:spPr bwMode="auto">
            <a:xfrm>
              <a:off x="3784218" y="4407823"/>
              <a:ext cx="6879400" cy="1510497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Freeform 8"/>
            <p:cNvSpPr/>
            <p:nvPr/>
          </p:nvSpPr>
          <p:spPr bwMode="auto">
            <a:xfrm>
              <a:off x="3613333" y="4407823"/>
              <a:ext cx="7089344" cy="1600310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3238" y="-11113"/>
            <a:ext cx="8629650" cy="755651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13" name="Text Box 4"/>
          <p:cNvSpPr txBox="1">
            <a:spLocks noChangeArrowheads="1"/>
          </p:cNvSpPr>
          <p:nvPr/>
        </p:nvSpPr>
        <p:spPr bwMode="auto">
          <a:xfrm>
            <a:off x="254000" y="916388"/>
            <a:ext cx="100806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accent1"/>
                </a:solidFill>
              </a:rPr>
              <a:t>推论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graphicFrame>
        <p:nvGraphicFramePr>
          <p:cNvPr id="11305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153025"/>
              </p:ext>
            </p:extLst>
          </p:nvPr>
        </p:nvGraphicFramePr>
        <p:xfrm>
          <a:off x="1262063" y="958475"/>
          <a:ext cx="6838765" cy="110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19400" imgH="457200" progId="Equation.3">
                  <p:embed/>
                </p:oleObj>
              </mc:Choice>
              <mc:Fallback>
                <p:oleObj name="Equation" r:id="rId2" imgW="2819400" imgH="45720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958475"/>
                        <a:ext cx="6838765" cy="1108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63451" y="2311796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accent1"/>
                </a:solidFill>
              </a:rPr>
              <a:t>证：</a:t>
            </a:r>
          </a:p>
        </p:txBody>
      </p:sp>
      <p:graphicFrame>
        <p:nvGraphicFramePr>
          <p:cNvPr id="14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132167"/>
              </p:ext>
            </p:extLst>
          </p:nvPr>
        </p:nvGraphicFramePr>
        <p:xfrm>
          <a:off x="1262063" y="2334709"/>
          <a:ext cx="5978544" cy="2941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50880" imgH="1206360" progId="">
                  <p:embed/>
                </p:oleObj>
              </mc:Choice>
              <mc:Fallback>
                <p:oleObj name="Equation" r:id="rId4" imgW="2450880" imgH="1206360" progId="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2334709"/>
                        <a:ext cx="5978544" cy="29414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75750"/>
              </p:ext>
            </p:extLst>
          </p:nvPr>
        </p:nvGraphicFramePr>
        <p:xfrm>
          <a:off x="263451" y="5543990"/>
          <a:ext cx="6647010" cy="1114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78100" imgH="444500" progId="">
                  <p:embed/>
                </p:oleObj>
              </mc:Choice>
              <mc:Fallback>
                <p:oleObj name="Equation" r:id="rId6" imgW="2578100" imgH="444500" progId="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51" y="5543990"/>
                        <a:ext cx="6647010" cy="11144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15" name="组合 15"/>
          <p:cNvGrpSpPr>
            <a:grpSpLocks/>
          </p:cNvGrpSpPr>
          <p:nvPr/>
        </p:nvGrpSpPr>
        <p:grpSpPr bwMode="auto">
          <a:xfrm>
            <a:off x="39688" y="44450"/>
            <a:ext cx="9093200" cy="823913"/>
            <a:chOff x="-7938" y="915988"/>
            <a:chExt cx="12193589" cy="2406923"/>
          </a:xfrm>
        </p:grpSpPr>
        <p:sp>
          <p:nvSpPr>
            <p:cNvPr id="17" name="Freeform 5"/>
            <p:cNvSpPr/>
            <p:nvPr/>
          </p:nvSpPr>
          <p:spPr bwMode="auto">
            <a:xfrm>
              <a:off x="4411387" y="915988"/>
              <a:ext cx="7774264" cy="1637079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Freeform 6"/>
            <p:cNvSpPr/>
            <p:nvPr/>
          </p:nvSpPr>
          <p:spPr bwMode="auto">
            <a:xfrm>
              <a:off x="519997" y="1801774"/>
              <a:ext cx="3891390" cy="1293893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Freeform 7"/>
            <p:cNvSpPr/>
            <p:nvPr/>
          </p:nvSpPr>
          <p:spPr bwMode="auto">
            <a:xfrm>
              <a:off x="2448661" y="1769309"/>
              <a:ext cx="2092579" cy="686367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Freeform 8"/>
            <p:cNvSpPr/>
            <p:nvPr/>
          </p:nvSpPr>
          <p:spPr bwMode="auto">
            <a:xfrm>
              <a:off x="4541241" y="1115407"/>
              <a:ext cx="7644410" cy="2207504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20" name="Freeform 9"/>
            <p:cNvSpPr>
              <a:spLocks/>
            </p:cNvSpPr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6350 h 1"/>
                <a:gd name="T1" fmla="*/ 0 h 1"/>
                <a:gd name="T2" fmla="*/ 6350 h 1"/>
                <a:gd name="T3" fmla="*/ 0 60000 65536"/>
                <a:gd name="T4" fmla="*/ 0 60000 65536"/>
                <a:gd name="T5" fmla="*/ 0 60000 65536"/>
                <a:gd name="T6" fmla="*/ 0 h 1"/>
                <a:gd name="T7" fmla="*/ 1 h 1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1" name="Freeform 10"/>
            <p:cNvSpPr>
              <a:spLocks/>
            </p:cNvSpPr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14288 h 2"/>
                <a:gd name="T2" fmla="*/ 52388 w 7"/>
                <a:gd name="T3" fmla="*/ 0 h 2"/>
                <a:gd name="T4" fmla="*/ 0 w 7"/>
                <a:gd name="T5" fmla="*/ 14288 h 2"/>
                <a:gd name="T6" fmla="*/ 0 60000 65536"/>
                <a:gd name="T7" fmla="*/ 0 60000 65536"/>
                <a:gd name="T8" fmla="*/ 0 60000 65536"/>
                <a:gd name="T9" fmla="*/ 0 w 7"/>
                <a:gd name="T10" fmla="*/ 0 h 2"/>
                <a:gd name="T11" fmla="*/ 7 w 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2" name="Freeform 11"/>
            <p:cNvSpPr>
              <a:spLocks/>
            </p:cNvSpPr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95250 h 15"/>
                <a:gd name="T2" fmla="*/ 271463 w 36"/>
                <a:gd name="T3" fmla="*/ 0 h 15"/>
                <a:gd name="T4" fmla="*/ 0 w 36"/>
                <a:gd name="T5" fmla="*/ 95250 h 15"/>
                <a:gd name="T6" fmla="*/ 0 60000 65536"/>
                <a:gd name="T7" fmla="*/ 0 60000 65536"/>
                <a:gd name="T8" fmla="*/ 0 60000 65536"/>
                <a:gd name="T9" fmla="*/ 0 w 36"/>
                <a:gd name="T10" fmla="*/ 0 h 15"/>
                <a:gd name="T11" fmla="*/ 36 w 36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2"/>
            <p:cNvSpPr/>
            <p:nvPr/>
          </p:nvSpPr>
          <p:spPr bwMode="auto">
            <a:xfrm>
              <a:off x="264544" y="2367563"/>
              <a:ext cx="2462985" cy="728104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Freeform 13"/>
            <p:cNvSpPr/>
            <p:nvPr/>
          </p:nvSpPr>
          <p:spPr bwMode="auto">
            <a:xfrm>
              <a:off x="-7938" y="2209884"/>
              <a:ext cx="3212312" cy="885783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Freeform 14"/>
            <p:cNvSpPr/>
            <p:nvPr/>
          </p:nvSpPr>
          <p:spPr bwMode="auto">
            <a:xfrm>
              <a:off x="3204374" y="1342648"/>
              <a:ext cx="8981277" cy="1683455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Freeform 15"/>
            <p:cNvSpPr/>
            <p:nvPr/>
          </p:nvSpPr>
          <p:spPr bwMode="auto">
            <a:xfrm>
              <a:off x="196424" y="2200608"/>
              <a:ext cx="3007950" cy="89505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Freeform 16"/>
            <p:cNvSpPr/>
            <p:nvPr/>
          </p:nvSpPr>
          <p:spPr bwMode="auto">
            <a:xfrm>
              <a:off x="89985" y="2107856"/>
              <a:ext cx="3431576" cy="987810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Freeform 17"/>
            <p:cNvSpPr/>
            <p:nvPr/>
          </p:nvSpPr>
          <p:spPr bwMode="auto">
            <a:xfrm>
              <a:off x="3521561" y="1314823"/>
              <a:ext cx="8664090" cy="1627804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3238" y="-11113"/>
            <a:ext cx="8629650" cy="755651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3347" name="组合 10"/>
          <p:cNvGrpSpPr>
            <a:grpSpLocks/>
          </p:cNvGrpSpPr>
          <p:nvPr/>
        </p:nvGrpSpPr>
        <p:grpSpPr bwMode="auto">
          <a:xfrm flipH="1">
            <a:off x="6429375" y="-11113"/>
            <a:ext cx="2717800" cy="719138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019" y="4407823"/>
              <a:ext cx="7968189" cy="1747277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4218" y="4407823"/>
              <a:ext cx="6879400" cy="1510497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3333" y="4407823"/>
              <a:ext cx="7089344" cy="1600310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68288" y="941388"/>
            <a:ext cx="838200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kumimoji="1"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5</a:t>
            </a:r>
            <a:endParaRPr kumimoji="1" lang="zh-CN" altLang="en-US" sz="24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graphicFrame>
        <p:nvGraphicFramePr>
          <p:cNvPr id="1334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759620"/>
              </p:ext>
            </p:extLst>
          </p:nvPr>
        </p:nvGraphicFramePr>
        <p:xfrm>
          <a:off x="1106488" y="909489"/>
          <a:ext cx="5093586" cy="552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08200" imgH="228600" progId="">
                  <p:embed/>
                </p:oleObj>
              </mc:Choice>
              <mc:Fallback>
                <p:oleObj name="Equation" r:id="rId2" imgW="2108200" imgH="228600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488" y="909489"/>
                        <a:ext cx="5093586" cy="5522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268288" y="1708150"/>
            <a:ext cx="111760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证：</a:t>
            </a:r>
          </a:p>
        </p:txBody>
      </p:sp>
      <p:graphicFrame>
        <p:nvGraphicFramePr>
          <p:cNvPr id="14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128934"/>
              </p:ext>
            </p:extLst>
          </p:nvPr>
        </p:nvGraphicFramePr>
        <p:xfrm>
          <a:off x="1033463" y="1677988"/>
          <a:ext cx="7778750" cy="500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14520" imgH="2133360" progId="Equation.DSMT4">
                  <p:embed/>
                </p:oleObj>
              </mc:Choice>
              <mc:Fallback>
                <p:oleObj name="Equation" r:id="rId4" imgW="3314520" imgH="213336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1677988"/>
                        <a:ext cx="7778750" cy="5002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3238" y="-11113"/>
            <a:ext cx="8629650" cy="755651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39688" y="44450"/>
            <a:ext cx="9093200" cy="823913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387" y="915988"/>
              <a:ext cx="7774264" cy="1637079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19997" y="1801774"/>
              <a:ext cx="3891390" cy="1293893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8661" y="1769309"/>
              <a:ext cx="2092579" cy="686367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1241" y="1115407"/>
              <a:ext cx="7644410" cy="2207504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26" name="Freeform 9"/>
            <p:cNvSpPr>
              <a:spLocks/>
            </p:cNvSpPr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6350 h 1"/>
                <a:gd name="T1" fmla="*/ 0 h 1"/>
                <a:gd name="T2" fmla="*/ 6350 h 1"/>
                <a:gd name="T3" fmla="*/ 0 60000 65536"/>
                <a:gd name="T4" fmla="*/ 0 60000 65536"/>
                <a:gd name="T5" fmla="*/ 0 60000 65536"/>
                <a:gd name="T6" fmla="*/ 0 h 1"/>
                <a:gd name="T7" fmla="*/ 1 h 1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7" name="Freeform 10"/>
            <p:cNvSpPr>
              <a:spLocks/>
            </p:cNvSpPr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14288 h 2"/>
                <a:gd name="T2" fmla="*/ 52388 w 7"/>
                <a:gd name="T3" fmla="*/ 0 h 2"/>
                <a:gd name="T4" fmla="*/ 0 w 7"/>
                <a:gd name="T5" fmla="*/ 14288 h 2"/>
                <a:gd name="T6" fmla="*/ 0 60000 65536"/>
                <a:gd name="T7" fmla="*/ 0 60000 65536"/>
                <a:gd name="T8" fmla="*/ 0 60000 65536"/>
                <a:gd name="T9" fmla="*/ 0 w 7"/>
                <a:gd name="T10" fmla="*/ 0 h 2"/>
                <a:gd name="T11" fmla="*/ 7 w 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8" name="Freeform 11"/>
            <p:cNvSpPr>
              <a:spLocks/>
            </p:cNvSpPr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95250 h 15"/>
                <a:gd name="T2" fmla="*/ 271463 w 36"/>
                <a:gd name="T3" fmla="*/ 0 h 15"/>
                <a:gd name="T4" fmla="*/ 0 w 36"/>
                <a:gd name="T5" fmla="*/ 95250 h 15"/>
                <a:gd name="T6" fmla="*/ 0 60000 65536"/>
                <a:gd name="T7" fmla="*/ 0 60000 65536"/>
                <a:gd name="T8" fmla="*/ 0 60000 65536"/>
                <a:gd name="T9" fmla="*/ 0 w 36"/>
                <a:gd name="T10" fmla="*/ 0 h 15"/>
                <a:gd name="T11" fmla="*/ 36 w 36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4544" y="2367563"/>
              <a:ext cx="2462985" cy="728104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09884"/>
              <a:ext cx="3212312" cy="885783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4374" y="1342648"/>
              <a:ext cx="8981277" cy="1683455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424" y="2200608"/>
              <a:ext cx="3007950" cy="89505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89985" y="2107856"/>
              <a:ext cx="3431576" cy="987810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561" y="1314823"/>
              <a:ext cx="8664090" cy="1627804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231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712404"/>
              </p:ext>
            </p:extLst>
          </p:nvPr>
        </p:nvGraphicFramePr>
        <p:xfrm>
          <a:off x="1236663" y="904721"/>
          <a:ext cx="6227393" cy="928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41600" imgH="393700" progId="">
                  <p:embed/>
                </p:oleObj>
              </mc:Choice>
              <mc:Fallback>
                <p:oleObj name="Equation" r:id="rId2" imgW="2641600" imgH="393700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904721"/>
                        <a:ext cx="6227393" cy="9288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471205"/>
              </p:ext>
            </p:extLst>
          </p:nvPr>
        </p:nvGraphicFramePr>
        <p:xfrm>
          <a:off x="1236663" y="2080574"/>
          <a:ext cx="5876518" cy="3610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08200" imgH="1295400" progId="">
                  <p:embed/>
                </p:oleObj>
              </mc:Choice>
              <mc:Fallback>
                <p:oleObj name="Equation" r:id="rId4" imgW="2108200" imgH="1295400" progId="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2080574"/>
                        <a:ext cx="5876518" cy="36109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444500" y="1151732"/>
            <a:ext cx="914400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kumimoji="1"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6</a:t>
            </a:r>
            <a:endParaRPr kumimoji="1" lang="zh-CN" altLang="en-US" sz="24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444500" y="2397311"/>
            <a:ext cx="1116012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解：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236317" y="803339"/>
            <a:ext cx="2338387" cy="5222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latin typeface="+mn-ea"/>
                <a:ea typeface="+mn-ea"/>
              </a:rPr>
              <a:t>三、矩阵的秩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36317" y="1481900"/>
            <a:ext cx="8659813" cy="1570038"/>
            <a:chOff x="304799" y="1844675"/>
            <a:chExt cx="8660091" cy="1569660"/>
          </a:xfrm>
        </p:grpSpPr>
        <p:sp>
          <p:nvSpPr>
            <p:cNvPr id="4" name="Text Box 9"/>
            <p:cNvSpPr txBox="1">
              <a:spLocks noChangeArrowheads="1"/>
            </p:cNvSpPr>
            <p:nvPr/>
          </p:nvSpPr>
          <p:spPr bwMode="auto">
            <a:xfrm>
              <a:off x="304799" y="1844675"/>
              <a:ext cx="8660091" cy="15696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dirty="0">
                  <a:latin typeface="+mn-ea"/>
                  <a:ea typeface="+mn-ea"/>
                </a:rPr>
                <a:t>    </a:t>
              </a:r>
              <a:r>
                <a:rPr lang="zh-CN" altLang="en-US" sz="2400" b="1" dirty="0">
                  <a:solidFill>
                    <a:schemeClr val="accent1"/>
                  </a:solidFill>
                  <a:latin typeface="+mn-ea"/>
                  <a:ea typeface="+mn-ea"/>
                </a:rPr>
                <a:t>定义</a:t>
              </a:r>
              <a:r>
                <a: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rPr>
                <a:t>  </a:t>
              </a:r>
              <a:r>
                <a:rPr lang="en-US" altLang="zh-CN" sz="2400" b="1" dirty="0">
                  <a:latin typeface="+mn-ea"/>
                  <a:ea typeface="+mn-ea"/>
                </a:rPr>
                <a:t>    </a:t>
              </a:r>
              <a:r>
                <a:rPr lang="zh-CN" altLang="en-US" sz="2400" b="1" dirty="0">
                  <a:latin typeface="+mn-ea"/>
                  <a:ea typeface="+mn-ea"/>
                </a:rPr>
                <a:t>在            矩阵</a:t>
              </a:r>
              <a:r>
                <a:rPr lang="en-US" altLang="zh-CN" sz="2400" b="1" i="1" dirty="0">
                  <a:latin typeface="+mn-ea"/>
                  <a:ea typeface="+mn-ea"/>
                </a:rPr>
                <a:t>    </a:t>
              </a:r>
              <a:r>
                <a:rPr lang="zh-CN" altLang="en-US" sz="2400" b="1" dirty="0">
                  <a:latin typeface="+mn-ea"/>
                  <a:ea typeface="+mn-ea"/>
                </a:rPr>
                <a:t>中，位于任意取定的   行和   列</a:t>
              </a:r>
              <a:endParaRPr lang="en-US" altLang="zh-CN" sz="2400" b="1" dirty="0">
                <a:latin typeface="+mn-ea"/>
                <a:ea typeface="+mn-ea"/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>
                  <a:latin typeface="+mn-ea"/>
                  <a:ea typeface="+mn-ea"/>
                </a:rPr>
                <a:t>交叉点上的元素，按原来的相对位置组成的   阶行列式，称为</a:t>
              </a:r>
              <a:endParaRPr lang="en-US" altLang="zh-CN" sz="2400" b="1" dirty="0">
                <a:latin typeface="+mn-ea"/>
                <a:ea typeface="+mn-ea"/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>
                  <a:latin typeface="+mn-ea"/>
                  <a:ea typeface="+mn-ea"/>
                </a:rPr>
                <a:t> </a:t>
              </a:r>
              <a:r>
                <a:rPr lang="en-US" altLang="zh-CN" sz="2400" b="1" i="1" dirty="0">
                  <a:latin typeface="+mn-ea"/>
                  <a:ea typeface="+mn-ea"/>
                </a:rPr>
                <a:t>    </a:t>
              </a:r>
              <a:r>
                <a:rPr lang="zh-CN" altLang="en-US" sz="2400" b="1" dirty="0">
                  <a:latin typeface="+mn-ea"/>
                  <a:ea typeface="+mn-ea"/>
                </a:rPr>
                <a:t>的一个   </a:t>
              </a:r>
              <a:r>
                <a:rPr lang="zh-CN" altLang="en-US" sz="2400" b="1" dirty="0">
                  <a:solidFill>
                    <a:schemeClr val="accent1"/>
                  </a:solidFill>
                  <a:latin typeface="+mn-ea"/>
                  <a:ea typeface="+mn-ea"/>
                </a:rPr>
                <a:t>阶子式</a:t>
              </a:r>
              <a:r>
                <a:rPr lang="zh-CN" altLang="en-US" sz="2400" b="1" dirty="0">
                  <a:solidFill>
                    <a:schemeClr val="tx2"/>
                  </a:solidFill>
                  <a:latin typeface="+mn-ea"/>
                  <a:ea typeface="+mn-ea"/>
                </a:rPr>
                <a:t>。</a:t>
              </a:r>
              <a:endParaRPr lang="zh-CN" altLang="en-US" sz="2400" b="1" dirty="0">
                <a:latin typeface="+mn-ea"/>
                <a:ea typeface="+mn-ea"/>
              </a:endParaRPr>
            </a:p>
          </p:txBody>
        </p:sp>
        <p:graphicFrame>
          <p:nvGraphicFramePr>
            <p:cNvPr id="24746" name="Object 170"/>
            <p:cNvGraphicFramePr>
              <a:graphicFrameLocks noChangeAspect="1"/>
            </p:cNvGraphicFramePr>
            <p:nvPr/>
          </p:nvGraphicFramePr>
          <p:xfrm>
            <a:off x="2198017" y="1916113"/>
            <a:ext cx="1066800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380835" imgH="139639" progId="Equation.3">
                    <p:embed/>
                  </p:oleObj>
                </mc:Choice>
                <mc:Fallback>
                  <p:oleObj name="公式" r:id="rId2" imgW="380835" imgH="139639" progId="Equation.3">
                    <p:embed/>
                    <p:pic>
                      <p:nvPicPr>
                        <p:cNvPr id="0" name="Picture 1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8017" y="1916113"/>
                          <a:ext cx="1066800" cy="3905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747" name="Object 171"/>
            <p:cNvGraphicFramePr>
              <a:graphicFrameLocks noChangeAspect="1"/>
            </p:cNvGraphicFramePr>
            <p:nvPr/>
          </p:nvGraphicFramePr>
          <p:xfrm>
            <a:off x="3894578" y="1844675"/>
            <a:ext cx="366337" cy="3968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2280" imgH="164880" progId="">
                    <p:embed/>
                  </p:oleObj>
                </mc:Choice>
                <mc:Fallback>
                  <p:oleObj name="Equation" r:id="rId4" imgW="152280" imgH="164880" progId="">
                    <p:embed/>
                    <p:pic>
                      <p:nvPicPr>
                        <p:cNvPr id="0" name="Picture 1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4578" y="1844675"/>
                          <a:ext cx="366337" cy="3968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748" name="Object 172"/>
            <p:cNvGraphicFramePr>
              <a:graphicFrameLocks noChangeAspect="1"/>
            </p:cNvGraphicFramePr>
            <p:nvPr/>
          </p:nvGraphicFramePr>
          <p:xfrm>
            <a:off x="6999271" y="1912953"/>
            <a:ext cx="278222" cy="389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6720" imgH="177480" progId="">
                    <p:embed/>
                  </p:oleObj>
                </mc:Choice>
                <mc:Fallback>
                  <p:oleObj name="Equation" r:id="rId6" imgW="126720" imgH="177480" progId="">
                    <p:embed/>
                    <p:pic>
                      <p:nvPicPr>
                        <p:cNvPr id="0" name="Picture 1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99271" y="1912953"/>
                          <a:ext cx="278222" cy="3895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749" name="Object 173"/>
            <p:cNvGraphicFramePr>
              <a:graphicFrameLocks noChangeAspect="1"/>
            </p:cNvGraphicFramePr>
            <p:nvPr/>
          </p:nvGraphicFramePr>
          <p:xfrm>
            <a:off x="7877552" y="1914509"/>
            <a:ext cx="277812" cy="388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6725" imgH="177415" progId="">
                    <p:embed/>
                  </p:oleObj>
                </mc:Choice>
                <mc:Fallback>
                  <p:oleObj name="Equation" r:id="rId8" imgW="126725" imgH="177415" progId="">
                    <p:embed/>
                    <p:pic>
                      <p:nvPicPr>
                        <p:cNvPr id="0" name="Picture 1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77552" y="1914509"/>
                          <a:ext cx="277812" cy="3889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750" name="Object 174"/>
            <p:cNvGraphicFramePr>
              <a:graphicFrameLocks noChangeAspect="1"/>
            </p:cNvGraphicFramePr>
            <p:nvPr/>
          </p:nvGraphicFramePr>
          <p:xfrm>
            <a:off x="6152447" y="2423557"/>
            <a:ext cx="277812" cy="388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26725" imgH="177415" progId="">
                    <p:embed/>
                  </p:oleObj>
                </mc:Choice>
                <mc:Fallback>
                  <p:oleObj name="Equation" r:id="rId10" imgW="126725" imgH="177415" progId="">
                    <p:embed/>
                    <p:pic>
                      <p:nvPicPr>
                        <p:cNvPr id="0" name="Picture 1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2447" y="2423557"/>
                          <a:ext cx="277812" cy="3889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751" name="Object 175"/>
            <p:cNvGraphicFramePr>
              <a:graphicFrameLocks noChangeAspect="1"/>
            </p:cNvGraphicFramePr>
            <p:nvPr/>
          </p:nvGraphicFramePr>
          <p:xfrm>
            <a:off x="1787836" y="3025398"/>
            <a:ext cx="277812" cy="388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26725" imgH="177415" progId="">
                    <p:embed/>
                  </p:oleObj>
                </mc:Choice>
                <mc:Fallback>
                  <p:oleObj name="Equation" r:id="rId11" imgW="126725" imgH="177415" progId="">
                    <p:embed/>
                    <p:pic>
                      <p:nvPicPr>
                        <p:cNvPr id="0" name="Picture 1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7836" y="3025398"/>
                          <a:ext cx="277812" cy="3889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752" name="Object 176"/>
            <p:cNvGraphicFramePr>
              <a:graphicFrameLocks noChangeAspect="1"/>
            </p:cNvGraphicFramePr>
            <p:nvPr/>
          </p:nvGraphicFramePr>
          <p:xfrm>
            <a:off x="445499" y="2939755"/>
            <a:ext cx="366712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52268" imgH="164957" progId="">
                    <p:embed/>
                  </p:oleObj>
                </mc:Choice>
                <mc:Fallback>
                  <p:oleObj name="Equation" r:id="rId12" imgW="152268" imgH="164957" progId="">
                    <p:embed/>
                    <p:pic>
                      <p:nvPicPr>
                        <p:cNvPr id="0" name="Picture 1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499" y="2939755"/>
                          <a:ext cx="366712" cy="396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" name="Group 8"/>
          <p:cNvGrpSpPr>
            <a:grpSpLocks/>
          </p:cNvGrpSpPr>
          <p:nvPr/>
        </p:nvGrpSpPr>
        <p:grpSpPr bwMode="auto">
          <a:xfrm>
            <a:off x="679229" y="6108574"/>
            <a:ext cx="7918450" cy="457200"/>
            <a:chOff x="386" y="2227"/>
            <a:chExt cx="4800" cy="288"/>
          </a:xfrm>
        </p:grpSpPr>
        <p:sp>
          <p:nvSpPr>
            <p:cNvPr id="40" name="Text Box 9"/>
            <p:cNvSpPr txBox="1">
              <a:spLocks noChangeArrowheads="1"/>
            </p:cNvSpPr>
            <p:nvPr/>
          </p:nvSpPr>
          <p:spPr bwMode="auto">
            <a:xfrm>
              <a:off x="386" y="2227"/>
              <a:ext cx="480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i="1" dirty="0">
                  <a:latin typeface="+mn-ea"/>
                  <a:ea typeface="+mn-ea"/>
                </a:rPr>
                <a:t>A</a:t>
              </a:r>
              <a:r>
                <a:rPr lang="zh-CN" altLang="en-US" sz="2400" b="1" dirty="0">
                  <a:latin typeface="+mn-ea"/>
                  <a:ea typeface="+mn-ea"/>
                </a:rPr>
                <a:t>的最高阶子式的阶数为      ，共有           个，且全为零。</a:t>
              </a:r>
            </a:p>
          </p:txBody>
        </p:sp>
        <p:sp>
          <p:nvSpPr>
            <p:cNvPr id="41" name="Line 10"/>
            <p:cNvSpPr>
              <a:spLocks noChangeShapeType="1"/>
            </p:cNvSpPr>
            <p:nvPr/>
          </p:nvSpPr>
          <p:spPr bwMode="auto">
            <a:xfrm>
              <a:off x="2399" y="2455"/>
              <a:ext cx="288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sz="2400" b="1">
                <a:latin typeface="+mn-ea"/>
                <a:ea typeface="+mn-ea"/>
              </a:endParaRPr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>
              <a:off x="3239" y="2511"/>
              <a:ext cx="575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sz="2400" b="1">
                <a:latin typeface="+mn-ea"/>
                <a:ea typeface="+mn-ea"/>
              </a:endParaRPr>
            </a:p>
          </p:txBody>
        </p:sp>
      </p:grpSp>
      <p:graphicFrame>
        <p:nvGraphicFramePr>
          <p:cNvPr id="43" name="Object 1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604367"/>
              </p:ext>
            </p:extLst>
          </p:nvPr>
        </p:nvGraphicFramePr>
        <p:xfrm>
          <a:off x="4092354" y="6176837"/>
          <a:ext cx="22701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26725" imgH="177415" progId="Equation.3">
                  <p:embed/>
                </p:oleObj>
              </mc:Choice>
              <mc:Fallback>
                <p:oleObj name="公式" r:id="rId14" imgW="126725" imgH="177415" progId="Equation.3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354" y="6176837"/>
                        <a:ext cx="227012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258302"/>
              </p:ext>
            </p:extLst>
          </p:nvPr>
        </p:nvGraphicFramePr>
        <p:xfrm>
          <a:off x="5446491" y="6119687"/>
          <a:ext cx="8286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457200" imgH="241300" progId="Equation.3">
                  <p:embed/>
                </p:oleObj>
              </mc:Choice>
              <mc:Fallback>
                <p:oleObj name="公式" r:id="rId16" imgW="457200" imgH="241300" progId="Equation.3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6491" y="6119687"/>
                        <a:ext cx="82867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507779" y="3640012"/>
            <a:ext cx="685800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7</a:t>
            </a:r>
            <a:endParaRPr lang="zh-CN" altLang="en-US" sz="24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9" name="Line 30"/>
          <p:cNvSpPr>
            <a:spLocks noChangeShapeType="1"/>
          </p:cNvSpPr>
          <p:nvPr/>
        </p:nvSpPr>
        <p:spPr bwMode="auto">
          <a:xfrm>
            <a:off x="3181129" y="3430462"/>
            <a:ext cx="2590800" cy="0"/>
          </a:xfrm>
          <a:prstGeom prst="line">
            <a:avLst/>
          </a:prstGeom>
          <a:noFill/>
          <a:ln w="28575">
            <a:solidFill>
              <a:srgbClr val="000099"/>
            </a:solidFill>
            <a:prstDash val="dash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" name="Line 31"/>
          <p:cNvSpPr>
            <a:spLocks noChangeShapeType="1"/>
          </p:cNvSpPr>
          <p:nvPr/>
        </p:nvSpPr>
        <p:spPr bwMode="auto">
          <a:xfrm>
            <a:off x="3104929" y="3963862"/>
            <a:ext cx="2590800" cy="0"/>
          </a:xfrm>
          <a:prstGeom prst="line">
            <a:avLst/>
          </a:prstGeom>
          <a:noFill/>
          <a:ln w="28575">
            <a:solidFill>
              <a:srgbClr val="000099"/>
            </a:solidFill>
            <a:prstDash val="dash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1" name="Line 32"/>
          <p:cNvSpPr>
            <a:spLocks noChangeShapeType="1"/>
          </p:cNvSpPr>
          <p:nvPr/>
        </p:nvSpPr>
        <p:spPr bwMode="auto">
          <a:xfrm>
            <a:off x="4546379" y="3106612"/>
            <a:ext cx="0" cy="1447800"/>
          </a:xfrm>
          <a:prstGeom prst="line">
            <a:avLst/>
          </a:prstGeom>
          <a:noFill/>
          <a:ln w="28575">
            <a:solidFill>
              <a:srgbClr val="000099"/>
            </a:solidFill>
            <a:prstDash val="dash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" name="Line 33"/>
          <p:cNvSpPr>
            <a:spLocks noChangeShapeType="1"/>
          </p:cNvSpPr>
          <p:nvPr/>
        </p:nvSpPr>
        <p:spPr bwMode="auto">
          <a:xfrm>
            <a:off x="5003579" y="3106612"/>
            <a:ext cx="0" cy="1447800"/>
          </a:xfrm>
          <a:prstGeom prst="line">
            <a:avLst/>
          </a:prstGeom>
          <a:noFill/>
          <a:ln w="28575">
            <a:solidFill>
              <a:srgbClr val="000099"/>
            </a:solidFill>
            <a:prstDash val="dash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3" name="Object 1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813076"/>
              </p:ext>
            </p:extLst>
          </p:nvPr>
        </p:nvGraphicFramePr>
        <p:xfrm>
          <a:off x="2574704" y="3208212"/>
          <a:ext cx="2730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730500" imgH="1511300" progId="Equation.3">
                  <p:embed/>
                </p:oleObj>
              </mc:Choice>
              <mc:Fallback>
                <p:oleObj name="Equation" r:id="rId18" imgW="2730500" imgH="1511300" progId="Equation.3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704" y="3208212"/>
                        <a:ext cx="27305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" name="Group 24"/>
          <p:cNvGrpSpPr>
            <a:grpSpLocks/>
          </p:cNvGrpSpPr>
          <p:nvPr/>
        </p:nvGrpSpPr>
        <p:grpSpPr bwMode="auto">
          <a:xfrm>
            <a:off x="747491" y="4790949"/>
            <a:ext cx="7850188" cy="457200"/>
            <a:chOff x="432" y="3408"/>
            <a:chExt cx="4800" cy="288"/>
          </a:xfrm>
        </p:grpSpPr>
        <p:sp>
          <p:nvSpPr>
            <p:cNvPr id="66" name="Text Box 25"/>
            <p:cNvSpPr txBox="1">
              <a:spLocks noChangeArrowheads="1"/>
            </p:cNvSpPr>
            <p:nvPr/>
          </p:nvSpPr>
          <p:spPr bwMode="auto">
            <a:xfrm>
              <a:off x="432" y="3408"/>
              <a:ext cx="480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i="1" dirty="0">
                  <a:latin typeface="+mn-ea"/>
                  <a:ea typeface="+mn-ea"/>
                </a:rPr>
                <a:t>A</a:t>
              </a:r>
              <a:r>
                <a:rPr lang="zh-CN" altLang="en-US" sz="2400" b="1" dirty="0">
                  <a:latin typeface="+mn-ea"/>
                  <a:ea typeface="+mn-ea"/>
                </a:rPr>
                <a:t>的最低阶子式的阶数为      ，共有           个最低阶子式。</a:t>
              </a:r>
            </a:p>
          </p:txBody>
        </p:sp>
        <p:sp>
          <p:nvSpPr>
            <p:cNvPr id="67" name="Line 26"/>
            <p:cNvSpPr>
              <a:spLocks noChangeShapeType="1"/>
            </p:cNvSpPr>
            <p:nvPr/>
          </p:nvSpPr>
          <p:spPr bwMode="auto">
            <a:xfrm>
              <a:off x="2592" y="3648"/>
              <a:ext cx="288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68" name="Line 27"/>
            <p:cNvSpPr>
              <a:spLocks noChangeShapeType="1"/>
            </p:cNvSpPr>
            <p:nvPr/>
          </p:nvSpPr>
          <p:spPr bwMode="auto">
            <a:xfrm>
              <a:off x="3408" y="3648"/>
              <a:ext cx="576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b="1">
                <a:latin typeface="+mn-ea"/>
                <a:ea typeface="+mn-ea"/>
              </a:endParaRPr>
            </a:p>
          </p:txBody>
        </p:sp>
      </p:grpSp>
      <p:graphicFrame>
        <p:nvGraphicFramePr>
          <p:cNvPr id="69" name="Object 1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692624"/>
              </p:ext>
            </p:extLst>
          </p:nvPr>
        </p:nvGraphicFramePr>
        <p:xfrm>
          <a:off x="4365404" y="4790949"/>
          <a:ext cx="2032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114151" imgH="164885" progId="Equation.3">
                  <p:embed/>
                </p:oleObj>
              </mc:Choice>
              <mc:Fallback>
                <p:oleObj name="公式" r:id="rId20" imgW="114151" imgH="164885" progId="Equation.3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404" y="4790949"/>
                        <a:ext cx="203200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1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101239"/>
              </p:ext>
            </p:extLst>
          </p:nvPr>
        </p:nvGraphicFramePr>
        <p:xfrm>
          <a:off x="5584604" y="4790949"/>
          <a:ext cx="107156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621760" imgH="177646" progId="Equation.3">
                  <p:embed/>
                </p:oleObj>
              </mc:Choice>
              <mc:Fallback>
                <p:oleObj name="公式" r:id="rId22" imgW="621760" imgH="177646" progId="Equation.3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4604" y="4790949"/>
                        <a:ext cx="107156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747491" y="5510087"/>
            <a:ext cx="7850188" cy="458787"/>
            <a:chOff x="845270" y="5574384"/>
            <a:chExt cx="7850188" cy="458788"/>
          </a:xfrm>
        </p:grpSpPr>
        <p:sp>
          <p:nvSpPr>
            <p:cNvPr id="71" name="Text Box 25"/>
            <p:cNvSpPr txBox="1">
              <a:spLocks noChangeArrowheads="1"/>
            </p:cNvSpPr>
            <p:nvPr/>
          </p:nvSpPr>
          <p:spPr bwMode="auto">
            <a:xfrm>
              <a:off x="845270" y="5574384"/>
              <a:ext cx="7850188" cy="45720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i="1" dirty="0">
                  <a:latin typeface="+mn-ea"/>
                  <a:ea typeface="+mn-ea"/>
                </a:rPr>
                <a:t>A</a:t>
              </a:r>
              <a:r>
                <a:rPr lang="zh-CN" altLang="en-US" sz="2400" b="1" dirty="0">
                  <a:latin typeface="+mn-ea"/>
                  <a:ea typeface="+mn-ea"/>
                </a:rPr>
                <a:t>共有                 个</a:t>
              </a:r>
              <a:r>
                <a:rPr lang="en-US" altLang="zh-CN" sz="2400" b="1" dirty="0">
                  <a:latin typeface="+mn-ea"/>
                  <a:ea typeface="+mn-ea"/>
                </a:rPr>
                <a:t>2</a:t>
              </a:r>
              <a:r>
                <a:rPr lang="zh-CN" altLang="en-US" sz="2400" b="1" dirty="0">
                  <a:latin typeface="+mn-ea"/>
                  <a:ea typeface="+mn-ea"/>
                </a:rPr>
                <a:t>阶子式。</a:t>
              </a:r>
            </a:p>
          </p:txBody>
        </p:sp>
        <p:graphicFrame>
          <p:nvGraphicFramePr>
            <p:cNvPr id="24758" name="Object 182"/>
            <p:cNvGraphicFramePr>
              <a:graphicFrameLocks noChangeAspect="1"/>
            </p:cNvGraphicFramePr>
            <p:nvPr/>
          </p:nvGraphicFramePr>
          <p:xfrm>
            <a:off x="1813424" y="5574384"/>
            <a:ext cx="1524000" cy="458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837836" imgH="253890" progId="Equation.3">
                    <p:embed/>
                  </p:oleObj>
                </mc:Choice>
                <mc:Fallback>
                  <p:oleObj name="公式" r:id="rId24" imgW="837836" imgH="253890" progId="Equation.3">
                    <p:embed/>
                    <p:pic>
                      <p:nvPicPr>
                        <p:cNvPr id="0" name="Picture 1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3424" y="5574384"/>
                          <a:ext cx="1524000" cy="4587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" name="Freeform 8"/>
          <p:cNvSpPr/>
          <p:nvPr/>
        </p:nvSpPr>
        <p:spPr bwMode="auto">
          <a:xfrm flipH="1" flipV="1">
            <a:off x="503238" y="-11113"/>
            <a:ext cx="8629650" cy="755651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4774" name="组合 49"/>
          <p:cNvGrpSpPr>
            <a:grpSpLocks/>
          </p:cNvGrpSpPr>
          <p:nvPr/>
        </p:nvGrpSpPr>
        <p:grpSpPr bwMode="auto">
          <a:xfrm flipH="1">
            <a:off x="6429375" y="-11113"/>
            <a:ext cx="2717800" cy="719138"/>
            <a:chOff x="2480600" y="4407823"/>
            <a:chExt cx="8358786" cy="1849336"/>
          </a:xfrm>
        </p:grpSpPr>
        <p:sp>
          <p:nvSpPr>
            <p:cNvPr id="5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Freeform 6"/>
            <p:cNvSpPr/>
            <p:nvPr/>
          </p:nvSpPr>
          <p:spPr bwMode="auto">
            <a:xfrm>
              <a:off x="2837019" y="4407823"/>
              <a:ext cx="7968189" cy="1747277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Freeform 7"/>
            <p:cNvSpPr/>
            <p:nvPr/>
          </p:nvSpPr>
          <p:spPr bwMode="auto">
            <a:xfrm>
              <a:off x="3784218" y="4407823"/>
              <a:ext cx="6879400" cy="1510497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Freeform 8"/>
            <p:cNvSpPr/>
            <p:nvPr/>
          </p:nvSpPr>
          <p:spPr bwMode="auto">
            <a:xfrm>
              <a:off x="3613333" y="4407823"/>
              <a:ext cx="7089344" cy="1600310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5" grpId="0"/>
      <p:bldP spid="59" grpId="0" animBg="1"/>
      <p:bldP spid="60" grpId="0" animBg="1"/>
      <p:bldP spid="61" grpId="0" animBg="1"/>
      <p:bldP spid="6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3238" y="-11113"/>
            <a:ext cx="8629650" cy="755651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7110" name="组合 18"/>
          <p:cNvGrpSpPr>
            <a:grpSpLocks/>
          </p:cNvGrpSpPr>
          <p:nvPr/>
        </p:nvGrpSpPr>
        <p:grpSpPr bwMode="auto">
          <a:xfrm>
            <a:off x="39688" y="44450"/>
            <a:ext cx="9093200" cy="823913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387" y="915988"/>
              <a:ext cx="7774264" cy="1637079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19997" y="1801774"/>
              <a:ext cx="3891390" cy="1293893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8661" y="1769309"/>
              <a:ext cx="2092579" cy="686367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1241" y="1115407"/>
              <a:ext cx="7644410" cy="2207504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20" name="Freeform 9"/>
            <p:cNvSpPr>
              <a:spLocks/>
            </p:cNvSpPr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6350 h 1"/>
                <a:gd name="T1" fmla="*/ 0 h 1"/>
                <a:gd name="T2" fmla="*/ 6350 h 1"/>
                <a:gd name="T3" fmla="*/ 0 60000 65536"/>
                <a:gd name="T4" fmla="*/ 0 60000 65536"/>
                <a:gd name="T5" fmla="*/ 0 60000 65536"/>
                <a:gd name="T6" fmla="*/ 0 h 1"/>
                <a:gd name="T7" fmla="*/ 1 h 1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1" name="Freeform 10"/>
            <p:cNvSpPr>
              <a:spLocks/>
            </p:cNvSpPr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14288 h 2"/>
                <a:gd name="T2" fmla="*/ 52388 w 7"/>
                <a:gd name="T3" fmla="*/ 0 h 2"/>
                <a:gd name="T4" fmla="*/ 0 w 7"/>
                <a:gd name="T5" fmla="*/ 14288 h 2"/>
                <a:gd name="T6" fmla="*/ 0 60000 65536"/>
                <a:gd name="T7" fmla="*/ 0 60000 65536"/>
                <a:gd name="T8" fmla="*/ 0 60000 65536"/>
                <a:gd name="T9" fmla="*/ 0 w 7"/>
                <a:gd name="T10" fmla="*/ 0 h 2"/>
                <a:gd name="T11" fmla="*/ 7 w 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2" name="Freeform 11"/>
            <p:cNvSpPr>
              <a:spLocks/>
            </p:cNvSpPr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95250 h 15"/>
                <a:gd name="T2" fmla="*/ 271463 w 36"/>
                <a:gd name="T3" fmla="*/ 0 h 15"/>
                <a:gd name="T4" fmla="*/ 0 w 36"/>
                <a:gd name="T5" fmla="*/ 95250 h 15"/>
                <a:gd name="T6" fmla="*/ 0 60000 65536"/>
                <a:gd name="T7" fmla="*/ 0 60000 65536"/>
                <a:gd name="T8" fmla="*/ 0 60000 65536"/>
                <a:gd name="T9" fmla="*/ 0 w 36"/>
                <a:gd name="T10" fmla="*/ 0 h 15"/>
                <a:gd name="T11" fmla="*/ 36 w 36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4544" y="2367563"/>
              <a:ext cx="2462985" cy="728104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09884"/>
              <a:ext cx="3212312" cy="885783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4374" y="1342648"/>
              <a:ext cx="8981277" cy="1683455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424" y="2200608"/>
              <a:ext cx="3007950" cy="89505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89985" y="2107856"/>
              <a:ext cx="3431576" cy="987810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561" y="1314823"/>
              <a:ext cx="8664090" cy="1627804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7111" name="文本框 4"/>
          <p:cNvSpPr txBox="1">
            <a:spLocks noChangeArrowheads="1"/>
          </p:cNvSpPr>
          <p:nvPr/>
        </p:nvSpPr>
        <p:spPr bwMode="auto">
          <a:xfrm>
            <a:off x="1162050" y="1420813"/>
            <a:ext cx="5614988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        2.2   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行列式的应用</a:t>
            </a:r>
            <a:endParaRPr lang="zh-CN" altLang="en-US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51113" y="3211513"/>
            <a:ext cx="2338387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n-ea"/>
                <a:ea typeface="+mn-ea"/>
              </a:rPr>
              <a:t>二、伴随矩阵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65400" y="3825875"/>
            <a:ext cx="2338388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n-ea"/>
                <a:ea typeface="+mn-ea"/>
              </a:rPr>
              <a:t>三、矩阵的秩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65400" y="4457700"/>
            <a:ext cx="2697163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n-ea"/>
                <a:ea typeface="+mn-ea"/>
              </a:rPr>
              <a:t>四、克拉默法则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51113" y="2595563"/>
            <a:ext cx="305752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n-ea"/>
                <a:ea typeface="+mn-ea"/>
              </a:rPr>
              <a:t>一、方阵的行列式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3238" y="-11113"/>
            <a:ext cx="8629650" cy="755651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66713" y="1198563"/>
            <a:ext cx="8458200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 dirty="0">
                <a:latin typeface="+mn-ea"/>
                <a:ea typeface="+mn-ea"/>
              </a:rPr>
              <a:t>  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定义</a:t>
            </a:r>
            <a:r>
              <a:rPr lang="en-US" altLang="zh-CN" sz="2400" b="1" dirty="0">
                <a:latin typeface="+mn-ea"/>
                <a:ea typeface="+mn-ea"/>
              </a:rPr>
              <a:t>   </a:t>
            </a:r>
            <a:r>
              <a:rPr lang="zh-CN" altLang="en-US" sz="2400" b="1" dirty="0">
                <a:latin typeface="+mn-ea"/>
                <a:ea typeface="+mn-ea"/>
              </a:rPr>
              <a:t>设矩阵    不等于零的子式的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最高阶数为   </a:t>
            </a:r>
            <a:r>
              <a:rPr lang="zh-CN" altLang="en-US" sz="2400" b="1" dirty="0">
                <a:latin typeface="+mn-ea"/>
                <a:ea typeface="+mn-ea"/>
              </a:rPr>
              <a:t>，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latin typeface="+mn-ea"/>
                <a:ea typeface="+mn-ea"/>
              </a:rPr>
              <a:t>           即：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存在   </a:t>
            </a:r>
            <a:r>
              <a:rPr lang="zh-CN" altLang="en-US" sz="2400" b="1" dirty="0">
                <a:latin typeface="+mn-ea"/>
                <a:ea typeface="+mn-ea"/>
              </a:rPr>
              <a:t> 阶子式不为零，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任何    </a:t>
            </a:r>
            <a:r>
              <a:rPr lang="zh-CN" altLang="en-US" sz="2400" b="1" dirty="0">
                <a:latin typeface="+mn-ea"/>
                <a:ea typeface="+mn-ea"/>
              </a:rPr>
              <a:t>   阶子式都为零，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latin typeface="+mn-ea"/>
                <a:ea typeface="+mn-ea"/>
              </a:rPr>
              <a:t>           则：数   称为矩阵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   </a:t>
            </a:r>
            <a:r>
              <a:rPr lang="zh-CN" altLang="en-US" sz="2400" b="1" dirty="0">
                <a:latin typeface="+mn-ea"/>
                <a:ea typeface="+mn-ea"/>
              </a:rPr>
              <a:t> 的秩，记作         </a:t>
            </a:r>
            <a:r>
              <a:rPr lang="en-US" altLang="zh-CN" sz="2400" b="1" dirty="0">
                <a:latin typeface="+mn-ea"/>
                <a:ea typeface="+mn-ea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或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秩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       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</a:p>
        </p:txBody>
      </p:sp>
      <p:graphicFrame>
        <p:nvGraphicFramePr>
          <p:cNvPr id="15476" name="Object 116"/>
          <p:cNvGraphicFramePr>
            <a:graphicFrameLocks noChangeAspect="1"/>
          </p:cNvGraphicFramePr>
          <p:nvPr/>
        </p:nvGraphicFramePr>
        <p:xfrm>
          <a:off x="2395538" y="1198563"/>
          <a:ext cx="36671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68" imgH="164957" progId="">
                  <p:embed/>
                </p:oleObj>
              </mc:Choice>
              <mc:Fallback>
                <p:oleObj name="Equation" r:id="rId2" imgW="152268" imgH="164957" progId="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8" y="1198563"/>
                        <a:ext cx="366712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77" name="Object 117"/>
          <p:cNvGraphicFramePr>
            <a:graphicFrameLocks noChangeAspect="1"/>
          </p:cNvGraphicFramePr>
          <p:nvPr/>
        </p:nvGraphicFramePr>
        <p:xfrm>
          <a:off x="6704013" y="1277938"/>
          <a:ext cx="31908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20" imgH="126720" progId="">
                  <p:embed/>
                </p:oleObj>
              </mc:Choice>
              <mc:Fallback>
                <p:oleObj name="Equation" r:id="rId4" imgW="114120" imgH="126720" progId="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4013" y="1277938"/>
                        <a:ext cx="319087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78" name="Object 118"/>
          <p:cNvGraphicFramePr>
            <a:graphicFrameLocks noChangeAspect="1"/>
          </p:cNvGraphicFramePr>
          <p:nvPr/>
        </p:nvGraphicFramePr>
        <p:xfrm>
          <a:off x="2698750" y="1804988"/>
          <a:ext cx="31908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102" imgH="126780" progId="">
                  <p:embed/>
                </p:oleObj>
              </mc:Choice>
              <mc:Fallback>
                <p:oleObj name="Equation" r:id="rId6" imgW="114102" imgH="126780" progId="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1804988"/>
                        <a:ext cx="319088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79" name="Object 119"/>
          <p:cNvGraphicFramePr>
            <a:graphicFrameLocks noChangeAspect="1"/>
          </p:cNvGraphicFramePr>
          <p:nvPr/>
        </p:nvGraphicFramePr>
        <p:xfrm>
          <a:off x="2378075" y="2344738"/>
          <a:ext cx="31908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102" imgH="126780" progId="">
                  <p:embed/>
                </p:oleObj>
              </mc:Choice>
              <mc:Fallback>
                <p:oleObj name="Equation" r:id="rId8" imgW="114102" imgH="126780" progId="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2344738"/>
                        <a:ext cx="319088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80" name="Object 120"/>
          <p:cNvGraphicFramePr>
            <a:graphicFrameLocks noChangeAspect="1"/>
          </p:cNvGraphicFramePr>
          <p:nvPr/>
        </p:nvGraphicFramePr>
        <p:xfrm>
          <a:off x="5721350" y="1751013"/>
          <a:ext cx="7080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53800" imgH="164880" progId="">
                  <p:embed/>
                </p:oleObj>
              </mc:Choice>
              <mc:Fallback>
                <p:oleObj name="Equation" r:id="rId9" imgW="253800" imgH="164880" progId="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1350" y="1751013"/>
                        <a:ext cx="708025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81" name="Object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357780"/>
              </p:ext>
            </p:extLst>
          </p:nvPr>
        </p:nvGraphicFramePr>
        <p:xfrm>
          <a:off x="5784056" y="2306084"/>
          <a:ext cx="8032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93480" imgH="253800" progId="">
                  <p:embed/>
                </p:oleObj>
              </mc:Choice>
              <mc:Fallback>
                <p:oleObj name="Equation" r:id="rId11" imgW="393480" imgH="253800" progId="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056" y="2306084"/>
                        <a:ext cx="803275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82" name="Object 122"/>
          <p:cNvGraphicFramePr>
            <a:graphicFrameLocks noChangeAspect="1"/>
          </p:cNvGraphicFramePr>
          <p:nvPr/>
        </p:nvGraphicFramePr>
        <p:xfrm>
          <a:off x="3857625" y="2303463"/>
          <a:ext cx="3667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2268" imgH="164957" progId="">
                  <p:embed/>
                </p:oleObj>
              </mc:Choice>
              <mc:Fallback>
                <p:oleObj name="Equation" r:id="rId13" imgW="152268" imgH="164957" progId="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2303463"/>
                        <a:ext cx="366713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83" name="Object 1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773054"/>
              </p:ext>
            </p:extLst>
          </p:nvPr>
        </p:nvGraphicFramePr>
        <p:xfrm>
          <a:off x="8024878" y="2303463"/>
          <a:ext cx="532827" cy="506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400" imgH="253800" progId="">
                  <p:embed/>
                </p:oleObj>
              </mc:Choice>
              <mc:Fallback>
                <p:oleObj name="Equation" r:id="rId14" imgW="266400" imgH="253800" progId="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4878" y="2303463"/>
                        <a:ext cx="532827" cy="5065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39688" y="44450"/>
            <a:ext cx="9093200" cy="823913"/>
            <a:chOff x="-7938" y="915988"/>
            <a:chExt cx="12193589" cy="2406923"/>
          </a:xfrm>
        </p:grpSpPr>
        <p:sp>
          <p:nvSpPr>
            <p:cNvPr id="25" name="Freeform 5"/>
            <p:cNvSpPr/>
            <p:nvPr/>
          </p:nvSpPr>
          <p:spPr bwMode="auto">
            <a:xfrm>
              <a:off x="4411387" y="915988"/>
              <a:ext cx="7774264" cy="1637079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Freeform 6"/>
            <p:cNvSpPr/>
            <p:nvPr/>
          </p:nvSpPr>
          <p:spPr bwMode="auto">
            <a:xfrm>
              <a:off x="519997" y="1801774"/>
              <a:ext cx="3891390" cy="1293893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Freeform 7"/>
            <p:cNvSpPr/>
            <p:nvPr/>
          </p:nvSpPr>
          <p:spPr bwMode="auto">
            <a:xfrm>
              <a:off x="2448661" y="1769309"/>
              <a:ext cx="2092579" cy="686367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Freeform 8"/>
            <p:cNvSpPr/>
            <p:nvPr/>
          </p:nvSpPr>
          <p:spPr bwMode="auto">
            <a:xfrm>
              <a:off x="4541241" y="1115407"/>
              <a:ext cx="7644410" cy="2207504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95" name="Freeform 9"/>
            <p:cNvSpPr>
              <a:spLocks/>
            </p:cNvSpPr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6350 h 1"/>
                <a:gd name="T1" fmla="*/ 0 h 1"/>
                <a:gd name="T2" fmla="*/ 6350 h 1"/>
                <a:gd name="T3" fmla="*/ 0 60000 65536"/>
                <a:gd name="T4" fmla="*/ 0 60000 65536"/>
                <a:gd name="T5" fmla="*/ 0 60000 65536"/>
                <a:gd name="T6" fmla="*/ 0 h 1"/>
                <a:gd name="T7" fmla="*/ 1 h 1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96" name="Freeform 10"/>
            <p:cNvSpPr>
              <a:spLocks/>
            </p:cNvSpPr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14288 h 2"/>
                <a:gd name="T2" fmla="*/ 52388 w 7"/>
                <a:gd name="T3" fmla="*/ 0 h 2"/>
                <a:gd name="T4" fmla="*/ 0 w 7"/>
                <a:gd name="T5" fmla="*/ 14288 h 2"/>
                <a:gd name="T6" fmla="*/ 0 60000 65536"/>
                <a:gd name="T7" fmla="*/ 0 60000 65536"/>
                <a:gd name="T8" fmla="*/ 0 60000 65536"/>
                <a:gd name="T9" fmla="*/ 0 w 7"/>
                <a:gd name="T10" fmla="*/ 0 h 2"/>
                <a:gd name="T11" fmla="*/ 7 w 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97" name="Freeform 11"/>
            <p:cNvSpPr>
              <a:spLocks/>
            </p:cNvSpPr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95250 h 15"/>
                <a:gd name="T2" fmla="*/ 271463 w 36"/>
                <a:gd name="T3" fmla="*/ 0 h 15"/>
                <a:gd name="T4" fmla="*/ 0 w 36"/>
                <a:gd name="T5" fmla="*/ 95250 h 15"/>
                <a:gd name="T6" fmla="*/ 0 60000 65536"/>
                <a:gd name="T7" fmla="*/ 0 60000 65536"/>
                <a:gd name="T8" fmla="*/ 0 60000 65536"/>
                <a:gd name="T9" fmla="*/ 0 w 36"/>
                <a:gd name="T10" fmla="*/ 0 h 15"/>
                <a:gd name="T11" fmla="*/ 36 w 36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12"/>
            <p:cNvSpPr/>
            <p:nvPr/>
          </p:nvSpPr>
          <p:spPr bwMode="auto">
            <a:xfrm>
              <a:off x="264544" y="2367563"/>
              <a:ext cx="2462985" cy="728104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Freeform 13"/>
            <p:cNvSpPr/>
            <p:nvPr/>
          </p:nvSpPr>
          <p:spPr bwMode="auto">
            <a:xfrm>
              <a:off x="-7938" y="2209884"/>
              <a:ext cx="3212312" cy="885783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Freeform 14"/>
            <p:cNvSpPr/>
            <p:nvPr/>
          </p:nvSpPr>
          <p:spPr bwMode="auto">
            <a:xfrm>
              <a:off x="3204374" y="1342648"/>
              <a:ext cx="8981277" cy="1683455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Freeform 15"/>
            <p:cNvSpPr/>
            <p:nvPr/>
          </p:nvSpPr>
          <p:spPr bwMode="auto">
            <a:xfrm>
              <a:off x="196424" y="2200608"/>
              <a:ext cx="3007950" cy="89505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Freeform 16"/>
            <p:cNvSpPr/>
            <p:nvPr/>
          </p:nvSpPr>
          <p:spPr bwMode="auto">
            <a:xfrm>
              <a:off x="89985" y="2107856"/>
              <a:ext cx="3431576" cy="987810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Freeform 17"/>
            <p:cNvSpPr/>
            <p:nvPr/>
          </p:nvSpPr>
          <p:spPr bwMode="auto">
            <a:xfrm>
              <a:off x="3521561" y="1314823"/>
              <a:ext cx="8664090" cy="1627804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3238" y="-11113"/>
            <a:ext cx="8629650" cy="755651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7482" name="Object 74"/>
          <p:cNvGraphicFramePr>
            <a:graphicFrameLocks noChangeAspect="1"/>
          </p:cNvGraphicFramePr>
          <p:nvPr/>
        </p:nvGraphicFramePr>
        <p:xfrm>
          <a:off x="1049338" y="1331913"/>
          <a:ext cx="2730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30500" imgH="1511300" progId="Equation.3">
                  <p:embed/>
                </p:oleObj>
              </mc:Choice>
              <mc:Fallback>
                <p:oleObj name="Equation" r:id="rId2" imgW="2730500" imgH="151130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1331913"/>
                        <a:ext cx="27305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211138" y="1331913"/>
            <a:ext cx="838200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8</a:t>
            </a:r>
            <a:endParaRPr lang="zh-CN" altLang="en-US" sz="24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graphicFrame>
        <p:nvGraphicFramePr>
          <p:cNvPr id="35" name="Object 75"/>
          <p:cNvGraphicFramePr>
            <a:graphicFrameLocks noChangeAspect="1"/>
          </p:cNvGraphicFramePr>
          <p:nvPr/>
        </p:nvGraphicFramePr>
        <p:xfrm>
          <a:off x="7094538" y="1103313"/>
          <a:ext cx="1668462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66900" imgH="977900" progId="Equation.3">
                  <p:embed/>
                </p:oleObj>
              </mc:Choice>
              <mc:Fallback>
                <p:oleObj name="Equation" r:id="rId4" imgW="1866900" imgH="97790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4538" y="1103313"/>
                        <a:ext cx="1668462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4173538" y="1255713"/>
            <a:ext cx="3044825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latin typeface="+mn-ea"/>
                <a:ea typeface="+mn-ea"/>
              </a:rPr>
              <a:t>因有二阶子式：</a:t>
            </a: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4249738" y="2017713"/>
            <a:ext cx="4552950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latin typeface="+mn-ea"/>
                <a:ea typeface="+mn-ea"/>
              </a:rPr>
              <a:t>所有三阶子式都为零，</a:t>
            </a:r>
          </a:p>
        </p:txBody>
      </p:sp>
      <p:graphicFrame>
        <p:nvGraphicFramePr>
          <p:cNvPr id="38" name="Object 76"/>
          <p:cNvGraphicFramePr>
            <a:graphicFrameLocks noChangeAspect="1"/>
          </p:cNvGraphicFramePr>
          <p:nvPr/>
        </p:nvGraphicFramePr>
        <p:xfrm>
          <a:off x="5040313" y="2590800"/>
          <a:ext cx="15287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4360" imgH="215640" progId="">
                  <p:embed/>
                </p:oleObj>
              </mc:Choice>
              <mc:Fallback>
                <p:oleObj name="Equation" r:id="rId6" imgW="774360" imgH="215640" progId="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313" y="2590800"/>
                        <a:ext cx="1528762" cy="42545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Line 8"/>
          <p:cNvSpPr>
            <a:spLocks noChangeShapeType="1"/>
          </p:cNvSpPr>
          <p:nvPr/>
        </p:nvSpPr>
        <p:spPr bwMode="auto">
          <a:xfrm>
            <a:off x="3944938" y="1103313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0" name="Object 77"/>
          <p:cNvGraphicFramePr>
            <a:graphicFrameLocks noChangeAspect="1"/>
          </p:cNvGraphicFramePr>
          <p:nvPr/>
        </p:nvGraphicFramePr>
        <p:xfrm>
          <a:off x="1000125" y="3313113"/>
          <a:ext cx="2743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43200" imgH="1511300" progId="Equation.3">
                  <p:embed/>
                </p:oleObj>
              </mc:Choice>
              <mc:Fallback>
                <p:oleObj name="Equation" r:id="rId8" imgW="2743200" imgH="151130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313113"/>
                        <a:ext cx="27432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Line 10"/>
          <p:cNvSpPr>
            <a:spLocks noChangeShapeType="1"/>
          </p:cNvSpPr>
          <p:nvPr/>
        </p:nvSpPr>
        <p:spPr bwMode="auto">
          <a:xfrm>
            <a:off x="3868738" y="3313113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2" name="Object 78"/>
          <p:cNvGraphicFramePr>
            <a:graphicFrameLocks noChangeAspect="1"/>
          </p:cNvGraphicFramePr>
          <p:nvPr/>
        </p:nvGraphicFramePr>
        <p:xfrm>
          <a:off x="4097338" y="3236913"/>
          <a:ext cx="4429125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737100" imgH="1511300" progId="Equation.3">
                  <p:embed/>
                </p:oleObj>
              </mc:Choice>
              <mc:Fallback>
                <p:oleObj name="Equation" r:id="rId10" imgW="4737100" imgH="151130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7338" y="3236913"/>
                        <a:ext cx="4429125" cy="1412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4173538" y="4684713"/>
            <a:ext cx="3260725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latin typeface="+mn-ea"/>
                <a:ea typeface="+mn-ea"/>
              </a:rPr>
              <a:t>无四阶子式，</a:t>
            </a:r>
          </a:p>
        </p:txBody>
      </p:sp>
      <p:graphicFrame>
        <p:nvGraphicFramePr>
          <p:cNvPr id="44" name="Object 79"/>
          <p:cNvGraphicFramePr>
            <a:graphicFrameLocks noChangeAspect="1"/>
          </p:cNvGraphicFramePr>
          <p:nvPr/>
        </p:nvGraphicFramePr>
        <p:xfrm>
          <a:off x="6526213" y="4703763"/>
          <a:ext cx="17684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98400" imgH="203040" progId="">
                  <p:embed/>
                </p:oleObj>
              </mc:Choice>
              <mc:Fallback>
                <p:oleObj name="Equation" r:id="rId12" imgW="698400" imgH="203040" progId="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6213" y="4703763"/>
                        <a:ext cx="1768475" cy="51435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99" name="组合 30"/>
          <p:cNvGrpSpPr>
            <a:grpSpLocks/>
          </p:cNvGrpSpPr>
          <p:nvPr/>
        </p:nvGrpSpPr>
        <p:grpSpPr bwMode="auto">
          <a:xfrm flipH="1">
            <a:off x="6429375" y="-11113"/>
            <a:ext cx="2717800" cy="719138"/>
            <a:chOff x="2480600" y="4407823"/>
            <a:chExt cx="8358786" cy="1849336"/>
          </a:xfrm>
        </p:grpSpPr>
        <p:sp>
          <p:nvSpPr>
            <p:cNvPr id="32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Freeform 6"/>
            <p:cNvSpPr/>
            <p:nvPr/>
          </p:nvSpPr>
          <p:spPr bwMode="auto">
            <a:xfrm>
              <a:off x="2837019" y="4407823"/>
              <a:ext cx="7968189" cy="1747277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Freeform 7"/>
            <p:cNvSpPr/>
            <p:nvPr/>
          </p:nvSpPr>
          <p:spPr bwMode="auto">
            <a:xfrm>
              <a:off x="3784218" y="4407823"/>
              <a:ext cx="6879400" cy="1510497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Freeform 8"/>
            <p:cNvSpPr/>
            <p:nvPr/>
          </p:nvSpPr>
          <p:spPr bwMode="auto">
            <a:xfrm>
              <a:off x="3613333" y="4407823"/>
              <a:ext cx="7089344" cy="1600310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utoUpdateAnimBg="0"/>
      <p:bldP spid="37" grpId="0" autoUpdateAnimBg="0"/>
      <p:bldP spid="39" grpId="0" animBg="1"/>
      <p:bldP spid="41" grpId="0" animBg="1"/>
      <p:bldP spid="4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236538" y="1579563"/>
            <a:ext cx="1219200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zh-CN" altLang="zh-CN" sz="2400" b="1">
              <a:latin typeface="+mn-ea"/>
              <a:ea typeface="+mn-ea"/>
            </a:endParaRPr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769938" y="1757363"/>
            <a:ext cx="7010400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 dirty="0">
                <a:latin typeface="+mn-ea"/>
                <a:ea typeface="+mn-ea"/>
              </a:rPr>
              <a:t>1.    </a:t>
            </a:r>
            <a:r>
              <a:rPr lang="zh-CN" altLang="en-US" sz="2400" b="1" dirty="0">
                <a:latin typeface="+mn-ea"/>
                <a:ea typeface="+mn-ea"/>
              </a:rPr>
              <a:t>规定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零矩阵的秩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等于零</a:t>
            </a:r>
            <a:r>
              <a:rPr lang="zh-CN" altLang="en-US" sz="24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88938" y="1071563"/>
            <a:ext cx="2779564" cy="4619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latin typeface="+mn-ea"/>
                <a:ea typeface="+mn-ea"/>
              </a:rPr>
              <a:t>一些特殊矩阵的秩</a:t>
            </a:r>
          </a:p>
        </p:txBody>
      </p:sp>
      <p:graphicFrame>
        <p:nvGraphicFramePr>
          <p:cNvPr id="27734" name="Object 86"/>
          <p:cNvGraphicFramePr>
            <a:graphicFrameLocks noChangeAspect="1"/>
          </p:cNvGraphicFramePr>
          <p:nvPr/>
        </p:nvGraphicFramePr>
        <p:xfrm>
          <a:off x="4414838" y="2690813"/>
          <a:ext cx="177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723" imgH="368140" progId="Equation.3">
                  <p:embed/>
                </p:oleObj>
              </mc:Choice>
              <mc:Fallback>
                <p:oleObj name="Equation" r:id="rId2" imgW="177723" imgH="368140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838" y="2690813"/>
                        <a:ext cx="1778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7"/>
          <p:cNvGraphicFramePr>
            <a:graphicFrameLocks noChangeAspect="1"/>
          </p:cNvGraphicFramePr>
          <p:nvPr/>
        </p:nvGraphicFramePr>
        <p:xfrm>
          <a:off x="812800" y="2325688"/>
          <a:ext cx="188436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63280" imgH="228600" progId="">
                  <p:embed/>
                </p:oleObj>
              </mc:Choice>
              <mc:Fallback>
                <p:oleObj name="Equation" r:id="rId4" imgW="863280" imgH="228600" progId="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2325688"/>
                        <a:ext cx="1884363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769938" y="2824163"/>
            <a:ext cx="7162800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>
                <a:latin typeface="+mn-ea"/>
                <a:ea typeface="+mn-ea"/>
              </a:rPr>
              <a:t>3.   </a:t>
            </a:r>
            <a:r>
              <a:rPr lang="zh-CN" altLang="en-US" sz="2400" b="1">
                <a:latin typeface="+mn-ea"/>
                <a:ea typeface="+mn-ea"/>
              </a:rPr>
              <a:t>非零行阵，列阵的秩等于</a:t>
            </a:r>
            <a:r>
              <a:rPr lang="en-US" altLang="zh-CN" sz="2400" b="1">
                <a:latin typeface="+mn-ea"/>
                <a:ea typeface="+mn-ea"/>
              </a:rPr>
              <a:t>1</a:t>
            </a:r>
            <a:r>
              <a:rPr lang="zh-CN" altLang="en-US" sz="2400" b="1">
                <a:latin typeface="+mn-ea"/>
                <a:ea typeface="+mn-ea"/>
              </a:rPr>
              <a:t>。</a:t>
            </a:r>
          </a:p>
        </p:txBody>
      </p:sp>
      <p:graphicFrame>
        <p:nvGraphicFramePr>
          <p:cNvPr id="9" name="Object 88"/>
          <p:cNvGraphicFramePr>
            <a:graphicFrameLocks noChangeAspect="1"/>
          </p:cNvGraphicFramePr>
          <p:nvPr/>
        </p:nvGraphicFramePr>
        <p:xfrm>
          <a:off x="1150938" y="3408363"/>
          <a:ext cx="3124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24200" imgH="419100" progId="Equation.3">
                  <p:embed/>
                </p:oleObj>
              </mc:Choice>
              <mc:Fallback>
                <p:oleObj name="Equation" r:id="rId6" imgW="3124200" imgH="419100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3408363"/>
                        <a:ext cx="3124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9"/>
          <p:cNvGraphicFramePr>
            <a:graphicFrameLocks noChangeAspect="1"/>
          </p:cNvGraphicFramePr>
          <p:nvPr/>
        </p:nvGraphicFramePr>
        <p:xfrm>
          <a:off x="4724400" y="3346450"/>
          <a:ext cx="13303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58720" imgH="203040" progId="">
                  <p:embed/>
                </p:oleObj>
              </mc:Choice>
              <mc:Fallback>
                <p:oleObj name="Equation" r:id="rId8" imgW="558720" imgH="203040" progId="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346450"/>
                        <a:ext cx="1330325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2840038" y="3738563"/>
            <a:ext cx="2959100" cy="2209800"/>
            <a:chOff x="1832" y="1872"/>
            <a:chExt cx="1864" cy="1392"/>
          </a:xfrm>
        </p:grpSpPr>
        <p:graphicFrame>
          <p:nvGraphicFramePr>
            <p:cNvPr id="27738" name="Object 90"/>
            <p:cNvGraphicFramePr>
              <a:graphicFrameLocks noChangeAspect="1"/>
            </p:cNvGraphicFramePr>
            <p:nvPr/>
          </p:nvGraphicFramePr>
          <p:xfrm>
            <a:off x="1832" y="2012"/>
            <a:ext cx="1864" cy="1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025900" imgH="2705100" progId="Equation.3">
                    <p:embed/>
                  </p:oleObj>
                </mc:Choice>
                <mc:Fallback>
                  <p:oleObj name="Equation" r:id="rId10" imgW="4025900" imgH="2705100" progId="Equation.3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2" y="2012"/>
                          <a:ext cx="1864" cy="1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AutoShape 24"/>
            <p:cNvSpPr>
              <a:spLocks/>
            </p:cNvSpPr>
            <p:nvPr/>
          </p:nvSpPr>
          <p:spPr bwMode="auto">
            <a:xfrm rot="-2581939">
              <a:off x="2448" y="1872"/>
              <a:ext cx="192" cy="912"/>
            </a:xfrm>
            <a:prstGeom prst="rightBrace">
              <a:avLst>
                <a:gd name="adj1" fmla="val 3958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400" b="1">
                <a:latin typeface="+mn-ea"/>
                <a:ea typeface="+mn-ea"/>
              </a:endParaRPr>
            </a:p>
          </p:txBody>
        </p:sp>
        <p:graphicFrame>
          <p:nvGraphicFramePr>
            <p:cNvPr id="27739" name="Object 91"/>
            <p:cNvGraphicFramePr>
              <a:graphicFrameLocks noChangeAspect="1"/>
            </p:cNvGraphicFramePr>
            <p:nvPr/>
          </p:nvGraphicFramePr>
          <p:xfrm>
            <a:off x="2592" y="2116"/>
            <a:ext cx="27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571252" imgH="380835" progId="Equation.3">
                    <p:embed/>
                  </p:oleObj>
                </mc:Choice>
                <mc:Fallback>
                  <p:oleObj name="Equation" r:id="rId12" imgW="571252" imgH="380835" progId="Equation.3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116"/>
                          <a:ext cx="276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769938" y="4341813"/>
            <a:ext cx="3352800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>
                <a:latin typeface="+mn-ea"/>
                <a:ea typeface="+mn-ea"/>
              </a:rPr>
              <a:t>4.  </a:t>
            </a:r>
            <a:r>
              <a:rPr lang="zh-CN" altLang="en-US" sz="2400" b="1">
                <a:latin typeface="+mn-ea"/>
                <a:ea typeface="+mn-ea"/>
              </a:rPr>
              <a:t>标准形</a:t>
            </a:r>
          </a:p>
        </p:txBody>
      </p:sp>
      <p:graphicFrame>
        <p:nvGraphicFramePr>
          <p:cNvPr id="16" name="Object 92"/>
          <p:cNvGraphicFramePr>
            <a:graphicFrameLocks noChangeAspect="1"/>
          </p:cNvGraphicFramePr>
          <p:nvPr/>
        </p:nvGraphicFramePr>
        <p:xfrm>
          <a:off x="1455738" y="6213475"/>
          <a:ext cx="12541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96880" imgH="203040" progId="">
                  <p:embed/>
                </p:oleObj>
              </mc:Choice>
              <mc:Fallback>
                <p:oleObj name="Equation" r:id="rId14" imgW="596880" imgH="203040" progId="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6213475"/>
                        <a:ext cx="1254125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2751138" y="6176963"/>
            <a:ext cx="2762250" cy="4619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latin typeface="+mn-ea"/>
                <a:ea typeface="+mn-ea"/>
              </a:rPr>
              <a:t>＝“</a:t>
            </a:r>
            <a:r>
              <a:rPr lang="en-US" altLang="zh-CN" sz="2400" b="1">
                <a:latin typeface="+mn-ea"/>
                <a:ea typeface="+mn-ea"/>
              </a:rPr>
              <a:t>1”</a:t>
            </a:r>
            <a:r>
              <a:rPr lang="zh-CN" altLang="en-US" sz="2400" b="1">
                <a:latin typeface="+mn-ea"/>
                <a:ea typeface="+mn-ea"/>
              </a:rPr>
              <a:t>的个数。</a:t>
            </a:r>
          </a:p>
        </p:txBody>
      </p: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39688" y="44450"/>
            <a:ext cx="9093200" cy="823913"/>
            <a:chOff x="-7938" y="915988"/>
            <a:chExt cx="12193589" cy="2406923"/>
          </a:xfrm>
        </p:grpSpPr>
        <p:sp>
          <p:nvSpPr>
            <p:cNvPr id="19" name="Freeform 5"/>
            <p:cNvSpPr/>
            <p:nvPr/>
          </p:nvSpPr>
          <p:spPr bwMode="auto">
            <a:xfrm>
              <a:off x="4411387" y="915988"/>
              <a:ext cx="7774264" cy="1637079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Freeform 6"/>
            <p:cNvSpPr/>
            <p:nvPr/>
          </p:nvSpPr>
          <p:spPr bwMode="auto">
            <a:xfrm>
              <a:off x="519997" y="1801774"/>
              <a:ext cx="3891390" cy="1293893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Freeform 7"/>
            <p:cNvSpPr/>
            <p:nvPr/>
          </p:nvSpPr>
          <p:spPr bwMode="auto">
            <a:xfrm>
              <a:off x="2448661" y="1769309"/>
              <a:ext cx="2092579" cy="686367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Freeform 8"/>
            <p:cNvSpPr/>
            <p:nvPr/>
          </p:nvSpPr>
          <p:spPr bwMode="auto">
            <a:xfrm>
              <a:off x="4541241" y="1115407"/>
              <a:ext cx="7644410" cy="2207504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57" name="Freeform 9"/>
            <p:cNvSpPr>
              <a:spLocks/>
            </p:cNvSpPr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6350 h 1"/>
                <a:gd name="T1" fmla="*/ 0 h 1"/>
                <a:gd name="T2" fmla="*/ 6350 h 1"/>
                <a:gd name="T3" fmla="*/ 0 60000 65536"/>
                <a:gd name="T4" fmla="*/ 0 60000 65536"/>
                <a:gd name="T5" fmla="*/ 0 60000 65536"/>
                <a:gd name="T6" fmla="*/ 0 h 1"/>
                <a:gd name="T7" fmla="*/ 1 h 1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8" name="Freeform 10"/>
            <p:cNvSpPr>
              <a:spLocks/>
            </p:cNvSpPr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14288 h 2"/>
                <a:gd name="T2" fmla="*/ 52388 w 7"/>
                <a:gd name="T3" fmla="*/ 0 h 2"/>
                <a:gd name="T4" fmla="*/ 0 w 7"/>
                <a:gd name="T5" fmla="*/ 14288 h 2"/>
                <a:gd name="T6" fmla="*/ 0 60000 65536"/>
                <a:gd name="T7" fmla="*/ 0 60000 65536"/>
                <a:gd name="T8" fmla="*/ 0 60000 65536"/>
                <a:gd name="T9" fmla="*/ 0 w 7"/>
                <a:gd name="T10" fmla="*/ 0 h 2"/>
                <a:gd name="T11" fmla="*/ 7 w 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9" name="Freeform 11"/>
            <p:cNvSpPr>
              <a:spLocks/>
            </p:cNvSpPr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95250 h 15"/>
                <a:gd name="T2" fmla="*/ 271463 w 36"/>
                <a:gd name="T3" fmla="*/ 0 h 15"/>
                <a:gd name="T4" fmla="*/ 0 w 36"/>
                <a:gd name="T5" fmla="*/ 95250 h 15"/>
                <a:gd name="T6" fmla="*/ 0 60000 65536"/>
                <a:gd name="T7" fmla="*/ 0 60000 65536"/>
                <a:gd name="T8" fmla="*/ 0 60000 65536"/>
                <a:gd name="T9" fmla="*/ 0 w 36"/>
                <a:gd name="T10" fmla="*/ 0 h 15"/>
                <a:gd name="T11" fmla="*/ 36 w 36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2"/>
            <p:cNvSpPr/>
            <p:nvPr/>
          </p:nvSpPr>
          <p:spPr bwMode="auto">
            <a:xfrm>
              <a:off x="264544" y="2367563"/>
              <a:ext cx="2462985" cy="728104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Freeform 13"/>
            <p:cNvSpPr/>
            <p:nvPr/>
          </p:nvSpPr>
          <p:spPr bwMode="auto">
            <a:xfrm>
              <a:off x="-7938" y="2209884"/>
              <a:ext cx="3212312" cy="885783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Freeform 14"/>
            <p:cNvSpPr/>
            <p:nvPr/>
          </p:nvSpPr>
          <p:spPr bwMode="auto">
            <a:xfrm>
              <a:off x="3204374" y="1342648"/>
              <a:ext cx="8981277" cy="1683455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Freeform 15"/>
            <p:cNvSpPr/>
            <p:nvPr/>
          </p:nvSpPr>
          <p:spPr bwMode="auto">
            <a:xfrm>
              <a:off x="196424" y="2200608"/>
              <a:ext cx="3007950" cy="89505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Freeform 16"/>
            <p:cNvSpPr/>
            <p:nvPr/>
          </p:nvSpPr>
          <p:spPr bwMode="auto">
            <a:xfrm>
              <a:off x="89985" y="2107856"/>
              <a:ext cx="3431576" cy="987810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Freeform 17"/>
            <p:cNvSpPr/>
            <p:nvPr/>
          </p:nvSpPr>
          <p:spPr bwMode="auto">
            <a:xfrm>
              <a:off x="3521561" y="1314823"/>
              <a:ext cx="8664090" cy="1627804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build="p" autoUpdateAnimBg="0"/>
      <p:bldP spid="15" grpId="0" build="p" autoUpdateAnimBg="0"/>
      <p:bldP spid="17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3238" y="-11113"/>
            <a:ext cx="8629650" cy="755651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 flipH="1">
            <a:off x="6429375" y="-11113"/>
            <a:ext cx="2717800" cy="719138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019" y="4407823"/>
              <a:ext cx="7968189" cy="1747277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4218" y="4407823"/>
              <a:ext cx="6879400" cy="1510497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3333" y="4407823"/>
              <a:ext cx="7089344" cy="1600310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914400" y="1739900"/>
            <a:ext cx="838200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kumimoji="1"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9</a:t>
            </a:r>
          </a:p>
        </p:txBody>
      </p:sp>
      <p:graphicFrame>
        <p:nvGraphicFramePr>
          <p:cNvPr id="18494" name="Object 62"/>
          <p:cNvGraphicFramePr>
            <a:graphicFrameLocks noChangeAspect="1"/>
          </p:cNvGraphicFramePr>
          <p:nvPr/>
        </p:nvGraphicFramePr>
        <p:xfrm>
          <a:off x="1828800" y="990600"/>
          <a:ext cx="60452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45200" imgH="2044700" progId="Equation.3">
                  <p:embed/>
                </p:oleObj>
              </mc:Choice>
              <mc:Fallback>
                <p:oleObj name="Equation" r:id="rId2" imgW="6045200" imgH="204470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990600"/>
                        <a:ext cx="60452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914400" y="3163094"/>
            <a:ext cx="9144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chemeClr val="accent1"/>
                </a:solidFill>
                <a:latin typeface="+mn-ea"/>
                <a:ea typeface="+mn-ea"/>
              </a:rPr>
              <a:t>解：</a:t>
            </a:r>
          </a:p>
        </p:txBody>
      </p:sp>
      <p:graphicFrame>
        <p:nvGraphicFramePr>
          <p:cNvPr id="14" name="Object 63"/>
          <p:cNvGraphicFramePr>
            <a:graphicFrameLocks noChangeAspect="1"/>
          </p:cNvGraphicFramePr>
          <p:nvPr/>
        </p:nvGraphicFramePr>
        <p:xfrm>
          <a:off x="1689100" y="3200400"/>
          <a:ext cx="6921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21500" imgH="444500" progId="Equation.3">
                  <p:embed/>
                </p:oleObj>
              </mc:Choice>
              <mc:Fallback>
                <p:oleObj name="Equation" r:id="rId4" imgW="6921500" imgH="44450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3200400"/>
                        <a:ext cx="6921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3810000" y="1371600"/>
            <a:ext cx="45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4267200" y="1371600"/>
            <a:ext cx="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>
            <a:off x="4267200" y="1905000"/>
            <a:ext cx="1219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5486400" y="1905000"/>
            <a:ext cx="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5486400" y="2438400"/>
            <a:ext cx="1295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" name="Object 64"/>
          <p:cNvGraphicFramePr>
            <a:graphicFrameLocks noChangeAspect="1"/>
          </p:cNvGraphicFramePr>
          <p:nvPr/>
        </p:nvGraphicFramePr>
        <p:xfrm>
          <a:off x="1689100" y="3835400"/>
          <a:ext cx="4546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46600" imgH="431800" progId="Equation.3">
                  <p:embed/>
                </p:oleObj>
              </mc:Choice>
              <mc:Fallback>
                <p:oleObj name="Equation" r:id="rId6" imgW="4546600" imgH="43180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3835400"/>
                        <a:ext cx="4546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65"/>
          <p:cNvGraphicFramePr>
            <a:graphicFrameLocks noChangeAspect="1"/>
          </p:cNvGraphicFramePr>
          <p:nvPr/>
        </p:nvGraphicFramePr>
        <p:xfrm>
          <a:off x="1981200" y="4329113"/>
          <a:ext cx="28956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95600" imgH="1511300" progId="Equation.3">
                  <p:embed/>
                </p:oleObj>
              </mc:Choice>
              <mc:Fallback>
                <p:oleObj name="Equation" r:id="rId8" imgW="2895600" imgH="1511300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29113"/>
                        <a:ext cx="28956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66"/>
          <p:cNvGraphicFramePr>
            <a:graphicFrameLocks noChangeAspect="1"/>
          </p:cNvGraphicFramePr>
          <p:nvPr/>
        </p:nvGraphicFramePr>
        <p:xfrm>
          <a:off x="5461000" y="4913313"/>
          <a:ext cx="200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05729" imgH="393529" progId="Equation.3">
                  <p:embed/>
                </p:oleObj>
              </mc:Choice>
              <mc:Fallback>
                <p:oleObj name="Equation" r:id="rId10" imgW="2005729" imgH="393529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4913313"/>
                        <a:ext cx="2006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1689100" y="6053931"/>
            <a:ext cx="5538787" cy="46196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   行阶梯形矩阵的秩＝非零行的行数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5" grpId="0" animBg="1"/>
      <p:bldP spid="16" grpId="0" animBg="1"/>
      <p:bldP spid="17" grpId="0" animBg="1"/>
      <p:bldP spid="18" grpId="0" animBg="1"/>
      <p:bldP spid="19" grpId="0" animBg="1"/>
      <p:bldP spid="27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3238" y="-11113"/>
            <a:ext cx="8629650" cy="755651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39688" y="44450"/>
            <a:ext cx="9093200" cy="823913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387" y="915988"/>
              <a:ext cx="7774264" cy="1637079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19997" y="1801774"/>
              <a:ext cx="3891390" cy="1293893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8661" y="1769309"/>
              <a:ext cx="2092579" cy="686367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1241" y="1115407"/>
              <a:ext cx="7644410" cy="2207504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653" name="Freeform 9"/>
            <p:cNvSpPr>
              <a:spLocks/>
            </p:cNvSpPr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6350 h 1"/>
                <a:gd name="T1" fmla="*/ 0 h 1"/>
                <a:gd name="T2" fmla="*/ 6350 h 1"/>
                <a:gd name="T3" fmla="*/ 0 60000 65536"/>
                <a:gd name="T4" fmla="*/ 0 60000 65536"/>
                <a:gd name="T5" fmla="*/ 0 60000 65536"/>
                <a:gd name="T6" fmla="*/ 0 h 1"/>
                <a:gd name="T7" fmla="*/ 1 h 1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4" name="Freeform 10"/>
            <p:cNvSpPr>
              <a:spLocks/>
            </p:cNvSpPr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14288 h 2"/>
                <a:gd name="T2" fmla="*/ 52388 w 7"/>
                <a:gd name="T3" fmla="*/ 0 h 2"/>
                <a:gd name="T4" fmla="*/ 0 w 7"/>
                <a:gd name="T5" fmla="*/ 14288 h 2"/>
                <a:gd name="T6" fmla="*/ 0 60000 65536"/>
                <a:gd name="T7" fmla="*/ 0 60000 65536"/>
                <a:gd name="T8" fmla="*/ 0 60000 65536"/>
                <a:gd name="T9" fmla="*/ 0 w 7"/>
                <a:gd name="T10" fmla="*/ 0 h 2"/>
                <a:gd name="T11" fmla="*/ 7 w 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5" name="Freeform 11"/>
            <p:cNvSpPr>
              <a:spLocks/>
            </p:cNvSpPr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95250 h 15"/>
                <a:gd name="T2" fmla="*/ 271463 w 36"/>
                <a:gd name="T3" fmla="*/ 0 h 15"/>
                <a:gd name="T4" fmla="*/ 0 w 36"/>
                <a:gd name="T5" fmla="*/ 95250 h 15"/>
                <a:gd name="T6" fmla="*/ 0 60000 65536"/>
                <a:gd name="T7" fmla="*/ 0 60000 65536"/>
                <a:gd name="T8" fmla="*/ 0 60000 65536"/>
                <a:gd name="T9" fmla="*/ 0 w 36"/>
                <a:gd name="T10" fmla="*/ 0 h 15"/>
                <a:gd name="T11" fmla="*/ 36 w 36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4544" y="2367563"/>
              <a:ext cx="2462985" cy="728104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09884"/>
              <a:ext cx="3212312" cy="885783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4374" y="1342648"/>
              <a:ext cx="8981277" cy="1683455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424" y="2200608"/>
              <a:ext cx="3007950" cy="89505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89985" y="2107856"/>
              <a:ext cx="3431576" cy="987810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561" y="1314823"/>
              <a:ext cx="8664090" cy="1627804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914400" y="1474788"/>
            <a:ext cx="914400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kumimoji="1"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10</a:t>
            </a:r>
            <a:endParaRPr kumimoji="1" lang="en-US" altLang="zh-CN" sz="24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graphicFrame>
        <p:nvGraphicFramePr>
          <p:cNvPr id="19608" name="Object 152"/>
          <p:cNvGraphicFramePr>
            <a:graphicFrameLocks noChangeAspect="1"/>
          </p:cNvGraphicFramePr>
          <p:nvPr/>
        </p:nvGraphicFramePr>
        <p:xfrm>
          <a:off x="1981200" y="1003300"/>
          <a:ext cx="66421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42100" imgH="1511300" progId="Equation.3">
                  <p:embed/>
                </p:oleObj>
              </mc:Choice>
              <mc:Fallback>
                <p:oleObj name="Equation" r:id="rId2" imgW="6642100" imgH="1511300" progId="Equation.3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003300"/>
                        <a:ext cx="66421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53"/>
          <p:cNvGraphicFramePr>
            <a:graphicFrameLocks noChangeAspect="1"/>
          </p:cNvGraphicFramePr>
          <p:nvPr/>
        </p:nvGraphicFramePr>
        <p:xfrm>
          <a:off x="1651000" y="2603500"/>
          <a:ext cx="2540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40000" imgH="977900" progId="Equation.3">
                  <p:embed/>
                </p:oleObj>
              </mc:Choice>
              <mc:Fallback>
                <p:oleObj name="Equation" r:id="rId4" imgW="2540000" imgH="977900" progId="Equation.3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2603500"/>
                        <a:ext cx="25400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54"/>
          <p:cNvGraphicFramePr>
            <a:graphicFrameLocks noChangeAspect="1"/>
          </p:cNvGraphicFramePr>
          <p:nvPr/>
        </p:nvGraphicFramePr>
        <p:xfrm>
          <a:off x="762000" y="3759200"/>
          <a:ext cx="1968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68500" imgH="1511300" progId="Equation.3">
                  <p:embed/>
                </p:oleObj>
              </mc:Choice>
              <mc:Fallback>
                <p:oleObj name="Equation" r:id="rId6" imgW="1968500" imgH="1511300" progId="Equation.3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759200"/>
                        <a:ext cx="19685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55"/>
          <p:cNvGraphicFramePr>
            <a:graphicFrameLocks noChangeAspect="1"/>
          </p:cNvGraphicFramePr>
          <p:nvPr/>
        </p:nvGraphicFramePr>
        <p:xfrm>
          <a:off x="2997200" y="3759200"/>
          <a:ext cx="1587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87500" imgH="1511300" progId="Equation.3">
                  <p:embed/>
                </p:oleObj>
              </mc:Choice>
              <mc:Fallback>
                <p:oleObj name="Equation" r:id="rId8" imgW="1587500" imgH="1511300" progId="Equation.3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3759200"/>
                        <a:ext cx="15875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914400" y="2801938"/>
            <a:ext cx="914400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解：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4419600" y="2832100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/>
              <a:t>计算</a:t>
            </a:r>
            <a:r>
              <a:rPr kumimoji="1" lang="en-US" altLang="zh-CN" sz="2800" b="1" i="1"/>
              <a:t>A</a:t>
            </a:r>
            <a:r>
              <a:rPr kumimoji="1" lang="zh-CN" altLang="en-US" sz="2800" b="1"/>
              <a:t>的</a:t>
            </a:r>
            <a:r>
              <a:rPr kumimoji="1" lang="en-US" altLang="zh-CN" sz="2800" b="1"/>
              <a:t>3</a:t>
            </a:r>
            <a:r>
              <a:rPr kumimoji="1" lang="zh-CN" altLang="en-US" sz="2800" b="1"/>
              <a:t>阶子式，</a:t>
            </a:r>
          </a:p>
        </p:txBody>
      </p:sp>
      <p:grpSp>
        <p:nvGrpSpPr>
          <p:cNvPr id="32" name="Group 9"/>
          <p:cNvGrpSpPr>
            <a:grpSpLocks/>
          </p:cNvGrpSpPr>
          <p:nvPr/>
        </p:nvGrpSpPr>
        <p:grpSpPr bwMode="auto">
          <a:xfrm>
            <a:off x="3810000" y="990600"/>
            <a:ext cx="1295400" cy="1447800"/>
            <a:chOff x="2376" y="632"/>
            <a:chExt cx="816" cy="912"/>
          </a:xfrm>
        </p:grpSpPr>
        <p:sp>
          <p:nvSpPr>
            <p:cNvPr id="19646" name="Line 10"/>
            <p:cNvSpPr>
              <a:spLocks noChangeShapeType="1"/>
            </p:cNvSpPr>
            <p:nvPr/>
          </p:nvSpPr>
          <p:spPr bwMode="auto">
            <a:xfrm>
              <a:off x="2776" y="632"/>
              <a:ext cx="0" cy="91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47" name="Line 11"/>
            <p:cNvSpPr>
              <a:spLocks noChangeShapeType="1"/>
            </p:cNvSpPr>
            <p:nvPr/>
          </p:nvSpPr>
          <p:spPr bwMode="auto">
            <a:xfrm>
              <a:off x="2376" y="632"/>
              <a:ext cx="0" cy="91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48" name="Line 12"/>
            <p:cNvSpPr>
              <a:spLocks noChangeShapeType="1"/>
            </p:cNvSpPr>
            <p:nvPr/>
          </p:nvSpPr>
          <p:spPr bwMode="auto">
            <a:xfrm>
              <a:off x="3192" y="632"/>
              <a:ext cx="0" cy="91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" name="Group 13"/>
          <p:cNvGrpSpPr>
            <a:grpSpLocks/>
          </p:cNvGrpSpPr>
          <p:nvPr/>
        </p:nvGrpSpPr>
        <p:grpSpPr bwMode="auto">
          <a:xfrm>
            <a:off x="3810000" y="990600"/>
            <a:ext cx="1905000" cy="1447800"/>
            <a:chOff x="2400" y="48"/>
            <a:chExt cx="1200" cy="912"/>
          </a:xfrm>
        </p:grpSpPr>
        <p:sp>
          <p:nvSpPr>
            <p:cNvPr id="19643" name="Line 14"/>
            <p:cNvSpPr>
              <a:spLocks noChangeShapeType="1"/>
            </p:cNvSpPr>
            <p:nvPr/>
          </p:nvSpPr>
          <p:spPr bwMode="auto">
            <a:xfrm>
              <a:off x="2800" y="48"/>
              <a:ext cx="0" cy="91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44" name="Line 15"/>
            <p:cNvSpPr>
              <a:spLocks noChangeShapeType="1"/>
            </p:cNvSpPr>
            <p:nvPr/>
          </p:nvSpPr>
          <p:spPr bwMode="auto">
            <a:xfrm>
              <a:off x="2400" y="48"/>
              <a:ext cx="0" cy="91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45" name="Line 16"/>
            <p:cNvSpPr>
              <a:spLocks noChangeShapeType="1"/>
            </p:cNvSpPr>
            <p:nvPr/>
          </p:nvSpPr>
          <p:spPr bwMode="auto">
            <a:xfrm>
              <a:off x="3600" y="48"/>
              <a:ext cx="0" cy="91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40" name="Object 156"/>
          <p:cNvGraphicFramePr>
            <a:graphicFrameLocks noChangeAspect="1"/>
          </p:cNvGraphicFramePr>
          <p:nvPr/>
        </p:nvGraphicFramePr>
        <p:xfrm>
          <a:off x="2641600" y="4318000"/>
          <a:ext cx="69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98197" imgH="393529" progId="Equation.3">
                  <p:embed/>
                </p:oleObj>
              </mc:Choice>
              <mc:Fallback>
                <p:oleObj name="Equation" r:id="rId10" imgW="698197" imgH="393529" progId="Equation.3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4318000"/>
                        <a:ext cx="698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57"/>
          <p:cNvGraphicFramePr>
            <a:graphicFrameLocks noChangeAspect="1"/>
          </p:cNvGraphicFramePr>
          <p:nvPr/>
        </p:nvGraphicFramePr>
        <p:xfrm>
          <a:off x="4584700" y="4292600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83947" imgH="368140" progId="Equation.3">
                  <p:embed/>
                </p:oleObj>
              </mc:Choice>
              <mc:Fallback>
                <p:oleObj name="Equation" r:id="rId12" imgW="583947" imgH="368140" progId="Equation.3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4292600"/>
                        <a:ext cx="584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58"/>
          <p:cNvGraphicFramePr>
            <a:graphicFrameLocks noChangeAspect="1"/>
          </p:cNvGraphicFramePr>
          <p:nvPr/>
        </p:nvGraphicFramePr>
        <p:xfrm>
          <a:off x="4800600" y="3746500"/>
          <a:ext cx="1587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87500" imgH="1511300" progId="Equation.3">
                  <p:embed/>
                </p:oleObj>
              </mc:Choice>
              <mc:Fallback>
                <p:oleObj name="Equation" r:id="rId14" imgW="1587500" imgH="1511300" progId="Equation.3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746500"/>
                        <a:ext cx="15875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59"/>
          <p:cNvGraphicFramePr>
            <a:graphicFrameLocks noChangeAspect="1"/>
          </p:cNvGraphicFramePr>
          <p:nvPr/>
        </p:nvGraphicFramePr>
        <p:xfrm>
          <a:off x="6629400" y="3746500"/>
          <a:ext cx="1854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854200" imgH="1511300" progId="Equation.3">
                  <p:embed/>
                </p:oleObj>
              </mc:Choice>
              <mc:Fallback>
                <p:oleObj name="Equation" r:id="rId16" imgW="1854200" imgH="1511300" progId="Equation.3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746500"/>
                        <a:ext cx="18542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60"/>
          <p:cNvGraphicFramePr>
            <a:graphicFrameLocks noChangeAspect="1"/>
          </p:cNvGraphicFramePr>
          <p:nvPr/>
        </p:nvGraphicFramePr>
        <p:xfrm>
          <a:off x="6400800" y="4292600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83947" imgH="368140" progId="Equation.3">
                  <p:embed/>
                </p:oleObj>
              </mc:Choice>
              <mc:Fallback>
                <p:oleObj name="Equation" r:id="rId18" imgW="583947" imgH="368140" progId="Equation.3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292600"/>
                        <a:ext cx="584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61"/>
          <p:cNvGraphicFramePr>
            <a:graphicFrameLocks noChangeAspect="1"/>
          </p:cNvGraphicFramePr>
          <p:nvPr/>
        </p:nvGraphicFramePr>
        <p:xfrm>
          <a:off x="8470900" y="4279900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583947" imgH="368140" progId="Equation.3">
                  <p:embed/>
                </p:oleObj>
              </mc:Choice>
              <mc:Fallback>
                <p:oleObj name="Equation" r:id="rId19" imgW="583947" imgH="368140" progId="Equation.3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0900" y="4279900"/>
                        <a:ext cx="584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Group 23"/>
          <p:cNvGrpSpPr>
            <a:grpSpLocks/>
          </p:cNvGrpSpPr>
          <p:nvPr/>
        </p:nvGrpSpPr>
        <p:grpSpPr bwMode="auto">
          <a:xfrm>
            <a:off x="990600" y="4495800"/>
            <a:ext cx="5651500" cy="1371600"/>
            <a:chOff x="624" y="3456"/>
            <a:chExt cx="3560" cy="864"/>
          </a:xfrm>
        </p:grpSpPr>
        <p:graphicFrame>
          <p:nvGraphicFramePr>
            <p:cNvPr id="19618" name="Object 162"/>
            <p:cNvGraphicFramePr>
              <a:graphicFrameLocks noChangeAspect="1"/>
            </p:cNvGraphicFramePr>
            <p:nvPr/>
          </p:nvGraphicFramePr>
          <p:xfrm>
            <a:off x="1712" y="3456"/>
            <a:ext cx="152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41195" imgH="152334" progId="Equation.3">
                    <p:embed/>
                  </p:oleObj>
                </mc:Choice>
                <mc:Fallback>
                  <p:oleObj name="Equation" r:id="rId20" imgW="241195" imgH="152334" progId="Equation.3">
                    <p:embed/>
                    <p:pic>
                      <p:nvPicPr>
                        <p:cNvPr id="0" name="Picture 1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2" y="3456"/>
                          <a:ext cx="152" cy="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619" name="Object 163"/>
            <p:cNvGraphicFramePr>
              <a:graphicFrameLocks noChangeAspect="1"/>
            </p:cNvGraphicFramePr>
            <p:nvPr/>
          </p:nvGraphicFramePr>
          <p:xfrm>
            <a:off x="2880" y="3456"/>
            <a:ext cx="152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41195" imgH="152334" progId="Equation.3">
                    <p:embed/>
                  </p:oleObj>
                </mc:Choice>
                <mc:Fallback>
                  <p:oleObj name="Equation" r:id="rId22" imgW="241195" imgH="152334" progId="Equation.3">
                    <p:embed/>
                    <p:pic>
                      <p:nvPicPr>
                        <p:cNvPr id="0" name="Picture 1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456"/>
                          <a:ext cx="152" cy="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620" name="Object 164"/>
            <p:cNvGraphicFramePr>
              <a:graphicFrameLocks noChangeAspect="1"/>
            </p:cNvGraphicFramePr>
            <p:nvPr/>
          </p:nvGraphicFramePr>
          <p:xfrm>
            <a:off x="4032" y="3456"/>
            <a:ext cx="152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241195" imgH="152334" progId="Equation.3">
                    <p:embed/>
                  </p:oleObj>
                </mc:Choice>
                <mc:Fallback>
                  <p:oleObj name="Equation" r:id="rId23" imgW="241195" imgH="152334" progId="Equation.3">
                    <p:embed/>
                    <p:pic>
                      <p:nvPicPr>
                        <p:cNvPr id="0" name="Picture 1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456"/>
                          <a:ext cx="152" cy="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621" name="Object 165"/>
            <p:cNvGraphicFramePr>
              <a:graphicFrameLocks noChangeAspect="1"/>
            </p:cNvGraphicFramePr>
            <p:nvPr/>
          </p:nvGraphicFramePr>
          <p:xfrm>
            <a:off x="624" y="4120"/>
            <a:ext cx="3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583693" imgH="317225" progId="Equation.3">
                    <p:embed/>
                  </p:oleObj>
                </mc:Choice>
                <mc:Fallback>
                  <p:oleObj name="Equation" r:id="rId24" imgW="583693" imgH="317225" progId="Equation.3">
                    <p:embed/>
                    <p:pic>
                      <p:nvPicPr>
                        <p:cNvPr id="0" name="Picture 1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4120"/>
                          <a:ext cx="368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" name="Group 28"/>
          <p:cNvGrpSpPr>
            <a:grpSpLocks/>
          </p:cNvGrpSpPr>
          <p:nvPr/>
        </p:nvGrpSpPr>
        <p:grpSpPr bwMode="auto">
          <a:xfrm>
            <a:off x="3810000" y="990600"/>
            <a:ext cx="1905000" cy="1447800"/>
            <a:chOff x="2496" y="192"/>
            <a:chExt cx="1200" cy="912"/>
          </a:xfrm>
        </p:grpSpPr>
        <p:sp>
          <p:nvSpPr>
            <p:cNvPr id="19640" name="Line 29"/>
            <p:cNvSpPr>
              <a:spLocks noChangeShapeType="1"/>
            </p:cNvSpPr>
            <p:nvPr/>
          </p:nvSpPr>
          <p:spPr bwMode="auto">
            <a:xfrm>
              <a:off x="3312" y="192"/>
              <a:ext cx="0" cy="91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41" name="Line 30"/>
            <p:cNvSpPr>
              <a:spLocks noChangeShapeType="1"/>
            </p:cNvSpPr>
            <p:nvPr/>
          </p:nvSpPr>
          <p:spPr bwMode="auto">
            <a:xfrm>
              <a:off x="2496" y="192"/>
              <a:ext cx="0" cy="91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42" name="Line 31"/>
            <p:cNvSpPr>
              <a:spLocks noChangeShapeType="1"/>
            </p:cNvSpPr>
            <p:nvPr/>
          </p:nvSpPr>
          <p:spPr bwMode="auto">
            <a:xfrm>
              <a:off x="3696" y="192"/>
              <a:ext cx="0" cy="91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5" name="Group 32"/>
          <p:cNvGrpSpPr>
            <a:grpSpLocks/>
          </p:cNvGrpSpPr>
          <p:nvPr/>
        </p:nvGrpSpPr>
        <p:grpSpPr bwMode="auto">
          <a:xfrm>
            <a:off x="4445000" y="977900"/>
            <a:ext cx="1295400" cy="1447800"/>
            <a:chOff x="2376" y="632"/>
            <a:chExt cx="816" cy="912"/>
          </a:xfrm>
        </p:grpSpPr>
        <p:sp>
          <p:nvSpPr>
            <p:cNvPr id="19637" name="Line 33"/>
            <p:cNvSpPr>
              <a:spLocks noChangeShapeType="1"/>
            </p:cNvSpPr>
            <p:nvPr/>
          </p:nvSpPr>
          <p:spPr bwMode="auto">
            <a:xfrm>
              <a:off x="2776" y="632"/>
              <a:ext cx="0" cy="91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38" name="Line 34"/>
            <p:cNvSpPr>
              <a:spLocks noChangeShapeType="1"/>
            </p:cNvSpPr>
            <p:nvPr/>
          </p:nvSpPr>
          <p:spPr bwMode="auto">
            <a:xfrm>
              <a:off x="2376" y="632"/>
              <a:ext cx="0" cy="91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39" name="Line 35"/>
            <p:cNvSpPr>
              <a:spLocks noChangeShapeType="1"/>
            </p:cNvSpPr>
            <p:nvPr/>
          </p:nvSpPr>
          <p:spPr bwMode="auto">
            <a:xfrm>
              <a:off x="3192" y="632"/>
              <a:ext cx="0" cy="91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59" name="Object 166"/>
          <p:cNvGraphicFramePr>
            <a:graphicFrameLocks noChangeAspect="1"/>
          </p:cNvGraphicFramePr>
          <p:nvPr/>
        </p:nvGraphicFramePr>
        <p:xfrm>
          <a:off x="2603500" y="5499100"/>
          <a:ext cx="17399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739900" imgH="406400" progId="Equation.3">
                  <p:embed/>
                </p:oleObj>
              </mc:Choice>
              <mc:Fallback>
                <p:oleObj name="Equation" r:id="rId26" imgW="1739900" imgH="406400" progId="Equation.3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5499100"/>
                        <a:ext cx="173990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utoUpdateAnimBg="0"/>
      <p:bldP spid="3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3238" y="-11113"/>
            <a:ext cx="8629650" cy="755651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523" name="组合 10"/>
          <p:cNvGrpSpPr>
            <a:grpSpLocks/>
          </p:cNvGrpSpPr>
          <p:nvPr/>
        </p:nvGrpSpPr>
        <p:grpSpPr bwMode="auto">
          <a:xfrm flipH="1">
            <a:off x="6429375" y="-11113"/>
            <a:ext cx="2717800" cy="719138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019" y="4407823"/>
              <a:ext cx="7968189" cy="1747277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4218" y="4407823"/>
              <a:ext cx="6879400" cy="1510497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3333" y="4407823"/>
              <a:ext cx="7089344" cy="1600310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0" name="Object 35"/>
          <p:cNvGraphicFramePr>
            <a:graphicFrameLocks noChangeAspect="1"/>
          </p:cNvGraphicFramePr>
          <p:nvPr/>
        </p:nvGraphicFramePr>
        <p:xfrm>
          <a:off x="2006600" y="990600"/>
          <a:ext cx="64516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51600" imgH="1511300" progId="Equation.3">
                  <p:embed/>
                </p:oleObj>
              </mc:Choice>
              <mc:Fallback>
                <p:oleObj name="Equation" r:id="rId2" imgW="6451600" imgH="15113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990600"/>
                        <a:ext cx="64516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914400" y="1447800"/>
            <a:ext cx="914400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另解：</a:t>
            </a:r>
          </a:p>
        </p:txBody>
      </p:sp>
      <p:graphicFrame>
        <p:nvGraphicFramePr>
          <p:cNvPr id="13" name="Object 36"/>
          <p:cNvGraphicFramePr>
            <a:graphicFrameLocks noChangeAspect="1"/>
          </p:cNvGraphicFramePr>
          <p:nvPr/>
        </p:nvGraphicFramePr>
        <p:xfrm>
          <a:off x="1676400" y="2895600"/>
          <a:ext cx="60071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07100" imgH="1511300" progId="Equation.3">
                  <p:embed/>
                </p:oleObj>
              </mc:Choice>
              <mc:Fallback>
                <p:oleObj name="Equation" r:id="rId4" imgW="6007100" imgH="15113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895600"/>
                        <a:ext cx="60071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5410200" y="3276600"/>
            <a:ext cx="45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5867400" y="3276600"/>
            <a:ext cx="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5867400" y="3810000"/>
            <a:ext cx="1676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1600200" y="4648200"/>
            <a:ext cx="4800600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+mn-ea"/>
                <a:ea typeface="+mn-ea"/>
              </a:rPr>
              <a:t>显然，非零行的行数为</a:t>
            </a:r>
            <a:r>
              <a:rPr kumimoji="1" lang="en-US" altLang="zh-CN" sz="2400" b="1" dirty="0">
                <a:latin typeface="+mn-ea"/>
                <a:ea typeface="+mn-ea"/>
              </a:rPr>
              <a:t>2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graphicFrame>
        <p:nvGraphicFramePr>
          <p:cNvPr id="18" name="Object 37"/>
          <p:cNvGraphicFramePr>
            <a:graphicFrameLocks noChangeAspect="1"/>
          </p:cNvGraphicFramePr>
          <p:nvPr/>
        </p:nvGraphicFramePr>
        <p:xfrm>
          <a:off x="1600200" y="5462588"/>
          <a:ext cx="17399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39900" imgH="406400" progId="Equation.3">
                  <p:embed/>
                </p:oleObj>
              </mc:Choice>
              <mc:Fallback>
                <p:oleObj name="Equation" r:id="rId6" imgW="1739900" imgH="4064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462588"/>
                        <a:ext cx="1739900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10"/>
          <p:cNvSpPr>
            <a:spLocks noChangeArrowheads="1"/>
          </p:cNvSpPr>
          <p:nvPr/>
        </p:nvSpPr>
        <p:spPr bwMode="auto">
          <a:xfrm>
            <a:off x="5294313" y="5133975"/>
            <a:ext cx="3429000" cy="838200"/>
          </a:xfrm>
          <a:prstGeom prst="wedgeEllipseCallout">
            <a:avLst>
              <a:gd name="adj1" fmla="val -52639"/>
              <a:gd name="adj2" fmla="val -88824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kumimoji="1" lang="zh-CN" altLang="en-US" sz="2400" b="1" dirty="0">
                <a:latin typeface="+mn-ea"/>
                <a:ea typeface="+mn-ea"/>
              </a:rPr>
              <a:t>此方法简单！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utoUpdateAnimBg="0"/>
      <p:bldP spid="19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457200" y="1050925"/>
            <a:ext cx="8382000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定理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  </a:t>
            </a:r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初等变换不改变矩阵的秩。</a:t>
            </a:r>
          </a:p>
        </p:txBody>
      </p:sp>
      <p:graphicFrame>
        <p:nvGraphicFramePr>
          <p:cNvPr id="4" name="Object 35"/>
          <p:cNvGraphicFramePr>
            <a:graphicFrameLocks noChangeAspect="1"/>
          </p:cNvGraphicFramePr>
          <p:nvPr/>
        </p:nvGraphicFramePr>
        <p:xfrm>
          <a:off x="1549400" y="1731963"/>
          <a:ext cx="284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44800" imgH="469900" progId="Equation.3">
                  <p:embed/>
                </p:oleObj>
              </mc:Choice>
              <mc:Fallback>
                <p:oleObj name="Equation" r:id="rId2" imgW="2844800" imgH="4699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1731963"/>
                        <a:ext cx="284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451525"/>
              </p:ext>
            </p:extLst>
          </p:nvPr>
        </p:nvGraphicFramePr>
        <p:xfrm>
          <a:off x="4404519" y="1734343"/>
          <a:ext cx="2759074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55600" imgH="203040" progId="">
                  <p:embed/>
                </p:oleObj>
              </mc:Choice>
              <mc:Fallback>
                <p:oleObj name="Equation" r:id="rId4" imgW="1155600" imgH="203040" progId="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4519" y="1734343"/>
                        <a:ext cx="2759074" cy="500063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524761" y="2694615"/>
            <a:ext cx="5545137" cy="461963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latin typeface="+mn-ea"/>
                <a:ea typeface="+mn-ea"/>
              </a:rPr>
              <a:t>求矩阵秩的  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初等变换法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：</a:t>
            </a:r>
            <a:endParaRPr lang="zh-CN" altLang="en-US" sz="2400" b="1" dirty="0">
              <a:latin typeface="+mn-ea"/>
              <a:ea typeface="+mn-ea"/>
            </a:endParaRPr>
          </a:p>
        </p:txBody>
      </p: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1499486" y="3235156"/>
            <a:ext cx="5899150" cy="688976"/>
            <a:chOff x="963" y="2290"/>
            <a:chExt cx="3716" cy="434"/>
          </a:xfrm>
        </p:grpSpPr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963" y="2433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i="1" dirty="0"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 flipV="1">
              <a:off x="1303" y="2570"/>
              <a:ext cx="1730" cy="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400" b="1">
                <a:latin typeface="+mn-ea"/>
                <a:ea typeface="+mn-ea"/>
              </a:endParaRPr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1205" y="2290"/>
              <a:ext cx="1969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>
                  <a:latin typeface="+mn-ea"/>
                  <a:ea typeface="+mn-ea"/>
                </a:rPr>
                <a:t>经有限次初等行变换</a:t>
              </a:r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2999" y="2426"/>
              <a:ext cx="1680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i="1" dirty="0">
                  <a:latin typeface="+mn-ea"/>
                  <a:ea typeface="+mn-ea"/>
                </a:rPr>
                <a:t>B</a:t>
              </a:r>
              <a:r>
                <a:rPr lang="en-US" altLang="zh-CN" sz="2400" b="1" dirty="0">
                  <a:latin typeface="+mn-ea"/>
                  <a:ea typeface="+mn-ea"/>
                </a:rPr>
                <a:t>=</a:t>
              </a:r>
              <a:r>
                <a:rPr lang="zh-CN" altLang="en-US" sz="2400" b="1" dirty="0">
                  <a:latin typeface="+mn-ea"/>
                  <a:ea typeface="+mn-ea"/>
                </a:rPr>
                <a:t>阶梯形矩阵</a:t>
              </a:r>
            </a:p>
          </p:txBody>
        </p:sp>
      </p:grpSp>
      <p:grpSp>
        <p:nvGrpSpPr>
          <p:cNvPr id="13" name="Group 17"/>
          <p:cNvGrpSpPr>
            <a:grpSpLocks/>
          </p:cNvGrpSpPr>
          <p:nvPr/>
        </p:nvGrpSpPr>
        <p:grpSpPr bwMode="auto">
          <a:xfrm>
            <a:off x="433388" y="4814407"/>
            <a:ext cx="7010400" cy="898524"/>
            <a:chOff x="192" y="3130"/>
            <a:chExt cx="4416" cy="566"/>
          </a:xfrm>
        </p:grpSpPr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192" y="327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>
                  <a:latin typeface="+mn-ea"/>
                  <a:ea typeface="+mn-ea"/>
                </a:rPr>
                <a:t>或</a:t>
              </a:r>
            </a:p>
          </p:txBody>
        </p:sp>
        <p:graphicFrame>
          <p:nvGraphicFramePr>
            <p:cNvPr id="28709" name="Object 37"/>
            <p:cNvGraphicFramePr>
              <a:graphicFrameLocks noChangeAspect="1"/>
            </p:cNvGraphicFramePr>
            <p:nvPr/>
          </p:nvGraphicFramePr>
          <p:xfrm>
            <a:off x="2376" y="3237"/>
            <a:ext cx="224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77723" imgH="368140" progId="Equation.3">
                    <p:embed/>
                  </p:oleObj>
                </mc:Choice>
                <mc:Fallback>
                  <p:oleObj name="Equation" r:id="rId6" imgW="177723" imgH="368140" progId="Equation.3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6" y="3237"/>
                          <a:ext cx="224" cy="4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861" y="3278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i="1" dirty="0"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1193" y="3418"/>
              <a:ext cx="179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400" b="1">
                <a:latin typeface="+mn-ea"/>
                <a:ea typeface="+mn-ea"/>
              </a:endParaRPr>
            </a:p>
          </p:txBody>
        </p:sp>
        <p:sp>
          <p:nvSpPr>
            <p:cNvPr id="18" name="Text Box 22"/>
            <p:cNvSpPr txBox="1">
              <a:spLocks noChangeArrowheads="1"/>
            </p:cNvSpPr>
            <p:nvPr/>
          </p:nvSpPr>
          <p:spPr bwMode="auto">
            <a:xfrm>
              <a:off x="1215" y="3130"/>
              <a:ext cx="1753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>
                  <a:latin typeface="+mn-ea"/>
                  <a:ea typeface="+mn-ea"/>
                </a:rPr>
                <a:t>经有限次初等变换</a:t>
              </a:r>
            </a:p>
          </p:txBody>
        </p:sp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2928" y="3273"/>
              <a:ext cx="1680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i="1">
                  <a:latin typeface="+mn-ea"/>
                  <a:ea typeface="+mn-ea"/>
                </a:rPr>
                <a:t>D</a:t>
              </a:r>
              <a:r>
                <a:rPr lang="en-US" altLang="zh-CN" sz="2400" b="1">
                  <a:latin typeface="+mn-ea"/>
                  <a:ea typeface="+mn-ea"/>
                </a:rPr>
                <a:t>=</a:t>
              </a:r>
              <a:r>
                <a:rPr lang="zh-CN" altLang="en-US" sz="2400" b="1">
                  <a:latin typeface="+mn-ea"/>
                  <a:ea typeface="+mn-ea"/>
                </a:rPr>
                <a:t>标准形矩阵</a:t>
              </a:r>
            </a:p>
          </p:txBody>
        </p:sp>
      </p:grpSp>
      <p:grpSp>
        <p:nvGrpSpPr>
          <p:cNvPr id="20" name="Group 24"/>
          <p:cNvGrpSpPr>
            <a:grpSpLocks/>
          </p:cNvGrpSpPr>
          <p:nvPr/>
        </p:nvGrpSpPr>
        <p:grpSpPr bwMode="auto">
          <a:xfrm>
            <a:off x="1099436" y="4036440"/>
            <a:ext cx="5334000" cy="476250"/>
            <a:chOff x="720" y="2832"/>
            <a:chExt cx="3360" cy="300"/>
          </a:xfrm>
        </p:grpSpPr>
        <p:sp>
          <p:nvSpPr>
            <p:cNvPr id="21" name="Text Box 25"/>
            <p:cNvSpPr txBox="1">
              <a:spLocks noChangeArrowheads="1"/>
            </p:cNvSpPr>
            <p:nvPr/>
          </p:nvSpPr>
          <p:spPr bwMode="auto">
            <a:xfrm>
              <a:off x="720" y="2832"/>
              <a:ext cx="1387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>
                  <a:latin typeface="+mn-ea"/>
                  <a:ea typeface="+mn-ea"/>
                </a:rPr>
                <a:t>有 </a:t>
              </a:r>
              <a:r>
                <a:rPr lang="en-US" altLang="zh-CN" sz="2400" b="1" dirty="0">
                  <a:solidFill>
                    <a:srgbClr val="FF0000"/>
                  </a:solidFill>
                  <a:latin typeface="+mn-ea"/>
                  <a:ea typeface="+mn-ea"/>
                </a:rPr>
                <a:t>R(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+mn-ea"/>
                  <a:ea typeface="+mn-ea"/>
                </a:rPr>
                <a:t>A</a:t>
              </a:r>
              <a:r>
                <a:rPr lang="en-US" altLang="zh-CN" sz="2400" b="1" dirty="0">
                  <a:solidFill>
                    <a:srgbClr val="FF0000"/>
                  </a:solidFill>
                  <a:latin typeface="+mn-ea"/>
                  <a:ea typeface="+mn-ea"/>
                </a:rPr>
                <a:t>)</a:t>
              </a:r>
              <a:r>
                <a:rPr lang="en-US" altLang="zh-CN" sz="2400" b="1" dirty="0">
                  <a:latin typeface="+mn-ea"/>
                  <a:ea typeface="+mn-ea"/>
                </a:rPr>
                <a:t>=R(</a:t>
              </a:r>
              <a:r>
                <a:rPr lang="en-US" altLang="zh-CN" sz="2400" b="1" i="1" dirty="0">
                  <a:latin typeface="+mn-ea"/>
                  <a:ea typeface="+mn-ea"/>
                </a:rPr>
                <a:t>B</a:t>
              </a:r>
              <a:r>
                <a:rPr lang="en-US" altLang="zh-CN" sz="2400" b="1" dirty="0"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2064" y="2841"/>
              <a:ext cx="2016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rPr>
                <a:t>＝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+mn-ea"/>
                  <a:ea typeface="+mn-ea"/>
                </a:rPr>
                <a:t>B </a:t>
              </a:r>
              <a:r>
                <a: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rPr>
                <a:t>中非零行行数</a:t>
              </a:r>
            </a:p>
          </p:txBody>
        </p:sp>
      </p:grpSp>
      <p:grpSp>
        <p:nvGrpSpPr>
          <p:cNvPr id="23" name="Group 27"/>
          <p:cNvGrpSpPr>
            <a:grpSpLocks/>
          </p:cNvGrpSpPr>
          <p:nvPr/>
        </p:nvGrpSpPr>
        <p:grpSpPr bwMode="auto">
          <a:xfrm>
            <a:off x="1099436" y="5687590"/>
            <a:ext cx="5257800" cy="461962"/>
            <a:chOff x="960" y="3600"/>
            <a:chExt cx="3312" cy="291"/>
          </a:xfrm>
        </p:grpSpPr>
        <p:sp>
          <p:nvSpPr>
            <p:cNvPr id="24" name="Text Box 28"/>
            <p:cNvSpPr txBox="1">
              <a:spLocks noChangeArrowheads="1"/>
            </p:cNvSpPr>
            <p:nvPr/>
          </p:nvSpPr>
          <p:spPr bwMode="auto">
            <a:xfrm>
              <a:off x="960" y="3600"/>
              <a:ext cx="1632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>
                  <a:latin typeface="+mn-ea"/>
                  <a:ea typeface="+mn-ea"/>
                </a:rPr>
                <a:t>有 </a:t>
              </a:r>
              <a:r>
                <a:rPr lang="en-US" altLang="zh-CN" sz="2400" b="1" dirty="0">
                  <a:solidFill>
                    <a:srgbClr val="FF0000"/>
                  </a:solidFill>
                  <a:latin typeface="+mn-ea"/>
                  <a:ea typeface="+mn-ea"/>
                </a:rPr>
                <a:t>R(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+mn-ea"/>
                  <a:ea typeface="+mn-ea"/>
                </a:rPr>
                <a:t>A</a:t>
              </a:r>
              <a:r>
                <a:rPr lang="en-US" altLang="zh-CN" sz="2400" b="1" dirty="0">
                  <a:solidFill>
                    <a:srgbClr val="FF0000"/>
                  </a:solidFill>
                  <a:latin typeface="+mn-ea"/>
                  <a:ea typeface="+mn-ea"/>
                </a:rPr>
                <a:t>)</a:t>
              </a:r>
              <a:r>
                <a:rPr lang="en-US" altLang="zh-CN" sz="2400" b="1" dirty="0">
                  <a:latin typeface="+mn-ea"/>
                  <a:ea typeface="+mn-ea"/>
                </a:rPr>
                <a:t>=R(</a:t>
              </a:r>
              <a:r>
                <a:rPr lang="en-US" altLang="zh-CN" sz="2400" b="1" i="1" dirty="0">
                  <a:latin typeface="+mn-ea"/>
                  <a:ea typeface="+mn-ea"/>
                </a:rPr>
                <a:t>D</a:t>
              </a:r>
              <a:r>
                <a:rPr lang="en-US" altLang="zh-CN" sz="2400" b="1" dirty="0"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2352" y="3600"/>
              <a:ext cx="1920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+mn-ea"/>
                  <a:ea typeface="+mn-ea"/>
                </a:rPr>
                <a:t>=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+mn-ea"/>
                  <a:ea typeface="+mn-ea"/>
                </a:rPr>
                <a:t>D </a:t>
              </a:r>
              <a:r>
                <a: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rPr>
                <a:t>中“</a:t>
              </a:r>
              <a:r>
                <a:rPr lang="en-US" altLang="zh-CN" sz="2400" b="1" dirty="0">
                  <a:solidFill>
                    <a:srgbClr val="FF0000"/>
                  </a:solidFill>
                  <a:latin typeface="+mn-ea"/>
                  <a:ea typeface="+mn-ea"/>
                </a:rPr>
                <a:t>1”</a:t>
              </a:r>
              <a:r>
                <a: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rPr>
                <a:t>的个数</a:t>
              </a:r>
            </a:p>
          </p:txBody>
        </p:sp>
      </p:grpSp>
      <p:sp>
        <p:nvSpPr>
          <p:cNvPr id="26" name="AutoShape 30"/>
          <p:cNvSpPr>
            <a:spLocks noChangeArrowheads="1"/>
          </p:cNvSpPr>
          <p:nvPr/>
        </p:nvSpPr>
        <p:spPr bwMode="auto">
          <a:xfrm>
            <a:off x="7139873" y="3778878"/>
            <a:ext cx="1408297" cy="761224"/>
          </a:xfrm>
          <a:prstGeom prst="cloudCallout">
            <a:avLst>
              <a:gd name="adj1" fmla="val -60935"/>
              <a:gd name="adj2" fmla="val -50245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400" b="1" dirty="0">
                <a:latin typeface="+mn-ea"/>
                <a:ea typeface="+mn-ea"/>
              </a:rPr>
              <a:t>常用</a:t>
            </a:r>
          </a:p>
        </p:txBody>
      </p:sp>
      <p:sp>
        <p:nvSpPr>
          <p:cNvPr id="27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8721" name="组合 33"/>
          <p:cNvGrpSpPr>
            <a:grpSpLocks/>
          </p:cNvGrpSpPr>
          <p:nvPr/>
        </p:nvGrpSpPr>
        <p:grpSpPr bwMode="auto">
          <a:xfrm>
            <a:off x="39688" y="44450"/>
            <a:ext cx="9093200" cy="823913"/>
            <a:chOff x="-7938" y="915988"/>
            <a:chExt cx="12193589" cy="2406923"/>
          </a:xfrm>
        </p:grpSpPr>
        <p:sp>
          <p:nvSpPr>
            <p:cNvPr id="35" name="Freeform 5"/>
            <p:cNvSpPr/>
            <p:nvPr/>
          </p:nvSpPr>
          <p:spPr bwMode="auto">
            <a:xfrm>
              <a:off x="4411387" y="915988"/>
              <a:ext cx="7774264" cy="1637079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Freeform 6"/>
            <p:cNvSpPr/>
            <p:nvPr/>
          </p:nvSpPr>
          <p:spPr bwMode="auto">
            <a:xfrm>
              <a:off x="519997" y="1801774"/>
              <a:ext cx="3891390" cy="1293893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Freeform 7"/>
            <p:cNvSpPr/>
            <p:nvPr/>
          </p:nvSpPr>
          <p:spPr bwMode="auto">
            <a:xfrm>
              <a:off x="2448661" y="1769309"/>
              <a:ext cx="2092579" cy="686367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Freeform 8"/>
            <p:cNvSpPr/>
            <p:nvPr/>
          </p:nvSpPr>
          <p:spPr bwMode="auto">
            <a:xfrm>
              <a:off x="4541241" y="1115407"/>
              <a:ext cx="7644410" cy="2207504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26" name="Freeform 9"/>
            <p:cNvSpPr>
              <a:spLocks/>
            </p:cNvSpPr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6350 h 1"/>
                <a:gd name="T1" fmla="*/ 0 h 1"/>
                <a:gd name="T2" fmla="*/ 6350 h 1"/>
                <a:gd name="T3" fmla="*/ 0 60000 65536"/>
                <a:gd name="T4" fmla="*/ 0 60000 65536"/>
                <a:gd name="T5" fmla="*/ 0 60000 65536"/>
                <a:gd name="T6" fmla="*/ 0 h 1"/>
                <a:gd name="T7" fmla="*/ 1 h 1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7" name="Freeform 10"/>
            <p:cNvSpPr>
              <a:spLocks/>
            </p:cNvSpPr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14288 h 2"/>
                <a:gd name="T2" fmla="*/ 52388 w 7"/>
                <a:gd name="T3" fmla="*/ 0 h 2"/>
                <a:gd name="T4" fmla="*/ 0 w 7"/>
                <a:gd name="T5" fmla="*/ 14288 h 2"/>
                <a:gd name="T6" fmla="*/ 0 60000 65536"/>
                <a:gd name="T7" fmla="*/ 0 60000 65536"/>
                <a:gd name="T8" fmla="*/ 0 60000 65536"/>
                <a:gd name="T9" fmla="*/ 0 w 7"/>
                <a:gd name="T10" fmla="*/ 0 h 2"/>
                <a:gd name="T11" fmla="*/ 7 w 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8" name="Freeform 11"/>
            <p:cNvSpPr>
              <a:spLocks/>
            </p:cNvSpPr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95250 h 15"/>
                <a:gd name="T2" fmla="*/ 271463 w 36"/>
                <a:gd name="T3" fmla="*/ 0 h 15"/>
                <a:gd name="T4" fmla="*/ 0 w 36"/>
                <a:gd name="T5" fmla="*/ 95250 h 15"/>
                <a:gd name="T6" fmla="*/ 0 60000 65536"/>
                <a:gd name="T7" fmla="*/ 0 60000 65536"/>
                <a:gd name="T8" fmla="*/ 0 60000 65536"/>
                <a:gd name="T9" fmla="*/ 0 w 36"/>
                <a:gd name="T10" fmla="*/ 0 h 15"/>
                <a:gd name="T11" fmla="*/ 36 w 36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12"/>
            <p:cNvSpPr/>
            <p:nvPr/>
          </p:nvSpPr>
          <p:spPr bwMode="auto">
            <a:xfrm>
              <a:off x="264544" y="2367563"/>
              <a:ext cx="2462985" cy="728104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Freeform 13"/>
            <p:cNvSpPr/>
            <p:nvPr/>
          </p:nvSpPr>
          <p:spPr bwMode="auto">
            <a:xfrm>
              <a:off x="-7938" y="2209884"/>
              <a:ext cx="3212312" cy="885783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Freeform 14"/>
            <p:cNvSpPr/>
            <p:nvPr/>
          </p:nvSpPr>
          <p:spPr bwMode="auto">
            <a:xfrm>
              <a:off x="3204374" y="1342648"/>
              <a:ext cx="8981277" cy="1683455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Freeform 15"/>
            <p:cNvSpPr/>
            <p:nvPr/>
          </p:nvSpPr>
          <p:spPr bwMode="auto">
            <a:xfrm>
              <a:off x="196424" y="2200608"/>
              <a:ext cx="3007950" cy="89505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Freeform 16"/>
            <p:cNvSpPr/>
            <p:nvPr/>
          </p:nvSpPr>
          <p:spPr bwMode="auto">
            <a:xfrm>
              <a:off x="89985" y="2107856"/>
              <a:ext cx="3431576" cy="987810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Freeform 17"/>
            <p:cNvSpPr/>
            <p:nvPr/>
          </p:nvSpPr>
          <p:spPr bwMode="auto">
            <a:xfrm>
              <a:off x="3521561" y="1314823"/>
              <a:ext cx="8664090" cy="1627804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 autoUpdateAnimBg="0"/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3238" y="-11113"/>
            <a:ext cx="8629650" cy="755651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" name="Text Box 7"/>
          <p:cNvSpPr txBox="1">
            <a:spLocks noChangeArrowheads="1"/>
          </p:cNvSpPr>
          <p:nvPr/>
        </p:nvSpPr>
        <p:spPr bwMode="auto">
          <a:xfrm>
            <a:off x="197644" y="2042467"/>
            <a:ext cx="1283992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11</a:t>
            </a:r>
            <a:endParaRPr lang="zh-CN" altLang="en-US" sz="24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graphicFrame>
        <p:nvGraphicFramePr>
          <p:cNvPr id="23621" name="Object 69"/>
          <p:cNvGraphicFramePr>
            <a:graphicFrameLocks noChangeAspect="1"/>
          </p:cNvGraphicFramePr>
          <p:nvPr/>
        </p:nvGraphicFramePr>
        <p:xfrm>
          <a:off x="1141413" y="1250950"/>
          <a:ext cx="33020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2000" imgH="2044700" progId="Equation.3">
                  <p:embed/>
                </p:oleObj>
              </mc:Choice>
              <mc:Fallback>
                <p:oleObj name="Equation" r:id="rId2" imgW="3302000" imgH="2044700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1250950"/>
                        <a:ext cx="33020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72"/>
          <p:cNvGraphicFramePr>
            <a:graphicFrameLocks noChangeAspect="1"/>
          </p:cNvGraphicFramePr>
          <p:nvPr/>
        </p:nvGraphicFramePr>
        <p:xfrm>
          <a:off x="4291013" y="3397250"/>
          <a:ext cx="43434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43400" imgH="2044700" progId="Equation.3">
                  <p:embed/>
                </p:oleObj>
              </mc:Choice>
              <mc:Fallback>
                <p:oleObj name="Equation" r:id="rId4" imgW="4343400" imgH="204470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1013" y="3397250"/>
                        <a:ext cx="43434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Text Box 13"/>
          <p:cNvSpPr txBox="1">
            <a:spLocks noChangeArrowheads="1"/>
          </p:cNvSpPr>
          <p:nvPr/>
        </p:nvSpPr>
        <p:spPr bwMode="auto">
          <a:xfrm>
            <a:off x="557213" y="5719763"/>
            <a:ext cx="4470400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latin typeface="+mn-ea"/>
                <a:ea typeface="+mn-ea"/>
              </a:rPr>
              <a:t>因</a:t>
            </a:r>
            <a:r>
              <a:rPr lang="en-US" altLang="zh-CN" sz="2400" b="1" i="1" dirty="0">
                <a:latin typeface="+mn-ea"/>
                <a:ea typeface="+mn-ea"/>
              </a:rPr>
              <a:t>B </a:t>
            </a:r>
            <a:r>
              <a:rPr lang="zh-CN" altLang="en-US" sz="2400" b="1" dirty="0">
                <a:latin typeface="+mn-ea"/>
                <a:ea typeface="+mn-ea"/>
              </a:rPr>
              <a:t>中非零行数为</a:t>
            </a:r>
            <a:r>
              <a:rPr lang="en-US" altLang="zh-CN" sz="2400" b="1" dirty="0">
                <a:latin typeface="+mn-ea"/>
                <a:ea typeface="+mn-ea"/>
              </a:rPr>
              <a:t>3</a:t>
            </a:r>
            <a:r>
              <a:rPr lang="zh-CN" altLang="en-US" sz="2400" b="1" dirty="0">
                <a:latin typeface="+mn-ea"/>
                <a:ea typeface="+mn-ea"/>
              </a:rPr>
              <a:t>，</a:t>
            </a:r>
          </a:p>
        </p:txBody>
      </p:sp>
      <p:sp>
        <p:nvSpPr>
          <p:cNvPr id="85" name="Text Box 14"/>
          <p:cNvSpPr txBox="1">
            <a:spLocks noChangeArrowheads="1"/>
          </p:cNvSpPr>
          <p:nvPr/>
        </p:nvSpPr>
        <p:spPr bwMode="auto">
          <a:xfrm>
            <a:off x="3986213" y="5719763"/>
            <a:ext cx="3200400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latin typeface="+mn-ea"/>
                <a:ea typeface="+mn-ea"/>
              </a:rPr>
              <a:t>所以   </a:t>
            </a:r>
            <a:r>
              <a:rPr lang="en-US" altLang="zh-CN" sz="2400" b="1" dirty="0">
                <a:latin typeface="+mn-ea"/>
                <a:ea typeface="+mn-ea"/>
              </a:rPr>
              <a:t>R(B)=3,</a:t>
            </a:r>
          </a:p>
        </p:txBody>
      </p:sp>
      <p:sp>
        <p:nvSpPr>
          <p:cNvPr id="86" name="Text Box 23"/>
          <p:cNvSpPr txBox="1">
            <a:spLocks noChangeArrowheads="1"/>
          </p:cNvSpPr>
          <p:nvPr/>
        </p:nvSpPr>
        <p:spPr bwMode="auto">
          <a:xfrm>
            <a:off x="6348413" y="5719763"/>
            <a:ext cx="2743200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latin typeface="+mn-ea"/>
                <a:ea typeface="+mn-ea"/>
              </a:rPr>
              <a:t>故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R(A)=3</a:t>
            </a:r>
          </a:p>
        </p:txBody>
      </p:sp>
      <p:grpSp>
        <p:nvGrpSpPr>
          <p:cNvPr id="23634" name="组合 28"/>
          <p:cNvGrpSpPr>
            <a:grpSpLocks/>
          </p:cNvGrpSpPr>
          <p:nvPr/>
        </p:nvGrpSpPr>
        <p:grpSpPr bwMode="auto">
          <a:xfrm flipH="1">
            <a:off x="6429375" y="-11113"/>
            <a:ext cx="2717800" cy="719138"/>
            <a:chOff x="2480600" y="4407823"/>
            <a:chExt cx="8358786" cy="1849336"/>
          </a:xfrm>
        </p:grpSpPr>
        <p:sp>
          <p:nvSpPr>
            <p:cNvPr id="30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Freeform 6"/>
            <p:cNvSpPr/>
            <p:nvPr/>
          </p:nvSpPr>
          <p:spPr bwMode="auto">
            <a:xfrm>
              <a:off x="2837019" y="4407823"/>
              <a:ext cx="7968189" cy="1747277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Freeform 7"/>
            <p:cNvSpPr/>
            <p:nvPr/>
          </p:nvSpPr>
          <p:spPr bwMode="auto">
            <a:xfrm>
              <a:off x="3784218" y="4407823"/>
              <a:ext cx="6879400" cy="1510497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Freeform 8"/>
            <p:cNvSpPr/>
            <p:nvPr/>
          </p:nvSpPr>
          <p:spPr bwMode="auto">
            <a:xfrm>
              <a:off x="3613333" y="4407823"/>
              <a:ext cx="7089344" cy="1600310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5AD85BC-D01E-1640-BE4B-CD2A8E0FDB83}"/>
              </a:ext>
            </a:extLst>
          </p:cNvPr>
          <p:cNvGrpSpPr/>
          <p:nvPr/>
        </p:nvGrpSpPr>
        <p:grpSpPr>
          <a:xfrm>
            <a:off x="4278313" y="1250950"/>
            <a:ext cx="4305300" cy="2044700"/>
            <a:chOff x="4278313" y="1250950"/>
            <a:chExt cx="4305300" cy="20447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1" name="Object 7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99090271"/>
                    </p:ext>
                  </p:extLst>
                </p:nvPr>
              </p:nvGraphicFramePr>
              <p:xfrm>
                <a:off x="4278313" y="1250950"/>
                <a:ext cx="4305300" cy="20447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6" imgW="4305300" imgH="2044700" progId="Equation.3">
                        <p:embed/>
                      </p:oleObj>
                    </mc:Choice>
                    <mc:Fallback>
                      <p:oleObj name="Equation" r:id="rId6" imgW="4305300" imgH="2044700" progId="Equation.3">
                        <p:embed/>
                        <p:pic>
                          <p:nvPicPr>
                            <p:cNvPr id="0" name="Picture 7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78313" y="1250950"/>
                              <a:ext cx="4305300" cy="2044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81" name="Object 7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99090271"/>
                    </p:ext>
                  </p:extLst>
                </p:nvPr>
              </p:nvGraphicFramePr>
              <p:xfrm>
                <a:off x="4278313" y="1250950"/>
                <a:ext cx="4305300" cy="20447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3851" name="Equation" r:id="rId9" imgW="4305300" imgH="2044700" progId="Equation.3">
                        <p:embed/>
                      </p:oleObj>
                    </mc:Choice>
                    <mc:Fallback>
                      <p:oleObj name="Equation" r:id="rId9" imgW="4305300" imgH="2044700" progId="Equation.3">
                        <p:embed/>
                        <p:pic>
                          <p:nvPicPr>
                            <p:cNvPr id="0" name="Picture 7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78313" y="1250950"/>
                              <a:ext cx="4305300" cy="2044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E2ED55FD-8F2E-DD43-8919-1F9E82F75F2D}"/>
                    </a:ext>
                  </a:extLst>
                </p:cNvPr>
                <p:cNvSpPr txBox="1"/>
                <p:nvPr/>
              </p:nvSpPr>
              <p:spPr>
                <a:xfrm>
                  <a:off x="4652472" y="1524735"/>
                  <a:ext cx="993416" cy="73866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CN" sz="1600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kumimoji="1" lang="en-US" altLang="zh-CN" sz="1600" b="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E2ED55FD-8F2E-DD43-8919-1F9E82F75F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2472" y="1524735"/>
                  <a:ext cx="993416" cy="738664"/>
                </a:xfrm>
                <a:prstGeom prst="rect">
                  <a:avLst/>
                </a:prstGeom>
                <a:blipFill>
                  <a:blip r:embed="rId11"/>
                  <a:stretch>
                    <a:fillRect b="-517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09A3260D-3D8A-764C-AE01-B67CD29C3425}"/>
              </a:ext>
            </a:extLst>
          </p:cNvPr>
          <p:cNvGrpSpPr/>
          <p:nvPr/>
        </p:nvGrpSpPr>
        <p:grpSpPr>
          <a:xfrm>
            <a:off x="176213" y="3473450"/>
            <a:ext cx="4000500" cy="2044700"/>
            <a:chOff x="176213" y="3473450"/>
            <a:chExt cx="4000500" cy="20447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2" name="Object 7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65443901"/>
                    </p:ext>
                  </p:extLst>
                </p:nvPr>
              </p:nvGraphicFramePr>
              <p:xfrm>
                <a:off x="176213" y="3473450"/>
                <a:ext cx="4000500" cy="20447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2" imgW="4000500" imgH="2044700" progId="Equation.3">
                        <p:embed/>
                      </p:oleObj>
                    </mc:Choice>
                    <mc:Fallback>
                      <p:oleObj name="Equation" r:id="rId12" imgW="4000500" imgH="2044700" progId="Equation.3">
                        <p:embed/>
                        <p:pic>
                          <p:nvPicPr>
                            <p:cNvPr id="0" name="Picture 7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6213" y="3473450"/>
                              <a:ext cx="4000500" cy="2044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82" name="Object 7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65443901"/>
                    </p:ext>
                  </p:extLst>
                </p:nvPr>
              </p:nvGraphicFramePr>
              <p:xfrm>
                <a:off x="176213" y="3473450"/>
                <a:ext cx="4000500" cy="20447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3852" name="Equation" r:id="rId14" imgW="4000500" imgH="2044700" progId="Equation.3">
                        <p:embed/>
                      </p:oleObj>
                    </mc:Choice>
                    <mc:Fallback>
                      <p:oleObj name="Equation" r:id="rId14" imgW="4000500" imgH="2044700" progId="Equation.3">
                        <p:embed/>
                        <p:pic>
                          <p:nvPicPr>
                            <p:cNvPr id="0" name="Picture 7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6213" y="3473450"/>
                              <a:ext cx="4000500" cy="2044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5A805FBF-3655-2245-80D5-8DC627F9E4A0}"/>
                    </a:ext>
                  </a:extLst>
                </p:cNvPr>
                <p:cNvSpPr txBox="1"/>
                <p:nvPr/>
              </p:nvSpPr>
              <p:spPr>
                <a:xfrm>
                  <a:off x="488220" y="3762088"/>
                  <a:ext cx="993416" cy="72846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kumimoji="1" lang="en-US" altLang="zh-CN" sz="1600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5A805FBF-3655-2245-80D5-8DC627F9E4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220" y="3762088"/>
                  <a:ext cx="993416" cy="728469"/>
                </a:xfrm>
                <a:prstGeom prst="rect">
                  <a:avLst/>
                </a:prstGeom>
                <a:blipFill>
                  <a:blip r:embed="rId16"/>
                  <a:stretch>
                    <a:fillRect b="-16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utoUpdateAnimBg="0"/>
      <p:bldP spid="85" grpId="0" autoUpdateAnimBg="0"/>
      <p:bldP spid="8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74"/>
          <p:cNvGraphicFramePr>
            <a:graphicFrameLocks noChangeAspect="1"/>
          </p:cNvGraphicFramePr>
          <p:nvPr/>
        </p:nvGraphicFramePr>
        <p:xfrm>
          <a:off x="720725" y="2124075"/>
          <a:ext cx="4232275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46600" imgH="1638300" progId="Equation.3">
                  <p:embed/>
                </p:oleObj>
              </mc:Choice>
              <mc:Fallback>
                <p:oleObj name="Equation" r:id="rId2" imgW="4546600" imgH="163830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2124075"/>
                        <a:ext cx="4232275" cy="1528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71" name="Object 75"/>
          <p:cNvGraphicFramePr>
            <a:graphicFrameLocks noChangeAspect="1"/>
          </p:cNvGraphicFramePr>
          <p:nvPr/>
        </p:nvGraphicFramePr>
        <p:xfrm>
          <a:off x="1066800" y="631825"/>
          <a:ext cx="6426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26200" imgH="1511300" progId="Equation.3">
                  <p:embed/>
                </p:oleObj>
              </mc:Choice>
              <mc:Fallback>
                <p:oleObj name="Equation" r:id="rId4" imgW="6426200" imgH="151130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631825"/>
                        <a:ext cx="64262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6"/>
          <p:cNvGraphicFramePr>
            <a:graphicFrameLocks noChangeAspect="1"/>
          </p:cNvGraphicFramePr>
          <p:nvPr/>
        </p:nvGraphicFramePr>
        <p:xfrm>
          <a:off x="5207000" y="2124075"/>
          <a:ext cx="2870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70200" imgH="1511300" progId="Equation.3">
                  <p:embed/>
                </p:oleObj>
              </mc:Choice>
              <mc:Fallback>
                <p:oleObj name="Equation" r:id="rId6" imgW="2870200" imgH="151130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0" y="2124075"/>
                        <a:ext cx="28702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7"/>
          <p:cNvGraphicFramePr>
            <a:graphicFrameLocks noChangeAspect="1"/>
          </p:cNvGraphicFramePr>
          <p:nvPr/>
        </p:nvGraphicFramePr>
        <p:xfrm>
          <a:off x="4191000" y="3709988"/>
          <a:ext cx="4914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914900" imgH="1511300" progId="Equation.3">
                  <p:embed/>
                </p:oleObj>
              </mc:Choice>
              <mc:Fallback>
                <p:oleObj name="Equation" r:id="rId8" imgW="4914900" imgH="151130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709988"/>
                        <a:ext cx="49149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304800" y="1137096"/>
            <a:ext cx="1461737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12</a:t>
            </a:r>
            <a:endParaRPr lang="zh-CN" altLang="en-US" sz="24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342900" y="2549525"/>
            <a:ext cx="685800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解：</a:t>
            </a: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138113" y="6338888"/>
            <a:ext cx="9005887" cy="466725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注意</a:t>
            </a:r>
            <a:r>
              <a:rPr lang="zh-CN" altLang="en-US" sz="2400" b="1" dirty="0">
                <a:latin typeface="+mn-ea"/>
                <a:ea typeface="+mn-ea"/>
              </a:rPr>
              <a:t>：在化阶梯形矩阵的过程中， 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不要作参数在分母的分数运算！</a:t>
            </a:r>
          </a:p>
        </p:txBody>
      </p: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836613" y="5287963"/>
            <a:ext cx="6702425" cy="461962"/>
            <a:chOff x="836629" y="5288437"/>
            <a:chExt cx="6702476" cy="461665"/>
          </a:xfrm>
        </p:grpSpPr>
        <p:sp>
          <p:nvSpPr>
            <p:cNvPr id="2" name="TextBox 1"/>
            <p:cNvSpPr txBox="1"/>
            <p:nvPr/>
          </p:nvSpPr>
          <p:spPr>
            <a:xfrm>
              <a:off x="836629" y="5288437"/>
              <a:ext cx="670247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latin typeface="+mn-ea"/>
                  <a:ea typeface="+mn-ea"/>
                </a:rPr>
                <a:t>所以当         时，行阶梯形矩阵   有</a:t>
              </a:r>
              <a:r>
                <a:rPr lang="en-US" altLang="zh-CN" sz="2400" b="1" dirty="0">
                  <a:latin typeface="+mn-ea"/>
                  <a:ea typeface="+mn-ea"/>
                </a:rPr>
                <a:t>2</a:t>
              </a:r>
              <a:r>
                <a:rPr lang="zh-CN" altLang="en-US" sz="2400" b="1" dirty="0">
                  <a:latin typeface="+mn-ea"/>
                  <a:ea typeface="+mn-ea"/>
                </a:rPr>
                <a:t>个非零行，</a:t>
              </a:r>
            </a:p>
          </p:txBody>
        </p:sp>
        <p:graphicFrame>
          <p:nvGraphicFramePr>
            <p:cNvPr id="29774" name="Object 78"/>
            <p:cNvGraphicFramePr>
              <a:graphicFrameLocks noChangeAspect="1"/>
            </p:cNvGraphicFramePr>
            <p:nvPr/>
          </p:nvGraphicFramePr>
          <p:xfrm>
            <a:off x="1788034" y="5297807"/>
            <a:ext cx="3613525" cy="452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625400" imgH="203040" progId="">
                    <p:embed/>
                  </p:oleObj>
                </mc:Choice>
                <mc:Fallback>
                  <p:oleObj name="Equation" r:id="rId10" imgW="1625400" imgH="203040" progId="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8034" y="5297807"/>
                          <a:ext cx="3613525" cy="452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1420813" y="5827713"/>
            <a:ext cx="2906712" cy="511175"/>
            <a:chOff x="1373957" y="4782405"/>
            <a:chExt cx="2905812" cy="512039"/>
          </a:xfrm>
        </p:grpSpPr>
        <p:sp>
          <p:nvSpPr>
            <p:cNvPr id="14" name="TextBox 13"/>
            <p:cNvSpPr txBox="1"/>
            <p:nvPr/>
          </p:nvSpPr>
          <p:spPr>
            <a:xfrm>
              <a:off x="1373957" y="4788766"/>
              <a:ext cx="1747296" cy="4627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latin typeface="+mn-ea"/>
                  <a:ea typeface="+mn-ea"/>
                </a:rPr>
                <a:t>当       时，</a:t>
              </a:r>
            </a:p>
          </p:txBody>
        </p:sp>
        <p:graphicFrame>
          <p:nvGraphicFramePr>
            <p:cNvPr id="29775" name="Object 79"/>
            <p:cNvGraphicFramePr>
              <a:graphicFrameLocks noChangeAspect="1"/>
            </p:cNvGraphicFramePr>
            <p:nvPr/>
          </p:nvGraphicFramePr>
          <p:xfrm>
            <a:off x="1719574" y="4782405"/>
            <a:ext cx="2560195" cy="5120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269720" imgH="253800" progId="">
                    <p:embed/>
                  </p:oleObj>
                </mc:Choice>
                <mc:Fallback>
                  <p:oleObj name="Equation" r:id="rId12" imgW="1269720" imgH="253800" progId="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9574" y="4782405"/>
                          <a:ext cx="2560195" cy="5120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9786" name="组合 18"/>
          <p:cNvGrpSpPr>
            <a:grpSpLocks/>
          </p:cNvGrpSpPr>
          <p:nvPr/>
        </p:nvGrpSpPr>
        <p:grpSpPr bwMode="auto">
          <a:xfrm>
            <a:off x="39688" y="44450"/>
            <a:ext cx="9093200" cy="823913"/>
            <a:chOff x="-7938" y="915988"/>
            <a:chExt cx="12193589" cy="2406923"/>
          </a:xfrm>
        </p:grpSpPr>
        <p:sp>
          <p:nvSpPr>
            <p:cNvPr id="20" name="Freeform 5"/>
            <p:cNvSpPr/>
            <p:nvPr/>
          </p:nvSpPr>
          <p:spPr bwMode="auto">
            <a:xfrm>
              <a:off x="4411387" y="915988"/>
              <a:ext cx="7774264" cy="1637079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Freeform 6"/>
            <p:cNvSpPr/>
            <p:nvPr/>
          </p:nvSpPr>
          <p:spPr bwMode="auto">
            <a:xfrm>
              <a:off x="519997" y="1801774"/>
              <a:ext cx="3891390" cy="1293893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Freeform 7"/>
            <p:cNvSpPr/>
            <p:nvPr/>
          </p:nvSpPr>
          <p:spPr bwMode="auto">
            <a:xfrm>
              <a:off x="2448661" y="1769309"/>
              <a:ext cx="2092579" cy="686367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Freeform 8"/>
            <p:cNvSpPr/>
            <p:nvPr/>
          </p:nvSpPr>
          <p:spPr bwMode="auto">
            <a:xfrm>
              <a:off x="4541241" y="1115407"/>
              <a:ext cx="7644410" cy="2207504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91" name="Freeform 9"/>
            <p:cNvSpPr>
              <a:spLocks/>
            </p:cNvSpPr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6350 h 1"/>
                <a:gd name="T1" fmla="*/ 0 h 1"/>
                <a:gd name="T2" fmla="*/ 6350 h 1"/>
                <a:gd name="T3" fmla="*/ 0 60000 65536"/>
                <a:gd name="T4" fmla="*/ 0 60000 65536"/>
                <a:gd name="T5" fmla="*/ 0 60000 65536"/>
                <a:gd name="T6" fmla="*/ 0 h 1"/>
                <a:gd name="T7" fmla="*/ 1 h 1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2" name="Freeform 10"/>
            <p:cNvSpPr>
              <a:spLocks/>
            </p:cNvSpPr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14288 h 2"/>
                <a:gd name="T2" fmla="*/ 52388 w 7"/>
                <a:gd name="T3" fmla="*/ 0 h 2"/>
                <a:gd name="T4" fmla="*/ 0 w 7"/>
                <a:gd name="T5" fmla="*/ 14288 h 2"/>
                <a:gd name="T6" fmla="*/ 0 60000 65536"/>
                <a:gd name="T7" fmla="*/ 0 60000 65536"/>
                <a:gd name="T8" fmla="*/ 0 60000 65536"/>
                <a:gd name="T9" fmla="*/ 0 w 7"/>
                <a:gd name="T10" fmla="*/ 0 h 2"/>
                <a:gd name="T11" fmla="*/ 7 w 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3" name="Freeform 11"/>
            <p:cNvSpPr>
              <a:spLocks/>
            </p:cNvSpPr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95250 h 15"/>
                <a:gd name="T2" fmla="*/ 271463 w 36"/>
                <a:gd name="T3" fmla="*/ 0 h 15"/>
                <a:gd name="T4" fmla="*/ 0 w 36"/>
                <a:gd name="T5" fmla="*/ 95250 h 15"/>
                <a:gd name="T6" fmla="*/ 0 60000 65536"/>
                <a:gd name="T7" fmla="*/ 0 60000 65536"/>
                <a:gd name="T8" fmla="*/ 0 60000 65536"/>
                <a:gd name="T9" fmla="*/ 0 w 36"/>
                <a:gd name="T10" fmla="*/ 0 h 15"/>
                <a:gd name="T11" fmla="*/ 36 w 36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264544" y="2367563"/>
              <a:ext cx="2462985" cy="728104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Freeform 13"/>
            <p:cNvSpPr/>
            <p:nvPr/>
          </p:nvSpPr>
          <p:spPr bwMode="auto">
            <a:xfrm>
              <a:off x="-7938" y="2209884"/>
              <a:ext cx="3212312" cy="885783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3204374" y="1342648"/>
              <a:ext cx="8981277" cy="1683455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Freeform 15"/>
            <p:cNvSpPr/>
            <p:nvPr/>
          </p:nvSpPr>
          <p:spPr bwMode="auto">
            <a:xfrm>
              <a:off x="196424" y="2200608"/>
              <a:ext cx="3007950" cy="89505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Freeform 16"/>
            <p:cNvSpPr/>
            <p:nvPr/>
          </p:nvSpPr>
          <p:spPr bwMode="auto">
            <a:xfrm>
              <a:off x="89985" y="2107856"/>
              <a:ext cx="3431576" cy="987810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Freeform 17"/>
            <p:cNvSpPr/>
            <p:nvPr/>
          </p:nvSpPr>
          <p:spPr bwMode="auto">
            <a:xfrm>
              <a:off x="3521561" y="1314823"/>
              <a:ext cx="8664090" cy="1627804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EE090D1-69BA-7049-BD3E-5304415DBA5D}"/>
                  </a:ext>
                </a:extLst>
              </p:cNvPr>
              <p:cNvSpPr txBox="1"/>
              <p:nvPr/>
            </p:nvSpPr>
            <p:spPr>
              <a:xfrm>
                <a:off x="7460127" y="5284382"/>
                <a:ext cx="15343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EE090D1-69BA-7049-BD3E-5304415DB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127" y="5284382"/>
                <a:ext cx="1534331" cy="430887"/>
              </a:xfrm>
              <a:prstGeom prst="rect">
                <a:avLst/>
              </a:prstGeom>
              <a:blipFill>
                <a:blip r:embed="rId15"/>
                <a:stretch>
                  <a:fillRect l="-3279" r="-4098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nimBg="1" autoUpdateAnimBg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036CC72-9933-3F47-9C0A-396C3265CF8B}"/>
              </a:ext>
            </a:extLst>
          </p:cNvPr>
          <p:cNvSpPr/>
          <p:nvPr/>
        </p:nvSpPr>
        <p:spPr>
          <a:xfrm>
            <a:off x="1455738" y="2860158"/>
            <a:ext cx="3828643" cy="520995"/>
          </a:xfrm>
          <a:prstGeom prst="rect">
            <a:avLst/>
          </a:prstGeom>
          <a:solidFill>
            <a:srgbClr val="F7C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Freeform 8"/>
          <p:cNvSpPr/>
          <p:nvPr/>
        </p:nvSpPr>
        <p:spPr bwMode="auto">
          <a:xfrm flipH="1" flipV="1">
            <a:off x="503238" y="-11113"/>
            <a:ext cx="8629650" cy="755651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 flipH="1">
            <a:off x="6429375" y="-11113"/>
            <a:ext cx="2717800" cy="719138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019" y="4407823"/>
              <a:ext cx="7968189" cy="1747277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4218" y="4407823"/>
              <a:ext cx="6879400" cy="1510497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3333" y="4407823"/>
              <a:ext cx="7089344" cy="1600310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5704" name="Object 104"/>
          <p:cNvGraphicFramePr>
            <a:graphicFrameLocks noChangeAspect="1"/>
          </p:cNvGraphicFramePr>
          <p:nvPr/>
        </p:nvGraphicFramePr>
        <p:xfrm>
          <a:off x="763588" y="1081088"/>
          <a:ext cx="45974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3240" imgH="215640" progId="">
                  <p:embed/>
                </p:oleObj>
              </mc:Choice>
              <mc:Fallback>
                <p:oleObj name="Equation" r:id="rId2" imgW="1803240" imgH="215640" progId="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1081088"/>
                        <a:ext cx="4597400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5"/>
          <p:cNvGraphicFramePr>
            <a:graphicFrameLocks noChangeAspect="1"/>
          </p:cNvGraphicFramePr>
          <p:nvPr/>
        </p:nvGraphicFramePr>
        <p:xfrm>
          <a:off x="1209675" y="1676400"/>
          <a:ext cx="16224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62100" imgH="444500" progId="Equation.3">
                  <p:embed/>
                </p:oleObj>
              </mc:Choice>
              <mc:Fallback>
                <p:oleObj name="Equation" r:id="rId4" imgW="1562100" imgH="444500" progId="Equation.3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1676400"/>
                        <a:ext cx="16224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6"/>
          <p:cNvGraphicFramePr>
            <a:graphicFrameLocks noChangeAspect="1"/>
          </p:cNvGraphicFramePr>
          <p:nvPr/>
        </p:nvGraphicFramePr>
        <p:xfrm>
          <a:off x="3046413" y="1676400"/>
          <a:ext cx="48148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635500" imgH="444500" progId="Equation.3">
                  <p:embed/>
                </p:oleObj>
              </mc:Choice>
              <mc:Fallback>
                <p:oleObj name="Equation" r:id="rId6" imgW="4635500" imgH="444500" progId="Equation.3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3" y="1676400"/>
                        <a:ext cx="4814887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7"/>
          <p:cNvGraphicFramePr>
            <a:graphicFrameLocks noChangeAspect="1"/>
          </p:cNvGraphicFramePr>
          <p:nvPr/>
        </p:nvGraphicFramePr>
        <p:xfrm>
          <a:off x="766763" y="2305050"/>
          <a:ext cx="15303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73200" imgH="393700" progId="Equation.3">
                  <p:embed/>
                </p:oleObj>
              </mc:Choice>
              <mc:Fallback>
                <p:oleObj name="Equation" r:id="rId8" imgW="1473200" imgH="393700" progId="Equation.3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2305050"/>
                        <a:ext cx="153035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8"/>
          <p:cNvGraphicFramePr>
            <a:graphicFrameLocks noChangeAspect="1"/>
          </p:cNvGraphicFramePr>
          <p:nvPr/>
        </p:nvGraphicFramePr>
        <p:xfrm>
          <a:off x="2603500" y="2305050"/>
          <a:ext cx="52498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054600" imgH="431800" progId="Equation.3">
                  <p:embed/>
                </p:oleObj>
              </mc:Choice>
              <mc:Fallback>
                <p:oleObj name="Equation" r:id="rId10" imgW="5054600" imgH="431800" progId="Equation.3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2305050"/>
                        <a:ext cx="52498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9"/>
          <p:cNvGraphicFramePr>
            <a:graphicFrameLocks noChangeAspect="1"/>
          </p:cNvGraphicFramePr>
          <p:nvPr/>
        </p:nvGraphicFramePr>
        <p:xfrm>
          <a:off x="754063" y="2938463"/>
          <a:ext cx="71485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883400" imgH="927100" progId="">
                  <p:embed/>
                </p:oleObj>
              </mc:Choice>
              <mc:Fallback>
                <p:oleObj name="Equation" r:id="rId12" imgW="6883400" imgH="927100" progId="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2938463"/>
                        <a:ext cx="7148512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10"/>
          <p:cNvGraphicFramePr>
            <a:graphicFrameLocks noChangeAspect="1"/>
          </p:cNvGraphicFramePr>
          <p:nvPr/>
        </p:nvGraphicFramePr>
        <p:xfrm>
          <a:off x="2778125" y="3455988"/>
          <a:ext cx="3481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52800" imgH="393700" progId="Equation.3">
                  <p:embed/>
                </p:oleObj>
              </mc:Choice>
              <mc:Fallback>
                <p:oleObj name="Equation" r:id="rId14" imgW="3352800" imgH="393700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25" y="3455988"/>
                        <a:ext cx="3481388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1119188" y="3865563"/>
            <a:ext cx="1524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4608513" y="3865563"/>
            <a:ext cx="1524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0" name="Object 111"/>
          <p:cNvGraphicFramePr>
            <a:graphicFrameLocks noChangeAspect="1"/>
          </p:cNvGraphicFramePr>
          <p:nvPr/>
        </p:nvGraphicFramePr>
        <p:xfrm>
          <a:off x="1455738" y="4191000"/>
          <a:ext cx="259715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30500" imgH="1511300" progId="Equation.3">
                  <p:embed/>
                </p:oleObj>
              </mc:Choice>
              <mc:Fallback>
                <p:oleObj name="Equation" r:id="rId16" imgW="2730500" imgH="1511300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4191000"/>
                        <a:ext cx="2597150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1939925" y="5765800"/>
            <a:ext cx="3810000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latin typeface="+mn-ea"/>
                <a:ea typeface="+mn-ea"/>
              </a:rPr>
              <a:t>满秩矩阵</a:t>
            </a:r>
          </a:p>
        </p:txBody>
      </p:sp>
      <p:graphicFrame>
        <p:nvGraphicFramePr>
          <p:cNvPr id="26" name="Object 112"/>
          <p:cNvGraphicFramePr>
            <a:graphicFrameLocks noChangeAspect="1"/>
          </p:cNvGraphicFramePr>
          <p:nvPr/>
        </p:nvGraphicFramePr>
        <p:xfrm>
          <a:off x="5373688" y="4138613"/>
          <a:ext cx="233045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451100" imgH="1511300" progId="Equation.3">
                  <p:embed/>
                </p:oleObj>
              </mc:Choice>
              <mc:Fallback>
                <p:oleObj name="Equation" r:id="rId18" imgW="2451100" imgH="1511300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688" y="4138613"/>
                        <a:ext cx="2330450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6026150" y="5765800"/>
            <a:ext cx="3200400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latin typeface="+mn-ea"/>
                <a:ea typeface="+mn-ea"/>
              </a:rPr>
              <a:t>降秩矩阵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19" grpId="0" animBg="1"/>
      <p:bldP spid="25" grpId="0" autoUpdateAnimBg="0"/>
      <p:bldP spid="2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3238" y="-11113"/>
            <a:ext cx="8629650" cy="755651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 flipH="1">
            <a:off x="6429375" y="-11113"/>
            <a:ext cx="2717800" cy="719138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019" y="4407823"/>
              <a:ext cx="7968189" cy="1747277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4218" y="4407823"/>
              <a:ext cx="6879400" cy="1510497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3333" y="4407823"/>
              <a:ext cx="7089344" cy="1600310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03238" y="981075"/>
            <a:ext cx="3055937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n-ea"/>
                <a:ea typeface="+mn-ea"/>
              </a:rPr>
              <a:t>一、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方阵</a:t>
            </a:r>
            <a:r>
              <a:rPr lang="zh-CN" altLang="en-US" sz="2800" b="1" dirty="0">
                <a:latin typeface="+mn-ea"/>
                <a:ea typeface="+mn-ea"/>
              </a:rPr>
              <a:t>的行列式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25500" y="1781175"/>
            <a:ext cx="800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</a:p>
        </p:txBody>
      </p:sp>
      <p:grpSp>
        <p:nvGrpSpPr>
          <p:cNvPr id="13" name="Group 6"/>
          <p:cNvGrpSpPr>
            <a:grpSpLocks/>
          </p:cNvGrpSpPr>
          <p:nvPr/>
        </p:nvGrpSpPr>
        <p:grpSpPr bwMode="auto">
          <a:xfrm>
            <a:off x="1009650" y="3262313"/>
            <a:ext cx="2566988" cy="482600"/>
            <a:chOff x="612" y="1207"/>
            <a:chExt cx="1617" cy="304"/>
          </a:xfrm>
        </p:grpSpPr>
        <p:sp>
          <p:nvSpPr>
            <p:cNvPr id="2136" name="Rectangle 7"/>
            <p:cNvSpPr>
              <a:spLocks noChangeArrowheads="1"/>
            </p:cNvSpPr>
            <p:nvPr/>
          </p:nvSpPr>
          <p:spPr bwMode="auto">
            <a:xfrm>
              <a:off x="612" y="1207"/>
              <a:ext cx="161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latin typeface="微软雅黑" pitchFamily="34" charset="-122"/>
                  <a:ea typeface="微软雅黑" pitchFamily="34" charset="-122"/>
                </a:rPr>
                <a:t>记作     或          </a:t>
              </a:r>
              <a:r>
                <a:rPr kumimoji="1" lang="en-US" altLang="zh-CN" sz="2400" b="1">
                  <a:latin typeface="微软雅黑" pitchFamily="34" charset="-122"/>
                  <a:ea typeface="微软雅黑" pitchFamily="34" charset="-122"/>
                </a:rPr>
                <a:t>.</a:t>
              </a:r>
              <a:endParaRPr kumimoji="1" lang="zh-CN" altLang="en-US" sz="2400" b="1"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2116" name="Object 68"/>
            <p:cNvGraphicFramePr>
              <a:graphicFrameLocks noChangeAspect="1"/>
            </p:cNvGraphicFramePr>
            <p:nvPr/>
          </p:nvGraphicFramePr>
          <p:xfrm>
            <a:off x="1090" y="1207"/>
            <a:ext cx="101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12800" imgH="482400" progId="">
                    <p:embed/>
                  </p:oleObj>
                </mc:Choice>
                <mc:Fallback>
                  <p:oleObj name="Equation" r:id="rId2" imgW="1612800" imgH="482400" progId="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0" y="1207"/>
                          <a:ext cx="1016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2189163" y="1660525"/>
            <a:ext cx="7129462" cy="582613"/>
            <a:chOff x="4838729" y="1961383"/>
            <a:chExt cx="7129463" cy="582932"/>
          </a:xfrm>
        </p:grpSpPr>
        <p:sp>
          <p:nvSpPr>
            <p:cNvPr id="2135" name="Text Box 5"/>
            <p:cNvSpPr txBox="1">
              <a:spLocks noChangeArrowheads="1"/>
            </p:cNvSpPr>
            <p:nvPr/>
          </p:nvSpPr>
          <p:spPr bwMode="auto">
            <a:xfrm>
              <a:off x="4838729" y="1961383"/>
              <a:ext cx="7129463" cy="582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2400" b="1">
                  <a:latin typeface="微软雅黑" pitchFamily="34" charset="-122"/>
                  <a:ea typeface="微软雅黑" pitchFamily="34" charset="-122"/>
                </a:rPr>
                <a:t>由   阶方阵</a:t>
              </a:r>
              <a:r>
                <a:rPr kumimoji="1" lang="zh-CN" altLang="en-US" sz="2400" b="1" i="1"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kumimoji="1" lang="zh-CN" altLang="en-US" sz="2400" b="1">
                  <a:latin typeface="微软雅黑" pitchFamily="34" charset="-122"/>
                  <a:ea typeface="微软雅黑" pitchFamily="34" charset="-122"/>
                </a:rPr>
                <a:t>的元素所构成的行列式</a:t>
              </a:r>
            </a:p>
          </p:txBody>
        </p:sp>
        <p:graphicFrame>
          <p:nvGraphicFramePr>
            <p:cNvPr id="2117" name="Object 69"/>
            <p:cNvGraphicFramePr>
              <a:graphicFrameLocks noChangeAspect="1"/>
            </p:cNvGraphicFramePr>
            <p:nvPr/>
          </p:nvGraphicFramePr>
          <p:xfrm>
            <a:off x="5166051" y="2147037"/>
            <a:ext cx="359998" cy="397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6720" imgH="139680" progId="">
                    <p:embed/>
                  </p:oleObj>
                </mc:Choice>
                <mc:Fallback>
                  <p:oleObj name="Equation" r:id="rId4" imgW="126720" imgH="139680" progId="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6051" y="2147037"/>
                          <a:ext cx="359998" cy="3972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18" name="Object 70"/>
            <p:cNvGraphicFramePr>
              <a:graphicFrameLocks noChangeAspect="1"/>
            </p:cNvGraphicFramePr>
            <p:nvPr/>
          </p:nvGraphicFramePr>
          <p:xfrm>
            <a:off x="6379696" y="2114098"/>
            <a:ext cx="365540" cy="397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2280" imgH="164880" progId="">
                    <p:embed/>
                  </p:oleObj>
                </mc:Choice>
                <mc:Fallback>
                  <p:oleObj name="Equation" r:id="rId6" imgW="152280" imgH="164880" progId="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79696" y="2114098"/>
                          <a:ext cx="365540" cy="3972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850900" y="2428875"/>
            <a:ext cx="6394450" cy="646113"/>
            <a:chOff x="3082331" y="2727286"/>
            <a:chExt cx="6394699" cy="646331"/>
          </a:xfrm>
        </p:grpSpPr>
        <p:graphicFrame>
          <p:nvGraphicFramePr>
            <p:cNvPr id="2119" name="Object 71"/>
            <p:cNvGraphicFramePr>
              <a:graphicFrameLocks noChangeAspect="1"/>
            </p:cNvGraphicFramePr>
            <p:nvPr/>
          </p:nvGraphicFramePr>
          <p:xfrm>
            <a:off x="7663385" y="2855683"/>
            <a:ext cx="365125" cy="396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2268" imgH="164957" progId="">
                    <p:embed/>
                  </p:oleObj>
                </mc:Choice>
                <mc:Fallback>
                  <p:oleObj name="Equation" r:id="rId8" imgW="152268" imgH="164957" progId="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63385" y="2855683"/>
                          <a:ext cx="365125" cy="3965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34" name="矩形 25"/>
            <p:cNvSpPr>
              <a:spLocks noChangeArrowheads="1"/>
            </p:cNvSpPr>
            <p:nvPr/>
          </p:nvSpPr>
          <p:spPr bwMode="auto">
            <a:xfrm>
              <a:off x="3082331" y="2727286"/>
              <a:ext cx="639469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2400" b="1">
                  <a:latin typeface="微软雅黑" pitchFamily="34" charset="-122"/>
                  <a:ea typeface="微软雅黑" pitchFamily="34" charset="-122"/>
                </a:rPr>
                <a:t>（各元素的位置不变），称为方阵</a:t>
              </a:r>
              <a:r>
                <a:rPr kumimoji="1" lang="zh-CN" altLang="en-US" sz="2400" b="1" i="1"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kumimoji="1" lang="zh-CN" altLang="en-US" sz="2400" b="1">
                  <a:latin typeface="微软雅黑" pitchFamily="34" charset="-122"/>
                  <a:ea typeface="微软雅黑" pitchFamily="34" charset="-122"/>
                </a:rPr>
                <a:t>的行列式</a:t>
              </a:r>
              <a:r>
                <a:rPr kumimoji="1" lang="en-US" altLang="zh-CN" sz="2400" b="1">
                  <a:latin typeface="微软雅黑" pitchFamily="34" charset="-122"/>
                  <a:ea typeface="微软雅黑" pitchFamily="34" charset="-122"/>
                </a:rPr>
                <a:t>.</a:t>
              </a:r>
            </a:p>
          </p:txBody>
        </p:sp>
      </p:grpSp>
      <p:graphicFrame>
        <p:nvGraphicFramePr>
          <p:cNvPr id="27" name="Object 72"/>
          <p:cNvGraphicFramePr>
            <a:graphicFrameLocks noChangeAspect="1"/>
          </p:cNvGraphicFramePr>
          <p:nvPr/>
        </p:nvGraphicFramePr>
        <p:xfrm>
          <a:off x="1782763" y="4095750"/>
          <a:ext cx="15081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36560" imgH="457200" progId="">
                  <p:embed/>
                </p:oleObj>
              </mc:Choice>
              <mc:Fallback>
                <p:oleObj name="Equation" r:id="rId9" imgW="736560" imgH="457200" progId="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4095750"/>
                        <a:ext cx="1508125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000048"/>
              </p:ext>
            </p:extLst>
          </p:nvPr>
        </p:nvGraphicFramePr>
        <p:xfrm>
          <a:off x="4288014" y="4024312"/>
          <a:ext cx="221297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02960" imgH="457200" progId="">
                  <p:embed/>
                </p:oleObj>
              </mc:Choice>
              <mc:Fallback>
                <p:oleObj name="Equation" r:id="rId11" imgW="1002960" imgH="457200" progId="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8014" y="4024312"/>
                        <a:ext cx="2212975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1009650" y="3989388"/>
            <a:ext cx="4921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CFEB483-9705-3C4D-9915-AEA6644CB8C0}"/>
                  </a:ext>
                </a:extLst>
              </p:cNvPr>
              <p:cNvSpPr txBox="1"/>
              <p:nvPr/>
            </p:nvSpPr>
            <p:spPr>
              <a:xfrm>
                <a:off x="1774544" y="5429250"/>
                <a:ext cx="2195794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CFEB483-9705-3C4D-9915-AEA6644CB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544" y="5429250"/>
                <a:ext cx="2195794" cy="976614"/>
              </a:xfrm>
              <a:prstGeom prst="rect">
                <a:avLst/>
              </a:prstGeom>
              <a:blipFill>
                <a:blip r:embed="rId14"/>
                <a:stretch>
                  <a:fillRect l="-2299" b="-10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FE76659-9E34-8848-8454-7A3215BA9C91}"/>
                  </a:ext>
                </a:extLst>
              </p:cNvPr>
              <p:cNvSpPr txBox="1"/>
              <p:nvPr/>
            </p:nvSpPr>
            <p:spPr>
              <a:xfrm>
                <a:off x="4288014" y="5732891"/>
                <a:ext cx="10600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FE76659-9E34-8848-8454-7A3215BA9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014" y="5732891"/>
                <a:ext cx="1060098" cy="369332"/>
              </a:xfrm>
              <a:prstGeom prst="rect">
                <a:avLst/>
              </a:prstGeom>
              <a:blipFill>
                <a:blip r:embed="rId15"/>
                <a:stretch>
                  <a:fillRect r="-476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9" grpId="0"/>
      <p:bldP spid="3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3238" y="-11113"/>
            <a:ext cx="8629650" cy="755651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39688" y="44450"/>
            <a:ext cx="9093200" cy="823913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387" y="915988"/>
              <a:ext cx="7774264" cy="1637079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19997" y="1801774"/>
              <a:ext cx="3891390" cy="1293893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8661" y="1769309"/>
              <a:ext cx="2092579" cy="686367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1241" y="1115407"/>
              <a:ext cx="7644410" cy="2207504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90" name="Freeform 9"/>
            <p:cNvSpPr>
              <a:spLocks/>
            </p:cNvSpPr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6350 h 1"/>
                <a:gd name="T1" fmla="*/ 0 h 1"/>
                <a:gd name="T2" fmla="*/ 6350 h 1"/>
                <a:gd name="T3" fmla="*/ 0 60000 65536"/>
                <a:gd name="T4" fmla="*/ 0 60000 65536"/>
                <a:gd name="T5" fmla="*/ 0 60000 65536"/>
                <a:gd name="T6" fmla="*/ 0 h 1"/>
                <a:gd name="T7" fmla="*/ 1 h 1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1" name="Freeform 10"/>
            <p:cNvSpPr>
              <a:spLocks/>
            </p:cNvSpPr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14288 h 2"/>
                <a:gd name="T2" fmla="*/ 52388 w 7"/>
                <a:gd name="T3" fmla="*/ 0 h 2"/>
                <a:gd name="T4" fmla="*/ 0 w 7"/>
                <a:gd name="T5" fmla="*/ 14288 h 2"/>
                <a:gd name="T6" fmla="*/ 0 60000 65536"/>
                <a:gd name="T7" fmla="*/ 0 60000 65536"/>
                <a:gd name="T8" fmla="*/ 0 60000 65536"/>
                <a:gd name="T9" fmla="*/ 0 w 7"/>
                <a:gd name="T10" fmla="*/ 0 h 2"/>
                <a:gd name="T11" fmla="*/ 7 w 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2" name="Freeform 11"/>
            <p:cNvSpPr>
              <a:spLocks/>
            </p:cNvSpPr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95250 h 15"/>
                <a:gd name="T2" fmla="*/ 271463 w 36"/>
                <a:gd name="T3" fmla="*/ 0 h 15"/>
                <a:gd name="T4" fmla="*/ 0 w 36"/>
                <a:gd name="T5" fmla="*/ 95250 h 15"/>
                <a:gd name="T6" fmla="*/ 0 60000 65536"/>
                <a:gd name="T7" fmla="*/ 0 60000 65536"/>
                <a:gd name="T8" fmla="*/ 0 60000 65536"/>
                <a:gd name="T9" fmla="*/ 0 w 36"/>
                <a:gd name="T10" fmla="*/ 0 h 15"/>
                <a:gd name="T11" fmla="*/ 36 w 36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4544" y="2367563"/>
              <a:ext cx="2462985" cy="728104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09884"/>
              <a:ext cx="3212312" cy="885783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4374" y="1342648"/>
              <a:ext cx="8981277" cy="1683455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424" y="2200608"/>
              <a:ext cx="3007950" cy="89505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89985" y="2107856"/>
              <a:ext cx="3431576" cy="987810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561" y="1314823"/>
              <a:ext cx="8664090" cy="1627804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681" name="Rectangle 2"/>
          <p:cNvSpPr>
            <a:spLocks noChangeArrowheads="1"/>
          </p:cNvSpPr>
          <p:nvPr/>
        </p:nvSpPr>
        <p:spPr bwMode="auto">
          <a:xfrm>
            <a:off x="361950" y="793750"/>
            <a:ext cx="525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1" lang="zh-CN" altLang="en-US" sz="3200" b="1">
                <a:solidFill>
                  <a:schemeClr val="accent1"/>
                </a:solidFill>
                <a:ea typeface="黑体" pitchFamily="2" charset="-122"/>
              </a:rPr>
              <a:t>基本结论与性质</a:t>
            </a:r>
          </a:p>
        </p:txBody>
      </p:sp>
      <p:graphicFrame>
        <p:nvGraphicFramePr>
          <p:cNvPr id="22" name="Object 48"/>
          <p:cNvGraphicFramePr>
            <a:graphicFrameLocks noChangeAspect="1"/>
          </p:cNvGraphicFramePr>
          <p:nvPr/>
        </p:nvGraphicFramePr>
        <p:xfrm>
          <a:off x="782638" y="3214688"/>
          <a:ext cx="3619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53040" imgH="655200" progId="Equation.3">
                  <p:embed/>
                </p:oleObj>
              </mc:Choice>
              <mc:Fallback>
                <p:oleObj name="Equation" r:id="rId2" imgW="2453040" imgH="65520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3214688"/>
                        <a:ext cx="36195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57E494D1-1739-4542-8C38-4797EDCFDE70}"/>
              </a:ext>
            </a:extLst>
          </p:cNvPr>
          <p:cNvGrpSpPr/>
          <p:nvPr/>
        </p:nvGrpSpPr>
        <p:grpSpPr>
          <a:xfrm>
            <a:off x="728848" y="4402543"/>
            <a:ext cx="4937386" cy="523220"/>
            <a:chOff x="728848" y="4402543"/>
            <a:chExt cx="4937386" cy="523220"/>
          </a:xfrm>
        </p:grpSpPr>
        <p:graphicFrame>
          <p:nvGraphicFramePr>
            <p:cNvPr id="24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5537242"/>
                </p:ext>
              </p:extLst>
            </p:nvPr>
          </p:nvGraphicFramePr>
          <p:xfrm>
            <a:off x="764034" y="4454550"/>
            <a:ext cx="49022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322440" imgH="296280" progId="">
                    <p:embed/>
                  </p:oleObj>
                </mc:Choice>
                <mc:Fallback>
                  <p:oleObj name="Equation" r:id="rId4" imgW="3322440" imgH="296280" progId="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4034" y="4454550"/>
                          <a:ext cx="49022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C4792CD-428D-7947-A13D-391AE5949956}"/>
                </a:ext>
              </a:extLst>
            </p:cNvPr>
            <p:cNvSpPr txBox="1"/>
            <p:nvPr/>
          </p:nvSpPr>
          <p:spPr>
            <a:xfrm>
              <a:off x="728848" y="4402543"/>
              <a:ext cx="41744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5.</a:t>
              </a:r>
              <a:r>
                <a:rPr kumimoji="1" lang="zh-CN" altLang="en-US" sz="2800" dirty="0"/>
                <a:t> </a:t>
              </a:r>
            </a:p>
          </p:txBody>
        </p:sp>
      </p:grp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801688" y="1401997"/>
            <a:ext cx="32369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en-US" sz="2800" b="1" dirty="0"/>
              <a:t>1</a:t>
            </a:r>
            <a:r>
              <a:rPr kumimoji="1" lang="en-US" altLang="en-US" sz="2800" b="1" i="1" dirty="0"/>
              <a:t>. </a:t>
            </a:r>
            <a:r>
              <a:rPr kumimoji="1" lang="en-US" altLang="zh-CN" sz="2800" b="1" i="1" dirty="0"/>
              <a:t>R</a:t>
            </a:r>
            <a:r>
              <a:rPr kumimoji="1" lang="en-US" altLang="zh-CN" sz="2800" b="1" dirty="0"/>
              <a:t>(</a:t>
            </a:r>
            <a:r>
              <a:rPr kumimoji="1" lang="en-US" altLang="zh-CN" sz="2800" b="1" i="1" dirty="0"/>
              <a:t>A</a:t>
            </a:r>
            <a:r>
              <a:rPr kumimoji="1" lang="en-US" altLang="zh-CN" sz="2800" b="1" dirty="0"/>
              <a:t>)</a:t>
            </a:r>
            <a:r>
              <a:rPr kumimoji="1" lang="en-US" altLang="zh-CN" sz="2800" b="1" i="1" dirty="0"/>
              <a:t>=</a:t>
            </a:r>
            <a:r>
              <a:rPr kumimoji="1" lang="en-US" altLang="zh-CN" sz="2800" b="1" dirty="0"/>
              <a:t>0 </a:t>
            </a:r>
            <a:r>
              <a:rPr kumimoji="1" lang="en-US" altLang="zh-CN" sz="2800" b="1" dirty="0">
                <a:sym typeface="Symbol" pitchFamily="18" charset="2"/>
              </a:rPr>
              <a:t></a:t>
            </a:r>
            <a:r>
              <a:rPr kumimoji="1" lang="en-US" altLang="zh-CN" sz="2800" b="1" i="1" dirty="0">
                <a:sym typeface="Symbol" pitchFamily="18" charset="2"/>
              </a:rPr>
              <a:t> A=O</a:t>
            </a:r>
            <a:r>
              <a:rPr kumimoji="1" lang="zh-CN" altLang="en-US" sz="2800" b="1" i="1" dirty="0">
                <a:sym typeface="Symbol" pitchFamily="18" charset="2"/>
              </a:rPr>
              <a:t>；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728848" y="1981528"/>
            <a:ext cx="6508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en-US" sz="2800" b="1" dirty="0"/>
              <a:t>2</a:t>
            </a:r>
            <a:r>
              <a:rPr kumimoji="1" lang="en-US" altLang="en-US" sz="2800" b="1" i="1" dirty="0"/>
              <a:t>. </a:t>
            </a:r>
            <a:r>
              <a:rPr kumimoji="1" lang="en-US" altLang="zh-CN" sz="2800" b="1" i="1" dirty="0"/>
              <a:t>R</a:t>
            </a:r>
            <a:r>
              <a:rPr kumimoji="1" lang="en-US" altLang="zh-CN" sz="2800" b="1" dirty="0"/>
              <a:t>(</a:t>
            </a:r>
            <a:r>
              <a:rPr kumimoji="1" lang="en-US" altLang="zh-CN" sz="2800" b="1" i="1" dirty="0"/>
              <a:t>A</a:t>
            </a:r>
            <a:r>
              <a:rPr kumimoji="1" lang="en-US" altLang="zh-CN" sz="2800" b="1" dirty="0"/>
              <a:t>)≥ </a:t>
            </a:r>
            <a:r>
              <a:rPr kumimoji="1" lang="en-US" altLang="zh-CN" sz="2800" b="1" i="1" dirty="0"/>
              <a:t>r</a:t>
            </a:r>
            <a:r>
              <a:rPr kumimoji="1" lang="en-US" altLang="zh-CN" sz="2800" b="1" dirty="0"/>
              <a:t> </a:t>
            </a:r>
            <a:r>
              <a:rPr kumimoji="1" lang="en-US" altLang="zh-CN" sz="2800" b="1" dirty="0">
                <a:sym typeface="Symbol" pitchFamily="18" charset="2"/>
              </a:rPr>
              <a:t> </a:t>
            </a:r>
            <a:r>
              <a:rPr kumimoji="1" lang="en-US" altLang="zh-CN" sz="2800" b="1" i="1" dirty="0">
                <a:sym typeface="Symbol" pitchFamily="18" charset="2"/>
              </a:rPr>
              <a:t>A</a:t>
            </a:r>
            <a:r>
              <a:rPr kumimoji="1" lang="zh-CN" altLang="zh-CN" sz="2800" b="1" dirty="0">
                <a:sym typeface="Symbol" pitchFamily="18" charset="2"/>
              </a:rPr>
              <a:t>有一个</a:t>
            </a:r>
            <a:r>
              <a:rPr kumimoji="1" lang="en-US" altLang="zh-CN" sz="2800" b="1" i="1" dirty="0">
                <a:sym typeface="Symbol" pitchFamily="18" charset="2"/>
              </a:rPr>
              <a:t>r </a:t>
            </a:r>
            <a:r>
              <a:rPr kumimoji="1" lang="zh-CN" altLang="zh-CN" sz="2800" b="1" dirty="0">
                <a:sym typeface="Symbol" pitchFamily="18" charset="2"/>
              </a:rPr>
              <a:t>阶子式不为零；</a:t>
            </a:r>
            <a:r>
              <a:rPr kumimoji="1" lang="en-US" altLang="en-US" sz="2800" b="1" i="1" dirty="0"/>
              <a:t> </a:t>
            </a:r>
            <a:endParaRPr kumimoji="1" lang="zh-CN" altLang="en-US" sz="2800" b="1" i="1" dirty="0">
              <a:sym typeface="Symbol" pitchFamily="18" charset="2"/>
            </a:endParaRPr>
          </a:p>
        </p:txBody>
      </p: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656450" y="2616241"/>
            <a:ext cx="6937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kumimoji="1" lang="en-US" altLang="en-US" sz="2800" b="1" dirty="0"/>
              <a:t>3</a:t>
            </a:r>
            <a:r>
              <a:rPr kumimoji="1" lang="en-US" altLang="en-US" sz="2800" b="1" i="1" dirty="0"/>
              <a:t>. </a:t>
            </a:r>
            <a:r>
              <a:rPr kumimoji="1" lang="en-US" altLang="zh-CN" sz="2800" b="1" i="1" dirty="0"/>
              <a:t>R</a:t>
            </a:r>
            <a:r>
              <a:rPr kumimoji="1" lang="en-US" altLang="zh-CN" sz="2800" b="1" dirty="0"/>
              <a:t>(</a:t>
            </a:r>
            <a:r>
              <a:rPr kumimoji="1" lang="en-US" altLang="zh-CN" sz="2800" b="1" i="1" dirty="0"/>
              <a:t>A</a:t>
            </a:r>
            <a:r>
              <a:rPr kumimoji="1" lang="en-US" altLang="zh-CN" sz="2800" b="1" dirty="0"/>
              <a:t>)≤ </a:t>
            </a:r>
            <a:r>
              <a:rPr kumimoji="1" lang="en-US" altLang="zh-CN" sz="2800" b="1" i="1" dirty="0"/>
              <a:t>r</a:t>
            </a:r>
            <a:r>
              <a:rPr kumimoji="1" lang="en-US" altLang="zh-CN" sz="2800" b="1" dirty="0"/>
              <a:t> </a:t>
            </a:r>
            <a:r>
              <a:rPr kumimoji="1" lang="en-US" altLang="zh-CN" sz="2800" b="1" dirty="0">
                <a:sym typeface="Symbol" pitchFamily="18" charset="2"/>
              </a:rPr>
              <a:t> </a:t>
            </a:r>
            <a:r>
              <a:rPr kumimoji="1" lang="en-US" altLang="zh-CN" sz="2800" b="1" i="1" dirty="0">
                <a:sym typeface="Symbol" pitchFamily="18" charset="2"/>
              </a:rPr>
              <a:t>A</a:t>
            </a:r>
            <a:r>
              <a:rPr kumimoji="1" lang="zh-CN" altLang="en-US" sz="2800" b="1" dirty="0">
                <a:sym typeface="Symbol" pitchFamily="18" charset="2"/>
              </a:rPr>
              <a:t>的所有</a:t>
            </a:r>
            <a:r>
              <a:rPr kumimoji="1" lang="en-US" altLang="zh-CN" sz="2800" b="1" i="1" dirty="0">
                <a:sym typeface="Symbol" pitchFamily="18" charset="2"/>
              </a:rPr>
              <a:t>r </a:t>
            </a:r>
            <a:r>
              <a:rPr kumimoji="1" lang="en-US" altLang="zh-CN" sz="2800" b="1" dirty="0">
                <a:sym typeface="Symbol" pitchFamily="18" charset="2"/>
              </a:rPr>
              <a:t>+1</a:t>
            </a:r>
            <a:r>
              <a:rPr kumimoji="1" lang="zh-CN" altLang="zh-CN" sz="2800" b="1" dirty="0">
                <a:sym typeface="Symbol" pitchFamily="18" charset="2"/>
              </a:rPr>
              <a:t>阶子式全为零。</a:t>
            </a:r>
            <a:r>
              <a:rPr kumimoji="1" lang="en-US" altLang="en-US" sz="2800" b="1" i="1" dirty="0"/>
              <a:t> </a:t>
            </a:r>
            <a:endParaRPr kumimoji="1" lang="zh-CN" altLang="en-US" sz="2800" b="1" i="1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1631AED-43F5-9040-8AD3-8E3E0C592CA6}"/>
              </a:ext>
            </a:extLst>
          </p:cNvPr>
          <p:cNvGrpSpPr>
            <a:grpSpLocks/>
          </p:cNvGrpSpPr>
          <p:nvPr/>
        </p:nvGrpSpPr>
        <p:grpSpPr bwMode="auto">
          <a:xfrm>
            <a:off x="723954" y="5091013"/>
            <a:ext cx="7258402" cy="627063"/>
            <a:chOff x="311113" y="884337"/>
            <a:chExt cx="7257777" cy="627062"/>
          </a:xfrm>
        </p:grpSpPr>
        <p:sp>
          <p:nvSpPr>
            <p:cNvPr id="35" name="TextBox 4">
              <a:extLst>
                <a:ext uri="{FF2B5EF4-FFF2-40B4-BE49-F238E27FC236}">
                  <a16:creationId xmlns:a16="http://schemas.microsoft.com/office/drawing/2014/main" id="{7531AD56-D4DD-0D49-8089-71A9D6F2F56F}"/>
                </a:ext>
              </a:extLst>
            </p:cNvPr>
            <p:cNvSpPr txBox="1"/>
            <p:nvPr/>
          </p:nvSpPr>
          <p:spPr>
            <a:xfrm>
              <a:off x="311113" y="967037"/>
              <a:ext cx="3895283" cy="4616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dirty="0">
                  <a:latin typeface="+mn-ea"/>
                  <a:ea typeface="+mn-ea"/>
                </a:rPr>
                <a:t>6.</a:t>
              </a:r>
              <a:r>
                <a:rPr lang="zh-CN" altLang="en-US" sz="2400" b="1" dirty="0">
                  <a:latin typeface="+mn-ea"/>
                  <a:ea typeface="+mn-ea"/>
                </a:rPr>
                <a:t> 设    为         阶矩阵，则</a:t>
              </a:r>
            </a:p>
          </p:txBody>
        </p:sp>
        <p:graphicFrame>
          <p:nvGraphicFramePr>
            <p:cNvPr id="36" name="Object 127">
              <a:extLst>
                <a:ext uri="{FF2B5EF4-FFF2-40B4-BE49-F238E27FC236}">
                  <a16:creationId xmlns:a16="http://schemas.microsoft.com/office/drawing/2014/main" id="{7B0B9E8D-39B1-104E-978F-411174897E2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5053690"/>
                </p:ext>
              </p:extLst>
            </p:nvPr>
          </p:nvGraphicFramePr>
          <p:xfrm>
            <a:off x="1064902" y="884337"/>
            <a:ext cx="6503988" cy="627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641320" imgH="253800" progId="">
                    <p:embed/>
                  </p:oleObj>
                </mc:Choice>
                <mc:Fallback>
                  <p:oleObj name="Equation" r:id="rId6" imgW="2641320" imgH="253800" progId="">
                    <p:embed/>
                    <p:pic>
                      <p:nvPicPr>
                        <p:cNvPr id="31871" name="Object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4902" y="884337"/>
                          <a:ext cx="6503988" cy="6270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utoUpdateAnimBg="0"/>
      <p:bldP spid="31" grpId="0" autoUpdateAnimBg="0"/>
      <p:bldP spid="32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18" name="Objec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794739"/>
              </p:ext>
            </p:extLst>
          </p:nvPr>
        </p:nvGraphicFramePr>
        <p:xfrm>
          <a:off x="3708943" y="1817455"/>
          <a:ext cx="2298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98700" imgH="431800" progId="Equation.3">
                  <p:embed/>
                </p:oleObj>
              </mc:Choice>
              <mc:Fallback>
                <p:oleObj name="Equation" r:id="rId2" imgW="2298700" imgH="431800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943" y="1817455"/>
                        <a:ext cx="2298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8E6E67CF-B63A-9D4D-90B2-5616BDBAFD7E}"/>
              </a:ext>
            </a:extLst>
          </p:cNvPr>
          <p:cNvGrpSpPr/>
          <p:nvPr/>
        </p:nvGrpSpPr>
        <p:grpSpPr>
          <a:xfrm>
            <a:off x="284705" y="1785755"/>
            <a:ext cx="8249058" cy="493662"/>
            <a:chOff x="284705" y="1785755"/>
            <a:chExt cx="8249058" cy="493662"/>
          </a:xfrm>
        </p:grpSpPr>
        <p:sp>
          <p:nvSpPr>
            <p:cNvPr id="3" name="Text Box 6"/>
            <p:cNvSpPr txBox="1">
              <a:spLocks noChangeArrowheads="1"/>
            </p:cNvSpPr>
            <p:nvPr/>
          </p:nvSpPr>
          <p:spPr bwMode="auto">
            <a:xfrm>
              <a:off x="284705" y="1817455"/>
              <a:ext cx="7162800" cy="46196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dirty="0">
                  <a:latin typeface="+mn-ea"/>
                  <a:ea typeface="+mn-ea"/>
                </a:rPr>
                <a:t>8. </a:t>
              </a:r>
              <a:r>
                <a:rPr lang="zh-CN" altLang="en-US" sz="2400" b="1" dirty="0">
                  <a:latin typeface="+mn-ea"/>
                  <a:ea typeface="+mn-ea"/>
                </a:rPr>
                <a:t>设</a:t>
              </a:r>
              <a:r>
                <a:rPr lang="en-US" altLang="zh-CN" sz="2400" b="1" i="1" dirty="0">
                  <a:latin typeface="+mn-ea"/>
                  <a:ea typeface="+mn-ea"/>
                </a:rPr>
                <a:t>A</a:t>
              </a:r>
              <a:r>
                <a:rPr lang="zh-CN" altLang="en-US" sz="2400" b="1" dirty="0">
                  <a:latin typeface="+mn-ea"/>
                  <a:ea typeface="+mn-ea"/>
                </a:rPr>
                <a:t>为</a:t>
              </a:r>
              <a:r>
                <a:rPr lang="en-US" altLang="zh-CN" sz="2400" b="1" i="1" dirty="0">
                  <a:latin typeface="+mn-ea"/>
                  <a:ea typeface="+mn-ea"/>
                </a:rPr>
                <a:t>n </a:t>
              </a:r>
              <a:r>
                <a:rPr lang="zh-CN" altLang="en-US" sz="2400" b="1" dirty="0">
                  <a:latin typeface="+mn-ea"/>
                  <a:ea typeface="+mn-ea"/>
                </a:rPr>
                <a:t>阶满秩矩阵，</a:t>
              </a:r>
            </a:p>
          </p:txBody>
        </p:sp>
        <p:graphicFrame>
          <p:nvGraphicFramePr>
            <p:cNvPr id="30819" name="Object 9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7513996"/>
                </p:ext>
              </p:extLst>
            </p:nvPr>
          </p:nvGraphicFramePr>
          <p:xfrm>
            <a:off x="6011225" y="1785755"/>
            <a:ext cx="2522538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104840" imgH="203040" progId="">
                    <p:embed/>
                  </p:oleObj>
                </mc:Choice>
                <mc:Fallback>
                  <p:oleObj name="Equation" r:id="rId4" imgW="1104840" imgH="203040" progId="">
                    <p:embed/>
                    <p:pic>
                      <p:nvPicPr>
                        <p:cNvPr id="0" name="Picture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1225" y="1785755"/>
                          <a:ext cx="2522538" cy="463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69317" y="2359224"/>
            <a:ext cx="7467600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即：用满秩矩阵乘一个矩阵，其秩不变。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91874" y="2968627"/>
            <a:ext cx="762000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证：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053874" y="2962276"/>
            <a:ext cx="1828800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>
                <a:latin typeface="+mn-ea"/>
                <a:ea typeface="+mn-ea"/>
              </a:rPr>
              <a:t>A</a:t>
            </a:r>
            <a:r>
              <a:rPr lang="zh-CN" altLang="en-US" sz="2400" b="1">
                <a:latin typeface="+mn-ea"/>
                <a:ea typeface="+mn-ea"/>
              </a:rPr>
              <a:t>满秩</a:t>
            </a:r>
          </a:p>
        </p:txBody>
      </p:sp>
      <p:graphicFrame>
        <p:nvGraphicFramePr>
          <p:cNvPr id="9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783188"/>
              </p:ext>
            </p:extLst>
          </p:nvPr>
        </p:nvGraphicFramePr>
        <p:xfrm>
          <a:off x="2288949" y="2962276"/>
          <a:ext cx="4597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97400" imgH="431800" progId="Equation.3">
                  <p:embed/>
                </p:oleObj>
              </mc:Choice>
              <mc:Fallback>
                <p:oleObj name="Equation" r:id="rId6" imgW="4597400" imgH="431800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8949" y="2962276"/>
                        <a:ext cx="4597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397080"/>
              </p:ext>
            </p:extLst>
          </p:nvPr>
        </p:nvGraphicFramePr>
        <p:xfrm>
          <a:off x="2288949" y="4037013"/>
          <a:ext cx="62769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489700" imgH="444500" progId="Equation.3">
                  <p:embed/>
                </p:oleObj>
              </mc:Choice>
              <mc:Fallback>
                <p:oleObj name="Equation" r:id="rId8" imgW="6489700" imgH="444500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8949" y="4037013"/>
                        <a:ext cx="6276975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966882"/>
              </p:ext>
            </p:extLst>
          </p:nvPr>
        </p:nvGraphicFramePr>
        <p:xfrm>
          <a:off x="2287362" y="4549776"/>
          <a:ext cx="24495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0" imgH="203040" progId="">
                  <p:embed/>
                </p:oleObj>
              </mc:Choice>
              <mc:Fallback>
                <p:oleObj name="Equation" r:id="rId10" imgW="1143000" imgH="203040" progId="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362" y="4549776"/>
                        <a:ext cx="2449512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84705" y="5053252"/>
            <a:ext cx="7162800" cy="535785"/>
            <a:chOff x="381000" y="4676204"/>
            <a:chExt cx="7162800" cy="536575"/>
          </a:xfrm>
        </p:grpSpPr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381000" y="4683919"/>
              <a:ext cx="7162800" cy="4610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dirty="0">
                  <a:latin typeface="+mn-ea"/>
                  <a:ea typeface="+mn-ea"/>
                </a:rPr>
                <a:t>9. </a:t>
              </a:r>
              <a:r>
                <a:rPr lang="zh-CN" altLang="en-US" sz="2400" b="1" dirty="0">
                  <a:latin typeface="+mn-ea"/>
                  <a:ea typeface="+mn-ea"/>
                </a:rPr>
                <a:t>设  </a:t>
              </a:r>
              <a:r>
                <a:rPr lang="en-US" altLang="zh-CN" sz="2400" b="1" i="1" dirty="0">
                  <a:latin typeface="+mn-ea"/>
                  <a:ea typeface="+mn-ea"/>
                </a:rPr>
                <a:t>       </a:t>
              </a:r>
              <a:r>
                <a:rPr lang="zh-CN" altLang="en-US" sz="2400" b="1" dirty="0">
                  <a:latin typeface="+mn-ea"/>
                  <a:ea typeface="+mn-ea"/>
                </a:rPr>
                <a:t>为可逆矩阵，则                         </a:t>
              </a:r>
              <a:r>
                <a:rPr lang="en-US" altLang="zh-CN" sz="2400" b="1" dirty="0">
                  <a:latin typeface="+mn-ea"/>
                  <a:ea typeface="+mn-ea"/>
                </a:rPr>
                <a:t>.</a:t>
              </a:r>
              <a:endParaRPr lang="zh-CN" altLang="en-US" sz="2400" b="1" dirty="0">
                <a:latin typeface="+mn-ea"/>
                <a:ea typeface="+mn-ea"/>
              </a:endParaRPr>
            </a:p>
          </p:txBody>
        </p:sp>
        <p:graphicFrame>
          <p:nvGraphicFramePr>
            <p:cNvPr id="30824" name="Object 10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45185"/>
                </p:ext>
              </p:extLst>
            </p:nvPr>
          </p:nvGraphicFramePr>
          <p:xfrm>
            <a:off x="1212057" y="4676204"/>
            <a:ext cx="5186362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450880" imgH="253800" progId="">
                    <p:embed/>
                  </p:oleObj>
                </mc:Choice>
                <mc:Fallback>
                  <p:oleObj name="Equation" r:id="rId12" imgW="2450880" imgH="253800" progId="">
                    <p:embed/>
                    <p:pic>
                      <p:nvPicPr>
                        <p:cNvPr id="0" name="Picture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2057" y="4676204"/>
                          <a:ext cx="5186362" cy="536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2498725" y="5646738"/>
            <a:ext cx="2363788" cy="461963"/>
            <a:chOff x="2103305" y="5443374"/>
            <a:chExt cx="2363147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2103305" y="5443374"/>
              <a:ext cx="2363147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latin typeface="+mn-ea"/>
                  <a:ea typeface="+mn-ea"/>
                </a:rPr>
                <a:t>等价       秩相等</a:t>
              </a:r>
            </a:p>
          </p:txBody>
        </p:sp>
        <p:graphicFrame>
          <p:nvGraphicFramePr>
            <p:cNvPr id="30825" name="Object 105"/>
            <p:cNvGraphicFramePr>
              <a:graphicFrameLocks noChangeAspect="1"/>
            </p:cNvGraphicFramePr>
            <p:nvPr/>
          </p:nvGraphicFramePr>
          <p:xfrm>
            <a:off x="2898890" y="5443374"/>
            <a:ext cx="571424" cy="457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90440" imgH="152280" progId="">
                    <p:embed/>
                  </p:oleObj>
                </mc:Choice>
                <mc:Fallback>
                  <p:oleObj name="Equation" r:id="rId14" imgW="190440" imgH="152280" progId="">
                    <p:embed/>
                    <p:pic>
                      <p:nvPicPr>
                        <p:cNvPr id="0" name="Picture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8890" y="5443374"/>
                          <a:ext cx="571424" cy="4571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4862513" y="6151797"/>
            <a:ext cx="3594100" cy="469900"/>
            <a:chOff x="1836131" y="5443374"/>
            <a:chExt cx="3594254" cy="469936"/>
          </a:xfrm>
        </p:grpSpPr>
        <p:sp>
          <p:nvSpPr>
            <p:cNvPr id="23" name="TextBox 22"/>
            <p:cNvSpPr txBox="1"/>
            <p:nvPr/>
          </p:nvSpPr>
          <p:spPr>
            <a:xfrm>
              <a:off x="1836131" y="5443374"/>
              <a:ext cx="3594254" cy="461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latin typeface="+mn-ea"/>
                  <a:ea typeface="+mn-ea"/>
                </a:rPr>
                <a:t>同型的等秩矩阵       等价</a:t>
              </a:r>
            </a:p>
          </p:txBody>
        </p:sp>
        <p:graphicFrame>
          <p:nvGraphicFramePr>
            <p:cNvPr id="30826" name="Object 106"/>
            <p:cNvGraphicFramePr>
              <a:graphicFrameLocks noChangeAspect="1"/>
            </p:cNvGraphicFramePr>
            <p:nvPr/>
          </p:nvGraphicFramePr>
          <p:xfrm>
            <a:off x="4072799" y="5456110"/>
            <a:ext cx="6477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15640" imgH="152280" progId="">
                    <p:embed/>
                  </p:oleObj>
                </mc:Choice>
                <mc:Fallback>
                  <p:oleObj name="Equation" r:id="rId16" imgW="215640" imgH="152280" progId="">
                    <p:embed/>
                    <p:pic>
                      <p:nvPicPr>
                        <p:cNvPr id="0" name="Picture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2799" y="5456110"/>
                          <a:ext cx="6477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827" name="Object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185064"/>
              </p:ext>
            </p:extLst>
          </p:nvPr>
        </p:nvGraphicFramePr>
        <p:xfrm>
          <a:off x="4990874" y="3170238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914400" imgH="198720" progId="">
                  <p:embed/>
                </p:oleObj>
              </mc:Choice>
              <mc:Fallback>
                <p:oleObj name="Equation" r:id="rId18" imgW="914400" imgH="198720" progId="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0874" y="3170238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1670050" y="6186722"/>
            <a:ext cx="2362200" cy="461963"/>
            <a:chOff x="1637826" y="5981885"/>
            <a:chExt cx="2363147" cy="461665"/>
          </a:xfrm>
        </p:grpSpPr>
        <p:grpSp>
          <p:nvGrpSpPr>
            <p:cNvPr id="30846" name="组合 18"/>
            <p:cNvGrpSpPr>
              <a:grpSpLocks/>
            </p:cNvGrpSpPr>
            <p:nvPr/>
          </p:nvGrpSpPr>
          <p:grpSpPr bwMode="auto">
            <a:xfrm>
              <a:off x="1637826" y="5981885"/>
              <a:ext cx="2363147" cy="461665"/>
              <a:chOff x="1836131" y="5443374"/>
              <a:chExt cx="2363147" cy="461665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836131" y="5443374"/>
                <a:ext cx="2363147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latin typeface="+mn-ea"/>
                    <a:ea typeface="+mn-ea"/>
                  </a:rPr>
                  <a:t>秩相等       等价</a:t>
                </a:r>
              </a:p>
            </p:txBody>
          </p:sp>
          <p:graphicFrame>
            <p:nvGraphicFramePr>
              <p:cNvPr id="30828" name="Object 108"/>
              <p:cNvGraphicFramePr>
                <a:graphicFrameLocks noChangeAspect="1"/>
              </p:cNvGraphicFramePr>
              <p:nvPr/>
            </p:nvGraphicFramePr>
            <p:xfrm>
              <a:off x="2898890" y="5443374"/>
              <a:ext cx="571424" cy="4571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190440" imgH="152280" progId="">
                      <p:embed/>
                    </p:oleObj>
                  </mc:Choice>
                  <mc:Fallback>
                    <p:oleObj name="Equation" r:id="rId20" imgW="190440" imgH="152280" progId="">
                      <p:embed/>
                      <p:pic>
                        <p:nvPicPr>
                          <p:cNvPr id="0" name="Picture 1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98890" y="5443374"/>
                            <a:ext cx="571424" cy="45713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27" name="直接连接符 26"/>
            <p:cNvCxnSpPr>
              <a:endCxn id="21" idx="2"/>
            </p:cNvCxnSpPr>
            <p:nvPr/>
          </p:nvCxnSpPr>
          <p:spPr>
            <a:xfrm>
              <a:off x="2819400" y="5981885"/>
              <a:ext cx="166755" cy="45690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0841" name="组合 45"/>
          <p:cNvGrpSpPr>
            <a:grpSpLocks/>
          </p:cNvGrpSpPr>
          <p:nvPr/>
        </p:nvGrpSpPr>
        <p:grpSpPr bwMode="auto">
          <a:xfrm flipH="1">
            <a:off x="6429375" y="-11113"/>
            <a:ext cx="2717800" cy="719138"/>
            <a:chOff x="2480600" y="4407823"/>
            <a:chExt cx="8358786" cy="1849336"/>
          </a:xfrm>
        </p:grpSpPr>
        <p:sp>
          <p:nvSpPr>
            <p:cNvPr id="47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" name="Freeform 6"/>
            <p:cNvSpPr/>
            <p:nvPr/>
          </p:nvSpPr>
          <p:spPr bwMode="auto">
            <a:xfrm>
              <a:off x="2837019" y="4407823"/>
              <a:ext cx="7968189" cy="1747277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Freeform 7"/>
            <p:cNvSpPr/>
            <p:nvPr/>
          </p:nvSpPr>
          <p:spPr bwMode="auto">
            <a:xfrm>
              <a:off x="3784218" y="4407823"/>
              <a:ext cx="6879400" cy="1510497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" name="Freeform 8"/>
            <p:cNvSpPr/>
            <p:nvPr/>
          </p:nvSpPr>
          <p:spPr bwMode="auto">
            <a:xfrm>
              <a:off x="3613333" y="4407823"/>
              <a:ext cx="7089344" cy="1600310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822D3A4-BDAB-AA46-B3D4-E91C3A5EE248}"/>
              </a:ext>
            </a:extLst>
          </p:cNvPr>
          <p:cNvGrpSpPr/>
          <p:nvPr/>
        </p:nvGrpSpPr>
        <p:grpSpPr>
          <a:xfrm>
            <a:off x="2288949" y="3430589"/>
            <a:ext cx="2636838" cy="539749"/>
            <a:chOff x="2225675" y="2927351"/>
            <a:chExt cx="2636838" cy="539749"/>
          </a:xfrm>
        </p:grpSpPr>
        <p:graphicFrame>
          <p:nvGraphicFramePr>
            <p:cNvPr id="10" name="Object 10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2678624"/>
                </p:ext>
              </p:extLst>
            </p:nvPr>
          </p:nvGraphicFramePr>
          <p:xfrm>
            <a:off x="2225675" y="2957513"/>
            <a:ext cx="2636838" cy="509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180800" imgH="228600" progId="">
                    <p:embed/>
                  </p:oleObj>
                </mc:Choice>
                <mc:Fallback>
                  <p:oleObj name="Equation" r:id="rId21" imgW="1180800" imgH="228600" progId="">
                    <p:embed/>
                    <p:pic>
                      <p:nvPicPr>
                        <p:cNvPr id="0" name="Picture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5675" y="2957513"/>
                          <a:ext cx="2636838" cy="5095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D3C476FA-6E2A-C645-9F66-67841917F54F}"/>
                </a:ext>
              </a:extLst>
            </p:cNvPr>
            <p:cNvSpPr txBox="1"/>
            <p:nvPr/>
          </p:nvSpPr>
          <p:spPr>
            <a:xfrm>
              <a:off x="3758661" y="2927351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/>
                <a:t>…</a:t>
              </a:r>
              <a:endParaRPr kumimoji="1" lang="zh-CN" altLang="en-US" sz="2000" dirty="0"/>
            </a:p>
          </p:txBody>
        </p:sp>
      </p:grpSp>
      <p:graphicFrame>
        <p:nvGraphicFramePr>
          <p:cNvPr id="36" name="Object 50">
            <a:extLst>
              <a:ext uri="{FF2B5EF4-FFF2-40B4-BE49-F238E27FC236}">
                <a16:creationId xmlns:a16="http://schemas.microsoft.com/office/drawing/2014/main" id="{7284E608-AA04-874B-8B8E-0D2139E63E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821961"/>
              </p:ext>
            </p:extLst>
          </p:nvPr>
        </p:nvGraphicFramePr>
        <p:xfrm>
          <a:off x="369327" y="752655"/>
          <a:ext cx="4173731" cy="405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3089520" imgH="296280" progId="">
                  <p:embed/>
                </p:oleObj>
              </mc:Choice>
              <mc:Fallback>
                <p:oleObj name="Equation" r:id="rId23" imgW="3089520" imgH="296280" progId="">
                  <p:embed/>
                  <p:pic>
                    <p:nvPicPr>
                      <p:cNvPr id="29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327" y="752655"/>
                        <a:ext cx="4173731" cy="4054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10">
            <a:extLst>
              <a:ext uri="{FF2B5EF4-FFF2-40B4-BE49-F238E27FC236}">
                <a16:creationId xmlns:a16="http://schemas.microsoft.com/office/drawing/2014/main" id="{A7F0DAD3-4A58-6848-9989-41EBB2A6D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926" y="1226137"/>
            <a:ext cx="66543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chemeClr val="accent1"/>
                </a:solidFill>
                <a:ea typeface="黑体" pitchFamily="2" charset="-122"/>
              </a:rPr>
              <a:t>满秩矩阵</a:t>
            </a:r>
            <a:r>
              <a:rPr kumimoji="1" lang="en-US" altLang="zh-CN" sz="2400" b="1" dirty="0">
                <a:solidFill>
                  <a:schemeClr val="accent1"/>
                </a:solidFill>
                <a:ea typeface="黑体" pitchFamily="2" charset="-122"/>
              </a:rPr>
              <a:t>—</a:t>
            </a:r>
            <a:r>
              <a:rPr kumimoji="1" lang="zh-CN" altLang="en-US" sz="2400" b="1" dirty="0">
                <a:solidFill>
                  <a:schemeClr val="accent1"/>
                </a:solidFill>
                <a:ea typeface="黑体" pitchFamily="2" charset="-122"/>
              </a:rPr>
              <a:t>可逆矩阵</a:t>
            </a:r>
            <a:r>
              <a:rPr kumimoji="1" lang="zh-CN" altLang="en-US" sz="2400" dirty="0">
                <a:solidFill>
                  <a:schemeClr val="accent1"/>
                </a:solidFill>
              </a:rPr>
              <a:t>      </a:t>
            </a:r>
            <a:r>
              <a:rPr kumimoji="1" lang="zh-CN" altLang="en-US" sz="2400" b="1" dirty="0">
                <a:solidFill>
                  <a:schemeClr val="accent1"/>
                </a:solidFill>
                <a:ea typeface="黑体" pitchFamily="2" charset="-122"/>
              </a:rPr>
              <a:t>降秩矩阵</a:t>
            </a:r>
            <a:r>
              <a:rPr kumimoji="1" lang="en-US" altLang="zh-CN" sz="2400" b="1" dirty="0">
                <a:solidFill>
                  <a:schemeClr val="accent1"/>
                </a:solidFill>
                <a:ea typeface="黑体" pitchFamily="2" charset="-122"/>
              </a:rPr>
              <a:t>—</a:t>
            </a:r>
            <a:r>
              <a:rPr kumimoji="1" lang="zh-CN" altLang="en-US" sz="2400" b="1" dirty="0">
                <a:solidFill>
                  <a:schemeClr val="accent1"/>
                </a:solidFill>
                <a:ea typeface="黑体" pitchFamily="2" charset="-122"/>
              </a:rPr>
              <a:t>不可逆矩阵</a:t>
            </a:r>
            <a:endParaRPr kumimoji="1" lang="en-US" altLang="zh-CN" sz="2400" b="1" dirty="0">
              <a:solidFill>
                <a:schemeClr val="accent1"/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D382C04-5203-1B47-948E-3AA40D31A631}"/>
              </a:ext>
            </a:extLst>
          </p:cNvPr>
          <p:cNvGrpSpPr/>
          <p:nvPr/>
        </p:nvGrpSpPr>
        <p:grpSpPr>
          <a:xfrm>
            <a:off x="4784119" y="723265"/>
            <a:ext cx="3078408" cy="461665"/>
            <a:chOff x="4784119" y="723265"/>
            <a:chExt cx="3078408" cy="461665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971BBAC-1622-0644-813D-996EE6757B70}"/>
                </a:ext>
              </a:extLst>
            </p:cNvPr>
            <p:cNvSpPr txBox="1"/>
            <p:nvPr/>
          </p:nvSpPr>
          <p:spPr>
            <a:xfrm>
              <a:off x="4784119" y="723265"/>
              <a:ext cx="13131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kumimoji="1" lang="zh-CN" altLang="en-US" sz="2400" dirty="0"/>
                <a:t>不可逆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CAC6380C-C46A-9E44-A465-BC015E7BAA24}"/>
                    </a:ext>
                  </a:extLst>
                </p:cNvPr>
                <p:cNvSpPr txBox="1"/>
                <p:nvPr/>
              </p:nvSpPr>
              <p:spPr>
                <a:xfrm>
                  <a:off x="6036193" y="765786"/>
                  <a:ext cx="182633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400" b="1" i="1" smtClean="0">
                            <a:latin typeface="Cambria Math" panose="02040503050406030204" pitchFamily="18" charset="0"/>
                          </a:rPr>
                          <m:t>⇔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d>
                          <m:d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CAC6380C-C46A-9E44-A465-BC015E7BAA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6193" y="765786"/>
                  <a:ext cx="1826334" cy="369332"/>
                </a:xfrm>
                <a:prstGeom prst="rect">
                  <a:avLst/>
                </a:prstGeom>
                <a:blipFill>
                  <a:blip r:embed="rId26"/>
                  <a:stretch>
                    <a:fillRect l="-1379" b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utoUpdateAnimBg="0"/>
      <p:bldP spid="8" grpId="0" autoUpdateAnimBg="0"/>
      <p:bldP spid="37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65" name="Object 121"/>
          <p:cNvGraphicFramePr>
            <a:graphicFrameLocks noChangeAspect="1"/>
          </p:cNvGraphicFramePr>
          <p:nvPr/>
        </p:nvGraphicFramePr>
        <p:xfrm>
          <a:off x="4365625" y="3244850"/>
          <a:ext cx="177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723" imgH="368140" progId="Equation.3">
                  <p:embed/>
                </p:oleObj>
              </mc:Choice>
              <mc:Fallback>
                <p:oleObj name="Equation" r:id="rId2" imgW="177723" imgH="368140" progId="Equation.3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25" y="3244850"/>
                        <a:ext cx="1778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1033463" y="5318924"/>
            <a:ext cx="7543800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即：积矩阵的秩，不超过各因子矩阵的秩。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242888" y="5983869"/>
            <a:ext cx="5160707" cy="495916"/>
            <a:chOff x="219957" y="6004480"/>
            <a:chExt cx="5160665" cy="495924"/>
          </a:xfrm>
        </p:grpSpPr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3693138" y="6004480"/>
              <a:ext cx="1687484" cy="46196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>
                  <a:latin typeface="+mn-ea"/>
                  <a:ea typeface="+mn-ea"/>
                </a:rPr>
                <a:t>若</a:t>
              </a:r>
              <a:endParaRPr lang="en-US" altLang="zh-CN" sz="2400" b="1" i="1" dirty="0">
                <a:latin typeface="+mn-ea"/>
                <a:ea typeface="+mn-ea"/>
              </a:endParaRPr>
            </a:p>
          </p:txBody>
        </p:sp>
        <p:sp>
          <p:nvSpPr>
            <p:cNvPr id="30" name="Text Box 20"/>
            <p:cNvSpPr txBox="1">
              <a:spLocks noChangeArrowheads="1"/>
            </p:cNvSpPr>
            <p:nvPr/>
          </p:nvSpPr>
          <p:spPr bwMode="auto">
            <a:xfrm>
              <a:off x="219957" y="6017173"/>
              <a:ext cx="3654395" cy="45720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13</a:t>
              </a: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、设       为</a:t>
              </a:r>
              <a:r>
                <a:rPr lang="en-US" altLang="zh-CN" sz="2400" b="1" i="1" dirty="0"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阶矩阵，</a:t>
              </a:r>
            </a:p>
          </p:txBody>
        </p:sp>
        <p:graphicFrame>
          <p:nvGraphicFramePr>
            <p:cNvPr id="31867" name="Object 1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6004727"/>
                </p:ext>
              </p:extLst>
            </p:nvPr>
          </p:nvGraphicFramePr>
          <p:xfrm>
            <a:off x="1267646" y="6059079"/>
            <a:ext cx="661988" cy="441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04536" imgH="203024" progId="">
                    <p:embed/>
                  </p:oleObj>
                </mc:Choice>
                <mc:Fallback>
                  <p:oleObj name="Equation" r:id="rId4" imgW="304536" imgH="203024" progId="">
                    <p:embed/>
                    <p:pic>
                      <p:nvPicPr>
                        <p:cNvPr id="0" name="Picture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7646" y="6059079"/>
                          <a:ext cx="661988" cy="441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68" name="Object 1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9372901"/>
                </p:ext>
              </p:extLst>
            </p:nvPr>
          </p:nvGraphicFramePr>
          <p:xfrm>
            <a:off x="2217550" y="6101311"/>
            <a:ext cx="296862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6835" imgH="139518" progId="">
                    <p:embed/>
                  </p:oleObj>
                </mc:Choice>
                <mc:Fallback>
                  <p:oleObj name="Equation" r:id="rId6" imgW="126835" imgH="139518" progId="">
                    <p:embed/>
                    <p:pic>
                      <p:nvPicPr>
                        <p:cNvPr id="0" name="Picture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7550" y="6101311"/>
                          <a:ext cx="296862" cy="327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69" name="Object 1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6493466"/>
                </p:ext>
              </p:extLst>
            </p:nvPr>
          </p:nvGraphicFramePr>
          <p:xfrm>
            <a:off x="4032500" y="6030688"/>
            <a:ext cx="1189974" cy="416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07960" imgH="177480" progId="">
                    <p:embed/>
                  </p:oleObj>
                </mc:Choice>
                <mc:Fallback>
                  <p:oleObj name="Equation" r:id="rId8" imgW="507960" imgH="177480" progId="">
                    <p:embed/>
                    <p:pic>
                      <p:nvPicPr>
                        <p:cNvPr id="0" name="Picture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500" y="6030688"/>
                          <a:ext cx="1189974" cy="4164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1033463" y="2788004"/>
            <a:ext cx="7543800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即：和矩阵的秩，不超过各因子矩阵的秩的和。</a:t>
            </a:r>
          </a:p>
        </p:txBody>
      </p:sp>
      <p:graphicFrame>
        <p:nvGraphicFramePr>
          <p:cNvPr id="2" name="Object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625730"/>
              </p:ext>
            </p:extLst>
          </p:nvPr>
        </p:nvGraphicFramePr>
        <p:xfrm>
          <a:off x="1858168" y="3407523"/>
          <a:ext cx="3925888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26920" imgH="457200" progId="">
                  <p:embed/>
                </p:oleObj>
              </mc:Choice>
              <mc:Fallback>
                <p:oleObj name="Equation" r:id="rId10" imgW="1726920" imgH="457200" progId="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168" y="3407523"/>
                        <a:ext cx="3925888" cy="103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1881" name="组合 36"/>
          <p:cNvGrpSpPr>
            <a:grpSpLocks/>
          </p:cNvGrpSpPr>
          <p:nvPr/>
        </p:nvGrpSpPr>
        <p:grpSpPr bwMode="auto">
          <a:xfrm>
            <a:off x="39688" y="44450"/>
            <a:ext cx="9093200" cy="823913"/>
            <a:chOff x="-7938" y="915988"/>
            <a:chExt cx="12193589" cy="2406923"/>
          </a:xfrm>
        </p:grpSpPr>
        <p:sp>
          <p:nvSpPr>
            <p:cNvPr id="38" name="Freeform 5"/>
            <p:cNvSpPr/>
            <p:nvPr/>
          </p:nvSpPr>
          <p:spPr bwMode="auto">
            <a:xfrm>
              <a:off x="4411387" y="915988"/>
              <a:ext cx="7774264" cy="1637079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Freeform 6"/>
            <p:cNvSpPr/>
            <p:nvPr/>
          </p:nvSpPr>
          <p:spPr bwMode="auto">
            <a:xfrm>
              <a:off x="519997" y="1801774"/>
              <a:ext cx="3891390" cy="1293893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2448661" y="1769309"/>
              <a:ext cx="2092579" cy="686367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" name="Freeform 8"/>
            <p:cNvSpPr/>
            <p:nvPr/>
          </p:nvSpPr>
          <p:spPr bwMode="auto">
            <a:xfrm>
              <a:off x="4541241" y="1115407"/>
              <a:ext cx="7644410" cy="2207504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891" name="Freeform 9"/>
            <p:cNvSpPr>
              <a:spLocks/>
            </p:cNvSpPr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6350 h 1"/>
                <a:gd name="T1" fmla="*/ 0 h 1"/>
                <a:gd name="T2" fmla="*/ 6350 h 1"/>
                <a:gd name="T3" fmla="*/ 0 60000 65536"/>
                <a:gd name="T4" fmla="*/ 0 60000 65536"/>
                <a:gd name="T5" fmla="*/ 0 60000 65536"/>
                <a:gd name="T6" fmla="*/ 0 h 1"/>
                <a:gd name="T7" fmla="*/ 1 h 1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92" name="Freeform 10"/>
            <p:cNvSpPr>
              <a:spLocks/>
            </p:cNvSpPr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14288 h 2"/>
                <a:gd name="T2" fmla="*/ 52388 w 7"/>
                <a:gd name="T3" fmla="*/ 0 h 2"/>
                <a:gd name="T4" fmla="*/ 0 w 7"/>
                <a:gd name="T5" fmla="*/ 14288 h 2"/>
                <a:gd name="T6" fmla="*/ 0 60000 65536"/>
                <a:gd name="T7" fmla="*/ 0 60000 65536"/>
                <a:gd name="T8" fmla="*/ 0 60000 65536"/>
                <a:gd name="T9" fmla="*/ 0 w 7"/>
                <a:gd name="T10" fmla="*/ 0 h 2"/>
                <a:gd name="T11" fmla="*/ 7 w 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93" name="Freeform 11"/>
            <p:cNvSpPr>
              <a:spLocks/>
            </p:cNvSpPr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95250 h 15"/>
                <a:gd name="T2" fmla="*/ 271463 w 36"/>
                <a:gd name="T3" fmla="*/ 0 h 15"/>
                <a:gd name="T4" fmla="*/ 0 w 36"/>
                <a:gd name="T5" fmla="*/ 95250 h 15"/>
                <a:gd name="T6" fmla="*/ 0 60000 65536"/>
                <a:gd name="T7" fmla="*/ 0 60000 65536"/>
                <a:gd name="T8" fmla="*/ 0 60000 65536"/>
                <a:gd name="T9" fmla="*/ 0 w 36"/>
                <a:gd name="T10" fmla="*/ 0 h 15"/>
                <a:gd name="T11" fmla="*/ 36 w 36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12"/>
            <p:cNvSpPr/>
            <p:nvPr/>
          </p:nvSpPr>
          <p:spPr bwMode="auto">
            <a:xfrm>
              <a:off x="264544" y="2367563"/>
              <a:ext cx="2462985" cy="728104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Freeform 13"/>
            <p:cNvSpPr/>
            <p:nvPr/>
          </p:nvSpPr>
          <p:spPr bwMode="auto">
            <a:xfrm>
              <a:off x="-7938" y="2209884"/>
              <a:ext cx="3212312" cy="885783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Freeform 14"/>
            <p:cNvSpPr/>
            <p:nvPr/>
          </p:nvSpPr>
          <p:spPr bwMode="auto">
            <a:xfrm>
              <a:off x="3204374" y="1342648"/>
              <a:ext cx="8981277" cy="1683455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" name="Freeform 15"/>
            <p:cNvSpPr/>
            <p:nvPr/>
          </p:nvSpPr>
          <p:spPr bwMode="auto">
            <a:xfrm>
              <a:off x="196424" y="2200608"/>
              <a:ext cx="3007950" cy="89505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Freeform 16"/>
            <p:cNvSpPr/>
            <p:nvPr/>
          </p:nvSpPr>
          <p:spPr bwMode="auto">
            <a:xfrm>
              <a:off x="89985" y="2107856"/>
              <a:ext cx="3431576" cy="987810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" name="Freeform 17"/>
            <p:cNvSpPr/>
            <p:nvPr/>
          </p:nvSpPr>
          <p:spPr bwMode="auto">
            <a:xfrm>
              <a:off x="3521561" y="1314823"/>
              <a:ext cx="8664090" cy="1627804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038969" y="3696596"/>
            <a:ext cx="821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+mn-ea"/>
                <a:ea typeface="+mn-ea"/>
              </a:rPr>
              <a:t>例如</a:t>
            </a:r>
            <a:endParaRPr lang="zh-CN" altLang="en-US" sz="2400" dirty="0">
              <a:latin typeface="+mn-ea"/>
              <a:ea typeface="+mn-ea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97A2C8F-42DE-694C-ACFD-6E3884562A3A}"/>
              </a:ext>
            </a:extLst>
          </p:cNvPr>
          <p:cNvGrpSpPr/>
          <p:nvPr/>
        </p:nvGrpSpPr>
        <p:grpSpPr>
          <a:xfrm>
            <a:off x="272185" y="959518"/>
            <a:ext cx="3595829" cy="477922"/>
            <a:chOff x="306505" y="1116013"/>
            <a:chExt cx="3595829" cy="477922"/>
          </a:xfrm>
        </p:grpSpPr>
        <p:sp>
          <p:nvSpPr>
            <p:cNvPr id="42" name="Text Box 17">
              <a:extLst>
                <a:ext uri="{FF2B5EF4-FFF2-40B4-BE49-F238E27FC236}">
                  <a16:creationId xmlns:a16="http://schemas.microsoft.com/office/drawing/2014/main" id="{94D2EC3C-EE47-8C49-B6F9-C664804F2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505" y="1116013"/>
              <a:ext cx="3595829" cy="4779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dirty="0">
                  <a:latin typeface="+mn-ea"/>
                  <a:ea typeface="+mn-ea"/>
                </a:rPr>
                <a:t>10</a:t>
              </a:r>
              <a:r>
                <a:rPr lang="zh-CN" altLang="en-US" sz="2400" b="1" dirty="0">
                  <a:latin typeface="+mn-ea"/>
                  <a:ea typeface="+mn-ea"/>
                </a:rPr>
                <a:t>、设</a:t>
              </a:r>
              <a:r>
                <a:rPr lang="en-US" altLang="zh-CN" sz="2400" b="1" dirty="0">
                  <a:latin typeface="+mn-ea"/>
                  <a:ea typeface="+mn-ea"/>
                </a:rPr>
                <a:t>                   </a:t>
              </a:r>
              <a:r>
                <a:rPr lang="zh-CN" altLang="en-US" sz="2400" b="1" dirty="0">
                  <a:latin typeface="+mn-ea"/>
                  <a:ea typeface="+mn-ea"/>
                </a:rPr>
                <a:t>则</a:t>
              </a:r>
              <a:endParaRPr lang="en-US" altLang="zh-CN" sz="2400" b="1" dirty="0">
                <a:latin typeface="+mn-ea"/>
                <a:ea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0FE7082F-9210-BE46-828D-DE2F3D6468E4}"/>
                    </a:ext>
                  </a:extLst>
                </p:cNvPr>
                <p:cNvSpPr txBox="1"/>
                <p:nvPr/>
              </p:nvSpPr>
              <p:spPr>
                <a:xfrm>
                  <a:off x="1467280" y="1169987"/>
                  <a:ext cx="15499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a14:m>
                  <a:r>
                    <a:rPr kumimoji="1" lang="en-US" altLang="zh-CN" sz="2400" b="1" dirty="0"/>
                    <a:t>,</a:t>
                  </a:r>
                  <a:endParaRPr kumimoji="1" lang="zh-CN" altLang="en-US" sz="2400" b="1" dirty="0"/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0FE7082F-9210-BE46-828D-DE2F3D646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7280" y="1169987"/>
                  <a:ext cx="1549976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6504" t="-23333" r="-10569" b="-4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C9666A6E-0DEA-6342-A140-AC5BE2B953F3}"/>
                  </a:ext>
                </a:extLst>
              </p:cNvPr>
              <p:cNvSpPr txBox="1"/>
              <p:nvPr/>
            </p:nvSpPr>
            <p:spPr>
              <a:xfrm>
                <a:off x="1473163" y="1552951"/>
                <a:ext cx="5962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zh-CN" sz="2400" b="1" i="0" smtClean="0">
                              <a:latin typeface="Cambria Math" panose="02040503050406030204" pitchFamily="18" charset="0"/>
                            </a:rPr>
                            <m:t>𝐦𝐚𝐱</m:t>
                          </m:r>
                        </m:fName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d>
                            <m:d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)}</m:t>
                          </m:r>
                        </m:e>
                      </m:func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C9666A6E-0DEA-6342-A140-AC5BE2B95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163" y="1552951"/>
                <a:ext cx="5962723" cy="369332"/>
              </a:xfrm>
              <a:prstGeom prst="rect">
                <a:avLst/>
              </a:prstGeom>
              <a:blipFill>
                <a:blip r:embed="rId14"/>
                <a:stretch>
                  <a:fillRect r="-106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30F7ED89-08CB-4F41-91F6-94A766EEE2BB}"/>
              </a:ext>
            </a:extLst>
          </p:cNvPr>
          <p:cNvGrpSpPr/>
          <p:nvPr/>
        </p:nvGrpSpPr>
        <p:grpSpPr>
          <a:xfrm>
            <a:off x="271870" y="2145597"/>
            <a:ext cx="4232274" cy="460375"/>
            <a:chOff x="287338" y="1857375"/>
            <a:chExt cx="4232274" cy="460375"/>
          </a:xfrm>
        </p:grpSpPr>
        <p:sp>
          <p:nvSpPr>
            <p:cNvPr id="51" name="Text Box 17"/>
            <p:cNvSpPr txBox="1">
              <a:spLocks noChangeArrowheads="1"/>
            </p:cNvSpPr>
            <p:nvPr/>
          </p:nvSpPr>
          <p:spPr bwMode="auto">
            <a:xfrm>
              <a:off x="287338" y="1857375"/>
              <a:ext cx="2057400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dirty="0">
                  <a:latin typeface="+mn-ea"/>
                  <a:ea typeface="+mn-ea"/>
                </a:rPr>
                <a:t>11</a:t>
              </a:r>
              <a:r>
                <a:rPr lang="zh-CN" altLang="en-US" sz="2400" b="1" dirty="0">
                  <a:latin typeface="+mn-ea"/>
                  <a:ea typeface="+mn-ea"/>
                </a:rPr>
                <a:t>、</a:t>
              </a:r>
              <a:endParaRPr lang="en-US" altLang="zh-CN" sz="2400" b="1" dirty="0">
                <a:latin typeface="+mn-ea"/>
                <a:ea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A7D39E76-6C4F-1E47-AA5F-0AE1BFC49542}"/>
                    </a:ext>
                  </a:extLst>
                </p:cNvPr>
                <p:cNvSpPr txBox="1"/>
                <p:nvPr/>
              </p:nvSpPr>
              <p:spPr>
                <a:xfrm>
                  <a:off x="1036158" y="1902228"/>
                  <a:ext cx="348345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  <m:d>
                          <m:d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  <m:d>
                          <m:d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A7D39E76-6C4F-1E47-AA5F-0AE1BFC49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158" y="1902228"/>
                  <a:ext cx="3483454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1087" r="-2174" b="-290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399E49E-A11C-4F47-B7F8-F7E88BEB05D8}"/>
              </a:ext>
            </a:extLst>
          </p:cNvPr>
          <p:cNvGrpSpPr/>
          <p:nvPr/>
        </p:nvGrpSpPr>
        <p:grpSpPr>
          <a:xfrm>
            <a:off x="271870" y="4649791"/>
            <a:ext cx="4440021" cy="461963"/>
            <a:chOff x="287338" y="4289426"/>
            <a:chExt cx="4440021" cy="461963"/>
          </a:xfrm>
        </p:grpSpPr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287338" y="4289426"/>
              <a:ext cx="2057400" cy="46196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dirty="0">
                  <a:latin typeface="+mn-ea"/>
                  <a:ea typeface="+mn-ea"/>
                </a:rPr>
                <a:t>12</a:t>
              </a:r>
              <a:r>
                <a:rPr lang="zh-CN" altLang="en-US" sz="2400" b="1" dirty="0">
                  <a:latin typeface="+mn-ea"/>
                  <a:ea typeface="+mn-ea"/>
                </a:rPr>
                <a:t>、</a:t>
              </a:r>
              <a:endParaRPr lang="en-US" altLang="zh-CN" sz="2400" b="1" dirty="0">
                <a:latin typeface="+mn-ea"/>
                <a:ea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3B5CFF56-C9F4-E043-BB34-0EA4FBEC56CF}"/>
                    </a:ext>
                  </a:extLst>
                </p:cNvPr>
                <p:cNvSpPr txBox="1"/>
                <p:nvPr/>
              </p:nvSpPr>
              <p:spPr>
                <a:xfrm>
                  <a:off x="1033463" y="4334325"/>
                  <a:ext cx="369389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  <m:d>
                          <m:d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𝑨𝑩</m:t>
                            </m:r>
                          </m:e>
                        </m:d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kumimoji="1" lang="en-US" altLang="zh-CN" sz="2400" b="1" i="0">
                                <a:latin typeface="Cambria Math" panose="02040503050406030204" pitchFamily="18" charset="0"/>
                              </a:rPr>
                              <m:t>𝐦</m:t>
                            </m:r>
                            <m:r>
                              <a:rPr kumimoji="1" lang="en-US" altLang="zh-CN" sz="2400" b="1" i="0" smtClean="0">
                                <a:latin typeface="Cambria Math" panose="02040503050406030204" pitchFamily="18" charset="0"/>
                              </a:rPr>
                              <m:t>𝐢𝐧</m:t>
                            </m:r>
                          </m:fName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d>
                              <m:d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)}</m:t>
                            </m:r>
                          </m:e>
                        </m:func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3B5CFF56-C9F4-E043-BB34-0EA4FBEC56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463" y="4334325"/>
                  <a:ext cx="3693896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685" r="-1712" b="-3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371641D-2C08-1A48-A1B7-A65D61E287DC}"/>
                  </a:ext>
                </a:extLst>
              </p:cNvPr>
              <p:cNvSpPr/>
              <p:nvPr/>
            </p:nvSpPr>
            <p:spPr>
              <a:xfrm>
                <a:off x="5165873" y="5992098"/>
                <a:ext cx="29557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371641D-2C08-1A48-A1B7-A65D61E28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873" y="5992098"/>
                <a:ext cx="2955746" cy="461665"/>
              </a:xfrm>
              <a:prstGeom prst="rect">
                <a:avLst/>
              </a:prstGeom>
              <a:blipFill>
                <a:blip r:embed="rId1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30">
            <a:extLst>
              <a:ext uri="{FF2B5EF4-FFF2-40B4-BE49-F238E27FC236}">
                <a16:creationId xmlns:a16="http://schemas.microsoft.com/office/drawing/2014/main" id="{BEAC2521-E6DB-2067-BD25-64F4BF431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161" y="4980809"/>
            <a:ext cx="1408297" cy="761224"/>
          </a:xfrm>
          <a:prstGeom prst="cloudCallout">
            <a:avLst>
              <a:gd name="adj1" fmla="val -63842"/>
              <a:gd name="adj2" fmla="val 7346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b="1" dirty="0">
                <a:latin typeface="+mn-ea"/>
                <a:ea typeface="+mn-ea"/>
              </a:rPr>
              <a:t>4.3</a:t>
            </a:r>
            <a:r>
              <a:rPr lang="zh-CN" altLang="en-US" b="1" dirty="0">
                <a:latin typeface="+mn-ea"/>
                <a:ea typeface="+mn-ea"/>
              </a:rPr>
              <a:t>节</a:t>
            </a:r>
            <a:endParaRPr lang="en-US" altLang="zh-CN" b="1" dirty="0">
              <a:latin typeface="+mn-ea"/>
              <a:ea typeface="+mn-ea"/>
            </a:endParaRPr>
          </a:p>
          <a:p>
            <a:pPr algn="ctr">
              <a:defRPr/>
            </a:pPr>
            <a:r>
              <a:rPr lang="zh-CN" altLang="en-US" b="1" dirty="0">
                <a:latin typeface="+mn-ea"/>
                <a:ea typeface="+mn-ea"/>
              </a:rPr>
              <a:t>例</a:t>
            </a:r>
            <a:r>
              <a:rPr lang="en-US" altLang="zh-CN" b="1" dirty="0">
                <a:latin typeface="+mn-ea"/>
                <a:ea typeface="+mn-ea"/>
              </a:rPr>
              <a:t>4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9" name="AutoShape 30">
            <a:extLst>
              <a:ext uri="{FF2B5EF4-FFF2-40B4-BE49-F238E27FC236}">
                <a16:creationId xmlns:a16="http://schemas.microsoft.com/office/drawing/2014/main" id="{15DB6FA7-72F0-8628-5E73-013469E49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4877" y="4515906"/>
            <a:ext cx="1583720" cy="761224"/>
          </a:xfrm>
          <a:prstGeom prst="cloudCallout">
            <a:avLst>
              <a:gd name="adj1" fmla="val -79348"/>
              <a:gd name="adj2" fmla="val 4438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b="1" dirty="0">
                <a:latin typeface="+mn-ea"/>
                <a:ea typeface="+mn-ea"/>
              </a:rPr>
              <a:t>4.4</a:t>
            </a:r>
            <a:r>
              <a:rPr lang="zh-CN" altLang="en-US" b="1" dirty="0">
                <a:latin typeface="+mn-ea"/>
                <a:ea typeface="+mn-ea"/>
              </a:rPr>
              <a:t>节</a:t>
            </a:r>
            <a:endParaRPr lang="en-US" altLang="zh-CN" b="1" dirty="0">
              <a:latin typeface="+mn-ea"/>
              <a:ea typeface="+mn-ea"/>
            </a:endParaRPr>
          </a:p>
          <a:p>
            <a:pPr algn="ctr">
              <a:defRPr/>
            </a:pPr>
            <a:r>
              <a:rPr lang="zh-CN" altLang="en-US" b="1" dirty="0">
                <a:latin typeface="+mn-ea"/>
                <a:ea typeface="+mn-ea"/>
              </a:rPr>
              <a:t>定理</a:t>
            </a:r>
            <a:r>
              <a:rPr lang="en-US" altLang="zh-CN" b="1" dirty="0">
                <a:latin typeface="+mn-ea"/>
                <a:ea typeface="+mn-ea"/>
              </a:rPr>
              <a:t>3(4)</a:t>
            </a:r>
            <a:endParaRPr lang="zh-CN" altLang="en-US" b="1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utoUpdateAnimBg="0"/>
      <p:bldP spid="34" grpId="0"/>
      <p:bldP spid="8" grpId="0"/>
      <p:bldP spid="43" grpId="0"/>
      <p:bldP spid="6" grpId="0"/>
      <p:bldP spid="5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387571" y="957703"/>
            <a:ext cx="4291559" cy="480131"/>
          </a:xfr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latin typeface="+mn-ea"/>
                <a:ea typeface="+mn-ea"/>
                <a:cs typeface="+mn-cs"/>
              </a:rPr>
              <a:t>四、克拉默</a:t>
            </a:r>
            <a:r>
              <a:rPr kumimoji="1" lang="en-US" altLang="zh-CN" sz="2800" b="1" dirty="0">
                <a:latin typeface="+mn-ea"/>
                <a:ea typeface="+mn-ea"/>
                <a:cs typeface="+mn-cs"/>
              </a:rPr>
              <a:t>(Cramer)</a:t>
            </a:r>
            <a:r>
              <a:rPr kumimoji="1" lang="zh-CN" altLang="en-US" sz="2800" b="1" dirty="0">
                <a:latin typeface="+mn-ea"/>
                <a:ea typeface="+mn-ea"/>
                <a:cs typeface="+mn-cs"/>
              </a:rPr>
              <a:t>法则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42507" y="1648619"/>
            <a:ext cx="2679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/>
              <a:t>如果线性方程组</a:t>
            </a:r>
            <a:endParaRPr kumimoji="1" lang="zh-CN" altLang="en-US" b="1" dirty="0"/>
          </a:p>
        </p:txBody>
      </p:sp>
      <p:graphicFrame>
        <p:nvGraphicFramePr>
          <p:cNvPr id="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54897"/>
              </p:ext>
            </p:extLst>
          </p:nvPr>
        </p:nvGraphicFramePr>
        <p:xfrm>
          <a:off x="818707" y="2334419"/>
          <a:ext cx="5976938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48400" imgH="2057400" progId="Equation.3">
                  <p:embed/>
                </p:oleObj>
              </mc:Choice>
              <mc:Fallback>
                <p:oleObj name="Equation" r:id="rId2" imgW="6248400" imgH="20574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707" y="2334419"/>
                        <a:ext cx="5976938" cy="196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42507" y="4925219"/>
            <a:ext cx="4425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/>
              <a:t>的系数行列式不等于零，即</a:t>
            </a:r>
            <a:endParaRPr kumimoji="1" lang="zh-CN" altLang="en-US" b="1"/>
          </a:p>
        </p:txBody>
      </p:sp>
      <p:graphicFrame>
        <p:nvGraphicFramePr>
          <p:cNvPr id="7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236938"/>
              </p:ext>
            </p:extLst>
          </p:nvPr>
        </p:nvGraphicFramePr>
        <p:xfrm>
          <a:off x="5085907" y="4315619"/>
          <a:ext cx="2959100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568700" imgH="2209800" progId="Equation.3">
                  <p:embed/>
                </p:oleObj>
              </mc:Choice>
              <mc:Fallback>
                <p:oleObj name="公式" r:id="rId4" imgW="3568700" imgH="22098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5907" y="4315619"/>
                        <a:ext cx="2959100" cy="183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453544"/>
              </p:ext>
            </p:extLst>
          </p:nvPr>
        </p:nvGraphicFramePr>
        <p:xfrm>
          <a:off x="8000557" y="4982369"/>
          <a:ext cx="520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520474" imgH="330057" progId="Equation.3">
                  <p:embed/>
                </p:oleObj>
              </mc:Choice>
              <mc:Fallback>
                <p:oleObj name="公式" r:id="rId6" imgW="520474" imgH="330057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0557" y="4982369"/>
                        <a:ext cx="5207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3825" name="组合 24"/>
          <p:cNvGrpSpPr>
            <a:grpSpLocks/>
          </p:cNvGrpSpPr>
          <p:nvPr/>
        </p:nvGrpSpPr>
        <p:grpSpPr bwMode="auto">
          <a:xfrm flipH="1">
            <a:off x="6429375" y="-11113"/>
            <a:ext cx="2717800" cy="719138"/>
            <a:chOff x="2480600" y="4407823"/>
            <a:chExt cx="8358786" cy="1849336"/>
          </a:xfrm>
        </p:grpSpPr>
        <p:sp>
          <p:nvSpPr>
            <p:cNvPr id="26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Freeform 6"/>
            <p:cNvSpPr/>
            <p:nvPr/>
          </p:nvSpPr>
          <p:spPr bwMode="auto">
            <a:xfrm>
              <a:off x="2837019" y="4407823"/>
              <a:ext cx="7968189" cy="1747277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Freeform 7"/>
            <p:cNvSpPr/>
            <p:nvPr/>
          </p:nvSpPr>
          <p:spPr bwMode="auto">
            <a:xfrm>
              <a:off x="3784218" y="4407823"/>
              <a:ext cx="6879400" cy="1510497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Freeform 8"/>
            <p:cNvSpPr/>
            <p:nvPr/>
          </p:nvSpPr>
          <p:spPr bwMode="auto">
            <a:xfrm>
              <a:off x="3613333" y="4407823"/>
              <a:ext cx="7089344" cy="1600310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51"/>
          <p:cNvGraphicFramePr>
            <a:graphicFrameLocks noChangeAspect="1"/>
          </p:cNvGraphicFramePr>
          <p:nvPr/>
        </p:nvGraphicFramePr>
        <p:xfrm>
          <a:off x="1143000" y="2301875"/>
          <a:ext cx="61610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159500" imgH="889000" progId="Equation.3">
                  <p:embed/>
                </p:oleObj>
              </mc:Choice>
              <mc:Fallback>
                <p:oleObj name="Equation" r:id="rId2" imgW="6159500" imgH="88900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301875"/>
                        <a:ext cx="6161088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09600" y="3540125"/>
            <a:ext cx="7734300" cy="946150"/>
            <a:chOff x="432" y="1968"/>
            <a:chExt cx="4872" cy="596"/>
          </a:xfrm>
        </p:grpSpPr>
        <p:sp>
          <p:nvSpPr>
            <p:cNvPr id="34895" name="Text Box 4"/>
            <p:cNvSpPr txBox="1">
              <a:spLocks noChangeArrowheads="1"/>
            </p:cNvSpPr>
            <p:nvPr/>
          </p:nvSpPr>
          <p:spPr bwMode="auto">
            <a:xfrm>
              <a:off x="432" y="1968"/>
              <a:ext cx="4872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800" b="1"/>
                <a:t>其中     是把系数行列式     中第   列的元素用方程</a:t>
              </a:r>
            </a:p>
            <a:p>
              <a:r>
                <a:rPr kumimoji="1" lang="zh-CN" altLang="en-US" sz="2800" b="1"/>
                <a:t>组右端的常数项代替后所得到的    阶行列式，即</a:t>
              </a:r>
            </a:p>
          </p:txBody>
        </p:sp>
        <p:graphicFrame>
          <p:nvGraphicFramePr>
            <p:cNvPr id="34868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527102"/>
                </p:ext>
              </p:extLst>
            </p:nvPr>
          </p:nvGraphicFramePr>
          <p:xfrm>
            <a:off x="936" y="1981"/>
            <a:ext cx="271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431613" imgH="495085" progId="Equation.3">
                    <p:embed/>
                  </p:oleObj>
                </mc:Choice>
                <mc:Fallback>
                  <p:oleObj name="公式" r:id="rId4" imgW="431613" imgH="495085" progId="Equation.3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6" y="1981"/>
                          <a:ext cx="271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69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4128836"/>
                </p:ext>
              </p:extLst>
            </p:nvPr>
          </p:nvGraphicFramePr>
          <p:xfrm>
            <a:off x="2870" y="2022"/>
            <a:ext cx="21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342603" imgH="317225" progId="Equation.3">
                    <p:embed/>
                  </p:oleObj>
                </mc:Choice>
                <mc:Fallback>
                  <p:oleObj name="公式" r:id="rId6" imgW="342603" imgH="317225" progId="Equation.3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2022"/>
                          <a:ext cx="215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70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0735488"/>
                </p:ext>
              </p:extLst>
            </p:nvPr>
          </p:nvGraphicFramePr>
          <p:xfrm>
            <a:off x="3584" y="2022"/>
            <a:ext cx="14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228501" imgH="406224" progId="Equation.3">
                    <p:embed/>
                  </p:oleObj>
                </mc:Choice>
                <mc:Fallback>
                  <p:oleObj name="公式" r:id="rId8" imgW="228501" imgH="406224" progId="Equation.3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4" y="2022"/>
                          <a:ext cx="144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71" name="Object 55"/>
            <p:cNvGraphicFramePr>
              <a:graphicFrameLocks noChangeAspect="1"/>
            </p:cNvGraphicFramePr>
            <p:nvPr/>
          </p:nvGraphicFramePr>
          <p:xfrm>
            <a:off x="3665" y="2334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241195" imgH="253890" progId="Equation.3">
                    <p:embed/>
                  </p:oleObj>
                </mc:Choice>
                <mc:Fallback>
                  <p:oleObj name="公式" r:id="rId10" imgW="241195" imgH="253890" progId="Equation.3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5" y="2334"/>
                          <a:ext cx="151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56"/>
          <p:cNvGraphicFramePr>
            <a:graphicFrameLocks noChangeAspect="1"/>
          </p:cNvGraphicFramePr>
          <p:nvPr/>
        </p:nvGraphicFramePr>
        <p:xfrm>
          <a:off x="1600200" y="4740275"/>
          <a:ext cx="515620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156200" imgH="1701800" progId="Equation.3">
                  <p:embed/>
                </p:oleObj>
              </mc:Choice>
              <mc:Fallback>
                <p:oleObj name="Equation" r:id="rId12" imgW="5156200" imgH="170180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740275"/>
                        <a:ext cx="5156200" cy="170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75" name="Group 10"/>
          <p:cNvGrpSpPr>
            <a:grpSpLocks/>
          </p:cNvGrpSpPr>
          <p:nvPr/>
        </p:nvGrpSpPr>
        <p:grpSpPr bwMode="auto">
          <a:xfrm>
            <a:off x="838200" y="1235075"/>
            <a:ext cx="7620000" cy="946150"/>
            <a:chOff x="672" y="480"/>
            <a:chExt cx="4800" cy="596"/>
          </a:xfrm>
        </p:grpSpPr>
        <p:sp>
          <p:nvSpPr>
            <p:cNvPr id="34894" name="Rectangle 11"/>
            <p:cNvSpPr>
              <a:spLocks noChangeArrowheads="1"/>
            </p:cNvSpPr>
            <p:nvPr/>
          </p:nvSpPr>
          <p:spPr bwMode="auto">
            <a:xfrm>
              <a:off x="672" y="480"/>
              <a:ext cx="4800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b="1"/>
                <a:t>那么线性方程组     有解，并且解是唯一的，解</a:t>
              </a:r>
            </a:p>
            <a:p>
              <a:r>
                <a:rPr kumimoji="1" lang="zh-CN" altLang="en-US" sz="2800" b="1"/>
                <a:t>可以表为</a:t>
              </a:r>
            </a:p>
          </p:txBody>
        </p:sp>
        <p:graphicFrame>
          <p:nvGraphicFramePr>
            <p:cNvPr id="34873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8776374"/>
                </p:ext>
              </p:extLst>
            </p:nvPr>
          </p:nvGraphicFramePr>
          <p:xfrm>
            <a:off x="2323" y="521"/>
            <a:ext cx="279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444307" imgH="431613" progId="Equation.3">
                    <p:embed/>
                  </p:oleObj>
                </mc:Choice>
                <mc:Fallback>
                  <p:oleObj name="公式" r:id="rId14" imgW="444307" imgH="431613" progId="Equation.3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3" y="521"/>
                          <a:ext cx="279" cy="2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4880" name="组合 15"/>
          <p:cNvGrpSpPr>
            <a:grpSpLocks/>
          </p:cNvGrpSpPr>
          <p:nvPr/>
        </p:nvGrpSpPr>
        <p:grpSpPr bwMode="auto">
          <a:xfrm>
            <a:off x="39688" y="44450"/>
            <a:ext cx="9093200" cy="823913"/>
            <a:chOff x="-7938" y="915988"/>
            <a:chExt cx="12193589" cy="2406923"/>
          </a:xfrm>
        </p:grpSpPr>
        <p:sp>
          <p:nvSpPr>
            <p:cNvPr id="17" name="Freeform 5"/>
            <p:cNvSpPr/>
            <p:nvPr/>
          </p:nvSpPr>
          <p:spPr bwMode="auto">
            <a:xfrm>
              <a:off x="4411387" y="915988"/>
              <a:ext cx="7774264" cy="1637079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Freeform 6"/>
            <p:cNvSpPr/>
            <p:nvPr/>
          </p:nvSpPr>
          <p:spPr bwMode="auto">
            <a:xfrm>
              <a:off x="519997" y="1801774"/>
              <a:ext cx="3891390" cy="1293893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Freeform 7"/>
            <p:cNvSpPr/>
            <p:nvPr/>
          </p:nvSpPr>
          <p:spPr bwMode="auto">
            <a:xfrm>
              <a:off x="2448661" y="1769309"/>
              <a:ext cx="2092579" cy="686367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Freeform 8"/>
            <p:cNvSpPr/>
            <p:nvPr/>
          </p:nvSpPr>
          <p:spPr bwMode="auto">
            <a:xfrm>
              <a:off x="4541241" y="1115407"/>
              <a:ext cx="7644410" cy="2207504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85" name="Freeform 9"/>
            <p:cNvSpPr>
              <a:spLocks/>
            </p:cNvSpPr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6350 h 1"/>
                <a:gd name="T1" fmla="*/ 0 h 1"/>
                <a:gd name="T2" fmla="*/ 6350 h 1"/>
                <a:gd name="T3" fmla="*/ 0 60000 65536"/>
                <a:gd name="T4" fmla="*/ 0 60000 65536"/>
                <a:gd name="T5" fmla="*/ 0 60000 65536"/>
                <a:gd name="T6" fmla="*/ 0 h 1"/>
                <a:gd name="T7" fmla="*/ 1 h 1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6" name="Freeform 10"/>
            <p:cNvSpPr>
              <a:spLocks/>
            </p:cNvSpPr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14288 h 2"/>
                <a:gd name="T2" fmla="*/ 52388 w 7"/>
                <a:gd name="T3" fmla="*/ 0 h 2"/>
                <a:gd name="T4" fmla="*/ 0 w 7"/>
                <a:gd name="T5" fmla="*/ 14288 h 2"/>
                <a:gd name="T6" fmla="*/ 0 60000 65536"/>
                <a:gd name="T7" fmla="*/ 0 60000 65536"/>
                <a:gd name="T8" fmla="*/ 0 60000 65536"/>
                <a:gd name="T9" fmla="*/ 0 w 7"/>
                <a:gd name="T10" fmla="*/ 0 h 2"/>
                <a:gd name="T11" fmla="*/ 7 w 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7" name="Freeform 11"/>
            <p:cNvSpPr>
              <a:spLocks/>
            </p:cNvSpPr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95250 h 15"/>
                <a:gd name="T2" fmla="*/ 271463 w 36"/>
                <a:gd name="T3" fmla="*/ 0 h 15"/>
                <a:gd name="T4" fmla="*/ 0 w 36"/>
                <a:gd name="T5" fmla="*/ 95250 h 15"/>
                <a:gd name="T6" fmla="*/ 0 60000 65536"/>
                <a:gd name="T7" fmla="*/ 0 60000 65536"/>
                <a:gd name="T8" fmla="*/ 0 60000 65536"/>
                <a:gd name="T9" fmla="*/ 0 w 36"/>
                <a:gd name="T10" fmla="*/ 0 h 15"/>
                <a:gd name="T11" fmla="*/ 36 w 36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12"/>
            <p:cNvSpPr/>
            <p:nvPr/>
          </p:nvSpPr>
          <p:spPr bwMode="auto">
            <a:xfrm>
              <a:off x="264544" y="2367563"/>
              <a:ext cx="2462985" cy="728104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Freeform 13"/>
            <p:cNvSpPr/>
            <p:nvPr/>
          </p:nvSpPr>
          <p:spPr bwMode="auto">
            <a:xfrm>
              <a:off x="-7938" y="2209884"/>
              <a:ext cx="3212312" cy="885783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Freeform 14"/>
            <p:cNvSpPr/>
            <p:nvPr/>
          </p:nvSpPr>
          <p:spPr bwMode="auto">
            <a:xfrm>
              <a:off x="3204374" y="1342648"/>
              <a:ext cx="8981277" cy="1683455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Freeform 15"/>
            <p:cNvSpPr/>
            <p:nvPr/>
          </p:nvSpPr>
          <p:spPr bwMode="auto">
            <a:xfrm>
              <a:off x="196424" y="2200608"/>
              <a:ext cx="3007950" cy="89505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Freeform 16"/>
            <p:cNvSpPr/>
            <p:nvPr/>
          </p:nvSpPr>
          <p:spPr bwMode="auto">
            <a:xfrm>
              <a:off x="89985" y="2107856"/>
              <a:ext cx="3431576" cy="987810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Freeform 17"/>
            <p:cNvSpPr/>
            <p:nvPr/>
          </p:nvSpPr>
          <p:spPr bwMode="auto">
            <a:xfrm>
              <a:off x="3521561" y="1314823"/>
              <a:ext cx="8664090" cy="1627804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756622" y="1257657"/>
            <a:ext cx="7620000" cy="946150"/>
            <a:chOff x="576" y="1104"/>
            <a:chExt cx="4800" cy="596"/>
          </a:xfrm>
        </p:grpSpPr>
        <p:sp>
          <p:nvSpPr>
            <p:cNvPr id="35886" name="Rectangle 4"/>
            <p:cNvSpPr>
              <a:spLocks noChangeArrowheads="1"/>
            </p:cNvSpPr>
            <p:nvPr/>
          </p:nvSpPr>
          <p:spPr bwMode="auto">
            <a:xfrm>
              <a:off x="576" y="1104"/>
              <a:ext cx="4800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chemeClr val="accent1"/>
                  </a:solidFill>
                  <a:latin typeface="黑体" pitchFamily="2" charset="-122"/>
                  <a:ea typeface="黑体" pitchFamily="2" charset="-122"/>
                </a:rPr>
                <a:t>定理</a:t>
              </a:r>
              <a:r>
                <a:rPr kumimoji="1" lang="en-US" altLang="zh-CN" sz="2800" b="1" dirty="0">
                  <a:solidFill>
                    <a:schemeClr val="accent1"/>
                  </a:solidFill>
                  <a:latin typeface="黑体" pitchFamily="2" charset="-122"/>
                  <a:ea typeface="黑体" pitchFamily="2" charset="-122"/>
                </a:rPr>
                <a:t>1</a:t>
              </a:r>
              <a:r>
                <a:rPr kumimoji="1" lang="en-US" altLang="zh-CN" sz="2800" b="1" dirty="0">
                  <a:solidFill>
                    <a:schemeClr val="accent1"/>
                  </a:solidFill>
                </a:rPr>
                <a:t>    </a:t>
              </a:r>
              <a:r>
                <a:rPr kumimoji="1" lang="zh-CN" altLang="en-US" sz="2800" b="1" dirty="0">
                  <a:latin typeface="黑体" pitchFamily="2" charset="-122"/>
                  <a:ea typeface="黑体" pitchFamily="2" charset="-122"/>
                </a:rPr>
                <a:t>如果线性方程组   的系数行列式         则   一定有解，且解是唯一的，解为</a:t>
              </a:r>
              <a:endParaRPr kumimoji="1" lang="en-US" altLang="zh-CN" sz="2800" b="1" dirty="0">
                <a:latin typeface="黑体" pitchFamily="2" charset="-122"/>
                <a:ea typeface="黑体" pitchFamily="2" charset="-122"/>
              </a:endParaRPr>
            </a:p>
          </p:txBody>
        </p:sp>
        <p:graphicFrame>
          <p:nvGraphicFramePr>
            <p:cNvPr id="35870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8688142"/>
                </p:ext>
              </p:extLst>
            </p:nvPr>
          </p:nvGraphicFramePr>
          <p:xfrm>
            <a:off x="3024" y="1152"/>
            <a:ext cx="279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444307" imgH="431613" progId="Equation.3">
                    <p:embed/>
                  </p:oleObj>
                </mc:Choice>
                <mc:Fallback>
                  <p:oleObj name="公式" r:id="rId2" imgW="444307" imgH="431613" progId="Equation.3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152"/>
                          <a:ext cx="279" cy="27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71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8733611"/>
                </p:ext>
              </p:extLst>
            </p:nvPr>
          </p:nvGraphicFramePr>
          <p:xfrm>
            <a:off x="872" y="1423"/>
            <a:ext cx="279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444307" imgH="431613" progId="Equation.3">
                    <p:embed/>
                  </p:oleObj>
                </mc:Choice>
                <mc:Fallback>
                  <p:oleObj name="公式" r:id="rId4" imgW="444307" imgH="431613" progId="Equation.3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2" y="1423"/>
                          <a:ext cx="279" cy="2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72" name="Object 32"/>
            <p:cNvGraphicFramePr>
              <a:graphicFrameLocks noChangeAspect="1"/>
            </p:cNvGraphicFramePr>
            <p:nvPr/>
          </p:nvGraphicFramePr>
          <p:xfrm>
            <a:off x="4704" y="1152"/>
            <a:ext cx="60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952087" imgH="368140" progId="Equation.3">
                    <p:embed/>
                  </p:oleObj>
                </mc:Choice>
                <mc:Fallback>
                  <p:oleObj name="Equation" r:id="rId5" imgW="952087" imgH="368140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152"/>
                          <a:ext cx="600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756622" y="3707080"/>
            <a:ext cx="7799388" cy="954088"/>
            <a:chOff x="576" y="1776"/>
            <a:chExt cx="4913" cy="601"/>
          </a:xfrm>
        </p:grpSpPr>
        <p:sp>
          <p:nvSpPr>
            <p:cNvPr id="35885" name="Rectangle 9"/>
            <p:cNvSpPr>
              <a:spLocks noChangeArrowheads="1"/>
            </p:cNvSpPr>
            <p:nvPr/>
          </p:nvSpPr>
          <p:spPr bwMode="auto">
            <a:xfrm>
              <a:off x="576" y="1776"/>
              <a:ext cx="4913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800" b="1" dirty="0">
                  <a:solidFill>
                    <a:schemeClr val="accent1"/>
                  </a:solidFill>
                  <a:latin typeface="黑体" pitchFamily="2" charset="-122"/>
                  <a:ea typeface="黑体" pitchFamily="2" charset="-122"/>
                </a:rPr>
                <a:t>定理</a:t>
              </a:r>
              <a:r>
                <a:rPr kumimoji="1" lang="en-US" altLang="zh-CN" sz="2800" b="1" dirty="0">
                  <a:solidFill>
                    <a:schemeClr val="accent1"/>
                  </a:solidFill>
                  <a:latin typeface="黑体" pitchFamily="2" charset="-122"/>
                  <a:ea typeface="黑体" pitchFamily="2" charset="-122"/>
                </a:rPr>
                <a:t>2</a:t>
              </a:r>
              <a:r>
                <a:rPr kumimoji="1" lang="en-US" altLang="zh-CN" sz="2800" b="1" dirty="0">
                  <a:solidFill>
                    <a:srgbClr val="0000FF"/>
                  </a:solidFill>
                </a:rPr>
                <a:t>  </a:t>
              </a:r>
              <a:r>
                <a:rPr kumimoji="1" lang="en-US" altLang="zh-CN" sz="2800" b="1" dirty="0"/>
                <a:t>  </a:t>
              </a:r>
              <a:r>
                <a:rPr kumimoji="1" lang="zh-CN" altLang="en-US" sz="2800" b="1" dirty="0">
                  <a:latin typeface="黑体" pitchFamily="2" charset="-122"/>
                  <a:ea typeface="黑体" pitchFamily="2" charset="-122"/>
                </a:rPr>
                <a:t>如果线性方程组   无解或有两个不同的</a:t>
              </a:r>
            </a:p>
            <a:p>
              <a:r>
                <a:rPr kumimoji="1" lang="zh-CN" altLang="en-US" sz="2800" b="1" dirty="0">
                  <a:latin typeface="黑体" pitchFamily="2" charset="-122"/>
                  <a:ea typeface="黑体" pitchFamily="2" charset="-122"/>
                </a:rPr>
                <a:t>解，则它的系数行列式必为零</a:t>
              </a:r>
              <a:r>
                <a:rPr kumimoji="1" lang="en-US" altLang="zh-CN" sz="2800" b="1" dirty="0">
                  <a:latin typeface="黑体" pitchFamily="2" charset="-122"/>
                  <a:ea typeface="黑体" pitchFamily="2" charset="-122"/>
                </a:rPr>
                <a:t>.</a:t>
              </a:r>
            </a:p>
          </p:txBody>
        </p:sp>
        <p:graphicFrame>
          <p:nvGraphicFramePr>
            <p:cNvPr id="35873" name="Object 33"/>
            <p:cNvGraphicFramePr>
              <a:graphicFrameLocks noChangeAspect="1"/>
            </p:cNvGraphicFramePr>
            <p:nvPr/>
          </p:nvGraphicFramePr>
          <p:xfrm>
            <a:off x="3024" y="1824"/>
            <a:ext cx="279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444307" imgH="431613" progId="Equation.3">
                    <p:embed/>
                  </p:oleObj>
                </mc:Choice>
                <mc:Fallback>
                  <p:oleObj name="公式" r:id="rId7" imgW="444307" imgH="431613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824"/>
                          <a:ext cx="279" cy="2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5880" name="组合 26"/>
          <p:cNvGrpSpPr>
            <a:grpSpLocks/>
          </p:cNvGrpSpPr>
          <p:nvPr/>
        </p:nvGrpSpPr>
        <p:grpSpPr bwMode="auto">
          <a:xfrm flipH="1">
            <a:off x="6429375" y="-11113"/>
            <a:ext cx="2717800" cy="719138"/>
            <a:chOff x="2480600" y="4407823"/>
            <a:chExt cx="8358786" cy="1849336"/>
          </a:xfrm>
        </p:grpSpPr>
        <p:sp>
          <p:nvSpPr>
            <p:cNvPr id="28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Freeform 6"/>
            <p:cNvSpPr/>
            <p:nvPr/>
          </p:nvSpPr>
          <p:spPr bwMode="auto">
            <a:xfrm>
              <a:off x="2837019" y="4407823"/>
              <a:ext cx="7968189" cy="1747277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Freeform 7"/>
            <p:cNvSpPr/>
            <p:nvPr/>
          </p:nvSpPr>
          <p:spPr bwMode="auto">
            <a:xfrm>
              <a:off x="3784218" y="4407823"/>
              <a:ext cx="6879400" cy="1510497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Freeform 8"/>
            <p:cNvSpPr/>
            <p:nvPr/>
          </p:nvSpPr>
          <p:spPr bwMode="auto">
            <a:xfrm>
              <a:off x="3613333" y="4407823"/>
              <a:ext cx="7089344" cy="1600310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" name="Object 51">
            <a:extLst>
              <a:ext uri="{FF2B5EF4-FFF2-40B4-BE49-F238E27FC236}">
                <a16:creationId xmlns:a16="http://schemas.microsoft.com/office/drawing/2014/main" id="{97B9451E-EAA2-DD04-8AC1-3AE32002DC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105243"/>
              </p:ext>
            </p:extLst>
          </p:nvPr>
        </p:nvGraphicFramePr>
        <p:xfrm>
          <a:off x="3026540" y="2459537"/>
          <a:ext cx="3232563" cy="977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84200" imgH="419040" progId="Equation.DSMT4">
                  <p:embed/>
                </p:oleObj>
              </mc:Choice>
              <mc:Fallback>
                <p:oleObj name="Equation" r:id="rId8" imgW="1384200" imgH="419040" progId="Equation.DSMT4">
                  <p:embed/>
                  <p:pic>
                    <p:nvPicPr>
                      <p:cNvPr id="3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6540" y="2459537"/>
                        <a:ext cx="3232563" cy="9775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9">
            <a:extLst>
              <a:ext uri="{FF2B5EF4-FFF2-40B4-BE49-F238E27FC236}">
                <a16:creationId xmlns:a16="http://schemas.microsoft.com/office/drawing/2014/main" id="{8FA93EA7-B14C-4881-975E-B7A13139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622" y="4931166"/>
            <a:ext cx="34339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即，如果系数行列式</a:t>
            </a:r>
          </a:p>
        </p:txBody>
      </p:sp>
      <p:graphicFrame>
        <p:nvGraphicFramePr>
          <p:cNvPr id="5" name="Object 25">
            <a:extLst>
              <a:ext uri="{FF2B5EF4-FFF2-40B4-BE49-F238E27FC236}">
                <a16:creationId xmlns:a16="http://schemas.microsoft.com/office/drawing/2014/main" id="{D37C29E4-E454-DC9B-15DA-ABA0381F76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197054"/>
              </p:ext>
            </p:extLst>
          </p:nvPr>
        </p:nvGraphicFramePr>
        <p:xfrm>
          <a:off x="4126267" y="5053525"/>
          <a:ext cx="850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50531" imgH="317362" progId="Equation.3">
                  <p:embed/>
                </p:oleObj>
              </mc:Choice>
              <mc:Fallback>
                <p:oleObj name="Equation" r:id="rId10" imgW="850531" imgH="317362" progId="Equation.3">
                  <p:embed/>
                  <p:pic>
                    <p:nvPicPr>
                      <p:cNvPr id="1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6267" y="5053525"/>
                        <a:ext cx="8509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8">
            <a:extLst>
              <a:ext uri="{FF2B5EF4-FFF2-40B4-BE49-F238E27FC236}">
                <a16:creationId xmlns:a16="http://schemas.microsoft.com/office/drawing/2014/main" id="{C3A78A0C-CF25-C60C-6CBD-EBFD58B58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631" y="5600343"/>
            <a:ext cx="54200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线性方程组</a:t>
            </a:r>
            <a:r>
              <a:rPr kumimoji="1" lang="en-US" altLang="zh-CN" sz="2800" b="1" dirty="0">
                <a:latin typeface="黑体" pitchFamily="2" charset="-122"/>
                <a:ea typeface="黑体" pitchFamily="2" charset="-122"/>
              </a:rPr>
              <a:t>(1)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无解或无穷多解</a:t>
            </a:r>
            <a:r>
              <a:rPr kumimoji="1" lang="en-US" altLang="zh-CN" sz="2800" b="1" dirty="0"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sp>
        <p:nvSpPr>
          <p:cNvPr id="7" name="AutoShape 11">
            <a:extLst>
              <a:ext uri="{FF2B5EF4-FFF2-40B4-BE49-F238E27FC236}">
                <a16:creationId xmlns:a16="http://schemas.microsoft.com/office/drawing/2014/main" id="{827F3ED1-A250-1D71-26CC-92C92B552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32" y="5736483"/>
            <a:ext cx="914400" cy="304800"/>
          </a:xfrm>
          <a:prstGeom prst="rightArrow">
            <a:avLst>
              <a:gd name="adj1" fmla="val 57639"/>
              <a:gd name="adj2" fmla="val 98431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75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98" name="Rectangle 2"/>
          <p:cNvSpPr>
            <a:spLocks noChangeArrowheads="1"/>
          </p:cNvSpPr>
          <p:nvPr/>
        </p:nvSpPr>
        <p:spPr bwMode="auto">
          <a:xfrm>
            <a:off x="990600" y="990600"/>
            <a:ext cx="45127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chemeClr val="accent1"/>
                </a:solidFill>
                <a:ea typeface="黑体" pitchFamily="2" charset="-122"/>
              </a:rPr>
              <a:t>齐次线性方程组的相关定理</a:t>
            </a:r>
          </a:p>
        </p:txBody>
      </p:sp>
      <p:graphicFrame>
        <p:nvGraphicFramePr>
          <p:cNvPr id="4" name="Object 30"/>
          <p:cNvGraphicFramePr>
            <a:graphicFrameLocks noChangeAspect="1"/>
          </p:cNvGraphicFramePr>
          <p:nvPr/>
        </p:nvGraphicFramePr>
        <p:xfrm>
          <a:off x="1981200" y="1828800"/>
          <a:ext cx="5538788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537200" imgH="2209800" progId="Equation.3">
                  <p:embed/>
                </p:oleObj>
              </mc:Choice>
              <mc:Fallback>
                <p:oleObj name="公式" r:id="rId2" imgW="5537200" imgH="22098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828800"/>
                        <a:ext cx="5538788" cy="220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990600" y="4522788"/>
            <a:ext cx="8763000" cy="1068387"/>
            <a:chOff x="576" y="480"/>
            <a:chExt cx="5520" cy="673"/>
          </a:xfrm>
        </p:grpSpPr>
        <p:sp>
          <p:nvSpPr>
            <p:cNvPr id="36918" name="Rectangle 5"/>
            <p:cNvSpPr>
              <a:spLocks noChangeArrowheads="1"/>
            </p:cNvSpPr>
            <p:nvPr/>
          </p:nvSpPr>
          <p:spPr bwMode="auto">
            <a:xfrm>
              <a:off x="576" y="480"/>
              <a:ext cx="5520" cy="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solidFill>
                    <a:schemeClr val="accent1"/>
                  </a:solidFill>
                  <a:latin typeface="黑体" pitchFamily="2" charset="-122"/>
                  <a:ea typeface="黑体" pitchFamily="2" charset="-122"/>
                </a:rPr>
                <a:t>定理</a:t>
              </a:r>
              <a:r>
                <a:rPr kumimoji="1" lang="en-US" altLang="zh-CN" sz="2800" b="1" dirty="0">
                  <a:solidFill>
                    <a:schemeClr val="accent1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　</a:t>
              </a:r>
              <a:r>
                <a:rPr kumimoji="1" lang="zh-CN" altLang="en-US" sz="2800" b="1" dirty="0">
                  <a:latin typeface="黑体" pitchFamily="2" charset="-122"/>
                  <a:ea typeface="黑体" pitchFamily="2" charset="-122"/>
                </a:rPr>
                <a:t>如果齐次线性方程组   的系数行列式                     </a:t>
              </a:r>
            </a:p>
            <a:p>
              <a:pPr>
                <a:lnSpc>
                  <a:spcPct val="150000"/>
                </a:lnSpc>
              </a:pPr>
              <a:r>
                <a:rPr kumimoji="1" lang="zh-CN" altLang="en-US" sz="2800" b="1" dirty="0">
                  <a:latin typeface="黑体" pitchFamily="2" charset="-122"/>
                  <a:ea typeface="黑体" pitchFamily="2" charset="-122"/>
                </a:rPr>
                <a:t>      ，则齐次线性方程组    没有非零解</a:t>
              </a:r>
              <a:r>
                <a:rPr kumimoji="1" lang="en-US" altLang="zh-CN" sz="2800" b="1" dirty="0">
                  <a:latin typeface="黑体" pitchFamily="2" charset="-122"/>
                  <a:ea typeface="黑体" pitchFamily="2" charset="-122"/>
                </a:rPr>
                <a:t>.</a:t>
              </a:r>
            </a:p>
          </p:txBody>
        </p:sp>
        <p:graphicFrame>
          <p:nvGraphicFramePr>
            <p:cNvPr id="36895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8274674"/>
                </p:ext>
              </p:extLst>
            </p:nvPr>
          </p:nvGraphicFramePr>
          <p:xfrm>
            <a:off x="683" y="887"/>
            <a:ext cx="57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914400" imgH="330200" progId="Equation.3">
                    <p:embed/>
                  </p:oleObj>
                </mc:Choice>
                <mc:Fallback>
                  <p:oleObj name="公式" r:id="rId4" imgW="914400" imgH="330200" progId="Equation.3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" y="887"/>
                          <a:ext cx="576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6" name="Object 32"/>
            <p:cNvGraphicFramePr>
              <a:graphicFrameLocks noChangeAspect="1"/>
            </p:cNvGraphicFramePr>
            <p:nvPr/>
          </p:nvGraphicFramePr>
          <p:xfrm>
            <a:off x="3456" y="528"/>
            <a:ext cx="303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482391" imgH="431613" progId="Equation.3">
                    <p:embed/>
                  </p:oleObj>
                </mc:Choice>
                <mc:Fallback>
                  <p:oleObj name="公式" r:id="rId6" imgW="482391" imgH="431613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528"/>
                          <a:ext cx="303" cy="2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7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9939167"/>
                </p:ext>
              </p:extLst>
            </p:nvPr>
          </p:nvGraphicFramePr>
          <p:xfrm>
            <a:off x="3419" y="882"/>
            <a:ext cx="303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482391" imgH="431613" progId="Equation.3">
                    <p:embed/>
                  </p:oleObj>
                </mc:Choice>
                <mc:Fallback>
                  <p:oleObj name="公式" r:id="rId8" imgW="482391" imgH="431613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9" y="882"/>
                          <a:ext cx="303" cy="2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6904" name="组合 11"/>
          <p:cNvGrpSpPr>
            <a:grpSpLocks/>
          </p:cNvGrpSpPr>
          <p:nvPr/>
        </p:nvGrpSpPr>
        <p:grpSpPr bwMode="auto">
          <a:xfrm>
            <a:off x="39688" y="44450"/>
            <a:ext cx="9093200" cy="823913"/>
            <a:chOff x="-7938" y="915988"/>
            <a:chExt cx="12193589" cy="2406923"/>
          </a:xfrm>
        </p:grpSpPr>
        <p:sp>
          <p:nvSpPr>
            <p:cNvPr id="13" name="Freeform 5"/>
            <p:cNvSpPr/>
            <p:nvPr/>
          </p:nvSpPr>
          <p:spPr bwMode="auto">
            <a:xfrm>
              <a:off x="4411387" y="915988"/>
              <a:ext cx="7774264" cy="1637079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519997" y="1801774"/>
              <a:ext cx="3891390" cy="1293893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Freeform 7"/>
            <p:cNvSpPr/>
            <p:nvPr/>
          </p:nvSpPr>
          <p:spPr bwMode="auto">
            <a:xfrm>
              <a:off x="2448661" y="1769309"/>
              <a:ext cx="2092579" cy="686367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Freeform 8"/>
            <p:cNvSpPr/>
            <p:nvPr/>
          </p:nvSpPr>
          <p:spPr bwMode="auto">
            <a:xfrm>
              <a:off x="4541241" y="1115407"/>
              <a:ext cx="7644410" cy="2207504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909" name="Freeform 9"/>
            <p:cNvSpPr>
              <a:spLocks/>
            </p:cNvSpPr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6350 h 1"/>
                <a:gd name="T1" fmla="*/ 0 h 1"/>
                <a:gd name="T2" fmla="*/ 6350 h 1"/>
                <a:gd name="T3" fmla="*/ 0 60000 65536"/>
                <a:gd name="T4" fmla="*/ 0 60000 65536"/>
                <a:gd name="T5" fmla="*/ 0 60000 65536"/>
                <a:gd name="T6" fmla="*/ 0 h 1"/>
                <a:gd name="T7" fmla="*/ 1 h 1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0" name="Freeform 10"/>
            <p:cNvSpPr>
              <a:spLocks/>
            </p:cNvSpPr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14288 h 2"/>
                <a:gd name="T2" fmla="*/ 52388 w 7"/>
                <a:gd name="T3" fmla="*/ 0 h 2"/>
                <a:gd name="T4" fmla="*/ 0 w 7"/>
                <a:gd name="T5" fmla="*/ 14288 h 2"/>
                <a:gd name="T6" fmla="*/ 0 60000 65536"/>
                <a:gd name="T7" fmla="*/ 0 60000 65536"/>
                <a:gd name="T8" fmla="*/ 0 60000 65536"/>
                <a:gd name="T9" fmla="*/ 0 w 7"/>
                <a:gd name="T10" fmla="*/ 0 h 2"/>
                <a:gd name="T11" fmla="*/ 7 w 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1" name="Freeform 11"/>
            <p:cNvSpPr>
              <a:spLocks/>
            </p:cNvSpPr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95250 h 15"/>
                <a:gd name="T2" fmla="*/ 271463 w 36"/>
                <a:gd name="T3" fmla="*/ 0 h 15"/>
                <a:gd name="T4" fmla="*/ 0 w 36"/>
                <a:gd name="T5" fmla="*/ 95250 h 15"/>
                <a:gd name="T6" fmla="*/ 0 60000 65536"/>
                <a:gd name="T7" fmla="*/ 0 60000 65536"/>
                <a:gd name="T8" fmla="*/ 0 60000 65536"/>
                <a:gd name="T9" fmla="*/ 0 w 36"/>
                <a:gd name="T10" fmla="*/ 0 h 15"/>
                <a:gd name="T11" fmla="*/ 36 w 36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2"/>
            <p:cNvSpPr/>
            <p:nvPr/>
          </p:nvSpPr>
          <p:spPr bwMode="auto">
            <a:xfrm>
              <a:off x="264544" y="2367563"/>
              <a:ext cx="2462985" cy="728104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Freeform 13"/>
            <p:cNvSpPr/>
            <p:nvPr/>
          </p:nvSpPr>
          <p:spPr bwMode="auto">
            <a:xfrm>
              <a:off x="-7938" y="2209884"/>
              <a:ext cx="3212312" cy="885783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Freeform 14"/>
            <p:cNvSpPr/>
            <p:nvPr/>
          </p:nvSpPr>
          <p:spPr bwMode="auto">
            <a:xfrm>
              <a:off x="3204374" y="1342648"/>
              <a:ext cx="8981277" cy="1683455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Freeform 15"/>
            <p:cNvSpPr/>
            <p:nvPr/>
          </p:nvSpPr>
          <p:spPr bwMode="auto">
            <a:xfrm>
              <a:off x="196424" y="2200608"/>
              <a:ext cx="3007950" cy="89505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Freeform 16"/>
            <p:cNvSpPr/>
            <p:nvPr/>
          </p:nvSpPr>
          <p:spPr bwMode="auto">
            <a:xfrm>
              <a:off x="89985" y="2107856"/>
              <a:ext cx="3431576" cy="987810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Freeform 17"/>
            <p:cNvSpPr/>
            <p:nvPr/>
          </p:nvSpPr>
          <p:spPr bwMode="auto">
            <a:xfrm>
              <a:off x="3521561" y="1314823"/>
              <a:ext cx="8664090" cy="1627804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Rectangle 9">
            <a:extLst>
              <a:ext uri="{FF2B5EF4-FFF2-40B4-BE49-F238E27FC236}">
                <a16:creationId xmlns:a16="http://schemas.microsoft.com/office/drawing/2014/main" id="{B43FA0CF-1575-7D73-4374-18993200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621992"/>
            <a:ext cx="25298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即，只有零解</a:t>
            </a:r>
            <a:r>
              <a:rPr kumimoji="1" lang="en-US" altLang="zh-CN" sz="2800" b="1" dirty="0">
                <a:latin typeface="黑体" pitchFamily="2" charset="-122"/>
                <a:ea typeface="黑体" pitchFamily="2" charset="-122"/>
              </a:rPr>
              <a:t>.</a:t>
            </a:r>
            <a:endParaRPr kumimoji="1"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14" name="Group 2"/>
          <p:cNvGrpSpPr>
            <a:grpSpLocks/>
          </p:cNvGrpSpPr>
          <p:nvPr/>
        </p:nvGrpSpPr>
        <p:grpSpPr bwMode="auto">
          <a:xfrm>
            <a:off x="715963" y="920750"/>
            <a:ext cx="8763000" cy="1052513"/>
            <a:chOff x="576" y="1248"/>
            <a:chExt cx="5520" cy="663"/>
          </a:xfrm>
        </p:grpSpPr>
        <p:sp>
          <p:nvSpPr>
            <p:cNvPr id="37927" name="Rectangle 3"/>
            <p:cNvSpPr>
              <a:spLocks noChangeArrowheads="1"/>
            </p:cNvSpPr>
            <p:nvPr/>
          </p:nvSpPr>
          <p:spPr bwMode="auto">
            <a:xfrm>
              <a:off x="576" y="1248"/>
              <a:ext cx="5520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solidFill>
                    <a:schemeClr val="accent1"/>
                  </a:solidFill>
                  <a:latin typeface="黑体" pitchFamily="2" charset="-122"/>
                  <a:ea typeface="黑体" pitchFamily="2" charset="-122"/>
                </a:rPr>
                <a:t>定理</a:t>
              </a:r>
              <a:r>
                <a:rPr kumimoji="1" lang="en-US" altLang="zh-CN" sz="2800" b="1" dirty="0">
                  <a:solidFill>
                    <a:schemeClr val="accent1"/>
                  </a:solidFill>
                  <a:latin typeface="黑体" pitchFamily="2" charset="-122"/>
                  <a:ea typeface="黑体" pitchFamily="2" charset="-122"/>
                </a:rPr>
                <a:t>4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  </a:t>
              </a:r>
              <a:r>
                <a:rPr kumimoji="1" lang="zh-CN" altLang="en-US" sz="2800" b="1" dirty="0">
                  <a:latin typeface="黑体" pitchFamily="2" charset="-122"/>
                  <a:ea typeface="黑体" pitchFamily="2" charset="-122"/>
                </a:rPr>
                <a:t>如果齐次线性方程组                        </a:t>
              </a:r>
            </a:p>
            <a:p>
              <a:r>
                <a:rPr kumimoji="1" lang="zh-CN" altLang="en-US" sz="2800" b="1" dirty="0">
                  <a:latin typeface="黑体" pitchFamily="2" charset="-122"/>
                  <a:ea typeface="黑体" pitchFamily="2" charset="-122"/>
                </a:rPr>
                <a:t>    </a:t>
              </a:r>
            </a:p>
          </p:txBody>
        </p:sp>
        <p:graphicFrame>
          <p:nvGraphicFramePr>
            <p:cNvPr id="37911" name="Object 23"/>
            <p:cNvGraphicFramePr>
              <a:graphicFrameLocks noChangeAspect="1"/>
            </p:cNvGraphicFramePr>
            <p:nvPr/>
          </p:nvGraphicFramePr>
          <p:xfrm>
            <a:off x="3504" y="1296"/>
            <a:ext cx="303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482391" imgH="431613" progId="Equation.3">
                    <p:embed/>
                  </p:oleObj>
                </mc:Choice>
                <mc:Fallback>
                  <p:oleObj name="公式" r:id="rId2" imgW="482391" imgH="431613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296"/>
                          <a:ext cx="303" cy="2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28" name="Rectangle 5"/>
            <p:cNvSpPr>
              <a:spLocks noChangeArrowheads="1"/>
            </p:cNvSpPr>
            <p:nvPr/>
          </p:nvSpPr>
          <p:spPr bwMode="auto">
            <a:xfrm>
              <a:off x="3792" y="1248"/>
              <a:ext cx="158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黑体" pitchFamily="2" charset="-122"/>
                  <a:ea typeface="黑体" pitchFamily="2" charset="-122"/>
                </a:rPr>
                <a:t>有非零解</a:t>
              </a:r>
              <a:r>
                <a:rPr kumimoji="1" lang="en-US" altLang="zh-CN" sz="2800" b="1">
                  <a:latin typeface="黑体" pitchFamily="2" charset="-122"/>
                  <a:ea typeface="黑体" pitchFamily="2" charset="-122"/>
                </a:rPr>
                <a:t>,</a:t>
              </a:r>
              <a:r>
                <a:rPr kumimoji="1" lang="zh-CN" altLang="en-US" sz="2800" b="1">
                  <a:latin typeface="黑体" pitchFamily="2" charset="-122"/>
                  <a:ea typeface="黑体" pitchFamily="2" charset="-122"/>
                </a:rPr>
                <a:t>则它</a:t>
              </a:r>
            </a:p>
          </p:txBody>
        </p:sp>
        <p:sp>
          <p:nvSpPr>
            <p:cNvPr id="37929" name="Rectangle 6"/>
            <p:cNvSpPr>
              <a:spLocks noChangeArrowheads="1"/>
            </p:cNvSpPr>
            <p:nvPr/>
          </p:nvSpPr>
          <p:spPr bwMode="auto">
            <a:xfrm>
              <a:off x="576" y="1584"/>
              <a:ext cx="224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黑体" pitchFamily="2" charset="-122"/>
                  <a:ea typeface="黑体" pitchFamily="2" charset="-122"/>
                </a:rPr>
                <a:t>的系数行列式必为零</a:t>
              </a:r>
              <a:r>
                <a:rPr kumimoji="1" lang="en-US" altLang="zh-CN" sz="2800" b="1">
                  <a:latin typeface="黑体" pitchFamily="2" charset="-122"/>
                  <a:ea typeface="黑体" pitchFamily="2" charset="-122"/>
                </a:rPr>
                <a:t>.</a:t>
              </a:r>
            </a:p>
          </p:txBody>
        </p:sp>
      </p:grpSp>
      <p:graphicFrame>
        <p:nvGraphicFramePr>
          <p:cNvPr id="8" name="Object 24"/>
          <p:cNvGraphicFramePr>
            <a:graphicFrameLocks noChangeAspect="1"/>
          </p:cNvGraphicFramePr>
          <p:nvPr/>
        </p:nvGraphicFramePr>
        <p:xfrm>
          <a:off x="2239963" y="3130550"/>
          <a:ext cx="4865687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64100" imgH="2057400" progId="Equation.3">
                  <p:embed/>
                </p:oleObj>
              </mc:Choice>
              <mc:Fallback>
                <p:oleObj name="Equation" r:id="rId4" imgW="4864100" imgH="20574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3130550"/>
                        <a:ext cx="4865687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24517" y="5338727"/>
            <a:ext cx="48766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齐次线性方程组</a:t>
            </a:r>
            <a:r>
              <a:rPr kumimoji="1" lang="en-US" altLang="zh-CN" sz="2800" b="1" dirty="0">
                <a:latin typeface="黑体" pitchFamily="2" charset="-122"/>
                <a:ea typeface="黑体" pitchFamily="2" charset="-122"/>
              </a:rPr>
              <a:t>(2)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有非零解</a:t>
            </a:r>
            <a:r>
              <a:rPr kumimoji="1" lang="en-US" altLang="zh-CN" sz="2800" b="1" dirty="0"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24517" y="2299856"/>
            <a:ext cx="34339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即，如果系数行列式</a:t>
            </a:r>
          </a:p>
        </p:txBody>
      </p:sp>
      <p:graphicFrame>
        <p:nvGraphicFramePr>
          <p:cNvPr id="1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548429"/>
              </p:ext>
            </p:extLst>
          </p:nvPr>
        </p:nvGraphicFramePr>
        <p:xfrm>
          <a:off x="4094162" y="2422215"/>
          <a:ext cx="850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50531" imgH="317362" progId="Equation.3">
                  <p:embed/>
                </p:oleObj>
              </mc:Choice>
              <mc:Fallback>
                <p:oleObj name="Equation" r:id="rId6" imgW="850531" imgH="317362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162" y="2422215"/>
                        <a:ext cx="8509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1162530" y="3999706"/>
            <a:ext cx="914400" cy="304800"/>
          </a:xfrm>
          <a:prstGeom prst="rightArrow">
            <a:avLst>
              <a:gd name="adj1" fmla="val 57639"/>
              <a:gd name="adj2" fmla="val 98431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7922" name="组合 28"/>
          <p:cNvGrpSpPr>
            <a:grpSpLocks/>
          </p:cNvGrpSpPr>
          <p:nvPr/>
        </p:nvGrpSpPr>
        <p:grpSpPr bwMode="auto">
          <a:xfrm flipH="1">
            <a:off x="6429375" y="-11113"/>
            <a:ext cx="2717800" cy="719138"/>
            <a:chOff x="2480600" y="4407823"/>
            <a:chExt cx="8358786" cy="1849336"/>
          </a:xfrm>
        </p:grpSpPr>
        <p:sp>
          <p:nvSpPr>
            <p:cNvPr id="30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Freeform 6"/>
            <p:cNvSpPr/>
            <p:nvPr/>
          </p:nvSpPr>
          <p:spPr bwMode="auto">
            <a:xfrm>
              <a:off x="2837019" y="4407823"/>
              <a:ext cx="7968189" cy="1747277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Freeform 7"/>
            <p:cNvSpPr/>
            <p:nvPr/>
          </p:nvSpPr>
          <p:spPr bwMode="auto">
            <a:xfrm>
              <a:off x="3784218" y="4407823"/>
              <a:ext cx="6879400" cy="1510497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Freeform 8"/>
            <p:cNvSpPr/>
            <p:nvPr/>
          </p:nvSpPr>
          <p:spPr bwMode="auto">
            <a:xfrm>
              <a:off x="3613333" y="4407823"/>
              <a:ext cx="7089344" cy="1600310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75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54" name="Rectangle 2"/>
          <p:cNvSpPr>
            <a:spLocks noChangeArrowheads="1"/>
          </p:cNvSpPr>
          <p:nvPr/>
        </p:nvSpPr>
        <p:spPr bwMode="auto">
          <a:xfrm>
            <a:off x="727075" y="1095395"/>
            <a:ext cx="48109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chemeClr val="accent1"/>
                </a:solidFill>
                <a:ea typeface="黑体" pitchFamily="2" charset="-122"/>
              </a:rPr>
              <a:t>例</a:t>
            </a:r>
            <a:r>
              <a:rPr kumimoji="1" lang="en-US" altLang="zh-CN" sz="2800" b="1" dirty="0">
                <a:solidFill>
                  <a:schemeClr val="accent1"/>
                </a:solidFill>
                <a:ea typeface="黑体" pitchFamily="2" charset="-122"/>
              </a:rPr>
              <a:t>13</a:t>
            </a:r>
            <a:r>
              <a:rPr kumimoji="1" lang="en-US" altLang="zh-CN" sz="2800" b="1" dirty="0">
                <a:solidFill>
                  <a:schemeClr val="accent1"/>
                </a:solidFill>
              </a:rPr>
              <a:t>   </a:t>
            </a:r>
            <a:r>
              <a:rPr kumimoji="1" lang="zh-CN" altLang="en-US" sz="2800" b="1" dirty="0"/>
              <a:t>用克拉默法则解方程组</a:t>
            </a:r>
          </a:p>
        </p:txBody>
      </p:sp>
      <p:graphicFrame>
        <p:nvGraphicFramePr>
          <p:cNvPr id="38949" name="Object 37"/>
          <p:cNvGraphicFramePr>
            <a:graphicFrameLocks noChangeAspect="1"/>
          </p:cNvGraphicFramePr>
          <p:nvPr/>
        </p:nvGraphicFramePr>
        <p:xfrm>
          <a:off x="1717675" y="1800225"/>
          <a:ext cx="48514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51400" imgH="2057400" progId="Equation.3">
                  <p:embed/>
                </p:oleObj>
              </mc:Choice>
              <mc:Fallback>
                <p:oleObj name="Equation" r:id="rId2" imgW="4851400" imgH="20574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675" y="1800225"/>
                        <a:ext cx="4851400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7075" y="3933825"/>
            <a:ext cx="9060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chemeClr val="accent1"/>
                </a:solidFill>
                <a:ea typeface="黑体" pitchFamily="2" charset="-122"/>
              </a:rPr>
              <a:t>解：</a:t>
            </a:r>
          </a:p>
        </p:txBody>
      </p:sp>
      <p:graphicFrame>
        <p:nvGraphicFramePr>
          <p:cNvPr id="6" name="Object 38"/>
          <p:cNvGraphicFramePr>
            <a:graphicFrameLocks noChangeAspect="1"/>
          </p:cNvGraphicFramePr>
          <p:nvPr/>
        </p:nvGraphicFramePr>
        <p:xfrm>
          <a:off x="803275" y="4238625"/>
          <a:ext cx="32766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76600" imgH="2044700" progId="Equation.3">
                  <p:embed/>
                </p:oleObj>
              </mc:Choice>
              <mc:Fallback>
                <p:oleObj name="Equation" r:id="rId4" imgW="3276600" imgH="204470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4238625"/>
                        <a:ext cx="32766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4079875" y="5153025"/>
            <a:ext cx="1600200" cy="76200"/>
            <a:chOff x="3216" y="2496"/>
            <a:chExt cx="1008" cy="48"/>
          </a:xfrm>
        </p:grpSpPr>
        <p:sp>
          <p:nvSpPr>
            <p:cNvPr id="38975" name="Line 7"/>
            <p:cNvSpPr>
              <a:spLocks noChangeShapeType="1"/>
            </p:cNvSpPr>
            <p:nvPr/>
          </p:nvSpPr>
          <p:spPr bwMode="auto">
            <a:xfrm>
              <a:off x="3216" y="249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6" name="Line 8"/>
            <p:cNvSpPr>
              <a:spLocks noChangeShapeType="1"/>
            </p:cNvSpPr>
            <p:nvPr/>
          </p:nvSpPr>
          <p:spPr bwMode="auto">
            <a:xfrm>
              <a:off x="3216" y="254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0" name="Object 39"/>
          <p:cNvGraphicFramePr>
            <a:graphicFrameLocks noChangeAspect="1"/>
          </p:cNvGraphicFramePr>
          <p:nvPr/>
        </p:nvGraphicFramePr>
        <p:xfrm>
          <a:off x="4384675" y="4695825"/>
          <a:ext cx="1003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02865" imgH="418918" progId="Equation.3">
                  <p:embed/>
                </p:oleObj>
              </mc:Choice>
              <mc:Fallback>
                <p:oleObj name="Equation" r:id="rId6" imgW="1002865" imgH="418918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675" y="4695825"/>
                        <a:ext cx="1003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0"/>
          <p:cNvGraphicFramePr>
            <a:graphicFrameLocks noChangeAspect="1"/>
          </p:cNvGraphicFramePr>
          <p:nvPr/>
        </p:nvGraphicFramePr>
        <p:xfrm>
          <a:off x="4460875" y="5229225"/>
          <a:ext cx="838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38200" imgH="419100" progId="Equation.3">
                  <p:embed/>
                </p:oleObj>
              </mc:Choice>
              <mc:Fallback>
                <p:oleObj name="Equation" r:id="rId8" imgW="838200" imgH="41910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75" y="5229225"/>
                        <a:ext cx="838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1"/>
          <p:cNvGraphicFramePr>
            <a:graphicFrameLocks noChangeAspect="1"/>
          </p:cNvGraphicFramePr>
          <p:nvPr/>
        </p:nvGraphicFramePr>
        <p:xfrm>
          <a:off x="5807075" y="4238625"/>
          <a:ext cx="26162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16200" imgH="2044700" progId="Equation.3">
                  <p:embed/>
                </p:oleObj>
              </mc:Choice>
              <mc:Fallback>
                <p:oleObj name="Equation" r:id="rId10" imgW="2616200" imgH="204470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075" y="4238625"/>
                        <a:ext cx="26162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8961" name="组合 14"/>
          <p:cNvGrpSpPr>
            <a:grpSpLocks/>
          </p:cNvGrpSpPr>
          <p:nvPr/>
        </p:nvGrpSpPr>
        <p:grpSpPr bwMode="auto">
          <a:xfrm>
            <a:off x="39688" y="44450"/>
            <a:ext cx="9093200" cy="823913"/>
            <a:chOff x="-7938" y="915988"/>
            <a:chExt cx="12193589" cy="2406923"/>
          </a:xfrm>
        </p:grpSpPr>
        <p:sp>
          <p:nvSpPr>
            <p:cNvPr id="16" name="Freeform 5"/>
            <p:cNvSpPr/>
            <p:nvPr/>
          </p:nvSpPr>
          <p:spPr bwMode="auto">
            <a:xfrm>
              <a:off x="4411387" y="915988"/>
              <a:ext cx="7774264" cy="1637079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Freeform 6"/>
            <p:cNvSpPr/>
            <p:nvPr/>
          </p:nvSpPr>
          <p:spPr bwMode="auto">
            <a:xfrm>
              <a:off x="519997" y="1801774"/>
              <a:ext cx="3891390" cy="1293893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Freeform 7"/>
            <p:cNvSpPr/>
            <p:nvPr/>
          </p:nvSpPr>
          <p:spPr bwMode="auto">
            <a:xfrm>
              <a:off x="2448661" y="1769309"/>
              <a:ext cx="2092579" cy="686367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4541241" y="1115407"/>
              <a:ext cx="7644410" cy="2207504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66" name="Freeform 9"/>
            <p:cNvSpPr>
              <a:spLocks/>
            </p:cNvSpPr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6350 h 1"/>
                <a:gd name="T1" fmla="*/ 0 h 1"/>
                <a:gd name="T2" fmla="*/ 6350 h 1"/>
                <a:gd name="T3" fmla="*/ 0 60000 65536"/>
                <a:gd name="T4" fmla="*/ 0 60000 65536"/>
                <a:gd name="T5" fmla="*/ 0 60000 65536"/>
                <a:gd name="T6" fmla="*/ 0 h 1"/>
                <a:gd name="T7" fmla="*/ 1 h 1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7" name="Freeform 10"/>
            <p:cNvSpPr>
              <a:spLocks/>
            </p:cNvSpPr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14288 h 2"/>
                <a:gd name="T2" fmla="*/ 52388 w 7"/>
                <a:gd name="T3" fmla="*/ 0 h 2"/>
                <a:gd name="T4" fmla="*/ 0 w 7"/>
                <a:gd name="T5" fmla="*/ 14288 h 2"/>
                <a:gd name="T6" fmla="*/ 0 60000 65536"/>
                <a:gd name="T7" fmla="*/ 0 60000 65536"/>
                <a:gd name="T8" fmla="*/ 0 60000 65536"/>
                <a:gd name="T9" fmla="*/ 0 w 7"/>
                <a:gd name="T10" fmla="*/ 0 h 2"/>
                <a:gd name="T11" fmla="*/ 7 w 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8" name="Freeform 11"/>
            <p:cNvSpPr>
              <a:spLocks/>
            </p:cNvSpPr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95250 h 15"/>
                <a:gd name="T2" fmla="*/ 271463 w 36"/>
                <a:gd name="T3" fmla="*/ 0 h 15"/>
                <a:gd name="T4" fmla="*/ 0 w 36"/>
                <a:gd name="T5" fmla="*/ 95250 h 15"/>
                <a:gd name="T6" fmla="*/ 0 60000 65536"/>
                <a:gd name="T7" fmla="*/ 0 60000 65536"/>
                <a:gd name="T8" fmla="*/ 0 60000 65536"/>
                <a:gd name="T9" fmla="*/ 0 w 36"/>
                <a:gd name="T10" fmla="*/ 0 h 15"/>
                <a:gd name="T11" fmla="*/ 36 w 36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12"/>
            <p:cNvSpPr/>
            <p:nvPr/>
          </p:nvSpPr>
          <p:spPr bwMode="auto">
            <a:xfrm>
              <a:off x="264544" y="2367563"/>
              <a:ext cx="2462985" cy="728104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Freeform 13"/>
            <p:cNvSpPr/>
            <p:nvPr/>
          </p:nvSpPr>
          <p:spPr bwMode="auto">
            <a:xfrm>
              <a:off x="-7938" y="2209884"/>
              <a:ext cx="3212312" cy="885783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4374" y="1342648"/>
              <a:ext cx="8981277" cy="1683455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424" y="2200608"/>
              <a:ext cx="3007950" cy="89505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89985" y="2107856"/>
              <a:ext cx="3431576" cy="987810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561" y="1314823"/>
              <a:ext cx="8664090" cy="1627804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008" name="Object 72"/>
          <p:cNvGraphicFramePr>
            <a:graphicFrameLocks noChangeAspect="1"/>
          </p:cNvGraphicFramePr>
          <p:nvPr/>
        </p:nvGraphicFramePr>
        <p:xfrm>
          <a:off x="1055688" y="1357313"/>
          <a:ext cx="2247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47900" imgH="1511300" progId="Equation.3">
                  <p:embed/>
                </p:oleObj>
              </mc:Choice>
              <mc:Fallback>
                <p:oleObj name="Equation" r:id="rId2" imgW="2247900" imgH="151130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1357313"/>
                        <a:ext cx="22479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494088" y="2043113"/>
            <a:ext cx="1600200" cy="76200"/>
            <a:chOff x="3216" y="2496"/>
            <a:chExt cx="1008" cy="48"/>
          </a:xfrm>
        </p:grpSpPr>
        <p:sp>
          <p:nvSpPr>
            <p:cNvPr id="40028" name="Line 4"/>
            <p:cNvSpPr>
              <a:spLocks noChangeShapeType="1"/>
            </p:cNvSpPr>
            <p:nvPr/>
          </p:nvSpPr>
          <p:spPr bwMode="auto">
            <a:xfrm>
              <a:off x="3216" y="249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29" name="Line 5"/>
            <p:cNvSpPr>
              <a:spLocks noChangeShapeType="1"/>
            </p:cNvSpPr>
            <p:nvPr/>
          </p:nvSpPr>
          <p:spPr bwMode="auto">
            <a:xfrm>
              <a:off x="3216" y="254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7" name="Object 73"/>
          <p:cNvGraphicFramePr>
            <a:graphicFrameLocks noChangeAspect="1"/>
          </p:cNvGraphicFramePr>
          <p:nvPr/>
        </p:nvGraphicFramePr>
        <p:xfrm>
          <a:off x="3722688" y="1585913"/>
          <a:ext cx="110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04900" imgH="419100" progId="Equation.3">
                  <p:embed/>
                </p:oleObj>
              </mc:Choice>
              <mc:Fallback>
                <p:oleObj name="Equation" r:id="rId4" imgW="1104900" imgH="419100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88" y="1585913"/>
                        <a:ext cx="11049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4"/>
          <p:cNvGraphicFramePr>
            <a:graphicFrameLocks noChangeAspect="1"/>
          </p:cNvGraphicFramePr>
          <p:nvPr/>
        </p:nvGraphicFramePr>
        <p:xfrm>
          <a:off x="3722688" y="2119313"/>
          <a:ext cx="1117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17600" imgH="431800" progId="Equation.3">
                  <p:embed/>
                </p:oleObj>
              </mc:Choice>
              <mc:Fallback>
                <p:oleObj name="Equation" r:id="rId6" imgW="1117600" imgH="43180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88" y="2119313"/>
                        <a:ext cx="1117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5"/>
          <p:cNvGraphicFramePr>
            <a:graphicFrameLocks noChangeAspect="1"/>
          </p:cNvGraphicFramePr>
          <p:nvPr/>
        </p:nvGraphicFramePr>
        <p:xfrm>
          <a:off x="5322888" y="1357313"/>
          <a:ext cx="23876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87600" imgH="1511300" progId="Equation.3">
                  <p:embed/>
                </p:oleObj>
              </mc:Choice>
              <mc:Fallback>
                <p:oleObj name="Equation" r:id="rId8" imgW="2387600" imgH="151130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2888" y="1357313"/>
                        <a:ext cx="23876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6"/>
          <p:cNvGraphicFramePr>
            <a:graphicFrameLocks noChangeAspect="1"/>
          </p:cNvGraphicFramePr>
          <p:nvPr/>
        </p:nvGraphicFramePr>
        <p:xfrm>
          <a:off x="1055688" y="3109913"/>
          <a:ext cx="1625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25600" imgH="977900" progId="Equation.3">
                  <p:embed/>
                </p:oleObj>
              </mc:Choice>
              <mc:Fallback>
                <p:oleObj name="Equation" r:id="rId10" imgW="1625600" imgH="97790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3109913"/>
                        <a:ext cx="16256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7"/>
          <p:cNvGraphicFramePr>
            <a:graphicFrameLocks noChangeAspect="1"/>
          </p:cNvGraphicFramePr>
          <p:nvPr/>
        </p:nvGraphicFramePr>
        <p:xfrm>
          <a:off x="2655888" y="3414713"/>
          <a:ext cx="774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74364" imgH="368140" progId="Equation.3">
                  <p:embed/>
                </p:oleObj>
              </mc:Choice>
              <mc:Fallback>
                <p:oleObj name="Equation" r:id="rId12" imgW="774364" imgH="36814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8" y="3414713"/>
                        <a:ext cx="7747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8"/>
          <p:cNvGraphicFramePr>
            <a:graphicFrameLocks noChangeAspect="1"/>
          </p:cNvGraphicFramePr>
          <p:nvPr/>
        </p:nvGraphicFramePr>
        <p:xfrm>
          <a:off x="903288" y="4252913"/>
          <a:ext cx="3644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644900" imgH="2044700" progId="Equation.3">
                  <p:embed/>
                </p:oleObj>
              </mc:Choice>
              <mc:Fallback>
                <p:oleObj name="Equation" r:id="rId14" imgW="3644900" imgH="204470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4252913"/>
                        <a:ext cx="36449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9"/>
          <p:cNvGraphicFramePr>
            <a:graphicFrameLocks noChangeAspect="1"/>
          </p:cNvGraphicFramePr>
          <p:nvPr/>
        </p:nvGraphicFramePr>
        <p:xfrm>
          <a:off x="1360488" y="6386513"/>
          <a:ext cx="749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49300" imgH="368300" progId="Equation.3">
                  <p:embed/>
                </p:oleObj>
              </mc:Choice>
              <mc:Fallback>
                <p:oleObj name="Equation" r:id="rId16" imgW="749300" imgH="36830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6386513"/>
                        <a:ext cx="7493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0"/>
          <p:cNvGraphicFramePr>
            <a:graphicFrameLocks noChangeAspect="1"/>
          </p:cNvGraphicFramePr>
          <p:nvPr/>
        </p:nvGraphicFramePr>
        <p:xfrm>
          <a:off x="4941888" y="4100513"/>
          <a:ext cx="3390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390900" imgH="2044700" progId="Equation.3">
                  <p:embed/>
                </p:oleObj>
              </mc:Choice>
              <mc:Fallback>
                <p:oleObj name="Equation" r:id="rId18" imgW="3390900" imgH="204470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1888" y="4100513"/>
                        <a:ext cx="33909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1"/>
          <p:cNvGraphicFramePr>
            <a:graphicFrameLocks noChangeAspect="1"/>
          </p:cNvGraphicFramePr>
          <p:nvPr/>
        </p:nvGraphicFramePr>
        <p:xfrm>
          <a:off x="5475288" y="6310313"/>
          <a:ext cx="1143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143000" imgH="368300" progId="Equation.3">
                  <p:embed/>
                </p:oleObj>
              </mc:Choice>
              <mc:Fallback>
                <p:oleObj name="Equation" r:id="rId20" imgW="1143000" imgH="36830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6310313"/>
                        <a:ext cx="11430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0023" name="组合 31"/>
          <p:cNvGrpSpPr>
            <a:grpSpLocks/>
          </p:cNvGrpSpPr>
          <p:nvPr/>
        </p:nvGrpSpPr>
        <p:grpSpPr bwMode="auto">
          <a:xfrm flipH="1">
            <a:off x="6429375" y="-11113"/>
            <a:ext cx="2717800" cy="719138"/>
            <a:chOff x="2480600" y="4407823"/>
            <a:chExt cx="8358786" cy="1849336"/>
          </a:xfrm>
        </p:grpSpPr>
        <p:sp>
          <p:nvSpPr>
            <p:cNvPr id="33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Freeform 6"/>
            <p:cNvSpPr/>
            <p:nvPr/>
          </p:nvSpPr>
          <p:spPr bwMode="auto">
            <a:xfrm>
              <a:off x="2837019" y="4407823"/>
              <a:ext cx="7968189" cy="1747277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Freeform 7"/>
            <p:cNvSpPr/>
            <p:nvPr/>
          </p:nvSpPr>
          <p:spPr bwMode="auto">
            <a:xfrm>
              <a:off x="3784218" y="4407823"/>
              <a:ext cx="6879400" cy="1510497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Freeform 8"/>
            <p:cNvSpPr/>
            <p:nvPr/>
          </p:nvSpPr>
          <p:spPr bwMode="auto">
            <a:xfrm>
              <a:off x="3613333" y="4407823"/>
              <a:ext cx="7089344" cy="1600310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6F599E4-DDF9-3847-93E2-E425B2BF3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8" y="1305050"/>
            <a:ext cx="19637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10AFCB8-0C0F-CC4C-9AE2-F96A9A3A3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4756" y="1197898"/>
            <a:ext cx="7334452" cy="113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若方阵的行列式不为零，则称方阵为非奇异方阵，否则称为奇异方阵。</a:t>
            </a:r>
            <a:endParaRPr kumimoji="1"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5C3C74CC-462E-C541-A5C7-25C0427BD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8" y="3094037"/>
            <a:ext cx="7334452" cy="113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       由方阵 </a:t>
            </a:r>
            <a:r>
              <a:rPr kumimoji="1" lang="en-US" altLang="zh-CN" sz="2400" b="1" i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kumimoji="1" lang="zh-CN" altLang="en-US" sz="2400" b="1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所确定的行列式作为一种运算，除具有一般的行列式的性质外，还具有以下性质：</a:t>
            </a:r>
            <a:endParaRPr kumimoji="1"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562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834" name="Object 66"/>
          <p:cNvGraphicFramePr>
            <a:graphicFrameLocks noChangeAspect="1"/>
          </p:cNvGraphicFramePr>
          <p:nvPr/>
        </p:nvGraphicFramePr>
        <p:xfrm>
          <a:off x="868363" y="1368425"/>
          <a:ext cx="3390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90900" imgH="2044700" progId="Equation.3">
                  <p:embed/>
                </p:oleObj>
              </mc:Choice>
              <mc:Fallback>
                <p:oleObj name="Equation" r:id="rId2" imgW="3390900" imgH="2044700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1368425"/>
                        <a:ext cx="33909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7"/>
          <p:cNvGraphicFramePr>
            <a:graphicFrameLocks noChangeAspect="1"/>
          </p:cNvGraphicFramePr>
          <p:nvPr/>
        </p:nvGraphicFramePr>
        <p:xfrm>
          <a:off x="1382713" y="3730625"/>
          <a:ext cx="977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77900" imgH="368300" progId="Equation.3">
                  <p:embed/>
                </p:oleObj>
              </mc:Choice>
              <mc:Fallback>
                <p:oleObj name="Equation" r:id="rId4" imgW="977900" imgH="368300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3730625"/>
                        <a:ext cx="9779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8"/>
          <p:cNvGraphicFramePr>
            <a:graphicFrameLocks noChangeAspect="1"/>
          </p:cNvGraphicFramePr>
          <p:nvPr/>
        </p:nvGraphicFramePr>
        <p:xfrm>
          <a:off x="4906963" y="1368425"/>
          <a:ext cx="3390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90900" imgH="2044700" progId="Equation.3">
                  <p:embed/>
                </p:oleObj>
              </mc:Choice>
              <mc:Fallback>
                <p:oleObj name="Equation" r:id="rId6" imgW="3390900" imgH="2044700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963" y="1368425"/>
                        <a:ext cx="33909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9"/>
          <p:cNvGraphicFramePr>
            <a:graphicFrameLocks noChangeAspect="1"/>
          </p:cNvGraphicFramePr>
          <p:nvPr/>
        </p:nvGraphicFramePr>
        <p:xfrm>
          <a:off x="5421313" y="3730625"/>
          <a:ext cx="774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74364" imgH="368140" progId="Equation.3">
                  <p:embed/>
                </p:oleObj>
              </mc:Choice>
              <mc:Fallback>
                <p:oleObj name="Equation" r:id="rId8" imgW="774364" imgH="368140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313" y="3730625"/>
                        <a:ext cx="7747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0"/>
          <p:cNvGraphicFramePr>
            <a:graphicFrameLocks noChangeAspect="1"/>
          </p:cNvGraphicFramePr>
          <p:nvPr/>
        </p:nvGraphicFramePr>
        <p:xfrm>
          <a:off x="1450975" y="4471988"/>
          <a:ext cx="252888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832100" imgH="825500" progId="Equation.3">
                  <p:embed/>
                </p:oleObj>
              </mc:Choice>
              <mc:Fallback>
                <p:oleObj name="Equation" r:id="rId10" imgW="2832100" imgH="825500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75" y="4471988"/>
                        <a:ext cx="2528888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1"/>
          <p:cNvGraphicFramePr>
            <a:graphicFrameLocks noChangeAspect="1"/>
          </p:cNvGraphicFramePr>
          <p:nvPr/>
        </p:nvGraphicFramePr>
        <p:xfrm>
          <a:off x="4964113" y="4416425"/>
          <a:ext cx="26797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200400" imgH="825500" progId="Equation.3">
                  <p:embed/>
                </p:oleObj>
              </mc:Choice>
              <mc:Fallback>
                <p:oleObj name="Equation" r:id="rId12" imgW="3200400" imgH="825500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4113" y="4416425"/>
                        <a:ext cx="2679700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2"/>
          <p:cNvGraphicFramePr>
            <a:graphicFrameLocks noChangeAspect="1"/>
          </p:cNvGraphicFramePr>
          <p:nvPr/>
        </p:nvGraphicFramePr>
        <p:xfrm>
          <a:off x="1687513" y="5788025"/>
          <a:ext cx="257968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035300" imgH="825500" progId="Equation.3">
                  <p:embed/>
                </p:oleObj>
              </mc:Choice>
              <mc:Fallback>
                <p:oleObj name="Equation" r:id="rId14" imgW="3035300" imgH="82550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5788025"/>
                        <a:ext cx="2579687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3"/>
          <p:cNvGraphicFramePr>
            <a:graphicFrameLocks noChangeAspect="1"/>
          </p:cNvGraphicFramePr>
          <p:nvPr/>
        </p:nvGraphicFramePr>
        <p:xfrm>
          <a:off x="5040313" y="5788025"/>
          <a:ext cx="231616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0" imgH="825500" progId="Equation.3">
                  <p:embed/>
                </p:oleObj>
              </mc:Choice>
              <mc:Fallback>
                <p:oleObj name="Equation" r:id="rId16" imgW="2540000" imgH="825500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313" y="5788025"/>
                        <a:ext cx="2316162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2846" name="组合 12"/>
          <p:cNvGrpSpPr>
            <a:grpSpLocks/>
          </p:cNvGrpSpPr>
          <p:nvPr/>
        </p:nvGrpSpPr>
        <p:grpSpPr bwMode="auto">
          <a:xfrm>
            <a:off x="39688" y="44450"/>
            <a:ext cx="9093200" cy="823913"/>
            <a:chOff x="-7938" y="915988"/>
            <a:chExt cx="12193589" cy="2406923"/>
          </a:xfrm>
        </p:grpSpPr>
        <p:sp>
          <p:nvSpPr>
            <p:cNvPr id="14" name="Freeform 5"/>
            <p:cNvSpPr/>
            <p:nvPr/>
          </p:nvSpPr>
          <p:spPr bwMode="auto">
            <a:xfrm>
              <a:off x="4411387" y="915988"/>
              <a:ext cx="7774264" cy="1637079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Freeform 6"/>
            <p:cNvSpPr/>
            <p:nvPr/>
          </p:nvSpPr>
          <p:spPr bwMode="auto">
            <a:xfrm>
              <a:off x="519997" y="1801774"/>
              <a:ext cx="3891390" cy="1293893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2448661" y="1769309"/>
              <a:ext cx="2092579" cy="686367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Freeform 8"/>
            <p:cNvSpPr/>
            <p:nvPr/>
          </p:nvSpPr>
          <p:spPr bwMode="auto">
            <a:xfrm>
              <a:off x="4541241" y="1115407"/>
              <a:ext cx="7644410" cy="2207504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51" name="Freeform 9"/>
            <p:cNvSpPr>
              <a:spLocks/>
            </p:cNvSpPr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6350 h 1"/>
                <a:gd name="T1" fmla="*/ 0 h 1"/>
                <a:gd name="T2" fmla="*/ 6350 h 1"/>
                <a:gd name="T3" fmla="*/ 0 60000 65536"/>
                <a:gd name="T4" fmla="*/ 0 60000 65536"/>
                <a:gd name="T5" fmla="*/ 0 60000 65536"/>
                <a:gd name="T6" fmla="*/ 0 h 1"/>
                <a:gd name="T7" fmla="*/ 1 h 1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2" name="Freeform 10"/>
            <p:cNvSpPr>
              <a:spLocks/>
            </p:cNvSpPr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14288 h 2"/>
                <a:gd name="T2" fmla="*/ 52388 w 7"/>
                <a:gd name="T3" fmla="*/ 0 h 2"/>
                <a:gd name="T4" fmla="*/ 0 w 7"/>
                <a:gd name="T5" fmla="*/ 14288 h 2"/>
                <a:gd name="T6" fmla="*/ 0 60000 65536"/>
                <a:gd name="T7" fmla="*/ 0 60000 65536"/>
                <a:gd name="T8" fmla="*/ 0 60000 65536"/>
                <a:gd name="T9" fmla="*/ 0 w 7"/>
                <a:gd name="T10" fmla="*/ 0 h 2"/>
                <a:gd name="T11" fmla="*/ 7 w 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3" name="Freeform 11"/>
            <p:cNvSpPr>
              <a:spLocks/>
            </p:cNvSpPr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95250 h 15"/>
                <a:gd name="T2" fmla="*/ 271463 w 36"/>
                <a:gd name="T3" fmla="*/ 0 h 15"/>
                <a:gd name="T4" fmla="*/ 0 w 36"/>
                <a:gd name="T5" fmla="*/ 95250 h 15"/>
                <a:gd name="T6" fmla="*/ 0 60000 65536"/>
                <a:gd name="T7" fmla="*/ 0 60000 65536"/>
                <a:gd name="T8" fmla="*/ 0 60000 65536"/>
                <a:gd name="T9" fmla="*/ 0 w 36"/>
                <a:gd name="T10" fmla="*/ 0 h 15"/>
                <a:gd name="T11" fmla="*/ 36 w 36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2"/>
            <p:cNvSpPr/>
            <p:nvPr/>
          </p:nvSpPr>
          <p:spPr bwMode="auto">
            <a:xfrm>
              <a:off x="264544" y="2367563"/>
              <a:ext cx="2462985" cy="728104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Freeform 13"/>
            <p:cNvSpPr/>
            <p:nvPr/>
          </p:nvSpPr>
          <p:spPr bwMode="auto">
            <a:xfrm>
              <a:off x="-7938" y="2209884"/>
              <a:ext cx="3212312" cy="885783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Freeform 14"/>
            <p:cNvSpPr/>
            <p:nvPr/>
          </p:nvSpPr>
          <p:spPr bwMode="auto">
            <a:xfrm>
              <a:off x="3204374" y="1342648"/>
              <a:ext cx="8981277" cy="1683455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Freeform 15"/>
            <p:cNvSpPr/>
            <p:nvPr/>
          </p:nvSpPr>
          <p:spPr bwMode="auto">
            <a:xfrm>
              <a:off x="196424" y="2200608"/>
              <a:ext cx="3007950" cy="89505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Freeform 16"/>
            <p:cNvSpPr/>
            <p:nvPr/>
          </p:nvSpPr>
          <p:spPr bwMode="auto">
            <a:xfrm>
              <a:off x="89985" y="2107856"/>
              <a:ext cx="3431576" cy="987810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Freeform 17"/>
            <p:cNvSpPr/>
            <p:nvPr/>
          </p:nvSpPr>
          <p:spPr bwMode="auto">
            <a:xfrm>
              <a:off x="3521561" y="1314823"/>
              <a:ext cx="8664090" cy="1627804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5" name="Text Box 7"/>
          <p:cNvSpPr txBox="1">
            <a:spLocks noChangeArrowheads="1"/>
          </p:cNvSpPr>
          <p:nvPr/>
        </p:nvSpPr>
        <p:spPr bwMode="auto">
          <a:xfrm>
            <a:off x="815015" y="1516764"/>
            <a:ext cx="55098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chemeClr val="accent1"/>
                </a:solidFill>
                <a:ea typeface="黑体" pitchFamily="2" charset="-122"/>
              </a:rPr>
              <a:t>例</a:t>
            </a:r>
            <a:r>
              <a:rPr kumimoji="1" lang="en-US" altLang="zh-CN" sz="2800" b="1" dirty="0">
                <a:solidFill>
                  <a:schemeClr val="accent1"/>
                </a:solidFill>
                <a:ea typeface="黑体" pitchFamily="2" charset="-122"/>
              </a:rPr>
              <a:t>14</a:t>
            </a:r>
            <a:r>
              <a:rPr kumimoji="1" lang="en-US" altLang="zh-CN" sz="2800" b="1" dirty="0">
                <a:solidFill>
                  <a:schemeClr val="accent1"/>
                </a:solidFill>
              </a:rPr>
              <a:t>  </a:t>
            </a:r>
            <a:r>
              <a:rPr kumimoji="1" lang="zh-CN" altLang="en-US" sz="2800" b="1" dirty="0"/>
              <a:t>问    取何值时，齐次方程组</a:t>
            </a:r>
          </a:p>
        </p:txBody>
      </p:sp>
      <p:sp>
        <p:nvSpPr>
          <p:cNvPr id="40976" name="Text Box 9"/>
          <p:cNvSpPr txBox="1">
            <a:spLocks noChangeArrowheads="1"/>
          </p:cNvSpPr>
          <p:nvPr/>
        </p:nvSpPr>
        <p:spPr bwMode="auto">
          <a:xfrm>
            <a:off x="817673" y="3749629"/>
            <a:ext cx="2416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/>
              <a:t>有非零解？</a:t>
            </a:r>
            <a:endParaRPr kumimoji="1" lang="zh-CN" altLang="en-US" b="1" dirty="0"/>
          </a:p>
        </p:txBody>
      </p:sp>
      <p:graphicFrame>
        <p:nvGraphicFramePr>
          <p:cNvPr id="40973" name="Object 13"/>
          <p:cNvGraphicFramePr>
            <a:graphicFrameLocks noChangeAspect="1"/>
          </p:cNvGraphicFramePr>
          <p:nvPr/>
        </p:nvGraphicFramePr>
        <p:xfrm>
          <a:off x="2171700" y="2230438"/>
          <a:ext cx="3860800" cy="132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60800" imgH="1536700" progId="Equation.3">
                  <p:embed/>
                </p:oleObj>
              </mc:Choice>
              <mc:Fallback>
                <p:oleObj name="Equation" r:id="rId2" imgW="3860800" imgH="15367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2230438"/>
                        <a:ext cx="3860800" cy="1328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4" name="Object 14"/>
          <p:cNvGraphicFramePr>
            <a:graphicFrameLocks noChangeAspect="1"/>
          </p:cNvGraphicFramePr>
          <p:nvPr/>
        </p:nvGraphicFramePr>
        <p:xfrm>
          <a:off x="2301875" y="1568450"/>
          <a:ext cx="3143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" imgH="177480" progId="">
                  <p:embed/>
                </p:oleObj>
              </mc:Choice>
              <mc:Fallback>
                <p:oleObj name="Equation" r:id="rId4" imgW="139680" imgH="17748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5" y="1568450"/>
                        <a:ext cx="3143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0981" name="组合 22"/>
          <p:cNvGrpSpPr>
            <a:grpSpLocks/>
          </p:cNvGrpSpPr>
          <p:nvPr/>
        </p:nvGrpSpPr>
        <p:grpSpPr bwMode="auto">
          <a:xfrm flipH="1">
            <a:off x="6429375" y="-11113"/>
            <a:ext cx="2717800" cy="719138"/>
            <a:chOff x="2480600" y="4407823"/>
            <a:chExt cx="8358786" cy="1849336"/>
          </a:xfrm>
        </p:grpSpPr>
        <p:sp>
          <p:nvSpPr>
            <p:cNvPr id="24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Freeform 6"/>
            <p:cNvSpPr/>
            <p:nvPr/>
          </p:nvSpPr>
          <p:spPr bwMode="auto">
            <a:xfrm>
              <a:off x="2837019" y="4407823"/>
              <a:ext cx="7968189" cy="1747277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Freeform 7"/>
            <p:cNvSpPr/>
            <p:nvPr/>
          </p:nvSpPr>
          <p:spPr bwMode="auto">
            <a:xfrm>
              <a:off x="3784218" y="4407823"/>
              <a:ext cx="6879400" cy="1510497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Freeform 8"/>
            <p:cNvSpPr/>
            <p:nvPr/>
          </p:nvSpPr>
          <p:spPr bwMode="auto">
            <a:xfrm>
              <a:off x="3613333" y="4407823"/>
              <a:ext cx="7089344" cy="1600310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35" name="Text Box 2"/>
          <p:cNvSpPr txBox="1">
            <a:spLocks noChangeArrowheads="1"/>
          </p:cNvSpPr>
          <p:nvPr/>
        </p:nvSpPr>
        <p:spPr bwMode="auto">
          <a:xfrm>
            <a:off x="295275" y="1436688"/>
            <a:ext cx="9060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chemeClr val="accent1"/>
                </a:solidFill>
                <a:ea typeface="黑体" pitchFamily="2" charset="-122"/>
              </a:rPr>
              <a:t>解：</a:t>
            </a:r>
            <a:endParaRPr kumimoji="1" lang="zh-CN" altLang="en-US" b="1" dirty="0">
              <a:solidFill>
                <a:schemeClr val="accent1"/>
              </a:solidFill>
              <a:ea typeface="黑体" pitchFamily="2" charset="-122"/>
            </a:endParaRPr>
          </a:p>
        </p:txBody>
      </p:sp>
      <p:graphicFrame>
        <p:nvGraphicFramePr>
          <p:cNvPr id="4" name="Object 44"/>
          <p:cNvGraphicFramePr>
            <a:graphicFrameLocks noChangeAspect="1"/>
          </p:cNvGraphicFramePr>
          <p:nvPr/>
        </p:nvGraphicFramePr>
        <p:xfrm>
          <a:off x="927100" y="1447800"/>
          <a:ext cx="37973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797300" imgH="1625600" progId="Equation.3">
                  <p:embed/>
                </p:oleObj>
              </mc:Choice>
              <mc:Fallback>
                <p:oleObj name="公式" r:id="rId2" imgW="3797300" imgH="162560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1447800"/>
                        <a:ext cx="37973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5"/>
          <p:cNvGraphicFramePr>
            <a:graphicFrameLocks noChangeAspect="1"/>
          </p:cNvGraphicFramePr>
          <p:nvPr/>
        </p:nvGraphicFramePr>
        <p:xfrm>
          <a:off x="4749800" y="1447800"/>
          <a:ext cx="37084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708400" imgH="1625600" progId="Equation.3">
                  <p:embed/>
                </p:oleObj>
              </mc:Choice>
              <mc:Fallback>
                <p:oleObj name="公式" r:id="rId4" imgW="3708400" imgH="162560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1447800"/>
                        <a:ext cx="370840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6"/>
          <p:cNvGraphicFramePr>
            <a:graphicFrameLocks noChangeAspect="1"/>
          </p:cNvGraphicFramePr>
          <p:nvPr/>
        </p:nvGraphicFramePr>
        <p:xfrm>
          <a:off x="1219200" y="3124200"/>
          <a:ext cx="73294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7327900" imgH="495300" progId="Equation.3">
                  <p:embed/>
                </p:oleObj>
              </mc:Choice>
              <mc:Fallback>
                <p:oleObj name="公式" r:id="rId6" imgW="7327900" imgH="4953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124200"/>
                        <a:ext cx="732948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7"/>
          <p:cNvGraphicFramePr>
            <a:graphicFrameLocks noChangeAspect="1"/>
          </p:cNvGraphicFramePr>
          <p:nvPr/>
        </p:nvGraphicFramePr>
        <p:xfrm>
          <a:off x="1219200" y="3886200"/>
          <a:ext cx="4356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4356100" imgH="495300" progId="Equation.3">
                  <p:embed/>
                </p:oleObj>
              </mc:Choice>
              <mc:Fallback>
                <p:oleObj name="公式" r:id="rId8" imgW="4356100" imgH="4953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86200"/>
                        <a:ext cx="4356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914400" y="4586288"/>
            <a:ext cx="4953000" cy="519112"/>
            <a:chOff x="432" y="3312"/>
            <a:chExt cx="3120" cy="327"/>
          </a:xfrm>
        </p:grpSpPr>
        <p:sp>
          <p:nvSpPr>
            <p:cNvPr id="42057" name="Rectangle 8"/>
            <p:cNvSpPr>
              <a:spLocks noChangeArrowheads="1"/>
            </p:cNvSpPr>
            <p:nvPr/>
          </p:nvSpPr>
          <p:spPr bwMode="auto">
            <a:xfrm>
              <a:off x="432" y="3312"/>
              <a:ext cx="25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800" b="1"/>
                <a:t>齐次方程组有非零解，则</a:t>
              </a:r>
            </a:p>
          </p:txBody>
        </p:sp>
        <p:graphicFrame>
          <p:nvGraphicFramePr>
            <p:cNvPr id="42032" name="Object 48"/>
            <p:cNvGraphicFramePr>
              <a:graphicFrameLocks noChangeAspect="1"/>
            </p:cNvGraphicFramePr>
            <p:nvPr/>
          </p:nvGraphicFramePr>
          <p:xfrm>
            <a:off x="2976" y="3360"/>
            <a:ext cx="57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914400" imgH="330200" progId="Equation.3">
                    <p:embed/>
                  </p:oleObj>
                </mc:Choice>
                <mc:Fallback>
                  <p:oleObj name="公式" r:id="rId10" imgW="914400" imgH="330200" progId="Equation.3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3360"/>
                          <a:ext cx="576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838200" y="5424483"/>
            <a:ext cx="8251825" cy="523874"/>
            <a:chOff x="432" y="3662"/>
            <a:chExt cx="5198" cy="330"/>
          </a:xfrm>
        </p:grpSpPr>
        <p:sp>
          <p:nvSpPr>
            <p:cNvPr id="42056" name="Rectangle 11"/>
            <p:cNvSpPr>
              <a:spLocks noChangeArrowheads="1"/>
            </p:cNvSpPr>
            <p:nvPr/>
          </p:nvSpPr>
          <p:spPr bwMode="auto">
            <a:xfrm>
              <a:off x="432" y="3662"/>
              <a:ext cx="519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800" b="1" dirty="0"/>
                <a:t>所以                     或           时齐次方程组有非零解</a:t>
              </a:r>
              <a:r>
                <a:rPr kumimoji="1" lang="en-US" altLang="zh-CN" sz="2800" b="1" dirty="0"/>
                <a:t>.</a:t>
              </a:r>
            </a:p>
          </p:txBody>
        </p:sp>
        <p:graphicFrame>
          <p:nvGraphicFramePr>
            <p:cNvPr id="42033" name="Object 49"/>
            <p:cNvGraphicFramePr>
              <a:graphicFrameLocks noChangeAspect="1"/>
            </p:cNvGraphicFramePr>
            <p:nvPr/>
          </p:nvGraphicFramePr>
          <p:xfrm>
            <a:off x="1056" y="3696"/>
            <a:ext cx="114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815312" imgH="393529" progId="Equation.3">
                    <p:embed/>
                  </p:oleObj>
                </mc:Choice>
                <mc:Fallback>
                  <p:oleObj name="公式" r:id="rId12" imgW="1815312" imgH="393529" progId="Equation.3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696"/>
                          <a:ext cx="1144" cy="2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34" name="Object 50"/>
            <p:cNvGraphicFramePr>
              <a:graphicFrameLocks noChangeAspect="1"/>
            </p:cNvGraphicFramePr>
            <p:nvPr/>
          </p:nvGraphicFramePr>
          <p:xfrm>
            <a:off x="2544" y="3696"/>
            <a:ext cx="53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850531" imgH="342751" progId="Equation.3">
                    <p:embed/>
                  </p:oleObj>
                </mc:Choice>
                <mc:Fallback>
                  <p:oleObj name="公式" r:id="rId14" imgW="850531" imgH="342751" progId="Equation.3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696"/>
                          <a:ext cx="536" cy="2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2042" name="组合 16"/>
          <p:cNvGrpSpPr>
            <a:grpSpLocks/>
          </p:cNvGrpSpPr>
          <p:nvPr/>
        </p:nvGrpSpPr>
        <p:grpSpPr bwMode="auto">
          <a:xfrm>
            <a:off x="39688" y="44450"/>
            <a:ext cx="9093200" cy="823913"/>
            <a:chOff x="-7938" y="915988"/>
            <a:chExt cx="12193589" cy="2406923"/>
          </a:xfrm>
        </p:grpSpPr>
        <p:sp>
          <p:nvSpPr>
            <p:cNvPr id="18" name="Freeform 5"/>
            <p:cNvSpPr/>
            <p:nvPr/>
          </p:nvSpPr>
          <p:spPr bwMode="auto">
            <a:xfrm>
              <a:off x="4411387" y="915988"/>
              <a:ext cx="7774264" cy="1637079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Freeform 6"/>
            <p:cNvSpPr/>
            <p:nvPr/>
          </p:nvSpPr>
          <p:spPr bwMode="auto">
            <a:xfrm>
              <a:off x="519997" y="1801774"/>
              <a:ext cx="3891390" cy="1293893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Freeform 7"/>
            <p:cNvSpPr/>
            <p:nvPr/>
          </p:nvSpPr>
          <p:spPr bwMode="auto">
            <a:xfrm>
              <a:off x="2448661" y="1769309"/>
              <a:ext cx="2092579" cy="686367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Freeform 8"/>
            <p:cNvSpPr/>
            <p:nvPr/>
          </p:nvSpPr>
          <p:spPr bwMode="auto">
            <a:xfrm>
              <a:off x="4541241" y="1115407"/>
              <a:ext cx="7644410" cy="2207504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47" name="Freeform 9"/>
            <p:cNvSpPr>
              <a:spLocks/>
            </p:cNvSpPr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6350 h 1"/>
                <a:gd name="T1" fmla="*/ 0 h 1"/>
                <a:gd name="T2" fmla="*/ 6350 h 1"/>
                <a:gd name="T3" fmla="*/ 0 60000 65536"/>
                <a:gd name="T4" fmla="*/ 0 60000 65536"/>
                <a:gd name="T5" fmla="*/ 0 60000 65536"/>
                <a:gd name="T6" fmla="*/ 0 h 1"/>
                <a:gd name="T7" fmla="*/ 1 h 1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8" name="Freeform 10"/>
            <p:cNvSpPr>
              <a:spLocks/>
            </p:cNvSpPr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14288 h 2"/>
                <a:gd name="T2" fmla="*/ 52388 w 7"/>
                <a:gd name="T3" fmla="*/ 0 h 2"/>
                <a:gd name="T4" fmla="*/ 0 w 7"/>
                <a:gd name="T5" fmla="*/ 14288 h 2"/>
                <a:gd name="T6" fmla="*/ 0 60000 65536"/>
                <a:gd name="T7" fmla="*/ 0 60000 65536"/>
                <a:gd name="T8" fmla="*/ 0 60000 65536"/>
                <a:gd name="T9" fmla="*/ 0 w 7"/>
                <a:gd name="T10" fmla="*/ 0 h 2"/>
                <a:gd name="T11" fmla="*/ 7 w 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9" name="Freeform 11"/>
            <p:cNvSpPr>
              <a:spLocks/>
            </p:cNvSpPr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95250 h 15"/>
                <a:gd name="T2" fmla="*/ 271463 w 36"/>
                <a:gd name="T3" fmla="*/ 0 h 15"/>
                <a:gd name="T4" fmla="*/ 0 w 36"/>
                <a:gd name="T5" fmla="*/ 95250 h 15"/>
                <a:gd name="T6" fmla="*/ 0 60000 65536"/>
                <a:gd name="T7" fmla="*/ 0 60000 65536"/>
                <a:gd name="T8" fmla="*/ 0 60000 65536"/>
                <a:gd name="T9" fmla="*/ 0 w 36"/>
                <a:gd name="T10" fmla="*/ 0 h 15"/>
                <a:gd name="T11" fmla="*/ 36 w 36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12"/>
            <p:cNvSpPr/>
            <p:nvPr/>
          </p:nvSpPr>
          <p:spPr bwMode="auto">
            <a:xfrm>
              <a:off x="264544" y="2367563"/>
              <a:ext cx="2462985" cy="728104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Freeform 13"/>
            <p:cNvSpPr/>
            <p:nvPr/>
          </p:nvSpPr>
          <p:spPr bwMode="auto">
            <a:xfrm>
              <a:off x="-7938" y="2209884"/>
              <a:ext cx="3212312" cy="885783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Freeform 14"/>
            <p:cNvSpPr/>
            <p:nvPr/>
          </p:nvSpPr>
          <p:spPr bwMode="auto">
            <a:xfrm>
              <a:off x="3204374" y="1342648"/>
              <a:ext cx="8981277" cy="1683455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Freeform 15"/>
            <p:cNvSpPr/>
            <p:nvPr/>
          </p:nvSpPr>
          <p:spPr bwMode="auto">
            <a:xfrm>
              <a:off x="196424" y="2200608"/>
              <a:ext cx="3007950" cy="89505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Freeform 16"/>
            <p:cNvSpPr/>
            <p:nvPr/>
          </p:nvSpPr>
          <p:spPr bwMode="auto">
            <a:xfrm>
              <a:off x="89985" y="2107856"/>
              <a:ext cx="3431576" cy="987810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Freeform 17"/>
            <p:cNvSpPr/>
            <p:nvPr/>
          </p:nvSpPr>
          <p:spPr bwMode="auto">
            <a:xfrm>
              <a:off x="3521561" y="1314823"/>
              <a:ext cx="8664090" cy="1627804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14400" y="1676400"/>
            <a:ext cx="5170488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 b="1">
                <a:latin typeface="+mn-ea"/>
                <a:ea typeface="+mn-ea"/>
              </a:rPr>
              <a:t>1. </a:t>
            </a:r>
            <a:r>
              <a:rPr kumimoji="1" lang="zh-CN" altLang="en-US" sz="2400" b="1">
                <a:latin typeface="+mn-ea"/>
                <a:ea typeface="+mn-ea"/>
              </a:rPr>
              <a:t>用克拉默法则解方程组的两个条件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14400" y="2286000"/>
            <a:ext cx="4087813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 b="1" dirty="0">
                <a:latin typeface="+mn-ea"/>
                <a:ea typeface="+mn-ea"/>
              </a:rPr>
              <a:t>(1)</a:t>
            </a:r>
            <a:r>
              <a:rPr kumimoji="1" lang="zh-CN" altLang="en-US" sz="2400" b="1" dirty="0">
                <a:latin typeface="+mn-ea"/>
                <a:ea typeface="+mn-ea"/>
              </a:rPr>
              <a:t>方程个数等于未知量个数</a:t>
            </a:r>
            <a:r>
              <a:rPr kumimoji="1" lang="en-US" altLang="zh-CN" sz="2400" b="1" dirty="0">
                <a:latin typeface="+mn-ea"/>
                <a:ea typeface="+mn-ea"/>
              </a:rPr>
              <a:t>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14400" y="2873375"/>
            <a:ext cx="3471863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 b="1">
                <a:latin typeface="+mn-ea"/>
                <a:ea typeface="+mn-ea"/>
              </a:rPr>
              <a:t>(2)</a:t>
            </a:r>
            <a:r>
              <a:rPr kumimoji="1" lang="zh-CN" altLang="en-US" sz="2400" b="1">
                <a:latin typeface="+mn-ea"/>
                <a:ea typeface="+mn-ea"/>
              </a:rPr>
              <a:t>系数行列式不等于零</a:t>
            </a:r>
            <a:r>
              <a:rPr kumimoji="1" lang="en-US" altLang="zh-CN" sz="2400" b="1">
                <a:latin typeface="+mn-ea"/>
                <a:ea typeface="+mn-ea"/>
              </a:rPr>
              <a:t>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35038" y="3559175"/>
            <a:ext cx="6708775" cy="8302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 b="1">
                <a:latin typeface="+mn-ea"/>
                <a:ea typeface="+mn-ea"/>
              </a:rPr>
              <a:t>2. </a:t>
            </a:r>
            <a:r>
              <a:rPr kumimoji="1" lang="zh-CN" altLang="en-US" sz="2400" b="1">
                <a:latin typeface="+mn-ea"/>
                <a:ea typeface="+mn-ea"/>
              </a:rPr>
              <a:t>克拉默法则建立了线性方程组的解和已知的系</a:t>
            </a:r>
          </a:p>
          <a:p>
            <a:pPr>
              <a:defRPr/>
            </a:pPr>
            <a:r>
              <a:rPr kumimoji="1" lang="zh-CN" altLang="en-US" sz="2400" b="1">
                <a:latin typeface="+mn-ea"/>
                <a:ea typeface="+mn-ea"/>
              </a:rPr>
              <a:t>数与常数项之间的关系</a:t>
            </a:r>
            <a:r>
              <a:rPr kumimoji="1" lang="en-US" altLang="zh-CN" sz="2400" b="1">
                <a:latin typeface="+mn-ea"/>
                <a:ea typeface="+mn-ea"/>
              </a:rPr>
              <a:t>.</a:t>
            </a:r>
            <a:r>
              <a:rPr kumimoji="1" lang="zh-CN" altLang="en-US" sz="2400" b="1">
                <a:latin typeface="+mn-ea"/>
                <a:ea typeface="+mn-ea"/>
              </a:rPr>
              <a:t>它主要适用于理论推导</a:t>
            </a:r>
            <a:r>
              <a:rPr kumimoji="1" lang="en-US" altLang="zh-CN" sz="2400" b="1">
                <a:latin typeface="+mn-ea"/>
                <a:ea typeface="+mn-ea"/>
              </a:rPr>
              <a:t>.</a:t>
            </a:r>
          </a:p>
        </p:txBody>
      </p:sp>
      <p:sp>
        <p:nvSpPr>
          <p:cNvPr id="82949" name="Rectangle 6"/>
          <p:cNvSpPr>
            <a:spLocks noGrp="1" noChangeArrowheads="1"/>
          </p:cNvSpPr>
          <p:nvPr>
            <p:ph type="title"/>
          </p:nvPr>
        </p:nvSpPr>
        <p:spPr>
          <a:xfrm>
            <a:off x="484188" y="792163"/>
            <a:ext cx="7543800" cy="11430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注：</a:t>
            </a:r>
          </a:p>
        </p:txBody>
      </p:sp>
      <p:sp>
        <p:nvSpPr>
          <p:cNvPr id="8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82954" name="组合 9"/>
          <p:cNvGrpSpPr>
            <a:grpSpLocks/>
          </p:cNvGrpSpPr>
          <p:nvPr/>
        </p:nvGrpSpPr>
        <p:grpSpPr bwMode="auto">
          <a:xfrm flipH="1">
            <a:off x="6429375" y="-11113"/>
            <a:ext cx="2717800" cy="719138"/>
            <a:chOff x="2480600" y="4407823"/>
            <a:chExt cx="8358786" cy="1849336"/>
          </a:xfrm>
        </p:grpSpPr>
        <p:sp>
          <p:nvSpPr>
            <p:cNvPr id="1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Freeform 6"/>
            <p:cNvSpPr/>
            <p:nvPr/>
          </p:nvSpPr>
          <p:spPr bwMode="auto">
            <a:xfrm>
              <a:off x="2837019" y="4407823"/>
              <a:ext cx="7968189" cy="1747277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3784218" y="4407823"/>
              <a:ext cx="6879400" cy="1510497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3613333" y="4407823"/>
              <a:ext cx="7089344" cy="1600310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3238" y="-11113"/>
            <a:ext cx="8629650" cy="755651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39688" y="44450"/>
            <a:ext cx="9093200" cy="823913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387" y="915988"/>
              <a:ext cx="7774264" cy="1637079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19997" y="1801774"/>
              <a:ext cx="3891390" cy="1293893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8661" y="1769309"/>
              <a:ext cx="2092579" cy="686367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1241" y="1115407"/>
              <a:ext cx="7644410" cy="2207504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13" name="Freeform 9"/>
            <p:cNvSpPr>
              <a:spLocks/>
            </p:cNvSpPr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6350 h 1"/>
                <a:gd name="T1" fmla="*/ 0 h 1"/>
                <a:gd name="T2" fmla="*/ 6350 h 1"/>
                <a:gd name="T3" fmla="*/ 0 60000 65536"/>
                <a:gd name="T4" fmla="*/ 0 60000 65536"/>
                <a:gd name="T5" fmla="*/ 0 60000 65536"/>
                <a:gd name="T6" fmla="*/ 0 h 1"/>
                <a:gd name="T7" fmla="*/ 1 h 1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4" name="Freeform 10"/>
            <p:cNvSpPr>
              <a:spLocks/>
            </p:cNvSpPr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14288 h 2"/>
                <a:gd name="T2" fmla="*/ 52388 w 7"/>
                <a:gd name="T3" fmla="*/ 0 h 2"/>
                <a:gd name="T4" fmla="*/ 0 w 7"/>
                <a:gd name="T5" fmla="*/ 14288 h 2"/>
                <a:gd name="T6" fmla="*/ 0 60000 65536"/>
                <a:gd name="T7" fmla="*/ 0 60000 65536"/>
                <a:gd name="T8" fmla="*/ 0 60000 65536"/>
                <a:gd name="T9" fmla="*/ 0 w 7"/>
                <a:gd name="T10" fmla="*/ 0 h 2"/>
                <a:gd name="T11" fmla="*/ 7 w 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5" name="Freeform 11"/>
            <p:cNvSpPr>
              <a:spLocks/>
            </p:cNvSpPr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95250 h 15"/>
                <a:gd name="T2" fmla="*/ 271463 w 36"/>
                <a:gd name="T3" fmla="*/ 0 h 15"/>
                <a:gd name="T4" fmla="*/ 0 w 36"/>
                <a:gd name="T5" fmla="*/ 95250 h 15"/>
                <a:gd name="T6" fmla="*/ 0 60000 65536"/>
                <a:gd name="T7" fmla="*/ 0 60000 65536"/>
                <a:gd name="T8" fmla="*/ 0 60000 65536"/>
                <a:gd name="T9" fmla="*/ 0 w 36"/>
                <a:gd name="T10" fmla="*/ 0 h 15"/>
                <a:gd name="T11" fmla="*/ 36 w 36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4544" y="2367563"/>
              <a:ext cx="2462985" cy="728104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09884"/>
              <a:ext cx="3212312" cy="885783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4374" y="1342648"/>
              <a:ext cx="8981277" cy="1683455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424" y="2200608"/>
              <a:ext cx="3007950" cy="89505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89985" y="2107856"/>
              <a:ext cx="3431576" cy="987810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561" y="1314823"/>
              <a:ext cx="8664090" cy="1627804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665163" y="2608263"/>
            <a:ext cx="42354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求                                        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665163" y="1309688"/>
            <a:ext cx="1008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kumimoji="1" lang="en-US" altLang="zh-CN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graphicFrame>
        <p:nvGraphicFramePr>
          <p:cNvPr id="23" name="Object 112"/>
          <p:cNvGraphicFramePr>
            <a:graphicFrameLocks noChangeAspect="1"/>
          </p:cNvGraphicFramePr>
          <p:nvPr/>
        </p:nvGraphicFramePr>
        <p:xfrm>
          <a:off x="1155700" y="2547938"/>
          <a:ext cx="3568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68680" imgH="583920" progId="">
                  <p:embed/>
                </p:oleObj>
              </mc:Choice>
              <mc:Fallback>
                <p:oleObj name="Equation" r:id="rId2" imgW="3568680" imgH="583920" progId="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2547938"/>
                        <a:ext cx="35687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4"/>
          <p:cNvGrpSpPr>
            <a:grpSpLocks/>
          </p:cNvGrpSpPr>
          <p:nvPr/>
        </p:nvGrpSpPr>
        <p:grpSpPr bwMode="auto">
          <a:xfrm>
            <a:off x="1487488" y="766763"/>
            <a:ext cx="5557837" cy="1549400"/>
            <a:chOff x="1049" y="182"/>
            <a:chExt cx="3501" cy="976"/>
          </a:xfrm>
        </p:grpSpPr>
        <p:sp>
          <p:nvSpPr>
            <p:cNvPr id="3208" name="Rectangle 5"/>
            <p:cNvSpPr>
              <a:spLocks noChangeArrowheads="1"/>
            </p:cNvSpPr>
            <p:nvPr/>
          </p:nvSpPr>
          <p:spPr bwMode="auto">
            <a:xfrm>
              <a:off x="1049" y="525"/>
              <a:ext cx="5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latin typeface="微软雅黑" pitchFamily="34" charset="-122"/>
                  <a:ea typeface="微软雅黑" pitchFamily="34" charset="-122"/>
                </a:rPr>
                <a:t>已知</a:t>
              </a:r>
            </a:p>
          </p:txBody>
        </p:sp>
        <p:graphicFrame>
          <p:nvGraphicFramePr>
            <p:cNvPr id="3185" name="Object 113"/>
            <p:cNvGraphicFramePr>
              <a:graphicFrameLocks noChangeAspect="1"/>
            </p:cNvGraphicFramePr>
            <p:nvPr/>
          </p:nvGraphicFramePr>
          <p:xfrm>
            <a:off x="1670" y="182"/>
            <a:ext cx="2880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572000" imgH="1549080" progId="">
                    <p:embed/>
                  </p:oleObj>
                </mc:Choice>
                <mc:Fallback>
                  <p:oleObj name="Equation" r:id="rId4" imgW="4572000" imgH="1549080" progId="">
                    <p:embed/>
                    <p:pic>
                      <p:nvPicPr>
                        <p:cNvPr id="0" name="Picture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0" y="182"/>
                          <a:ext cx="2880" cy="9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665163" y="3325813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解：</a:t>
            </a:r>
          </a:p>
        </p:txBody>
      </p:sp>
      <p:grpSp>
        <p:nvGrpSpPr>
          <p:cNvPr id="32" name="Group 9"/>
          <p:cNvGrpSpPr>
            <a:grpSpLocks/>
          </p:cNvGrpSpPr>
          <p:nvPr/>
        </p:nvGrpSpPr>
        <p:grpSpPr bwMode="auto">
          <a:xfrm>
            <a:off x="1241425" y="3325813"/>
            <a:ext cx="3070225" cy="512762"/>
            <a:chOff x="884" y="1833"/>
            <a:chExt cx="1934" cy="323"/>
          </a:xfrm>
        </p:grpSpPr>
        <p:graphicFrame>
          <p:nvGraphicFramePr>
            <p:cNvPr id="3186" name="Object 114"/>
            <p:cNvGraphicFramePr>
              <a:graphicFrameLocks noChangeAspect="1"/>
            </p:cNvGraphicFramePr>
            <p:nvPr/>
          </p:nvGraphicFramePr>
          <p:xfrm>
            <a:off x="1474" y="1852"/>
            <a:ext cx="134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133360" imgH="482400" progId="">
                    <p:embed/>
                  </p:oleObj>
                </mc:Choice>
                <mc:Fallback>
                  <p:oleObj name="Equation" r:id="rId6" imgW="2133360" imgH="482400" progId="">
                    <p:embed/>
                    <p:pic>
                      <p:nvPicPr>
                        <p:cNvPr id="0" name="Picture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1852"/>
                          <a:ext cx="1344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07" name="Rectangle 11"/>
            <p:cNvSpPr>
              <a:spLocks noChangeArrowheads="1"/>
            </p:cNvSpPr>
            <p:nvPr/>
          </p:nvSpPr>
          <p:spPr bwMode="auto">
            <a:xfrm>
              <a:off x="884" y="1833"/>
              <a:ext cx="5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latin typeface="微软雅黑" pitchFamily="34" charset="-122"/>
                  <a:ea typeface="微软雅黑" pitchFamily="34" charset="-122"/>
                </a:rPr>
                <a:t>易见</a:t>
              </a:r>
            </a:p>
          </p:txBody>
        </p:sp>
      </p:grpSp>
      <p:graphicFrame>
        <p:nvGraphicFramePr>
          <p:cNvPr id="35" name="Object 115"/>
          <p:cNvGraphicFramePr>
            <a:graphicFrameLocks noChangeAspect="1"/>
          </p:cNvGraphicFramePr>
          <p:nvPr/>
        </p:nvGraphicFramePr>
        <p:xfrm>
          <a:off x="2166938" y="5468938"/>
          <a:ext cx="17557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74360" imgH="253800" progId="">
                  <p:embed/>
                </p:oleObj>
              </mc:Choice>
              <mc:Fallback>
                <p:oleObj name="Equation" r:id="rId8" imgW="774360" imgH="253800" progId="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5468938"/>
                        <a:ext cx="1755775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16"/>
          <p:cNvGraphicFramePr>
            <a:graphicFrameLocks noChangeAspect="1"/>
          </p:cNvGraphicFramePr>
          <p:nvPr/>
        </p:nvGraphicFramePr>
        <p:xfrm>
          <a:off x="5862638" y="2357438"/>
          <a:ext cx="3048000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06360" imgH="711000" progId="">
                  <p:embed/>
                </p:oleObj>
              </mc:Choice>
              <mc:Fallback>
                <p:oleObj name="Equation" r:id="rId10" imgW="1206360" imgH="711000" progId="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2638" y="2357438"/>
                        <a:ext cx="3048000" cy="179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17"/>
          <p:cNvGraphicFramePr>
            <a:graphicFrameLocks noChangeAspect="1"/>
          </p:cNvGraphicFramePr>
          <p:nvPr/>
        </p:nvGraphicFramePr>
        <p:xfrm>
          <a:off x="5065713" y="5468938"/>
          <a:ext cx="24765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91880" imgH="253800" progId="">
                  <p:embed/>
                </p:oleObj>
              </mc:Choice>
              <mc:Fallback>
                <p:oleObj name="Equation" r:id="rId12" imgW="1091880" imgH="253800" progId="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713" y="5468938"/>
                        <a:ext cx="2476500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18"/>
          <p:cNvGraphicFramePr>
            <a:graphicFrameLocks noChangeAspect="1"/>
          </p:cNvGraphicFramePr>
          <p:nvPr/>
        </p:nvGraphicFramePr>
        <p:xfrm>
          <a:off x="5984875" y="5540375"/>
          <a:ext cx="43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9680" imgH="139680" progId="">
                  <p:embed/>
                </p:oleObj>
              </mc:Choice>
              <mc:Fallback>
                <p:oleObj name="Equation" r:id="rId14" imgW="139680" imgH="139680" progId="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75" y="5540375"/>
                        <a:ext cx="431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矩形 38"/>
          <p:cNvSpPr/>
          <p:nvPr/>
        </p:nvSpPr>
        <p:spPr>
          <a:xfrm>
            <a:off x="4984750" y="5346700"/>
            <a:ext cx="2595563" cy="8207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40" name="Object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2879"/>
              </p:ext>
            </p:extLst>
          </p:nvPr>
        </p:nvGraphicFramePr>
        <p:xfrm>
          <a:off x="6070600" y="2476500"/>
          <a:ext cx="23495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349360" imgH="1549080" progId="">
                  <p:embed/>
                </p:oleObj>
              </mc:Choice>
              <mc:Fallback>
                <p:oleObj name="Equation" r:id="rId16" imgW="2349360" imgH="1549080" progId="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2476500"/>
                        <a:ext cx="2349500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20"/>
          <p:cNvGraphicFramePr>
            <a:graphicFrameLocks noChangeAspect="1"/>
          </p:cNvGraphicFramePr>
          <p:nvPr/>
        </p:nvGraphicFramePr>
        <p:xfrm>
          <a:off x="2166938" y="4378325"/>
          <a:ext cx="1181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80800" imgH="583920" progId="">
                  <p:embed/>
                </p:oleObj>
              </mc:Choice>
              <mc:Fallback>
                <p:oleObj name="Equation" r:id="rId18" imgW="1180800" imgH="583920" progId="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4378325"/>
                        <a:ext cx="11811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21"/>
          <p:cNvGraphicFramePr>
            <a:graphicFrameLocks noChangeAspect="1"/>
          </p:cNvGraphicFramePr>
          <p:nvPr/>
        </p:nvGraphicFramePr>
        <p:xfrm>
          <a:off x="5059363" y="4302125"/>
          <a:ext cx="1439862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634680" imgH="279360" progId="">
                  <p:embed/>
                </p:oleObj>
              </mc:Choice>
              <mc:Fallback>
                <p:oleObj name="Equation" r:id="rId20" imgW="634680" imgH="279360" progId="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9363" y="4302125"/>
                        <a:ext cx="1439862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矩形 42"/>
          <p:cNvSpPr/>
          <p:nvPr/>
        </p:nvSpPr>
        <p:spPr>
          <a:xfrm>
            <a:off x="4989513" y="4224338"/>
            <a:ext cx="1516062" cy="7381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31" grpId="0"/>
      <p:bldP spid="39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3238" y="-11113"/>
            <a:ext cx="8629650" cy="755651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9" name="组合 28"/>
          <p:cNvGrpSpPr>
            <a:grpSpLocks/>
          </p:cNvGrpSpPr>
          <p:nvPr/>
        </p:nvGrpSpPr>
        <p:grpSpPr bwMode="auto">
          <a:xfrm flipH="1">
            <a:off x="6429375" y="-11113"/>
            <a:ext cx="2717800" cy="719138"/>
            <a:chOff x="2480600" y="4407823"/>
            <a:chExt cx="8358786" cy="1849336"/>
          </a:xfrm>
        </p:grpSpPr>
        <p:sp>
          <p:nvSpPr>
            <p:cNvPr id="30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Freeform 6"/>
            <p:cNvSpPr/>
            <p:nvPr/>
          </p:nvSpPr>
          <p:spPr bwMode="auto">
            <a:xfrm>
              <a:off x="2837019" y="4407823"/>
              <a:ext cx="7968189" cy="1747277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Freeform 7"/>
            <p:cNvSpPr/>
            <p:nvPr/>
          </p:nvSpPr>
          <p:spPr bwMode="auto">
            <a:xfrm>
              <a:off x="3784218" y="4407823"/>
              <a:ext cx="6879400" cy="1510497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Freeform 8"/>
            <p:cNvSpPr/>
            <p:nvPr/>
          </p:nvSpPr>
          <p:spPr bwMode="auto">
            <a:xfrm>
              <a:off x="3613333" y="4407823"/>
              <a:ext cx="7089344" cy="1600310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0" name="Object 134"/>
          <p:cNvGraphicFramePr>
            <a:graphicFrameLocks noChangeAspect="1"/>
          </p:cNvGraphicFramePr>
          <p:nvPr/>
        </p:nvGraphicFramePr>
        <p:xfrm>
          <a:off x="4724400" y="3294063"/>
          <a:ext cx="2451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50880" imgH="482400" progId="">
                  <p:embed/>
                </p:oleObj>
              </mc:Choice>
              <mc:Fallback>
                <p:oleObj name="Equation" r:id="rId2" imgW="2450880" imgH="482400" progId="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294063"/>
                        <a:ext cx="2451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35"/>
          <p:cNvGraphicFramePr>
            <a:graphicFrameLocks noChangeAspect="1"/>
          </p:cNvGraphicFramePr>
          <p:nvPr/>
        </p:nvGraphicFramePr>
        <p:xfrm>
          <a:off x="1028700" y="5626100"/>
          <a:ext cx="2032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1840" imgH="609480" progId="">
                  <p:embed/>
                </p:oleObj>
              </mc:Choice>
              <mc:Fallback>
                <p:oleObj name="Equation" r:id="rId4" imgW="2031840" imgH="609480" progId="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5626100"/>
                        <a:ext cx="2032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6"/>
          <p:cNvGraphicFramePr>
            <a:graphicFrameLocks noChangeAspect="1"/>
          </p:cNvGraphicFramePr>
          <p:nvPr/>
        </p:nvGraphicFramePr>
        <p:xfrm>
          <a:off x="1025525" y="927100"/>
          <a:ext cx="3149600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47560" imgH="711000" progId="">
                  <p:embed/>
                </p:oleObj>
              </mc:Choice>
              <mc:Fallback>
                <p:oleObj name="Equation" r:id="rId6" imgW="1447560" imgH="711000" progId="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927100"/>
                        <a:ext cx="3149600" cy="154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7"/>
          <p:cNvGraphicFramePr>
            <a:graphicFrameLocks noChangeAspect="1"/>
          </p:cNvGraphicFramePr>
          <p:nvPr/>
        </p:nvGraphicFramePr>
        <p:xfrm>
          <a:off x="4105275" y="925513"/>
          <a:ext cx="2459038" cy="154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30040" imgH="711000" progId="">
                  <p:embed/>
                </p:oleObj>
              </mc:Choice>
              <mc:Fallback>
                <p:oleObj name="Equation" r:id="rId8" imgW="1130040" imgH="711000" progId="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275" y="925513"/>
                        <a:ext cx="2459038" cy="1547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8"/>
          <p:cNvGraphicFramePr>
            <a:graphicFrameLocks noChangeAspect="1"/>
          </p:cNvGraphicFramePr>
          <p:nvPr/>
        </p:nvGraphicFramePr>
        <p:xfrm>
          <a:off x="6508750" y="1412875"/>
          <a:ext cx="106521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69800" imgH="253800" progId="">
                  <p:embed/>
                </p:oleObj>
              </mc:Choice>
              <mc:Fallback>
                <p:oleObj name="Equation" r:id="rId10" imgW="469800" imgH="253800" progId="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0" y="1412875"/>
                        <a:ext cx="1065213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9"/>
          <p:cNvGraphicFramePr>
            <a:graphicFrameLocks noChangeAspect="1"/>
          </p:cNvGraphicFramePr>
          <p:nvPr/>
        </p:nvGraphicFramePr>
        <p:xfrm>
          <a:off x="7586663" y="1487488"/>
          <a:ext cx="79057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5320" imgH="190440" progId="">
                  <p:embed/>
                </p:oleObj>
              </mc:Choice>
              <mc:Fallback>
                <p:oleObj name="Equation" r:id="rId12" imgW="355320" imgH="190440" progId="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6663" y="1487488"/>
                        <a:ext cx="790575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40"/>
          <p:cNvGraphicFramePr>
            <a:graphicFrameLocks noChangeAspect="1"/>
          </p:cNvGraphicFramePr>
          <p:nvPr/>
        </p:nvGraphicFramePr>
        <p:xfrm>
          <a:off x="1068388" y="2727325"/>
          <a:ext cx="2322512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66680" imgH="711000" progId="">
                  <p:embed/>
                </p:oleObj>
              </mc:Choice>
              <mc:Fallback>
                <p:oleObj name="Equation" r:id="rId14" imgW="1066680" imgH="711000" progId="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2727325"/>
                        <a:ext cx="2322512" cy="1547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41"/>
          <p:cNvGraphicFramePr>
            <a:graphicFrameLocks noChangeAspect="1"/>
          </p:cNvGraphicFramePr>
          <p:nvPr/>
        </p:nvGraphicFramePr>
        <p:xfrm>
          <a:off x="3465513" y="3249613"/>
          <a:ext cx="9366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55320" imgH="190440" progId="">
                  <p:embed/>
                </p:oleObj>
              </mc:Choice>
              <mc:Fallback>
                <p:oleObj name="Equation" r:id="rId16" imgW="355320" imgH="190440" progId="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5513" y="3249613"/>
                        <a:ext cx="936625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42"/>
          <p:cNvGraphicFramePr>
            <a:graphicFrameLocks noChangeAspect="1"/>
          </p:cNvGraphicFramePr>
          <p:nvPr/>
        </p:nvGraphicFramePr>
        <p:xfrm>
          <a:off x="1009650" y="4645025"/>
          <a:ext cx="19002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838080" imgH="253800" progId="">
                  <p:embed/>
                </p:oleObj>
              </mc:Choice>
              <mc:Fallback>
                <p:oleObj name="Equation" r:id="rId18" imgW="838080" imgH="253800" progId="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4645025"/>
                        <a:ext cx="1900238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43"/>
          <p:cNvGraphicFramePr>
            <a:graphicFrameLocks noChangeAspect="1"/>
          </p:cNvGraphicFramePr>
          <p:nvPr/>
        </p:nvGraphicFramePr>
        <p:xfrm>
          <a:off x="1585913" y="4738688"/>
          <a:ext cx="40005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26720" imgH="114120" progId="">
                  <p:embed/>
                </p:oleObj>
              </mc:Choice>
              <mc:Fallback>
                <p:oleObj name="Equation" r:id="rId20" imgW="126720" imgH="114120" progId="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4738688"/>
                        <a:ext cx="400050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960438" y="4549775"/>
            <a:ext cx="1979612" cy="7381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1" name="Object 144"/>
          <p:cNvGraphicFramePr>
            <a:graphicFrameLocks noChangeAspect="1"/>
          </p:cNvGraphicFramePr>
          <p:nvPr/>
        </p:nvGraphicFramePr>
        <p:xfrm>
          <a:off x="4930775" y="2830513"/>
          <a:ext cx="39878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987720" imgH="1549080" progId="">
                  <p:embed/>
                </p:oleObj>
              </mc:Choice>
              <mc:Fallback>
                <p:oleObj name="Equation" r:id="rId22" imgW="3987720" imgH="1549080" progId="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5" y="2830513"/>
                        <a:ext cx="3987800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45"/>
          <p:cNvGraphicFramePr>
            <a:graphicFrameLocks noChangeAspect="1"/>
          </p:cNvGraphicFramePr>
          <p:nvPr/>
        </p:nvGraphicFramePr>
        <p:xfrm>
          <a:off x="6970713" y="2065338"/>
          <a:ext cx="17748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736560" imgH="253800" progId="">
                  <p:embed/>
                </p:oleObj>
              </mc:Choice>
              <mc:Fallback>
                <p:oleObj name="Equation" r:id="rId24" imgW="736560" imgH="253800" progId="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0713" y="2065338"/>
                        <a:ext cx="1774825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6897688" y="2025650"/>
            <a:ext cx="1908175" cy="7381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3238" y="-11113"/>
            <a:ext cx="8629650" cy="755651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257" name="组合 18"/>
          <p:cNvGrpSpPr>
            <a:grpSpLocks/>
          </p:cNvGrpSpPr>
          <p:nvPr/>
        </p:nvGrpSpPr>
        <p:grpSpPr bwMode="auto">
          <a:xfrm>
            <a:off x="39688" y="44450"/>
            <a:ext cx="9093200" cy="823913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387" y="915988"/>
              <a:ext cx="7774264" cy="1637079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19997" y="1801774"/>
              <a:ext cx="3891390" cy="1293893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8661" y="1769309"/>
              <a:ext cx="2092579" cy="686367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1241" y="1115407"/>
              <a:ext cx="7644410" cy="2207504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78" name="Freeform 9"/>
            <p:cNvSpPr>
              <a:spLocks/>
            </p:cNvSpPr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6350 h 1"/>
                <a:gd name="T1" fmla="*/ 0 h 1"/>
                <a:gd name="T2" fmla="*/ 6350 h 1"/>
                <a:gd name="T3" fmla="*/ 0 60000 65536"/>
                <a:gd name="T4" fmla="*/ 0 60000 65536"/>
                <a:gd name="T5" fmla="*/ 0 60000 65536"/>
                <a:gd name="T6" fmla="*/ 0 h 1"/>
                <a:gd name="T7" fmla="*/ 1 h 1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9" name="Freeform 10"/>
            <p:cNvSpPr>
              <a:spLocks/>
            </p:cNvSpPr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14288 h 2"/>
                <a:gd name="T2" fmla="*/ 52388 w 7"/>
                <a:gd name="T3" fmla="*/ 0 h 2"/>
                <a:gd name="T4" fmla="*/ 0 w 7"/>
                <a:gd name="T5" fmla="*/ 14288 h 2"/>
                <a:gd name="T6" fmla="*/ 0 60000 65536"/>
                <a:gd name="T7" fmla="*/ 0 60000 65536"/>
                <a:gd name="T8" fmla="*/ 0 60000 65536"/>
                <a:gd name="T9" fmla="*/ 0 w 7"/>
                <a:gd name="T10" fmla="*/ 0 h 2"/>
                <a:gd name="T11" fmla="*/ 7 w 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80" name="Freeform 11"/>
            <p:cNvSpPr>
              <a:spLocks/>
            </p:cNvSpPr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95250 h 15"/>
                <a:gd name="T2" fmla="*/ 271463 w 36"/>
                <a:gd name="T3" fmla="*/ 0 h 15"/>
                <a:gd name="T4" fmla="*/ 0 w 36"/>
                <a:gd name="T5" fmla="*/ 95250 h 15"/>
                <a:gd name="T6" fmla="*/ 0 60000 65536"/>
                <a:gd name="T7" fmla="*/ 0 60000 65536"/>
                <a:gd name="T8" fmla="*/ 0 60000 65536"/>
                <a:gd name="T9" fmla="*/ 0 w 36"/>
                <a:gd name="T10" fmla="*/ 0 h 15"/>
                <a:gd name="T11" fmla="*/ 36 w 36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4544" y="2367563"/>
              <a:ext cx="2462985" cy="728104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09884"/>
              <a:ext cx="3212312" cy="885783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4374" y="1342648"/>
              <a:ext cx="8981277" cy="1683455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424" y="2200608"/>
              <a:ext cx="3007950" cy="89505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89985" y="2107856"/>
              <a:ext cx="3431576" cy="987810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561" y="1314823"/>
              <a:ext cx="8664090" cy="1627804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673100" y="1139825"/>
            <a:ext cx="41862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方阵的行列式满足的运算规律</a:t>
            </a:r>
          </a:p>
        </p:txBody>
      </p:sp>
      <p:grpSp>
        <p:nvGrpSpPr>
          <p:cNvPr id="22" name="Group 14"/>
          <p:cNvGrpSpPr>
            <a:grpSpLocks/>
          </p:cNvGrpSpPr>
          <p:nvPr/>
        </p:nvGrpSpPr>
        <p:grpSpPr bwMode="auto">
          <a:xfrm>
            <a:off x="4810125" y="1793875"/>
            <a:ext cx="2998788" cy="525463"/>
            <a:chOff x="2666" y="2731"/>
            <a:chExt cx="1889" cy="331"/>
          </a:xfrm>
        </p:grpSpPr>
        <p:graphicFrame>
          <p:nvGraphicFramePr>
            <p:cNvPr id="5242" name="Object 122"/>
            <p:cNvGraphicFramePr>
              <a:graphicFrameLocks noChangeAspect="1"/>
            </p:cNvGraphicFramePr>
            <p:nvPr/>
          </p:nvGraphicFramePr>
          <p:xfrm>
            <a:off x="3302" y="2731"/>
            <a:ext cx="1136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701720" imgH="495000" progId="">
                    <p:embed/>
                  </p:oleObj>
                </mc:Choice>
                <mc:Fallback>
                  <p:oleObj name="Equation" r:id="rId2" imgW="1701720" imgH="495000" progId="">
                    <p:embed/>
                    <p:pic>
                      <p:nvPicPr>
                        <p:cNvPr id="0" name="Picture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2" y="2731"/>
                          <a:ext cx="1136" cy="3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73" name="Text Box 16"/>
            <p:cNvSpPr txBox="1">
              <a:spLocks noChangeArrowheads="1"/>
            </p:cNvSpPr>
            <p:nvPr/>
          </p:nvSpPr>
          <p:spPr bwMode="auto">
            <a:xfrm>
              <a:off x="2666" y="2740"/>
              <a:ext cx="188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kumimoji="1" lang="en-US" altLang="zh-CN" sz="2400" b="1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kumimoji="1" lang="zh-CN" altLang="en-US" sz="2400" b="1">
                  <a:latin typeface="微软雅黑" pitchFamily="34" charset="-122"/>
                  <a:ea typeface="微软雅黑" pitchFamily="34" charset="-122"/>
                </a:rPr>
                <a:t>）                    </a:t>
              </a:r>
              <a:r>
                <a:rPr kumimoji="1" lang="en-US" altLang="zh-CN" sz="2400" b="1">
                  <a:latin typeface="微软雅黑" pitchFamily="34" charset="-122"/>
                  <a:ea typeface="微软雅黑" pitchFamily="34" charset="-122"/>
                </a:rPr>
                <a:t> .</a:t>
              </a:r>
              <a:endParaRPr kumimoji="1" lang="zh-CN" altLang="en-US" sz="2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Group 17"/>
          <p:cNvGrpSpPr>
            <a:grpSpLocks/>
          </p:cNvGrpSpPr>
          <p:nvPr/>
        </p:nvGrpSpPr>
        <p:grpSpPr bwMode="auto">
          <a:xfrm>
            <a:off x="4810125" y="2582863"/>
            <a:ext cx="2540000" cy="609600"/>
            <a:chOff x="2666" y="3199"/>
            <a:chExt cx="1600" cy="384"/>
          </a:xfrm>
        </p:grpSpPr>
        <p:graphicFrame>
          <p:nvGraphicFramePr>
            <p:cNvPr id="5243" name="Object 123"/>
            <p:cNvGraphicFramePr>
              <a:graphicFrameLocks noChangeAspect="1"/>
            </p:cNvGraphicFramePr>
            <p:nvPr/>
          </p:nvGraphicFramePr>
          <p:xfrm>
            <a:off x="3312" y="3199"/>
            <a:ext cx="85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58640" imgH="609480" progId="">
                    <p:embed/>
                  </p:oleObj>
                </mc:Choice>
                <mc:Fallback>
                  <p:oleObj name="Equation" r:id="rId4" imgW="1358640" imgH="609480" progId="">
                    <p:embed/>
                    <p:pic>
                      <p:nvPicPr>
                        <p:cNvPr id="0" name="Picture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199"/>
                          <a:ext cx="856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72" name="Text Box 19"/>
            <p:cNvSpPr txBox="1">
              <a:spLocks noChangeArrowheads="1"/>
            </p:cNvSpPr>
            <p:nvPr/>
          </p:nvSpPr>
          <p:spPr bwMode="auto">
            <a:xfrm>
              <a:off x="2666" y="3203"/>
              <a:ext cx="160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kumimoji="1" lang="en-US" altLang="zh-CN" sz="2400" b="1"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kumimoji="1" lang="zh-CN" altLang="en-US" sz="2400" b="1">
                  <a:latin typeface="微软雅黑" pitchFamily="34" charset="-122"/>
                  <a:ea typeface="微软雅黑" pitchFamily="34" charset="-122"/>
                </a:rPr>
                <a:t>）                </a:t>
              </a:r>
              <a:r>
                <a:rPr kumimoji="1" lang="en-US" altLang="zh-CN" sz="2400" b="1">
                  <a:latin typeface="微软雅黑" pitchFamily="34" charset="-122"/>
                  <a:ea typeface="微软雅黑" pitchFamily="34" charset="-122"/>
                </a:rPr>
                <a:t>.</a:t>
              </a:r>
              <a:endParaRPr kumimoji="1" lang="zh-CN" altLang="en-US" sz="2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673100" y="3351213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注：</a:t>
            </a:r>
          </a:p>
        </p:txBody>
      </p:sp>
      <p:grpSp>
        <p:nvGrpSpPr>
          <p:cNvPr id="33" name="Group 11"/>
          <p:cNvGrpSpPr>
            <a:grpSpLocks/>
          </p:cNvGrpSpPr>
          <p:nvPr/>
        </p:nvGrpSpPr>
        <p:grpSpPr bwMode="auto">
          <a:xfrm>
            <a:off x="673100" y="1793875"/>
            <a:ext cx="2630488" cy="584200"/>
            <a:chOff x="139" y="2697"/>
            <a:chExt cx="1657" cy="368"/>
          </a:xfrm>
        </p:grpSpPr>
        <p:graphicFrame>
          <p:nvGraphicFramePr>
            <p:cNvPr id="5244" name="Object 124"/>
            <p:cNvGraphicFramePr>
              <a:graphicFrameLocks noChangeAspect="1"/>
            </p:cNvGraphicFramePr>
            <p:nvPr/>
          </p:nvGraphicFramePr>
          <p:xfrm>
            <a:off x="829" y="2697"/>
            <a:ext cx="792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57120" imgH="583920" progId="">
                    <p:embed/>
                  </p:oleObj>
                </mc:Choice>
                <mc:Fallback>
                  <p:oleObj name="Equation" r:id="rId6" imgW="1257120" imgH="583920" progId="">
                    <p:embed/>
                    <p:pic>
                      <p:nvPicPr>
                        <p:cNvPr id="0" name="Picture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9" y="2697"/>
                          <a:ext cx="792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71" name="Text Box 13"/>
            <p:cNvSpPr txBox="1">
              <a:spLocks noChangeArrowheads="1"/>
            </p:cNvSpPr>
            <p:nvPr/>
          </p:nvSpPr>
          <p:spPr bwMode="auto">
            <a:xfrm>
              <a:off x="139" y="2705"/>
              <a:ext cx="165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kumimoji="1" lang="en-US" altLang="zh-CN" sz="2400" b="1"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kumimoji="1" lang="zh-CN" altLang="en-US" sz="2400" b="1">
                  <a:latin typeface="微软雅黑" pitchFamily="34" charset="-122"/>
                  <a:ea typeface="微软雅黑" pitchFamily="34" charset="-122"/>
                </a:rPr>
                <a:t>）                 </a:t>
              </a:r>
              <a:r>
                <a:rPr kumimoji="1" lang="en-US" altLang="zh-CN" sz="2400" b="1">
                  <a:latin typeface="微软雅黑" pitchFamily="34" charset="-122"/>
                  <a:ea typeface="微软雅黑" pitchFamily="34" charset="-122"/>
                </a:rPr>
                <a:t>.</a:t>
              </a:r>
              <a:endParaRPr kumimoji="1" lang="zh-CN" altLang="en-US" sz="2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673100" y="2582863"/>
            <a:ext cx="4002088" cy="512762"/>
            <a:chOff x="139" y="3194"/>
            <a:chExt cx="2521" cy="323"/>
          </a:xfrm>
        </p:grpSpPr>
        <p:sp>
          <p:nvSpPr>
            <p:cNvPr id="5270" name="Text Box 21"/>
            <p:cNvSpPr txBox="1">
              <a:spLocks noChangeArrowheads="1"/>
            </p:cNvSpPr>
            <p:nvPr/>
          </p:nvSpPr>
          <p:spPr bwMode="auto">
            <a:xfrm>
              <a:off x="139" y="3194"/>
              <a:ext cx="25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kumimoji="1" lang="en-US" altLang="zh-CN" sz="2400" b="1"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kumimoji="1" lang="zh-CN" altLang="en-US" sz="2400" b="1">
                  <a:latin typeface="微软雅黑" pitchFamily="34" charset="-122"/>
                  <a:ea typeface="微软雅黑" pitchFamily="34" charset="-122"/>
                </a:rPr>
                <a:t>）                                </a:t>
              </a:r>
              <a:r>
                <a:rPr kumimoji="1" lang="en-US" altLang="zh-CN" sz="2400" b="1">
                  <a:latin typeface="微软雅黑" pitchFamily="34" charset="-122"/>
                  <a:ea typeface="微软雅黑" pitchFamily="34" charset="-122"/>
                </a:rPr>
                <a:t>.</a:t>
              </a:r>
              <a:endParaRPr kumimoji="1" lang="zh-CN" altLang="en-US" sz="2400" b="1"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5245" name="Object 125"/>
            <p:cNvGraphicFramePr>
              <a:graphicFrameLocks noChangeAspect="1"/>
            </p:cNvGraphicFramePr>
            <p:nvPr/>
          </p:nvGraphicFramePr>
          <p:xfrm>
            <a:off x="866" y="3214"/>
            <a:ext cx="1640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603160" imgH="482400" progId="">
                    <p:embed/>
                  </p:oleObj>
                </mc:Choice>
                <mc:Fallback>
                  <p:oleObj name="Equation" r:id="rId8" imgW="2603160" imgH="482400" progId="">
                    <p:embed/>
                    <p:pic>
                      <p:nvPicPr>
                        <p:cNvPr id="0" name="Picture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6" y="3214"/>
                          <a:ext cx="1640" cy="3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" name="Object 126"/>
          <p:cNvGraphicFramePr>
            <a:graphicFrameLocks noChangeAspect="1"/>
          </p:cNvGraphicFramePr>
          <p:nvPr/>
        </p:nvGraphicFramePr>
        <p:xfrm>
          <a:off x="2505075" y="3351213"/>
          <a:ext cx="9985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9680" imgH="139680" progId="">
                  <p:embed/>
                </p:oleObj>
              </mc:Choice>
              <mc:Fallback>
                <p:oleObj name="Equation" r:id="rId10" imgW="139680" imgH="139680" progId="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3351213"/>
                        <a:ext cx="998538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组合 39"/>
          <p:cNvGrpSpPr>
            <a:grpSpLocks/>
          </p:cNvGrpSpPr>
          <p:nvPr/>
        </p:nvGrpSpPr>
        <p:grpSpPr bwMode="auto">
          <a:xfrm>
            <a:off x="4856163" y="1139825"/>
            <a:ext cx="3983037" cy="493713"/>
            <a:chOff x="3695025" y="3209863"/>
            <a:chExt cx="3983783" cy="493394"/>
          </a:xfrm>
        </p:grpSpPr>
        <p:grpSp>
          <p:nvGrpSpPr>
            <p:cNvPr id="5268" name="组合 40"/>
            <p:cNvGrpSpPr>
              <a:grpSpLocks/>
            </p:cNvGrpSpPr>
            <p:nvPr/>
          </p:nvGrpSpPr>
          <p:grpSpPr bwMode="auto">
            <a:xfrm>
              <a:off x="3695025" y="3209863"/>
              <a:ext cx="3983783" cy="493394"/>
              <a:chOff x="3562046" y="3211216"/>
              <a:chExt cx="3983783" cy="493394"/>
            </a:xfrm>
          </p:grpSpPr>
          <p:sp>
            <p:nvSpPr>
              <p:cNvPr id="5269" name="Rectangle 10"/>
              <p:cNvSpPr>
                <a:spLocks noChangeArrowheads="1"/>
              </p:cNvSpPr>
              <p:nvPr/>
            </p:nvSpPr>
            <p:spPr bwMode="auto">
              <a:xfrm>
                <a:off x="3562046" y="3211216"/>
                <a:ext cx="398378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 b="1">
                    <a:latin typeface="微软雅黑" pitchFamily="34" charset="-122"/>
                    <a:ea typeface="微软雅黑" pitchFamily="34" charset="-122"/>
                  </a:rPr>
                  <a:t>（       是   阶方阵，        ）</a:t>
                </a:r>
              </a:p>
            </p:txBody>
          </p:sp>
          <p:graphicFrame>
            <p:nvGraphicFramePr>
              <p:cNvPr id="5247" name="Object 127"/>
              <p:cNvGraphicFramePr>
                <a:graphicFrameLocks noChangeAspect="1"/>
              </p:cNvGraphicFramePr>
              <p:nvPr/>
            </p:nvGraphicFramePr>
            <p:xfrm>
              <a:off x="3917808" y="3236610"/>
              <a:ext cx="702000" cy="468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304560" imgH="203040" progId="">
                      <p:embed/>
                    </p:oleObj>
                  </mc:Choice>
                  <mc:Fallback>
                    <p:oleObj name="Equation" r:id="rId12" imgW="304560" imgH="203040" progId="">
                      <p:embed/>
                      <p:pic>
                        <p:nvPicPr>
                          <p:cNvPr id="0" name="Picture 1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17808" y="3236610"/>
                            <a:ext cx="702000" cy="4680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48" name="Object 128"/>
              <p:cNvGraphicFramePr>
                <a:graphicFrameLocks noChangeAspect="1"/>
              </p:cNvGraphicFramePr>
              <p:nvPr/>
            </p:nvGraphicFramePr>
            <p:xfrm>
              <a:off x="6282783" y="3236287"/>
              <a:ext cx="876855" cy="396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393480" imgH="177480" progId="">
                      <p:embed/>
                    </p:oleObj>
                  </mc:Choice>
                  <mc:Fallback>
                    <p:oleObj name="Equation" r:id="rId14" imgW="393480" imgH="177480" progId="">
                      <p:embed/>
                      <p:pic>
                        <p:nvPicPr>
                          <p:cNvPr id="0" name="Picture 1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82783" y="3236287"/>
                            <a:ext cx="876855" cy="3960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249" name="Object 129"/>
            <p:cNvGraphicFramePr>
              <a:graphicFrameLocks noChangeAspect="1"/>
            </p:cNvGraphicFramePr>
            <p:nvPr/>
          </p:nvGraphicFramePr>
          <p:xfrm>
            <a:off x="5019098" y="3275528"/>
            <a:ext cx="359998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26720" imgH="139680" progId="">
                    <p:embed/>
                  </p:oleObj>
                </mc:Choice>
                <mc:Fallback>
                  <p:oleObj name="Equation" r:id="rId16" imgW="126720" imgH="139680" progId="">
                    <p:embed/>
                    <p:pic>
                      <p:nvPicPr>
                        <p:cNvPr id="0" name="Picture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9098" y="3275528"/>
                          <a:ext cx="359998" cy="396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1552575" y="3351213"/>
            <a:ext cx="2982913" cy="506412"/>
            <a:chOff x="3041759" y="3228548"/>
            <a:chExt cx="2983789" cy="506531"/>
          </a:xfrm>
        </p:grpSpPr>
        <p:grpSp>
          <p:nvGrpSpPr>
            <p:cNvPr id="5266" name="组合 46"/>
            <p:cNvGrpSpPr>
              <a:grpSpLocks/>
            </p:cNvGrpSpPr>
            <p:nvPr/>
          </p:nvGrpSpPr>
          <p:grpSpPr bwMode="auto">
            <a:xfrm>
              <a:off x="3041759" y="3228548"/>
              <a:ext cx="2782887" cy="482600"/>
              <a:chOff x="2513222" y="5706021"/>
              <a:chExt cx="2782887" cy="482600"/>
            </a:xfrm>
          </p:grpSpPr>
          <p:graphicFrame>
            <p:nvGraphicFramePr>
              <p:cNvPr id="5250" name="Object 130"/>
              <p:cNvGraphicFramePr>
                <a:graphicFrameLocks noChangeAspect="1"/>
              </p:cNvGraphicFramePr>
              <p:nvPr/>
            </p:nvGraphicFramePr>
            <p:xfrm>
              <a:off x="2513222" y="5706021"/>
              <a:ext cx="939800" cy="481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939600" imgH="482400" progId="">
                      <p:embed/>
                    </p:oleObj>
                  </mc:Choice>
                  <mc:Fallback>
                    <p:oleObj name="Equation" r:id="rId18" imgW="939600" imgH="482400" progId="">
                      <p:embed/>
                      <p:pic>
                        <p:nvPicPr>
                          <p:cNvPr id="0" name="Picture 1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13222" y="5706021"/>
                            <a:ext cx="939800" cy="4810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51" name="Object 131"/>
              <p:cNvGraphicFramePr>
                <a:graphicFrameLocks noChangeAspect="1"/>
              </p:cNvGraphicFramePr>
              <p:nvPr/>
            </p:nvGraphicFramePr>
            <p:xfrm>
              <a:off x="4242009" y="5706021"/>
              <a:ext cx="1054100" cy="482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1054080" imgH="482400" progId="">
                      <p:embed/>
                    </p:oleObj>
                  </mc:Choice>
                  <mc:Fallback>
                    <p:oleObj name="Equation" r:id="rId20" imgW="1054080" imgH="482400" progId="">
                      <p:embed/>
                      <p:pic>
                        <p:nvPicPr>
                          <p:cNvPr id="0" name="Picture 1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2009" y="5706021"/>
                            <a:ext cx="1054100" cy="482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5400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267" name="矩形 47"/>
            <p:cNvSpPr>
              <a:spLocks noChangeArrowheads="1"/>
            </p:cNvSpPr>
            <p:nvPr/>
          </p:nvSpPr>
          <p:spPr bwMode="auto">
            <a:xfrm>
              <a:off x="5752716" y="3273414"/>
              <a:ext cx="27283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微软雅黑" pitchFamily="34" charset="-122"/>
                  <a:ea typeface="微软雅黑" pitchFamily="34" charset="-122"/>
                </a:rPr>
                <a:t>.</a:t>
              </a:r>
              <a:endParaRPr lang="zh-CN" altLang="en-US" sz="240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5B77EDA-7F9D-C341-B350-57AEEFA9D01B}"/>
              </a:ext>
            </a:extLst>
          </p:cNvPr>
          <p:cNvGrpSpPr/>
          <p:nvPr/>
        </p:nvGrpSpPr>
        <p:grpSpPr>
          <a:xfrm>
            <a:off x="1473319" y="4068466"/>
            <a:ext cx="5372753" cy="461665"/>
            <a:chOff x="1473319" y="4068466"/>
            <a:chExt cx="5372753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DA0B950F-8231-FA47-97C2-ED5E1A56A293}"/>
                    </a:ext>
                  </a:extLst>
                </p:cNvPr>
                <p:cNvSpPr txBox="1"/>
                <p:nvPr/>
              </p:nvSpPr>
              <p:spPr>
                <a:xfrm>
                  <a:off x="1473319" y="4114633"/>
                  <a:ext cx="395698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DA0B950F-8231-FA47-97C2-ED5E1A56A2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3319" y="4114633"/>
                  <a:ext cx="3956981" cy="369332"/>
                </a:xfrm>
                <a:prstGeom prst="rect">
                  <a:avLst/>
                </a:prstGeom>
                <a:blipFill>
                  <a:blip r:embed="rId23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1D0EFDF-6ADC-A540-AEDD-55B72CDD8A11}"/>
                </a:ext>
              </a:extLst>
            </p:cNvPr>
            <p:cNvSpPr txBox="1"/>
            <p:nvPr/>
          </p:nvSpPr>
          <p:spPr>
            <a:xfrm>
              <a:off x="5430300" y="406846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dirty="0">
                  <a:latin typeface="微软雅黑" pitchFamily="34" charset="-122"/>
                  <a:ea typeface="微软雅黑" pitchFamily="34" charset="-122"/>
                </a:rPr>
                <a:t>成立吗？</a:t>
              </a:r>
            </a:p>
          </p:txBody>
        </p:sp>
      </p:grpSp>
      <p:sp>
        <p:nvSpPr>
          <p:cNvPr id="12" name="圆角矩形标注 11">
            <a:extLst>
              <a:ext uri="{FF2B5EF4-FFF2-40B4-BE49-F238E27FC236}">
                <a16:creationId xmlns:a16="http://schemas.microsoft.com/office/drawing/2014/main" id="{8AE104C5-3B67-5E4D-9DCC-EF084354FC11}"/>
              </a:ext>
            </a:extLst>
          </p:cNvPr>
          <p:cNvSpPr/>
          <p:nvPr/>
        </p:nvSpPr>
        <p:spPr>
          <a:xfrm>
            <a:off x="1313656" y="4947221"/>
            <a:ext cx="6618058" cy="754911"/>
          </a:xfrm>
          <a:prstGeom prst="wedgeRoundRectCallout">
            <a:avLst>
              <a:gd name="adj1" fmla="val -36739"/>
              <a:gd name="adj2" fmla="val -95742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/>
                </a:solidFill>
              </a:rPr>
              <a:t>请特别注意这条性质，如果不是同阶方阵，结果不成立。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2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2" name="Rectangle 4"/>
          <p:cNvSpPr>
            <a:spLocks noChangeArrowheads="1"/>
          </p:cNvSpPr>
          <p:nvPr/>
        </p:nvSpPr>
        <p:spPr bwMode="auto">
          <a:xfrm>
            <a:off x="382587" y="1625600"/>
            <a:ext cx="229681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1" lang="en-US" altLang="zh-CN" sz="2800" b="1" dirty="0"/>
              <a:t> </a:t>
            </a:r>
            <a:r>
              <a:rPr kumimoji="1" lang="zh-CN" altLang="en-US" sz="2800" b="1" dirty="0">
                <a:solidFill>
                  <a:schemeClr val="accent1"/>
                </a:solidFill>
                <a:ea typeface="黑体" pitchFamily="2" charset="-122"/>
              </a:rPr>
              <a:t>例</a:t>
            </a:r>
            <a:r>
              <a:rPr kumimoji="1" lang="en-US" altLang="zh-CN" sz="2800" b="1" dirty="0">
                <a:solidFill>
                  <a:schemeClr val="accent1"/>
                </a:solidFill>
                <a:ea typeface="黑体" pitchFamily="2" charset="-122"/>
              </a:rPr>
              <a:t>2</a:t>
            </a:r>
            <a:r>
              <a:rPr kumimoji="1" lang="zh-CN" altLang="en-US" sz="2800" b="1" dirty="0">
                <a:solidFill>
                  <a:schemeClr val="accent1"/>
                </a:solidFill>
                <a:ea typeface="黑体" pitchFamily="2" charset="-122"/>
              </a:rPr>
              <a:t>  </a:t>
            </a:r>
            <a:r>
              <a:rPr kumimoji="1" lang="zh-CN" altLang="en-US" sz="2800" b="1" dirty="0">
                <a:solidFill>
                  <a:schemeClr val="accent1"/>
                </a:solidFill>
              </a:rPr>
              <a:t>  </a:t>
            </a:r>
            <a:r>
              <a:rPr kumimoji="1" lang="zh-CN" altLang="en-US" sz="2800" b="1" dirty="0"/>
              <a:t>设 </a:t>
            </a:r>
          </a:p>
        </p:txBody>
      </p:sp>
      <p:graphicFrame>
        <p:nvGraphicFramePr>
          <p:cNvPr id="14415" name="Object 79"/>
          <p:cNvGraphicFramePr>
            <a:graphicFrameLocks noChangeAspect="1"/>
          </p:cNvGraphicFramePr>
          <p:nvPr/>
        </p:nvGraphicFramePr>
        <p:xfrm>
          <a:off x="2058988" y="635000"/>
          <a:ext cx="6197600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02280" imgH="1747080" progId="Equation.3">
                  <p:embed/>
                </p:oleObj>
              </mc:Choice>
              <mc:Fallback>
                <p:oleObj name="Equation" r:id="rId2" imgW="4202280" imgH="174708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635000"/>
                        <a:ext cx="6197600" cy="256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16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847203"/>
              </p:ext>
            </p:extLst>
          </p:nvPr>
        </p:nvGraphicFramePr>
        <p:xfrm>
          <a:off x="611188" y="3098800"/>
          <a:ext cx="1835357" cy="482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74680" imgH="306720" progId="Equation.3">
                  <p:embed/>
                </p:oleObj>
              </mc:Choice>
              <mc:Fallback>
                <p:oleObj name="Equation" r:id="rId4" imgW="1174680" imgH="30672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098800"/>
                        <a:ext cx="1835357" cy="4823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1"/>
          <p:cNvGraphicFramePr>
            <a:graphicFrameLocks noChangeAspect="1"/>
          </p:cNvGraphicFramePr>
          <p:nvPr/>
        </p:nvGraphicFramePr>
        <p:xfrm>
          <a:off x="1320800" y="3678238"/>
          <a:ext cx="20002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95560" imgH="296280" progId="Equation.3">
                  <p:embed/>
                </p:oleObj>
              </mc:Choice>
              <mc:Fallback>
                <p:oleObj name="Equation" r:id="rId6" imgW="1195560" imgH="29628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3678238"/>
                        <a:ext cx="2000250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2"/>
          <p:cNvGraphicFramePr>
            <a:graphicFrameLocks noChangeAspect="1"/>
          </p:cNvGraphicFramePr>
          <p:nvPr/>
        </p:nvGraphicFramePr>
        <p:xfrm>
          <a:off x="1144588" y="4216400"/>
          <a:ext cx="5791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782880" imgH="374400" progId="Equation.3">
                  <p:embed/>
                </p:oleObj>
              </mc:Choice>
              <mc:Fallback>
                <p:oleObj name="Equation" r:id="rId8" imgW="3782880" imgH="374400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4216400"/>
                        <a:ext cx="57912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3"/>
          <p:cNvGraphicFramePr>
            <a:graphicFrameLocks noChangeAspect="1"/>
          </p:cNvGraphicFramePr>
          <p:nvPr/>
        </p:nvGraphicFramePr>
        <p:xfrm>
          <a:off x="2135188" y="4902200"/>
          <a:ext cx="47244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99960" imgH="374400" progId="Equation.3">
                  <p:embed/>
                </p:oleObj>
              </mc:Choice>
              <mc:Fallback>
                <p:oleObj name="Equation" r:id="rId10" imgW="3099960" imgH="374400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4902200"/>
                        <a:ext cx="472440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4"/>
          <p:cNvGraphicFramePr>
            <a:graphicFrameLocks noChangeAspect="1"/>
          </p:cNvGraphicFramePr>
          <p:nvPr/>
        </p:nvGraphicFramePr>
        <p:xfrm>
          <a:off x="2135188" y="5588000"/>
          <a:ext cx="37338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375280" imgH="374400" progId="Equation.3">
                  <p:embed/>
                </p:oleObj>
              </mc:Choice>
              <mc:Fallback>
                <p:oleObj name="Equation" r:id="rId12" imgW="2375280" imgH="374400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5588000"/>
                        <a:ext cx="3733800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23" name="Text Box 12"/>
          <p:cNvSpPr txBox="1">
            <a:spLocks noChangeArrowheads="1"/>
          </p:cNvSpPr>
          <p:nvPr/>
        </p:nvSpPr>
        <p:spPr bwMode="auto">
          <a:xfrm>
            <a:off x="536757" y="3658255"/>
            <a:ext cx="13469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accent1"/>
                </a:solidFill>
                <a:ea typeface="黑体" pitchFamily="2" charset="-122"/>
              </a:rPr>
              <a:t>解：</a:t>
            </a:r>
          </a:p>
        </p:txBody>
      </p:sp>
      <p:graphicFrame>
        <p:nvGraphicFramePr>
          <p:cNvPr id="12" name="Object 85"/>
          <p:cNvGraphicFramePr>
            <a:graphicFrameLocks noChangeAspect="1"/>
          </p:cNvGraphicFramePr>
          <p:nvPr/>
        </p:nvGraphicFramePr>
        <p:xfrm>
          <a:off x="2090738" y="6334125"/>
          <a:ext cx="7937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3800" imgH="177480" progId="">
                  <p:embed/>
                </p:oleObj>
              </mc:Choice>
              <mc:Fallback>
                <p:oleObj name="Equation" r:id="rId14" imgW="253800" imgH="177480" progId="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738" y="6334125"/>
                        <a:ext cx="793750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4428" name="组合 28"/>
          <p:cNvGrpSpPr>
            <a:grpSpLocks/>
          </p:cNvGrpSpPr>
          <p:nvPr/>
        </p:nvGrpSpPr>
        <p:grpSpPr bwMode="auto">
          <a:xfrm flipH="1">
            <a:off x="6429375" y="-11113"/>
            <a:ext cx="2717800" cy="719138"/>
            <a:chOff x="2480600" y="4407823"/>
            <a:chExt cx="8358786" cy="1849336"/>
          </a:xfrm>
        </p:grpSpPr>
        <p:sp>
          <p:nvSpPr>
            <p:cNvPr id="30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Freeform 6"/>
            <p:cNvSpPr/>
            <p:nvPr/>
          </p:nvSpPr>
          <p:spPr bwMode="auto">
            <a:xfrm>
              <a:off x="2837019" y="4407823"/>
              <a:ext cx="7968189" cy="1747277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Freeform 7"/>
            <p:cNvSpPr/>
            <p:nvPr/>
          </p:nvSpPr>
          <p:spPr bwMode="auto">
            <a:xfrm>
              <a:off x="3784218" y="4407823"/>
              <a:ext cx="6879400" cy="1510497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Freeform 8"/>
            <p:cNvSpPr/>
            <p:nvPr/>
          </p:nvSpPr>
          <p:spPr bwMode="auto">
            <a:xfrm>
              <a:off x="3613333" y="4407823"/>
              <a:ext cx="7089344" cy="1600310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3238" y="-11113"/>
            <a:ext cx="8629650" cy="755651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7938" y="187325"/>
            <a:ext cx="9055101" cy="64135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9" name="Object 147"/>
          <p:cNvGraphicFramePr>
            <a:graphicFrameLocks noChangeAspect="1"/>
          </p:cNvGraphicFramePr>
          <p:nvPr/>
        </p:nvGraphicFramePr>
        <p:xfrm>
          <a:off x="5235575" y="4486275"/>
          <a:ext cx="3729038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29000" imgH="2082600" progId="">
                  <p:embed/>
                </p:oleObj>
              </mc:Choice>
              <mc:Fallback>
                <p:oleObj name="Equation" r:id="rId2" imgW="3429000" imgH="2082600" progId="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5575" y="4486275"/>
                        <a:ext cx="3729038" cy="226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242888" y="1305050"/>
            <a:ext cx="19637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</a:p>
        </p:txBody>
      </p:sp>
      <p:grpSp>
        <p:nvGrpSpPr>
          <p:cNvPr id="41" name="组合 40"/>
          <p:cNvGrpSpPr>
            <a:grpSpLocks/>
          </p:cNvGrpSpPr>
          <p:nvPr/>
        </p:nvGrpSpPr>
        <p:grpSpPr bwMode="auto">
          <a:xfrm>
            <a:off x="235375" y="1743503"/>
            <a:ext cx="4118435" cy="1135054"/>
            <a:chOff x="2245774" y="2202119"/>
            <a:chExt cx="4119722" cy="1135056"/>
          </a:xfrm>
        </p:grpSpPr>
        <p:sp>
          <p:nvSpPr>
            <p:cNvPr id="1217" name="Text Box 4"/>
            <p:cNvSpPr txBox="1">
              <a:spLocks noChangeArrowheads="1"/>
            </p:cNvSpPr>
            <p:nvPr/>
          </p:nvSpPr>
          <p:spPr bwMode="auto">
            <a:xfrm>
              <a:off x="2245774" y="2202119"/>
              <a:ext cx="4119722" cy="1135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2400" b="1" dirty="0">
                  <a:latin typeface="微软雅黑" pitchFamily="34" charset="-122"/>
                  <a:ea typeface="微软雅黑" pitchFamily="34" charset="-122"/>
                </a:rPr>
                <a:t>代数余子式      所构成的矩阵</a:t>
              </a:r>
              <a:endParaRPr kumimoji="1" lang="en-US" altLang="zh-CN" sz="2400" b="1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kumimoji="1" lang="zh-CN" altLang="en-US" sz="2400" b="1" dirty="0">
                  <a:latin typeface="微软雅黑" pitchFamily="34" charset="-122"/>
                  <a:ea typeface="微软雅黑" pitchFamily="34" charset="-122"/>
                </a:rPr>
                <a:t>的转置</a:t>
              </a:r>
              <a:endParaRPr kumimoji="1" lang="en-US" altLang="zh-CN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1172" name="Object 1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231377"/>
                </p:ext>
              </p:extLst>
            </p:nvPr>
          </p:nvGraphicFramePr>
          <p:xfrm>
            <a:off x="3901610" y="2321808"/>
            <a:ext cx="441419" cy="448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18918" imgH="495085" progId="">
                    <p:embed/>
                  </p:oleObj>
                </mc:Choice>
                <mc:Fallback>
                  <p:oleObj name="Equation" r:id="rId4" imgW="418918" imgH="495085" progId="">
                    <p:embed/>
                    <p:pic>
                      <p:nvPicPr>
                        <p:cNvPr id="0" name="Picture 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1610" y="2321808"/>
                          <a:ext cx="441419" cy="44846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198438" y="674688"/>
            <a:ext cx="31813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200" b="1" dirty="0">
                <a:latin typeface="微软雅黑" pitchFamily="34" charset="-122"/>
                <a:ea typeface="微软雅黑" pitchFamily="34" charset="-122"/>
              </a:rPr>
              <a:t>二、伴随矩阵</a:t>
            </a:r>
          </a:p>
        </p:txBody>
      </p:sp>
      <p:grpSp>
        <p:nvGrpSpPr>
          <p:cNvPr id="46" name="Group 9"/>
          <p:cNvGrpSpPr>
            <a:grpSpLocks/>
          </p:cNvGrpSpPr>
          <p:nvPr/>
        </p:nvGrpSpPr>
        <p:grpSpPr bwMode="auto">
          <a:xfrm>
            <a:off x="393700" y="4256088"/>
            <a:ext cx="3536950" cy="461962"/>
            <a:chOff x="1486" y="2628"/>
            <a:chExt cx="2048" cy="291"/>
          </a:xfrm>
        </p:grpSpPr>
        <p:graphicFrame>
          <p:nvGraphicFramePr>
            <p:cNvPr id="1174" name="Object 150"/>
            <p:cNvGraphicFramePr>
              <a:graphicFrameLocks noChangeAspect="1"/>
            </p:cNvGraphicFramePr>
            <p:nvPr/>
          </p:nvGraphicFramePr>
          <p:xfrm>
            <a:off x="2224" y="2677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91973" imgH="304668" progId="">
                    <p:embed/>
                  </p:oleObj>
                </mc:Choice>
                <mc:Fallback>
                  <p:oleObj name="Equation" r:id="rId6" imgW="291973" imgH="304668" progId="">
                    <p:embed/>
                    <p:pic>
                      <p:nvPicPr>
                        <p:cNvPr id="0" name="Picture 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4" y="2677"/>
                          <a:ext cx="18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16" name="Rectangle 11"/>
            <p:cNvSpPr>
              <a:spLocks noChangeArrowheads="1"/>
            </p:cNvSpPr>
            <p:nvPr/>
          </p:nvSpPr>
          <p:spPr bwMode="auto">
            <a:xfrm>
              <a:off x="1486" y="2628"/>
              <a:ext cx="20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latin typeface="微软雅黑" pitchFamily="34" charset="-122"/>
                  <a:ea typeface="微软雅黑" pitchFamily="34" charset="-122"/>
                </a:rPr>
                <a:t>称为矩阵   的伴随矩阵，</a:t>
              </a:r>
              <a:endParaRPr kumimoji="1" lang="en-US" altLang="zh-CN" sz="2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442913" y="4874584"/>
            <a:ext cx="8001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注：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1168400" y="4894263"/>
            <a:ext cx="16938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）符号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;</a:t>
            </a:r>
            <a:endParaRPr lang="zh-CN" altLang="en-US" sz="2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1168400" y="5487988"/>
            <a:ext cx="16938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）顺序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24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2" name="组合 51"/>
          <p:cNvGrpSpPr>
            <a:grpSpLocks/>
          </p:cNvGrpSpPr>
          <p:nvPr/>
        </p:nvGrpSpPr>
        <p:grpSpPr bwMode="auto">
          <a:xfrm>
            <a:off x="1384300" y="1182688"/>
            <a:ext cx="7610475" cy="722312"/>
            <a:chOff x="3856632" y="1435650"/>
            <a:chExt cx="7609776" cy="722312"/>
          </a:xfrm>
        </p:grpSpPr>
        <p:graphicFrame>
          <p:nvGraphicFramePr>
            <p:cNvPr id="1175" name="Object 151"/>
            <p:cNvGraphicFramePr>
              <a:graphicFrameLocks noChangeAspect="1"/>
            </p:cNvGraphicFramePr>
            <p:nvPr/>
          </p:nvGraphicFramePr>
          <p:xfrm>
            <a:off x="8709740" y="1577529"/>
            <a:ext cx="513196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93529" imgH="482391" progId="">
                    <p:embed/>
                  </p:oleObj>
                </mc:Choice>
                <mc:Fallback>
                  <p:oleObj name="Equation" r:id="rId8" imgW="393529" imgH="482391" progId="">
                    <p:embed/>
                    <p:pic>
                      <p:nvPicPr>
                        <p:cNvPr id="0" name="Picture 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09740" y="1577529"/>
                          <a:ext cx="513196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15" name="TextBox 53"/>
            <p:cNvSpPr txBox="1">
              <a:spLocks noChangeArrowheads="1"/>
            </p:cNvSpPr>
            <p:nvPr/>
          </p:nvSpPr>
          <p:spPr bwMode="auto">
            <a:xfrm>
              <a:off x="3856632" y="1534800"/>
              <a:ext cx="760977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设   为                阶方阵，用</a:t>
              </a:r>
              <a:r>
                <a:rPr kumimoji="1" lang="zh-CN" altLang="en-US" sz="2400" b="1" dirty="0">
                  <a:latin typeface="微软雅黑" pitchFamily="34" charset="-122"/>
                  <a:ea typeface="微软雅黑" pitchFamily="34" charset="-122"/>
                </a:rPr>
                <a:t>行列式     中的各个元素的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1176" name="Object 152"/>
            <p:cNvGraphicFramePr>
              <a:graphicFrameLocks noChangeAspect="1"/>
            </p:cNvGraphicFramePr>
            <p:nvPr/>
          </p:nvGraphicFramePr>
          <p:xfrm>
            <a:off x="4210230" y="1580058"/>
            <a:ext cx="365125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52268" imgH="164957" progId="">
                    <p:embed/>
                  </p:oleObj>
                </mc:Choice>
                <mc:Fallback>
                  <p:oleObj name="Equation" r:id="rId10" imgW="152268" imgH="164957" progId="">
                    <p:embed/>
                    <p:pic>
                      <p:nvPicPr>
                        <p:cNvPr id="0" name="Picture 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0230" y="1580058"/>
                          <a:ext cx="365125" cy="396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7" name="Object 153"/>
            <p:cNvGraphicFramePr>
              <a:graphicFrameLocks noChangeAspect="1"/>
            </p:cNvGraphicFramePr>
            <p:nvPr/>
          </p:nvGraphicFramePr>
          <p:xfrm>
            <a:off x="4766841" y="1435650"/>
            <a:ext cx="1547812" cy="722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545760" imgH="253800" progId="">
                    <p:embed/>
                  </p:oleObj>
                </mc:Choice>
                <mc:Fallback>
                  <p:oleObj name="Equation" r:id="rId12" imgW="545760" imgH="253800" progId="">
                    <p:embed/>
                    <p:pic>
                      <p:nvPicPr>
                        <p:cNvPr id="0" name="Picture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6841" y="1435650"/>
                          <a:ext cx="1547812" cy="722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" name="组合 56"/>
          <p:cNvGrpSpPr>
            <a:grpSpLocks/>
          </p:cNvGrpSpPr>
          <p:nvPr/>
        </p:nvGrpSpPr>
        <p:grpSpPr bwMode="auto">
          <a:xfrm>
            <a:off x="3689350" y="4256088"/>
            <a:ext cx="1254125" cy="461962"/>
            <a:chOff x="5541245" y="4482394"/>
            <a:chExt cx="1253869" cy="461665"/>
          </a:xfrm>
        </p:grpSpPr>
        <p:sp>
          <p:nvSpPr>
            <p:cNvPr id="1214" name="TextBox 57"/>
            <p:cNvSpPr txBox="1">
              <a:spLocks noChangeArrowheads="1"/>
            </p:cNvSpPr>
            <p:nvPr/>
          </p:nvSpPr>
          <p:spPr bwMode="auto">
            <a:xfrm>
              <a:off x="5541245" y="4482394"/>
              <a:ext cx="125386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latin typeface="微软雅黑" pitchFamily="34" charset="-122"/>
                  <a:ea typeface="微软雅黑" pitchFamily="34" charset="-122"/>
                </a:rPr>
                <a:t>记作    </a:t>
              </a:r>
              <a:r>
                <a:rPr lang="en-US" altLang="zh-CN" sz="2400" b="1">
                  <a:latin typeface="微软雅黑" pitchFamily="34" charset="-122"/>
                  <a:ea typeface="微软雅黑" pitchFamily="34" charset="-122"/>
                </a:rPr>
                <a:t>.</a:t>
              </a:r>
              <a:endParaRPr lang="zh-CN" altLang="en-US" sz="2400" b="1"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1178" name="Object 154"/>
            <p:cNvGraphicFramePr>
              <a:graphicFrameLocks noChangeAspect="1"/>
            </p:cNvGraphicFramePr>
            <p:nvPr/>
          </p:nvGraphicFramePr>
          <p:xfrm>
            <a:off x="6239192" y="4529076"/>
            <a:ext cx="3683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68280" imgH="368280" progId="">
                    <p:embed/>
                  </p:oleObj>
                </mc:Choice>
                <mc:Fallback>
                  <p:oleObj name="Equation" r:id="rId14" imgW="368280" imgH="368280" progId="">
                    <p:embed/>
                    <p:pic>
                      <p:nvPicPr>
                        <p:cNvPr id="0" name="Picture 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39192" y="4529076"/>
                          <a:ext cx="3683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60" name="直接连接符 59"/>
          <p:cNvCxnSpPr/>
          <p:nvPr/>
        </p:nvCxnSpPr>
        <p:spPr>
          <a:xfrm>
            <a:off x="319088" y="2311030"/>
            <a:ext cx="14700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Object 1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501828"/>
              </p:ext>
            </p:extLst>
          </p:nvPr>
        </p:nvGraphicFramePr>
        <p:xfrm>
          <a:off x="4466548" y="1966913"/>
          <a:ext cx="3343275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073320" imgH="2082600" progId="">
                  <p:embed/>
                </p:oleObj>
              </mc:Choice>
              <mc:Fallback>
                <p:oleObj name="Equation" r:id="rId16" imgW="3073320" imgH="2082600" progId="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6548" y="1966913"/>
                        <a:ext cx="3343275" cy="226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075860"/>
              </p:ext>
            </p:extLst>
          </p:nvPr>
        </p:nvGraphicFramePr>
        <p:xfrm>
          <a:off x="4486952" y="1966913"/>
          <a:ext cx="3343275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073320" imgH="2082600" progId="">
                  <p:embed/>
                </p:oleObj>
              </mc:Choice>
              <mc:Fallback>
                <p:oleObj name="Equation" r:id="rId18" imgW="3073320" imgH="2082600" progId="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952" y="1966913"/>
                        <a:ext cx="3343275" cy="226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直接连接符 63"/>
          <p:cNvCxnSpPr/>
          <p:nvPr/>
        </p:nvCxnSpPr>
        <p:spPr>
          <a:xfrm flipV="1">
            <a:off x="6013450" y="4799013"/>
            <a:ext cx="2836863" cy="190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6267450" y="4486275"/>
            <a:ext cx="19050" cy="22733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Object 1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025703"/>
              </p:ext>
            </p:extLst>
          </p:nvPr>
        </p:nvGraphicFramePr>
        <p:xfrm>
          <a:off x="5221550" y="4499139"/>
          <a:ext cx="3729037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429000" imgH="2082600" progId="">
                  <p:embed/>
                </p:oleObj>
              </mc:Choice>
              <mc:Fallback>
                <p:oleObj name="Equation" r:id="rId20" imgW="3429000" imgH="2082600" progId="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550" y="4499139"/>
                        <a:ext cx="3729037" cy="226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00" name="组合 37"/>
          <p:cNvGrpSpPr>
            <a:grpSpLocks/>
          </p:cNvGrpSpPr>
          <p:nvPr/>
        </p:nvGrpSpPr>
        <p:grpSpPr bwMode="auto">
          <a:xfrm>
            <a:off x="39688" y="44450"/>
            <a:ext cx="9093200" cy="823913"/>
            <a:chOff x="-7938" y="915988"/>
            <a:chExt cx="12193589" cy="2406923"/>
          </a:xfrm>
        </p:grpSpPr>
        <p:sp>
          <p:nvSpPr>
            <p:cNvPr id="67" name="Freeform 5"/>
            <p:cNvSpPr/>
            <p:nvPr/>
          </p:nvSpPr>
          <p:spPr bwMode="auto">
            <a:xfrm>
              <a:off x="4411387" y="915988"/>
              <a:ext cx="7774264" cy="1637079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" name="Freeform 6"/>
            <p:cNvSpPr/>
            <p:nvPr/>
          </p:nvSpPr>
          <p:spPr bwMode="auto">
            <a:xfrm>
              <a:off x="519997" y="1801774"/>
              <a:ext cx="3891390" cy="1293893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" name="Freeform 7"/>
            <p:cNvSpPr/>
            <p:nvPr/>
          </p:nvSpPr>
          <p:spPr bwMode="auto">
            <a:xfrm>
              <a:off x="2448661" y="1769309"/>
              <a:ext cx="2092579" cy="686367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" name="Freeform 8"/>
            <p:cNvSpPr/>
            <p:nvPr/>
          </p:nvSpPr>
          <p:spPr bwMode="auto">
            <a:xfrm>
              <a:off x="4541241" y="1115407"/>
              <a:ext cx="7644410" cy="2207504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05" name="Freeform 9"/>
            <p:cNvSpPr>
              <a:spLocks/>
            </p:cNvSpPr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6350 h 1"/>
                <a:gd name="T1" fmla="*/ 0 h 1"/>
                <a:gd name="T2" fmla="*/ 6350 h 1"/>
                <a:gd name="T3" fmla="*/ 0 60000 65536"/>
                <a:gd name="T4" fmla="*/ 0 60000 65536"/>
                <a:gd name="T5" fmla="*/ 0 60000 65536"/>
                <a:gd name="T6" fmla="*/ 0 h 1"/>
                <a:gd name="T7" fmla="*/ 1 h 1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6" name="Freeform 10"/>
            <p:cNvSpPr>
              <a:spLocks/>
            </p:cNvSpPr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14288 h 2"/>
                <a:gd name="T2" fmla="*/ 52388 w 7"/>
                <a:gd name="T3" fmla="*/ 0 h 2"/>
                <a:gd name="T4" fmla="*/ 0 w 7"/>
                <a:gd name="T5" fmla="*/ 14288 h 2"/>
                <a:gd name="T6" fmla="*/ 0 60000 65536"/>
                <a:gd name="T7" fmla="*/ 0 60000 65536"/>
                <a:gd name="T8" fmla="*/ 0 60000 65536"/>
                <a:gd name="T9" fmla="*/ 0 w 7"/>
                <a:gd name="T10" fmla="*/ 0 h 2"/>
                <a:gd name="T11" fmla="*/ 7 w 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7" name="Freeform 11"/>
            <p:cNvSpPr>
              <a:spLocks/>
            </p:cNvSpPr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95250 h 15"/>
                <a:gd name="T2" fmla="*/ 271463 w 36"/>
                <a:gd name="T3" fmla="*/ 0 h 15"/>
                <a:gd name="T4" fmla="*/ 0 w 36"/>
                <a:gd name="T5" fmla="*/ 95250 h 15"/>
                <a:gd name="T6" fmla="*/ 0 60000 65536"/>
                <a:gd name="T7" fmla="*/ 0 60000 65536"/>
                <a:gd name="T8" fmla="*/ 0 60000 65536"/>
                <a:gd name="T9" fmla="*/ 0 w 36"/>
                <a:gd name="T10" fmla="*/ 0 h 15"/>
                <a:gd name="T11" fmla="*/ 36 w 36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12"/>
            <p:cNvSpPr/>
            <p:nvPr/>
          </p:nvSpPr>
          <p:spPr bwMode="auto">
            <a:xfrm>
              <a:off x="264544" y="2367563"/>
              <a:ext cx="2462985" cy="728104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" name="Freeform 13"/>
            <p:cNvSpPr/>
            <p:nvPr/>
          </p:nvSpPr>
          <p:spPr bwMode="auto">
            <a:xfrm>
              <a:off x="-7938" y="2209884"/>
              <a:ext cx="3212312" cy="885783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" name="Freeform 14"/>
            <p:cNvSpPr/>
            <p:nvPr/>
          </p:nvSpPr>
          <p:spPr bwMode="auto">
            <a:xfrm>
              <a:off x="3204374" y="1342648"/>
              <a:ext cx="8981277" cy="1683455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" name="Freeform 15"/>
            <p:cNvSpPr/>
            <p:nvPr/>
          </p:nvSpPr>
          <p:spPr bwMode="auto">
            <a:xfrm>
              <a:off x="196424" y="2200608"/>
              <a:ext cx="3007950" cy="89505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" name="Freeform 16"/>
            <p:cNvSpPr/>
            <p:nvPr/>
          </p:nvSpPr>
          <p:spPr bwMode="auto">
            <a:xfrm>
              <a:off x="89985" y="2107856"/>
              <a:ext cx="3431576" cy="987810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9" name="Freeform 17"/>
            <p:cNvSpPr/>
            <p:nvPr/>
          </p:nvSpPr>
          <p:spPr bwMode="auto">
            <a:xfrm>
              <a:off x="3521561" y="1314823"/>
              <a:ext cx="8664090" cy="1627804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A78E0DCB-E365-614F-BFC7-8DD367EDFAF5}"/>
              </a:ext>
            </a:extLst>
          </p:cNvPr>
          <p:cNvGrpSpPr/>
          <p:nvPr/>
        </p:nvGrpSpPr>
        <p:grpSpPr>
          <a:xfrm>
            <a:off x="3394486" y="5125244"/>
            <a:ext cx="815564" cy="1440790"/>
            <a:chOff x="3571875" y="5104771"/>
            <a:chExt cx="815564" cy="1440790"/>
          </a:xfrm>
        </p:grpSpPr>
        <p:sp>
          <p:nvSpPr>
            <p:cNvPr id="4" name="圆角矩形标注 3">
              <a:extLst>
                <a:ext uri="{FF2B5EF4-FFF2-40B4-BE49-F238E27FC236}">
                  <a16:creationId xmlns:a16="http://schemas.microsoft.com/office/drawing/2014/main" id="{A9B79227-0BE7-C44B-A636-EAD1D1AB208D}"/>
                </a:ext>
              </a:extLst>
            </p:cNvPr>
            <p:cNvSpPr/>
            <p:nvPr/>
          </p:nvSpPr>
          <p:spPr>
            <a:xfrm>
              <a:off x="3571875" y="5104771"/>
              <a:ext cx="815564" cy="1440790"/>
            </a:xfrm>
            <a:prstGeom prst="wedgeRoundRectCallout">
              <a:avLst>
                <a:gd name="adj1" fmla="val -84715"/>
                <a:gd name="adj2" fmla="val -10559"/>
                <a:gd name="adj3" fmla="val 16667"/>
              </a:avLst>
            </a:prstGeom>
            <a:solidFill>
              <a:srgbClr val="F775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dirty="0">
                  <a:solidFill>
                    <a:schemeClr val="tx1"/>
                  </a:solidFill>
                </a:rPr>
                <a:t> 写</a:t>
              </a:r>
              <a:endParaRPr kumimoji="1" lang="en-US" altLang="zh-CN" i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zh-CN" i="1" dirty="0">
                  <a:solidFill>
                    <a:schemeClr val="tx1"/>
                  </a:solidFill>
                </a:rPr>
                <a:t> </a:t>
              </a:r>
              <a:r>
                <a:rPr kumimoji="1" lang="zh-CN" altLang="en-US" dirty="0">
                  <a:solidFill>
                    <a:schemeClr val="tx1"/>
                  </a:solidFill>
                </a:rPr>
                <a:t>时要特别注意</a:t>
              </a:r>
            </a:p>
          </p:txBody>
        </p:sp>
        <p:graphicFrame>
          <p:nvGraphicFramePr>
            <p:cNvPr id="53" name="Object 154">
              <a:extLst>
                <a:ext uri="{FF2B5EF4-FFF2-40B4-BE49-F238E27FC236}">
                  <a16:creationId xmlns:a16="http://schemas.microsoft.com/office/drawing/2014/main" id="{41F9D8CE-F7D1-BC47-AA40-C6028F3ACCF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5897163"/>
                </p:ext>
              </p:extLst>
            </p:nvPr>
          </p:nvGraphicFramePr>
          <p:xfrm>
            <a:off x="4008335" y="5260316"/>
            <a:ext cx="239788" cy="2398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68280" imgH="368280" progId="">
                    <p:embed/>
                  </p:oleObj>
                </mc:Choice>
                <mc:Fallback>
                  <p:oleObj name="Equation" r:id="rId14" imgW="368280" imgH="368280" progId="">
                    <p:embed/>
                    <p:pic>
                      <p:nvPicPr>
                        <p:cNvPr id="1178" name="Object 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8335" y="5260316"/>
                          <a:ext cx="239788" cy="23989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09E64B40-51CB-E14E-AE77-397B81BC31DE}"/>
              </a:ext>
            </a:extLst>
          </p:cNvPr>
          <p:cNvGrpSpPr/>
          <p:nvPr/>
        </p:nvGrpSpPr>
        <p:grpSpPr>
          <a:xfrm>
            <a:off x="4476750" y="1966913"/>
            <a:ext cx="3343275" cy="2266950"/>
            <a:chOff x="4476750" y="1966913"/>
            <a:chExt cx="3343275" cy="2266950"/>
          </a:xfrm>
        </p:grpSpPr>
        <p:graphicFrame>
          <p:nvGraphicFramePr>
            <p:cNvPr id="44" name="Object 1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7132065"/>
                </p:ext>
              </p:extLst>
            </p:nvPr>
          </p:nvGraphicFramePr>
          <p:xfrm>
            <a:off x="4476750" y="1966913"/>
            <a:ext cx="3343275" cy="2266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073320" imgH="2082600" progId="">
                    <p:embed/>
                  </p:oleObj>
                </mc:Choice>
                <mc:Fallback>
                  <p:oleObj name="Equation" r:id="rId22" imgW="3073320" imgH="2082600" progId="">
                    <p:embed/>
                    <p:pic>
                      <p:nvPicPr>
                        <p:cNvPr id="0" name="Picture 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6750" y="1966913"/>
                          <a:ext cx="3343275" cy="2266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E28FE53-FAA7-AE4B-AC4C-BB5BF5E9211B}"/>
                </a:ext>
              </a:extLst>
            </p:cNvPr>
            <p:cNvSpPr txBox="1"/>
            <p:nvPr/>
          </p:nvSpPr>
          <p:spPr>
            <a:xfrm>
              <a:off x="6335599" y="197961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D9ED5A74-E8E6-F241-A965-C092B22CEBBC}"/>
                </a:ext>
              </a:extLst>
            </p:cNvPr>
            <p:cNvSpPr txBox="1"/>
            <p:nvPr/>
          </p:nvSpPr>
          <p:spPr>
            <a:xfrm>
              <a:off x="6335599" y="258865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3C606967-E7C5-8B4C-804D-0B76E5880A19}"/>
                </a:ext>
              </a:extLst>
            </p:cNvPr>
            <p:cNvSpPr txBox="1"/>
            <p:nvPr/>
          </p:nvSpPr>
          <p:spPr>
            <a:xfrm>
              <a:off x="6335599" y="374090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2855A935-F8E4-6342-A124-9993E7E26878}"/>
                </a:ext>
              </a:extLst>
            </p:cNvPr>
            <p:cNvSpPr txBox="1"/>
            <p:nvPr/>
          </p:nvSpPr>
          <p:spPr>
            <a:xfrm rot="5400000">
              <a:off x="4761218" y="327371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3007C823-23AE-F44E-87E0-56DD7825DDD3}"/>
                </a:ext>
              </a:extLst>
            </p:cNvPr>
            <p:cNvSpPr txBox="1"/>
            <p:nvPr/>
          </p:nvSpPr>
          <p:spPr>
            <a:xfrm rot="5400000">
              <a:off x="5623067" y="32685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17469DDC-6894-6443-8169-B1F9DDEC6293}"/>
                </a:ext>
              </a:extLst>
            </p:cNvPr>
            <p:cNvSpPr txBox="1"/>
            <p:nvPr/>
          </p:nvSpPr>
          <p:spPr>
            <a:xfrm rot="5400000">
              <a:off x="7159879" y="32685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BDA8275-683E-D545-B17D-85FF0351B5D2}"/>
              </a:ext>
            </a:extLst>
          </p:cNvPr>
          <p:cNvGrpSpPr/>
          <p:nvPr/>
        </p:nvGrpSpPr>
        <p:grpSpPr>
          <a:xfrm>
            <a:off x="5216971" y="4486275"/>
            <a:ext cx="3729037" cy="2266950"/>
            <a:chOff x="5216971" y="4486275"/>
            <a:chExt cx="3729037" cy="2266950"/>
          </a:xfrm>
        </p:grpSpPr>
        <p:graphicFrame>
          <p:nvGraphicFramePr>
            <p:cNvPr id="63" name="Object 1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856948"/>
                </p:ext>
              </p:extLst>
            </p:nvPr>
          </p:nvGraphicFramePr>
          <p:xfrm>
            <a:off x="5216971" y="4486275"/>
            <a:ext cx="3729037" cy="2266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3429000" imgH="2082600" progId="">
                    <p:embed/>
                  </p:oleObj>
                </mc:Choice>
                <mc:Fallback>
                  <p:oleObj name="Equation" r:id="rId24" imgW="3429000" imgH="2082600" progId="">
                    <p:embed/>
                    <p:pic>
                      <p:nvPicPr>
                        <p:cNvPr id="0" name="Picture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6971" y="4486275"/>
                          <a:ext cx="3729037" cy="2266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391CE4E9-91B6-FD4F-9B57-E53FA5762002}"/>
                </a:ext>
              </a:extLst>
            </p:cNvPr>
            <p:cNvSpPr txBox="1"/>
            <p:nvPr/>
          </p:nvSpPr>
          <p:spPr>
            <a:xfrm>
              <a:off x="7715463" y="456251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7A5E1C10-A1A4-4A4A-AB20-7CB4BE19843F}"/>
                </a:ext>
              </a:extLst>
            </p:cNvPr>
            <p:cNvSpPr txBox="1"/>
            <p:nvPr/>
          </p:nvSpPr>
          <p:spPr>
            <a:xfrm>
              <a:off x="7715463" y="517155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B6A0E6EA-51C5-EA4F-995C-5F0DA0F20902}"/>
                </a:ext>
              </a:extLst>
            </p:cNvPr>
            <p:cNvSpPr txBox="1"/>
            <p:nvPr/>
          </p:nvSpPr>
          <p:spPr>
            <a:xfrm>
              <a:off x="7715463" y="632380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F2319873-5410-DA46-B8EB-FD6AC7015EB6}"/>
                </a:ext>
              </a:extLst>
            </p:cNvPr>
            <p:cNvSpPr txBox="1"/>
            <p:nvPr/>
          </p:nvSpPr>
          <p:spPr>
            <a:xfrm rot="5400000">
              <a:off x="6147364" y="574305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D60CB22-92BA-7F49-ABD4-6DB86006AE6E}"/>
                </a:ext>
              </a:extLst>
            </p:cNvPr>
            <p:cNvSpPr txBox="1"/>
            <p:nvPr/>
          </p:nvSpPr>
          <p:spPr>
            <a:xfrm rot="5400000">
              <a:off x="7009213" y="573784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4CE6D824-F398-524F-9B54-F3897823BE7B}"/>
                </a:ext>
              </a:extLst>
            </p:cNvPr>
            <p:cNvSpPr txBox="1"/>
            <p:nvPr/>
          </p:nvSpPr>
          <p:spPr>
            <a:xfrm rot="5400000">
              <a:off x="8546025" y="573784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cxnSp>
        <p:nvCxnSpPr>
          <p:cNvPr id="87" name="直接连接符 59">
            <a:extLst>
              <a:ext uri="{FF2B5EF4-FFF2-40B4-BE49-F238E27FC236}">
                <a16:creationId xmlns:a16="http://schemas.microsoft.com/office/drawing/2014/main" id="{D848E5D6-60C2-2942-A82D-805C64C47D92}"/>
              </a:ext>
            </a:extLst>
          </p:cNvPr>
          <p:cNvCxnSpPr>
            <a:cxnSpLocks/>
          </p:cNvCxnSpPr>
          <p:nvPr/>
        </p:nvCxnSpPr>
        <p:spPr>
          <a:xfrm>
            <a:off x="616744" y="2878557"/>
            <a:ext cx="69691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5" grpId="0"/>
      <p:bldP spid="49" grpId="0"/>
      <p:bldP spid="50" grpId="0"/>
      <p:bldP spid="51" grpId="0"/>
    </p:bldLst>
  </p:timing>
</p:sld>
</file>

<file path=ppt/theme/theme1.xml><?xml version="1.0" encoding="utf-8"?>
<a:theme xmlns:a="http://schemas.openxmlformats.org/drawingml/2006/main" name="主题algebraA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77572"/>
        </a:solidFill>
        <a:ln>
          <a:noFill/>
        </a:ln>
      </a:spPr>
      <a:bodyPr rtlCol="0" anchor="ctr"/>
      <a:lstStyle>
        <a:defPPr algn="ctr">
          <a:defRPr lang="zh-CN" altLang="en-US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algebraA" id="{4A45B02B-5BC7-2145-AC7F-6E6583BCDAE8}" vid="{FFA8ADB6-A07F-E041-809A-85267B3805E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9609</TotalTime>
  <Words>1290</Words>
  <Application>Microsoft Office PowerPoint</Application>
  <PresentationFormat>全屏显示(4:3)</PresentationFormat>
  <Paragraphs>220</Paragraphs>
  <Slides>43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黑体</vt:lpstr>
      <vt:lpstr>微软雅黑</vt:lpstr>
      <vt:lpstr>Arial</vt:lpstr>
      <vt:lpstr>Calibri</vt:lpstr>
      <vt:lpstr>Cambria Math</vt:lpstr>
      <vt:lpstr>Times New Roman</vt:lpstr>
      <vt:lpstr>主题algebraA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四、克拉默(Cramer)法则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注：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LIU Xiaoman</cp:lastModifiedBy>
  <cp:revision>968</cp:revision>
  <dcterms:created xsi:type="dcterms:W3CDTF">2014-11-28T11:02:00Z</dcterms:created>
  <dcterms:modified xsi:type="dcterms:W3CDTF">2023-05-09T09:36:02Z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