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30"/>
  </p:notesMasterIdLst>
  <p:sldIdLst>
    <p:sldId id="331" r:id="rId2"/>
    <p:sldId id="354" r:id="rId3"/>
    <p:sldId id="378" r:id="rId4"/>
    <p:sldId id="338" r:id="rId5"/>
    <p:sldId id="353" r:id="rId6"/>
    <p:sldId id="341" r:id="rId7"/>
    <p:sldId id="342" r:id="rId8"/>
    <p:sldId id="346" r:id="rId9"/>
    <p:sldId id="343" r:id="rId10"/>
    <p:sldId id="373" r:id="rId11"/>
    <p:sldId id="347" r:id="rId12"/>
    <p:sldId id="355" r:id="rId13"/>
    <p:sldId id="357" r:id="rId14"/>
    <p:sldId id="359" r:id="rId15"/>
    <p:sldId id="360" r:id="rId16"/>
    <p:sldId id="361" r:id="rId17"/>
    <p:sldId id="362" r:id="rId18"/>
    <p:sldId id="363" r:id="rId19"/>
    <p:sldId id="364" r:id="rId20"/>
    <p:sldId id="374" r:id="rId21"/>
    <p:sldId id="375" r:id="rId22"/>
    <p:sldId id="366" r:id="rId23"/>
    <p:sldId id="367" r:id="rId24"/>
    <p:sldId id="376" r:id="rId25"/>
    <p:sldId id="368" r:id="rId26"/>
    <p:sldId id="371" r:id="rId27"/>
    <p:sldId id="372" r:id="rId28"/>
    <p:sldId id="377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4021">
          <p15:clr>
            <a:srgbClr val="A4A3A4"/>
          </p15:clr>
        </p15:guide>
        <p15:guide id="3" orient="horz" pos="3890">
          <p15:clr>
            <a:srgbClr val="A4A3A4"/>
          </p15:clr>
        </p15:guide>
        <p15:guide id="4" pos="4383">
          <p15:clr>
            <a:srgbClr val="A4A3A4"/>
          </p15:clr>
        </p15:guide>
        <p15:guide id="5" pos="2897">
          <p15:clr>
            <a:srgbClr val="A4A3A4"/>
          </p15:clr>
        </p15:guide>
        <p15:guide id="6" pos="5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F6FC6"/>
    <a:srgbClr val="22ABDE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3767"/>
  </p:normalViewPr>
  <p:slideViewPr>
    <p:cSldViewPr snapToGrid="0">
      <p:cViewPr varScale="1">
        <p:scale>
          <a:sx n="120" d="100"/>
          <a:sy n="120" d="100"/>
        </p:scale>
        <p:origin x="760" y="192"/>
      </p:cViewPr>
      <p:guideLst>
        <p:guide orient="horz" pos="2159"/>
        <p:guide orient="horz" pos="4021"/>
        <p:guide orient="horz" pos="3890"/>
        <p:guide pos="4383"/>
        <p:guide pos="2897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4" Type="http://schemas.openxmlformats.org/officeDocument/2006/relationships/image" Target="../media/image12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6" Type="http://schemas.openxmlformats.org/officeDocument/2006/relationships/image" Target="../media/image145.emf"/><Relationship Id="rId5" Type="http://schemas.openxmlformats.org/officeDocument/2006/relationships/image" Target="../media/image119.emf"/><Relationship Id="rId4" Type="http://schemas.openxmlformats.org/officeDocument/2006/relationships/image" Target="../media/image14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7.wmf"/><Relationship Id="rId1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9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7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6.wmf"/><Relationship Id="rId26" Type="http://schemas.openxmlformats.org/officeDocument/2006/relationships/oleObject" Target="../embeddings/oleObject59.bin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0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6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9.wmf"/><Relationship Id="rId26" Type="http://schemas.openxmlformats.org/officeDocument/2006/relationships/image" Target="../media/image73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2.wmf"/><Relationship Id="rId32" Type="http://schemas.openxmlformats.org/officeDocument/2006/relationships/image" Target="../media/image76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4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9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1.emf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2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image" Target="../media/image131.png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4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2.png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8.png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3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6.wmf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631" y="2339976"/>
            <a:ext cx="8057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33875" y="4208781"/>
            <a:ext cx="4803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主讲老师：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刘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晓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曼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学       校：南京农业大学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" y="-9524"/>
            <a:ext cx="9136380" cy="3890645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1021" y="2478405"/>
            <a:ext cx="2401253" cy="2674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746" y="2478406"/>
            <a:ext cx="478536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0" y="2994822"/>
            <a:ext cx="1436914" cy="1492898"/>
          </a:xfrm>
          <a:prstGeom prst="rect">
            <a:avLst/>
          </a:prstGeom>
        </p:spPr>
      </p:pic>
      <p:sp>
        <p:nvSpPr>
          <p:cNvPr id="12" name="同心圆 11"/>
          <p:cNvSpPr/>
          <p:nvPr/>
        </p:nvSpPr>
        <p:spPr>
          <a:xfrm>
            <a:off x="718457" y="2720923"/>
            <a:ext cx="2071396" cy="2051374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45249"/>
              </p:ext>
            </p:extLst>
          </p:nvPr>
        </p:nvGraphicFramePr>
        <p:xfrm>
          <a:off x="2384735" y="1184822"/>
          <a:ext cx="4865544" cy="583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0" name="Equation" r:id="rId3" imgW="1866600" imgH="253800" progId="Equation.DSMT4">
                  <p:embed/>
                </p:oleObj>
              </mc:Choice>
              <mc:Fallback>
                <p:oleObj name="Equation" r:id="rId3" imgW="1866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735" y="1184822"/>
                        <a:ext cx="4865544" cy="583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404143" y="1899424"/>
            <a:ext cx="4778872" cy="514350"/>
            <a:chOff x="1404143" y="1899424"/>
            <a:chExt cx="4778872" cy="514350"/>
          </a:xfrm>
        </p:grpSpPr>
        <p:sp>
          <p:nvSpPr>
            <p:cNvPr id="11" name="TextBox 10"/>
            <p:cNvSpPr txBox="1"/>
            <p:nvPr/>
          </p:nvSpPr>
          <p:spPr>
            <a:xfrm>
              <a:off x="1404143" y="1928246"/>
              <a:ext cx="47788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求    ，使               是正交向量组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45243"/>
                </p:ext>
              </p:extLst>
            </p:nvPr>
          </p:nvGraphicFramePr>
          <p:xfrm>
            <a:off x="1806574" y="1899424"/>
            <a:ext cx="262731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1" name="Equation" r:id="rId5" imgW="1168200" imgH="228600" progId="Equation.DSMT4">
                    <p:embed/>
                  </p:oleObj>
                </mc:Choice>
                <mc:Fallback>
                  <p:oleObj name="Equation" r:id="rId5" imgW="1168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574" y="1899424"/>
                          <a:ext cx="2627312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180994"/>
              </p:ext>
            </p:extLst>
          </p:nvPr>
        </p:nvGraphicFramePr>
        <p:xfrm>
          <a:off x="1959299" y="2586759"/>
          <a:ext cx="2222172" cy="522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2" name="Equation" r:id="rId7" imgW="1079280" imgH="253800" progId="Equation.DSMT4">
                  <p:embed/>
                </p:oleObj>
              </mc:Choice>
              <mc:Fallback>
                <p:oleObj name="Equation" r:id="rId7" imgW="1079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299" y="2586759"/>
                        <a:ext cx="2222172" cy="522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41769"/>
              </p:ext>
            </p:extLst>
          </p:nvPr>
        </p:nvGraphicFramePr>
        <p:xfrm>
          <a:off x="1634981" y="3407929"/>
          <a:ext cx="3139038" cy="49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3" name="Equation" r:id="rId9" imgW="1600200" imgH="253800" progId="Equation.DSMT4">
                  <p:embed/>
                </p:oleObj>
              </mc:Choice>
              <mc:Fallback>
                <p:oleObj name="Equation" r:id="rId9" imgW="1600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981" y="3407929"/>
                        <a:ext cx="3139038" cy="498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064679"/>
              </p:ext>
            </p:extLst>
          </p:nvPr>
        </p:nvGraphicFramePr>
        <p:xfrm>
          <a:off x="1634981" y="4056145"/>
          <a:ext cx="3332555" cy="501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4" name="Equation" r:id="rId11" imgW="1688760" imgH="253800" progId="Equation.DSMT4">
                  <p:embed/>
                </p:oleObj>
              </mc:Choice>
              <mc:Fallback>
                <p:oleObj name="Equation" r:id="rId11" imgW="1688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981" y="4056145"/>
                        <a:ext cx="3332555" cy="501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10909" y="2573193"/>
            <a:ext cx="576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19930" y="1253480"/>
            <a:ext cx="2363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>
                <a:latin typeface="+mn-ea"/>
                <a:ea typeface="+mn-ea"/>
              </a:rPr>
              <a:t>已知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39332" y="2600325"/>
            <a:ext cx="576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设</a:t>
            </a:r>
          </a:p>
        </p:txBody>
      </p:sp>
      <p:sp>
        <p:nvSpPr>
          <p:cNvPr id="1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6474C84-C6F3-174D-AC00-964C2C5A2F91}"/>
              </a:ext>
            </a:extLst>
          </p:cNvPr>
          <p:cNvGrpSpPr/>
          <p:nvPr/>
        </p:nvGrpSpPr>
        <p:grpSpPr>
          <a:xfrm>
            <a:off x="1533264" y="4807355"/>
            <a:ext cx="2809003" cy="531219"/>
            <a:chOff x="1533264" y="4807355"/>
            <a:chExt cx="2809003" cy="531219"/>
          </a:xfrm>
        </p:grpSpPr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5185758"/>
                </p:ext>
              </p:extLst>
            </p:nvPr>
          </p:nvGraphicFramePr>
          <p:xfrm>
            <a:off x="2297073" y="4807355"/>
            <a:ext cx="2045194" cy="531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5" name="Equation" r:id="rId13" imgW="977760" imgH="253800" progId="Equation.DSMT4">
                    <p:embed/>
                  </p:oleObj>
                </mc:Choice>
                <mc:Fallback>
                  <p:oleObj name="Equation" r:id="rId13" imgW="9777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073" y="4807355"/>
                          <a:ext cx="2045194" cy="531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14047A2-453B-754F-81CD-05B3C37411D1}"/>
                </a:ext>
              </a:extLst>
            </p:cNvPr>
            <p:cNvSpPr txBox="1"/>
            <p:nvPr/>
          </p:nvSpPr>
          <p:spPr>
            <a:xfrm>
              <a:off x="1533264" y="484213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+mn-ea"/>
                  <a:ea typeface="+mn-ea"/>
                </a:rPr>
                <a:t>解得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C3327233-5DCF-B040-AB6E-5CEC5E12709C}"/>
              </a:ext>
            </a:extLst>
          </p:cNvPr>
          <p:cNvSpPr txBox="1"/>
          <p:nvPr/>
        </p:nvSpPr>
        <p:spPr>
          <a:xfrm>
            <a:off x="5386525" y="4829652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不唯一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3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2" grpId="0" autoUpdateAnimBg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文本框 5"/>
          <p:cNvSpPr txBox="1"/>
          <p:nvPr/>
        </p:nvSpPr>
        <p:spPr>
          <a:xfrm>
            <a:off x="1503915" y="1203382"/>
            <a:ext cx="71628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由单位向量组成的正交向量组称为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标准正交向量组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5"/>
          <p:cNvSpPr txBox="1"/>
          <p:nvPr/>
        </p:nvSpPr>
        <p:spPr>
          <a:xfrm>
            <a:off x="548691" y="1241484"/>
            <a:ext cx="15581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15144"/>
              </p:ext>
            </p:extLst>
          </p:nvPr>
        </p:nvGraphicFramePr>
        <p:xfrm>
          <a:off x="1395737" y="1914585"/>
          <a:ext cx="4184182" cy="264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2" name="Equation" r:id="rId3" imgW="2082600" imgH="1320480" progId="Equation.DSMT4">
                  <p:embed/>
                </p:oleObj>
              </mc:Choice>
              <mc:Fallback>
                <p:oleObj name="Equation" r:id="rId3" imgW="208260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737" y="1914585"/>
                        <a:ext cx="4184182" cy="2649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5"/>
          <p:cNvSpPr txBox="1"/>
          <p:nvPr/>
        </p:nvSpPr>
        <p:spPr>
          <a:xfrm>
            <a:off x="535991" y="1914584"/>
            <a:ext cx="993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例如</a:t>
            </a:r>
          </a:p>
        </p:txBody>
      </p:sp>
      <p:sp>
        <p:nvSpPr>
          <p:cNvPr id="44" name="文本框 5"/>
          <p:cNvSpPr txBox="1"/>
          <p:nvPr/>
        </p:nvSpPr>
        <p:spPr>
          <a:xfrm>
            <a:off x="5607559" y="3003378"/>
            <a:ext cx="28404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是标准正交向量组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62874" y="5241010"/>
            <a:ext cx="2792752" cy="461665"/>
            <a:chOff x="7008520" y="5120485"/>
            <a:chExt cx="2792752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7008520" y="5120485"/>
              <a:ext cx="2792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是    的标准正交基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9583756"/>
                </p:ext>
              </p:extLst>
            </p:nvPr>
          </p:nvGraphicFramePr>
          <p:xfrm>
            <a:off x="7342188" y="5124450"/>
            <a:ext cx="558800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3" name="Equation" r:id="rId5" imgW="317160" imgH="228600" progId="Equation.DSMT4">
                    <p:embed/>
                  </p:oleObj>
                </mc:Choice>
                <mc:Fallback>
                  <p:oleObj name="Equation" r:id="rId5" imgW="31716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2188" y="5124450"/>
                          <a:ext cx="558800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CB839F9-1A5B-D649-9D2C-39BB66F12C02}"/>
              </a:ext>
            </a:extLst>
          </p:cNvPr>
          <p:cNvGrpSpPr/>
          <p:nvPr/>
        </p:nvGrpSpPr>
        <p:grpSpPr>
          <a:xfrm>
            <a:off x="1161631" y="4553835"/>
            <a:ext cx="4870676" cy="1836016"/>
            <a:chOff x="1161631" y="4553835"/>
            <a:chExt cx="4870676" cy="1836016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5338003"/>
                </p:ext>
              </p:extLst>
            </p:nvPr>
          </p:nvGraphicFramePr>
          <p:xfrm>
            <a:off x="1161631" y="4553835"/>
            <a:ext cx="4844220" cy="1836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4" name="Equation" r:id="rId7" imgW="1942920" imgH="914400" progId="Equation.DSMT4">
                    <p:embed/>
                  </p:oleObj>
                </mc:Choice>
                <mc:Fallback>
                  <p:oleObj name="Equation" r:id="rId7" imgW="1942920" imgH="914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631" y="4553835"/>
                          <a:ext cx="4844220" cy="1836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FA7864B-F4B6-0341-BF70-7F418583ADD4}"/>
                </a:ext>
              </a:extLst>
            </p:cNvPr>
            <p:cNvSpPr txBox="1"/>
            <p:nvPr/>
          </p:nvSpPr>
          <p:spPr>
            <a:xfrm>
              <a:off x="1988280" y="5503298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2F9399-2C15-EE47-B15B-85FAEDF2F186}"/>
                </a:ext>
              </a:extLst>
            </p:cNvPr>
            <p:cNvSpPr txBox="1"/>
            <p:nvPr/>
          </p:nvSpPr>
          <p:spPr>
            <a:xfrm>
              <a:off x="3470912" y="5503298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25FD9B3-C67B-194A-A9A8-640F18A0802E}"/>
                </a:ext>
              </a:extLst>
            </p:cNvPr>
            <p:cNvSpPr txBox="1"/>
            <p:nvPr/>
          </p:nvSpPr>
          <p:spPr>
            <a:xfrm>
              <a:off x="5478309" y="5503298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DB4CE4F-C550-6846-9720-24BE5629BEB3}"/>
                </a:ext>
              </a:extLst>
            </p:cNvPr>
            <p:cNvSpPr txBox="1"/>
            <p:nvPr/>
          </p:nvSpPr>
          <p:spPr>
            <a:xfrm>
              <a:off x="4055477" y="5123490"/>
              <a:ext cx="492443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文本框 5"/>
          <p:cNvSpPr txBox="1"/>
          <p:nvPr/>
        </p:nvSpPr>
        <p:spPr>
          <a:xfrm>
            <a:off x="76583" y="1352802"/>
            <a:ext cx="1501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定理</a:t>
            </a:r>
          </a:p>
        </p:txBody>
      </p:sp>
      <p:sp>
        <p:nvSpPr>
          <p:cNvPr id="34" name="文本框 6"/>
          <p:cNvSpPr txBox="1"/>
          <p:nvPr/>
        </p:nvSpPr>
        <p:spPr>
          <a:xfrm>
            <a:off x="6757255" y="1338283"/>
            <a:ext cx="16150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则向量组</a:t>
            </a:r>
          </a:p>
        </p:txBody>
      </p:sp>
      <p:sp>
        <p:nvSpPr>
          <p:cNvPr id="35" name="文本框 5"/>
          <p:cNvSpPr txBox="1"/>
          <p:nvPr/>
        </p:nvSpPr>
        <p:spPr>
          <a:xfrm>
            <a:off x="64510" y="2594299"/>
            <a:ext cx="100949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证：    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-466549" y="3321770"/>
            <a:ext cx="2849829" cy="582613"/>
            <a:chOff x="2728400" y="4098897"/>
            <a:chExt cx="2849829" cy="582613"/>
          </a:xfrm>
        </p:grpSpPr>
        <p:sp>
          <p:nvSpPr>
            <p:cNvPr id="43" name="文本框 6"/>
            <p:cNvSpPr txBox="1"/>
            <p:nvPr/>
          </p:nvSpPr>
          <p:spPr>
            <a:xfrm>
              <a:off x="2728400" y="4146673"/>
              <a:ext cx="18055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       与</a:t>
              </a:r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5536945"/>
                </p:ext>
              </p:extLst>
            </p:nvPr>
          </p:nvGraphicFramePr>
          <p:xfrm>
            <a:off x="3728474" y="4098897"/>
            <a:ext cx="454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1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474" y="4098897"/>
                          <a:ext cx="45402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文本框 6"/>
            <p:cNvSpPr txBox="1"/>
            <p:nvPr/>
          </p:nvSpPr>
          <p:spPr>
            <a:xfrm>
              <a:off x="4161129" y="4133126"/>
              <a:ext cx="14171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作内积，</a:t>
              </a:r>
            </a:p>
          </p:txBody>
        </p:sp>
      </p:grpSp>
      <p:sp>
        <p:nvSpPr>
          <p:cNvPr id="47" name="文本框 5"/>
          <p:cNvSpPr txBox="1"/>
          <p:nvPr/>
        </p:nvSpPr>
        <p:spPr>
          <a:xfrm>
            <a:off x="327699" y="4010671"/>
            <a:ext cx="7273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即</a:t>
            </a: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83305"/>
              </p:ext>
            </p:extLst>
          </p:nvPr>
        </p:nvGraphicFramePr>
        <p:xfrm>
          <a:off x="5539342" y="4605626"/>
          <a:ext cx="22066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2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342" y="4605626"/>
                        <a:ext cx="22066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5"/>
          <p:cNvSpPr txBox="1"/>
          <p:nvPr/>
        </p:nvSpPr>
        <p:spPr>
          <a:xfrm>
            <a:off x="5044559" y="4656371"/>
            <a:ext cx="50411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故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5157268" y="5348014"/>
            <a:ext cx="2382690" cy="582613"/>
            <a:chOff x="2452520" y="4292323"/>
            <a:chExt cx="2382690" cy="582613"/>
          </a:xfrm>
        </p:grpSpPr>
        <p:sp>
          <p:nvSpPr>
            <p:cNvPr id="56" name="文本框 5"/>
            <p:cNvSpPr txBox="1"/>
            <p:nvPr/>
          </p:nvSpPr>
          <p:spPr>
            <a:xfrm>
              <a:off x="2452520" y="4340097"/>
              <a:ext cx="145908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从而必有</a:t>
              </a:r>
            </a:p>
          </p:txBody>
        </p:sp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2225308"/>
                </p:ext>
              </p:extLst>
            </p:nvPr>
          </p:nvGraphicFramePr>
          <p:xfrm>
            <a:off x="3765235" y="4292323"/>
            <a:ext cx="106997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3" name="Equation" r:id="rId7" imgW="419040" imgH="228600" progId="Equation.DSMT4">
                    <p:embed/>
                  </p:oleObj>
                </mc:Choice>
                <mc:Fallback>
                  <p:oleObj name="Equation" r:id="rId7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235" y="4292323"/>
                          <a:ext cx="106997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组合 57"/>
          <p:cNvGrpSpPr/>
          <p:nvPr/>
        </p:nvGrpSpPr>
        <p:grpSpPr>
          <a:xfrm>
            <a:off x="691380" y="5348292"/>
            <a:ext cx="1846012" cy="582613"/>
            <a:chOff x="2330032" y="2933700"/>
            <a:chExt cx="1846012" cy="582613"/>
          </a:xfrm>
        </p:grpSpPr>
        <p:sp>
          <p:nvSpPr>
            <p:cNvPr id="59" name="文本框 5"/>
            <p:cNvSpPr txBox="1"/>
            <p:nvPr/>
          </p:nvSpPr>
          <p:spPr>
            <a:xfrm>
              <a:off x="2330032" y="2981198"/>
              <a:ext cx="8957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因为</a:t>
              </a:r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494951"/>
                </p:ext>
              </p:extLst>
            </p:nvPr>
          </p:nvGraphicFramePr>
          <p:xfrm>
            <a:off x="3040982" y="2933700"/>
            <a:ext cx="1135062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4" name="Equation" r:id="rId9" imgW="444240" imgH="228600" progId="Equation.DSMT4">
                    <p:embed/>
                  </p:oleObj>
                </mc:Choice>
                <mc:Fallback>
                  <p:oleObj name="Equation" r:id="rId9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982" y="2933700"/>
                          <a:ext cx="1135062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组合 60"/>
          <p:cNvGrpSpPr/>
          <p:nvPr/>
        </p:nvGrpSpPr>
        <p:grpSpPr>
          <a:xfrm>
            <a:off x="2545580" y="5329242"/>
            <a:ext cx="2611187" cy="582613"/>
            <a:chOff x="4184232" y="2914650"/>
            <a:chExt cx="2611187" cy="582613"/>
          </a:xfrm>
        </p:grpSpPr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763051"/>
                </p:ext>
              </p:extLst>
            </p:nvPr>
          </p:nvGraphicFramePr>
          <p:xfrm>
            <a:off x="4880894" y="2914650"/>
            <a:ext cx="19145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5" name="Equation" r:id="rId11" imgW="749160" imgH="228600" progId="Equation.DSMT4">
                    <p:embed/>
                  </p:oleObj>
                </mc:Choice>
                <mc:Fallback>
                  <p:oleObj name="Equation" r:id="rId11" imgW="749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0894" y="2914650"/>
                          <a:ext cx="191452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文本框 5"/>
            <p:cNvSpPr txBox="1"/>
            <p:nvPr/>
          </p:nvSpPr>
          <p:spPr>
            <a:xfrm>
              <a:off x="4184232" y="2981198"/>
              <a:ext cx="9084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所以</a:t>
              </a:r>
            </a:p>
          </p:txBody>
        </p:sp>
      </p:grpSp>
      <p:sp>
        <p:nvSpPr>
          <p:cNvPr id="64" name="文本框 5"/>
          <p:cNvSpPr txBox="1"/>
          <p:nvPr/>
        </p:nvSpPr>
        <p:spPr>
          <a:xfrm>
            <a:off x="71311" y="6070030"/>
            <a:ext cx="263341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类似地，可以证明                             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E1C91F9-14AA-6A48-BD64-1B34D96A50E9}"/>
              </a:ext>
            </a:extLst>
          </p:cNvPr>
          <p:cNvGrpSpPr/>
          <p:nvPr/>
        </p:nvGrpSpPr>
        <p:grpSpPr>
          <a:xfrm>
            <a:off x="1202439" y="1286145"/>
            <a:ext cx="5559497" cy="582613"/>
            <a:chOff x="1161631" y="828040"/>
            <a:chExt cx="5559497" cy="582613"/>
          </a:xfrm>
        </p:grpSpPr>
        <p:grpSp>
          <p:nvGrpSpPr>
            <p:cNvPr id="30" name="组合 29"/>
            <p:cNvGrpSpPr/>
            <p:nvPr/>
          </p:nvGrpSpPr>
          <p:grpSpPr>
            <a:xfrm>
              <a:off x="1161631" y="828040"/>
              <a:ext cx="5559497" cy="582613"/>
              <a:chOff x="2690300" y="1901825"/>
              <a:chExt cx="5559497" cy="582613"/>
            </a:xfrm>
          </p:grpSpPr>
          <p:sp>
            <p:nvSpPr>
              <p:cNvPr id="31" name="文本框 6"/>
              <p:cNvSpPr txBox="1"/>
              <p:nvPr/>
            </p:nvSpPr>
            <p:spPr>
              <a:xfrm>
                <a:off x="2690300" y="1962273"/>
                <a:ext cx="1462599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若向量组</a:t>
                </a:r>
              </a:p>
            </p:txBody>
          </p:sp>
          <p:graphicFrame>
            <p:nvGraphicFramePr>
              <p:cNvPr id="32" name="对象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3888039"/>
                  </p:ext>
                </p:extLst>
              </p:nvPr>
            </p:nvGraphicFramePr>
            <p:xfrm>
              <a:off x="4010025" y="1901825"/>
              <a:ext cx="2011363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66" name="Equation" r:id="rId13" imgW="787320" imgH="228600" progId="Equation.DSMT4">
                      <p:embed/>
                    </p:oleObj>
                  </mc:Choice>
                  <mc:Fallback>
                    <p:oleObj name="Equation" r:id="rId13" imgW="7873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0025" y="1901825"/>
                            <a:ext cx="2011363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文本框 6"/>
              <p:cNvSpPr txBox="1"/>
              <p:nvPr/>
            </p:nvSpPr>
            <p:spPr>
              <a:xfrm>
                <a:off x="5923597" y="1962273"/>
                <a:ext cx="232620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是</a:t>
                </a:r>
                <a:r>
                  <a:rPr lang="zh-CN" altLang="en-US" sz="2400" b="1" dirty="0">
                    <a:solidFill>
                      <a:schemeClr val="accent1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正交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向量组，</a:t>
                </a:r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9A52411D-CEA5-3C41-8CFA-19FA36FED305}"/>
                </a:ext>
              </a:extLst>
            </p:cNvPr>
            <p:cNvSpPr txBox="1"/>
            <p:nvPr/>
          </p:nvSpPr>
          <p:spPr>
            <a:xfrm>
              <a:off x="3509298" y="82928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460B95-0744-284F-8ED3-82C159EC223C}"/>
              </a:ext>
            </a:extLst>
          </p:cNvPr>
          <p:cNvGrpSpPr/>
          <p:nvPr/>
        </p:nvGrpSpPr>
        <p:grpSpPr>
          <a:xfrm>
            <a:off x="1238333" y="1850227"/>
            <a:ext cx="3565842" cy="592488"/>
            <a:chOff x="266649" y="1370642"/>
            <a:chExt cx="3565842" cy="592488"/>
          </a:xfrm>
        </p:grpSpPr>
        <p:grpSp>
          <p:nvGrpSpPr>
            <p:cNvPr id="27" name="组合 26"/>
            <p:cNvGrpSpPr/>
            <p:nvPr/>
          </p:nvGrpSpPr>
          <p:grpSpPr>
            <a:xfrm>
              <a:off x="266649" y="1380517"/>
              <a:ext cx="3565842" cy="582613"/>
              <a:chOff x="2663825" y="2225675"/>
              <a:chExt cx="3565842" cy="582613"/>
            </a:xfrm>
          </p:grpSpPr>
          <p:sp>
            <p:nvSpPr>
              <p:cNvPr id="28" name="文本框 6"/>
              <p:cNvSpPr txBox="1"/>
              <p:nvPr/>
            </p:nvSpPr>
            <p:spPr>
              <a:xfrm>
                <a:off x="4597400" y="2305173"/>
                <a:ext cx="1632267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1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线性无关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endParaRPr>
              </a:p>
            </p:txBody>
          </p:sp>
          <p:graphicFrame>
            <p:nvGraphicFramePr>
              <p:cNvPr id="29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8585424"/>
                  </p:ext>
                </p:extLst>
              </p:nvPr>
            </p:nvGraphicFramePr>
            <p:xfrm>
              <a:off x="2663825" y="2225675"/>
              <a:ext cx="2003425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67" name="Equation" r:id="rId15" imgW="787320" imgH="228600" progId="Equation.DSMT4">
                      <p:embed/>
                    </p:oleObj>
                  </mc:Choice>
                  <mc:Fallback>
                    <p:oleObj name="Equation" r:id="rId15" imgW="7873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3825" y="2225675"/>
                            <a:ext cx="2003425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0C37F94-B522-F34F-80F2-BD8756FB8BBF}"/>
                </a:ext>
              </a:extLst>
            </p:cNvPr>
            <p:cNvSpPr txBox="1"/>
            <p:nvPr/>
          </p:nvSpPr>
          <p:spPr>
            <a:xfrm>
              <a:off x="1268361" y="13706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A53C0E-2113-E949-9FB2-DEC820466CC6}"/>
              </a:ext>
            </a:extLst>
          </p:cNvPr>
          <p:cNvGrpSpPr/>
          <p:nvPr/>
        </p:nvGrpSpPr>
        <p:grpSpPr>
          <a:xfrm>
            <a:off x="691380" y="2541386"/>
            <a:ext cx="2677014" cy="628753"/>
            <a:chOff x="754502" y="2054436"/>
            <a:chExt cx="2677014" cy="628753"/>
          </a:xfrm>
        </p:grpSpPr>
        <p:grpSp>
          <p:nvGrpSpPr>
            <p:cNvPr id="36" name="组合 35"/>
            <p:cNvGrpSpPr/>
            <p:nvPr/>
          </p:nvGrpSpPr>
          <p:grpSpPr>
            <a:xfrm>
              <a:off x="754502" y="2100576"/>
              <a:ext cx="2677014" cy="582613"/>
              <a:chOff x="2703000" y="3016373"/>
              <a:chExt cx="2677014" cy="582613"/>
            </a:xfrm>
          </p:grpSpPr>
          <p:sp>
            <p:nvSpPr>
              <p:cNvPr id="37" name="文本框 6"/>
              <p:cNvSpPr txBox="1"/>
              <p:nvPr/>
            </p:nvSpPr>
            <p:spPr>
              <a:xfrm>
                <a:off x="2703000" y="3016373"/>
                <a:ext cx="174200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设有</a:t>
                </a:r>
              </a:p>
            </p:txBody>
          </p:sp>
          <p:graphicFrame>
            <p:nvGraphicFramePr>
              <p:cNvPr id="38" name="对象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2597375"/>
                  </p:ext>
                </p:extLst>
              </p:nvPr>
            </p:nvGraphicFramePr>
            <p:xfrm>
              <a:off x="3400401" y="3016373"/>
              <a:ext cx="1979613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68" name="Equation" r:id="rId17" imgW="774360" imgH="228600" progId="Equation.DSMT4">
                      <p:embed/>
                    </p:oleObj>
                  </mc:Choice>
                  <mc:Fallback>
                    <p:oleObj name="Equation" r:id="rId17" imgW="7743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0401" y="3016373"/>
                            <a:ext cx="1979613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AE039A6-9B59-AE42-A75F-02FE43D85F59}"/>
                </a:ext>
              </a:extLst>
            </p:cNvPr>
            <p:cNvSpPr txBox="1"/>
            <p:nvPr/>
          </p:nvSpPr>
          <p:spPr>
            <a:xfrm>
              <a:off x="2330863" y="205443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C15BD07-D0B0-9040-9A26-950ED86C0B42}"/>
              </a:ext>
            </a:extLst>
          </p:cNvPr>
          <p:cNvGrpSpPr/>
          <p:nvPr/>
        </p:nvGrpSpPr>
        <p:grpSpPr>
          <a:xfrm>
            <a:off x="3399581" y="2570318"/>
            <a:ext cx="4941715" cy="599820"/>
            <a:chOff x="3462703" y="2083368"/>
            <a:chExt cx="4941715" cy="599820"/>
          </a:xfrm>
        </p:grpSpPr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3395722"/>
                </p:ext>
              </p:extLst>
            </p:nvPr>
          </p:nvGraphicFramePr>
          <p:xfrm>
            <a:off x="4219768" y="2100576"/>
            <a:ext cx="418465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69" name="Equation" r:id="rId19" imgW="1638000" imgH="228600" progId="Equation.DSMT4">
                    <p:embed/>
                  </p:oleObj>
                </mc:Choice>
                <mc:Fallback>
                  <p:oleObj name="Equation" r:id="rId19" imgW="1638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768" y="2100576"/>
                          <a:ext cx="4184650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6"/>
            <p:cNvSpPr txBox="1"/>
            <p:nvPr/>
          </p:nvSpPr>
          <p:spPr>
            <a:xfrm>
              <a:off x="3462703" y="2143841"/>
              <a:ext cx="99663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使得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3445365-2364-E544-A97B-923CA232F1FA}"/>
                </a:ext>
              </a:extLst>
            </p:cNvPr>
            <p:cNvSpPr txBox="1"/>
            <p:nvPr/>
          </p:nvSpPr>
          <p:spPr>
            <a:xfrm>
              <a:off x="6220276" y="208336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93B055E-59CD-0845-80C4-F3D792C9DCE3}"/>
              </a:ext>
            </a:extLst>
          </p:cNvPr>
          <p:cNvGrpSpPr/>
          <p:nvPr/>
        </p:nvGrpSpPr>
        <p:grpSpPr>
          <a:xfrm>
            <a:off x="2205452" y="3336448"/>
            <a:ext cx="6648506" cy="602775"/>
            <a:chOff x="2268574" y="2849498"/>
            <a:chExt cx="6648506" cy="602775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5121013"/>
                </p:ext>
              </p:extLst>
            </p:nvPr>
          </p:nvGraphicFramePr>
          <p:xfrm>
            <a:off x="2624230" y="2869661"/>
            <a:ext cx="629285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70" name="Equation" r:id="rId21" imgW="2463480" imgH="228600" progId="Equation.DSMT4">
                    <p:embed/>
                  </p:oleObj>
                </mc:Choice>
                <mc:Fallback>
                  <p:oleObj name="Equation" r:id="rId21" imgW="2463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230" y="2869661"/>
                          <a:ext cx="6292850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6"/>
            <p:cNvSpPr txBox="1"/>
            <p:nvPr/>
          </p:nvSpPr>
          <p:spPr>
            <a:xfrm>
              <a:off x="2268574" y="2883208"/>
              <a:ext cx="59763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有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7E44070-1776-6145-A5B6-381422483A0B}"/>
                </a:ext>
              </a:extLst>
            </p:cNvPr>
            <p:cNvSpPr txBox="1"/>
            <p:nvPr/>
          </p:nvSpPr>
          <p:spPr>
            <a:xfrm>
              <a:off x="5276020" y="2849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19C0807-208A-294E-842A-ACEFC39FD73E}"/>
              </a:ext>
            </a:extLst>
          </p:cNvPr>
          <p:cNvGrpSpPr/>
          <p:nvPr/>
        </p:nvGrpSpPr>
        <p:grpSpPr>
          <a:xfrm>
            <a:off x="1205239" y="3982161"/>
            <a:ext cx="6553200" cy="607181"/>
            <a:chOff x="1268361" y="3495211"/>
            <a:chExt cx="6553200" cy="607181"/>
          </a:xfrm>
        </p:grpSpPr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8447593"/>
                </p:ext>
              </p:extLst>
            </p:nvPr>
          </p:nvGraphicFramePr>
          <p:xfrm>
            <a:off x="1268361" y="3519779"/>
            <a:ext cx="655320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71" name="Equation" r:id="rId23" imgW="2565360" imgH="228600" progId="Equation.DSMT4">
                    <p:embed/>
                  </p:oleObj>
                </mc:Choice>
                <mc:Fallback>
                  <p:oleObj name="Equation" r:id="rId23" imgW="2565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8361" y="3519779"/>
                          <a:ext cx="6553200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F71AB0C-11A2-344B-9EC8-E62B06FFD806}"/>
                </a:ext>
              </a:extLst>
            </p:cNvPr>
            <p:cNvSpPr txBox="1"/>
            <p:nvPr/>
          </p:nvSpPr>
          <p:spPr>
            <a:xfrm>
              <a:off x="4867297" y="349521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72EBDA2-94C2-304C-A62C-875592CBC1EA}"/>
              </a:ext>
            </a:extLst>
          </p:cNvPr>
          <p:cNvGrpSpPr/>
          <p:nvPr/>
        </p:nvGrpSpPr>
        <p:grpSpPr>
          <a:xfrm>
            <a:off x="225469" y="4575887"/>
            <a:ext cx="4931799" cy="595153"/>
            <a:chOff x="288591" y="4088937"/>
            <a:chExt cx="4931799" cy="595153"/>
          </a:xfrm>
        </p:grpSpPr>
        <p:grpSp>
          <p:nvGrpSpPr>
            <p:cNvPr id="51" name="组合 50"/>
            <p:cNvGrpSpPr/>
            <p:nvPr/>
          </p:nvGrpSpPr>
          <p:grpSpPr>
            <a:xfrm>
              <a:off x="288591" y="4101477"/>
              <a:ext cx="4931799" cy="582613"/>
              <a:chOff x="2690301" y="1901825"/>
              <a:chExt cx="4931799" cy="582613"/>
            </a:xfrm>
          </p:grpSpPr>
          <p:sp>
            <p:nvSpPr>
              <p:cNvPr id="52" name="文本框 6"/>
              <p:cNvSpPr txBox="1"/>
              <p:nvPr/>
            </p:nvSpPr>
            <p:spPr>
              <a:xfrm>
                <a:off x="2690301" y="1962273"/>
                <a:ext cx="898972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由于</a:t>
                </a:r>
              </a:p>
            </p:txBody>
          </p:sp>
          <p:graphicFrame>
            <p:nvGraphicFramePr>
              <p:cNvPr id="53" name="对象 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2665324"/>
                  </p:ext>
                </p:extLst>
              </p:nvPr>
            </p:nvGraphicFramePr>
            <p:xfrm>
              <a:off x="3400425" y="1901825"/>
              <a:ext cx="2011363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72" name="Equation" r:id="rId25" imgW="787320" imgH="228600" progId="Equation.DSMT4">
                      <p:embed/>
                    </p:oleObj>
                  </mc:Choice>
                  <mc:Fallback>
                    <p:oleObj name="Equation" r:id="rId25" imgW="7873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0425" y="1901825"/>
                            <a:ext cx="2011363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" name="文本框 6"/>
              <p:cNvSpPr txBox="1"/>
              <p:nvPr/>
            </p:nvSpPr>
            <p:spPr>
              <a:xfrm>
                <a:off x="5295900" y="1974973"/>
                <a:ext cx="232620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是正交向量组，</a:t>
                </a: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163C7A9-2597-1A4E-A8D5-9F541C3BD33A}"/>
                </a:ext>
              </a:extLst>
            </p:cNvPr>
            <p:cNvSpPr txBox="1"/>
            <p:nvPr/>
          </p:nvSpPr>
          <p:spPr>
            <a:xfrm>
              <a:off x="2019673" y="408893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239BCC6-1D53-904C-AE8A-0A8F27BC49A4}"/>
              </a:ext>
            </a:extLst>
          </p:cNvPr>
          <p:cNvGrpSpPr/>
          <p:nvPr/>
        </p:nvGrpSpPr>
        <p:grpSpPr>
          <a:xfrm>
            <a:off x="5316772" y="6007853"/>
            <a:ext cx="3993281" cy="586017"/>
            <a:chOff x="2527750" y="6171954"/>
            <a:chExt cx="3993281" cy="586017"/>
          </a:xfrm>
        </p:grpSpPr>
        <p:grpSp>
          <p:nvGrpSpPr>
            <p:cNvPr id="66" name="组合 65"/>
            <p:cNvGrpSpPr/>
            <p:nvPr/>
          </p:nvGrpSpPr>
          <p:grpSpPr>
            <a:xfrm>
              <a:off x="2966521" y="6175358"/>
              <a:ext cx="3554510" cy="582613"/>
              <a:chOff x="2471988" y="5074893"/>
              <a:chExt cx="3554510" cy="582613"/>
            </a:xfrm>
          </p:grpSpPr>
          <p:sp>
            <p:nvSpPr>
              <p:cNvPr id="67" name="文本框 6"/>
              <p:cNvSpPr txBox="1"/>
              <p:nvPr/>
            </p:nvSpPr>
            <p:spPr>
              <a:xfrm>
                <a:off x="4372764" y="5154391"/>
                <a:ext cx="165373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线性无关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endParaRPr>
              </a:p>
            </p:txBody>
          </p:sp>
          <p:graphicFrame>
            <p:nvGraphicFramePr>
              <p:cNvPr id="68" name="对象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6529302"/>
                  </p:ext>
                </p:extLst>
              </p:nvPr>
            </p:nvGraphicFramePr>
            <p:xfrm>
              <a:off x="2471988" y="5074893"/>
              <a:ext cx="2003425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73" name="Equation" r:id="rId26" imgW="787320" imgH="228600" progId="Equation.DSMT4">
                      <p:embed/>
                    </p:oleObj>
                  </mc:Choice>
                  <mc:Fallback>
                    <p:oleObj name="Equation" r:id="rId26" imgW="7873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1988" y="5074893"/>
                            <a:ext cx="2003425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9" name="文本框 5"/>
            <p:cNvSpPr txBox="1"/>
            <p:nvPr/>
          </p:nvSpPr>
          <p:spPr>
            <a:xfrm>
              <a:off x="2527750" y="6242387"/>
              <a:ext cx="152851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故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FED45C8-D068-0D4B-BF3D-D258E0D110F1}"/>
                </a:ext>
              </a:extLst>
            </p:cNvPr>
            <p:cNvSpPr txBox="1"/>
            <p:nvPr/>
          </p:nvSpPr>
          <p:spPr>
            <a:xfrm>
              <a:off x="3961019" y="617195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66FA6C9-D25E-5246-B31F-34A75E5FFD9C}"/>
              </a:ext>
            </a:extLst>
          </p:cNvPr>
          <p:cNvGrpSpPr/>
          <p:nvPr/>
        </p:nvGrpSpPr>
        <p:grpSpPr>
          <a:xfrm>
            <a:off x="2671534" y="5982354"/>
            <a:ext cx="2692400" cy="637015"/>
            <a:chOff x="3846207" y="5486734"/>
            <a:chExt cx="2692400" cy="637015"/>
          </a:xfrm>
        </p:grpSpPr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6213264"/>
                </p:ext>
              </p:extLst>
            </p:nvPr>
          </p:nvGraphicFramePr>
          <p:xfrm>
            <a:off x="3846207" y="5541136"/>
            <a:ext cx="269240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74" name="Equation" r:id="rId27" imgW="1054080" imgH="228600" progId="Equation.DSMT4">
                    <p:embed/>
                  </p:oleObj>
                </mc:Choice>
                <mc:Fallback>
                  <p:oleObj name="Equation" r:id="rId27" imgW="1054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6207" y="5541136"/>
                          <a:ext cx="2692400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786B8DF-0F68-574F-B7B2-5862E91CC95F}"/>
                </a:ext>
              </a:extLst>
            </p:cNvPr>
            <p:cNvSpPr txBox="1"/>
            <p:nvPr/>
          </p:nvSpPr>
          <p:spPr>
            <a:xfrm>
              <a:off x="4870179" y="548673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sp>
        <p:nvSpPr>
          <p:cNvPr id="80" name="文本框 5">
            <a:extLst>
              <a:ext uri="{FF2B5EF4-FFF2-40B4-BE49-F238E27FC236}">
                <a16:creationId xmlns:a16="http://schemas.microsoft.com/office/drawing/2014/main" id="{71171EB7-33EC-3245-8018-7A366521B029}"/>
              </a:ext>
            </a:extLst>
          </p:cNvPr>
          <p:cNvSpPr txBox="1"/>
          <p:nvPr/>
        </p:nvSpPr>
        <p:spPr>
          <a:xfrm>
            <a:off x="426523" y="792747"/>
            <a:ext cx="282284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正交向量组的性质</a:t>
            </a:r>
          </a:p>
        </p:txBody>
      </p:sp>
    </p:spTree>
    <p:extLst>
      <p:ext uri="{BB962C8B-B14F-4D97-AF65-F5344CB8AC3E}">
        <p14:creationId xmlns:p14="http://schemas.microsoft.com/office/powerpoint/2010/main" val="42803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  <p:bldP spid="35" grpId="0"/>
      <p:bldP spid="47" grpId="0"/>
      <p:bldP spid="50" grpId="0"/>
      <p:bldP spid="64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833367" y="1012328"/>
            <a:ext cx="866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注：</a:t>
            </a:r>
          </a:p>
        </p:txBody>
      </p:sp>
      <p:sp>
        <p:nvSpPr>
          <p:cNvPr id="4" name="文本框 5"/>
          <p:cNvSpPr txBox="1"/>
          <p:nvPr/>
        </p:nvSpPr>
        <p:spPr>
          <a:xfrm>
            <a:off x="591734" y="2300190"/>
            <a:ext cx="866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例如</a:t>
            </a:r>
          </a:p>
        </p:txBody>
      </p:sp>
      <p:sp>
        <p:nvSpPr>
          <p:cNvPr id="5" name="文本框 5"/>
          <p:cNvSpPr txBox="1"/>
          <p:nvPr/>
        </p:nvSpPr>
        <p:spPr>
          <a:xfrm>
            <a:off x="1417567" y="2300548"/>
            <a:ext cx="12621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向量组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017734"/>
              </p:ext>
            </p:extLst>
          </p:nvPr>
        </p:nvGraphicFramePr>
        <p:xfrm>
          <a:off x="2473325" y="1936750"/>
          <a:ext cx="291782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Equation" r:id="rId3" imgW="1143000" imgH="457200" progId="Equation.DSMT4">
                  <p:embed/>
                </p:oleObj>
              </mc:Choice>
              <mc:Fallback>
                <p:oleObj name="Equation" r:id="rId3" imgW="1143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1936750"/>
                        <a:ext cx="291782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5"/>
          <p:cNvSpPr txBox="1"/>
          <p:nvPr/>
        </p:nvSpPr>
        <p:spPr>
          <a:xfrm>
            <a:off x="5370183" y="2287847"/>
            <a:ext cx="51122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线性无关，但不正交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1452809" y="1012686"/>
            <a:ext cx="37132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定理的逆命题不成立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1734" y="3779318"/>
            <a:ext cx="7636200" cy="50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342900" indent="1143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685800" indent="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028700" indent="3429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371600" indent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问题：能否构造出一组与之等价的正交向量组？</a:t>
            </a:r>
          </a:p>
        </p:txBody>
      </p:sp>
      <p:sp>
        <p:nvSpPr>
          <p:cNvPr id="10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67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5450517" y="4959750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5450517" y="3067450"/>
            <a:ext cx="1905000" cy="1892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066658"/>
              </p:ext>
            </p:extLst>
          </p:nvPr>
        </p:nvGraphicFramePr>
        <p:xfrm>
          <a:off x="8133783" y="4959750"/>
          <a:ext cx="4540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25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3783" y="4959750"/>
                        <a:ext cx="4540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660887"/>
              </p:ext>
            </p:extLst>
          </p:nvPr>
        </p:nvGraphicFramePr>
        <p:xfrm>
          <a:off x="6655429" y="2776143"/>
          <a:ext cx="485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26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429" y="2776143"/>
                        <a:ext cx="4857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320692"/>
              </p:ext>
            </p:extLst>
          </p:nvPr>
        </p:nvGraphicFramePr>
        <p:xfrm>
          <a:off x="8531855" y="4972450"/>
          <a:ext cx="7445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27" name="Equation" r:id="rId7" imgW="291960" imgH="228600" progId="Equation.DSMT4">
                  <p:embed/>
                </p:oleObj>
              </mc:Choice>
              <mc:Fallback>
                <p:oleObj name="Equation" r:id="rId7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855" y="4972450"/>
                        <a:ext cx="74453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5450517" y="4959750"/>
            <a:ext cx="2895600" cy="0"/>
          </a:xfrm>
          <a:prstGeom prst="straightConnector1">
            <a:avLst/>
          </a:prstGeom>
          <a:ln w="19050"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450517" y="3067450"/>
            <a:ext cx="0" cy="18923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342817" y="3067450"/>
            <a:ext cx="0" cy="18923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342817" y="3054750"/>
            <a:ext cx="0" cy="1892300"/>
          </a:xfrm>
          <a:prstGeom prst="straightConnector1">
            <a:avLst/>
          </a:prstGeom>
          <a:ln w="19050">
            <a:solidFill>
              <a:srgbClr val="0066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70217"/>
              </p:ext>
            </p:extLst>
          </p:nvPr>
        </p:nvGraphicFramePr>
        <p:xfrm>
          <a:off x="7574592" y="2927750"/>
          <a:ext cx="4841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28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592" y="2927750"/>
                        <a:ext cx="4841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5450517" y="4959750"/>
            <a:ext cx="18923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316515"/>
              </p:ext>
            </p:extLst>
          </p:nvPr>
        </p:nvGraphicFramePr>
        <p:xfrm>
          <a:off x="6779255" y="4997850"/>
          <a:ext cx="647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29" name="Equation" r:id="rId11" imgW="253800" imgH="228600" progId="Equation.DSMT4">
                  <p:embed/>
                </p:oleObj>
              </mc:Choice>
              <mc:Fallback>
                <p:oleObj name="Equation" r:id="rId11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9255" y="4997850"/>
                        <a:ext cx="647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739397"/>
              </p:ext>
            </p:extLst>
          </p:nvPr>
        </p:nvGraphicFramePr>
        <p:xfrm>
          <a:off x="759389" y="1146634"/>
          <a:ext cx="1295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0" name="Equation" r:id="rId13" imgW="507960" imgH="228600" progId="Equation.DSMT4">
                  <p:embed/>
                </p:oleObj>
              </mc:Choice>
              <mc:Fallback>
                <p:oleObj name="Equation" r:id="rId13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89" y="1146634"/>
                        <a:ext cx="1295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5"/>
          <p:cNvSpPr txBox="1"/>
          <p:nvPr/>
        </p:nvSpPr>
        <p:spPr>
          <a:xfrm>
            <a:off x="278893" y="1184734"/>
            <a:ext cx="6546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取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6400"/>
              </p:ext>
            </p:extLst>
          </p:nvPr>
        </p:nvGraphicFramePr>
        <p:xfrm>
          <a:off x="4555167" y="1138308"/>
          <a:ext cx="22669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1" name="Equation" r:id="rId15" imgW="888840" imgH="228600" progId="Equation.DSMT4">
                  <p:embed/>
                </p:oleObj>
              </mc:Choice>
              <mc:Fallback>
                <p:oleObj name="Equation" r:id="rId15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167" y="1138308"/>
                        <a:ext cx="22669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64448"/>
              </p:ext>
            </p:extLst>
          </p:nvPr>
        </p:nvGraphicFramePr>
        <p:xfrm>
          <a:off x="885636" y="2105425"/>
          <a:ext cx="37242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2" name="Equation" r:id="rId17" imgW="1460160" imgH="228600" progId="Equation.DSMT4">
                  <p:embed/>
                </p:oleObj>
              </mc:Choice>
              <mc:Fallback>
                <p:oleObj name="Equation" r:id="rId17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636" y="2105425"/>
                        <a:ext cx="37242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17027"/>
              </p:ext>
            </p:extLst>
          </p:nvPr>
        </p:nvGraphicFramePr>
        <p:xfrm>
          <a:off x="4491984" y="2092725"/>
          <a:ext cx="32385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3" name="Equation" r:id="rId19" imgW="1269720" imgH="228600" progId="Equation.DSMT4">
                  <p:embed/>
                </p:oleObj>
              </mc:Choice>
              <mc:Fallback>
                <p:oleObj name="Equation" r:id="rId19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984" y="2092725"/>
                        <a:ext cx="32385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369212"/>
              </p:ext>
            </p:extLst>
          </p:nvPr>
        </p:nvGraphicFramePr>
        <p:xfrm>
          <a:off x="7679774" y="2124475"/>
          <a:ext cx="7127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4" name="Equation" r:id="rId21" imgW="279360" imgH="203040" progId="Equation.DSMT4">
                  <p:embed/>
                </p:oleObj>
              </mc:Choice>
              <mc:Fallback>
                <p:oleObj name="Equation" r:id="rId21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774" y="2124475"/>
                        <a:ext cx="7127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10346"/>
              </p:ext>
            </p:extLst>
          </p:nvPr>
        </p:nvGraphicFramePr>
        <p:xfrm>
          <a:off x="884867" y="2938863"/>
          <a:ext cx="20415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5" name="Equation" r:id="rId23" imgW="799920" imgH="431640" progId="Equation.DSMT4">
                  <p:embed/>
                </p:oleObj>
              </mc:Choice>
              <mc:Fallback>
                <p:oleObj name="Equation" r:id="rId23" imgW="79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67" y="2938863"/>
                        <a:ext cx="204152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85002"/>
              </p:ext>
            </p:extLst>
          </p:nvPr>
        </p:nvGraphicFramePr>
        <p:xfrm>
          <a:off x="840417" y="4408888"/>
          <a:ext cx="33020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6" name="Equation" r:id="rId25" imgW="1295280" imgH="431640" progId="Equation.DSMT4">
                  <p:embed/>
                </p:oleObj>
              </mc:Choice>
              <mc:Fallback>
                <p:oleObj name="Equation" r:id="rId25" imgW="1295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417" y="4408888"/>
                        <a:ext cx="33020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5"/>
          <p:cNvSpPr txBox="1"/>
          <p:nvPr/>
        </p:nvSpPr>
        <p:spPr>
          <a:xfrm>
            <a:off x="2044193" y="1211483"/>
            <a:ext cx="33555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由向量的加法，得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759922" y="1123750"/>
            <a:ext cx="2706195" cy="582613"/>
            <a:chOff x="2116813" y="2018791"/>
            <a:chExt cx="2706195" cy="582613"/>
          </a:xfrm>
        </p:grpSpPr>
        <p:sp>
          <p:nvSpPr>
            <p:cNvPr id="25" name="文本框 5"/>
            <p:cNvSpPr txBox="1"/>
            <p:nvPr/>
          </p:nvSpPr>
          <p:spPr>
            <a:xfrm>
              <a:off x="2116813" y="2079266"/>
              <a:ext cx="270619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由于          正交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945076"/>
                </p:ext>
              </p:extLst>
            </p:nvPr>
          </p:nvGraphicFramePr>
          <p:xfrm>
            <a:off x="2807462" y="2018791"/>
            <a:ext cx="97155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37" name="Equation" r:id="rId27" imgW="380880" imgH="228600" progId="Equation.DSMT4">
                    <p:embed/>
                  </p:oleObj>
                </mc:Choice>
                <mc:Fallback>
                  <p:oleObj name="Equation" r:id="rId27" imgW="380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462" y="2018791"/>
                          <a:ext cx="971550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文本框 5"/>
          <p:cNvSpPr txBox="1"/>
          <p:nvPr/>
        </p:nvSpPr>
        <p:spPr>
          <a:xfrm>
            <a:off x="283200" y="1764981"/>
            <a:ext cx="90578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则</a:t>
            </a:r>
          </a:p>
        </p:txBody>
      </p:sp>
      <p:sp>
        <p:nvSpPr>
          <p:cNvPr id="28" name="文本框 5"/>
          <p:cNvSpPr txBox="1"/>
          <p:nvPr/>
        </p:nvSpPr>
        <p:spPr>
          <a:xfrm>
            <a:off x="257800" y="2746281"/>
            <a:ext cx="90578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故</a:t>
            </a:r>
          </a:p>
        </p:txBody>
      </p:sp>
      <p:sp>
        <p:nvSpPr>
          <p:cNvPr id="29" name="文本框 5"/>
          <p:cNvSpPr txBox="1"/>
          <p:nvPr/>
        </p:nvSpPr>
        <p:spPr>
          <a:xfrm>
            <a:off x="318576" y="4022631"/>
            <a:ext cx="90578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因此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062172"/>
              </p:ext>
            </p:extLst>
          </p:nvPr>
        </p:nvGraphicFramePr>
        <p:xfrm>
          <a:off x="755912" y="1151008"/>
          <a:ext cx="1295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8" name="Equation" r:id="rId29" imgW="507960" imgH="228600" progId="Equation.DSMT4">
                  <p:embed/>
                </p:oleObj>
              </mc:Choice>
              <mc:Fallback>
                <p:oleObj name="Equation" r:id="rId29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12" y="1151008"/>
                        <a:ext cx="1295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05783"/>
              </p:ext>
            </p:extLst>
          </p:nvPr>
        </p:nvGraphicFramePr>
        <p:xfrm>
          <a:off x="842956" y="4409681"/>
          <a:ext cx="33020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9" name="Equation" r:id="rId31" imgW="1295280" imgH="431640" progId="Equation.DSMT4">
                  <p:embed/>
                </p:oleObj>
              </mc:Choice>
              <mc:Fallback>
                <p:oleObj name="Equation" r:id="rId31" imgW="1295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56" y="4409681"/>
                        <a:ext cx="33020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80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77018"/>
              </p:ext>
            </p:extLst>
          </p:nvPr>
        </p:nvGraphicFramePr>
        <p:xfrm>
          <a:off x="942395" y="2445638"/>
          <a:ext cx="1295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9" name="Equation" r:id="rId3" imgW="507960" imgH="228600" progId="Equation.DSMT4">
                  <p:embed/>
                </p:oleObj>
              </mc:Choice>
              <mc:Fallback>
                <p:oleObj name="Equation" r:id="rId3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395" y="2445638"/>
                        <a:ext cx="1295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5"/>
          <p:cNvSpPr txBox="1"/>
          <p:nvPr/>
        </p:nvSpPr>
        <p:spPr>
          <a:xfrm>
            <a:off x="426523" y="1879894"/>
            <a:ext cx="16791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(1)  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正交化</a:t>
            </a:r>
          </a:p>
        </p:txBody>
      </p:sp>
      <p:sp>
        <p:nvSpPr>
          <p:cNvPr id="9" name="文本框 5"/>
          <p:cNvSpPr txBox="1"/>
          <p:nvPr/>
        </p:nvSpPr>
        <p:spPr>
          <a:xfrm>
            <a:off x="461899" y="2483738"/>
            <a:ext cx="6546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取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481770"/>
              </p:ext>
            </p:extLst>
          </p:nvPr>
        </p:nvGraphicFramePr>
        <p:xfrm>
          <a:off x="875786" y="3012317"/>
          <a:ext cx="33369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0" name="Equation" r:id="rId5" imgW="1307880" imgH="431640" progId="Equation.DSMT4">
                  <p:embed/>
                </p:oleObj>
              </mc:Choice>
              <mc:Fallback>
                <p:oleObj name="Equation" r:id="rId5" imgW="1307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786" y="3012317"/>
                        <a:ext cx="333692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361245"/>
              </p:ext>
            </p:extLst>
          </p:nvPr>
        </p:nvGraphicFramePr>
        <p:xfrm>
          <a:off x="1529042" y="5147504"/>
          <a:ext cx="119856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1" name="Equation" r:id="rId7" imgW="469800" imgH="101520" progId="Equation.DSMT4">
                  <p:embed/>
                </p:oleObj>
              </mc:Choice>
              <mc:Fallback>
                <p:oleObj name="Equation" r:id="rId7" imgW="46980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042" y="5147504"/>
                        <a:ext cx="119856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36398"/>
              </p:ext>
            </p:extLst>
          </p:nvPr>
        </p:nvGraphicFramePr>
        <p:xfrm>
          <a:off x="812286" y="4041017"/>
          <a:ext cx="53467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2" name="Equation" r:id="rId9" imgW="2095200" imgH="431640" progId="Equation.DSMT4">
                  <p:embed/>
                </p:oleObj>
              </mc:Choice>
              <mc:Fallback>
                <p:oleObj name="Equation" r:id="rId9" imgW="2095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286" y="4041017"/>
                        <a:ext cx="53467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6"/>
          <p:cNvSpPr txBox="1"/>
          <p:nvPr/>
        </p:nvSpPr>
        <p:spPr>
          <a:xfrm>
            <a:off x="5265323" y="1319372"/>
            <a:ext cx="216382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标准正交化：</a:t>
            </a:r>
          </a:p>
        </p:txBody>
      </p:sp>
      <p:sp>
        <p:nvSpPr>
          <p:cNvPr id="26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文本框 5">
            <a:extLst>
              <a:ext uri="{FF2B5EF4-FFF2-40B4-BE49-F238E27FC236}">
                <a16:creationId xmlns:a16="http://schemas.microsoft.com/office/drawing/2014/main" id="{CE9C2FFA-9A3B-1140-A9FE-6B3100ABDAA9}"/>
              </a:ext>
            </a:extLst>
          </p:cNvPr>
          <p:cNvSpPr txBox="1"/>
          <p:nvPr/>
        </p:nvSpPr>
        <p:spPr>
          <a:xfrm>
            <a:off x="426522" y="792747"/>
            <a:ext cx="536822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向量组的正交规范化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102BB0-4378-7242-BCF4-5538622C147D}"/>
              </a:ext>
            </a:extLst>
          </p:cNvPr>
          <p:cNvGrpSpPr/>
          <p:nvPr/>
        </p:nvGrpSpPr>
        <p:grpSpPr>
          <a:xfrm>
            <a:off x="502444" y="1232014"/>
            <a:ext cx="4846255" cy="602821"/>
            <a:chOff x="502444" y="1232014"/>
            <a:chExt cx="4846255" cy="602821"/>
          </a:xfrm>
        </p:grpSpPr>
        <p:grpSp>
          <p:nvGrpSpPr>
            <p:cNvPr id="5" name="组合 4"/>
            <p:cNvGrpSpPr/>
            <p:nvPr/>
          </p:nvGrpSpPr>
          <p:grpSpPr>
            <a:xfrm>
              <a:off x="502444" y="1252222"/>
              <a:ext cx="4846255" cy="582613"/>
              <a:chOff x="2082800" y="2034147"/>
              <a:chExt cx="4846255" cy="582613"/>
            </a:xfrm>
          </p:grpSpPr>
          <p:sp>
            <p:nvSpPr>
              <p:cNvPr id="6" name="文本框 6"/>
              <p:cNvSpPr txBox="1"/>
              <p:nvPr/>
            </p:nvSpPr>
            <p:spPr>
              <a:xfrm>
                <a:off x="2082800" y="2094622"/>
                <a:ext cx="300990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把线性无关的向量组</a:t>
                </a:r>
              </a:p>
            </p:txBody>
          </p:sp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5977216"/>
                  </p:ext>
                </p:extLst>
              </p:nvPr>
            </p:nvGraphicFramePr>
            <p:xfrm>
              <a:off x="4917693" y="2034147"/>
              <a:ext cx="2011362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473" name="Equation" r:id="rId11" imgW="787320" imgH="228600" progId="Equation.DSMT4">
                      <p:embed/>
                    </p:oleObj>
                  </mc:Choice>
                  <mc:Fallback>
                    <p:oleObj name="Equation" r:id="rId11" imgW="7873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7693" y="2034147"/>
                            <a:ext cx="2011362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5F0B0D3-08D1-0D4A-90A8-B41ED507D04A}"/>
                </a:ext>
              </a:extLst>
            </p:cNvPr>
            <p:cNvSpPr txBox="1"/>
            <p:nvPr/>
          </p:nvSpPr>
          <p:spPr>
            <a:xfrm>
              <a:off x="4309112" y="12320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50D3EBD-6711-644A-AB0C-DA25AEA40687}"/>
              </a:ext>
            </a:extLst>
          </p:cNvPr>
          <p:cNvGrpSpPr/>
          <p:nvPr/>
        </p:nvGrpSpPr>
        <p:grpSpPr>
          <a:xfrm>
            <a:off x="426523" y="5439531"/>
            <a:ext cx="8651875" cy="1100137"/>
            <a:chOff x="426523" y="5439531"/>
            <a:chExt cx="8651875" cy="1100137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9339578"/>
                </p:ext>
              </p:extLst>
            </p:nvPr>
          </p:nvGraphicFramePr>
          <p:xfrm>
            <a:off x="426523" y="5439531"/>
            <a:ext cx="8651875" cy="1100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4" name="Equation" r:id="rId13" imgW="3390840" imgH="431640" progId="Equation.DSMT4">
                    <p:embed/>
                  </p:oleObj>
                </mc:Choice>
                <mc:Fallback>
                  <p:oleObj name="Equation" r:id="rId13" imgW="33908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523" y="5439531"/>
                          <a:ext cx="8651875" cy="1100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2EE4BA1-2788-0D49-8467-228005E10C2E}"/>
                </a:ext>
              </a:extLst>
            </p:cNvPr>
            <p:cNvSpPr txBox="1"/>
            <p:nvPr/>
          </p:nvSpPr>
          <p:spPr>
            <a:xfrm>
              <a:off x="5896602" y="565712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1A8B9CD-8A71-254F-8A32-C30EBF38E76E}"/>
              </a:ext>
            </a:extLst>
          </p:cNvPr>
          <p:cNvSpPr txBox="1"/>
          <p:nvPr/>
        </p:nvSpPr>
        <p:spPr>
          <a:xfrm>
            <a:off x="875786" y="5039421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35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333692" y="2912983"/>
            <a:ext cx="16791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(2)  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单位化</a:t>
            </a:r>
          </a:p>
        </p:txBody>
      </p:sp>
      <p:sp>
        <p:nvSpPr>
          <p:cNvPr id="9" name="文本框 5"/>
          <p:cNvSpPr txBox="1"/>
          <p:nvPr/>
        </p:nvSpPr>
        <p:spPr>
          <a:xfrm>
            <a:off x="878430" y="3471782"/>
            <a:ext cx="993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取</a:t>
            </a:r>
          </a:p>
        </p:txBody>
      </p:sp>
      <p:sp>
        <p:nvSpPr>
          <p:cNvPr id="22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330699" y="1220752"/>
            <a:ext cx="21337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可以证明：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D264B5-9F1A-2B44-9C6F-1FE83CEBC264}"/>
              </a:ext>
            </a:extLst>
          </p:cNvPr>
          <p:cNvGrpSpPr/>
          <p:nvPr/>
        </p:nvGrpSpPr>
        <p:grpSpPr>
          <a:xfrm>
            <a:off x="1807995" y="1182472"/>
            <a:ext cx="3298642" cy="582612"/>
            <a:chOff x="1824643" y="1977239"/>
            <a:chExt cx="3298642" cy="582612"/>
          </a:xfrm>
        </p:grpSpPr>
        <p:grpSp>
          <p:nvGrpSpPr>
            <p:cNvPr id="14" name="组合 13"/>
            <p:cNvGrpSpPr/>
            <p:nvPr/>
          </p:nvGrpSpPr>
          <p:grpSpPr>
            <a:xfrm>
              <a:off x="1824643" y="1977239"/>
              <a:ext cx="3298642" cy="582612"/>
              <a:chOff x="6023024" y="2554848"/>
              <a:chExt cx="3298642" cy="582612"/>
            </a:xfrm>
          </p:grpSpPr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3784719"/>
                  </p:ext>
                </p:extLst>
              </p:nvPr>
            </p:nvGraphicFramePr>
            <p:xfrm>
              <a:off x="6858000" y="2554848"/>
              <a:ext cx="2011363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51" name="Equation" r:id="rId3" imgW="787320" imgH="228600" progId="Equation.DSMT4">
                      <p:embed/>
                    </p:oleObj>
                  </mc:Choice>
                  <mc:Fallback>
                    <p:oleObj name="Equation" r:id="rId3" imgW="7873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58000" y="2554848"/>
                            <a:ext cx="2011363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文本框 6"/>
              <p:cNvSpPr txBox="1"/>
              <p:nvPr/>
            </p:nvSpPr>
            <p:spPr>
              <a:xfrm>
                <a:off x="6023024" y="2615321"/>
                <a:ext cx="932452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（</a:t>
                </a:r>
                <a:r>
                  <a:rPr lang="en-US" altLang="zh-CN" sz="2400" b="1" dirty="0" err="1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i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7" name="文本框 6"/>
              <p:cNvSpPr txBox="1"/>
              <p:nvPr/>
            </p:nvSpPr>
            <p:spPr>
              <a:xfrm>
                <a:off x="8747442" y="2616225"/>
                <a:ext cx="57422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与</a:t>
                </a: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69F9DFC-CEAF-5B4D-A060-F7A950E382E0}"/>
                </a:ext>
              </a:extLst>
            </p:cNvPr>
            <p:cNvSpPr txBox="1"/>
            <p:nvPr/>
          </p:nvSpPr>
          <p:spPr>
            <a:xfrm>
              <a:off x="3665300" y="197723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0F9D8AF-E773-3B42-9276-EC1C6E34E066}"/>
              </a:ext>
            </a:extLst>
          </p:cNvPr>
          <p:cNvGrpSpPr/>
          <p:nvPr/>
        </p:nvGrpSpPr>
        <p:grpSpPr>
          <a:xfrm>
            <a:off x="4977940" y="1162039"/>
            <a:ext cx="2865883" cy="582612"/>
            <a:chOff x="4994588" y="1956806"/>
            <a:chExt cx="2865883" cy="582612"/>
          </a:xfrm>
        </p:grpSpPr>
        <p:grpSp>
          <p:nvGrpSpPr>
            <p:cNvPr id="4" name="组合 3"/>
            <p:cNvGrpSpPr/>
            <p:nvPr/>
          </p:nvGrpSpPr>
          <p:grpSpPr>
            <a:xfrm>
              <a:off x="4994588" y="1956806"/>
              <a:ext cx="2865883" cy="582612"/>
              <a:chOff x="1719407" y="3481948"/>
              <a:chExt cx="2865883" cy="582612"/>
            </a:xfrm>
          </p:grpSpPr>
          <p:sp>
            <p:nvSpPr>
              <p:cNvPr id="5" name="文本框 6"/>
              <p:cNvSpPr txBox="1"/>
              <p:nvPr/>
            </p:nvSpPr>
            <p:spPr>
              <a:xfrm>
                <a:off x="3696290" y="3566378"/>
                <a:ext cx="88900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等价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endParaRPr>
              </a:p>
            </p:txBody>
          </p:sp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2173161"/>
                  </p:ext>
                </p:extLst>
              </p:nvPr>
            </p:nvGraphicFramePr>
            <p:xfrm>
              <a:off x="1719407" y="3481948"/>
              <a:ext cx="2011363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52" name="Equation" r:id="rId5" imgW="787320" imgH="228600" progId="Equation.DSMT4">
                      <p:embed/>
                    </p:oleObj>
                  </mc:Choice>
                  <mc:Fallback>
                    <p:oleObj name="Equation" r:id="rId5" imgW="7873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9407" y="3481948"/>
                            <a:ext cx="2011363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4921771-B290-1B45-9521-3389E57EC3FC}"/>
                </a:ext>
              </a:extLst>
            </p:cNvPr>
            <p:cNvSpPr txBox="1"/>
            <p:nvPr/>
          </p:nvSpPr>
          <p:spPr>
            <a:xfrm>
              <a:off x="5987878" y="195680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B221F45-B1A6-7A40-9992-7BEAC786B21D}"/>
              </a:ext>
            </a:extLst>
          </p:cNvPr>
          <p:cNvGrpSpPr/>
          <p:nvPr/>
        </p:nvGrpSpPr>
        <p:grpSpPr>
          <a:xfrm>
            <a:off x="1891030" y="3486715"/>
            <a:ext cx="5181600" cy="1131887"/>
            <a:chOff x="1891030" y="3486715"/>
            <a:chExt cx="5181600" cy="1131887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5118396"/>
                </p:ext>
              </p:extLst>
            </p:nvPr>
          </p:nvGraphicFramePr>
          <p:xfrm>
            <a:off x="1891030" y="3486715"/>
            <a:ext cx="5181600" cy="1131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53" name="Equation" r:id="rId7" imgW="2031840" imgH="444240" progId="Equation.DSMT4">
                    <p:embed/>
                  </p:oleObj>
                </mc:Choice>
                <mc:Fallback>
                  <p:oleObj name="Equation" r:id="rId7" imgW="20318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030" y="3486715"/>
                          <a:ext cx="5181600" cy="1131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F00F975-218E-3441-93C4-44AB9FE40994}"/>
                </a:ext>
              </a:extLst>
            </p:cNvPr>
            <p:cNvSpPr txBox="1"/>
            <p:nvPr/>
          </p:nvSpPr>
          <p:spPr>
            <a:xfrm>
              <a:off x="4919595" y="368114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5D1A367-FFC4-5244-A2D2-048DB209F688}"/>
              </a:ext>
            </a:extLst>
          </p:cNvPr>
          <p:cNvGrpSpPr/>
          <p:nvPr/>
        </p:nvGrpSpPr>
        <p:grpSpPr>
          <a:xfrm>
            <a:off x="473392" y="4605214"/>
            <a:ext cx="5222290" cy="600472"/>
            <a:chOff x="473392" y="4605214"/>
            <a:chExt cx="5222290" cy="600472"/>
          </a:xfrm>
        </p:grpSpPr>
        <p:grpSp>
          <p:nvGrpSpPr>
            <p:cNvPr id="18" name="组合 17"/>
            <p:cNvGrpSpPr/>
            <p:nvPr/>
          </p:nvGrpSpPr>
          <p:grpSpPr>
            <a:xfrm>
              <a:off x="473392" y="4623074"/>
              <a:ext cx="5222290" cy="582612"/>
              <a:chOff x="1727200" y="5377275"/>
              <a:chExt cx="5222290" cy="582612"/>
            </a:xfrm>
          </p:grpSpPr>
          <p:sp>
            <p:nvSpPr>
              <p:cNvPr id="19" name="文本框 6"/>
              <p:cNvSpPr txBox="1"/>
              <p:nvPr/>
            </p:nvSpPr>
            <p:spPr>
              <a:xfrm>
                <a:off x="1727200" y="5434722"/>
                <a:ext cx="839562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那么</a:t>
                </a:r>
              </a:p>
            </p:txBody>
          </p:sp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5056950"/>
                  </p:ext>
                </p:extLst>
              </p:nvPr>
            </p:nvGraphicFramePr>
            <p:xfrm>
              <a:off x="2414362" y="5377275"/>
              <a:ext cx="1751013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54" name="Equation" r:id="rId9" imgW="685800" imgH="228600" progId="Equation.DSMT4">
                      <p:embed/>
                    </p:oleObj>
                  </mc:Choice>
                  <mc:Fallback>
                    <p:oleObj name="Equation" r:id="rId9" imgW="6858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4362" y="5377275"/>
                            <a:ext cx="1751013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文本框 6"/>
              <p:cNvSpPr txBox="1"/>
              <p:nvPr/>
            </p:nvSpPr>
            <p:spPr>
              <a:xfrm>
                <a:off x="4058744" y="5459244"/>
                <a:ext cx="2890746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为标准正交向量组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B01BC04-74C5-8544-A3E6-F2E4BF042D5A}"/>
                </a:ext>
              </a:extLst>
            </p:cNvPr>
            <p:cNvSpPr txBox="1"/>
            <p:nvPr/>
          </p:nvSpPr>
          <p:spPr>
            <a:xfrm>
              <a:off x="1968912" y="46052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0BD17C5-8A3E-D243-A1C3-A2A5CE584010}"/>
              </a:ext>
            </a:extLst>
          </p:cNvPr>
          <p:cNvGrpSpPr/>
          <p:nvPr/>
        </p:nvGrpSpPr>
        <p:grpSpPr>
          <a:xfrm>
            <a:off x="1760066" y="2033533"/>
            <a:ext cx="4597395" cy="630609"/>
            <a:chOff x="1760066" y="2033533"/>
            <a:chExt cx="4597395" cy="63060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321BAC2-97EA-9245-AE79-C8A8195BB91D}"/>
                </a:ext>
              </a:extLst>
            </p:cNvPr>
            <p:cNvGrpSpPr/>
            <p:nvPr/>
          </p:nvGrpSpPr>
          <p:grpSpPr>
            <a:xfrm>
              <a:off x="2606198" y="2033533"/>
              <a:ext cx="3751263" cy="630609"/>
              <a:chOff x="2659619" y="2912983"/>
              <a:chExt cx="3751263" cy="630609"/>
            </a:xfrm>
          </p:grpSpPr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1760652"/>
                  </p:ext>
                </p:extLst>
              </p:nvPr>
            </p:nvGraphicFramePr>
            <p:xfrm>
              <a:off x="2659619" y="2960980"/>
              <a:ext cx="2011363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55" name="Equation" r:id="rId11" imgW="787320" imgH="228600" progId="Equation.DSMT4">
                      <p:embed/>
                    </p:oleObj>
                  </mc:Choice>
                  <mc:Fallback>
                    <p:oleObj name="Equation" r:id="rId11" imgW="7873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9619" y="2960980"/>
                            <a:ext cx="2011363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文本框 6"/>
              <p:cNvSpPr txBox="1"/>
              <p:nvPr/>
            </p:nvSpPr>
            <p:spPr>
              <a:xfrm>
                <a:off x="4670982" y="3018645"/>
                <a:ext cx="173990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两两正交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388B43B-4059-774D-A564-F95E2A23FA61}"/>
                  </a:ext>
                </a:extLst>
              </p:cNvPr>
              <p:cNvSpPr txBox="1"/>
              <p:nvPr/>
            </p:nvSpPr>
            <p:spPr>
              <a:xfrm>
                <a:off x="3665299" y="2912983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/>
                  <a:t>…</a:t>
                </a:r>
                <a:endParaRPr kumimoji="1" lang="zh-CN" altLang="en-US" sz="2400" dirty="0"/>
              </a:p>
            </p:txBody>
          </p:sp>
        </p:grpSp>
        <p:sp>
          <p:nvSpPr>
            <p:cNvPr id="46" name="文本框 6">
              <a:extLst>
                <a:ext uri="{FF2B5EF4-FFF2-40B4-BE49-F238E27FC236}">
                  <a16:creationId xmlns:a16="http://schemas.microsoft.com/office/drawing/2014/main" id="{E5157F5B-A062-BA44-8D25-ABA8614951D5}"/>
                </a:ext>
              </a:extLst>
            </p:cNvPr>
            <p:cNvSpPr txBox="1"/>
            <p:nvPr/>
          </p:nvSpPr>
          <p:spPr>
            <a:xfrm>
              <a:off x="1760066" y="2149608"/>
              <a:ext cx="93245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ii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14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691238" y="1123719"/>
            <a:ext cx="866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1456192" y="1123719"/>
            <a:ext cx="12621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设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866934"/>
              </p:ext>
            </p:extLst>
          </p:nvPr>
        </p:nvGraphicFramePr>
        <p:xfrm>
          <a:off x="1939085" y="1136361"/>
          <a:ext cx="4637087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6" name="Equation" r:id="rId3" imgW="1815840" imgH="711000" progId="Equation.DSMT4">
                  <p:embed/>
                </p:oleObj>
              </mc:Choice>
              <mc:Fallback>
                <p:oleObj name="Equation" r:id="rId3" imgW="1815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085" y="1136361"/>
                        <a:ext cx="4637087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75438" y="3066819"/>
            <a:ext cx="78685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试用施密特正交化方法把这组向量标准正交化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691238" y="3600466"/>
            <a:ext cx="866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解：</a:t>
            </a:r>
          </a:p>
        </p:txBody>
      </p:sp>
      <p:sp>
        <p:nvSpPr>
          <p:cNvPr id="8" name="文本框 5"/>
          <p:cNvSpPr txBox="1"/>
          <p:nvPr/>
        </p:nvSpPr>
        <p:spPr>
          <a:xfrm>
            <a:off x="1351638" y="3600219"/>
            <a:ext cx="12621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取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686132"/>
              </p:ext>
            </p:extLst>
          </p:nvPr>
        </p:nvGraphicFramePr>
        <p:xfrm>
          <a:off x="1906505" y="3818351"/>
          <a:ext cx="217011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" name="Equation" r:id="rId5" imgW="850680" imgH="711000" progId="Equation.DSMT4">
                  <p:embed/>
                </p:oleObj>
              </mc:Choice>
              <mc:Fallback>
                <p:oleObj name="Equation" r:id="rId5" imgW="8506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05" y="3818351"/>
                        <a:ext cx="2170113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37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27499"/>
              </p:ext>
            </p:extLst>
          </p:nvPr>
        </p:nvGraphicFramePr>
        <p:xfrm>
          <a:off x="31750" y="1212418"/>
          <a:ext cx="30448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3" name="Equation" r:id="rId3" imgW="1193800" imgH="431800" progId="Equation.DSMT4">
                  <p:embed/>
                </p:oleObj>
              </mc:Choice>
              <mc:Fallback>
                <p:oleObj name="Equation" r:id="rId3" imgW="1193800" imgH="4318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1212418"/>
                        <a:ext cx="304482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782724"/>
              </p:ext>
            </p:extLst>
          </p:nvPr>
        </p:nvGraphicFramePr>
        <p:xfrm>
          <a:off x="3030537" y="856818"/>
          <a:ext cx="233045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4" name="Equation" r:id="rId5" imgW="914400" imgH="711200" progId="Equation.DSMT4">
                  <p:embed/>
                </p:oleObj>
              </mc:Choice>
              <mc:Fallback>
                <p:oleObj name="Equation" r:id="rId5" imgW="914400" imgH="71120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7" y="856818"/>
                        <a:ext cx="233045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467750"/>
              </p:ext>
            </p:extLst>
          </p:nvPr>
        </p:nvGraphicFramePr>
        <p:xfrm>
          <a:off x="5360987" y="837768"/>
          <a:ext cx="132715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5" name="Equation" r:id="rId7" imgW="520474" imgH="710891" progId="Equation.DSMT4">
                  <p:embed/>
                </p:oleObj>
              </mc:Choice>
              <mc:Fallback>
                <p:oleObj name="Equation" r:id="rId7" imgW="520474" imgH="710891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7" y="837768"/>
                        <a:ext cx="132715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72892"/>
              </p:ext>
            </p:extLst>
          </p:nvPr>
        </p:nvGraphicFramePr>
        <p:xfrm>
          <a:off x="0" y="2863418"/>
          <a:ext cx="4957762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6" name="Equation" r:id="rId9" imgW="1943100" imgH="431800" progId="Equation.DSMT4">
                  <p:embed/>
                </p:oleObj>
              </mc:Choice>
              <mc:Fallback>
                <p:oleObj name="Equation" r:id="rId9" imgW="1943100" imgH="43180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63418"/>
                        <a:ext cx="4957762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33043"/>
              </p:ext>
            </p:extLst>
          </p:nvPr>
        </p:nvGraphicFramePr>
        <p:xfrm>
          <a:off x="463550" y="4108018"/>
          <a:ext cx="37242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7" name="Equation" r:id="rId11" imgW="1459866" imgH="710891" progId="Equation.DSMT4">
                  <p:embed/>
                </p:oleObj>
              </mc:Choice>
              <mc:Fallback>
                <p:oleObj name="Equation" r:id="rId11" imgW="1459866" imgH="710891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108018"/>
                        <a:ext cx="372427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612667"/>
              </p:ext>
            </p:extLst>
          </p:nvPr>
        </p:nvGraphicFramePr>
        <p:xfrm>
          <a:off x="4162425" y="4120718"/>
          <a:ext cx="1585912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8" name="Equation" r:id="rId13" imgW="622030" imgH="710891" progId="Equation.DSMT4">
                  <p:embed/>
                </p:oleObj>
              </mc:Choice>
              <mc:Fallback>
                <p:oleObj name="Equation" r:id="rId13" imgW="622030" imgH="710891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4120718"/>
                        <a:ext cx="1585912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374496"/>
              </p:ext>
            </p:extLst>
          </p:nvPr>
        </p:nvGraphicFramePr>
        <p:xfrm>
          <a:off x="6783387" y="804430"/>
          <a:ext cx="2043113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9" name="Equation" r:id="rId15" imgW="799920" imgH="2133360" progId="Equation.DSMT4">
                  <p:embed/>
                </p:oleObj>
              </mc:Choice>
              <mc:Fallback>
                <p:oleObj name="Equation" r:id="rId15" imgW="799920" imgH="2133360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7" y="804430"/>
                        <a:ext cx="2043113" cy="5438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03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155256" y="1780753"/>
            <a:ext cx="12621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取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66381"/>
              </p:ext>
            </p:extLst>
          </p:nvPr>
        </p:nvGraphicFramePr>
        <p:xfrm>
          <a:off x="566959" y="1729953"/>
          <a:ext cx="297973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8" name="Equation" r:id="rId3" imgW="1168200" imgH="711000" progId="Equation.DSMT4">
                  <p:embed/>
                </p:oleObj>
              </mc:Choice>
              <mc:Fallback>
                <p:oleObj name="Equation" r:id="rId3" imgW="1168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59" y="1729953"/>
                        <a:ext cx="297973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3155"/>
              </p:ext>
            </p:extLst>
          </p:nvPr>
        </p:nvGraphicFramePr>
        <p:xfrm>
          <a:off x="3836410" y="1780695"/>
          <a:ext cx="33686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" name="Equation" r:id="rId5" imgW="1320480" imgH="711000" progId="Equation.DSMT4">
                  <p:embed/>
                </p:oleObj>
              </mc:Choice>
              <mc:Fallback>
                <p:oleObj name="Equation" r:id="rId5" imgW="13204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410" y="1780695"/>
                        <a:ext cx="336867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802625"/>
              </p:ext>
            </p:extLst>
          </p:nvPr>
        </p:nvGraphicFramePr>
        <p:xfrm>
          <a:off x="520123" y="3533295"/>
          <a:ext cx="33051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0" name="Equation" r:id="rId7" imgW="1295280" imgH="711000" progId="Equation.DSMT4">
                  <p:embed/>
                </p:oleObj>
              </mc:Choice>
              <mc:Fallback>
                <p:oleObj name="Equation" r:id="rId7" imgW="1295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23" y="3533295"/>
                        <a:ext cx="330517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10573" y="5314470"/>
            <a:ext cx="2699036" cy="582613"/>
            <a:chOff x="2297113" y="4826000"/>
            <a:chExt cx="2699036" cy="582613"/>
          </a:xfrm>
        </p:grpSpPr>
        <p:sp>
          <p:nvSpPr>
            <p:cNvPr id="8" name="文本框 5"/>
            <p:cNvSpPr txBox="1"/>
            <p:nvPr/>
          </p:nvSpPr>
          <p:spPr>
            <a:xfrm>
              <a:off x="3433612" y="4924483"/>
              <a:ext cx="15625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即为所求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6961213"/>
                </p:ext>
              </p:extLst>
            </p:nvPr>
          </p:nvGraphicFramePr>
          <p:xfrm>
            <a:off x="2297113" y="4826000"/>
            <a:ext cx="1233487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1" name="Equation" r:id="rId9" imgW="482400" imgH="228600" progId="Equation.DSMT4">
                    <p:embed/>
                  </p:oleObj>
                </mc:Choice>
                <mc:Fallback>
                  <p:oleObj name="Equation" r:id="rId9" imgW="482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113" y="4826000"/>
                          <a:ext cx="1233487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43025" y="988548"/>
            <a:ext cx="3631001" cy="582613"/>
            <a:chOff x="2446266" y="4206635"/>
            <a:chExt cx="3631001" cy="582613"/>
          </a:xfrm>
        </p:grpSpPr>
        <p:sp>
          <p:nvSpPr>
            <p:cNvPr id="11" name="文本框 5"/>
            <p:cNvSpPr txBox="1"/>
            <p:nvPr/>
          </p:nvSpPr>
          <p:spPr>
            <a:xfrm>
              <a:off x="2446266" y="4292418"/>
              <a:ext cx="11351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然后将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7551755"/>
                </p:ext>
              </p:extLst>
            </p:nvPr>
          </p:nvGraphicFramePr>
          <p:xfrm>
            <a:off x="3432175" y="4206635"/>
            <a:ext cx="14271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2" name="Equation" r:id="rId11" imgW="558720" imgH="228600" progId="Equation.DSMT4">
                    <p:embed/>
                  </p:oleObj>
                </mc:Choice>
                <mc:Fallback>
                  <p:oleObj name="Equation" r:id="rId11" imgW="558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175" y="4206635"/>
                          <a:ext cx="142716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5"/>
            <p:cNvSpPr txBox="1"/>
            <p:nvPr/>
          </p:nvSpPr>
          <p:spPr>
            <a:xfrm>
              <a:off x="4751633" y="4305118"/>
              <a:ext cx="13256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单位化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17360" y="3726970"/>
            <a:ext cx="5257800" cy="1942215"/>
            <a:chOff x="5803900" y="3771900"/>
            <a:chExt cx="5257800" cy="1942215"/>
          </a:xfrm>
        </p:grpSpPr>
        <p:sp>
          <p:nvSpPr>
            <p:cNvPr id="15" name="矩形 14"/>
            <p:cNvSpPr/>
            <p:nvPr/>
          </p:nvSpPr>
          <p:spPr>
            <a:xfrm>
              <a:off x="5803900" y="3771900"/>
              <a:ext cx="5257800" cy="1942215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0040320"/>
                </p:ext>
              </p:extLst>
            </p:nvPr>
          </p:nvGraphicFramePr>
          <p:xfrm>
            <a:off x="5875338" y="3867150"/>
            <a:ext cx="5026025" cy="181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3" name="Equation" r:id="rId13" imgW="1968480" imgH="711000" progId="Equation.DSMT4">
                    <p:embed/>
                  </p:oleObj>
                </mc:Choice>
                <mc:Fallback>
                  <p:oleObj name="Equation" r:id="rId13" imgW="196848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5338" y="3867150"/>
                          <a:ext cx="5026025" cy="181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703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86" name="文本框 4"/>
          <p:cNvSpPr txBox="1"/>
          <p:nvPr/>
        </p:nvSpPr>
        <p:spPr>
          <a:xfrm>
            <a:off x="868184" y="1164366"/>
            <a:ext cx="747063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 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特征值、特征向量及二次型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122872" y="1270"/>
            <a:ext cx="9021128" cy="581660"/>
          </a:xfrm>
          <a:prstGeom prst="triangle">
            <a:avLst>
              <a:gd name="adj" fmla="val 100000"/>
            </a:avLst>
          </a:prstGeom>
          <a:solidFill>
            <a:schemeClr val="bg2">
              <a:lumMod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/>
        </p:nvSpPr>
        <p:spPr>
          <a:xfrm>
            <a:off x="-1428" y="-10159"/>
            <a:ext cx="5147786" cy="831215"/>
          </a:xfrm>
          <a:prstGeom prst="diagStripe">
            <a:avLst>
              <a:gd name="adj" fmla="val 29106"/>
            </a:avLst>
          </a:prstGeom>
          <a:solidFill>
            <a:srgbClr val="094A7F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2233013" y="2085467"/>
            <a:ext cx="5826689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正交矩阵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特征值和特征向量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实对称矩阵的对角化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  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二次型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50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485B3D8F-7C50-974A-A2E2-27AD932E3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81" y="1225624"/>
            <a:ext cx="1430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/>
                </a:solidFill>
                <a:ea typeface="黑体" panose="02010609060101010101" pitchFamily="49" charset="-122"/>
              </a:rPr>
              <a:t>4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F3BD2668-0013-9844-B506-FC54B322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93858"/>
              </p:ext>
            </p:extLst>
          </p:nvPr>
        </p:nvGraphicFramePr>
        <p:xfrm>
          <a:off x="913994" y="752697"/>
          <a:ext cx="7734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公式" r:id="rId3" imgW="178181000" imgH="47104300" progId="Equation.3">
                  <p:embed/>
                </p:oleObj>
              </mc:Choice>
              <mc:Fallback>
                <p:oleObj name="公式" r:id="rId3" imgW="178181000" imgH="47104300" progId="Equation.3">
                  <p:embed/>
                  <p:pic>
                    <p:nvPicPr>
                      <p:cNvPr id="16386" name="Object 5">
                        <a:extLst>
                          <a:ext uri="{FF2B5EF4-FFF2-40B4-BE49-F238E27FC236}">
                            <a16:creationId xmlns:a16="http://schemas.microsoft.com/office/drawing/2014/main" id="{2E108C6A-12EA-0F44-9197-3C56F4024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994" y="752697"/>
                        <a:ext cx="77343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>
            <a:extLst>
              <a:ext uri="{FF2B5EF4-FFF2-40B4-BE49-F238E27FC236}">
                <a16:creationId xmlns:a16="http://schemas.microsoft.com/office/drawing/2014/main" id="{97224539-501D-0845-A963-B64961A2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81" y="295773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DA8901D3-4265-4B4C-8C56-44D3EE09B2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105472"/>
              </p:ext>
            </p:extLst>
          </p:nvPr>
        </p:nvGraphicFramePr>
        <p:xfrm>
          <a:off x="1474381" y="2956147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Equation" r:id="rId5" imgW="98005900" imgH="22529800" progId="Equation.3">
                  <p:embed/>
                </p:oleObj>
              </mc:Choice>
              <mc:Fallback>
                <p:oleObj name="Equation" r:id="rId5" imgW="98005900" imgH="22529800" progId="Equation.3">
                  <p:embed/>
                  <p:pic>
                    <p:nvPicPr>
                      <p:cNvPr id="82952" name="Object 8">
                        <a:extLst>
                          <a:ext uri="{FF2B5EF4-FFF2-40B4-BE49-F238E27FC236}">
                            <a16:creationId xmlns:a16="http://schemas.microsoft.com/office/drawing/2014/main" id="{D93854FB-4E24-1648-BA9A-9DFEC5AF8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381" y="2956147"/>
                        <a:ext cx="425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3F3DE46E-D311-EA41-8664-F466E737C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208441"/>
              </p:ext>
            </p:extLst>
          </p:nvPr>
        </p:nvGraphicFramePr>
        <p:xfrm>
          <a:off x="737781" y="4149947"/>
          <a:ext cx="4546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Equation" r:id="rId7" imgW="104736900" imgH="47688500" progId="Equation.3">
                  <p:embed/>
                </p:oleObj>
              </mc:Choice>
              <mc:Fallback>
                <p:oleObj name="Equation" r:id="rId7" imgW="104736900" imgH="47688500" progId="Equation.3">
                  <p:embed/>
                  <p:pic>
                    <p:nvPicPr>
                      <p:cNvPr id="82953" name="Object 9">
                        <a:extLst>
                          <a:ext uri="{FF2B5EF4-FFF2-40B4-BE49-F238E27FC236}">
                            <a16:creationId xmlns:a16="http://schemas.microsoft.com/office/drawing/2014/main" id="{A3B9FCC3-41D7-6042-ABF9-6792538B9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81" y="4149947"/>
                        <a:ext cx="4546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7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4D0967C8-6B10-384F-B98D-3D01F0211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11" y="1116529"/>
            <a:ext cx="6473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把基础解系正交化，即为所求．亦即取</a:t>
            </a:r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ACF747A0-8225-C848-AF00-B64402E37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794267"/>
              </p:ext>
            </p:extLst>
          </p:nvPr>
        </p:nvGraphicFramePr>
        <p:xfrm>
          <a:off x="1815361" y="2181741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0" name="Equation" r:id="rId3" imgW="26327100" imgH="10236200" progId="Equation.3">
                  <p:embed/>
                </p:oleObj>
              </mc:Choice>
              <mc:Fallback>
                <p:oleObj name="Equation" r:id="rId3" imgW="26327100" imgH="10236200" progId="Equation.3">
                  <p:embed/>
                  <p:pic>
                    <p:nvPicPr>
                      <p:cNvPr id="105472" name="Object 0">
                        <a:extLst>
                          <a:ext uri="{FF2B5EF4-FFF2-40B4-BE49-F238E27FC236}">
                            <a16:creationId xmlns:a16="http://schemas.microsoft.com/office/drawing/2014/main" id="{4D1A5143-FDBC-B24A-BC73-0452F35034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361" y="2181741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6C45F97C-C88A-934A-AEAF-5C4F07BC0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35163"/>
              </p:ext>
            </p:extLst>
          </p:nvPr>
        </p:nvGraphicFramePr>
        <p:xfrm>
          <a:off x="3180611" y="1889641"/>
          <a:ext cx="2832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1" name="Equation" r:id="rId5" imgW="65239900" imgH="22237700" progId="Equation.3">
                  <p:embed/>
                </p:oleObj>
              </mc:Choice>
              <mc:Fallback>
                <p:oleObj name="Equation" r:id="rId5" imgW="65239900" imgH="22237700" progId="Equation.3">
                  <p:embed/>
                  <p:pic>
                    <p:nvPicPr>
                      <p:cNvPr id="105473" name="Object 1">
                        <a:extLst>
                          <a:ext uri="{FF2B5EF4-FFF2-40B4-BE49-F238E27FC236}">
                            <a16:creationId xmlns:a16="http://schemas.microsoft.com/office/drawing/2014/main" id="{87A5275D-D6B9-D341-AB2E-334B8B398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611" y="1889641"/>
                        <a:ext cx="2832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F32E29C-B95A-2846-B8FF-4B397DE9F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646121"/>
              </p:ext>
            </p:extLst>
          </p:nvPr>
        </p:nvGraphicFramePr>
        <p:xfrm>
          <a:off x="754911" y="3159641"/>
          <a:ext cx="505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2" name="Equation" r:id="rId7" imgW="116446300" imgH="10528300" progId="Equation.3">
                  <p:embed/>
                </p:oleObj>
              </mc:Choice>
              <mc:Fallback>
                <p:oleObj name="Equation" r:id="rId7" imgW="116446300" imgH="10528300" progId="Equation.3">
                  <p:embed/>
                  <p:pic>
                    <p:nvPicPr>
                      <p:cNvPr id="105474" name="Object 2">
                        <a:extLst>
                          <a:ext uri="{FF2B5EF4-FFF2-40B4-BE49-F238E27FC236}">
                            <a16:creationId xmlns:a16="http://schemas.microsoft.com/office/drawing/2014/main" id="{D02E8629-AF3C-9548-90D0-D1DAA39CA3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911" y="3159641"/>
                        <a:ext cx="505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0A58E5D-458A-A941-8DF4-3282F1F8D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330921"/>
              </p:ext>
            </p:extLst>
          </p:nvPr>
        </p:nvGraphicFramePr>
        <p:xfrm>
          <a:off x="1288311" y="4150241"/>
          <a:ext cx="1612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3" name="Equation" r:id="rId9" imgW="37160200" imgH="34810700" progId="Equation.3">
                  <p:embed/>
                </p:oleObj>
              </mc:Choice>
              <mc:Fallback>
                <p:oleObj name="Equation" r:id="rId9" imgW="37160200" imgH="34810700" progId="Equation.3">
                  <p:embed/>
                  <p:pic>
                    <p:nvPicPr>
                      <p:cNvPr id="105475" name="Object 3">
                        <a:extLst>
                          <a:ext uri="{FF2B5EF4-FFF2-40B4-BE49-F238E27FC236}">
                            <a16:creationId xmlns:a16="http://schemas.microsoft.com/office/drawing/2014/main" id="{2A91E669-93EC-804A-9BE2-FD91CF85D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311" y="4150241"/>
                        <a:ext cx="1612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A5379B6-3BFE-4247-A14C-592E750E7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068883"/>
              </p:ext>
            </p:extLst>
          </p:nvPr>
        </p:nvGraphicFramePr>
        <p:xfrm>
          <a:off x="3117111" y="4150241"/>
          <a:ext cx="4394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4" name="Equation" r:id="rId11" imgW="101231700" imgH="34810700" progId="Equation.3">
                  <p:embed/>
                </p:oleObj>
              </mc:Choice>
              <mc:Fallback>
                <p:oleObj name="Equation" r:id="rId11" imgW="101231700" imgH="34810700" progId="Equation.3">
                  <p:embed/>
                  <p:pic>
                    <p:nvPicPr>
                      <p:cNvPr id="105476" name="Object 4">
                        <a:extLst>
                          <a:ext uri="{FF2B5EF4-FFF2-40B4-BE49-F238E27FC236}">
                            <a16:creationId xmlns:a16="http://schemas.microsoft.com/office/drawing/2014/main" id="{6F1498F2-83F5-5F49-BD9D-79A699E90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111" y="4150241"/>
                        <a:ext cx="4394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0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444129" y="1776187"/>
            <a:ext cx="145805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</a:p>
        </p:txBody>
      </p:sp>
      <p:sp>
        <p:nvSpPr>
          <p:cNvPr id="4" name="文本框 6"/>
          <p:cNvSpPr txBox="1"/>
          <p:nvPr/>
        </p:nvSpPr>
        <p:spPr>
          <a:xfrm>
            <a:off x="449768" y="2265490"/>
            <a:ext cx="287585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则称</a:t>
            </a:r>
            <a:r>
              <a:rPr lang="zh-CN" altLang="en-US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A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为正交矩阵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19342" y="1709156"/>
            <a:ext cx="6451600" cy="528696"/>
            <a:chOff x="3581400" y="1652588"/>
            <a:chExt cx="6451600" cy="528696"/>
          </a:xfrm>
        </p:grpSpPr>
        <p:sp>
          <p:nvSpPr>
            <p:cNvPr id="10" name="文本框 6"/>
            <p:cNvSpPr txBox="1"/>
            <p:nvPr/>
          </p:nvSpPr>
          <p:spPr>
            <a:xfrm>
              <a:off x="3581400" y="1700922"/>
              <a:ext cx="27813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若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阶方阵</a:t>
              </a:r>
              <a:r>
                <a:rPr lang="zh-CN" altLang="en-US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A</a:t>
              </a:r>
              <a:r>
                <a:rPr lang="zh-CN" altLang="en-US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满足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7843722"/>
                </p:ext>
              </p:extLst>
            </p:nvPr>
          </p:nvGraphicFramePr>
          <p:xfrm>
            <a:off x="6129338" y="1652588"/>
            <a:ext cx="139382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29" name="Equation" r:id="rId3" imgW="545760" imgH="190440" progId="Equation.DSMT4">
                    <p:embed/>
                  </p:oleObj>
                </mc:Choice>
                <mc:Fallback>
                  <p:oleObj name="Equation" r:id="rId3" imgW="54576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9338" y="1652588"/>
                          <a:ext cx="139382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247910"/>
                </p:ext>
              </p:extLst>
            </p:nvPr>
          </p:nvGraphicFramePr>
          <p:xfrm>
            <a:off x="8015288" y="1663700"/>
            <a:ext cx="1458912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30" name="Equation" r:id="rId5" imgW="571320" imgH="190440" progId="Equation.DSMT4">
                    <p:embed/>
                  </p:oleObj>
                </mc:Choice>
                <mc:Fallback>
                  <p:oleObj name="Equation" r:id="rId5" imgW="5713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5288" y="1663700"/>
                          <a:ext cx="1458912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6"/>
            <p:cNvSpPr txBox="1"/>
            <p:nvPr/>
          </p:nvSpPr>
          <p:spPr>
            <a:xfrm>
              <a:off x="7321534" y="1719619"/>
              <a:ext cx="9017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（即</a:t>
              </a:r>
            </a:p>
          </p:txBody>
        </p:sp>
        <p:sp>
          <p:nvSpPr>
            <p:cNvPr id="14" name="文本框 6"/>
            <p:cNvSpPr txBox="1"/>
            <p:nvPr/>
          </p:nvSpPr>
          <p:spPr>
            <a:xfrm>
              <a:off x="9321800" y="1719619"/>
              <a:ext cx="7112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），</a:t>
              </a:r>
            </a:p>
          </p:txBody>
        </p:sp>
      </p:grpSp>
      <p:sp>
        <p:nvSpPr>
          <p:cNvPr id="15" name="文本框 6"/>
          <p:cNvSpPr txBox="1"/>
          <p:nvPr/>
        </p:nvSpPr>
        <p:spPr>
          <a:xfrm>
            <a:off x="7688768" y="2933247"/>
            <a:ext cx="56434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则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57706" y="3336343"/>
            <a:ext cx="2849562" cy="521112"/>
            <a:chOff x="2128838" y="3394075"/>
            <a:chExt cx="2849562" cy="521112"/>
          </a:xfrm>
        </p:grpSpPr>
        <p:sp>
          <p:nvSpPr>
            <p:cNvPr id="17" name="文本框 6"/>
            <p:cNvSpPr txBox="1"/>
            <p:nvPr/>
          </p:nvSpPr>
          <p:spPr>
            <a:xfrm>
              <a:off x="3397961" y="3453522"/>
              <a:ext cx="15804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可表示为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3978759"/>
                </p:ext>
              </p:extLst>
            </p:nvPr>
          </p:nvGraphicFramePr>
          <p:xfrm>
            <a:off x="2128838" y="3394075"/>
            <a:ext cx="139382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31" name="Equation" r:id="rId7" imgW="545760" imgH="190440" progId="Equation.DSMT4">
                    <p:embed/>
                  </p:oleObj>
                </mc:Choice>
                <mc:Fallback>
                  <p:oleObj name="Equation" r:id="rId7" imgW="54576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838" y="3394075"/>
                          <a:ext cx="139382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9" name="直接连接符 18"/>
          <p:cNvCxnSpPr/>
          <p:nvPr/>
        </p:nvCxnSpPr>
        <p:spPr>
          <a:xfrm>
            <a:off x="1849593" y="2727155"/>
            <a:ext cx="1152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470470" y="938896"/>
            <a:ext cx="581377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三、正交矩阵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45448AF-36A6-284F-9F92-EBC0511262EF}"/>
              </a:ext>
            </a:extLst>
          </p:cNvPr>
          <p:cNvGrpSpPr/>
          <p:nvPr/>
        </p:nvGrpSpPr>
        <p:grpSpPr>
          <a:xfrm>
            <a:off x="462468" y="2863268"/>
            <a:ext cx="7151688" cy="582613"/>
            <a:chOff x="462468" y="2863268"/>
            <a:chExt cx="7151688" cy="582613"/>
          </a:xfrm>
        </p:grpSpPr>
        <p:grpSp>
          <p:nvGrpSpPr>
            <p:cNvPr id="5" name="组合 4"/>
            <p:cNvGrpSpPr/>
            <p:nvPr/>
          </p:nvGrpSpPr>
          <p:grpSpPr>
            <a:xfrm>
              <a:off x="462468" y="2863268"/>
              <a:ext cx="7151688" cy="582613"/>
              <a:chOff x="2120900" y="3314700"/>
              <a:chExt cx="7151688" cy="582613"/>
            </a:xfrm>
          </p:grpSpPr>
          <p:sp>
            <p:nvSpPr>
              <p:cNvPr id="6" name="文本框 6"/>
              <p:cNvSpPr txBox="1"/>
              <p:nvPr/>
            </p:nvSpPr>
            <p:spPr>
              <a:xfrm>
                <a:off x="2120900" y="3339222"/>
                <a:ext cx="424180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若把方阵 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A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用其列向量表示为</a:t>
                </a:r>
              </a:p>
            </p:txBody>
          </p:sp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6969758"/>
                  </p:ext>
                </p:extLst>
              </p:nvPr>
            </p:nvGraphicFramePr>
            <p:xfrm>
              <a:off x="6194425" y="3314700"/>
              <a:ext cx="3078163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32" name="Equation" r:id="rId9" imgW="1206360" imgH="228600" progId="Equation.DSMT4">
                      <p:embed/>
                    </p:oleObj>
                  </mc:Choice>
                  <mc:Fallback>
                    <p:oleObj name="Equation" r:id="rId9" imgW="12063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94425" y="3314700"/>
                            <a:ext cx="3078163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CCFFD5C-6194-1E4C-8B7D-05FCC345AF27}"/>
                </a:ext>
              </a:extLst>
            </p:cNvPr>
            <p:cNvSpPr txBox="1"/>
            <p:nvPr/>
          </p:nvSpPr>
          <p:spPr>
            <a:xfrm>
              <a:off x="6351480" y="286326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0ACC82-6B4F-BF48-B6EB-3336A47873B0}"/>
              </a:ext>
            </a:extLst>
          </p:cNvPr>
          <p:cNvGrpSpPr/>
          <p:nvPr/>
        </p:nvGrpSpPr>
        <p:grpSpPr>
          <a:xfrm>
            <a:off x="3307268" y="3395790"/>
            <a:ext cx="3790950" cy="2395537"/>
            <a:chOff x="3307268" y="3395790"/>
            <a:chExt cx="3790950" cy="2395537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733762"/>
                </p:ext>
              </p:extLst>
            </p:nvPr>
          </p:nvGraphicFramePr>
          <p:xfrm>
            <a:off x="3307268" y="3395790"/>
            <a:ext cx="3790950" cy="2395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33" name="Equation" r:id="rId11" imgW="1485720" imgH="939600" progId="Equation.DSMT4">
                    <p:embed/>
                  </p:oleObj>
                </mc:Choice>
                <mc:Fallback>
                  <p:oleObj name="Equation" r:id="rId11" imgW="148572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7268" y="3395790"/>
                          <a:ext cx="3790950" cy="2395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447DC4D-6A62-9A42-9320-0506837DA744}"/>
                </a:ext>
              </a:extLst>
            </p:cNvPr>
            <p:cNvSpPr txBox="1"/>
            <p:nvPr/>
          </p:nvSpPr>
          <p:spPr>
            <a:xfrm>
              <a:off x="5291231" y="428829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4C63D73-8A74-E647-8860-7EE429A60235}"/>
                </a:ext>
              </a:extLst>
            </p:cNvPr>
            <p:cNvSpPr txBox="1"/>
            <p:nvPr/>
          </p:nvSpPr>
          <p:spPr>
            <a:xfrm>
              <a:off x="3577188" y="4749962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065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1082129" y="1237191"/>
            <a:ext cx="866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即</a:t>
            </a:r>
          </a:p>
        </p:txBody>
      </p:sp>
      <p:sp>
        <p:nvSpPr>
          <p:cNvPr id="5" name="文本框 5"/>
          <p:cNvSpPr txBox="1"/>
          <p:nvPr/>
        </p:nvSpPr>
        <p:spPr>
          <a:xfrm>
            <a:off x="1108170" y="3662891"/>
            <a:ext cx="131379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由此得</a:t>
            </a:r>
          </a:p>
        </p:txBody>
      </p:sp>
      <p:sp>
        <p:nvSpPr>
          <p:cNvPr id="8" name="文本框 6"/>
          <p:cNvSpPr txBox="1"/>
          <p:nvPr/>
        </p:nvSpPr>
        <p:spPr>
          <a:xfrm>
            <a:off x="1117365" y="5384980"/>
            <a:ext cx="69355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即方阵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A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的列向量都是两两正交的单位向量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BFDE137-1C03-464E-AB58-365DC1B3A6D6}"/>
              </a:ext>
            </a:extLst>
          </p:cNvPr>
          <p:cNvGrpSpPr/>
          <p:nvPr/>
        </p:nvGrpSpPr>
        <p:grpSpPr>
          <a:xfrm>
            <a:off x="2628402" y="4184121"/>
            <a:ext cx="5346700" cy="1166812"/>
            <a:chOff x="2628402" y="4184121"/>
            <a:chExt cx="5346700" cy="1166812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2318304"/>
                </p:ext>
              </p:extLst>
            </p:nvPr>
          </p:nvGraphicFramePr>
          <p:xfrm>
            <a:off x="2628402" y="4184121"/>
            <a:ext cx="5346700" cy="1166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5" name="Equation" r:id="rId3" imgW="2095200" imgH="457200" progId="Equation.DSMT4">
                    <p:embed/>
                  </p:oleObj>
                </mc:Choice>
                <mc:Fallback>
                  <p:oleObj name="Equation" r:id="rId3" imgW="20952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402" y="4184121"/>
                          <a:ext cx="5346700" cy="1166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5362268-5AD5-D94D-BC4B-8928D20E7823}"/>
                </a:ext>
              </a:extLst>
            </p:cNvPr>
            <p:cNvSpPr txBox="1"/>
            <p:nvPr/>
          </p:nvSpPr>
          <p:spPr>
            <a:xfrm>
              <a:off x="7010257" y="441374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EF2AB8D-E5BD-6C46-8D73-28D01AEC2184}"/>
              </a:ext>
            </a:extLst>
          </p:cNvPr>
          <p:cNvGrpSpPr/>
          <p:nvPr/>
        </p:nvGrpSpPr>
        <p:grpSpPr>
          <a:xfrm>
            <a:off x="2710802" y="1179225"/>
            <a:ext cx="4957763" cy="2404935"/>
            <a:chOff x="2710802" y="1179225"/>
            <a:chExt cx="4957763" cy="2404935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680174"/>
                </p:ext>
              </p:extLst>
            </p:nvPr>
          </p:nvGraphicFramePr>
          <p:xfrm>
            <a:off x="2710802" y="1188623"/>
            <a:ext cx="4957763" cy="2395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6" name="Equation" r:id="rId5" imgW="1942920" imgH="939600" progId="Equation.DSMT4">
                    <p:embed/>
                  </p:oleObj>
                </mc:Choice>
                <mc:Fallback>
                  <p:oleObj name="Equation" r:id="rId5" imgW="194292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802" y="1188623"/>
                          <a:ext cx="4957763" cy="2395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209E5-F46A-0C43-B74C-81D1B03DFA60}"/>
                </a:ext>
              </a:extLst>
            </p:cNvPr>
            <p:cNvSpPr txBox="1"/>
            <p:nvPr/>
          </p:nvSpPr>
          <p:spPr>
            <a:xfrm>
              <a:off x="5301752" y="117922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C35ABBA-E486-3847-B9B3-DC1379388080}"/>
                </a:ext>
              </a:extLst>
            </p:cNvPr>
            <p:cNvSpPr txBox="1"/>
            <p:nvPr/>
          </p:nvSpPr>
          <p:spPr>
            <a:xfrm>
              <a:off x="5301752" y="179355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10C5E27-8C5C-8245-8F44-28956CC207B1}"/>
                </a:ext>
              </a:extLst>
            </p:cNvPr>
            <p:cNvSpPr txBox="1"/>
            <p:nvPr/>
          </p:nvSpPr>
          <p:spPr>
            <a:xfrm>
              <a:off x="5301751" y="302331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3780EEE-4B89-0845-BD2C-36B4962B249F}"/>
                </a:ext>
              </a:extLst>
            </p:cNvPr>
            <p:cNvSpPr txBox="1"/>
            <p:nvPr/>
          </p:nvSpPr>
          <p:spPr>
            <a:xfrm rot="5400000">
              <a:off x="3185710" y="244847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1D1069D-F1C5-8342-94EC-38A5D4B0AFE5}"/>
                </a:ext>
              </a:extLst>
            </p:cNvPr>
            <p:cNvSpPr txBox="1"/>
            <p:nvPr/>
          </p:nvSpPr>
          <p:spPr>
            <a:xfrm rot="5400000">
              <a:off x="6183630" y="244848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789C0E-D4A3-5A44-89DC-7AAB93C54A55}"/>
                </a:ext>
              </a:extLst>
            </p:cNvPr>
            <p:cNvSpPr txBox="1"/>
            <p:nvPr/>
          </p:nvSpPr>
          <p:spPr>
            <a:xfrm rot="5400000">
              <a:off x="4338905" y="244848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2C0D081-6EB5-754C-B2E6-3448507BE445}"/>
              </a:ext>
            </a:extLst>
          </p:cNvPr>
          <p:cNvGrpSpPr/>
          <p:nvPr/>
        </p:nvGrpSpPr>
        <p:grpSpPr>
          <a:xfrm>
            <a:off x="2710802" y="1188623"/>
            <a:ext cx="3790950" cy="2395538"/>
            <a:chOff x="7992473" y="2788419"/>
            <a:chExt cx="3790950" cy="2395538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9774584"/>
                </p:ext>
              </p:extLst>
            </p:nvPr>
          </p:nvGraphicFramePr>
          <p:xfrm>
            <a:off x="7992473" y="2788419"/>
            <a:ext cx="3790950" cy="2395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7" name="Equation" r:id="rId7" imgW="1485720" imgH="939600" progId="Equation.DSMT4">
                    <p:embed/>
                  </p:oleObj>
                </mc:Choice>
                <mc:Fallback>
                  <p:oleObj name="Equation" r:id="rId7" imgW="148572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2473" y="2788419"/>
                          <a:ext cx="3790950" cy="2395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96235DF-81D4-D549-B8A9-04A58358F640}"/>
                </a:ext>
              </a:extLst>
            </p:cNvPr>
            <p:cNvSpPr txBox="1"/>
            <p:nvPr/>
          </p:nvSpPr>
          <p:spPr>
            <a:xfrm>
              <a:off x="10061801" y="371305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49FEE30-033F-434D-8696-967BE5710D02}"/>
                </a:ext>
              </a:extLst>
            </p:cNvPr>
            <p:cNvSpPr txBox="1"/>
            <p:nvPr/>
          </p:nvSpPr>
          <p:spPr>
            <a:xfrm rot="5400000">
              <a:off x="8307088" y="404469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06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>
            <a:extLst>
              <a:ext uri="{FF2B5EF4-FFF2-40B4-BE49-F238E27FC236}">
                <a16:creationId xmlns:a16="http://schemas.microsoft.com/office/drawing/2014/main" id="{AE0B113B-2966-194A-9D8F-BB9201670FDE}"/>
              </a:ext>
            </a:extLst>
          </p:cNvPr>
          <p:cNvGrpSpPr>
            <a:grpSpLocks/>
          </p:cNvGrpSpPr>
          <p:nvPr/>
        </p:nvGrpSpPr>
        <p:grpSpPr bwMode="auto">
          <a:xfrm>
            <a:off x="886786" y="867958"/>
            <a:ext cx="6999288" cy="1114426"/>
            <a:chOff x="707" y="1588"/>
            <a:chExt cx="4409" cy="702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6A4643DC-CEFF-C64E-B710-0EC356196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1588"/>
              <a:ext cx="4409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　　    为正交矩阵的充要条件是   的列向量都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是单位向量且两两正交．</a:t>
              </a:r>
              <a:endPara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" name="Object 22">
              <a:extLst>
                <a:ext uri="{FF2B5EF4-FFF2-40B4-BE49-F238E27FC236}">
                  <a16:creationId xmlns:a16="http://schemas.microsoft.com/office/drawing/2014/main" id="{4F8D0BE1-1801-6243-B961-A6692B9744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0512611"/>
                </p:ext>
              </p:extLst>
            </p:nvPr>
          </p:nvGraphicFramePr>
          <p:xfrm>
            <a:off x="1281" y="1705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15" name="Equation" r:id="rId3" imgW="6731000" imgH="7023100" progId="Equation.3">
                    <p:embed/>
                  </p:oleObj>
                </mc:Choice>
                <mc:Fallback>
                  <p:oleObj name="Equation" r:id="rId3" imgW="6731000" imgH="7023100" progId="Equation.3">
                    <p:embed/>
                    <p:pic>
                      <p:nvPicPr>
                        <p:cNvPr id="18438" name="Object 22">
                          <a:extLst>
                            <a:ext uri="{FF2B5EF4-FFF2-40B4-BE49-F238E27FC236}">
                              <a16:creationId xmlns:a16="http://schemas.microsoft.com/office/drawing/2014/main" id="{1E991391-6812-E041-9D95-5FE90AD7CD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1" y="1705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3">
              <a:extLst>
                <a:ext uri="{FF2B5EF4-FFF2-40B4-BE49-F238E27FC236}">
                  <a16:creationId xmlns:a16="http://schemas.microsoft.com/office/drawing/2014/main" id="{984EFEAB-8668-3145-9C1D-ADBC2E93B4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3699208"/>
                </p:ext>
              </p:extLst>
            </p:nvPr>
          </p:nvGraphicFramePr>
          <p:xfrm>
            <a:off x="3700" y="1705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16" name="Equation" r:id="rId5" imgW="6731000" imgH="7023100" progId="Equation.3">
                    <p:embed/>
                  </p:oleObj>
                </mc:Choice>
                <mc:Fallback>
                  <p:oleObj name="Equation" r:id="rId5" imgW="6731000" imgH="7023100" progId="Equation.3">
                    <p:embed/>
                    <p:pic>
                      <p:nvPicPr>
                        <p:cNvPr id="18439" name="Object 23">
                          <a:extLst>
                            <a:ext uri="{FF2B5EF4-FFF2-40B4-BE49-F238E27FC236}">
                              <a16:creationId xmlns:a16="http://schemas.microsoft.com/office/drawing/2014/main" id="{595FAB18-8D07-8F42-A8C0-C21AB99D96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1705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A263A3C2-B91B-D142-BD6E-B2CEB46B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857" y="975263"/>
            <a:ext cx="982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zh-CN" altLang="en-US" sz="2400" b="1" dirty="0">
                <a:latin typeface="+mn-ea"/>
                <a:ea typeface="+mn-ea"/>
              </a:rPr>
              <a:t>  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DB37C0CD-DE22-3949-BC1B-18EEF42FB6E6}"/>
              </a:ext>
            </a:extLst>
          </p:cNvPr>
          <p:cNvGrpSpPr>
            <a:grpSpLocks/>
          </p:cNvGrpSpPr>
          <p:nvPr/>
        </p:nvGrpSpPr>
        <p:grpSpPr bwMode="auto">
          <a:xfrm>
            <a:off x="870579" y="2255657"/>
            <a:ext cx="7770812" cy="928688"/>
            <a:chOff x="496" y="1618"/>
            <a:chExt cx="4804" cy="585"/>
          </a:xfrm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239B85F7-25A7-F14A-AD58-D5EC592E6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1618"/>
              <a:ext cx="4804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　　    为正交矩阵的充要条件是   的行向量都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是单位向量且两两正交．</a:t>
              </a:r>
              <a:endPara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0" name="Object 12">
              <a:extLst>
                <a:ext uri="{FF2B5EF4-FFF2-40B4-BE49-F238E27FC236}">
                  <a16:creationId xmlns:a16="http://schemas.microsoft.com/office/drawing/2014/main" id="{7E39915B-94A3-7E4D-ABD8-DA74ACA93E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0502350"/>
                </p:ext>
              </p:extLst>
            </p:nvPr>
          </p:nvGraphicFramePr>
          <p:xfrm>
            <a:off x="1066" y="1669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17" name="Equation" r:id="rId7" imgW="6731000" imgH="7023100" progId="Equation.3">
                    <p:embed/>
                  </p:oleObj>
                </mc:Choice>
                <mc:Fallback>
                  <p:oleObj name="Equation" r:id="rId7" imgW="6731000" imgH="7023100" progId="Equation.3">
                    <p:embed/>
                    <p:pic>
                      <p:nvPicPr>
                        <p:cNvPr id="20484" name="Object 12">
                          <a:extLst>
                            <a:ext uri="{FF2B5EF4-FFF2-40B4-BE49-F238E27FC236}">
                              <a16:creationId xmlns:a16="http://schemas.microsoft.com/office/drawing/2014/main" id="{654E5EFF-80E0-FD40-9541-CEA1722FD4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669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3">
              <a:extLst>
                <a:ext uri="{FF2B5EF4-FFF2-40B4-BE49-F238E27FC236}">
                  <a16:creationId xmlns:a16="http://schemas.microsoft.com/office/drawing/2014/main" id="{29E9DF4B-D037-C64C-BA2E-6732167DA1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2553795"/>
                </p:ext>
              </p:extLst>
            </p:nvPr>
          </p:nvGraphicFramePr>
          <p:xfrm>
            <a:off x="3422" y="1669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18" name="Equation" r:id="rId8" imgW="6731000" imgH="7023100" progId="Equation.3">
                    <p:embed/>
                  </p:oleObj>
                </mc:Choice>
                <mc:Fallback>
                  <p:oleObj name="Equation" r:id="rId8" imgW="6731000" imgH="7023100" progId="Equation.3">
                    <p:embed/>
                    <p:pic>
                      <p:nvPicPr>
                        <p:cNvPr id="20485" name="Object 13">
                          <a:extLst>
                            <a:ext uri="{FF2B5EF4-FFF2-40B4-BE49-F238E27FC236}">
                              <a16:creationId xmlns:a16="http://schemas.microsoft.com/office/drawing/2014/main" id="{A1CDC15E-DDDA-194F-BD88-95E02BF153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" y="1669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7D71ED49-34BA-1841-BE8E-6F152A1A9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856" y="2258832"/>
            <a:ext cx="982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zh-CN" altLang="en-US" sz="2400" b="1" dirty="0">
                <a:latin typeface="+mn-ea"/>
                <a:ea typeface="+mn-ea"/>
              </a:rPr>
              <a:t>  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3A9DA13-7125-6944-9165-DB80B6D7F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856" y="3495748"/>
            <a:ext cx="5137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   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判别下列矩阵是否为正交阵．</a:t>
            </a:r>
          </a:p>
        </p:txBody>
      </p:sp>
      <p:graphicFrame>
        <p:nvGraphicFramePr>
          <p:cNvPr id="14" name="Object 16">
            <a:extLst>
              <a:ext uri="{FF2B5EF4-FFF2-40B4-BE49-F238E27FC236}">
                <a16:creationId xmlns:a16="http://schemas.microsoft.com/office/drawing/2014/main" id="{672CDB58-A206-8849-86A4-F770B682C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69870"/>
              </p:ext>
            </p:extLst>
          </p:nvPr>
        </p:nvGraphicFramePr>
        <p:xfrm>
          <a:off x="1246669" y="4664897"/>
          <a:ext cx="3061179" cy="130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9" name="Equation" r:id="rId9" imgW="81622900" imgH="34810700" progId="Equation.3">
                  <p:embed/>
                </p:oleObj>
              </mc:Choice>
              <mc:Fallback>
                <p:oleObj name="Equation" r:id="rId9" imgW="81622900" imgH="34810700" progId="Equation.3">
                  <p:embed/>
                  <p:pic>
                    <p:nvPicPr>
                      <p:cNvPr id="95248" name="Object 16">
                        <a:extLst>
                          <a:ext uri="{FF2B5EF4-FFF2-40B4-BE49-F238E27FC236}">
                            <a16:creationId xmlns:a16="http://schemas.microsoft.com/office/drawing/2014/main" id="{42C5F2D8-5FC5-D04E-953A-D37986EE0F4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669" y="4664897"/>
                        <a:ext cx="3061179" cy="1305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>
            <a:extLst>
              <a:ext uri="{FF2B5EF4-FFF2-40B4-BE49-F238E27FC236}">
                <a16:creationId xmlns:a16="http://schemas.microsoft.com/office/drawing/2014/main" id="{5B016C5C-0EAB-4B41-872F-2EA61E03E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502533"/>
              </p:ext>
            </p:extLst>
          </p:nvPr>
        </p:nvGraphicFramePr>
        <p:xfrm>
          <a:off x="5207385" y="4268816"/>
          <a:ext cx="2521526" cy="2097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0" name="Equation" r:id="rId11" imgW="71386700" imgH="59397900" progId="Equation.3">
                  <p:embed/>
                </p:oleObj>
              </mc:Choice>
              <mc:Fallback>
                <p:oleObj name="Equation" r:id="rId11" imgW="71386700" imgH="59397900" progId="Equation.3">
                  <p:embed/>
                  <p:pic>
                    <p:nvPicPr>
                      <p:cNvPr id="95250" name="Object 18">
                        <a:extLst>
                          <a:ext uri="{FF2B5EF4-FFF2-40B4-BE49-F238E27FC236}">
                            <a16:creationId xmlns:a16="http://schemas.microsoft.com/office/drawing/2014/main" id="{59643DCF-D7E2-0648-8DD6-461110F8938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385" y="4268816"/>
                        <a:ext cx="2521526" cy="2097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BFD466EC-D2D4-4140-AB3D-F360B2D4BBCB}"/>
              </a:ext>
            </a:extLst>
          </p:cNvPr>
          <p:cNvSpPr txBox="1"/>
          <p:nvPr/>
        </p:nvSpPr>
        <p:spPr>
          <a:xfrm>
            <a:off x="3478828" y="61358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</a:rPr>
              <a:t>不正交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F494C6-DE0C-4A46-BC94-3CE9A497BAB5}"/>
              </a:ext>
            </a:extLst>
          </p:cNvPr>
          <p:cNvSpPr txBox="1"/>
          <p:nvPr/>
        </p:nvSpPr>
        <p:spPr>
          <a:xfrm>
            <a:off x="7753408" y="613581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</a:rPr>
              <a:t>正交</a:t>
            </a:r>
          </a:p>
        </p:txBody>
      </p:sp>
    </p:spTree>
    <p:extLst>
      <p:ext uri="{BB962C8B-B14F-4D97-AF65-F5344CB8AC3E}">
        <p14:creationId xmlns:p14="http://schemas.microsoft.com/office/powerpoint/2010/main" val="40639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2" grpId="0" autoUpdateAnimBg="0"/>
      <p:bldP spid="13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97486" y="852378"/>
            <a:ext cx="2521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正交矩阵的性质</a:t>
            </a:r>
            <a:r>
              <a:rPr lang="zh-CN" altLang="en-US" sz="2400" b="1" dirty="0">
                <a:latin typeface="+mn-ea"/>
                <a:ea typeface="+mn-ea"/>
              </a:rPr>
              <a:t>  </a:t>
            </a: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966622"/>
              </p:ext>
            </p:extLst>
          </p:nvPr>
        </p:nvGraphicFramePr>
        <p:xfrm>
          <a:off x="514647" y="1384571"/>
          <a:ext cx="2284004" cy="57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7" name="Equation" r:id="rId3" imgW="1015920" imgH="253800" progId="Equation.DSMT4">
                  <p:embed/>
                </p:oleObj>
              </mc:Choice>
              <mc:Fallback>
                <p:oleObj name="Equation" r:id="rId3" imgW="1015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47" y="1384571"/>
                        <a:ext cx="2284004" cy="571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606813"/>
              </p:ext>
            </p:extLst>
          </p:nvPr>
        </p:nvGraphicFramePr>
        <p:xfrm>
          <a:off x="497486" y="2734952"/>
          <a:ext cx="1866466" cy="54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8" name="Equation" r:id="rId5" imgW="863280" imgH="253800" progId="Equation.DSMT4">
                  <p:embed/>
                </p:oleObj>
              </mc:Choice>
              <mc:Fallback>
                <p:oleObj name="Equation" r:id="rId5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86" y="2734952"/>
                        <a:ext cx="1866466" cy="548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862331"/>
              </p:ext>
            </p:extLst>
          </p:nvPr>
        </p:nvGraphicFramePr>
        <p:xfrm>
          <a:off x="2824777" y="2698151"/>
          <a:ext cx="377894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9" name="Equation" r:id="rId7" imgW="1854000" imgH="291960" progId="Equation.DSMT4">
                  <p:embed/>
                </p:oleObj>
              </mc:Choice>
              <mc:Fallback>
                <p:oleObj name="Equation" r:id="rId7" imgW="1854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777" y="2698151"/>
                        <a:ext cx="377894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856163"/>
              </p:ext>
            </p:extLst>
          </p:nvPr>
        </p:nvGraphicFramePr>
        <p:xfrm>
          <a:off x="1871303" y="4112299"/>
          <a:ext cx="501367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0" name="Equation" r:id="rId9" imgW="2234880" imgH="228600" progId="Equation.DSMT4">
                  <p:embed/>
                </p:oleObj>
              </mc:Choice>
              <mc:Fallback>
                <p:oleObj name="Equation" r:id="rId9" imgW="223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303" y="4112299"/>
                        <a:ext cx="501367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803079"/>
              </p:ext>
            </p:extLst>
          </p:nvPr>
        </p:nvGraphicFramePr>
        <p:xfrm>
          <a:off x="2004960" y="4664361"/>
          <a:ext cx="4880015" cy="610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1" name="Equation" r:id="rId11" imgW="2234880" imgH="279360" progId="Equation.DSMT4">
                  <p:embed/>
                </p:oleObj>
              </mc:Choice>
              <mc:Fallback>
                <p:oleObj name="Equation" r:id="rId11" imgW="223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960" y="4664361"/>
                        <a:ext cx="4880015" cy="610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434202" y="5475508"/>
            <a:ext cx="8481809" cy="461665"/>
            <a:chOff x="581891" y="5039591"/>
            <a:chExt cx="8481809" cy="461665"/>
          </a:xfrm>
        </p:grpSpPr>
        <p:sp>
          <p:nvSpPr>
            <p:cNvPr id="27" name="TextBox 26"/>
            <p:cNvSpPr txBox="1"/>
            <p:nvPr/>
          </p:nvSpPr>
          <p:spPr>
            <a:xfrm>
              <a:off x="581891" y="5039591"/>
              <a:ext cx="8481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+mn-ea"/>
                  <a:ea typeface="+mn-ea"/>
                </a:rPr>
                <a:t>(4) </a:t>
              </a:r>
              <a:r>
                <a:rPr lang="zh-CN" altLang="en-US" sz="2400" b="1" dirty="0">
                  <a:latin typeface="+mn-ea"/>
                  <a:ea typeface="+mn-ea"/>
                </a:rPr>
                <a:t>矩阵是正交矩阵     矩阵的行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latin typeface="+mn-ea"/>
                  <a:ea typeface="+mn-ea"/>
                </a:rPr>
                <a:t>列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  <a:r>
                <a:rPr lang="zh-CN" altLang="en-US" sz="2400" b="1" dirty="0">
                  <a:latin typeface="+mn-ea"/>
                  <a:ea typeface="+mn-ea"/>
                </a:rPr>
                <a:t>向量组是标准正交向量组</a:t>
              </a:r>
            </a:p>
          </p:txBody>
        </p:sp>
        <p:graphicFrame>
          <p:nvGraphicFramePr>
            <p:cNvPr id="2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9831292"/>
                </p:ext>
              </p:extLst>
            </p:nvPr>
          </p:nvGraphicFramePr>
          <p:xfrm>
            <a:off x="3325957" y="5118028"/>
            <a:ext cx="549852" cy="383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2" name="Equation" r:id="rId13" imgW="253800" imgH="177480" progId="Equation.DSMT4">
                    <p:embed/>
                  </p:oleObj>
                </mc:Choice>
                <mc:Fallback>
                  <p:oleObj name="Equation" r:id="rId13" imgW="253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957" y="5118028"/>
                          <a:ext cx="549852" cy="383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370419" y="3461334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正交矩阵的乘积也是正交矩阵</a:t>
            </a:r>
          </a:p>
        </p:txBody>
      </p:sp>
      <p:sp>
        <p:nvSpPr>
          <p:cNvPr id="12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415AD2-1B81-B04A-9B91-D3D56CF725BF}"/>
              </a:ext>
            </a:extLst>
          </p:cNvPr>
          <p:cNvGrpSpPr/>
          <p:nvPr/>
        </p:nvGrpSpPr>
        <p:grpSpPr>
          <a:xfrm>
            <a:off x="1062979" y="2035754"/>
            <a:ext cx="6652564" cy="461665"/>
            <a:chOff x="1062979" y="2035754"/>
            <a:chExt cx="6652564" cy="461665"/>
          </a:xfrm>
        </p:grpSpPr>
        <p:sp>
          <p:nvSpPr>
            <p:cNvPr id="38" name="TextBox 26">
              <a:extLst>
                <a:ext uri="{FF2B5EF4-FFF2-40B4-BE49-F238E27FC236}">
                  <a16:creationId xmlns:a16="http://schemas.microsoft.com/office/drawing/2014/main" id="{AED4A048-6516-8047-AA83-D2CA90D58E60}"/>
                </a:ext>
              </a:extLst>
            </p:cNvPr>
            <p:cNvSpPr txBox="1"/>
            <p:nvPr/>
          </p:nvSpPr>
          <p:spPr>
            <a:xfrm>
              <a:off x="1062979" y="2035754"/>
              <a:ext cx="6652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矩阵</a:t>
              </a:r>
              <a:r>
                <a:rPr lang="en-US" altLang="zh-CN" sz="2400" i="1" dirty="0">
                  <a:latin typeface="+mn-ea"/>
                  <a:ea typeface="+mn-ea"/>
                </a:rPr>
                <a:t>A</a:t>
              </a:r>
              <a:r>
                <a:rPr lang="zh-CN" altLang="en-US" sz="2400" i="1" dirty="0">
                  <a:latin typeface="+mn-ea"/>
                  <a:ea typeface="+mn-ea"/>
                </a:rPr>
                <a:t> </a:t>
              </a:r>
              <a:r>
                <a:rPr lang="zh-CN" altLang="en-US" sz="2400" b="1" dirty="0">
                  <a:latin typeface="+mn-ea"/>
                  <a:ea typeface="+mn-ea"/>
                </a:rPr>
                <a:t>是正交矩阵                   </a:t>
              </a:r>
              <a:r>
                <a:rPr lang="en-US" altLang="zh-CN" sz="2400" b="1" dirty="0">
                  <a:latin typeface="+mn-ea"/>
                  <a:ea typeface="+mn-ea"/>
                </a:rPr>
                <a:t>  </a:t>
              </a:r>
              <a:r>
                <a:rPr lang="zh-CN" altLang="en-US" sz="2400" b="1" dirty="0">
                  <a:latin typeface="+mn-ea"/>
                  <a:ea typeface="+mn-ea"/>
                </a:rPr>
                <a:t>也是正交矩阵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FA4072CB-8D69-5343-B8A3-3FB68EBC15D7}"/>
                    </a:ext>
                  </a:extLst>
                </p:cNvPr>
                <p:cNvSpPr txBox="1"/>
                <p:nvPr/>
              </p:nvSpPr>
              <p:spPr>
                <a:xfrm>
                  <a:off x="3768144" y="2036204"/>
                  <a:ext cx="185858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zh-CN" altLang="en-US" sz="2800" b="1" i="1">
                          <a:latin typeface="Cambria Math" panose="02040503050406030204" pitchFamily="18" charset="0"/>
                        </a:rPr>
                        <m:t>与</m:t>
                      </m:r>
                      <m:sSup>
                        <m:s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kumimoji="1" lang="en-US" altLang="zh-CN" sz="2800" dirty="0"/>
                    <a:t> </a:t>
                  </a:r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FA4072CB-8D69-5343-B8A3-3FB68EBC15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144" y="2036204"/>
                  <a:ext cx="1858586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5442" t="-5714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88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730960" y="1489139"/>
            <a:ext cx="16185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</a:p>
        </p:txBody>
      </p:sp>
      <p:sp>
        <p:nvSpPr>
          <p:cNvPr id="4" name="文本框 6"/>
          <p:cNvSpPr txBox="1"/>
          <p:nvPr/>
        </p:nvSpPr>
        <p:spPr>
          <a:xfrm>
            <a:off x="730961" y="4739682"/>
            <a:ext cx="22154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为正交变换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1737906" y="1502754"/>
            <a:ext cx="26924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若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为正交矩阵，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57897"/>
              </p:ext>
            </p:extLst>
          </p:nvPr>
        </p:nvGraphicFramePr>
        <p:xfrm>
          <a:off x="2101443" y="2117995"/>
          <a:ext cx="874712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8" name="Equation" r:id="rId3" imgW="342720" imgH="939600" progId="Equation.DSMT4">
                  <p:embed/>
                </p:oleObj>
              </mc:Choice>
              <mc:Fallback>
                <p:oleObj name="Equation" r:id="rId3" imgW="3427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443" y="2117995"/>
                        <a:ext cx="874712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201914"/>
              </p:ext>
            </p:extLst>
          </p:nvPr>
        </p:nvGraphicFramePr>
        <p:xfrm>
          <a:off x="2946400" y="2101886"/>
          <a:ext cx="4602162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9" name="Equation" r:id="rId5" imgW="1803240" imgH="939600" progId="Equation.DSMT4">
                  <p:embed/>
                </p:oleObj>
              </mc:Choice>
              <mc:Fallback>
                <p:oleObj name="Equation" r:id="rId5" imgW="18032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101886"/>
                        <a:ext cx="4602162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4276935" y="1474029"/>
            <a:ext cx="3150570" cy="519113"/>
            <a:chOff x="6145830" y="1888097"/>
            <a:chExt cx="3150570" cy="519113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1159640"/>
                </p:ext>
              </p:extLst>
            </p:nvPr>
          </p:nvGraphicFramePr>
          <p:xfrm>
            <a:off x="8032750" y="1888097"/>
            <a:ext cx="12636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0" name="Equation" r:id="rId7" imgW="495000" imgH="203040" progId="Equation.DSMT4">
                    <p:embed/>
                  </p:oleObj>
                </mc:Choice>
                <mc:Fallback>
                  <p:oleObj name="Equation" r:id="rId7" imgW="495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2750" y="1888097"/>
                          <a:ext cx="126365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6"/>
            <p:cNvSpPr txBox="1"/>
            <p:nvPr/>
          </p:nvSpPr>
          <p:spPr>
            <a:xfrm>
              <a:off x="6145830" y="1920409"/>
              <a:ext cx="219170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则称线性变换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7375735" y="1502753"/>
            <a:ext cx="6613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即</a:t>
            </a:r>
          </a:p>
        </p:txBody>
      </p:sp>
      <p:sp>
        <p:nvSpPr>
          <p:cNvPr id="12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51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1536700" y="1312995"/>
            <a:ext cx="73660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正交变换使向量的内积、长度保持不变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476960" y="1331692"/>
            <a:ext cx="9893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性质</a:t>
            </a:r>
          </a:p>
        </p:txBody>
      </p:sp>
      <p:sp>
        <p:nvSpPr>
          <p:cNvPr id="5" name="文本框 6"/>
          <p:cNvSpPr txBox="1"/>
          <p:nvPr/>
        </p:nvSpPr>
        <p:spPr>
          <a:xfrm>
            <a:off x="406400" y="1897195"/>
            <a:ext cx="83947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345827"/>
              </p:ext>
            </p:extLst>
          </p:nvPr>
        </p:nvGraphicFramePr>
        <p:xfrm>
          <a:off x="1440496" y="2737861"/>
          <a:ext cx="24638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0" name="Equation" r:id="rId3" imgW="965160" imgH="241200" progId="Equation.DSMT4">
                  <p:embed/>
                </p:oleObj>
              </mc:Choice>
              <mc:Fallback>
                <p:oleObj name="Equation" r:id="rId3" imgW="96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496" y="2737861"/>
                        <a:ext cx="24638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5"/>
          <p:cNvSpPr txBox="1"/>
          <p:nvPr/>
        </p:nvSpPr>
        <p:spPr>
          <a:xfrm>
            <a:off x="476961" y="2004792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证：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554796" y="1944317"/>
            <a:ext cx="6141404" cy="582613"/>
            <a:chOff x="3154996" y="2256044"/>
            <a:chExt cx="6141404" cy="582613"/>
          </a:xfrm>
        </p:grpSpPr>
        <p:sp>
          <p:nvSpPr>
            <p:cNvPr id="9" name="文本框 6"/>
            <p:cNvSpPr txBox="1"/>
            <p:nvPr/>
          </p:nvSpPr>
          <p:spPr>
            <a:xfrm>
              <a:off x="3154996" y="2316519"/>
              <a:ext cx="614140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设                                       为正交变换，则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0109252"/>
                </p:ext>
              </p:extLst>
            </p:nvPr>
          </p:nvGraphicFramePr>
          <p:xfrm>
            <a:off x="3552806" y="2256044"/>
            <a:ext cx="301307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51" name="Equation" r:id="rId5" imgW="1180800" imgH="228600" progId="Equation.DSMT4">
                    <p:embed/>
                  </p:oleObj>
                </mc:Choice>
                <mc:Fallback>
                  <p:oleObj name="Equation" r:id="rId5" imgW="1180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806" y="2256044"/>
                          <a:ext cx="301307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914249"/>
              </p:ext>
            </p:extLst>
          </p:nvPr>
        </p:nvGraphicFramePr>
        <p:xfrm>
          <a:off x="3873500" y="2725161"/>
          <a:ext cx="19129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2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2725161"/>
                        <a:ext cx="19129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07591"/>
              </p:ext>
            </p:extLst>
          </p:nvPr>
        </p:nvGraphicFramePr>
        <p:xfrm>
          <a:off x="5708650" y="2725161"/>
          <a:ext cx="11985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3" name="Equation" r:id="rId9" imgW="469800" imgH="241200" progId="Equation.DSMT4">
                  <p:embed/>
                </p:oleObj>
              </mc:Choice>
              <mc:Fallback>
                <p:oleObj name="Equation" r:id="rId9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2725161"/>
                        <a:ext cx="11985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764387"/>
              </p:ext>
            </p:extLst>
          </p:nvPr>
        </p:nvGraphicFramePr>
        <p:xfrm>
          <a:off x="6839585" y="2753736"/>
          <a:ext cx="16525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4" name="Equation" r:id="rId11" imgW="647640" imgH="228600" progId="Equation.DSMT4">
                  <p:embed/>
                </p:oleObj>
              </mc:Choice>
              <mc:Fallback>
                <p:oleObj name="Equation" r:id="rId11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585" y="2753736"/>
                        <a:ext cx="16525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480361"/>
              </p:ext>
            </p:extLst>
          </p:nvPr>
        </p:nvGraphicFramePr>
        <p:xfrm>
          <a:off x="1479035" y="3549073"/>
          <a:ext cx="39878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5" name="Equation" r:id="rId13" imgW="1562040" imgH="291960" progId="Equation.DSMT4">
                  <p:embed/>
                </p:oleObj>
              </mc:Choice>
              <mc:Fallback>
                <p:oleObj name="Equation" r:id="rId13" imgW="1562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035" y="3549073"/>
                        <a:ext cx="39878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084571"/>
              </p:ext>
            </p:extLst>
          </p:nvPr>
        </p:nvGraphicFramePr>
        <p:xfrm>
          <a:off x="5507038" y="3550661"/>
          <a:ext cx="22383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6" name="Equation" r:id="rId15" imgW="876240" imgH="291960" progId="Equation.DSMT4">
                  <p:embed/>
                </p:oleObj>
              </mc:Choice>
              <mc:Fallback>
                <p:oleObj name="Equation" r:id="rId15" imgW="876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3550661"/>
                        <a:ext cx="223837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77307"/>
              </p:ext>
            </p:extLst>
          </p:nvPr>
        </p:nvGraphicFramePr>
        <p:xfrm>
          <a:off x="2165350" y="4350761"/>
          <a:ext cx="15541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7" name="Equation" r:id="rId17" imgW="609480" imgH="291960" progId="Equation.DSMT4">
                  <p:embed/>
                </p:oleObj>
              </mc:Choice>
              <mc:Fallback>
                <p:oleObj name="Equation" r:id="rId17" imgW="6094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4350761"/>
                        <a:ext cx="155416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723297"/>
              </p:ext>
            </p:extLst>
          </p:nvPr>
        </p:nvGraphicFramePr>
        <p:xfrm>
          <a:off x="3701097" y="4393623"/>
          <a:ext cx="29162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8" name="Equation" r:id="rId19" imgW="1143000" imgH="266400" progId="Equation.DSMT4">
                  <p:embed/>
                </p:oleObj>
              </mc:Choice>
              <mc:Fallback>
                <p:oleObj name="Equation" r:id="rId19" imgW="1143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097" y="4393623"/>
                        <a:ext cx="291623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0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A7C226-F0BC-2742-ACC2-726E62ED8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30" y="1327557"/>
            <a:ext cx="78644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．将一组基标准正交化的方法：</a:t>
            </a: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　 先用施密特正交化方法将基正交化，然后再将</a:t>
            </a: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其单位化．</a:t>
            </a:r>
            <a:endParaRPr lang="zh-CN" altLang="en-US" u="sng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CE6F953-9F93-834B-9CA6-61D9BB7D1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436360"/>
              </p:ext>
            </p:extLst>
          </p:nvPr>
        </p:nvGraphicFramePr>
        <p:xfrm>
          <a:off x="1280041" y="3815354"/>
          <a:ext cx="3451447" cy="577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3" name="Equation" r:id="rId3" imgW="34810700" imgH="5854700" progId="Equation.DSMT4">
                  <p:embed/>
                </p:oleObj>
              </mc:Choice>
              <mc:Fallback>
                <p:oleObj name="Equation" r:id="rId3" imgW="34810700" imgH="5854700" progId="Equation.DSMT4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7EF58EFB-E7D6-4543-945A-554154E68A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041" y="3815354"/>
                        <a:ext cx="3451447" cy="577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210789F-1833-3241-8EC6-FFF7AD17D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34409"/>
              </p:ext>
            </p:extLst>
          </p:nvPr>
        </p:nvGraphicFramePr>
        <p:xfrm>
          <a:off x="1273692" y="4387682"/>
          <a:ext cx="1852280" cy="44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4" name="Equation" r:id="rId5" imgW="45351700" imgH="10820400" progId="Equation.3">
                  <p:embed/>
                </p:oleObj>
              </mc:Choice>
              <mc:Fallback>
                <p:oleObj name="Equation" r:id="rId5" imgW="45351700" imgH="10820400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CC6EBD00-F13F-C147-9533-5A3274B613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692" y="4387682"/>
                        <a:ext cx="1852280" cy="442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28013F3-3F63-7246-94B3-D88F69B45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581628"/>
              </p:ext>
            </p:extLst>
          </p:nvPr>
        </p:nvGraphicFramePr>
        <p:xfrm>
          <a:off x="1249880" y="4948902"/>
          <a:ext cx="59451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5" name="Equation" r:id="rId7" imgW="136918700" imgH="9944100" progId="Equation.3">
                  <p:embed/>
                </p:oleObj>
              </mc:Choice>
              <mc:Fallback>
                <p:oleObj name="Equation" r:id="rId7" imgW="136918700" imgH="9944100" progId="Equation.3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012A5D45-87BE-004D-AF85-EA43F7971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880" y="4948902"/>
                        <a:ext cx="59451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1A6E302-31A0-A143-B2CD-EFDE49F9D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785604"/>
              </p:ext>
            </p:extLst>
          </p:nvPr>
        </p:nvGraphicFramePr>
        <p:xfrm>
          <a:off x="1269152" y="5523578"/>
          <a:ext cx="59324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6" name="Equation" r:id="rId9" imgW="136626600" imgH="9944100" progId="Equation.3">
                  <p:embed/>
                </p:oleObj>
              </mc:Choice>
              <mc:Fallback>
                <p:oleObj name="Equation" r:id="rId9" imgW="136626600" imgH="9944100" progId="Equation.3">
                  <p:embed/>
                  <p:pic>
                    <p:nvPicPr>
                      <p:cNvPr id="41990" name="Object 6">
                        <a:extLst>
                          <a:ext uri="{FF2B5EF4-FFF2-40B4-BE49-F238E27FC236}">
                            <a16:creationId xmlns:a16="http://schemas.microsoft.com/office/drawing/2014/main" id="{23B26EAE-B8DC-9C40-BE7F-9447311518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152" y="5523578"/>
                        <a:ext cx="59324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9DF3E05-4432-1047-98E6-12CABE8DAB47}"/>
              </a:ext>
            </a:extLst>
          </p:cNvPr>
          <p:cNvGrpSpPr>
            <a:grpSpLocks/>
          </p:cNvGrpSpPr>
          <p:nvPr/>
        </p:nvGrpSpPr>
        <p:grpSpPr bwMode="auto">
          <a:xfrm>
            <a:off x="669647" y="3256368"/>
            <a:ext cx="8304213" cy="523876"/>
            <a:chOff x="528" y="1858"/>
            <a:chExt cx="5231" cy="3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3CC06-220D-EF4C-90CA-9CAB0668B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858"/>
              <a:ext cx="5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宋体" panose="02010600030101010101" pitchFamily="2" charset="-122"/>
                </a:rPr>
                <a:t>     为正交矩阵的充要条件是下列条件之一成立：</a:t>
              </a:r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794A2093-FBA0-0F4C-A9D5-E01280201E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8" y="194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57" name="Equation" r:id="rId11" imgW="6731000" imgH="7023100" progId="Equation.3">
                    <p:embed/>
                  </p:oleObj>
                </mc:Choice>
                <mc:Fallback>
                  <p:oleObj name="Equation" r:id="rId11" imgW="6731000" imgH="7023100" progId="Equation.3">
                    <p:embed/>
                    <p:pic>
                      <p:nvPicPr>
                        <p:cNvPr id="22535" name="Object 10">
                          <a:extLst>
                            <a:ext uri="{FF2B5EF4-FFF2-40B4-BE49-F238E27FC236}">
                              <a16:creationId xmlns:a16="http://schemas.microsoft.com/office/drawing/2014/main" id="{8B6E434C-0959-4547-BEFE-A92FF2415E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194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C40183B8-BEC4-F145-B285-8D8128075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049304"/>
              </p:ext>
            </p:extLst>
          </p:nvPr>
        </p:nvGraphicFramePr>
        <p:xfrm>
          <a:off x="4024867" y="6098254"/>
          <a:ext cx="1593775" cy="61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8" name="Equation" r:id="rId13" imgW="15214600" imgH="5854700" progId="Equation.DSMT4">
                  <p:embed/>
                </p:oleObj>
              </mc:Choice>
              <mc:Fallback>
                <p:oleObj name="Equation" r:id="rId13" imgW="15214600" imgH="5854700" progId="Equation.DSMT4">
                  <p:embed/>
                  <p:pic>
                    <p:nvPicPr>
                      <p:cNvPr id="41996" name="Object 12">
                        <a:extLst>
                          <a:ext uri="{FF2B5EF4-FFF2-40B4-BE49-F238E27FC236}">
                            <a16:creationId xmlns:a16="http://schemas.microsoft.com/office/drawing/2014/main" id="{CA44D1F9-AA64-CB43-A666-B6C8A1B3B58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867" y="6098254"/>
                        <a:ext cx="1593775" cy="612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>
            <a:extLst>
              <a:ext uri="{FF2B5EF4-FFF2-40B4-BE49-F238E27FC236}">
                <a16:creationId xmlns:a16="http://schemas.microsoft.com/office/drawing/2014/main" id="{130B9667-C387-B445-9EB5-E212C2582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30" y="6098254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en-US" altLang="zh-CN" dirty="0"/>
              <a:t>.</a:t>
            </a:r>
            <a:r>
              <a:rPr lang="zh-CN" altLang="en-US" dirty="0"/>
              <a:t>   若</a:t>
            </a:r>
            <a:r>
              <a:rPr lang="en-US" altLang="zh-CN" dirty="0"/>
              <a:t>A</a:t>
            </a:r>
            <a:r>
              <a:rPr lang="zh-CN" altLang="en-US" dirty="0"/>
              <a:t>为正交矩阵，</a:t>
            </a:r>
          </a:p>
        </p:txBody>
      </p:sp>
      <p:sp>
        <p:nvSpPr>
          <p:cNvPr id="27" name="文本框 5">
            <a:extLst>
              <a:ext uri="{FF2B5EF4-FFF2-40B4-BE49-F238E27FC236}">
                <a16:creationId xmlns:a16="http://schemas.microsoft.com/office/drawing/2014/main" id="{CA2B6042-E5C7-E741-908D-935E3A7BCB97}"/>
              </a:ext>
            </a:extLst>
          </p:cNvPr>
          <p:cNvSpPr txBox="1"/>
          <p:nvPr/>
        </p:nvSpPr>
        <p:spPr>
          <a:xfrm>
            <a:off x="710130" y="796042"/>
            <a:ext cx="9893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小结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661C8077-DEC4-4B4B-9139-93A298BE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29" y="2760634"/>
            <a:ext cx="3611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．正交矩阵的判定：</a:t>
            </a:r>
          </a:p>
        </p:txBody>
      </p:sp>
    </p:spTree>
    <p:extLst>
      <p:ext uri="{BB962C8B-B14F-4D97-AF65-F5344CB8AC3E}">
        <p14:creationId xmlns:p14="http://schemas.microsoft.com/office/powerpoint/2010/main" val="11541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E849A4B-B2B4-E448-8FD8-77933575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997200"/>
            <a:ext cx="5691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2</a:t>
            </a:r>
            <a:r>
              <a:rPr lang="zh-CN" altLang="en-US" sz="3200"/>
              <a:t>、如何求特征值、特征向量？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AA490F-BF42-6A46-80AE-E8E14A92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857625"/>
            <a:ext cx="543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3</a:t>
            </a:r>
            <a:r>
              <a:rPr lang="zh-CN" altLang="en-US" sz="3200"/>
              <a:t>、如何将实对称阵对角化？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445D2F-EAAB-304F-B694-22C288DC0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724400"/>
            <a:ext cx="5691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4</a:t>
            </a:r>
            <a:r>
              <a:rPr lang="zh-CN" altLang="en-US" sz="3200"/>
              <a:t>、如何将二次型化为标准型？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2D2169-13A3-C345-9B44-7B442C90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060575"/>
            <a:ext cx="5691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1</a:t>
            </a:r>
            <a:r>
              <a:rPr lang="zh-CN" altLang="en-US" sz="3200" dirty="0"/>
              <a:t>、何谓特征值、特征向量？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4F9AFFF-94A6-0F4F-B003-97FC125D1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777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b="1"/>
              <a:t>      </a:t>
            </a:r>
            <a:r>
              <a:rPr lang="zh-CN" altLang="en-US" b="1"/>
              <a:t>本章主要问题：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204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文本框 4"/>
          <p:cNvSpPr txBox="1"/>
          <p:nvPr/>
        </p:nvSpPr>
        <p:spPr>
          <a:xfrm>
            <a:off x="951889" y="1476206"/>
            <a:ext cx="748728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5.1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正交矩阵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5"/>
          <p:cNvSpPr txBox="1"/>
          <p:nvPr/>
        </p:nvSpPr>
        <p:spPr>
          <a:xfrm>
            <a:off x="2598684" y="2406795"/>
            <a:ext cx="601591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一、向量内积的定义</a:t>
            </a:r>
          </a:p>
        </p:txBody>
      </p:sp>
      <p:sp>
        <p:nvSpPr>
          <p:cNvPr id="36" name="文本框 6"/>
          <p:cNvSpPr txBox="1"/>
          <p:nvPr/>
        </p:nvSpPr>
        <p:spPr>
          <a:xfrm>
            <a:off x="2598684" y="3028212"/>
            <a:ext cx="411003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二、向量组的正交化</a:t>
            </a:r>
          </a:p>
        </p:txBody>
      </p:sp>
      <p:sp>
        <p:nvSpPr>
          <p:cNvPr id="37" name="文本框 8"/>
          <p:cNvSpPr txBox="1"/>
          <p:nvPr/>
        </p:nvSpPr>
        <p:spPr>
          <a:xfrm>
            <a:off x="2576106" y="3660387"/>
            <a:ext cx="4816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三、正交矩阵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文本框 4"/>
          <p:cNvSpPr txBox="1"/>
          <p:nvPr/>
        </p:nvSpPr>
        <p:spPr>
          <a:xfrm>
            <a:off x="740207" y="1049024"/>
            <a:ext cx="581377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一、向量内积的定义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5"/>
          <p:cNvSpPr txBox="1"/>
          <p:nvPr/>
        </p:nvSpPr>
        <p:spPr>
          <a:xfrm>
            <a:off x="1738259" y="1811835"/>
            <a:ext cx="223792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设有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n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维向量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5086388" y="4489567"/>
            <a:ext cx="3304858" cy="517526"/>
            <a:chOff x="6423342" y="4451467"/>
            <a:chExt cx="3304858" cy="517526"/>
          </a:xfrm>
        </p:grpSpPr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268297"/>
                </p:ext>
              </p:extLst>
            </p:nvPr>
          </p:nvGraphicFramePr>
          <p:xfrm>
            <a:off x="7431966" y="4557533"/>
            <a:ext cx="388937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2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1966" y="4557533"/>
                          <a:ext cx="388937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2705770"/>
                </p:ext>
              </p:extLst>
            </p:nvPr>
          </p:nvGraphicFramePr>
          <p:xfrm>
            <a:off x="8039370" y="4451468"/>
            <a:ext cx="388938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3" name="Equation" r:id="rId5" imgW="152280" imgH="203040" progId="Equation.DSMT4">
                    <p:embed/>
                  </p:oleObj>
                </mc:Choice>
                <mc:Fallback>
                  <p:oleObj name="Equation" r:id="rId5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9370" y="4451468"/>
                          <a:ext cx="388938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文本框 5"/>
            <p:cNvSpPr txBox="1"/>
            <p:nvPr/>
          </p:nvSpPr>
          <p:spPr>
            <a:xfrm>
              <a:off x="6423342" y="4487801"/>
              <a:ext cx="120309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为向量  </a:t>
              </a:r>
            </a:p>
          </p:txBody>
        </p:sp>
        <p:sp>
          <p:nvSpPr>
            <p:cNvPr id="80" name="文本框 5"/>
            <p:cNvSpPr txBox="1"/>
            <p:nvPr/>
          </p:nvSpPr>
          <p:spPr>
            <a:xfrm>
              <a:off x="8334607" y="4451467"/>
              <a:ext cx="139359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的内积，</a:t>
              </a:r>
            </a:p>
          </p:txBody>
        </p:sp>
        <p:sp>
          <p:nvSpPr>
            <p:cNvPr id="82" name="文本框 5"/>
            <p:cNvSpPr txBox="1"/>
            <p:nvPr/>
          </p:nvSpPr>
          <p:spPr>
            <a:xfrm>
              <a:off x="7686907" y="4489568"/>
              <a:ext cx="53423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与   </a:t>
              </a:r>
            </a:p>
          </p:txBody>
        </p:sp>
      </p:grpSp>
      <p:sp>
        <p:nvSpPr>
          <p:cNvPr id="83" name="文本框 5"/>
          <p:cNvSpPr txBox="1"/>
          <p:nvPr/>
        </p:nvSpPr>
        <p:spPr>
          <a:xfrm>
            <a:off x="3985374" y="5075221"/>
            <a:ext cx="8057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即</a:t>
            </a:r>
          </a:p>
        </p:txBody>
      </p:sp>
      <p:sp>
        <p:nvSpPr>
          <p:cNvPr id="84" name="文本框 5"/>
          <p:cNvSpPr txBox="1"/>
          <p:nvPr/>
        </p:nvSpPr>
        <p:spPr>
          <a:xfrm>
            <a:off x="737484" y="1806752"/>
            <a:ext cx="14942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</a:p>
        </p:txBody>
      </p:sp>
      <p:graphicFrame>
        <p:nvGraphicFramePr>
          <p:cNvPr id="85" name="对象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95281"/>
              </p:ext>
            </p:extLst>
          </p:nvPr>
        </p:nvGraphicFramePr>
        <p:xfrm>
          <a:off x="6702416" y="5613404"/>
          <a:ext cx="1200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4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16" y="5613404"/>
                        <a:ext cx="12001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直接连接符 85"/>
          <p:cNvCxnSpPr/>
          <p:nvPr/>
        </p:nvCxnSpPr>
        <p:spPr>
          <a:xfrm>
            <a:off x="7387946" y="4976632"/>
            <a:ext cx="6604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F81A959A-3D30-0148-B54B-9E6DEB41DF0F}"/>
              </a:ext>
            </a:extLst>
          </p:cNvPr>
          <p:cNvGrpSpPr/>
          <p:nvPr/>
        </p:nvGrpSpPr>
        <p:grpSpPr>
          <a:xfrm>
            <a:off x="740207" y="4433805"/>
            <a:ext cx="4448754" cy="590601"/>
            <a:chOff x="740207" y="4433805"/>
            <a:chExt cx="4448754" cy="590601"/>
          </a:xfrm>
        </p:grpSpPr>
        <p:grpSp>
          <p:nvGrpSpPr>
            <p:cNvPr id="52" name="组合 51"/>
            <p:cNvGrpSpPr/>
            <p:nvPr/>
          </p:nvGrpSpPr>
          <p:grpSpPr>
            <a:xfrm>
              <a:off x="740207" y="4441794"/>
              <a:ext cx="4448754" cy="582612"/>
              <a:chOff x="2077161" y="4390994"/>
              <a:chExt cx="4448754" cy="582612"/>
            </a:xfrm>
          </p:grpSpPr>
          <p:sp>
            <p:nvSpPr>
              <p:cNvPr id="53" name="文本框 5"/>
              <p:cNvSpPr txBox="1"/>
              <p:nvPr/>
            </p:nvSpPr>
            <p:spPr>
              <a:xfrm>
                <a:off x="2077161" y="4451468"/>
                <a:ext cx="1237539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称实数</a:t>
                </a:r>
              </a:p>
            </p:txBody>
          </p:sp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046896"/>
                  </p:ext>
                </p:extLst>
              </p:nvPr>
            </p:nvGraphicFramePr>
            <p:xfrm>
              <a:off x="3088977" y="4390994"/>
              <a:ext cx="3436938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065" name="Equation" r:id="rId9" imgW="1346040" imgH="228600" progId="Equation.DSMT4">
                      <p:embed/>
                    </p:oleObj>
                  </mc:Choice>
                  <mc:Fallback>
                    <p:oleObj name="Equation" r:id="rId9" imgW="13460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8977" y="4390994"/>
                            <a:ext cx="3436938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13097FF-0F05-B94D-9B2E-8C01C9F6C5B6}"/>
                </a:ext>
              </a:extLst>
            </p:cNvPr>
            <p:cNvSpPr txBox="1"/>
            <p:nvPr/>
          </p:nvSpPr>
          <p:spPr>
            <a:xfrm>
              <a:off x="3746062" y="443380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62F9C5-8D3E-8345-A75E-1715BE162B4C}"/>
              </a:ext>
            </a:extLst>
          </p:cNvPr>
          <p:cNvGrpSpPr/>
          <p:nvPr/>
        </p:nvGrpSpPr>
        <p:grpSpPr>
          <a:xfrm>
            <a:off x="2032010" y="5622689"/>
            <a:ext cx="4765675" cy="600315"/>
            <a:chOff x="2041246" y="5517910"/>
            <a:chExt cx="4765675" cy="600315"/>
          </a:xfrm>
        </p:grpSpPr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6732943"/>
                </p:ext>
              </p:extLst>
            </p:nvPr>
          </p:nvGraphicFramePr>
          <p:xfrm>
            <a:off x="2041246" y="5534025"/>
            <a:ext cx="4765675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6" name="Equation" r:id="rId11" imgW="1866600" imgH="228600" progId="Equation.DSMT4">
                    <p:embed/>
                  </p:oleObj>
                </mc:Choice>
                <mc:Fallback>
                  <p:oleObj name="Equation" r:id="rId11" imgW="1866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246" y="5534025"/>
                          <a:ext cx="4765675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C64CCC3-04E4-F943-83CA-FCBE12D01156}"/>
                </a:ext>
              </a:extLst>
            </p:cNvPr>
            <p:cNvSpPr txBox="1"/>
            <p:nvPr/>
          </p:nvSpPr>
          <p:spPr>
            <a:xfrm>
              <a:off x="5334971" y="551791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EF3E727-D66F-A24F-A2C2-15DA2194B63D}"/>
              </a:ext>
            </a:extLst>
          </p:cNvPr>
          <p:cNvGrpSpPr/>
          <p:nvPr/>
        </p:nvGrpSpPr>
        <p:grpSpPr>
          <a:xfrm>
            <a:off x="3354109" y="2155884"/>
            <a:ext cx="3241675" cy="2395537"/>
            <a:chOff x="3354109" y="2155884"/>
            <a:chExt cx="3241675" cy="2395537"/>
          </a:xfrm>
        </p:grpSpPr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5705555"/>
                </p:ext>
              </p:extLst>
            </p:nvPr>
          </p:nvGraphicFramePr>
          <p:xfrm>
            <a:off x="3354109" y="2155884"/>
            <a:ext cx="3241675" cy="2395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7" name="Equation" r:id="rId13" imgW="1269720" imgH="939600" progId="Equation.DSMT4">
                    <p:embed/>
                  </p:oleObj>
                </mc:Choice>
                <mc:Fallback>
                  <p:oleObj name="Equation" r:id="rId13" imgW="126972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109" y="2155884"/>
                          <a:ext cx="3241675" cy="2395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CDA863A-F55E-934B-9940-12B030E48BAA}"/>
                </a:ext>
              </a:extLst>
            </p:cNvPr>
            <p:cNvSpPr txBox="1"/>
            <p:nvPr/>
          </p:nvSpPr>
          <p:spPr>
            <a:xfrm>
              <a:off x="5827414" y="3480809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98A5E75-9BA3-6C40-B709-BC20566A9504}"/>
                </a:ext>
              </a:extLst>
            </p:cNvPr>
            <p:cNvSpPr txBox="1"/>
            <p:nvPr/>
          </p:nvSpPr>
          <p:spPr>
            <a:xfrm>
              <a:off x="4206668" y="3480809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51912B-DCE9-7244-9671-B5ED9B759488}"/>
              </a:ext>
            </a:extLst>
          </p:cNvPr>
          <p:cNvGrpSpPr/>
          <p:nvPr/>
        </p:nvGrpSpPr>
        <p:grpSpPr>
          <a:xfrm>
            <a:off x="740207" y="5049806"/>
            <a:ext cx="3391844" cy="482688"/>
            <a:chOff x="740207" y="5049806"/>
            <a:chExt cx="3391844" cy="482688"/>
          </a:xfrm>
        </p:grpSpPr>
        <p:grpSp>
          <p:nvGrpSpPr>
            <p:cNvPr id="57" name="组合 56"/>
            <p:cNvGrpSpPr/>
            <p:nvPr/>
          </p:nvGrpSpPr>
          <p:grpSpPr>
            <a:xfrm>
              <a:off x="740207" y="5061068"/>
              <a:ext cx="2367839" cy="471426"/>
              <a:chOff x="2077161" y="5010268"/>
              <a:chExt cx="2367839" cy="471426"/>
            </a:xfrm>
          </p:grpSpPr>
          <p:sp>
            <p:nvSpPr>
              <p:cNvPr id="58" name="文本框 5"/>
              <p:cNvSpPr txBox="1"/>
              <p:nvPr/>
            </p:nvSpPr>
            <p:spPr>
              <a:xfrm>
                <a:off x="2077161" y="5010268"/>
                <a:ext cx="831139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记为</a:t>
                </a:r>
              </a:p>
            </p:txBody>
          </p:sp>
          <p:sp>
            <p:nvSpPr>
              <p:cNvPr id="62" name="文本框 5"/>
              <p:cNvSpPr txBox="1"/>
              <p:nvPr/>
            </p:nvSpPr>
            <p:spPr>
              <a:xfrm>
                <a:off x="3740861" y="5020029"/>
                <a:ext cx="704139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或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B174905-58B3-6244-BB87-568AE7B8E33E}"/>
                    </a:ext>
                  </a:extLst>
                </p:cNvPr>
                <p:cNvSpPr txBox="1"/>
                <p:nvPr/>
              </p:nvSpPr>
              <p:spPr>
                <a:xfrm>
                  <a:off x="2895559" y="5049806"/>
                  <a:ext cx="12364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sz="28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zh-CN" altLang="en-US" sz="28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kumimoji="1" lang="zh-CN" altLang="en-US" sz="2800" b="1" dirty="0"/>
                    <a:t>，</a:t>
                  </a: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B174905-58B3-6244-BB87-568AE7B8E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559" y="5049806"/>
                  <a:ext cx="1236492" cy="430887"/>
                </a:xfrm>
                <a:prstGeom prst="rect">
                  <a:avLst/>
                </a:prstGeom>
                <a:blipFill>
                  <a:blip r:embed="rId15"/>
                  <a:stretch>
                    <a:fillRect t="-28571" r="-16495" b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F3BE6C1-7212-DD42-9102-29D1CEAE4260}"/>
                    </a:ext>
                  </a:extLst>
                </p:cNvPr>
                <p:cNvSpPr txBox="1"/>
                <p:nvPr/>
              </p:nvSpPr>
              <p:spPr>
                <a:xfrm>
                  <a:off x="1445917" y="5076456"/>
                  <a:ext cx="10150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sz="2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F3BE6C1-7212-DD42-9102-29D1CEAE4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5917" y="5076456"/>
                  <a:ext cx="1015085" cy="430887"/>
                </a:xfrm>
                <a:prstGeom prst="rect">
                  <a:avLst/>
                </a:prstGeom>
                <a:blipFill>
                  <a:blip r:embed="rId16"/>
                  <a:stretch>
                    <a:fillRect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83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5"/>
          <p:cNvSpPr txBox="1"/>
          <p:nvPr/>
        </p:nvSpPr>
        <p:spPr>
          <a:xfrm>
            <a:off x="812430" y="1733981"/>
            <a:ext cx="25064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根据内积的定义，</a:t>
            </a:r>
          </a:p>
        </p:txBody>
      </p:sp>
      <p:sp>
        <p:nvSpPr>
          <p:cNvPr id="64" name="文本框 6"/>
          <p:cNvSpPr txBox="1"/>
          <p:nvPr/>
        </p:nvSpPr>
        <p:spPr>
          <a:xfrm>
            <a:off x="824892" y="2916819"/>
            <a:ext cx="2138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(1)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对称性</a:t>
            </a:r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917099"/>
              </p:ext>
            </p:extLst>
          </p:nvPr>
        </p:nvGraphicFramePr>
        <p:xfrm>
          <a:off x="2766475" y="2898706"/>
          <a:ext cx="2362517" cy="48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5" name="Equation" r:id="rId3" imgW="977760" imgH="203040" progId="Equation.DSMT4">
                  <p:embed/>
                </p:oleObj>
              </mc:Choice>
              <mc:Fallback>
                <p:oleObj name="Equation" r:id="rId3" imgW="977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475" y="2898706"/>
                        <a:ext cx="2362517" cy="48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文本框 6"/>
          <p:cNvSpPr txBox="1"/>
          <p:nvPr/>
        </p:nvSpPr>
        <p:spPr>
          <a:xfrm>
            <a:off x="837592" y="3539119"/>
            <a:ext cx="2138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(2)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线性性</a:t>
            </a: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02277"/>
              </p:ext>
            </p:extLst>
          </p:nvPr>
        </p:nvGraphicFramePr>
        <p:xfrm>
          <a:off x="2745838" y="3495607"/>
          <a:ext cx="4124489" cy="50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6" name="Equation" r:id="rId5" imgW="1650960" imgH="203040" progId="Equation.DSMT4">
                  <p:embed/>
                </p:oleObj>
              </mc:Choice>
              <mc:Fallback>
                <p:oleObj name="Equation" r:id="rId5" imgW="1650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838" y="3495607"/>
                        <a:ext cx="4124489" cy="50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文本框 6"/>
          <p:cNvSpPr txBox="1"/>
          <p:nvPr/>
        </p:nvSpPr>
        <p:spPr>
          <a:xfrm>
            <a:off x="862992" y="4682119"/>
            <a:ext cx="2138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(3)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非负性  </a:t>
            </a:r>
          </a:p>
        </p:txBody>
      </p:sp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5379"/>
              </p:ext>
            </p:extLst>
          </p:nvPr>
        </p:nvGraphicFramePr>
        <p:xfrm>
          <a:off x="2742050" y="4715160"/>
          <a:ext cx="1618275" cy="48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7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050" y="4715160"/>
                        <a:ext cx="1618275" cy="48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2274"/>
              </p:ext>
            </p:extLst>
          </p:nvPr>
        </p:nvGraphicFramePr>
        <p:xfrm>
          <a:off x="4466688" y="4714806"/>
          <a:ext cx="3017837" cy="49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8" name="Equation" r:id="rId9" imgW="1231560" imgH="203040" progId="Equation.DSMT4">
                  <p:embed/>
                </p:oleObj>
              </mc:Choice>
              <mc:Fallback>
                <p:oleObj name="Equation" r:id="rId9" imgW="1231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688" y="4714806"/>
                        <a:ext cx="3017837" cy="49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文本框 5"/>
          <p:cNvSpPr txBox="1"/>
          <p:nvPr/>
        </p:nvSpPr>
        <p:spPr>
          <a:xfrm>
            <a:off x="3242724" y="1733981"/>
            <a:ext cx="48940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容易验证内积具有以下运算性质：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799729" y="2305481"/>
            <a:ext cx="6499639" cy="487065"/>
            <a:chOff x="1798804" y="2543675"/>
            <a:chExt cx="6499639" cy="487065"/>
          </a:xfrm>
        </p:grpSpPr>
        <p:sp>
          <p:nvSpPr>
            <p:cNvPr id="74" name="文本框 5"/>
            <p:cNvSpPr txBox="1"/>
            <p:nvPr/>
          </p:nvSpPr>
          <p:spPr>
            <a:xfrm>
              <a:off x="1798804" y="2543675"/>
              <a:ext cx="97405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（设</a:t>
              </a:r>
            </a:p>
          </p:txBody>
        </p:sp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2798640"/>
                </p:ext>
              </p:extLst>
            </p:nvPr>
          </p:nvGraphicFramePr>
          <p:xfrm>
            <a:off x="2520727" y="2548141"/>
            <a:ext cx="1058461" cy="482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9" name="Equation" r:id="rId11" imgW="444240" imgH="203040" progId="Equation.DSMT4">
                    <p:embed/>
                  </p:oleObj>
                </mc:Choice>
                <mc:Fallback>
                  <p:oleObj name="Equation" r:id="rId11" imgW="444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727" y="2548141"/>
                          <a:ext cx="1058461" cy="482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901262"/>
                </p:ext>
              </p:extLst>
            </p:nvPr>
          </p:nvGraphicFramePr>
          <p:xfrm>
            <a:off x="5986463" y="2551113"/>
            <a:ext cx="357187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0" name="Equation" r:id="rId13" imgW="139680" imgH="177480" progId="Equation.DSMT4">
                    <p:embed/>
                  </p:oleObj>
                </mc:Choice>
                <mc:Fallback>
                  <p:oleObj name="Equation" r:id="rId13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6463" y="2551113"/>
                          <a:ext cx="357187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文本框 5"/>
            <p:cNvSpPr txBox="1"/>
            <p:nvPr/>
          </p:nvSpPr>
          <p:spPr>
            <a:xfrm>
              <a:off x="3489026" y="2562282"/>
              <a:ext cx="27132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为任意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n 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维向量，</a:t>
              </a:r>
            </a:p>
          </p:txBody>
        </p:sp>
        <p:sp>
          <p:nvSpPr>
            <p:cNvPr id="78" name="文本框 5"/>
            <p:cNvSpPr txBox="1"/>
            <p:nvPr/>
          </p:nvSpPr>
          <p:spPr>
            <a:xfrm>
              <a:off x="6221328" y="2563629"/>
              <a:ext cx="207711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为任意实数）</a:t>
              </a:r>
            </a:p>
          </p:txBody>
        </p:sp>
      </p:grpSp>
      <p:sp>
        <p:nvSpPr>
          <p:cNvPr id="36" name="文本框 5">
            <a:extLst>
              <a:ext uri="{FF2B5EF4-FFF2-40B4-BE49-F238E27FC236}">
                <a16:creationId xmlns:a16="http://schemas.microsoft.com/office/drawing/2014/main" id="{C464BC94-41CF-8240-9E2B-FB68AF8380D2}"/>
              </a:ext>
            </a:extLst>
          </p:cNvPr>
          <p:cNvSpPr txBox="1"/>
          <p:nvPr/>
        </p:nvSpPr>
        <p:spPr>
          <a:xfrm>
            <a:off x="362365" y="997344"/>
            <a:ext cx="282284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向量内积的性质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FEE5B7-D2DE-DB48-8594-636B64D41BD5}"/>
                  </a:ext>
                </a:extLst>
              </p:cNvPr>
              <p:cNvSpPr txBox="1"/>
              <p:nvPr/>
            </p:nvSpPr>
            <p:spPr>
              <a:xfrm>
                <a:off x="2756956" y="4118582"/>
                <a:ext cx="481805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𝜆𝛼</m:t>
                        </m:r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3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sz="3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3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kumimoji="1"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zh-CN" alt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endParaRPr kumimoji="1" lang="zh-CN" altLang="en-US" sz="3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FEE5B7-D2DE-DB48-8594-636B64D41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56" y="4118582"/>
                <a:ext cx="4818050" cy="461665"/>
              </a:xfrm>
              <a:prstGeom prst="rect">
                <a:avLst/>
              </a:prstGeom>
              <a:blipFill>
                <a:blip r:embed="rId15"/>
                <a:stretch>
                  <a:fillRect r="-1053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/>
      <p:bldP spid="69" grpId="0"/>
      <p:bldP spid="72" grpId="0"/>
      <p:bldP spid="3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2795"/>
              </p:ext>
            </p:extLst>
          </p:nvPr>
        </p:nvGraphicFramePr>
        <p:xfrm>
          <a:off x="4954845" y="5610841"/>
          <a:ext cx="206533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3" name="Equation" r:id="rId3" imgW="927000" imgH="469800" progId="Equation.DSMT4">
                  <p:embed/>
                </p:oleObj>
              </mc:Choice>
              <mc:Fallback>
                <p:oleObj name="Equation" r:id="rId3" imgW="927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845" y="5610841"/>
                        <a:ext cx="2065337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003557"/>
              </p:ext>
            </p:extLst>
          </p:nvPr>
        </p:nvGraphicFramePr>
        <p:xfrm>
          <a:off x="3137761" y="5592728"/>
          <a:ext cx="183832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4" name="Equation" r:id="rId5" imgW="825480" imgH="469800" progId="Equation.DSMT4">
                  <p:embed/>
                </p:oleObj>
              </mc:Choice>
              <mc:Fallback>
                <p:oleObj name="Equation" r:id="rId5" imgW="825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7761" y="5592728"/>
                        <a:ext cx="183832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6"/>
          <p:cNvSpPr txBox="1"/>
          <p:nvPr/>
        </p:nvSpPr>
        <p:spPr>
          <a:xfrm>
            <a:off x="1603764" y="1975845"/>
            <a:ext cx="7668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即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705601" y="1330671"/>
            <a:ext cx="1592097" cy="550406"/>
            <a:chOff x="1811504" y="1849439"/>
            <a:chExt cx="1592097" cy="550406"/>
          </a:xfrm>
        </p:grpSpPr>
        <p:sp>
          <p:nvSpPr>
            <p:cNvPr id="33" name="文本框 5"/>
            <p:cNvSpPr txBox="1"/>
            <p:nvPr/>
          </p:nvSpPr>
          <p:spPr>
            <a:xfrm>
              <a:off x="1811504" y="1908675"/>
              <a:ext cx="6268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</a:t>
              </a: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1708090"/>
                </p:ext>
              </p:extLst>
            </p:nvPr>
          </p:nvGraphicFramePr>
          <p:xfrm>
            <a:off x="2205039" y="1849439"/>
            <a:ext cx="1198562" cy="550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5" name="Equation" r:id="rId7" imgW="495000" imgH="228600" progId="Equation.DSMT4">
                    <p:embed/>
                  </p:oleObj>
                </mc:Choice>
                <mc:Fallback>
                  <p:oleObj name="Equation" r:id="rId7" imgW="495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039" y="1849439"/>
                          <a:ext cx="1198562" cy="550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文本框 6"/>
          <p:cNvSpPr txBox="1"/>
          <p:nvPr/>
        </p:nvSpPr>
        <p:spPr>
          <a:xfrm>
            <a:off x="1237262" y="3341088"/>
            <a:ext cx="51637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）长度为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1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的向量称为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单位向量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280283" y="1314795"/>
            <a:ext cx="2824114" cy="593683"/>
            <a:chOff x="3386186" y="1833563"/>
            <a:chExt cx="2824114" cy="593683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803579"/>
                </p:ext>
              </p:extLst>
            </p:nvPr>
          </p:nvGraphicFramePr>
          <p:xfrm>
            <a:off x="4987925" y="1833563"/>
            <a:ext cx="1222375" cy="593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6" name="Equation" r:id="rId9" imgW="520560" imgH="253800" progId="Equation.DSMT4">
                    <p:embed/>
                  </p:oleObj>
                </mc:Choice>
                <mc:Fallback>
                  <p:oleObj name="Equation" r:id="rId9" imgW="5205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7925" y="1833563"/>
                          <a:ext cx="1222375" cy="593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5"/>
            <p:cNvSpPr txBox="1"/>
            <p:nvPr/>
          </p:nvSpPr>
          <p:spPr>
            <a:xfrm>
              <a:off x="3386186" y="1912350"/>
              <a:ext cx="19730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称非负实数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63990" y="1914495"/>
            <a:ext cx="1377873" cy="584363"/>
            <a:chOff x="8695655" y="1842644"/>
            <a:chExt cx="1377873" cy="584363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733982"/>
                </p:ext>
              </p:extLst>
            </p:nvPr>
          </p:nvGraphicFramePr>
          <p:xfrm>
            <a:off x="9397048" y="1842644"/>
            <a:ext cx="676480" cy="58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7" name="Equation" r:id="rId11" imgW="291960" imgH="253800" progId="Equation.DSMT4">
                    <p:embed/>
                  </p:oleObj>
                </mc:Choice>
                <mc:Fallback>
                  <p:oleObj name="Equation" r:id="rId11" imgW="2919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7048" y="1842644"/>
                          <a:ext cx="676480" cy="58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文本框 5"/>
            <p:cNvSpPr txBox="1"/>
            <p:nvPr/>
          </p:nvSpPr>
          <p:spPr>
            <a:xfrm>
              <a:off x="8695655" y="1899649"/>
              <a:ext cx="92304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记为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28197" y="1380882"/>
            <a:ext cx="2781300" cy="470690"/>
            <a:chOff x="6134100" y="1899650"/>
            <a:chExt cx="2781300" cy="470690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9226341"/>
                </p:ext>
              </p:extLst>
            </p:nvPr>
          </p:nvGraphicFramePr>
          <p:xfrm>
            <a:off x="7135813" y="1981200"/>
            <a:ext cx="395288" cy="359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8" name="Equation" r:id="rId13" imgW="152280" imgH="139680" progId="Equation.DSMT4">
                    <p:embed/>
                  </p:oleObj>
                </mc:Choice>
                <mc:Fallback>
                  <p:oleObj name="Equation" r:id="rId13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5813" y="1981200"/>
                          <a:ext cx="395288" cy="359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文本框 5"/>
            <p:cNvSpPr txBox="1"/>
            <p:nvPr/>
          </p:nvSpPr>
          <p:spPr>
            <a:xfrm>
              <a:off x="6134100" y="1908675"/>
              <a:ext cx="12698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为向量</a:t>
              </a:r>
            </a:p>
          </p:txBody>
        </p:sp>
        <p:sp>
          <p:nvSpPr>
            <p:cNvPr id="52" name="文本框 5"/>
            <p:cNvSpPr txBox="1"/>
            <p:nvPr/>
          </p:nvSpPr>
          <p:spPr>
            <a:xfrm>
              <a:off x="7403982" y="1899650"/>
              <a:ext cx="15114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</a:t>
              </a: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长度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，</a:t>
              </a:r>
            </a:p>
          </p:txBody>
        </p:sp>
      </p:grpSp>
      <p:sp>
        <p:nvSpPr>
          <p:cNvPr id="56" name="文本框 5"/>
          <p:cNvSpPr txBox="1"/>
          <p:nvPr/>
        </p:nvSpPr>
        <p:spPr>
          <a:xfrm>
            <a:off x="266735" y="1402284"/>
            <a:ext cx="14942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6111520-9465-9F4F-BD5E-7E4636D425B1}"/>
              </a:ext>
            </a:extLst>
          </p:cNvPr>
          <p:cNvGrpSpPr/>
          <p:nvPr/>
        </p:nvGrpSpPr>
        <p:grpSpPr>
          <a:xfrm>
            <a:off x="1235889" y="4097997"/>
            <a:ext cx="2304299" cy="517525"/>
            <a:chOff x="1014265" y="4172805"/>
            <a:chExt cx="2304299" cy="517525"/>
          </a:xfrm>
        </p:grpSpPr>
        <p:sp>
          <p:nvSpPr>
            <p:cNvPr id="59" name="文本框 6"/>
            <p:cNvSpPr txBox="1"/>
            <p:nvPr/>
          </p:nvSpPr>
          <p:spPr>
            <a:xfrm>
              <a:off x="1014265" y="4181030"/>
              <a:ext cx="149346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）若              </a:t>
              </a:r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0406159"/>
                </p:ext>
              </p:extLst>
            </p:nvPr>
          </p:nvGraphicFramePr>
          <p:xfrm>
            <a:off x="2248589" y="4172805"/>
            <a:ext cx="10699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9" name="Equation" r:id="rId15" imgW="419040" imgH="203040" progId="Equation.DSMT4">
                    <p:embed/>
                  </p:oleObj>
                </mc:Choice>
                <mc:Fallback>
                  <p:oleObj name="Equation" r:id="rId15" imgW="4190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589" y="4172805"/>
                          <a:ext cx="1069975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E4C630-DFA8-444B-BA73-B19617069ED0}"/>
              </a:ext>
            </a:extLst>
          </p:cNvPr>
          <p:cNvGrpSpPr/>
          <p:nvPr/>
        </p:nvGrpSpPr>
        <p:grpSpPr>
          <a:xfrm>
            <a:off x="6643486" y="4083260"/>
            <a:ext cx="2006672" cy="461665"/>
            <a:chOff x="6540201" y="4135956"/>
            <a:chExt cx="2006672" cy="461665"/>
          </a:xfrm>
        </p:grpSpPr>
        <p:sp>
          <p:nvSpPr>
            <p:cNvPr id="65" name="文本框 6"/>
            <p:cNvSpPr txBox="1"/>
            <p:nvPr/>
          </p:nvSpPr>
          <p:spPr>
            <a:xfrm>
              <a:off x="6540201" y="4135956"/>
              <a:ext cx="178041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由非零向量</a:t>
              </a:r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967141"/>
                </p:ext>
              </p:extLst>
            </p:nvPr>
          </p:nvGraphicFramePr>
          <p:xfrm>
            <a:off x="8157935" y="4214681"/>
            <a:ext cx="3889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0" name="Equation" r:id="rId17" imgW="152280" imgH="139680" progId="Equation.DSMT4">
                    <p:embed/>
                  </p:oleObj>
                </mc:Choice>
                <mc:Fallback>
                  <p:oleObj name="Equation" r:id="rId17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7935" y="4214681"/>
                          <a:ext cx="388938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1F8529F-D5FD-F646-BA97-4505C5748CE1}"/>
              </a:ext>
            </a:extLst>
          </p:cNvPr>
          <p:cNvGrpSpPr/>
          <p:nvPr/>
        </p:nvGrpSpPr>
        <p:grpSpPr>
          <a:xfrm>
            <a:off x="203864" y="4676340"/>
            <a:ext cx="3873370" cy="939800"/>
            <a:chOff x="203864" y="4728137"/>
            <a:chExt cx="3873370" cy="939800"/>
          </a:xfrm>
        </p:grpSpPr>
        <p:sp>
          <p:nvSpPr>
            <p:cNvPr id="62" name="文本框 6"/>
            <p:cNvSpPr txBox="1"/>
            <p:nvPr/>
          </p:nvSpPr>
          <p:spPr>
            <a:xfrm>
              <a:off x="2692933" y="4967205"/>
              <a:ext cx="138430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的过程，</a:t>
              </a:r>
            </a:p>
          </p:txBody>
        </p:sp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4107337"/>
                </p:ext>
              </p:extLst>
            </p:nvPr>
          </p:nvGraphicFramePr>
          <p:xfrm>
            <a:off x="2210452" y="4728137"/>
            <a:ext cx="56467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1" name="Equation" r:id="rId19" imgW="266400" imgH="444240" progId="Equation.DSMT4">
                    <p:embed/>
                  </p:oleObj>
                </mc:Choice>
                <mc:Fallback>
                  <p:oleObj name="Equation" r:id="rId19" imgW="2664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452" y="4728137"/>
                          <a:ext cx="564670" cy="93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文本框 6"/>
            <p:cNvSpPr txBox="1"/>
            <p:nvPr/>
          </p:nvSpPr>
          <p:spPr>
            <a:xfrm>
              <a:off x="203864" y="4963951"/>
              <a:ext cx="219951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得到单位向量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15352" y="3813254"/>
            <a:ext cx="3164716" cy="988157"/>
            <a:chOff x="3271767" y="1816100"/>
            <a:chExt cx="3164716" cy="988157"/>
          </a:xfrm>
        </p:grpSpPr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1051723"/>
                </p:ext>
              </p:extLst>
            </p:nvPr>
          </p:nvGraphicFramePr>
          <p:xfrm>
            <a:off x="3978275" y="1816100"/>
            <a:ext cx="593725" cy="988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2" name="Equation" r:id="rId21" imgW="266400" imgH="444240" progId="Equation.DSMT4">
                    <p:embed/>
                  </p:oleObj>
                </mc:Choice>
                <mc:Fallback>
                  <p:oleObj name="Equation" r:id="rId21" imgW="2664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275" y="1816100"/>
                          <a:ext cx="593725" cy="988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文本框 6"/>
            <p:cNvSpPr txBox="1"/>
            <p:nvPr/>
          </p:nvSpPr>
          <p:spPr>
            <a:xfrm>
              <a:off x="3271767" y="2100913"/>
              <a:ext cx="89383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易证</a:t>
              </a:r>
            </a:p>
          </p:txBody>
        </p:sp>
        <p:sp>
          <p:nvSpPr>
            <p:cNvPr id="71" name="文本框 6"/>
            <p:cNvSpPr txBox="1"/>
            <p:nvPr/>
          </p:nvSpPr>
          <p:spPr>
            <a:xfrm>
              <a:off x="4475850" y="2088212"/>
              <a:ext cx="196063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为单位向量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961062" y="4914225"/>
            <a:ext cx="4462841" cy="479778"/>
            <a:chOff x="3718683" y="2964513"/>
            <a:chExt cx="4462841" cy="479778"/>
          </a:xfrm>
        </p:grpSpPr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1476051"/>
                </p:ext>
              </p:extLst>
            </p:nvPr>
          </p:nvGraphicFramePr>
          <p:xfrm>
            <a:off x="5346700" y="3045178"/>
            <a:ext cx="3889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3" name="Equation" r:id="rId23" imgW="152280" imgH="139680" progId="Equation.DSMT4">
                    <p:embed/>
                  </p:oleObj>
                </mc:Choice>
                <mc:Fallback>
                  <p:oleObj name="Equation" r:id="rId23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700" y="3045178"/>
                          <a:ext cx="388938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文本框 6"/>
            <p:cNvSpPr txBox="1"/>
            <p:nvPr/>
          </p:nvSpPr>
          <p:spPr>
            <a:xfrm>
              <a:off x="3718683" y="2964513"/>
              <a:ext cx="173748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称为把向量   </a:t>
              </a:r>
            </a:p>
          </p:txBody>
        </p:sp>
        <p:sp>
          <p:nvSpPr>
            <p:cNvPr id="75" name="文本框 6"/>
            <p:cNvSpPr txBox="1"/>
            <p:nvPr/>
          </p:nvSpPr>
          <p:spPr>
            <a:xfrm>
              <a:off x="5608566" y="2982626"/>
              <a:ext cx="25729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单位化或标准化</a:t>
              </a:r>
              <a:r>
                <a:rPr lang="en-US" altLang="zh-CN" sz="2400" b="1" dirty="0">
                  <a:solidFill>
                    <a:schemeClr val="accent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schemeClr val="accent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012794"/>
              </p:ext>
            </p:extLst>
          </p:nvPr>
        </p:nvGraphicFramePr>
        <p:xfrm>
          <a:off x="1717175" y="5610483"/>
          <a:ext cx="14700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4" name="Equation" r:id="rId25" imgW="660240" imgH="444240" progId="Equation.DSMT4">
                  <p:embed/>
                </p:oleObj>
              </mc:Choice>
              <mc:Fallback>
                <p:oleObj name="Equation" r:id="rId25" imgW="660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175" y="5610483"/>
                        <a:ext cx="14700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48E3CB76-C100-2440-8D75-1BEDC76410FD}"/>
              </a:ext>
            </a:extLst>
          </p:cNvPr>
          <p:cNvGrpSpPr/>
          <p:nvPr/>
        </p:nvGrpSpPr>
        <p:grpSpPr>
          <a:xfrm>
            <a:off x="2181685" y="2341907"/>
            <a:ext cx="5014912" cy="727069"/>
            <a:chOff x="2181685" y="2341907"/>
            <a:chExt cx="5014912" cy="727069"/>
          </a:xfrm>
        </p:grpSpPr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3827995"/>
                </p:ext>
              </p:extLst>
            </p:nvPr>
          </p:nvGraphicFramePr>
          <p:xfrm>
            <a:off x="2181685" y="2341907"/>
            <a:ext cx="5014912" cy="727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5" name="Equation" r:id="rId27" imgW="2006280" imgH="291960" progId="Equation.DSMT4">
                    <p:embed/>
                  </p:oleObj>
                </mc:Choice>
                <mc:Fallback>
                  <p:oleObj name="Equation" r:id="rId27" imgW="200628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685" y="2341907"/>
                          <a:ext cx="5014912" cy="7270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8BA5D3C-A6CB-2A44-B794-22B2E79B3BA3}"/>
                </a:ext>
              </a:extLst>
            </p:cNvPr>
            <p:cNvSpPr txBox="1"/>
            <p:nvPr/>
          </p:nvSpPr>
          <p:spPr>
            <a:xfrm>
              <a:off x="6220161" y="247460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sp>
        <p:nvSpPr>
          <p:cNvPr id="50" name="文本框 5">
            <a:extLst>
              <a:ext uri="{FF2B5EF4-FFF2-40B4-BE49-F238E27FC236}">
                <a16:creationId xmlns:a16="http://schemas.microsoft.com/office/drawing/2014/main" id="{0ED46B4D-FF8F-EF41-9CD9-96254D295103}"/>
              </a:ext>
            </a:extLst>
          </p:cNvPr>
          <p:cNvSpPr txBox="1"/>
          <p:nvPr/>
        </p:nvSpPr>
        <p:spPr>
          <a:xfrm>
            <a:off x="318014" y="794085"/>
            <a:ext cx="282284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向量的长度及性质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A01C66-317A-DA4D-8444-F618FBC2A6E1}"/>
              </a:ext>
            </a:extLst>
          </p:cNvPr>
          <p:cNvSpPr/>
          <p:nvPr/>
        </p:nvSpPr>
        <p:spPr>
          <a:xfrm>
            <a:off x="314290" y="334579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性质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5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676744"/>
              </p:ext>
            </p:extLst>
          </p:nvPr>
        </p:nvGraphicFramePr>
        <p:xfrm>
          <a:off x="2108361" y="2290780"/>
          <a:ext cx="45402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6" name="Equation" r:id="rId3" imgW="1777680" imgH="444240" progId="Equation.DSMT4">
                  <p:embed/>
                </p:oleObj>
              </mc:Choice>
              <mc:Fallback>
                <p:oleObj name="Equation" r:id="rId3" imgW="1777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361" y="2290780"/>
                        <a:ext cx="45402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1911513" y="1350778"/>
            <a:ext cx="2111209" cy="581025"/>
            <a:chOff x="1811504" y="1849438"/>
            <a:chExt cx="2111209" cy="581025"/>
          </a:xfrm>
        </p:grpSpPr>
        <p:sp>
          <p:nvSpPr>
            <p:cNvPr id="40" name="文本框 5"/>
            <p:cNvSpPr txBox="1"/>
            <p:nvPr/>
          </p:nvSpPr>
          <p:spPr>
            <a:xfrm>
              <a:off x="1811504" y="1908675"/>
              <a:ext cx="59310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</a:t>
              </a: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731147"/>
                </p:ext>
              </p:extLst>
            </p:nvPr>
          </p:nvGraphicFramePr>
          <p:xfrm>
            <a:off x="2235200" y="1849438"/>
            <a:ext cx="1687513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77" name="Equation" r:id="rId5" imgW="660240" imgH="228600" progId="Equation.DSMT4">
                    <p:embed/>
                  </p:oleObj>
                </mc:Choice>
                <mc:Fallback>
                  <p:oleObj name="Equation" r:id="rId5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200" y="1849438"/>
                          <a:ext cx="1687513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3993125" y="1407928"/>
            <a:ext cx="2437834" cy="517525"/>
            <a:chOff x="3893116" y="1906588"/>
            <a:chExt cx="2437834" cy="517525"/>
          </a:xfrm>
        </p:grpSpPr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563864"/>
                </p:ext>
              </p:extLst>
            </p:nvPr>
          </p:nvGraphicFramePr>
          <p:xfrm>
            <a:off x="4286250" y="1906588"/>
            <a:ext cx="204470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78" name="Equation" r:id="rId7" imgW="799920" imgH="203040" progId="Equation.DSMT4">
                    <p:embed/>
                  </p:oleObj>
                </mc:Choice>
                <mc:Fallback>
                  <p:oleObj name="Equation" r:id="rId7" imgW="799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50" y="1906588"/>
                          <a:ext cx="204470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文本框 5"/>
            <p:cNvSpPr txBox="1"/>
            <p:nvPr/>
          </p:nvSpPr>
          <p:spPr>
            <a:xfrm>
              <a:off x="3893116" y="1919142"/>
              <a:ext cx="65655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若</a:t>
              </a:r>
            </a:p>
          </p:txBody>
        </p:sp>
      </p:grpSp>
      <p:sp>
        <p:nvSpPr>
          <p:cNvPr id="46" name="文本框 5"/>
          <p:cNvSpPr txBox="1"/>
          <p:nvPr/>
        </p:nvSpPr>
        <p:spPr>
          <a:xfrm>
            <a:off x="476536" y="2001468"/>
            <a:ext cx="15073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夹角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440086" y="1411457"/>
            <a:ext cx="2021286" cy="526696"/>
            <a:chOff x="7813277" y="1884717"/>
            <a:chExt cx="2021286" cy="526696"/>
          </a:xfrm>
        </p:grpSpPr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3715970"/>
                </p:ext>
              </p:extLst>
            </p:nvPr>
          </p:nvGraphicFramePr>
          <p:xfrm>
            <a:off x="8801264" y="1961707"/>
            <a:ext cx="3889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79" name="Equation" r:id="rId9" imgW="152280" imgH="139680" progId="Equation.DSMT4">
                    <p:embed/>
                  </p:oleObj>
                </mc:Choice>
                <mc:Fallback>
                  <p:oleObj name="Equation" r:id="rId9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1264" y="1961707"/>
                          <a:ext cx="388938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4480786"/>
                </p:ext>
              </p:extLst>
            </p:nvPr>
          </p:nvGraphicFramePr>
          <p:xfrm>
            <a:off x="9445625" y="1893888"/>
            <a:ext cx="388938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0" name="Equation" r:id="rId11" imgW="152280" imgH="203040" progId="Equation.DSMT4">
                    <p:embed/>
                  </p:oleObj>
                </mc:Choice>
                <mc:Fallback>
                  <p:oleObj name="Equation" r:id="rId11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5625" y="1893888"/>
                          <a:ext cx="388938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文本框 5"/>
            <p:cNvSpPr txBox="1"/>
            <p:nvPr/>
          </p:nvSpPr>
          <p:spPr>
            <a:xfrm>
              <a:off x="7813277" y="1884717"/>
              <a:ext cx="111482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则定义</a:t>
              </a:r>
            </a:p>
          </p:txBody>
        </p:sp>
        <p:sp>
          <p:nvSpPr>
            <p:cNvPr id="51" name="文本框 5"/>
            <p:cNvSpPr txBox="1"/>
            <p:nvPr/>
          </p:nvSpPr>
          <p:spPr>
            <a:xfrm>
              <a:off x="9071101" y="1893741"/>
              <a:ext cx="58089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与     </a:t>
              </a:r>
            </a:p>
          </p:txBody>
        </p:sp>
      </p:grpSp>
      <p:sp>
        <p:nvSpPr>
          <p:cNvPr id="52" name="文本框 5"/>
          <p:cNvSpPr txBox="1"/>
          <p:nvPr/>
        </p:nvSpPr>
        <p:spPr>
          <a:xfrm>
            <a:off x="459947" y="1422392"/>
            <a:ext cx="14942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</a:p>
        </p:txBody>
      </p:sp>
      <p:sp>
        <p:nvSpPr>
          <p:cNvPr id="53" name="文本框 6"/>
          <p:cNvSpPr txBox="1"/>
          <p:nvPr/>
        </p:nvSpPr>
        <p:spPr>
          <a:xfrm>
            <a:off x="476175" y="4167653"/>
            <a:ext cx="72735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注：</a:t>
            </a:r>
          </a:p>
        </p:txBody>
      </p:sp>
      <p:sp>
        <p:nvSpPr>
          <p:cNvPr id="54" name="文本框 6"/>
          <p:cNvSpPr txBox="1"/>
          <p:nvPr/>
        </p:nvSpPr>
        <p:spPr>
          <a:xfrm>
            <a:off x="1209219" y="4681066"/>
            <a:ext cx="146889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都正交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0775" y="3563466"/>
            <a:ext cx="2752297" cy="522574"/>
            <a:chOff x="1823966" y="3757326"/>
            <a:chExt cx="2752297" cy="522574"/>
          </a:xfrm>
        </p:grpSpPr>
        <p:sp>
          <p:nvSpPr>
            <p:cNvPr id="56" name="文本框 6"/>
            <p:cNvSpPr txBox="1"/>
            <p:nvPr/>
          </p:nvSpPr>
          <p:spPr>
            <a:xfrm>
              <a:off x="1823966" y="3764613"/>
              <a:ext cx="55064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当</a:t>
              </a:r>
            </a:p>
          </p:txBody>
        </p:sp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1460991"/>
                </p:ext>
              </p:extLst>
            </p:nvPr>
          </p:nvGraphicFramePr>
          <p:xfrm>
            <a:off x="2225675" y="3762375"/>
            <a:ext cx="16541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1" name="Equation" r:id="rId13" imgW="647640" imgH="203040" progId="Equation.DSMT4">
                    <p:embed/>
                  </p:oleObj>
                </mc:Choice>
                <mc:Fallback>
                  <p:oleObj name="Equation" r:id="rId13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675" y="3762375"/>
                          <a:ext cx="1654175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文本框 6"/>
            <p:cNvSpPr txBox="1"/>
            <p:nvPr/>
          </p:nvSpPr>
          <p:spPr>
            <a:xfrm>
              <a:off x="3779767" y="3757326"/>
              <a:ext cx="7964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时，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064040" y="3542823"/>
            <a:ext cx="3113846" cy="517525"/>
            <a:chOff x="4437231" y="3723983"/>
            <a:chExt cx="3113846" cy="517525"/>
          </a:xfrm>
        </p:grpSpPr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88194"/>
                </p:ext>
              </p:extLst>
            </p:nvPr>
          </p:nvGraphicFramePr>
          <p:xfrm>
            <a:off x="5458459" y="3817645"/>
            <a:ext cx="3889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2" name="Equation" r:id="rId15" imgW="152334" imgH="139639" progId="Equation.DSMT4">
                    <p:embed/>
                  </p:oleObj>
                </mc:Choice>
                <mc:Fallback>
                  <p:oleObj name="Equation" r:id="rId15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8459" y="3817645"/>
                          <a:ext cx="388938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9527369"/>
                </p:ext>
              </p:extLst>
            </p:nvPr>
          </p:nvGraphicFramePr>
          <p:xfrm>
            <a:off x="6090284" y="3723983"/>
            <a:ext cx="388938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3" name="Equation" r:id="rId16" imgW="152280" imgH="203040" progId="Equation.DSMT4">
                    <p:embed/>
                  </p:oleObj>
                </mc:Choice>
                <mc:Fallback>
                  <p:oleObj name="Equation" r:id="rId16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0284" y="3723983"/>
                          <a:ext cx="388938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文本框 6"/>
            <p:cNvSpPr txBox="1"/>
            <p:nvPr/>
          </p:nvSpPr>
          <p:spPr>
            <a:xfrm>
              <a:off x="4437231" y="3747217"/>
              <a:ext cx="11463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称向量</a:t>
              </a:r>
            </a:p>
          </p:txBody>
        </p:sp>
        <p:sp>
          <p:nvSpPr>
            <p:cNvPr id="63" name="文本框 6"/>
            <p:cNvSpPr txBox="1"/>
            <p:nvPr/>
          </p:nvSpPr>
          <p:spPr>
            <a:xfrm>
              <a:off x="5713751" y="3736749"/>
              <a:ext cx="5263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与   </a:t>
              </a:r>
            </a:p>
          </p:txBody>
        </p:sp>
        <p:sp>
          <p:nvSpPr>
            <p:cNvPr id="64" name="文本框 6"/>
            <p:cNvSpPr txBox="1"/>
            <p:nvPr/>
          </p:nvSpPr>
          <p:spPr>
            <a:xfrm>
              <a:off x="6385342" y="3757325"/>
              <a:ext cx="116573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正交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endParaRPr>
            </a:p>
          </p:txBody>
        </p:sp>
      </p:grpSp>
      <p:sp>
        <p:nvSpPr>
          <p:cNvPr id="65" name="文本框 6"/>
          <p:cNvSpPr txBox="1"/>
          <p:nvPr/>
        </p:nvSpPr>
        <p:spPr>
          <a:xfrm>
            <a:off x="1180552" y="4165420"/>
            <a:ext cx="47292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零向量与任何向量的内积都为零，</a:t>
            </a:r>
          </a:p>
        </p:txBody>
      </p:sp>
      <p:sp>
        <p:nvSpPr>
          <p:cNvPr id="66" name="文本框 6"/>
          <p:cNvSpPr txBox="1"/>
          <p:nvPr/>
        </p:nvSpPr>
        <p:spPr>
          <a:xfrm>
            <a:off x="5795486" y="4165419"/>
            <a:ext cx="307214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故零向量与任何向量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3" grpId="0"/>
      <p:bldP spid="5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文本框 4"/>
          <p:cNvSpPr txBox="1"/>
          <p:nvPr/>
        </p:nvSpPr>
        <p:spPr>
          <a:xfrm>
            <a:off x="502444" y="1069062"/>
            <a:ext cx="581377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二、向量组的正交化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5"/>
          <p:cNvSpPr txBox="1"/>
          <p:nvPr/>
        </p:nvSpPr>
        <p:spPr>
          <a:xfrm>
            <a:off x="502444" y="1900295"/>
            <a:ext cx="145833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287744"/>
              </p:ext>
            </p:extLst>
          </p:nvPr>
        </p:nvGraphicFramePr>
        <p:xfrm>
          <a:off x="2277332" y="3441556"/>
          <a:ext cx="4570412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30" name="Equation" r:id="rId3" imgW="1790640" imgH="711000" progId="Equation.DSMT4">
                  <p:embed/>
                </p:oleObj>
              </mc:Choice>
              <mc:Fallback>
                <p:oleObj name="Equation" r:id="rId3" imgW="17906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332" y="3441556"/>
                        <a:ext cx="4570412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5"/>
          <p:cNvSpPr txBox="1"/>
          <p:nvPr/>
        </p:nvSpPr>
        <p:spPr>
          <a:xfrm>
            <a:off x="1521167" y="2509894"/>
            <a:ext cx="67485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一组两两正交的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非零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的向量组称为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正交向量组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8" name="文本框 5"/>
          <p:cNvSpPr txBox="1"/>
          <p:nvPr/>
        </p:nvSpPr>
        <p:spPr>
          <a:xfrm>
            <a:off x="515144" y="2497195"/>
            <a:ext cx="144563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</a:p>
        </p:txBody>
      </p:sp>
      <p:sp>
        <p:nvSpPr>
          <p:cNvPr id="50" name="文本框 5"/>
          <p:cNvSpPr txBox="1"/>
          <p:nvPr/>
        </p:nvSpPr>
        <p:spPr>
          <a:xfrm>
            <a:off x="1130020" y="3214602"/>
            <a:ext cx="9933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例如</a:t>
            </a:r>
          </a:p>
        </p:txBody>
      </p:sp>
      <p:sp>
        <p:nvSpPr>
          <p:cNvPr id="51" name="文本框 5"/>
          <p:cNvSpPr txBox="1"/>
          <p:nvPr/>
        </p:nvSpPr>
        <p:spPr>
          <a:xfrm>
            <a:off x="1130020" y="5262813"/>
            <a:ext cx="28404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是正交向量组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1168" y="1881549"/>
            <a:ext cx="2752297" cy="522574"/>
            <a:chOff x="1823966" y="3757326"/>
            <a:chExt cx="2752297" cy="522574"/>
          </a:xfrm>
        </p:grpSpPr>
        <p:sp>
          <p:nvSpPr>
            <p:cNvPr id="54" name="文本框 6"/>
            <p:cNvSpPr txBox="1"/>
            <p:nvPr/>
          </p:nvSpPr>
          <p:spPr>
            <a:xfrm>
              <a:off x="1823966" y="3764613"/>
              <a:ext cx="55064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当</a:t>
              </a:r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4792254"/>
                </p:ext>
              </p:extLst>
            </p:nvPr>
          </p:nvGraphicFramePr>
          <p:xfrm>
            <a:off x="2225675" y="3762375"/>
            <a:ext cx="16541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31" name="Equation" r:id="rId5" imgW="647640" imgH="203040" progId="Equation.DSMT4">
                    <p:embed/>
                  </p:oleObj>
                </mc:Choice>
                <mc:Fallback>
                  <p:oleObj name="Equation" r:id="rId5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675" y="3762375"/>
                          <a:ext cx="1654175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文本框 6"/>
            <p:cNvSpPr txBox="1"/>
            <p:nvPr/>
          </p:nvSpPr>
          <p:spPr>
            <a:xfrm>
              <a:off x="3779767" y="3757326"/>
              <a:ext cx="7964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时，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134433" y="1860906"/>
            <a:ext cx="3113846" cy="517525"/>
            <a:chOff x="4437231" y="3723983"/>
            <a:chExt cx="3113846" cy="517525"/>
          </a:xfrm>
        </p:grpSpPr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368092"/>
                </p:ext>
              </p:extLst>
            </p:nvPr>
          </p:nvGraphicFramePr>
          <p:xfrm>
            <a:off x="5458459" y="3817645"/>
            <a:ext cx="3889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32" name="Equation" r:id="rId7" imgW="152334" imgH="139639" progId="Equation.DSMT4">
                    <p:embed/>
                  </p:oleObj>
                </mc:Choice>
                <mc:Fallback>
                  <p:oleObj name="Equation" r:id="rId7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8459" y="3817645"/>
                          <a:ext cx="388938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819542"/>
                </p:ext>
              </p:extLst>
            </p:nvPr>
          </p:nvGraphicFramePr>
          <p:xfrm>
            <a:off x="6090284" y="3723983"/>
            <a:ext cx="388938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33" name="Equation" r:id="rId9" imgW="152280" imgH="203040" progId="Equation.DSMT4">
                    <p:embed/>
                  </p:oleObj>
                </mc:Choice>
                <mc:Fallback>
                  <p:oleObj name="Equation" r:id="rId9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0284" y="3723983"/>
                          <a:ext cx="388938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文本框 6"/>
            <p:cNvSpPr txBox="1"/>
            <p:nvPr/>
          </p:nvSpPr>
          <p:spPr>
            <a:xfrm>
              <a:off x="4437231" y="3747217"/>
              <a:ext cx="11463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称向量</a:t>
              </a:r>
            </a:p>
          </p:txBody>
        </p:sp>
        <p:sp>
          <p:nvSpPr>
            <p:cNvPr id="61" name="文本框 6"/>
            <p:cNvSpPr txBox="1"/>
            <p:nvPr/>
          </p:nvSpPr>
          <p:spPr>
            <a:xfrm>
              <a:off x="5713751" y="3736749"/>
              <a:ext cx="5263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与   </a:t>
              </a:r>
            </a:p>
          </p:txBody>
        </p:sp>
        <p:sp>
          <p:nvSpPr>
            <p:cNvPr id="62" name="文本框 6"/>
            <p:cNvSpPr txBox="1"/>
            <p:nvPr/>
          </p:nvSpPr>
          <p:spPr>
            <a:xfrm>
              <a:off x="6385342" y="3757325"/>
              <a:ext cx="116573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正交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7" grpId="0"/>
      <p:bldP spid="48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10568</TotalTime>
  <Words>833</Words>
  <Application>Microsoft Macintosh PowerPoint</Application>
  <PresentationFormat>全屏显示(4:3)</PresentationFormat>
  <Paragraphs>236</Paragraphs>
  <Slides>28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黑体</vt:lpstr>
      <vt:lpstr>黑体</vt:lpstr>
      <vt:lpstr>宋体</vt:lpstr>
      <vt:lpstr>宋体</vt:lpstr>
      <vt:lpstr>微软雅黑</vt:lpstr>
      <vt:lpstr>Arial</vt:lpstr>
      <vt:lpstr>Calibri</vt:lpstr>
      <vt:lpstr>Cambria Math</vt:lpstr>
      <vt:lpstr>Times New Roman</vt:lpstr>
      <vt:lpstr>主题algebraA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Microsoft Office User</cp:lastModifiedBy>
  <cp:revision>935</cp:revision>
  <dcterms:created xsi:type="dcterms:W3CDTF">2014-11-28T11:02:00Z</dcterms:created>
  <dcterms:modified xsi:type="dcterms:W3CDTF">2022-05-30T05:06:58Z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