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26"/>
  </p:notesMasterIdLst>
  <p:sldIdLst>
    <p:sldId id="331" r:id="rId2"/>
    <p:sldId id="336" r:id="rId3"/>
    <p:sldId id="338" r:id="rId4"/>
    <p:sldId id="353" r:id="rId5"/>
    <p:sldId id="341" r:id="rId6"/>
    <p:sldId id="342" r:id="rId7"/>
    <p:sldId id="346" r:id="rId8"/>
    <p:sldId id="343" r:id="rId9"/>
    <p:sldId id="347" r:id="rId10"/>
    <p:sldId id="355" r:id="rId11"/>
    <p:sldId id="368" r:id="rId12"/>
    <p:sldId id="369" r:id="rId13"/>
    <p:sldId id="371" r:id="rId14"/>
    <p:sldId id="359" r:id="rId15"/>
    <p:sldId id="356" r:id="rId16"/>
    <p:sldId id="357" r:id="rId17"/>
    <p:sldId id="358" r:id="rId18"/>
    <p:sldId id="363" r:id="rId19"/>
    <p:sldId id="364" r:id="rId20"/>
    <p:sldId id="365" r:id="rId21"/>
    <p:sldId id="366" r:id="rId22"/>
    <p:sldId id="367" r:id="rId23"/>
    <p:sldId id="373" r:id="rId24"/>
    <p:sldId id="370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4021">
          <p15:clr>
            <a:srgbClr val="A4A3A4"/>
          </p15:clr>
        </p15:guide>
        <p15:guide id="3" orient="horz" pos="3890">
          <p15:clr>
            <a:srgbClr val="A4A3A4"/>
          </p15:clr>
        </p15:guide>
        <p15:guide id="4" pos="4383">
          <p15:clr>
            <a:srgbClr val="A4A3A4"/>
          </p15:clr>
        </p15:guide>
        <p15:guide id="5" pos="2897">
          <p15:clr>
            <a:srgbClr val="A4A3A4"/>
          </p15:clr>
        </p15:guide>
        <p15:guide id="6" pos="5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F6FC6"/>
    <a:srgbClr val="22ABDE"/>
    <a:srgbClr val="094A7F"/>
    <a:srgbClr val="47B8E4"/>
    <a:srgbClr val="F77572"/>
    <a:srgbClr val="EDB67C"/>
    <a:srgbClr val="F3C390"/>
    <a:srgbClr val="D02816"/>
    <a:srgbClr val="09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3496"/>
  </p:normalViewPr>
  <p:slideViewPr>
    <p:cSldViewPr snapToGrid="0">
      <p:cViewPr varScale="1">
        <p:scale>
          <a:sx n="120" d="100"/>
          <a:sy n="120" d="100"/>
        </p:scale>
        <p:origin x="1960" y="184"/>
      </p:cViewPr>
      <p:guideLst>
        <p:guide orient="horz" pos="2159"/>
        <p:guide orient="horz" pos="4021"/>
        <p:guide orient="horz" pos="3890"/>
        <p:guide pos="4383"/>
        <p:guide pos="2897"/>
        <p:guide pos="5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7.wmf"/><Relationship Id="rId7" Type="http://schemas.openxmlformats.org/officeDocument/2006/relationships/image" Target="../media/image90.wmf"/><Relationship Id="rId2" Type="http://schemas.openxmlformats.org/officeDocument/2006/relationships/image" Target="../media/image14.wmf"/><Relationship Id="rId1" Type="http://schemas.openxmlformats.org/officeDocument/2006/relationships/image" Target="../media/image86.wmf"/><Relationship Id="rId6" Type="http://schemas.openxmlformats.org/officeDocument/2006/relationships/image" Target="../media/image89.wmf"/><Relationship Id="rId11" Type="http://schemas.openxmlformats.org/officeDocument/2006/relationships/image" Target="../media/image94.wmf"/><Relationship Id="rId5" Type="http://schemas.openxmlformats.org/officeDocument/2006/relationships/image" Target="../media/image17.wmf"/><Relationship Id="rId10" Type="http://schemas.openxmlformats.org/officeDocument/2006/relationships/image" Target="../media/image93.wmf"/><Relationship Id="rId4" Type="http://schemas.openxmlformats.org/officeDocument/2006/relationships/image" Target="../media/image88.wmf"/><Relationship Id="rId9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86.wmf"/><Relationship Id="rId18" Type="http://schemas.openxmlformats.org/officeDocument/2006/relationships/image" Target="../media/image110.wmf"/><Relationship Id="rId3" Type="http://schemas.openxmlformats.org/officeDocument/2006/relationships/image" Target="../media/image96.wmf"/><Relationship Id="rId21" Type="http://schemas.openxmlformats.org/officeDocument/2006/relationships/image" Target="../media/image113.wmf"/><Relationship Id="rId7" Type="http://schemas.openxmlformats.org/officeDocument/2006/relationships/image" Target="../media/image100.wmf"/><Relationship Id="rId12" Type="http://schemas.openxmlformats.org/officeDocument/2006/relationships/image" Target="../media/image105.wmf"/><Relationship Id="rId17" Type="http://schemas.openxmlformats.org/officeDocument/2006/relationships/image" Target="../media/image109.wmf"/><Relationship Id="rId2" Type="http://schemas.openxmlformats.org/officeDocument/2006/relationships/image" Target="../media/image87.wmf"/><Relationship Id="rId16" Type="http://schemas.openxmlformats.org/officeDocument/2006/relationships/image" Target="../media/image108.wmf"/><Relationship Id="rId20" Type="http://schemas.openxmlformats.org/officeDocument/2006/relationships/image" Target="../media/image112.wmf"/><Relationship Id="rId1" Type="http://schemas.openxmlformats.org/officeDocument/2006/relationships/image" Target="../media/image95.wmf"/><Relationship Id="rId6" Type="http://schemas.openxmlformats.org/officeDocument/2006/relationships/image" Target="../media/image99.wmf"/><Relationship Id="rId11" Type="http://schemas.openxmlformats.org/officeDocument/2006/relationships/image" Target="../media/image104.wmf"/><Relationship Id="rId5" Type="http://schemas.openxmlformats.org/officeDocument/2006/relationships/image" Target="../media/image98.wmf"/><Relationship Id="rId15" Type="http://schemas.openxmlformats.org/officeDocument/2006/relationships/image" Target="../media/image107.wmf"/><Relationship Id="rId10" Type="http://schemas.openxmlformats.org/officeDocument/2006/relationships/image" Target="../media/image103.wmf"/><Relationship Id="rId19" Type="http://schemas.openxmlformats.org/officeDocument/2006/relationships/image" Target="../media/image111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Relationship Id="rId14" Type="http://schemas.openxmlformats.org/officeDocument/2006/relationships/image" Target="../media/image10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7.wmf"/><Relationship Id="rId7" Type="http://schemas.openxmlformats.org/officeDocument/2006/relationships/image" Target="../media/image122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9" Type="http://schemas.openxmlformats.org/officeDocument/2006/relationships/image" Target="../media/image13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135.wmf"/><Relationship Id="rId7" Type="http://schemas.openxmlformats.org/officeDocument/2006/relationships/image" Target="../media/image138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22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9" Type="http://schemas.openxmlformats.org/officeDocument/2006/relationships/image" Target="../media/image13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image" Target="../media/image152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12" Type="http://schemas.openxmlformats.org/officeDocument/2006/relationships/image" Target="../media/image151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11" Type="http://schemas.openxmlformats.org/officeDocument/2006/relationships/image" Target="../media/image150.wmf"/><Relationship Id="rId5" Type="http://schemas.openxmlformats.org/officeDocument/2006/relationships/image" Target="../media/image144.wmf"/><Relationship Id="rId10" Type="http://schemas.openxmlformats.org/officeDocument/2006/relationships/image" Target="../media/image149.wmf"/><Relationship Id="rId4" Type="http://schemas.openxmlformats.org/officeDocument/2006/relationships/image" Target="../media/image143.wmf"/><Relationship Id="rId9" Type="http://schemas.openxmlformats.org/officeDocument/2006/relationships/image" Target="../media/image148.wmf"/><Relationship Id="rId14" Type="http://schemas.openxmlformats.org/officeDocument/2006/relationships/image" Target="../media/image1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9" Type="http://schemas.openxmlformats.org/officeDocument/2006/relationships/image" Target="../media/image17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7" Type="http://schemas.openxmlformats.org/officeDocument/2006/relationships/image" Target="../media/image181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2022/6/3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1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4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0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 smtClean="0"/>
              <a:t>2022/6/3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0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9.wmf"/><Relationship Id="rId22" Type="http://schemas.openxmlformats.org/officeDocument/2006/relationships/image" Target="../media/image93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1.wmf"/><Relationship Id="rId26" Type="http://schemas.openxmlformats.org/officeDocument/2006/relationships/image" Target="../media/image105.wmf"/><Relationship Id="rId39" Type="http://schemas.openxmlformats.org/officeDocument/2006/relationships/oleObject" Target="../embeddings/oleObject113.bin"/><Relationship Id="rId21" Type="http://schemas.openxmlformats.org/officeDocument/2006/relationships/oleObject" Target="../embeddings/oleObject104.bin"/><Relationship Id="rId34" Type="http://schemas.openxmlformats.org/officeDocument/2006/relationships/image" Target="../media/image108.wmf"/><Relationship Id="rId42" Type="http://schemas.openxmlformats.org/officeDocument/2006/relationships/image" Target="../media/image112.wmf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29" Type="http://schemas.openxmlformats.org/officeDocument/2006/relationships/oleObject" Target="../embeddings/oleObject108.bin"/><Relationship Id="rId41" Type="http://schemas.openxmlformats.org/officeDocument/2006/relationships/oleObject" Target="../embeddings/oleObject11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04.wmf"/><Relationship Id="rId32" Type="http://schemas.openxmlformats.org/officeDocument/2006/relationships/image" Target="../media/image107.wmf"/><Relationship Id="rId37" Type="http://schemas.openxmlformats.org/officeDocument/2006/relationships/oleObject" Target="../embeddings/oleObject112.bin"/><Relationship Id="rId40" Type="http://schemas.openxmlformats.org/officeDocument/2006/relationships/image" Target="../media/image111.w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86.wmf"/><Relationship Id="rId36" Type="http://schemas.openxmlformats.org/officeDocument/2006/relationships/image" Target="../media/image109.wmf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3.bin"/><Relationship Id="rId31" Type="http://schemas.openxmlformats.org/officeDocument/2006/relationships/oleObject" Target="../embeddings/oleObject109.bin"/><Relationship Id="rId44" Type="http://schemas.openxmlformats.org/officeDocument/2006/relationships/image" Target="../media/image113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06.wmf"/><Relationship Id="rId35" Type="http://schemas.openxmlformats.org/officeDocument/2006/relationships/oleObject" Target="../embeddings/oleObject111.bin"/><Relationship Id="rId43" Type="http://schemas.openxmlformats.org/officeDocument/2006/relationships/oleObject" Target="../embeddings/oleObject115.bin"/><Relationship Id="rId8" Type="http://schemas.openxmlformats.org/officeDocument/2006/relationships/image" Target="../media/image96.wmf"/><Relationship Id="rId3" Type="http://schemas.openxmlformats.org/officeDocument/2006/relationships/oleObject" Target="../embeddings/oleObject95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33" Type="http://schemas.openxmlformats.org/officeDocument/2006/relationships/oleObject" Target="../embeddings/oleObject110.bin"/><Relationship Id="rId38" Type="http://schemas.openxmlformats.org/officeDocument/2006/relationships/image" Target="../media/image1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4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9.wmf"/><Relationship Id="rId22" Type="http://schemas.openxmlformats.org/officeDocument/2006/relationships/image" Target="../media/image12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1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wmf"/><Relationship Id="rId20" Type="http://schemas.openxmlformats.org/officeDocument/2006/relationships/image" Target="../media/image13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6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8.wmf"/><Relationship Id="rId20" Type="http://schemas.openxmlformats.org/officeDocument/2006/relationships/image" Target="../media/image13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2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47.wmf"/><Relationship Id="rId26" Type="http://schemas.openxmlformats.org/officeDocument/2006/relationships/image" Target="../media/image151.w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6.wmf"/><Relationship Id="rId20" Type="http://schemas.openxmlformats.org/officeDocument/2006/relationships/image" Target="../media/image148.wmf"/><Relationship Id="rId29" Type="http://schemas.openxmlformats.org/officeDocument/2006/relationships/image" Target="../media/image15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50.wmf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oleObject" Target="../embeddings/oleObject158.bin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153.bin"/><Relationship Id="rId31" Type="http://schemas.openxmlformats.org/officeDocument/2006/relationships/image" Target="../media/image15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5.wmf"/><Relationship Id="rId22" Type="http://schemas.openxmlformats.org/officeDocument/2006/relationships/image" Target="../media/image149.wmf"/><Relationship Id="rId27" Type="http://schemas.openxmlformats.org/officeDocument/2006/relationships/oleObject" Target="../embeddings/oleObject157.bin"/><Relationship Id="rId30" Type="http://schemas.openxmlformats.org/officeDocument/2006/relationships/oleObject" Target="../embeddings/oleObject15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5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7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3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2.wmf"/><Relationship Id="rId20" Type="http://schemas.openxmlformats.org/officeDocument/2006/relationships/image" Target="../media/image17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69.w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7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image" Target="../media/image186.wmf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12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92.bin"/><Relationship Id="rId5" Type="http://schemas.openxmlformats.org/officeDocument/2006/relationships/oleObject" Target="../embeddings/oleObject189.bin"/><Relationship Id="rId15" Type="http://schemas.openxmlformats.org/officeDocument/2006/relationships/image" Target="../media/image187.wmf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91.bin"/><Relationship Id="rId14" Type="http://schemas.openxmlformats.org/officeDocument/2006/relationships/oleObject" Target="../embeddings/oleObject19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1.wmf"/><Relationship Id="rId26" Type="http://schemas.openxmlformats.org/officeDocument/2006/relationships/oleObject" Target="../embeddings/oleObject22.bin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oleObject" Target="../embeddings/oleObject23.bin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18.bin"/><Relationship Id="rId31" Type="http://schemas.openxmlformats.org/officeDocument/2006/relationships/image" Target="../media/image2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9.wmf"/><Relationship Id="rId22" Type="http://schemas.openxmlformats.org/officeDocument/2006/relationships/image" Target="../media/image23.wmf"/><Relationship Id="rId27" Type="http://schemas.openxmlformats.org/officeDocument/2006/relationships/image" Target="../media/image25.wmf"/><Relationship Id="rId30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631" y="2339976"/>
            <a:ext cx="8057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课题名称（黑体，居中，</a:t>
            </a:r>
            <a:r>
              <a:rPr lang="en-US" altLang="zh-CN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44-48</a:t>
            </a: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号左右）</a:t>
            </a:r>
            <a:endParaRPr lang="zh-CN" altLang="en-US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333875" y="4208781"/>
            <a:ext cx="4803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主讲老师：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刘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晓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曼</a:t>
            </a:r>
            <a:r>
              <a:rPr lang="zh-CN" altLang="en-US"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学       校：南京农业大学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3" y="-9524"/>
            <a:ext cx="9136380" cy="3890645"/>
          </a:xfrm>
          <a:prstGeom prst="rect">
            <a:avLst/>
          </a:prstGeom>
          <a:solidFill>
            <a:srgbClr val="09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1021" y="2478405"/>
            <a:ext cx="2401253" cy="2674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84746" y="2478406"/>
            <a:ext cx="478536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线 性 代 数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0" y="2994822"/>
            <a:ext cx="1436914" cy="1492898"/>
          </a:xfrm>
          <a:prstGeom prst="rect">
            <a:avLst/>
          </a:prstGeom>
        </p:spPr>
      </p:pic>
      <p:sp>
        <p:nvSpPr>
          <p:cNvPr id="12" name="同心圆 11"/>
          <p:cNvSpPr/>
          <p:nvPr/>
        </p:nvSpPr>
        <p:spPr>
          <a:xfrm>
            <a:off x="718457" y="2720923"/>
            <a:ext cx="2071396" cy="2051374"/>
          </a:xfrm>
          <a:prstGeom prst="donut">
            <a:avLst>
              <a:gd name="adj" fmla="val 15813"/>
            </a:avLst>
          </a:prstGeom>
          <a:solidFill>
            <a:srgbClr val="F77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59" name="对象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535729"/>
              </p:ext>
            </p:extLst>
          </p:nvPr>
        </p:nvGraphicFramePr>
        <p:xfrm>
          <a:off x="1807763" y="1931997"/>
          <a:ext cx="3402013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3" name="Equation" r:id="rId3" imgW="1333440" imgH="711000" progId="Equation.DSMT4">
                  <p:embed/>
                </p:oleObj>
              </mc:Choice>
              <mc:Fallback>
                <p:oleObj name="Equation" r:id="rId3" imgW="13334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763" y="1931997"/>
                        <a:ext cx="3402013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318942"/>
              </p:ext>
            </p:extLst>
          </p:nvPr>
        </p:nvGraphicFramePr>
        <p:xfrm>
          <a:off x="5157388" y="1931997"/>
          <a:ext cx="26225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4" name="Equation" r:id="rId5" imgW="1028520" imgH="711000" progId="Equation.DSMT4">
                  <p:embed/>
                </p:oleObj>
              </mc:Choice>
              <mc:Fallback>
                <p:oleObj name="Equation" r:id="rId5" imgW="10285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388" y="1931997"/>
                        <a:ext cx="262255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组合 60"/>
          <p:cNvGrpSpPr/>
          <p:nvPr/>
        </p:nvGrpSpPr>
        <p:grpSpPr>
          <a:xfrm>
            <a:off x="721913" y="3614747"/>
            <a:ext cx="5103813" cy="1812925"/>
            <a:chOff x="2057400" y="3679825"/>
            <a:chExt cx="5103813" cy="1812925"/>
          </a:xfrm>
        </p:grpSpPr>
        <p:sp>
          <p:nvSpPr>
            <p:cNvPr id="62" name="文本框 6"/>
            <p:cNvSpPr txBox="1"/>
            <p:nvPr/>
          </p:nvSpPr>
          <p:spPr>
            <a:xfrm>
              <a:off x="2057400" y="4380621"/>
              <a:ext cx="241635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求得基础解系</a:t>
              </a:r>
            </a:p>
          </p:txBody>
        </p:sp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6381862"/>
                </p:ext>
              </p:extLst>
            </p:nvPr>
          </p:nvGraphicFramePr>
          <p:xfrm>
            <a:off x="4021138" y="3679825"/>
            <a:ext cx="3140075" cy="181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5" name="Equation" r:id="rId7" imgW="1231560" imgH="711000" progId="Equation.DSMT4">
                    <p:embed/>
                  </p:oleObj>
                </mc:Choice>
                <mc:Fallback>
                  <p:oleObj name="Equation" r:id="rId7" imgW="123156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138" y="3679825"/>
                          <a:ext cx="3140075" cy="181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组合 63"/>
          <p:cNvGrpSpPr/>
          <p:nvPr/>
        </p:nvGrpSpPr>
        <p:grpSpPr>
          <a:xfrm>
            <a:off x="5883510" y="4241810"/>
            <a:ext cx="2266316" cy="582612"/>
            <a:chOff x="5753100" y="4345074"/>
            <a:chExt cx="2266316" cy="582612"/>
          </a:xfrm>
        </p:grpSpPr>
        <p:sp>
          <p:nvSpPr>
            <p:cNvPr id="65" name="文本框 6"/>
            <p:cNvSpPr txBox="1"/>
            <p:nvPr/>
          </p:nvSpPr>
          <p:spPr>
            <a:xfrm>
              <a:off x="5753100" y="4380621"/>
              <a:ext cx="57880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故                          </a:t>
              </a:r>
            </a:p>
          </p:txBody>
        </p: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967503"/>
                </p:ext>
              </p:extLst>
            </p:nvPr>
          </p:nvGraphicFramePr>
          <p:xfrm>
            <a:off x="6206491" y="4345074"/>
            <a:ext cx="181292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6" name="Equation" r:id="rId9" imgW="711000" imgH="228600" progId="Equation.DSMT4">
                    <p:embed/>
                  </p:oleObj>
                </mc:Choice>
                <mc:Fallback>
                  <p:oleObj name="Equation" r:id="rId9" imgW="711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6491" y="4345074"/>
                          <a:ext cx="1812925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文本框 6"/>
          <p:cNvSpPr txBox="1"/>
          <p:nvPr/>
        </p:nvSpPr>
        <p:spPr>
          <a:xfrm>
            <a:off x="721913" y="1559644"/>
            <a:ext cx="30861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进行初等变换，得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721913" y="1000135"/>
            <a:ext cx="2954892" cy="582612"/>
            <a:chOff x="2057400" y="1116013"/>
            <a:chExt cx="2954892" cy="582612"/>
          </a:xfrm>
        </p:grpSpPr>
        <p:sp>
          <p:nvSpPr>
            <p:cNvPr id="69" name="文本框 6"/>
            <p:cNvSpPr txBox="1"/>
            <p:nvPr/>
          </p:nvSpPr>
          <p:spPr>
            <a:xfrm>
              <a:off x="2057400" y="1129422"/>
              <a:ext cx="5715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当</a:t>
              </a:r>
            </a:p>
          </p:txBody>
        </p:sp>
        <p:graphicFrame>
          <p:nvGraphicFramePr>
            <p:cNvPr id="70" name="对象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4286913"/>
                </p:ext>
              </p:extLst>
            </p:nvPr>
          </p:nvGraphicFramePr>
          <p:xfrm>
            <a:off x="2427288" y="1116013"/>
            <a:ext cx="178276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7" name="Equation" r:id="rId11" imgW="698400" imgH="228600" progId="Equation.DSMT4">
                    <p:embed/>
                  </p:oleObj>
                </mc:Choice>
                <mc:Fallback>
                  <p:oleObj name="Equation" r:id="rId11" imgW="698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7288" y="1116013"/>
                          <a:ext cx="1782762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" name="文本框 6"/>
            <p:cNvSpPr txBox="1"/>
            <p:nvPr/>
          </p:nvSpPr>
          <p:spPr>
            <a:xfrm>
              <a:off x="4138420" y="1133782"/>
              <a:ext cx="87387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时，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422805" y="1009660"/>
            <a:ext cx="3887233" cy="517525"/>
            <a:chOff x="4758292" y="1112838"/>
            <a:chExt cx="3887233" cy="517525"/>
          </a:xfrm>
        </p:grpSpPr>
        <p:graphicFrame>
          <p:nvGraphicFramePr>
            <p:cNvPr id="73" name="对象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3213735"/>
                </p:ext>
              </p:extLst>
            </p:nvPr>
          </p:nvGraphicFramePr>
          <p:xfrm>
            <a:off x="6376988" y="1112838"/>
            <a:ext cx="2268537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8" name="Equation" r:id="rId13" imgW="888840" imgH="203040" progId="Equation.DSMT4">
                    <p:embed/>
                  </p:oleObj>
                </mc:Choice>
                <mc:Fallback>
                  <p:oleObj name="Equation" r:id="rId13" imgW="888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6988" y="1112838"/>
                          <a:ext cx="2268537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文本框 6"/>
            <p:cNvSpPr txBox="1"/>
            <p:nvPr/>
          </p:nvSpPr>
          <p:spPr>
            <a:xfrm>
              <a:off x="4758292" y="1121082"/>
              <a:ext cx="189155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求解方程组</a:t>
              </a: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287794" y="1005203"/>
            <a:ext cx="1454569" cy="461665"/>
            <a:chOff x="8623281" y="1121081"/>
            <a:chExt cx="1454569" cy="461665"/>
          </a:xfrm>
        </p:grpSpPr>
        <p:graphicFrame>
          <p:nvGraphicFramePr>
            <p:cNvPr id="76" name="对象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2251316"/>
                </p:ext>
              </p:extLst>
            </p:nvPr>
          </p:nvGraphicFramePr>
          <p:xfrm>
            <a:off x="8976125" y="1133781"/>
            <a:ext cx="11017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9" name="Equation" r:id="rId15" imgW="431640" imgH="164880" progId="Equation.DSMT4">
                    <p:embed/>
                  </p:oleObj>
                </mc:Choice>
                <mc:Fallback>
                  <p:oleObj name="Equation" r:id="rId15" imgW="4316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6125" y="1133781"/>
                          <a:ext cx="1101725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文本框 6"/>
            <p:cNvSpPr txBox="1"/>
            <p:nvPr/>
          </p:nvSpPr>
          <p:spPr>
            <a:xfrm>
              <a:off x="8623281" y="1121081"/>
              <a:ext cx="6040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对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09213" y="5359409"/>
            <a:ext cx="8766356" cy="630238"/>
            <a:chOff x="2044700" y="5462587"/>
            <a:chExt cx="8766356" cy="630238"/>
          </a:xfrm>
        </p:grpSpPr>
        <p:sp>
          <p:nvSpPr>
            <p:cNvPr id="79" name="文本框 6"/>
            <p:cNvSpPr txBox="1"/>
            <p:nvPr/>
          </p:nvSpPr>
          <p:spPr>
            <a:xfrm>
              <a:off x="2044700" y="5496868"/>
              <a:ext cx="5842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（</a:t>
              </a:r>
            </a:p>
          </p:txBody>
        </p:sp>
        <p:graphicFrame>
          <p:nvGraphicFramePr>
            <p:cNvPr id="80" name="对象 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4985388"/>
                </p:ext>
              </p:extLst>
            </p:nvPr>
          </p:nvGraphicFramePr>
          <p:xfrm>
            <a:off x="6249988" y="5510213"/>
            <a:ext cx="178117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40" name="Equation" r:id="rId17" imgW="698400" imgH="228600" progId="Equation.DSMT4">
                    <p:embed/>
                  </p:oleObj>
                </mc:Choice>
                <mc:Fallback>
                  <p:oleObj name="Equation" r:id="rId17" imgW="698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9988" y="5510213"/>
                          <a:ext cx="1781175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对象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4420349"/>
                </p:ext>
              </p:extLst>
            </p:nvPr>
          </p:nvGraphicFramePr>
          <p:xfrm>
            <a:off x="2343150" y="5462587"/>
            <a:ext cx="874713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41" name="Equation" r:id="rId19" imgW="342720" imgH="228600" progId="Equation.DSMT4">
                    <p:embed/>
                  </p:oleObj>
                </mc:Choice>
                <mc:Fallback>
                  <p:oleObj name="Equation" r:id="rId19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150" y="5462587"/>
                          <a:ext cx="874713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文本框 6"/>
            <p:cNvSpPr txBox="1"/>
            <p:nvPr/>
          </p:nvSpPr>
          <p:spPr>
            <a:xfrm>
              <a:off x="3106828" y="5530503"/>
              <a:ext cx="33655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不全为零）是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对应于              </a:t>
              </a:r>
            </a:p>
          </p:txBody>
        </p:sp>
        <p:sp>
          <p:nvSpPr>
            <p:cNvPr id="83" name="文本框 6"/>
            <p:cNvSpPr txBox="1"/>
            <p:nvPr/>
          </p:nvSpPr>
          <p:spPr>
            <a:xfrm>
              <a:off x="7946547" y="5524500"/>
              <a:ext cx="286450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的全部特征向量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039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61109" y="983672"/>
            <a:ext cx="7543800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求矩阵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zh-CN" altLang="en-US" sz="2400" b="1" dirty="0">
                <a:latin typeface="+mn-ea"/>
                <a:ea typeface="+mn-ea"/>
              </a:rPr>
              <a:t>的特征值与特征向量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021556"/>
              </p:ext>
            </p:extLst>
          </p:nvPr>
        </p:nvGraphicFramePr>
        <p:xfrm>
          <a:off x="5075526" y="1032885"/>
          <a:ext cx="2139225" cy="146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8" name="Equation" r:id="rId3" imgW="1041120" imgH="711000" progId="Equation.DSMT4">
                  <p:embed/>
                </p:oleObj>
              </mc:Choice>
              <mc:Fallback>
                <p:oleObj name="Equation" r:id="rId3" imgW="10411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526" y="1032885"/>
                        <a:ext cx="2139225" cy="1460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710276"/>
              </p:ext>
            </p:extLst>
          </p:nvPr>
        </p:nvGraphicFramePr>
        <p:xfrm>
          <a:off x="1304637" y="2929149"/>
          <a:ext cx="3807690" cy="1460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9" name="Equation" r:id="rId5" imgW="1854000" imgH="711000" progId="Equation.DSMT4">
                  <p:embed/>
                </p:oleObj>
              </mc:Choice>
              <mc:Fallback>
                <p:oleObj name="Equation" r:id="rId5" imgW="18540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637" y="2929149"/>
                        <a:ext cx="3807690" cy="1460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579577"/>
              </p:ext>
            </p:extLst>
          </p:nvPr>
        </p:nvGraphicFramePr>
        <p:xfrm>
          <a:off x="5128347" y="3284749"/>
          <a:ext cx="2357962" cy="632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0" name="Equation" r:id="rId7" imgW="1041120" imgH="279360" progId="Equation.DSMT4">
                  <p:embed/>
                </p:oleObj>
              </mc:Choice>
              <mc:Fallback>
                <p:oleObj name="Equation" r:id="rId7" imgW="1041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8347" y="3284749"/>
                        <a:ext cx="2357962" cy="632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805599"/>
              </p:ext>
            </p:extLst>
          </p:nvPr>
        </p:nvGraphicFramePr>
        <p:xfrm>
          <a:off x="2675659" y="4647478"/>
          <a:ext cx="3111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81" name="Equation" r:id="rId9" imgW="1625400" imgH="253800" progId="Equation.DSMT4">
                  <p:embed/>
                </p:oleObj>
              </mc:Choice>
              <mc:Fallback>
                <p:oleObj name="Equation" r:id="rId9" imgW="1625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5659" y="4647478"/>
                        <a:ext cx="31115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47832" y="3053917"/>
            <a:ext cx="5762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sp>
        <p:nvSpPr>
          <p:cNvPr id="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9439" y="4112"/>
            <a:ext cx="9092565" cy="823928"/>
            <a:chOff x="-7938" y="915988"/>
            <a:chExt cx="12193589" cy="2406923"/>
          </a:xfrm>
        </p:grpSpPr>
        <p:sp>
          <p:nvSpPr>
            <p:cNvPr id="12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26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219731"/>
              </p:ext>
            </p:extLst>
          </p:nvPr>
        </p:nvGraphicFramePr>
        <p:xfrm>
          <a:off x="463550" y="1204913"/>
          <a:ext cx="27987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0" name="Equation" r:id="rId3" imgW="1244520" imgH="228600" progId="Equation.DSMT4">
                  <p:embed/>
                </p:oleObj>
              </mc:Choice>
              <mc:Fallback>
                <p:oleObj name="Equation" r:id="rId3" imgW="1244520" imgH="228600" progId="Equation.DSMT4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1204913"/>
                        <a:ext cx="27987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025788"/>
              </p:ext>
            </p:extLst>
          </p:nvPr>
        </p:nvGraphicFramePr>
        <p:xfrm>
          <a:off x="971118" y="1792143"/>
          <a:ext cx="4059943" cy="1262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1" name="Equation" r:id="rId5" imgW="2298600" imgH="711000" progId="Equation.DSMT4">
                  <p:embed/>
                </p:oleObj>
              </mc:Choice>
              <mc:Fallback>
                <p:oleObj name="Equation" r:id="rId5" imgW="2298600" imgH="711000" progId="Equation.DSMT4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118" y="1792143"/>
                        <a:ext cx="4059943" cy="1262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185192"/>
              </p:ext>
            </p:extLst>
          </p:nvPr>
        </p:nvGraphicFramePr>
        <p:xfrm>
          <a:off x="6046788" y="1889125"/>
          <a:ext cx="1644951" cy="480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2" name="Equation" r:id="rId7" imgW="965160" imgH="279360" progId="Equation.DSMT4">
                  <p:embed/>
                </p:oleObj>
              </mc:Choice>
              <mc:Fallback>
                <p:oleObj name="Equation" r:id="rId7" imgW="965160" imgH="279360" progId="Equation.DSMT4">
                  <p:embed/>
                  <p:pic>
                    <p:nvPicPr>
                      <p:cNvPr id="0" name="Object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6788" y="1889125"/>
                        <a:ext cx="1644951" cy="480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844200"/>
              </p:ext>
            </p:extLst>
          </p:nvPr>
        </p:nvGraphicFramePr>
        <p:xfrm>
          <a:off x="455180" y="3328843"/>
          <a:ext cx="29765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3" name="Equation" r:id="rId9" imgW="1473120" imgH="228600" progId="Equation.DSMT4">
                  <p:embed/>
                </p:oleObj>
              </mc:Choice>
              <mc:Fallback>
                <p:oleObj name="Equation" r:id="rId9" imgW="1473120" imgH="228600" progId="Equation.DSMT4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80" y="3328843"/>
                        <a:ext cx="29765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535765"/>
              </p:ext>
            </p:extLst>
          </p:nvPr>
        </p:nvGraphicFramePr>
        <p:xfrm>
          <a:off x="599352" y="3910590"/>
          <a:ext cx="4681969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4" name="Equation" r:id="rId11" imgW="2336760" imgH="711000" progId="Equation.DSMT4">
                  <p:embed/>
                </p:oleObj>
              </mc:Choice>
              <mc:Fallback>
                <p:oleObj name="Equation" r:id="rId11" imgW="2336760" imgH="711000" progId="Equation.DSMT4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52" y="3910590"/>
                        <a:ext cx="4681969" cy="1430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016703"/>
              </p:ext>
            </p:extLst>
          </p:nvPr>
        </p:nvGraphicFramePr>
        <p:xfrm>
          <a:off x="6264274" y="4123170"/>
          <a:ext cx="1777091" cy="480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95" name="Equation" r:id="rId13" imgW="1041120" imgH="279360" progId="Equation.DSMT4">
                  <p:embed/>
                </p:oleObj>
              </mc:Choice>
              <mc:Fallback>
                <p:oleObj name="Equation" r:id="rId13" imgW="1041120" imgH="279360" progId="Equation.DSMT4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4" y="4123170"/>
                        <a:ext cx="1777091" cy="480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70ACCEF-64AF-EA4E-92C0-5A939CC89DC3}"/>
              </a:ext>
            </a:extLst>
          </p:cNvPr>
          <p:cNvGrpSpPr/>
          <p:nvPr/>
        </p:nvGrpSpPr>
        <p:grpSpPr>
          <a:xfrm>
            <a:off x="5259312" y="2498230"/>
            <a:ext cx="3643980" cy="508999"/>
            <a:chOff x="5259312" y="2498230"/>
            <a:chExt cx="3643980" cy="508999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9801828"/>
                </p:ext>
              </p:extLst>
            </p:nvPr>
          </p:nvGraphicFramePr>
          <p:xfrm>
            <a:off x="5953717" y="2529391"/>
            <a:ext cx="2949575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96" name="Equation" r:id="rId15" imgW="1574640" imgH="253800" progId="Equation.DSMT4">
                    <p:embed/>
                  </p:oleObj>
                </mc:Choice>
                <mc:Fallback>
                  <p:oleObj name="Equation" r:id="rId15" imgW="1574640" imgH="253800" progId="Equation.DSMT4">
                    <p:embed/>
                    <p:pic>
                      <p:nvPicPr>
                        <p:cNvPr id="0" name="Object 2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3717" y="2529391"/>
                          <a:ext cx="2949575" cy="477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A68461B0-58FC-1C4A-9DD1-59766F77B448}"/>
                </a:ext>
              </a:extLst>
            </p:cNvPr>
            <p:cNvSpPr txBox="1"/>
            <p:nvPr/>
          </p:nvSpPr>
          <p:spPr>
            <a:xfrm>
              <a:off x="5259312" y="2498230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全部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3CC3AB5-6147-A941-B44D-8ED640175062}"/>
              </a:ext>
            </a:extLst>
          </p:cNvPr>
          <p:cNvGrpSpPr/>
          <p:nvPr/>
        </p:nvGrpSpPr>
        <p:grpSpPr>
          <a:xfrm>
            <a:off x="5281321" y="4708580"/>
            <a:ext cx="3806121" cy="525818"/>
            <a:chOff x="5281321" y="4708580"/>
            <a:chExt cx="3806121" cy="525818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7080035"/>
                </p:ext>
              </p:extLst>
            </p:nvPr>
          </p:nvGraphicFramePr>
          <p:xfrm>
            <a:off x="5953717" y="4743860"/>
            <a:ext cx="3133725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97" name="Equation" r:id="rId17" imgW="1638000" imgH="253800" progId="Equation.DSMT4">
                    <p:embed/>
                  </p:oleObj>
                </mc:Choice>
                <mc:Fallback>
                  <p:oleObj name="Equation" r:id="rId17" imgW="1638000" imgH="253800" progId="Equation.DSMT4">
                    <p:embed/>
                    <p:pic>
                      <p:nvPicPr>
                        <p:cNvPr id="0" name="Object 2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3717" y="4743860"/>
                          <a:ext cx="3133725" cy="490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704CCAF-FB07-314B-A27A-086296813663}"/>
                </a:ext>
              </a:extLst>
            </p:cNvPr>
            <p:cNvSpPr txBox="1"/>
            <p:nvPr/>
          </p:nvSpPr>
          <p:spPr>
            <a:xfrm>
              <a:off x="5281321" y="4708580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全部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935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219200"/>
            <a:ext cx="7543800" cy="457200"/>
          </a:xfrm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特征值的重数与其对应的线性无关特征向量个数的关系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2514600" y="1371600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zh-CN" sz="2400">
              <a:latin typeface="+mn-ea"/>
              <a:ea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79319" y="2221702"/>
            <a:ext cx="7835799" cy="1135054"/>
            <a:chOff x="436419" y="2535382"/>
            <a:chExt cx="7835799" cy="1135054"/>
          </a:xfrm>
        </p:grpSpPr>
        <p:sp>
          <p:nvSpPr>
            <p:cNvPr id="8" name="TextBox 7"/>
            <p:cNvSpPr txBox="1"/>
            <p:nvPr/>
          </p:nvSpPr>
          <p:spPr>
            <a:xfrm>
              <a:off x="436419" y="2535382"/>
              <a:ext cx="7835799" cy="1135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  <a:ea typeface="+mn-ea"/>
                </a:rPr>
                <a:t>若    是矩阵   的   重特征根，则   所对应的线性无关特征</a:t>
              </a:r>
              <a:endParaRPr lang="en-US" altLang="zh-CN" sz="2400" b="1" dirty="0">
                <a:latin typeface="+mn-ea"/>
                <a:ea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  <a:ea typeface="+mn-ea"/>
                </a:rPr>
                <a:t>向量的个数不超过   个</a:t>
              </a:r>
            </a:p>
          </p:txBody>
        </p:sp>
        <p:graphicFrame>
          <p:nvGraphicFramePr>
            <p:cNvPr id="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4831380"/>
                </p:ext>
              </p:extLst>
            </p:nvPr>
          </p:nvGraphicFramePr>
          <p:xfrm>
            <a:off x="790286" y="2660073"/>
            <a:ext cx="423863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88" name="Equation" r:id="rId3" imgW="177480" imgH="228600" progId="Equation.DSMT4">
                    <p:embed/>
                  </p:oleObj>
                </mc:Choice>
                <mc:Fallback>
                  <p:oleObj name="Equation" r:id="rId3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286" y="2660073"/>
                          <a:ext cx="423863" cy="544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6806889"/>
                </p:ext>
              </p:extLst>
            </p:nvPr>
          </p:nvGraphicFramePr>
          <p:xfrm>
            <a:off x="4704340" y="2649682"/>
            <a:ext cx="423862" cy="544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89" name="Equation" r:id="rId5" imgW="177480" imgH="228600" progId="Equation.DSMT4">
                    <p:embed/>
                  </p:oleObj>
                </mc:Choice>
                <mc:Fallback>
                  <p:oleObj name="Equation" r:id="rId5" imgW="17748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340" y="2649682"/>
                          <a:ext cx="423862" cy="544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6277045"/>
                </p:ext>
              </p:extLst>
            </p:nvPr>
          </p:nvGraphicFramePr>
          <p:xfrm>
            <a:off x="2065997" y="2692247"/>
            <a:ext cx="36353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90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5997" y="2692247"/>
                          <a:ext cx="36353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2245890"/>
                </p:ext>
              </p:extLst>
            </p:nvPr>
          </p:nvGraphicFramePr>
          <p:xfrm>
            <a:off x="2678549" y="2679047"/>
            <a:ext cx="301625" cy="423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91" name="Equation" r:id="rId9" imgW="126720" imgH="177480" progId="Equation.DSMT4">
                    <p:embed/>
                  </p:oleObj>
                </mc:Choice>
                <mc:Fallback>
                  <p:oleObj name="Equation" r:id="rId9" imgW="12672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549" y="2679047"/>
                          <a:ext cx="301625" cy="423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6792394"/>
                </p:ext>
              </p:extLst>
            </p:nvPr>
          </p:nvGraphicFramePr>
          <p:xfrm>
            <a:off x="2980174" y="3204585"/>
            <a:ext cx="303213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92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0174" y="3204585"/>
                          <a:ext cx="303213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9439" y="4112"/>
            <a:ext cx="9092565" cy="823928"/>
            <a:chOff x="-7938" y="915988"/>
            <a:chExt cx="12193589" cy="2406923"/>
          </a:xfrm>
        </p:grpSpPr>
        <p:sp>
          <p:nvSpPr>
            <p:cNvPr id="19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980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557644" y="2864986"/>
            <a:ext cx="138686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性质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595929" y="3527391"/>
            <a:ext cx="12335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证：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38142" y="3489037"/>
            <a:ext cx="2232090" cy="582613"/>
            <a:chOff x="3119373" y="3781425"/>
            <a:chExt cx="2232090" cy="582613"/>
          </a:xfrm>
        </p:grpSpPr>
        <p:sp>
          <p:nvSpPr>
            <p:cNvPr id="6" name="文本框 5"/>
            <p:cNvSpPr txBox="1"/>
            <p:nvPr/>
          </p:nvSpPr>
          <p:spPr>
            <a:xfrm>
              <a:off x="3119373" y="3806561"/>
              <a:ext cx="85572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因为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6276795"/>
                </p:ext>
              </p:extLst>
            </p:nvPr>
          </p:nvGraphicFramePr>
          <p:xfrm>
            <a:off x="3765550" y="3781425"/>
            <a:ext cx="158591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46" name="Equation" r:id="rId3" imgW="622080" imgH="228600" progId="Equation.DSMT4">
                    <p:embed/>
                  </p:oleObj>
                </mc:Choice>
                <mc:Fallback>
                  <p:oleObj name="Equation" r:id="rId3" imgW="622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550" y="3781425"/>
                          <a:ext cx="158591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5"/>
          <p:cNvSpPr txBox="1"/>
          <p:nvPr/>
        </p:nvSpPr>
        <p:spPr>
          <a:xfrm>
            <a:off x="1259682" y="2207782"/>
            <a:ext cx="295291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以下性质成立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61678"/>
              </p:ext>
            </p:extLst>
          </p:nvPr>
        </p:nvGraphicFramePr>
        <p:xfrm>
          <a:off x="1739742" y="4128800"/>
          <a:ext cx="23383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7" name="Equation" r:id="rId5" imgW="914400" imgH="203040" progId="Equation.DSMT4">
                  <p:embed/>
                </p:oleObj>
              </mc:Choice>
              <mc:Fallback>
                <p:oleObj name="Equation" r:id="rId5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742" y="4128800"/>
                        <a:ext cx="23383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611394"/>
              </p:ext>
            </p:extLst>
          </p:nvPr>
        </p:nvGraphicFramePr>
        <p:xfrm>
          <a:off x="4028982" y="4109750"/>
          <a:ext cx="14303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8" name="Equation" r:id="rId7" imgW="558720" imgH="228600" progId="Equation.DSMT4">
                  <p:embed/>
                </p:oleObj>
              </mc:Choice>
              <mc:Fallback>
                <p:oleObj name="Equation" r:id="rId7" imgW="558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8982" y="4109750"/>
                        <a:ext cx="143033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304549"/>
              </p:ext>
            </p:extLst>
          </p:nvPr>
        </p:nvGraphicFramePr>
        <p:xfrm>
          <a:off x="5392644" y="4097050"/>
          <a:ext cx="1397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9" name="Equation" r:id="rId9" imgW="545760" imgH="228600" progId="Equation.DSMT4">
                  <p:embed/>
                </p:oleObj>
              </mc:Choice>
              <mc:Fallback>
                <p:oleObj name="Equation" r:id="rId9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644" y="4097050"/>
                        <a:ext cx="13970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852576"/>
              </p:ext>
            </p:extLst>
          </p:nvPr>
        </p:nvGraphicFramePr>
        <p:xfrm>
          <a:off x="6865844" y="4138325"/>
          <a:ext cx="12668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50" name="Equation" r:id="rId11" imgW="495000" imgH="203040" progId="Equation.DSMT4">
                  <p:embed/>
                </p:oleObj>
              </mc:Choice>
              <mc:Fallback>
                <p:oleObj name="Equation" r:id="rId11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844" y="4138325"/>
                        <a:ext cx="12668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4"/>
          <p:cNvSpPr txBox="1"/>
          <p:nvPr/>
        </p:nvSpPr>
        <p:spPr>
          <a:xfrm>
            <a:off x="518852" y="871279"/>
            <a:ext cx="5813778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三、特征值、特征向量的性质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19729" y="1473704"/>
            <a:ext cx="3681190" cy="582613"/>
            <a:chOff x="2000960" y="1766092"/>
            <a:chExt cx="3681190" cy="582613"/>
          </a:xfrm>
        </p:grpSpPr>
        <p:sp>
          <p:nvSpPr>
            <p:cNvPr id="15" name="文本框 5"/>
            <p:cNvSpPr txBox="1"/>
            <p:nvPr/>
          </p:nvSpPr>
          <p:spPr>
            <a:xfrm>
              <a:off x="2000960" y="1806286"/>
              <a:ext cx="50094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设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0163880"/>
                </p:ext>
              </p:extLst>
            </p:nvPr>
          </p:nvGraphicFramePr>
          <p:xfrm>
            <a:off x="2386671" y="1766092"/>
            <a:ext cx="4540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51" name="Equation" r:id="rId13" imgW="177480" imgH="228600" progId="Equation.DSMT4">
                    <p:embed/>
                  </p:oleObj>
                </mc:Choice>
                <mc:Fallback>
                  <p:oleObj name="Equation" r:id="rId13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6671" y="1766092"/>
                          <a:ext cx="45402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5"/>
            <p:cNvSpPr txBox="1"/>
            <p:nvPr/>
          </p:nvSpPr>
          <p:spPr>
            <a:xfrm>
              <a:off x="2708462" y="1793585"/>
              <a:ext cx="297368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是方阵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的特征值，   </a:t>
              </a:r>
            </a:p>
          </p:txBody>
        </p:sp>
      </p:grpSp>
      <p:sp>
        <p:nvSpPr>
          <p:cNvPr id="18" name="文本框 5"/>
          <p:cNvSpPr txBox="1"/>
          <p:nvPr/>
        </p:nvSpPr>
        <p:spPr>
          <a:xfrm>
            <a:off x="595929" y="2216382"/>
            <a:ext cx="108877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则有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125717" y="1472682"/>
            <a:ext cx="3775491" cy="582613"/>
            <a:chOff x="5606948" y="1765070"/>
            <a:chExt cx="3775491" cy="582613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19392"/>
                </p:ext>
              </p:extLst>
            </p:nvPr>
          </p:nvGraphicFramePr>
          <p:xfrm>
            <a:off x="5606948" y="1878598"/>
            <a:ext cx="323850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52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6948" y="1878598"/>
                          <a:ext cx="323850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2730674"/>
                </p:ext>
              </p:extLst>
            </p:nvPr>
          </p:nvGraphicFramePr>
          <p:xfrm>
            <a:off x="7073778" y="1765070"/>
            <a:ext cx="4540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53" name="Equation" r:id="rId17" imgW="177480" imgH="228600" progId="Equation.DSMT4">
                    <p:embed/>
                  </p:oleObj>
                </mc:Choice>
                <mc:Fallback>
                  <p:oleObj name="Equation" r:id="rId17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3778" y="1765070"/>
                          <a:ext cx="45402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5"/>
            <p:cNvSpPr txBox="1"/>
            <p:nvPr/>
          </p:nvSpPr>
          <p:spPr>
            <a:xfrm>
              <a:off x="5820460" y="1793584"/>
              <a:ext cx="143124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是对应于</a:t>
              </a:r>
            </a:p>
          </p:txBody>
        </p:sp>
        <p:sp>
          <p:nvSpPr>
            <p:cNvPr id="23" name="文本框 5"/>
            <p:cNvSpPr txBox="1"/>
            <p:nvPr/>
          </p:nvSpPr>
          <p:spPr>
            <a:xfrm>
              <a:off x="7388121" y="1780886"/>
              <a:ext cx="199431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的特征向量，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735805" y="2830358"/>
            <a:ext cx="6782801" cy="582613"/>
            <a:chOff x="3217036" y="3122746"/>
            <a:chExt cx="6782801" cy="582613"/>
          </a:xfrm>
        </p:grpSpPr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5488571"/>
                </p:ext>
              </p:extLst>
            </p:nvPr>
          </p:nvGraphicFramePr>
          <p:xfrm>
            <a:off x="3217036" y="3148146"/>
            <a:ext cx="153035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54" name="Equation" r:id="rId19" imgW="596880" imgH="203040" progId="Equation.DSMT4">
                    <p:embed/>
                  </p:oleObj>
                </mc:Choice>
                <mc:Fallback>
                  <p:oleObj name="Equation" r:id="rId19" imgW="596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7036" y="3148146"/>
                          <a:ext cx="153035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文本框 5"/>
            <p:cNvSpPr txBox="1"/>
            <p:nvPr/>
          </p:nvSpPr>
          <p:spPr>
            <a:xfrm>
              <a:off x="4641397" y="3160846"/>
              <a:ext cx="316910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的对应于特征值</a:t>
              </a: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8292699"/>
                </p:ext>
              </p:extLst>
            </p:nvPr>
          </p:nvGraphicFramePr>
          <p:xfrm>
            <a:off x="7543678" y="3122746"/>
            <a:ext cx="4540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55" name="Equation" r:id="rId21" imgW="177480" imgH="228600" progId="Equation.DSMT4">
                    <p:embed/>
                  </p:oleObj>
                </mc:Choice>
                <mc:Fallback>
                  <p:oleObj name="Equation" r:id="rId21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3678" y="3122746"/>
                          <a:ext cx="45402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5"/>
            <p:cNvSpPr txBox="1"/>
            <p:nvPr/>
          </p:nvSpPr>
          <p:spPr>
            <a:xfrm>
              <a:off x="7872133" y="3155920"/>
              <a:ext cx="212770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的特征向量；</a:t>
              </a:r>
            </a:p>
          </p:txBody>
        </p:sp>
      </p:grpSp>
      <p:sp>
        <p:nvSpPr>
          <p:cNvPr id="29" name="文本框 5"/>
          <p:cNvSpPr txBox="1"/>
          <p:nvPr/>
        </p:nvSpPr>
        <p:spPr>
          <a:xfrm>
            <a:off x="3794775" y="3527391"/>
            <a:ext cx="73296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则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638142" y="4693621"/>
            <a:ext cx="6442295" cy="582613"/>
            <a:chOff x="3068573" y="4986009"/>
            <a:chExt cx="6442295" cy="582613"/>
          </a:xfrm>
        </p:grpSpPr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8194838"/>
                </p:ext>
              </p:extLst>
            </p:nvPr>
          </p:nvGraphicFramePr>
          <p:xfrm>
            <a:off x="3765113" y="5015046"/>
            <a:ext cx="153035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56" name="Equation" r:id="rId23" imgW="596880" imgH="203040" progId="Equation.DSMT4">
                    <p:embed/>
                  </p:oleObj>
                </mc:Choice>
                <mc:Fallback>
                  <p:oleObj name="Equation" r:id="rId23" imgW="596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113" y="5015046"/>
                          <a:ext cx="153035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文本框 5"/>
            <p:cNvSpPr txBox="1"/>
            <p:nvPr/>
          </p:nvSpPr>
          <p:spPr>
            <a:xfrm>
              <a:off x="3068573" y="5015046"/>
              <a:ext cx="90652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所以</a:t>
              </a: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0383710"/>
                </p:ext>
              </p:extLst>
            </p:nvPr>
          </p:nvGraphicFramePr>
          <p:xfrm>
            <a:off x="7138035" y="4986009"/>
            <a:ext cx="45402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57" name="Equation" r:id="rId25" imgW="177480" imgH="228600" progId="Equation.DSMT4">
                    <p:embed/>
                  </p:oleObj>
                </mc:Choice>
                <mc:Fallback>
                  <p:oleObj name="Equation" r:id="rId25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8035" y="4986009"/>
                          <a:ext cx="45402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文本框 5"/>
            <p:cNvSpPr txBox="1"/>
            <p:nvPr/>
          </p:nvSpPr>
          <p:spPr>
            <a:xfrm>
              <a:off x="5189028" y="5015046"/>
              <a:ext cx="221462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的对应于</a:t>
              </a:r>
            </a:p>
          </p:txBody>
        </p:sp>
        <p:sp>
          <p:nvSpPr>
            <p:cNvPr id="35" name="文本框 5"/>
            <p:cNvSpPr txBox="1"/>
            <p:nvPr/>
          </p:nvSpPr>
          <p:spPr>
            <a:xfrm>
              <a:off x="7448641" y="5002346"/>
              <a:ext cx="206222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的特征向量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36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3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100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3" grpId="0"/>
      <p:bldP spid="18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958377" y="1330600"/>
            <a:ext cx="138686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性质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996662" y="1891405"/>
            <a:ext cx="12335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证：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819283"/>
              </p:ext>
            </p:extLst>
          </p:nvPr>
        </p:nvGraphicFramePr>
        <p:xfrm>
          <a:off x="2156415" y="2492814"/>
          <a:ext cx="23050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93" name="Equation" r:id="rId3" imgW="901440" imgH="203040" progId="Equation.DSMT4">
                  <p:embed/>
                </p:oleObj>
              </mc:Choice>
              <mc:Fallback>
                <p:oleObj name="Equation" r:id="rId3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415" y="2492814"/>
                        <a:ext cx="23050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834309"/>
              </p:ext>
            </p:extLst>
          </p:nvPr>
        </p:nvGraphicFramePr>
        <p:xfrm>
          <a:off x="4429715" y="2473764"/>
          <a:ext cx="14303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94" name="Equation" r:id="rId5" imgW="558720" imgH="228600" progId="Equation.DSMT4">
                  <p:embed/>
                </p:oleObj>
              </mc:Choice>
              <mc:Fallback>
                <p:oleObj name="Equation" r:id="rId5" imgW="558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715" y="2473764"/>
                        <a:ext cx="143033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849509"/>
              </p:ext>
            </p:extLst>
          </p:nvPr>
        </p:nvGraphicFramePr>
        <p:xfrm>
          <a:off x="5780677" y="2461064"/>
          <a:ext cx="15255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95" name="Equation" r:id="rId7" imgW="596880" imgH="228600" progId="Equation.DSMT4">
                  <p:embed/>
                </p:oleObj>
              </mc:Choice>
              <mc:Fallback>
                <p:oleObj name="Equation" r:id="rId7" imgW="59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677" y="2461064"/>
                        <a:ext cx="152558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5"/>
          <p:cNvSpPr txBox="1"/>
          <p:nvPr/>
        </p:nvSpPr>
        <p:spPr>
          <a:xfrm>
            <a:off x="958377" y="3705500"/>
            <a:ext cx="138686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性质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996662" y="4266305"/>
            <a:ext cx="12335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证：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874083"/>
              </p:ext>
            </p:extLst>
          </p:nvPr>
        </p:nvGraphicFramePr>
        <p:xfrm>
          <a:off x="1988075" y="4205831"/>
          <a:ext cx="25987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96" name="Equation" r:id="rId9" imgW="1015920" imgH="228600" progId="Equation.DSMT4">
                  <p:embed/>
                </p:oleObj>
              </mc:Choice>
              <mc:Fallback>
                <p:oleObj name="Equation" r:id="rId9" imgW="101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075" y="4205831"/>
                        <a:ext cx="259873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988467"/>
              </p:ext>
            </p:extLst>
          </p:nvPr>
        </p:nvGraphicFramePr>
        <p:xfrm>
          <a:off x="4530044" y="4189956"/>
          <a:ext cx="16256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97" name="Equation" r:id="rId11" imgW="634680" imgH="241200" progId="Equation.DSMT4">
                  <p:embed/>
                </p:oleObj>
              </mc:Choice>
              <mc:Fallback>
                <p:oleObj name="Equation" r:id="rId11" imgW="634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044" y="4189956"/>
                        <a:ext cx="16256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109767"/>
              </p:ext>
            </p:extLst>
          </p:nvPr>
        </p:nvGraphicFramePr>
        <p:xfrm>
          <a:off x="2750140" y="4862951"/>
          <a:ext cx="171926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98" name="Equation" r:id="rId13" imgW="672840" imgH="241200" progId="Equation.DSMT4">
                  <p:embed/>
                </p:oleObj>
              </mc:Choice>
              <mc:Fallback>
                <p:oleObj name="Equation" r:id="rId13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0140" y="4862951"/>
                        <a:ext cx="1719262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304185"/>
              </p:ext>
            </p:extLst>
          </p:nvPr>
        </p:nvGraphicFramePr>
        <p:xfrm>
          <a:off x="6095002" y="4189955"/>
          <a:ext cx="22098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99" name="Equation" r:id="rId15" imgW="863280" imgH="241200" progId="Equation.DSMT4">
                  <p:embed/>
                </p:oleObj>
              </mc:Choice>
              <mc:Fallback>
                <p:oleObj name="Equation" r:id="rId15" imgW="863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002" y="4189955"/>
                        <a:ext cx="22098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853490"/>
              </p:ext>
            </p:extLst>
          </p:nvPr>
        </p:nvGraphicFramePr>
        <p:xfrm>
          <a:off x="4499565" y="5059801"/>
          <a:ext cx="74612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00" name="Equation" r:id="rId17" imgW="291960" imgH="114120" progId="Equation.DSMT4">
                  <p:embed/>
                </p:oleObj>
              </mc:Choice>
              <mc:Fallback>
                <p:oleObj name="Equation" r:id="rId17" imgW="291960" imgH="114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565" y="5059801"/>
                        <a:ext cx="746125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208624"/>
              </p:ext>
            </p:extLst>
          </p:nvPr>
        </p:nvGraphicFramePr>
        <p:xfrm>
          <a:off x="5253627" y="4847076"/>
          <a:ext cx="113506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01" name="Equation" r:id="rId19" imgW="444240" imgH="241200" progId="Equation.DSMT4">
                  <p:embed/>
                </p:oleObj>
              </mc:Choice>
              <mc:Fallback>
                <p:oleObj name="Equation" r:id="rId19" imgW="444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627" y="4847076"/>
                        <a:ext cx="113506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2038875" y="1297346"/>
            <a:ext cx="4592193" cy="582612"/>
            <a:chOff x="3119373" y="1295320"/>
            <a:chExt cx="4592193" cy="582612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1084564"/>
                </p:ext>
              </p:extLst>
            </p:nvPr>
          </p:nvGraphicFramePr>
          <p:xfrm>
            <a:off x="4575356" y="1295320"/>
            <a:ext cx="649287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02" name="Equation" r:id="rId21" imgW="253800" imgH="228600" progId="Equation.DSMT4">
                    <p:embed/>
                  </p:oleObj>
                </mc:Choice>
                <mc:Fallback>
                  <p:oleObj name="Equation" r:id="rId21" imgW="253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5356" y="1295320"/>
                          <a:ext cx="649287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5"/>
            <p:cNvSpPr txBox="1"/>
            <p:nvPr/>
          </p:nvSpPr>
          <p:spPr>
            <a:xfrm>
              <a:off x="3119373" y="1317361"/>
              <a:ext cx="112242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对实数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4361457"/>
                </p:ext>
              </p:extLst>
            </p:nvPr>
          </p:nvGraphicFramePr>
          <p:xfrm>
            <a:off x="4127680" y="1316154"/>
            <a:ext cx="422275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03" name="Equation" r:id="rId23" imgW="164880" imgH="203040" progId="Equation.DSMT4">
                    <p:embed/>
                  </p:oleObj>
                </mc:Choice>
                <mc:Fallback>
                  <p:oleObj name="Equation" r:id="rId23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680" y="1316154"/>
                          <a:ext cx="422275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3999056"/>
                </p:ext>
              </p:extLst>
            </p:nvPr>
          </p:nvGraphicFramePr>
          <p:xfrm>
            <a:off x="5520372" y="1328574"/>
            <a:ext cx="51752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04" name="Equation" r:id="rId25" imgW="203040" imgH="177480" progId="Equation.DSMT4">
                    <p:embed/>
                  </p:oleObj>
                </mc:Choice>
                <mc:Fallback>
                  <p:oleObj name="Equation" r:id="rId25" imgW="2030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0372" y="1328574"/>
                          <a:ext cx="517525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5"/>
            <p:cNvSpPr txBox="1"/>
            <p:nvPr/>
          </p:nvSpPr>
          <p:spPr>
            <a:xfrm>
              <a:off x="5128230" y="1329600"/>
              <a:ext cx="57475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</a:t>
              </a:r>
            </a:p>
          </p:txBody>
        </p:sp>
        <p:sp>
          <p:nvSpPr>
            <p:cNvPr id="22" name="文本框 5"/>
            <p:cNvSpPr txBox="1"/>
            <p:nvPr/>
          </p:nvSpPr>
          <p:spPr>
            <a:xfrm>
              <a:off x="5923598" y="1316900"/>
              <a:ext cx="178796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的特征值；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52318" y="1843630"/>
            <a:ext cx="2232090" cy="582613"/>
            <a:chOff x="3119373" y="3781425"/>
            <a:chExt cx="2232090" cy="582613"/>
          </a:xfrm>
        </p:grpSpPr>
        <p:sp>
          <p:nvSpPr>
            <p:cNvPr id="24" name="文本框 5"/>
            <p:cNvSpPr txBox="1"/>
            <p:nvPr/>
          </p:nvSpPr>
          <p:spPr>
            <a:xfrm>
              <a:off x="3119373" y="3806561"/>
              <a:ext cx="85572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因为</a:t>
              </a: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0757842"/>
                </p:ext>
              </p:extLst>
            </p:nvPr>
          </p:nvGraphicFramePr>
          <p:xfrm>
            <a:off x="3765550" y="3781425"/>
            <a:ext cx="158591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05" name="Equation" r:id="rId27" imgW="622080" imgH="228600" progId="Equation.DSMT4">
                    <p:embed/>
                  </p:oleObj>
                </mc:Choice>
                <mc:Fallback>
                  <p:oleObj name="Equation" r:id="rId27" imgW="622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550" y="3781425"/>
                          <a:ext cx="158591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文本框 5"/>
          <p:cNvSpPr txBox="1"/>
          <p:nvPr/>
        </p:nvSpPr>
        <p:spPr>
          <a:xfrm>
            <a:off x="4208951" y="1881984"/>
            <a:ext cx="73296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则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071685" y="3049041"/>
            <a:ext cx="6176159" cy="582613"/>
            <a:chOff x="3535213" y="5980715"/>
            <a:chExt cx="6176159" cy="582613"/>
          </a:xfrm>
        </p:grpSpPr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7855188"/>
                </p:ext>
              </p:extLst>
            </p:nvPr>
          </p:nvGraphicFramePr>
          <p:xfrm>
            <a:off x="4210176" y="5980715"/>
            <a:ext cx="6524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06" name="Equation" r:id="rId29" imgW="253800" imgH="228600" progId="Equation.DSMT4">
                    <p:embed/>
                  </p:oleObj>
                </mc:Choice>
                <mc:Fallback>
                  <p:oleObj name="Equation" r:id="rId29" imgW="253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0176" y="5980715"/>
                          <a:ext cx="65246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5"/>
            <p:cNvSpPr txBox="1"/>
            <p:nvPr/>
          </p:nvSpPr>
          <p:spPr>
            <a:xfrm>
              <a:off x="3535213" y="6010685"/>
              <a:ext cx="90652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所以</a:t>
              </a:r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6139341"/>
                </p:ext>
              </p:extLst>
            </p:nvPr>
          </p:nvGraphicFramePr>
          <p:xfrm>
            <a:off x="7767802" y="6086833"/>
            <a:ext cx="32385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07" name="Equation" r:id="rId31" imgW="126720" imgH="139680" progId="Equation.DSMT4">
                    <p:embed/>
                  </p:oleObj>
                </mc:Choice>
                <mc:Fallback>
                  <p:oleObj name="Equation" r:id="rId31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67802" y="6086833"/>
                          <a:ext cx="32385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文本框 5"/>
            <p:cNvSpPr txBox="1"/>
            <p:nvPr/>
          </p:nvSpPr>
          <p:spPr>
            <a:xfrm>
              <a:off x="4734646" y="6007520"/>
              <a:ext cx="58396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</a:t>
              </a:r>
            </a:p>
          </p:txBody>
        </p:sp>
        <p:sp>
          <p:nvSpPr>
            <p:cNvPr id="32" name="文本框 5"/>
            <p:cNvSpPr txBox="1"/>
            <p:nvPr/>
          </p:nvSpPr>
          <p:spPr>
            <a:xfrm>
              <a:off x="7991481" y="5994348"/>
              <a:ext cx="171989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的特征值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33" name="文本框 5"/>
            <p:cNvSpPr txBox="1"/>
            <p:nvPr/>
          </p:nvSpPr>
          <p:spPr>
            <a:xfrm>
              <a:off x="5541632" y="6007048"/>
              <a:ext cx="232777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对应于特征向量</a:t>
              </a: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8768606"/>
                </p:ext>
              </p:extLst>
            </p:nvPr>
          </p:nvGraphicFramePr>
          <p:xfrm>
            <a:off x="5131443" y="6016635"/>
            <a:ext cx="51752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08" name="Equation" r:id="rId33" imgW="203040" imgH="177480" progId="Equation.DSMT4">
                    <p:embed/>
                  </p:oleObj>
                </mc:Choice>
                <mc:Fallback>
                  <p:oleObj name="Equation" r:id="rId33" imgW="2030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1443" y="6016635"/>
                          <a:ext cx="517525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2079244" y="3626542"/>
            <a:ext cx="5884443" cy="614363"/>
            <a:chOff x="2238363" y="6143625"/>
            <a:chExt cx="5884443" cy="614363"/>
          </a:xfrm>
        </p:grpSpPr>
        <p:sp>
          <p:nvSpPr>
            <p:cNvPr id="36" name="文本框 5"/>
            <p:cNvSpPr txBox="1"/>
            <p:nvPr/>
          </p:nvSpPr>
          <p:spPr>
            <a:xfrm>
              <a:off x="2238363" y="6206399"/>
              <a:ext cx="144307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对正整数</a:t>
              </a:r>
            </a:p>
          </p:txBody>
        </p:sp>
        <p:sp>
          <p:nvSpPr>
            <p:cNvPr id="37" name="文本框 5"/>
            <p:cNvSpPr txBox="1"/>
            <p:nvPr/>
          </p:nvSpPr>
          <p:spPr>
            <a:xfrm>
              <a:off x="5526770" y="6219100"/>
              <a:ext cx="57475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</a:t>
              </a:r>
            </a:p>
          </p:txBody>
        </p:sp>
        <p:sp>
          <p:nvSpPr>
            <p:cNvPr id="38" name="文本框 5"/>
            <p:cNvSpPr txBox="1"/>
            <p:nvPr/>
          </p:nvSpPr>
          <p:spPr>
            <a:xfrm>
              <a:off x="6334838" y="6206400"/>
              <a:ext cx="178796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的特征值；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9897233"/>
                </p:ext>
              </p:extLst>
            </p:nvPr>
          </p:nvGraphicFramePr>
          <p:xfrm>
            <a:off x="3502886" y="6191168"/>
            <a:ext cx="1625600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09" name="Equation" r:id="rId35" imgW="634680" imgH="203040" progId="Equation.DSMT4">
                    <p:embed/>
                  </p:oleObj>
                </mc:Choice>
                <mc:Fallback>
                  <p:oleObj name="Equation" r:id="rId35" imgW="634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886" y="6191168"/>
                          <a:ext cx="1625600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6753970"/>
                </p:ext>
              </p:extLst>
            </p:nvPr>
          </p:nvGraphicFramePr>
          <p:xfrm>
            <a:off x="5099050" y="6143625"/>
            <a:ext cx="552450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10" name="Equation" r:id="rId37" imgW="215640" imgH="241200" progId="Equation.DSMT4">
                    <p:embed/>
                  </p:oleObj>
                </mc:Choice>
                <mc:Fallback>
                  <p:oleObj name="Equation" r:id="rId37" imgW="215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050" y="6143625"/>
                          <a:ext cx="552450" cy="614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5740942"/>
                </p:ext>
              </p:extLst>
            </p:nvPr>
          </p:nvGraphicFramePr>
          <p:xfrm>
            <a:off x="5897563" y="6143625"/>
            <a:ext cx="549275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11" name="Equation" r:id="rId39" imgW="215640" imgH="190440" progId="Equation.DSMT4">
                    <p:embed/>
                  </p:oleObj>
                </mc:Choice>
                <mc:Fallback>
                  <p:oleObj name="Equation" r:id="rId39" imgW="2156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7563" y="6143625"/>
                          <a:ext cx="549275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2038509" y="5406686"/>
            <a:ext cx="3388954" cy="614363"/>
            <a:chOff x="4733852" y="6143625"/>
            <a:chExt cx="3388954" cy="614363"/>
          </a:xfrm>
        </p:grpSpPr>
        <p:sp>
          <p:nvSpPr>
            <p:cNvPr id="43" name="文本框 5"/>
            <p:cNvSpPr txBox="1"/>
            <p:nvPr/>
          </p:nvSpPr>
          <p:spPr>
            <a:xfrm>
              <a:off x="4733852" y="6206400"/>
              <a:ext cx="49666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即</a:t>
              </a:r>
            </a:p>
          </p:txBody>
        </p:sp>
        <p:sp>
          <p:nvSpPr>
            <p:cNvPr id="44" name="文本框 5"/>
            <p:cNvSpPr txBox="1"/>
            <p:nvPr/>
          </p:nvSpPr>
          <p:spPr>
            <a:xfrm>
              <a:off x="5526770" y="6219100"/>
              <a:ext cx="57475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</a:t>
              </a:r>
            </a:p>
          </p:txBody>
        </p:sp>
        <p:sp>
          <p:nvSpPr>
            <p:cNvPr id="45" name="文本框 5"/>
            <p:cNvSpPr txBox="1"/>
            <p:nvPr/>
          </p:nvSpPr>
          <p:spPr>
            <a:xfrm>
              <a:off x="6334838" y="6219100"/>
              <a:ext cx="178796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的特征值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5206462"/>
                </p:ext>
              </p:extLst>
            </p:nvPr>
          </p:nvGraphicFramePr>
          <p:xfrm>
            <a:off x="5099050" y="6143625"/>
            <a:ext cx="552450" cy="614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12" name="Equation" r:id="rId41" imgW="215640" imgH="241200" progId="Equation.DSMT4">
                    <p:embed/>
                  </p:oleObj>
                </mc:Choice>
                <mc:Fallback>
                  <p:oleObj name="Equation" r:id="rId41" imgW="215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9050" y="6143625"/>
                          <a:ext cx="552450" cy="614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6936392"/>
                </p:ext>
              </p:extLst>
            </p:nvPr>
          </p:nvGraphicFramePr>
          <p:xfrm>
            <a:off x="5897563" y="6143625"/>
            <a:ext cx="549275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13" name="Equation" r:id="rId43" imgW="215640" imgH="190440" progId="Equation.DSMT4">
                    <p:embed/>
                  </p:oleObj>
                </mc:Choice>
                <mc:Fallback>
                  <p:oleObj name="Equation" r:id="rId43" imgW="2156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7563" y="6143625"/>
                          <a:ext cx="549275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19439" y="4112"/>
            <a:ext cx="9092565" cy="823928"/>
            <a:chOff x="-7938" y="915988"/>
            <a:chExt cx="12193589" cy="2406923"/>
          </a:xfrm>
        </p:grpSpPr>
        <p:sp>
          <p:nvSpPr>
            <p:cNvPr id="51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335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605333" y="1369035"/>
            <a:ext cx="138686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性质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643618" y="1993340"/>
            <a:ext cx="12335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证：</a:t>
            </a:r>
          </a:p>
        </p:txBody>
      </p:sp>
      <p:sp>
        <p:nvSpPr>
          <p:cNvPr id="5" name="文本框 5"/>
          <p:cNvSpPr txBox="1"/>
          <p:nvPr/>
        </p:nvSpPr>
        <p:spPr>
          <a:xfrm>
            <a:off x="1697719" y="2006040"/>
            <a:ext cx="27869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由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是可逆的，知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24211"/>
              </p:ext>
            </p:extLst>
          </p:nvPr>
        </p:nvGraphicFramePr>
        <p:xfrm>
          <a:off x="4309556" y="1970172"/>
          <a:ext cx="11318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7" name="Equation" r:id="rId3" imgW="444240" imgH="228600" progId="Equation.DSMT4">
                  <p:embed/>
                </p:oleObj>
              </mc:Choice>
              <mc:Fallback>
                <p:oleObj name="Equation" r:id="rId3" imgW="444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9556" y="1970172"/>
                        <a:ext cx="11318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723119" y="2526443"/>
            <a:ext cx="5210022" cy="595714"/>
            <a:chOff x="3156661" y="2511382"/>
            <a:chExt cx="5210022" cy="595714"/>
          </a:xfrm>
        </p:grpSpPr>
        <p:sp>
          <p:nvSpPr>
            <p:cNvPr id="8" name="文本框 5"/>
            <p:cNvSpPr txBox="1"/>
            <p:nvPr/>
          </p:nvSpPr>
          <p:spPr>
            <a:xfrm>
              <a:off x="3156661" y="2562479"/>
              <a:ext cx="61523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在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7062122"/>
                </p:ext>
              </p:extLst>
            </p:nvPr>
          </p:nvGraphicFramePr>
          <p:xfrm>
            <a:off x="6794500" y="2511382"/>
            <a:ext cx="614362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8" name="Equation" r:id="rId5" imgW="241200" imgH="190440" progId="Equation.DSMT4">
                    <p:embed/>
                  </p:oleObj>
                </mc:Choice>
                <mc:Fallback>
                  <p:oleObj name="Equation" r:id="rId5" imgW="24120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4500" y="2511382"/>
                          <a:ext cx="614362" cy="48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2242257"/>
                </p:ext>
              </p:extLst>
            </p:nvPr>
          </p:nvGraphicFramePr>
          <p:xfrm>
            <a:off x="3527425" y="2524483"/>
            <a:ext cx="1493838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9" name="Equation" r:id="rId7" imgW="583920" imgH="228600" progId="Equation.DSMT4">
                    <p:embed/>
                  </p:oleObj>
                </mc:Choice>
                <mc:Fallback>
                  <p:oleObj name="Equation" r:id="rId7" imgW="5839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7425" y="2524483"/>
                          <a:ext cx="1493838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5"/>
            <p:cNvSpPr txBox="1"/>
            <p:nvPr/>
          </p:nvSpPr>
          <p:spPr>
            <a:xfrm>
              <a:off x="4896966" y="2572258"/>
              <a:ext cx="216423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两端同时左乘</a:t>
              </a:r>
            </a:p>
          </p:txBody>
        </p:sp>
        <p:sp>
          <p:nvSpPr>
            <p:cNvPr id="12" name="文本框 5"/>
            <p:cNvSpPr txBox="1"/>
            <p:nvPr/>
          </p:nvSpPr>
          <p:spPr>
            <a:xfrm>
              <a:off x="7284566" y="2572258"/>
              <a:ext cx="108211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得，</a:t>
              </a: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88130"/>
              </p:ext>
            </p:extLst>
          </p:nvPr>
        </p:nvGraphicFramePr>
        <p:xfrm>
          <a:off x="3260021" y="3145611"/>
          <a:ext cx="25955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0" name="Equation" r:id="rId9" imgW="1015920" imgH="241200" progId="Equation.DSMT4">
                  <p:embed/>
                </p:oleObj>
              </mc:Choice>
              <mc:Fallback>
                <p:oleObj name="Equation" r:id="rId9" imgW="1015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021" y="3145611"/>
                        <a:ext cx="25955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5"/>
          <p:cNvSpPr txBox="1"/>
          <p:nvPr/>
        </p:nvSpPr>
        <p:spPr>
          <a:xfrm>
            <a:off x="1748519" y="3827454"/>
            <a:ext cx="6152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即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796521"/>
              </p:ext>
            </p:extLst>
          </p:nvPr>
        </p:nvGraphicFramePr>
        <p:xfrm>
          <a:off x="2128808" y="3737749"/>
          <a:ext cx="18510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1" name="Equation" r:id="rId11" imgW="723600" imgH="241200" progId="Equation.DSMT4">
                  <p:embed/>
                </p:oleObj>
              </mc:Choice>
              <mc:Fallback>
                <p:oleObj name="Equation" r:id="rId11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808" y="3737749"/>
                        <a:ext cx="18510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5"/>
          <p:cNvSpPr txBox="1"/>
          <p:nvPr/>
        </p:nvSpPr>
        <p:spPr>
          <a:xfrm>
            <a:off x="4047421" y="3811833"/>
            <a:ext cx="10978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从而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71623"/>
              </p:ext>
            </p:extLst>
          </p:nvPr>
        </p:nvGraphicFramePr>
        <p:xfrm>
          <a:off x="3228946" y="4288611"/>
          <a:ext cx="19494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52" name="Equation" r:id="rId13" imgW="761760" imgH="431640" progId="Equation.DSMT4">
                  <p:embed/>
                </p:oleObj>
              </mc:Choice>
              <mc:Fallback>
                <p:oleObj name="Equation" r:id="rId13" imgW="761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46" y="4288611"/>
                        <a:ext cx="19494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5"/>
          <p:cNvSpPr txBox="1"/>
          <p:nvPr/>
        </p:nvSpPr>
        <p:spPr>
          <a:xfrm>
            <a:off x="1812019" y="5313354"/>
            <a:ext cx="11105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所以，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833658" y="5050612"/>
            <a:ext cx="5397500" cy="987752"/>
            <a:chOff x="4267200" y="5035551"/>
            <a:chExt cx="5397500" cy="987752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1881600"/>
                </p:ext>
              </p:extLst>
            </p:nvPr>
          </p:nvGraphicFramePr>
          <p:xfrm>
            <a:off x="4267200" y="5035551"/>
            <a:ext cx="495300" cy="987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3" name="Equation" r:id="rId15" imgW="215640" imgH="431640" progId="Equation.DSMT4">
                    <p:embed/>
                  </p:oleObj>
                </mc:Choice>
                <mc:Fallback>
                  <p:oleObj name="Equation" r:id="rId15" imgW="2156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0" y="5035551"/>
                          <a:ext cx="495300" cy="9877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5"/>
            <p:cNvSpPr txBox="1"/>
            <p:nvPr/>
          </p:nvSpPr>
          <p:spPr>
            <a:xfrm>
              <a:off x="4630063" y="5295372"/>
              <a:ext cx="64043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</a:t>
              </a: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7475706"/>
                </p:ext>
              </p:extLst>
            </p:nvPr>
          </p:nvGraphicFramePr>
          <p:xfrm>
            <a:off x="5021382" y="5256975"/>
            <a:ext cx="614362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4" name="Equation" r:id="rId17" imgW="241200" imgH="190440" progId="Equation.DSMT4">
                    <p:embed/>
                  </p:oleObj>
                </mc:Choice>
                <mc:Fallback>
                  <p:oleObj name="Equation" r:id="rId17" imgW="24120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382" y="5256975"/>
                          <a:ext cx="614362" cy="48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文本框 5"/>
            <p:cNvSpPr txBox="1"/>
            <p:nvPr/>
          </p:nvSpPr>
          <p:spPr>
            <a:xfrm>
              <a:off x="5506363" y="5295372"/>
              <a:ext cx="245653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对应于特征向量</a:t>
              </a: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5939116"/>
                </p:ext>
              </p:extLst>
            </p:nvPr>
          </p:nvGraphicFramePr>
          <p:xfrm>
            <a:off x="7731125" y="5372100"/>
            <a:ext cx="322263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5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1125" y="5372100"/>
                          <a:ext cx="322263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文本框 5"/>
            <p:cNvSpPr txBox="1"/>
            <p:nvPr/>
          </p:nvSpPr>
          <p:spPr>
            <a:xfrm>
              <a:off x="7957463" y="5295372"/>
              <a:ext cx="170723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的特征值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685830" y="1065986"/>
            <a:ext cx="5677802" cy="1005361"/>
            <a:chOff x="3119372" y="1050925"/>
            <a:chExt cx="5677802" cy="1005361"/>
          </a:xfrm>
        </p:grpSpPr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9589303"/>
                </p:ext>
              </p:extLst>
            </p:nvPr>
          </p:nvGraphicFramePr>
          <p:xfrm>
            <a:off x="5695950" y="1050925"/>
            <a:ext cx="505586" cy="1005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6" name="Equation" r:id="rId21" imgW="215640" imgH="431640" progId="Equation.DSMT4">
                    <p:embed/>
                  </p:oleObj>
                </mc:Choice>
                <mc:Fallback>
                  <p:oleObj name="Equation" r:id="rId21" imgW="21564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5950" y="1050925"/>
                          <a:ext cx="505586" cy="1005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5"/>
            <p:cNvSpPr txBox="1"/>
            <p:nvPr/>
          </p:nvSpPr>
          <p:spPr>
            <a:xfrm>
              <a:off x="3119372" y="1342761"/>
              <a:ext cx="270992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若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是可逆的，则</a:t>
              </a: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6983783"/>
                </p:ext>
              </p:extLst>
            </p:nvPr>
          </p:nvGraphicFramePr>
          <p:xfrm>
            <a:off x="6450013" y="1290638"/>
            <a:ext cx="614362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57" name="Equation" r:id="rId23" imgW="241200" imgH="190440" progId="Equation.DSMT4">
                    <p:embed/>
                  </p:oleObj>
                </mc:Choice>
                <mc:Fallback>
                  <p:oleObj name="Equation" r:id="rId23" imgW="24120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0013" y="1290638"/>
                          <a:ext cx="614362" cy="48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文本框 5"/>
            <p:cNvSpPr txBox="1"/>
            <p:nvPr/>
          </p:nvSpPr>
          <p:spPr>
            <a:xfrm>
              <a:off x="6062154" y="1337835"/>
              <a:ext cx="63709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     </a:t>
              </a:r>
            </a:p>
          </p:txBody>
        </p:sp>
        <p:sp>
          <p:nvSpPr>
            <p:cNvPr id="31" name="文本框 5"/>
            <p:cNvSpPr txBox="1"/>
            <p:nvPr/>
          </p:nvSpPr>
          <p:spPr>
            <a:xfrm>
              <a:off x="6930274" y="1353974"/>
              <a:ext cx="18669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的特征值；</a:t>
              </a:r>
            </a:p>
          </p:txBody>
        </p:sp>
      </p:grpSp>
      <p:sp>
        <p:nvSpPr>
          <p:cNvPr id="3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426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4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885484" y="1658774"/>
            <a:ext cx="138686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性质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923769" y="2460879"/>
            <a:ext cx="12335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证：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003270" y="2447925"/>
            <a:ext cx="2868536" cy="582613"/>
            <a:chOff x="3156661" y="2447925"/>
            <a:chExt cx="2868536" cy="582613"/>
          </a:xfrm>
        </p:grpSpPr>
        <p:sp>
          <p:nvSpPr>
            <p:cNvPr id="6" name="文本框 5"/>
            <p:cNvSpPr txBox="1"/>
            <p:nvPr/>
          </p:nvSpPr>
          <p:spPr>
            <a:xfrm>
              <a:off x="3156661" y="2486279"/>
              <a:ext cx="61523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由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6156160"/>
                </p:ext>
              </p:extLst>
            </p:nvPr>
          </p:nvGraphicFramePr>
          <p:xfrm>
            <a:off x="3513138" y="2447925"/>
            <a:ext cx="1852612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8" name="Equation" r:id="rId3" imgW="723600" imgH="228600" progId="Equation.DSMT4">
                    <p:embed/>
                  </p:oleObj>
                </mc:Choice>
                <mc:Fallback>
                  <p:oleObj name="Equation" r:id="rId3" imgW="723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138" y="2447925"/>
                          <a:ext cx="1852612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5"/>
            <p:cNvSpPr txBox="1"/>
            <p:nvPr/>
          </p:nvSpPr>
          <p:spPr>
            <a:xfrm>
              <a:off x="5265266" y="2496058"/>
              <a:ext cx="75993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得，</a:t>
              </a:r>
            </a:p>
          </p:txBody>
        </p:sp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264603"/>
              </p:ext>
            </p:extLst>
          </p:nvPr>
        </p:nvGraphicFramePr>
        <p:xfrm>
          <a:off x="4834659" y="2435225"/>
          <a:ext cx="2044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9" name="Equation" r:id="rId5" imgW="799920" imgH="228600" progId="Equation.DSMT4">
                  <p:embed/>
                </p:oleObj>
              </mc:Choice>
              <mc:Fallback>
                <p:oleObj name="Equation" r:id="rId5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4659" y="2435225"/>
                        <a:ext cx="20447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5"/>
          <p:cNvSpPr txBox="1"/>
          <p:nvPr/>
        </p:nvSpPr>
        <p:spPr>
          <a:xfrm>
            <a:off x="2028670" y="3075793"/>
            <a:ext cx="22154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再由性质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，得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954123"/>
              </p:ext>
            </p:extLst>
          </p:nvPr>
        </p:nvGraphicFramePr>
        <p:xfrm>
          <a:off x="2944264" y="3580183"/>
          <a:ext cx="23383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0" name="Equation" r:id="rId7" imgW="914400" imgH="228600" progId="Equation.DSMT4">
                  <p:embed/>
                </p:oleObj>
              </mc:Choice>
              <mc:Fallback>
                <p:oleObj name="Equation" r:id="rId7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264" y="3580183"/>
                        <a:ext cx="233838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181260"/>
              </p:ext>
            </p:extLst>
          </p:nvPr>
        </p:nvGraphicFramePr>
        <p:xfrm>
          <a:off x="5271221" y="3382825"/>
          <a:ext cx="16906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71" name="Equation" r:id="rId9" imgW="660240" imgH="431640" progId="Equation.DSMT4">
                  <p:embed/>
                </p:oleObj>
              </mc:Choice>
              <mc:Fallback>
                <p:oleObj name="Equation" r:id="rId9" imgW="660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1221" y="3382825"/>
                        <a:ext cx="1690688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5"/>
          <p:cNvSpPr txBox="1"/>
          <p:nvPr/>
        </p:nvSpPr>
        <p:spPr>
          <a:xfrm>
            <a:off x="2092170" y="4561693"/>
            <a:ext cx="11105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所以，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042372" y="4298950"/>
            <a:ext cx="5392737" cy="987425"/>
            <a:chOff x="4195763" y="4298950"/>
            <a:chExt cx="5392737" cy="98742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6259186"/>
                </p:ext>
              </p:extLst>
            </p:nvPr>
          </p:nvGraphicFramePr>
          <p:xfrm>
            <a:off x="4195763" y="4298950"/>
            <a:ext cx="639762" cy="98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72" name="Equation" r:id="rId11" imgW="279360" imgH="431640" progId="Equation.DSMT4">
                    <p:embed/>
                  </p:oleObj>
                </mc:Choice>
                <mc:Fallback>
                  <p:oleObj name="Equation" r:id="rId11" imgW="2793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763" y="4298950"/>
                          <a:ext cx="639762" cy="987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5"/>
            <p:cNvSpPr txBox="1"/>
            <p:nvPr/>
          </p:nvSpPr>
          <p:spPr>
            <a:xfrm>
              <a:off x="4693563" y="4558772"/>
              <a:ext cx="64043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</a:t>
              </a: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8349714"/>
                </p:ext>
              </p:extLst>
            </p:nvPr>
          </p:nvGraphicFramePr>
          <p:xfrm>
            <a:off x="5073650" y="4519613"/>
            <a:ext cx="484188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73" name="Equation" r:id="rId13" imgW="190440" imgH="190440" progId="Equation.DSMT4">
                    <p:embed/>
                  </p:oleObj>
                </mc:Choice>
                <mc:Fallback>
                  <p:oleObj name="Equation" r:id="rId13" imgW="1904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3650" y="4519613"/>
                          <a:ext cx="484188" cy="48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5"/>
            <p:cNvSpPr txBox="1"/>
            <p:nvPr/>
          </p:nvSpPr>
          <p:spPr>
            <a:xfrm>
              <a:off x="5442862" y="4561693"/>
              <a:ext cx="245653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对应于特征向量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108629"/>
                </p:ext>
              </p:extLst>
            </p:nvPr>
          </p:nvGraphicFramePr>
          <p:xfrm>
            <a:off x="7667625" y="4635500"/>
            <a:ext cx="322263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74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7625" y="4635500"/>
                          <a:ext cx="322263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文本框 5"/>
            <p:cNvSpPr txBox="1"/>
            <p:nvPr/>
          </p:nvSpPr>
          <p:spPr>
            <a:xfrm>
              <a:off x="7881263" y="4558772"/>
              <a:ext cx="170723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的特征值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941459" y="1361762"/>
            <a:ext cx="5741302" cy="1004888"/>
            <a:chOff x="2959899" y="5435023"/>
            <a:chExt cx="5741302" cy="1004888"/>
          </a:xfrm>
        </p:grpSpPr>
        <p:sp>
          <p:nvSpPr>
            <p:cNvPr id="22" name="文本框 5"/>
            <p:cNvSpPr txBox="1"/>
            <p:nvPr/>
          </p:nvSpPr>
          <p:spPr>
            <a:xfrm>
              <a:off x="2959899" y="5711561"/>
              <a:ext cx="270992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若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是可逆的，则</a:t>
              </a:r>
            </a:p>
          </p:txBody>
        </p:sp>
        <p:sp>
          <p:nvSpPr>
            <p:cNvPr id="23" name="文本框 5"/>
            <p:cNvSpPr txBox="1"/>
            <p:nvPr/>
          </p:nvSpPr>
          <p:spPr>
            <a:xfrm>
              <a:off x="6093181" y="5706635"/>
              <a:ext cx="63709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     </a:t>
              </a:r>
            </a:p>
          </p:txBody>
        </p:sp>
        <p:sp>
          <p:nvSpPr>
            <p:cNvPr id="24" name="文本框 5"/>
            <p:cNvSpPr txBox="1"/>
            <p:nvPr/>
          </p:nvSpPr>
          <p:spPr>
            <a:xfrm>
              <a:off x="6834301" y="5710074"/>
              <a:ext cx="18669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的特征值；</a:t>
              </a: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1102324"/>
                </p:ext>
              </p:extLst>
            </p:nvPr>
          </p:nvGraphicFramePr>
          <p:xfrm>
            <a:off x="5563829" y="5435023"/>
            <a:ext cx="654050" cy="1004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75" name="Equation" r:id="rId17" imgW="279360" imgH="431640" progId="Equation.DSMT4">
                    <p:embed/>
                  </p:oleObj>
                </mc:Choice>
                <mc:Fallback>
                  <p:oleObj name="Equation" r:id="rId17" imgW="279360" imgH="431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3829" y="5435023"/>
                          <a:ext cx="654050" cy="1004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9774904"/>
                </p:ext>
              </p:extLst>
            </p:nvPr>
          </p:nvGraphicFramePr>
          <p:xfrm>
            <a:off x="6460766" y="5676323"/>
            <a:ext cx="485775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76" name="Equation" r:id="rId19" imgW="190440" imgH="190440" progId="Equation.DSMT4">
                    <p:embed/>
                  </p:oleObj>
                </mc:Choice>
                <mc:Fallback>
                  <p:oleObj name="Equation" r:id="rId19" imgW="1904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0766" y="5676323"/>
                          <a:ext cx="485775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9439" y="4112"/>
            <a:ext cx="9092565" cy="823928"/>
            <a:chOff x="-7938" y="915988"/>
            <a:chExt cx="12193589" cy="2406923"/>
          </a:xfrm>
        </p:grpSpPr>
        <p:sp>
          <p:nvSpPr>
            <p:cNvPr id="30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80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768875" y="1374448"/>
            <a:ext cx="138686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性质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6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807160" y="2049553"/>
            <a:ext cx="12335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证：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26778"/>
              </p:ext>
            </p:extLst>
          </p:nvPr>
        </p:nvGraphicFramePr>
        <p:xfrm>
          <a:off x="1855788" y="2055649"/>
          <a:ext cx="30876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2" name="Equation" r:id="rId3" imgW="1206360" imgH="203040" progId="Equation.DSMT4">
                  <p:embed/>
                </p:oleObj>
              </mc:Choice>
              <mc:Fallback>
                <p:oleObj name="Equation" r:id="rId3" imgW="1206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2055649"/>
                        <a:ext cx="308768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543426"/>
              </p:ext>
            </p:extLst>
          </p:nvPr>
        </p:nvGraphicFramePr>
        <p:xfrm>
          <a:off x="4926013" y="2011199"/>
          <a:ext cx="16541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3" name="Equation" r:id="rId5" imgW="647640" imgH="228600" progId="Equation.DSMT4">
                  <p:embed/>
                </p:oleObj>
              </mc:Choice>
              <mc:Fallback>
                <p:oleObj name="Equation" r:id="rId5" imgW="647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2011199"/>
                        <a:ext cx="16541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177242"/>
              </p:ext>
            </p:extLst>
          </p:nvPr>
        </p:nvGraphicFramePr>
        <p:xfrm>
          <a:off x="6541398" y="2001779"/>
          <a:ext cx="18843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4" name="Equation" r:id="rId7" imgW="736560" imgH="228600" progId="Equation.DSMT4">
                  <p:embed/>
                </p:oleObj>
              </mc:Choice>
              <mc:Fallback>
                <p:oleObj name="Equation" r:id="rId7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1398" y="2001779"/>
                        <a:ext cx="188436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5"/>
          <p:cNvSpPr txBox="1"/>
          <p:nvPr/>
        </p:nvSpPr>
        <p:spPr>
          <a:xfrm>
            <a:off x="1861261" y="2664467"/>
            <a:ext cx="11105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所以，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2767012" y="2633499"/>
            <a:ext cx="6376988" cy="625475"/>
            <a:chOff x="4037012" y="3159125"/>
            <a:chExt cx="6376988" cy="625475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8691881"/>
                </p:ext>
              </p:extLst>
            </p:nvPr>
          </p:nvGraphicFramePr>
          <p:xfrm>
            <a:off x="4037012" y="3159125"/>
            <a:ext cx="1112587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5" name="Equation" r:id="rId9" imgW="406080" imgH="228600" progId="Equation.DSMT4">
                    <p:embed/>
                  </p:oleObj>
                </mc:Choice>
                <mc:Fallback>
                  <p:oleObj name="Equation" r:id="rId9" imgW="406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012" y="3159125"/>
                          <a:ext cx="1112587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5"/>
            <p:cNvSpPr txBox="1"/>
            <p:nvPr/>
          </p:nvSpPr>
          <p:spPr>
            <a:xfrm>
              <a:off x="5018325" y="3189565"/>
              <a:ext cx="64043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5633203"/>
                </p:ext>
              </p:extLst>
            </p:nvPr>
          </p:nvGraphicFramePr>
          <p:xfrm>
            <a:off x="5367338" y="3214688"/>
            <a:ext cx="106521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6" name="Equation" r:id="rId11" imgW="419040" imgH="177480" progId="Equation.DSMT4">
                    <p:embed/>
                  </p:oleObj>
                </mc:Choice>
                <mc:Fallback>
                  <p:oleObj name="Equation" r:id="rId11" imgW="4190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338" y="3214688"/>
                          <a:ext cx="1065212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文本框 5"/>
            <p:cNvSpPr txBox="1"/>
            <p:nvPr/>
          </p:nvSpPr>
          <p:spPr>
            <a:xfrm>
              <a:off x="6319162" y="3215493"/>
              <a:ext cx="245653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对应于特征向量</a:t>
              </a: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2019970"/>
                </p:ext>
              </p:extLst>
            </p:nvPr>
          </p:nvGraphicFramePr>
          <p:xfrm>
            <a:off x="8518525" y="3289300"/>
            <a:ext cx="322263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7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8525" y="3289300"/>
                          <a:ext cx="322263" cy="357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5"/>
            <p:cNvSpPr txBox="1"/>
            <p:nvPr/>
          </p:nvSpPr>
          <p:spPr>
            <a:xfrm>
              <a:off x="8706763" y="3212572"/>
              <a:ext cx="170723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的特征值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49372" y="1317462"/>
            <a:ext cx="5417693" cy="582612"/>
            <a:chOff x="3119373" y="1294755"/>
            <a:chExt cx="5417693" cy="582612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412051"/>
                </p:ext>
              </p:extLst>
            </p:nvPr>
          </p:nvGraphicFramePr>
          <p:xfrm>
            <a:off x="4519614" y="1294755"/>
            <a:ext cx="1039812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8" name="Equation" r:id="rId15" imgW="406080" imgH="228600" progId="Equation.DSMT4">
                    <p:embed/>
                  </p:oleObj>
                </mc:Choice>
                <mc:Fallback>
                  <p:oleObj name="Equation" r:id="rId15" imgW="406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9614" y="1294755"/>
                          <a:ext cx="1039812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5"/>
            <p:cNvSpPr txBox="1"/>
            <p:nvPr/>
          </p:nvSpPr>
          <p:spPr>
            <a:xfrm>
              <a:off x="3119373" y="1317361"/>
              <a:ext cx="112242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对实数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7522570"/>
                </p:ext>
              </p:extLst>
            </p:nvPr>
          </p:nvGraphicFramePr>
          <p:xfrm>
            <a:off x="4127680" y="1316154"/>
            <a:ext cx="422275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599" name="Equation" r:id="rId17" imgW="164880" imgH="203040" progId="Equation.DSMT4">
                    <p:embed/>
                  </p:oleObj>
                </mc:Choice>
                <mc:Fallback>
                  <p:oleObj name="Equation" r:id="rId17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680" y="1316154"/>
                          <a:ext cx="422275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7562835"/>
                </p:ext>
              </p:extLst>
            </p:nvPr>
          </p:nvGraphicFramePr>
          <p:xfrm>
            <a:off x="5816601" y="1328092"/>
            <a:ext cx="1068388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00" name="Equation" r:id="rId19" imgW="419040" imgH="177480" progId="Equation.DSMT4">
                    <p:embed/>
                  </p:oleObj>
                </mc:Choice>
                <mc:Fallback>
                  <p:oleObj name="Equation" r:id="rId19" imgW="4190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6601" y="1328092"/>
                          <a:ext cx="1068388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5"/>
            <p:cNvSpPr txBox="1"/>
            <p:nvPr/>
          </p:nvSpPr>
          <p:spPr>
            <a:xfrm>
              <a:off x="5420330" y="1329600"/>
              <a:ext cx="57475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</a:t>
              </a:r>
            </a:p>
          </p:txBody>
        </p:sp>
        <p:sp>
          <p:nvSpPr>
            <p:cNvPr id="22" name="文本框 5"/>
            <p:cNvSpPr txBox="1"/>
            <p:nvPr/>
          </p:nvSpPr>
          <p:spPr>
            <a:xfrm>
              <a:off x="6749098" y="1316900"/>
              <a:ext cx="178796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的特征值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2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943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/>
          <p:nvPr/>
        </p:nvSpPr>
        <p:spPr>
          <a:xfrm>
            <a:off x="226863" y="1477519"/>
            <a:ext cx="138686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265148" y="2584424"/>
            <a:ext cx="123358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解：</a:t>
            </a:r>
          </a:p>
        </p:txBody>
      </p:sp>
      <p:sp>
        <p:nvSpPr>
          <p:cNvPr id="5" name="矩形 4"/>
          <p:cNvSpPr/>
          <p:nvPr/>
        </p:nvSpPr>
        <p:spPr>
          <a:xfrm>
            <a:off x="1181238" y="2009315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的特征值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.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77725" y="4908180"/>
            <a:ext cx="1785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由性质</a:t>
            </a:r>
            <a:r>
              <a:rPr lang="en-US" altLang="zh-CN" sz="2400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6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知，</a:t>
            </a:r>
          </a:p>
        </p:txBody>
      </p:sp>
      <p:sp>
        <p:nvSpPr>
          <p:cNvPr id="7" name="矩形 6"/>
          <p:cNvSpPr/>
          <p:nvPr/>
        </p:nvSpPr>
        <p:spPr>
          <a:xfrm>
            <a:off x="1165025" y="3790580"/>
            <a:ext cx="1929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由性质</a:t>
            </a:r>
            <a:r>
              <a:rPr lang="en-US" altLang="zh-CN" sz="2400" b="1" dirty="0">
                <a:solidFill>
                  <a:prstClr val="black"/>
                </a:solidFill>
                <a:latin typeface="+mn-ea"/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知，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         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29560" y="1469332"/>
            <a:ext cx="5013410" cy="506412"/>
            <a:chOff x="2941572" y="1523587"/>
            <a:chExt cx="5013410" cy="506412"/>
          </a:xfrm>
        </p:grpSpPr>
        <p:sp>
          <p:nvSpPr>
            <p:cNvPr id="9" name="文本框 5"/>
            <p:cNvSpPr txBox="1"/>
            <p:nvPr/>
          </p:nvSpPr>
          <p:spPr>
            <a:xfrm>
              <a:off x="2941572" y="1533261"/>
              <a:ext cx="403072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已知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3 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阶方阵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的特征值为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7547732"/>
                </p:ext>
              </p:extLst>
            </p:nvPr>
          </p:nvGraphicFramePr>
          <p:xfrm>
            <a:off x="6786582" y="1523587"/>
            <a:ext cx="11684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2" name="Equation" r:id="rId3" imgW="469800" imgH="203040" progId="Equation.DSMT4">
                    <p:embed/>
                  </p:oleObj>
                </mc:Choice>
                <mc:Fallback>
                  <p:oleObj name="Equation" r:id="rId3" imgW="469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82" y="1523587"/>
                          <a:ext cx="11684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6120752" y="1412282"/>
            <a:ext cx="2489157" cy="541338"/>
            <a:chOff x="7932764" y="1466537"/>
            <a:chExt cx="2489157" cy="541338"/>
          </a:xfrm>
        </p:grpSpPr>
        <p:sp>
          <p:nvSpPr>
            <p:cNvPr id="12" name="文本框 5"/>
            <p:cNvSpPr txBox="1"/>
            <p:nvPr/>
          </p:nvSpPr>
          <p:spPr>
            <a:xfrm>
              <a:off x="7932764" y="1514079"/>
              <a:ext cx="60193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求</a:t>
              </a: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4388694"/>
                </p:ext>
              </p:extLst>
            </p:nvPr>
          </p:nvGraphicFramePr>
          <p:xfrm>
            <a:off x="8324834" y="1466537"/>
            <a:ext cx="2097087" cy="541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3" name="Equation" r:id="rId5" imgW="888840" imgH="228600" progId="Equation.DSMT4">
                    <p:embed/>
                  </p:oleObj>
                </mc:Choice>
                <mc:Fallback>
                  <p:oleObj name="Equation" r:id="rId5" imgW="888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24834" y="1466537"/>
                          <a:ext cx="2097087" cy="541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1128748" y="2577531"/>
            <a:ext cx="3656193" cy="465293"/>
            <a:chOff x="2940760" y="2631786"/>
            <a:chExt cx="3656193" cy="465293"/>
          </a:xfrm>
        </p:grpSpPr>
        <p:sp>
          <p:nvSpPr>
            <p:cNvPr id="15" name="文本框 5"/>
            <p:cNvSpPr txBox="1"/>
            <p:nvPr/>
          </p:nvSpPr>
          <p:spPr>
            <a:xfrm>
              <a:off x="2940760" y="2631786"/>
              <a:ext cx="48498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设</a:t>
              </a:r>
              <a:endParaRPr lang="zh-CN" alt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8245047"/>
                </p:ext>
              </p:extLst>
            </p:nvPr>
          </p:nvGraphicFramePr>
          <p:xfrm>
            <a:off x="3322639" y="2667000"/>
            <a:ext cx="330926" cy="420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4" name="Equation" r:id="rId7" imgW="139680" imgH="177480" progId="Equation.DSMT4">
                    <p:embed/>
                  </p:oleObj>
                </mc:Choice>
                <mc:Fallback>
                  <p:oleObj name="Equation" r:id="rId7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2639" y="2667000"/>
                          <a:ext cx="330926" cy="420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5"/>
            <p:cNvSpPr txBox="1"/>
            <p:nvPr/>
          </p:nvSpPr>
          <p:spPr>
            <a:xfrm>
              <a:off x="3562046" y="2635414"/>
              <a:ext cx="303490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是方阵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的特征值，</a:t>
              </a:r>
              <a:endParaRPr lang="zh-CN" alt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</p:grpSp>
      <p:sp>
        <p:nvSpPr>
          <p:cNvPr id="18" name="文本框 5"/>
          <p:cNvSpPr txBox="1"/>
          <p:nvPr/>
        </p:nvSpPr>
        <p:spPr>
          <a:xfrm>
            <a:off x="4570485" y="2568459"/>
            <a:ext cx="183973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由性质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知，    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315989" y="2548028"/>
            <a:ext cx="2811343" cy="485360"/>
            <a:chOff x="8128001" y="2602283"/>
            <a:chExt cx="2811343" cy="485360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5522956"/>
                </p:ext>
              </p:extLst>
            </p:nvPr>
          </p:nvGraphicFramePr>
          <p:xfrm>
            <a:off x="8128001" y="2632075"/>
            <a:ext cx="537328" cy="442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5" name="Equation" r:id="rId9" imgW="215640" imgH="177480" progId="Equation.DSMT4">
                    <p:embed/>
                  </p:oleObj>
                </mc:Choice>
                <mc:Fallback>
                  <p:oleObj name="Equation" r:id="rId9" imgW="2156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8001" y="2632075"/>
                          <a:ext cx="537328" cy="4428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矩形 20"/>
            <p:cNvSpPr/>
            <p:nvPr/>
          </p:nvSpPr>
          <p:spPr>
            <a:xfrm>
              <a:off x="9355256" y="2625978"/>
              <a:ext cx="15840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的特征值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.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22" name="文本框 5"/>
            <p:cNvSpPr txBox="1"/>
            <p:nvPr/>
          </p:nvSpPr>
          <p:spPr>
            <a:xfrm>
              <a:off x="8534701" y="2602283"/>
              <a:ext cx="59987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</a:t>
              </a:r>
              <a:endParaRPr lang="zh-CN" alt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4233937"/>
                </p:ext>
              </p:extLst>
            </p:nvPr>
          </p:nvGraphicFramePr>
          <p:xfrm>
            <a:off x="8913931" y="2635414"/>
            <a:ext cx="568325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6" name="Equation" r:id="rId11" imgW="228600" imgH="164880" progId="Equation.DSMT4">
                    <p:embed/>
                  </p:oleObj>
                </mc:Choice>
                <mc:Fallback>
                  <p:oleObj name="Equation" r:id="rId11" imgW="2286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3931" y="2635414"/>
                          <a:ext cx="568325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1156912" y="3119535"/>
            <a:ext cx="3940623" cy="506413"/>
            <a:chOff x="3007024" y="3097590"/>
            <a:chExt cx="3940623" cy="506413"/>
          </a:xfrm>
        </p:grpSpPr>
        <p:sp>
          <p:nvSpPr>
            <p:cNvPr id="25" name="矩形 24"/>
            <p:cNvSpPr/>
            <p:nvPr/>
          </p:nvSpPr>
          <p:spPr>
            <a:xfrm>
              <a:off x="3007024" y="3109779"/>
              <a:ext cx="89187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所以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4125019" y="3100343"/>
              <a:ext cx="17931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的特征值为</a:t>
              </a: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561789"/>
                </p:ext>
              </p:extLst>
            </p:nvPr>
          </p:nvGraphicFramePr>
          <p:xfrm>
            <a:off x="3683694" y="3109779"/>
            <a:ext cx="568325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7" name="Equation" r:id="rId13" imgW="228600" imgH="164880" progId="Equation.DSMT4">
                    <p:embed/>
                  </p:oleObj>
                </mc:Choice>
                <mc:Fallback>
                  <p:oleObj name="Equation" r:id="rId13" imgW="2286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694" y="3109779"/>
                          <a:ext cx="568325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7290846"/>
                </p:ext>
              </p:extLst>
            </p:nvPr>
          </p:nvGraphicFramePr>
          <p:xfrm>
            <a:off x="5715747" y="3097590"/>
            <a:ext cx="1231900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8" name="Equation" r:id="rId15" imgW="495000" imgH="203040" progId="Equation.DSMT4">
                    <p:embed/>
                  </p:oleObj>
                </mc:Choice>
                <mc:Fallback>
                  <p:oleObj name="Equation" r:id="rId15" imgW="495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747" y="3097590"/>
                          <a:ext cx="1231900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2958745" y="3574847"/>
            <a:ext cx="2878004" cy="981075"/>
            <a:chOff x="8048640" y="2363721"/>
            <a:chExt cx="2878004" cy="981075"/>
          </a:xfrm>
        </p:grpSpPr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3332073"/>
                </p:ext>
              </p:extLst>
            </p:nvPr>
          </p:nvGraphicFramePr>
          <p:xfrm>
            <a:off x="8048640" y="2363721"/>
            <a:ext cx="695325" cy="98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9" name="Equation" r:id="rId17" imgW="279360" imgH="393480" progId="Equation.DSMT4">
                    <p:embed/>
                  </p:oleObj>
                </mc:Choice>
                <mc:Fallback>
                  <p:oleObj name="Equation" r:id="rId17" imgW="2793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8640" y="2363721"/>
                          <a:ext cx="695325" cy="981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矩形 30"/>
            <p:cNvSpPr/>
            <p:nvPr/>
          </p:nvSpPr>
          <p:spPr>
            <a:xfrm>
              <a:off x="9342556" y="2613278"/>
              <a:ext cx="15840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的特征值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.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32" name="文本框 5"/>
            <p:cNvSpPr txBox="1"/>
            <p:nvPr/>
          </p:nvSpPr>
          <p:spPr>
            <a:xfrm>
              <a:off x="8610901" y="2602283"/>
              <a:ext cx="59987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</a:t>
              </a:r>
              <a:endParaRPr lang="zh-CN" alt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1806342"/>
                </p:ext>
              </p:extLst>
            </p:nvPr>
          </p:nvGraphicFramePr>
          <p:xfrm>
            <a:off x="8986853" y="2552633"/>
            <a:ext cx="473075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0" name="Equation" r:id="rId19" imgW="190440" imgH="190440" progId="Equation.DSMT4">
                    <p:embed/>
                  </p:oleObj>
                </mc:Choice>
                <mc:Fallback>
                  <p:oleObj name="Equation" r:id="rId19" imgW="1904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6853" y="2552633"/>
                          <a:ext cx="473075" cy="474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6437045" y="4869371"/>
            <a:ext cx="2635519" cy="474530"/>
            <a:chOff x="8303825" y="3730369"/>
            <a:chExt cx="2635519" cy="474530"/>
          </a:xfrm>
        </p:grpSpPr>
        <p:sp>
          <p:nvSpPr>
            <p:cNvPr id="35" name="矩形 34"/>
            <p:cNvSpPr/>
            <p:nvPr/>
          </p:nvSpPr>
          <p:spPr>
            <a:xfrm>
              <a:off x="8303825" y="3743234"/>
              <a:ext cx="8782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所以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9931218" y="3730369"/>
              <a:ext cx="10081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的特</a:t>
              </a: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6060800"/>
                </p:ext>
              </p:extLst>
            </p:nvPr>
          </p:nvGraphicFramePr>
          <p:xfrm>
            <a:off x="8983781" y="3739820"/>
            <a:ext cx="1073150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1" name="Equation" r:id="rId21" imgW="431640" imgH="164880" progId="Equation.DSMT4">
                    <p:embed/>
                  </p:oleObj>
                </mc:Choice>
                <mc:Fallback>
                  <p:oleObj name="Equation" r:id="rId21" imgW="4316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3781" y="3739820"/>
                          <a:ext cx="1073150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1193938" y="5438315"/>
            <a:ext cx="1961338" cy="509768"/>
            <a:chOff x="2993250" y="4247970"/>
            <a:chExt cx="1961338" cy="509768"/>
          </a:xfrm>
        </p:grpSpPr>
        <p:sp>
          <p:nvSpPr>
            <p:cNvPr id="39" name="矩形 38"/>
            <p:cNvSpPr/>
            <p:nvPr/>
          </p:nvSpPr>
          <p:spPr>
            <a:xfrm>
              <a:off x="2993250" y="4247970"/>
              <a:ext cx="126125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征值为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 </a:t>
              </a:r>
              <a:endPara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9276013"/>
                </p:ext>
              </p:extLst>
            </p:nvPr>
          </p:nvGraphicFramePr>
          <p:xfrm>
            <a:off x="4006850" y="4251325"/>
            <a:ext cx="947738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2" name="Equation" r:id="rId23" imgW="380880" imgH="203040" progId="Equation.DSMT4">
                    <p:embed/>
                  </p:oleObj>
                </mc:Choice>
                <mc:Fallback>
                  <p:oleObj name="Equation" r:id="rId23" imgW="380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850" y="4251325"/>
                          <a:ext cx="947738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2893859" y="4882236"/>
            <a:ext cx="3707863" cy="485360"/>
            <a:chOff x="7955381" y="2602283"/>
            <a:chExt cx="3707863" cy="485360"/>
          </a:xfrm>
        </p:grpSpPr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9008041"/>
                </p:ext>
              </p:extLst>
            </p:nvPr>
          </p:nvGraphicFramePr>
          <p:xfrm>
            <a:off x="7955381" y="2632254"/>
            <a:ext cx="884238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3" name="Equation" r:id="rId25" imgW="355320" imgH="177480" progId="Equation.DSMT4">
                    <p:embed/>
                  </p:oleObj>
                </mc:Choice>
                <mc:Fallback>
                  <p:oleObj name="Equation" r:id="rId25" imgW="3553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5381" y="2632254"/>
                          <a:ext cx="884238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矩形 42"/>
            <p:cNvSpPr/>
            <p:nvPr/>
          </p:nvSpPr>
          <p:spPr>
            <a:xfrm>
              <a:off x="10079156" y="2625978"/>
              <a:ext cx="15840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的特征值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.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</a:t>
              </a: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44" name="文本框 5"/>
            <p:cNvSpPr txBox="1"/>
            <p:nvPr/>
          </p:nvSpPr>
          <p:spPr>
            <a:xfrm>
              <a:off x="8737901" y="2602283"/>
              <a:ext cx="59987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</a:t>
              </a:r>
              <a:endParaRPr lang="zh-CN" alt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endParaRPr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5537376"/>
                </p:ext>
              </p:extLst>
            </p:nvPr>
          </p:nvGraphicFramePr>
          <p:xfrm>
            <a:off x="9106319" y="2635429"/>
            <a:ext cx="1073150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4" name="Equation" r:id="rId27" imgW="431640" imgH="164880" progId="Equation.DSMT4">
                    <p:embed/>
                  </p:oleObj>
                </mc:Choice>
                <mc:Fallback>
                  <p:oleObj name="Equation" r:id="rId27" imgW="4316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6319" y="2635429"/>
                          <a:ext cx="1073150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组合 45"/>
          <p:cNvGrpSpPr/>
          <p:nvPr/>
        </p:nvGrpSpPr>
        <p:grpSpPr>
          <a:xfrm>
            <a:off x="5682678" y="3758993"/>
            <a:ext cx="2873123" cy="509067"/>
            <a:chOff x="8303825" y="3695832"/>
            <a:chExt cx="2873123" cy="509067"/>
          </a:xfrm>
        </p:grpSpPr>
        <p:sp>
          <p:nvSpPr>
            <p:cNvPr id="47" name="矩形 46"/>
            <p:cNvSpPr/>
            <p:nvPr/>
          </p:nvSpPr>
          <p:spPr>
            <a:xfrm>
              <a:off x="8303825" y="3743234"/>
              <a:ext cx="87827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所以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9344245" y="3730369"/>
              <a:ext cx="18327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的特征值为</a:t>
              </a:r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7460412"/>
                </p:ext>
              </p:extLst>
            </p:nvPr>
          </p:nvGraphicFramePr>
          <p:xfrm>
            <a:off x="8979302" y="3695832"/>
            <a:ext cx="473075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5" name="Equation" r:id="rId28" imgW="190440" imgH="190440" progId="Equation.DSMT4">
                    <p:embed/>
                  </p:oleObj>
                </mc:Choice>
                <mc:Fallback>
                  <p:oleObj name="Equation" r:id="rId28" imgW="1904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9302" y="3695832"/>
                          <a:ext cx="473075" cy="474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496323"/>
              </p:ext>
            </p:extLst>
          </p:nvPr>
        </p:nvGraphicFramePr>
        <p:xfrm>
          <a:off x="1194046" y="4351058"/>
          <a:ext cx="14541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6" name="Equation" r:id="rId30" imgW="583920" imgH="203040" progId="Equation.DSMT4">
                  <p:embed/>
                </p:oleObj>
              </mc:Choice>
              <mc:Fallback>
                <p:oleObj name="Equation" r:id="rId30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046" y="4351058"/>
                        <a:ext cx="14541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19439" y="4112"/>
            <a:ext cx="9092565" cy="823928"/>
            <a:chOff x="-7938" y="915988"/>
            <a:chExt cx="12193589" cy="2406923"/>
          </a:xfrm>
        </p:grpSpPr>
        <p:sp>
          <p:nvSpPr>
            <p:cNvPr id="54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514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4"/>
          <p:cNvSpPr txBox="1"/>
          <p:nvPr/>
        </p:nvSpPr>
        <p:spPr>
          <a:xfrm>
            <a:off x="1725777" y="1486770"/>
            <a:ext cx="71287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  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矩阵的特征值和特征向量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5"/>
          <p:cNvSpPr txBox="1"/>
          <p:nvPr/>
        </p:nvSpPr>
        <p:spPr>
          <a:xfrm>
            <a:off x="2209091" y="2442798"/>
            <a:ext cx="4511939" cy="662554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一、特征值和特征向量</a:t>
            </a:r>
          </a:p>
        </p:txBody>
      </p:sp>
      <p:sp>
        <p:nvSpPr>
          <p:cNvPr id="16" name="文本框 6"/>
          <p:cNvSpPr txBox="1"/>
          <p:nvPr/>
        </p:nvSpPr>
        <p:spPr>
          <a:xfrm>
            <a:off x="2209090" y="3059900"/>
            <a:ext cx="6162115" cy="66248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二、特征值和特征向量的求法</a:t>
            </a:r>
          </a:p>
        </p:txBody>
      </p:sp>
      <p:sp>
        <p:nvSpPr>
          <p:cNvPr id="17" name="文本框 8"/>
          <p:cNvSpPr txBox="1"/>
          <p:nvPr/>
        </p:nvSpPr>
        <p:spPr>
          <a:xfrm>
            <a:off x="2209090" y="3677002"/>
            <a:ext cx="5652961" cy="66248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三、特殊值和特征向量的性质</a:t>
            </a:r>
          </a:p>
        </p:txBody>
      </p:sp>
      <p:grpSp>
        <p:nvGrpSpPr>
          <p:cNvPr id="18" name="组合 1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"/>
          <p:cNvSpPr txBox="1"/>
          <p:nvPr/>
        </p:nvSpPr>
        <p:spPr>
          <a:xfrm>
            <a:off x="554092" y="1159596"/>
            <a:ext cx="148488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定理</a:t>
            </a:r>
          </a:p>
        </p:txBody>
      </p:sp>
      <p:sp>
        <p:nvSpPr>
          <p:cNvPr id="10" name="文本框 5"/>
          <p:cNvSpPr txBox="1"/>
          <p:nvPr/>
        </p:nvSpPr>
        <p:spPr>
          <a:xfrm>
            <a:off x="554092" y="3589956"/>
            <a:ext cx="8827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证：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1533153" y="1063748"/>
            <a:ext cx="6252349" cy="744538"/>
            <a:chOff x="3475850" y="846701"/>
            <a:chExt cx="6252349" cy="744538"/>
          </a:xfrm>
        </p:grpSpPr>
        <p:sp>
          <p:nvSpPr>
            <p:cNvPr id="15" name="文本框 5"/>
            <p:cNvSpPr txBox="1"/>
            <p:nvPr/>
          </p:nvSpPr>
          <p:spPr>
            <a:xfrm>
              <a:off x="3475850" y="962738"/>
              <a:ext cx="183275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设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阶方阵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4703106"/>
                </p:ext>
              </p:extLst>
            </p:nvPr>
          </p:nvGraphicFramePr>
          <p:xfrm>
            <a:off x="5137150" y="846701"/>
            <a:ext cx="1812925" cy="744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48" name="Equation" r:id="rId3" imgW="711000" imgH="291960" progId="Equation.DSMT4">
                    <p:embed/>
                  </p:oleObj>
                </mc:Choice>
                <mc:Fallback>
                  <p:oleObj name="Equation" r:id="rId3" imgW="71100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7150" y="846701"/>
                          <a:ext cx="1812925" cy="744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5"/>
            <p:cNvSpPr txBox="1"/>
            <p:nvPr/>
          </p:nvSpPr>
          <p:spPr>
            <a:xfrm>
              <a:off x="6825026" y="950038"/>
              <a:ext cx="290317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个特征值为：</a:t>
              </a:r>
            </a:p>
          </p:txBody>
        </p:sp>
      </p:grpSp>
      <p:sp>
        <p:nvSpPr>
          <p:cNvPr id="22" name="文本框 5"/>
          <p:cNvSpPr txBox="1"/>
          <p:nvPr/>
        </p:nvSpPr>
        <p:spPr>
          <a:xfrm>
            <a:off x="6333915" y="3572243"/>
            <a:ext cx="72849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则</a:t>
            </a:r>
          </a:p>
        </p:txBody>
      </p:sp>
      <p:sp>
        <p:nvSpPr>
          <p:cNvPr id="2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0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BB71CE0-E161-6847-9526-C6636CF38B26}"/>
              </a:ext>
            </a:extLst>
          </p:cNvPr>
          <p:cNvGrpSpPr/>
          <p:nvPr/>
        </p:nvGrpSpPr>
        <p:grpSpPr>
          <a:xfrm>
            <a:off x="637851" y="1755340"/>
            <a:ext cx="5149684" cy="582612"/>
            <a:chOff x="637851" y="1755340"/>
            <a:chExt cx="5149684" cy="582612"/>
          </a:xfrm>
        </p:grpSpPr>
        <p:grpSp>
          <p:nvGrpSpPr>
            <p:cNvPr id="5" name="组合 4"/>
            <p:cNvGrpSpPr/>
            <p:nvPr/>
          </p:nvGrpSpPr>
          <p:grpSpPr>
            <a:xfrm>
              <a:off x="637851" y="1755340"/>
              <a:ext cx="5149684" cy="582612"/>
              <a:chOff x="2005854" y="1984419"/>
              <a:chExt cx="5149684" cy="582612"/>
            </a:xfrm>
          </p:grpSpPr>
          <p:graphicFrame>
            <p:nvGraphicFramePr>
              <p:cNvPr id="6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9320433"/>
                  </p:ext>
                </p:extLst>
              </p:nvPr>
            </p:nvGraphicFramePr>
            <p:xfrm>
              <a:off x="2005854" y="1984419"/>
              <a:ext cx="1909762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49" name="Equation" r:id="rId5" imgW="749160" imgH="228600" progId="Equation.DSMT4">
                      <p:embed/>
                    </p:oleObj>
                  </mc:Choice>
                  <mc:Fallback>
                    <p:oleObj name="Equation" r:id="rId5" imgW="7491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5854" y="1984419"/>
                            <a:ext cx="1909762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文本框 5"/>
              <p:cNvSpPr txBox="1"/>
              <p:nvPr/>
            </p:nvSpPr>
            <p:spPr>
              <a:xfrm>
                <a:off x="3733644" y="2018839"/>
                <a:ext cx="342189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（重根按重数算），则</a:t>
                </a: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5107E14A-D673-4C48-9AF2-B734373F9AC2}"/>
                </a:ext>
              </a:extLst>
            </p:cNvPr>
            <p:cNvSpPr txBox="1"/>
            <p:nvPr/>
          </p:nvSpPr>
          <p:spPr>
            <a:xfrm>
              <a:off x="1592732" y="17963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7155480-5B53-7748-BB0A-BA4D17BBBF14}"/>
              </a:ext>
            </a:extLst>
          </p:cNvPr>
          <p:cNvGrpSpPr/>
          <p:nvPr/>
        </p:nvGrpSpPr>
        <p:grpSpPr>
          <a:xfrm>
            <a:off x="697791" y="2389552"/>
            <a:ext cx="3140075" cy="582613"/>
            <a:chOff x="697791" y="2389552"/>
            <a:chExt cx="3140075" cy="582613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310061"/>
                </p:ext>
              </p:extLst>
            </p:nvPr>
          </p:nvGraphicFramePr>
          <p:xfrm>
            <a:off x="697791" y="2389552"/>
            <a:ext cx="3140075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50" name="Equation" r:id="rId7" imgW="1231560" imgH="228600" progId="Equation.DSMT4">
                    <p:embed/>
                  </p:oleObj>
                </mc:Choice>
                <mc:Fallback>
                  <p:oleObj name="Equation" r:id="rId7" imgW="12315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791" y="2389552"/>
                          <a:ext cx="3140075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9E95C0B-8120-7A4F-A1E0-CCF42633CE53}"/>
                </a:ext>
              </a:extLst>
            </p:cNvPr>
            <p:cNvSpPr txBox="1"/>
            <p:nvPr/>
          </p:nvSpPr>
          <p:spPr>
            <a:xfrm>
              <a:off x="2034030" y="24039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E521542-42A1-6F47-BCF3-E2C22CD4D219}"/>
              </a:ext>
            </a:extLst>
          </p:cNvPr>
          <p:cNvGrpSpPr/>
          <p:nvPr/>
        </p:nvGrpSpPr>
        <p:grpSpPr>
          <a:xfrm>
            <a:off x="674032" y="2948352"/>
            <a:ext cx="7281863" cy="582613"/>
            <a:chOff x="674032" y="2948352"/>
            <a:chExt cx="7281863" cy="582613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6300981"/>
                </p:ext>
              </p:extLst>
            </p:nvPr>
          </p:nvGraphicFramePr>
          <p:xfrm>
            <a:off x="674032" y="2948352"/>
            <a:ext cx="7281863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51" name="Equation" r:id="rId9" imgW="2857320" imgH="228600" progId="Equation.DSMT4">
                    <p:embed/>
                  </p:oleObj>
                </mc:Choice>
                <mc:Fallback>
                  <p:oleObj name="Equation" r:id="rId9" imgW="28573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032" y="2948352"/>
                          <a:ext cx="7281863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B9C8F14-B30D-4246-B252-F1F5362FF3A9}"/>
                </a:ext>
              </a:extLst>
            </p:cNvPr>
            <p:cNvSpPr txBox="1"/>
            <p:nvPr/>
          </p:nvSpPr>
          <p:spPr>
            <a:xfrm>
              <a:off x="2778955" y="296860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33744A1-5E92-C341-9513-765F2910B08E}"/>
                </a:ext>
              </a:extLst>
            </p:cNvPr>
            <p:cNvSpPr txBox="1"/>
            <p:nvPr/>
          </p:nvSpPr>
          <p:spPr>
            <a:xfrm>
              <a:off x="6607596" y="296860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B7E0BE6-AE3D-9149-B085-B3AA18D21449}"/>
              </a:ext>
            </a:extLst>
          </p:cNvPr>
          <p:cNvGrpSpPr/>
          <p:nvPr/>
        </p:nvGrpSpPr>
        <p:grpSpPr>
          <a:xfrm>
            <a:off x="1659804" y="3572243"/>
            <a:ext cx="4915131" cy="582613"/>
            <a:chOff x="1659804" y="3572243"/>
            <a:chExt cx="4915131" cy="582613"/>
          </a:xfrm>
        </p:grpSpPr>
        <p:grpSp>
          <p:nvGrpSpPr>
            <p:cNvPr id="18" name="组合 17"/>
            <p:cNvGrpSpPr/>
            <p:nvPr/>
          </p:nvGrpSpPr>
          <p:grpSpPr>
            <a:xfrm>
              <a:off x="1659804" y="3572243"/>
              <a:ext cx="4915131" cy="582613"/>
              <a:chOff x="2954272" y="3362579"/>
              <a:chExt cx="4915131" cy="582613"/>
            </a:xfrm>
          </p:grpSpPr>
          <p:sp>
            <p:nvSpPr>
              <p:cNvPr id="19" name="文本框 5"/>
              <p:cNvSpPr txBox="1"/>
              <p:nvPr/>
            </p:nvSpPr>
            <p:spPr>
              <a:xfrm>
                <a:off x="5409157" y="3385887"/>
                <a:ext cx="2460246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为</a:t>
                </a:r>
                <a:r>
                  <a:rPr lang="zh-CN" altLang="en-US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 </a:t>
                </a:r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A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的特征值，</a:t>
                </a:r>
              </a:p>
            </p:txBody>
          </p:sp>
          <p:sp>
            <p:nvSpPr>
              <p:cNvPr id="20" name="文本框 5"/>
              <p:cNvSpPr txBox="1"/>
              <p:nvPr/>
            </p:nvSpPr>
            <p:spPr>
              <a:xfrm>
                <a:off x="2954272" y="3387461"/>
                <a:ext cx="934437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因为</a:t>
                </a:r>
              </a:p>
            </p:txBody>
          </p:sp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0860555"/>
                  </p:ext>
                </p:extLst>
              </p:nvPr>
            </p:nvGraphicFramePr>
            <p:xfrm>
              <a:off x="3629748" y="3362579"/>
              <a:ext cx="1909763" cy="582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52" name="Equation" r:id="rId11" imgW="749160" imgH="228600" progId="Equation.DSMT4">
                      <p:embed/>
                    </p:oleObj>
                  </mc:Choice>
                  <mc:Fallback>
                    <p:oleObj name="Equation" r:id="rId11" imgW="7491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9748" y="3362579"/>
                            <a:ext cx="1909763" cy="582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BD48FD1-6A3D-8642-ACC9-66D5D9AD3A4F}"/>
                </a:ext>
              </a:extLst>
            </p:cNvPr>
            <p:cNvSpPr txBox="1"/>
            <p:nvPr/>
          </p:nvSpPr>
          <p:spPr>
            <a:xfrm>
              <a:off x="3261475" y="359712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0C84E37-0F9F-CC43-AF1E-521C4EC9D539}"/>
              </a:ext>
            </a:extLst>
          </p:cNvPr>
          <p:cNvGrpSpPr/>
          <p:nvPr/>
        </p:nvGrpSpPr>
        <p:grpSpPr>
          <a:xfrm>
            <a:off x="1666709" y="4233844"/>
            <a:ext cx="5697538" cy="584200"/>
            <a:chOff x="1666709" y="4233844"/>
            <a:chExt cx="5697538" cy="58420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9408049"/>
                </p:ext>
              </p:extLst>
            </p:nvPr>
          </p:nvGraphicFramePr>
          <p:xfrm>
            <a:off x="1666709" y="4233844"/>
            <a:ext cx="5697538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53" name="Equation" r:id="rId13" imgW="2234880" imgH="228600" progId="Equation.DSMT4">
                    <p:embed/>
                  </p:oleObj>
                </mc:Choice>
                <mc:Fallback>
                  <p:oleObj name="Equation" r:id="rId13" imgW="223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709" y="4233844"/>
                          <a:ext cx="5697538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28F98A3-0D52-3E44-85E2-61C7D905D74E}"/>
                </a:ext>
              </a:extLst>
            </p:cNvPr>
            <p:cNvSpPr txBox="1"/>
            <p:nvPr/>
          </p:nvSpPr>
          <p:spPr>
            <a:xfrm>
              <a:off x="5695419" y="426778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F100AB7-8C32-5A41-B558-2579E3FE63C4}"/>
              </a:ext>
            </a:extLst>
          </p:cNvPr>
          <p:cNvGrpSpPr/>
          <p:nvPr/>
        </p:nvGrpSpPr>
        <p:grpSpPr>
          <a:xfrm>
            <a:off x="1296535" y="4924934"/>
            <a:ext cx="7705725" cy="617538"/>
            <a:chOff x="1296535" y="4924934"/>
            <a:chExt cx="7705725" cy="617538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2754063"/>
                </p:ext>
              </p:extLst>
            </p:nvPr>
          </p:nvGraphicFramePr>
          <p:xfrm>
            <a:off x="1296535" y="4924934"/>
            <a:ext cx="7705725" cy="617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54" name="Equation" r:id="rId15" imgW="3022560" imgH="241200" progId="Equation.DSMT4">
                    <p:embed/>
                  </p:oleObj>
                </mc:Choice>
                <mc:Fallback>
                  <p:oleObj name="Equation" r:id="rId15" imgW="30225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535" y="4924934"/>
                          <a:ext cx="7705725" cy="617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E7C159F-899A-AC47-9423-FB152E68A626}"/>
                </a:ext>
              </a:extLst>
            </p:cNvPr>
            <p:cNvSpPr txBox="1"/>
            <p:nvPr/>
          </p:nvSpPr>
          <p:spPr>
            <a:xfrm>
              <a:off x="3837866" y="49904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E612A43-70E5-A943-8B00-8992A38A144D}"/>
                </a:ext>
              </a:extLst>
            </p:cNvPr>
            <p:cNvSpPr txBox="1"/>
            <p:nvPr/>
          </p:nvSpPr>
          <p:spPr>
            <a:xfrm>
              <a:off x="5988466" y="499309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CC376CD-4AB0-9B44-B2F7-A5F10878DE75}"/>
                </a:ext>
              </a:extLst>
            </p:cNvPr>
            <p:cNvSpPr txBox="1"/>
            <p:nvPr/>
          </p:nvSpPr>
          <p:spPr>
            <a:xfrm>
              <a:off x="8171263" y="49904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5444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688908" y="1613436"/>
            <a:ext cx="23932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的行列式展开</a:t>
            </a:r>
          </a:p>
        </p:txBody>
      </p:sp>
      <p:sp>
        <p:nvSpPr>
          <p:cNvPr id="17" name="文本框 6"/>
          <p:cNvSpPr txBox="1"/>
          <p:nvPr/>
        </p:nvSpPr>
        <p:spPr>
          <a:xfrm>
            <a:off x="217038" y="4724782"/>
            <a:ext cx="6477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故</a:t>
            </a:r>
          </a:p>
        </p:txBody>
      </p:sp>
      <p:sp>
        <p:nvSpPr>
          <p:cNvPr id="28" name="文本框 6"/>
          <p:cNvSpPr txBox="1"/>
          <p:nvPr/>
        </p:nvSpPr>
        <p:spPr>
          <a:xfrm>
            <a:off x="1216826" y="6049282"/>
            <a:ext cx="73660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阶方阵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可逆的充要条件是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的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n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个特征值非零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宋体" panose="02010600030101010101" pitchFamily="2" charset="-122"/>
            </a:endParaRPr>
          </a:p>
        </p:txBody>
      </p:sp>
      <p:sp>
        <p:nvSpPr>
          <p:cNvPr id="29" name="文本框 5"/>
          <p:cNvSpPr txBox="1"/>
          <p:nvPr/>
        </p:nvSpPr>
        <p:spPr>
          <a:xfrm>
            <a:off x="237553" y="6076802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推论 </a:t>
            </a:r>
          </a:p>
        </p:txBody>
      </p:sp>
      <p:sp>
        <p:nvSpPr>
          <p:cNvPr id="11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9439" y="4112"/>
            <a:ext cx="9092565" cy="823928"/>
            <a:chOff x="-7938" y="915988"/>
            <a:chExt cx="12193589" cy="2406923"/>
          </a:xfrm>
        </p:grpSpPr>
        <p:sp>
          <p:nvSpPr>
            <p:cNvPr id="14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F4F3A65-F4EE-DC4F-BFD9-E1C53C4B4A1D}"/>
              </a:ext>
            </a:extLst>
          </p:cNvPr>
          <p:cNvGrpSpPr/>
          <p:nvPr/>
        </p:nvGrpSpPr>
        <p:grpSpPr>
          <a:xfrm>
            <a:off x="1184690" y="3260004"/>
            <a:ext cx="7348538" cy="615950"/>
            <a:chOff x="1184690" y="3260004"/>
            <a:chExt cx="7348538" cy="61595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8224722"/>
                </p:ext>
              </p:extLst>
            </p:nvPr>
          </p:nvGraphicFramePr>
          <p:xfrm>
            <a:off x="1184690" y="3260004"/>
            <a:ext cx="7348538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80" name="Equation" r:id="rId3" imgW="2882880" imgH="241200" progId="Equation.DSMT4">
                    <p:embed/>
                  </p:oleObj>
                </mc:Choice>
                <mc:Fallback>
                  <p:oleObj name="Equation" r:id="rId3" imgW="2882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690" y="3260004"/>
                          <a:ext cx="7348538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528F4DA-683C-DF4E-A4C6-09E3BE47DBFD}"/>
                </a:ext>
              </a:extLst>
            </p:cNvPr>
            <p:cNvSpPr txBox="1"/>
            <p:nvPr/>
          </p:nvSpPr>
          <p:spPr>
            <a:xfrm>
              <a:off x="3935547" y="33274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7AF5879-00E1-7148-AD3C-D0021C281CED}"/>
                </a:ext>
              </a:extLst>
            </p:cNvPr>
            <p:cNvSpPr txBox="1"/>
            <p:nvPr/>
          </p:nvSpPr>
          <p:spPr>
            <a:xfrm>
              <a:off x="6213534" y="333743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AD7582D-D8CA-5641-B664-49A2A9D8ED05}"/>
              </a:ext>
            </a:extLst>
          </p:cNvPr>
          <p:cNvGrpSpPr/>
          <p:nvPr/>
        </p:nvGrpSpPr>
        <p:grpSpPr>
          <a:xfrm>
            <a:off x="1151515" y="4077710"/>
            <a:ext cx="7705725" cy="617537"/>
            <a:chOff x="1151515" y="4077710"/>
            <a:chExt cx="7705725" cy="617537"/>
          </a:xfrm>
        </p:grpSpPr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9049992"/>
                </p:ext>
              </p:extLst>
            </p:nvPr>
          </p:nvGraphicFramePr>
          <p:xfrm>
            <a:off x="1151515" y="4077710"/>
            <a:ext cx="7705725" cy="617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81" name="Equation" r:id="rId5" imgW="3022560" imgH="241200" progId="Equation.DSMT4">
                    <p:embed/>
                  </p:oleObj>
                </mc:Choice>
                <mc:Fallback>
                  <p:oleObj name="Equation" r:id="rId5" imgW="30225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515" y="4077710"/>
                          <a:ext cx="7705725" cy="617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196D7DA-BEE9-3444-8288-BC7DE69CBBDB}"/>
                </a:ext>
              </a:extLst>
            </p:cNvPr>
            <p:cNvSpPr txBox="1"/>
            <p:nvPr/>
          </p:nvSpPr>
          <p:spPr>
            <a:xfrm>
              <a:off x="3727798" y="41458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AA7F735-A5EF-2248-B824-B0E75CA0BF00}"/>
                </a:ext>
              </a:extLst>
            </p:cNvPr>
            <p:cNvSpPr txBox="1"/>
            <p:nvPr/>
          </p:nvSpPr>
          <p:spPr>
            <a:xfrm>
              <a:off x="5881485" y="416917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7D771D0-74F6-0740-B65E-06A85DC43506}"/>
                </a:ext>
              </a:extLst>
            </p:cNvPr>
            <p:cNvSpPr txBox="1"/>
            <p:nvPr/>
          </p:nvSpPr>
          <p:spPr>
            <a:xfrm>
              <a:off x="8035172" y="41458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08C8764-511E-824A-AA19-2E9613BAB20D}"/>
              </a:ext>
            </a:extLst>
          </p:cNvPr>
          <p:cNvGrpSpPr/>
          <p:nvPr/>
        </p:nvGrpSpPr>
        <p:grpSpPr>
          <a:xfrm>
            <a:off x="1200150" y="4724782"/>
            <a:ext cx="5695950" cy="582613"/>
            <a:chOff x="1200150" y="4724782"/>
            <a:chExt cx="5695950" cy="582613"/>
          </a:xfrm>
        </p:grpSpPr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8648077"/>
                </p:ext>
              </p:extLst>
            </p:nvPr>
          </p:nvGraphicFramePr>
          <p:xfrm>
            <a:off x="1200150" y="4724782"/>
            <a:ext cx="5695950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82" name="Equation" r:id="rId7" imgW="2234880" imgH="228600" progId="Equation.DSMT4">
                    <p:embed/>
                  </p:oleObj>
                </mc:Choice>
                <mc:Fallback>
                  <p:oleObj name="Equation" r:id="rId7" imgW="223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150" y="4724782"/>
                          <a:ext cx="5695950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47FB5FE-C098-B44C-B419-48A7C04E7DEF}"/>
                </a:ext>
              </a:extLst>
            </p:cNvPr>
            <p:cNvSpPr txBox="1"/>
            <p:nvPr/>
          </p:nvSpPr>
          <p:spPr>
            <a:xfrm>
              <a:off x="2580192" y="47629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BAAAAF3-11EE-5448-A769-122FBE3DA445}"/>
                </a:ext>
              </a:extLst>
            </p:cNvPr>
            <p:cNvSpPr txBox="1"/>
            <p:nvPr/>
          </p:nvSpPr>
          <p:spPr>
            <a:xfrm>
              <a:off x="5555359" y="478505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03C38AF-3E0D-9948-A96F-7DD1DEFC4707}"/>
              </a:ext>
            </a:extLst>
          </p:cNvPr>
          <p:cNvGrpSpPr/>
          <p:nvPr/>
        </p:nvGrpSpPr>
        <p:grpSpPr>
          <a:xfrm>
            <a:off x="1281690" y="5376863"/>
            <a:ext cx="2492375" cy="582612"/>
            <a:chOff x="1281690" y="5376863"/>
            <a:chExt cx="2492375" cy="582612"/>
          </a:xfrm>
        </p:grpSpPr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491644"/>
                </p:ext>
              </p:extLst>
            </p:nvPr>
          </p:nvGraphicFramePr>
          <p:xfrm>
            <a:off x="1281690" y="5376863"/>
            <a:ext cx="249237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83" name="Equation" r:id="rId9" imgW="977760" imgH="228600" progId="Equation.DSMT4">
                    <p:embed/>
                  </p:oleObj>
                </mc:Choice>
                <mc:Fallback>
                  <p:oleObj name="Equation" r:id="rId9" imgW="977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1690" y="5376863"/>
                          <a:ext cx="2492375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C722D2D-152A-2F4B-83E3-2CBBA6A4F0DC}"/>
                </a:ext>
              </a:extLst>
            </p:cNvPr>
            <p:cNvSpPr txBox="1"/>
            <p:nvPr/>
          </p:nvSpPr>
          <p:spPr>
            <a:xfrm>
              <a:off x="1970470" y="53996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030CEAC-B5E9-C743-80FA-D60299916C9C}"/>
              </a:ext>
            </a:extLst>
          </p:cNvPr>
          <p:cNvGrpSpPr/>
          <p:nvPr/>
        </p:nvGrpSpPr>
        <p:grpSpPr>
          <a:xfrm>
            <a:off x="390542" y="788796"/>
            <a:ext cx="6313487" cy="2401888"/>
            <a:chOff x="390542" y="788796"/>
            <a:chExt cx="6313487" cy="2401888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117693"/>
                </p:ext>
              </p:extLst>
            </p:nvPr>
          </p:nvGraphicFramePr>
          <p:xfrm>
            <a:off x="390542" y="788796"/>
            <a:ext cx="6313487" cy="2401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84" name="Equation" r:id="rId11" imgW="2476440" imgH="939600" progId="Equation.DSMT4">
                    <p:embed/>
                  </p:oleObj>
                </mc:Choice>
                <mc:Fallback>
                  <p:oleObj name="Equation" r:id="rId11" imgW="2476440" imgH="93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42" y="788796"/>
                          <a:ext cx="6313487" cy="2401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665FE6D-EB7B-B542-8207-137FDA74152A}"/>
                </a:ext>
              </a:extLst>
            </p:cNvPr>
            <p:cNvSpPr txBox="1"/>
            <p:nvPr/>
          </p:nvSpPr>
          <p:spPr>
            <a:xfrm>
              <a:off x="4919119" y="87152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BBF3B95-25AB-2A4A-BDDA-96C97C4D5573}"/>
                </a:ext>
              </a:extLst>
            </p:cNvPr>
            <p:cNvSpPr txBox="1"/>
            <p:nvPr/>
          </p:nvSpPr>
          <p:spPr>
            <a:xfrm>
              <a:off x="4899826" y="14667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E46EBBC-AE7D-4D48-B153-EA6518B63F1C}"/>
                </a:ext>
              </a:extLst>
            </p:cNvPr>
            <p:cNvSpPr txBox="1"/>
            <p:nvPr/>
          </p:nvSpPr>
          <p:spPr>
            <a:xfrm>
              <a:off x="4919119" y="262359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605F9A0-1272-E840-A939-7C05C56EE133}"/>
                </a:ext>
              </a:extLst>
            </p:cNvPr>
            <p:cNvSpPr txBox="1"/>
            <p:nvPr/>
          </p:nvSpPr>
          <p:spPr>
            <a:xfrm rot="5400000">
              <a:off x="2443219" y="21014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733537D-26CE-D242-BF1D-48C93F63295A}"/>
                </a:ext>
              </a:extLst>
            </p:cNvPr>
            <p:cNvSpPr txBox="1"/>
            <p:nvPr/>
          </p:nvSpPr>
          <p:spPr>
            <a:xfrm rot="5400000">
              <a:off x="3758923" y="21014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E6AE20C-1402-844B-B9B3-302AEE93AB00}"/>
                </a:ext>
              </a:extLst>
            </p:cNvPr>
            <p:cNvSpPr txBox="1"/>
            <p:nvPr/>
          </p:nvSpPr>
          <p:spPr>
            <a:xfrm rot="5400000">
              <a:off x="5920211" y="21014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588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11188" y="1206656"/>
            <a:ext cx="7543800" cy="457200"/>
          </a:xfrm>
        </p:spPr>
        <p:txBody>
          <a:bodyPr/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  <a:r>
              <a:rPr lang="en-US" altLang="zh-CN" sz="2400" b="1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矩阵 </a:t>
            </a:r>
            <a:r>
              <a:rPr lang="en-US" altLang="zh-CN" sz="2400" b="1" i="1" dirty="0">
                <a:latin typeface="+mn-ea"/>
                <a:ea typeface="+mn-ea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不同特征值的特征向量线性无关 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37" name="Object 1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699282"/>
              </p:ext>
            </p:extLst>
          </p:nvPr>
        </p:nvGraphicFramePr>
        <p:xfrm>
          <a:off x="1179225" y="2725749"/>
          <a:ext cx="4062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29" name="Equation" r:id="rId3" imgW="1942920" imgH="253800" progId="Equation.DSMT4">
                  <p:embed/>
                </p:oleObj>
              </mc:Choice>
              <mc:Fallback>
                <p:oleObj name="Equation" r:id="rId3" imgW="1942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225" y="2725749"/>
                        <a:ext cx="406241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240741"/>
              </p:ext>
            </p:extLst>
          </p:nvPr>
        </p:nvGraphicFramePr>
        <p:xfrm>
          <a:off x="5234565" y="2723149"/>
          <a:ext cx="3377136" cy="52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0" name="Equation" r:id="rId5" imgW="1638000" imgH="253800" progId="Equation.DSMT4">
                  <p:embed/>
                </p:oleObj>
              </mc:Choice>
              <mc:Fallback>
                <p:oleObj name="Equation" r:id="rId5" imgW="1638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565" y="2723149"/>
                        <a:ext cx="3377136" cy="52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033284"/>
              </p:ext>
            </p:extLst>
          </p:nvPr>
        </p:nvGraphicFramePr>
        <p:xfrm>
          <a:off x="1247112" y="3446473"/>
          <a:ext cx="5720380" cy="56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1" name="Equation" r:id="rId7" imgW="2552400" imgH="253800" progId="Equation.DSMT4">
                  <p:embed/>
                </p:oleObj>
              </mc:Choice>
              <mc:Fallback>
                <p:oleObj name="Equation" r:id="rId7" imgW="255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112" y="3446473"/>
                        <a:ext cx="5720380" cy="569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0469875"/>
              </p:ext>
            </p:extLst>
          </p:nvPr>
        </p:nvGraphicFramePr>
        <p:xfrm>
          <a:off x="1436111" y="4039333"/>
          <a:ext cx="48323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2" name="Equation" r:id="rId9" imgW="2158920" imgH="253800" progId="Equation.DSMT4">
                  <p:embed/>
                </p:oleObj>
              </mc:Choice>
              <mc:Fallback>
                <p:oleObj name="Equation" r:id="rId9" imgW="2158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111" y="4039333"/>
                        <a:ext cx="48323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857530"/>
              </p:ext>
            </p:extLst>
          </p:nvPr>
        </p:nvGraphicFramePr>
        <p:xfrm>
          <a:off x="1289744" y="4800178"/>
          <a:ext cx="3210786" cy="535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3" name="Equation" r:id="rId11" imgW="1371600" imgH="228600" progId="Equation.DSMT4">
                  <p:embed/>
                </p:oleObj>
              </mc:Choice>
              <mc:Fallback>
                <p:oleObj name="Equation" r:id="rId11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744" y="4800178"/>
                        <a:ext cx="3210786" cy="535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564981"/>
              </p:ext>
            </p:extLst>
          </p:nvPr>
        </p:nvGraphicFramePr>
        <p:xfrm>
          <a:off x="4815188" y="4800178"/>
          <a:ext cx="3848101" cy="52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34" name="Equation" r:id="rId13" imgW="1676160" imgH="228600" progId="Equation.DSMT4">
                  <p:embed/>
                </p:oleObj>
              </mc:Choice>
              <mc:Fallback>
                <p:oleObj name="Equation" r:id="rId13" imgW="1676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188" y="4800178"/>
                        <a:ext cx="3848101" cy="524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1056"/>
          <p:cNvSpPr txBox="1">
            <a:spLocks noChangeArrowheads="1"/>
          </p:cNvSpPr>
          <p:nvPr/>
        </p:nvSpPr>
        <p:spPr bwMode="auto">
          <a:xfrm>
            <a:off x="612776" y="2032312"/>
            <a:ext cx="7921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2661805" y="5452455"/>
            <a:ext cx="2890994" cy="581459"/>
            <a:chOff x="1922606" y="5299796"/>
            <a:chExt cx="2890994" cy="581459"/>
          </a:xfrm>
        </p:grpSpPr>
        <p:graphicFrame>
          <p:nvGraphicFramePr>
            <p:cNvPr id="43" name="Object 10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9670555"/>
                </p:ext>
              </p:extLst>
            </p:nvPr>
          </p:nvGraphicFramePr>
          <p:xfrm>
            <a:off x="1922606" y="5299796"/>
            <a:ext cx="1712074" cy="581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35" name="Equation" r:id="rId15" imgW="672840" imgH="228600" progId="Equation.DSMT4">
                    <p:embed/>
                  </p:oleObj>
                </mc:Choice>
                <mc:Fallback>
                  <p:oleObj name="Equation" r:id="rId15" imgW="672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2606" y="5299796"/>
                          <a:ext cx="1712074" cy="581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3397828" y="538025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线性无关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436111" y="2022631"/>
            <a:ext cx="4963102" cy="554038"/>
            <a:chOff x="1434523" y="1196975"/>
            <a:chExt cx="4963102" cy="554038"/>
          </a:xfrm>
        </p:grpSpPr>
        <p:graphicFrame>
          <p:nvGraphicFramePr>
            <p:cNvPr id="36" name="Object 10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4681743"/>
                </p:ext>
              </p:extLst>
            </p:nvPr>
          </p:nvGraphicFramePr>
          <p:xfrm>
            <a:off x="1814513" y="1196975"/>
            <a:ext cx="4583112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36" name="Equation" r:id="rId17" imgW="2095200" imgH="253800" progId="Equation.DSMT4">
                    <p:embed/>
                  </p:oleObj>
                </mc:Choice>
                <mc:Fallback>
                  <p:oleObj name="Equation" r:id="rId17" imgW="20952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513" y="1196975"/>
                          <a:ext cx="4583112" cy="554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1434523" y="1218585"/>
              <a:ext cx="22381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当         时，有</a:t>
              </a:r>
            </a:p>
          </p:txBody>
        </p:sp>
      </p:grpSp>
      <p:sp>
        <p:nvSpPr>
          <p:cNvPr id="1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52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8A4BD67-6899-0343-96DB-8C8A92FC4C83}"/>
              </a:ext>
            </a:extLst>
          </p:cNvPr>
          <p:cNvGrpSpPr/>
          <p:nvPr/>
        </p:nvGrpSpPr>
        <p:grpSpPr>
          <a:xfrm>
            <a:off x="1757652" y="6166582"/>
            <a:ext cx="5580374" cy="482629"/>
            <a:chOff x="1757652" y="6166582"/>
            <a:chExt cx="5580374" cy="482629"/>
          </a:xfrm>
        </p:grpSpPr>
        <p:grpSp>
          <p:nvGrpSpPr>
            <p:cNvPr id="47" name="组合 46"/>
            <p:cNvGrpSpPr/>
            <p:nvPr/>
          </p:nvGrpSpPr>
          <p:grpSpPr>
            <a:xfrm>
              <a:off x="1757652" y="6166582"/>
              <a:ext cx="5580374" cy="482629"/>
              <a:chOff x="1756064" y="5974591"/>
              <a:chExt cx="5580374" cy="482629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756064" y="5995555"/>
                <a:ext cx="558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+mn-ea"/>
                    <a:ea typeface="+mn-ea"/>
                  </a:rPr>
                  <a:t>由归纳法可证：                      线性无关</a:t>
                </a:r>
              </a:p>
            </p:txBody>
          </p:sp>
          <p:graphicFrame>
            <p:nvGraphicFramePr>
              <p:cNvPr id="44" name="Object 10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0182100"/>
                  </p:ext>
                </p:extLst>
              </p:nvPr>
            </p:nvGraphicFramePr>
            <p:xfrm>
              <a:off x="3933662" y="5974591"/>
              <a:ext cx="2145021" cy="4826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737" name="Equation" r:id="rId19" imgW="1015920" imgH="228600" progId="Equation.DSMT4">
                      <p:embed/>
                    </p:oleObj>
                  </mc:Choice>
                  <mc:Fallback>
                    <p:oleObj name="Equation" r:id="rId19" imgW="101592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3662" y="5974591"/>
                            <a:ext cx="2145021" cy="4826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443FECF-9491-0F4E-84E0-16FFF79BB85E}"/>
                </a:ext>
              </a:extLst>
            </p:cNvPr>
            <p:cNvSpPr txBox="1"/>
            <p:nvPr/>
          </p:nvSpPr>
          <p:spPr>
            <a:xfrm>
              <a:off x="4927564" y="61734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…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39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10862" y="1191894"/>
            <a:ext cx="7543800" cy="457200"/>
          </a:xfrm>
        </p:spPr>
        <p:txBody>
          <a:bodyPr/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4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77213"/>
              </p:ext>
            </p:extLst>
          </p:nvPr>
        </p:nvGraphicFramePr>
        <p:xfrm>
          <a:off x="1263651" y="683491"/>
          <a:ext cx="6656388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0" name="Equation" r:id="rId3" imgW="3098520" imgH="939600" progId="Equation.DSMT4">
                  <p:embed/>
                </p:oleObj>
              </mc:Choice>
              <mc:Fallback>
                <p:oleObj name="Equation" r:id="rId3" imgW="309852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1" y="683491"/>
                        <a:ext cx="6656388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668321"/>
              </p:ext>
            </p:extLst>
          </p:nvPr>
        </p:nvGraphicFramePr>
        <p:xfrm>
          <a:off x="1055254" y="2927349"/>
          <a:ext cx="4141678" cy="140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1" name="Equation" r:id="rId5" imgW="2095200" imgH="711000" progId="Equation.DSMT4">
                  <p:embed/>
                </p:oleObj>
              </mc:Choice>
              <mc:Fallback>
                <p:oleObj name="Equation" r:id="rId5" imgW="2095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254" y="2927349"/>
                        <a:ext cx="4141678" cy="1405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215870"/>
              </p:ext>
            </p:extLst>
          </p:nvPr>
        </p:nvGraphicFramePr>
        <p:xfrm>
          <a:off x="5136572" y="3389014"/>
          <a:ext cx="3740421" cy="490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2" name="Equation" r:id="rId7" imgW="1549080" imgH="203040" progId="Equation.DSMT4">
                  <p:embed/>
                </p:oleObj>
              </mc:Choice>
              <mc:Fallback>
                <p:oleObj name="Equation" r:id="rId7" imgW="1549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6572" y="3389014"/>
                        <a:ext cx="3740421" cy="490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10862" y="2927349"/>
            <a:ext cx="576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解：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79130"/>
              </p:ext>
            </p:extLst>
          </p:nvPr>
        </p:nvGraphicFramePr>
        <p:xfrm>
          <a:off x="1079789" y="4354078"/>
          <a:ext cx="6023368" cy="51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3" name="Equation" r:id="rId9" imgW="2666880" imgH="228600" progId="Equation.DSMT4">
                  <p:embed/>
                </p:oleObj>
              </mc:Choice>
              <mc:Fallback>
                <p:oleObj name="Equation" r:id="rId9" imgW="2666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789" y="4354078"/>
                        <a:ext cx="6023368" cy="519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09239"/>
              </p:ext>
            </p:extLst>
          </p:nvPr>
        </p:nvGraphicFramePr>
        <p:xfrm>
          <a:off x="1133475" y="4994851"/>
          <a:ext cx="406017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4" name="Equation" r:id="rId11" imgW="2108160" imgH="711000" progId="Equation.DSMT4">
                  <p:embed/>
                </p:oleObj>
              </mc:Choice>
              <mc:Fallback>
                <p:oleObj name="Equation" r:id="rId11" imgW="2108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4994851"/>
                        <a:ext cx="406017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919046"/>
              </p:ext>
            </p:extLst>
          </p:nvPr>
        </p:nvGraphicFramePr>
        <p:xfrm>
          <a:off x="5526808" y="5101936"/>
          <a:ext cx="2224809" cy="488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5" name="Equation" r:id="rId13" imgW="1041120" imgH="228600" progId="Equation.DSMT4">
                  <p:embed/>
                </p:oleObj>
              </mc:Choice>
              <mc:Fallback>
                <p:oleObj name="Equation" r:id="rId13" imgW="1041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26808" y="5101936"/>
                        <a:ext cx="2224809" cy="488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256804"/>
              </p:ext>
            </p:extLst>
          </p:nvPr>
        </p:nvGraphicFramePr>
        <p:xfrm>
          <a:off x="5526666" y="5720315"/>
          <a:ext cx="2224952" cy="4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6" name="Equation" r:id="rId15" imgW="1041120" imgH="228600" progId="Equation.DSMT4">
                  <p:embed/>
                </p:oleObj>
              </mc:Choice>
              <mc:Fallback>
                <p:oleObj name="Equation" r:id="rId15" imgW="1041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666" y="5720315"/>
                        <a:ext cx="2224952" cy="4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9439" y="4112"/>
            <a:ext cx="9092565" cy="823928"/>
            <a:chOff x="-7938" y="915988"/>
            <a:chExt cx="12193589" cy="2406923"/>
          </a:xfrm>
        </p:grpSpPr>
        <p:sp>
          <p:nvSpPr>
            <p:cNvPr id="1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748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65473" y="2468768"/>
            <a:ext cx="772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2</a:t>
            </a:r>
            <a:r>
              <a:rPr lang="zh-CN" altLang="en-US" sz="2400" b="1" dirty="0">
                <a:latin typeface="+mn-ea"/>
                <a:ea typeface="+mn-ea"/>
              </a:rPr>
              <a:t>、若</a:t>
            </a:r>
            <a:r>
              <a:rPr lang="en-US" altLang="zh-CN" sz="2400" b="1" dirty="0">
                <a:latin typeface="+mn-ea"/>
                <a:ea typeface="+mn-ea"/>
              </a:rPr>
              <a:t>3</a:t>
            </a:r>
            <a:r>
              <a:rPr lang="zh-CN" altLang="en-US" sz="2400" b="1" dirty="0">
                <a:latin typeface="+mn-ea"/>
                <a:ea typeface="+mn-ea"/>
              </a:rPr>
              <a:t>阶方阵的特征值为</a:t>
            </a:r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，</a:t>
            </a:r>
            <a:r>
              <a:rPr lang="en-US" altLang="zh-CN" sz="2400" b="1" dirty="0">
                <a:latin typeface="+mn-ea"/>
                <a:ea typeface="+mn-ea"/>
              </a:rPr>
              <a:t>-2,</a:t>
            </a:r>
            <a:r>
              <a:rPr lang="zh-CN" altLang="en-US" sz="2400" b="1" dirty="0">
                <a:latin typeface="+mn-ea"/>
                <a:ea typeface="+mn-ea"/>
              </a:rPr>
              <a:t>  </a:t>
            </a:r>
            <a:r>
              <a:rPr lang="en-US" altLang="zh-CN" sz="2400" b="1" dirty="0">
                <a:latin typeface="+mn-ea"/>
                <a:ea typeface="+mn-ea"/>
              </a:rPr>
              <a:t>3</a:t>
            </a:r>
            <a:r>
              <a:rPr lang="zh-CN" altLang="en-US" sz="2400" b="1" dirty="0">
                <a:latin typeface="+mn-ea"/>
                <a:ea typeface="+mn-ea"/>
              </a:rPr>
              <a:t>，则行列式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284152"/>
              </p:ext>
            </p:extLst>
          </p:nvPr>
        </p:nvGraphicFramePr>
        <p:xfrm>
          <a:off x="1995230" y="3118425"/>
          <a:ext cx="2653265" cy="72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6" name="Equation" r:id="rId3" imgW="1015920" imgH="279360" progId="Equation.DSMT4">
                  <p:embed/>
                </p:oleObj>
              </mc:Choice>
              <mc:Fallback>
                <p:oleObj name="Equation" r:id="rId3" imgW="101592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5230" y="3118425"/>
                        <a:ext cx="2653265" cy="729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64920" y="4036065"/>
            <a:ext cx="589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3</a:t>
            </a:r>
            <a:r>
              <a:rPr lang="zh-CN" altLang="en-US" sz="2400" b="1" dirty="0">
                <a:latin typeface="+mn-ea"/>
                <a:ea typeface="+mn-ea"/>
              </a:rPr>
              <a:t>、若</a:t>
            </a:r>
            <a:r>
              <a:rPr lang="en-US" altLang="zh-CN" sz="2400" b="1" dirty="0">
                <a:latin typeface="+mn-ea"/>
                <a:ea typeface="+mn-ea"/>
              </a:rPr>
              <a:t>-3</a:t>
            </a:r>
            <a:r>
              <a:rPr lang="zh-CN" altLang="en-US" sz="2400" b="1" dirty="0">
                <a:latin typeface="+mn-ea"/>
                <a:ea typeface="+mn-ea"/>
              </a:rPr>
              <a:t>是矩阵   的一个特征值，则行列式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355522"/>
              </p:ext>
            </p:extLst>
          </p:nvPr>
        </p:nvGraphicFramePr>
        <p:xfrm>
          <a:off x="1995230" y="4623970"/>
          <a:ext cx="2490054" cy="69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7" name="Equation" r:id="rId5" imgW="1002960" imgH="279360" progId="Equation.DSMT4">
                  <p:embed/>
                </p:oleObj>
              </mc:Choice>
              <mc:Fallback>
                <p:oleObj name="Equation" r:id="rId5" imgW="1002960" imgH="27936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230" y="4623970"/>
                        <a:ext cx="2490054" cy="69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561737"/>
              </p:ext>
            </p:extLst>
          </p:nvPr>
        </p:nvGraphicFramePr>
        <p:xfrm>
          <a:off x="3321862" y="4066531"/>
          <a:ext cx="365477" cy="395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8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21862" y="4066531"/>
                        <a:ext cx="365477" cy="3959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264920" y="5536641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4</a:t>
            </a:r>
            <a:r>
              <a:rPr lang="zh-CN" altLang="en-US" sz="2400" b="1" dirty="0">
                <a:latin typeface="+mn-ea"/>
                <a:ea typeface="+mn-ea"/>
              </a:rPr>
              <a:t>、设   是正交矩阵，且           ，证明：</a:t>
            </a:r>
            <a:r>
              <a:rPr lang="en-US" altLang="zh-CN" sz="2400" b="1" dirty="0">
                <a:latin typeface="+mn-ea"/>
                <a:ea typeface="+mn-ea"/>
              </a:rPr>
              <a:t>-1</a:t>
            </a:r>
            <a:r>
              <a:rPr lang="zh-CN" altLang="en-US" sz="2400" b="1" dirty="0">
                <a:latin typeface="+mn-ea"/>
                <a:ea typeface="+mn-ea"/>
              </a:rPr>
              <a:t>是   的特征值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863877"/>
              </p:ext>
            </p:extLst>
          </p:nvPr>
        </p:nvGraphicFramePr>
        <p:xfrm>
          <a:off x="2121494" y="5550037"/>
          <a:ext cx="3667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9" name="Equation" r:id="rId9" imgW="152280" imgH="164880" progId="Equation.DSMT4">
                  <p:embed/>
                </p:oleObj>
              </mc:Choice>
              <mc:Fallback>
                <p:oleObj name="Equation" r:id="rId9" imgW="152280" imgH="16488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494" y="5550037"/>
                        <a:ext cx="36671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199206"/>
              </p:ext>
            </p:extLst>
          </p:nvPr>
        </p:nvGraphicFramePr>
        <p:xfrm>
          <a:off x="7360505" y="5536641"/>
          <a:ext cx="3667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0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0505" y="5536641"/>
                        <a:ext cx="366712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3710"/>
              </p:ext>
            </p:extLst>
          </p:nvPr>
        </p:nvGraphicFramePr>
        <p:xfrm>
          <a:off x="4519022" y="5463466"/>
          <a:ext cx="11906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1" name="Equation" r:id="rId12" imgW="495000" imgH="253800" progId="Equation.DSMT4">
                  <p:embed/>
                </p:oleObj>
              </mc:Choice>
              <mc:Fallback>
                <p:oleObj name="Equation" r:id="rId12" imgW="495000" imgH="2538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022" y="5463466"/>
                        <a:ext cx="11906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3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98350E1-769A-FF44-99AC-41A71AD20D59}"/>
              </a:ext>
            </a:extLst>
          </p:cNvPr>
          <p:cNvGrpSpPr/>
          <p:nvPr/>
        </p:nvGrpSpPr>
        <p:grpSpPr>
          <a:xfrm>
            <a:off x="396295" y="1116663"/>
            <a:ext cx="6139757" cy="1036026"/>
            <a:chOff x="538932" y="1116663"/>
            <a:chExt cx="6139757" cy="1036026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3726612"/>
                </p:ext>
              </p:extLst>
            </p:nvPr>
          </p:nvGraphicFramePr>
          <p:xfrm>
            <a:off x="558398" y="1117698"/>
            <a:ext cx="6120291" cy="1034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22" name="Equation" r:id="rId14" imgW="2857320" imgH="482400" progId="Equation.DSMT4">
                    <p:embed/>
                  </p:oleObj>
                </mc:Choice>
                <mc:Fallback>
                  <p:oleObj name="Equation" r:id="rId14" imgW="2857320" imgH="4824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398" y="1117698"/>
                          <a:ext cx="6120291" cy="10349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64082E67-2E11-1B4C-8BA2-79DBA4FEB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932" y="1116663"/>
              <a:ext cx="986310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思考：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952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文本框 4"/>
          <p:cNvSpPr txBox="1"/>
          <p:nvPr/>
        </p:nvSpPr>
        <p:spPr>
          <a:xfrm>
            <a:off x="831299" y="868378"/>
            <a:ext cx="5813778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一、特征值和特征向量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6"/>
          <p:cNvSpPr txBox="1"/>
          <p:nvPr/>
        </p:nvSpPr>
        <p:spPr>
          <a:xfrm>
            <a:off x="1971380" y="2921421"/>
            <a:ext cx="255809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设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是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阶方阵，</a:t>
            </a:r>
          </a:p>
        </p:txBody>
      </p:sp>
      <p:sp>
        <p:nvSpPr>
          <p:cNvPr id="36" name="文本框 5"/>
          <p:cNvSpPr txBox="1"/>
          <p:nvPr/>
        </p:nvSpPr>
        <p:spPr>
          <a:xfrm>
            <a:off x="581440" y="2927418"/>
            <a:ext cx="145343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87080" y="3391321"/>
            <a:ext cx="1446213" cy="493003"/>
            <a:chOff x="2082800" y="2678822"/>
            <a:chExt cx="1446213" cy="493003"/>
          </a:xfrm>
        </p:grpSpPr>
        <p:sp>
          <p:nvSpPr>
            <p:cNvPr id="38" name="文本框 6"/>
            <p:cNvSpPr txBox="1"/>
            <p:nvPr/>
          </p:nvSpPr>
          <p:spPr>
            <a:xfrm>
              <a:off x="2082800" y="2678822"/>
              <a:ext cx="11303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列向量    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0489615"/>
                </p:ext>
              </p:extLst>
            </p:nvPr>
          </p:nvGraphicFramePr>
          <p:xfrm>
            <a:off x="3108325" y="2751138"/>
            <a:ext cx="420688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24" name="Equation" r:id="rId3" imgW="164880" imgH="164880" progId="Equation.DSMT4">
                    <p:embed/>
                  </p:oleObj>
                </mc:Choice>
                <mc:Fallback>
                  <p:oleObj name="Equation" r:id="rId3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8325" y="2751138"/>
                          <a:ext cx="420688" cy="420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718858"/>
              </p:ext>
            </p:extLst>
          </p:nvPr>
        </p:nvGraphicFramePr>
        <p:xfrm>
          <a:off x="2961980" y="3757324"/>
          <a:ext cx="14906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5" name="Equation" r:id="rId5" imgW="583920" imgH="203040" progId="Equation.DSMT4">
                  <p:embed/>
                </p:oleObj>
              </mc:Choice>
              <mc:Fallback>
                <p:oleObj name="Equation" r:id="rId5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980" y="3757324"/>
                        <a:ext cx="14906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605657"/>
              </p:ext>
            </p:extLst>
          </p:nvPr>
        </p:nvGraphicFramePr>
        <p:xfrm>
          <a:off x="998821" y="1556895"/>
          <a:ext cx="3305175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6" name="Equation" r:id="rId7" imgW="1295280" imgH="457200" progId="Equation.DSMT4">
                  <p:embed/>
                </p:oleObj>
              </mc:Choice>
              <mc:Fallback>
                <p:oleObj name="Equation" r:id="rId7" imgW="1295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821" y="1556895"/>
                        <a:ext cx="3305175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5"/>
          <p:cNvSpPr txBox="1"/>
          <p:nvPr/>
        </p:nvSpPr>
        <p:spPr>
          <a:xfrm>
            <a:off x="4616246" y="1824364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有</a:t>
            </a:r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042260"/>
              </p:ext>
            </p:extLst>
          </p:nvPr>
        </p:nvGraphicFramePr>
        <p:xfrm>
          <a:off x="5290310" y="1523856"/>
          <a:ext cx="3046413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27" name="Equation" r:id="rId9" imgW="1193760" imgH="457200" progId="Equation.DSMT4">
                  <p:embed/>
                </p:oleObj>
              </mc:Choice>
              <mc:Fallback>
                <p:oleObj name="Equation" r:id="rId9" imgW="1193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310" y="1523856"/>
                        <a:ext cx="3046413" cy="1163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6"/>
          <p:cNvSpPr txBox="1"/>
          <p:nvPr/>
        </p:nvSpPr>
        <p:spPr>
          <a:xfrm>
            <a:off x="243259" y="5632876"/>
            <a:ext cx="333031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上例，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3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为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的特征值，</a:t>
            </a:r>
          </a:p>
        </p:txBody>
      </p:sp>
      <p:sp>
        <p:nvSpPr>
          <p:cNvPr id="46" name="文本框 6"/>
          <p:cNvSpPr txBox="1"/>
          <p:nvPr/>
        </p:nvSpPr>
        <p:spPr>
          <a:xfrm>
            <a:off x="2095560" y="3391321"/>
            <a:ext cx="9779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使得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581441" y="4274651"/>
            <a:ext cx="3908386" cy="479157"/>
            <a:chOff x="2077161" y="3066852"/>
            <a:chExt cx="3908386" cy="479157"/>
          </a:xfrm>
        </p:grpSpPr>
        <p:sp>
          <p:nvSpPr>
            <p:cNvPr id="48" name="文本框 6"/>
            <p:cNvSpPr txBox="1"/>
            <p:nvPr/>
          </p:nvSpPr>
          <p:spPr>
            <a:xfrm>
              <a:off x="2077161" y="3084344"/>
              <a:ext cx="84384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则称     </a:t>
              </a:r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3059814"/>
                </p:ext>
              </p:extLst>
            </p:nvPr>
          </p:nvGraphicFramePr>
          <p:xfrm>
            <a:off x="2777518" y="3074017"/>
            <a:ext cx="345652" cy="441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28" name="Equation" r:id="rId11" imgW="139680" imgH="177480" progId="Equation.DSMT4">
                    <p:embed/>
                  </p:oleObj>
                </mc:Choice>
                <mc:Fallback>
                  <p:oleObj name="Equation" r:id="rId11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518" y="3074017"/>
                          <a:ext cx="345652" cy="441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文本框 6"/>
            <p:cNvSpPr txBox="1"/>
            <p:nvPr/>
          </p:nvSpPr>
          <p:spPr>
            <a:xfrm>
              <a:off x="3020808" y="3066852"/>
              <a:ext cx="296473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为矩阵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的</a:t>
              </a:r>
              <a:r>
                <a:rPr lang="zh-CN" altLang="en-US" sz="2400" b="1" dirty="0">
                  <a:solidFill>
                    <a:schemeClr val="accent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特征值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，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87080" y="4810739"/>
            <a:ext cx="3828793" cy="466458"/>
            <a:chOff x="5898181" y="3066851"/>
            <a:chExt cx="3828793" cy="466458"/>
          </a:xfrm>
        </p:grpSpPr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7980583"/>
                </p:ext>
              </p:extLst>
            </p:nvPr>
          </p:nvGraphicFramePr>
          <p:xfrm>
            <a:off x="6896100" y="3152076"/>
            <a:ext cx="323850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29" name="Equation" r:id="rId13" imgW="126835" imgH="139518" progId="Equation.DSMT4">
                    <p:embed/>
                  </p:oleObj>
                </mc:Choice>
                <mc:Fallback>
                  <p:oleObj name="Equation" r:id="rId1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6100" y="3152076"/>
                          <a:ext cx="323850" cy="357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文本框 6"/>
            <p:cNvSpPr txBox="1"/>
            <p:nvPr/>
          </p:nvSpPr>
          <p:spPr>
            <a:xfrm>
              <a:off x="5898181" y="3066851"/>
              <a:ext cx="109952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称向量     </a:t>
              </a:r>
            </a:p>
          </p:txBody>
        </p:sp>
        <p:sp>
          <p:nvSpPr>
            <p:cNvPr id="54" name="文本框 6"/>
            <p:cNvSpPr txBox="1"/>
            <p:nvPr/>
          </p:nvSpPr>
          <p:spPr>
            <a:xfrm>
              <a:off x="7114364" y="3071644"/>
              <a:ext cx="261261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为矩阵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对应于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981521" y="4788552"/>
            <a:ext cx="3263191" cy="483852"/>
            <a:chOff x="2229560" y="3721754"/>
            <a:chExt cx="3263191" cy="483852"/>
          </a:xfrm>
        </p:grpSpPr>
        <p:sp>
          <p:nvSpPr>
            <p:cNvPr id="56" name="文本框 6"/>
            <p:cNvSpPr txBox="1"/>
            <p:nvPr/>
          </p:nvSpPr>
          <p:spPr>
            <a:xfrm>
              <a:off x="3451580" y="3721754"/>
              <a:ext cx="204117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的</a:t>
              </a:r>
              <a:r>
                <a:rPr lang="zh-CN" altLang="en-US" sz="2400" b="1" dirty="0">
                  <a:solidFill>
                    <a:schemeClr val="accent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特征向量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endParaRPr>
            </a:p>
          </p:txBody>
        </p:sp>
        <p:sp>
          <p:nvSpPr>
            <p:cNvPr id="57" name="文本框 6"/>
            <p:cNvSpPr txBox="1"/>
            <p:nvPr/>
          </p:nvSpPr>
          <p:spPr>
            <a:xfrm>
              <a:off x="2229560" y="3743941"/>
              <a:ext cx="123753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特征值</a:t>
              </a:r>
            </a:p>
          </p:txBody>
        </p:sp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1243658"/>
                </p:ext>
              </p:extLst>
            </p:nvPr>
          </p:nvGraphicFramePr>
          <p:xfrm>
            <a:off x="3213101" y="3764281"/>
            <a:ext cx="345654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30" name="Equation" r:id="rId15" imgW="139680" imgH="177480" progId="Equation.DSMT4">
                    <p:embed/>
                  </p:oleObj>
                </mc:Choice>
                <mc:Fallback>
                  <p:oleObj name="Equation" r:id="rId15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101" y="3764281"/>
                          <a:ext cx="345654" cy="44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组合 58"/>
          <p:cNvGrpSpPr/>
          <p:nvPr/>
        </p:nvGrpSpPr>
        <p:grpSpPr>
          <a:xfrm>
            <a:off x="4489827" y="2916078"/>
            <a:ext cx="3653858" cy="467007"/>
            <a:chOff x="5985547" y="1708279"/>
            <a:chExt cx="3653858" cy="467007"/>
          </a:xfrm>
        </p:grpSpPr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0124035"/>
                </p:ext>
              </p:extLst>
            </p:nvPr>
          </p:nvGraphicFramePr>
          <p:xfrm>
            <a:off x="7280275" y="1741489"/>
            <a:ext cx="314325" cy="401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31" name="Equation" r:id="rId17" imgW="139680" imgH="177480" progId="Equation.DSMT4">
                    <p:embed/>
                  </p:oleObj>
                </mc:Choice>
                <mc:Fallback>
                  <p:oleObj name="Equation" r:id="rId17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0275" y="1741489"/>
                          <a:ext cx="314325" cy="401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文本框 6"/>
            <p:cNvSpPr txBox="1"/>
            <p:nvPr/>
          </p:nvSpPr>
          <p:spPr>
            <a:xfrm>
              <a:off x="7486755" y="1713621"/>
              <a:ext cx="215265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和非零的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n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维</a:t>
              </a:r>
            </a:p>
          </p:txBody>
        </p:sp>
        <p:sp>
          <p:nvSpPr>
            <p:cNvPr id="62" name="文本框 6"/>
            <p:cNvSpPr txBox="1"/>
            <p:nvPr/>
          </p:nvSpPr>
          <p:spPr>
            <a:xfrm>
              <a:off x="5985547" y="1708279"/>
              <a:ext cx="140585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若存在数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805196" y="5608841"/>
            <a:ext cx="4953692" cy="461665"/>
            <a:chOff x="4971349" y="5535444"/>
            <a:chExt cx="4953692" cy="461665"/>
          </a:xfrm>
        </p:grpSpPr>
        <p:graphicFrame>
          <p:nvGraphicFramePr>
            <p:cNvPr id="64" name="对象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661281"/>
                </p:ext>
              </p:extLst>
            </p:nvPr>
          </p:nvGraphicFramePr>
          <p:xfrm>
            <a:off x="4971349" y="5613082"/>
            <a:ext cx="344933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32" name="Equation" r:id="rId19" imgW="126835" imgH="139518" progId="Equation.DSMT4">
                    <p:embed/>
                  </p:oleObj>
                </mc:Choice>
                <mc:Fallback>
                  <p:oleObj name="Equation" r:id="rId1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1349" y="5613082"/>
                          <a:ext cx="344933" cy="357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文本框 6"/>
            <p:cNvSpPr txBox="1"/>
            <p:nvPr/>
          </p:nvSpPr>
          <p:spPr>
            <a:xfrm>
              <a:off x="5187951" y="5535444"/>
              <a:ext cx="473709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是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对应于特征值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3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的特征向量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endParaRPr>
            </a:p>
          </p:txBody>
        </p:sp>
      </p:grp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0464FA4-DCE6-F143-AA58-8E912801E386}"/>
              </a:ext>
            </a:extLst>
          </p:cNvPr>
          <p:cNvCxnSpPr>
            <a:cxnSpLocks/>
          </p:cNvCxnSpPr>
          <p:nvPr/>
        </p:nvCxnSpPr>
        <p:spPr>
          <a:xfrm flipV="1">
            <a:off x="6295848" y="3369042"/>
            <a:ext cx="698458" cy="59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0CEEAD7-3AB6-E649-A166-29FFDBE24E24}"/>
              </a:ext>
            </a:extLst>
          </p:cNvPr>
          <p:cNvSpPr/>
          <p:nvPr/>
        </p:nvSpPr>
        <p:spPr>
          <a:xfrm>
            <a:off x="5605620" y="3627018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特征向量必为非零向量！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6" grpId="0"/>
      <p:bldP spid="43" grpId="0"/>
      <p:bldP spid="45" grpId="0"/>
      <p:bldP spid="46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9" name="文本框 5"/>
          <p:cNvSpPr txBox="1"/>
          <p:nvPr/>
        </p:nvSpPr>
        <p:spPr>
          <a:xfrm>
            <a:off x="532974" y="1054122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</a:p>
        </p:txBody>
      </p:sp>
      <p:sp>
        <p:nvSpPr>
          <p:cNvPr id="50" name="文本框 5"/>
          <p:cNvSpPr txBox="1"/>
          <p:nvPr/>
        </p:nvSpPr>
        <p:spPr>
          <a:xfrm>
            <a:off x="1550663" y="1059241"/>
            <a:ext cx="57968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特征值和特征向量是对方阵而言的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" name="文本框 5"/>
          <p:cNvSpPr txBox="1"/>
          <p:nvPr/>
        </p:nvSpPr>
        <p:spPr>
          <a:xfrm>
            <a:off x="559173" y="1627625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</a:p>
        </p:txBody>
      </p:sp>
      <p:sp>
        <p:nvSpPr>
          <p:cNvPr id="52" name="文本框 5"/>
          <p:cNvSpPr txBox="1"/>
          <p:nvPr/>
        </p:nvSpPr>
        <p:spPr>
          <a:xfrm>
            <a:off x="1576861" y="1632744"/>
            <a:ext cx="674685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特征向量总是相对于特征值而言的，一个特征值</a:t>
            </a:r>
          </a:p>
        </p:txBody>
      </p:sp>
      <p:sp>
        <p:nvSpPr>
          <p:cNvPr id="53" name="文本框 5"/>
          <p:cNvSpPr txBox="1"/>
          <p:nvPr/>
        </p:nvSpPr>
        <p:spPr>
          <a:xfrm>
            <a:off x="1576862" y="2144750"/>
            <a:ext cx="345399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具有的特征向量不唯一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75351"/>
              </p:ext>
            </p:extLst>
          </p:nvPr>
        </p:nvGraphicFramePr>
        <p:xfrm>
          <a:off x="1689486" y="3322303"/>
          <a:ext cx="23383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13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486" y="3322303"/>
                        <a:ext cx="23383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294273"/>
              </p:ext>
            </p:extLst>
          </p:nvPr>
        </p:nvGraphicFramePr>
        <p:xfrm>
          <a:off x="4015238" y="3322303"/>
          <a:ext cx="13319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14" name="Equation" r:id="rId5" imgW="520560" imgH="203040" progId="Equation.DSMT4">
                  <p:embed/>
                </p:oleObj>
              </mc:Choice>
              <mc:Fallback>
                <p:oleObj name="Equation" r:id="rId5" imgW="520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238" y="3322303"/>
                        <a:ext cx="13319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214234"/>
              </p:ext>
            </p:extLst>
          </p:nvPr>
        </p:nvGraphicFramePr>
        <p:xfrm>
          <a:off x="5278888" y="3309603"/>
          <a:ext cx="1397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15" name="Equation" r:id="rId7" imgW="545760" imgH="203040" progId="Equation.DSMT4">
                  <p:embed/>
                </p:oleObj>
              </mc:Choice>
              <mc:Fallback>
                <p:oleObj name="Equation" r:id="rId7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888" y="3309603"/>
                        <a:ext cx="13970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172937"/>
              </p:ext>
            </p:extLst>
          </p:nvPr>
        </p:nvGraphicFramePr>
        <p:xfrm>
          <a:off x="6713988" y="3306428"/>
          <a:ext cx="12668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16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988" y="3306428"/>
                        <a:ext cx="12668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文本框 5"/>
          <p:cNvSpPr txBox="1"/>
          <p:nvPr/>
        </p:nvSpPr>
        <p:spPr>
          <a:xfrm>
            <a:off x="6487913" y="2711552"/>
            <a:ext cx="66449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有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1602262" y="2740346"/>
            <a:ext cx="5158181" cy="470052"/>
            <a:chOff x="3146449" y="2951029"/>
            <a:chExt cx="5158181" cy="480366"/>
          </a:xfrm>
        </p:grpSpPr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16676087"/>
                </p:ext>
              </p:extLst>
            </p:nvPr>
          </p:nvGraphicFramePr>
          <p:xfrm>
            <a:off x="3549346" y="3052006"/>
            <a:ext cx="325437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17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346" y="3052006"/>
                          <a:ext cx="325437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文本框 5"/>
            <p:cNvSpPr txBox="1"/>
            <p:nvPr/>
          </p:nvSpPr>
          <p:spPr>
            <a:xfrm>
              <a:off x="3146449" y="2969730"/>
              <a:ext cx="55649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设    </a:t>
              </a:r>
            </a:p>
          </p:txBody>
        </p: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5394258"/>
                </p:ext>
              </p:extLst>
            </p:nvPr>
          </p:nvGraphicFramePr>
          <p:xfrm>
            <a:off x="5964554" y="2967409"/>
            <a:ext cx="357188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18" name="Equation" r:id="rId13" imgW="139680" imgH="177480" progId="Equation.DSMT4">
                    <p:embed/>
                  </p:oleObj>
                </mc:Choice>
                <mc:Fallback>
                  <p:oleObj name="Equation" r:id="rId13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4554" y="2967409"/>
                          <a:ext cx="357188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文本框 5"/>
            <p:cNvSpPr txBox="1"/>
            <p:nvPr/>
          </p:nvSpPr>
          <p:spPr>
            <a:xfrm>
              <a:off x="6202895" y="2951029"/>
              <a:ext cx="210173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的特征向量，</a:t>
              </a:r>
            </a:p>
          </p:txBody>
        </p:sp>
        <p:sp>
          <p:nvSpPr>
            <p:cNvPr id="79" name="文本框 5"/>
            <p:cNvSpPr txBox="1"/>
            <p:nvPr/>
          </p:nvSpPr>
          <p:spPr>
            <a:xfrm>
              <a:off x="3753382" y="2969729"/>
              <a:ext cx="242411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是对应于特征值</a:t>
              </a:r>
            </a:p>
          </p:txBody>
        </p:sp>
      </p:grpSp>
      <p:sp>
        <p:nvSpPr>
          <p:cNvPr id="80" name="文本框 5"/>
          <p:cNvSpPr txBox="1"/>
          <p:nvPr/>
        </p:nvSpPr>
        <p:spPr>
          <a:xfrm>
            <a:off x="590227" y="2748733"/>
            <a:ext cx="66449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证：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657432" y="3860504"/>
            <a:ext cx="6284036" cy="464180"/>
            <a:chOff x="3201619" y="4071316"/>
            <a:chExt cx="6284036" cy="474365"/>
          </a:xfrm>
        </p:grpSpPr>
        <p:graphicFrame>
          <p:nvGraphicFramePr>
            <p:cNvPr id="83" name="对象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7962485"/>
                </p:ext>
              </p:extLst>
            </p:nvPr>
          </p:nvGraphicFramePr>
          <p:xfrm>
            <a:off x="3907758" y="4093244"/>
            <a:ext cx="488950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19" name="Equation" r:id="rId15" imgW="190440" imgH="177480" progId="Equation.DSMT4">
                    <p:embed/>
                  </p:oleObj>
                </mc:Choice>
                <mc:Fallback>
                  <p:oleObj name="Equation" r:id="rId15" imgW="1904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7758" y="4093244"/>
                          <a:ext cx="488950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文本框 5"/>
            <p:cNvSpPr txBox="1"/>
            <p:nvPr/>
          </p:nvSpPr>
          <p:spPr>
            <a:xfrm>
              <a:off x="3201619" y="4084016"/>
              <a:ext cx="88778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所以 </a:t>
              </a:r>
            </a:p>
          </p:txBody>
        </p:sp>
        <p:graphicFrame>
          <p:nvGraphicFramePr>
            <p:cNvPr id="85" name="对象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8203192"/>
                </p:ext>
              </p:extLst>
            </p:nvPr>
          </p:nvGraphicFramePr>
          <p:xfrm>
            <a:off x="7405177" y="4084016"/>
            <a:ext cx="357188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0" name="Equation" r:id="rId17" imgW="139680" imgH="177480" progId="Equation.DSMT4">
                    <p:embed/>
                  </p:oleObj>
                </mc:Choice>
                <mc:Fallback>
                  <p:oleObj name="Equation" r:id="rId17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5177" y="4084016"/>
                          <a:ext cx="357188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文本框 5"/>
            <p:cNvSpPr txBox="1"/>
            <p:nvPr/>
          </p:nvSpPr>
          <p:spPr>
            <a:xfrm>
              <a:off x="4272279" y="4083097"/>
              <a:ext cx="327152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也是</a:t>
              </a:r>
              <a:r>
                <a:rPr lang="zh-CN" altLang="en-US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A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的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对应于特征值</a:t>
              </a:r>
            </a:p>
          </p:txBody>
        </p:sp>
        <p:sp>
          <p:nvSpPr>
            <p:cNvPr id="87" name="文本框 5"/>
            <p:cNvSpPr txBox="1"/>
            <p:nvPr/>
          </p:nvSpPr>
          <p:spPr>
            <a:xfrm>
              <a:off x="7640802" y="4071316"/>
              <a:ext cx="184485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的特征向量</a:t>
              </a:r>
              <a:r>
                <a:rPr lang="en-US" altLang="zh-CN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89" name="文本框 5"/>
          <p:cNvSpPr txBox="1"/>
          <p:nvPr/>
        </p:nvSpPr>
        <p:spPr>
          <a:xfrm>
            <a:off x="603131" y="4430839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</a:p>
        </p:txBody>
      </p:sp>
      <p:sp>
        <p:nvSpPr>
          <p:cNvPr id="90" name="文本框 5"/>
          <p:cNvSpPr txBox="1"/>
          <p:nvPr/>
        </p:nvSpPr>
        <p:spPr>
          <a:xfrm>
            <a:off x="1601822" y="4430839"/>
            <a:ext cx="674685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一个特征向量只能属于一个特征值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91" name="文本框 5"/>
          <p:cNvSpPr txBox="1"/>
          <p:nvPr/>
        </p:nvSpPr>
        <p:spPr>
          <a:xfrm>
            <a:off x="1614523" y="5590544"/>
            <a:ext cx="77785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则</a:t>
            </a:r>
          </a:p>
        </p:txBody>
      </p:sp>
      <p:graphicFrame>
        <p:nvGraphicFramePr>
          <p:cNvPr id="92" name="对象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899453"/>
              </p:ext>
            </p:extLst>
          </p:nvPr>
        </p:nvGraphicFramePr>
        <p:xfrm>
          <a:off x="2282349" y="5547851"/>
          <a:ext cx="30527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21" name="Equation" r:id="rId19" imgW="1193760" imgH="228600" progId="Equation.DSMT4">
                  <p:embed/>
                </p:oleObj>
              </mc:Choice>
              <mc:Fallback>
                <p:oleObj name="Equation" r:id="rId19" imgW="119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349" y="5547851"/>
                        <a:ext cx="30527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" name="组合 92"/>
          <p:cNvGrpSpPr/>
          <p:nvPr/>
        </p:nvGrpSpPr>
        <p:grpSpPr>
          <a:xfrm>
            <a:off x="5617644" y="5590544"/>
            <a:ext cx="2285597" cy="581025"/>
            <a:chOff x="3171848" y="3433489"/>
            <a:chExt cx="2285597" cy="581025"/>
          </a:xfrm>
        </p:grpSpPr>
        <p:sp>
          <p:nvSpPr>
            <p:cNvPr id="94" name="文本框 5"/>
            <p:cNvSpPr txBox="1"/>
            <p:nvPr/>
          </p:nvSpPr>
          <p:spPr>
            <a:xfrm>
              <a:off x="3171848" y="3441241"/>
              <a:ext cx="93025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故有</a:t>
              </a:r>
            </a:p>
          </p:txBody>
        </p:sp>
        <p:graphicFrame>
          <p:nvGraphicFramePr>
            <p:cNvPr id="95" name="对象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7837730"/>
                </p:ext>
              </p:extLst>
            </p:nvPr>
          </p:nvGraphicFramePr>
          <p:xfrm>
            <a:off x="3833432" y="3433489"/>
            <a:ext cx="1624013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2" name="Equation" r:id="rId21" imgW="634680" imgH="228600" progId="Equation.DSMT4">
                    <p:embed/>
                  </p:oleObj>
                </mc:Choice>
                <mc:Fallback>
                  <p:oleObj name="Equation" r:id="rId21" imgW="634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432" y="3433489"/>
                          <a:ext cx="1624013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" name="组合 95"/>
          <p:cNvGrpSpPr/>
          <p:nvPr/>
        </p:nvGrpSpPr>
        <p:grpSpPr>
          <a:xfrm>
            <a:off x="4428266" y="6167028"/>
            <a:ext cx="1701777" cy="515938"/>
            <a:chOff x="3184548" y="4057650"/>
            <a:chExt cx="1701777" cy="515938"/>
          </a:xfrm>
        </p:grpSpPr>
        <p:sp>
          <p:nvSpPr>
            <p:cNvPr id="97" name="文本框 5"/>
            <p:cNvSpPr txBox="1"/>
            <p:nvPr/>
          </p:nvSpPr>
          <p:spPr>
            <a:xfrm>
              <a:off x="3184548" y="4063541"/>
              <a:ext cx="82865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由于</a:t>
              </a:r>
            </a:p>
          </p:txBody>
        </p:sp>
        <p:graphicFrame>
          <p:nvGraphicFramePr>
            <p:cNvPr id="98" name="对象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0554969"/>
                </p:ext>
              </p:extLst>
            </p:nvPr>
          </p:nvGraphicFramePr>
          <p:xfrm>
            <a:off x="3879850" y="4057650"/>
            <a:ext cx="1006475" cy="515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3" name="Equation" r:id="rId23" imgW="393480" imgH="203040" progId="Equation.DSMT4">
                    <p:embed/>
                  </p:oleObj>
                </mc:Choice>
                <mc:Fallback>
                  <p:oleObj name="Equation" r:id="rId23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9850" y="4057650"/>
                          <a:ext cx="1006475" cy="515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9" name="文本框 5"/>
          <p:cNvSpPr txBox="1"/>
          <p:nvPr/>
        </p:nvSpPr>
        <p:spPr>
          <a:xfrm>
            <a:off x="603131" y="5039978"/>
            <a:ext cx="66449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证：</a:t>
            </a:r>
          </a:p>
        </p:txBody>
      </p:sp>
      <p:grpSp>
        <p:nvGrpSpPr>
          <p:cNvPr id="100" name="组合 99"/>
          <p:cNvGrpSpPr/>
          <p:nvPr/>
        </p:nvGrpSpPr>
        <p:grpSpPr>
          <a:xfrm>
            <a:off x="1311829" y="5039978"/>
            <a:ext cx="8054951" cy="581025"/>
            <a:chOff x="3133749" y="1884363"/>
            <a:chExt cx="8054951" cy="581025"/>
          </a:xfrm>
        </p:grpSpPr>
        <p:graphicFrame>
          <p:nvGraphicFramePr>
            <p:cNvPr id="101" name="对象 1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7857991"/>
                </p:ext>
              </p:extLst>
            </p:nvPr>
          </p:nvGraphicFramePr>
          <p:xfrm>
            <a:off x="3536646" y="2010606"/>
            <a:ext cx="325437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4" name="Equation" r:id="rId25" imgW="126720" imgH="139680" progId="Equation.DSMT4">
                    <p:embed/>
                  </p:oleObj>
                </mc:Choice>
                <mc:Fallback>
                  <p:oleObj name="Equation" r:id="rId2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646" y="2010606"/>
                          <a:ext cx="325437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" name="文本框 5"/>
            <p:cNvSpPr txBox="1"/>
            <p:nvPr/>
          </p:nvSpPr>
          <p:spPr>
            <a:xfrm>
              <a:off x="3133749" y="1916781"/>
              <a:ext cx="53655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设</a:t>
              </a:r>
            </a:p>
          </p:txBody>
        </p:sp>
        <p:graphicFrame>
          <p:nvGraphicFramePr>
            <p:cNvPr id="103" name="对象 1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3374769"/>
                </p:ext>
              </p:extLst>
            </p:nvPr>
          </p:nvGraphicFramePr>
          <p:xfrm>
            <a:off x="6943725" y="1884363"/>
            <a:ext cx="2273300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5" name="Equation" r:id="rId26" imgW="888840" imgH="228600" progId="Equation.DSMT4">
                    <p:embed/>
                  </p:oleObj>
                </mc:Choice>
                <mc:Fallback>
                  <p:oleObj name="Equation" r:id="rId26" imgW="888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3725" y="1884363"/>
                          <a:ext cx="2273300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" name="文本框 5"/>
            <p:cNvSpPr txBox="1"/>
            <p:nvPr/>
          </p:nvSpPr>
          <p:spPr>
            <a:xfrm>
              <a:off x="3770732" y="1904177"/>
              <a:ext cx="337342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同时是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A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的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属于特征值                         </a:t>
              </a:r>
            </a:p>
          </p:txBody>
        </p:sp>
        <p:sp>
          <p:nvSpPr>
            <p:cNvPr id="105" name="文本框 5"/>
            <p:cNvSpPr txBox="1"/>
            <p:nvPr/>
          </p:nvSpPr>
          <p:spPr>
            <a:xfrm>
              <a:off x="9104731" y="1924888"/>
              <a:ext cx="208396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的特征向量，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341946" y="6159884"/>
            <a:ext cx="2958208" cy="581025"/>
            <a:chOff x="5444746" y="3432360"/>
            <a:chExt cx="2958208" cy="581025"/>
          </a:xfrm>
        </p:grpSpPr>
        <p:graphicFrame>
          <p:nvGraphicFramePr>
            <p:cNvPr id="107" name="对象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446304"/>
                </p:ext>
              </p:extLst>
            </p:nvPr>
          </p:nvGraphicFramePr>
          <p:xfrm>
            <a:off x="6128067" y="3432360"/>
            <a:ext cx="2274887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6" name="Equation" r:id="rId28" imgW="888840" imgH="228600" progId="Equation.DSMT4">
                    <p:embed/>
                  </p:oleObj>
                </mc:Choice>
                <mc:Fallback>
                  <p:oleObj name="Equation" r:id="rId28" imgW="888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8067" y="3432360"/>
                          <a:ext cx="2274887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文本框 5"/>
            <p:cNvSpPr txBox="1"/>
            <p:nvPr/>
          </p:nvSpPr>
          <p:spPr>
            <a:xfrm>
              <a:off x="5444746" y="3466641"/>
              <a:ext cx="1104811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从而</a:t>
              </a: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186521" y="6134484"/>
            <a:ext cx="2162152" cy="581025"/>
            <a:chOff x="4911748" y="4050841"/>
            <a:chExt cx="2162152" cy="581025"/>
          </a:xfrm>
        </p:grpSpPr>
        <p:graphicFrame>
          <p:nvGraphicFramePr>
            <p:cNvPr id="110" name="对象 1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9121313"/>
                </p:ext>
              </p:extLst>
            </p:nvPr>
          </p:nvGraphicFramePr>
          <p:xfrm>
            <a:off x="5287963" y="4050841"/>
            <a:ext cx="1785937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7" name="Equation" r:id="rId30" imgW="698400" imgH="228600" progId="Equation.DSMT4">
                    <p:embed/>
                  </p:oleObj>
                </mc:Choice>
                <mc:Fallback>
                  <p:oleObj name="Equation" r:id="rId30" imgW="698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7963" y="4050841"/>
                          <a:ext cx="1785937" cy="58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文本框 5"/>
            <p:cNvSpPr txBox="1"/>
            <p:nvPr/>
          </p:nvSpPr>
          <p:spPr>
            <a:xfrm>
              <a:off x="4911748" y="4076241"/>
              <a:ext cx="67625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故</a:t>
              </a:r>
            </a:p>
          </p:txBody>
        </p:sp>
      </p:grpSp>
      <p:sp>
        <p:nvSpPr>
          <p:cNvPr id="112" name="文本框 5"/>
          <p:cNvSpPr txBox="1"/>
          <p:nvPr/>
        </p:nvSpPr>
        <p:spPr>
          <a:xfrm>
            <a:off x="8280772" y="6159883"/>
            <a:ext cx="108600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矛盾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60" grpId="0"/>
      <p:bldP spid="80" grpId="0"/>
      <p:bldP spid="89" grpId="0"/>
      <p:bldP spid="90" grpId="0"/>
      <p:bldP spid="91" grpId="0"/>
      <p:bldP spid="99" grpId="0"/>
      <p:bldP spid="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726568" y="1325626"/>
            <a:ext cx="5148930" cy="525697"/>
            <a:chOff x="3242595" y="1787291"/>
            <a:chExt cx="5148930" cy="525697"/>
          </a:xfrm>
        </p:grpSpPr>
        <p:sp>
          <p:nvSpPr>
            <p:cNvPr id="65" name="文本框 6"/>
            <p:cNvSpPr txBox="1"/>
            <p:nvPr/>
          </p:nvSpPr>
          <p:spPr>
            <a:xfrm>
              <a:off x="4517357" y="1795938"/>
              <a:ext cx="18961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也可以写成</a:t>
              </a:r>
            </a:p>
          </p:txBody>
        </p: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157677"/>
                </p:ext>
              </p:extLst>
            </p:nvPr>
          </p:nvGraphicFramePr>
          <p:xfrm>
            <a:off x="3242595" y="1787291"/>
            <a:ext cx="139382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1" name="Equation" r:id="rId3" imgW="545760" imgH="177480" progId="Equation.DSMT4">
                    <p:embed/>
                  </p:oleObj>
                </mc:Choice>
                <mc:Fallback>
                  <p:oleObj name="Equation" r:id="rId3" imgW="5457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2595" y="1787291"/>
                          <a:ext cx="1393825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8048747"/>
                </p:ext>
              </p:extLst>
            </p:nvPr>
          </p:nvGraphicFramePr>
          <p:xfrm>
            <a:off x="6122988" y="1793875"/>
            <a:ext cx="2268537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2" name="Equation" r:id="rId5" imgW="888840" imgH="203040" progId="Equation.DSMT4">
                    <p:embed/>
                  </p:oleObj>
                </mc:Choice>
                <mc:Fallback>
                  <p:oleObj name="Equation" r:id="rId5" imgW="8888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2988" y="1793875"/>
                          <a:ext cx="2268537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" name="文本框 5"/>
          <p:cNvSpPr txBox="1"/>
          <p:nvPr/>
        </p:nvSpPr>
        <p:spPr>
          <a:xfrm>
            <a:off x="711794" y="1336392"/>
            <a:ext cx="9893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</a:p>
        </p:txBody>
      </p:sp>
      <p:sp>
        <p:nvSpPr>
          <p:cNvPr id="69" name="文本框 6"/>
          <p:cNvSpPr txBox="1"/>
          <p:nvPr/>
        </p:nvSpPr>
        <p:spPr>
          <a:xfrm>
            <a:off x="6874830" y="1326811"/>
            <a:ext cx="174374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由定义知，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1726567" y="1818112"/>
            <a:ext cx="6719527" cy="531815"/>
            <a:chOff x="3242594" y="2279777"/>
            <a:chExt cx="6719527" cy="531815"/>
          </a:xfrm>
        </p:grpSpPr>
        <p:sp>
          <p:nvSpPr>
            <p:cNvPr id="71" name="文本框 6"/>
            <p:cNvSpPr txBox="1"/>
            <p:nvPr/>
          </p:nvSpPr>
          <p:spPr>
            <a:xfrm>
              <a:off x="3242594" y="2317879"/>
              <a:ext cx="422500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A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的</a:t>
              </a:r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特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征值就是使齐次方程组</a:t>
              </a:r>
            </a:p>
          </p:txBody>
        </p:sp>
        <p:graphicFrame>
          <p:nvGraphicFramePr>
            <p:cNvPr id="72" name="对象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6152456"/>
                </p:ext>
              </p:extLst>
            </p:nvPr>
          </p:nvGraphicFramePr>
          <p:xfrm>
            <a:off x="7249922" y="2292479"/>
            <a:ext cx="220345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3" name="Equation" r:id="rId7" imgW="863280" imgH="203040" progId="Equation.DSMT4">
                    <p:embed/>
                  </p:oleObj>
                </mc:Choice>
                <mc:Fallback>
                  <p:oleObj name="Equation" r:id="rId7" imgW="863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9922" y="2292479"/>
                          <a:ext cx="2203450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文本框 6"/>
            <p:cNvSpPr txBox="1"/>
            <p:nvPr/>
          </p:nvSpPr>
          <p:spPr>
            <a:xfrm>
              <a:off x="9326016" y="2279777"/>
              <a:ext cx="63610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有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3408761" y="2339763"/>
            <a:ext cx="5037333" cy="543394"/>
            <a:chOff x="4924788" y="2801428"/>
            <a:chExt cx="5037333" cy="543394"/>
          </a:xfrm>
        </p:grpSpPr>
        <p:sp>
          <p:nvSpPr>
            <p:cNvPr id="75" name="文本框 6"/>
            <p:cNvSpPr txBox="1"/>
            <p:nvPr/>
          </p:nvSpPr>
          <p:spPr>
            <a:xfrm>
              <a:off x="8983626" y="2801428"/>
              <a:ext cx="97849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都是</a:t>
              </a: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4924788" y="2803186"/>
              <a:ext cx="4160140" cy="541636"/>
              <a:chOff x="3252418" y="2779543"/>
              <a:chExt cx="4160140" cy="541636"/>
            </a:xfrm>
          </p:grpSpPr>
          <p:sp>
            <p:nvSpPr>
              <p:cNvPr id="77" name="文本框 6"/>
              <p:cNvSpPr txBox="1"/>
              <p:nvPr/>
            </p:nvSpPr>
            <p:spPr>
              <a:xfrm>
                <a:off x="3252418" y="2817644"/>
                <a:ext cx="1840701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即满足方程</a:t>
                </a:r>
              </a:p>
            </p:txBody>
          </p:sp>
          <p:graphicFrame>
            <p:nvGraphicFramePr>
              <p:cNvPr id="78" name="对象 7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6769069"/>
                  </p:ext>
                </p:extLst>
              </p:nvPr>
            </p:nvGraphicFramePr>
            <p:xfrm>
              <a:off x="4876800" y="2802066"/>
              <a:ext cx="1879600" cy="519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54" name="Equation" r:id="rId9" imgW="736560" imgH="203040" progId="Equation.DSMT4">
                      <p:embed/>
                    </p:oleObj>
                  </mc:Choice>
                  <mc:Fallback>
                    <p:oleObj name="Equation" r:id="rId9" imgW="73656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800" y="2802066"/>
                            <a:ext cx="1879600" cy="519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" name="文本框 6"/>
              <p:cNvSpPr txBox="1"/>
              <p:nvPr/>
            </p:nvSpPr>
            <p:spPr>
              <a:xfrm>
                <a:off x="6689458" y="2779543"/>
                <a:ext cx="51349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itchFamily="18" charset="0"/>
                    <a:sym typeface="宋体" panose="02010600030101010101" pitchFamily="2" charset="-122"/>
                  </a:rPr>
                  <a:t>的</a:t>
                </a:r>
              </a:p>
            </p:txBody>
          </p:sp>
          <p:graphicFrame>
            <p:nvGraphicFramePr>
              <p:cNvPr id="80" name="对象 7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736757"/>
                  </p:ext>
                </p:extLst>
              </p:nvPr>
            </p:nvGraphicFramePr>
            <p:xfrm>
              <a:off x="7055370" y="2798296"/>
              <a:ext cx="357188" cy="455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55" name="Equation" r:id="rId11" imgW="139680" imgH="177480" progId="Equation.DSMT4">
                      <p:embed/>
                    </p:oleObj>
                  </mc:Choice>
                  <mc:Fallback>
                    <p:oleObj name="Equation" r:id="rId11" imgW="1396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55370" y="2798296"/>
                            <a:ext cx="357188" cy="455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1" name="组合 80"/>
          <p:cNvGrpSpPr/>
          <p:nvPr/>
        </p:nvGrpSpPr>
        <p:grpSpPr>
          <a:xfrm>
            <a:off x="1713990" y="2401250"/>
            <a:ext cx="1750890" cy="527882"/>
            <a:chOff x="1769517" y="3429485"/>
            <a:chExt cx="1750890" cy="527882"/>
          </a:xfrm>
        </p:grpSpPr>
        <p:graphicFrame>
          <p:nvGraphicFramePr>
            <p:cNvPr id="82" name="对象 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7557509"/>
                </p:ext>
              </p:extLst>
            </p:nvPr>
          </p:nvGraphicFramePr>
          <p:xfrm>
            <a:off x="3064794" y="3436667"/>
            <a:ext cx="455613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6" name="Equation" r:id="rId13" imgW="177480" imgH="203040" progId="Equation.DSMT4">
                    <p:embed/>
                  </p:oleObj>
                </mc:Choice>
                <mc:Fallback>
                  <p:oleObj name="Equation" r:id="rId13" imgW="177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4794" y="3436667"/>
                          <a:ext cx="455613" cy="520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文本框 6"/>
            <p:cNvSpPr txBox="1"/>
            <p:nvPr/>
          </p:nvSpPr>
          <p:spPr>
            <a:xfrm>
              <a:off x="1769517" y="3429485"/>
              <a:ext cx="148290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非零解的 </a:t>
              </a:r>
            </a:p>
          </p:txBody>
        </p:sp>
      </p:grpSp>
      <p:sp>
        <p:nvSpPr>
          <p:cNvPr id="84" name="文本框 6"/>
          <p:cNvSpPr txBox="1"/>
          <p:nvPr/>
        </p:nvSpPr>
        <p:spPr>
          <a:xfrm>
            <a:off x="1703525" y="2940177"/>
            <a:ext cx="253074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的特征值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宋体" panose="02010600030101010101" pitchFamily="2" charset="-122"/>
            </a:endParaRPr>
          </a:p>
        </p:txBody>
      </p:sp>
      <p:sp>
        <p:nvSpPr>
          <p:cNvPr id="85" name="文本框 5"/>
          <p:cNvSpPr txBox="1"/>
          <p:nvPr/>
        </p:nvSpPr>
        <p:spPr>
          <a:xfrm>
            <a:off x="662757" y="3946213"/>
            <a:ext cx="183141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</a:p>
        </p:txBody>
      </p:sp>
      <p:graphicFrame>
        <p:nvGraphicFramePr>
          <p:cNvPr id="86" name="对象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962088"/>
              </p:ext>
            </p:extLst>
          </p:nvPr>
        </p:nvGraphicFramePr>
        <p:xfrm>
          <a:off x="1798056" y="4495577"/>
          <a:ext cx="139223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7" name="Equation" r:id="rId15" imgW="545760" imgH="203040" progId="Equation.DSMT4">
                  <p:embed/>
                </p:oleObj>
              </mc:Choice>
              <mc:Fallback>
                <p:oleObj name="Equation" r:id="rId15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056" y="4495577"/>
                        <a:ext cx="139223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文本框 6"/>
          <p:cNvSpPr txBox="1"/>
          <p:nvPr/>
        </p:nvSpPr>
        <p:spPr>
          <a:xfrm>
            <a:off x="3196892" y="4524300"/>
            <a:ext cx="375224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称为矩阵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的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特征多项式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宋体" panose="02010600030101010101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2F544B2-27D0-0648-B70A-0E0F88C202E9}"/>
              </a:ext>
            </a:extLst>
          </p:cNvPr>
          <p:cNvGrpSpPr/>
          <p:nvPr/>
        </p:nvGrpSpPr>
        <p:grpSpPr>
          <a:xfrm>
            <a:off x="1741598" y="3932614"/>
            <a:ext cx="5633587" cy="519113"/>
            <a:chOff x="1741598" y="3932614"/>
            <a:chExt cx="5633587" cy="519113"/>
          </a:xfrm>
        </p:grpSpPr>
        <p:sp>
          <p:nvSpPr>
            <p:cNvPr id="90" name="文本框 6"/>
            <p:cNvSpPr txBox="1"/>
            <p:nvPr/>
          </p:nvSpPr>
          <p:spPr>
            <a:xfrm>
              <a:off x="3839069" y="3945306"/>
              <a:ext cx="353611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称为矩阵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的</a:t>
              </a:r>
              <a:r>
                <a:rPr lang="zh-CN" altLang="en-US" sz="2400" b="1" dirty="0">
                  <a:solidFill>
                    <a:schemeClr val="accent1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特征方程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，</a:t>
              </a:r>
            </a:p>
          </p:txBody>
        </p:sp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C4FA4192-5D5B-EA41-9AE1-64A2375161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9378783"/>
                </p:ext>
              </p:extLst>
            </p:nvPr>
          </p:nvGraphicFramePr>
          <p:xfrm>
            <a:off x="1741598" y="3932614"/>
            <a:ext cx="220345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58" name="Equation" r:id="rId7" imgW="863280" imgH="203040" progId="Equation.DSMT4">
                    <p:embed/>
                  </p:oleObj>
                </mc:Choice>
                <mc:Fallback>
                  <p:oleObj name="Equation" r:id="rId7" imgW="863280" imgH="203040" progId="Equation.DSMT4">
                    <p:embed/>
                    <p:pic>
                      <p:nvPicPr>
                        <p:cNvPr id="72" name="对象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598" y="3932614"/>
                          <a:ext cx="2203450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84" grpId="0"/>
      <p:bldP spid="85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9" name="文本框 4"/>
          <p:cNvSpPr txBox="1"/>
          <p:nvPr/>
        </p:nvSpPr>
        <p:spPr>
          <a:xfrm>
            <a:off x="711541" y="1152933"/>
            <a:ext cx="67620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二、特征值和特征向量的求法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62341" y="3077296"/>
            <a:ext cx="3104440" cy="626695"/>
            <a:chOff x="2077160" y="3201987"/>
            <a:chExt cx="3104440" cy="626695"/>
          </a:xfrm>
        </p:grpSpPr>
        <p:sp>
          <p:nvSpPr>
            <p:cNvPr id="31" name="文本框 6"/>
            <p:cNvSpPr txBox="1"/>
            <p:nvPr/>
          </p:nvSpPr>
          <p:spPr>
            <a:xfrm>
              <a:off x="2077160" y="3300244"/>
              <a:ext cx="221897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可求得非零解</a:t>
              </a: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9869099"/>
                </p:ext>
              </p:extLst>
            </p:nvPr>
          </p:nvGraphicFramePr>
          <p:xfrm>
            <a:off x="3970338" y="3201987"/>
            <a:ext cx="1211262" cy="626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" name="Equation" r:id="rId3" imgW="444240" imgH="228600" progId="Equation.DSMT4">
                    <p:embed/>
                  </p:oleObj>
                </mc:Choice>
                <mc:Fallback>
                  <p:oleObj name="Equation" r:id="rId3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338" y="3201987"/>
                          <a:ext cx="1211262" cy="6266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714566"/>
              </p:ext>
            </p:extLst>
          </p:nvPr>
        </p:nvGraphicFramePr>
        <p:xfrm>
          <a:off x="3261944" y="2513734"/>
          <a:ext cx="2235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" name="Equation" r:id="rId5" imgW="876240" imgH="228600" progId="Equation.DSMT4">
                  <p:embed/>
                </p:oleObj>
              </mc:Choice>
              <mc:Fallback>
                <p:oleObj name="Equation" r:id="rId5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944" y="2513734"/>
                        <a:ext cx="2235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6"/>
          <p:cNvSpPr txBox="1"/>
          <p:nvPr/>
        </p:nvSpPr>
        <p:spPr>
          <a:xfrm>
            <a:off x="784944" y="3692891"/>
            <a:ext cx="17074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特征向量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宋体" panose="02010600030101010101" pitchFamily="2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852493" y="3084915"/>
            <a:ext cx="4962461" cy="671126"/>
            <a:chOff x="5141912" y="3209606"/>
            <a:chExt cx="4962461" cy="671126"/>
          </a:xfrm>
        </p:grpSpPr>
        <p:sp>
          <p:nvSpPr>
            <p:cNvPr id="36" name="文本框 6"/>
            <p:cNvSpPr txBox="1"/>
            <p:nvPr/>
          </p:nvSpPr>
          <p:spPr>
            <a:xfrm>
              <a:off x="8935161" y="3307675"/>
              <a:ext cx="116921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的一个</a:t>
              </a: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8695692"/>
                </p:ext>
              </p:extLst>
            </p:nvPr>
          </p:nvGraphicFramePr>
          <p:xfrm>
            <a:off x="8667748" y="3278804"/>
            <a:ext cx="400051" cy="601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7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7748" y="3278804"/>
                          <a:ext cx="400051" cy="601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6"/>
            <p:cNvSpPr txBox="1"/>
            <p:nvPr/>
          </p:nvSpPr>
          <p:spPr>
            <a:xfrm>
              <a:off x="5488192" y="3320376"/>
              <a:ext cx="337640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就是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的对应于特征值           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1618286"/>
                </p:ext>
              </p:extLst>
            </p:nvPr>
          </p:nvGraphicFramePr>
          <p:xfrm>
            <a:off x="5141912" y="3209606"/>
            <a:ext cx="446088" cy="619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8"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912" y="3209606"/>
                          <a:ext cx="446088" cy="619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文本框 6"/>
          <p:cNvSpPr txBox="1"/>
          <p:nvPr/>
        </p:nvSpPr>
        <p:spPr>
          <a:xfrm>
            <a:off x="4867223" y="1931829"/>
            <a:ext cx="99686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则由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67981" y="1931177"/>
            <a:ext cx="4188142" cy="584200"/>
            <a:chOff x="2133600" y="2055868"/>
            <a:chExt cx="4188142" cy="584200"/>
          </a:xfrm>
        </p:grpSpPr>
        <p:sp>
          <p:nvSpPr>
            <p:cNvPr id="45" name="文本框 6"/>
            <p:cNvSpPr txBox="1"/>
            <p:nvPr/>
          </p:nvSpPr>
          <p:spPr>
            <a:xfrm>
              <a:off x="2133600" y="2081922"/>
              <a:ext cx="5334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设</a:t>
              </a:r>
            </a:p>
          </p:txBody>
        </p:sp>
        <p:sp>
          <p:nvSpPr>
            <p:cNvPr id="47" name="文本框 6"/>
            <p:cNvSpPr txBox="1"/>
            <p:nvPr/>
          </p:nvSpPr>
          <p:spPr>
            <a:xfrm>
              <a:off x="2807495" y="2081921"/>
              <a:ext cx="351424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是方阵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的一个特征值，</a:t>
              </a:r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7675179"/>
                </p:ext>
              </p:extLst>
            </p:nvPr>
          </p:nvGraphicFramePr>
          <p:xfrm>
            <a:off x="2507457" y="2055868"/>
            <a:ext cx="388938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9" name="Equation" r:id="rId11" imgW="152280" imgH="228600" progId="Equation.DSMT4">
                    <p:embed/>
                  </p:oleObj>
                </mc:Choice>
                <mc:Fallback>
                  <p:oleObj name="Equation" r:id="rId11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7457" y="2055868"/>
                          <a:ext cx="388938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7" name="文本框 6"/>
          <p:cNvSpPr txBox="1"/>
          <p:nvPr/>
        </p:nvSpPr>
        <p:spPr>
          <a:xfrm>
            <a:off x="192712" y="1104667"/>
            <a:ext cx="781765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求矩阵 </a:t>
            </a:r>
            <a:r>
              <a:rPr lang="en-US" altLang="zh-CN" sz="2400" b="1" i="1" dirty="0">
                <a:solidFill>
                  <a:schemeClr val="accent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A 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的特征值和特征向量的步骤：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 </a:t>
            </a:r>
            <a:endParaRPr lang="zh-CN" altLang="en-US" sz="2400" b="1" dirty="0">
              <a:solidFill>
                <a:schemeClr val="accent1"/>
              </a:solidFill>
              <a:latin typeface="Times New Roman" pitchFamily="18" charset="0"/>
              <a:ea typeface="微软雅黑" panose="020B0503020204020204" pitchFamily="34" charset="-122"/>
              <a:cs typeface="Times New Roman" pitchFamily="18" charset="0"/>
              <a:sym typeface="宋体" panose="0201060003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22538" y="2898129"/>
            <a:ext cx="3220587" cy="584200"/>
            <a:chOff x="1749876" y="3255963"/>
            <a:chExt cx="3220587" cy="584200"/>
          </a:xfrm>
        </p:grpSpPr>
        <p:sp>
          <p:nvSpPr>
            <p:cNvPr id="44" name="文本框 5"/>
            <p:cNvSpPr txBox="1"/>
            <p:nvPr/>
          </p:nvSpPr>
          <p:spPr>
            <a:xfrm>
              <a:off x="1749876" y="3282959"/>
              <a:ext cx="289832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(3) 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对每一个特征值</a:t>
              </a:r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1235593"/>
                </p:ext>
              </p:extLst>
            </p:nvPr>
          </p:nvGraphicFramePr>
          <p:xfrm>
            <a:off x="4452938" y="3255963"/>
            <a:ext cx="517525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0" name="Equation" r:id="rId3" imgW="203040" imgH="228600" progId="Equation.DSMT4">
                    <p:embed/>
                  </p:oleObj>
                </mc:Choice>
                <mc:Fallback>
                  <p:oleObj name="Equation" r:id="rId3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2938" y="3255963"/>
                          <a:ext cx="517525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组合 45"/>
          <p:cNvGrpSpPr/>
          <p:nvPr/>
        </p:nvGrpSpPr>
        <p:grpSpPr>
          <a:xfrm>
            <a:off x="3381552" y="2905675"/>
            <a:ext cx="5736953" cy="551363"/>
            <a:chOff x="4908890" y="3263509"/>
            <a:chExt cx="5736953" cy="551363"/>
          </a:xfrm>
        </p:grpSpPr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9574017"/>
                </p:ext>
              </p:extLst>
            </p:nvPr>
          </p:nvGraphicFramePr>
          <p:xfrm>
            <a:off x="7143706" y="3263509"/>
            <a:ext cx="2109562" cy="551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1" name="Equation" r:id="rId5" imgW="876240" imgH="228600" progId="Equation.DSMT4">
                    <p:embed/>
                  </p:oleObj>
                </mc:Choice>
                <mc:Fallback>
                  <p:oleObj name="Equation" r:id="rId5" imgW="876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06" y="3263509"/>
                          <a:ext cx="2109562" cy="551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文本框 5"/>
            <p:cNvSpPr txBox="1"/>
            <p:nvPr/>
          </p:nvSpPr>
          <p:spPr>
            <a:xfrm>
              <a:off x="4908890" y="3295658"/>
              <a:ext cx="237762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求解齐次方程组</a:t>
              </a:r>
            </a:p>
          </p:txBody>
        </p:sp>
        <p:sp>
          <p:nvSpPr>
            <p:cNvPr id="49" name="文本框 5"/>
            <p:cNvSpPr txBox="1"/>
            <p:nvPr/>
          </p:nvSpPr>
          <p:spPr>
            <a:xfrm>
              <a:off x="9157900" y="3270258"/>
              <a:ext cx="148794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的一个</a:t>
              </a:r>
            </a:p>
          </p:txBody>
        </p:sp>
      </p:grpSp>
      <p:sp>
        <p:nvSpPr>
          <p:cNvPr id="50" name="文本框 5"/>
          <p:cNvSpPr txBox="1"/>
          <p:nvPr/>
        </p:nvSpPr>
        <p:spPr>
          <a:xfrm>
            <a:off x="3466441" y="3552016"/>
            <a:ext cx="65613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则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222538" y="1717385"/>
            <a:ext cx="4267066" cy="519113"/>
            <a:chOff x="1749876" y="1833919"/>
            <a:chExt cx="4267066" cy="519113"/>
          </a:xfrm>
        </p:grpSpPr>
        <p:sp>
          <p:nvSpPr>
            <p:cNvPr id="52" name="文本框 5"/>
            <p:cNvSpPr txBox="1"/>
            <p:nvPr/>
          </p:nvSpPr>
          <p:spPr>
            <a:xfrm>
              <a:off x="1749876" y="1833919"/>
              <a:ext cx="289832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(1) 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rPr>
                <a:t>计算特征多项式</a:t>
              </a:r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6386024"/>
                </p:ext>
              </p:extLst>
            </p:nvPr>
          </p:nvGraphicFramePr>
          <p:xfrm>
            <a:off x="4492942" y="1833919"/>
            <a:ext cx="1524000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2" name="Equation" r:id="rId7" imgW="596880" imgH="203040" progId="Equation.DSMT4">
                    <p:embed/>
                  </p:oleObj>
                </mc:Choice>
                <mc:Fallback>
                  <p:oleObj name="Equation" r:id="rId7" imgW="596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2942" y="1833919"/>
                          <a:ext cx="1524000" cy="519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F8D89F0-182E-7646-AE52-7F91BCD17333}"/>
              </a:ext>
            </a:extLst>
          </p:cNvPr>
          <p:cNvGrpSpPr/>
          <p:nvPr/>
        </p:nvGrpSpPr>
        <p:grpSpPr>
          <a:xfrm>
            <a:off x="229525" y="3469133"/>
            <a:ext cx="3275112" cy="611164"/>
            <a:chOff x="229525" y="3469133"/>
            <a:chExt cx="3275112" cy="611164"/>
          </a:xfrm>
        </p:grpSpPr>
        <p:grpSp>
          <p:nvGrpSpPr>
            <p:cNvPr id="38" name="组合 37"/>
            <p:cNvGrpSpPr/>
            <p:nvPr/>
          </p:nvGrpSpPr>
          <p:grpSpPr>
            <a:xfrm>
              <a:off x="229525" y="3496097"/>
              <a:ext cx="3275112" cy="584200"/>
              <a:chOff x="2252163" y="3726931"/>
              <a:chExt cx="3275112" cy="584200"/>
            </a:xfrm>
          </p:grpSpPr>
          <p:sp>
            <p:nvSpPr>
              <p:cNvPr id="39" name="文本框 5"/>
              <p:cNvSpPr txBox="1"/>
              <p:nvPr/>
            </p:nvSpPr>
            <p:spPr>
              <a:xfrm>
                <a:off x="2252163" y="3777375"/>
                <a:ext cx="1570537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基础解系</a:t>
                </a:r>
              </a:p>
            </p:txBody>
          </p:sp>
          <p:graphicFrame>
            <p:nvGraphicFramePr>
              <p:cNvPr id="40" name="对象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3221925"/>
                  </p:ext>
                </p:extLst>
              </p:nvPr>
            </p:nvGraphicFramePr>
            <p:xfrm>
              <a:off x="3550838" y="3726931"/>
              <a:ext cx="1976437" cy="584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23" name="Equation" r:id="rId9" imgW="774360" imgH="228600" progId="Equation.DSMT4">
                      <p:embed/>
                    </p:oleObj>
                  </mc:Choice>
                  <mc:Fallback>
                    <p:oleObj name="Equation" r:id="rId9" imgW="77436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0838" y="3726931"/>
                            <a:ext cx="1976437" cy="584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F67679A-988C-1C4D-A082-78491B9E6DC6}"/>
                </a:ext>
              </a:extLst>
            </p:cNvPr>
            <p:cNvSpPr txBox="1"/>
            <p:nvPr/>
          </p:nvSpPr>
          <p:spPr>
            <a:xfrm>
              <a:off x="2405187" y="346913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723C7C-364A-0F41-9513-F37A420B3966}"/>
              </a:ext>
            </a:extLst>
          </p:cNvPr>
          <p:cNvGrpSpPr/>
          <p:nvPr/>
        </p:nvGrpSpPr>
        <p:grpSpPr>
          <a:xfrm>
            <a:off x="2083725" y="4041358"/>
            <a:ext cx="3887787" cy="627190"/>
            <a:chOff x="2083725" y="4041358"/>
            <a:chExt cx="3887787" cy="627190"/>
          </a:xfrm>
        </p:grpSpPr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334147"/>
                </p:ext>
              </p:extLst>
            </p:nvPr>
          </p:nvGraphicFramePr>
          <p:xfrm>
            <a:off x="2083725" y="4084348"/>
            <a:ext cx="3887787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4" name="Equation" r:id="rId11" imgW="1523880" imgH="228600" progId="Equation.DSMT4">
                    <p:embed/>
                  </p:oleObj>
                </mc:Choice>
                <mc:Fallback>
                  <p:oleObj name="Equation" r:id="rId11" imgW="1523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725" y="4084348"/>
                          <a:ext cx="3887787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BCB4680-B77F-3D4C-82DA-0D9A434D00D1}"/>
                </a:ext>
              </a:extLst>
            </p:cNvPr>
            <p:cNvSpPr txBox="1"/>
            <p:nvPr/>
          </p:nvSpPr>
          <p:spPr>
            <a:xfrm>
              <a:off x="4570364" y="404135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B246CA9-F8F9-B846-96F9-A28E4E5AD535}"/>
              </a:ext>
            </a:extLst>
          </p:cNvPr>
          <p:cNvGrpSpPr/>
          <p:nvPr/>
        </p:nvGrpSpPr>
        <p:grpSpPr>
          <a:xfrm>
            <a:off x="240092" y="4668548"/>
            <a:ext cx="9050164" cy="591322"/>
            <a:chOff x="240092" y="4668548"/>
            <a:chExt cx="9050164" cy="591322"/>
          </a:xfrm>
        </p:grpSpPr>
        <p:grpSp>
          <p:nvGrpSpPr>
            <p:cNvPr id="59" name="组合 58"/>
            <p:cNvGrpSpPr/>
            <p:nvPr/>
          </p:nvGrpSpPr>
          <p:grpSpPr>
            <a:xfrm>
              <a:off x="240092" y="4672954"/>
              <a:ext cx="9050164" cy="586916"/>
              <a:chOff x="2186530" y="4789488"/>
              <a:chExt cx="9050164" cy="586916"/>
            </a:xfrm>
          </p:grpSpPr>
          <p:sp>
            <p:nvSpPr>
              <p:cNvPr id="60" name="文本框 5"/>
              <p:cNvSpPr txBox="1"/>
              <p:nvPr/>
            </p:nvSpPr>
            <p:spPr>
              <a:xfrm>
                <a:off x="9462526" y="4834609"/>
                <a:ext cx="1774168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不全为零）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.</a:t>
                </a:r>
                <a:endPara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61" name="文本框 5"/>
              <p:cNvSpPr txBox="1"/>
              <p:nvPr/>
            </p:nvSpPr>
            <p:spPr>
              <a:xfrm>
                <a:off x="2186530" y="4823182"/>
                <a:ext cx="302047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为 </a:t>
                </a:r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A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的对应于特征值</a:t>
                </a:r>
              </a:p>
            </p:txBody>
          </p:sp>
          <p:graphicFrame>
            <p:nvGraphicFramePr>
              <p:cNvPr id="62" name="对象 6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812605"/>
                  </p:ext>
                </p:extLst>
              </p:nvPr>
            </p:nvGraphicFramePr>
            <p:xfrm>
              <a:off x="7773674" y="4792204"/>
              <a:ext cx="1846263" cy="584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25" name="Equation" r:id="rId13" imgW="723600" imgH="228600" progId="Equation.DSMT4">
                      <p:embed/>
                    </p:oleObj>
                  </mc:Choice>
                  <mc:Fallback>
                    <p:oleObj name="Equation" r:id="rId13" imgW="7236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73674" y="4792204"/>
                            <a:ext cx="1846263" cy="584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对象 6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6553141"/>
                  </p:ext>
                </p:extLst>
              </p:nvPr>
            </p:nvGraphicFramePr>
            <p:xfrm>
              <a:off x="5035550" y="4789488"/>
              <a:ext cx="388938" cy="584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426" name="Equation" r:id="rId15" imgW="152280" imgH="228600" progId="Equation.DSMT4">
                      <p:embed/>
                    </p:oleObj>
                  </mc:Choice>
                  <mc:Fallback>
                    <p:oleObj name="Equation" r:id="rId15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5550" y="4789488"/>
                            <a:ext cx="388938" cy="584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" name="文本框 5"/>
              <p:cNvSpPr txBox="1"/>
              <p:nvPr/>
            </p:nvSpPr>
            <p:spPr>
              <a:xfrm>
                <a:off x="5356069" y="4828072"/>
                <a:ext cx="288555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的所有特征向量（</a:t>
                </a:r>
              </a:p>
            </p:txBody>
          </p: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A58DF3B-7AEA-1C4F-8F8D-536339D73480}"/>
                </a:ext>
              </a:extLst>
            </p:cNvPr>
            <p:cNvSpPr txBox="1"/>
            <p:nvPr/>
          </p:nvSpPr>
          <p:spPr>
            <a:xfrm>
              <a:off x="6699976" y="466854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85B0501-B089-874E-9EE0-734A40BD9EC6}"/>
              </a:ext>
            </a:extLst>
          </p:cNvPr>
          <p:cNvGrpSpPr/>
          <p:nvPr/>
        </p:nvGrpSpPr>
        <p:grpSpPr>
          <a:xfrm>
            <a:off x="222538" y="2314285"/>
            <a:ext cx="8895967" cy="503602"/>
            <a:chOff x="222538" y="2314285"/>
            <a:chExt cx="8895967" cy="503602"/>
          </a:xfrm>
        </p:grpSpPr>
        <p:grpSp>
          <p:nvGrpSpPr>
            <p:cNvPr id="55" name="组合 54"/>
            <p:cNvGrpSpPr/>
            <p:nvPr/>
          </p:nvGrpSpPr>
          <p:grpSpPr>
            <a:xfrm>
              <a:off x="222538" y="2314285"/>
              <a:ext cx="8895967" cy="461665"/>
              <a:chOff x="2105476" y="2316519"/>
              <a:chExt cx="8895967" cy="461665"/>
            </a:xfrm>
          </p:grpSpPr>
          <p:sp>
            <p:nvSpPr>
              <p:cNvPr id="57" name="文本框 5"/>
              <p:cNvSpPr txBox="1"/>
              <p:nvPr/>
            </p:nvSpPr>
            <p:spPr>
              <a:xfrm>
                <a:off x="2105476" y="2316519"/>
                <a:ext cx="2580824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(2) 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求出特征方程</a:t>
                </a:r>
              </a:p>
            </p:txBody>
          </p:sp>
          <p:sp>
            <p:nvSpPr>
              <p:cNvPr id="58" name="文本框 5"/>
              <p:cNvSpPr txBox="1"/>
              <p:nvPr/>
            </p:nvSpPr>
            <p:spPr>
              <a:xfrm>
                <a:off x="6478881" y="2316519"/>
                <a:ext cx="4522562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的所有根，即 </a:t>
                </a:r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A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的所有特征值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宋体" panose="02010600030101010101" pitchFamily="2" charset="-122"/>
                  </a:rPr>
                  <a:t>;</a:t>
                </a:r>
                <a:endPara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宋体" panose="02010600030101010101" pitchFamily="2" charset="-122"/>
                </a:endParaRPr>
              </a:p>
            </p:txBody>
          </p:sp>
        </p:grpSp>
        <p:graphicFrame>
          <p:nvGraphicFramePr>
            <p:cNvPr id="67" name="对象 66">
              <a:extLst>
                <a:ext uri="{FF2B5EF4-FFF2-40B4-BE49-F238E27FC236}">
                  <a16:creationId xmlns:a16="http://schemas.microsoft.com/office/drawing/2014/main" id="{09096BC5-B2DC-3B45-89C1-477871CFE0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4204580"/>
                </p:ext>
              </p:extLst>
            </p:nvPr>
          </p:nvGraphicFramePr>
          <p:xfrm>
            <a:off x="2671534" y="2345805"/>
            <a:ext cx="2003820" cy="472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27" name="Equation" r:id="rId17" imgW="863280" imgH="203040" progId="Equation.DSMT4">
                    <p:embed/>
                  </p:oleObj>
                </mc:Choice>
                <mc:Fallback>
                  <p:oleObj name="Equation" r:id="rId17" imgW="863280" imgH="203040" progId="Equation.DSMT4">
                    <p:embed/>
                    <p:pic>
                      <p:nvPicPr>
                        <p:cNvPr id="72" name="对象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534" y="2345805"/>
                          <a:ext cx="2003820" cy="4720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2" name="文本框 5"/>
          <p:cNvSpPr txBox="1"/>
          <p:nvPr/>
        </p:nvSpPr>
        <p:spPr>
          <a:xfrm>
            <a:off x="648888" y="932873"/>
            <a:ext cx="8184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14779"/>
              </p:ext>
            </p:extLst>
          </p:nvPr>
        </p:nvGraphicFramePr>
        <p:xfrm>
          <a:off x="1797527" y="958273"/>
          <a:ext cx="2817813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46" name="Equation" r:id="rId3" imgW="1104840" imgH="711000" progId="Equation.DSMT4">
                  <p:embed/>
                </p:oleObj>
              </mc:Choice>
              <mc:Fallback>
                <p:oleObj name="Equation" r:id="rId3" imgW="1104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527" y="958273"/>
                        <a:ext cx="2817813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5"/>
          <p:cNvSpPr txBox="1"/>
          <p:nvPr/>
        </p:nvSpPr>
        <p:spPr>
          <a:xfrm>
            <a:off x="1296588" y="1605973"/>
            <a:ext cx="8184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设</a:t>
            </a:r>
          </a:p>
        </p:txBody>
      </p:sp>
      <p:sp>
        <p:nvSpPr>
          <p:cNvPr id="47" name="文本框 5"/>
          <p:cNvSpPr txBox="1"/>
          <p:nvPr/>
        </p:nvSpPr>
        <p:spPr>
          <a:xfrm>
            <a:off x="4648677" y="1605973"/>
            <a:ext cx="411087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求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的特征值和特征向量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8" name="文本框 5"/>
          <p:cNvSpPr txBox="1"/>
          <p:nvPr/>
        </p:nvSpPr>
        <p:spPr>
          <a:xfrm>
            <a:off x="750488" y="2761673"/>
            <a:ext cx="81844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解：</a:t>
            </a: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4993568"/>
              </p:ext>
            </p:extLst>
          </p:nvPr>
        </p:nvGraphicFramePr>
        <p:xfrm>
          <a:off x="1309791" y="2725805"/>
          <a:ext cx="505142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47" name="Equation" r:id="rId5" imgW="1981080" imgH="711000" progId="Equation.DSMT4">
                  <p:embed/>
                </p:oleObj>
              </mc:Choice>
              <mc:Fallback>
                <p:oleObj name="Equation" r:id="rId5" imgW="1981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791" y="2725805"/>
                        <a:ext cx="5051425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150078"/>
              </p:ext>
            </p:extLst>
          </p:nvPr>
        </p:nvGraphicFramePr>
        <p:xfrm>
          <a:off x="6261894" y="3238500"/>
          <a:ext cx="27844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48" name="Equation" r:id="rId7" imgW="1091880" imgH="228600" progId="Equation.DSMT4">
                  <p:embed/>
                </p:oleObj>
              </mc:Choice>
              <mc:Fallback>
                <p:oleObj name="Equation" r:id="rId7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894" y="3238500"/>
                        <a:ext cx="278447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1271188" y="4416425"/>
            <a:ext cx="3625139" cy="582613"/>
            <a:chOff x="2750261" y="4873625"/>
            <a:chExt cx="3625139" cy="582613"/>
          </a:xfrm>
        </p:grpSpPr>
        <p:sp>
          <p:nvSpPr>
            <p:cNvPr id="53" name="文本框 5"/>
            <p:cNvSpPr txBox="1"/>
            <p:nvPr/>
          </p:nvSpPr>
          <p:spPr>
            <a:xfrm>
              <a:off x="2750261" y="4958773"/>
              <a:ext cx="66603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令</a:t>
              </a:r>
            </a:p>
          </p:txBody>
        </p: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1103090"/>
                </p:ext>
              </p:extLst>
            </p:nvPr>
          </p:nvGraphicFramePr>
          <p:xfrm>
            <a:off x="3201988" y="4873625"/>
            <a:ext cx="3173412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49" name="Equation" r:id="rId9" imgW="1244520" imgH="228600" progId="Equation.DSMT4">
                    <p:embed/>
                  </p:oleObj>
                </mc:Choice>
                <mc:Fallback>
                  <p:oleObj name="Equation" r:id="rId9" imgW="1244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1988" y="4873625"/>
                          <a:ext cx="3173412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文本框 5"/>
          <p:cNvSpPr txBox="1"/>
          <p:nvPr/>
        </p:nvSpPr>
        <p:spPr>
          <a:xfrm>
            <a:off x="4956969" y="4486411"/>
            <a:ext cx="3330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得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的特征值为</a:t>
            </a: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583233"/>
              </p:ext>
            </p:extLst>
          </p:nvPr>
        </p:nvGraphicFramePr>
        <p:xfrm>
          <a:off x="2697163" y="5121852"/>
          <a:ext cx="30114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0" name="Equation" r:id="rId11" imgW="1180800" imgH="228600" progId="Equation.DSMT4">
                  <p:embed/>
                </p:oleObj>
              </mc:Choice>
              <mc:Fallback>
                <p:oleObj name="Equation" r:id="rId11" imgW="1180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121852"/>
                        <a:ext cx="301148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78765" y="518059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（二重）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/>
      <p:bldP spid="47" grpId="0"/>
      <p:bldP spid="48" grpId="0"/>
      <p:bldP spid="55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9" name="文本框 6"/>
          <p:cNvSpPr txBox="1"/>
          <p:nvPr/>
        </p:nvSpPr>
        <p:spPr>
          <a:xfrm>
            <a:off x="678323" y="1680994"/>
            <a:ext cx="76200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rPr>
              <a:t>初等变换，得</a:t>
            </a: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244421"/>
              </p:ext>
            </p:extLst>
          </p:nvPr>
        </p:nvGraphicFramePr>
        <p:xfrm>
          <a:off x="2041986" y="1964447"/>
          <a:ext cx="31750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5" name="Equation" r:id="rId3" imgW="1244520" imgH="711000" progId="Equation.DSMT4">
                  <p:embed/>
                </p:oleObj>
              </mc:Choice>
              <mc:Fallback>
                <p:oleObj name="Equation" r:id="rId3" imgW="12445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986" y="1964447"/>
                        <a:ext cx="317500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93364"/>
              </p:ext>
            </p:extLst>
          </p:nvPr>
        </p:nvGraphicFramePr>
        <p:xfrm>
          <a:off x="5193490" y="1952159"/>
          <a:ext cx="259080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6" name="Equation" r:id="rId5" imgW="1015920" imgH="711000" progId="Equation.DSMT4">
                  <p:embed/>
                </p:oleObj>
              </mc:Choice>
              <mc:Fallback>
                <p:oleObj name="Equation" r:id="rId5" imgW="10159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490" y="1952159"/>
                        <a:ext cx="259080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/>
          <p:cNvGrpSpPr/>
          <p:nvPr/>
        </p:nvGrpSpPr>
        <p:grpSpPr>
          <a:xfrm>
            <a:off x="678323" y="3710462"/>
            <a:ext cx="3535363" cy="1812925"/>
            <a:chOff x="2057400" y="3692290"/>
            <a:chExt cx="3535363" cy="1812925"/>
          </a:xfrm>
        </p:grpSpPr>
        <p:sp>
          <p:nvSpPr>
            <p:cNvPr id="44" name="文本框 6"/>
            <p:cNvSpPr txBox="1"/>
            <p:nvPr/>
          </p:nvSpPr>
          <p:spPr>
            <a:xfrm>
              <a:off x="2057400" y="4380621"/>
              <a:ext cx="241635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求得基础解系</a:t>
              </a:r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6526004"/>
                </p:ext>
              </p:extLst>
            </p:nvPr>
          </p:nvGraphicFramePr>
          <p:xfrm>
            <a:off x="4038600" y="3692290"/>
            <a:ext cx="1554163" cy="181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77" name="Equation" r:id="rId7" imgW="609480" imgH="711000" progId="Equation.DSMT4">
                    <p:embed/>
                  </p:oleObj>
                </mc:Choice>
                <mc:Fallback>
                  <p:oleObj name="Equation" r:id="rId7" imgW="60948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600" y="3692290"/>
                          <a:ext cx="1554163" cy="181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组合 45"/>
          <p:cNvGrpSpPr/>
          <p:nvPr/>
        </p:nvGrpSpPr>
        <p:grpSpPr>
          <a:xfrm>
            <a:off x="4488323" y="5700485"/>
            <a:ext cx="4025900" cy="582612"/>
            <a:chOff x="2070100" y="5372574"/>
            <a:chExt cx="4025900" cy="582612"/>
          </a:xfrm>
        </p:grpSpPr>
        <p:sp>
          <p:nvSpPr>
            <p:cNvPr id="53" name="文本框 6"/>
            <p:cNvSpPr txBox="1"/>
            <p:nvPr/>
          </p:nvSpPr>
          <p:spPr>
            <a:xfrm>
              <a:off x="3176678" y="5383921"/>
              <a:ext cx="291932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的全部特征向量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itchFamily="18" charset="0"/>
                <a:ea typeface="微软雅黑" panose="020B0503020204020204" pitchFamily="34" charset="-122"/>
                <a:cs typeface="Times New Roman" pitchFamily="18" charset="0"/>
                <a:sym typeface="宋体" panose="02010600030101010101" pitchFamily="2" charset="-122"/>
              </a:endParaRPr>
            </a:p>
          </p:txBody>
        </p: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4916479"/>
                </p:ext>
              </p:extLst>
            </p:nvPr>
          </p:nvGraphicFramePr>
          <p:xfrm>
            <a:off x="2070100" y="5372574"/>
            <a:ext cx="1198563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78" name="Equation" r:id="rId9" imgW="469800" imgH="228600" progId="Equation.DSMT4">
                    <p:embed/>
                  </p:oleObj>
                </mc:Choice>
                <mc:Fallback>
                  <p:oleObj name="Equation" r:id="rId9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100" y="5372574"/>
                          <a:ext cx="1198563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678323" y="1172994"/>
            <a:ext cx="2263108" cy="582612"/>
            <a:chOff x="2057400" y="1154822"/>
            <a:chExt cx="2263108" cy="582612"/>
          </a:xfrm>
        </p:grpSpPr>
        <p:sp>
          <p:nvSpPr>
            <p:cNvPr id="56" name="文本框 6"/>
            <p:cNvSpPr txBox="1"/>
            <p:nvPr/>
          </p:nvSpPr>
          <p:spPr>
            <a:xfrm>
              <a:off x="2057400" y="1154822"/>
              <a:ext cx="51157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当</a:t>
              </a:r>
            </a:p>
          </p:txBody>
        </p:sp>
        <p:graphicFrame>
          <p:nvGraphicFramePr>
            <p:cNvPr id="57" name="对象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4793114"/>
                </p:ext>
              </p:extLst>
            </p:nvPr>
          </p:nvGraphicFramePr>
          <p:xfrm>
            <a:off x="2440698" y="1154822"/>
            <a:ext cx="1198563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79" name="Equation" r:id="rId11" imgW="469800" imgH="228600" progId="Equation.DSMT4">
                    <p:embed/>
                  </p:oleObj>
                </mc:Choice>
                <mc:Fallback>
                  <p:oleObj name="Equation" r:id="rId11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0698" y="1154822"/>
                          <a:ext cx="1198563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文本框 6"/>
            <p:cNvSpPr txBox="1"/>
            <p:nvPr/>
          </p:nvSpPr>
          <p:spPr>
            <a:xfrm>
              <a:off x="3538659" y="1175757"/>
              <a:ext cx="78184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时，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748423" y="1156410"/>
            <a:ext cx="3657600" cy="517525"/>
            <a:chOff x="4127500" y="1138238"/>
            <a:chExt cx="3657600" cy="517525"/>
          </a:xfrm>
        </p:grpSpPr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8056099"/>
                </p:ext>
              </p:extLst>
            </p:nvPr>
          </p:nvGraphicFramePr>
          <p:xfrm>
            <a:off x="5711825" y="1138238"/>
            <a:ext cx="2073275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0" name="Equation" r:id="rId13" imgW="812520" imgH="203040" progId="Equation.DSMT4">
                    <p:embed/>
                  </p:oleObj>
                </mc:Choice>
                <mc:Fallback>
                  <p:oleObj name="Equation" r:id="rId13" imgW="8125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1825" y="1138238"/>
                          <a:ext cx="2073275" cy="517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文本框 6"/>
            <p:cNvSpPr txBox="1"/>
            <p:nvPr/>
          </p:nvSpPr>
          <p:spPr>
            <a:xfrm>
              <a:off x="4127500" y="1167522"/>
              <a:ext cx="178435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求解方程组                                        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388571" y="1154822"/>
            <a:ext cx="2547768" cy="462928"/>
            <a:chOff x="7767648" y="1136650"/>
            <a:chExt cx="2547768" cy="462928"/>
          </a:xfrm>
        </p:grpSpPr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6885439"/>
                </p:ext>
              </p:extLst>
            </p:nvPr>
          </p:nvGraphicFramePr>
          <p:xfrm>
            <a:off x="8116888" y="1136650"/>
            <a:ext cx="908050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1" name="Equation" r:id="rId15" imgW="355320" imgH="164880" progId="Equation.DSMT4">
                    <p:embed/>
                  </p:oleObj>
                </mc:Choice>
                <mc:Fallback>
                  <p:oleObj name="Equation" r:id="rId15" imgW="3553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6888" y="1136650"/>
                          <a:ext cx="908050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文本框 6"/>
            <p:cNvSpPr txBox="1"/>
            <p:nvPr/>
          </p:nvSpPr>
          <p:spPr>
            <a:xfrm>
              <a:off x="7767648" y="1137913"/>
              <a:ext cx="54978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对                               </a:t>
              </a:r>
            </a:p>
          </p:txBody>
        </p:sp>
        <p:sp>
          <p:nvSpPr>
            <p:cNvPr id="65" name="文本框 6"/>
            <p:cNvSpPr txBox="1"/>
            <p:nvPr/>
          </p:nvSpPr>
          <p:spPr>
            <a:xfrm>
              <a:off x="8963183" y="1137912"/>
              <a:ext cx="135223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进行                    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604366" y="5726679"/>
            <a:ext cx="4094085" cy="582612"/>
            <a:chOff x="5753100" y="4357688"/>
            <a:chExt cx="4094085" cy="582612"/>
          </a:xfrm>
        </p:grpSpPr>
        <p:sp>
          <p:nvSpPr>
            <p:cNvPr id="67" name="文本框 6"/>
            <p:cNvSpPr txBox="1"/>
            <p:nvPr/>
          </p:nvSpPr>
          <p:spPr>
            <a:xfrm>
              <a:off x="5753100" y="4380621"/>
              <a:ext cx="49530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故</a:t>
              </a:r>
            </a:p>
          </p:txBody>
        </p:sp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309379"/>
                </p:ext>
              </p:extLst>
            </p:nvPr>
          </p:nvGraphicFramePr>
          <p:xfrm>
            <a:off x="6184900" y="4357688"/>
            <a:ext cx="1909763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2" name="Equation" r:id="rId17" imgW="749160" imgH="228600" progId="Equation.DSMT4">
                    <p:embed/>
                  </p:oleObj>
                </mc:Choice>
                <mc:Fallback>
                  <p:oleObj name="Equation" r:id="rId17" imgW="749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4900" y="4357688"/>
                          <a:ext cx="1909763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文本框 6"/>
            <p:cNvSpPr txBox="1"/>
            <p:nvPr/>
          </p:nvSpPr>
          <p:spPr>
            <a:xfrm>
              <a:off x="8002980" y="4393320"/>
              <a:ext cx="184420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是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A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itchFamily="18" charset="0"/>
                  <a:sym typeface="宋体" panose="02010600030101010101" pitchFamily="2" charset="-122"/>
                </a:rPr>
                <a:t>对应于      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4A45B02B-5BC7-2145-AC7F-6E6583BCDAE8}" vid="{FFA8ADB6-A07F-E041-809A-85267B3805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主题algebraA</Template>
  <TotalTime>5689</TotalTime>
  <Words>915</Words>
  <Application>Microsoft Macintosh PowerPoint</Application>
  <PresentationFormat>全屏显示(4:3)</PresentationFormat>
  <Paragraphs>261</Paragraphs>
  <Slides>24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黑体</vt:lpstr>
      <vt:lpstr>黑体</vt:lpstr>
      <vt:lpstr>宋体</vt:lpstr>
      <vt:lpstr>微软雅黑</vt:lpstr>
      <vt:lpstr>Arial</vt:lpstr>
      <vt:lpstr>Calibri</vt:lpstr>
      <vt:lpstr>Times New Roman</vt:lpstr>
      <vt:lpstr>主题algebraA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  求矩阵A的特征值与特征向量</vt:lpstr>
      <vt:lpstr>PowerPoint 演示文稿</vt:lpstr>
      <vt:lpstr>特征值的重数与其对应的线性无关特征向量个数的关系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定理  矩阵 A 不同特征值的特征向量线性无关 .</vt:lpstr>
      <vt:lpstr> 例4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Microsoft Office User</cp:lastModifiedBy>
  <cp:revision>920</cp:revision>
  <dcterms:created xsi:type="dcterms:W3CDTF">2014-11-28T11:02:00Z</dcterms:created>
  <dcterms:modified xsi:type="dcterms:W3CDTF">2022-06-05T14:17:07Z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