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1"/>
  </p:notesMasterIdLst>
  <p:sldIdLst>
    <p:sldId id="331" r:id="rId2"/>
    <p:sldId id="336" r:id="rId3"/>
    <p:sldId id="338" r:id="rId4"/>
    <p:sldId id="356" r:id="rId5"/>
    <p:sldId id="357" r:id="rId6"/>
    <p:sldId id="358" r:id="rId7"/>
    <p:sldId id="359" r:id="rId8"/>
    <p:sldId id="353" r:id="rId9"/>
    <p:sldId id="341" r:id="rId10"/>
    <p:sldId id="342" r:id="rId11"/>
    <p:sldId id="346" r:id="rId12"/>
    <p:sldId id="343" r:id="rId13"/>
    <p:sldId id="355" r:id="rId14"/>
    <p:sldId id="347" r:id="rId15"/>
    <p:sldId id="360" r:id="rId16"/>
    <p:sldId id="361" r:id="rId17"/>
    <p:sldId id="362" r:id="rId18"/>
    <p:sldId id="370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2" r:id="rId27"/>
    <p:sldId id="371" r:id="rId28"/>
    <p:sldId id="373" r:id="rId29"/>
    <p:sldId id="37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BDE"/>
    <a:srgbClr val="0F6FC6"/>
    <a:srgbClr val="FF6600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496"/>
  </p:normalViewPr>
  <p:slideViewPr>
    <p:cSldViewPr snapToGrid="0">
      <p:cViewPr varScale="1">
        <p:scale>
          <a:sx n="111" d="100"/>
          <a:sy n="111" d="100"/>
        </p:scale>
        <p:origin x="2530" y="86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wmf"/><Relationship Id="rId7" Type="http://schemas.openxmlformats.org/officeDocument/2006/relationships/image" Target="../media/image31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Relationship Id="rId6" Type="http://schemas.openxmlformats.org/officeDocument/2006/relationships/image" Target="../media/image31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8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7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1.wmf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36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wmf"/><Relationship Id="rId4" Type="http://schemas.openxmlformats.org/officeDocument/2006/relationships/image" Target="../media/image26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4.wmf"/><Relationship Id="rId26" Type="http://schemas.openxmlformats.org/officeDocument/2006/relationships/oleObject" Target="../embeddings/oleObject67.bin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24" Type="http://schemas.openxmlformats.org/officeDocument/2006/relationships/oleObject" Target="../embeddings/oleObject66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3.png"/><Relationship Id="rId4" Type="http://schemas.openxmlformats.org/officeDocument/2006/relationships/image" Target="../media/image8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6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png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28.wmf"/><Relationship Id="rId23" Type="http://schemas.openxmlformats.org/officeDocument/2006/relationships/image" Target="../media/image33.png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4.bin"/><Relationship Id="rId22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2"/>
          <p:cNvSpPr txBox="1"/>
          <p:nvPr/>
        </p:nvSpPr>
        <p:spPr>
          <a:xfrm>
            <a:off x="405899" y="807209"/>
            <a:ext cx="84120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用正交变换化二次型为标准形的步骤：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90026" y="1525661"/>
            <a:ext cx="8412051" cy="646331"/>
            <a:chOff x="1819171" y="1815261"/>
            <a:chExt cx="8412051" cy="646331"/>
          </a:xfrm>
        </p:grpSpPr>
        <p:sp>
          <p:nvSpPr>
            <p:cNvPr id="13" name="文本框 2"/>
            <p:cNvSpPr txBox="1"/>
            <p:nvPr/>
          </p:nvSpPr>
          <p:spPr>
            <a:xfrm>
              <a:off x="1819171" y="1815261"/>
              <a:ext cx="841205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(1)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根据二次型表示写出   ；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633098"/>
                </p:ext>
              </p:extLst>
            </p:nvPr>
          </p:nvGraphicFramePr>
          <p:xfrm>
            <a:off x="5225489" y="2035483"/>
            <a:ext cx="404893" cy="370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8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489" y="2035483"/>
                          <a:ext cx="404893" cy="370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D3B4FF-954A-CC4A-B342-03596F480A5A}"/>
              </a:ext>
            </a:extLst>
          </p:cNvPr>
          <p:cNvGrpSpPr/>
          <p:nvPr/>
        </p:nvGrpSpPr>
        <p:grpSpPr>
          <a:xfrm>
            <a:off x="390025" y="2095745"/>
            <a:ext cx="6019787" cy="690267"/>
            <a:chOff x="390025" y="2095745"/>
            <a:chExt cx="6019787" cy="690267"/>
          </a:xfrm>
        </p:grpSpPr>
        <p:grpSp>
          <p:nvGrpSpPr>
            <p:cNvPr id="16" name="组合 15"/>
            <p:cNvGrpSpPr/>
            <p:nvPr/>
          </p:nvGrpSpPr>
          <p:grpSpPr>
            <a:xfrm>
              <a:off x="390025" y="2095745"/>
              <a:ext cx="6019787" cy="690267"/>
              <a:chOff x="1835043" y="2385345"/>
              <a:chExt cx="6019787" cy="690267"/>
            </a:xfrm>
          </p:grpSpPr>
          <p:sp>
            <p:nvSpPr>
              <p:cNvPr id="17" name="文本框 2"/>
              <p:cNvSpPr txBox="1"/>
              <p:nvPr/>
            </p:nvSpPr>
            <p:spPr>
              <a:xfrm>
                <a:off x="1835043" y="2385345"/>
                <a:ext cx="6019787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(2)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求出    的所有特征值                        ；</a:t>
                </a:r>
              </a:p>
            </p:txBody>
          </p: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66616"/>
                  </p:ext>
                </p:extLst>
              </p:nvPr>
            </p:nvGraphicFramePr>
            <p:xfrm>
              <a:off x="3104177" y="2569240"/>
              <a:ext cx="433387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09" name="Equation" r:id="rId5" imgW="152268" imgH="164957" progId="Equation.DSMT4">
                      <p:embed/>
                    </p:oleObj>
                  </mc:Choice>
                  <mc:Fallback>
                    <p:oleObj name="Equation" r:id="rId5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4177" y="2569240"/>
                            <a:ext cx="433387" cy="396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8371115"/>
                  </p:ext>
                </p:extLst>
              </p:nvPr>
            </p:nvGraphicFramePr>
            <p:xfrm>
              <a:off x="5388945" y="2558126"/>
              <a:ext cx="2008117" cy="5174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010" name="Equation" r:id="rId6" imgW="749160" imgH="228600" progId="Equation.DSMT4">
                      <p:embed/>
                    </p:oleObj>
                  </mc:Choice>
                  <mc:Fallback>
                    <p:oleObj name="Equation" r:id="rId6" imgW="749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8945" y="2558126"/>
                            <a:ext cx="2008117" cy="5174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DEC110A-89C3-1E4D-89E7-5DA0DD632D7B}"/>
                </a:ext>
              </a:extLst>
            </p:cNvPr>
            <p:cNvSpPr txBox="1"/>
            <p:nvPr/>
          </p:nvSpPr>
          <p:spPr>
            <a:xfrm>
              <a:off x="4947129" y="2193230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A09241-FFCA-A841-99B5-4AAEA886C12C}"/>
              </a:ext>
            </a:extLst>
          </p:cNvPr>
          <p:cNvGrpSpPr/>
          <p:nvPr/>
        </p:nvGrpSpPr>
        <p:grpSpPr>
          <a:xfrm>
            <a:off x="390026" y="2648903"/>
            <a:ext cx="9481600" cy="1754326"/>
            <a:chOff x="390026" y="2648903"/>
            <a:chExt cx="9481600" cy="175432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8E0FA94-9DA4-3E43-A326-EBC929EF7ECA}"/>
                </a:ext>
              </a:extLst>
            </p:cNvPr>
            <p:cNvGrpSpPr/>
            <p:nvPr/>
          </p:nvGrpSpPr>
          <p:grpSpPr>
            <a:xfrm>
              <a:off x="390026" y="2648903"/>
              <a:ext cx="9481600" cy="1754326"/>
              <a:chOff x="390026" y="2648903"/>
              <a:chExt cx="9481600" cy="175432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90026" y="2648903"/>
                <a:ext cx="9481600" cy="1754326"/>
                <a:chOff x="1862953" y="2938503"/>
                <a:chExt cx="9481600" cy="1754326"/>
              </a:xfrm>
            </p:grpSpPr>
            <p:sp>
              <p:nvSpPr>
                <p:cNvPr id="25" name="文本框 2"/>
                <p:cNvSpPr txBox="1"/>
                <p:nvPr/>
              </p:nvSpPr>
              <p:spPr>
                <a:xfrm>
                  <a:off x="1862953" y="2938503"/>
                  <a:ext cx="9481600" cy="175432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marL="457200" indent="-457200" fontAlgn="ctr">
                    <a:lnSpc>
                      <a:spcPct val="150000"/>
                    </a:lnSpc>
                    <a:buAutoNum type="arabicParenBoth" startAt="3"/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求出对应于每个重特征值                           的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宋体" panose="02010600030101010101" pitchFamily="2" charset="-122"/>
                    </a:rPr>
                    <a:t>r</a:t>
                  </a:r>
                  <a:r>
                    <a:rPr lang="zh-CN" altLang="en-US" sz="2400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宋体" panose="02010600030101010101" pitchFamily="2" charset="-122"/>
                    </a:rPr>
                    <a:t> 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个线性无关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  <a:p>
                  <a:pPr fontAlgn="ctr"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      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特征向量                     ；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  <a:p>
                  <a:pPr fontAlgn="ctr">
                    <a:lnSpc>
                      <a:spcPct val="150000"/>
                    </a:lnSpc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                            </a:t>
                  </a:r>
                </a:p>
              </p:txBody>
            </p:sp>
            <p:graphicFrame>
              <p:nvGraphicFramePr>
                <p:cNvPr id="26" name="对象 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94992945"/>
                    </p:ext>
                  </p:extLst>
                </p:nvPr>
              </p:nvGraphicFramePr>
              <p:xfrm>
                <a:off x="5865225" y="3147741"/>
                <a:ext cx="2442038" cy="4806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11" name="Equation" r:id="rId8" imgW="977760" imgH="228600" progId="Equation.DSMT4">
                        <p:embed/>
                      </p:oleObj>
                    </mc:Choice>
                    <mc:Fallback>
                      <p:oleObj name="Equation" r:id="rId8" imgW="9777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65225" y="3147741"/>
                              <a:ext cx="2442038" cy="4806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对象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4178201"/>
                    </p:ext>
                  </p:extLst>
                </p:nvPr>
              </p:nvGraphicFramePr>
              <p:xfrm>
                <a:off x="3843640" y="3646961"/>
                <a:ext cx="2058410" cy="588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12" name="Equation" r:id="rId10" imgW="787320" imgH="266400" progId="Equation.DSMT4">
                        <p:embed/>
                      </p:oleObj>
                    </mc:Choice>
                    <mc:Fallback>
                      <p:oleObj name="Equation" r:id="rId10" imgW="787320" imgH="2664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3640" y="3646961"/>
                              <a:ext cx="2058410" cy="588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0DB647D-3361-2749-935D-853990C38994}"/>
                  </a:ext>
                </a:extLst>
              </p:cNvPr>
              <p:cNvSpPr txBox="1"/>
              <p:nvPr/>
            </p:nvSpPr>
            <p:spPr>
              <a:xfrm>
                <a:off x="5860682" y="2800299"/>
                <a:ext cx="492443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70FE4F4-E01C-8A4B-A58F-3919C9CDF153}"/>
                </a:ext>
              </a:extLst>
            </p:cNvPr>
            <p:cNvSpPr txBox="1"/>
            <p:nvPr/>
          </p:nvSpPr>
          <p:spPr>
            <a:xfrm>
              <a:off x="3413741" y="3273982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47" name="框架 46">
            <a:extLst>
              <a:ext uri="{FF2B5EF4-FFF2-40B4-BE49-F238E27FC236}">
                <a16:creationId xmlns:a16="http://schemas.microsoft.com/office/drawing/2014/main" id="{D8AD8593-A26D-3048-B1C1-F90F9EDBE73B}"/>
              </a:ext>
            </a:extLst>
          </p:cNvPr>
          <p:cNvSpPr/>
          <p:nvPr/>
        </p:nvSpPr>
        <p:spPr>
          <a:xfrm>
            <a:off x="353274" y="2193230"/>
            <a:ext cx="8693095" cy="3449893"/>
          </a:xfrm>
          <a:prstGeom prst="frame">
            <a:avLst>
              <a:gd name="adj1" fmla="val 1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9AC0289-E143-8641-9DBA-9CDF6765031E}"/>
              </a:ext>
            </a:extLst>
          </p:cNvPr>
          <p:cNvGrpSpPr/>
          <p:nvPr/>
        </p:nvGrpSpPr>
        <p:grpSpPr>
          <a:xfrm>
            <a:off x="367403" y="5449253"/>
            <a:ext cx="8412051" cy="1248081"/>
            <a:chOff x="367403" y="5449253"/>
            <a:chExt cx="8412051" cy="124808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10B2439-FD1B-1546-B26B-240CAF7FBD53}"/>
                </a:ext>
              </a:extLst>
            </p:cNvPr>
            <p:cNvGrpSpPr/>
            <p:nvPr/>
          </p:nvGrpSpPr>
          <p:grpSpPr>
            <a:xfrm>
              <a:off x="367403" y="5449253"/>
              <a:ext cx="8412051" cy="1248081"/>
              <a:chOff x="367403" y="5449253"/>
              <a:chExt cx="8412051" cy="1248081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367403" y="5449253"/>
                <a:ext cx="8412051" cy="1248081"/>
                <a:chOff x="1899463" y="4586680"/>
                <a:chExt cx="8412051" cy="1248081"/>
              </a:xfrm>
            </p:grpSpPr>
            <p:sp>
              <p:nvSpPr>
                <p:cNvPr id="34" name="文本框 2"/>
                <p:cNvSpPr txBox="1"/>
                <p:nvPr/>
              </p:nvSpPr>
              <p:spPr>
                <a:xfrm>
                  <a:off x="1899463" y="4586680"/>
                  <a:ext cx="8412051" cy="64633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ctr">
                    <a:lnSpc>
                      <a:spcPct val="150000"/>
                    </a:lnSpc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(5)  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作正交变换              ，则得   的标准形</a:t>
                  </a:r>
                </a:p>
              </p:txBody>
            </p:sp>
            <p:graphicFrame>
              <p:nvGraphicFramePr>
                <p:cNvPr id="36" name="对象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32533594"/>
                    </p:ext>
                  </p:extLst>
                </p:nvPr>
              </p:nvGraphicFramePr>
              <p:xfrm>
                <a:off x="6232456" y="4780550"/>
                <a:ext cx="418883" cy="4710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13" name="Equation" r:id="rId12" imgW="152280" imgH="203040" progId="Equation.DSMT4">
                        <p:embed/>
                      </p:oleObj>
                    </mc:Choice>
                    <mc:Fallback>
                      <p:oleObj name="Equation" r:id="rId12" imgW="15228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32456" y="4780550"/>
                              <a:ext cx="418883" cy="4710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14042113"/>
                    </p:ext>
                  </p:extLst>
                </p:nvPr>
              </p:nvGraphicFramePr>
              <p:xfrm>
                <a:off x="3305352" y="5302101"/>
                <a:ext cx="4450999" cy="5326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014" name="Equation" r:id="rId14" imgW="1701720" imgH="241200" progId="Equation.DSMT4">
                        <p:embed/>
                      </p:oleObj>
                    </mc:Choice>
                    <mc:Fallback>
                      <p:oleObj name="Equation" r:id="rId14" imgW="170172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05352" y="5302101"/>
                              <a:ext cx="4450999" cy="5326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E5D1E14-450E-3340-8183-50ADCD0DDB6F}"/>
                  </a:ext>
                </a:extLst>
              </p:cNvPr>
              <p:cNvSpPr txBox="1"/>
              <p:nvPr/>
            </p:nvSpPr>
            <p:spPr>
              <a:xfrm>
                <a:off x="4571285" y="6126704"/>
                <a:ext cx="492443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</p:grp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76EEF7E0-07C0-8848-A74D-A0A3D866E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882002"/>
                </p:ext>
              </p:extLst>
            </p:nvPr>
          </p:nvGraphicFramePr>
          <p:xfrm>
            <a:off x="2576564" y="5639592"/>
            <a:ext cx="12985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5" name="Equation" r:id="rId16" imgW="457200" imgH="203040" progId="Equation.DSMT4">
                    <p:embed/>
                  </p:oleObj>
                </mc:Choice>
                <mc:Fallback>
                  <p:oleObj name="Equation" r:id="rId16" imgW="457200" imgH="203040" progId="Equation.DSMT4">
                    <p:embed/>
                    <p:pic>
                      <p:nvPicPr>
                        <p:cNvPr id="37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64" y="5639592"/>
                          <a:ext cx="12985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22671F4-83BA-EC4A-8DB7-1602556DEBF4}"/>
              </a:ext>
            </a:extLst>
          </p:cNvPr>
          <p:cNvGrpSpPr/>
          <p:nvPr/>
        </p:nvGrpSpPr>
        <p:grpSpPr>
          <a:xfrm>
            <a:off x="367404" y="3729087"/>
            <a:ext cx="8412051" cy="1754326"/>
            <a:chOff x="367404" y="3729087"/>
            <a:chExt cx="8412051" cy="175432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A4C2E9-2825-1348-8AF7-7A8296EE1231}"/>
                </a:ext>
              </a:extLst>
            </p:cNvPr>
            <p:cNvGrpSpPr/>
            <p:nvPr/>
          </p:nvGrpSpPr>
          <p:grpSpPr>
            <a:xfrm>
              <a:off x="367404" y="3729087"/>
              <a:ext cx="8412051" cy="1754326"/>
              <a:chOff x="367404" y="3729087"/>
              <a:chExt cx="8412051" cy="1754326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67404" y="3729087"/>
                <a:ext cx="8412051" cy="1754326"/>
                <a:chOff x="367404" y="3729087"/>
                <a:chExt cx="8412051" cy="1754326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367404" y="3729087"/>
                  <a:ext cx="8412051" cy="1754326"/>
                  <a:chOff x="1886891" y="3578895"/>
                  <a:chExt cx="8412051" cy="1754326"/>
                </a:xfrm>
              </p:grpSpPr>
              <p:sp>
                <p:nvSpPr>
                  <p:cNvPr id="29" name="文本框 2"/>
                  <p:cNvSpPr txBox="1"/>
                  <p:nvPr/>
                </p:nvSpPr>
                <p:spPr>
                  <a:xfrm>
                    <a:off x="1886891" y="3578895"/>
                    <a:ext cx="8412051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marL="457200" indent="-457200" fontAlgn="ctr">
                      <a:lnSpc>
                        <a:spcPct val="150000"/>
                      </a:lnSpc>
                      <a:buAutoNum type="arabicParenBoth" startAt="4"/>
                    </a:pP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 将同一个特征值的特征向量                      正交化，</a:t>
                    </a:r>
                    <a:endPara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endParaRPr>
                  </a:p>
                  <a:p>
                    <a:pPr fontAlgn="ctr">
                      <a:lnSpc>
                        <a:spcPct val="150000"/>
                      </a:lnSpc>
                    </a:pP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     再把所有特征向量单位化，得                     ，</a:t>
                    </a:r>
                    <a:endPara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endParaRPr>
                  </a:p>
                  <a:p>
                    <a:pPr fontAlgn="ctr">
                      <a:lnSpc>
                        <a:spcPct val="150000"/>
                      </a:lnSpc>
                    </a:pP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     记                                   ；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31" name="对象 30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560448154"/>
                          </p:ext>
                        </p:extLst>
                      </p:nvPr>
                    </p:nvGraphicFramePr>
                    <p:xfrm>
                      <a:off x="6455382" y="4281898"/>
                      <a:ext cx="1849576" cy="47651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016" name="Equation" r:id="rId18" imgW="749160" imgH="228600" progId="Equation.DSMT4">
                              <p:embed/>
                            </p:oleObj>
                          </mc:Choice>
                          <mc:Fallback>
                            <p:oleObj name="Equation" r:id="rId18" imgW="74916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455382" y="4281898"/>
                                    <a:ext cx="1849576" cy="4765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31" name="对象 30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560448154"/>
                          </p:ext>
                        </p:extLst>
                      </p:nvPr>
                    </p:nvGraphicFramePr>
                    <p:xfrm>
                      <a:off x="6455382" y="4281898"/>
                      <a:ext cx="1849576" cy="47651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2986" name="Equation" r:id="rId20" imgW="749160" imgH="228600" progId="Equation.DSMT4">
                              <p:embed/>
                            </p:oleObj>
                          </mc:Choice>
                          <mc:Fallback>
                            <p:oleObj name="Equation" r:id="rId20" imgW="74916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1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6455382" y="4281898"/>
                                    <a:ext cx="1849576" cy="4765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/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8" name="对象 37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493032393"/>
                        </p:ext>
                      </p:extLst>
                    </p:nvPr>
                  </p:nvGraphicFramePr>
                  <p:xfrm>
                    <a:off x="4694848" y="3883369"/>
                    <a:ext cx="2058410" cy="58895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83017" name="Equation" r:id="rId22" imgW="787320" imgH="266400" progId="Equation.DSMT4">
                            <p:embed/>
                          </p:oleObj>
                        </mc:Choice>
                        <mc:Fallback>
                          <p:oleObj name="Equation" r:id="rId22" imgW="787320" imgH="2664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94848" y="3883369"/>
                                  <a:ext cx="2058410" cy="58895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8" name="对象 37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493032393"/>
                        </p:ext>
                      </p:extLst>
                    </p:nvPr>
                  </p:nvGraphicFramePr>
                  <p:xfrm>
                    <a:off x="4694848" y="3883369"/>
                    <a:ext cx="2058410" cy="58895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82987" name="Equation" r:id="rId23" imgW="787320" imgH="266400" progId="Equation.DSMT4">
                            <p:embed/>
                          </p:oleObj>
                        </mc:Choice>
                        <mc:Fallback>
                          <p:oleObj name="Equation" r:id="rId23" imgW="787320" imgH="2664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94848" y="3883369"/>
                                  <a:ext cx="2058410" cy="58895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BF230C9-F4F1-0344-A5AA-62F1EA0D4EA0}"/>
                  </a:ext>
                </a:extLst>
              </p:cNvPr>
              <p:cNvSpPr txBox="1"/>
              <p:nvPr/>
            </p:nvSpPr>
            <p:spPr>
              <a:xfrm>
                <a:off x="5559128" y="3829913"/>
                <a:ext cx="492443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3127930-EA36-0342-A081-216293F408DD}"/>
                  </a:ext>
                </a:extLst>
              </p:cNvPr>
              <p:cNvSpPr txBox="1"/>
              <p:nvPr/>
            </p:nvSpPr>
            <p:spPr>
              <a:xfrm>
                <a:off x="5860683" y="4353017"/>
                <a:ext cx="492443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01BE44D-A414-4142-AB6A-43F6230330A7}"/>
                    </a:ext>
                  </a:extLst>
                </p:cNvPr>
                <p:cNvSpPr txBox="1"/>
                <p:nvPr/>
              </p:nvSpPr>
              <p:spPr>
                <a:xfrm>
                  <a:off x="1240519" y="5011223"/>
                  <a:ext cx="29635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01BE44D-A414-4142-AB6A-43F623033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519" y="5011223"/>
                  <a:ext cx="2963504" cy="430887"/>
                </a:xfrm>
                <a:prstGeom prst="rect">
                  <a:avLst/>
                </a:prstGeom>
                <a:blipFill>
                  <a:blip r:embed="rId25"/>
                  <a:stretch>
                    <a:fillRect l="-2991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圆角矩形标注 49">
            <a:extLst>
              <a:ext uri="{FF2B5EF4-FFF2-40B4-BE49-F238E27FC236}">
                <a16:creationId xmlns:a16="http://schemas.microsoft.com/office/drawing/2014/main" id="{52904084-2972-3A47-B497-31C683AC96A2}"/>
              </a:ext>
            </a:extLst>
          </p:cNvPr>
          <p:cNvSpPr/>
          <p:nvPr/>
        </p:nvSpPr>
        <p:spPr>
          <a:xfrm>
            <a:off x="7229453" y="1050764"/>
            <a:ext cx="1765005" cy="819838"/>
          </a:xfrm>
          <a:prstGeom prst="wedgeRoundRectCallout">
            <a:avLst>
              <a:gd name="adj1" fmla="val -35291"/>
              <a:gd name="adj2" fmla="val 87141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5.3</a:t>
            </a:r>
            <a:r>
              <a:rPr kumimoji="1" lang="zh-CN" altLang="en-US" dirty="0">
                <a:solidFill>
                  <a:schemeClr val="tx1"/>
                </a:solidFill>
              </a:rPr>
              <a:t>实对称阵的正交对角化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7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55836"/>
              </p:ext>
            </p:extLst>
          </p:nvPr>
        </p:nvGraphicFramePr>
        <p:xfrm>
          <a:off x="2549790" y="2695174"/>
          <a:ext cx="2560637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8" name="Equation" r:id="rId3" imgW="1155600" imgH="711000" progId="Equation.DSMT4">
                  <p:embed/>
                </p:oleObj>
              </mc:Choice>
              <mc:Fallback>
                <p:oleObj name="Equation" r:id="rId3" imgW="1155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790" y="2695174"/>
                        <a:ext cx="2560637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5"/>
          <p:cNvSpPr txBox="1"/>
          <p:nvPr/>
        </p:nvSpPr>
        <p:spPr>
          <a:xfrm>
            <a:off x="320063" y="223655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901"/>
              </p:ext>
            </p:extLst>
          </p:nvPr>
        </p:nvGraphicFramePr>
        <p:xfrm>
          <a:off x="1652852" y="4212824"/>
          <a:ext cx="34321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9" name="Equation" r:id="rId5" imgW="1549080" imgH="711000" progId="Equation.DSMT4">
                  <p:embed/>
                </p:oleObj>
              </mc:Choice>
              <mc:Fallback>
                <p:oleObj name="Equation" r:id="rId5" imgW="1549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852" y="4212824"/>
                        <a:ext cx="3432175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88307"/>
              </p:ext>
            </p:extLst>
          </p:nvPr>
        </p:nvGraphicFramePr>
        <p:xfrm>
          <a:off x="5006975" y="4725988"/>
          <a:ext cx="2533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0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725988"/>
                        <a:ext cx="2533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5"/>
          <p:cNvSpPr txBox="1"/>
          <p:nvPr/>
        </p:nvSpPr>
        <p:spPr>
          <a:xfrm>
            <a:off x="1129074" y="5775868"/>
            <a:ext cx="34228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所以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的全部特征值为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90569"/>
              </p:ext>
            </p:extLst>
          </p:nvPr>
        </p:nvGraphicFramePr>
        <p:xfrm>
          <a:off x="4451615" y="5771749"/>
          <a:ext cx="2647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81" name="Equation" r:id="rId9" imgW="1193760" imgH="228600" progId="Equation.DSMT4">
                  <p:embed/>
                </p:oleObj>
              </mc:Choice>
              <mc:Fallback>
                <p:oleObj name="Equation" r:id="rId9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615" y="5771749"/>
                        <a:ext cx="2647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2"/>
          <p:cNvSpPr txBox="1"/>
          <p:nvPr/>
        </p:nvSpPr>
        <p:spPr>
          <a:xfrm>
            <a:off x="1031063" y="2063128"/>
            <a:ext cx="84120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(1)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写出对应的二次型矩阵，并求其特征值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0063" y="1004551"/>
            <a:ext cx="8726306" cy="1254060"/>
            <a:chOff x="2077161" y="1458450"/>
            <a:chExt cx="8726306" cy="1254060"/>
          </a:xfrm>
        </p:grpSpPr>
        <p:sp>
          <p:nvSpPr>
            <p:cNvPr id="33" name="文本框 5"/>
            <p:cNvSpPr txBox="1"/>
            <p:nvPr/>
          </p:nvSpPr>
          <p:spPr>
            <a:xfrm>
              <a:off x="2077161" y="1630719"/>
              <a:ext cx="9893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文本框 2"/>
            <p:cNvSpPr txBox="1"/>
            <p:nvPr/>
          </p:nvSpPr>
          <p:spPr>
            <a:xfrm>
              <a:off x="2788161" y="1458450"/>
              <a:ext cx="801530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将二次型                                              通过正交变换   </a:t>
              </a:r>
            </a:p>
          </p:txBody>
        </p:sp>
        <p:sp>
          <p:nvSpPr>
            <p:cNvPr id="35" name="文本框 2"/>
            <p:cNvSpPr txBox="1"/>
            <p:nvPr/>
          </p:nvSpPr>
          <p:spPr>
            <a:xfrm>
              <a:off x="2788161" y="1997938"/>
              <a:ext cx="5153043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化为标准型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95924"/>
                </p:ext>
              </p:extLst>
            </p:nvPr>
          </p:nvGraphicFramePr>
          <p:xfrm>
            <a:off x="4281488" y="1612373"/>
            <a:ext cx="3895725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2" name="Equation" r:id="rId11" imgW="1612800" imgH="228600" progId="Equation.DSMT4">
                    <p:embed/>
                  </p:oleObj>
                </mc:Choice>
                <mc:Fallback>
                  <p:oleObj name="Equation" r:id="rId11" imgW="1612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488" y="1612373"/>
                          <a:ext cx="3895725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6587574"/>
                </p:ext>
              </p:extLst>
            </p:nvPr>
          </p:nvGraphicFramePr>
          <p:xfrm>
            <a:off x="2770188" y="2221973"/>
            <a:ext cx="12985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83" name="Equation" r:id="rId13" imgW="457200" imgH="203040" progId="Equation.DSMT4">
                    <p:embed/>
                  </p:oleObj>
                </mc:Choice>
                <mc:Fallback>
                  <p:oleObj name="Equation" r:id="rId13" imgW="457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188" y="2221973"/>
                          <a:ext cx="12985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75153" y="826763"/>
            <a:ext cx="4269348" cy="464781"/>
            <a:chOff x="2808252" y="3088103"/>
            <a:chExt cx="4269348" cy="464781"/>
          </a:xfrm>
        </p:grpSpPr>
        <p:sp>
          <p:nvSpPr>
            <p:cNvPr id="12" name="文本框 6"/>
            <p:cNvSpPr txBox="1"/>
            <p:nvPr/>
          </p:nvSpPr>
          <p:spPr>
            <a:xfrm>
              <a:off x="2808252" y="3091219"/>
              <a:ext cx="17764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(2) 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求矩阵 </a:t>
              </a:r>
            </a:p>
          </p:txBody>
        </p:sp>
        <p:sp>
          <p:nvSpPr>
            <p:cNvPr id="13" name="文本框 5"/>
            <p:cNvSpPr txBox="1"/>
            <p:nvPr/>
          </p:nvSpPr>
          <p:spPr>
            <a:xfrm>
              <a:off x="4584699" y="3091219"/>
              <a:ext cx="249290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426267"/>
                </p:ext>
              </p:extLst>
            </p:nvPr>
          </p:nvGraphicFramePr>
          <p:xfrm>
            <a:off x="4305825" y="3088103"/>
            <a:ext cx="3873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5" name="Equation" r:id="rId3" imgW="152280" imgH="164880" progId="Equation.DSMT4">
                    <p:embed/>
                  </p:oleObj>
                </mc:Choice>
                <mc:Fallback>
                  <p:oleObj name="Equation" r:id="rId3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825" y="3088103"/>
                          <a:ext cx="38735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818010" y="1296988"/>
            <a:ext cx="2901239" cy="582612"/>
            <a:chOff x="2140661" y="1004888"/>
            <a:chExt cx="2901239" cy="582612"/>
          </a:xfrm>
        </p:grpSpPr>
        <p:sp>
          <p:nvSpPr>
            <p:cNvPr id="16" name="文本框 5"/>
            <p:cNvSpPr txBox="1"/>
            <p:nvPr/>
          </p:nvSpPr>
          <p:spPr>
            <a:xfrm>
              <a:off x="2140661" y="10211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912336"/>
                </p:ext>
              </p:extLst>
            </p:nvPr>
          </p:nvGraphicFramePr>
          <p:xfrm>
            <a:off x="2563813" y="1004888"/>
            <a:ext cx="1685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6" name="Equation" r:id="rId5" imgW="660240" imgH="228600" progId="Equation.DSMT4">
                    <p:embed/>
                  </p:oleObj>
                </mc:Choice>
                <mc:Fallback>
                  <p:oleObj name="Equation" r:id="rId5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1004888"/>
                          <a:ext cx="16859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4191011" y="10375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39401" y="1344907"/>
            <a:ext cx="2184389" cy="478479"/>
            <a:chOff x="7772411" y="1008063"/>
            <a:chExt cx="2184389" cy="478479"/>
          </a:xfrm>
        </p:grpSpPr>
        <p:sp>
          <p:nvSpPr>
            <p:cNvPr id="27" name="文本框 5"/>
            <p:cNvSpPr txBox="1"/>
            <p:nvPr/>
          </p:nvSpPr>
          <p:spPr>
            <a:xfrm>
              <a:off x="7772411" y="10248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34156"/>
                </p:ext>
              </p:extLst>
            </p:nvPr>
          </p:nvGraphicFramePr>
          <p:xfrm>
            <a:off x="8138739" y="1008063"/>
            <a:ext cx="911225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7" name="Equation" r:id="rId7" imgW="355320" imgH="164880" progId="Equation.DSMT4">
                    <p:embed/>
                  </p:oleObj>
                </mc:Choice>
                <mc:Fallback>
                  <p:oleObj name="Equation" r:id="rId7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8739" y="1008063"/>
                          <a:ext cx="911225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5"/>
            <p:cNvSpPr txBox="1"/>
            <p:nvPr/>
          </p:nvSpPr>
          <p:spPr>
            <a:xfrm>
              <a:off x="8915411" y="1024877"/>
              <a:ext cx="1041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进行</a:t>
              </a:r>
            </a:p>
          </p:txBody>
        </p:sp>
      </p:grpSp>
      <p:sp>
        <p:nvSpPr>
          <p:cNvPr id="30" name="文本框 5"/>
          <p:cNvSpPr txBox="1"/>
          <p:nvPr/>
        </p:nvSpPr>
        <p:spPr>
          <a:xfrm>
            <a:off x="5421183" y="1361721"/>
            <a:ext cx="30090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初等行变换，得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43088"/>
              </p:ext>
            </p:extLst>
          </p:nvPr>
        </p:nvGraphicFramePr>
        <p:xfrm>
          <a:off x="1262929" y="1823386"/>
          <a:ext cx="3541713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8" name="Equation" r:id="rId9" imgW="1384200" imgH="711000" progId="Equation.DSMT4">
                  <p:embed/>
                </p:oleObj>
              </mc:Choice>
              <mc:Fallback>
                <p:oleObj name="Equation" r:id="rId9" imgW="1384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9" y="1823386"/>
                        <a:ext cx="3541713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807905"/>
              </p:ext>
            </p:extLst>
          </p:nvPr>
        </p:nvGraphicFramePr>
        <p:xfrm>
          <a:off x="4817507" y="1823386"/>
          <a:ext cx="260032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9" name="Equation" r:id="rId11" imgW="1015920" imgH="711000" progId="Equation.DSMT4">
                  <p:embed/>
                </p:oleObj>
              </mc:Choice>
              <mc:Fallback>
                <p:oleObj name="Equation" r:id="rId11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507" y="1823386"/>
                        <a:ext cx="2600325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303712" y="4007296"/>
            <a:ext cx="3928177" cy="582612"/>
            <a:chOff x="2064461" y="5050490"/>
            <a:chExt cx="3928177" cy="582612"/>
          </a:xfrm>
        </p:grpSpPr>
        <p:sp>
          <p:nvSpPr>
            <p:cNvPr id="36" name="文本框 5"/>
            <p:cNvSpPr txBox="1"/>
            <p:nvPr/>
          </p:nvSpPr>
          <p:spPr>
            <a:xfrm>
              <a:off x="2064461" y="5094095"/>
              <a:ext cx="25010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求得属于特征值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559522"/>
                </p:ext>
              </p:extLst>
            </p:nvPr>
          </p:nvGraphicFramePr>
          <p:xfrm>
            <a:off x="4309888" y="5050490"/>
            <a:ext cx="16827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0" name="Equation" r:id="rId13" imgW="660240" imgH="228600" progId="Equation.DSMT4">
                    <p:embed/>
                  </p:oleObj>
                </mc:Choice>
                <mc:Fallback>
                  <p:oleObj name="Equation" r:id="rId13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888" y="5050490"/>
                          <a:ext cx="16827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5"/>
          <p:cNvSpPr txBox="1"/>
          <p:nvPr/>
        </p:nvSpPr>
        <p:spPr>
          <a:xfrm>
            <a:off x="2517771" y="4729955"/>
            <a:ext cx="24036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的特征向量为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479966"/>
              </p:ext>
            </p:extLst>
          </p:nvPr>
        </p:nvGraphicFramePr>
        <p:xfrm>
          <a:off x="4518898" y="4051422"/>
          <a:ext cx="3279775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1" name="Equation" r:id="rId15" imgW="1282680" imgH="711000" progId="Equation.DSMT4">
                  <p:embed/>
                </p:oleObj>
              </mc:Choice>
              <mc:Fallback>
                <p:oleObj name="Equation" r:id="rId15" imgW="12826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898" y="4051422"/>
                        <a:ext cx="3279775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0753" y="1005530"/>
            <a:ext cx="2355139" cy="582612"/>
            <a:chOff x="2140661" y="1322388"/>
            <a:chExt cx="2355139" cy="582612"/>
          </a:xfrm>
        </p:grpSpPr>
        <p:sp>
          <p:nvSpPr>
            <p:cNvPr id="26" name="文本框 5"/>
            <p:cNvSpPr txBox="1"/>
            <p:nvPr/>
          </p:nvSpPr>
          <p:spPr>
            <a:xfrm>
              <a:off x="2140661" y="1338619"/>
              <a:ext cx="6842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5100045"/>
                </p:ext>
              </p:extLst>
            </p:nvPr>
          </p:nvGraphicFramePr>
          <p:xfrm>
            <a:off x="2487620" y="1322388"/>
            <a:ext cx="126523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6" name="Equation" r:id="rId3" imgW="495000" imgH="228600" progId="Equation.DSMT4">
                    <p:embed/>
                  </p:oleObj>
                </mc:Choice>
                <mc:Fallback>
                  <p:oleObj name="Equation" r:id="rId3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620" y="1322388"/>
                          <a:ext cx="1265237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5"/>
            <p:cNvSpPr txBox="1"/>
            <p:nvPr/>
          </p:nvSpPr>
          <p:spPr>
            <a:xfrm>
              <a:off x="3644911" y="1355077"/>
              <a:ext cx="850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34086" y="1017647"/>
            <a:ext cx="2349489" cy="465779"/>
            <a:chOff x="7366011" y="1338263"/>
            <a:chExt cx="2349489" cy="465779"/>
          </a:xfrm>
        </p:grpSpPr>
        <p:sp>
          <p:nvSpPr>
            <p:cNvPr id="33" name="文本框 5"/>
            <p:cNvSpPr txBox="1"/>
            <p:nvPr/>
          </p:nvSpPr>
          <p:spPr>
            <a:xfrm>
              <a:off x="7366011" y="1342377"/>
              <a:ext cx="6603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543709"/>
                </p:ext>
              </p:extLst>
            </p:nvPr>
          </p:nvGraphicFramePr>
          <p:xfrm>
            <a:off x="7762875" y="1338263"/>
            <a:ext cx="1103313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27" name="Equation" r:id="rId5" imgW="431640" imgH="164880" progId="Equation.DSMT4">
                    <p:embed/>
                  </p:oleObj>
                </mc:Choice>
                <mc:Fallback>
                  <p:oleObj name="Equation" r:id="rId5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2875" y="1338263"/>
                          <a:ext cx="1103313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5"/>
            <p:cNvSpPr txBox="1"/>
            <p:nvPr/>
          </p:nvSpPr>
          <p:spPr>
            <a:xfrm>
              <a:off x="8763011" y="1342377"/>
              <a:ext cx="9524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进行</a:t>
              </a:r>
            </a:p>
          </p:txBody>
        </p:sp>
      </p:grpSp>
      <p:sp>
        <p:nvSpPr>
          <p:cNvPr id="36" name="文本框 5"/>
          <p:cNvSpPr txBox="1"/>
          <p:nvPr/>
        </p:nvSpPr>
        <p:spPr>
          <a:xfrm>
            <a:off x="4850207" y="1010498"/>
            <a:ext cx="27677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初等行变换，得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821"/>
              </p:ext>
            </p:extLst>
          </p:nvPr>
        </p:nvGraphicFramePr>
        <p:xfrm>
          <a:off x="864677" y="1606904"/>
          <a:ext cx="357346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8" name="Equation" r:id="rId7" imgW="1396800" imgH="711000" progId="Equation.DSMT4">
                  <p:embed/>
                </p:oleObj>
              </mc:Choice>
              <mc:Fallback>
                <p:oleObj name="Equation" r:id="rId7" imgW="1396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677" y="1606904"/>
                        <a:ext cx="3573463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55729"/>
              </p:ext>
            </p:extLst>
          </p:nvPr>
        </p:nvGraphicFramePr>
        <p:xfrm>
          <a:off x="4400614" y="1573999"/>
          <a:ext cx="2411413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9" name="Equation" r:id="rId9" imgW="939600" imgH="711000" progId="Equation.DSMT4">
                  <p:embed/>
                </p:oleObj>
              </mc:Choice>
              <mc:Fallback>
                <p:oleObj name="Equation" r:id="rId9" imgW="939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614" y="1573999"/>
                        <a:ext cx="2411413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029708" y="4155707"/>
            <a:ext cx="5732546" cy="582612"/>
            <a:chOff x="2179554" y="5354638"/>
            <a:chExt cx="5732546" cy="582612"/>
          </a:xfrm>
        </p:grpSpPr>
        <p:sp>
          <p:nvSpPr>
            <p:cNvPr id="42" name="文本框 5"/>
            <p:cNvSpPr txBox="1"/>
            <p:nvPr/>
          </p:nvSpPr>
          <p:spPr>
            <a:xfrm>
              <a:off x="2179554" y="5364299"/>
              <a:ext cx="25010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求得属于特征值</a:t>
              </a: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31494"/>
                </p:ext>
              </p:extLst>
            </p:nvPr>
          </p:nvGraphicFramePr>
          <p:xfrm>
            <a:off x="4372775" y="5354638"/>
            <a:ext cx="126841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0" name="Equation" r:id="rId11" imgW="495000" imgH="228600" progId="Equation.DSMT4">
                    <p:embed/>
                  </p:oleObj>
                </mc:Choice>
                <mc:Fallback>
                  <p:oleObj name="Equation" r:id="rId11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775" y="5354638"/>
                          <a:ext cx="126841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5"/>
            <p:cNvSpPr txBox="1"/>
            <p:nvPr/>
          </p:nvSpPr>
          <p:spPr>
            <a:xfrm>
              <a:off x="5508439" y="5364299"/>
              <a:ext cx="240366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的特征向量为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424713"/>
              </p:ext>
            </p:extLst>
          </p:nvPr>
        </p:nvGraphicFramePr>
        <p:xfrm>
          <a:off x="6282042" y="3484194"/>
          <a:ext cx="1754187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1" name="Equation" r:id="rId13" imgW="685800" imgH="711000" progId="Equation.DSMT4">
                  <p:embed/>
                </p:oleObj>
              </mc:Choice>
              <mc:Fallback>
                <p:oleObj name="Equation" r:id="rId13" imgW="6858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042" y="3484194"/>
                        <a:ext cx="1754187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6"/>
          <p:cNvSpPr txBox="1"/>
          <p:nvPr/>
        </p:nvSpPr>
        <p:spPr>
          <a:xfrm>
            <a:off x="222650" y="814416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(3)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将特征向量正交化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274214" y="1801246"/>
            <a:ext cx="3777281" cy="582612"/>
            <a:chOff x="388320" y="1309688"/>
            <a:chExt cx="3777281" cy="582612"/>
          </a:xfrm>
        </p:grpSpPr>
        <p:sp>
          <p:nvSpPr>
            <p:cNvPr id="42" name="文本框 5"/>
            <p:cNvSpPr txBox="1"/>
            <p:nvPr/>
          </p:nvSpPr>
          <p:spPr>
            <a:xfrm>
              <a:off x="388320" y="1380477"/>
              <a:ext cx="18187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下面只需将</a:t>
              </a: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904868"/>
                </p:ext>
              </p:extLst>
            </p:nvPr>
          </p:nvGraphicFramePr>
          <p:xfrm>
            <a:off x="2009775" y="1309688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06" name="Equation" r:id="rId3" imgW="380880" imgH="228600" progId="Equation.DSMT4">
                    <p:embed/>
                  </p:oleObj>
                </mc:Choice>
                <mc:Fallback>
                  <p:oleObj name="Equation" r:id="rId3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775" y="1309688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5"/>
            <p:cNvSpPr txBox="1"/>
            <p:nvPr/>
          </p:nvSpPr>
          <p:spPr>
            <a:xfrm>
              <a:off x="2904351" y="1380477"/>
              <a:ext cx="12612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正交化：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29423" y="4489829"/>
            <a:ext cx="4957409" cy="1817688"/>
            <a:chOff x="3418648" y="4632325"/>
            <a:chExt cx="4957409" cy="1817688"/>
          </a:xfrm>
        </p:grpSpPr>
        <p:sp>
          <p:nvSpPr>
            <p:cNvPr id="46" name="矩形 45"/>
            <p:cNvSpPr/>
            <p:nvPr/>
          </p:nvSpPr>
          <p:spPr>
            <a:xfrm>
              <a:off x="3418648" y="4658363"/>
              <a:ext cx="4957409" cy="1767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732125"/>
                </p:ext>
              </p:extLst>
            </p:nvPr>
          </p:nvGraphicFramePr>
          <p:xfrm>
            <a:off x="3422650" y="4632325"/>
            <a:ext cx="4872038" cy="181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07" name="Equation" r:id="rId5" imgW="1904760" imgH="711000" progId="Equation.DSMT4">
                    <p:embed/>
                  </p:oleObj>
                </mc:Choice>
                <mc:Fallback>
                  <p:oleObj name="Equation" r:id="rId5" imgW="19047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650" y="4632325"/>
                          <a:ext cx="4872038" cy="181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文本框 5"/>
          <p:cNvSpPr txBox="1"/>
          <p:nvPr/>
        </p:nvSpPr>
        <p:spPr>
          <a:xfrm>
            <a:off x="222650" y="2507035"/>
            <a:ext cx="53621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取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835606"/>
              </p:ext>
            </p:extLst>
          </p:nvPr>
        </p:nvGraphicFramePr>
        <p:xfrm>
          <a:off x="1394988" y="2475292"/>
          <a:ext cx="1262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8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988" y="2475292"/>
                        <a:ext cx="12620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6660"/>
              </p:ext>
            </p:extLst>
          </p:nvPr>
        </p:nvGraphicFramePr>
        <p:xfrm>
          <a:off x="1348950" y="3130929"/>
          <a:ext cx="31067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9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50" y="3130929"/>
                        <a:ext cx="31067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20299"/>
              </p:ext>
            </p:extLst>
          </p:nvPr>
        </p:nvGraphicFramePr>
        <p:xfrm>
          <a:off x="4409650" y="2749929"/>
          <a:ext cx="23939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10" name="Equation" r:id="rId11" imgW="939600" imgH="711000" progId="Equation.DSMT4">
                  <p:embed/>
                </p:oleObj>
              </mc:Choice>
              <mc:Fallback>
                <p:oleObj name="Equation" r:id="rId11" imgW="939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650" y="2749929"/>
                        <a:ext cx="23939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64767"/>
              </p:ext>
            </p:extLst>
          </p:nvPr>
        </p:nvGraphicFramePr>
        <p:xfrm>
          <a:off x="6724225" y="2749929"/>
          <a:ext cx="14224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11" name="Equation" r:id="rId13" imgW="558720" imgH="711000" progId="Equation.DSMT4">
                  <p:embed/>
                </p:oleObj>
              </mc:Choice>
              <mc:Fallback>
                <p:oleObj name="Equation" r:id="rId13" imgW="5587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225" y="2749929"/>
                        <a:ext cx="14224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222650" y="4251704"/>
            <a:ext cx="3534806" cy="582613"/>
            <a:chOff x="1607375" y="1309046"/>
            <a:chExt cx="3534806" cy="582613"/>
          </a:xfrm>
        </p:grpSpPr>
        <p:sp>
          <p:nvSpPr>
            <p:cNvPr id="60" name="文本框 5"/>
            <p:cNvSpPr txBox="1"/>
            <p:nvPr/>
          </p:nvSpPr>
          <p:spPr>
            <a:xfrm>
              <a:off x="1607375" y="1380477"/>
              <a:ext cx="536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</a:t>
              </a:r>
            </a:p>
          </p:txBody>
        </p: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692551"/>
                </p:ext>
              </p:extLst>
            </p:nvPr>
          </p:nvGraphicFramePr>
          <p:xfrm>
            <a:off x="1998932" y="1309046"/>
            <a:ext cx="14255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2" name="Equation" r:id="rId15" imgW="558720" imgH="228600" progId="Equation.DSMT4">
                    <p:embed/>
                  </p:oleObj>
                </mc:Choice>
                <mc:Fallback>
                  <p:oleObj name="Equation" r:id="rId15" imgW="558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932" y="1309046"/>
                          <a:ext cx="14255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文本框 5"/>
            <p:cNvSpPr txBox="1"/>
            <p:nvPr/>
          </p:nvSpPr>
          <p:spPr>
            <a:xfrm>
              <a:off x="3323450" y="1380477"/>
              <a:ext cx="18187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两两正交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22650" y="1268792"/>
            <a:ext cx="9009940" cy="620712"/>
            <a:chOff x="1607375" y="1309688"/>
            <a:chExt cx="9009940" cy="620712"/>
          </a:xfrm>
        </p:grpSpPr>
        <p:sp>
          <p:nvSpPr>
            <p:cNvPr id="64" name="文本框 5"/>
            <p:cNvSpPr txBox="1"/>
            <p:nvPr/>
          </p:nvSpPr>
          <p:spPr>
            <a:xfrm>
              <a:off x="1607375" y="1380477"/>
              <a:ext cx="10724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由于</a:t>
              </a: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006326"/>
                </p:ext>
              </p:extLst>
            </p:nvPr>
          </p:nvGraphicFramePr>
          <p:xfrm>
            <a:off x="3513138" y="1309688"/>
            <a:ext cx="4540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3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138" y="1309688"/>
                          <a:ext cx="4540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文本框 5"/>
            <p:cNvSpPr txBox="1"/>
            <p:nvPr/>
          </p:nvSpPr>
          <p:spPr>
            <a:xfrm>
              <a:off x="3873627" y="1380477"/>
              <a:ext cx="5840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076033"/>
                </p:ext>
              </p:extLst>
            </p:nvPr>
          </p:nvGraphicFramePr>
          <p:xfrm>
            <a:off x="7089775" y="1347788"/>
            <a:ext cx="1620838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4" name="Equation" r:id="rId19" imgW="634680" imgH="228600" progId="Equation.DSMT4">
                    <p:embed/>
                  </p:oleObj>
                </mc:Choice>
                <mc:Fallback>
                  <p:oleObj name="Equation" r:id="rId19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9775" y="1347788"/>
                          <a:ext cx="1620838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文本框 5"/>
            <p:cNvSpPr txBox="1"/>
            <p:nvPr/>
          </p:nvSpPr>
          <p:spPr>
            <a:xfrm>
              <a:off x="8610726" y="1380477"/>
              <a:ext cx="20065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的特征向量，</a:t>
              </a:r>
            </a:p>
          </p:txBody>
        </p:sp>
        <p:sp>
          <p:nvSpPr>
            <p:cNvPr id="69" name="文本框 5"/>
            <p:cNvSpPr txBox="1"/>
            <p:nvPr/>
          </p:nvSpPr>
          <p:spPr>
            <a:xfrm>
              <a:off x="4546601" y="1380477"/>
              <a:ext cx="278129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的属于不同特征值</a:t>
              </a: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042601"/>
                </p:ext>
              </p:extLst>
            </p:nvPr>
          </p:nvGraphicFramePr>
          <p:xfrm>
            <a:off x="4264026" y="1380477"/>
            <a:ext cx="38735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5" name="Equation" r:id="rId21" imgW="152280" imgH="164880" progId="Equation.DSMT4">
                    <p:embed/>
                  </p:oleObj>
                </mc:Choice>
                <mc:Fallback>
                  <p:oleObj name="Equation" r:id="rId2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026" y="1380477"/>
                          <a:ext cx="387350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694952"/>
                </p:ext>
              </p:extLst>
            </p:nvPr>
          </p:nvGraphicFramePr>
          <p:xfrm>
            <a:off x="2264318" y="1323030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6" name="Equation" r:id="rId23" imgW="380880" imgH="228600" progId="Equation.DSMT4">
                    <p:embed/>
                  </p:oleObj>
                </mc:Choice>
                <mc:Fallback>
                  <p:oleObj name="Equation" r:id="rId23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318" y="1323030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5"/>
            <p:cNvSpPr txBox="1"/>
            <p:nvPr/>
          </p:nvSpPr>
          <p:spPr>
            <a:xfrm>
              <a:off x="3139248" y="1380477"/>
              <a:ext cx="42279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与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22650" y="1790134"/>
            <a:ext cx="4333367" cy="582612"/>
            <a:chOff x="1607375" y="1767530"/>
            <a:chExt cx="4333367" cy="582612"/>
          </a:xfrm>
        </p:grpSpPr>
        <p:sp>
          <p:nvSpPr>
            <p:cNvPr id="74" name="文本框 5"/>
            <p:cNvSpPr txBox="1"/>
            <p:nvPr/>
          </p:nvSpPr>
          <p:spPr>
            <a:xfrm>
              <a:off x="1607375" y="1863077"/>
              <a:ext cx="53621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故</a:t>
              </a: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794163"/>
                </p:ext>
              </p:extLst>
            </p:nvPr>
          </p:nvGraphicFramePr>
          <p:xfrm>
            <a:off x="2003497" y="1767530"/>
            <a:ext cx="4540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7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497" y="1767530"/>
                          <a:ext cx="4540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文本框 5"/>
            <p:cNvSpPr txBox="1"/>
            <p:nvPr/>
          </p:nvSpPr>
          <p:spPr>
            <a:xfrm>
              <a:off x="3645026" y="1863077"/>
              <a:ext cx="2295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是相互正交的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209682"/>
                </p:ext>
              </p:extLst>
            </p:nvPr>
          </p:nvGraphicFramePr>
          <p:xfrm>
            <a:off x="2762376" y="1767530"/>
            <a:ext cx="97155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18" name="Equation" r:id="rId26" imgW="380880" imgH="228600" progId="Equation.DSMT4">
                    <p:embed/>
                  </p:oleObj>
                </mc:Choice>
                <mc:Fallback>
                  <p:oleObj name="Equation" r:id="rId26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376" y="1767530"/>
                          <a:ext cx="97155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文本框 5"/>
            <p:cNvSpPr txBox="1"/>
            <p:nvPr/>
          </p:nvSpPr>
          <p:spPr>
            <a:xfrm>
              <a:off x="2389948" y="1863077"/>
              <a:ext cx="42279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与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7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526720" y="931512"/>
            <a:ext cx="43333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(4)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将特征向量单位化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91400"/>
              </p:ext>
            </p:extLst>
          </p:nvPr>
        </p:nvGraphicFramePr>
        <p:xfrm>
          <a:off x="2143558" y="1514475"/>
          <a:ext cx="19113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" name="Equation" r:id="rId3" imgW="749160" imgH="711000" progId="Equation.DSMT4">
                  <p:embed/>
                </p:oleObj>
              </mc:Choice>
              <mc:Fallback>
                <p:oleObj name="Equation" r:id="rId3" imgW="74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558" y="1514475"/>
                        <a:ext cx="19113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07987"/>
              </p:ext>
            </p:extLst>
          </p:nvPr>
        </p:nvGraphicFramePr>
        <p:xfrm>
          <a:off x="4947083" y="1885950"/>
          <a:ext cx="14573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" name="Equation" r:id="rId5" imgW="571320" imgH="444240" progId="Equation.DSMT4">
                  <p:embed/>
                </p:oleObj>
              </mc:Choice>
              <mc:Fallback>
                <p:oleObj name="Equation" r:id="rId5" imgW="57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083" y="1885950"/>
                        <a:ext cx="14573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968671"/>
              </p:ext>
            </p:extLst>
          </p:nvPr>
        </p:nvGraphicFramePr>
        <p:xfrm>
          <a:off x="798945" y="3803650"/>
          <a:ext cx="1485356" cy="11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" name="Equation" r:id="rId7" imgW="583920" imgH="444240" progId="Equation.DSMT4">
                  <p:embed/>
                </p:oleObj>
              </mc:Choice>
              <mc:Fallback>
                <p:oleObj name="Equation" r:id="rId7" imgW="583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45" y="3803650"/>
                        <a:ext cx="1485356" cy="11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67547"/>
              </p:ext>
            </p:extLst>
          </p:nvPr>
        </p:nvGraphicFramePr>
        <p:xfrm>
          <a:off x="798945" y="1885950"/>
          <a:ext cx="1392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7" name="Equation" r:id="rId9" imgW="545760" imgH="444240" progId="Equation.DSMT4">
                  <p:embed/>
                </p:oleObj>
              </mc:Choice>
              <mc:Fallback>
                <p:oleObj name="Equation" r:id="rId9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45" y="1885950"/>
                        <a:ext cx="1392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39313"/>
              </p:ext>
            </p:extLst>
          </p:nvPr>
        </p:nvGraphicFramePr>
        <p:xfrm>
          <a:off x="6337733" y="1514475"/>
          <a:ext cx="17176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8" name="Equation" r:id="rId11" imgW="672840" imgH="711000" progId="Equation.DSMT4">
                  <p:embed/>
                </p:oleObj>
              </mc:Choice>
              <mc:Fallback>
                <p:oleObj name="Equation" r:id="rId11" imgW="672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733" y="1514475"/>
                        <a:ext cx="171767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26252"/>
              </p:ext>
            </p:extLst>
          </p:nvPr>
        </p:nvGraphicFramePr>
        <p:xfrm>
          <a:off x="2245158" y="3432175"/>
          <a:ext cx="184626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9" name="Equation" r:id="rId13" imgW="723600" imgH="711000" progId="Equation.DSMT4">
                  <p:embed/>
                </p:oleObj>
              </mc:Choice>
              <mc:Fallback>
                <p:oleObj name="Equation" r:id="rId13" imgW="723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158" y="3432175"/>
                        <a:ext cx="1846262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185083" y="3616325"/>
            <a:ext cx="4958917" cy="1793875"/>
            <a:chOff x="3309938" y="4632325"/>
            <a:chExt cx="5104219" cy="1817688"/>
          </a:xfrm>
        </p:grpSpPr>
        <p:sp>
          <p:nvSpPr>
            <p:cNvPr id="11" name="矩形 10"/>
            <p:cNvSpPr/>
            <p:nvPr/>
          </p:nvSpPr>
          <p:spPr>
            <a:xfrm>
              <a:off x="3314700" y="4658363"/>
              <a:ext cx="5099457" cy="1767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696642"/>
                </p:ext>
              </p:extLst>
            </p:nvPr>
          </p:nvGraphicFramePr>
          <p:xfrm>
            <a:off x="3309938" y="4632325"/>
            <a:ext cx="5099050" cy="181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70" name="Equation" r:id="rId15" imgW="1993680" imgH="711000" progId="Equation.DSMT4">
                    <p:embed/>
                  </p:oleObj>
                </mc:Choice>
                <mc:Fallback>
                  <p:oleObj name="Equation" r:id="rId15" imgW="19936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938" y="4632325"/>
                          <a:ext cx="5099050" cy="181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2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76812" y="806542"/>
            <a:ext cx="4333367" cy="468233"/>
            <a:chOff x="2089975" y="1045812"/>
            <a:chExt cx="4333367" cy="468233"/>
          </a:xfrm>
        </p:grpSpPr>
        <p:sp>
          <p:nvSpPr>
            <p:cNvPr id="4" name="文本框 6"/>
            <p:cNvSpPr txBox="1"/>
            <p:nvPr/>
          </p:nvSpPr>
          <p:spPr>
            <a:xfrm>
              <a:off x="2089975" y="1045812"/>
              <a:ext cx="433336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(5) 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构造正交变换        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，即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162955"/>
                </p:ext>
              </p:extLst>
            </p:nvPr>
          </p:nvGraphicFramePr>
          <p:xfrm>
            <a:off x="4574992" y="1081764"/>
            <a:ext cx="1144358" cy="432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7" name="Equation" r:id="rId3" imgW="457200" imgH="203040" progId="Equation.DSMT4">
                    <p:embed/>
                  </p:oleObj>
                </mc:Choice>
                <mc:Fallback>
                  <p:oleObj name="Equation" r:id="rId3" imgW="457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992" y="1081764"/>
                          <a:ext cx="1144358" cy="432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34046"/>
              </p:ext>
            </p:extLst>
          </p:nvPr>
        </p:nvGraphicFramePr>
        <p:xfrm>
          <a:off x="2367815" y="1456484"/>
          <a:ext cx="4899384" cy="311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8" name="Equation" r:id="rId5" imgW="2120760" imgH="1447560" progId="Equation.DSMT4">
                  <p:embed/>
                </p:oleObj>
              </mc:Choice>
              <mc:Fallback>
                <p:oleObj name="Equation" r:id="rId5" imgW="2120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815" y="1456484"/>
                        <a:ext cx="4899384" cy="3110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2"/>
          <p:cNvSpPr txBox="1"/>
          <p:nvPr/>
        </p:nvSpPr>
        <p:spPr>
          <a:xfrm>
            <a:off x="1261594" y="4505676"/>
            <a:ext cx="12424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且有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16853"/>
              </p:ext>
            </p:extLst>
          </p:nvPr>
        </p:nvGraphicFramePr>
        <p:xfrm>
          <a:off x="2169754" y="4649773"/>
          <a:ext cx="3133865" cy="56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9" name="Equation" r:id="rId7" imgW="1143000" imgH="241200" progId="Equation.DSMT4">
                  <p:embed/>
                </p:oleObj>
              </mc:Choice>
              <mc:Fallback>
                <p:oleObj name="Equation" r:id="rId7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754" y="4649773"/>
                        <a:ext cx="3133865" cy="564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31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6446238" y="3237771"/>
            <a:ext cx="2548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是正定二次型，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7297" y="3221948"/>
            <a:ext cx="5582239" cy="1273807"/>
            <a:chOff x="2038245" y="3586522"/>
            <a:chExt cx="5582239" cy="1273807"/>
          </a:xfrm>
        </p:grpSpPr>
        <p:sp>
          <p:nvSpPr>
            <p:cNvPr id="7" name="文本框 2"/>
            <p:cNvSpPr txBox="1"/>
            <p:nvPr/>
          </p:nvSpPr>
          <p:spPr>
            <a:xfrm>
              <a:off x="2038245" y="3586522"/>
              <a:ext cx="1272365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例如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2552512"/>
                </p:ext>
              </p:extLst>
            </p:nvPr>
          </p:nvGraphicFramePr>
          <p:xfrm>
            <a:off x="2961726" y="3713830"/>
            <a:ext cx="4658758" cy="55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0" name="Equation" r:id="rId3" imgW="1917360" imgH="241200" progId="Equation.DSMT4">
                    <p:embed/>
                  </p:oleObj>
                </mc:Choice>
                <mc:Fallback>
                  <p:oleObj name="Equation" r:id="rId3" imgW="1917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726" y="3713830"/>
                          <a:ext cx="4658758" cy="556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923133"/>
                </p:ext>
              </p:extLst>
            </p:nvPr>
          </p:nvGraphicFramePr>
          <p:xfrm>
            <a:off x="2943547" y="4360161"/>
            <a:ext cx="3398401" cy="500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1" name="Equation" r:id="rId5" imgW="1384200" imgH="241200" progId="Equation.DSMT4">
                    <p:embed/>
                  </p:oleObj>
                </mc:Choice>
                <mc:Fallback>
                  <p:oleObj name="Equation" r:id="rId5" imgW="1384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547" y="4360161"/>
                          <a:ext cx="3398401" cy="500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2"/>
          <p:cNvSpPr txBox="1"/>
          <p:nvPr/>
        </p:nvSpPr>
        <p:spPr>
          <a:xfrm>
            <a:off x="6117050" y="3806039"/>
            <a:ext cx="2548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不是正定二次型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8991" y="1560707"/>
            <a:ext cx="8435009" cy="1240055"/>
            <a:chOff x="1676997" y="1262043"/>
            <a:chExt cx="8175958" cy="1240055"/>
          </a:xfrm>
        </p:grpSpPr>
        <p:sp>
          <p:nvSpPr>
            <p:cNvPr id="12" name="文本框 2"/>
            <p:cNvSpPr txBox="1"/>
            <p:nvPr/>
          </p:nvSpPr>
          <p:spPr>
            <a:xfrm>
              <a:off x="1777185" y="1262043"/>
              <a:ext cx="807577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设有实二次型                  ，如果对任何         ，都有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，则称    为正定二次型，并称对称矩阵    是正定的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5368681"/>
                </p:ext>
              </p:extLst>
            </p:nvPr>
          </p:nvGraphicFramePr>
          <p:xfrm>
            <a:off x="4287106" y="1402466"/>
            <a:ext cx="1570689" cy="487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2" name="Equation" r:id="rId7" imgW="622080" imgH="228600" progId="Equation.DSMT4">
                    <p:embed/>
                  </p:oleObj>
                </mc:Choice>
                <mc:Fallback>
                  <p:oleObj name="Equation" r:id="rId7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106" y="1402466"/>
                          <a:ext cx="1570689" cy="487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43158"/>
                </p:ext>
              </p:extLst>
            </p:nvPr>
          </p:nvGraphicFramePr>
          <p:xfrm>
            <a:off x="7548153" y="1410751"/>
            <a:ext cx="1069061" cy="451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3" name="Equation" r:id="rId9" imgW="355320" imgH="177480" progId="Equation.DSMT4">
                    <p:embed/>
                  </p:oleObj>
                </mc:Choice>
                <mc:Fallback>
                  <p:oleObj name="Equation" r:id="rId9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8153" y="1410751"/>
                          <a:ext cx="1069061" cy="451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319308"/>
                </p:ext>
              </p:extLst>
            </p:nvPr>
          </p:nvGraphicFramePr>
          <p:xfrm>
            <a:off x="1676997" y="2042115"/>
            <a:ext cx="1492621" cy="447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4" name="Equation" r:id="rId11" imgW="571320" imgH="203040" progId="Equation.DSMT4">
                    <p:embed/>
                  </p:oleObj>
                </mc:Choice>
                <mc:Fallback>
                  <p:oleObj name="Equation" r:id="rId1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997" y="2042115"/>
                          <a:ext cx="1492621" cy="447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495947"/>
                </p:ext>
              </p:extLst>
            </p:nvPr>
          </p:nvGraphicFramePr>
          <p:xfrm>
            <a:off x="3907490" y="2013148"/>
            <a:ext cx="43338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5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490" y="2013148"/>
                          <a:ext cx="433387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152535"/>
                </p:ext>
              </p:extLst>
            </p:nvPr>
          </p:nvGraphicFramePr>
          <p:xfrm>
            <a:off x="8032016" y="1985186"/>
            <a:ext cx="4333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6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2016" y="1985186"/>
                          <a:ext cx="433388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椭圆 21"/>
          <p:cNvSpPr/>
          <p:nvPr/>
        </p:nvSpPr>
        <p:spPr>
          <a:xfrm>
            <a:off x="1553049" y="2407392"/>
            <a:ext cx="465811" cy="3562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860438" y="2150809"/>
            <a:ext cx="9144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8"/>
          <p:cNvSpPr txBox="1"/>
          <p:nvPr/>
        </p:nvSpPr>
        <p:spPr>
          <a:xfrm>
            <a:off x="599672" y="892153"/>
            <a:ext cx="3612356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三、正定矩阵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651245" y="1715743"/>
            <a:ext cx="31953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97297" y="4765964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正定矩阵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首先是一个实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对称</a:t>
            </a:r>
            <a:r>
              <a:rPr lang="zh-CN" altLang="en-US" sz="2400" b="1" dirty="0">
                <a:latin typeface="+mn-ea"/>
                <a:ea typeface="+mn-ea"/>
              </a:rPr>
              <a:t>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2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5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2" grpId="0" animBg="1"/>
      <p:bldP spid="3" grpId="0"/>
      <p:bldP spid="5" grpId="0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533400"/>
            <a:ext cx="922712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对于二次型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及任一非零实向量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n-ea"/>
                <a:ea typeface="+mn-ea"/>
              </a:rPr>
              <a:t>,</a:t>
            </a:r>
            <a:br>
              <a:rPr lang="en-US" altLang="zh-CN" sz="2400" b="1" i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zh-CN" altLang="en-US" sz="2400" b="1" dirty="0">
                <a:latin typeface="+mn-ea"/>
                <a:ea typeface="+mn-ea"/>
              </a:rPr>
              <a:t>如果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&lt; 0 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则称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为负定二次型；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(2)</a:t>
            </a:r>
            <a:r>
              <a:rPr lang="zh-CN" altLang="en-US" sz="2400" b="1" dirty="0">
                <a:latin typeface="+mn-ea"/>
                <a:ea typeface="+mn-ea"/>
              </a:rPr>
              <a:t>如果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≥ 0</a:t>
            </a:r>
            <a:r>
              <a:rPr lang="zh-CN" altLang="en-US" sz="2400" b="1" dirty="0">
                <a:latin typeface="+mn-ea"/>
                <a:ea typeface="+mn-ea"/>
              </a:rPr>
              <a:t>，则称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为半正定二次型；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(3)</a:t>
            </a:r>
            <a:r>
              <a:rPr lang="zh-CN" altLang="en-US" sz="2400" b="1" dirty="0">
                <a:latin typeface="+mn-ea"/>
                <a:ea typeface="+mn-ea"/>
              </a:rPr>
              <a:t>如果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≤ 0</a:t>
            </a:r>
            <a:r>
              <a:rPr lang="zh-CN" altLang="en-US" sz="2400" b="1" dirty="0">
                <a:latin typeface="+mn-ea"/>
                <a:ea typeface="+mn-ea"/>
              </a:rPr>
              <a:t>，则称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为半负定二次型；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(4)</a:t>
            </a:r>
            <a:r>
              <a:rPr lang="zh-CN" altLang="en-US" sz="2400" b="1" dirty="0">
                <a:latin typeface="+mn-ea"/>
                <a:ea typeface="+mn-ea"/>
              </a:rPr>
              <a:t>不是正定、半正定、负定、半负定的二次型称为不定二次型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1698" y="427863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如：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是半正定二次型，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644" y="4888230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-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 </a:t>
            </a:r>
            <a:r>
              <a:rPr lang="zh-CN" altLang="en-US" sz="2400" b="1" dirty="0">
                <a:latin typeface="+mn-ea"/>
                <a:ea typeface="+mn-ea"/>
              </a:rPr>
              <a:t>是不定二次型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0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951920"/>
            <a:ext cx="8153400" cy="9144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都是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证明：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kA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lB</a:t>
            </a:r>
            <a:r>
              <a:rPr lang="zh-CN" altLang="en-US" sz="2400" b="1" dirty="0">
                <a:latin typeface="+mn-ea"/>
                <a:ea typeface="+mn-ea"/>
              </a:rPr>
              <a:t>也是正定矩阵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&gt; 0,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l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&gt; 0).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8013" y="204210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2026228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MT Extra" pitchFamily="18" charset="2"/>
              </a:rPr>
              <a:t>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都是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3" y="3431610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R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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0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有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i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i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Bx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7613" y="4238864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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kA + l B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= k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i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+ l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i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Bx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17613" y="5046118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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kA + l B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879B53-663B-5645-99D8-5620C39921F7}"/>
                  </a:ext>
                </a:extLst>
              </p:cNvPr>
              <p:cNvSpPr txBox="1"/>
              <p:nvPr/>
            </p:nvSpPr>
            <p:spPr>
              <a:xfrm>
                <a:off x="5236160" y="2094867"/>
                <a:ext cx="241816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879B53-663B-5645-99D8-5620C3992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60" y="2094867"/>
                <a:ext cx="2418161" cy="375872"/>
              </a:xfrm>
              <a:prstGeom prst="rect">
                <a:avLst/>
              </a:prstGeom>
              <a:blipFill>
                <a:blip r:embed="rId2"/>
                <a:stretch>
                  <a:fillRect l="-521" r="-1563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71BA9B6-DE14-1346-8592-4F47A8B77329}"/>
                  </a:ext>
                </a:extLst>
              </p:cNvPr>
              <p:cNvSpPr/>
              <p:nvPr/>
            </p:nvSpPr>
            <p:spPr>
              <a:xfrm>
                <a:off x="1217613" y="2723437"/>
                <a:ext cx="524092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𝒌𝑨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𝒍𝑩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𝒌𝑨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𝒍𝑩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71BA9B6-DE14-1346-8592-4F47A8B77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13" y="2723437"/>
                <a:ext cx="5240922" cy="46820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448FC21-4B21-674B-BFBF-80C7A062F489}"/>
              </a:ext>
            </a:extLst>
          </p:cNvPr>
          <p:cNvSpPr txBox="1"/>
          <p:nvPr/>
        </p:nvSpPr>
        <p:spPr>
          <a:xfrm>
            <a:off x="608013" y="58871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用定义判别</a:t>
            </a:r>
          </a:p>
        </p:txBody>
      </p:sp>
    </p:spTree>
    <p:extLst>
      <p:ext uri="{BB962C8B-B14F-4D97-AF65-F5344CB8AC3E}">
        <p14:creationId xmlns:p14="http://schemas.microsoft.com/office/powerpoint/2010/main" val="28643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897752" y="1285463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二次型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168699" y="2016685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一、二次型的定义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168698" y="2825686"/>
            <a:ext cx="6171133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二、利用正交变换化二次型为标准形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2168698" y="3634687"/>
            <a:ext cx="3612356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三、正定矩阵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382000" cy="6096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ij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-2500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是正定矩阵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证明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: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=1,…,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).</a:t>
            </a:r>
            <a:endParaRPr lang="en-US" altLang="zh-CN" sz="2400" b="1" baseline="-25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4988" y="1835895"/>
            <a:ext cx="17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证（反证）：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71534" y="1721595"/>
            <a:ext cx="259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假设某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≤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95335" y="1718937"/>
            <a:ext cx="617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取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(0, …, 0, 1, 0, …, 0)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endParaRPr lang="en-US" altLang="zh-CN" sz="2400" b="1" baseline="-25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90624" y="2409283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则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≤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48221" y="2406942"/>
            <a:ext cx="136303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矛盾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90624" y="3079746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所以 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= 1, …,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圆角矩形标注 26">
            <a:extLst>
              <a:ext uri="{FF2B5EF4-FFF2-40B4-BE49-F238E27FC236}">
                <a16:creationId xmlns:a16="http://schemas.microsoft.com/office/drawing/2014/main" id="{A37FCA4D-0300-5F44-A5A1-A9180CF9CBA5}"/>
              </a:ext>
            </a:extLst>
          </p:cNvPr>
          <p:cNvSpPr/>
          <p:nvPr/>
        </p:nvSpPr>
        <p:spPr>
          <a:xfrm>
            <a:off x="6823110" y="2538077"/>
            <a:ext cx="1711842" cy="423530"/>
          </a:xfrm>
          <a:prstGeom prst="wedgeRoundRectCallout">
            <a:avLst>
              <a:gd name="adj1" fmla="val -32246"/>
              <a:gd name="adj2" fmla="val -84470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第 </a:t>
            </a:r>
            <a:r>
              <a:rPr lang="en-US" altLang="zh-CN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个分量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E843FC-274D-B54A-987E-0C16E35DB8BD}"/>
              </a:ext>
            </a:extLst>
          </p:cNvPr>
          <p:cNvSpPr txBox="1"/>
          <p:nvPr/>
        </p:nvSpPr>
        <p:spPr>
          <a:xfrm>
            <a:off x="533399" y="38836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用标准形判别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40CBCCF-A597-F346-9FA6-22006305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35" y="4733227"/>
            <a:ext cx="84933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12</a:t>
            </a:r>
            <a:r>
              <a:rPr lang="en-US" altLang="zh-CN" sz="2400" b="1" i="1" dirty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zh-CN" altLang="en-US" sz="2400" b="1" i="1" dirty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正定 </a:t>
            </a:r>
            <a:r>
              <a:rPr lang="zh-CN" altLang="en-US" sz="2400" b="1" dirty="0">
                <a:latin typeface="+mn-ea"/>
                <a:sym typeface="Symbol" pitchFamily="18" charset="2"/>
              </a:rPr>
              <a:t>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其标准形中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个系数全为正数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9E000CE-6858-E345-AC67-0F300D9F4BFA}"/>
              </a:ext>
            </a:extLst>
          </p:cNvPr>
          <p:cNvSpPr/>
          <p:nvPr/>
        </p:nvSpPr>
        <p:spPr>
          <a:xfrm>
            <a:off x="3754177" y="5358215"/>
            <a:ext cx="3697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  <a:sym typeface="Symbol" pitchFamily="18" charset="2"/>
              </a:rPr>
              <a:t>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的特征值全大于零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900657-2037-5E47-BF9C-FAA40CB57010}"/>
              </a:ext>
            </a:extLst>
          </p:cNvPr>
          <p:cNvSpPr txBox="1"/>
          <p:nvPr/>
        </p:nvSpPr>
        <p:spPr>
          <a:xfrm>
            <a:off x="533400" y="5358215"/>
            <a:ext cx="2031325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用特征值判别</a:t>
            </a:r>
          </a:p>
        </p:txBody>
      </p:sp>
    </p:spTree>
    <p:extLst>
      <p:ext uri="{BB962C8B-B14F-4D97-AF65-F5344CB8AC3E}">
        <p14:creationId xmlns:p14="http://schemas.microsoft.com/office/powerpoint/2010/main" val="1658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  <p:bldP spid="27" grpId="0" animBg="1"/>
      <p:bldP spid="28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3076" y="5577003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en-US" altLang="zh-CN" sz="2400" b="1" i="1" dirty="0">
                <a:solidFill>
                  <a:srgbClr val="00FFCC"/>
                </a:solidFill>
                <a:latin typeface="+mn-ea"/>
                <a:ea typeface="+mn-ea"/>
              </a:rPr>
              <a:t>  </a:t>
            </a:r>
            <a:r>
              <a:rPr lang="zh-CN" altLang="en-US" sz="2400" b="1" i="1" dirty="0">
                <a:solidFill>
                  <a:srgbClr val="00FFCC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实对称矩阵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正定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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的特征值全大于零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108" y="87213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3076" y="1368556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</a:t>
            </a:r>
            <a:r>
              <a:rPr lang="zh-CN" altLang="en-US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：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8258" y="1368556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  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400" b="1" i="1" baseline="3000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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0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有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Y = P 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en-US" sz="2400" b="1" i="1" dirty="0">
                <a:latin typeface="+mn-ea"/>
                <a:ea typeface="+mn-ea"/>
              </a:rPr>
              <a:t>, </a:t>
            </a:r>
            <a:endParaRPr lang="en-US" altLang="zh-CN" sz="2400" b="1" i="1" dirty="0">
              <a:latin typeface="+mn-ea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7258" y="2587756"/>
            <a:ext cx="769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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5695" y="3177452"/>
            <a:ext cx="91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r>
              <a:rPr lang="zh-CN" altLang="en-US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：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09282" y="3177452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若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正定且有某</a:t>
            </a: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≤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3082" y="3177452"/>
            <a:ext cx="358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>
                <a:latin typeface="+mn-ea"/>
                <a:ea typeface="+mn-ea"/>
                <a:sym typeface="Symbol" pitchFamily="18" charset="2"/>
              </a:rPr>
              <a:t>不妨设</a:t>
            </a:r>
            <a:r>
              <a:rPr lang="zh-CN" altLang="en-US" sz="2400" b="1" i="1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baseline="-25000">
                <a:latin typeface="+mn-ea"/>
                <a:ea typeface="+mn-ea"/>
              </a:rPr>
              <a:t>1</a:t>
            </a:r>
            <a:r>
              <a:rPr lang="en-US" altLang="zh-CN" sz="2400" b="1" i="1" baseline="-25000">
                <a:latin typeface="+mn-ea"/>
                <a:ea typeface="+mn-ea"/>
              </a:rPr>
              <a:t> </a:t>
            </a:r>
            <a:r>
              <a:rPr lang="en-US" altLang="zh-CN" sz="2400" b="1">
                <a:latin typeface="+mn-ea"/>
                <a:ea typeface="+mn-ea"/>
              </a:rPr>
              <a:t>≤ 0,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5858" y="3764539"/>
            <a:ext cx="350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取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(1, 0, …, 0)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65358" y="3806956"/>
            <a:ext cx="350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则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= PY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 0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47838" y="433384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= g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0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… +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≤ 0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45858" y="5060262"/>
            <a:ext cx="624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矛盾，故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&gt; 0,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= 1, …,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400" b="1" baseline="-25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4321C10-F095-2442-82D0-526CAA6CBE4A}"/>
              </a:ext>
            </a:extLst>
          </p:cNvPr>
          <p:cNvGrpSpPr/>
          <p:nvPr/>
        </p:nvGrpSpPr>
        <p:grpSpPr>
          <a:xfrm>
            <a:off x="1450658" y="721032"/>
            <a:ext cx="5839691" cy="608301"/>
            <a:chOff x="1600200" y="1599912"/>
            <a:chExt cx="5839691" cy="60830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945538"/>
                </p:ext>
              </p:extLst>
            </p:nvPr>
          </p:nvGraphicFramePr>
          <p:xfrm>
            <a:off x="1600200" y="1599912"/>
            <a:ext cx="5839691" cy="608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2" name="Equation" r:id="rId4" imgW="3047760" imgH="317160" progId="Equation.DSMT4">
                    <p:embed/>
                  </p:oleObj>
                </mc:Choice>
                <mc:Fallback>
                  <p:oleObj name="Equation" r:id="rId4" imgW="304776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1599912"/>
                          <a:ext cx="5839691" cy="608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1EBEDE1-9928-304E-A5FA-E600967098E7}"/>
                </a:ext>
              </a:extLst>
            </p:cNvPr>
            <p:cNvSpPr txBox="1"/>
            <p:nvPr/>
          </p:nvSpPr>
          <p:spPr>
            <a:xfrm>
              <a:off x="5427576" y="17398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8EE1999-1477-1D44-B570-385EAB5F82D4}"/>
              </a:ext>
            </a:extLst>
          </p:cNvPr>
          <p:cNvGrpSpPr/>
          <p:nvPr/>
        </p:nvGrpSpPr>
        <p:grpSpPr>
          <a:xfrm>
            <a:off x="1450658" y="1954639"/>
            <a:ext cx="5544339" cy="529359"/>
            <a:chOff x="1600200" y="2709575"/>
            <a:chExt cx="5544339" cy="529359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898077"/>
                </p:ext>
              </p:extLst>
            </p:nvPr>
          </p:nvGraphicFramePr>
          <p:xfrm>
            <a:off x="1600200" y="2709575"/>
            <a:ext cx="5544339" cy="529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3" name="Equation" r:id="rId6" imgW="2527200" imgH="241200" progId="Equation.DSMT4">
                    <p:embed/>
                  </p:oleObj>
                </mc:Choice>
                <mc:Fallback>
                  <p:oleObj name="Equation" r:id="rId6" imgW="2527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2709575"/>
                          <a:ext cx="5544339" cy="529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2109213-CE2E-4B41-938C-64434C4BA5C4}"/>
                </a:ext>
              </a:extLst>
            </p:cNvPr>
            <p:cNvSpPr txBox="1"/>
            <p:nvPr/>
          </p:nvSpPr>
          <p:spPr>
            <a:xfrm>
              <a:off x="5304891" y="27308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D513AC24-E433-0F4E-9D42-A68A0A659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76" y="6110726"/>
                <a:ext cx="8153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2</a:t>
                </a:r>
                <a:r>
                  <a:rPr lang="en-US" altLang="zh-CN" sz="2400" b="1" i="1" dirty="0">
                    <a:solidFill>
                      <a:srgbClr val="00FFCC"/>
                    </a:solidFill>
                    <a:latin typeface="+mn-ea"/>
                    <a:ea typeface="+mn-ea"/>
                  </a:rPr>
                  <a:t>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若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 </a:t>
                </a:r>
                <a:r>
                  <a:rPr lang="zh-CN" altLang="en-US" sz="2400" b="1" dirty="0">
                    <a:latin typeface="+mn-ea"/>
                    <a:ea typeface="+mn-ea"/>
                  </a:rPr>
                  <a:t>正定，则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即 </a:t>
                </a:r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为可逆矩阵</a:t>
                </a:r>
                <a:r>
                  <a:rPr lang="en-US" altLang="zh-CN" sz="2400" b="1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D513AC24-E433-0F4E-9D42-A68A0A659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076" y="6110726"/>
                <a:ext cx="8153400" cy="609600"/>
              </a:xfrm>
              <a:prstGeom prst="rect">
                <a:avLst/>
              </a:prstGeom>
              <a:blipFill>
                <a:blip r:embed="rId8"/>
                <a:stretch>
                  <a:fillRect l="-1089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75" y="1090500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>
                <a:latin typeface="+mn-ea"/>
                <a:ea typeface="+mn-ea"/>
              </a:rPr>
              <a:t>  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是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阶正定矩阵，证明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|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A + I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| &gt; 1</a:t>
            </a:r>
            <a:r>
              <a:rPr lang="en-US" altLang="zh-CN" sz="2400" b="1" dirty="0">
                <a:latin typeface="+mn-ea"/>
                <a:ea typeface="+mn-ea"/>
                <a:sym typeface="Wingdings" pitchFamily="2" charset="2"/>
              </a:rPr>
              <a:t>.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3924" y="162880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3524" y="1628808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MT Extra" pitchFamily="18" charset="2"/>
              </a:rPr>
              <a:t>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是正定矩阵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7675" y="22716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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的特征值全为正实数：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7675" y="2908909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  <a:buFont typeface="Symbol" pitchFamily="18" charset="2"/>
              <a:buChar char="\"/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存在正交矩阵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使</a:t>
            </a:r>
          </a:p>
          <a:p>
            <a:pPr algn="l">
              <a:lnSpc>
                <a:spcPct val="150000"/>
              </a:lnSpc>
              <a:buFont typeface="Symbol" pitchFamily="18" charset="2"/>
              <a:buNone/>
            </a:pP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AC =  = </a:t>
            </a:r>
            <a:r>
              <a:rPr lang="en-US" altLang="zh-CN" sz="2400" b="1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diag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baseline="-25000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…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+mn-ea"/>
                <a:ea typeface="+mn-ea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1475" y="39480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itchFamily="18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|A + I | = | C  C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+ I 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14813" y="4467545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itchFamily="18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| C  C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+ C I C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|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14813" y="4938600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itchFamily="18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| C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 +  I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|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813" y="54720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itchFamily="18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| C | | +  I | |C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| = | +  I |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4813" y="6005400"/>
            <a:ext cx="502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Symbol" pitchFamily="18" charset="2"/>
              <a:buNone/>
            </a:pP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+ 1)(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+ 1) …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+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1) &gt; 1</a:t>
            </a:r>
            <a:endParaRPr lang="en-US" altLang="zh-CN" sz="2400" b="1" i="1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2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64436" y="980949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6</a:t>
            </a:r>
            <a:r>
              <a:rPr lang="zh-CN" altLang="en-US" sz="2400" b="1" dirty="0">
                <a:latin typeface="+mn-ea"/>
                <a:ea typeface="+mn-ea"/>
              </a:rPr>
              <a:t>  设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是正定矩阵，证明：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+mn-ea"/>
                <a:ea typeface="+mn-ea"/>
              </a:rPr>
              <a:t>是正定矩阵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907ED4-217B-3E4B-88C9-FE002AB98F96}"/>
              </a:ext>
            </a:extLst>
          </p:cNvPr>
          <p:cNvGrpSpPr/>
          <p:nvPr/>
        </p:nvGrpSpPr>
        <p:grpSpPr>
          <a:xfrm>
            <a:off x="664436" y="3458402"/>
            <a:ext cx="12770425" cy="2389144"/>
            <a:chOff x="503108" y="1627403"/>
            <a:chExt cx="12770425" cy="238914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01055" y="1627403"/>
              <a:ext cx="565297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400" b="1" dirty="0">
                  <a:latin typeface="+mn-ea"/>
                  <a:ea typeface="+mn-ea"/>
                </a:rPr>
                <a:t>故存在可逆矩阵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P</a:t>
              </a:r>
              <a:r>
                <a:rPr lang="zh-CN" altLang="en-US" sz="2400" b="1" i="1" dirty="0">
                  <a:latin typeface="+mn-ea"/>
                  <a:ea typeface="+mn-ea"/>
                </a:rPr>
                <a:t>，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使  </a:t>
              </a: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P</a:t>
              </a:r>
              <a:r>
                <a:rPr lang="en-US" altLang="zh-CN" sz="2400" b="1" baseline="30000" dirty="0">
                  <a:latin typeface="Times New Roman" pitchFamily="18" charset="0"/>
                  <a:ea typeface="+mn-ea"/>
                  <a:cs typeface="Times New Roman" pitchFamily="18" charset="0"/>
                </a:rPr>
                <a:t>T </a:t>
              </a: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A P = I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.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F204B05-2BE5-B74F-941F-869E4C9507C7}"/>
                </a:ext>
              </a:extLst>
            </p:cNvPr>
            <p:cNvGrpSpPr/>
            <p:nvPr/>
          </p:nvGrpSpPr>
          <p:grpSpPr>
            <a:xfrm>
              <a:off x="503108" y="1627403"/>
              <a:ext cx="12770425" cy="2389144"/>
              <a:chOff x="503108" y="1627403"/>
              <a:chExt cx="12770425" cy="2389144"/>
            </a:xfrm>
          </p:grpSpPr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503108" y="1627403"/>
                <a:ext cx="105125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solidFill>
                      <a:srgbClr val="0F6FC6"/>
                    </a:solidFill>
                    <a:latin typeface="+mn-ea"/>
                    <a:ea typeface="+mn-ea"/>
                  </a:rPr>
                  <a:t>另证：</a:t>
                </a:r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716457" y="2140885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（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T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 P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)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= 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T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)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endPara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1369756" y="2654367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en-US" altLang="zh-CN" sz="2400" b="1" i="1" dirty="0">
                    <a:latin typeface="+mn-ea"/>
                    <a:ea typeface="+mn-ea"/>
                  </a:rPr>
                  <a:t>                   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= 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)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T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  <a:endPara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369756" y="3111567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en-US" altLang="zh-CN" sz="2400" b="1" i="1" dirty="0">
                    <a:latin typeface="+mn-ea"/>
                    <a:ea typeface="+mn-ea"/>
                  </a:rPr>
                  <a:t>                   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= I</a:t>
                </a:r>
                <a:endPara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369756" y="3546715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令</a:t>
                </a:r>
                <a:r>
                  <a:rPr lang="zh-CN" altLang="en-US" sz="2400" b="1" i="1" dirty="0">
                    <a:latin typeface="+mn-ea"/>
                    <a:ea typeface="+mn-ea"/>
                  </a:rPr>
                  <a:t>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Q =  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P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)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T</a:t>
                </a:r>
                <a:r>
                  <a:rPr lang="en-US" altLang="zh-CN" sz="2400" b="1" dirty="0">
                    <a:latin typeface="+mn-ea"/>
                    <a:ea typeface="+mn-ea"/>
                  </a:rPr>
                  <a:t>,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则</a:t>
                </a:r>
                <a:r>
                  <a:rPr lang="zh-CN" altLang="en-US" sz="2400" b="1" i="1" dirty="0">
                    <a:latin typeface="+mn-ea"/>
                    <a:ea typeface="+mn-ea"/>
                  </a:rPr>
                  <a:t>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Q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T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 Q = I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. 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6034533" y="3559347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故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30000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-1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为正定矩阵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. </a:t>
                </a:r>
              </a:p>
            </p:txBody>
          </p:sp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351002" y="1627403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因 </a:t>
                </a:r>
                <a:r>
                  <a:rPr lang="en-US" altLang="zh-CN" sz="2400" b="1" i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是正定矩阵，</a:t>
                </a:r>
              </a:p>
            </p:txBody>
          </p:sp>
        </p:grpSp>
      </p:grpSp>
      <p:sp>
        <p:nvSpPr>
          <p:cNvPr id="12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896372"/>
              </p:ext>
            </p:extLst>
          </p:nvPr>
        </p:nvGraphicFramePr>
        <p:xfrm>
          <a:off x="1931432" y="5970904"/>
          <a:ext cx="1849756" cy="60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6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1432" y="5970904"/>
                        <a:ext cx="1849756" cy="605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031755" y="605749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也是正定矩阵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5E1822D-F2E2-6941-A558-AE02D0D95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02" y="6064422"/>
            <a:ext cx="1266230" cy="40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思考：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37014-1F27-6F45-BCE6-AABD4DED36C7}"/>
              </a:ext>
            </a:extLst>
          </p:cNvPr>
          <p:cNvSpPr txBox="1"/>
          <p:nvPr/>
        </p:nvSpPr>
        <p:spPr>
          <a:xfrm>
            <a:off x="742747" y="15493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753E6765-721F-A944-BC78-6BB2951DF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151" y="1570496"/>
                <a:ext cx="7239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由定理知，</a:t>
                </a:r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 A</a:t>
                </a:r>
                <a:r>
                  <a:rPr lang="zh-CN" alt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的特征值</a:t>
                </a:r>
                <a:r>
                  <a:rPr lang="zh-CN" altLang="en-US" sz="2400" b="1" i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，则</a:t>
                </a:r>
                <a:r>
                  <a:rPr lang="zh-CN" altLang="en-US" sz="2400" b="1" i="1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753E6765-721F-A944-BC78-6BB2951DF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7151" y="1570496"/>
                <a:ext cx="7239000" cy="457200"/>
              </a:xfrm>
              <a:prstGeom prst="rect">
                <a:avLst/>
              </a:prstGeom>
              <a:blipFill>
                <a:blip r:embed="rId5"/>
                <a:stretch>
                  <a:fillRect l="-1226" t="-16216"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9">
            <a:extLst>
              <a:ext uri="{FF2B5EF4-FFF2-40B4-BE49-F238E27FC236}">
                <a16:creationId xmlns:a16="http://schemas.microsoft.com/office/drawing/2014/main" id="{9C3BD41F-BB25-0944-A032-541A494B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77" y="221306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400" b="1" dirty="0">
                <a:latin typeface="+mn-ea"/>
                <a:ea typeface="+mn-ea"/>
              </a:rPr>
              <a:t>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b="1" dirty="0">
                <a:latin typeface="+mn-ea"/>
                <a:ea typeface="+mn-ea"/>
              </a:rPr>
              <a:t>，则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也是实对称阵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i="1" dirty="0">
              <a:latin typeface="+mn-ea"/>
              <a:ea typeface="+mn-ea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2F8FC7DE-3D49-4D4F-8F82-BD5F6E44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77" y="2819741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由推论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得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i="1" dirty="0">
                <a:latin typeface="+mn-ea"/>
                <a:ea typeface="+mn-ea"/>
              </a:rPr>
              <a:t>.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667395-36AB-D743-BE6F-44356B2571E5}"/>
              </a:ext>
            </a:extLst>
          </p:cNvPr>
          <p:cNvSpPr txBox="1"/>
          <p:nvPr/>
        </p:nvSpPr>
        <p:spPr>
          <a:xfrm>
            <a:off x="7391190" y="3960025"/>
            <a:ext cx="1503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延伸知识：</a:t>
            </a:r>
            <a:endParaRPr kumimoji="1" lang="en-US" altLang="zh-CN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与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合同</a:t>
            </a: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10B46D0-6D95-7C43-8F96-B69C98EDFF36}"/>
              </a:ext>
            </a:extLst>
          </p:cNvPr>
          <p:cNvSpPr/>
          <p:nvPr/>
        </p:nvSpPr>
        <p:spPr>
          <a:xfrm>
            <a:off x="566478" y="3300742"/>
            <a:ext cx="8453013" cy="2687081"/>
          </a:xfrm>
          <a:prstGeom prst="frame">
            <a:avLst>
              <a:gd name="adj1" fmla="val 223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1" grpId="0"/>
      <p:bldP spid="2" grpId="0"/>
      <p:bldP spid="23" grpId="0" autoUpdateAnimBg="0"/>
      <p:bldP spid="24" grpId="0" autoUpdateAnimBg="0"/>
      <p:bldP spid="26" grpId="0" autoUpdateAnimBg="0"/>
      <p:bldP spid="27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9815" y="762866"/>
            <a:ext cx="87487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13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正定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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的顺序主子式全大于零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1519" y="1371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371600"/>
            <a:ext cx="947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</a:t>
            </a:r>
            <a:r>
              <a:rPr lang="zh-CN" altLang="en-US" sz="2400" b="1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：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1295400"/>
            <a:ext cx="624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设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(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ij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baseline="-2500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是正定矩阵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 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05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则存在可逆矩阵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zh-CN" altLang="en-US" sz="2400" b="1" i="1" dirty="0">
                <a:latin typeface="+mn-ea"/>
                <a:ea typeface="+mn-ea"/>
              </a:rPr>
              <a:t>， </a:t>
            </a:r>
            <a:r>
              <a:rPr lang="zh-CN" altLang="en-US" sz="2400" b="1" dirty="0">
                <a:latin typeface="+mn-ea"/>
                <a:ea typeface="+mn-ea"/>
              </a:rPr>
              <a:t>使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=  P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2438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所以      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|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|= |P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P| = |P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||P | = |P|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9836"/>
              </p:ext>
            </p:extLst>
          </p:nvPr>
        </p:nvGraphicFramePr>
        <p:xfrm>
          <a:off x="1596736" y="3073400"/>
          <a:ext cx="5721927" cy="190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Equation" r:id="rId3" imgW="2819160" imgH="939600" progId="Equation.DSMT4">
                  <p:embed/>
                </p:oleObj>
              </mc:Choice>
              <mc:Fallback>
                <p:oleObj name="Equation" r:id="rId3" imgW="2819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736" y="3073400"/>
                        <a:ext cx="5721927" cy="190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4949537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令 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=(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…, 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0, …, 0)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8805" y="5452285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则</a:t>
            </a:r>
            <a:r>
              <a:rPr lang="zh-CN" altLang="en-US" sz="2400" b="1" i="1" dirty="0">
                <a:latin typeface="+mn-ea"/>
                <a:ea typeface="+mn-ea"/>
              </a:rPr>
              <a:t>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)=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en-US" altLang="zh-CN" sz="2400" b="1" i="1" dirty="0">
                <a:latin typeface="+mn-ea"/>
                <a:ea typeface="+mn-ea"/>
              </a:rPr>
              <a:t>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955858" y="5452285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可知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38200" y="6086888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所以 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|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| =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0 ,     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1, …,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).</a:t>
            </a:r>
            <a:endParaRPr lang="en-US" altLang="zh-CN" sz="2400" b="1" baseline="-250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06EAC94-31EE-E04D-8DF9-EF36D2C336E8}"/>
              </a:ext>
            </a:extLst>
          </p:cNvPr>
          <p:cNvSpPr txBox="1"/>
          <p:nvPr/>
        </p:nvSpPr>
        <p:spPr>
          <a:xfrm>
            <a:off x="6116122" y="619895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用顺序主子式判别</a:t>
            </a:r>
          </a:p>
        </p:txBody>
      </p:sp>
    </p:spTree>
    <p:extLst>
      <p:ext uri="{BB962C8B-B14F-4D97-AF65-F5344CB8AC3E}">
        <p14:creationId xmlns:p14="http://schemas.microsoft.com/office/powerpoint/2010/main" val="3619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0474" y="686113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r>
              <a:rPr lang="zh-CN" altLang="en-US" sz="2400" b="1" dirty="0">
                <a:latin typeface="+mn-ea"/>
                <a:ea typeface="+mn-ea"/>
              </a:rPr>
              <a:t>  讨论下面二次型的正定性：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41159" y="1264773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(1)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-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+ 2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+ 2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-25000" dirty="0">
                <a:latin typeface="+mn-ea"/>
                <a:ea typeface="+mn-ea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30074" y="1908167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(2)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+ 2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-25000" dirty="0">
                <a:latin typeface="+mn-ea"/>
                <a:ea typeface="+mn-ea"/>
              </a:rPr>
              <a:t>;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0474" y="324788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971843" y="3179619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中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的系数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-1 &lt;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71843" y="3789219"/>
            <a:ext cx="7239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zh-CN" altLang="en-US" sz="2400" b="1" dirty="0">
                <a:latin typeface="+mn-ea"/>
                <a:ea typeface="+mn-ea"/>
              </a:rPr>
              <a:t>中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的系数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59074" y="3789219"/>
            <a:ext cx="579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所以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，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zh-CN" altLang="en-US" sz="2400" b="1" dirty="0">
                <a:latin typeface="+mn-ea"/>
                <a:ea typeface="+mn-ea"/>
              </a:rPr>
              <a:t>都不是正定二次型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62664"/>
              </p:ext>
            </p:extLst>
          </p:nvPr>
        </p:nvGraphicFramePr>
        <p:xfrm>
          <a:off x="2609061" y="4433735"/>
          <a:ext cx="2149618" cy="158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0" name="Equation" r:id="rId3" imgW="965160" imgH="711000" progId="Equation.DSMT4">
                  <p:embed/>
                </p:oleObj>
              </mc:Choice>
              <mc:Fallback>
                <p:oleObj name="Equation" r:id="rId3" imgW="9651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061" y="4433735"/>
                        <a:ext cx="2149618" cy="1585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40386"/>
              </p:ext>
            </p:extLst>
          </p:nvPr>
        </p:nvGraphicFramePr>
        <p:xfrm>
          <a:off x="5030515" y="4828146"/>
          <a:ext cx="1247919" cy="46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1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515" y="4828146"/>
                        <a:ext cx="1247919" cy="46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7914"/>
              </p:ext>
            </p:extLst>
          </p:nvPr>
        </p:nvGraphicFramePr>
        <p:xfrm>
          <a:off x="6402233" y="4554428"/>
          <a:ext cx="2527155" cy="103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2" name="Equation" r:id="rId7" imgW="1117440" imgH="457200" progId="Equation.DSMT4">
                  <p:embed/>
                </p:oleObj>
              </mc:Choice>
              <mc:Fallback>
                <p:oleObj name="Equation" r:id="rId7" imgW="1117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233" y="4554428"/>
                        <a:ext cx="2527155" cy="1034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95394"/>
              </p:ext>
            </p:extLst>
          </p:nvPr>
        </p:nvGraphicFramePr>
        <p:xfrm>
          <a:off x="4998551" y="5728760"/>
          <a:ext cx="1906329" cy="458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3" name="Equation" r:id="rId9" imgW="965160" imgH="228600" progId="Equation.DSMT4">
                  <p:embed/>
                </p:oleObj>
              </mc:Choice>
              <mc:Fallback>
                <p:oleObj name="Equation" r:id="rId9" imgW="965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551" y="5728760"/>
                        <a:ext cx="1906329" cy="458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85195" y="4845735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的矩阵</a:t>
            </a:r>
            <a:endParaRPr lang="zh-CN" altLang="en-US" sz="2400" b="1" baseline="-25000" dirty="0">
              <a:latin typeface="+mn-ea"/>
              <a:ea typeface="+mn-ea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30074" y="5971722"/>
            <a:ext cx="472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zh-CN" altLang="en-US" sz="2400" b="1" dirty="0">
                <a:latin typeface="+mn-ea"/>
                <a:ea typeface="+mn-ea"/>
              </a:rPr>
              <a:t>所以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是正定二次型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en-US" altLang="zh-CN" sz="2400" b="1" baseline="-25000" dirty="0">
              <a:latin typeface="+mn-ea"/>
              <a:ea typeface="+mn-ea"/>
            </a:endParaRPr>
          </a:p>
        </p:txBody>
      </p:sp>
      <p:sp>
        <p:nvSpPr>
          <p:cNvPr id="1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Rectangle 7">
            <a:extLst>
              <a:ext uri="{FF2B5EF4-FFF2-40B4-BE49-F238E27FC236}">
                <a16:creationId xmlns:a16="http://schemas.microsoft.com/office/drawing/2014/main" id="{1B362F22-B7BA-7A4B-958D-7D0F8654C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74" y="2515937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dirty="0">
                <a:latin typeface="+mn-ea"/>
                <a:ea typeface="+mn-ea"/>
              </a:rPr>
              <a:t> (3)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+3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+2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8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4" grpId="0" autoUpdateAnimBg="0"/>
      <p:bldP spid="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513743"/>
            <a:ext cx="7924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en-US" altLang="en-US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为正定二次型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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为正定矩阵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3622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对于实对称矩阵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，以下命题等价：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(1)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为正定矩阵；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(2)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的特征值全为正实数；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(3) 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(4)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的各阶顺序主子式全大于零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16807" y="4096390"/>
            <a:ext cx="3315369" cy="465219"/>
            <a:chOff x="1716807" y="4096390"/>
            <a:chExt cx="3315369" cy="46521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528730"/>
                </p:ext>
              </p:extLst>
            </p:nvPr>
          </p:nvGraphicFramePr>
          <p:xfrm>
            <a:off x="1716807" y="4151313"/>
            <a:ext cx="1384749" cy="410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3" name="Equation" r:id="rId3" imgW="685800" imgH="203040" progId="Equation.DSMT4">
                    <p:embed/>
                  </p:oleObj>
                </mc:Choice>
                <mc:Fallback>
                  <p:oleObj name="Equation" r:id="rId3" imgW="6858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16807" y="4151313"/>
                          <a:ext cx="1384749" cy="410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000851" y="40963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为可逆矩阵；</a:t>
              </a:r>
            </a:p>
          </p:txBody>
        </p:sp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Rectangle 8">
            <a:extLst>
              <a:ext uri="{FF2B5EF4-FFF2-40B4-BE49-F238E27FC236}">
                <a16:creationId xmlns:a16="http://schemas.microsoft.com/office/drawing/2014/main" id="{9FC7E168-BC5F-BB4C-BBA6-62B0E756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02" y="924791"/>
            <a:ext cx="13963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小结：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3D5975-EE9B-5542-BCF4-4CE896BB17DB}"/>
              </a:ext>
            </a:extLst>
          </p:cNvPr>
          <p:cNvSpPr txBox="1"/>
          <p:nvPr/>
        </p:nvSpPr>
        <p:spPr>
          <a:xfrm>
            <a:off x="5414805" y="409639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B050"/>
                </a:solidFill>
              </a:rPr>
              <a:t>(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与</a:t>
            </a:r>
            <a:r>
              <a:rPr lang="en-US" altLang="zh-CN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0B050"/>
                </a:solidFill>
              </a:rPr>
              <a:t>合同</a:t>
            </a:r>
            <a:r>
              <a:rPr kumimoji="1" lang="en-US" altLang="zh-CN" sz="2400" b="1" dirty="0">
                <a:solidFill>
                  <a:srgbClr val="00B050"/>
                </a:solidFill>
              </a:rPr>
              <a:t>)</a:t>
            </a:r>
            <a:endParaRPr kumimoji="1"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762000"/>
            <a:ext cx="8610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i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对于二次型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US" altLang="zh-CN" sz="2400" b="1" baseline="30000" dirty="0" err="1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Ax</a:t>
            </a:r>
            <a:r>
              <a:rPr lang="zh-CN" altLang="en-US" sz="2400" b="1" dirty="0">
                <a:latin typeface="+mn-ea"/>
                <a:ea typeface="+mn-ea"/>
              </a:rPr>
              <a:t>，以下命题等价：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(1)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为负定二次型；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(2)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的特征值全为负实数；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(3)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400" b="1" dirty="0">
                <a:latin typeface="+mn-ea"/>
                <a:ea typeface="+mn-ea"/>
              </a:rPr>
              <a:t>的负惯性指数为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+mn-ea"/>
                <a:ea typeface="+mn-ea"/>
              </a:rPr>
              <a:t>；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(4)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的顺序主子式满足：</a:t>
            </a:r>
            <a:br>
              <a:rPr lang="zh-CN" altLang="en-US" sz="2400" b="1" dirty="0">
                <a:latin typeface="+mn-ea"/>
                <a:ea typeface="+mn-ea"/>
              </a:rPr>
            </a:b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(-1)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&gt; 0   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1, 2, …,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).</a:t>
            </a:r>
          </a:p>
        </p:txBody>
      </p:sp>
      <p:sp>
        <p:nvSpPr>
          <p:cNvPr id="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8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709851" y="1001099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练习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1.</a:t>
            </a:r>
            <a:r>
              <a:rPr lang="zh-CN" altLang="en-US" sz="2400" b="1" dirty="0">
                <a:latin typeface="+mn-ea"/>
                <a:ea typeface="+mn-ea"/>
              </a:rPr>
              <a:t>  判定二次型的正定性：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05051" y="1458299"/>
            <a:ext cx="853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) = -5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- 6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- 4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altLang="zh-CN" sz="24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+ 4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+ 4 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95564" y="208377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636696"/>
              </p:ext>
            </p:extLst>
          </p:nvPr>
        </p:nvGraphicFramePr>
        <p:xfrm>
          <a:off x="2079648" y="2215139"/>
          <a:ext cx="2718328" cy="158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8" name="Equation" r:id="rId3" imgW="1218960" imgH="711000" progId="Equation.DSMT4">
                  <p:embed/>
                </p:oleObj>
              </mc:Choice>
              <mc:Fallback>
                <p:oleObj name="Equation" r:id="rId3" imgW="1218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48" y="2215139"/>
                        <a:ext cx="2718328" cy="1585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809726" y="3885589"/>
            <a:ext cx="3422650" cy="2211389"/>
            <a:chOff x="908" y="2385"/>
            <a:chExt cx="2156" cy="1393"/>
          </a:xfrm>
        </p:grpSpPr>
        <p:graphicFrame>
          <p:nvGraphicFramePr>
            <p:cNvPr id="2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3440"/>
                </p:ext>
              </p:extLst>
            </p:nvPr>
          </p:nvGraphicFramePr>
          <p:xfrm>
            <a:off x="1073" y="2385"/>
            <a:ext cx="105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9" name="Equation" r:id="rId5" imgW="736560" imgH="228600" progId="Equation.DSMT4">
                    <p:embed/>
                  </p:oleObj>
                </mc:Choice>
                <mc:Fallback>
                  <p:oleObj name="Equation" r:id="rId5" imgW="736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385"/>
                          <a:ext cx="105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595127"/>
                </p:ext>
              </p:extLst>
            </p:nvPr>
          </p:nvGraphicFramePr>
          <p:xfrm>
            <a:off x="1073" y="3453"/>
            <a:ext cx="158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00" name="Equation" r:id="rId7" imgW="1117440" imgH="228600" progId="Equation.DSMT4">
                    <p:embed/>
                  </p:oleObj>
                </mc:Choice>
                <mc:Fallback>
                  <p:oleObj name="Equation" r:id="rId7" imgW="1117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3453"/>
                          <a:ext cx="158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597277"/>
                </p:ext>
              </p:extLst>
            </p:nvPr>
          </p:nvGraphicFramePr>
          <p:xfrm>
            <a:off x="1073" y="2754"/>
            <a:ext cx="1991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01" name="Equation" r:id="rId9" imgW="1409400" imgH="457200" progId="Equation.DSMT4">
                    <p:embed/>
                  </p:oleObj>
                </mc:Choice>
                <mc:Fallback>
                  <p:oleObj name="Equation" r:id="rId9" imgW="1409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754"/>
                          <a:ext cx="1991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167988"/>
                </p:ext>
              </p:extLst>
            </p:nvPr>
          </p:nvGraphicFramePr>
          <p:xfrm>
            <a:off x="908" y="2414"/>
            <a:ext cx="120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02" name="Equation" r:id="rId11" imgW="190440" imgH="914400" progId="Equation.DSMT4">
                    <p:embed/>
                  </p:oleObj>
                </mc:Choice>
                <mc:Fallback>
                  <p:oleObj name="Equation" r:id="rId11" imgW="190440" imgH="914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2414"/>
                          <a:ext cx="120" cy="1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596051" y="4658699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/>
            <a:r>
              <a:rPr lang="zh-CN" altLang="en-US" sz="2400" b="1" dirty="0">
                <a:latin typeface="+mn-ea"/>
                <a:ea typeface="+mn-ea"/>
              </a:rPr>
              <a:t>即  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(-1)</a:t>
            </a:r>
            <a:r>
              <a:rPr lang="en-US" altLang="zh-CN" sz="2400" b="1" i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&gt; 0  (</a:t>
            </a:r>
            <a:r>
              <a:rPr lang="en-US" altLang="zh-CN" sz="2400" b="1" i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 = 1, 2, 3)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596051" y="5496899"/>
            <a:ext cx="434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3400" indent="-533400" algn="l"/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       </a:t>
            </a:r>
            <a:r>
              <a:rPr lang="en-US" altLang="zh-CN" sz="2400" b="1" i="1" dirty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负定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4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2A5F67-2F3D-CA42-8BB3-8ACA86C8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81" y="766726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accent1"/>
                </a:solidFill>
              </a:rPr>
              <a:t>   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 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,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3</a:t>
            </a:r>
            <a:r>
              <a:rPr lang="en-US" altLang="zh-CN" sz="2800" b="1" dirty="0"/>
              <a:t>) =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baseline="30000" dirty="0"/>
              <a:t>2 </a:t>
            </a:r>
            <a:r>
              <a:rPr lang="en-US" altLang="zh-CN" sz="2800" b="1" dirty="0"/>
              <a:t>+ 4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 + 2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 + 2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+ 2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3,</a:t>
            </a:r>
          </a:p>
          <a:p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为何值时，</a:t>
            </a:r>
            <a:r>
              <a:rPr lang="en-US" altLang="zh-CN" sz="2800" b="1" i="1" dirty="0"/>
              <a:t>f </a:t>
            </a:r>
            <a:r>
              <a:rPr lang="zh-CN" altLang="en-US" sz="2800" b="1" dirty="0"/>
              <a:t>为正定二次型？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0091C-76E2-A649-B3CA-DCA24624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81" y="193512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1"/>
                </a:solidFill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5C21CC-75B7-3B44-97DC-F9247F6CF9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5092"/>
              </p:ext>
            </p:extLst>
          </p:nvPr>
        </p:nvGraphicFramePr>
        <p:xfrm>
          <a:off x="2376081" y="1998626"/>
          <a:ext cx="2171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Equation" r:id="rId3" imgW="50025300" imgH="35699700" progId="Equation.3">
                  <p:embed/>
                </p:oleObj>
              </mc:Choice>
              <mc:Fallback>
                <p:oleObj name="Equation" r:id="rId3" imgW="50025300" imgH="35699700" progId="Equation.3">
                  <p:embed/>
                  <p:pic>
                    <p:nvPicPr>
                      <p:cNvPr id="347140" name="Object 4">
                        <a:extLst>
                          <a:ext uri="{FF2B5EF4-FFF2-40B4-BE49-F238E27FC236}">
                            <a16:creationId xmlns:a16="http://schemas.microsoft.com/office/drawing/2014/main" id="{6756B9E7-14A1-6D4B-A160-7863BC594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81" y="1998626"/>
                        <a:ext cx="2171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2F1FD8B-2C30-944F-BC9C-A4E9DA9528CB}"/>
              </a:ext>
            </a:extLst>
          </p:cNvPr>
          <p:cNvGrpSpPr>
            <a:grpSpLocks/>
          </p:cNvGrpSpPr>
          <p:nvPr/>
        </p:nvGrpSpPr>
        <p:grpSpPr bwMode="auto">
          <a:xfrm>
            <a:off x="636181" y="3116226"/>
            <a:ext cx="3632200" cy="2527300"/>
            <a:chOff x="528" y="1896"/>
            <a:chExt cx="2288" cy="1592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80B07F9-EF0B-C241-9348-306B8E7B6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208"/>
            <a:ext cx="8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6" name="Equation" r:id="rId5" imgW="31889700" imgH="9652000" progId="Equation.3">
                    <p:embed/>
                  </p:oleObj>
                </mc:Choice>
                <mc:Fallback>
                  <p:oleObj name="Equation" r:id="rId5" imgW="31889700" imgH="9652000" progId="Equation.3">
                    <p:embed/>
                    <p:pic>
                      <p:nvPicPr>
                        <p:cNvPr id="347142" name="Object 6">
                          <a:extLst>
                            <a:ext uri="{FF2B5EF4-FFF2-40B4-BE49-F238E27FC236}">
                              <a16:creationId xmlns:a16="http://schemas.microsoft.com/office/drawing/2014/main" id="{DD8D7285-4F97-6948-AF02-B684CF9E14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208"/>
                          <a:ext cx="8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47FF8467-2940-404B-A815-6E6DB0E48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168"/>
            <a:ext cx="18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7" name="Equation" r:id="rId7" imgW="66700400" imgH="10528300" progId="Equation.3">
                    <p:embed/>
                  </p:oleObj>
                </mc:Choice>
                <mc:Fallback>
                  <p:oleObj name="Equation" r:id="rId7" imgW="66700400" imgH="10528300" progId="Equation.3">
                    <p:embed/>
                    <p:pic>
                      <p:nvPicPr>
                        <p:cNvPr id="347143" name="Object 7">
                          <a:extLst>
                            <a:ext uri="{FF2B5EF4-FFF2-40B4-BE49-F238E27FC236}">
                              <a16:creationId xmlns:a16="http://schemas.microsoft.com/office/drawing/2014/main" id="{FEA3635A-9D1D-B84B-9F8A-66C2C8D4AF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168"/>
                          <a:ext cx="18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47B88D-FBBF-E649-B779-9BE01327D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896"/>
              <a:ext cx="2288" cy="1592"/>
              <a:chOff x="528" y="1896"/>
              <a:chExt cx="2288" cy="1592"/>
            </a:xfrm>
          </p:grpSpPr>
          <p:graphicFrame>
            <p:nvGraphicFramePr>
              <p:cNvPr id="10" name="Object 9">
                <a:extLst>
                  <a:ext uri="{FF2B5EF4-FFF2-40B4-BE49-F238E27FC236}">
                    <a16:creationId xmlns:a16="http://schemas.microsoft.com/office/drawing/2014/main" id="{65E3563B-7E22-ED41-9279-437DEED1C4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496"/>
              <a:ext cx="1952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8" name="Equation" r:id="rId9" imgW="71386700" imgH="22237700" progId="Equation.3">
                      <p:embed/>
                    </p:oleObj>
                  </mc:Choice>
                  <mc:Fallback>
                    <p:oleObj name="Equation" r:id="rId9" imgW="71386700" imgH="22237700" progId="Equation.3">
                      <p:embed/>
                      <p:pic>
                        <p:nvPicPr>
                          <p:cNvPr id="347145" name="Object 9">
                            <a:extLst>
                              <a:ext uri="{FF2B5EF4-FFF2-40B4-BE49-F238E27FC236}">
                                <a16:creationId xmlns:a16="http://schemas.microsoft.com/office/drawing/2014/main" id="{B078C940-5756-5347-9517-6FE4184A31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496"/>
                            <a:ext cx="1952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88B2B9-AB84-1142-B07A-E92578F22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89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需</a:t>
                </a:r>
              </a:p>
            </p:txBody>
          </p:sp>
          <p:graphicFrame>
            <p:nvGraphicFramePr>
              <p:cNvPr id="12" name="Object 11">
                <a:extLst>
                  <a:ext uri="{FF2B5EF4-FFF2-40B4-BE49-F238E27FC236}">
                    <a16:creationId xmlns:a16="http://schemas.microsoft.com/office/drawing/2014/main" id="{70442ED2-D35F-3940-89D1-BA17BFFD9C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2208"/>
              <a:ext cx="232" cy="1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9" name="Equation" r:id="rId11" imgW="8483600" imgH="46812200" progId="Equation.3">
                      <p:embed/>
                    </p:oleObj>
                  </mc:Choice>
                  <mc:Fallback>
                    <p:oleObj name="Equation" r:id="rId11" imgW="8483600" imgH="46812200" progId="Equation.3">
                      <p:embed/>
                      <p:pic>
                        <p:nvPicPr>
                          <p:cNvPr id="347147" name="Object 11">
                            <a:extLst>
                              <a:ext uri="{FF2B5EF4-FFF2-40B4-BE49-F238E27FC236}">
                                <a16:creationId xmlns:a16="http://schemas.microsoft.com/office/drawing/2014/main" id="{72A2EA66-23BD-2043-88F2-4F039515A2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208"/>
                            <a:ext cx="232" cy="1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" name="AutoShape 12">
            <a:extLst>
              <a:ext uri="{FF2B5EF4-FFF2-40B4-BE49-F238E27FC236}">
                <a16:creationId xmlns:a16="http://schemas.microsoft.com/office/drawing/2014/main" id="{F2AAC1DC-ED77-5A46-89F6-760CA304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381" y="4348126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CD0E277-552F-4F4E-BF43-F1D920F6D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27971"/>
              </p:ext>
            </p:extLst>
          </p:nvPr>
        </p:nvGraphicFramePr>
        <p:xfrm>
          <a:off x="4700181" y="4030626"/>
          <a:ext cx="171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0" name="Equation" r:id="rId13" imgW="39497000" imgH="23406100" progId="Equation.3">
                  <p:embed/>
                </p:oleObj>
              </mc:Choice>
              <mc:Fallback>
                <p:oleObj name="Equation" r:id="rId13" imgW="39497000" imgH="23406100" progId="Equation.3">
                  <p:embed/>
                  <p:pic>
                    <p:nvPicPr>
                      <p:cNvPr id="347149" name="Object 13">
                        <a:extLst>
                          <a:ext uri="{FF2B5EF4-FFF2-40B4-BE49-F238E27FC236}">
                            <a16:creationId xmlns:a16="http://schemas.microsoft.com/office/drawing/2014/main" id="{EF81742F-18D6-AF4E-88AC-4588461B8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181" y="4030626"/>
                        <a:ext cx="171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4">
            <a:extLst>
              <a:ext uri="{FF2B5EF4-FFF2-40B4-BE49-F238E27FC236}">
                <a16:creationId xmlns:a16="http://schemas.microsoft.com/office/drawing/2014/main" id="{5EB8E04A-0EB1-C948-96EC-F551C7AF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981" y="4348126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BAC9EF3-4FEA-3F43-9841-F69C40094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901939"/>
              </p:ext>
            </p:extLst>
          </p:nvPr>
        </p:nvGraphicFramePr>
        <p:xfrm>
          <a:off x="6852831" y="4341776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1" name="Equation" r:id="rId15" imgW="46228000" imgH="8775700" progId="Equation.3">
                  <p:embed/>
                </p:oleObj>
              </mc:Choice>
              <mc:Fallback>
                <p:oleObj name="Equation" r:id="rId15" imgW="46228000" imgH="8775700" progId="Equation.3">
                  <p:embed/>
                  <p:pic>
                    <p:nvPicPr>
                      <p:cNvPr id="347151" name="Object 15">
                        <a:extLst>
                          <a:ext uri="{FF2B5EF4-FFF2-40B4-BE49-F238E27FC236}">
                            <a16:creationId xmlns:a16="http://schemas.microsoft.com/office/drawing/2014/main" id="{625033C3-71A6-734D-9FFF-165C44BD0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831" y="4341776"/>
                        <a:ext cx="200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B979A9E-5A65-0A42-9410-44A6D4887B37}"/>
              </a:ext>
            </a:extLst>
          </p:cNvPr>
          <p:cNvGrpSpPr>
            <a:grpSpLocks/>
          </p:cNvGrpSpPr>
          <p:nvPr/>
        </p:nvGrpSpPr>
        <p:grpSpPr bwMode="auto">
          <a:xfrm>
            <a:off x="636181" y="5745126"/>
            <a:ext cx="7158038" cy="609600"/>
            <a:chOff x="480" y="3552"/>
            <a:chExt cx="4509" cy="3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0451B4-E3A3-EA43-88EA-4338A0D9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52"/>
              <a:ext cx="11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所以，当</a:t>
              </a:r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3288C432-AD88-E84F-9CAA-F4F3B24DB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648"/>
            <a:ext cx="12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32" name="Equation" r:id="rId17" imgW="45351700" imgH="8483600" progId="Equation.3">
                    <p:embed/>
                  </p:oleObj>
                </mc:Choice>
                <mc:Fallback>
                  <p:oleObj name="Equation" r:id="rId17" imgW="45351700" imgH="8483600" progId="Equation.3">
                    <p:embed/>
                    <p:pic>
                      <p:nvPicPr>
                        <p:cNvPr id="347154" name="Object 18">
                          <a:extLst>
                            <a:ext uri="{FF2B5EF4-FFF2-40B4-BE49-F238E27FC236}">
                              <a16:creationId xmlns:a16="http://schemas.microsoft.com/office/drawing/2014/main" id="{AAE2BDEE-A306-E245-9D1B-BFCF0C4C40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648"/>
                          <a:ext cx="12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EEB066-6399-B04C-B265-204327688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52"/>
              <a:ext cx="2109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时</a:t>
              </a:r>
              <a:r>
                <a:rPr lang="en-US" altLang="zh-CN" i="1" dirty="0"/>
                <a:t>f</a:t>
              </a:r>
              <a:r>
                <a:rPr lang="en-US" altLang="zh-CN" dirty="0"/>
                <a:t> </a:t>
              </a:r>
              <a:r>
                <a:rPr lang="zh-CN" altLang="en-US" dirty="0"/>
                <a:t>为正定二次型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6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308332-5938-0E4E-87B7-0B23543FA1BA}"/>
              </a:ext>
            </a:extLst>
          </p:cNvPr>
          <p:cNvGrpSpPr/>
          <p:nvPr/>
        </p:nvGrpSpPr>
        <p:grpSpPr>
          <a:xfrm>
            <a:off x="1551344" y="1642899"/>
            <a:ext cx="8660130" cy="698496"/>
            <a:chOff x="1551344" y="1642899"/>
            <a:chExt cx="8660130" cy="698496"/>
          </a:xfrm>
        </p:grpSpPr>
        <p:grpSp>
          <p:nvGrpSpPr>
            <p:cNvPr id="23" name="组合 22"/>
            <p:cNvGrpSpPr/>
            <p:nvPr/>
          </p:nvGrpSpPr>
          <p:grpSpPr>
            <a:xfrm>
              <a:off x="1551344" y="1642899"/>
              <a:ext cx="8660130" cy="698496"/>
              <a:chOff x="2495071" y="2083170"/>
              <a:chExt cx="8660130" cy="698496"/>
            </a:xfrm>
          </p:grpSpPr>
          <p:sp>
            <p:nvSpPr>
              <p:cNvPr id="24" name="文本框 2"/>
              <p:cNvSpPr txBox="1"/>
              <p:nvPr/>
            </p:nvSpPr>
            <p:spPr>
              <a:xfrm>
                <a:off x="2495071" y="2083170"/>
                <a:ext cx="8660130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含有     个变量                        的二次齐次多项式</a:t>
                </a:r>
              </a:p>
            </p:txBody>
          </p:sp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4556484"/>
                  </p:ext>
                </p:extLst>
              </p:nvPr>
            </p:nvGraphicFramePr>
            <p:xfrm>
              <a:off x="4769442" y="2213685"/>
              <a:ext cx="1985466" cy="5679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14" name="Equation" r:id="rId3" imgW="672840" imgH="228600" progId="Equation.DSMT4">
                      <p:embed/>
                    </p:oleObj>
                  </mc:Choice>
                  <mc:Fallback>
                    <p:oleObj name="Equation" r:id="rId3" imgW="6728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9442" y="2213685"/>
                            <a:ext cx="1985466" cy="5679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3885100"/>
                  </p:ext>
                </p:extLst>
              </p:nvPr>
            </p:nvGraphicFramePr>
            <p:xfrm>
              <a:off x="3315190" y="2311754"/>
              <a:ext cx="455612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15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5190" y="2311754"/>
                            <a:ext cx="455612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A0885F9-747B-2E4E-A58B-666968F4D0D9}"/>
                </a:ext>
              </a:extLst>
            </p:cNvPr>
            <p:cNvSpPr txBox="1"/>
            <p:nvPr/>
          </p:nvSpPr>
          <p:spPr>
            <a:xfrm>
              <a:off x="4873979" y="170887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  <a:endParaRPr kumimoji="1" lang="zh-CN" altLang="en-US" sz="2800" dirty="0"/>
            </a:p>
          </p:txBody>
        </p:sp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2"/>
          <p:cNvSpPr txBox="1"/>
          <p:nvPr/>
        </p:nvSpPr>
        <p:spPr>
          <a:xfrm>
            <a:off x="141583" y="3917272"/>
            <a:ext cx="254473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称为二次型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18896" y="1805384"/>
            <a:ext cx="23803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41583" y="4574983"/>
            <a:ext cx="5669598" cy="716978"/>
            <a:chOff x="1798002" y="5189422"/>
            <a:chExt cx="5669598" cy="716978"/>
          </a:xfrm>
        </p:grpSpPr>
        <p:sp>
          <p:nvSpPr>
            <p:cNvPr id="35" name="文本框 2"/>
            <p:cNvSpPr txBox="1"/>
            <p:nvPr/>
          </p:nvSpPr>
          <p:spPr>
            <a:xfrm>
              <a:off x="1798002" y="5189422"/>
              <a:ext cx="566959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当      是实数时，    称为实二次型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042511"/>
                </p:ext>
              </p:extLst>
            </p:nvPr>
          </p:nvGraphicFramePr>
          <p:xfrm>
            <a:off x="2943012" y="5325375"/>
            <a:ext cx="504825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6" name="Equation" r:id="rId7" imgW="177480" imgH="241200" progId="Equation.DSMT4">
                    <p:embed/>
                  </p:oleObj>
                </mc:Choice>
                <mc:Fallback>
                  <p:oleObj name="Equation" r:id="rId7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012" y="5325375"/>
                          <a:ext cx="504825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92168"/>
                </p:ext>
              </p:extLst>
            </p:nvPr>
          </p:nvGraphicFramePr>
          <p:xfrm>
            <a:off x="4942975" y="5369381"/>
            <a:ext cx="433388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7" name="Equation" r:id="rId9" imgW="152280" imgH="203040" progId="Equation.DSMT4">
                    <p:embed/>
                  </p:oleObj>
                </mc:Choice>
                <mc:Fallback>
                  <p:oleObj name="Equation" r:id="rId9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975" y="5369381"/>
                          <a:ext cx="433388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" name="直接连接符 37"/>
          <p:cNvCxnSpPr/>
          <p:nvPr/>
        </p:nvCxnSpPr>
        <p:spPr>
          <a:xfrm>
            <a:off x="6178261" y="2289230"/>
            <a:ext cx="21190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93115" y="4074059"/>
            <a:ext cx="1240703" cy="5912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5"/>
          <p:cNvSpPr txBox="1"/>
          <p:nvPr/>
        </p:nvSpPr>
        <p:spPr>
          <a:xfrm>
            <a:off x="113400" y="1074523"/>
            <a:ext cx="48164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二次型的定义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A23035-D68C-574F-B67F-C164189736F4}"/>
              </a:ext>
            </a:extLst>
          </p:cNvPr>
          <p:cNvGrpSpPr/>
          <p:nvPr/>
        </p:nvGrpSpPr>
        <p:grpSpPr>
          <a:xfrm>
            <a:off x="1337667" y="2613655"/>
            <a:ext cx="6959680" cy="1303617"/>
            <a:chOff x="1337667" y="2613655"/>
            <a:chExt cx="6959680" cy="1303617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172436"/>
                </p:ext>
              </p:extLst>
            </p:nvPr>
          </p:nvGraphicFramePr>
          <p:xfrm>
            <a:off x="1337667" y="2659207"/>
            <a:ext cx="6959680" cy="1258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8" name="Equation" r:id="rId11" imgW="2743200" imgH="495300" progId="Equation.DSMT4">
                    <p:embed/>
                  </p:oleObj>
                </mc:Choice>
                <mc:Fallback>
                  <p:oleObj name="Equation" r:id="rId11" imgW="2743200" imgH="495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667" y="2659207"/>
                          <a:ext cx="6959680" cy="12580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74E355-AA30-6E42-B3D8-51363925AEC7}"/>
                </a:ext>
              </a:extLst>
            </p:cNvPr>
            <p:cNvSpPr txBox="1"/>
            <p:nvPr/>
          </p:nvSpPr>
          <p:spPr>
            <a:xfrm>
              <a:off x="2791892" y="26366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  <a:endParaRPr kumimoji="1" lang="zh-CN" altLang="en-US" sz="2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36C313-CFF3-2842-A610-3D2C521C29BB}"/>
                </a:ext>
              </a:extLst>
            </p:cNvPr>
            <p:cNvSpPr txBox="1"/>
            <p:nvPr/>
          </p:nvSpPr>
          <p:spPr>
            <a:xfrm>
              <a:off x="6619643" y="261365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  <a:endParaRPr kumimoji="1" lang="zh-CN" altLang="en-US" sz="2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765B0E6-7460-6345-A582-BC3D4592A387}"/>
                </a:ext>
              </a:extLst>
            </p:cNvPr>
            <p:cNvSpPr txBox="1"/>
            <p:nvPr/>
          </p:nvSpPr>
          <p:spPr>
            <a:xfrm>
              <a:off x="5479905" y="322572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  <a:endParaRPr kumimoji="1" lang="zh-CN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1156" y="954088"/>
            <a:ext cx="82311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，则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=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a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+ a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，于是</a:t>
            </a:r>
            <a:endParaRPr kumimoji="1" lang="en-US" altLang="zh-CN" sz="2400" b="1">
              <a:solidFill>
                <a:srgbClr val="000000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6518" y="570697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二次型还可以用矩阵表示</a:t>
            </a:r>
          </a:p>
        </p:txBody>
      </p:sp>
      <p:sp>
        <p:nvSpPr>
          <p:cNvPr id="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DA762B-5136-2C49-A22D-2F3F92B381B8}"/>
              </a:ext>
            </a:extLst>
          </p:cNvPr>
          <p:cNvGrpSpPr/>
          <p:nvPr/>
        </p:nvGrpSpPr>
        <p:grpSpPr>
          <a:xfrm>
            <a:off x="970756" y="1565321"/>
            <a:ext cx="7204075" cy="4017917"/>
            <a:chOff x="970756" y="1565321"/>
            <a:chExt cx="7204075" cy="4017917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606276"/>
                </p:ext>
              </p:extLst>
            </p:nvPr>
          </p:nvGraphicFramePr>
          <p:xfrm>
            <a:off x="970756" y="1671638"/>
            <a:ext cx="7204075" cy="391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9" name="Equation" r:id="rId3" imgW="3606480" imgH="1955520" progId="Equation.DSMT4">
                    <p:embed/>
                  </p:oleObj>
                </mc:Choice>
                <mc:Fallback>
                  <p:oleObj name="Equation" r:id="rId3" imgW="3606480" imgH="19555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756" y="1671638"/>
                          <a:ext cx="7204075" cy="3911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7F3C34B-D6FE-5247-A3D3-CA117B516650}"/>
                </a:ext>
              </a:extLst>
            </p:cNvPr>
            <p:cNvSpPr txBox="1"/>
            <p:nvPr/>
          </p:nvSpPr>
          <p:spPr>
            <a:xfrm>
              <a:off x="2075996" y="157630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8D0A54-ADB5-CB4D-80A5-5A786B5FB00A}"/>
                </a:ext>
              </a:extLst>
            </p:cNvPr>
            <p:cNvSpPr txBox="1"/>
            <p:nvPr/>
          </p:nvSpPr>
          <p:spPr>
            <a:xfrm>
              <a:off x="5082881" y="156532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D8AA91-EF62-0E41-A817-67B4BD40B157}"/>
                </a:ext>
              </a:extLst>
            </p:cNvPr>
            <p:cNvSpPr txBox="1"/>
            <p:nvPr/>
          </p:nvSpPr>
          <p:spPr>
            <a:xfrm>
              <a:off x="5909830" y="20592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EEC766-8B1E-824E-8B1E-5FF2F9BEFFE7}"/>
                </a:ext>
              </a:extLst>
            </p:cNvPr>
            <p:cNvSpPr txBox="1"/>
            <p:nvPr/>
          </p:nvSpPr>
          <p:spPr>
            <a:xfrm>
              <a:off x="5313829" y="258072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93E603-970D-EE4D-9DBF-9E99F0D80348}"/>
                </a:ext>
              </a:extLst>
            </p:cNvPr>
            <p:cNvSpPr txBox="1"/>
            <p:nvPr/>
          </p:nvSpPr>
          <p:spPr>
            <a:xfrm>
              <a:off x="5339735" y="311591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2E6645-3A8F-0E41-AECF-9CFE39B78C49}"/>
                </a:ext>
              </a:extLst>
            </p:cNvPr>
            <p:cNvSpPr txBox="1"/>
            <p:nvPr/>
          </p:nvSpPr>
          <p:spPr>
            <a:xfrm>
              <a:off x="3291652" y="362743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80BB371-FAD4-7944-A342-3684E7D35022}"/>
                </a:ext>
              </a:extLst>
            </p:cNvPr>
            <p:cNvSpPr txBox="1"/>
            <p:nvPr/>
          </p:nvSpPr>
          <p:spPr>
            <a:xfrm>
              <a:off x="5684874" y="408910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967223"/>
              </p:ext>
            </p:extLst>
          </p:nvPr>
        </p:nvGraphicFramePr>
        <p:xfrm>
          <a:off x="495733" y="1641620"/>
          <a:ext cx="207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9" name="Equation" r:id="rId3" imgW="1041120" imgH="228600" progId="Equation.DSMT4">
                  <p:embed/>
                </p:oleObj>
              </mc:Choice>
              <mc:Fallback>
                <p:oleObj name="Equation" r:id="rId3" imgW="10411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3" y="1641620"/>
                        <a:ext cx="207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18875"/>
              </p:ext>
            </p:extLst>
          </p:nvPr>
        </p:nvGraphicFramePr>
        <p:xfrm>
          <a:off x="2732954" y="4955887"/>
          <a:ext cx="1065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0" name="Equation" r:id="rId5" imgW="533160" imgH="203040" progId="Equation.DSMT4">
                  <p:embed/>
                </p:oleObj>
              </mc:Choice>
              <mc:Fallback>
                <p:oleObj name="Equation" r:id="rId5" imgW="5331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954" y="4955887"/>
                        <a:ext cx="1065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B750D96-D4D6-A547-9CF6-D58220034C0E}"/>
              </a:ext>
            </a:extLst>
          </p:cNvPr>
          <p:cNvSpPr txBox="1"/>
          <p:nvPr/>
        </p:nvSpPr>
        <p:spPr>
          <a:xfrm>
            <a:off x="1587204" y="15288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18D8F0-5534-394A-8456-0C77AACD2C07}"/>
              </a:ext>
            </a:extLst>
          </p:cNvPr>
          <p:cNvGrpSpPr/>
          <p:nvPr/>
        </p:nvGrpSpPr>
        <p:grpSpPr>
          <a:xfrm>
            <a:off x="2556164" y="904327"/>
            <a:ext cx="5527675" cy="1947112"/>
            <a:chOff x="2556164" y="904327"/>
            <a:chExt cx="5527675" cy="194711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675199"/>
                </p:ext>
              </p:extLst>
            </p:nvPr>
          </p:nvGraphicFramePr>
          <p:xfrm>
            <a:off x="2556164" y="971839"/>
            <a:ext cx="5527675" cy="187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1" name="Equation" r:id="rId7" imgW="2768400" imgH="939600" progId="Equation.DSMT4">
                    <p:embed/>
                  </p:oleObj>
                </mc:Choice>
                <mc:Fallback>
                  <p:oleObj name="Equation" r:id="rId7" imgW="2768400" imgH="939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164" y="971839"/>
                          <a:ext cx="5527675" cy="187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E3BF02-E253-7C42-9BE0-CE9B1FD2A22C}"/>
                </a:ext>
              </a:extLst>
            </p:cNvPr>
            <p:cNvSpPr txBox="1"/>
            <p:nvPr/>
          </p:nvSpPr>
          <p:spPr>
            <a:xfrm>
              <a:off x="3653414" y="155761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D5EC90C-515C-6149-AA7C-368F8B03F2A9}"/>
                </a:ext>
              </a:extLst>
            </p:cNvPr>
            <p:cNvSpPr txBox="1"/>
            <p:nvPr/>
          </p:nvSpPr>
          <p:spPr>
            <a:xfrm>
              <a:off x="6517136" y="90432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5BC7D-E343-EB4C-914A-8711385AA919}"/>
                </a:ext>
              </a:extLst>
            </p:cNvPr>
            <p:cNvSpPr txBox="1"/>
            <p:nvPr/>
          </p:nvSpPr>
          <p:spPr>
            <a:xfrm>
              <a:off x="6518186" y="135242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D5DCE8-D852-3B47-A358-7009E447C44E}"/>
                </a:ext>
              </a:extLst>
            </p:cNvPr>
            <p:cNvSpPr txBox="1"/>
            <p:nvPr/>
          </p:nvSpPr>
          <p:spPr>
            <a:xfrm>
              <a:off x="6527769" y="225142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3A94B3B-FF17-E143-A90E-4650FD197AF5}"/>
                </a:ext>
              </a:extLst>
            </p:cNvPr>
            <p:cNvSpPr txBox="1"/>
            <p:nvPr/>
          </p:nvSpPr>
          <p:spPr>
            <a:xfrm>
              <a:off x="5902051" y="1996004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8586166-E3ED-9748-A32D-E3F2B21BE751}"/>
              </a:ext>
            </a:extLst>
          </p:cNvPr>
          <p:cNvGrpSpPr/>
          <p:nvPr/>
        </p:nvGrpSpPr>
        <p:grpSpPr>
          <a:xfrm>
            <a:off x="2639292" y="2949525"/>
            <a:ext cx="5385316" cy="1940986"/>
            <a:chOff x="2639292" y="2949525"/>
            <a:chExt cx="5385316" cy="1940986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459184"/>
                </p:ext>
              </p:extLst>
            </p:nvPr>
          </p:nvGraphicFramePr>
          <p:xfrm>
            <a:off x="2639292" y="3010911"/>
            <a:ext cx="5376863" cy="187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2" name="Equation" r:id="rId9" imgW="2692080" imgH="939600" progId="Equation.DSMT4">
                    <p:embed/>
                  </p:oleObj>
                </mc:Choice>
                <mc:Fallback>
                  <p:oleObj name="Equation" r:id="rId9" imgW="2692080" imgH="939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292" y="3010911"/>
                          <a:ext cx="5376863" cy="187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596D737-2262-8A4F-9DC6-24DB9616A07E}"/>
                </a:ext>
              </a:extLst>
            </p:cNvPr>
            <p:cNvSpPr txBox="1"/>
            <p:nvPr/>
          </p:nvSpPr>
          <p:spPr>
            <a:xfrm>
              <a:off x="3738476" y="361775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3A35632-4572-724E-99CB-1E3CB451DA72}"/>
                </a:ext>
              </a:extLst>
            </p:cNvPr>
            <p:cNvSpPr txBox="1"/>
            <p:nvPr/>
          </p:nvSpPr>
          <p:spPr>
            <a:xfrm>
              <a:off x="6035326" y="294952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E6CBC9C-CA15-C64E-B52C-3DF74BF90E39}"/>
                </a:ext>
              </a:extLst>
            </p:cNvPr>
            <p:cNvSpPr txBox="1"/>
            <p:nvPr/>
          </p:nvSpPr>
          <p:spPr>
            <a:xfrm>
              <a:off x="6056514" y="341119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45C5C4-C9C2-C643-8890-293439DB9384}"/>
                </a:ext>
              </a:extLst>
            </p:cNvPr>
            <p:cNvSpPr txBox="1"/>
            <p:nvPr/>
          </p:nvSpPr>
          <p:spPr>
            <a:xfrm>
              <a:off x="6056513" y="43118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6EFB57B-A7E4-2A49-8AFF-775717CC2E34}"/>
                </a:ext>
              </a:extLst>
            </p:cNvPr>
            <p:cNvSpPr txBox="1"/>
            <p:nvPr/>
          </p:nvSpPr>
          <p:spPr>
            <a:xfrm>
              <a:off x="4866717" y="4079420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D75977-1B0C-5E43-BD01-7CBDD41D56F6}"/>
                </a:ext>
              </a:extLst>
            </p:cNvPr>
            <p:cNvSpPr txBox="1"/>
            <p:nvPr/>
          </p:nvSpPr>
          <p:spPr>
            <a:xfrm>
              <a:off x="5600316" y="4079420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0991DB3-760A-7543-8DD2-10073D472A97}"/>
                </a:ext>
              </a:extLst>
            </p:cNvPr>
            <p:cNvSpPr txBox="1"/>
            <p:nvPr/>
          </p:nvSpPr>
          <p:spPr>
            <a:xfrm>
              <a:off x="6728154" y="4079420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6E4CEEE-03BB-BD45-B717-A959F8A89B37}"/>
                </a:ext>
              </a:extLst>
            </p:cNvPr>
            <p:cNvSpPr txBox="1"/>
            <p:nvPr/>
          </p:nvSpPr>
          <p:spPr>
            <a:xfrm>
              <a:off x="7470610" y="4072010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39" name="圆角矩形标注 38">
            <a:extLst>
              <a:ext uri="{FF2B5EF4-FFF2-40B4-BE49-F238E27FC236}">
                <a16:creationId xmlns:a16="http://schemas.microsoft.com/office/drawing/2014/main" id="{6845D50C-4955-BD48-86CA-3D71445E9727}"/>
              </a:ext>
            </a:extLst>
          </p:cNvPr>
          <p:cNvSpPr/>
          <p:nvPr/>
        </p:nvSpPr>
        <p:spPr>
          <a:xfrm>
            <a:off x="3392339" y="5558741"/>
            <a:ext cx="2484976" cy="510362"/>
          </a:xfrm>
          <a:prstGeom prst="wedgeRoundRectCallout">
            <a:avLst>
              <a:gd name="adj1" fmla="val -34828"/>
              <a:gd name="adj2" fmla="val -8194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二次型的矩阵表示式</a:t>
            </a:r>
          </a:p>
        </p:txBody>
      </p:sp>
      <p:sp>
        <p:nvSpPr>
          <p:cNvPr id="40" name="框架 39">
            <a:extLst>
              <a:ext uri="{FF2B5EF4-FFF2-40B4-BE49-F238E27FC236}">
                <a16:creationId xmlns:a16="http://schemas.microsoft.com/office/drawing/2014/main" id="{CD6A447E-F5DD-FD45-A9D2-C40E2DB0C5BD}"/>
              </a:ext>
            </a:extLst>
          </p:cNvPr>
          <p:cNvSpPr/>
          <p:nvPr/>
        </p:nvSpPr>
        <p:spPr>
          <a:xfrm>
            <a:off x="4562894" y="843241"/>
            <a:ext cx="3520945" cy="2093575"/>
          </a:xfrm>
          <a:prstGeom prst="frame">
            <a:avLst>
              <a:gd name="adj1" fmla="val 2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框架 40">
            <a:extLst>
              <a:ext uri="{FF2B5EF4-FFF2-40B4-BE49-F238E27FC236}">
                <a16:creationId xmlns:a16="http://schemas.microsoft.com/office/drawing/2014/main" id="{E2E4D51D-C49D-1D4E-A6F5-CB792F9C2C72}"/>
              </a:ext>
            </a:extLst>
          </p:cNvPr>
          <p:cNvSpPr/>
          <p:nvPr/>
        </p:nvSpPr>
        <p:spPr>
          <a:xfrm>
            <a:off x="4643570" y="2941648"/>
            <a:ext cx="2704514" cy="2085612"/>
          </a:xfrm>
          <a:prstGeom prst="frame">
            <a:avLst>
              <a:gd name="adj1" fmla="val 24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框架 41">
            <a:extLst>
              <a:ext uri="{FF2B5EF4-FFF2-40B4-BE49-F238E27FC236}">
                <a16:creationId xmlns:a16="http://schemas.microsoft.com/office/drawing/2014/main" id="{7B0CB355-6ED3-5142-95A5-4F274FD67169}"/>
              </a:ext>
            </a:extLst>
          </p:cNvPr>
          <p:cNvSpPr/>
          <p:nvPr/>
        </p:nvSpPr>
        <p:spPr>
          <a:xfrm>
            <a:off x="7213589" y="2949525"/>
            <a:ext cx="808482" cy="2077735"/>
          </a:xfrm>
          <a:prstGeom prst="frame">
            <a:avLst>
              <a:gd name="adj1" fmla="val 7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66335"/>
              </p:ext>
            </p:extLst>
          </p:nvPr>
        </p:nvGraphicFramePr>
        <p:xfrm>
          <a:off x="362095" y="871249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5" name="Equation" r:id="rId3" imgW="3721100" imgH="939800" progId="">
                  <p:embed/>
                </p:oleObj>
              </mc:Choice>
              <mc:Fallback>
                <p:oleObj name="Equation" r:id="rId3" imgW="37211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95" y="871249"/>
                        <a:ext cx="744537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21196"/>
              </p:ext>
            </p:extLst>
          </p:nvPr>
        </p:nvGraphicFramePr>
        <p:xfrm>
          <a:off x="4091854" y="3463493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6" name="Equation" r:id="rId5" imgW="1600200" imgH="939800" progId="Equation.DSMT4">
                  <p:embed/>
                </p:oleObj>
              </mc:Choice>
              <mc:Fallback>
                <p:oleObj name="Equation" r:id="rId5" imgW="16002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854" y="3463493"/>
                        <a:ext cx="3203575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394548" y="5328804"/>
            <a:ext cx="6120586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楷体_GB2312"/>
              </a:rPr>
              <a:t>二次型与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对称</a:t>
            </a: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楷体_GB2312"/>
              </a:rPr>
              <a:t>矩阵之间存在着一一对应关系</a:t>
            </a:r>
            <a:r>
              <a:rPr kumimoji="1" lang="en-US" altLang="zh-CN" sz="2400" b="1" dirty="0">
                <a:solidFill>
                  <a:schemeClr val="accent1"/>
                </a:solidFill>
                <a:latin typeface="+mn-ea"/>
                <a:ea typeface="+mn-ea"/>
                <a:cs typeface="楷体_GB231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对称阵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的秩也叫做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二次型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  <a:cs typeface="楷体_GB2312"/>
              </a:rPr>
              <a:t>的秩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．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5664128" y="2861254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sp>
        <p:nvSpPr>
          <p:cNvPr id="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19394"/>
              </p:ext>
            </p:extLst>
          </p:nvPr>
        </p:nvGraphicFramePr>
        <p:xfrm>
          <a:off x="7394953" y="3924443"/>
          <a:ext cx="1234326" cy="60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4953" y="3924443"/>
                        <a:ext cx="1234326" cy="60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402AE67-4DFF-1441-B5F1-515B86AF74B0}"/>
              </a:ext>
            </a:extLst>
          </p:cNvPr>
          <p:cNvSpPr txBox="1"/>
          <p:nvPr/>
        </p:nvSpPr>
        <p:spPr>
          <a:xfrm>
            <a:off x="4666761" y="1916962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C0CC34-3AB4-D84B-B375-A7CA3513092F}"/>
              </a:ext>
            </a:extLst>
          </p:cNvPr>
          <p:cNvSpPr txBox="1"/>
          <p:nvPr/>
        </p:nvSpPr>
        <p:spPr>
          <a:xfrm>
            <a:off x="5343906" y="1916962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F52E15-1F62-8443-946C-25BBAFAE8E08}"/>
              </a:ext>
            </a:extLst>
          </p:cNvPr>
          <p:cNvSpPr txBox="1"/>
          <p:nvPr/>
        </p:nvSpPr>
        <p:spPr>
          <a:xfrm>
            <a:off x="6575688" y="1935788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AAB0E4-7429-BD43-8267-BA2AB695E0F7}"/>
              </a:ext>
            </a:extLst>
          </p:cNvPr>
          <p:cNvSpPr txBox="1"/>
          <p:nvPr/>
        </p:nvSpPr>
        <p:spPr>
          <a:xfrm>
            <a:off x="7251242" y="1931092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573095-160F-3A44-814E-20B273263F04}"/>
              </a:ext>
            </a:extLst>
          </p:cNvPr>
          <p:cNvSpPr txBox="1"/>
          <p:nvPr/>
        </p:nvSpPr>
        <p:spPr>
          <a:xfrm>
            <a:off x="4817507" y="4358200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31CB31-7B94-9241-A312-80CAA3F7855D}"/>
              </a:ext>
            </a:extLst>
          </p:cNvPr>
          <p:cNvSpPr txBox="1"/>
          <p:nvPr/>
        </p:nvSpPr>
        <p:spPr>
          <a:xfrm>
            <a:off x="5495969" y="4358200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7A561C-104D-0647-925B-216F4B89E65C}"/>
              </a:ext>
            </a:extLst>
          </p:cNvPr>
          <p:cNvSpPr txBox="1"/>
          <p:nvPr/>
        </p:nvSpPr>
        <p:spPr>
          <a:xfrm>
            <a:off x="6741431" y="4358200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D2A1EC1-EF56-4549-939E-8D7896ABA8C7}"/>
              </a:ext>
            </a:extLst>
          </p:cNvPr>
          <p:cNvSpPr txBox="1"/>
          <p:nvPr/>
        </p:nvSpPr>
        <p:spPr>
          <a:xfrm>
            <a:off x="1458346" y="1492125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DD85E6-EDBB-7C4C-8FE3-27B694445496}"/>
              </a:ext>
            </a:extLst>
          </p:cNvPr>
          <p:cNvSpPr txBox="1"/>
          <p:nvPr/>
        </p:nvSpPr>
        <p:spPr>
          <a:xfrm>
            <a:off x="3535613" y="1484696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D91AEB-27B6-7C43-ACC6-77FADDB84BE8}"/>
              </a:ext>
            </a:extLst>
          </p:cNvPr>
          <p:cNvSpPr txBox="1"/>
          <p:nvPr/>
        </p:nvSpPr>
        <p:spPr>
          <a:xfrm>
            <a:off x="5911136" y="805026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D3FF66-58BF-9E45-B970-208E7847E744}"/>
              </a:ext>
            </a:extLst>
          </p:cNvPr>
          <p:cNvSpPr txBox="1"/>
          <p:nvPr/>
        </p:nvSpPr>
        <p:spPr>
          <a:xfrm>
            <a:off x="5911136" y="1305147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795C685-4C30-E344-8FD6-EC2818EBED55}"/>
              </a:ext>
            </a:extLst>
          </p:cNvPr>
          <p:cNvSpPr txBox="1"/>
          <p:nvPr/>
        </p:nvSpPr>
        <p:spPr>
          <a:xfrm>
            <a:off x="5941385" y="2232475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FF8517-3807-0246-AEA6-E292DE926430}"/>
              </a:ext>
            </a:extLst>
          </p:cNvPr>
          <p:cNvSpPr txBox="1"/>
          <p:nvPr/>
        </p:nvSpPr>
        <p:spPr>
          <a:xfrm>
            <a:off x="6029353" y="3405995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8BC070-85C8-184C-81E7-26B9C0C5C174}"/>
              </a:ext>
            </a:extLst>
          </p:cNvPr>
          <p:cNvSpPr txBox="1"/>
          <p:nvPr/>
        </p:nvSpPr>
        <p:spPr>
          <a:xfrm>
            <a:off x="6029353" y="3808994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3C6EA1-296D-4C4B-93C3-187DDD99E847}"/>
              </a:ext>
            </a:extLst>
          </p:cNvPr>
          <p:cNvSpPr txBox="1"/>
          <p:nvPr/>
        </p:nvSpPr>
        <p:spPr>
          <a:xfrm>
            <a:off x="6029353" y="4588182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35" name="圆角矩形标注 34">
            <a:extLst>
              <a:ext uri="{FF2B5EF4-FFF2-40B4-BE49-F238E27FC236}">
                <a16:creationId xmlns:a16="http://schemas.microsoft.com/office/drawing/2014/main" id="{CD1F016A-66BF-2340-B0F5-120C28596954}"/>
              </a:ext>
            </a:extLst>
          </p:cNvPr>
          <p:cNvSpPr/>
          <p:nvPr/>
        </p:nvSpPr>
        <p:spPr>
          <a:xfrm>
            <a:off x="2043478" y="3350869"/>
            <a:ext cx="1685549" cy="1207386"/>
          </a:xfrm>
          <a:prstGeom prst="wedgeRoundRectCallout">
            <a:avLst>
              <a:gd name="adj1" fmla="val 67324"/>
              <a:gd name="adj2" fmla="val 25574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二次型的矩阵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（显然这是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实对称阵）</a:t>
            </a:r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B3166EE7-82B2-9146-BE91-54A4B41D0233}"/>
              </a:ext>
            </a:extLst>
          </p:cNvPr>
          <p:cNvSpPr txBox="1"/>
          <p:nvPr/>
        </p:nvSpPr>
        <p:spPr>
          <a:xfrm>
            <a:off x="502444" y="5991368"/>
            <a:ext cx="23803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2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3400" y="834858"/>
            <a:ext cx="8090205" cy="1848598"/>
            <a:chOff x="1827900" y="834858"/>
            <a:chExt cx="8090205" cy="1848598"/>
          </a:xfrm>
        </p:grpSpPr>
        <p:sp>
          <p:nvSpPr>
            <p:cNvPr id="5" name="文本框 2"/>
            <p:cNvSpPr txBox="1"/>
            <p:nvPr/>
          </p:nvSpPr>
          <p:spPr>
            <a:xfrm>
              <a:off x="2544745" y="834858"/>
              <a:ext cx="629792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写出下列二次型对应的矩阵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27900" y="1027430"/>
              <a:ext cx="8892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42903"/>
                </p:ext>
              </p:extLst>
            </p:nvPr>
          </p:nvGraphicFramePr>
          <p:xfrm>
            <a:off x="2548690" y="1586494"/>
            <a:ext cx="7369415" cy="1096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17" name="Equation" r:id="rId3" imgW="3022560" imgH="507960" progId="Equation.DSMT4">
                    <p:embed/>
                  </p:oleObj>
                </mc:Choice>
                <mc:Fallback>
                  <p:oleObj name="Equation" r:id="rId3" imgW="302256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690" y="1586494"/>
                          <a:ext cx="7369415" cy="1096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5"/>
          <p:cNvSpPr txBox="1"/>
          <p:nvPr/>
        </p:nvSpPr>
        <p:spPr>
          <a:xfrm>
            <a:off x="113400" y="2939907"/>
            <a:ext cx="88926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320915"/>
              </p:ext>
            </p:extLst>
          </p:nvPr>
        </p:nvGraphicFramePr>
        <p:xfrm>
          <a:off x="952501" y="2901950"/>
          <a:ext cx="3026704" cy="154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" name="Equation" r:id="rId5" imgW="1485720" imgH="711000" progId="Equation.DSMT4">
                  <p:embed/>
                </p:oleObj>
              </mc:Choice>
              <mc:Fallback>
                <p:oleObj name="Equation" r:id="rId5" imgW="14857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1" y="2901950"/>
                        <a:ext cx="3026704" cy="1545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654192"/>
              </p:ext>
            </p:extLst>
          </p:nvPr>
        </p:nvGraphicFramePr>
        <p:xfrm>
          <a:off x="4145252" y="3790084"/>
          <a:ext cx="328612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9" name="Equation" r:id="rId7" imgW="1612800" imgH="914400" progId="Equation.DSMT4">
                  <p:embed/>
                </p:oleObj>
              </mc:Choice>
              <mc:Fallback>
                <p:oleObj name="Equation" r:id="rId7" imgW="1612800" imgH="914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52" y="3790084"/>
                        <a:ext cx="3286125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23954" y="600371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矩阵是对角阵</a:t>
            </a:r>
          </a:p>
        </p:txBody>
      </p:sp>
      <p:sp>
        <p:nvSpPr>
          <p:cNvPr id="10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2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85236" y="3676254"/>
            <a:ext cx="830233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楷体_GB2312"/>
              </a:rPr>
              <a:t>定义</a:t>
            </a: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  <a:cs typeface="楷体_GB2312"/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如果标准形的系数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, … ,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只在−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1,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0,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三个数中取值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即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+ … +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+1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…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−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1" lang="en-US" altLang="zh-CN" sz="2400" b="1" i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   则上式称为二次型的</a:t>
            </a:r>
            <a:r>
              <a:rPr kumimoji="1"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楷体_GB2312"/>
              </a:rPr>
              <a:t>规范形</a:t>
            </a:r>
            <a:r>
              <a:rPr kumimoji="1" lang="zh-CN" altLang="en-US" sz="2400" b="1" dirty="0">
                <a:latin typeface="+mn-ea"/>
                <a:ea typeface="+mn-ea"/>
                <a:cs typeface="楷体_GB2312"/>
              </a:rPr>
              <a:t>，其中“</a:t>
            </a:r>
            <a:r>
              <a:rPr kumimoji="1" lang="en-US" altLang="zh-CN" sz="2400" b="1" dirty="0">
                <a:latin typeface="+mn-ea"/>
                <a:ea typeface="+mn-ea"/>
                <a:cs typeface="楷体_GB2312"/>
              </a:rPr>
              <a:t>1</a:t>
            </a:r>
            <a:r>
              <a:rPr kumimoji="1" lang="zh-CN" altLang="en-US" sz="2400" b="1" dirty="0">
                <a:latin typeface="+mn-ea"/>
                <a:ea typeface="+mn-ea"/>
                <a:cs typeface="楷体_GB2312"/>
              </a:rPr>
              <a:t>”的个数为正惯性</a:t>
            </a:r>
            <a:endParaRPr kumimoji="1" lang="en-US" altLang="zh-CN" sz="2400" b="1" dirty="0">
              <a:latin typeface="+mn-ea"/>
              <a:ea typeface="+mn-ea"/>
              <a:cs typeface="楷体_GB231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latin typeface="+mn-ea"/>
                <a:ea typeface="+mn-ea"/>
                <a:cs typeface="楷体_GB2312"/>
              </a:rPr>
              <a:t>   指数，“</a:t>
            </a:r>
            <a:r>
              <a:rPr kumimoji="1" lang="en-US" altLang="zh-CN" sz="2400" b="1" dirty="0">
                <a:latin typeface="+mn-ea"/>
                <a:ea typeface="+mn-ea"/>
                <a:cs typeface="楷体_GB2312"/>
              </a:rPr>
              <a:t>-1</a:t>
            </a:r>
            <a:r>
              <a:rPr kumimoji="1" lang="zh-CN" altLang="en-US" sz="2400" b="1" dirty="0">
                <a:latin typeface="+mn-ea"/>
                <a:ea typeface="+mn-ea"/>
                <a:cs typeface="楷体_GB2312"/>
              </a:rPr>
              <a:t>”的个数为负惯性指数</a:t>
            </a:r>
            <a:r>
              <a:rPr kumimoji="1" lang="en-US" altLang="zh-CN" sz="2400" b="1" dirty="0">
                <a:latin typeface="+mn-ea"/>
                <a:ea typeface="+mn-ea"/>
                <a:cs typeface="楷体_GB231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298" y="2895461"/>
            <a:ext cx="550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显然，标准二次型对应的矩阵为对角阵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0BC58B-7EE0-5C45-8A98-B705D9A4B0A8}"/>
              </a:ext>
            </a:extLst>
          </p:cNvPr>
          <p:cNvGrpSpPr/>
          <p:nvPr/>
        </p:nvGrpSpPr>
        <p:grpSpPr>
          <a:xfrm>
            <a:off x="579298" y="858638"/>
            <a:ext cx="6427558" cy="1762991"/>
            <a:chOff x="919540" y="943135"/>
            <a:chExt cx="6427558" cy="1762991"/>
          </a:xfrm>
        </p:grpSpPr>
        <p:grpSp>
          <p:nvGrpSpPr>
            <p:cNvPr id="12" name="组合 11"/>
            <p:cNvGrpSpPr/>
            <p:nvPr/>
          </p:nvGrpSpPr>
          <p:grpSpPr>
            <a:xfrm>
              <a:off x="919540" y="943135"/>
              <a:ext cx="6427558" cy="1762991"/>
              <a:chOff x="2429607" y="998012"/>
              <a:chExt cx="6427558" cy="1762991"/>
            </a:xfrm>
          </p:grpSpPr>
          <p:sp>
            <p:nvSpPr>
              <p:cNvPr id="13" name="文本框 2"/>
              <p:cNvSpPr txBox="1"/>
              <p:nvPr/>
            </p:nvSpPr>
            <p:spPr>
              <a:xfrm>
                <a:off x="3420666" y="998012"/>
                <a:ext cx="3928271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只含有平方项的二次型  </a:t>
                </a:r>
              </a:p>
            </p:txBody>
          </p:sp>
          <p:sp>
            <p:nvSpPr>
              <p:cNvPr id="14" name="文本框 2"/>
              <p:cNvSpPr txBox="1"/>
              <p:nvPr/>
            </p:nvSpPr>
            <p:spPr>
              <a:xfrm>
                <a:off x="2435545" y="2114672"/>
                <a:ext cx="3650479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称为二次型的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标准形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334698"/>
                  </p:ext>
                </p:extLst>
              </p:nvPr>
            </p:nvGraphicFramePr>
            <p:xfrm>
              <a:off x="2533674" y="1644650"/>
              <a:ext cx="6323491" cy="579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23" name="Equation" r:id="rId3" imgW="2476440" imgH="241200" progId="Equation.DSMT4">
                      <p:embed/>
                    </p:oleObj>
                  </mc:Choice>
                  <mc:Fallback>
                    <p:oleObj name="Equation" r:id="rId3" imgW="247644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3674" y="1644650"/>
                            <a:ext cx="6323491" cy="579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文本框 5"/>
              <p:cNvSpPr txBox="1"/>
              <p:nvPr/>
            </p:nvSpPr>
            <p:spPr>
              <a:xfrm>
                <a:off x="2429607" y="1188858"/>
                <a:ext cx="145230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定义</a:t>
                </a:r>
                <a:endPara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7F223D-F30E-6643-8434-048882F36C64}"/>
                </a:ext>
              </a:extLst>
            </p:cNvPr>
            <p:cNvSpPr txBox="1"/>
            <p:nvPr/>
          </p:nvSpPr>
          <p:spPr>
            <a:xfrm>
              <a:off x="2371846" y="1613630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DF68BE-EDFC-8741-AE63-98D014F1488B}"/>
                </a:ext>
              </a:extLst>
            </p:cNvPr>
            <p:cNvSpPr txBox="1"/>
            <p:nvPr/>
          </p:nvSpPr>
          <p:spPr>
            <a:xfrm>
              <a:off x="5838870" y="1569712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85980"/>
              </p:ext>
            </p:extLst>
          </p:nvPr>
        </p:nvGraphicFramePr>
        <p:xfrm>
          <a:off x="502447" y="2916038"/>
          <a:ext cx="1468161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8" name="Equation" r:id="rId3" imgW="622030" imgH="228501" progId="Equation.DSMT4">
                  <p:embed/>
                </p:oleObj>
              </mc:Choice>
              <mc:Fallback>
                <p:oleObj name="Equation" r:id="rId3" imgW="62203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7" y="2916038"/>
                        <a:ext cx="1468161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2707539" y="2310391"/>
            <a:ext cx="1272488" cy="609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6"/>
          <p:cNvSpPr txBox="1"/>
          <p:nvPr/>
        </p:nvSpPr>
        <p:spPr>
          <a:xfrm>
            <a:off x="502444" y="851401"/>
            <a:ext cx="6171133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二、利用正交变换化二次型为标准形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037A1C-3ED0-8542-AB9F-FB540C43DC00}"/>
              </a:ext>
            </a:extLst>
          </p:cNvPr>
          <p:cNvGrpSpPr/>
          <p:nvPr/>
        </p:nvGrpSpPr>
        <p:grpSpPr>
          <a:xfrm>
            <a:off x="4493208" y="3585460"/>
            <a:ext cx="3925953" cy="586428"/>
            <a:chOff x="3954495" y="2906403"/>
            <a:chExt cx="3925953" cy="586428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1003231"/>
                </p:ext>
              </p:extLst>
            </p:nvPr>
          </p:nvGraphicFramePr>
          <p:xfrm>
            <a:off x="3954495" y="2913394"/>
            <a:ext cx="3925953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9" name="Equation" r:id="rId5" imgW="1574640" imgH="241200" progId="Equation.DSMT4">
                    <p:embed/>
                  </p:oleObj>
                </mc:Choice>
                <mc:Fallback>
                  <p:oleObj name="Equation" r:id="rId5" imgW="1574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495" y="2913394"/>
                          <a:ext cx="3925953" cy="579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6997645-B216-ED4A-9D6A-E5C882F2FD35}"/>
                </a:ext>
              </a:extLst>
            </p:cNvPr>
            <p:cNvSpPr txBox="1"/>
            <p:nvPr/>
          </p:nvSpPr>
          <p:spPr>
            <a:xfrm>
              <a:off x="6282042" y="2906403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150295-63F2-274E-B50C-660CE12BB38F}"/>
              </a:ext>
            </a:extLst>
          </p:cNvPr>
          <p:cNvGrpSpPr/>
          <p:nvPr/>
        </p:nvGrpSpPr>
        <p:grpSpPr>
          <a:xfrm>
            <a:off x="494494" y="4237963"/>
            <a:ext cx="7677050" cy="1754326"/>
            <a:chOff x="536311" y="3425093"/>
            <a:chExt cx="7677050" cy="1754326"/>
          </a:xfrm>
        </p:grpSpPr>
        <p:grpSp>
          <p:nvGrpSpPr>
            <p:cNvPr id="29" name="组合 28"/>
            <p:cNvGrpSpPr/>
            <p:nvPr/>
          </p:nvGrpSpPr>
          <p:grpSpPr>
            <a:xfrm>
              <a:off x="536311" y="3425093"/>
              <a:ext cx="7677050" cy="1754326"/>
              <a:chOff x="1997525" y="4567983"/>
              <a:chExt cx="7513472" cy="1754326"/>
            </a:xfrm>
          </p:grpSpPr>
          <p:sp>
            <p:nvSpPr>
              <p:cNvPr id="30" name="文本框 2"/>
              <p:cNvSpPr txBox="1"/>
              <p:nvPr/>
            </p:nvSpPr>
            <p:spPr>
              <a:xfrm>
                <a:off x="1997525" y="4567983"/>
                <a:ext cx="7513472" cy="17543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其中                      是   的   个特征值，正交矩阵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Q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的   个列向量是    的对应于特征值                       的两两正交的单位特征向量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682821" y="4743270"/>
                <a:ext cx="6700450" cy="1071722"/>
                <a:chOff x="2682821" y="4743270"/>
                <a:chExt cx="6700450" cy="1071722"/>
              </a:xfrm>
            </p:grpSpPr>
            <p:graphicFrame>
              <p:nvGraphicFramePr>
                <p:cNvPr id="32" name="对象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08900386"/>
                    </p:ext>
                  </p:extLst>
                </p:nvPr>
              </p:nvGraphicFramePr>
              <p:xfrm>
                <a:off x="2682821" y="4743270"/>
                <a:ext cx="1998543" cy="5149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0" name="Equation" r:id="rId7" imgW="749160" imgH="228600" progId="Equation.DSMT4">
                        <p:embed/>
                      </p:oleObj>
                    </mc:Choice>
                    <mc:Fallback>
                      <p:oleObj name="Equation" r:id="rId7" imgW="7491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2821" y="4743270"/>
                              <a:ext cx="1998543" cy="5149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对象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1982280"/>
                    </p:ext>
                  </p:extLst>
                </p:nvPr>
              </p:nvGraphicFramePr>
              <p:xfrm>
                <a:off x="4838716" y="4754629"/>
                <a:ext cx="436556" cy="3997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1" name="Equation" r:id="rId9" imgW="152280" imgH="164880" progId="Equation.DSMT4">
                        <p:embed/>
                      </p:oleObj>
                    </mc:Choice>
                    <mc:Fallback>
                      <p:oleObj name="Equation" r:id="rId9" imgW="152280" imgH="1648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8716" y="4754629"/>
                              <a:ext cx="436556" cy="3997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对象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04143071"/>
                    </p:ext>
                  </p:extLst>
                </p:nvPr>
              </p:nvGraphicFramePr>
              <p:xfrm>
                <a:off x="8987084" y="4812662"/>
                <a:ext cx="396187" cy="368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2" name="Equation" r:id="rId11" imgW="126720" imgH="139680" progId="Equation.DSMT4">
                        <p:embed/>
                      </p:oleObj>
                    </mc:Choice>
                    <mc:Fallback>
                      <p:oleObj name="Equation" r:id="rId11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87084" y="4812662"/>
                              <a:ext cx="396187" cy="368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对象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5145824"/>
                    </p:ext>
                  </p:extLst>
                </p:nvPr>
              </p:nvGraphicFramePr>
              <p:xfrm>
                <a:off x="3527092" y="5299076"/>
                <a:ext cx="448562" cy="4107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3" name="Equation" r:id="rId13" imgW="152268" imgH="164957" progId="Equation.DSMT4">
                        <p:embed/>
                      </p:oleObj>
                    </mc:Choice>
                    <mc:Fallback>
                      <p:oleObj name="Equation" r:id="rId13" imgW="152268" imgH="1649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7092" y="5299076"/>
                              <a:ext cx="448562" cy="4107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6363369"/>
                    </p:ext>
                  </p:extLst>
                </p:nvPr>
              </p:nvGraphicFramePr>
              <p:xfrm>
                <a:off x="5461100" y="4844871"/>
                <a:ext cx="352138" cy="327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4" name="Equation" r:id="rId14" imgW="126720" imgH="139680" progId="Equation.DSMT4">
                        <p:embed/>
                      </p:oleObj>
                    </mc:Choice>
                    <mc:Fallback>
                      <p:oleObj name="Equation" r:id="rId14" imgW="126720" imgH="1396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61100" y="4844871"/>
                              <a:ext cx="352138" cy="3274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27180885"/>
                    </p:ext>
                  </p:extLst>
                </p:nvPr>
              </p:nvGraphicFramePr>
              <p:xfrm>
                <a:off x="6038655" y="5315457"/>
                <a:ext cx="1938607" cy="4995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5" name="Equation" r:id="rId16" imgW="749160" imgH="228600" progId="Equation.DSMT4">
                        <p:embed/>
                      </p:oleObj>
                    </mc:Choice>
                    <mc:Fallback>
                      <p:oleObj name="Equation" r:id="rId16" imgW="74916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38655" y="5315457"/>
                              <a:ext cx="1938607" cy="4995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8C1E099-1D2D-0D42-B149-AB22570E9FDF}"/>
                </a:ext>
              </a:extLst>
            </p:cNvPr>
            <p:cNvSpPr txBox="1"/>
            <p:nvPr/>
          </p:nvSpPr>
          <p:spPr>
            <a:xfrm>
              <a:off x="2213142" y="3564354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30EDBAA-F9A2-7E41-80E2-45F79029981B}"/>
                </a:ext>
              </a:extLst>
            </p:cNvPr>
            <p:cNvSpPr txBox="1"/>
            <p:nvPr/>
          </p:nvSpPr>
          <p:spPr>
            <a:xfrm>
              <a:off x="5655829" y="4105292"/>
              <a:ext cx="492443" cy="46166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49" name="文本框 5">
            <a:extLst>
              <a:ext uri="{FF2B5EF4-FFF2-40B4-BE49-F238E27FC236}">
                <a16:creationId xmlns:a16="http://schemas.microsoft.com/office/drawing/2014/main" id="{AC3E925E-E255-1A4D-9B80-33119D7927AE}"/>
              </a:ext>
            </a:extLst>
          </p:cNvPr>
          <p:cNvSpPr txBox="1"/>
          <p:nvPr/>
        </p:nvSpPr>
        <p:spPr>
          <a:xfrm>
            <a:off x="363823" y="1805841"/>
            <a:ext cx="102864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2DA459-E430-5E4F-BFD1-0A4270516517}"/>
                  </a:ext>
                </a:extLst>
              </p:cNvPr>
              <p:cNvSpPr txBox="1"/>
              <p:nvPr/>
            </p:nvSpPr>
            <p:spPr>
              <a:xfrm>
                <a:off x="2137799" y="3666257"/>
                <a:ext cx="2288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2DA459-E430-5E4F-BFD1-0A427051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9" y="3666257"/>
                <a:ext cx="2288383" cy="430887"/>
              </a:xfrm>
              <a:prstGeom prst="rect">
                <a:avLst/>
              </a:prstGeom>
              <a:blipFill>
                <a:blip r:embed="rId18"/>
                <a:stretch>
                  <a:fillRect l="-552" r="-165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D35C01-BC78-CD4E-B0C2-A78430037BFF}"/>
              </a:ext>
            </a:extLst>
          </p:cNvPr>
          <p:cNvGrpSpPr/>
          <p:nvPr/>
        </p:nvGrpSpPr>
        <p:grpSpPr>
          <a:xfrm>
            <a:off x="502444" y="1637657"/>
            <a:ext cx="7513472" cy="1214261"/>
            <a:chOff x="502444" y="1637657"/>
            <a:chExt cx="7513472" cy="121426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3950FD-6AC2-AC43-8608-E6826916D83B}"/>
                </a:ext>
              </a:extLst>
            </p:cNvPr>
            <p:cNvGrpSpPr/>
            <p:nvPr/>
          </p:nvGrpSpPr>
          <p:grpSpPr>
            <a:xfrm>
              <a:off x="502444" y="1637657"/>
              <a:ext cx="7513472" cy="1200329"/>
              <a:chOff x="502444" y="1637657"/>
              <a:chExt cx="7513472" cy="12003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02444" y="1637657"/>
                <a:ext cx="7513472" cy="1200329"/>
                <a:chOff x="2212016" y="2780547"/>
                <a:chExt cx="7513472" cy="1200329"/>
              </a:xfrm>
            </p:grpSpPr>
            <p:graphicFrame>
              <p:nvGraphicFramePr>
                <p:cNvPr id="40" name="对象 3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10236489"/>
                    </p:ext>
                  </p:extLst>
                </p:nvPr>
              </p:nvGraphicFramePr>
              <p:xfrm>
                <a:off x="5653020" y="2890639"/>
                <a:ext cx="3937000" cy="5778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056" name="Equation" r:id="rId19" imgW="1384200" imgH="241200" progId="Equation.DSMT4">
                        <p:embed/>
                      </p:oleObj>
                    </mc:Choice>
                    <mc:Fallback>
                      <p:oleObj name="Equation" r:id="rId19" imgW="138420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53020" y="2890639"/>
                              <a:ext cx="3937000" cy="5778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" name="文本框 2"/>
                <p:cNvSpPr txBox="1"/>
                <p:nvPr/>
              </p:nvSpPr>
              <p:spPr>
                <a:xfrm>
                  <a:off x="2212016" y="2780547"/>
                  <a:ext cx="7513472" cy="120032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ctr">
                    <a:lnSpc>
                      <a:spcPct val="150000"/>
                    </a:lnSpc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      对于任意的实二次型                      </a:t>
                  </a: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            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      ，都存在正交变换             ，使得                     </a:t>
                  </a: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F01BACB-8F03-B641-A81F-838942E2AB3B}"/>
                  </a:ext>
                </a:extLst>
              </p:cNvPr>
              <p:cNvSpPr txBox="1"/>
              <p:nvPr/>
            </p:nvSpPr>
            <p:spPr>
              <a:xfrm>
                <a:off x="5439828" y="1747749"/>
                <a:ext cx="492443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kumimoji="1" lang="en-US" altLang="zh-CN" sz="2400" dirty="0"/>
                  <a:t>…</a:t>
                </a:r>
                <a:endParaRPr kumimoji="1" lang="zh-CN" altLang="en-US" sz="2400" dirty="0"/>
              </a:p>
            </p:txBody>
          </p:sp>
        </p:grp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4E66B81A-86D6-6545-A902-4325CDB94D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52098"/>
                </p:ext>
              </p:extLst>
            </p:nvPr>
          </p:nvGraphicFramePr>
          <p:xfrm>
            <a:off x="2705585" y="2361381"/>
            <a:ext cx="129857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7" name="Equation" r:id="rId21" imgW="457200" imgH="203040" progId="Equation.DSMT4">
                    <p:embed/>
                  </p:oleObj>
                </mc:Choice>
                <mc:Fallback>
                  <p:oleObj name="Equation" r:id="rId21" imgW="457200" imgH="203040" progId="Equation.DSMT4">
                    <p:embed/>
                    <p:pic>
                      <p:nvPicPr>
                        <p:cNvPr id="37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585" y="2361381"/>
                          <a:ext cx="1298575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8BD3694-5EDF-0B41-8C05-4184146D38B6}"/>
                  </a:ext>
                </a:extLst>
              </p:cNvPr>
              <p:cNvSpPr txBox="1"/>
              <p:nvPr/>
            </p:nvSpPr>
            <p:spPr>
              <a:xfrm>
                <a:off x="2118712" y="2998333"/>
                <a:ext cx="23744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𝑄𝑦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8BD3694-5EDF-0B41-8C05-4184146D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12" y="2998333"/>
                <a:ext cx="2374496" cy="430887"/>
              </a:xfrm>
              <a:prstGeom prst="rect">
                <a:avLst/>
              </a:prstGeom>
              <a:blipFill>
                <a:blip r:embed="rId23"/>
                <a:stretch>
                  <a:fillRect l="-532" r="-4255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6" grpId="0"/>
      <p:bldP spid="51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14557</TotalTime>
  <Words>1912</Words>
  <Application>Microsoft Office PowerPoint</Application>
  <PresentationFormat>全屏显示(4:3)</PresentationFormat>
  <Paragraphs>256</Paragraphs>
  <Slides>29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主题algebraA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   设A, B 都是n 阶正定矩阵. 证明：kA + lB也是正定矩阵  (k &gt; 0, l &gt; 0).</vt:lpstr>
      <vt:lpstr>例4  设A = (aij)nn 是正定矩阵. 证明: aii &gt; 0(i=1,…,n).</vt:lpstr>
      <vt:lpstr>PowerPoint 演示文稿</vt:lpstr>
      <vt:lpstr>例5  设A是n 阶正定矩阵，证明: |A + I | &gt; 1.</vt:lpstr>
      <vt:lpstr>例6  设 A 是正定矩阵，证明：A-1是正定矩阵.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977</cp:revision>
  <dcterms:created xsi:type="dcterms:W3CDTF">2014-11-28T11:02:00Z</dcterms:created>
  <dcterms:modified xsi:type="dcterms:W3CDTF">2023-05-18T13:34:18Z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