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9"/>
  </p:notesMasterIdLst>
  <p:sldIdLst>
    <p:sldId id="331" r:id="rId2"/>
    <p:sldId id="337" r:id="rId3"/>
    <p:sldId id="339" r:id="rId4"/>
    <p:sldId id="338" r:id="rId5"/>
    <p:sldId id="344" r:id="rId6"/>
    <p:sldId id="341" r:id="rId7"/>
    <p:sldId id="34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5F6"/>
    <a:srgbClr val="FF6600"/>
    <a:srgbClr val="0F6FC6"/>
    <a:srgbClr val="22ABDE"/>
    <a:srgbClr val="094A7F"/>
    <a:srgbClr val="47B8E4"/>
    <a:srgbClr val="F77572"/>
    <a:srgbClr val="EDB67C"/>
    <a:srgbClr val="F3C390"/>
    <a:srgbClr val="D02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5" autoAdjust="0"/>
    <p:restoredTop sz="93767"/>
  </p:normalViewPr>
  <p:slideViewPr>
    <p:cSldViewPr snapToGrid="0">
      <p:cViewPr varScale="1">
        <p:scale>
          <a:sx n="120" d="100"/>
          <a:sy n="120" d="100"/>
        </p:scale>
        <p:origin x="1912" y="192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4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8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1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45046" y="1844188"/>
            <a:ext cx="4785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4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章 习题课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9922FA15-62B0-BD43-98A8-F274ABCD8A68}"/>
              </a:ext>
            </a:extLst>
          </p:cNvPr>
          <p:cNvSpPr txBox="1"/>
          <p:nvPr/>
        </p:nvSpPr>
        <p:spPr>
          <a:xfrm>
            <a:off x="340845" y="619775"/>
            <a:ext cx="5479010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一、含参数的方程组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AF3F7368-EE67-A341-BBCC-A0A7F764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38" y="1507480"/>
            <a:ext cx="2363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8ADAD7-33EE-3046-A933-393F7351784F}"/>
                  </a:ext>
                </a:extLst>
              </p:cNvPr>
              <p:cNvSpPr txBox="1"/>
              <p:nvPr/>
            </p:nvSpPr>
            <p:spPr>
              <a:xfrm>
                <a:off x="1898594" y="1507480"/>
                <a:ext cx="3211392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8ADAD7-33EE-3046-A933-393F7351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94" y="1507480"/>
                <a:ext cx="3211392" cy="1179105"/>
              </a:xfrm>
              <a:prstGeom prst="rect">
                <a:avLst/>
              </a:prstGeom>
              <a:blipFill>
                <a:blip r:embed="rId3"/>
                <a:stretch>
                  <a:fillRect l="-66929" t="-228723" r="-1575" b="-3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108D45E-6CF5-DF4E-B88F-44373285BF23}"/>
              </a:ext>
            </a:extLst>
          </p:cNvPr>
          <p:cNvSpPr/>
          <p:nvPr/>
        </p:nvSpPr>
        <p:spPr>
          <a:xfrm>
            <a:off x="716838" y="2810201"/>
            <a:ext cx="7893762" cy="122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讨论：当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400" b="1" dirty="0">
                <a:latin typeface="宋体" panose="02010600030101010101" pitchFamily="2" charset="-122"/>
              </a:rPr>
              <a:t>何值时,方程组无解、有唯一解和有无穷多解；在方程组有无穷多解时,用其导出组的基础解系表示全部解。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432AF85-4772-3F42-923E-1F8895F4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38" y="4389853"/>
            <a:ext cx="748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解法：先确定参数值，再求通解。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F30E6EB-27B4-0149-9360-46B97C53E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38" y="5003272"/>
            <a:ext cx="748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确定参数：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D641DE52-07FB-E341-A193-5495A6CD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88" y="5003272"/>
            <a:ext cx="3182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）行列式法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57AA40E-A27A-604E-8718-68032D85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88" y="5616691"/>
            <a:ext cx="3182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）初等变换法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958CEFD-2F33-344E-A4F2-65F34E83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050" y="5016526"/>
            <a:ext cx="40289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Ch4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课件例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的唯一解判定</a:t>
            </a:r>
            <a:endParaRPr lang="en-US" altLang="zh-CN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0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/>
      <p:bldP spid="6" grpId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AF3F7368-EE67-A341-BBCC-A0A7F764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15" y="1266180"/>
            <a:ext cx="2363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8ADAD7-33EE-3046-A933-393F7351784F}"/>
                  </a:ext>
                </a:extLst>
              </p:cNvPr>
              <p:cNvSpPr txBox="1"/>
              <p:nvPr/>
            </p:nvSpPr>
            <p:spPr>
              <a:xfrm>
                <a:off x="1898594" y="1266180"/>
                <a:ext cx="3116366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8ADAD7-33EE-3046-A933-393F7351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94" y="1266180"/>
                <a:ext cx="3116366" cy="1367554"/>
              </a:xfrm>
              <a:prstGeom prst="rect">
                <a:avLst/>
              </a:prstGeom>
              <a:blipFill>
                <a:blip r:embed="rId3"/>
                <a:stretch>
                  <a:fillRect l="-80972" t="-233333" r="-1215" b="-3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108D45E-6CF5-DF4E-B88F-44373285BF23}"/>
              </a:ext>
            </a:extLst>
          </p:cNvPr>
          <p:cNvSpPr/>
          <p:nvPr/>
        </p:nvSpPr>
        <p:spPr>
          <a:xfrm>
            <a:off x="273815" y="2780055"/>
            <a:ext cx="7893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讨论：当</a:t>
            </a:r>
            <a:r>
              <a:rPr lang="zh-CN" altLang="en-US" sz="2400" i="1" dirty="0">
                <a:latin typeface="宋体" panose="02010600030101010101" pitchFamily="2" charset="-122"/>
              </a:rPr>
              <a:t>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400" b="1" dirty="0">
                <a:latin typeface="宋体" panose="02010600030101010101" pitchFamily="2" charset="-122"/>
              </a:rPr>
              <a:t>何值时,方程组有解？并求出通解。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4C818-9182-2B41-AF5D-4A661DDD818B}"/>
              </a:ext>
            </a:extLst>
          </p:cNvPr>
          <p:cNvSpPr/>
          <p:nvPr/>
        </p:nvSpPr>
        <p:spPr>
          <a:xfrm>
            <a:off x="1051244" y="3550090"/>
            <a:ext cx="7927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zh-CN" altLang="en-US" sz="2400" b="1" dirty="0">
                <a:latin typeface="+mn-ea"/>
                <a:sym typeface="Wingdings" pitchFamily="2" charset="2"/>
              </a:rPr>
              <a:t>为何值时下列方程组无解、有唯一解、有无穷多解？</a:t>
            </a:r>
            <a:endParaRPr lang="zh-CN" altLang="en-US" sz="2400" dirty="0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E9A7F30-A57E-854F-845C-17321295B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15" y="3550090"/>
            <a:ext cx="2363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85474B-49A5-E24E-B0FF-E4EA6C699D3A}"/>
                  </a:ext>
                </a:extLst>
              </p:cNvPr>
              <p:cNvSpPr txBox="1"/>
              <p:nvPr/>
            </p:nvSpPr>
            <p:spPr>
              <a:xfrm>
                <a:off x="1898594" y="4233441"/>
                <a:ext cx="4020716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85474B-49A5-E24E-B0FF-E4EA6C699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94" y="4233441"/>
                <a:ext cx="4020716" cy="1664815"/>
              </a:xfrm>
              <a:prstGeom prst="rect">
                <a:avLst/>
              </a:prstGeom>
              <a:blipFill>
                <a:blip r:embed="rId4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8" grpId="0"/>
      <p:bldP spid="9" grpId="0" autoUpdateAnimBg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9922FA15-62B0-BD43-98A8-F274ABCD8A68}"/>
              </a:ext>
            </a:extLst>
          </p:cNvPr>
          <p:cNvSpPr txBox="1"/>
          <p:nvPr/>
        </p:nvSpPr>
        <p:spPr>
          <a:xfrm>
            <a:off x="216553" y="772885"/>
            <a:ext cx="5479010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二、与向量组的线性表示有关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C54BE5-914B-1440-A8D5-85A63B2C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39" y="5090977"/>
            <a:ext cx="678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Ch3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练习题：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3.1T6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 3.2T4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57AA3F-2DB2-3143-9ABA-7F0E8D7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38" y="4325876"/>
            <a:ext cx="707324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3.2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课件：例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8-9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、练习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2-4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AD29220-A87C-C84E-81F2-C7E873EF6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38" y="5921973"/>
            <a:ext cx="68954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Ch4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练习题：</a:t>
            </a:r>
            <a:r>
              <a:rPr lang="zh-CN" altLang="zh-CN" sz="2400" b="1" dirty="0">
                <a:solidFill>
                  <a:schemeClr val="accent1"/>
                </a:solidFill>
                <a:latin typeface="+mn-ea"/>
              </a:rPr>
              <a:t>第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3-4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章综合练习题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T2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3F11FCB-3159-7148-B41E-D0D2B5E2A0D7}"/>
                  </a:ext>
                </a:extLst>
              </p:cNvPr>
              <p:cNvSpPr/>
              <p:nvPr/>
            </p:nvSpPr>
            <p:spPr>
              <a:xfrm>
                <a:off x="5007606" y="2191897"/>
                <a:ext cx="478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3F11FCB-3159-7148-B41E-D0D2B5E2A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06" y="2191897"/>
                <a:ext cx="478015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B085B7-FB96-D445-A1D3-D767AC292F58}"/>
              </a:ext>
            </a:extLst>
          </p:cNvPr>
          <p:cNvGrpSpPr/>
          <p:nvPr/>
        </p:nvGrpSpPr>
        <p:grpSpPr>
          <a:xfrm>
            <a:off x="216553" y="1562441"/>
            <a:ext cx="8895221" cy="1121082"/>
            <a:chOff x="216553" y="1562441"/>
            <a:chExt cx="8895221" cy="1121082"/>
          </a:xfrm>
        </p:grpSpPr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D0AF733C-1522-FC49-9926-1AE7BB35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38" y="1562441"/>
              <a:ext cx="23635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4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设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7C72883-7379-FE4F-8E97-2B5E32ED85D0}"/>
                    </a:ext>
                  </a:extLst>
                </p:cNvPr>
                <p:cNvSpPr txBox="1"/>
                <p:nvPr/>
              </p:nvSpPr>
              <p:spPr>
                <a:xfrm>
                  <a:off x="1809038" y="1593908"/>
                  <a:ext cx="7168116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7C72883-7379-FE4F-8E97-2B5E32ED8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038" y="1593908"/>
                  <a:ext cx="7168116" cy="375872"/>
                </a:xfrm>
                <a:prstGeom prst="rect">
                  <a:avLst/>
                </a:prstGeom>
                <a:blipFill>
                  <a:blip r:embed="rId3"/>
                  <a:stretch>
                    <a:fillRect t="-3333" r="-883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680C592-F805-E946-842C-7E3CAAED5BE9}"/>
                    </a:ext>
                  </a:extLst>
                </p:cNvPr>
                <p:cNvSpPr/>
                <p:nvPr/>
              </p:nvSpPr>
              <p:spPr>
                <a:xfrm>
                  <a:off x="216553" y="2191896"/>
                  <a:ext cx="2437847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680C592-F805-E946-842C-7E3CAAED5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53" y="2191896"/>
                  <a:ext cx="2437847" cy="468205"/>
                </a:xfrm>
                <a:prstGeom prst="rect">
                  <a:avLst/>
                </a:prstGeom>
                <a:blipFill>
                  <a:blip r:embed="rId4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CC69B65-2860-F641-B6D8-9D2BB26C6F63}"/>
                </a:ext>
              </a:extLst>
            </p:cNvPr>
            <p:cNvSpPr/>
            <p:nvPr/>
          </p:nvSpPr>
          <p:spPr>
            <a:xfrm>
              <a:off x="2654400" y="2221858"/>
              <a:ext cx="26869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+mn-ea"/>
                  <a:cs typeface="Times New Roman" panose="02020603050405020304" pitchFamily="18" charset="0"/>
                  <a:sym typeface="Wingdings" pitchFamily="2" charset="2"/>
                </a:rPr>
                <a:t>则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</a:t>
              </a:r>
              <a:r>
                <a: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、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b</a:t>
              </a:r>
              <a:r>
                <a:rPr lang="zh-CN" altLang="en-US" sz="2400" b="1" dirty="0">
                  <a:latin typeface="+mn-ea"/>
                  <a:sym typeface="Wingdings" pitchFamily="2" charset="2"/>
                </a:rPr>
                <a:t>为何值时，</a:t>
              </a:r>
              <a:endParaRPr lang="zh-CN" altLang="en-US" sz="2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4F7F27E-2119-CF42-96A3-12895BA5D370}"/>
                </a:ext>
              </a:extLst>
            </p:cNvPr>
            <p:cNvSpPr/>
            <p:nvPr/>
          </p:nvSpPr>
          <p:spPr>
            <a:xfrm>
              <a:off x="5246613" y="2191896"/>
              <a:ext cx="3865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能用上述</a:t>
              </a:r>
              <a:r>
                <a:rPr lang="en-US" altLang="zh-CN" sz="2400" b="1" dirty="0">
                  <a:latin typeface="+mn-ea"/>
                </a:rPr>
                <a:t>3</a:t>
              </a:r>
              <a:r>
                <a:rPr lang="zh-CN" altLang="en-US" sz="2400" b="1" dirty="0">
                  <a:latin typeface="+mn-ea"/>
                </a:rPr>
                <a:t>个向量线性表示</a:t>
              </a:r>
              <a:r>
                <a:rPr lang="en-US" altLang="zh-CN" sz="2400" b="1" dirty="0">
                  <a:latin typeface="+mn-ea"/>
                  <a:sym typeface="Wingdings" pitchFamily="2" charset="2"/>
                </a:rPr>
                <a:t>.</a:t>
              </a:r>
              <a:endParaRPr lang="zh-CN" altLang="en-US" sz="2400" dirty="0"/>
            </a:p>
          </p:txBody>
        </p:sp>
      </p:grpSp>
      <p:sp>
        <p:nvSpPr>
          <p:cNvPr id="24" name="Text Box 11">
            <a:extLst>
              <a:ext uri="{FF2B5EF4-FFF2-40B4-BE49-F238E27FC236}">
                <a16:creationId xmlns:a16="http://schemas.microsoft.com/office/drawing/2014/main" id="{D7F8AEEC-90B1-D043-AAF0-228458C6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38" y="2839822"/>
            <a:ext cx="8389062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解法：把问题用线性表示式子写出，转化成方程组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且是含参数的方程组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是否有解。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7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7" grpId="0"/>
      <p:bldP spid="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1C54BE5-914B-1440-A8D5-85A63B2C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3" y="331334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57AA3F-2DB2-3143-9ABA-7F0E8D7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3" y="1191002"/>
            <a:ext cx="78899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67E0849-48D7-9046-B73A-09BA462A9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51480"/>
              </p:ext>
            </p:extLst>
          </p:nvPr>
        </p:nvGraphicFramePr>
        <p:xfrm>
          <a:off x="863027" y="1103432"/>
          <a:ext cx="838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5" name="Document" r:id="rId3" imgW="7162800" imgH="469900" progId="Word.Document.8">
                  <p:embed/>
                </p:oleObj>
              </mc:Choice>
              <mc:Fallback>
                <p:oleObj name="Document" r:id="rId3" imgW="7162800" imgH="469900" progId="Word.Document.8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867E0849-48D7-9046-B73A-09BA462A9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27" y="1103432"/>
                        <a:ext cx="838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837F3D4C-FE3C-8A4B-BAAF-99FA6CED6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47594"/>
              </p:ext>
            </p:extLst>
          </p:nvPr>
        </p:nvGraphicFramePr>
        <p:xfrm>
          <a:off x="1574413" y="3820362"/>
          <a:ext cx="2790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6" name="Equation" r:id="rId5" imgW="27495500" imgH="5270500" progId="Equation.3">
                  <p:embed/>
                </p:oleObj>
              </mc:Choice>
              <mc:Fallback>
                <p:oleObj name="Equation" r:id="rId5" imgW="27495500" imgH="52705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837F3D4C-FE3C-8A4B-BAAF-99FA6CED6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413" y="3820362"/>
                        <a:ext cx="27908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08E3B59B-50A2-2748-B3E9-94344A5AD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62870"/>
              </p:ext>
            </p:extLst>
          </p:nvPr>
        </p:nvGraphicFramePr>
        <p:xfrm>
          <a:off x="4349363" y="3290137"/>
          <a:ext cx="26416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7" name="Equation" r:id="rId7" imgW="29260800" imgH="16383000" progId="Equation.3">
                  <p:embed/>
                </p:oleObj>
              </mc:Choice>
              <mc:Fallback>
                <p:oleObj name="Equation" r:id="rId7" imgW="29260800" imgH="1638300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08E3B59B-50A2-2748-B3E9-94344A5AD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363" y="3290137"/>
                        <a:ext cx="26416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1CDFA460-C2BA-A640-B88B-899177D6F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59294"/>
              </p:ext>
            </p:extLst>
          </p:nvPr>
        </p:nvGraphicFramePr>
        <p:xfrm>
          <a:off x="1425108" y="4849061"/>
          <a:ext cx="417195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8" name="Equation" r:id="rId9" imgW="47104300" imgH="16383000" progId="Equation.3">
                  <p:embed/>
                </p:oleObj>
              </mc:Choice>
              <mc:Fallback>
                <p:oleObj name="Equation" r:id="rId9" imgW="47104300" imgH="163830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1CDFA460-C2BA-A640-B88B-899177D6F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108" y="4849061"/>
                        <a:ext cx="417195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>
            <a:extLst>
              <a:ext uri="{FF2B5EF4-FFF2-40B4-BE49-F238E27FC236}">
                <a16:creationId xmlns:a16="http://schemas.microsoft.com/office/drawing/2014/main" id="{FF4BA180-DB2A-684F-8290-3F20B191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76" y="1882464"/>
            <a:ext cx="2861979" cy="49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反之也成立，其中</a:t>
            </a:r>
          </a:p>
        </p:txBody>
      </p: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A59628D3-8BA8-5142-A7D6-075CE812C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85632"/>
              </p:ext>
            </p:extLst>
          </p:nvPr>
        </p:nvGraphicFramePr>
        <p:xfrm>
          <a:off x="5598645" y="5457074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9" r:id="rId11" imgW="7607300" imgH="4686300" progId="Equation.3">
                  <p:embed/>
                </p:oleObj>
              </mc:Choice>
              <mc:Fallback>
                <p:oleObj r:id="rId11" imgW="7607300" imgH="4686300" progId="Equation.3">
                  <p:embed/>
                  <p:pic>
                    <p:nvPicPr>
                      <p:cNvPr id="13" name="Object 14">
                        <a:extLst>
                          <a:ext uri="{FF2B5EF4-FFF2-40B4-BE49-F238E27FC236}">
                            <a16:creationId xmlns:a16="http://schemas.microsoft.com/office/drawing/2014/main" id="{A59628D3-8BA8-5142-A7D6-075CE812C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45" y="5457074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96B760A-2BC2-FB4E-88B4-D79A183EAA54}"/>
                  </a:ext>
                </a:extLst>
              </p:cNvPr>
              <p:cNvSpPr txBox="1"/>
              <p:nvPr/>
            </p:nvSpPr>
            <p:spPr>
              <a:xfrm>
                <a:off x="781833" y="2584620"/>
                <a:ext cx="8088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zh-CN" altLang="en-US" sz="2400" b="1" i="1" smtClean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zh-CN" altLang="en-US" sz="2400" b="1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96B760A-2BC2-FB4E-88B4-D79A183EA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33" y="2584620"/>
                <a:ext cx="8088689" cy="369332"/>
              </a:xfrm>
              <a:prstGeom prst="rect">
                <a:avLst/>
              </a:prstGeom>
              <a:blipFill>
                <a:blip r:embed="rId13"/>
                <a:stretch>
                  <a:fillRect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52EF57C3-08F3-5346-BFCF-739DA12C7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08892"/>
              </p:ext>
            </p:extLst>
          </p:nvPr>
        </p:nvGraphicFramePr>
        <p:xfrm>
          <a:off x="290045" y="2104589"/>
          <a:ext cx="2384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8" name="Equation" r:id="rId3" imgW="26911300" imgH="16383000" progId="Equation.3">
                  <p:embed/>
                </p:oleObj>
              </mc:Choice>
              <mc:Fallback>
                <p:oleObj name="Equation" r:id="rId3" imgW="26911300" imgH="1638300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846977E8-9954-5845-B927-E038C5026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45" y="2104589"/>
                        <a:ext cx="23844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BDFD2E10-8777-FE4E-A538-F9F1AA0FC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4192"/>
              </p:ext>
            </p:extLst>
          </p:nvPr>
        </p:nvGraphicFramePr>
        <p:xfrm>
          <a:off x="4282608" y="961589"/>
          <a:ext cx="362743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9" name="Equation" r:id="rId5" imgW="40957500" imgH="16383000" progId="Equation.3">
                  <p:embed/>
                </p:oleObj>
              </mc:Choice>
              <mc:Fallback>
                <p:oleObj name="Equation" r:id="rId5" imgW="40957500" imgH="16383000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D6AF65D0-8CA5-1841-BDA5-7F53C13DD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608" y="961589"/>
                        <a:ext cx="3627437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297310C0-9BCF-DD4D-A7C4-9078E473A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15199"/>
              </p:ext>
            </p:extLst>
          </p:nvPr>
        </p:nvGraphicFramePr>
        <p:xfrm>
          <a:off x="658345" y="1494989"/>
          <a:ext cx="3429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0" name="Document" r:id="rId7" imgW="2933700" imgH="457200" progId="Word.Document.8">
                  <p:embed/>
                </p:oleObj>
              </mc:Choice>
              <mc:Fallback>
                <p:oleObj name="Document" r:id="rId7" imgW="2933700" imgH="457200" progId="Word.Document.8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7BA68511-F0AA-7D48-A810-F155A90CF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45" y="1494989"/>
                        <a:ext cx="3429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>
            <a:extLst>
              <a:ext uri="{FF2B5EF4-FFF2-40B4-BE49-F238E27FC236}">
                <a16:creationId xmlns:a16="http://schemas.microsoft.com/office/drawing/2014/main" id="{4F9A3F61-B883-B64B-8E31-EFA1496E2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67332"/>
              </p:ext>
            </p:extLst>
          </p:nvPr>
        </p:nvGraphicFramePr>
        <p:xfrm>
          <a:off x="2804645" y="2637989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1" name="Equation" r:id="rId9" imgW="28384500" imgH="5270500" progId="Equation.3">
                  <p:embed/>
                </p:oleObj>
              </mc:Choice>
              <mc:Fallback>
                <p:oleObj name="Equation" r:id="rId9" imgW="28384500" imgH="5270500" progId="Equation.3">
                  <p:embed/>
                  <p:pic>
                    <p:nvPicPr>
                      <p:cNvPr id="15" name="Object 16">
                        <a:extLst>
                          <a:ext uri="{FF2B5EF4-FFF2-40B4-BE49-F238E27FC236}">
                            <a16:creationId xmlns:a16="http://schemas.microsoft.com/office/drawing/2014/main" id="{2FE75894-3970-D24E-8B6C-3420425A6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645" y="2637989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66AE3122-D458-E149-8E61-88B72E787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115791"/>
              </p:ext>
            </p:extLst>
          </p:nvPr>
        </p:nvGraphicFramePr>
        <p:xfrm>
          <a:off x="5384333" y="2655452"/>
          <a:ext cx="34401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2" name="Document" r:id="rId11" imgW="2959100" imgH="457200" progId="Word.Document.8">
                  <p:embed/>
                </p:oleObj>
              </mc:Choice>
              <mc:Fallback>
                <p:oleObj name="Document" r:id="rId11" imgW="2959100" imgH="457200" progId="Word.Document.8">
                  <p:embed/>
                  <p:pic>
                    <p:nvPicPr>
                      <p:cNvPr id="16" name="Object 17">
                        <a:extLst>
                          <a:ext uri="{FF2B5EF4-FFF2-40B4-BE49-F238E27FC236}">
                            <a16:creationId xmlns:a16="http://schemas.microsoft.com/office/drawing/2014/main" id="{E5F56825-E13A-7946-854E-0CC9FE232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333" y="2655452"/>
                        <a:ext cx="34401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1F521D0-57A8-B347-BB66-D53020FBA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36922"/>
              </p:ext>
            </p:extLst>
          </p:nvPr>
        </p:nvGraphicFramePr>
        <p:xfrm>
          <a:off x="1668437" y="3660775"/>
          <a:ext cx="60198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3" name="Equation" r:id="rId13" imgW="66700400" imgH="16967200" progId="Equation.3">
                  <p:embed/>
                </p:oleObj>
              </mc:Choice>
              <mc:Fallback>
                <p:oleObj name="Equation" r:id="rId13" imgW="66700400" imgH="16967200" progId="Equation.3">
                  <p:embed/>
                  <p:pic>
                    <p:nvPicPr>
                      <p:cNvPr id="972802" name="Object 2">
                        <a:extLst>
                          <a:ext uri="{FF2B5EF4-FFF2-40B4-BE49-F238E27FC236}">
                            <a16:creationId xmlns:a16="http://schemas.microsoft.com/office/drawing/2014/main" id="{037E4ED7-FA3B-194E-9064-327BC2EC8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37" y="3660775"/>
                        <a:ext cx="60198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D4B28146-DBEE-D149-B7F5-D41686B9C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70954"/>
              </p:ext>
            </p:extLst>
          </p:nvPr>
        </p:nvGraphicFramePr>
        <p:xfrm>
          <a:off x="658345" y="5359400"/>
          <a:ext cx="8382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4" name="Document" r:id="rId15" imgW="7035800" imgH="457200" progId="Word.Document.8">
                  <p:embed/>
                </p:oleObj>
              </mc:Choice>
              <mc:Fallback>
                <p:oleObj name="Document" r:id="rId15" imgW="7035800" imgH="457200" progId="Word.Document.8">
                  <p:embed/>
                  <p:pic>
                    <p:nvPicPr>
                      <p:cNvPr id="972803" name="Object 3">
                        <a:extLst>
                          <a:ext uri="{FF2B5EF4-FFF2-40B4-BE49-F238E27FC236}">
                            <a16:creationId xmlns:a16="http://schemas.microsoft.com/office/drawing/2014/main" id="{0227A7B3-106E-ED4F-88D8-CEFC9033D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45" y="5359400"/>
                        <a:ext cx="8382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F3B240-FBBE-4C42-BB51-BC1924ED3975}"/>
              </a:ext>
            </a:extLst>
          </p:cNvPr>
          <p:cNvSpPr txBox="1"/>
          <p:nvPr/>
        </p:nvSpPr>
        <p:spPr>
          <a:xfrm>
            <a:off x="658345" y="43030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此外，</a:t>
            </a:r>
          </a:p>
        </p:txBody>
      </p:sp>
    </p:spTree>
    <p:extLst>
      <p:ext uri="{BB962C8B-B14F-4D97-AF65-F5344CB8AC3E}">
        <p14:creationId xmlns:p14="http://schemas.microsoft.com/office/powerpoint/2010/main" val="33751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9922FA15-62B0-BD43-98A8-F274ABCD8A68}"/>
              </a:ext>
            </a:extLst>
          </p:cNvPr>
          <p:cNvSpPr txBox="1"/>
          <p:nvPr/>
        </p:nvSpPr>
        <p:spPr>
          <a:xfrm>
            <a:off x="285551" y="832088"/>
            <a:ext cx="7184959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三、利用方程组的基本理论的证明题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BF5A5B6-C68F-6949-9D18-328E4AEF0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50" y="1794288"/>
            <a:ext cx="7816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与秩有关的题目：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Ch4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课件例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7-9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BF64802F-FC20-2A44-9522-2D6636CE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50" y="2421053"/>
            <a:ext cx="837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Ch4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练习题：</a:t>
            </a:r>
            <a:r>
              <a:rPr lang="zh-CN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3-4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章综合练习题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T4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T5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T7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BA6586E-CF70-494B-88B3-8573C272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50" y="3394743"/>
            <a:ext cx="78899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6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9AB24C-2C13-6043-AFD1-505B669ACE6A}"/>
                  </a:ext>
                </a:extLst>
              </p:cNvPr>
              <p:cNvSpPr txBox="1"/>
              <p:nvPr/>
            </p:nvSpPr>
            <p:spPr>
              <a:xfrm>
                <a:off x="978188" y="3394743"/>
                <a:ext cx="7437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zh-CN" altLang="en-US" sz="2400" b="0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zh-CN" altLang="en-US" sz="2400" b="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一个</m:t>
                      </m:r>
                      <m:r>
                        <a:rPr kumimoji="1" lang="zh-CN" altLang="en-US" sz="2400" b="0" i="1">
                          <a:latin typeface="Cambria Math" panose="02040503050406030204" pitchFamily="18" charset="0"/>
                        </a:rPr>
                        <m:t>特解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一个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9AB24C-2C13-6043-AFD1-505B669A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88" y="3394743"/>
                <a:ext cx="7437421" cy="369332"/>
              </a:xfrm>
              <a:prstGeom prst="rect">
                <a:avLst/>
              </a:prstGeom>
              <a:blipFill>
                <a:blip r:embed="rId2"/>
                <a:stretch>
                  <a:fillRect l="-341" t="-6667" r="-68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0FB5AA6-BA52-9742-8A61-732021527B6C}"/>
                  </a:ext>
                </a:extLst>
              </p:cNvPr>
              <p:cNvSpPr/>
              <p:nvPr/>
            </p:nvSpPr>
            <p:spPr>
              <a:xfrm>
                <a:off x="860804" y="4021508"/>
                <a:ext cx="74015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基础解系，证明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：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线性无关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0FB5AA6-BA52-9742-8A61-73202152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04" y="4021508"/>
                <a:ext cx="7401578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1">
            <a:extLst>
              <a:ext uri="{FF2B5EF4-FFF2-40B4-BE49-F238E27FC236}">
                <a16:creationId xmlns:a16="http://schemas.microsoft.com/office/drawing/2014/main" id="{87E46502-CEB2-1E41-8E83-F5AAC123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0" y="4939401"/>
            <a:ext cx="8389062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常见技巧：方程两端左乘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，得到部分组合系数，再回代。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21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utoUpdateAnimBg="0"/>
      <p:bldP spid="15" grpId="0" autoUpdateAnimBg="0"/>
      <p:bldP spid="16" grpId="0" autoUpdateAnimBg="0"/>
      <p:bldP spid="2" grpId="0"/>
      <p:bldP spid="17" grpId="0"/>
      <p:bldP spid="8" grpId="0" autoUpdateAnimBg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14509</TotalTime>
  <Words>376</Words>
  <Application>Microsoft Macintosh PowerPoint</Application>
  <PresentationFormat>全屏显示(4:3)</PresentationFormat>
  <Paragraphs>44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主题algebraA</vt:lpstr>
      <vt:lpstr>Document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1029</cp:revision>
  <cp:lastPrinted>2022-05-25T11:31:10Z</cp:lastPrinted>
  <dcterms:created xsi:type="dcterms:W3CDTF">2014-11-28T11:02:00Z</dcterms:created>
  <dcterms:modified xsi:type="dcterms:W3CDTF">2022-05-29T10:03:35Z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