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975" r:id="rId2"/>
    <p:sldId id="1000" r:id="rId3"/>
    <p:sldId id="991" r:id="rId4"/>
    <p:sldId id="990" r:id="rId5"/>
    <p:sldId id="997" r:id="rId6"/>
    <p:sldId id="998" r:id="rId7"/>
    <p:sldId id="1001" r:id="rId8"/>
    <p:sldId id="1002" r:id="rId9"/>
    <p:sldId id="1003" r:id="rId10"/>
    <p:sldId id="1004" r:id="rId11"/>
    <p:sldId id="1005" r:id="rId12"/>
    <p:sldId id="1006" r:id="rId13"/>
    <p:sldId id="987" r:id="rId14"/>
    <p:sldId id="1008" r:id="rId15"/>
    <p:sldId id="876" r:id="rId16"/>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84"/>
    <a:srgbClr val="FFFF00"/>
    <a:srgbClr val="00FF00"/>
    <a:srgbClr val="12357C"/>
    <a:srgbClr val="DDDDDD"/>
    <a:srgbClr val="1325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4696" autoAdjust="0"/>
  </p:normalViewPr>
  <p:slideViewPr>
    <p:cSldViewPr snapToObjects="1">
      <p:cViewPr>
        <p:scale>
          <a:sx n="125" d="100"/>
          <a:sy n="125" d="100"/>
        </p:scale>
        <p:origin x="-3132" y="-438"/>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Auto Semantic from web</a:t>
            </a:r>
          </a:p>
        </c:rich>
      </c:tx>
      <c:layout/>
      <c:overlay val="0"/>
    </c:title>
    <c:autoTitleDeleted val="0"/>
    <c:plotArea>
      <c:layout/>
      <c:lineChart>
        <c:grouping val="stacked"/>
        <c:varyColors val="0"/>
        <c:ser>
          <c:idx val="1"/>
          <c:order val="1"/>
          <c:tx>
            <c:strRef>
              <c:f>Semantic!$D$4</c:f>
              <c:strCache>
                <c:ptCount val="1"/>
                <c:pt idx="0">
                  <c:v>Time to get similar image (ms)</c:v>
                </c:pt>
              </c:strCache>
            </c:strRef>
          </c:tx>
          <c:val>
            <c:numRef>
              <c:f>Semantic!$D$5:$D$10</c:f>
              <c:numCache>
                <c:formatCode>General</c:formatCode>
                <c:ptCount val="6"/>
                <c:pt idx="0">
                  <c:v>286</c:v>
                </c:pt>
                <c:pt idx="1">
                  <c:v>346</c:v>
                </c:pt>
                <c:pt idx="2">
                  <c:v>327</c:v>
                </c:pt>
                <c:pt idx="3">
                  <c:v>302</c:v>
                </c:pt>
                <c:pt idx="4">
                  <c:v>318</c:v>
                </c:pt>
                <c:pt idx="5">
                  <c:v>322</c:v>
                </c:pt>
              </c:numCache>
            </c:numRef>
          </c:val>
          <c:smooth val="0"/>
        </c:ser>
        <c:ser>
          <c:idx val="0"/>
          <c:order val="0"/>
          <c:tx>
            <c:strRef>
              <c:f>Semantic!$A$4</c:f>
              <c:strCache>
                <c:ptCount val="1"/>
                <c:pt idx="0">
                  <c:v>Time to get semantic (ms)</c:v>
                </c:pt>
              </c:strCache>
            </c:strRef>
          </c:tx>
          <c:val>
            <c:numRef>
              <c:f>Semantic!$A$5:$A$10</c:f>
              <c:numCache>
                <c:formatCode>General</c:formatCode>
                <c:ptCount val="6"/>
                <c:pt idx="0">
                  <c:v>901</c:v>
                </c:pt>
                <c:pt idx="1">
                  <c:v>849</c:v>
                </c:pt>
                <c:pt idx="2">
                  <c:v>1430</c:v>
                </c:pt>
                <c:pt idx="3">
                  <c:v>1480</c:v>
                </c:pt>
                <c:pt idx="4">
                  <c:v>2230</c:v>
                </c:pt>
                <c:pt idx="5">
                  <c:v>1790</c:v>
                </c:pt>
              </c:numCache>
            </c:numRef>
          </c:val>
          <c:smooth val="0"/>
        </c:ser>
        <c:dLbls>
          <c:showLegendKey val="0"/>
          <c:showVal val="0"/>
          <c:showCatName val="0"/>
          <c:showSerName val="0"/>
          <c:showPercent val="0"/>
          <c:showBubbleSize val="0"/>
        </c:dLbls>
        <c:marker val="1"/>
        <c:smooth val="0"/>
        <c:axId val="205766016"/>
        <c:axId val="209187200"/>
      </c:lineChart>
      <c:catAx>
        <c:axId val="205766016"/>
        <c:scaling>
          <c:orientation val="minMax"/>
        </c:scaling>
        <c:delete val="0"/>
        <c:axPos val="b"/>
        <c:majorTickMark val="out"/>
        <c:minorTickMark val="none"/>
        <c:tickLblPos val="nextTo"/>
        <c:crossAx val="209187200"/>
        <c:crosses val="autoZero"/>
        <c:auto val="1"/>
        <c:lblAlgn val="ctr"/>
        <c:lblOffset val="100"/>
        <c:noMultiLvlLbl val="0"/>
      </c:catAx>
      <c:valAx>
        <c:axId val="209187200"/>
        <c:scaling>
          <c:orientation val="minMax"/>
        </c:scaling>
        <c:delete val="0"/>
        <c:axPos val="l"/>
        <c:majorGridlines/>
        <c:numFmt formatCode="General" sourceLinked="0"/>
        <c:majorTickMark val="in"/>
        <c:minorTickMark val="none"/>
        <c:tickLblPos val="nextTo"/>
        <c:crossAx val="205766016"/>
        <c:crosses val="autoZero"/>
        <c:crossBetween val="between"/>
      </c:valAx>
    </c:plotArea>
    <c:legend>
      <c:legendPos val="b"/>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a:defRPr/>
            </a:pPr>
            <a:r>
              <a:rPr lang="en-US"/>
              <a:t>Auto Semantic from web</a:t>
            </a:r>
          </a:p>
        </c:rich>
      </c:tx>
      <c:layout>
        <c:manualLayout>
          <c:xMode val="edge"/>
          <c:yMode val="edge"/>
          <c:x val="0.28207494896471275"/>
          <c:y val="0"/>
        </c:manualLayout>
      </c:layout>
      <c:overlay val="0"/>
    </c:title>
    <c:autoTitleDeleted val="0"/>
    <c:plotArea>
      <c:layout>
        <c:manualLayout>
          <c:layoutTarget val="inner"/>
          <c:xMode val="edge"/>
          <c:yMode val="edge"/>
          <c:x val="5.896062992125984E-2"/>
          <c:y val="8.6574074074074081E-2"/>
          <c:w val="0.89659492563429566"/>
          <c:h val="0.59502333041703126"/>
        </c:manualLayout>
      </c:layout>
      <c:barChart>
        <c:barDir val="col"/>
        <c:grouping val="clustered"/>
        <c:varyColors val="0"/>
        <c:ser>
          <c:idx val="0"/>
          <c:order val="0"/>
          <c:tx>
            <c:strRef>
              <c:f>Semantic!$H$4</c:f>
              <c:strCache>
                <c:ptCount val="1"/>
                <c:pt idx="0">
                  <c:v>Semantic amout per times</c:v>
                </c:pt>
              </c:strCache>
            </c:strRef>
          </c:tx>
          <c:invertIfNegative val="0"/>
          <c:val>
            <c:numRef>
              <c:f>Semantic!$H$5:$H$10</c:f>
              <c:numCache>
                <c:formatCode>General</c:formatCode>
                <c:ptCount val="6"/>
                <c:pt idx="0">
                  <c:v>10</c:v>
                </c:pt>
                <c:pt idx="1">
                  <c:v>9</c:v>
                </c:pt>
                <c:pt idx="2">
                  <c:v>8</c:v>
                </c:pt>
                <c:pt idx="3">
                  <c:v>9</c:v>
                </c:pt>
                <c:pt idx="4">
                  <c:v>11</c:v>
                </c:pt>
                <c:pt idx="5">
                  <c:v>10</c:v>
                </c:pt>
              </c:numCache>
            </c:numRef>
          </c:val>
        </c:ser>
        <c:dLbls>
          <c:showLegendKey val="0"/>
          <c:showVal val="0"/>
          <c:showCatName val="0"/>
          <c:showSerName val="0"/>
          <c:showPercent val="0"/>
          <c:showBubbleSize val="0"/>
        </c:dLbls>
        <c:gapWidth val="75"/>
        <c:overlap val="-25"/>
        <c:axId val="51738112"/>
        <c:axId val="51739648"/>
      </c:barChart>
      <c:catAx>
        <c:axId val="51738112"/>
        <c:scaling>
          <c:orientation val="minMax"/>
        </c:scaling>
        <c:delete val="0"/>
        <c:axPos val="b"/>
        <c:majorTickMark val="none"/>
        <c:minorTickMark val="none"/>
        <c:tickLblPos val="nextTo"/>
        <c:crossAx val="51739648"/>
        <c:crosses val="autoZero"/>
        <c:auto val="1"/>
        <c:lblAlgn val="ctr"/>
        <c:lblOffset val="100"/>
        <c:noMultiLvlLbl val="0"/>
      </c:catAx>
      <c:valAx>
        <c:axId val="51739648"/>
        <c:scaling>
          <c:orientation val="minMax"/>
        </c:scaling>
        <c:delete val="0"/>
        <c:axPos val="l"/>
        <c:majorGridlines/>
        <c:numFmt formatCode="General" sourceLinked="1"/>
        <c:majorTickMark val="none"/>
        <c:minorTickMark val="none"/>
        <c:tickLblPos val="nextTo"/>
        <c:crossAx val="51738112"/>
        <c:crosses val="autoZero"/>
        <c:crossBetween val="between"/>
      </c:valAx>
    </c:plotArea>
    <c:legend>
      <c:legendPos val="b"/>
      <c:layout>
        <c:manualLayout>
          <c:xMode val="edge"/>
          <c:yMode val="edge"/>
          <c:x val="0.24758413531641874"/>
          <c:y val="0.85842939632545934"/>
          <c:w val="0.50483158355205604"/>
          <c:h val="7.9965733449985421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39B2881-5C8D-42D5-A603-D209BE3B390E}" type="slidenum">
              <a:rPr lang="en-US" altLang="zh-CN"/>
              <a:pPr>
                <a:defRPr/>
              </a:pPr>
              <a:t>‹#›</a:t>
            </a:fld>
            <a:endParaRPr lang="en-US" altLang="zh-CN"/>
          </a:p>
        </p:txBody>
      </p:sp>
    </p:spTree>
    <p:extLst>
      <p:ext uri="{BB962C8B-B14F-4D97-AF65-F5344CB8AC3E}">
        <p14:creationId xmlns:p14="http://schemas.microsoft.com/office/powerpoint/2010/main" val="795534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340" name="Rectangle 4"/>
          <p:cNvSpPr>
            <a:spLocks noRo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4B3B52C3-DF6A-4193-8436-BF94EBCFB011}" type="slidenum">
              <a:rPr lang="en-US" altLang="zh-CN"/>
              <a:pPr>
                <a:defRPr/>
              </a:pPr>
              <a:t>‹#›</a:t>
            </a:fld>
            <a:endParaRPr lang="en-US" altLang="zh-CN"/>
          </a:p>
        </p:txBody>
      </p:sp>
    </p:spTree>
    <p:extLst>
      <p:ext uri="{BB962C8B-B14F-4D97-AF65-F5344CB8AC3E}">
        <p14:creationId xmlns:p14="http://schemas.microsoft.com/office/powerpoint/2010/main" val="295200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0BDAEE1-C921-44BF-8CF8-7122741C3055}" type="slidenum">
              <a:rPr lang="en-US" altLang="zh-CN" smtClean="0"/>
              <a:pPr algn="r" eaLnBrk="1" hangingPunct="1">
                <a:spcBef>
                  <a:spcPct val="0"/>
                </a:spcBef>
              </a:pPr>
              <a:t>1</a:t>
            </a:fld>
            <a:endParaRPr lang="en-US" altLang="zh-CN" smtClean="0"/>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11</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12</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CEA0921-DD9E-4CA5-BDE8-8B741F7F7F5B}" type="slidenum">
              <a:rPr lang="en-US" altLang="zh-CN" smtClean="0"/>
              <a:pPr algn="r" eaLnBrk="1" hangingPunct="1">
                <a:spcBef>
                  <a:spcPct val="0"/>
                </a:spcBef>
              </a:pPr>
              <a:t>13</a:t>
            </a:fld>
            <a:endParaRPr lang="en-US" altLang="zh-CN" smtClean="0"/>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14</a:t>
            </a:fld>
            <a:endParaRPr lang="en-US" altLang="zh-CN"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6F9D33-3CE4-4970-B82A-C6558E447864}" type="slidenum">
              <a:rPr lang="en-US" altLang="zh-CN" smtClean="0"/>
              <a:pPr algn="r" eaLnBrk="1" hangingPunct="1">
                <a:spcBef>
                  <a:spcPct val="0"/>
                </a:spcBef>
              </a:pPr>
              <a:t>3</a:t>
            </a:fld>
            <a:endParaRPr lang="en-US" altLang="zh-CN" smtClean="0"/>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背景</a:t>
            </a:r>
            <a:endParaRPr lang="en-US" altLang="zh-CN" dirty="0" smtClean="0"/>
          </a:p>
          <a:p>
            <a:pPr eaLnBrk="1" hangingPunct="1"/>
            <a:r>
              <a:rPr lang="zh-CN" altLang="en-US" dirty="0" smtClean="0"/>
              <a:t>为了实际应用能起到更好的作用。</a:t>
            </a:r>
            <a:endParaRPr lang="en-US" altLang="zh-CN" dirty="0" smtClean="0"/>
          </a:p>
          <a:p>
            <a:pPr eaLnBrk="1" hangingPunct="1"/>
            <a:r>
              <a:rPr lang="en-US" altLang="zh-CN" dirty="0" smtClean="0"/>
              <a:t>2. </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4</a:t>
            </a:fld>
            <a:endParaRPr lang="en-US" altLang="zh-CN"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44AAD8-417F-4BB2-9329-BFBDEDA624DF}" type="slidenum">
              <a:rPr lang="en-US" altLang="zh-CN" smtClean="0"/>
              <a:pPr algn="r" eaLnBrk="1" hangingPunct="1">
                <a:spcBef>
                  <a:spcPct val="0"/>
                </a:spcBef>
              </a:pPr>
              <a:t>5</a:t>
            </a:fld>
            <a:endParaRPr lang="en-US" altLang="zh-CN"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6</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b="1" kern="1200" dirty="0" smtClean="0">
                <a:solidFill>
                  <a:schemeClr val="tx1"/>
                </a:solidFill>
                <a:effectLst/>
                <a:latin typeface="Arial" charset="0"/>
                <a:ea typeface="宋体" pitchFamily="2" charset="-122"/>
                <a:cs typeface="+mn-cs"/>
              </a:rPr>
              <a:t>每次循环若像素不相同则</a:t>
            </a:r>
            <a:endParaRPr lang="en-US" sz="1200" b="1"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7</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8</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9</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10</a:t>
            </a:fld>
            <a:endParaRPr lang="en-US" altLang="zh-CN"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ln/>
        </p:spPr>
        <p:txBody>
          <a:bodyPr tIns="45720" anchor="ctr"/>
          <a:lstStyle>
            <a:lvl1pPr>
              <a:defRPr sz="43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45071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544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714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924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9985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335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1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4690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21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66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8716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8"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762000" y="3048000"/>
            <a:ext cx="7467600" cy="1219200"/>
          </a:xfrm>
        </p:spPr>
        <p:txBody>
          <a:bodyPr/>
          <a:lstStyle/>
          <a:p>
            <a:r>
              <a:rPr lang="zh-CN" altLang="en-US" sz="4800" b="1" dirty="0" smtClean="0"/>
              <a:t>中期答辩</a:t>
            </a:r>
            <a:endParaRPr lang="en-US" altLang="en-US" sz="4800" b="1" dirty="0" smtClean="0"/>
          </a:p>
        </p:txBody>
      </p:sp>
      <p:sp>
        <p:nvSpPr>
          <p:cNvPr id="4" name="TextBox 3"/>
          <p:cNvSpPr txBox="1"/>
          <p:nvPr/>
        </p:nvSpPr>
        <p:spPr>
          <a:xfrm>
            <a:off x="606425" y="4819650"/>
            <a:ext cx="5105400" cy="1457325"/>
          </a:xfrm>
          <a:prstGeom prst="rect">
            <a:avLst/>
          </a:prstGeom>
          <a:noFill/>
        </p:spPr>
        <p:txBody>
          <a:bodyPr>
            <a:spAutoFit/>
          </a:bodyPr>
          <a:lstStyle/>
          <a:p>
            <a:pPr algn="l">
              <a:spcBef>
                <a:spcPts val="500"/>
              </a:spcBef>
              <a:spcAft>
                <a:spcPts val="500"/>
              </a:spcAft>
              <a:defRPr/>
            </a:pPr>
            <a:r>
              <a:rPr lang="zh-CN" altLang="en-US" dirty="0">
                <a:latin typeface="+mn-ea"/>
                <a:ea typeface="+mn-ea"/>
              </a:rPr>
              <a:t>姓名：</a:t>
            </a:r>
            <a:r>
              <a:rPr lang="zh-CN" altLang="en-US" dirty="0">
                <a:ea typeface="黑体" pitchFamily="2" charset="-122"/>
              </a:rPr>
              <a:t>杜日光 </a:t>
            </a:r>
            <a:endParaRPr lang="en-US" altLang="zh-CN" dirty="0">
              <a:ea typeface="黑体" pitchFamily="2" charset="-122"/>
            </a:endParaRPr>
          </a:p>
          <a:p>
            <a:pPr algn="l">
              <a:spcBef>
                <a:spcPts val="500"/>
              </a:spcBef>
              <a:spcAft>
                <a:spcPts val="500"/>
              </a:spcAft>
              <a:defRPr/>
            </a:pPr>
            <a:r>
              <a:rPr lang="zh-CN" altLang="en-US" dirty="0">
                <a:ea typeface="黑体" pitchFamily="2" charset="-122"/>
              </a:rPr>
              <a:t>学号</a:t>
            </a:r>
            <a:r>
              <a:rPr lang="en-US" altLang="zh-CN" dirty="0">
                <a:ea typeface="黑体" pitchFamily="2" charset="-122"/>
              </a:rPr>
              <a:t>: 1120379372</a:t>
            </a:r>
            <a:endParaRPr lang="en-US" altLang="zh-CN" dirty="0">
              <a:latin typeface="+mn-ea"/>
              <a:ea typeface="+mn-ea"/>
            </a:endParaRPr>
          </a:p>
          <a:p>
            <a:pPr algn="l">
              <a:spcBef>
                <a:spcPts val="500"/>
              </a:spcBef>
              <a:spcAft>
                <a:spcPts val="500"/>
              </a:spcAft>
              <a:defRPr/>
            </a:pPr>
            <a:r>
              <a:rPr lang="zh-CN" altLang="en-US" dirty="0">
                <a:latin typeface="+mn-ea"/>
                <a:ea typeface="+mn-ea"/>
              </a:rPr>
              <a:t>指导教师：蔡鸿明</a:t>
            </a:r>
            <a:endParaRPr lang="en-US" altLang="zh-CN" dirty="0">
              <a:ea typeface="黑体" pitchFamily="2" charset="-122"/>
            </a:endParaRPr>
          </a:p>
        </p:txBody>
      </p:sp>
      <p:sp>
        <p:nvSpPr>
          <p:cNvPr id="3076" name="TextBox 1"/>
          <p:cNvSpPr txBox="1">
            <a:spLocks noChangeArrowheads="1"/>
          </p:cNvSpPr>
          <p:nvPr/>
        </p:nvSpPr>
        <p:spPr bwMode="auto">
          <a:xfrm>
            <a:off x="990600" y="1712913"/>
            <a:ext cx="6934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r>
              <a:rPr lang="zh-CN" altLang="en-US" sz="2800" b="1" dirty="0">
                <a:solidFill>
                  <a:srgbClr val="133984"/>
                </a:solidFill>
              </a:rPr>
              <a:t>基于三维模型的自动语义标注理</a:t>
            </a:r>
            <a:endParaRPr lang="en-US" altLang="zh-CN" sz="2800" b="1" dirty="0">
              <a:solidFill>
                <a:srgbClr val="133984"/>
              </a:solidFill>
            </a:endParaRPr>
          </a:p>
          <a:p>
            <a:pPr eaLnBrk="1" hangingPunct="1"/>
            <a:r>
              <a:rPr lang="zh-CN" altLang="en-US" sz="2800" b="1" dirty="0">
                <a:solidFill>
                  <a:srgbClr val="133984"/>
                </a:solidFill>
              </a:rPr>
              <a:t>研究与应用</a:t>
            </a:r>
            <a:endParaRPr lang="en-US" altLang="en-US" sz="2800" dirty="0">
              <a:solidFill>
                <a:srgbClr val="13398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106487"/>
            <a:ext cx="8407400" cy="5065713"/>
          </a:xfrm>
        </p:spPr>
        <p:txBody>
          <a:bodyPr/>
          <a:lstStyle/>
          <a:p>
            <a:r>
              <a:rPr lang="zh-CN" altLang="en-US" sz="2400" dirty="0"/>
              <a:t>基于图像识别方法，实现了视频资源的自动语义标注。</a:t>
            </a:r>
            <a:endParaRPr lang="en-US" altLang="en-US" sz="2400" dirty="0"/>
          </a:p>
          <a:p>
            <a:endParaRPr lang="en-US" altLang="zh-CN" sz="2400" dirty="0"/>
          </a:p>
          <a:p>
            <a:endParaRPr lang="en-US" altLang="en-US" sz="2400" dirty="0"/>
          </a:p>
        </p:txBody>
      </p:sp>
      <p:pic>
        <p:nvPicPr>
          <p:cNvPr id="30722" name="Picture 2" descr="C:\Users\donhatquang\Desktop\temp\10-13-2014 11-05-18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10947"/>
            <a:ext cx="5943600" cy="481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68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endParaRPr lang="en-US" altLang="zh-CN" dirty="0" smtClean="0"/>
          </a:p>
          <a:p>
            <a:endParaRPr lang="en-US" altLang="en-US" dirty="0" smtClean="0"/>
          </a:p>
        </p:txBody>
      </p:sp>
      <p:graphicFrame>
        <p:nvGraphicFramePr>
          <p:cNvPr id="5" name="Chart 4"/>
          <p:cNvGraphicFramePr>
            <a:graphicFrameLocks/>
          </p:cNvGraphicFramePr>
          <p:nvPr>
            <p:extLst>
              <p:ext uri="{D42A27DB-BD31-4B8C-83A1-F6EECF244321}">
                <p14:modId xmlns:p14="http://schemas.microsoft.com/office/powerpoint/2010/main" val="2632724954"/>
              </p:ext>
            </p:extLst>
          </p:nvPr>
        </p:nvGraphicFramePr>
        <p:xfrm>
          <a:off x="914400" y="1066800"/>
          <a:ext cx="7253561"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701584" y="5638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a:t>自</a:t>
            </a:r>
            <a:r>
              <a:rPr lang="zh-CN" altLang="en-US" sz="1800" dirty="0" smtClean="0"/>
              <a:t>动获取语义标注实验结果</a:t>
            </a:r>
            <a:endParaRPr lang="en-US" sz="1800" dirty="0"/>
          </a:p>
        </p:txBody>
      </p:sp>
    </p:spTree>
    <p:extLst>
      <p:ext uri="{BB962C8B-B14F-4D97-AF65-F5344CB8AC3E}">
        <p14:creationId xmlns:p14="http://schemas.microsoft.com/office/powerpoint/2010/main" val="644443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152400" y="1066800"/>
            <a:ext cx="8407400" cy="5065713"/>
          </a:xfrm>
        </p:spPr>
        <p:txBody>
          <a:bodyPr/>
          <a:lstStyle/>
          <a:p>
            <a:endParaRPr lang="en-US" altLang="zh-CN" dirty="0" smtClean="0"/>
          </a:p>
          <a:p>
            <a:endParaRPr lang="en-US" altLang="en-US" dirty="0" smtClean="0"/>
          </a:p>
        </p:txBody>
      </p:sp>
      <p:sp>
        <p:nvSpPr>
          <p:cNvPr id="6" name="TextBox 5"/>
          <p:cNvSpPr txBox="1"/>
          <p:nvPr/>
        </p:nvSpPr>
        <p:spPr>
          <a:xfrm>
            <a:off x="2667000" y="5638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smtClean="0"/>
              <a:t>语义标注获取各数</a:t>
            </a:r>
            <a:endParaRPr lang="en-US" sz="1800" dirty="0"/>
          </a:p>
        </p:txBody>
      </p:sp>
      <p:graphicFrame>
        <p:nvGraphicFramePr>
          <p:cNvPr id="7" name="Chart 6"/>
          <p:cNvGraphicFramePr>
            <a:graphicFrameLocks/>
          </p:cNvGraphicFramePr>
          <p:nvPr>
            <p:extLst>
              <p:ext uri="{D42A27DB-BD31-4B8C-83A1-F6EECF244321}">
                <p14:modId xmlns:p14="http://schemas.microsoft.com/office/powerpoint/2010/main" val="169271984"/>
              </p:ext>
            </p:extLst>
          </p:nvPr>
        </p:nvGraphicFramePr>
        <p:xfrm>
          <a:off x="914400" y="1195388"/>
          <a:ext cx="7543800" cy="4443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911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工作进度</a:t>
            </a:r>
            <a:endParaRPr lang="en-US" altLang="en-US" sz="4000" smtClean="0">
              <a:solidFill>
                <a:srgbClr val="FF0000"/>
              </a:solidFill>
            </a:endParaRPr>
          </a:p>
        </p:txBody>
      </p:sp>
      <p:sp>
        <p:nvSpPr>
          <p:cNvPr id="12291" name="Rectangle 59"/>
          <p:cNvSpPr>
            <a:spLocks noGrp="1" noChangeArrowheads="1"/>
          </p:cNvSpPr>
          <p:nvPr>
            <p:ph type="body" idx="1"/>
          </p:nvPr>
        </p:nvSpPr>
        <p:spPr>
          <a:xfrm>
            <a:off x="215900" y="1219200"/>
            <a:ext cx="8407400" cy="5065713"/>
          </a:xfrm>
        </p:spPr>
        <p:txBody>
          <a:bodyPr/>
          <a:lstStyle/>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3</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4</a:t>
            </a:r>
            <a:r>
              <a:rPr lang="zh-CN" altLang="en-US" sz="2400" dirty="0" smtClean="0">
                <a:solidFill>
                  <a:srgbClr val="00B050"/>
                </a:solidFill>
              </a:rPr>
              <a:t>月：学习研究相关论文以及相关该领域知识。</a:t>
            </a:r>
            <a:endParaRPr lang="en-US" altLang="zh-CN"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5</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6</a:t>
            </a:r>
            <a:r>
              <a:rPr lang="zh-CN" altLang="en-US" sz="2400" dirty="0" smtClean="0">
                <a:solidFill>
                  <a:srgbClr val="00B050"/>
                </a:solidFill>
              </a:rPr>
              <a:t>月：研究有关</a:t>
            </a:r>
            <a:r>
              <a:rPr lang="en-US" altLang="en-US" sz="2400" dirty="0" smtClean="0">
                <a:solidFill>
                  <a:srgbClr val="00B050"/>
                </a:solidFill>
              </a:rPr>
              <a:t>WebGL</a:t>
            </a:r>
            <a:r>
              <a:rPr lang="zh-CN" altLang="en-US" sz="2400" dirty="0" smtClean="0">
                <a:solidFill>
                  <a:srgbClr val="00B050"/>
                </a:solidFill>
              </a:rPr>
              <a:t>三维模型的比较算法，找出模型之间的异同点。开发环境搭建和技术研究，以及实现该系统原型。</a:t>
            </a:r>
            <a:endParaRPr lang="en-US" altLang="zh-CN"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7</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8</a:t>
            </a:r>
            <a:r>
              <a:rPr lang="zh-CN" altLang="en-US" sz="2400" dirty="0" smtClean="0">
                <a:solidFill>
                  <a:srgbClr val="00B050"/>
                </a:solidFill>
              </a:rPr>
              <a:t>月：开始展开论文编写。继续展开应用系统和框架。</a:t>
            </a:r>
            <a:endParaRPr lang="en-US" altLang="en-US" sz="2400" dirty="0" smtClean="0">
              <a:solidFill>
                <a:srgbClr val="00B050"/>
              </a:solidFill>
            </a:endParaRPr>
          </a:p>
          <a:p>
            <a:pPr marL="514350" indent="-514350">
              <a:buFont typeface="+mj-lt"/>
              <a:buAutoNum type="arabicPeriod"/>
            </a:pP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9</a:t>
            </a:r>
            <a:r>
              <a:rPr lang="zh-CN" altLang="en-US" sz="2400" dirty="0" smtClean="0">
                <a:solidFill>
                  <a:srgbClr val="00B050"/>
                </a:solidFill>
              </a:rPr>
              <a:t>月至</a:t>
            </a:r>
            <a:r>
              <a:rPr lang="en-US" altLang="en-US" sz="2400" dirty="0" smtClean="0">
                <a:solidFill>
                  <a:srgbClr val="00B050"/>
                </a:solidFill>
              </a:rPr>
              <a:t>2014</a:t>
            </a:r>
            <a:r>
              <a:rPr lang="zh-CN" altLang="en-US" sz="2400" dirty="0" smtClean="0">
                <a:solidFill>
                  <a:srgbClr val="00B050"/>
                </a:solidFill>
              </a:rPr>
              <a:t>年</a:t>
            </a:r>
            <a:r>
              <a:rPr lang="en-US" altLang="en-US" sz="2400" dirty="0" smtClean="0">
                <a:solidFill>
                  <a:srgbClr val="00B050"/>
                </a:solidFill>
              </a:rPr>
              <a:t>10</a:t>
            </a:r>
            <a:r>
              <a:rPr lang="zh-CN" altLang="en-US" sz="2400" dirty="0" smtClean="0">
                <a:solidFill>
                  <a:srgbClr val="00B050"/>
                </a:solidFill>
              </a:rPr>
              <a:t>月：进行试验，实现并完善系统。</a:t>
            </a:r>
            <a:endParaRPr lang="en-US" altLang="en-US" sz="2400" dirty="0" smtClean="0">
              <a:solidFill>
                <a:srgbClr val="00B050"/>
              </a:solidFill>
            </a:endParaRPr>
          </a:p>
          <a:p>
            <a:pPr marL="514350" indent="-514350">
              <a:buFont typeface="+mj-lt"/>
              <a:buAutoNum type="arabicPeriod"/>
            </a:pP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11</a:t>
            </a:r>
            <a:r>
              <a:rPr lang="zh-CN" altLang="en-US" dirty="0" smtClean="0">
                <a:solidFill>
                  <a:srgbClr val="C00000"/>
                </a:solidFill>
              </a:rPr>
              <a:t>月至</a:t>
            </a: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12</a:t>
            </a:r>
            <a:r>
              <a:rPr lang="zh-CN" altLang="en-US" dirty="0" smtClean="0">
                <a:solidFill>
                  <a:srgbClr val="C00000"/>
                </a:solidFill>
              </a:rPr>
              <a:t>月：整理论文</a:t>
            </a:r>
            <a:r>
              <a:rPr lang="zh-CN" altLang="en-US" dirty="0" smtClean="0">
                <a:solidFill>
                  <a:srgbClr val="C00000"/>
                </a:solidFill>
              </a:rPr>
              <a:t>。</a:t>
            </a:r>
            <a:endParaRPr lang="en-US" altLang="en-US" dirty="0" smtClean="0">
              <a:solidFill>
                <a:srgbClr val="C00000"/>
              </a:solidFill>
            </a:endParaRPr>
          </a:p>
          <a:p>
            <a:endParaRPr lang="en-US" altLang="zh-CN" dirty="0" smtClean="0"/>
          </a:p>
          <a:p>
            <a:endParaRPr lang="en-US"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结论</a:t>
            </a:r>
            <a:endParaRPr lang="en-US" altLang="en-US" sz="4000" dirty="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smtClean="0"/>
              <a:t>针对开题的研究内容，已经实现了整个三维模型自动语义标注的系统架构和系统原形。</a:t>
            </a:r>
            <a:endParaRPr lang="en-US" altLang="zh-CN" dirty="0" smtClean="0"/>
          </a:p>
          <a:p>
            <a:pPr>
              <a:defRPr/>
            </a:pPr>
            <a:endParaRPr lang="en-US" dirty="0" smtClean="0"/>
          </a:p>
          <a:p>
            <a:pPr>
              <a:defRPr/>
            </a:pPr>
            <a:r>
              <a:rPr lang="zh-CN" altLang="en-US" dirty="0" smtClean="0"/>
              <a:t>基于原需求的三维模型语义标注，展开针对视频的自动语义标注。应用更加广泛。</a:t>
            </a:r>
            <a:endParaRPr lang="en-US" altLang="zh-CN" dirty="0" smtClean="0"/>
          </a:p>
          <a:p>
            <a:pPr>
              <a:defRPr/>
            </a:pPr>
            <a:endParaRPr lang="en-US" dirty="0" smtClean="0"/>
          </a:p>
          <a:p>
            <a:pPr>
              <a:defRPr/>
            </a:pPr>
            <a:r>
              <a:rPr lang="zh-CN" altLang="en-US" dirty="0" smtClean="0"/>
              <a:t>本文其中的图像识别语义标注方法已封装</a:t>
            </a:r>
            <a:r>
              <a:rPr lang="en-US" altLang="zh-CN" dirty="0" smtClean="0"/>
              <a:t>API</a:t>
            </a:r>
            <a:r>
              <a:rPr lang="zh-CN" altLang="en-US" dirty="0" smtClean="0"/>
              <a:t>，可通过</a:t>
            </a:r>
            <a:r>
              <a:rPr lang="en-US" altLang="zh-CN" dirty="0" smtClean="0"/>
              <a:t>HTTP</a:t>
            </a:r>
            <a:r>
              <a:rPr lang="zh-CN" altLang="en-US" dirty="0" smtClean="0"/>
              <a:t>协议在第三方平台开发使用。</a:t>
            </a:r>
            <a:endParaRPr lang="en-US" dirty="0" smtClean="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extLst>
      <p:ext uri="{BB962C8B-B14F-4D97-AF65-F5344CB8AC3E}">
        <p14:creationId xmlns:p14="http://schemas.microsoft.com/office/powerpoint/2010/main" val="4233113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209800"/>
            <a:ext cx="7772400" cy="1470025"/>
          </a:xfrm>
        </p:spPr>
        <p:txBody>
          <a:bodyPr/>
          <a:lstStyle/>
          <a:p>
            <a:pPr eaLnBrk="1" hangingPunct="1"/>
            <a:r>
              <a:rPr lang="zh-CN" altLang="en-US" smtClean="0"/>
              <a:t>谢	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目录</a:t>
            </a:r>
            <a:endParaRPr lang="en-US" dirty="0"/>
          </a:p>
        </p:txBody>
      </p:sp>
      <p:sp>
        <p:nvSpPr>
          <p:cNvPr id="3" name="Content Placeholder 2"/>
          <p:cNvSpPr>
            <a:spLocks noGrp="1"/>
          </p:cNvSpPr>
          <p:nvPr>
            <p:ph idx="1"/>
          </p:nvPr>
        </p:nvSpPr>
        <p:spPr/>
        <p:txBody>
          <a:bodyPr/>
          <a:lstStyle/>
          <a:p>
            <a:r>
              <a:rPr lang="zh-CN" altLang="en-US" dirty="0" smtClean="0"/>
              <a:t>研究背景 </a:t>
            </a:r>
            <a:r>
              <a:rPr lang="en-US" altLang="zh-CN" dirty="0" smtClean="0"/>
              <a:t>– </a:t>
            </a:r>
            <a:r>
              <a:rPr lang="zh-CN" altLang="en-US" dirty="0" smtClean="0"/>
              <a:t>问题来源</a:t>
            </a:r>
            <a:endParaRPr lang="en-US" altLang="zh-CN" dirty="0" smtClean="0"/>
          </a:p>
          <a:p>
            <a:r>
              <a:rPr lang="zh-CN" altLang="en-US" dirty="0" smtClean="0"/>
              <a:t>工作进度</a:t>
            </a:r>
            <a:endParaRPr lang="en-US" altLang="zh-CN" dirty="0" smtClean="0"/>
          </a:p>
          <a:p>
            <a:r>
              <a:rPr lang="zh-CN" altLang="en-US" dirty="0"/>
              <a:t>实</a:t>
            </a:r>
            <a:r>
              <a:rPr lang="zh-CN" altLang="en-US" dirty="0" smtClean="0"/>
              <a:t>验结果</a:t>
            </a:r>
            <a:endParaRPr lang="en-US" altLang="zh-CN" dirty="0" smtClean="0"/>
          </a:p>
          <a:p>
            <a:r>
              <a:rPr lang="zh-CN" altLang="en-US" dirty="0"/>
              <a:t>系</a:t>
            </a:r>
            <a:r>
              <a:rPr lang="zh-CN" altLang="en-US" dirty="0" smtClean="0"/>
              <a:t>统演示</a:t>
            </a:r>
            <a:endParaRPr lang="en-US" altLang="zh-CN" dirty="0" smtClean="0"/>
          </a:p>
          <a:p>
            <a:r>
              <a:rPr lang="zh-CN" altLang="en-US" dirty="0"/>
              <a:t>结论</a:t>
            </a:r>
            <a:endParaRPr lang="en-US" altLang="zh-CN" dirty="0" smtClean="0"/>
          </a:p>
          <a:p>
            <a:pPr marL="0" indent="0">
              <a:buNone/>
            </a:pPr>
            <a:endParaRPr lang="en-US" altLang="zh-CN" dirty="0" smtClean="0"/>
          </a:p>
          <a:p>
            <a:endParaRPr lang="en-US" dirty="0"/>
          </a:p>
        </p:txBody>
      </p:sp>
    </p:spTree>
    <p:extLst>
      <p:ext uri="{BB962C8B-B14F-4D97-AF65-F5344CB8AC3E}">
        <p14:creationId xmlns:p14="http://schemas.microsoft.com/office/powerpoint/2010/main" val="165780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研究背景和意义</a:t>
            </a:r>
            <a:endParaRPr lang="en-US" altLang="en-US" sz="400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b="1" dirty="0" smtClean="0"/>
              <a:t>背景 </a:t>
            </a:r>
            <a:r>
              <a:rPr lang="en-US" altLang="zh-CN" b="1" dirty="0" smtClean="0"/>
              <a:t>– </a:t>
            </a:r>
            <a:r>
              <a:rPr lang="zh-CN" altLang="en-US" b="1" dirty="0" smtClean="0"/>
              <a:t>问题来源</a:t>
            </a:r>
            <a:endParaRPr lang="en-US" b="1" dirty="0"/>
          </a:p>
          <a:p>
            <a:pPr lvl="1">
              <a:defRPr/>
            </a:pPr>
            <a:r>
              <a:rPr lang="zh-CN" altLang="en-US" dirty="0" smtClean="0"/>
              <a:t>伴</a:t>
            </a:r>
            <a:r>
              <a:rPr lang="zh-CN" altLang="en-US" dirty="0"/>
              <a:t>随</a:t>
            </a:r>
            <a:r>
              <a:rPr lang="zh-CN" altLang="en-US" dirty="0" smtClean="0"/>
              <a:t>着计算机视觉领域的</a:t>
            </a:r>
            <a:r>
              <a:rPr lang="zh-CN" altLang="en-US" dirty="0"/>
              <a:t>发展 。</a:t>
            </a:r>
            <a:r>
              <a:rPr lang="en-US" dirty="0"/>
              <a:t>3D</a:t>
            </a:r>
            <a:r>
              <a:rPr lang="zh-CN" altLang="en-US" dirty="0"/>
              <a:t>计算机图形技术已</a:t>
            </a:r>
            <a:r>
              <a:rPr lang="zh-CN" altLang="en-US" dirty="0" smtClean="0"/>
              <a:t>经被广</a:t>
            </a:r>
            <a:r>
              <a:rPr lang="zh-CN" altLang="en-US" dirty="0"/>
              <a:t>泛的应用到各个领域</a:t>
            </a:r>
            <a:r>
              <a:rPr lang="zh-CN" altLang="en-US" dirty="0" smtClean="0"/>
              <a:t>；</a:t>
            </a:r>
            <a:endParaRPr lang="en-US" dirty="0"/>
          </a:p>
          <a:p>
            <a:pPr lvl="1">
              <a:defRPr/>
            </a:pPr>
            <a:r>
              <a:rPr lang="zh-CN" altLang="en-US" dirty="0"/>
              <a:t>三</a:t>
            </a:r>
            <a:r>
              <a:rPr lang="zh-CN" altLang="en-US" dirty="0" smtClean="0"/>
              <a:t>维模型和视频的</a:t>
            </a:r>
            <a:r>
              <a:rPr lang="zh-CN" altLang="en-US" dirty="0"/>
              <a:t>数量</a:t>
            </a:r>
            <a:r>
              <a:rPr lang="zh-CN" altLang="en-US" dirty="0" smtClean="0"/>
              <a:t>也快</a:t>
            </a:r>
            <a:r>
              <a:rPr lang="zh-CN" altLang="en-US" dirty="0"/>
              <a:t>速增长</a:t>
            </a:r>
            <a:r>
              <a:rPr lang="zh-CN" altLang="en-US" dirty="0" smtClean="0"/>
              <a:t>；</a:t>
            </a:r>
            <a:endParaRPr lang="en-US" dirty="0"/>
          </a:p>
          <a:p>
            <a:pPr lvl="1">
              <a:defRPr/>
            </a:pPr>
            <a:r>
              <a:rPr lang="zh-CN" altLang="en-US" dirty="0"/>
              <a:t>需要有一种高效率的方法和技术对它们进行定义和管</a:t>
            </a:r>
            <a:r>
              <a:rPr lang="zh-CN" altLang="en-US" dirty="0" smtClean="0"/>
              <a:t>理。</a:t>
            </a:r>
            <a:endParaRPr lang="en-US" altLang="zh-CN" dirty="0" smtClean="0"/>
          </a:p>
          <a:p>
            <a:pPr>
              <a:defRPr/>
            </a:pPr>
            <a:r>
              <a:rPr lang="zh-CN" altLang="en-US" b="1" dirty="0" smtClean="0"/>
              <a:t>解决问题</a:t>
            </a:r>
            <a:endParaRPr lang="en-US" b="1" dirty="0"/>
          </a:p>
          <a:p>
            <a:pPr lvl="1">
              <a:defRPr/>
            </a:pPr>
            <a:r>
              <a:rPr lang="zh-CN" altLang="en-US" dirty="0" smtClean="0"/>
              <a:t>上述问题引</a:t>
            </a:r>
            <a:r>
              <a:rPr lang="zh-CN" altLang="en-US" dirty="0"/>
              <a:t>发了对三维模型进行语义标注的想法</a:t>
            </a:r>
            <a:r>
              <a:rPr lang="zh-CN" altLang="en-US" dirty="0" smtClean="0"/>
              <a:t>；通过语义标注来优化三维模型的管理。</a:t>
            </a:r>
            <a:endParaRPr lang="en-US" dirty="0"/>
          </a:p>
          <a:p>
            <a:pPr lvl="1">
              <a:defRPr/>
            </a:pPr>
            <a:r>
              <a:rPr lang="zh-CN" altLang="en-US" dirty="0" smtClean="0"/>
              <a:t>通过自动语义标注方法来减少标注信息的工作量，实现面向大量三维模型的语义标注。</a:t>
            </a:r>
            <a:endParaRPr lang="en-US" dirty="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研究内容</a:t>
            </a:r>
            <a:endParaRPr lang="en-US" altLang="en-US" sz="400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a:t>针对三维模型和三维场景进行虚拟互动操作</a:t>
            </a:r>
            <a:r>
              <a:rPr lang="zh-CN" altLang="en-US" dirty="0" smtClean="0"/>
              <a:t>；</a:t>
            </a:r>
            <a:endParaRPr lang="en-US" dirty="0" smtClean="0"/>
          </a:p>
          <a:p>
            <a:pPr>
              <a:defRPr/>
            </a:pPr>
            <a:r>
              <a:rPr lang="zh-CN" altLang="en-US" dirty="0"/>
              <a:t>提出一种算法来抽取并分析三维模型中的视觉和语义信</a:t>
            </a:r>
            <a:r>
              <a:rPr lang="zh-CN" altLang="en-US" dirty="0" smtClean="0"/>
              <a:t>息</a:t>
            </a:r>
            <a:r>
              <a:rPr lang="zh-CN" altLang="en-US" dirty="0"/>
              <a:t>。</a:t>
            </a:r>
            <a:endParaRPr lang="en-US" dirty="0" smtClean="0"/>
          </a:p>
          <a:p>
            <a:pPr>
              <a:defRPr/>
            </a:pPr>
            <a:r>
              <a:rPr lang="zh-CN" altLang="en-US" dirty="0"/>
              <a:t>通过两个三维模型或者整个三维场景的图像识别比较算法，计算出图像之间的相似度，从而得出模型之间的异同点，找出相似的地方</a:t>
            </a:r>
            <a:r>
              <a:rPr lang="zh-CN" altLang="en-US" dirty="0" smtClean="0"/>
              <a:t>。</a:t>
            </a:r>
            <a:endParaRPr lang="en-US" dirty="0" smtClean="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研究方法</a:t>
            </a:r>
            <a:endParaRPr lang="en-US" altLang="en-US" sz="4000" dirty="0" smtClean="0">
              <a:solidFill>
                <a:srgbClr val="FF0000"/>
              </a:solidFill>
            </a:endParaRPr>
          </a:p>
        </p:txBody>
      </p:sp>
      <p:pic>
        <p:nvPicPr>
          <p:cNvPr id="16" name="Picture 15" descr="D:\method1.jpg"/>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42377"/>
            <a:ext cx="2667000" cy="529304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26063273"/>
              </p:ext>
            </p:extLst>
          </p:nvPr>
        </p:nvGraphicFramePr>
        <p:xfrm>
          <a:off x="838200" y="1042725"/>
          <a:ext cx="7772400" cy="370840"/>
        </p:xfrm>
        <a:graphic>
          <a:graphicData uri="http://schemas.openxmlformats.org/drawingml/2006/table">
            <a:tbl>
              <a:tblPr firstRow="1" bandRow="1">
                <a:tableStyleId>{72833802-FEF1-4C79-8D5D-14CF1EAF98D9}</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effectLst/>
                          <a:latin typeface="+mn-lt"/>
                          <a:ea typeface="+mn-ea"/>
                          <a:cs typeface="+mn-cs"/>
                        </a:rPr>
                        <a:t>比较模型相似的自动语义标注</a:t>
                      </a:r>
                    </a:p>
                  </a:txBody>
                  <a:tcPr/>
                </a:tc>
                <a:tc>
                  <a:txBody>
                    <a:bodyPr/>
                    <a:lstStyle/>
                    <a:p>
                      <a:pPr algn="ctr"/>
                      <a:r>
                        <a:rPr lang="zh-CN" altLang="en-US" sz="1800" b="1" kern="1200" dirty="0" smtClean="0">
                          <a:solidFill>
                            <a:schemeClr val="bg1"/>
                          </a:solidFill>
                          <a:effectLst/>
                          <a:latin typeface="+mn-lt"/>
                          <a:ea typeface="+mn-ea"/>
                          <a:cs typeface="+mn-cs"/>
                        </a:rPr>
                        <a:t>图像识别自动语义标注</a:t>
                      </a:r>
                      <a:endParaRPr lang="en-US" dirty="0"/>
                    </a:p>
                  </a:txBody>
                  <a:tcPr/>
                </a:tc>
              </a:tr>
            </a:tbl>
          </a:graphicData>
        </a:graphic>
      </p:graphicFrame>
      <p:pic>
        <p:nvPicPr>
          <p:cNvPr id="18" name="Picture 17" descr="D:\method2.jpg"/>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2377"/>
            <a:ext cx="2743200" cy="5269849"/>
          </a:xfrm>
          <a:prstGeom prst="rect">
            <a:avLst/>
          </a:prstGeom>
          <a:noFill/>
          <a:ln>
            <a:noFill/>
          </a:ln>
        </p:spPr>
      </p:pic>
      <p:sp>
        <p:nvSpPr>
          <p:cNvPr id="8" name="Right Arrow 7"/>
          <p:cNvSpPr/>
          <p:nvPr/>
        </p:nvSpPr>
        <p:spPr bwMode="auto">
          <a:xfrm>
            <a:off x="4343400" y="3429000"/>
            <a:ext cx="838200" cy="3048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sp>
        <p:nvSpPr>
          <p:cNvPr id="22" name="Right Arrow 21"/>
          <p:cNvSpPr/>
          <p:nvPr/>
        </p:nvSpPr>
        <p:spPr bwMode="auto">
          <a:xfrm rot="10800000">
            <a:off x="4343400" y="3936497"/>
            <a:ext cx="838200" cy="3048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a:t>实</a:t>
            </a:r>
            <a:r>
              <a:rPr lang="zh-CN" altLang="en-US" dirty="0" smtClean="0"/>
              <a:t>现了基于</a:t>
            </a:r>
            <a:r>
              <a:rPr lang="en-US" altLang="zh-CN" dirty="0" smtClean="0"/>
              <a:t>Client-Side</a:t>
            </a:r>
            <a:r>
              <a:rPr lang="zh-CN" altLang="en-US" dirty="0" smtClean="0"/>
              <a:t>二维图像相似的比较</a:t>
            </a:r>
            <a:r>
              <a:rPr lang="zh-CN" altLang="en-US" dirty="0"/>
              <a:t>算</a:t>
            </a:r>
            <a:r>
              <a:rPr lang="zh-CN" altLang="en-US" dirty="0" smtClean="0"/>
              <a:t>法</a:t>
            </a:r>
            <a:endParaRPr lang="en-US" altLang="zh-CN" dirty="0" smtClean="0"/>
          </a:p>
          <a:p>
            <a:endParaRPr lang="en-US" altLang="zh-CN" dirty="0" smtClean="0"/>
          </a:p>
          <a:p>
            <a:endParaRPr lang="en-US" altLang="zh-CN" dirty="0" smtClean="0"/>
          </a:p>
          <a:p>
            <a:endParaRPr lang="en-US" altLang="zh-CN" dirty="0"/>
          </a:p>
          <a:p>
            <a:r>
              <a:rPr lang="zh-CN" altLang="en-US" dirty="0" smtClean="0"/>
              <a:t>基于</a:t>
            </a:r>
            <a:r>
              <a:rPr lang="en-US" altLang="zh-CN" dirty="0" smtClean="0"/>
              <a:t>HTML Canvas, </a:t>
            </a:r>
            <a:r>
              <a:rPr lang="zh-CN" altLang="en-US" dirty="0"/>
              <a:t>遍</a:t>
            </a:r>
            <a:r>
              <a:rPr lang="zh-CN" altLang="en-US" dirty="0" smtClean="0"/>
              <a:t>历该图像的所有像素。计算</a:t>
            </a:r>
            <a:r>
              <a:rPr lang="en-US" altLang="zh-CN" dirty="0" smtClean="0"/>
              <a:t>RGB</a:t>
            </a:r>
            <a:r>
              <a:rPr lang="zh-CN" altLang="en-US" dirty="0" smtClean="0"/>
              <a:t>颜色值以及亮度是否相等</a:t>
            </a:r>
            <a:endParaRPr lang="en-US" altLang="en-US" dirty="0" smtClean="0"/>
          </a:p>
        </p:txBody>
      </p:sp>
      <p:grpSp>
        <p:nvGrpSpPr>
          <p:cNvPr id="3" name="Group 2"/>
          <p:cNvGrpSpPr/>
          <p:nvPr/>
        </p:nvGrpSpPr>
        <p:grpSpPr>
          <a:xfrm>
            <a:off x="2680547" y="1566348"/>
            <a:ext cx="3720253" cy="1824845"/>
            <a:chOff x="2680547" y="1828800"/>
            <a:chExt cx="3827490" cy="2245372"/>
          </a:xfrm>
        </p:grpSpPr>
        <p:pic>
          <p:nvPicPr>
            <p:cNvPr id="4" name="Picture 3" descr="pixellayout"/>
            <p:cNvPicPr/>
            <p:nvPr/>
          </p:nvPicPr>
          <p:blipFill>
            <a:blip r:embed="rId3">
              <a:extLst>
                <a:ext uri="{28A0092B-C50C-407E-A947-70E740481C1C}">
                  <a14:useLocalDpi xmlns:a14="http://schemas.microsoft.com/office/drawing/2010/main" val="0"/>
                </a:ext>
              </a:extLst>
            </a:blip>
            <a:srcRect/>
            <a:stretch>
              <a:fillRect/>
            </a:stretch>
          </p:blipFill>
          <p:spPr bwMode="auto">
            <a:xfrm>
              <a:off x="2680547" y="1828800"/>
              <a:ext cx="3827490" cy="1752600"/>
            </a:xfrm>
            <a:prstGeom prst="rect">
              <a:avLst/>
            </a:prstGeom>
            <a:noFill/>
            <a:ln>
              <a:noFill/>
            </a:ln>
            <a:extLst/>
          </p:spPr>
        </p:pic>
        <p:sp>
          <p:nvSpPr>
            <p:cNvPr id="2" name="TextBox 1"/>
            <p:cNvSpPr txBox="1"/>
            <p:nvPr/>
          </p:nvSpPr>
          <p:spPr>
            <a:xfrm>
              <a:off x="2797798" y="3657600"/>
              <a:ext cx="3592988" cy="416572"/>
            </a:xfrm>
            <a:prstGeom prst="rect">
              <a:avLst/>
            </a:prstGeom>
            <a:noFill/>
          </p:spPr>
          <p:txBody>
            <a:bodyPr wrap="square" rtlCol="0">
              <a:spAutoFit/>
            </a:bodyPr>
            <a:lstStyle/>
            <a:p>
              <a:r>
                <a:rPr lang="zh-CN" altLang="en-US" sz="1600" dirty="0"/>
                <a:t>图</a:t>
              </a:r>
              <a:r>
                <a:rPr lang="en-US" sz="1600" dirty="0"/>
                <a:t>1. </a:t>
              </a:r>
              <a:r>
                <a:rPr lang="zh-CN" altLang="en-US" sz="1600" dirty="0"/>
                <a:t>图像的像素颜色值定</a:t>
              </a:r>
              <a:r>
                <a:rPr lang="zh-CN" altLang="en-US" sz="1600" dirty="0" smtClean="0"/>
                <a:t>义</a:t>
              </a:r>
              <a:endParaRPr lang="en-US" sz="1600" dirty="0"/>
            </a:p>
          </p:txBody>
        </p:sp>
      </p:gr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69" y="4267200"/>
            <a:ext cx="4591331" cy="238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219200"/>
            <a:ext cx="8407400" cy="5065713"/>
          </a:xfrm>
        </p:spPr>
        <p:txBody>
          <a:bodyPr/>
          <a:lstStyle/>
          <a:p>
            <a:r>
              <a:rPr lang="zh-CN" altLang="en-US" dirty="0" smtClean="0"/>
              <a:t>实现了三维模型自动转二维图像比较方法。</a:t>
            </a:r>
            <a:endParaRPr lang="en-US" altLang="en-US" dirty="0" smtClean="0"/>
          </a:p>
          <a:p>
            <a:endParaRPr lang="en-US" altLang="zh-CN" dirty="0" smtClean="0"/>
          </a:p>
          <a:p>
            <a:endParaRPr lang="en-US" altLang="en-US" dirty="0" smtClean="0"/>
          </a:p>
        </p:txBody>
      </p:sp>
      <p:grpSp>
        <p:nvGrpSpPr>
          <p:cNvPr id="5" name="Group 4"/>
          <p:cNvGrpSpPr/>
          <p:nvPr/>
        </p:nvGrpSpPr>
        <p:grpSpPr>
          <a:xfrm>
            <a:off x="1447801" y="1752600"/>
            <a:ext cx="5715000" cy="2415034"/>
            <a:chOff x="1447800" y="1752600"/>
            <a:chExt cx="6173433" cy="2608758"/>
          </a:xfrm>
        </p:grpSpPr>
        <p:pic>
          <p:nvPicPr>
            <p:cNvPr id="7" name="Picture 6" descr="D:\compare.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173433" cy="2209800"/>
            </a:xfrm>
            <a:prstGeom prst="rect">
              <a:avLst/>
            </a:prstGeom>
            <a:noFill/>
            <a:ln>
              <a:noFill/>
            </a:ln>
          </p:spPr>
        </p:pic>
        <p:sp>
          <p:nvSpPr>
            <p:cNvPr id="8" name="TextBox 7"/>
            <p:cNvSpPr txBox="1"/>
            <p:nvPr/>
          </p:nvSpPr>
          <p:spPr>
            <a:xfrm>
              <a:off x="3048001" y="3962400"/>
              <a:ext cx="3832419" cy="398958"/>
            </a:xfrm>
            <a:prstGeom prst="rect">
              <a:avLst/>
            </a:prstGeom>
            <a:noFill/>
          </p:spPr>
          <p:txBody>
            <a:bodyPr wrap="square" rtlCol="0">
              <a:spAutoFit/>
            </a:bodyPr>
            <a:lstStyle/>
            <a:p>
              <a:r>
                <a:rPr lang="zh-CN" altLang="en-US" sz="1800" dirty="0"/>
                <a:t>图</a:t>
              </a:r>
              <a:r>
                <a:rPr lang="en-US" sz="1800" dirty="0"/>
                <a:t>2. </a:t>
              </a:r>
              <a:r>
                <a:rPr lang="zh-CN" altLang="en-US" sz="1800" dirty="0"/>
                <a:t>模型转二维图像比较结果</a:t>
              </a:r>
              <a:endParaRPr lang="en-US" sz="1800" dirty="0"/>
            </a:p>
          </p:txBody>
        </p:sp>
      </p:grpSp>
      <p:grpSp>
        <p:nvGrpSpPr>
          <p:cNvPr id="6" name="Group 5"/>
          <p:cNvGrpSpPr/>
          <p:nvPr/>
        </p:nvGrpSpPr>
        <p:grpSpPr>
          <a:xfrm>
            <a:off x="1143000" y="4495800"/>
            <a:ext cx="6528680" cy="2046258"/>
            <a:chOff x="1204595" y="4191000"/>
            <a:chExt cx="6528680" cy="2046258"/>
          </a:xfrm>
        </p:grpSpPr>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204595" y="4191000"/>
              <a:ext cx="6528680" cy="1676400"/>
            </a:xfrm>
            <a:prstGeom prst="rect">
              <a:avLst/>
            </a:prstGeom>
            <a:noFill/>
            <a:ln>
              <a:noFill/>
            </a:ln>
          </p:spPr>
        </p:pic>
        <p:sp>
          <p:nvSpPr>
            <p:cNvPr id="11" name="TextBox 10"/>
            <p:cNvSpPr txBox="1"/>
            <p:nvPr/>
          </p:nvSpPr>
          <p:spPr>
            <a:xfrm>
              <a:off x="2763179" y="5867926"/>
              <a:ext cx="4171021" cy="369332"/>
            </a:xfrm>
            <a:prstGeom prst="rect">
              <a:avLst/>
            </a:prstGeom>
            <a:noFill/>
          </p:spPr>
          <p:txBody>
            <a:bodyPr wrap="square" rtlCol="0">
              <a:spAutoFit/>
            </a:bodyPr>
            <a:lstStyle/>
            <a:p>
              <a:r>
                <a:rPr lang="zh-CN" altLang="en-US" sz="1800" dirty="0" smtClean="0"/>
                <a:t>图</a:t>
              </a:r>
              <a:r>
                <a:rPr lang="en-US" sz="1800" dirty="0" smtClean="0"/>
                <a:t>3. </a:t>
              </a:r>
              <a:r>
                <a:rPr lang="zh-CN" altLang="en-US" sz="1800" dirty="0" smtClean="0"/>
                <a:t>比</a:t>
              </a:r>
              <a:r>
                <a:rPr lang="zh-CN" altLang="en-US" sz="1800" dirty="0"/>
                <a:t>较结果（相似度，处理时</a:t>
              </a:r>
              <a:r>
                <a:rPr lang="zh-CN" altLang="en-US" sz="1800" dirty="0" smtClean="0"/>
                <a:t>间</a:t>
              </a:r>
              <a:r>
                <a:rPr lang="en-US" altLang="zh-CN" sz="1800" dirty="0" smtClean="0"/>
                <a:t>)</a:t>
              </a:r>
              <a:endParaRPr lang="en-US" sz="1800" dirty="0"/>
            </a:p>
          </p:txBody>
        </p:sp>
      </p:grpSp>
    </p:spTree>
    <p:extLst>
      <p:ext uri="{BB962C8B-B14F-4D97-AF65-F5344CB8AC3E}">
        <p14:creationId xmlns:p14="http://schemas.microsoft.com/office/powerpoint/2010/main" val="3394807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smtClean="0"/>
              <a:t>实现了三维模型图像识别的自动语义标注方法。</a:t>
            </a:r>
            <a:endParaRPr lang="en-US" altLang="en-US" dirty="0" smtClean="0"/>
          </a:p>
          <a:p>
            <a:endParaRPr lang="en-US" altLang="zh-CN" dirty="0" smtClean="0"/>
          </a:p>
          <a:p>
            <a:endParaRPr lang="en-US" altLang="en-US"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019743" cy="520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122746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sz="2400" dirty="0" smtClean="0"/>
              <a:t>基于图像识别方法，实现了视频资源的自动语义标注</a:t>
            </a:r>
            <a:r>
              <a:rPr lang="zh-CN" altLang="en-US" dirty="0" smtClean="0"/>
              <a:t>。</a:t>
            </a:r>
            <a:endParaRPr lang="en-US" altLang="en-US" dirty="0" smtClean="0"/>
          </a:p>
          <a:p>
            <a:endParaRPr lang="en-US" altLang="zh-CN" dirty="0" smtClean="0"/>
          </a:p>
          <a:p>
            <a:endParaRPr lang="en-US" altLang="en-US" dirty="0" smtClean="0"/>
          </a:p>
        </p:txBody>
      </p:sp>
      <p:pic>
        <p:nvPicPr>
          <p:cNvPr id="29701" name="Picture 5" descr="C:\Users\donhatquang\Desktop\temp\10-13-2014 11-04-43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16087"/>
            <a:ext cx="9025039" cy="445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674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txDef>
      <a:spPr>
        <a:noFill/>
      </a:spPr>
      <a:bodyPr wrap="square" rtlCol="0">
        <a:spAutoFit/>
      </a:bodyPr>
      <a:lstStyle>
        <a:defPPr>
          <a:defRPr dirty="0"/>
        </a:defPPr>
      </a:lstStyle>
    </a:tx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13181</TotalTime>
  <Words>1146</Words>
  <Application>Microsoft Office PowerPoint</Application>
  <PresentationFormat>On-screen Show (4:3)</PresentationFormat>
  <Paragraphs>135</Paragraphs>
  <Slides>15</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黑体</vt:lpstr>
      <vt:lpstr>华文新魏</vt:lpstr>
      <vt:lpstr>宋体</vt:lpstr>
      <vt:lpstr>1_自定义设计方案</vt:lpstr>
      <vt:lpstr>PowerPoint Presentation</vt:lpstr>
      <vt:lpstr>目录</vt:lpstr>
      <vt:lpstr>研究背景和意义</vt:lpstr>
      <vt:lpstr>研究内容</vt:lpstr>
      <vt:lpstr>研究方法</vt:lpstr>
      <vt:lpstr>工作进度</vt:lpstr>
      <vt:lpstr>工作进度</vt:lpstr>
      <vt:lpstr>工作进度</vt:lpstr>
      <vt:lpstr>工作进度</vt:lpstr>
      <vt:lpstr>工作进度</vt:lpstr>
      <vt:lpstr>实验结果</vt:lpstr>
      <vt:lpstr>实验结果</vt:lpstr>
      <vt:lpstr>工作进度</vt:lpstr>
      <vt:lpstr>结论</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donhatquang</cp:lastModifiedBy>
  <cp:revision>2656</cp:revision>
  <cp:lastPrinted>1601-01-01T00:00:00Z</cp:lastPrinted>
  <dcterms:created xsi:type="dcterms:W3CDTF">1601-01-01T00:00:00Z</dcterms:created>
  <dcterms:modified xsi:type="dcterms:W3CDTF">2014-10-13T03:56:09Z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