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975" r:id="rId2"/>
    <p:sldId id="1000" r:id="rId3"/>
    <p:sldId id="991" r:id="rId4"/>
    <p:sldId id="990" r:id="rId5"/>
    <p:sldId id="997" r:id="rId6"/>
    <p:sldId id="998" r:id="rId7"/>
    <p:sldId id="1001" r:id="rId8"/>
    <p:sldId id="1002" r:id="rId9"/>
    <p:sldId id="1009" r:id="rId10"/>
    <p:sldId id="1003" r:id="rId11"/>
    <p:sldId id="1004" r:id="rId12"/>
    <p:sldId id="1005" r:id="rId13"/>
    <p:sldId id="1006" r:id="rId14"/>
    <p:sldId id="987" r:id="rId15"/>
    <p:sldId id="1008" r:id="rId16"/>
    <p:sldId id="876" r:id="rId17"/>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49" charset="-122"/>
        <a:cs typeface="+mn-cs"/>
      </a:defRPr>
    </a:lvl1pPr>
    <a:lvl2pPr marL="457200" algn="ctr" rtl="0" fontAlgn="base">
      <a:spcBef>
        <a:spcPct val="0"/>
      </a:spcBef>
      <a:spcAft>
        <a:spcPct val="0"/>
      </a:spcAft>
      <a:defRPr sz="2400" kern="1200">
        <a:solidFill>
          <a:schemeClr val="tx1"/>
        </a:solidFill>
        <a:latin typeface="Arial" charset="0"/>
        <a:ea typeface="黑体" pitchFamily="49" charset="-122"/>
        <a:cs typeface="+mn-cs"/>
      </a:defRPr>
    </a:lvl2pPr>
    <a:lvl3pPr marL="914400" algn="ctr" rtl="0" fontAlgn="base">
      <a:spcBef>
        <a:spcPct val="0"/>
      </a:spcBef>
      <a:spcAft>
        <a:spcPct val="0"/>
      </a:spcAft>
      <a:defRPr sz="2400" kern="1200">
        <a:solidFill>
          <a:schemeClr val="tx1"/>
        </a:solidFill>
        <a:latin typeface="Arial" charset="0"/>
        <a:ea typeface="黑体" pitchFamily="49" charset="-122"/>
        <a:cs typeface="+mn-cs"/>
      </a:defRPr>
    </a:lvl3pPr>
    <a:lvl4pPr marL="1371600" algn="ctr" rtl="0" fontAlgn="base">
      <a:spcBef>
        <a:spcPct val="0"/>
      </a:spcBef>
      <a:spcAft>
        <a:spcPct val="0"/>
      </a:spcAft>
      <a:defRPr sz="2400" kern="1200">
        <a:solidFill>
          <a:schemeClr val="tx1"/>
        </a:solidFill>
        <a:latin typeface="Arial" charset="0"/>
        <a:ea typeface="黑体" pitchFamily="49" charset="-122"/>
        <a:cs typeface="+mn-cs"/>
      </a:defRPr>
    </a:lvl4pPr>
    <a:lvl5pPr marL="1828800" algn="ctr" rtl="0" fontAlgn="base">
      <a:spcBef>
        <a:spcPct val="0"/>
      </a:spcBef>
      <a:spcAft>
        <a:spcPct val="0"/>
      </a:spcAft>
      <a:defRPr sz="2400" kern="1200">
        <a:solidFill>
          <a:schemeClr val="tx1"/>
        </a:solidFill>
        <a:latin typeface="Arial" charset="0"/>
        <a:ea typeface="黑体" pitchFamily="49" charset="-122"/>
        <a:cs typeface="+mn-cs"/>
      </a:defRPr>
    </a:lvl5pPr>
    <a:lvl6pPr marL="2286000" algn="l" defTabSz="914400" rtl="0" eaLnBrk="1" latinLnBrk="0" hangingPunct="1">
      <a:defRPr sz="2400" kern="1200">
        <a:solidFill>
          <a:schemeClr val="tx1"/>
        </a:solidFill>
        <a:latin typeface="Arial" charset="0"/>
        <a:ea typeface="黑体" pitchFamily="49" charset="-122"/>
        <a:cs typeface="+mn-cs"/>
      </a:defRPr>
    </a:lvl6pPr>
    <a:lvl7pPr marL="2743200" algn="l" defTabSz="914400" rtl="0" eaLnBrk="1" latinLnBrk="0" hangingPunct="1">
      <a:defRPr sz="2400" kern="1200">
        <a:solidFill>
          <a:schemeClr val="tx1"/>
        </a:solidFill>
        <a:latin typeface="Arial" charset="0"/>
        <a:ea typeface="黑体" pitchFamily="49" charset="-122"/>
        <a:cs typeface="+mn-cs"/>
      </a:defRPr>
    </a:lvl7pPr>
    <a:lvl8pPr marL="3200400" algn="l" defTabSz="914400" rtl="0" eaLnBrk="1" latinLnBrk="0" hangingPunct="1">
      <a:defRPr sz="2400" kern="1200">
        <a:solidFill>
          <a:schemeClr val="tx1"/>
        </a:solidFill>
        <a:latin typeface="Arial" charset="0"/>
        <a:ea typeface="黑体" pitchFamily="49" charset="-122"/>
        <a:cs typeface="+mn-cs"/>
      </a:defRPr>
    </a:lvl8pPr>
    <a:lvl9pPr marL="3657600" algn="l" defTabSz="914400" rtl="0" eaLnBrk="1" latinLnBrk="0" hangingPunct="1">
      <a:defRPr sz="24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84"/>
    <a:srgbClr val="FFFF00"/>
    <a:srgbClr val="00FF00"/>
    <a:srgbClr val="12357C"/>
    <a:srgbClr val="DDDDDD"/>
    <a:srgbClr val="1325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4696" autoAdjust="0"/>
  </p:normalViewPr>
  <p:slideViewPr>
    <p:cSldViewPr snapToObjects="1">
      <p:cViewPr>
        <p:scale>
          <a:sx n="125" d="100"/>
          <a:sy n="125" d="100"/>
        </p:scale>
        <p:origin x="-808" y="800"/>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GitHub\semantic\doc\&#20013;&#26399;&#26816;&#26597;\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Auto Semantic from web</a:t>
            </a:r>
          </a:p>
        </c:rich>
      </c:tx>
      <c:layout/>
      <c:overlay val="0"/>
    </c:title>
    <c:autoTitleDeleted val="0"/>
    <c:plotArea>
      <c:layout/>
      <c:lineChart>
        <c:grouping val="stacked"/>
        <c:varyColors val="0"/>
        <c:ser>
          <c:idx val="1"/>
          <c:order val="1"/>
          <c:tx>
            <c:strRef>
              <c:f>Semantic!$D$4</c:f>
              <c:strCache>
                <c:ptCount val="1"/>
                <c:pt idx="0">
                  <c:v>Time to get similar image (ms)</c:v>
                </c:pt>
              </c:strCache>
            </c:strRef>
          </c:tx>
          <c:val>
            <c:numRef>
              <c:f>Semantic!$D$5:$D$10</c:f>
              <c:numCache>
                <c:formatCode>General</c:formatCode>
                <c:ptCount val="6"/>
                <c:pt idx="0">
                  <c:v>286.0</c:v>
                </c:pt>
                <c:pt idx="1">
                  <c:v>346.0</c:v>
                </c:pt>
                <c:pt idx="2">
                  <c:v>327.0</c:v>
                </c:pt>
                <c:pt idx="3">
                  <c:v>302.0</c:v>
                </c:pt>
                <c:pt idx="4">
                  <c:v>318.0</c:v>
                </c:pt>
                <c:pt idx="5">
                  <c:v>322.0</c:v>
                </c:pt>
              </c:numCache>
            </c:numRef>
          </c:val>
          <c:smooth val="0"/>
        </c:ser>
        <c:ser>
          <c:idx val="0"/>
          <c:order val="0"/>
          <c:tx>
            <c:strRef>
              <c:f>Semantic!$A$4</c:f>
              <c:strCache>
                <c:ptCount val="1"/>
                <c:pt idx="0">
                  <c:v>Time to get semantic (ms)</c:v>
                </c:pt>
              </c:strCache>
            </c:strRef>
          </c:tx>
          <c:val>
            <c:numRef>
              <c:f>Semantic!$A$5:$A$10</c:f>
              <c:numCache>
                <c:formatCode>General</c:formatCode>
                <c:ptCount val="6"/>
                <c:pt idx="0">
                  <c:v>901.0</c:v>
                </c:pt>
                <c:pt idx="1">
                  <c:v>849.0</c:v>
                </c:pt>
                <c:pt idx="2">
                  <c:v>1430.0</c:v>
                </c:pt>
                <c:pt idx="3">
                  <c:v>1480.0</c:v>
                </c:pt>
                <c:pt idx="4">
                  <c:v>2230.0</c:v>
                </c:pt>
                <c:pt idx="5">
                  <c:v>1790.0</c:v>
                </c:pt>
              </c:numCache>
            </c:numRef>
          </c:val>
          <c:smooth val="0"/>
        </c:ser>
        <c:dLbls>
          <c:showLegendKey val="0"/>
          <c:showVal val="0"/>
          <c:showCatName val="0"/>
          <c:showSerName val="0"/>
          <c:showPercent val="0"/>
          <c:showBubbleSize val="0"/>
        </c:dLbls>
        <c:marker val="1"/>
        <c:smooth val="0"/>
        <c:axId val="-2104799320"/>
        <c:axId val="-2104796600"/>
      </c:lineChart>
      <c:catAx>
        <c:axId val="-2104799320"/>
        <c:scaling>
          <c:orientation val="minMax"/>
        </c:scaling>
        <c:delete val="0"/>
        <c:axPos val="b"/>
        <c:majorTickMark val="out"/>
        <c:minorTickMark val="none"/>
        <c:tickLblPos val="nextTo"/>
        <c:crossAx val="-2104796600"/>
        <c:crosses val="autoZero"/>
        <c:auto val="1"/>
        <c:lblAlgn val="ctr"/>
        <c:lblOffset val="100"/>
        <c:noMultiLvlLbl val="0"/>
      </c:catAx>
      <c:valAx>
        <c:axId val="-2104796600"/>
        <c:scaling>
          <c:orientation val="minMax"/>
        </c:scaling>
        <c:delete val="0"/>
        <c:axPos val="l"/>
        <c:majorGridlines/>
        <c:numFmt formatCode="General" sourceLinked="0"/>
        <c:majorTickMark val="in"/>
        <c:minorTickMark val="none"/>
        <c:tickLblPos val="nextTo"/>
        <c:crossAx val="-2104799320"/>
        <c:crosses val="autoZero"/>
        <c:crossBetween val="between"/>
      </c:valAx>
    </c:plotArea>
    <c:legend>
      <c:legendPos val="b"/>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a:defRPr/>
            </a:pPr>
            <a:r>
              <a:rPr lang="en-US"/>
              <a:t>Auto Semantic from web</a:t>
            </a:r>
          </a:p>
        </c:rich>
      </c:tx>
      <c:layout>
        <c:manualLayout>
          <c:xMode val="edge"/>
          <c:yMode val="edge"/>
          <c:x val="0.282074948964713"/>
          <c:y val="0.0"/>
        </c:manualLayout>
      </c:layout>
      <c:overlay val="0"/>
    </c:title>
    <c:autoTitleDeleted val="0"/>
    <c:plotArea>
      <c:layout>
        <c:manualLayout>
          <c:layoutTarget val="inner"/>
          <c:xMode val="edge"/>
          <c:yMode val="edge"/>
          <c:x val="0.0589606299212598"/>
          <c:y val="0.0865740740740741"/>
          <c:w val="0.896594925634296"/>
          <c:h val="0.595023330417031"/>
        </c:manualLayout>
      </c:layout>
      <c:barChart>
        <c:barDir val="col"/>
        <c:grouping val="clustered"/>
        <c:varyColors val="0"/>
        <c:ser>
          <c:idx val="0"/>
          <c:order val="0"/>
          <c:tx>
            <c:strRef>
              <c:f>Semantic!$H$4</c:f>
              <c:strCache>
                <c:ptCount val="1"/>
                <c:pt idx="0">
                  <c:v>Semantic amout per times</c:v>
                </c:pt>
              </c:strCache>
            </c:strRef>
          </c:tx>
          <c:invertIfNegative val="0"/>
          <c:val>
            <c:numRef>
              <c:f>Semantic!$H$5:$H$10</c:f>
              <c:numCache>
                <c:formatCode>General</c:formatCode>
                <c:ptCount val="6"/>
                <c:pt idx="0">
                  <c:v>10.0</c:v>
                </c:pt>
                <c:pt idx="1">
                  <c:v>9.0</c:v>
                </c:pt>
                <c:pt idx="2">
                  <c:v>8.0</c:v>
                </c:pt>
                <c:pt idx="3">
                  <c:v>9.0</c:v>
                </c:pt>
                <c:pt idx="4">
                  <c:v>11.0</c:v>
                </c:pt>
                <c:pt idx="5">
                  <c:v>10.0</c:v>
                </c:pt>
              </c:numCache>
            </c:numRef>
          </c:val>
        </c:ser>
        <c:dLbls>
          <c:showLegendKey val="0"/>
          <c:showVal val="0"/>
          <c:showCatName val="0"/>
          <c:showSerName val="0"/>
          <c:showPercent val="0"/>
          <c:showBubbleSize val="0"/>
        </c:dLbls>
        <c:gapWidth val="75"/>
        <c:overlap val="-25"/>
        <c:axId val="-2104708536"/>
        <c:axId val="-2104705528"/>
      </c:barChart>
      <c:catAx>
        <c:axId val="-2104708536"/>
        <c:scaling>
          <c:orientation val="minMax"/>
        </c:scaling>
        <c:delete val="0"/>
        <c:axPos val="b"/>
        <c:majorTickMark val="none"/>
        <c:minorTickMark val="none"/>
        <c:tickLblPos val="nextTo"/>
        <c:crossAx val="-2104705528"/>
        <c:crosses val="autoZero"/>
        <c:auto val="1"/>
        <c:lblAlgn val="ctr"/>
        <c:lblOffset val="100"/>
        <c:noMultiLvlLbl val="0"/>
      </c:catAx>
      <c:valAx>
        <c:axId val="-2104705528"/>
        <c:scaling>
          <c:orientation val="minMax"/>
        </c:scaling>
        <c:delete val="0"/>
        <c:axPos val="l"/>
        <c:majorGridlines/>
        <c:numFmt formatCode="General" sourceLinked="1"/>
        <c:majorTickMark val="none"/>
        <c:minorTickMark val="none"/>
        <c:tickLblPos val="nextTo"/>
        <c:crossAx val="-2104708536"/>
        <c:crosses val="autoZero"/>
        <c:crossBetween val="between"/>
      </c:valAx>
    </c:plotArea>
    <c:legend>
      <c:legendPos val="b"/>
      <c:layout>
        <c:manualLayout>
          <c:xMode val="edge"/>
          <c:yMode val="edge"/>
          <c:x val="0.247584108804581"/>
          <c:y val="0.80984050094837"/>
          <c:w val="0.504831583552056"/>
          <c:h val="0.0799657334499854"/>
        </c:manualLayout>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39B2881-5C8D-42D5-A603-D209BE3B390E}" type="slidenum">
              <a:rPr lang="en-US" altLang="zh-CN"/>
              <a:pPr>
                <a:defRPr/>
              </a:pPr>
              <a:t>‹#›</a:t>
            </a:fld>
            <a:endParaRPr lang="en-US" altLang="zh-CN"/>
          </a:p>
        </p:txBody>
      </p:sp>
    </p:spTree>
    <p:extLst>
      <p:ext uri="{BB962C8B-B14F-4D97-AF65-F5344CB8AC3E}">
        <p14:creationId xmlns:p14="http://schemas.microsoft.com/office/powerpoint/2010/main" val="795534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4B3B52C3-DF6A-4193-8436-BF94EBCFB011}" type="slidenum">
              <a:rPr lang="en-US" altLang="zh-CN"/>
              <a:pPr>
                <a:defRPr/>
              </a:pPr>
              <a:t>‹#›</a:t>
            </a:fld>
            <a:endParaRPr lang="en-US" altLang="zh-CN"/>
          </a:p>
        </p:txBody>
      </p:sp>
    </p:spTree>
    <p:extLst>
      <p:ext uri="{BB962C8B-B14F-4D97-AF65-F5344CB8AC3E}">
        <p14:creationId xmlns:p14="http://schemas.microsoft.com/office/powerpoint/2010/main" val="295200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0BDAEE1-C921-44BF-8CF8-7122741C3055}" type="slidenum">
              <a:rPr lang="en-US" altLang="zh-CN" smtClean="0"/>
              <a:pPr algn="r" eaLnBrk="1" hangingPunct="1">
                <a:spcBef>
                  <a:spcPct val="0"/>
                </a:spcBef>
              </a:pPr>
              <a:t>1</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t>视频自动截图</a:t>
            </a:r>
            <a:endParaRPr lang="en-US" altLang="zh-CN" dirty="0" smtClean="0"/>
          </a:p>
          <a:p>
            <a:pPr marL="228600" indent="-228600" eaLnBrk="1" hangingPunct="1">
              <a:buAutoNum type="arabicPeriod"/>
            </a:pPr>
            <a:r>
              <a:rPr lang="zh-CN" altLang="en-US" dirty="0" smtClean="0"/>
              <a:t>针对截的图片来添加语义标注</a:t>
            </a:r>
            <a:endParaRPr lang="en-US" altLang="zh-CN" dirty="0" smtClean="0"/>
          </a:p>
          <a:p>
            <a:pPr marL="228600" indent="-228600" eaLnBrk="1" hangingPunct="1">
              <a:buAutoNum type="arabicPeriod"/>
            </a:pP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12</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13</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CEA0921-DD9E-4CA5-BDE8-8B741F7F7F5B}" type="slidenum">
              <a:rPr lang="en-US" altLang="zh-CN" smtClean="0"/>
              <a:pPr algn="r" eaLnBrk="1" hangingPunct="1">
                <a:spcBef>
                  <a:spcPct val="0"/>
                </a:spcBef>
              </a:pPr>
              <a:t>14</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15</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6F9D33-3CE4-4970-B82A-C6558E447864}" type="slidenum">
              <a:rPr lang="en-US" altLang="zh-CN" smtClean="0"/>
              <a:pPr algn="r" eaLnBrk="1" hangingPunct="1">
                <a:spcBef>
                  <a:spcPct val="0"/>
                </a:spcBef>
              </a:pPr>
              <a:t>3</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背景</a:t>
            </a:r>
            <a:endParaRPr lang="en-US" altLang="zh-CN" dirty="0" smtClean="0"/>
          </a:p>
          <a:p>
            <a:pPr eaLnBrk="1" hangingPunct="1"/>
            <a:r>
              <a:rPr lang="zh-CN" altLang="en-US" dirty="0" smtClean="0"/>
              <a:t>为了实际应用能起到更好的作用。</a:t>
            </a:r>
            <a:endParaRPr lang="en-US" altLang="zh-CN" dirty="0" smtClean="0"/>
          </a:p>
          <a:p>
            <a:pPr eaLnBrk="1" hangingPunct="1"/>
            <a:r>
              <a:rPr lang="en-US" altLang="zh-CN" dirty="0" smtClean="0"/>
              <a:t>2. </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F761D12-AD7A-4D8C-B44B-917902B4A0E8}" type="slidenum">
              <a:rPr lang="en-US" altLang="zh-CN" smtClean="0"/>
              <a:pPr algn="r" eaLnBrk="1" hangingPunct="1">
                <a:spcBef>
                  <a:spcPct val="0"/>
                </a:spcBef>
              </a:pPr>
              <a:t>4</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44AAD8-417F-4BB2-9329-BFBDEDA624DF}" type="slidenum">
              <a:rPr lang="en-US" altLang="zh-CN" smtClean="0"/>
              <a:pPr algn="r" eaLnBrk="1" hangingPunct="1">
                <a:spcBef>
                  <a:spcPct val="0"/>
                </a:spcBef>
              </a:pPr>
              <a:t>5</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6</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b="1" kern="1200" dirty="0" smtClean="0">
                <a:solidFill>
                  <a:schemeClr val="tx1"/>
                </a:solidFill>
                <a:effectLst/>
                <a:latin typeface="Arial" charset="0"/>
                <a:ea typeface="宋体" pitchFamily="2" charset="-122"/>
                <a:cs typeface="+mn-cs"/>
              </a:rPr>
              <a:t>每次循环若像素不相同则</a:t>
            </a:r>
            <a:endParaRPr lang="en-US" sz="1200" b="1"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7</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8</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9</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pitchFamily="2" charset="-122"/>
              </a:defRPr>
            </a:lvl1pPr>
            <a:lvl2pPr marL="742950" indent="-285750" algn="l" eaLnBrk="0" hangingPunct="0">
              <a:spcBef>
                <a:spcPct val="30000"/>
              </a:spcBef>
              <a:defRPr sz="1200">
                <a:solidFill>
                  <a:schemeClr val="tx1"/>
                </a:solidFill>
                <a:latin typeface="Arial" charset="0"/>
                <a:ea typeface="宋体" pitchFamily="2" charset="-122"/>
              </a:defRPr>
            </a:lvl2pPr>
            <a:lvl3pPr marL="1143000" indent="-228600" algn="l" eaLnBrk="0" hangingPunct="0">
              <a:spcBef>
                <a:spcPct val="30000"/>
              </a:spcBef>
              <a:defRPr sz="1200">
                <a:solidFill>
                  <a:schemeClr val="tx1"/>
                </a:solidFill>
                <a:latin typeface="Arial" charset="0"/>
                <a:ea typeface="宋体" pitchFamily="2" charset="-122"/>
              </a:defRPr>
            </a:lvl3pPr>
            <a:lvl4pPr marL="1600200" indent="-228600" algn="l" eaLnBrk="0" hangingPunct="0">
              <a:spcBef>
                <a:spcPct val="30000"/>
              </a:spcBef>
              <a:defRPr sz="1200">
                <a:solidFill>
                  <a:schemeClr val="tx1"/>
                </a:solidFill>
                <a:latin typeface="Arial" charset="0"/>
                <a:ea typeface="宋体" pitchFamily="2" charset="-122"/>
              </a:defRPr>
            </a:lvl4pPr>
            <a:lvl5pPr marL="2057400" indent="-228600" algn="l" eaLnBrk="0" hangingPunct="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1D67626-0B3B-4D51-9561-B02AFC662C50}" type="slidenum">
              <a:rPr lang="en-US" altLang="zh-CN" smtClean="0"/>
              <a:pPr algn="r" eaLnBrk="1" hangingPunct="1">
                <a:spcBef>
                  <a:spcPct val="0"/>
                </a:spcBef>
              </a:pPr>
              <a:t>10</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z="1200" kern="1200" dirty="0" smtClean="0">
                <a:solidFill>
                  <a:schemeClr val="tx1"/>
                </a:solidFill>
                <a:effectLst/>
                <a:latin typeface="Arial" charset="0"/>
                <a:ea typeface="宋体" pitchFamily="2" charset="-122"/>
                <a:cs typeface="+mn-cs"/>
              </a:rPr>
              <a:t>通过前台使用</a:t>
            </a:r>
            <a:r>
              <a:rPr lang="en-US" sz="1200" kern="1200" dirty="0" err="1" smtClean="0">
                <a:solidFill>
                  <a:schemeClr val="tx1"/>
                </a:solidFill>
                <a:effectLst/>
                <a:latin typeface="Arial" charset="0"/>
                <a:ea typeface="宋体" pitchFamily="2" charset="-122"/>
                <a:cs typeface="+mn-cs"/>
              </a:rPr>
              <a:t>Javascript</a:t>
            </a:r>
            <a:r>
              <a:rPr lang="zh-CN" altLang="en-US" sz="1200" kern="1200" dirty="0" smtClean="0">
                <a:solidFill>
                  <a:schemeClr val="tx1"/>
                </a:solidFill>
                <a:effectLst/>
                <a:latin typeface="Arial" charset="0"/>
                <a:ea typeface="宋体" pitchFamily="2" charset="-122"/>
                <a:cs typeface="+mn-cs"/>
              </a:rPr>
              <a:t>实现算法以及</a:t>
            </a:r>
            <a:r>
              <a:rPr lang="en-US" sz="1200" kern="1200" dirty="0" smtClean="0">
                <a:solidFill>
                  <a:schemeClr val="tx1"/>
                </a:solidFill>
                <a:effectLst/>
                <a:latin typeface="Arial" charset="0"/>
                <a:ea typeface="宋体" pitchFamily="2" charset="-122"/>
                <a:cs typeface="+mn-cs"/>
              </a:rPr>
              <a:t>HTML Canvas</a:t>
            </a:r>
            <a:r>
              <a:rPr lang="zh-CN" altLang="en-US" sz="1200" kern="1200" dirty="0" smtClean="0">
                <a:solidFill>
                  <a:schemeClr val="tx1"/>
                </a:solidFill>
                <a:effectLst/>
                <a:latin typeface="Arial" charset="0"/>
                <a:ea typeface="宋体" pitchFamily="2" charset="-122"/>
                <a:cs typeface="+mn-cs"/>
              </a:rPr>
              <a:t>分析二维图像的</a:t>
            </a:r>
            <a:r>
              <a:rPr lang="en-US" sz="1200" kern="1200" dirty="0" smtClean="0">
                <a:solidFill>
                  <a:schemeClr val="tx1"/>
                </a:solidFill>
                <a:effectLst/>
                <a:latin typeface="Arial" charset="0"/>
                <a:ea typeface="宋体" pitchFamily="2" charset="-122"/>
                <a:cs typeface="+mn-cs"/>
              </a:rPr>
              <a:t>RGB &amp; Alpha</a:t>
            </a:r>
            <a:r>
              <a:rPr lang="zh-CN" altLang="en-US" sz="1200" kern="1200" dirty="0" smtClean="0">
                <a:solidFill>
                  <a:schemeClr val="tx1"/>
                </a:solidFill>
                <a:effectLst/>
                <a:latin typeface="Arial" charset="0"/>
                <a:ea typeface="宋体" pitchFamily="2" charset="-122"/>
                <a:cs typeface="+mn-cs"/>
              </a:rPr>
              <a:t>值以及亮度值。</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图像比较方法使用像素扫描方式来对比两个像素结构中的颜色值是否相等。</a:t>
            </a:r>
            <a:endParaRPr lang="en-US" sz="1200" kern="1200" dirty="0" smtClean="0">
              <a:solidFill>
                <a:schemeClr val="tx1"/>
              </a:solidFill>
              <a:effectLst/>
              <a:latin typeface="Arial" charset="0"/>
              <a:ea typeface="宋体" pitchFamily="2" charset="-122"/>
              <a:cs typeface="+mn-cs"/>
            </a:endParaRPr>
          </a:p>
          <a:p>
            <a:r>
              <a:rPr lang="en-US" sz="1200" kern="1200" dirty="0" smtClean="0">
                <a:solidFill>
                  <a:schemeClr val="tx1"/>
                </a:solidFill>
                <a:effectLst/>
                <a:latin typeface="Arial" charset="0"/>
                <a:ea typeface="宋体" pitchFamily="2" charset="-122"/>
                <a:cs typeface="+mn-cs"/>
              </a:rPr>
              <a:t> </a:t>
            </a:r>
          </a:p>
          <a:p>
            <a:pPr lvl="0"/>
            <a:r>
              <a:rPr lang="zh-CN" altLang="en-US" sz="1200" kern="1200" dirty="0" smtClean="0">
                <a:solidFill>
                  <a:schemeClr val="tx1"/>
                </a:solidFill>
                <a:effectLst/>
                <a:latin typeface="Arial" charset="0"/>
                <a:ea typeface="宋体" pitchFamily="2" charset="-122"/>
                <a:cs typeface="+mn-cs"/>
              </a:rPr>
              <a:t>每次循环若像素不相同则</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生成相差的像素点。</a:t>
            </a:r>
            <a:endParaRPr lang="en-US" sz="1200" kern="1200" dirty="0" smtClean="0">
              <a:solidFill>
                <a:schemeClr val="tx1"/>
              </a:solidFill>
              <a:effectLst/>
              <a:latin typeface="Arial" charset="0"/>
              <a:ea typeface="宋体" pitchFamily="2" charset="-122"/>
              <a:cs typeface="+mn-cs"/>
            </a:endParaRPr>
          </a:p>
          <a:p>
            <a:pPr lvl="0"/>
            <a:r>
              <a:rPr lang="zh-CN" altLang="en-US" sz="1200" kern="1200" dirty="0" smtClean="0">
                <a:solidFill>
                  <a:schemeClr val="tx1"/>
                </a:solidFill>
                <a:effectLst/>
                <a:latin typeface="Arial" charset="0"/>
                <a:ea typeface="宋体" pitchFamily="2" charset="-122"/>
                <a:cs typeface="+mn-cs"/>
              </a:rPr>
              <a:t>相同值点叠加</a:t>
            </a:r>
            <a:r>
              <a:rPr lang="en-US" sz="1200" kern="1200" dirty="0" smtClean="0">
                <a:solidFill>
                  <a:schemeClr val="tx1"/>
                </a:solidFill>
                <a:effectLst/>
                <a:latin typeface="Arial" charset="0"/>
                <a:ea typeface="宋体" pitchFamily="2" charset="-122"/>
                <a:cs typeface="+mn-cs"/>
              </a:rPr>
              <a:t>1</a:t>
            </a:r>
          </a:p>
          <a:p>
            <a:pPr eaLnBrk="1" hangingPunct="1"/>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7" descr="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图片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descr="图片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3" descr="图片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4" descr="图片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图片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52600"/>
            <a:ext cx="7772400" cy="1470025"/>
          </a:xfrm>
          <a:ln/>
        </p:spPr>
        <p:txBody>
          <a:bodyPr tIns="45720" anchor="ctr"/>
          <a:lstStyle>
            <a:lvl1pPr>
              <a:defRPr sz="4300"/>
            </a:lvl1pPr>
          </a:lstStyle>
          <a:p>
            <a:r>
              <a:rPr lang="zh-CN" altLang="en-US"/>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45071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544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714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924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9985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335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19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4690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21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66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87166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ea typeface="黑体" pitchFamily="49" charset="-122"/>
              </a:defRPr>
            </a:lvl1pPr>
            <a:lvl2pPr marL="742950" indent="-285750" eaLnBrk="0" hangingPunct="0">
              <a:defRPr sz="2400">
                <a:solidFill>
                  <a:schemeClr val="tx1"/>
                </a:solidFill>
                <a:latin typeface="Arial" pitchFamily="34" charset="0"/>
                <a:ea typeface="黑体" pitchFamily="49" charset="-122"/>
              </a:defRPr>
            </a:lvl2pPr>
            <a:lvl3pPr marL="1143000" indent="-228600" eaLnBrk="0" hangingPunct="0">
              <a:defRPr sz="2400">
                <a:solidFill>
                  <a:schemeClr val="tx1"/>
                </a:solidFill>
                <a:latin typeface="Arial" pitchFamily="34" charset="0"/>
                <a:ea typeface="黑体" pitchFamily="49" charset="-122"/>
              </a:defRPr>
            </a:lvl3pPr>
            <a:lvl4pPr marL="1600200" indent="-228600" eaLnBrk="0" hangingPunct="0">
              <a:defRPr sz="2400">
                <a:solidFill>
                  <a:schemeClr val="tx1"/>
                </a:solidFill>
                <a:latin typeface="Arial" pitchFamily="34" charset="0"/>
                <a:ea typeface="黑体" pitchFamily="49" charset="-122"/>
              </a:defRPr>
            </a:lvl4pPr>
            <a:lvl5pPr marL="2057400" indent="-228600" eaLnBrk="0" hangingPunct="0">
              <a:defRPr sz="2400">
                <a:solidFill>
                  <a:schemeClr val="tx1"/>
                </a:solidFill>
                <a:latin typeface="Arial" pitchFamily="34"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pitchFamily="34"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pitchFamily="34"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pitchFamily="34"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8" name="Rectangle 4"/>
          <p:cNvSpPr>
            <a:spLocks noGrp="1" noChangeArrowheads="1"/>
          </p:cNvSpPr>
          <p:nvPr>
            <p:ph type="title"/>
          </p:nvPr>
        </p:nvSpPr>
        <p:spPr bwMode="auto">
          <a:xfrm>
            <a:off x="0" y="179388"/>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31800" y="1268413"/>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762000" y="3048000"/>
            <a:ext cx="7467600" cy="1219200"/>
          </a:xfrm>
        </p:spPr>
        <p:txBody>
          <a:bodyPr/>
          <a:lstStyle/>
          <a:p>
            <a:r>
              <a:rPr lang="zh-CN" altLang="en-US" sz="4800" b="1" dirty="0" smtClean="0"/>
              <a:t>中期答辩</a:t>
            </a:r>
            <a:endParaRPr lang="en-US" altLang="en-US" sz="4800" b="1" dirty="0" smtClean="0"/>
          </a:p>
        </p:txBody>
      </p:sp>
      <p:sp>
        <p:nvSpPr>
          <p:cNvPr id="4" name="TextBox 3"/>
          <p:cNvSpPr txBox="1"/>
          <p:nvPr/>
        </p:nvSpPr>
        <p:spPr>
          <a:xfrm>
            <a:off x="606425" y="4819650"/>
            <a:ext cx="5105400" cy="959237"/>
          </a:xfrm>
          <a:prstGeom prst="rect">
            <a:avLst/>
          </a:prstGeom>
          <a:noFill/>
        </p:spPr>
        <p:txBody>
          <a:bodyPr>
            <a:spAutoFit/>
          </a:bodyPr>
          <a:lstStyle/>
          <a:p>
            <a:pPr algn="l">
              <a:spcBef>
                <a:spcPts val="500"/>
              </a:spcBef>
              <a:spcAft>
                <a:spcPts val="500"/>
              </a:spcAft>
              <a:defRPr/>
            </a:pPr>
            <a:r>
              <a:rPr lang="zh-CN" altLang="en-US" dirty="0">
                <a:latin typeface="+mn-ea"/>
                <a:ea typeface="+mn-ea"/>
              </a:rPr>
              <a:t>姓名：</a:t>
            </a:r>
            <a:r>
              <a:rPr lang="zh-CN" altLang="en-US" dirty="0">
                <a:ea typeface="黑体" pitchFamily="2" charset="-122"/>
              </a:rPr>
              <a:t>杜日光 </a:t>
            </a:r>
            <a:endParaRPr lang="en-US" altLang="zh-CN" dirty="0">
              <a:ea typeface="黑体" pitchFamily="2" charset="-122"/>
            </a:endParaRPr>
          </a:p>
          <a:p>
            <a:pPr algn="l">
              <a:spcBef>
                <a:spcPts val="500"/>
              </a:spcBef>
              <a:spcAft>
                <a:spcPts val="500"/>
              </a:spcAft>
              <a:defRPr/>
            </a:pPr>
            <a:r>
              <a:rPr lang="zh-CN" altLang="en-US" dirty="0">
                <a:ea typeface="黑体" pitchFamily="2" charset="-122"/>
              </a:rPr>
              <a:t>学号</a:t>
            </a:r>
            <a:r>
              <a:rPr lang="en-US" altLang="zh-CN" dirty="0">
                <a:ea typeface="黑体" pitchFamily="2" charset="-122"/>
              </a:rPr>
              <a:t>: </a:t>
            </a:r>
            <a:r>
              <a:rPr lang="en-US" altLang="zh-CN" dirty="0" smtClean="0">
                <a:ea typeface="黑体" pitchFamily="2" charset="-122"/>
              </a:rPr>
              <a:t>1120379372</a:t>
            </a:r>
            <a:endParaRPr lang="en-US" altLang="zh-CN" dirty="0">
              <a:latin typeface="+mn-ea"/>
              <a:ea typeface="+mn-ea"/>
            </a:endParaRPr>
          </a:p>
        </p:txBody>
      </p:sp>
      <p:sp>
        <p:nvSpPr>
          <p:cNvPr id="3076" name="TextBox 1"/>
          <p:cNvSpPr txBox="1">
            <a:spLocks noChangeArrowheads="1"/>
          </p:cNvSpPr>
          <p:nvPr/>
        </p:nvSpPr>
        <p:spPr bwMode="auto">
          <a:xfrm>
            <a:off x="990600" y="1712913"/>
            <a:ext cx="6934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algn="ctr" eaLnBrk="0" fontAlgn="base" hangingPunct="0">
              <a:spcBef>
                <a:spcPct val="0"/>
              </a:spcBef>
              <a:spcAft>
                <a:spcPct val="0"/>
              </a:spcAft>
              <a:defRPr sz="2400">
                <a:solidFill>
                  <a:schemeClr val="tx1"/>
                </a:solidFill>
                <a:latin typeface="Arial" charset="0"/>
                <a:ea typeface="黑体" pitchFamily="49" charset="-122"/>
              </a:defRPr>
            </a:lvl6pPr>
            <a:lvl7pPr marL="2971800" indent="-228600" algn="ctr" eaLnBrk="0" fontAlgn="base" hangingPunct="0">
              <a:spcBef>
                <a:spcPct val="0"/>
              </a:spcBef>
              <a:spcAft>
                <a:spcPct val="0"/>
              </a:spcAft>
              <a:defRPr sz="2400">
                <a:solidFill>
                  <a:schemeClr val="tx1"/>
                </a:solidFill>
                <a:latin typeface="Arial" charset="0"/>
                <a:ea typeface="黑体" pitchFamily="49" charset="-122"/>
              </a:defRPr>
            </a:lvl7pPr>
            <a:lvl8pPr marL="3429000" indent="-228600" algn="ctr" eaLnBrk="0" fontAlgn="base" hangingPunct="0">
              <a:spcBef>
                <a:spcPct val="0"/>
              </a:spcBef>
              <a:spcAft>
                <a:spcPct val="0"/>
              </a:spcAft>
              <a:defRPr sz="2400">
                <a:solidFill>
                  <a:schemeClr val="tx1"/>
                </a:solidFill>
                <a:latin typeface="Arial" charset="0"/>
                <a:ea typeface="黑体" pitchFamily="49" charset="-122"/>
              </a:defRPr>
            </a:lvl8pPr>
            <a:lvl9pPr marL="3886200" indent="-228600" algn="ctr"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r>
              <a:rPr lang="zh-CN" altLang="en-US" sz="2800" b="1" dirty="0">
                <a:solidFill>
                  <a:srgbClr val="133984"/>
                </a:solidFill>
              </a:rPr>
              <a:t>基于三维模型的自动语义标注理</a:t>
            </a:r>
            <a:endParaRPr lang="en-US" altLang="zh-CN" sz="2800" b="1" dirty="0">
              <a:solidFill>
                <a:srgbClr val="133984"/>
              </a:solidFill>
            </a:endParaRPr>
          </a:p>
          <a:p>
            <a:pPr eaLnBrk="1" hangingPunct="1"/>
            <a:r>
              <a:rPr lang="zh-CN" altLang="en-US" sz="2800" b="1" dirty="0">
                <a:solidFill>
                  <a:srgbClr val="133984"/>
                </a:solidFill>
              </a:rPr>
              <a:t>研究与应用</a:t>
            </a:r>
            <a:endParaRPr lang="en-US" altLang="en-US" sz="2800" dirty="0">
              <a:solidFill>
                <a:srgbClr val="133984"/>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sz="2400" dirty="0" smtClean="0"/>
              <a:t>基于图像识别方法，实现了视频资源的自动语义标注</a:t>
            </a:r>
            <a:r>
              <a:rPr lang="zh-CN" altLang="en-US" dirty="0" smtClean="0"/>
              <a:t>。</a:t>
            </a:r>
            <a:endParaRPr lang="en-US" altLang="en-US" dirty="0" smtClean="0"/>
          </a:p>
          <a:p>
            <a:endParaRPr lang="en-US" altLang="zh-CN" dirty="0" smtClean="0"/>
          </a:p>
          <a:p>
            <a:endParaRPr lang="en-US" altLang="en-US" dirty="0" smtClean="0"/>
          </a:p>
        </p:txBody>
      </p:sp>
      <p:pic>
        <p:nvPicPr>
          <p:cNvPr id="29701" name="Picture 5" descr="C:\Users\donhatquang\Desktop\temp\10-13-2014 11-04-43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16087"/>
            <a:ext cx="9025039" cy="44561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0" y="1752600"/>
            <a:ext cx="3638368"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Video Semantic Manager</a:t>
            </a:r>
            <a:endParaRPr lang="en-US" dirty="0"/>
          </a:p>
        </p:txBody>
      </p:sp>
      <p:sp>
        <p:nvSpPr>
          <p:cNvPr id="8" name="TextBox 7"/>
          <p:cNvSpPr txBox="1"/>
          <p:nvPr/>
        </p:nvSpPr>
        <p:spPr>
          <a:xfrm>
            <a:off x="3544612" y="5562600"/>
            <a:ext cx="2645148"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defPPr>
              <a:defRPr lang="zh-CN"/>
            </a:defPPr>
          </a:lstStyle>
          <a:p>
            <a:r>
              <a:rPr lang="en-US" dirty="0"/>
              <a:t>Video Player Area</a:t>
            </a:r>
          </a:p>
        </p:txBody>
      </p:sp>
    </p:spTree>
    <p:extLst>
      <p:ext uri="{BB962C8B-B14F-4D97-AF65-F5344CB8AC3E}">
        <p14:creationId xmlns:p14="http://schemas.microsoft.com/office/powerpoint/2010/main" val="3385674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106487"/>
            <a:ext cx="8407400" cy="5065713"/>
          </a:xfrm>
        </p:spPr>
        <p:txBody>
          <a:bodyPr/>
          <a:lstStyle/>
          <a:p>
            <a:r>
              <a:rPr lang="zh-CN" altLang="en-US" sz="2400" dirty="0"/>
              <a:t>基于图像识别方法，实现了视频资源的自动语义标注。</a:t>
            </a:r>
            <a:endParaRPr lang="en-US" altLang="en-US" sz="2400" dirty="0"/>
          </a:p>
          <a:p>
            <a:endParaRPr lang="en-US" altLang="zh-CN" sz="2400" dirty="0"/>
          </a:p>
          <a:p>
            <a:endParaRPr lang="en-US" altLang="en-US" sz="2400" dirty="0"/>
          </a:p>
        </p:txBody>
      </p:sp>
      <p:pic>
        <p:nvPicPr>
          <p:cNvPr id="30722" name="Picture 2" descr="C:\Users\donhatquang\Desktop\temp\10-13-2014 11-05-18 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10947"/>
            <a:ext cx="5943600" cy="48184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81858" y="2495490"/>
            <a:ext cx="3570657" cy="40011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000" dirty="0" smtClean="0"/>
              <a:t>Video Image Auto Screenshot</a:t>
            </a:r>
            <a:endParaRPr lang="en-US" sz="2000" dirty="0"/>
          </a:p>
        </p:txBody>
      </p:sp>
      <p:grpSp>
        <p:nvGrpSpPr>
          <p:cNvPr id="7" name="Group 6"/>
          <p:cNvGrpSpPr/>
          <p:nvPr/>
        </p:nvGrpSpPr>
        <p:grpSpPr>
          <a:xfrm>
            <a:off x="6096000" y="5695950"/>
            <a:ext cx="2895600" cy="461665"/>
            <a:chOff x="4876800" y="2286000"/>
            <a:chExt cx="2895600" cy="461665"/>
          </a:xfrm>
        </p:grpSpPr>
        <p:sp>
          <p:nvSpPr>
            <p:cNvPr id="8" name="TextBox 7"/>
            <p:cNvSpPr txBox="1"/>
            <p:nvPr/>
          </p:nvSpPr>
          <p:spPr>
            <a:xfrm>
              <a:off x="5636879" y="2286000"/>
              <a:ext cx="2135521"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Semantic tags</a:t>
              </a:r>
              <a:endParaRPr lang="en-US" dirty="0"/>
            </a:p>
          </p:txBody>
        </p:sp>
        <p:sp>
          <p:nvSpPr>
            <p:cNvPr id="9" name="Left Arrow 8"/>
            <p:cNvSpPr/>
            <p:nvPr/>
          </p:nvSpPr>
          <p:spPr bwMode="auto">
            <a:xfrm>
              <a:off x="4876800" y="2286000"/>
              <a:ext cx="685800" cy="457200"/>
            </a:xfrm>
            <a:prstGeom prst="lef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spTree>
    <p:extLst>
      <p:ext uri="{BB962C8B-B14F-4D97-AF65-F5344CB8AC3E}">
        <p14:creationId xmlns:p14="http://schemas.microsoft.com/office/powerpoint/2010/main" val="1829568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endParaRPr lang="en-US" altLang="zh-CN" dirty="0" smtClean="0"/>
          </a:p>
          <a:p>
            <a:endParaRPr lang="en-US" altLang="en-US" dirty="0" smtClean="0"/>
          </a:p>
        </p:txBody>
      </p:sp>
      <p:graphicFrame>
        <p:nvGraphicFramePr>
          <p:cNvPr id="5" name="Chart 4"/>
          <p:cNvGraphicFramePr>
            <a:graphicFrameLocks/>
          </p:cNvGraphicFramePr>
          <p:nvPr>
            <p:extLst>
              <p:ext uri="{D42A27DB-BD31-4B8C-83A1-F6EECF244321}">
                <p14:modId xmlns:p14="http://schemas.microsoft.com/office/powerpoint/2010/main" val="2178601903"/>
              </p:ext>
            </p:extLst>
          </p:nvPr>
        </p:nvGraphicFramePr>
        <p:xfrm>
          <a:off x="914400" y="1066800"/>
          <a:ext cx="7253561"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701584" y="5638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a:t>自</a:t>
            </a:r>
            <a:r>
              <a:rPr lang="zh-CN" altLang="en-US" sz="1800" dirty="0" smtClean="0"/>
              <a:t>动获取语义标注实验结果</a:t>
            </a:r>
            <a:endParaRPr lang="en-US" sz="1800" dirty="0"/>
          </a:p>
        </p:txBody>
      </p:sp>
    </p:spTree>
    <p:extLst>
      <p:ext uri="{BB962C8B-B14F-4D97-AF65-F5344CB8AC3E}">
        <p14:creationId xmlns:p14="http://schemas.microsoft.com/office/powerpoint/2010/main" val="6444432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270449525"/>
              </p:ext>
            </p:extLst>
          </p:nvPr>
        </p:nvGraphicFramePr>
        <p:xfrm>
          <a:off x="914400" y="1195388"/>
          <a:ext cx="7543800" cy="4443412"/>
        </p:xfrm>
        <a:graphic>
          <a:graphicData uri="http://schemas.openxmlformats.org/drawingml/2006/chart">
            <c:chart xmlns:c="http://schemas.openxmlformats.org/drawingml/2006/chart" xmlns:r="http://schemas.openxmlformats.org/officeDocument/2006/relationships" r:id="rId3"/>
          </a:graphicData>
        </a:graphic>
      </p:graphicFrame>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实验结果</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152400" y="1066800"/>
            <a:ext cx="8407400" cy="5065713"/>
          </a:xfrm>
        </p:spPr>
        <p:txBody>
          <a:bodyPr/>
          <a:lstStyle/>
          <a:p>
            <a:endParaRPr lang="en-US" altLang="zh-CN" dirty="0" smtClean="0"/>
          </a:p>
          <a:p>
            <a:endParaRPr lang="en-US" altLang="en-US" dirty="0" smtClean="0"/>
          </a:p>
        </p:txBody>
      </p:sp>
      <p:sp>
        <p:nvSpPr>
          <p:cNvPr id="6" name="TextBox 5"/>
          <p:cNvSpPr txBox="1"/>
          <p:nvPr/>
        </p:nvSpPr>
        <p:spPr>
          <a:xfrm>
            <a:off x="2667000" y="5257800"/>
            <a:ext cx="4171021" cy="369332"/>
          </a:xfrm>
          <a:prstGeom prst="rect">
            <a:avLst/>
          </a:prstGeom>
          <a:noFill/>
        </p:spPr>
        <p:txBody>
          <a:bodyPr wrap="square" rtlCol="0">
            <a:spAutoFit/>
          </a:bodyPr>
          <a:lstStyle/>
          <a:p>
            <a:r>
              <a:rPr lang="zh-CN" altLang="en-US" sz="1800" dirty="0" smtClean="0"/>
              <a:t>图</a:t>
            </a:r>
            <a:r>
              <a:rPr lang="en-US" altLang="zh-CN" sz="1800" dirty="0" smtClean="0"/>
              <a:t>4</a:t>
            </a:r>
            <a:r>
              <a:rPr lang="en-US" sz="1800" dirty="0" smtClean="0"/>
              <a:t>. </a:t>
            </a:r>
            <a:r>
              <a:rPr lang="zh-CN" altLang="en-US" sz="1800" dirty="0" smtClean="0"/>
              <a:t>语义标注获取效率</a:t>
            </a:r>
            <a:endParaRPr lang="en-US" sz="1800" dirty="0"/>
          </a:p>
        </p:txBody>
      </p:sp>
      <p:sp>
        <p:nvSpPr>
          <p:cNvPr id="2" name="TextBox 1"/>
          <p:cNvSpPr txBox="1"/>
          <p:nvPr/>
        </p:nvSpPr>
        <p:spPr>
          <a:xfrm>
            <a:off x="0" y="5939135"/>
            <a:ext cx="494077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Got about 57 semantic tags in 8.6s</a:t>
            </a:r>
            <a:endParaRPr lang="en-US" dirty="0"/>
          </a:p>
        </p:txBody>
      </p:sp>
    </p:spTree>
    <p:extLst>
      <p:ext uri="{BB962C8B-B14F-4D97-AF65-F5344CB8AC3E}">
        <p14:creationId xmlns:p14="http://schemas.microsoft.com/office/powerpoint/2010/main" val="51911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工作进度</a:t>
            </a:r>
            <a:endParaRPr lang="en-US" altLang="en-US" sz="4000" smtClean="0">
              <a:solidFill>
                <a:srgbClr val="FF0000"/>
              </a:solidFill>
            </a:endParaRPr>
          </a:p>
        </p:txBody>
      </p:sp>
      <p:sp>
        <p:nvSpPr>
          <p:cNvPr id="12291" name="Rectangle 59"/>
          <p:cNvSpPr>
            <a:spLocks noGrp="1" noChangeArrowheads="1"/>
          </p:cNvSpPr>
          <p:nvPr>
            <p:ph type="body" idx="1"/>
          </p:nvPr>
        </p:nvSpPr>
        <p:spPr>
          <a:xfrm>
            <a:off x="215900" y="1219200"/>
            <a:ext cx="8407400" cy="5065713"/>
          </a:xfrm>
        </p:spPr>
        <p:txBody>
          <a:bodyPr/>
          <a:lstStyle/>
          <a:p>
            <a:pPr marL="514350" indent="-514350">
              <a:buFont typeface="+mj-lt"/>
              <a:buAutoNum type="arabicPeriod"/>
            </a:pPr>
            <a:r>
              <a:rPr lang="en-US" altLang="en-US" sz="2400" dirty="0" smtClean="0"/>
              <a:t>2014</a:t>
            </a:r>
            <a:r>
              <a:rPr lang="zh-CN" altLang="en-US" sz="2400" dirty="0" smtClean="0"/>
              <a:t>年</a:t>
            </a:r>
            <a:r>
              <a:rPr lang="en-US" altLang="en-US" sz="2400" dirty="0" smtClean="0"/>
              <a:t>3</a:t>
            </a:r>
            <a:r>
              <a:rPr lang="zh-CN" altLang="en-US" sz="2400" dirty="0" smtClean="0"/>
              <a:t>月至</a:t>
            </a:r>
            <a:r>
              <a:rPr lang="en-US" altLang="en-US" sz="2400" dirty="0" smtClean="0"/>
              <a:t>2014</a:t>
            </a:r>
            <a:r>
              <a:rPr lang="zh-CN" altLang="en-US" sz="2400" dirty="0" smtClean="0"/>
              <a:t>年</a:t>
            </a:r>
            <a:r>
              <a:rPr lang="en-US" altLang="en-US" sz="2400" dirty="0" smtClean="0"/>
              <a:t>4</a:t>
            </a:r>
            <a:r>
              <a:rPr lang="zh-CN" altLang="en-US" sz="2400" dirty="0" smtClean="0"/>
              <a:t>月：学习研究相关论文以及相关该领域知识。</a:t>
            </a:r>
            <a:endParaRPr lang="en-US" altLang="zh-CN" sz="2400" dirty="0" smtClean="0"/>
          </a:p>
          <a:p>
            <a:pPr marL="514350" indent="-514350">
              <a:buFont typeface="+mj-lt"/>
              <a:buAutoNum type="arabicPeriod"/>
            </a:pPr>
            <a:r>
              <a:rPr lang="en-US" altLang="en-US" sz="2400" dirty="0" smtClean="0"/>
              <a:t>2014</a:t>
            </a:r>
            <a:r>
              <a:rPr lang="zh-CN" altLang="en-US" sz="2400" dirty="0" smtClean="0"/>
              <a:t>年</a:t>
            </a:r>
            <a:r>
              <a:rPr lang="en-US" altLang="en-US" sz="2400" dirty="0" smtClean="0"/>
              <a:t>5</a:t>
            </a:r>
            <a:r>
              <a:rPr lang="zh-CN" altLang="en-US" sz="2400" dirty="0" smtClean="0"/>
              <a:t>月至</a:t>
            </a:r>
            <a:r>
              <a:rPr lang="en-US" altLang="en-US" sz="2400" dirty="0" smtClean="0"/>
              <a:t>2014</a:t>
            </a:r>
            <a:r>
              <a:rPr lang="zh-CN" altLang="en-US" sz="2400" dirty="0" smtClean="0"/>
              <a:t>年</a:t>
            </a:r>
            <a:r>
              <a:rPr lang="en-US" altLang="en-US" sz="2400" dirty="0" smtClean="0"/>
              <a:t>6</a:t>
            </a:r>
            <a:r>
              <a:rPr lang="zh-CN" altLang="en-US" sz="2400" dirty="0" smtClean="0"/>
              <a:t>月：研究有关</a:t>
            </a:r>
            <a:r>
              <a:rPr lang="en-US" altLang="en-US" sz="2400" dirty="0" smtClean="0"/>
              <a:t>WebGL</a:t>
            </a:r>
            <a:r>
              <a:rPr lang="zh-CN" altLang="en-US" sz="2400" dirty="0" smtClean="0"/>
              <a:t>三维模型的比较算法，找出模型之间的异同点。开发环境搭建和技术研究，以及实现该系统原型。</a:t>
            </a:r>
            <a:endParaRPr lang="en-US" altLang="zh-CN" sz="2400" dirty="0" smtClean="0"/>
          </a:p>
          <a:p>
            <a:pPr marL="514350" indent="-514350">
              <a:buFont typeface="+mj-lt"/>
              <a:buAutoNum type="arabicPeriod"/>
            </a:pPr>
            <a:r>
              <a:rPr lang="en-US" altLang="en-US" sz="2400" dirty="0" smtClean="0"/>
              <a:t>2014</a:t>
            </a:r>
            <a:r>
              <a:rPr lang="zh-CN" altLang="en-US" sz="2400" dirty="0" smtClean="0"/>
              <a:t>年</a:t>
            </a:r>
            <a:r>
              <a:rPr lang="en-US" altLang="en-US" sz="2400" dirty="0" smtClean="0"/>
              <a:t>7</a:t>
            </a:r>
            <a:r>
              <a:rPr lang="zh-CN" altLang="en-US" sz="2400" dirty="0" smtClean="0"/>
              <a:t>月至</a:t>
            </a:r>
            <a:r>
              <a:rPr lang="en-US" altLang="en-US" sz="2400" dirty="0" smtClean="0"/>
              <a:t>2014</a:t>
            </a:r>
            <a:r>
              <a:rPr lang="zh-CN" altLang="en-US" sz="2400" dirty="0" smtClean="0"/>
              <a:t>年</a:t>
            </a:r>
            <a:r>
              <a:rPr lang="en-US" altLang="en-US" sz="2400" dirty="0" smtClean="0"/>
              <a:t>8</a:t>
            </a:r>
            <a:r>
              <a:rPr lang="zh-CN" altLang="en-US" sz="2400" dirty="0" smtClean="0"/>
              <a:t>月：开始展开论文编写。继续展开应用系统和框架。</a:t>
            </a:r>
            <a:endParaRPr lang="en-US" altLang="en-US" sz="2400" dirty="0" smtClean="0"/>
          </a:p>
          <a:p>
            <a:pPr marL="514350" indent="-514350">
              <a:buFont typeface="+mj-lt"/>
              <a:buAutoNum type="arabicPeriod"/>
            </a:pPr>
            <a:r>
              <a:rPr lang="en-US" altLang="en-US" sz="2400" dirty="0" smtClean="0"/>
              <a:t>2014</a:t>
            </a:r>
            <a:r>
              <a:rPr lang="zh-CN" altLang="en-US" sz="2400" dirty="0" smtClean="0"/>
              <a:t>年</a:t>
            </a:r>
            <a:r>
              <a:rPr lang="en-US" altLang="en-US" sz="2400" dirty="0" smtClean="0"/>
              <a:t>9</a:t>
            </a:r>
            <a:r>
              <a:rPr lang="zh-CN" altLang="en-US" sz="2400" dirty="0" smtClean="0"/>
              <a:t>月至</a:t>
            </a:r>
            <a:r>
              <a:rPr lang="en-US" altLang="en-US" sz="2400" dirty="0" smtClean="0"/>
              <a:t>2014</a:t>
            </a:r>
            <a:r>
              <a:rPr lang="zh-CN" altLang="en-US" sz="2400" dirty="0" smtClean="0"/>
              <a:t>年</a:t>
            </a:r>
            <a:r>
              <a:rPr lang="en-US" altLang="en-US" sz="2400" dirty="0" smtClean="0"/>
              <a:t>10</a:t>
            </a:r>
            <a:r>
              <a:rPr lang="zh-CN" altLang="en-US" sz="2400" dirty="0" smtClean="0"/>
              <a:t>月：进行试验，实现并完善系统。</a:t>
            </a:r>
            <a:endParaRPr lang="en-US" altLang="en-US" sz="2400" dirty="0" smtClean="0"/>
          </a:p>
          <a:p>
            <a:pPr marL="514350" indent="-514350">
              <a:buFont typeface="+mj-lt"/>
              <a:buAutoNum type="arabicPeriod"/>
            </a:pP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11</a:t>
            </a:r>
            <a:r>
              <a:rPr lang="zh-CN" altLang="en-US" dirty="0" smtClean="0">
                <a:solidFill>
                  <a:srgbClr val="C00000"/>
                </a:solidFill>
              </a:rPr>
              <a:t>月至</a:t>
            </a:r>
            <a:r>
              <a:rPr lang="en-US" altLang="en-US" dirty="0" smtClean="0">
                <a:solidFill>
                  <a:srgbClr val="C00000"/>
                </a:solidFill>
              </a:rPr>
              <a:t>2014</a:t>
            </a:r>
            <a:r>
              <a:rPr lang="zh-CN" altLang="en-US" dirty="0" smtClean="0">
                <a:solidFill>
                  <a:srgbClr val="C00000"/>
                </a:solidFill>
              </a:rPr>
              <a:t>年</a:t>
            </a:r>
            <a:r>
              <a:rPr lang="en-US" altLang="en-US" dirty="0" smtClean="0">
                <a:solidFill>
                  <a:srgbClr val="C00000"/>
                </a:solidFill>
              </a:rPr>
              <a:t>12</a:t>
            </a:r>
            <a:r>
              <a:rPr lang="zh-CN" altLang="en-US" dirty="0" smtClean="0">
                <a:solidFill>
                  <a:srgbClr val="C00000"/>
                </a:solidFill>
              </a:rPr>
              <a:t>月：整理论文，维护完善系统。</a:t>
            </a:r>
            <a:endParaRPr lang="en-US" altLang="en-US" dirty="0" smtClean="0">
              <a:solidFill>
                <a:srgbClr val="C00000"/>
              </a:solidFill>
            </a:endParaRPr>
          </a:p>
          <a:p>
            <a:endParaRPr lang="en-US" altLang="zh-CN" dirty="0" smtClean="0"/>
          </a:p>
          <a:p>
            <a:endParaRPr lang="en-US" alt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结论</a:t>
            </a:r>
            <a:endParaRPr lang="en-US" altLang="en-US" sz="4000" dirty="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smtClean="0"/>
              <a:t>针对开题的研究内容，已经实现了整个三维模型自动语义标注的系统架构和系统原形。</a:t>
            </a:r>
            <a:endParaRPr lang="en-US" dirty="0" smtClean="0"/>
          </a:p>
          <a:p>
            <a:pPr>
              <a:defRPr/>
            </a:pPr>
            <a:r>
              <a:rPr lang="zh-CN" altLang="en-US" dirty="0" smtClean="0"/>
              <a:t>基于原需求的三维模型语义标注，展开针对视频的自动语义标注。应用更加广泛。</a:t>
            </a:r>
            <a:endParaRPr lang="en-US" dirty="0" smtClean="0"/>
          </a:p>
          <a:p>
            <a:pPr>
              <a:defRPr/>
            </a:pPr>
            <a:r>
              <a:rPr lang="zh-CN" altLang="en-US" dirty="0" smtClean="0"/>
              <a:t>本文其中的图像识别语义标注方法已封装</a:t>
            </a:r>
            <a:r>
              <a:rPr lang="en-US" altLang="zh-CN" dirty="0" smtClean="0"/>
              <a:t>API</a:t>
            </a:r>
            <a:r>
              <a:rPr lang="zh-CN" altLang="en-US" dirty="0" smtClean="0"/>
              <a:t>，可通过</a:t>
            </a:r>
            <a:r>
              <a:rPr lang="en-US" altLang="zh-CN" dirty="0" smtClean="0"/>
              <a:t>HTTP</a:t>
            </a:r>
            <a:r>
              <a:rPr lang="zh-CN" altLang="en-US" dirty="0" smtClean="0"/>
              <a:t>协议在第三方平台开发使用。</a:t>
            </a:r>
            <a:endParaRPr lang="en-US" altLang="zh-CN" dirty="0" smtClean="0"/>
          </a:p>
          <a:p>
            <a:pPr>
              <a:defRPr/>
            </a:pPr>
            <a:r>
              <a:rPr lang="en-US" dirty="0" smtClean="0"/>
              <a:t>未来展望将该自动语义标注系统整合到三维模型建模的平台。</a:t>
            </a:r>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extLst>
      <p:ext uri="{BB962C8B-B14F-4D97-AF65-F5344CB8AC3E}">
        <p14:creationId xmlns:p14="http://schemas.microsoft.com/office/powerpoint/2010/main" val="4233113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209800"/>
            <a:ext cx="7772400" cy="1470025"/>
          </a:xfrm>
        </p:spPr>
        <p:txBody>
          <a:bodyPr/>
          <a:lstStyle/>
          <a:p>
            <a:pPr eaLnBrk="1" hangingPunct="1"/>
            <a:r>
              <a:rPr lang="zh-CN" altLang="en-US" smtClean="0"/>
              <a:t>谢	谢！</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研究背景 </a:t>
            </a:r>
            <a:r>
              <a:rPr lang="en-US" altLang="zh-CN" dirty="0" smtClean="0"/>
              <a:t>– </a:t>
            </a:r>
            <a:r>
              <a:rPr lang="zh-CN" altLang="en-US" dirty="0" smtClean="0"/>
              <a:t>问题来源</a:t>
            </a:r>
            <a:endParaRPr lang="en-US" altLang="zh-CN" dirty="0" smtClean="0"/>
          </a:p>
          <a:p>
            <a:r>
              <a:rPr lang="zh-CN" altLang="en-US" dirty="0" smtClean="0"/>
              <a:t>工作进度</a:t>
            </a:r>
            <a:endParaRPr lang="en-US" altLang="zh-CN" dirty="0" smtClean="0"/>
          </a:p>
          <a:p>
            <a:r>
              <a:rPr lang="zh-CN" altLang="en-US" dirty="0"/>
              <a:t>实</a:t>
            </a:r>
            <a:r>
              <a:rPr lang="zh-CN" altLang="en-US" dirty="0" smtClean="0"/>
              <a:t>验结果</a:t>
            </a:r>
            <a:endParaRPr lang="en-US" altLang="zh-CN" dirty="0" smtClean="0"/>
          </a:p>
          <a:p>
            <a:r>
              <a:rPr lang="zh-CN" altLang="en-US" dirty="0" smtClean="0"/>
              <a:t>结论</a:t>
            </a:r>
            <a:endParaRPr lang="en-US" altLang="zh-CN" dirty="0" smtClean="0"/>
          </a:p>
          <a:p>
            <a:pPr marL="0" indent="0">
              <a:buNone/>
            </a:pPr>
            <a:endParaRPr lang="en-US" altLang="zh-CN" dirty="0" smtClean="0"/>
          </a:p>
          <a:p>
            <a:endParaRPr lang="en-US" dirty="0"/>
          </a:p>
        </p:txBody>
      </p:sp>
      <p:sp>
        <p:nvSpPr>
          <p:cNvPr id="5" name="Rectangle 16"/>
          <p:cNvSpPr txBox="1">
            <a:spLocks noChangeArrowheads="1"/>
          </p:cNvSpPr>
          <p:nvPr/>
        </p:nvSpPr>
        <p:spPr bwMode="auto">
          <a:xfrm>
            <a:off x="4419600" y="125413"/>
            <a:ext cx="4724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a:lstStyle>
          <a:p>
            <a:r>
              <a:rPr lang="en-US" altLang="en-US" sz="4000" dirty="0" smtClean="0">
                <a:solidFill>
                  <a:srgbClr val="FF0000"/>
                </a:solidFill>
              </a:rPr>
              <a:t>目录</a:t>
            </a:r>
          </a:p>
        </p:txBody>
      </p:sp>
    </p:spTree>
    <p:extLst>
      <p:ext uri="{BB962C8B-B14F-4D97-AF65-F5344CB8AC3E}">
        <p14:creationId xmlns:p14="http://schemas.microsoft.com/office/powerpoint/2010/main" val="16578051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研究背景和意义</a:t>
            </a:r>
            <a:endParaRPr lang="en-US" altLang="en-US" sz="4000" dirty="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b="1" dirty="0" smtClean="0"/>
              <a:t>背景 </a:t>
            </a:r>
            <a:r>
              <a:rPr lang="en-US" altLang="zh-CN" b="1" dirty="0" smtClean="0"/>
              <a:t>– </a:t>
            </a:r>
            <a:r>
              <a:rPr lang="zh-CN" altLang="en-US" b="1" dirty="0" smtClean="0"/>
              <a:t>问题来源</a:t>
            </a:r>
            <a:endParaRPr lang="en-US" b="1" dirty="0"/>
          </a:p>
          <a:p>
            <a:pPr lvl="1">
              <a:defRPr/>
            </a:pPr>
            <a:r>
              <a:rPr lang="zh-CN" altLang="en-US" dirty="0" smtClean="0"/>
              <a:t>伴</a:t>
            </a:r>
            <a:r>
              <a:rPr lang="zh-CN" altLang="en-US" dirty="0"/>
              <a:t>随</a:t>
            </a:r>
            <a:r>
              <a:rPr lang="zh-CN" altLang="en-US" dirty="0" smtClean="0"/>
              <a:t>着计算机视觉领域的</a:t>
            </a:r>
            <a:r>
              <a:rPr lang="zh-CN" altLang="en-US" dirty="0"/>
              <a:t>发展 。</a:t>
            </a:r>
            <a:r>
              <a:rPr lang="en-US" dirty="0"/>
              <a:t>3D</a:t>
            </a:r>
            <a:r>
              <a:rPr lang="zh-CN" altLang="en-US" dirty="0"/>
              <a:t>计算机图形技术已</a:t>
            </a:r>
            <a:r>
              <a:rPr lang="zh-CN" altLang="en-US" dirty="0" smtClean="0"/>
              <a:t>经被广</a:t>
            </a:r>
            <a:r>
              <a:rPr lang="zh-CN" altLang="en-US" dirty="0"/>
              <a:t>泛的应用到各个领域</a:t>
            </a:r>
            <a:r>
              <a:rPr lang="zh-CN" altLang="en-US" dirty="0" smtClean="0"/>
              <a:t>；</a:t>
            </a:r>
            <a:endParaRPr lang="en-US" dirty="0"/>
          </a:p>
          <a:p>
            <a:pPr lvl="1">
              <a:defRPr/>
            </a:pPr>
            <a:r>
              <a:rPr lang="zh-CN" altLang="en-US" dirty="0"/>
              <a:t>三</a:t>
            </a:r>
            <a:r>
              <a:rPr lang="zh-CN" altLang="en-US" dirty="0" smtClean="0"/>
              <a:t>维模型和视频的</a:t>
            </a:r>
            <a:r>
              <a:rPr lang="zh-CN" altLang="en-US" dirty="0"/>
              <a:t>数量</a:t>
            </a:r>
            <a:r>
              <a:rPr lang="zh-CN" altLang="en-US" dirty="0" smtClean="0"/>
              <a:t>也快</a:t>
            </a:r>
            <a:r>
              <a:rPr lang="zh-CN" altLang="en-US" dirty="0"/>
              <a:t>速增长</a:t>
            </a:r>
            <a:r>
              <a:rPr lang="zh-CN" altLang="en-US" dirty="0" smtClean="0"/>
              <a:t>；</a:t>
            </a:r>
            <a:endParaRPr lang="en-US" dirty="0"/>
          </a:p>
          <a:p>
            <a:pPr lvl="1">
              <a:defRPr/>
            </a:pPr>
            <a:r>
              <a:rPr lang="zh-CN" altLang="en-US" dirty="0"/>
              <a:t>需要有一种高效率的方法和技术对它们进行定义和管</a:t>
            </a:r>
            <a:r>
              <a:rPr lang="zh-CN" altLang="en-US" dirty="0" smtClean="0"/>
              <a:t>理。</a:t>
            </a:r>
            <a:endParaRPr lang="en-US" altLang="zh-CN" dirty="0" smtClean="0"/>
          </a:p>
          <a:p>
            <a:pPr>
              <a:defRPr/>
            </a:pPr>
            <a:r>
              <a:rPr lang="zh-CN" altLang="en-US" b="1" dirty="0" smtClean="0"/>
              <a:t>解决问题</a:t>
            </a:r>
            <a:endParaRPr lang="en-US" b="1" dirty="0"/>
          </a:p>
          <a:p>
            <a:pPr lvl="1">
              <a:defRPr/>
            </a:pPr>
            <a:r>
              <a:rPr lang="zh-CN" altLang="en-US" dirty="0" smtClean="0"/>
              <a:t>上述问题引</a:t>
            </a:r>
            <a:r>
              <a:rPr lang="zh-CN" altLang="en-US" dirty="0"/>
              <a:t>发了对三维模型进行语义标注的想法</a:t>
            </a:r>
            <a:r>
              <a:rPr lang="zh-CN" altLang="en-US" dirty="0" smtClean="0"/>
              <a:t>；通过语义标注来优化三维模型的管理。</a:t>
            </a:r>
            <a:endParaRPr lang="en-US" dirty="0"/>
          </a:p>
          <a:p>
            <a:pPr lvl="1">
              <a:defRPr/>
            </a:pPr>
            <a:r>
              <a:rPr lang="zh-CN" altLang="en-US" dirty="0" smtClean="0"/>
              <a:t>通过自动语义标注方法来减少标注信息的工作量，实现面向大量三维模型的语义标注。</a:t>
            </a:r>
            <a:endParaRPr lang="en-US" dirty="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16"/>
          <p:cNvSpPr>
            <a:spLocks noGrp="1" noChangeArrowheads="1"/>
          </p:cNvSpPr>
          <p:nvPr>
            <p:ph type="title"/>
          </p:nvPr>
        </p:nvSpPr>
        <p:spPr>
          <a:xfrm>
            <a:off x="4419600" y="125413"/>
            <a:ext cx="4724400" cy="688975"/>
          </a:xfrm>
        </p:spPr>
        <p:txBody>
          <a:bodyPr/>
          <a:lstStyle/>
          <a:p>
            <a:r>
              <a:rPr lang="zh-CN" altLang="en-US" sz="4000" smtClean="0">
                <a:solidFill>
                  <a:srgbClr val="FF0000"/>
                </a:solidFill>
              </a:rPr>
              <a:t>研究内容</a:t>
            </a:r>
            <a:endParaRPr lang="en-US" altLang="en-US" sz="4000" smtClean="0">
              <a:solidFill>
                <a:srgbClr val="FF0000"/>
              </a:solidFill>
            </a:endParaRPr>
          </a:p>
        </p:txBody>
      </p:sp>
      <p:sp>
        <p:nvSpPr>
          <p:cNvPr id="4099" name="Rectangle 59"/>
          <p:cNvSpPr>
            <a:spLocks noGrp="1" noChangeArrowheads="1"/>
          </p:cNvSpPr>
          <p:nvPr>
            <p:ph type="body" idx="1"/>
          </p:nvPr>
        </p:nvSpPr>
        <p:spPr>
          <a:xfrm>
            <a:off x="431800" y="1423988"/>
            <a:ext cx="8229600" cy="5065712"/>
          </a:xfrm>
        </p:spPr>
        <p:txBody>
          <a:bodyPr/>
          <a:lstStyle/>
          <a:p>
            <a:pPr>
              <a:defRPr/>
            </a:pPr>
            <a:r>
              <a:rPr lang="zh-CN" altLang="en-US" dirty="0"/>
              <a:t>针对三维模型和三维场景进行虚拟互动操作</a:t>
            </a:r>
            <a:r>
              <a:rPr lang="zh-CN" altLang="en-US" dirty="0" smtClean="0"/>
              <a:t>；</a:t>
            </a:r>
            <a:endParaRPr lang="en-US" dirty="0" smtClean="0"/>
          </a:p>
          <a:p>
            <a:pPr>
              <a:defRPr/>
            </a:pPr>
            <a:r>
              <a:rPr lang="zh-CN" altLang="en-US" dirty="0"/>
              <a:t>提出一种算法来抽取并分析三维模型中的视觉和语义信</a:t>
            </a:r>
            <a:r>
              <a:rPr lang="zh-CN" altLang="en-US" dirty="0" smtClean="0"/>
              <a:t>息</a:t>
            </a:r>
            <a:r>
              <a:rPr lang="zh-CN" altLang="en-US" dirty="0"/>
              <a:t>。</a:t>
            </a:r>
            <a:endParaRPr lang="en-US" dirty="0" smtClean="0"/>
          </a:p>
          <a:p>
            <a:pPr>
              <a:defRPr/>
            </a:pPr>
            <a:r>
              <a:rPr lang="zh-CN" altLang="en-US" dirty="0"/>
              <a:t>通过两个三维模型或者整个三维场景的图像识别比较算法，计算出图像之间的相似度，从而得出模型之间的异同点，找出相似的地方</a:t>
            </a:r>
            <a:r>
              <a:rPr lang="zh-CN" altLang="en-US" dirty="0" smtClean="0"/>
              <a:t>。</a:t>
            </a:r>
            <a:endParaRPr lang="en-US" dirty="0" smtClean="0"/>
          </a:p>
          <a:p>
            <a:pPr marL="628650" lvl="1" indent="0" eaLnBrk="1" hangingPunct="1">
              <a:buFontTx/>
              <a:buNone/>
              <a:defRPr/>
            </a:pPr>
            <a:endParaRPr lang="en-US" altLang="zh-CN" dirty="0" smtClean="0"/>
          </a:p>
          <a:p>
            <a:pPr marL="0" indent="0" eaLnBrk="1" hangingPunct="1">
              <a:buFontTx/>
              <a:buNone/>
              <a:defRPr/>
            </a:pP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研究方法</a:t>
            </a:r>
            <a:endParaRPr lang="en-US" altLang="en-US" sz="4000" dirty="0" smtClean="0">
              <a:solidFill>
                <a:srgbClr val="FF0000"/>
              </a:solidFill>
            </a:endParaRPr>
          </a:p>
        </p:txBody>
      </p:sp>
      <p:pic>
        <p:nvPicPr>
          <p:cNvPr id="16" name="Picture 15" descr="D:\method1.jpg"/>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442377"/>
            <a:ext cx="2667000" cy="529304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26063273"/>
              </p:ext>
            </p:extLst>
          </p:nvPr>
        </p:nvGraphicFramePr>
        <p:xfrm>
          <a:off x="838200" y="1042725"/>
          <a:ext cx="7772400" cy="370840"/>
        </p:xfrm>
        <a:graphic>
          <a:graphicData uri="http://schemas.openxmlformats.org/drawingml/2006/table">
            <a:tbl>
              <a:tblPr firstRow="1" bandRow="1">
                <a:tableStyleId>{72833802-FEF1-4C79-8D5D-14CF1EAF98D9}</a:tableStyleId>
              </a:tblPr>
              <a:tblGrid>
                <a:gridCol w="3886200"/>
                <a:gridCol w="38862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effectLst/>
                          <a:latin typeface="+mn-lt"/>
                          <a:ea typeface="+mn-ea"/>
                          <a:cs typeface="+mn-cs"/>
                        </a:rPr>
                        <a:t>比较模型相似的自动语义标注</a:t>
                      </a:r>
                    </a:p>
                  </a:txBody>
                  <a:tcPr/>
                </a:tc>
                <a:tc>
                  <a:txBody>
                    <a:bodyPr/>
                    <a:lstStyle/>
                    <a:p>
                      <a:pPr algn="ctr"/>
                      <a:r>
                        <a:rPr lang="zh-CN" altLang="en-US" sz="1800" b="1" kern="1200" dirty="0" smtClean="0">
                          <a:solidFill>
                            <a:schemeClr val="bg1"/>
                          </a:solidFill>
                          <a:effectLst/>
                          <a:latin typeface="+mn-lt"/>
                          <a:ea typeface="+mn-ea"/>
                          <a:cs typeface="+mn-cs"/>
                        </a:rPr>
                        <a:t>图像识别自动语义标注</a:t>
                      </a:r>
                      <a:endParaRPr lang="en-US" dirty="0"/>
                    </a:p>
                  </a:txBody>
                  <a:tcPr/>
                </a:tc>
              </a:tr>
            </a:tbl>
          </a:graphicData>
        </a:graphic>
      </p:graphicFrame>
      <p:pic>
        <p:nvPicPr>
          <p:cNvPr id="18" name="Picture 17" descr="D:\method2.jpg"/>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2377"/>
            <a:ext cx="2743200" cy="5269849"/>
          </a:xfrm>
          <a:prstGeom prst="rect">
            <a:avLst/>
          </a:prstGeom>
          <a:noFill/>
          <a:ln>
            <a:noFill/>
          </a:ln>
        </p:spPr>
      </p:pic>
      <p:grpSp>
        <p:nvGrpSpPr>
          <p:cNvPr id="2" name="Group 1"/>
          <p:cNvGrpSpPr/>
          <p:nvPr/>
        </p:nvGrpSpPr>
        <p:grpSpPr>
          <a:xfrm>
            <a:off x="4343400" y="3454903"/>
            <a:ext cx="838200" cy="812297"/>
            <a:chOff x="4343400" y="3454903"/>
            <a:chExt cx="838200" cy="812297"/>
          </a:xfrm>
        </p:grpSpPr>
        <p:sp>
          <p:nvSpPr>
            <p:cNvPr id="8" name="Right Arrow 7"/>
            <p:cNvSpPr/>
            <p:nvPr/>
          </p:nvSpPr>
          <p:spPr bwMode="auto">
            <a:xfrm>
              <a:off x="4343400" y="3454903"/>
              <a:ext cx="838200" cy="30480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sp>
          <p:nvSpPr>
            <p:cNvPr id="22" name="Right Arrow 21"/>
            <p:cNvSpPr/>
            <p:nvPr/>
          </p:nvSpPr>
          <p:spPr bwMode="auto">
            <a:xfrm rot="10800000">
              <a:off x="4343400" y="3962400"/>
              <a:ext cx="838200" cy="30480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a:t>实</a:t>
            </a:r>
            <a:r>
              <a:rPr lang="zh-CN" altLang="en-US" dirty="0" smtClean="0"/>
              <a:t>现了基于</a:t>
            </a:r>
            <a:r>
              <a:rPr lang="en-US" altLang="zh-CN" dirty="0" smtClean="0"/>
              <a:t>Client-Side</a:t>
            </a:r>
            <a:r>
              <a:rPr lang="zh-CN" altLang="en-US" dirty="0" smtClean="0"/>
              <a:t>二维图像相似的比较</a:t>
            </a:r>
            <a:r>
              <a:rPr lang="zh-CN" altLang="en-US" dirty="0"/>
              <a:t>算</a:t>
            </a:r>
            <a:r>
              <a:rPr lang="zh-CN" altLang="en-US" dirty="0" smtClean="0"/>
              <a:t>法</a:t>
            </a:r>
            <a:endParaRPr lang="en-US" altLang="zh-CN" dirty="0" smtClean="0"/>
          </a:p>
          <a:p>
            <a:endParaRPr lang="en-US" altLang="zh-CN" dirty="0" smtClean="0"/>
          </a:p>
          <a:p>
            <a:endParaRPr lang="en-US" altLang="zh-CN" dirty="0" smtClean="0"/>
          </a:p>
          <a:p>
            <a:endParaRPr lang="en-US" altLang="zh-CN" dirty="0"/>
          </a:p>
          <a:p>
            <a:r>
              <a:rPr lang="zh-CN" altLang="en-US" dirty="0" smtClean="0"/>
              <a:t>基于</a:t>
            </a:r>
            <a:r>
              <a:rPr lang="en-US" altLang="zh-CN" dirty="0" smtClean="0"/>
              <a:t>HTML Canvas, </a:t>
            </a:r>
            <a:r>
              <a:rPr lang="zh-CN" altLang="en-US" dirty="0"/>
              <a:t>遍</a:t>
            </a:r>
            <a:r>
              <a:rPr lang="zh-CN" altLang="en-US" dirty="0" smtClean="0"/>
              <a:t>历该图像的所有像素。计算</a:t>
            </a:r>
            <a:r>
              <a:rPr lang="en-US" altLang="zh-CN" dirty="0" smtClean="0"/>
              <a:t>RGB</a:t>
            </a:r>
            <a:r>
              <a:rPr lang="zh-CN" altLang="en-US" dirty="0" smtClean="0"/>
              <a:t>颜色值以及亮度是否相等</a:t>
            </a:r>
            <a:endParaRPr lang="en-US" altLang="en-US" dirty="0" smtClean="0"/>
          </a:p>
        </p:txBody>
      </p:sp>
      <p:grpSp>
        <p:nvGrpSpPr>
          <p:cNvPr id="3" name="Group 2"/>
          <p:cNvGrpSpPr/>
          <p:nvPr/>
        </p:nvGrpSpPr>
        <p:grpSpPr>
          <a:xfrm>
            <a:off x="2680547" y="1604155"/>
            <a:ext cx="3720253" cy="1824845"/>
            <a:chOff x="2680547" y="1828800"/>
            <a:chExt cx="3827490" cy="2245372"/>
          </a:xfrm>
        </p:grpSpPr>
        <p:pic>
          <p:nvPicPr>
            <p:cNvPr id="4" name="Picture 3" descr="pixellayout"/>
            <p:cNvPicPr/>
            <p:nvPr/>
          </p:nvPicPr>
          <p:blipFill>
            <a:blip r:embed="rId3">
              <a:extLst>
                <a:ext uri="{28A0092B-C50C-407E-A947-70E740481C1C}">
                  <a14:useLocalDpi xmlns:a14="http://schemas.microsoft.com/office/drawing/2010/main" val="0"/>
                </a:ext>
              </a:extLst>
            </a:blip>
            <a:srcRect/>
            <a:stretch>
              <a:fillRect/>
            </a:stretch>
          </p:blipFill>
          <p:spPr bwMode="auto">
            <a:xfrm>
              <a:off x="2680547" y="1828800"/>
              <a:ext cx="3827490" cy="1752600"/>
            </a:xfrm>
            <a:prstGeom prst="rect">
              <a:avLst/>
            </a:prstGeom>
            <a:noFill/>
            <a:ln>
              <a:noFill/>
            </a:ln>
            <a:extLst/>
          </p:spPr>
        </p:pic>
        <p:sp>
          <p:nvSpPr>
            <p:cNvPr id="2" name="TextBox 1"/>
            <p:cNvSpPr txBox="1"/>
            <p:nvPr/>
          </p:nvSpPr>
          <p:spPr>
            <a:xfrm>
              <a:off x="2797798" y="3657600"/>
              <a:ext cx="3592988" cy="416572"/>
            </a:xfrm>
            <a:prstGeom prst="rect">
              <a:avLst/>
            </a:prstGeom>
            <a:noFill/>
          </p:spPr>
          <p:txBody>
            <a:bodyPr wrap="square" rtlCol="0">
              <a:spAutoFit/>
            </a:bodyPr>
            <a:lstStyle/>
            <a:p>
              <a:r>
                <a:rPr lang="zh-CN" altLang="en-US" sz="1600" dirty="0"/>
                <a:t>图</a:t>
              </a:r>
              <a:r>
                <a:rPr lang="en-US" sz="1600" dirty="0"/>
                <a:t>1. </a:t>
              </a:r>
              <a:r>
                <a:rPr lang="zh-CN" altLang="en-US" sz="1600" dirty="0"/>
                <a:t>图像的像素颜色值定</a:t>
              </a:r>
              <a:r>
                <a:rPr lang="zh-CN" altLang="en-US" sz="1600" dirty="0" smtClean="0"/>
                <a:t>义</a:t>
              </a:r>
              <a:endParaRPr lang="en-US" sz="1600" dirty="0"/>
            </a:p>
          </p:txBody>
        </p:sp>
      </p:gr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69" y="4343400"/>
            <a:ext cx="4591331" cy="238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219200"/>
            <a:ext cx="8407400" cy="5065713"/>
          </a:xfrm>
        </p:spPr>
        <p:txBody>
          <a:bodyPr/>
          <a:lstStyle/>
          <a:p>
            <a:r>
              <a:rPr lang="zh-CN" altLang="en-US" dirty="0" smtClean="0"/>
              <a:t>实现了三维模型自动转二维图像比较方法。</a:t>
            </a:r>
            <a:endParaRPr lang="en-US" altLang="en-US" dirty="0" smtClean="0"/>
          </a:p>
          <a:p>
            <a:endParaRPr lang="en-US" altLang="zh-CN" dirty="0" smtClean="0"/>
          </a:p>
          <a:p>
            <a:endParaRPr lang="en-US" altLang="en-US" dirty="0" smtClean="0"/>
          </a:p>
        </p:txBody>
      </p:sp>
      <p:grpSp>
        <p:nvGrpSpPr>
          <p:cNvPr id="5" name="Group 4"/>
          <p:cNvGrpSpPr/>
          <p:nvPr/>
        </p:nvGrpSpPr>
        <p:grpSpPr>
          <a:xfrm>
            <a:off x="1447801" y="1852166"/>
            <a:ext cx="5715000" cy="2491234"/>
            <a:chOff x="1447800" y="1752600"/>
            <a:chExt cx="6173433" cy="2691070"/>
          </a:xfrm>
        </p:grpSpPr>
        <p:pic>
          <p:nvPicPr>
            <p:cNvPr id="7" name="Picture 6" descr="D:\compare.jp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6173433" cy="2209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3048001" y="4044712"/>
              <a:ext cx="3832419" cy="398958"/>
            </a:xfrm>
            <a:prstGeom prst="rect">
              <a:avLst/>
            </a:prstGeom>
            <a:noFill/>
          </p:spPr>
          <p:txBody>
            <a:bodyPr wrap="square" rtlCol="0">
              <a:spAutoFit/>
            </a:bodyPr>
            <a:lstStyle/>
            <a:p>
              <a:r>
                <a:rPr lang="zh-CN" altLang="en-US" sz="1800" dirty="0"/>
                <a:t>图</a:t>
              </a:r>
              <a:r>
                <a:rPr lang="en-US" sz="1800" dirty="0"/>
                <a:t>2. </a:t>
              </a:r>
              <a:r>
                <a:rPr lang="zh-CN" altLang="en-US" sz="1800" dirty="0"/>
                <a:t>模型转二维图像比较结果</a:t>
              </a:r>
              <a:endParaRPr lang="en-US" sz="1800" dirty="0"/>
            </a:p>
          </p:txBody>
        </p:sp>
      </p:grpSp>
      <p:grpSp>
        <p:nvGrpSpPr>
          <p:cNvPr id="6" name="Group 5"/>
          <p:cNvGrpSpPr/>
          <p:nvPr/>
        </p:nvGrpSpPr>
        <p:grpSpPr>
          <a:xfrm>
            <a:off x="1143000" y="4648200"/>
            <a:ext cx="6528680" cy="2133600"/>
            <a:chOff x="1204595" y="4191000"/>
            <a:chExt cx="6528680" cy="2133600"/>
          </a:xfrm>
        </p:grpSpPr>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204595" y="4191000"/>
              <a:ext cx="652868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2763179" y="5955268"/>
              <a:ext cx="4171021" cy="369332"/>
            </a:xfrm>
            <a:prstGeom prst="rect">
              <a:avLst/>
            </a:prstGeom>
            <a:noFill/>
          </p:spPr>
          <p:txBody>
            <a:bodyPr wrap="square" rtlCol="0">
              <a:spAutoFit/>
            </a:bodyPr>
            <a:lstStyle/>
            <a:p>
              <a:r>
                <a:rPr lang="zh-CN" altLang="en-US" sz="1800" dirty="0" smtClean="0"/>
                <a:t>图</a:t>
              </a:r>
              <a:r>
                <a:rPr lang="en-US" sz="1800" dirty="0" smtClean="0"/>
                <a:t>3. </a:t>
              </a:r>
              <a:r>
                <a:rPr lang="zh-CN" altLang="en-US" sz="1800" dirty="0" smtClean="0"/>
                <a:t>比</a:t>
              </a:r>
              <a:r>
                <a:rPr lang="zh-CN" altLang="en-US" sz="1800" dirty="0"/>
                <a:t>较结果（相似度，处理时</a:t>
              </a:r>
              <a:r>
                <a:rPr lang="zh-CN" altLang="en-US" sz="1800" dirty="0" smtClean="0"/>
                <a:t>间</a:t>
              </a:r>
              <a:r>
                <a:rPr lang="en-US" altLang="zh-CN" sz="1800" dirty="0" smtClean="0"/>
                <a:t>)</a:t>
              </a:r>
              <a:endParaRPr lang="en-US" sz="1800" dirty="0"/>
            </a:p>
          </p:txBody>
        </p:sp>
      </p:grpSp>
    </p:spTree>
    <p:extLst>
      <p:ext uri="{BB962C8B-B14F-4D97-AF65-F5344CB8AC3E}">
        <p14:creationId xmlns:p14="http://schemas.microsoft.com/office/powerpoint/2010/main" val="3394807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146049" y="685799"/>
            <a:ext cx="8407400" cy="5065713"/>
          </a:xfrm>
        </p:spPr>
        <p:txBody>
          <a:bodyPr/>
          <a:lstStyle/>
          <a:p>
            <a:endParaRPr lang="en-US" altLang="zh-CN" dirty="0" smtClean="0"/>
          </a:p>
          <a:p>
            <a:endParaRPr lang="en-US" altLang="en-US" dirty="0" smtClean="0"/>
          </a:p>
        </p:txBody>
      </p:sp>
      <p:pic>
        <p:nvPicPr>
          <p:cNvPr id="5" name="Picture 4" descr="Screen Shot 2014-10-14 at 13.15.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1" y="1219200"/>
            <a:ext cx="7626350" cy="4251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TextBox 18"/>
          <p:cNvSpPr txBox="1"/>
          <p:nvPr/>
        </p:nvSpPr>
        <p:spPr>
          <a:xfrm>
            <a:off x="2701584" y="5839480"/>
            <a:ext cx="4171021" cy="369332"/>
          </a:xfrm>
          <a:prstGeom prst="rect">
            <a:avLst/>
          </a:prstGeom>
          <a:noFill/>
        </p:spPr>
        <p:txBody>
          <a:bodyPr wrap="square" rtlCol="0">
            <a:spAutoFit/>
          </a:bodyPr>
          <a:lstStyle/>
          <a:p>
            <a:r>
              <a:rPr lang="zh-CN" altLang="en-US" sz="1800" dirty="0" smtClean="0"/>
              <a:t>图</a:t>
            </a:r>
            <a:r>
              <a:rPr lang="en-US" sz="1800" dirty="0" smtClean="0"/>
              <a:t>4. </a:t>
            </a:r>
            <a:r>
              <a:rPr lang="en-US" sz="1800" dirty="0" smtClean="0"/>
              <a:t>3D模型预览和自动截图效果</a:t>
            </a:r>
            <a:endParaRPr lang="en-US" sz="1800" dirty="0"/>
          </a:p>
        </p:txBody>
      </p:sp>
    </p:spTree>
    <p:extLst>
      <p:ext uri="{BB962C8B-B14F-4D97-AF65-F5344CB8AC3E}">
        <p14:creationId xmlns:p14="http://schemas.microsoft.com/office/powerpoint/2010/main" val="31227464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a:xfrm>
            <a:off x="4419600" y="125413"/>
            <a:ext cx="4724400" cy="688975"/>
          </a:xfrm>
        </p:spPr>
        <p:txBody>
          <a:bodyPr/>
          <a:lstStyle/>
          <a:p>
            <a:r>
              <a:rPr lang="zh-CN" altLang="en-US" sz="4000" dirty="0" smtClean="0">
                <a:solidFill>
                  <a:srgbClr val="FF0000"/>
                </a:solidFill>
              </a:rPr>
              <a:t>工作进度</a:t>
            </a:r>
            <a:endParaRPr lang="en-US" altLang="en-US" sz="4000" dirty="0" smtClean="0">
              <a:solidFill>
                <a:srgbClr val="FF0000"/>
              </a:solidFill>
            </a:endParaRPr>
          </a:p>
        </p:txBody>
      </p:sp>
      <p:sp>
        <p:nvSpPr>
          <p:cNvPr id="10243" name="Rectangle 59"/>
          <p:cNvSpPr>
            <a:spLocks noGrp="1" noChangeArrowheads="1"/>
          </p:cNvSpPr>
          <p:nvPr>
            <p:ph type="body" idx="1"/>
          </p:nvPr>
        </p:nvSpPr>
        <p:spPr>
          <a:xfrm>
            <a:off x="215900" y="1066800"/>
            <a:ext cx="8407400" cy="5065713"/>
          </a:xfrm>
        </p:spPr>
        <p:txBody>
          <a:bodyPr/>
          <a:lstStyle/>
          <a:p>
            <a:r>
              <a:rPr lang="zh-CN" altLang="en-US" dirty="0" smtClean="0"/>
              <a:t>实现了三维模型图像识别的自动语义标注方法。</a:t>
            </a:r>
            <a:endParaRPr lang="en-US" altLang="en-US" dirty="0" smtClean="0"/>
          </a:p>
          <a:p>
            <a:endParaRPr lang="en-US" altLang="zh-CN" dirty="0" smtClean="0"/>
          </a:p>
          <a:p>
            <a:endParaRPr lang="en-US" altLang="en-US"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48199"/>
            <a:ext cx="4800600" cy="4981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Lst>
        </p:spPr>
      </p:pic>
      <p:grpSp>
        <p:nvGrpSpPr>
          <p:cNvPr id="4" name="Group 3"/>
          <p:cNvGrpSpPr/>
          <p:nvPr/>
        </p:nvGrpSpPr>
        <p:grpSpPr>
          <a:xfrm>
            <a:off x="4876800" y="2133600"/>
            <a:ext cx="2895600" cy="461665"/>
            <a:chOff x="4876800" y="2286000"/>
            <a:chExt cx="2895600" cy="461665"/>
          </a:xfrm>
        </p:grpSpPr>
        <p:sp>
          <p:nvSpPr>
            <p:cNvPr id="6" name="TextBox 5"/>
            <p:cNvSpPr txBox="1"/>
            <p:nvPr/>
          </p:nvSpPr>
          <p:spPr>
            <a:xfrm>
              <a:off x="5636879" y="2286000"/>
              <a:ext cx="2135521"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smtClean="0"/>
                <a:t>Semantic tags</a:t>
              </a:r>
              <a:endParaRPr lang="en-US" dirty="0"/>
            </a:p>
          </p:txBody>
        </p:sp>
        <p:sp>
          <p:nvSpPr>
            <p:cNvPr id="3" name="Left Arrow 2"/>
            <p:cNvSpPr/>
            <p:nvPr/>
          </p:nvSpPr>
          <p:spPr bwMode="auto">
            <a:xfrm>
              <a:off x="4876800" y="2286000"/>
              <a:ext cx="685800" cy="457200"/>
            </a:xfrm>
            <a:prstGeom prst="lef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grpSp>
        <p:nvGrpSpPr>
          <p:cNvPr id="9" name="Group 8"/>
          <p:cNvGrpSpPr/>
          <p:nvPr/>
        </p:nvGrpSpPr>
        <p:grpSpPr>
          <a:xfrm>
            <a:off x="4876800" y="3505200"/>
            <a:ext cx="3200400" cy="461665"/>
            <a:chOff x="4876800" y="2286000"/>
            <a:chExt cx="3200400" cy="461665"/>
          </a:xfrm>
        </p:grpSpPr>
        <p:sp>
          <p:nvSpPr>
            <p:cNvPr id="10" name="TextBox 9"/>
            <p:cNvSpPr txBox="1"/>
            <p:nvPr/>
          </p:nvSpPr>
          <p:spPr>
            <a:xfrm>
              <a:off x="5649932" y="2286000"/>
              <a:ext cx="2427268"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defPPr>
                <a:defRPr lang="zh-CN"/>
              </a:defPPr>
            </a:lstStyle>
            <a:p>
              <a:r>
                <a:rPr lang="en-US" dirty="0"/>
                <a:t>User define tags</a:t>
              </a:r>
            </a:p>
          </p:txBody>
        </p:sp>
        <p:sp>
          <p:nvSpPr>
            <p:cNvPr id="11" name="Left Arrow 10"/>
            <p:cNvSpPr/>
            <p:nvPr/>
          </p:nvSpPr>
          <p:spPr bwMode="auto">
            <a:xfrm>
              <a:off x="4876800" y="2286000"/>
              <a:ext cx="685800" cy="457200"/>
            </a:xfrm>
            <a:prstGeom prst="lef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grpSp>
        <p:nvGrpSpPr>
          <p:cNvPr id="12" name="Group 11"/>
          <p:cNvGrpSpPr/>
          <p:nvPr/>
        </p:nvGrpSpPr>
        <p:grpSpPr>
          <a:xfrm>
            <a:off x="5638800" y="5602069"/>
            <a:ext cx="3276600" cy="646331"/>
            <a:chOff x="4820641" y="2325469"/>
            <a:chExt cx="3276600" cy="646331"/>
          </a:xfrm>
        </p:grpSpPr>
        <p:sp>
          <p:nvSpPr>
            <p:cNvPr id="13" name="TextBox 12"/>
            <p:cNvSpPr txBox="1"/>
            <p:nvPr/>
          </p:nvSpPr>
          <p:spPr>
            <a:xfrm>
              <a:off x="5629899" y="2325469"/>
              <a:ext cx="2467342" cy="6463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defPPr>
                <a:defRPr lang="zh-CN"/>
              </a:defPPr>
              <a:lvl1pPr>
                <a:defRPr sz="1600"/>
              </a:lvl1pPr>
            </a:lstStyle>
            <a:p>
              <a:r>
                <a:rPr lang="en-US" sz="1800" dirty="0"/>
                <a:t>Model information and</a:t>
              </a:r>
            </a:p>
            <a:p>
              <a:r>
                <a:rPr lang="en-US" sz="1800" dirty="0"/>
                <a:t>Similar suggest</a:t>
              </a:r>
            </a:p>
          </p:txBody>
        </p:sp>
        <p:sp>
          <p:nvSpPr>
            <p:cNvPr id="14" name="Left Arrow 13"/>
            <p:cNvSpPr/>
            <p:nvPr/>
          </p:nvSpPr>
          <p:spPr bwMode="auto">
            <a:xfrm>
              <a:off x="4820641" y="2438400"/>
              <a:ext cx="685800" cy="457200"/>
            </a:xfrm>
            <a:prstGeom prst="lef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grpSp>
        <p:nvGrpSpPr>
          <p:cNvPr id="21" name="Group 20"/>
          <p:cNvGrpSpPr/>
          <p:nvPr/>
        </p:nvGrpSpPr>
        <p:grpSpPr>
          <a:xfrm>
            <a:off x="3962400" y="4572000"/>
            <a:ext cx="4953000" cy="457200"/>
            <a:chOff x="3962400" y="4572000"/>
            <a:chExt cx="4953000" cy="457200"/>
          </a:xfrm>
        </p:grpSpPr>
        <p:sp>
          <p:nvSpPr>
            <p:cNvPr id="16" name="TextBox 15"/>
            <p:cNvSpPr txBox="1"/>
            <p:nvPr/>
          </p:nvSpPr>
          <p:spPr>
            <a:xfrm>
              <a:off x="4729639" y="4600545"/>
              <a:ext cx="4185761" cy="40011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defPPr>
                <a:defRPr lang="zh-CN"/>
              </a:defPPr>
            </a:lstStyle>
            <a:p>
              <a:r>
                <a:rPr lang="en-US" sz="2000" dirty="0"/>
                <a:t>Auto suggest for semantic inputting</a:t>
              </a:r>
            </a:p>
          </p:txBody>
        </p:sp>
        <p:sp>
          <p:nvSpPr>
            <p:cNvPr id="25" name="Left Arrow 24"/>
            <p:cNvSpPr/>
            <p:nvPr/>
          </p:nvSpPr>
          <p:spPr bwMode="auto">
            <a:xfrm>
              <a:off x="3962400" y="4572000"/>
              <a:ext cx="685800" cy="457200"/>
            </a:xfrm>
            <a:prstGeom prst="lef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黑体" pitchFamily="2" charset="-122"/>
              </a:endParaRPr>
            </a:p>
          </p:txBody>
        </p:sp>
      </p:grpSp>
    </p:spTree>
    <p:extLst>
      <p:ext uri="{BB962C8B-B14F-4D97-AF65-F5344CB8AC3E}">
        <p14:creationId xmlns:p14="http://schemas.microsoft.com/office/powerpoint/2010/main" val="18769298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txDef>
      <a:spPr>
        <a:noFill/>
      </a:spPr>
      <a:bodyPr wrap="square" rtlCol="0">
        <a:spAutoFit/>
      </a:bodyPr>
      <a:lstStyle>
        <a:defPPr>
          <a:defRPr dirty="0"/>
        </a:defPPr>
      </a:lstStyle>
    </a:tx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13898</TotalTime>
  <Words>452</Words>
  <Application>Microsoft Macintosh PowerPoint</Application>
  <PresentationFormat>On-screen Show (4:3)</PresentationFormat>
  <Paragraphs>131</Paragraphs>
  <Slides>16</Slides>
  <Notes>14</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1_自定义设计方案</vt:lpstr>
      <vt:lpstr>PowerPoint Presentation</vt:lpstr>
      <vt:lpstr>PowerPoint Presentation</vt:lpstr>
      <vt:lpstr>研究背景和意义</vt:lpstr>
      <vt:lpstr>研究内容</vt:lpstr>
      <vt:lpstr>研究方法</vt:lpstr>
      <vt:lpstr>工作进度</vt:lpstr>
      <vt:lpstr>工作进度</vt:lpstr>
      <vt:lpstr>工作进度</vt:lpstr>
      <vt:lpstr>工作进度</vt:lpstr>
      <vt:lpstr>工作进度</vt:lpstr>
      <vt:lpstr>工作进度</vt:lpstr>
      <vt:lpstr>实验结果</vt:lpstr>
      <vt:lpstr>实验结果</vt:lpstr>
      <vt:lpstr>工作进度</vt:lpstr>
      <vt:lpstr>结论</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do nhat quang</cp:lastModifiedBy>
  <cp:revision>2673</cp:revision>
  <cp:lastPrinted>1601-01-01T00:00:00Z</cp:lastPrinted>
  <dcterms:created xsi:type="dcterms:W3CDTF">1601-01-01T00:00:00Z</dcterms:created>
  <dcterms:modified xsi:type="dcterms:W3CDTF">2014-10-14T06:16:52Z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