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4" r:id="rId1"/>
  </p:sldMasterIdLst>
  <p:notesMasterIdLst>
    <p:notesMasterId r:id="rId30"/>
  </p:notesMasterIdLst>
  <p:sldIdLst>
    <p:sldId id="256" r:id="rId2"/>
    <p:sldId id="279" r:id="rId3"/>
    <p:sldId id="280" r:id="rId4"/>
    <p:sldId id="257" r:id="rId5"/>
    <p:sldId id="283" r:id="rId6"/>
    <p:sldId id="282" r:id="rId7"/>
    <p:sldId id="258" r:id="rId8"/>
    <p:sldId id="259" r:id="rId9"/>
    <p:sldId id="260" r:id="rId10"/>
    <p:sldId id="261" r:id="rId11"/>
    <p:sldId id="28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Lst>
  <p:sldSz cx="9144000" cy="6858000" type="screen4x3"/>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94" autoAdjust="0"/>
    <p:restoredTop sz="67287" autoAdjust="0"/>
  </p:normalViewPr>
  <p:slideViewPr>
    <p:cSldViewPr>
      <p:cViewPr varScale="1">
        <p:scale>
          <a:sx n="111" d="100"/>
          <a:sy n="111" d="100"/>
        </p:scale>
        <p:origin x="-2874" y="-84"/>
      </p:cViewPr>
      <p:guideLst>
        <p:guide orient="horz" pos="2160"/>
        <p:guide pos="2880"/>
      </p:guideLst>
    </p:cSldViewPr>
  </p:slideViewPr>
  <p:outlineViewPr>
    <p:cViewPr>
      <p:scale>
        <a:sx n="33" d="100"/>
        <a:sy n="33" d="100"/>
      </p:scale>
      <p:origin x="0" y="5392"/>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 name="Shape 3"/>
          <p:cNvSpPr txBox="1">
            <a:spLocks noGrp="1"/>
          </p:cNvSpPr>
          <p:nvPr>
            <p:ph type="body" idx="1"/>
          </p:nvPr>
        </p:nvSpPr>
        <p:spPr>
          <a:xfrm>
            <a:off x="685800" y="4343400"/>
            <a:ext cx="5486399" cy="4114800"/>
          </a:xfrm>
          <a:prstGeom prst="rect">
            <a:avLst/>
          </a:prstGeom>
        </p:spPr>
        <p:txBody>
          <a:bodyPr lIns="91425" tIns="91425" rIns="91425" bIns="91425" anchor="t" anchorCtr="0"/>
          <a:lstStyle>
            <a:lvl1pPr>
              <a:defRPr sz="1100"/>
            </a:lvl1pPr>
            <a:lvl2pPr>
              <a:defRPr sz="1100"/>
            </a:lvl2pPr>
            <a:lvl3pPr>
              <a:defRPr sz="1100"/>
            </a:lvl3pPr>
            <a:lvl4pPr>
              <a:defRPr sz="1100"/>
            </a:lvl4pPr>
            <a:lvl5pPr>
              <a:defRPr sz="1100"/>
            </a:lvl5pPr>
            <a:lvl6pPr>
              <a:defRPr sz="1100"/>
            </a:lvl6pPr>
            <a:lvl7pPr>
              <a:defRPr sz="1100"/>
            </a:lvl7pPr>
            <a:lvl8pPr>
              <a:defRPr sz="1100"/>
            </a:lvl8pPr>
            <a:lvl9pPr>
              <a:defRPr sz="1100"/>
            </a:lvl9pPr>
          </a:lstStyle>
          <a:p>
            <a:endParaRPr/>
          </a:p>
        </p:txBody>
      </p:sp>
    </p:spTree>
    <p:extLst>
      <p:ext uri="{BB962C8B-B14F-4D97-AF65-F5344CB8AC3E}">
        <p14:creationId xmlns:p14="http://schemas.microsoft.com/office/powerpoint/2010/main" val="300020487"/>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
        <p:cNvGrpSpPr/>
        <p:nvPr/>
      </p:nvGrpSpPr>
      <p:grpSpPr>
        <a:xfrm>
          <a:off x="0" y="0"/>
          <a:ext cx="0" cy="0"/>
          <a:chOff x="0" y="0"/>
          <a:chExt cx="0" cy="0"/>
        </a:xfrm>
      </p:grpSpPr>
      <p:sp>
        <p:nvSpPr>
          <p:cNvPr id="29" name="Shape 2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 name="Shape 3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buNone/>
            </a:pPr>
            <a:endParaRPr lang="en"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Shape 7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2" name="Shape 7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buNone/>
            </a:pPr>
            <a:r>
              <a:rPr lang="en" dirty="0"/>
              <a:t>So we present our own tool, which features some advanced options as a proof of concept that complete 3D suites can be build on the web. Our engine features a high quality </a:t>
            </a:r>
            <a:r>
              <a:rPr lang="en" b="1" dirty="0"/>
              <a:t>rendering pipeline</a:t>
            </a:r>
            <a:r>
              <a:rPr lang="en" dirty="0"/>
              <a:t>, resources management and some other cool features we will see now</a:t>
            </a:r>
            <a:r>
              <a:rPr lang="en" dirty="0" smtClean="0"/>
              <a:t>.</a:t>
            </a:r>
            <a:endParaRPr lang="en-US" dirty="0" smtClean="0"/>
          </a:p>
          <a:p>
            <a:pPr>
              <a:buNone/>
            </a:pPr>
            <a:endParaRPr lang="en-US" dirty="0" smtClean="0"/>
          </a:p>
          <a:p>
            <a:pPr>
              <a:buNone/>
            </a:pPr>
            <a:r>
              <a:rPr lang="en-US" dirty="0" err="1" smtClean="0"/>
              <a:t>Gioi</a:t>
            </a:r>
            <a:r>
              <a:rPr lang="zh-CN" altLang="en-US" dirty="0" smtClean="0"/>
              <a:t> </a:t>
            </a:r>
            <a:r>
              <a:rPr lang="en-US" altLang="zh-CN" dirty="0" err="1" smtClean="0"/>
              <a:t>thieu</a:t>
            </a:r>
            <a:r>
              <a:rPr lang="zh-CN" altLang="en-US" dirty="0" smtClean="0"/>
              <a:t> </a:t>
            </a:r>
            <a:r>
              <a:rPr lang="en-US" altLang="zh-CN" dirty="0" err="1" smtClean="0"/>
              <a:t>bo</a:t>
            </a:r>
            <a:r>
              <a:rPr lang="zh-CN" altLang="en-US" dirty="0" smtClean="0"/>
              <a:t> </a:t>
            </a:r>
            <a:r>
              <a:rPr lang="en-US" altLang="zh-CN" dirty="0" err="1" smtClean="0"/>
              <a:t>cong</a:t>
            </a:r>
            <a:r>
              <a:rPr lang="zh-CN" altLang="en-US" dirty="0" smtClean="0"/>
              <a:t> </a:t>
            </a:r>
            <a:r>
              <a:rPr lang="en-US" altLang="zh-CN" dirty="0" smtClean="0"/>
              <a:t>cu</a:t>
            </a:r>
            <a:r>
              <a:rPr lang="zh-CN" altLang="en-US" dirty="0" smtClean="0"/>
              <a:t> </a:t>
            </a:r>
            <a:r>
              <a:rPr lang="en-US" altLang="zh-CN" dirty="0" smtClean="0"/>
              <a:t>Web</a:t>
            </a:r>
            <a:r>
              <a:rPr lang="zh-CN" altLang="en-US" dirty="0" smtClean="0"/>
              <a:t> </a:t>
            </a:r>
            <a:r>
              <a:rPr lang="zh-CN" altLang="zh-CN" dirty="0" smtClean="0"/>
              <a:t>3</a:t>
            </a:r>
            <a:r>
              <a:rPr lang="en-US" altLang="zh-CN" dirty="0" smtClean="0"/>
              <a:t>d</a:t>
            </a:r>
            <a:r>
              <a:rPr lang="zh-CN" altLang="en-US" dirty="0" smtClean="0"/>
              <a:t> </a:t>
            </a:r>
            <a:r>
              <a:rPr lang="en-US" altLang="zh-CN" dirty="0" smtClean="0"/>
              <a:t>Editor</a:t>
            </a:r>
            <a:r>
              <a:rPr lang="zh-CN" altLang="en-US" dirty="0" smtClean="0"/>
              <a:t> </a:t>
            </a:r>
            <a:r>
              <a:rPr lang="en-US" altLang="zh-CN" dirty="0" err="1" smtClean="0"/>
              <a:t>voi</a:t>
            </a:r>
            <a:r>
              <a:rPr lang="zh-CN" altLang="en-US" dirty="0" smtClean="0"/>
              <a:t> </a:t>
            </a:r>
            <a:r>
              <a:rPr lang="en-US" altLang="zh-CN" dirty="0" err="1" smtClean="0"/>
              <a:t>nhung</a:t>
            </a:r>
            <a:r>
              <a:rPr lang="zh-CN" altLang="en-US" dirty="0" smtClean="0"/>
              <a:t> </a:t>
            </a:r>
            <a:r>
              <a:rPr lang="en-US" altLang="zh-CN" dirty="0" err="1" smtClean="0"/>
              <a:t>tuy</a:t>
            </a:r>
            <a:r>
              <a:rPr lang="zh-CN" altLang="en-US" dirty="0" smtClean="0"/>
              <a:t> </a:t>
            </a:r>
            <a:r>
              <a:rPr lang="en-US" altLang="zh-CN" dirty="0" smtClean="0"/>
              <a:t>chon</a:t>
            </a:r>
            <a:r>
              <a:rPr lang="zh-CN" altLang="en-US" dirty="0" smtClean="0"/>
              <a:t> </a:t>
            </a:r>
            <a:r>
              <a:rPr lang="en-US" altLang="zh-CN" dirty="0" err="1" smtClean="0"/>
              <a:t>cao</a:t>
            </a:r>
            <a:r>
              <a:rPr lang="zh-CN" altLang="en-US" dirty="0" smtClean="0"/>
              <a:t> </a:t>
            </a:r>
            <a:r>
              <a:rPr lang="en-US" altLang="zh-CN" dirty="0" smtClean="0"/>
              <a:t>cap</a:t>
            </a:r>
            <a:r>
              <a:rPr lang="zh-CN" altLang="en-US" dirty="0" smtClean="0"/>
              <a:t> </a:t>
            </a:r>
            <a:r>
              <a:rPr lang="en-US" altLang="zh-CN" dirty="0" smtClean="0"/>
              <a:t>(</a:t>
            </a:r>
            <a:r>
              <a:rPr lang="zh-CN" altLang="en-US" dirty="0" smtClean="0"/>
              <a:t>高级选项）</a:t>
            </a:r>
            <a:endParaRPr lang="en-US" altLang="zh-CN" dirty="0" smtClean="0"/>
          </a:p>
          <a:p>
            <a:pPr>
              <a:buNone/>
            </a:pPr>
            <a:r>
              <a:rPr lang="en-US" altLang="zh-CN" dirty="0" smtClean="0"/>
              <a:t>Chung</a:t>
            </a:r>
            <a:r>
              <a:rPr lang="zh-CN" altLang="en-US" dirty="0" smtClean="0"/>
              <a:t> </a:t>
            </a:r>
            <a:r>
              <a:rPr lang="en-US" altLang="zh-CN" dirty="0" smtClean="0"/>
              <a:t>minh</a:t>
            </a:r>
            <a:r>
              <a:rPr lang="zh-CN" altLang="en-US" dirty="0" smtClean="0"/>
              <a:t> </a:t>
            </a:r>
            <a:r>
              <a:rPr lang="en-US" altLang="zh-CN" dirty="0" smtClean="0"/>
              <a:t>rang</a:t>
            </a:r>
            <a:r>
              <a:rPr lang="zh-CN" altLang="en-US" dirty="0" smtClean="0"/>
              <a:t> </a:t>
            </a:r>
            <a:r>
              <a:rPr lang="en-US" altLang="zh-CN" dirty="0" smtClean="0"/>
              <a:t>1</a:t>
            </a:r>
            <a:r>
              <a:rPr lang="zh-CN" altLang="en-US" dirty="0" smtClean="0"/>
              <a:t> </a:t>
            </a:r>
            <a:r>
              <a:rPr lang="en-US" altLang="zh-CN" dirty="0" smtClean="0"/>
              <a:t>complete</a:t>
            </a:r>
            <a:r>
              <a:rPr lang="zh-CN" altLang="en-US" dirty="0" smtClean="0"/>
              <a:t> </a:t>
            </a:r>
            <a:r>
              <a:rPr lang="zh-CN" altLang="zh-CN" dirty="0" smtClean="0"/>
              <a:t>3</a:t>
            </a:r>
            <a:r>
              <a:rPr lang="en-US" altLang="zh-CN" dirty="0" smtClean="0"/>
              <a:t>d</a:t>
            </a:r>
            <a:r>
              <a:rPr lang="zh-CN" altLang="en-US" dirty="0" smtClean="0"/>
              <a:t> </a:t>
            </a:r>
            <a:r>
              <a:rPr lang="en-US" altLang="zh-CN" dirty="0" smtClean="0"/>
              <a:t>editor</a:t>
            </a:r>
            <a:r>
              <a:rPr lang="zh-CN" altLang="en-US" dirty="0" smtClean="0"/>
              <a:t> </a:t>
            </a:r>
            <a:r>
              <a:rPr lang="en-US" altLang="zh-CN" dirty="0" err="1" smtClean="0"/>
              <a:t>hoan</a:t>
            </a:r>
            <a:r>
              <a:rPr lang="zh-CN" altLang="en-US" dirty="0" smtClean="0"/>
              <a:t> </a:t>
            </a:r>
            <a:r>
              <a:rPr lang="en-US" altLang="zh-CN" dirty="0" err="1" smtClean="0"/>
              <a:t>chinh</a:t>
            </a:r>
            <a:r>
              <a:rPr lang="zh-CN" altLang="en-US" dirty="0" smtClean="0"/>
              <a:t> </a:t>
            </a:r>
            <a:r>
              <a:rPr lang="en-US" altLang="zh-CN" dirty="0" smtClean="0"/>
              <a:t>co</a:t>
            </a:r>
            <a:r>
              <a:rPr lang="zh-CN" altLang="en-US" dirty="0" smtClean="0"/>
              <a:t> </a:t>
            </a:r>
            <a:r>
              <a:rPr lang="en-US" altLang="zh-CN" dirty="0" smtClean="0"/>
              <a:t>the</a:t>
            </a:r>
            <a:r>
              <a:rPr lang="zh-CN" altLang="en-US" dirty="0" smtClean="0"/>
              <a:t> </a:t>
            </a:r>
            <a:r>
              <a:rPr lang="en-US" altLang="zh-CN" dirty="0" err="1" smtClean="0"/>
              <a:t>duoc</a:t>
            </a:r>
            <a:r>
              <a:rPr lang="zh-CN" altLang="en-US" dirty="0" smtClean="0"/>
              <a:t> </a:t>
            </a:r>
            <a:r>
              <a:rPr lang="en-US" altLang="zh-CN" dirty="0" err="1" smtClean="0"/>
              <a:t>xay</a:t>
            </a:r>
            <a:r>
              <a:rPr lang="zh-CN" altLang="en-US" dirty="0" smtClean="0"/>
              <a:t> </a:t>
            </a:r>
            <a:r>
              <a:rPr lang="en-US" altLang="zh-CN" dirty="0" smtClean="0"/>
              <a:t>dung</a:t>
            </a:r>
            <a:r>
              <a:rPr lang="zh-CN" altLang="en-US" dirty="0" smtClean="0"/>
              <a:t> </a:t>
            </a:r>
            <a:r>
              <a:rPr lang="en-US" altLang="zh-CN" dirty="0" err="1" smtClean="0"/>
              <a:t>tren</a:t>
            </a:r>
            <a:r>
              <a:rPr lang="zh-CN" altLang="en-US" dirty="0" smtClean="0"/>
              <a:t> </a:t>
            </a:r>
            <a:r>
              <a:rPr lang="en-US" altLang="zh-CN" dirty="0" err="1" smtClean="0"/>
              <a:t>nen</a:t>
            </a:r>
            <a:r>
              <a:rPr lang="zh-CN" altLang="en-US" dirty="0" smtClean="0"/>
              <a:t> </a:t>
            </a:r>
            <a:r>
              <a:rPr lang="en-US" altLang="zh-CN" dirty="0" smtClean="0"/>
              <a:t>Web.</a:t>
            </a:r>
          </a:p>
          <a:p>
            <a:pPr>
              <a:buNone/>
            </a:pPr>
            <a:endParaRPr lang="en-US" altLang="zh-CN" dirty="0" smtClean="0"/>
          </a:p>
          <a:p>
            <a:pPr>
              <a:buNone/>
            </a:pPr>
            <a:r>
              <a:rPr lang="zh-CN" altLang="en-US" dirty="0" smtClean="0"/>
              <a:t>本论文将介绍一个</a:t>
            </a:r>
            <a:r>
              <a:rPr lang="en-US" altLang="zh-CN" dirty="0" smtClean="0"/>
              <a:t>Web</a:t>
            </a:r>
            <a:r>
              <a:rPr lang="zh-CN" altLang="en-US" dirty="0" smtClean="0"/>
              <a:t> </a:t>
            </a:r>
            <a:r>
              <a:rPr lang="zh-CN" altLang="zh-CN" dirty="0" smtClean="0"/>
              <a:t>3</a:t>
            </a:r>
            <a:r>
              <a:rPr lang="en-US" altLang="zh-CN" dirty="0" smtClean="0"/>
              <a:t>d</a:t>
            </a:r>
            <a:r>
              <a:rPr lang="zh-CN" altLang="en-US" dirty="0" smtClean="0"/>
              <a:t> </a:t>
            </a:r>
            <a:r>
              <a:rPr lang="en-US" altLang="zh-CN" dirty="0" smtClean="0"/>
              <a:t>Editor</a:t>
            </a:r>
            <a:endParaRPr lang="en-US" altLang="zh-CN" dirty="0" smtClean="0"/>
          </a:p>
          <a:p>
            <a:pPr>
              <a:buNone/>
            </a:pPr>
            <a:r>
              <a:rPr lang="zh-CN" altLang="en-US" dirty="0" smtClean="0"/>
              <a:t>系统里面的引擎采用了高质量的</a:t>
            </a:r>
            <a:r>
              <a:rPr lang="en-US" altLang="zh-CN" dirty="0" smtClean="0"/>
              <a:t>3D</a:t>
            </a:r>
            <a:r>
              <a:rPr lang="zh-CN" altLang="en-US" dirty="0" smtClean="0"/>
              <a:t>渲染管线（管道）（</a:t>
            </a:r>
            <a:r>
              <a:rPr lang="en-US" altLang="zh-CN" dirty="0" smtClean="0"/>
              <a:t>Pipeline).</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Shape 7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8" name="Shape 7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buNone/>
            </a:pPr>
            <a:r>
              <a:rPr lang="en" dirty="0"/>
              <a:t>The Core </a:t>
            </a:r>
            <a:r>
              <a:rPr lang="en" dirty="0" smtClean="0"/>
              <a:t>Engine</a:t>
            </a:r>
            <a:r>
              <a:rPr lang="zh-CN" altLang="en-US" dirty="0" smtClean="0"/>
              <a:t>（内核引擎）</a:t>
            </a:r>
            <a:r>
              <a:rPr lang="en" dirty="0" smtClean="0"/>
              <a:t> </a:t>
            </a:r>
            <a:r>
              <a:rPr lang="en" dirty="0"/>
              <a:t>of the application is divided in two </a:t>
            </a:r>
            <a:r>
              <a:rPr lang="en" dirty="0" smtClean="0"/>
              <a:t>layers</a:t>
            </a:r>
            <a:r>
              <a:rPr lang="en-US" dirty="0" smtClean="0"/>
              <a:t>:</a:t>
            </a:r>
          </a:p>
          <a:p>
            <a:pPr>
              <a:buNone/>
            </a:pPr>
            <a:endParaRPr lang="en-US" dirty="0" smtClean="0"/>
          </a:p>
          <a:p>
            <a:pPr marL="228600" indent="-228600">
              <a:buAutoNum type="arabicParenR"/>
            </a:pPr>
            <a:r>
              <a:rPr lang="en" dirty="0" smtClean="0"/>
              <a:t>a </a:t>
            </a:r>
            <a:r>
              <a:rPr lang="en" dirty="0"/>
              <a:t>low level layer wrapping WebGL to make it easy to use and abstract the programmer from the ugly API calls. </a:t>
            </a:r>
            <a:endParaRPr lang="en-US" dirty="0" smtClean="0"/>
          </a:p>
          <a:p>
            <a:pPr marL="228600" indent="-228600">
              <a:buAutoNum type="arabicParenR"/>
            </a:pPr>
            <a:r>
              <a:rPr lang="en" dirty="0" smtClean="0"/>
              <a:t>a </a:t>
            </a:r>
            <a:r>
              <a:rPr lang="en" dirty="0"/>
              <a:t>Scene Graph library with a rendering pipeline. </a:t>
            </a:r>
            <a:endParaRPr lang="en-US" dirty="0" smtClean="0"/>
          </a:p>
          <a:p>
            <a:pPr>
              <a:buNone/>
            </a:pPr>
            <a:endParaRPr lang="en-US" dirty="0" smtClean="0"/>
          </a:p>
          <a:p>
            <a:pPr marL="171450" indent="-171450">
              <a:buFontTx/>
              <a:buChar char="-"/>
            </a:pPr>
            <a:r>
              <a:rPr lang="en" dirty="0" smtClean="0"/>
              <a:t>This </a:t>
            </a:r>
            <a:r>
              <a:rPr lang="en" dirty="0"/>
              <a:t>two layers can be used separately without the need of all the complexity of our editor, this way we can include the results of our editor in any webapp </a:t>
            </a:r>
            <a:r>
              <a:rPr lang="en" dirty="0" smtClean="0"/>
              <a:t>with </a:t>
            </a:r>
            <a:r>
              <a:rPr lang="en" dirty="0"/>
              <a:t>ease</a:t>
            </a:r>
            <a:r>
              <a:rPr lang="en" dirty="0" smtClean="0"/>
              <a:t>.</a:t>
            </a:r>
          </a:p>
          <a:p>
            <a:pPr marL="171450" indent="-171450">
              <a:buFontTx/>
              <a:buChar char="-"/>
            </a:pPr>
            <a:endParaRPr lang="en" dirty="0" smtClean="0"/>
          </a:p>
          <a:p>
            <a:pPr marL="171450" indent="-171450">
              <a:buFontTx/>
              <a:buChar char="-"/>
            </a:pPr>
            <a:r>
              <a:rPr lang="en" dirty="0" smtClean="0"/>
              <a:t>He thong</a:t>
            </a:r>
            <a:r>
              <a:rPr lang="en" baseline="0" dirty="0" smtClean="0"/>
              <a:t> duoc chia lam 2 layer-</a:t>
            </a:r>
            <a:r>
              <a:rPr lang="zh-CN" altLang="en-US" baseline="0" dirty="0" smtClean="0"/>
              <a:t>两层</a:t>
            </a:r>
            <a:endParaRPr lang="en-US" altLang="zh-CN" baseline="0" dirty="0" smtClean="0"/>
          </a:p>
          <a:p>
            <a:pPr marL="171450" indent="-171450">
              <a:buFontTx/>
              <a:buChar char="-"/>
            </a:pPr>
            <a:r>
              <a:rPr lang="zh-CN" altLang="en-US" baseline="0" dirty="0" smtClean="0"/>
              <a:t>第一层</a:t>
            </a:r>
            <a:r>
              <a:rPr lang="en-US" altLang="zh-CN" baseline="0" dirty="0" smtClean="0"/>
              <a:t>: </a:t>
            </a:r>
            <a:r>
              <a:rPr lang="zh-CN" altLang="en-US" baseline="0" dirty="0" smtClean="0"/>
              <a:t>将</a:t>
            </a:r>
            <a:r>
              <a:rPr lang="en-US" altLang="zh-CN" baseline="0" dirty="0" smtClean="0"/>
              <a:t>WebGL function</a:t>
            </a:r>
            <a:r>
              <a:rPr lang="zh-CN" altLang="en-US" baseline="0" dirty="0" smtClean="0"/>
              <a:t>封装起来，将一些丑陋的</a:t>
            </a:r>
            <a:r>
              <a:rPr lang="en-US" altLang="zh-CN" baseline="0" dirty="0" smtClean="0"/>
              <a:t>API</a:t>
            </a:r>
            <a:r>
              <a:rPr lang="zh-CN" altLang="en-US" baseline="0" dirty="0" smtClean="0"/>
              <a:t>也抽象化。 为了方便使用</a:t>
            </a:r>
            <a:r>
              <a:rPr lang="en-US" altLang="zh-CN" baseline="0" dirty="0" smtClean="0"/>
              <a:t>,</a:t>
            </a:r>
          </a:p>
          <a:p>
            <a:pPr marL="0" marR="0" lvl="1" indent="0" algn="l" defTabSz="914400" rtl="0" eaLnBrk="1" fontAlgn="auto" latinLnBrk="0" hangingPunct="1">
              <a:lnSpc>
                <a:spcPct val="100000"/>
              </a:lnSpc>
              <a:spcBef>
                <a:spcPts val="0"/>
              </a:spcBef>
              <a:spcAft>
                <a:spcPts val="0"/>
              </a:spcAft>
              <a:buClrTx/>
              <a:buSzTx/>
              <a:buFontTx/>
              <a:buNone/>
              <a:tabLst/>
              <a:defRPr/>
            </a:pPr>
            <a:r>
              <a:rPr lang="en" altLang="zh-CN" dirty="0" smtClean="0"/>
              <a:t>	</a:t>
            </a:r>
            <a:r>
              <a:rPr lang="en-US" altLang="zh-CN" dirty="0" smtClean="0"/>
              <a:t>=》 </a:t>
            </a:r>
            <a:r>
              <a:rPr lang="zh-CN" altLang="en-US" dirty="0" smtClean="0"/>
              <a:t>基本</a:t>
            </a:r>
            <a:r>
              <a:rPr lang="en-US" altLang="zh-CN" dirty="0" smtClean="0"/>
              <a:t>3D</a:t>
            </a:r>
            <a:r>
              <a:rPr lang="zh-CN" altLang="en-US" dirty="0" smtClean="0"/>
              <a:t>组成类（</a:t>
            </a:r>
            <a:r>
              <a:rPr lang="en" altLang="zh-CN" dirty="0" smtClean="0"/>
              <a:t>3D Component</a:t>
            </a:r>
            <a:r>
              <a:rPr lang="zh-CN" altLang="en-US" dirty="0" smtClean="0"/>
              <a:t>） </a:t>
            </a:r>
            <a:r>
              <a:rPr lang="en" altLang="zh-CN" dirty="0" smtClean="0"/>
              <a:t>:</a:t>
            </a:r>
            <a:r>
              <a:rPr lang="en" altLang="zh-CN" baseline="0" dirty="0" smtClean="0"/>
              <a:t> </a:t>
            </a:r>
            <a:r>
              <a:rPr lang="en" altLang="zh-CN" dirty="0" smtClean="0"/>
              <a:t>Mesh(</a:t>
            </a:r>
            <a:r>
              <a:rPr lang="zh-CN" altLang="en-US" dirty="0" smtClean="0"/>
              <a:t>网孔）</a:t>
            </a:r>
            <a:r>
              <a:rPr lang="en" altLang="zh-CN" dirty="0" smtClean="0"/>
              <a:t>, Texture</a:t>
            </a:r>
            <a:r>
              <a:rPr lang="zh-CN" altLang="en-US" dirty="0" smtClean="0"/>
              <a:t>（质地）</a:t>
            </a:r>
            <a:r>
              <a:rPr lang="en" altLang="zh-CN" dirty="0" smtClean="0"/>
              <a:t>, Buffer</a:t>
            </a:r>
            <a:r>
              <a:rPr lang="zh-CN" altLang="en-US" dirty="0" smtClean="0"/>
              <a:t>（缓冲）</a:t>
            </a:r>
            <a:r>
              <a:rPr lang="en" altLang="zh-CN" dirty="0" smtClean="0"/>
              <a:t>, Shader </a:t>
            </a:r>
            <a:r>
              <a:rPr lang="zh-CN" altLang="en-US" dirty="0" smtClean="0"/>
              <a:t>（着色器）</a:t>
            </a:r>
            <a:endParaRPr lang="en" altLang="zh-CN" dirty="0" smtClean="0"/>
          </a:p>
          <a:p>
            <a:pPr marL="171450" indent="-171450">
              <a:buFontTx/>
              <a:buChar char="-"/>
            </a:pPr>
            <a:r>
              <a:rPr lang="zh-CN" altLang="en-US" baseline="0" dirty="0" smtClean="0"/>
              <a:t>第二层：</a:t>
            </a:r>
            <a:r>
              <a:rPr lang="en-US" altLang="zh-CN" baseline="0" dirty="0" err="1" smtClean="0"/>
              <a:t>LiteScene</a:t>
            </a:r>
            <a:r>
              <a:rPr lang="zh-CN" altLang="en-US" baseline="0" dirty="0" smtClean="0"/>
              <a:t>库为了控制，操作场景图。</a:t>
            </a:r>
            <a:endParaRPr lang="en"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Shape 8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4" name="Shape 8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buNone/>
            </a:pPr>
            <a:r>
              <a:rPr lang="zh-CN" altLang="en-US" b="1" dirty="0" smtClean="0"/>
              <a:t>核心引擎的主要特点</a:t>
            </a:r>
            <a:endParaRPr lang="en" b="1" dirty="0" smtClean="0"/>
          </a:p>
          <a:p>
            <a:pPr>
              <a:buNone/>
            </a:pPr>
            <a:r>
              <a:rPr lang="en-US" altLang="zh-CN" dirty="0" smtClean="0"/>
              <a:t>-----------------</a:t>
            </a:r>
            <a:endParaRPr lang="en" dirty="0" smtClean="0"/>
          </a:p>
          <a:p>
            <a:pPr>
              <a:buNone/>
            </a:pPr>
            <a:r>
              <a:rPr lang="en" dirty="0" smtClean="0"/>
              <a:t>From </a:t>
            </a:r>
            <a:r>
              <a:rPr lang="en" dirty="0"/>
              <a:t>the features perspective, our Core Engine has a Scene Graph where every node on the Scene contains components that expand its functionalities, </a:t>
            </a:r>
            <a:endParaRPr lang="en" dirty="0" smtClean="0"/>
          </a:p>
          <a:p>
            <a:pPr>
              <a:buNone/>
            </a:pPr>
            <a:r>
              <a:rPr lang="zh-CN" altLang="en-US" dirty="0" smtClean="0"/>
              <a:t>从功能的角度来看，我们的核心引擎有一个场景图，</a:t>
            </a:r>
            <a:endParaRPr lang="en-US" altLang="zh-CN" dirty="0" smtClean="0"/>
          </a:p>
          <a:p>
            <a:pPr>
              <a:buNone/>
            </a:pPr>
            <a:r>
              <a:rPr lang="zh-CN" altLang="en-US" dirty="0" smtClean="0"/>
              <a:t>其中的场景的</a:t>
            </a:r>
            <a:r>
              <a:rPr lang="zh-CN" altLang="en-US" b="1" dirty="0" smtClean="0"/>
              <a:t>每个节点包含扩展</a:t>
            </a:r>
            <a:r>
              <a:rPr lang="zh-CN" altLang="en-US" dirty="0" smtClean="0"/>
              <a:t>其功能组件，</a:t>
            </a:r>
            <a:endParaRPr lang="en-US" altLang="zh-CN" dirty="0" smtClean="0"/>
          </a:p>
          <a:p>
            <a:pPr>
              <a:buNone/>
            </a:pPr>
            <a:endParaRPr lang="en" dirty="0" smtClean="0"/>
          </a:p>
          <a:p>
            <a:pPr>
              <a:buNone/>
            </a:pPr>
            <a:r>
              <a:rPr lang="en" dirty="0" smtClean="0"/>
              <a:t>This </a:t>
            </a:r>
            <a:r>
              <a:rPr lang="en" dirty="0"/>
              <a:t>makes it really easy to add new features to the scene, for rendering but also for interaction. </a:t>
            </a:r>
            <a:endParaRPr lang="e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b="1" dirty="0" smtClean="0"/>
              <a:t>Add feature</a:t>
            </a:r>
            <a:r>
              <a:rPr lang="zh-CN" altLang="en-US" b="1" dirty="0" smtClean="0"/>
              <a:t>：</a:t>
            </a:r>
            <a:r>
              <a:rPr lang="zh-CN" altLang="en-US" dirty="0" smtClean="0"/>
              <a:t> 通过这个方法，给场景添加新功能变得非常简单， </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a:t>
            </a:r>
            <a:endParaRPr lang="en" dirty="0" smtClean="0"/>
          </a:p>
          <a:p>
            <a:pPr>
              <a:buNone/>
            </a:pPr>
            <a:endParaRPr lang="en" dirty="0" smtClean="0"/>
          </a:p>
          <a:p>
            <a:pPr>
              <a:buNone/>
            </a:pPr>
            <a:r>
              <a:rPr lang="zh-CN" altLang="en-US" b="1" dirty="0" smtClean="0"/>
              <a:t>资源管理 </a:t>
            </a:r>
            <a:r>
              <a:rPr lang="en-US" altLang="zh-CN" dirty="0" smtClean="0"/>
              <a:t>(Resource Manager):</a:t>
            </a:r>
            <a:r>
              <a:rPr lang="en-US" altLang="zh-CN" baseline="0" dirty="0" smtClean="0"/>
              <a:t> </a:t>
            </a:r>
            <a:r>
              <a:rPr lang="en" dirty="0" smtClean="0"/>
              <a:t>It </a:t>
            </a:r>
            <a:r>
              <a:rPr lang="en" dirty="0"/>
              <a:t>has a resource management where files can be easily stored and organized </a:t>
            </a:r>
            <a:r>
              <a:rPr lang="en" b="1" dirty="0"/>
              <a:t>on the server. </a:t>
            </a:r>
            <a:endParaRPr lang="en" b="1" dirty="0" smtClean="0"/>
          </a:p>
          <a:p>
            <a:pPr>
              <a:buNone/>
            </a:pPr>
            <a:endParaRPr lang="en" dirty="0" smtClean="0"/>
          </a:p>
          <a:p>
            <a:pPr>
              <a:buNone/>
            </a:pPr>
            <a:r>
              <a:rPr lang="zh-CN" altLang="en-US" b="1" dirty="0" smtClean="0"/>
              <a:t>自定义数据格式</a:t>
            </a:r>
            <a:r>
              <a:rPr lang="en-US" altLang="zh-CN" dirty="0" smtClean="0"/>
              <a:t>(Binary format)</a:t>
            </a:r>
            <a:r>
              <a:rPr lang="zh-CN" altLang="en-US" dirty="0" smtClean="0"/>
              <a:t>：</a:t>
            </a:r>
            <a:r>
              <a:rPr lang="en" dirty="0" smtClean="0"/>
              <a:t>We </a:t>
            </a:r>
            <a:r>
              <a:rPr lang="en" dirty="0"/>
              <a:t>have our own binary format to store any kind of data, improving the </a:t>
            </a:r>
            <a:r>
              <a:rPr lang="en" dirty="0" smtClean="0"/>
              <a:t>parsing</a:t>
            </a:r>
            <a:r>
              <a:rPr lang="en" baseline="0" dirty="0" smtClean="0"/>
              <a:t> </a:t>
            </a:r>
            <a:r>
              <a:rPr lang="zh-CN" altLang="en-US" baseline="0" dirty="0" smtClean="0"/>
              <a:t>（解析）</a:t>
            </a:r>
            <a:r>
              <a:rPr lang="en" dirty="0" smtClean="0"/>
              <a:t>stages </a:t>
            </a:r>
            <a:r>
              <a:rPr lang="en" dirty="0"/>
              <a:t>during loads. </a:t>
            </a:r>
            <a:r>
              <a:rPr lang="en" dirty="0" smtClean="0"/>
              <a:t>(</a:t>
            </a:r>
            <a:r>
              <a:rPr lang="zh-CN" altLang="en-US" dirty="0" smtClean="0"/>
              <a:t>加载</a:t>
            </a:r>
            <a:r>
              <a:rPr lang="en-US" altLang="zh-CN" dirty="0" smtClean="0"/>
              <a:t>3D</a:t>
            </a:r>
            <a:r>
              <a:rPr lang="zh-CN" altLang="en-US" dirty="0" smtClean="0"/>
              <a:t>场景的时候，提高解析效率）</a:t>
            </a:r>
            <a:endParaRPr lang="en" dirty="0" smtClean="0"/>
          </a:p>
          <a:p>
            <a:pPr>
              <a:buNone/>
            </a:pPr>
            <a:endParaRPr lang="en" dirty="0" smtClean="0"/>
          </a:p>
          <a:p>
            <a:pPr>
              <a:buNone/>
            </a:pPr>
            <a:r>
              <a:rPr lang="zh-CN" altLang="en-US" b="1" dirty="0" smtClean="0"/>
              <a:t>高质量的渲染器</a:t>
            </a:r>
            <a:r>
              <a:rPr lang="zh-CN" altLang="en-US" dirty="0" smtClean="0"/>
              <a:t> </a:t>
            </a:r>
            <a:r>
              <a:rPr lang="en" dirty="0" smtClean="0"/>
              <a:t>We </a:t>
            </a:r>
            <a:r>
              <a:rPr lang="en" dirty="0" smtClean="0"/>
              <a:t>achieve</a:t>
            </a:r>
            <a:r>
              <a:rPr lang="zh-CN" altLang="en-US" baseline="0" dirty="0" smtClean="0"/>
              <a:t>（实现</a:t>
            </a:r>
            <a:r>
              <a:rPr lang="en-US" altLang="zh-CN" baseline="0" dirty="0" smtClean="0"/>
              <a:t>)</a:t>
            </a:r>
            <a:r>
              <a:rPr lang="en" dirty="0" smtClean="0"/>
              <a:t> </a:t>
            </a:r>
            <a:r>
              <a:rPr lang="en" dirty="0"/>
              <a:t>a high quality rendering thanks to a complete shader solution. And it has been tested in several computer with different specs without problems</a:t>
            </a:r>
            <a:r>
              <a:rPr lang="en" dirty="0" smtClean="0"/>
              <a:t>.</a:t>
            </a:r>
          </a:p>
          <a:p>
            <a:pPr>
              <a:buNone/>
            </a:pPr>
            <a:endParaRPr lang="en" dirty="0" smtClean="0"/>
          </a:p>
          <a:p>
            <a:pPr lvl="1">
              <a:buNone/>
            </a:pPr>
            <a:r>
              <a:rPr lang="en" dirty="0" smtClean="0"/>
              <a:t>Nho</a:t>
            </a:r>
            <a:r>
              <a:rPr lang="en" baseline="0" dirty="0" smtClean="0"/>
              <a:t> vao he thong do mau </a:t>
            </a:r>
          </a:p>
          <a:p>
            <a:pPr lvl="1">
              <a:buNone/>
            </a:pPr>
            <a:r>
              <a:rPr lang="zh-CN" altLang="en-US" baseline="0" dirty="0" smtClean="0"/>
              <a:t>系统有</a:t>
            </a:r>
            <a:r>
              <a:rPr lang="zh-CN" altLang="en-US" b="1" baseline="0" dirty="0" smtClean="0"/>
              <a:t>着色器的解决方案</a:t>
            </a:r>
            <a:r>
              <a:rPr lang="zh-CN" altLang="en-US" baseline="0" dirty="0" smtClean="0"/>
              <a:t>（</a:t>
            </a:r>
            <a:r>
              <a:rPr lang="en-US" altLang="zh-CN" baseline="0" dirty="0" smtClean="0"/>
              <a:t>render solution) =》</a:t>
            </a:r>
            <a:r>
              <a:rPr lang="zh-CN" altLang="en-US" baseline="0" dirty="0" smtClean="0"/>
              <a:t>能够提供</a:t>
            </a:r>
            <a:r>
              <a:rPr lang="zh-CN" altLang="en-US" b="1" dirty="0" smtClean="0"/>
              <a:t>高质量的渲染器</a:t>
            </a:r>
            <a:r>
              <a:rPr lang="zh-CN" altLang="en-US" dirty="0" smtClean="0"/>
              <a:t> </a:t>
            </a:r>
            <a:r>
              <a:rPr lang="en-US" altLang="zh-CN" baseline="0" dirty="0" smtClean="0"/>
              <a:t>, he thong da co mot high-quality of rendering(</a:t>
            </a:r>
            <a:r>
              <a:rPr lang="zh-CN" altLang="en-US" baseline="0" dirty="0" smtClean="0"/>
              <a:t>渲染器</a:t>
            </a:r>
            <a:r>
              <a:rPr lang="en-US" altLang="zh-CN" baseline="0" dirty="0" smtClean="0"/>
              <a:t>).</a:t>
            </a:r>
          </a:p>
          <a:p>
            <a:pPr>
              <a:buNone/>
            </a:pPr>
            <a:endParaRPr lang="en-US" baseline="0" dirty="0" smtClean="0"/>
          </a:p>
          <a:p>
            <a:pPr>
              <a:buNone/>
            </a:pPr>
            <a:r>
              <a:rPr lang="en-US" baseline="0" dirty="0" smtClean="0"/>
              <a:t>Rendering nay da </a:t>
            </a:r>
            <a:r>
              <a:rPr lang="en-US" baseline="0" dirty="0" err="1" smtClean="0"/>
              <a:t>duoc</a:t>
            </a:r>
            <a:r>
              <a:rPr lang="en-US" baseline="0" dirty="0" smtClean="0"/>
              <a:t> test </a:t>
            </a:r>
            <a:r>
              <a:rPr lang="en-US" baseline="0" dirty="0" err="1" smtClean="0"/>
              <a:t>tren</a:t>
            </a:r>
            <a:r>
              <a:rPr lang="en-US" baseline="0" dirty="0" smtClean="0"/>
              <a:t> </a:t>
            </a:r>
            <a:r>
              <a:rPr lang="en-US" baseline="0" dirty="0" err="1" smtClean="0"/>
              <a:t>nhieu</a:t>
            </a:r>
            <a:r>
              <a:rPr lang="en-US" baseline="0" dirty="0" smtClean="0"/>
              <a:t> may </a:t>
            </a:r>
            <a:r>
              <a:rPr lang="en-US" baseline="0" dirty="0" err="1" smtClean="0"/>
              <a:t>tinh</a:t>
            </a:r>
            <a:r>
              <a:rPr lang="en-US" baseline="0" dirty="0" smtClean="0"/>
              <a:t> </a:t>
            </a:r>
            <a:r>
              <a:rPr lang="en-US" baseline="0" dirty="0" err="1" smtClean="0"/>
              <a:t>khac</a:t>
            </a:r>
            <a:r>
              <a:rPr lang="en-US" baseline="0" dirty="0" smtClean="0"/>
              <a:t> </a:t>
            </a:r>
            <a:r>
              <a:rPr lang="en-US" baseline="0" dirty="0" err="1" smtClean="0"/>
              <a:t>nhau</a:t>
            </a:r>
            <a:r>
              <a:rPr lang="en-US" baseline="0" dirty="0" smtClean="0"/>
              <a:t> (</a:t>
            </a:r>
            <a:r>
              <a:rPr lang="en-US" baseline="0" dirty="0" err="1" smtClean="0"/>
              <a:t>voi</a:t>
            </a:r>
            <a:r>
              <a:rPr lang="en-US" baseline="0" dirty="0" smtClean="0"/>
              <a:t> </a:t>
            </a:r>
            <a:r>
              <a:rPr lang="en-US" baseline="0" dirty="0" err="1" smtClean="0"/>
              <a:t>cac</a:t>
            </a:r>
            <a:r>
              <a:rPr lang="en-US" baseline="0" dirty="0" smtClean="0"/>
              <a:t> </a:t>
            </a:r>
            <a:r>
              <a:rPr lang="zh-CN" altLang="en-US" baseline="0" dirty="0" smtClean="0"/>
              <a:t>参数 </a:t>
            </a:r>
            <a:r>
              <a:rPr lang="en-US" altLang="zh-CN" baseline="0" dirty="0" err="1" smtClean="0"/>
              <a:t>khac</a:t>
            </a:r>
            <a:r>
              <a:rPr lang="en-US" altLang="zh-CN" baseline="0" dirty="0" smtClean="0"/>
              <a:t> </a:t>
            </a:r>
            <a:r>
              <a:rPr lang="en-US" altLang="zh-CN" baseline="0" dirty="0" err="1" smtClean="0"/>
              <a:t>nhau</a:t>
            </a:r>
            <a:r>
              <a:rPr lang="en-US" altLang="zh-CN" baseline="0" dirty="0" smtClean="0"/>
              <a:t>) </a:t>
            </a:r>
            <a:r>
              <a:rPr lang="en-US" altLang="zh-CN" baseline="0" dirty="0" err="1" smtClean="0"/>
              <a:t>va</a:t>
            </a:r>
            <a:r>
              <a:rPr lang="en-US" altLang="zh-CN" baseline="0" dirty="0" smtClean="0"/>
              <a:t> </a:t>
            </a:r>
            <a:r>
              <a:rPr lang="en-US" altLang="zh-CN" baseline="0" dirty="0" err="1" smtClean="0"/>
              <a:t>deu</a:t>
            </a:r>
            <a:r>
              <a:rPr lang="en-US" altLang="zh-CN" baseline="0" dirty="0" smtClean="0"/>
              <a:t> </a:t>
            </a:r>
            <a:r>
              <a:rPr lang="en-US" altLang="zh-CN" baseline="0" dirty="0" err="1" smtClean="0"/>
              <a:t>ko</a:t>
            </a:r>
            <a:r>
              <a:rPr lang="en-US" altLang="zh-CN" baseline="0" dirty="0" smtClean="0"/>
              <a:t> </a:t>
            </a:r>
            <a:r>
              <a:rPr lang="en-US" altLang="zh-CN" baseline="0" dirty="0" err="1" smtClean="0"/>
              <a:t>xuat</a:t>
            </a:r>
            <a:r>
              <a:rPr lang="en-US" altLang="zh-CN" baseline="0" dirty="0" smtClean="0"/>
              <a:t> </a:t>
            </a:r>
            <a:r>
              <a:rPr lang="en-US" altLang="zh-CN" baseline="0" dirty="0" err="1" smtClean="0"/>
              <a:t>hien</a:t>
            </a:r>
            <a:r>
              <a:rPr lang="en-US" altLang="zh-CN" baseline="0" dirty="0" smtClean="0"/>
              <a:t> bug</a:t>
            </a:r>
            <a:endParaRPr lang="en" dirty="0"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Shape 89"/>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0" name="Shape 9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zh-CN" altLang="en-US" dirty="0" smtClean="0"/>
              <a:t>实现</a:t>
            </a:r>
            <a:r>
              <a:rPr lang="en-US" dirty="0" smtClean="0"/>
              <a:t>High-quality</a:t>
            </a:r>
            <a:r>
              <a:rPr lang="en-US" baseline="0" dirty="0" smtClean="0"/>
              <a:t> of rendering with </a:t>
            </a:r>
            <a:r>
              <a:rPr lang="zh-CN" altLang="en-US" baseline="0" dirty="0" smtClean="0"/>
              <a:t>完整的着色解决方案 </a:t>
            </a:r>
            <a:r>
              <a:rPr lang="en-US" altLang="zh-CN" baseline="0" dirty="0" smtClean="0"/>
              <a:t>(complete shader solution)</a:t>
            </a: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buNone/>
            </a:pPr>
            <a:r>
              <a:rPr lang="en" altLang="zh-CN" dirty="0" smtClean="0"/>
              <a:t>Render Pipeline </a:t>
            </a:r>
            <a:r>
              <a:rPr lang="zh-CN" altLang="en-US" dirty="0" smtClean="0"/>
              <a:t>（渲染器管线）</a:t>
            </a:r>
            <a:endParaRPr lang="en" dirty="0" smtClean="0"/>
          </a:p>
          <a:p>
            <a:pPr lvl="0" rtl="0">
              <a:buNone/>
            </a:pPr>
            <a:r>
              <a:rPr lang="en" dirty="0" smtClean="0"/>
              <a:t>Our </a:t>
            </a:r>
            <a:r>
              <a:rPr lang="en" dirty="0"/>
              <a:t>system provides a complex material class that can generate the appropiate shader instantly, this way the user doesnt need to know about different shaders, just playing around with the material properties he can see the results at the very moment</a:t>
            </a:r>
            <a:r>
              <a:rPr lang="en" dirty="0" smtClean="0"/>
              <a:t>.</a:t>
            </a:r>
          </a:p>
          <a:p>
            <a:pPr lvl="0" rtl="0">
              <a:buNone/>
            </a:pPr>
            <a:endParaRPr lang="en" dirty="0"/>
          </a:p>
          <a:p>
            <a:pPr lvl="0" rtl="0">
              <a:buNone/>
            </a:pPr>
            <a:r>
              <a:rPr lang="en" dirty="0"/>
              <a:t>Because we know the platform has to be easy to extend, we have an events system where any module can hooks its own actions allowing to extend or replace the existing functionalities without problem. Thanks to the power of javascript paradigms.</a:t>
            </a:r>
          </a:p>
          <a:p>
            <a:pPr>
              <a:buNone/>
            </a:pPr>
            <a:r>
              <a:rPr lang="en" dirty="0"/>
              <a:t>Some of the rendering features are realtime reflections... </a:t>
            </a:r>
            <a:endParaRPr lang="en" dirty="0" smtClean="0"/>
          </a:p>
          <a:p>
            <a:pPr>
              <a:buNone/>
            </a:pPr>
            <a:endParaRPr lang="en" dirty="0" smtClean="0"/>
          </a:p>
          <a:p>
            <a:pPr marL="228600" indent="-228600">
              <a:buAutoNum type="arabicPeriod"/>
            </a:pPr>
            <a:r>
              <a:rPr lang="zh-CN" altLang="en-US" baseline="0" dirty="0" smtClean="0"/>
              <a:t>（系统提供一个复杂的材料类）</a:t>
            </a:r>
            <a:r>
              <a:rPr lang="en-US" altLang="zh-CN" baseline="0" dirty="0" smtClean="0"/>
              <a:t>=》</a:t>
            </a:r>
            <a:r>
              <a:rPr lang="en" dirty="0" smtClean="0"/>
              <a:t> </a:t>
            </a:r>
            <a:r>
              <a:rPr lang="zh-CN" altLang="en-US" dirty="0" smtClean="0"/>
              <a:t>系统会自动根据</a:t>
            </a:r>
            <a:r>
              <a:rPr lang="en-US" altLang="zh-CN" dirty="0" smtClean="0"/>
              <a:t>3d</a:t>
            </a:r>
            <a:r>
              <a:rPr lang="en-US" altLang="zh-CN" baseline="0" dirty="0" smtClean="0"/>
              <a:t> Model</a:t>
            </a:r>
            <a:r>
              <a:rPr lang="zh-CN" altLang="en-US" baseline="0" dirty="0" smtClean="0"/>
              <a:t>的</a:t>
            </a:r>
            <a:r>
              <a:rPr lang="zh-CN" altLang="en-US" dirty="0" smtClean="0"/>
              <a:t>材料来产生相应的着色。用户只需要调节</a:t>
            </a:r>
            <a:r>
              <a:rPr lang="en-US" altLang="zh-CN" dirty="0" smtClean="0"/>
              <a:t>3d</a:t>
            </a:r>
            <a:r>
              <a:rPr lang="zh-CN" altLang="en-US" dirty="0" smtClean="0"/>
              <a:t>模型材料的属性就立刻能看到结果。不需要关心到有不同的着色器。</a:t>
            </a:r>
            <a:endParaRPr lang="en-US" altLang="zh-CN" dirty="0" smtClean="0"/>
          </a:p>
          <a:p>
            <a:pPr marL="228600" indent="-228600">
              <a:buAutoNum type="arabicPeriod"/>
            </a:pPr>
            <a:r>
              <a:rPr lang="en-US" altLang="zh-CN" dirty="0" smtClean="0"/>
              <a:t>WebGL Studio</a:t>
            </a:r>
            <a:r>
              <a:rPr lang="zh-CN" altLang="en-US" dirty="0" smtClean="0"/>
              <a:t>系统也支持</a:t>
            </a:r>
            <a:r>
              <a:rPr lang="zh-CN" altLang="en-US" dirty="0" smtClean="0"/>
              <a:t>多种光</a:t>
            </a:r>
            <a:r>
              <a:rPr lang="zh-CN" altLang="en-US" dirty="0" smtClean="0"/>
              <a:t>线（</a:t>
            </a:r>
            <a:r>
              <a:rPr lang="en-US" altLang="zh-CN" dirty="0" err="1" smtClean="0"/>
              <a:t>omni</a:t>
            </a:r>
            <a:r>
              <a:rPr lang="zh-CN" altLang="en-US" dirty="0" smtClean="0"/>
              <a:t>（泛光灯），</a:t>
            </a:r>
            <a:r>
              <a:rPr lang="en-US" altLang="zh-CN" dirty="0" smtClean="0"/>
              <a:t>spot</a:t>
            </a:r>
            <a:r>
              <a:rPr lang="zh-CN" altLang="en-US" dirty="0" smtClean="0"/>
              <a:t>聚光灯</a:t>
            </a:r>
            <a:r>
              <a:rPr lang="en-US" altLang="zh-CN" dirty="0" smtClean="0"/>
              <a:t> </a:t>
            </a:r>
            <a:r>
              <a:rPr lang="zh-CN" altLang="en-US" dirty="0" smtClean="0"/>
              <a:t>或</a:t>
            </a:r>
            <a:r>
              <a:rPr lang="zh-CN" altLang="en-US" baseline="0" dirty="0" smtClean="0"/>
              <a:t> </a:t>
            </a:r>
            <a:r>
              <a:rPr lang="en-US" altLang="zh-CN" baseline="0" dirty="0" smtClean="0"/>
              <a:t>direct</a:t>
            </a:r>
            <a:r>
              <a:rPr lang="zh-CN" altLang="en-US" baseline="0" dirty="0" smtClean="0"/>
              <a:t>直射光）。 材料的多纹理。</a:t>
            </a:r>
            <a:endParaRPr lang="en-US" altLang="zh-CN" baseline="0" dirty="0" smtClean="0"/>
          </a:p>
          <a:p>
            <a:pPr marL="228600" indent="-228600">
              <a:buAutoNum type="arabicPeriod"/>
            </a:pPr>
            <a:endParaRPr lang="en-US" altLang="zh-CN" baseline="0" dirty="0" smtClean="0"/>
          </a:p>
          <a:p>
            <a:pPr marL="228600" indent="-228600">
              <a:buAutoNum type="arabicPeriod"/>
            </a:pPr>
            <a:r>
              <a:rPr lang="zh-CN" altLang="en-US" b="1" baseline="0" dirty="0" smtClean="0"/>
              <a:t>应用里面也设计了一个事件的子系统，（</a:t>
            </a:r>
            <a:r>
              <a:rPr lang="en-US" altLang="zh-CN" b="1" baseline="0" dirty="0" smtClean="0"/>
              <a:t>Events System</a:t>
            </a:r>
            <a:r>
              <a:rPr lang="zh-CN" altLang="en-US" b="1" baseline="0" dirty="0" smtClean="0"/>
              <a:t>），为了挂钩到每个渲染</a:t>
            </a:r>
            <a:r>
              <a:rPr lang="en-US" altLang="zh-CN" b="1" baseline="0" dirty="0" smtClean="0"/>
              <a:t>3d</a:t>
            </a:r>
            <a:r>
              <a:rPr lang="zh-CN" altLang="en-US" b="1" baseline="0" dirty="0" smtClean="0"/>
              <a:t>的阶段。 </a:t>
            </a:r>
            <a:endParaRPr lang="en-US" altLang="zh-CN" b="1" baseline="0" dirty="0" smtClean="0"/>
          </a:p>
          <a:p>
            <a:pPr marL="0" indent="0">
              <a:buNone/>
            </a:pPr>
            <a:r>
              <a:rPr lang="zh-CN" altLang="en-US" b="1" baseline="0" dirty="0" smtClean="0"/>
              <a:t>解释： 任意一个模块都可以挂钩自己的</a:t>
            </a:r>
            <a:r>
              <a:rPr lang="en-US" altLang="zh-CN" b="1" baseline="0" dirty="0" smtClean="0"/>
              <a:t>action</a:t>
            </a:r>
            <a:r>
              <a:rPr lang="zh-CN" altLang="en-US" b="1" baseline="0" dirty="0" smtClean="0"/>
              <a:t>在上面，为了方便扩展或者代替功能（</a:t>
            </a:r>
            <a:r>
              <a:rPr lang="en-US" altLang="zh-CN" b="1" baseline="0" dirty="0" smtClean="0"/>
              <a:t>function</a:t>
            </a:r>
            <a:r>
              <a:rPr lang="zh-CN" altLang="en-US" b="1" baseline="0" dirty="0" smtClean="0"/>
              <a:t>）？？</a:t>
            </a:r>
            <a:endParaRPr lang="en" b="1"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2" name="Shape 10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buNone/>
            </a:pPr>
            <a:r>
              <a:rPr lang="zh-CN" altLang="en-US" b="1" dirty="0" smtClean="0"/>
              <a:t>编辑器的介绍</a:t>
            </a:r>
            <a:endParaRPr lang="en" b="1" dirty="0" smtClean="0"/>
          </a:p>
          <a:p>
            <a:pPr lvl="0" rtl="0">
              <a:buNone/>
            </a:pPr>
            <a:r>
              <a:rPr lang="en" dirty="0" smtClean="0"/>
              <a:t>So </a:t>
            </a:r>
            <a:r>
              <a:rPr lang="en" dirty="0"/>
              <a:t>how does our editor work. </a:t>
            </a:r>
            <a:endParaRPr lang="en" dirty="0" smtClean="0"/>
          </a:p>
          <a:p>
            <a:pPr lvl="0" rtl="0">
              <a:buNone/>
            </a:pPr>
            <a:r>
              <a:rPr lang="zh-CN" altLang="en-US" dirty="0" smtClean="0"/>
              <a:t>从一组网格和纹理，用户可以构造一个场景</a:t>
            </a:r>
            <a:endParaRPr lang="en-US" altLang="zh-CN" dirty="0" smtClean="0"/>
          </a:p>
          <a:p>
            <a:pPr lvl="0" rtl="0">
              <a:buNone/>
            </a:pPr>
            <a:endParaRPr lang="e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1</a:t>
            </a:r>
            <a:r>
              <a:rPr lang="zh-CN" altLang="en-US" dirty="0" smtClean="0"/>
              <a:t>）</a:t>
            </a:r>
            <a:r>
              <a:rPr lang="zh-CN" altLang="en-US" b="1" dirty="0" smtClean="0"/>
              <a:t>操作界面像本地</a:t>
            </a:r>
            <a:r>
              <a:rPr lang="en-US" altLang="zh-CN" b="1" baseline="0" dirty="0" smtClean="0"/>
              <a:t> 3D Modelling</a:t>
            </a:r>
            <a:r>
              <a:rPr lang="zh-CN" altLang="en-US" b="1" baseline="0" dirty="0" smtClean="0"/>
              <a:t>应用 （包含菜单，对话框，节点和属性。。等等。）：</a:t>
            </a:r>
            <a:r>
              <a:rPr lang="zh-CN" altLang="en-US" dirty="0" smtClean="0"/>
              <a:t> </a:t>
            </a:r>
            <a:r>
              <a:rPr lang="en" dirty="0" smtClean="0"/>
              <a:t>Most of the UI is familiar with most of 3D existing editors, it has picking, menus, dialogs, every node has a set of attributes, etc.</a:t>
            </a:r>
          </a:p>
          <a:p>
            <a:pPr lvl="0" rtl="0">
              <a:buNone/>
            </a:pPr>
            <a:endParaRPr lang="en" dirty="0" smtClean="0"/>
          </a:p>
          <a:p>
            <a:pPr lvl="0" rtl="0">
              <a:buNone/>
            </a:pPr>
            <a:r>
              <a:rPr lang="en" dirty="0" smtClean="0"/>
              <a:t>2) </a:t>
            </a:r>
            <a:r>
              <a:rPr lang="zh-CN" altLang="en-US" b="1" dirty="0" smtClean="0"/>
              <a:t>非常方便</a:t>
            </a:r>
            <a:r>
              <a:rPr lang="en" dirty="0" smtClean="0"/>
              <a:t> </a:t>
            </a:r>
            <a:r>
              <a:rPr lang="zh-CN" altLang="en-US" b="1" dirty="0" smtClean="0"/>
              <a:t>导入材料和数据</a:t>
            </a:r>
            <a:r>
              <a:rPr lang="en" dirty="0" smtClean="0"/>
              <a:t>The </a:t>
            </a:r>
            <a:r>
              <a:rPr lang="en" dirty="0"/>
              <a:t>user starts a project importing several assets (from the Hard drive or the remote repository). </a:t>
            </a:r>
            <a:endParaRPr lang="en" dirty="0" smtClean="0"/>
          </a:p>
          <a:p>
            <a:pPr lvl="0" rtl="0">
              <a:buNone/>
            </a:pPr>
            <a:r>
              <a:rPr lang="en" dirty="0" smtClean="0"/>
              <a:t>He </a:t>
            </a:r>
            <a:r>
              <a:rPr lang="en" dirty="0"/>
              <a:t>can arrange them, tune the material properties, and add some basic behaviours, and finaly save it to share it.</a:t>
            </a:r>
          </a:p>
          <a:p>
            <a:pPr lvl="0" rtl="0">
              <a:buNone/>
            </a:pPr>
            <a:endParaRPr lang="en-US" dirty="0" smtClean="0"/>
          </a:p>
          <a:p>
            <a:pPr>
              <a:buNone/>
            </a:pPr>
            <a:r>
              <a:rPr lang="en" dirty="0" smtClean="0"/>
              <a:t>3</a:t>
            </a:r>
            <a:r>
              <a:rPr lang="zh-CN" altLang="en-US" dirty="0" smtClean="0"/>
              <a:t>）</a:t>
            </a:r>
            <a:r>
              <a:rPr lang="zh-CN" altLang="en-US" b="1" dirty="0" smtClean="0"/>
              <a:t>模块化的</a:t>
            </a:r>
            <a:r>
              <a:rPr lang="zh-CN" altLang="en-US" b="1" dirty="0" smtClean="0"/>
              <a:t>设计结</a:t>
            </a:r>
            <a:r>
              <a:rPr lang="zh-CN" altLang="en-US" b="1" dirty="0" smtClean="0"/>
              <a:t>构 </a:t>
            </a:r>
            <a:r>
              <a:rPr lang="en-US" altLang="zh-CN" b="1" baseline="0" dirty="0" smtClean="0"/>
              <a:t> (</a:t>
            </a:r>
            <a:r>
              <a:rPr lang="zh-CN" altLang="en-US" b="1" baseline="0" dirty="0" smtClean="0"/>
              <a:t>方便的编写和添加插件</a:t>
            </a:r>
            <a:r>
              <a:rPr lang="en-US" altLang="zh-CN" b="1" baseline="0" dirty="0" smtClean="0"/>
              <a:t>plugins</a:t>
            </a:r>
            <a:r>
              <a:rPr lang="zh-CN" altLang="en-US" b="1" baseline="0" dirty="0" smtClean="0"/>
              <a:t>）</a:t>
            </a:r>
            <a:r>
              <a:rPr lang="zh-CN" altLang="en-US" b="1" dirty="0" smtClean="0"/>
              <a:t>：</a:t>
            </a:r>
            <a:r>
              <a:rPr lang="zh-CN" altLang="en-US" dirty="0" smtClean="0"/>
              <a:t> </a:t>
            </a:r>
            <a:r>
              <a:rPr lang="en" dirty="0" smtClean="0"/>
              <a:t>And </a:t>
            </a:r>
            <a:r>
              <a:rPr lang="en" dirty="0"/>
              <a:t>it allows to code plugins very easily, just by including an extra javascript file, without the need to change more lines of code</a:t>
            </a:r>
            <a:r>
              <a:rPr lang="en" dirty="0" smtClean="0"/>
              <a:t>. </a:t>
            </a:r>
            <a:endParaRPr lang="en"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Shape 106"/>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7" name="Shape 10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buNone/>
            </a:pPr>
            <a:r>
              <a:rPr lang="en" dirty="0"/>
              <a:t>Here you can see the interface, in the left side we have the tools and in the right side all the properties of the selected node of the scene.</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Shape 112"/>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3" name="Shape 11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buNone/>
            </a:pPr>
            <a:r>
              <a:rPr lang="zh-CN" altLang="en-US" b="1" dirty="0" smtClean="0"/>
              <a:t>资源管理</a:t>
            </a:r>
            <a:endParaRPr lang="en-US" altLang="zh-CN" b="1" dirty="0" smtClean="0"/>
          </a:p>
          <a:p>
            <a:pPr lvl="0" rtl="0">
              <a:buNone/>
            </a:pPr>
            <a:endParaRPr lang="en-US" b="1" dirty="0" smtClean="0"/>
          </a:p>
          <a:p>
            <a:pPr lvl="0" rtl="0">
              <a:buNone/>
            </a:pPr>
            <a:r>
              <a:rPr lang="zh-CN" altLang="en-US" b="0" dirty="0" smtClean="0"/>
              <a:t>由于有安全</a:t>
            </a:r>
            <a:endParaRPr lang="en-US" altLang="zh-CN" b="0" dirty="0" smtClean="0"/>
          </a:p>
          <a:p>
            <a:pPr lvl="0" rtl="0">
              <a:buNone/>
            </a:pPr>
            <a:r>
              <a:rPr lang="zh-CN" altLang="en-US" b="0" dirty="0" smtClean="0"/>
              <a:t>资源可以与服务器同步</a:t>
            </a:r>
            <a:endParaRPr lang="en" b="0" dirty="0" smtClean="0"/>
          </a:p>
          <a:p>
            <a:pPr lvl="0" rtl="0">
              <a:buNone/>
            </a:pPr>
            <a:r>
              <a:rPr lang="en-US" altLang="zh-CN" dirty="0" smtClean="0"/>
              <a:t>--------------</a:t>
            </a:r>
            <a:endParaRPr lang="en" dirty="0" smtClean="0"/>
          </a:p>
          <a:p>
            <a:pPr lvl="0" rtl="0">
              <a:buNone/>
            </a:pPr>
            <a:r>
              <a:rPr lang="en" dirty="0" smtClean="0"/>
              <a:t>One </a:t>
            </a:r>
            <a:r>
              <a:rPr lang="en" dirty="0"/>
              <a:t>of the main issues when working with 3D on the web is that assets cannot be stored on the user computer due to security reasons, so all the resources have to be on the server. This is achieved with a server layer that handles the storage and adds some useful actions like version control, comments, metadata, etc. The server doesnt need to know the type of file so we can store any kind of assets, even scripts.</a:t>
            </a:r>
          </a:p>
          <a:p>
            <a:pPr>
              <a:buNone/>
            </a:pPr>
            <a:r>
              <a:rPr lang="en" dirty="0"/>
              <a:t>Every assets have some useful metadata (author, time of creation, etc) plus a preview image to help during browsing.</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Shape 118"/>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9" name="Shape 11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buNone/>
            </a:pPr>
            <a:r>
              <a:rPr lang="en" dirty="0"/>
              <a:t>The folder structure on the left represents the folders on the server. And just by </a:t>
            </a:r>
            <a:r>
              <a:rPr lang="en" dirty="0" smtClean="0"/>
              <a:t>draging </a:t>
            </a:r>
            <a:r>
              <a:rPr lang="en" dirty="0"/>
              <a:t>the files you can store them or move them from one folder to another. </a:t>
            </a:r>
            <a:endParaRPr lang="en" dirty="0" smtClean="0"/>
          </a:p>
          <a:p>
            <a:pPr>
              <a:buNone/>
            </a:pPr>
            <a:endParaRPr lang="en" dirty="0" smtClean="0"/>
          </a:p>
          <a:p>
            <a:pPr>
              <a:buNone/>
            </a:pPr>
            <a:r>
              <a:rPr lang="zh-CN" altLang="en-US" dirty="0" smtClean="0"/>
              <a:t>服务器的目录结构。</a:t>
            </a:r>
            <a:endParaRPr lang="en"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5" name="Shape 12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buNone/>
            </a:pPr>
            <a:r>
              <a:rPr lang="en" dirty="0"/>
              <a:t>Other interesting features we have been testing are how some common high-quality rendering technics could be included in our web editor. For instance Postprocessing effects, even the ones using scene information, like the depth.</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
        <p:cNvGrpSpPr/>
        <p:nvPr/>
      </p:nvGrpSpPr>
      <p:grpSpPr>
        <a:xfrm>
          <a:off x="0" y="0"/>
          <a:ext cx="0" cy="0"/>
          <a:chOff x="0" y="0"/>
          <a:chExt cx="0" cy="0"/>
        </a:xfrm>
      </p:grpSpPr>
      <p:sp>
        <p:nvSpPr>
          <p:cNvPr id="37" name="Shape 3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 name="Shape 3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buNone/>
            </a:pPr>
            <a:r>
              <a:rPr lang="en" b="1" dirty="0" smtClean="0"/>
              <a:t>The big Change of App to user:</a:t>
            </a:r>
            <a:r>
              <a:rPr lang="en" b="1" baseline="0" dirty="0" smtClean="0"/>
              <a:t>  </a:t>
            </a:r>
            <a:r>
              <a:rPr lang="en" dirty="0" smtClean="0"/>
              <a:t>Over </a:t>
            </a:r>
            <a:r>
              <a:rPr lang="en" dirty="0"/>
              <a:t>the last two years a big change has been happening in the way applications are delivered to the end user. </a:t>
            </a:r>
            <a:endParaRPr lang="en" dirty="0" smtClean="0"/>
          </a:p>
          <a:p>
            <a:pPr>
              <a:buNone/>
            </a:pPr>
            <a:endParaRPr lang="en" dirty="0" smtClean="0"/>
          </a:p>
          <a:p>
            <a:pPr algn="l">
              <a:buNone/>
            </a:pPr>
            <a:r>
              <a:rPr lang="en" dirty="0" smtClean="0"/>
              <a:t>Now </a:t>
            </a:r>
            <a:r>
              <a:rPr lang="en" dirty="0"/>
              <a:t>all daily applications are moving to what is called </a:t>
            </a:r>
            <a:r>
              <a:rPr lang="en" b="1" dirty="0"/>
              <a:t>"the cloud". </a:t>
            </a:r>
            <a:r>
              <a:rPr lang="en" dirty="0" smtClean="0"/>
              <a:t>Applications </a:t>
            </a:r>
            <a:r>
              <a:rPr lang="en" dirty="0"/>
              <a:t>like </a:t>
            </a:r>
            <a:endParaRPr lang="en" dirty="0" smtClean="0"/>
          </a:p>
          <a:p>
            <a:pPr algn="l">
              <a:buNone/>
            </a:pPr>
            <a:r>
              <a:rPr lang="en" b="1" dirty="0" smtClean="0"/>
              <a:t>Cloud</a:t>
            </a:r>
            <a:r>
              <a:rPr lang="en" b="1" baseline="0" dirty="0" smtClean="0"/>
              <a:t> App: </a:t>
            </a:r>
            <a:r>
              <a:rPr lang="en" dirty="0" smtClean="0"/>
              <a:t>Mail </a:t>
            </a:r>
            <a:r>
              <a:rPr lang="en" dirty="0"/>
              <a:t>(Gmail), office suites (Google Docs), Calendars, project managment. </a:t>
            </a:r>
            <a:endParaRPr lang="en" dirty="0" smtClean="0"/>
          </a:p>
          <a:p>
            <a:pPr algn="l">
              <a:buNone/>
            </a:pPr>
            <a:endParaRPr lang="en" dirty="0" smtClean="0"/>
          </a:p>
          <a:p>
            <a:pPr algn="l">
              <a:buNone/>
            </a:pPr>
            <a:r>
              <a:rPr lang="en" dirty="0" smtClean="0"/>
              <a:t>But </a:t>
            </a:r>
            <a:r>
              <a:rPr lang="en" dirty="0"/>
              <a:t>now a new breed is coming for more profesional intensive applications (Audio, Music, Video, Programming, 3D, ...). </a:t>
            </a:r>
            <a:endParaRPr lang="en" dirty="0" smtClean="0"/>
          </a:p>
          <a:p>
            <a:pPr algn="l">
              <a:buNone/>
            </a:pPr>
            <a:endParaRPr lang="en-US" dirty="0" smtClean="0"/>
          </a:p>
          <a:p>
            <a:pPr algn="l">
              <a:buNone/>
            </a:pPr>
            <a:r>
              <a:rPr lang="en-US" dirty="0" smtClean="0"/>
              <a:t>(</a:t>
            </a:r>
            <a:r>
              <a:rPr lang="vi-VN" dirty="0" smtClean="0"/>
              <a:t>Mô hình chuyển từ máy tính để bàn </a:t>
            </a:r>
            <a:r>
              <a:rPr lang="en-US" dirty="0" smtClean="0"/>
              <a:t>sang</a:t>
            </a:r>
            <a:r>
              <a:rPr lang="vi-VN" dirty="0" smtClean="0"/>
              <a:t> trình duyệt trong tất cả các ứng dụng nhẹ hàng ngày</a:t>
            </a:r>
            <a:r>
              <a:rPr lang="en-US" dirty="0" smtClean="0"/>
              <a:t>), </a:t>
            </a:r>
            <a:r>
              <a:rPr lang="en-US" dirty="0" err="1" smtClean="0"/>
              <a:t>su</a:t>
            </a:r>
            <a:r>
              <a:rPr lang="en-US" dirty="0" smtClean="0"/>
              <a:t> </a:t>
            </a:r>
            <a:r>
              <a:rPr lang="en-US" dirty="0" err="1" smtClean="0"/>
              <a:t>chuyen</a:t>
            </a:r>
            <a:r>
              <a:rPr lang="en-US" dirty="0" smtClean="0"/>
              <a:t> </a:t>
            </a:r>
            <a:r>
              <a:rPr lang="en-US" dirty="0" err="1" smtClean="0"/>
              <a:t>doi</a:t>
            </a:r>
            <a:r>
              <a:rPr lang="en-US" dirty="0" smtClean="0"/>
              <a:t> </a:t>
            </a:r>
            <a:r>
              <a:rPr lang="en-US" dirty="0" err="1" smtClean="0"/>
              <a:t>cua</a:t>
            </a:r>
            <a:r>
              <a:rPr lang="en-US" dirty="0" smtClean="0"/>
              <a:t> Ung dung 3d</a:t>
            </a:r>
            <a:r>
              <a:rPr lang="en-US" baseline="0" dirty="0" smtClean="0"/>
              <a:t> Modelling Desktop =&gt; Browser</a:t>
            </a:r>
            <a:endParaRPr lang="en"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Shape 130"/>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1" name="Shape 13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buNone/>
            </a:pPr>
            <a:r>
              <a:rPr lang="en" dirty="0"/>
              <a:t>Also we wanted to explore more CPU intensive areas of the rendering, like particle engines, where the work is split between the CPU and the GPU.</a:t>
            </a:r>
          </a:p>
          <a:p>
            <a:pPr>
              <a:buNone/>
            </a:pPr>
            <a:r>
              <a:rPr lang="en" dirty="0"/>
              <a:t>We wanted to have a complex particle system, that allows to create interesting scenarios, and for that you need to support animated textures, curves for properties over time, basic phisics, etc.</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Shape 136"/>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7" name="Shape 13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buNone/>
            </a:pPr>
            <a:r>
              <a:rPr lang="en" dirty="0"/>
              <a:t>This is an advanced scenary that we thought wouldnt perform adequately on the brower, due to the CPU intensive nature of the app, however the performance is very good thanks to the power of latest Javascript engines. The mesh have to be updated every frame and despite of that, the framerate is very good.</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Shape 142"/>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3" name="Shape 14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buNone/>
            </a:pPr>
            <a:r>
              <a:rPr lang="en"/>
              <a:t>We also wanted to test if it would be possible to edit the assets somehow, so our first idea was to create a 3D painting tool. Our algorithm uses an Octree to compute the cursor collision with the mesh, and using the UVs as vertex positions computes the distance of every texel of the texture with the point of collision, allowing to do very precisse strokes over the mesh.</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Shape 148"/>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9" name="Shape 14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buNone/>
            </a:pPr>
            <a:r>
              <a:rPr lang="en" dirty="0"/>
              <a:t>And you are not limited to paint on the color channel, you can also paint on any other layer (opacity, specular, reflectivity, ...)</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Shape 15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5" name="Shape 15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Shape 16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1" name="Shape 16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Shape 16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9" name="Shape 16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
        <p:cNvGrpSpPr/>
        <p:nvPr/>
      </p:nvGrpSpPr>
      <p:grpSpPr>
        <a:xfrm>
          <a:off x="0" y="0"/>
          <a:ext cx="0" cy="0"/>
          <a:chOff x="0" y="0"/>
          <a:chExt cx="0" cy="0"/>
        </a:xfrm>
      </p:grpSpPr>
      <p:sp>
        <p:nvSpPr>
          <p:cNvPr id="37" name="Shape 3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 name="Shape 3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buNone/>
            </a:pPr>
            <a:r>
              <a:rPr lang="en" b="1" dirty="0" smtClean="0"/>
              <a:t>The big Change of App to user:</a:t>
            </a:r>
            <a:r>
              <a:rPr lang="en" b="1" baseline="0" dirty="0" smtClean="0"/>
              <a:t>  </a:t>
            </a:r>
            <a:r>
              <a:rPr lang="en" dirty="0" smtClean="0"/>
              <a:t>Over </a:t>
            </a:r>
            <a:r>
              <a:rPr lang="en" dirty="0"/>
              <a:t>the last two years a big change has been happening in the way applications are delivered to the end user. </a:t>
            </a:r>
            <a:endParaRPr lang="en" dirty="0" smtClean="0"/>
          </a:p>
          <a:p>
            <a:pPr>
              <a:buNone/>
            </a:pPr>
            <a:endParaRPr lang="en" dirty="0" smtClean="0"/>
          </a:p>
          <a:p>
            <a:pPr algn="l">
              <a:buNone/>
            </a:pPr>
            <a:r>
              <a:rPr lang="en" dirty="0" smtClean="0"/>
              <a:t>Now </a:t>
            </a:r>
            <a:r>
              <a:rPr lang="en" dirty="0"/>
              <a:t>all daily applications are moving to what is called </a:t>
            </a:r>
            <a:r>
              <a:rPr lang="en" b="1" dirty="0"/>
              <a:t>"the cloud". </a:t>
            </a:r>
            <a:r>
              <a:rPr lang="en" dirty="0" smtClean="0"/>
              <a:t>Applications </a:t>
            </a:r>
            <a:r>
              <a:rPr lang="en" dirty="0"/>
              <a:t>like </a:t>
            </a:r>
            <a:endParaRPr lang="en" dirty="0" smtClean="0"/>
          </a:p>
          <a:p>
            <a:pPr algn="l">
              <a:buNone/>
            </a:pPr>
            <a:r>
              <a:rPr lang="en" b="1" dirty="0" smtClean="0"/>
              <a:t>Cloud</a:t>
            </a:r>
            <a:r>
              <a:rPr lang="en" b="1" baseline="0" dirty="0" smtClean="0"/>
              <a:t> App: </a:t>
            </a:r>
            <a:r>
              <a:rPr lang="en" dirty="0" smtClean="0"/>
              <a:t>Mail </a:t>
            </a:r>
            <a:r>
              <a:rPr lang="en" dirty="0"/>
              <a:t>(Gmail), office suites (Google Docs), Calendars, project managment. </a:t>
            </a:r>
            <a:endParaRPr lang="en" dirty="0" smtClean="0"/>
          </a:p>
          <a:p>
            <a:pPr algn="l">
              <a:buNone/>
            </a:pPr>
            <a:endParaRPr lang="en" dirty="0" smtClean="0"/>
          </a:p>
          <a:p>
            <a:pPr algn="l">
              <a:buNone/>
            </a:pPr>
            <a:r>
              <a:rPr lang="en" dirty="0" smtClean="0"/>
              <a:t>But </a:t>
            </a:r>
            <a:r>
              <a:rPr lang="en" dirty="0"/>
              <a:t>now a new breed is coming for more profesional intensive applications (Audio, Music, Video, Programming, 3D, ...). </a:t>
            </a:r>
            <a:endParaRPr lang="en" dirty="0" smtClean="0"/>
          </a:p>
          <a:p>
            <a:pPr algn="l">
              <a:buNone/>
            </a:pPr>
            <a:endParaRPr lang="en-US" dirty="0" smtClean="0"/>
          </a:p>
          <a:p>
            <a:pPr algn="l">
              <a:buNone/>
            </a:pPr>
            <a:r>
              <a:rPr lang="en-US" dirty="0" smtClean="0"/>
              <a:t>(</a:t>
            </a:r>
            <a:r>
              <a:rPr lang="vi-VN" dirty="0" smtClean="0"/>
              <a:t>Mô hình chuyển từ máy tính để bàn </a:t>
            </a:r>
            <a:r>
              <a:rPr lang="en-US" dirty="0" smtClean="0"/>
              <a:t>sang</a:t>
            </a:r>
            <a:r>
              <a:rPr lang="vi-VN" dirty="0" smtClean="0"/>
              <a:t> trình duyệt trong tất cả các ứng dụng nhẹ hàng ngày</a:t>
            </a:r>
            <a:r>
              <a:rPr lang="en-US" dirty="0" smtClean="0"/>
              <a:t>), </a:t>
            </a:r>
            <a:r>
              <a:rPr lang="en-US" dirty="0" err="1" smtClean="0"/>
              <a:t>su</a:t>
            </a:r>
            <a:r>
              <a:rPr lang="en-US" dirty="0" smtClean="0"/>
              <a:t> </a:t>
            </a:r>
            <a:r>
              <a:rPr lang="en-US" dirty="0" err="1" smtClean="0"/>
              <a:t>chuyen</a:t>
            </a:r>
            <a:r>
              <a:rPr lang="en-US" dirty="0" smtClean="0"/>
              <a:t> </a:t>
            </a:r>
            <a:r>
              <a:rPr lang="en-US" dirty="0" err="1" smtClean="0"/>
              <a:t>doi</a:t>
            </a:r>
            <a:r>
              <a:rPr lang="en-US" dirty="0" smtClean="0"/>
              <a:t> </a:t>
            </a:r>
            <a:r>
              <a:rPr lang="en-US" dirty="0" err="1" smtClean="0"/>
              <a:t>cua</a:t>
            </a:r>
            <a:r>
              <a:rPr lang="en-US" dirty="0" smtClean="0"/>
              <a:t> Ung dung 3d</a:t>
            </a:r>
            <a:r>
              <a:rPr lang="en-US" baseline="0" dirty="0" smtClean="0"/>
              <a:t> Modelling Desktop =&gt; Browser</a:t>
            </a:r>
            <a:endParaRPr lang="en"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
        <p:cNvGrpSpPr/>
        <p:nvPr/>
      </p:nvGrpSpPr>
      <p:grpSpPr>
        <a:xfrm>
          <a:off x="0" y="0"/>
          <a:ext cx="0" cy="0"/>
          <a:chOff x="0" y="0"/>
          <a:chExt cx="0" cy="0"/>
        </a:xfrm>
      </p:grpSpPr>
      <p:sp>
        <p:nvSpPr>
          <p:cNvPr id="37" name="Shape 3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 name="Shape 3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buNone/>
            </a:pPr>
            <a:r>
              <a:rPr lang="en" b="1" dirty="0" smtClean="0"/>
              <a:t>The big Change of App to user:</a:t>
            </a:r>
            <a:r>
              <a:rPr lang="en" b="1" baseline="0" dirty="0" smtClean="0"/>
              <a:t>  </a:t>
            </a:r>
            <a:r>
              <a:rPr lang="en" dirty="0" smtClean="0"/>
              <a:t>Over </a:t>
            </a:r>
            <a:r>
              <a:rPr lang="en" dirty="0"/>
              <a:t>the last two years a big change has been happening in the way applications are delivered to the end user. </a:t>
            </a:r>
            <a:endParaRPr lang="en" dirty="0" smtClean="0"/>
          </a:p>
          <a:p>
            <a:pPr>
              <a:buNone/>
            </a:pPr>
            <a:endParaRPr lang="en" dirty="0" smtClean="0"/>
          </a:p>
          <a:p>
            <a:pPr algn="l">
              <a:buNone/>
            </a:pPr>
            <a:r>
              <a:rPr lang="en" dirty="0" smtClean="0"/>
              <a:t>Now </a:t>
            </a:r>
            <a:r>
              <a:rPr lang="en" dirty="0"/>
              <a:t>all daily applications are moving to what is called </a:t>
            </a:r>
            <a:r>
              <a:rPr lang="en" b="1" dirty="0"/>
              <a:t>"the cloud". </a:t>
            </a:r>
            <a:r>
              <a:rPr lang="en" dirty="0" smtClean="0"/>
              <a:t>Applications </a:t>
            </a:r>
            <a:r>
              <a:rPr lang="en" dirty="0"/>
              <a:t>like </a:t>
            </a:r>
            <a:endParaRPr lang="en" dirty="0" smtClean="0"/>
          </a:p>
          <a:p>
            <a:pPr algn="l">
              <a:buNone/>
            </a:pPr>
            <a:r>
              <a:rPr lang="en" b="1" dirty="0" smtClean="0"/>
              <a:t>Cloud</a:t>
            </a:r>
            <a:r>
              <a:rPr lang="en" b="1" baseline="0" dirty="0" smtClean="0"/>
              <a:t> App: </a:t>
            </a:r>
            <a:r>
              <a:rPr lang="en" dirty="0" smtClean="0"/>
              <a:t>Mail </a:t>
            </a:r>
            <a:r>
              <a:rPr lang="en" dirty="0"/>
              <a:t>(Gmail), office suites (Google Docs), Calendars, project managment. </a:t>
            </a:r>
            <a:endParaRPr lang="en" dirty="0" smtClean="0"/>
          </a:p>
          <a:p>
            <a:pPr algn="l">
              <a:buNone/>
            </a:pPr>
            <a:endParaRPr lang="en" dirty="0" smtClean="0"/>
          </a:p>
          <a:p>
            <a:pPr algn="l">
              <a:buNone/>
            </a:pPr>
            <a:r>
              <a:rPr lang="en" dirty="0" smtClean="0"/>
              <a:t>But </a:t>
            </a:r>
            <a:r>
              <a:rPr lang="en" dirty="0"/>
              <a:t>now a new breed is coming for more profesional intensive applications (Audio, Music, Video, Programming, 3D, ...). </a:t>
            </a:r>
            <a:endParaRPr lang="en" dirty="0" smtClean="0"/>
          </a:p>
          <a:p>
            <a:pPr algn="l">
              <a:buNone/>
            </a:pPr>
            <a:endParaRPr lang="en-US" dirty="0" smtClean="0"/>
          </a:p>
          <a:p>
            <a:pPr algn="l">
              <a:buNone/>
            </a:pPr>
            <a:r>
              <a:rPr lang="en-US" dirty="0" smtClean="0"/>
              <a:t>(</a:t>
            </a:r>
            <a:r>
              <a:rPr lang="vi-VN" dirty="0" smtClean="0"/>
              <a:t>Mô hình chuyển từ máy tính để bàn </a:t>
            </a:r>
            <a:r>
              <a:rPr lang="en-US" dirty="0" smtClean="0"/>
              <a:t>sang</a:t>
            </a:r>
            <a:r>
              <a:rPr lang="vi-VN" dirty="0" smtClean="0"/>
              <a:t> trình duyệt trong tất cả các ứng dụng nhẹ hàng ngày</a:t>
            </a:r>
            <a:r>
              <a:rPr lang="en-US" dirty="0" smtClean="0"/>
              <a:t>), </a:t>
            </a:r>
            <a:r>
              <a:rPr lang="en-US" dirty="0" err="1" smtClean="0"/>
              <a:t>su</a:t>
            </a:r>
            <a:r>
              <a:rPr lang="en-US" dirty="0" smtClean="0"/>
              <a:t> </a:t>
            </a:r>
            <a:r>
              <a:rPr lang="en-US" dirty="0" err="1" smtClean="0"/>
              <a:t>chuyen</a:t>
            </a:r>
            <a:r>
              <a:rPr lang="en-US" dirty="0" smtClean="0"/>
              <a:t> </a:t>
            </a:r>
            <a:r>
              <a:rPr lang="en-US" dirty="0" err="1" smtClean="0"/>
              <a:t>doi</a:t>
            </a:r>
            <a:r>
              <a:rPr lang="en-US" dirty="0" smtClean="0"/>
              <a:t> </a:t>
            </a:r>
            <a:r>
              <a:rPr lang="en-US" dirty="0" err="1" smtClean="0"/>
              <a:t>cua</a:t>
            </a:r>
            <a:r>
              <a:rPr lang="en-US" dirty="0" smtClean="0"/>
              <a:t> Ung dung 3d</a:t>
            </a:r>
            <a:r>
              <a:rPr lang="en-US" baseline="0" dirty="0" smtClean="0"/>
              <a:t> Modelling Desktop =&gt; Browser</a:t>
            </a:r>
            <a:endParaRPr lang="en"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
        <p:cNvGrpSpPr/>
        <p:nvPr/>
      </p:nvGrpSpPr>
      <p:grpSpPr>
        <a:xfrm>
          <a:off x="0" y="0"/>
          <a:ext cx="0" cy="0"/>
          <a:chOff x="0" y="0"/>
          <a:chExt cx="0" cy="0"/>
        </a:xfrm>
      </p:grpSpPr>
      <p:sp>
        <p:nvSpPr>
          <p:cNvPr id="44" name="Shape 4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5" name="Shape 4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buNone/>
            </a:pPr>
            <a:endParaRPr lang="en-US" dirty="0" smtClean="0"/>
          </a:p>
          <a:p>
            <a:pPr>
              <a:buNone/>
            </a:pPr>
            <a:r>
              <a:rPr lang="en" dirty="0" smtClean="0"/>
              <a:t>We </a:t>
            </a:r>
            <a:r>
              <a:rPr lang="en" dirty="0"/>
              <a:t>have developed 3D desktop applications for the last 4 years for specific projects, </a:t>
            </a:r>
            <a:endParaRPr lang="en" dirty="0" smtClean="0"/>
          </a:p>
          <a:p>
            <a:pPr>
              <a:buNone/>
            </a:pPr>
            <a:endParaRPr lang="en" dirty="0" smtClean="0"/>
          </a:p>
          <a:p>
            <a:pPr>
              <a:buNone/>
            </a:pPr>
            <a:r>
              <a:rPr lang="en" dirty="0" smtClean="0"/>
              <a:t>but </a:t>
            </a:r>
            <a:r>
              <a:rPr lang="en" dirty="0"/>
              <a:t>2 years ago we were approached by companies with specific needs, where they want to integrate 3D technologies in their existing pipelines</a:t>
            </a:r>
            <a:r>
              <a:rPr lang="en" dirty="0" smtClean="0"/>
              <a:t>,</a:t>
            </a:r>
          </a:p>
          <a:p>
            <a:pPr>
              <a:buNone/>
            </a:pPr>
            <a:endParaRPr lang="en" dirty="0" smtClean="0"/>
          </a:p>
          <a:p>
            <a:pPr>
              <a:buNone/>
            </a:pPr>
            <a:r>
              <a:rPr lang="en" dirty="0" smtClean="0"/>
              <a:t> </a:t>
            </a:r>
            <a:r>
              <a:rPr lang="en" dirty="0"/>
              <a:t>which means they have to run anywhere and interact with other existing web technologies. So we started developing on the web</a:t>
            </a:r>
            <a:r>
              <a:rPr lang="en" dirty="0" smtClean="0"/>
              <a:t>.</a:t>
            </a:r>
            <a:endParaRPr lang="en-US" dirty="0" smtClean="0"/>
          </a:p>
          <a:p>
            <a:pPr>
              <a:buNone/>
            </a:pPr>
            <a:r>
              <a:rPr lang="en-US" altLang="zh-CN" dirty="0" smtClean="0"/>
              <a:t>------------------</a:t>
            </a:r>
            <a:endParaRPr lang="en-US" dirty="0" smtClean="0"/>
          </a:p>
          <a:p>
            <a:pPr>
              <a:buNone/>
            </a:pPr>
            <a:r>
              <a:rPr lang="zh-CN" altLang="en-US" b="1" dirty="0" smtClean="0"/>
              <a:t>过去四年</a:t>
            </a:r>
            <a:r>
              <a:rPr lang="en-US" altLang="zh-CN" dirty="0" smtClean="0"/>
              <a:t>:</a:t>
            </a:r>
            <a:r>
              <a:rPr lang="vi-VN" dirty="0" smtClean="0"/>
              <a:t>Phat trien ung dung 3D Native App trong 4 nam truoc</a:t>
            </a:r>
          </a:p>
          <a:p>
            <a:pPr>
              <a:buNone/>
            </a:pPr>
            <a:endParaRPr lang="vi-VN" dirty="0" smtClean="0"/>
          </a:p>
          <a:p>
            <a:pPr>
              <a:buNone/>
            </a:pPr>
            <a:r>
              <a:rPr lang="zh-CN" altLang="en-US" b="1" dirty="0" smtClean="0"/>
              <a:t>这两年来： </a:t>
            </a:r>
            <a:r>
              <a:rPr lang="zh-CN" altLang="en-US" b="0" dirty="0" smtClean="0"/>
              <a:t>因为项目的需求</a:t>
            </a:r>
            <a:r>
              <a:rPr lang="vi-VN" baseline="0" dirty="0" smtClean="0"/>
              <a:t>, vi requirement cua project, muon </a:t>
            </a:r>
            <a:r>
              <a:rPr lang="zh-CN" altLang="en-US" baseline="0" dirty="0" smtClean="0"/>
              <a:t>集成 </a:t>
            </a:r>
            <a:r>
              <a:rPr lang="zh-CN" altLang="zh-CN" baseline="0" dirty="0" smtClean="0"/>
              <a:t>3</a:t>
            </a:r>
            <a:r>
              <a:rPr lang="en-US" altLang="zh-CN" baseline="0" dirty="0" smtClean="0"/>
              <a:t>d</a:t>
            </a:r>
            <a:r>
              <a:rPr lang="zh-CN" altLang="en-US" baseline="0" dirty="0" smtClean="0"/>
              <a:t> </a:t>
            </a:r>
            <a:r>
              <a:rPr lang="en-US" altLang="zh-CN" baseline="0" dirty="0" smtClean="0"/>
              <a:t>technology</a:t>
            </a:r>
            <a:r>
              <a:rPr lang="zh-CN" altLang="en-US" baseline="0" dirty="0" smtClean="0"/>
              <a:t> </a:t>
            </a:r>
            <a:r>
              <a:rPr lang="en-US" altLang="zh-CN" baseline="0" dirty="0" err="1" smtClean="0"/>
              <a:t>vao</a:t>
            </a:r>
            <a:r>
              <a:rPr lang="zh-CN" altLang="en-US" baseline="0" dirty="0" smtClean="0"/>
              <a:t> 项目 </a:t>
            </a:r>
            <a:r>
              <a:rPr lang="en-US" altLang="zh-CN" baseline="0" dirty="0" err="1" smtClean="0"/>
              <a:t>hien</a:t>
            </a:r>
            <a:r>
              <a:rPr lang="zh-CN" altLang="en-US" baseline="0" dirty="0" smtClean="0"/>
              <a:t> </a:t>
            </a:r>
            <a:r>
              <a:rPr lang="en-US" altLang="zh-CN" baseline="0" dirty="0" smtClean="0"/>
              <a:t>co.</a:t>
            </a:r>
            <a:r>
              <a:rPr lang="zh-CN" altLang="en-US" baseline="0" dirty="0" smtClean="0"/>
              <a:t> </a:t>
            </a:r>
            <a:r>
              <a:rPr lang="zh-CN" altLang="zh-CN" baseline="0" dirty="0" smtClean="0"/>
              <a:t>=</a:t>
            </a:r>
            <a:r>
              <a:rPr lang="en-US" altLang="zh-CN" baseline="0" dirty="0" smtClean="0"/>
              <a:t>&gt;</a:t>
            </a:r>
            <a:r>
              <a:rPr lang="zh-CN" altLang="en-US" baseline="0" dirty="0" smtClean="0"/>
              <a:t> </a:t>
            </a:r>
            <a:r>
              <a:rPr lang="en-US" altLang="zh-CN" baseline="0" dirty="0" err="1" smtClean="0"/>
              <a:t>Phat</a:t>
            </a:r>
            <a:r>
              <a:rPr lang="zh-CN" altLang="en-US" baseline="0" dirty="0" smtClean="0"/>
              <a:t> </a:t>
            </a:r>
            <a:r>
              <a:rPr lang="en-US" altLang="zh-CN" baseline="0" dirty="0" err="1" smtClean="0"/>
              <a:t>trien</a:t>
            </a:r>
            <a:r>
              <a:rPr lang="zh-CN" altLang="en-US" baseline="0" dirty="0" smtClean="0"/>
              <a:t> </a:t>
            </a:r>
            <a:r>
              <a:rPr lang="en-US" altLang="zh-CN" baseline="0" dirty="0" err="1" smtClean="0"/>
              <a:t>ung</a:t>
            </a:r>
            <a:r>
              <a:rPr lang="zh-CN" altLang="en-US" baseline="0" dirty="0" smtClean="0"/>
              <a:t> </a:t>
            </a:r>
            <a:r>
              <a:rPr lang="en-US" altLang="zh-CN" baseline="0" dirty="0" smtClean="0"/>
              <a:t>dung</a:t>
            </a:r>
            <a:r>
              <a:rPr lang="zh-CN" altLang="en-US" baseline="0" dirty="0" smtClean="0"/>
              <a:t> </a:t>
            </a:r>
            <a:r>
              <a:rPr lang="en-US" altLang="zh-CN" baseline="0" dirty="0" smtClean="0"/>
              <a:t>3d</a:t>
            </a:r>
            <a:r>
              <a:rPr lang="zh-CN" altLang="en-US" baseline="0" dirty="0" smtClean="0"/>
              <a:t> </a:t>
            </a:r>
            <a:r>
              <a:rPr lang="en-US" altLang="zh-CN" baseline="0" dirty="0" smtClean="0"/>
              <a:t>editor</a:t>
            </a:r>
            <a:r>
              <a:rPr lang="zh-CN" altLang="en-US" baseline="0" dirty="0" smtClean="0"/>
              <a:t> </a:t>
            </a:r>
            <a:r>
              <a:rPr lang="en-US" altLang="zh-CN" baseline="0" dirty="0" err="1" smtClean="0"/>
              <a:t>tren</a:t>
            </a:r>
            <a:r>
              <a:rPr lang="zh-CN" altLang="en-US" baseline="0" dirty="0" smtClean="0"/>
              <a:t> </a:t>
            </a:r>
            <a:r>
              <a:rPr lang="en-US" altLang="zh-CN" baseline="0" dirty="0" err="1" smtClean="0"/>
              <a:t>nen</a:t>
            </a:r>
            <a:r>
              <a:rPr lang="zh-CN" altLang="en-US" baseline="0" dirty="0" smtClean="0"/>
              <a:t> </a:t>
            </a:r>
            <a:r>
              <a:rPr lang="en-US" altLang="zh-CN" baseline="0" dirty="0" smtClean="0"/>
              <a:t>web</a:t>
            </a:r>
            <a:r>
              <a:rPr lang="zh-CN" altLang="en-US" baseline="0" dirty="0" smtClean="0"/>
              <a:t> </a:t>
            </a:r>
            <a:r>
              <a:rPr lang="en-US" altLang="zh-CN" baseline="0" dirty="0" smtClean="0"/>
              <a:t>(high</a:t>
            </a:r>
            <a:r>
              <a:rPr lang="zh-CN" altLang="en-US" baseline="0" dirty="0" smtClean="0"/>
              <a:t> </a:t>
            </a:r>
            <a:r>
              <a:rPr lang="en-US" altLang="zh-CN" baseline="0" dirty="0" smtClean="0"/>
              <a:t>performance)</a:t>
            </a:r>
            <a:endParaRPr lang="en"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Shape 5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1" name="Shape 5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buNone/>
            </a:pPr>
            <a:r>
              <a:rPr lang="en" dirty="0"/>
              <a:t>At the beginning we werent sure if we could achieve a good quality product on the web, so we started developing our own editor with mild features (importing resources, moving them around, ...) but the developing cycles on the web are usually really fast thanks to the dynamism of Javascript, and the performance was much better than expected, so soon we had a full 3D web editor</a:t>
            </a:r>
            <a:r>
              <a:rPr lang="en" dirty="0" smtClean="0"/>
              <a:t>.</a:t>
            </a:r>
            <a:endParaRPr lang="en-US" dirty="0" smtClean="0"/>
          </a:p>
          <a:p>
            <a:pPr>
              <a:buNone/>
            </a:pPr>
            <a:endParaRPr lang="en-US" dirty="0" smtClean="0"/>
          </a:p>
          <a:p>
            <a:pPr>
              <a:buNone/>
            </a:pPr>
            <a:r>
              <a:rPr lang="en-US" dirty="0" err="1" smtClean="0"/>
              <a:t>Gioi</a:t>
            </a:r>
            <a:r>
              <a:rPr lang="zh-CN" altLang="en-US" dirty="0" smtClean="0"/>
              <a:t> </a:t>
            </a:r>
            <a:r>
              <a:rPr lang="en-US" altLang="zh-CN" dirty="0" err="1" smtClean="0"/>
              <a:t>thieu</a:t>
            </a:r>
            <a:r>
              <a:rPr lang="zh-CN" altLang="en-US" dirty="0" smtClean="0"/>
              <a:t> </a:t>
            </a:r>
            <a:r>
              <a:rPr lang="en-US" altLang="zh-CN" dirty="0" err="1" smtClean="0"/>
              <a:t>khai</a:t>
            </a:r>
            <a:r>
              <a:rPr lang="zh-CN" altLang="en-US" dirty="0" smtClean="0"/>
              <a:t> </a:t>
            </a:r>
            <a:r>
              <a:rPr lang="en-US" altLang="zh-CN" dirty="0" err="1" smtClean="0"/>
              <a:t>niem</a:t>
            </a:r>
            <a:r>
              <a:rPr lang="zh-CN" altLang="en-US" dirty="0" smtClean="0"/>
              <a:t> </a:t>
            </a:r>
            <a:r>
              <a:rPr lang="en-US" altLang="zh-CN" dirty="0" smtClean="0"/>
              <a:t>Editor</a:t>
            </a:r>
          </a:p>
          <a:p>
            <a:pPr>
              <a:buNone/>
            </a:pPr>
            <a:endParaRPr lang="en-US" dirty="0" smtClean="0"/>
          </a:p>
          <a:p>
            <a:pPr>
              <a:buNone/>
            </a:pPr>
            <a:r>
              <a:rPr lang="en-US" dirty="0" smtClean="0"/>
              <a:t>Cong</a:t>
            </a:r>
            <a:r>
              <a:rPr lang="zh-CN" altLang="en-US" dirty="0" smtClean="0"/>
              <a:t> </a:t>
            </a:r>
            <a:r>
              <a:rPr lang="en-US" altLang="zh-CN" dirty="0" err="1" smtClean="0"/>
              <a:t>viec</a:t>
            </a:r>
            <a:r>
              <a:rPr lang="zh-CN" altLang="en-US" dirty="0" smtClean="0"/>
              <a:t> </a:t>
            </a:r>
            <a:r>
              <a:rPr lang="en-US" altLang="zh-CN" dirty="0" err="1" smtClean="0"/>
              <a:t>thiet</a:t>
            </a:r>
            <a:r>
              <a:rPr lang="zh-CN" altLang="en-US" dirty="0" smtClean="0"/>
              <a:t> </a:t>
            </a:r>
            <a:r>
              <a:rPr lang="en-US" altLang="zh-CN" dirty="0" err="1" smtClean="0"/>
              <a:t>ke</a:t>
            </a:r>
            <a:r>
              <a:rPr lang="zh-CN" altLang="en-US" dirty="0" smtClean="0"/>
              <a:t> </a:t>
            </a:r>
            <a:r>
              <a:rPr lang="en-US" altLang="zh-CN" dirty="0" smtClean="0"/>
              <a:t>ban</a:t>
            </a:r>
            <a:r>
              <a:rPr lang="zh-CN" altLang="en-US" dirty="0" smtClean="0"/>
              <a:t> </a:t>
            </a:r>
            <a:r>
              <a:rPr lang="en-US" altLang="zh-CN" dirty="0" err="1" smtClean="0"/>
              <a:t>dau</a:t>
            </a:r>
            <a:r>
              <a:rPr lang="zh-CN" altLang="en-US" dirty="0" smtClean="0"/>
              <a:t> </a:t>
            </a:r>
            <a:r>
              <a:rPr lang="en-US" altLang="zh-CN" dirty="0" smtClean="0"/>
              <a:t>chi</a:t>
            </a:r>
            <a:r>
              <a:rPr lang="zh-CN" altLang="en-US" dirty="0" smtClean="0"/>
              <a:t> </a:t>
            </a:r>
            <a:r>
              <a:rPr lang="en-US" altLang="zh-CN" dirty="0" smtClean="0"/>
              <a:t>don </a:t>
            </a:r>
            <a:r>
              <a:rPr lang="en-US" altLang="zh-CN" dirty="0" err="1" smtClean="0"/>
              <a:t>gian</a:t>
            </a:r>
            <a:r>
              <a:rPr lang="en-US" altLang="zh-CN" dirty="0" smtClean="0"/>
              <a:t> </a:t>
            </a:r>
            <a:r>
              <a:rPr lang="en-US" altLang="zh-CN" dirty="0" err="1" smtClean="0"/>
              <a:t>gom</a:t>
            </a:r>
            <a:r>
              <a:rPr lang="zh-CN" altLang="en-US" dirty="0" smtClean="0"/>
              <a:t> </a:t>
            </a:r>
            <a:r>
              <a:rPr lang="en-US" altLang="zh-CN" dirty="0" err="1" smtClean="0"/>
              <a:t>nhung</a:t>
            </a:r>
            <a:r>
              <a:rPr lang="zh-CN" altLang="en-US" dirty="0" smtClean="0"/>
              <a:t> </a:t>
            </a:r>
            <a:r>
              <a:rPr lang="en-US" altLang="zh-CN" dirty="0" smtClean="0"/>
              <a:t>feature</a:t>
            </a:r>
            <a:r>
              <a:rPr lang="zh-CN" altLang="en-US" dirty="0" smtClean="0"/>
              <a:t> </a:t>
            </a:r>
            <a:r>
              <a:rPr lang="en-US" altLang="zh-CN" dirty="0" smtClean="0"/>
              <a:t>don</a:t>
            </a:r>
            <a:r>
              <a:rPr lang="zh-CN" altLang="en-US" dirty="0" smtClean="0"/>
              <a:t> </a:t>
            </a:r>
            <a:r>
              <a:rPr lang="en-US" altLang="zh-CN" dirty="0" err="1" smtClean="0"/>
              <a:t>gian</a:t>
            </a:r>
            <a:r>
              <a:rPr lang="zh-CN" altLang="en-US" dirty="0" smtClean="0"/>
              <a:t> </a:t>
            </a:r>
            <a:r>
              <a:rPr lang="en-US" altLang="zh-CN" dirty="0" smtClean="0"/>
              <a:t>(import </a:t>
            </a:r>
            <a:r>
              <a:rPr lang="zh-CN" altLang="en-US" dirty="0" smtClean="0"/>
              <a:t>资源</a:t>
            </a:r>
            <a:r>
              <a:rPr lang="en-US" altLang="zh-CN" dirty="0" smtClean="0"/>
              <a:t>,</a:t>
            </a:r>
            <a:r>
              <a:rPr lang="zh-CN" altLang="en-US" dirty="0" smtClean="0"/>
              <a:t> </a:t>
            </a:r>
            <a:r>
              <a:rPr lang="en-US" altLang="zh-CN" dirty="0" smtClean="0"/>
              <a:t>moving…model</a:t>
            </a:r>
            <a:r>
              <a:rPr lang="zh-CN" altLang="en-US" dirty="0" smtClean="0"/>
              <a:t> </a:t>
            </a:r>
            <a:r>
              <a:rPr lang="en-US" altLang="zh-CN" dirty="0" smtClean="0"/>
              <a:t>3d).</a:t>
            </a:r>
            <a:r>
              <a:rPr lang="zh-CN" altLang="en-US" dirty="0" smtClean="0"/>
              <a:t> </a:t>
            </a:r>
            <a:endParaRPr lang="en-US" altLang="zh-CN" baseline="0" dirty="0" smtClean="0"/>
          </a:p>
          <a:p>
            <a:pPr>
              <a:buNone/>
            </a:pPr>
            <a:endParaRPr lang="en-US" altLang="zh-CN" dirty="0" smtClean="0"/>
          </a:p>
          <a:p>
            <a:pPr>
              <a:buNone/>
            </a:pPr>
            <a:r>
              <a:rPr lang="en-US" altLang="zh-CN" dirty="0" err="1" smtClean="0"/>
              <a:t>Nhung</a:t>
            </a:r>
            <a:r>
              <a:rPr lang="zh-CN" altLang="en-US" dirty="0" smtClean="0"/>
              <a:t> </a:t>
            </a:r>
            <a:r>
              <a:rPr lang="en-US" altLang="zh-CN" dirty="0" err="1" smtClean="0"/>
              <a:t>trong</a:t>
            </a:r>
            <a:r>
              <a:rPr lang="zh-CN" altLang="en-US" dirty="0" smtClean="0"/>
              <a:t> </a:t>
            </a:r>
            <a:r>
              <a:rPr lang="en-US" altLang="zh-CN" dirty="0" smtClean="0"/>
              <a:t>qua</a:t>
            </a:r>
            <a:r>
              <a:rPr lang="zh-CN" altLang="en-US" dirty="0" smtClean="0"/>
              <a:t> </a:t>
            </a:r>
            <a:r>
              <a:rPr lang="en-US" altLang="zh-CN" dirty="0" err="1" smtClean="0"/>
              <a:t>trinh</a:t>
            </a:r>
            <a:r>
              <a:rPr lang="zh-CN" altLang="en-US" dirty="0" smtClean="0"/>
              <a:t> </a:t>
            </a:r>
            <a:r>
              <a:rPr lang="en-US" altLang="zh-CN" dirty="0" err="1" smtClean="0"/>
              <a:t>phat</a:t>
            </a:r>
            <a:r>
              <a:rPr lang="zh-CN" altLang="en-US" dirty="0" smtClean="0"/>
              <a:t> </a:t>
            </a:r>
            <a:r>
              <a:rPr lang="en-US" altLang="zh-CN" dirty="0" err="1" smtClean="0"/>
              <a:t>trien</a:t>
            </a:r>
            <a:r>
              <a:rPr lang="en-US" altLang="zh-CN" dirty="0" smtClean="0"/>
              <a:t>,</a:t>
            </a:r>
            <a:r>
              <a:rPr lang="zh-CN" altLang="en-US" dirty="0" smtClean="0"/>
              <a:t> 进度比较快</a:t>
            </a:r>
            <a:r>
              <a:rPr lang="en-US" altLang="zh-CN" dirty="0" smtClean="0"/>
              <a:t>, </a:t>
            </a:r>
            <a:r>
              <a:rPr lang="zh-CN" altLang="en-US" dirty="0" smtClean="0"/>
              <a:t>发现出还有很多问题</a:t>
            </a:r>
            <a:r>
              <a:rPr lang="en-US" altLang="zh-CN" dirty="0" smtClean="0"/>
              <a:t>=》</a:t>
            </a:r>
            <a:r>
              <a:rPr lang="zh-CN" altLang="en-US" dirty="0" smtClean="0"/>
              <a:t>还可以添加一些高级功能</a:t>
            </a:r>
            <a:r>
              <a:rPr lang="en-US" altLang="zh-CN" dirty="0" smtClean="0"/>
              <a:t>.</a:t>
            </a:r>
            <a:r>
              <a:rPr lang="zh-CN" altLang="en-US" dirty="0" smtClean="0"/>
              <a:t> </a:t>
            </a:r>
            <a:endParaRPr lang="en-US" altLang="zh-CN" dirty="0" smtClean="0"/>
          </a:p>
          <a:p>
            <a:pPr>
              <a:buNone/>
            </a:pPr>
            <a:endParaRPr lang="en-US" altLang="zh-CN" dirty="0" smtClean="0"/>
          </a:p>
          <a:p>
            <a:pPr>
              <a:buNone/>
            </a:pPr>
            <a:r>
              <a:rPr lang="zh-CN" altLang="en-US" dirty="0" smtClean="0"/>
              <a:t>能够将资源（</a:t>
            </a:r>
            <a:r>
              <a:rPr lang="en-US" altLang="zh-CN" dirty="0" smtClean="0"/>
              <a:t>3d</a:t>
            </a:r>
            <a:r>
              <a:rPr lang="en-US" altLang="zh-CN" baseline="0" dirty="0" smtClean="0"/>
              <a:t> model</a:t>
            </a:r>
            <a:r>
              <a:rPr lang="zh-CN" altLang="en-US" baseline="0" dirty="0" smtClean="0"/>
              <a:t>）导入并且编排为了构建一个语义场景（</a:t>
            </a:r>
            <a:r>
              <a:rPr lang="en-US" altLang="zh-CN" baseline="0" dirty="0" smtClean="0"/>
              <a:t>Semantic Scene</a:t>
            </a:r>
            <a:r>
              <a:rPr lang="zh-CN" altLang="en-US" baseline="0" dirty="0" smtClean="0"/>
              <a:t>）并分享</a:t>
            </a:r>
            <a:endParaRPr lang="en-US" altLang="zh-CN" dirty="0" smtClean="0"/>
          </a:p>
          <a:p>
            <a:pPr>
              <a:buNone/>
            </a:pPr>
            <a:endParaRPr lang="en-US" altLang="zh-CN" dirty="0" smtClean="0"/>
          </a:p>
          <a:p>
            <a:pPr>
              <a:buNone/>
            </a:pPr>
            <a:r>
              <a:rPr lang="en-US" altLang="zh-CN" dirty="0" err="1" smtClean="0"/>
              <a:t>Va</a:t>
            </a:r>
            <a:r>
              <a:rPr lang="zh-CN" altLang="en-US" dirty="0" smtClean="0"/>
              <a:t> </a:t>
            </a:r>
            <a:r>
              <a:rPr lang="en-US" altLang="zh-CN" dirty="0" err="1" smtClean="0"/>
              <a:t>cuoi</a:t>
            </a:r>
            <a:r>
              <a:rPr lang="zh-CN" altLang="en-US" dirty="0" smtClean="0"/>
              <a:t> </a:t>
            </a:r>
            <a:r>
              <a:rPr lang="en-US" altLang="zh-CN" dirty="0" err="1" smtClean="0"/>
              <a:t>cung</a:t>
            </a:r>
            <a:r>
              <a:rPr lang="en-US" altLang="zh-CN" dirty="0" smtClean="0"/>
              <a:t>,</a:t>
            </a:r>
            <a:r>
              <a:rPr lang="zh-CN" altLang="en-US" dirty="0" smtClean="0"/>
              <a:t> </a:t>
            </a:r>
            <a:r>
              <a:rPr lang="en-US" altLang="zh-CN" dirty="0" err="1" smtClean="0"/>
              <a:t>ket</a:t>
            </a:r>
            <a:r>
              <a:rPr lang="zh-CN" altLang="en-US" dirty="0" smtClean="0"/>
              <a:t> </a:t>
            </a:r>
            <a:r>
              <a:rPr lang="en-US" altLang="zh-CN" dirty="0" smtClean="0"/>
              <a:t>qua</a:t>
            </a:r>
            <a:r>
              <a:rPr lang="zh-CN" altLang="en-US" dirty="0" smtClean="0"/>
              <a:t> </a:t>
            </a:r>
            <a:r>
              <a:rPr lang="en-US" altLang="zh-CN" dirty="0" smtClean="0"/>
              <a:t>la</a:t>
            </a:r>
            <a:r>
              <a:rPr lang="zh-CN" altLang="en-US" dirty="0" smtClean="0"/>
              <a:t> </a:t>
            </a:r>
            <a:r>
              <a:rPr lang="en-US" altLang="zh-CN" dirty="0" smtClean="0"/>
              <a:t>full</a:t>
            </a:r>
            <a:r>
              <a:rPr lang="zh-CN" altLang="en-US" dirty="0" smtClean="0"/>
              <a:t> </a:t>
            </a:r>
            <a:r>
              <a:rPr lang="en-US" altLang="zh-CN" dirty="0" smtClean="0"/>
              <a:t>3d</a:t>
            </a:r>
            <a:r>
              <a:rPr lang="zh-CN" altLang="en-US" dirty="0" smtClean="0"/>
              <a:t> </a:t>
            </a:r>
            <a:r>
              <a:rPr lang="en-US" altLang="zh-CN" dirty="0" smtClean="0"/>
              <a:t>editor</a:t>
            </a:r>
            <a:r>
              <a:rPr lang="zh-CN" altLang="en-US" dirty="0" smtClean="0"/>
              <a:t> </a:t>
            </a:r>
            <a:r>
              <a:rPr lang="en-US" altLang="zh-CN" dirty="0" err="1" smtClean="0"/>
              <a:t>voi</a:t>
            </a:r>
            <a:r>
              <a:rPr lang="zh-CN" altLang="en-US" dirty="0" smtClean="0"/>
              <a:t> </a:t>
            </a:r>
            <a:r>
              <a:rPr lang="en-US" altLang="zh-CN" dirty="0" err="1" smtClean="0"/>
              <a:t>hign</a:t>
            </a:r>
            <a:r>
              <a:rPr lang="en-US" altLang="zh-CN" dirty="0" smtClean="0"/>
              <a:t>-performance</a:t>
            </a:r>
            <a:r>
              <a:rPr lang="zh-CN" altLang="en-US" dirty="0" smtClean="0"/>
              <a:t> </a:t>
            </a:r>
            <a:r>
              <a:rPr lang="en-US" altLang="zh-CN" dirty="0" smtClean="0"/>
              <a:t>da</a:t>
            </a:r>
            <a:r>
              <a:rPr lang="zh-CN" altLang="en-US" dirty="0" smtClean="0"/>
              <a:t> </a:t>
            </a:r>
            <a:r>
              <a:rPr lang="en-US" altLang="zh-CN" dirty="0" err="1" smtClean="0"/>
              <a:t>duoc</a:t>
            </a:r>
            <a:r>
              <a:rPr lang="zh-CN" altLang="en-US" dirty="0" smtClean="0"/>
              <a:t> </a:t>
            </a:r>
            <a:r>
              <a:rPr lang="en-US" altLang="zh-CN" dirty="0" err="1" smtClean="0"/>
              <a:t>thiet</a:t>
            </a:r>
            <a:r>
              <a:rPr lang="zh-CN" altLang="en-US" dirty="0" smtClean="0"/>
              <a:t> </a:t>
            </a:r>
            <a:r>
              <a:rPr lang="en-US" altLang="zh-CN" dirty="0" err="1" smtClean="0"/>
              <a:t>ke</a:t>
            </a:r>
            <a:r>
              <a:rPr lang="zh-CN" altLang="en-US" dirty="0" smtClean="0"/>
              <a:t>. </a:t>
            </a:r>
            <a:r>
              <a:rPr lang="en-US" altLang="zh-CN" dirty="0" err="1" smtClean="0"/>
              <a:t>Hoat</a:t>
            </a:r>
            <a:r>
              <a:rPr lang="zh-CN" altLang="en-US" dirty="0" smtClean="0"/>
              <a:t> </a:t>
            </a:r>
            <a:r>
              <a:rPr lang="en-US" altLang="zh-CN" dirty="0" smtClean="0"/>
              <a:t>dong</a:t>
            </a:r>
            <a:r>
              <a:rPr lang="zh-CN" altLang="en-US" dirty="0" smtClean="0"/>
              <a:t> </a:t>
            </a:r>
            <a:r>
              <a:rPr lang="en-US" altLang="zh-CN" dirty="0" err="1" smtClean="0"/>
              <a:t>tren</a:t>
            </a:r>
            <a:r>
              <a:rPr lang="zh-CN" altLang="en-US" dirty="0" smtClean="0"/>
              <a:t> </a:t>
            </a:r>
            <a:r>
              <a:rPr lang="en-US" altLang="zh-CN" dirty="0" err="1" smtClean="0"/>
              <a:t>hau</a:t>
            </a:r>
            <a:r>
              <a:rPr lang="zh-CN" altLang="en-US" dirty="0" smtClean="0"/>
              <a:t> </a:t>
            </a:r>
            <a:r>
              <a:rPr lang="en-US" altLang="zh-CN" dirty="0" smtClean="0"/>
              <a:t>het</a:t>
            </a:r>
            <a:r>
              <a:rPr lang="zh-CN" altLang="en-US" dirty="0" smtClean="0"/>
              <a:t> </a:t>
            </a:r>
            <a:r>
              <a:rPr lang="zh-CN" altLang="zh-CN" dirty="0" smtClean="0"/>
              <a:t> </a:t>
            </a:r>
            <a:r>
              <a:rPr lang="en-US" altLang="zh-CN" dirty="0" smtClean="0"/>
              <a:t>browser</a:t>
            </a:r>
            <a:r>
              <a:rPr lang="zh-CN" altLang="en-US" dirty="0" smtClean="0"/>
              <a:t> </a:t>
            </a:r>
            <a:r>
              <a:rPr lang="en-US" altLang="zh-CN" dirty="0" smtClean="0"/>
              <a:t>(any</a:t>
            </a:r>
            <a:r>
              <a:rPr lang="zh-CN" altLang="en-US" dirty="0" smtClean="0"/>
              <a:t> </a:t>
            </a:r>
            <a:r>
              <a:rPr lang="en-US" altLang="zh-CN" dirty="0" smtClean="0"/>
              <a:t>browser)</a:t>
            </a:r>
            <a:endParaRPr lang="en"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Shape 5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9" name="Shape 5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buNone/>
            </a:pPr>
            <a:r>
              <a:rPr lang="en" dirty="0"/>
              <a:t>This doesnt mean we think all software will be shifting to the web. Professional 3D authroing applications are still necessary due to the better performance and access to the hardware layer. But we find that there are some tools missing, and those could be developed on the web, for instance realtime editors where you can see the results of your actions instanly (instead of having to wait to an offline renderer). </a:t>
            </a:r>
            <a:endParaRPr lang="en" dirty="0" smtClean="0"/>
          </a:p>
          <a:p>
            <a:pPr>
              <a:buNone/>
            </a:pPr>
            <a:endParaRPr lang="en" dirty="0" smtClean="0"/>
          </a:p>
          <a:p>
            <a:pPr>
              <a:buNone/>
            </a:pPr>
            <a:r>
              <a:rPr lang="zh-CN" altLang="en-US" dirty="0" smtClean="0"/>
              <a:t>研究背景</a:t>
            </a:r>
            <a:endParaRPr lang="en"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Shape 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5" name="Shape 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buNone/>
            </a:pPr>
            <a:r>
              <a:rPr lang="en" dirty="0"/>
              <a:t>There are some good tools for the web now, but most of them are just web-players, you export your data from a desktop applications and you can see the results on the web. They have an strong dependence on the desktop apps, and require more </a:t>
            </a:r>
            <a:r>
              <a:rPr lang="en" dirty="0" smtClean="0"/>
              <a:t>developmen</a:t>
            </a:r>
            <a:r>
              <a:rPr lang="en-US" dirty="0" smtClean="0"/>
              <a:t>t  </a:t>
            </a:r>
            <a:r>
              <a:rPr lang="en" dirty="0" smtClean="0"/>
              <a:t>complex  </a:t>
            </a:r>
            <a:r>
              <a:rPr lang="en" dirty="0"/>
              <a:t>pipelines</a:t>
            </a:r>
            <a:r>
              <a:rPr lang="en" dirty="0" smtClean="0"/>
              <a:t>.</a:t>
            </a:r>
            <a:endParaRPr lang="en-US" dirty="0" smtClean="0"/>
          </a:p>
          <a:p>
            <a:pPr>
              <a:buNone/>
            </a:pPr>
            <a:endParaRPr lang="en-US" dirty="0" smtClean="0"/>
          </a:p>
          <a:p>
            <a:pPr>
              <a:buNone/>
            </a:pPr>
            <a:r>
              <a:rPr lang="en-US" dirty="0" err="1" smtClean="0"/>
              <a:t>Cac</a:t>
            </a:r>
            <a:r>
              <a:rPr lang="zh-CN" altLang="en-US" dirty="0" smtClean="0"/>
              <a:t> </a:t>
            </a:r>
            <a:r>
              <a:rPr lang="zh-CN" altLang="zh-CN" dirty="0" smtClean="0"/>
              <a:t>3</a:t>
            </a:r>
            <a:r>
              <a:rPr lang="en-US" altLang="zh-CN" dirty="0" smtClean="0"/>
              <a:t>D</a:t>
            </a:r>
            <a:r>
              <a:rPr lang="zh-CN" altLang="en-US" dirty="0" smtClean="0"/>
              <a:t> </a:t>
            </a:r>
            <a:r>
              <a:rPr lang="en-US" altLang="zh-CN" dirty="0" smtClean="0"/>
              <a:t>Engine</a:t>
            </a:r>
            <a:r>
              <a:rPr lang="zh-CN" altLang="en-US" dirty="0" smtClean="0"/>
              <a:t> </a:t>
            </a:r>
            <a:r>
              <a:rPr lang="en-US" altLang="zh-CN" dirty="0" err="1" smtClean="0"/>
              <a:t>tren</a:t>
            </a:r>
            <a:r>
              <a:rPr lang="zh-CN" altLang="en-US" dirty="0" smtClean="0"/>
              <a:t> </a:t>
            </a:r>
            <a:r>
              <a:rPr lang="en-US" altLang="zh-CN" dirty="0" err="1" smtClean="0"/>
              <a:t>hau</a:t>
            </a:r>
            <a:r>
              <a:rPr lang="zh-CN" altLang="en-US" dirty="0" smtClean="0"/>
              <a:t> </a:t>
            </a:r>
            <a:r>
              <a:rPr lang="en-US" altLang="zh-CN" dirty="0" err="1" smtClean="0"/>
              <a:t>nhu</a:t>
            </a:r>
            <a:r>
              <a:rPr lang="zh-CN" altLang="en-US" dirty="0" smtClean="0"/>
              <a:t> </a:t>
            </a:r>
            <a:r>
              <a:rPr lang="en-US" altLang="zh-CN" dirty="0" err="1" smtClean="0"/>
              <a:t>duoc</a:t>
            </a:r>
            <a:r>
              <a:rPr lang="zh-CN" altLang="en-US" dirty="0" smtClean="0"/>
              <a:t> </a:t>
            </a:r>
            <a:r>
              <a:rPr lang="en-US" altLang="zh-CN" dirty="0" smtClean="0"/>
              <a:t>dung</a:t>
            </a:r>
            <a:r>
              <a:rPr lang="zh-CN" altLang="en-US" dirty="0" smtClean="0"/>
              <a:t> </a:t>
            </a:r>
            <a:r>
              <a:rPr lang="en-US" altLang="zh-CN" dirty="0" err="1" smtClean="0"/>
              <a:t>nhu</a:t>
            </a:r>
            <a:r>
              <a:rPr lang="zh-CN" altLang="en-US" dirty="0" smtClean="0"/>
              <a:t> </a:t>
            </a:r>
            <a:r>
              <a:rPr lang="en-US" altLang="zh-CN" dirty="0" smtClean="0"/>
              <a:t>Web-player(</a:t>
            </a:r>
            <a:r>
              <a:rPr lang="zh-CN" altLang="en-US" dirty="0" smtClean="0"/>
              <a:t>基于网页的</a:t>
            </a:r>
            <a:r>
              <a:rPr lang="en-US" altLang="zh-CN" dirty="0" smtClean="0"/>
              <a:t>3D</a:t>
            </a:r>
            <a:r>
              <a:rPr lang="en-US" altLang="zh-CN" baseline="0" dirty="0" smtClean="0"/>
              <a:t> player</a:t>
            </a:r>
            <a:r>
              <a:rPr lang="zh-CN" altLang="en-US" baseline="0" dirty="0" smtClean="0"/>
              <a:t>播放器）</a:t>
            </a:r>
            <a:r>
              <a:rPr lang="en-US" altLang="zh-CN" dirty="0" smtClean="0"/>
              <a:t>.</a:t>
            </a:r>
            <a:r>
              <a:rPr lang="zh-CN" altLang="en-US" dirty="0" smtClean="0"/>
              <a:t> </a:t>
            </a:r>
            <a:r>
              <a:rPr lang="en-US" altLang="zh-CN" dirty="0" smtClean="0"/>
              <a:t>Data</a:t>
            </a:r>
            <a:r>
              <a:rPr lang="zh-CN" altLang="en-US" dirty="0" smtClean="0"/>
              <a:t> </a:t>
            </a:r>
            <a:r>
              <a:rPr lang="en-US" altLang="zh-CN" dirty="0" err="1" smtClean="0"/>
              <a:t>duoc</a:t>
            </a:r>
            <a:r>
              <a:rPr lang="zh-CN" altLang="en-US" dirty="0" smtClean="0"/>
              <a:t> </a:t>
            </a:r>
            <a:r>
              <a:rPr lang="en-US" altLang="zh-CN" dirty="0" smtClean="0"/>
              <a:t>export</a:t>
            </a:r>
            <a:r>
              <a:rPr lang="zh-CN" altLang="en-US" dirty="0" smtClean="0"/>
              <a:t> </a:t>
            </a:r>
            <a:r>
              <a:rPr lang="en-US" altLang="zh-CN" dirty="0" err="1" smtClean="0"/>
              <a:t>tu</a:t>
            </a:r>
            <a:r>
              <a:rPr lang="zh-CN" altLang="en-US" dirty="0" smtClean="0"/>
              <a:t> </a:t>
            </a:r>
            <a:r>
              <a:rPr lang="en-US" altLang="zh-CN" dirty="0" smtClean="0"/>
              <a:t>Desktop</a:t>
            </a:r>
            <a:r>
              <a:rPr lang="zh-CN" altLang="en-US" dirty="0" smtClean="0"/>
              <a:t> </a:t>
            </a:r>
            <a:r>
              <a:rPr lang="en-US" altLang="zh-CN" dirty="0" smtClean="0"/>
              <a:t>App.</a:t>
            </a:r>
          </a:p>
          <a:p>
            <a:pPr>
              <a:buNone/>
            </a:pPr>
            <a:r>
              <a:rPr lang="en-US" altLang="zh-CN" dirty="0" smtClean="0"/>
              <a:t>- </a:t>
            </a:r>
            <a:r>
              <a:rPr lang="en-US" dirty="0" err="1" smtClean="0"/>
              <a:t>Cac</a:t>
            </a:r>
            <a:r>
              <a:rPr lang="zh-CN" altLang="en-US" dirty="0" smtClean="0"/>
              <a:t> </a:t>
            </a:r>
            <a:r>
              <a:rPr lang="en-US" altLang="zh-CN" dirty="0" smtClean="0"/>
              <a:t>Engine</a:t>
            </a:r>
            <a:r>
              <a:rPr lang="zh-CN" altLang="en-US" dirty="0" smtClean="0"/>
              <a:t> </a:t>
            </a:r>
            <a:r>
              <a:rPr lang="en-US" altLang="zh-CN" dirty="0" smtClean="0"/>
              <a:t>nay</a:t>
            </a:r>
            <a:r>
              <a:rPr lang="en-US" dirty="0" smtClean="0"/>
              <a:t> </a:t>
            </a:r>
            <a:r>
              <a:rPr lang="en-US" dirty="0" err="1" smtClean="0"/>
              <a:t>có</a:t>
            </a:r>
            <a:r>
              <a:rPr lang="en-US" dirty="0" smtClean="0"/>
              <a:t> </a:t>
            </a:r>
            <a:r>
              <a:rPr lang="en-US" dirty="0" err="1" smtClean="0"/>
              <a:t>một</a:t>
            </a:r>
            <a:r>
              <a:rPr lang="en-US" dirty="0" smtClean="0"/>
              <a:t> </a:t>
            </a:r>
            <a:r>
              <a:rPr lang="en-US" dirty="0" err="1" smtClean="0"/>
              <a:t>sự</a:t>
            </a:r>
            <a:r>
              <a:rPr lang="en-US" dirty="0" smtClean="0"/>
              <a:t> </a:t>
            </a:r>
            <a:r>
              <a:rPr lang="en-US" dirty="0" err="1" smtClean="0"/>
              <a:t>phụ</a:t>
            </a:r>
            <a:r>
              <a:rPr lang="en-US" dirty="0" smtClean="0"/>
              <a:t> </a:t>
            </a:r>
            <a:r>
              <a:rPr lang="en-US" dirty="0" err="1" smtClean="0"/>
              <a:t>thuộc</a:t>
            </a:r>
            <a:r>
              <a:rPr lang="en-US" dirty="0" smtClean="0"/>
              <a:t> </a:t>
            </a:r>
            <a:r>
              <a:rPr lang="en-US" dirty="0" err="1" smtClean="0"/>
              <a:t>mạnh</a:t>
            </a:r>
            <a:r>
              <a:rPr lang="en-US" dirty="0" smtClean="0"/>
              <a:t> </a:t>
            </a:r>
            <a:r>
              <a:rPr lang="en-US" dirty="0" err="1" smtClean="0"/>
              <a:t>mẽ</a:t>
            </a:r>
            <a:r>
              <a:rPr lang="en-US" dirty="0" smtClean="0"/>
              <a:t> </a:t>
            </a:r>
            <a:r>
              <a:rPr lang="en-US" dirty="0" err="1" smtClean="0"/>
              <a:t>vào</a:t>
            </a:r>
            <a:r>
              <a:rPr lang="en-US" dirty="0" smtClean="0"/>
              <a:t> </a:t>
            </a:r>
            <a:r>
              <a:rPr lang="en-US" dirty="0" err="1" smtClean="0"/>
              <a:t>các</a:t>
            </a:r>
            <a:r>
              <a:rPr lang="en-US" dirty="0" smtClean="0"/>
              <a:t> </a:t>
            </a:r>
            <a:r>
              <a:rPr lang="en-US" dirty="0" err="1" smtClean="0"/>
              <a:t>ứng</a:t>
            </a:r>
            <a:r>
              <a:rPr lang="en-US" dirty="0" smtClean="0"/>
              <a:t> </a:t>
            </a:r>
            <a:r>
              <a:rPr lang="en-US" dirty="0" err="1" smtClean="0"/>
              <a:t>dụng</a:t>
            </a:r>
            <a:r>
              <a:rPr lang="en-US" dirty="0" smtClean="0"/>
              <a:t> </a:t>
            </a:r>
            <a:r>
              <a:rPr lang="en-US" dirty="0" err="1" smtClean="0"/>
              <a:t>máy</a:t>
            </a:r>
            <a:r>
              <a:rPr lang="en-US" dirty="0" smtClean="0"/>
              <a:t> </a:t>
            </a:r>
            <a:r>
              <a:rPr lang="en-US" dirty="0" err="1" smtClean="0"/>
              <a:t>tính</a:t>
            </a:r>
            <a:r>
              <a:rPr lang="en-US" dirty="0" smtClean="0"/>
              <a:t> </a:t>
            </a:r>
            <a:r>
              <a:rPr lang="en-US" dirty="0" err="1" smtClean="0"/>
              <a:t>để</a:t>
            </a:r>
            <a:r>
              <a:rPr lang="en-US" dirty="0" smtClean="0"/>
              <a:t> </a:t>
            </a:r>
            <a:r>
              <a:rPr lang="en-US" dirty="0" err="1" smtClean="0"/>
              <a:t>bàn</a:t>
            </a:r>
            <a:r>
              <a:rPr lang="zh-CN" altLang="en-US" dirty="0" smtClean="0"/>
              <a:t>（依赖于本地</a:t>
            </a:r>
            <a:r>
              <a:rPr lang="en-US" altLang="zh-CN" dirty="0" smtClean="0"/>
              <a:t>3d</a:t>
            </a:r>
            <a:r>
              <a:rPr lang="zh-CN" altLang="en-US" dirty="0" smtClean="0"/>
              <a:t>建模的应用）</a:t>
            </a:r>
            <a:r>
              <a:rPr lang="en-US" dirty="0" smtClean="0"/>
              <a:t>, </a:t>
            </a:r>
          </a:p>
          <a:p>
            <a:pPr>
              <a:buNone/>
            </a:pPr>
            <a:r>
              <a:rPr lang="en-US" altLang="zh-CN" dirty="0" smtClean="0"/>
              <a:t>- </a:t>
            </a:r>
            <a:r>
              <a:rPr lang="en-US" dirty="0" err="1" smtClean="0"/>
              <a:t>và</a:t>
            </a:r>
            <a:r>
              <a:rPr lang="en-US" dirty="0" smtClean="0"/>
              <a:t> </a:t>
            </a:r>
            <a:r>
              <a:rPr lang="en-US" dirty="0" err="1" smtClean="0"/>
              <a:t>yêu</a:t>
            </a:r>
            <a:r>
              <a:rPr lang="en-US" dirty="0" smtClean="0"/>
              <a:t> </a:t>
            </a:r>
            <a:r>
              <a:rPr lang="en-US" dirty="0" err="1" smtClean="0"/>
              <a:t>cầu</a:t>
            </a:r>
            <a:r>
              <a:rPr lang="en-US" dirty="0" smtClean="0"/>
              <a:t> </a:t>
            </a:r>
            <a:r>
              <a:rPr lang="en-US" dirty="0" err="1" smtClean="0"/>
              <a:t>phát</a:t>
            </a:r>
            <a:r>
              <a:rPr lang="en-US" dirty="0" smtClean="0"/>
              <a:t> </a:t>
            </a:r>
            <a:r>
              <a:rPr lang="en-US" dirty="0" err="1" smtClean="0"/>
              <a:t>triển</a:t>
            </a:r>
            <a:r>
              <a:rPr lang="en-US" dirty="0" smtClean="0"/>
              <a:t> </a:t>
            </a:r>
            <a:r>
              <a:rPr lang="en-US" dirty="0" err="1" smtClean="0"/>
              <a:t>đường</a:t>
            </a:r>
            <a:r>
              <a:rPr lang="en-US" dirty="0" smtClean="0"/>
              <a:t> </a:t>
            </a:r>
            <a:r>
              <a:rPr lang="en-US" dirty="0" err="1" smtClean="0"/>
              <a:t>ống</a:t>
            </a:r>
            <a:r>
              <a:rPr lang="en-US" dirty="0" smtClean="0"/>
              <a:t> </a:t>
            </a:r>
            <a:r>
              <a:rPr lang="en-US" dirty="0" err="1" smtClean="0"/>
              <a:t>phức</a:t>
            </a:r>
            <a:r>
              <a:rPr lang="en-US" dirty="0" smtClean="0"/>
              <a:t> </a:t>
            </a:r>
            <a:r>
              <a:rPr lang="en-US" dirty="0" err="1" smtClean="0"/>
              <a:t>tạp</a:t>
            </a:r>
            <a:r>
              <a:rPr lang="en-US" dirty="0" smtClean="0"/>
              <a:t> </a:t>
            </a:r>
            <a:r>
              <a:rPr lang="en-US" dirty="0" err="1" smtClean="0"/>
              <a:t>hơn</a:t>
            </a:r>
            <a:r>
              <a:rPr lang="en-US" dirty="0" smtClean="0"/>
              <a:t>. </a:t>
            </a:r>
            <a:r>
              <a:rPr lang="zh-CN" altLang="en-US" dirty="0" smtClean="0"/>
              <a:t>（需要开发更复杂的管线）</a:t>
            </a:r>
            <a:endParaRPr lang="en"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Shape 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5" name="Shape 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indent="0">
              <a:buNone/>
            </a:pPr>
            <a:r>
              <a:rPr lang="en-US" altLang="zh-CN" b="1" dirty="0" smtClean="0"/>
              <a:t>Problem: </a:t>
            </a:r>
          </a:p>
          <a:p>
            <a:pPr marL="0" indent="0">
              <a:buNone/>
            </a:pPr>
            <a:r>
              <a:rPr lang="en-US" altLang="zh-CN" b="1" dirty="0" smtClean="0"/>
              <a:t>1</a:t>
            </a:r>
            <a:r>
              <a:rPr lang="zh-CN" altLang="en-US" b="1" dirty="0" smtClean="0"/>
              <a:t>）</a:t>
            </a:r>
            <a:r>
              <a:rPr lang="zh-CN" altLang="en-US" b="1" baseline="0" dirty="0" smtClean="0"/>
              <a:t> </a:t>
            </a:r>
            <a:r>
              <a:rPr lang="zh-CN" altLang="en-US" b="0" baseline="0" dirty="0" smtClean="0"/>
              <a:t>当前的</a:t>
            </a:r>
            <a:r>
              <a:rPr lang="en-US" altLang="zh-CN" b="0" baseline="0" dirty="0" smtClean="0"/>
              <a:t>3d web </a:t>
            </a:r>
            <a:r>
              <a:rPr lang="zh-CN" altLang="en-US" b="0" baseline="0" dirty="0" smtClean="0"/>
              <a:t>应用因为基于网页端，所以无法完全利用到硬件的资源， 就像</a:t>
            </a:r>
            <a:r>
              <a:rPr lang="en-US" altLang="zh-CN" b="0" dirty="0" smtClean="0"/>
              <a:t>(</a:t>
            </a:r>
            <a:r>
              <a:rPr lang="zh-CN" altLang="en-US" b="0" dirty="0" smtClean="0"/>
              <a:t>本地应用</a:t>
            </a:r>
            <a:r>
              <a:rPr lang="en-US" altLang="zh-CN" b="0" dirty="0" smtClean="0"/>
              <a:t>)</a:t>
            </a:r>
            <a:r>
              <a:rPr lang="zh-CN" altLang="en-US" b="0" dirty="0" smtClean="0"/>
              <a:t>一样执行</a:t>
            </a:r>
            <a:r>
              <a:rPr lang="vi-VN" altLang="zh-CN" b="0" dirty="0" smtClean="0"/>
              <a:t>. </a:t>
            </a:r>
            <a:endParaRPr lang="en-US" altLang="zh-CN" b="0" dirty="0" smtClean="0"/>
          </a:p>
          <a:p>
            <a:pPr marL="0" indent="0">
              <a:buNone/>
            </a:pPr>
            <a:r>
              <a:rPr lang="en-US" altLang="zh-CN" b="0" dirty="0" smtClean="0"/>
              <a:t>2</a:t>
            </a:r>
            <a:r>
              <a:rPr lang="zh-CN" altLang="en-US" b="0" dirty="0" smtClean="0"/>
              <a:t>）这样问题更加严重如果缺少了一个管线（</a:t>
            </a:r>
            <a:r>
              <a:rPr lang="en-US" altLang="zh-CN" b="0" dirty="0" smtClean="0"/>
              <a:t>pipeline</a:t>
            </a:r>
            <a:r>
              <a:rPr lang="zh-CN" altLang="en-US" b="0" dirty="0" smtClean="0"/>
              <a:t>）和工具为了创建，编辑和</a:t>
            </a:r>
            <a:r>
              <a:rPr lang="zh-CN" altLang="en-US" b="0" baseline="0" dirty="0" smtClean="0"/>
              <a:t> </a:t>
            </a:r>
            <a:r>
              <a:rPr lang="zh-CN" altLang="en-US" b="1" baseline="0" dirty="0" smtClean="0"/>
              <a:t>输出</a:t>
            </a:r>
            <a:r>
              <a:rPr lang="en-US" altLang="zh-CN" b="0" baseline="0" dirty="0" smtClean="0"/>
              <a:t> 3D</a:t>
            </a:r>
            <a:r>
              <a:rPr lang="zh-CN" altLang="en-US" b="0" baseline="0" dirty="0" smtClean="0"/>
              <a:t>场景到网页上显示。</a:t>
            </a:r>
            <a:endParaRPr lang="en-US" altLang="zh-CN" b="1" dirty="0" smtClean="0"/>
          </a:p>
          <a:p>
            <a:pPr marL="0" indent="0">
              <a:buNone/>
            </a:pPr>
            <a:endParaRPr lang="en-US" altLang="zh-CN" b="0" dirty="0" smtClean="0"/>
          </a:p>
          <a:p>
            <a:pPr marL="0" indent="0">
              <a:buNone/>
            </a:pPr>
            <a:r>
              <a:rPr lang="en-US" altLang="zh-CN" b="0" dirty="0" smtClean="0"/>
              <a:t>==》</a:t>
            </a:r>
            <a:r>
              <a:rPr lang="en-US" altLang="zh-CN" b="1" dirty="0" smtClean="0"/>
              <a:t>3d</a:t>
            </a:r>
            <a:r>
              <a:rPr lang="zh-CN" altLang="en-US" b="1" dirty="0" smtClean="0"/>
              <a:t>集成在</a:t>
            </a:r>
            <a:r>
              <a:rPr lang="en-US" altLang="zh-CN" b="1" dirty="0" smtClean="0"/>
              <a:t>web</a:t>
            </a:r>
            <a:r>
              <a:rPr lang="zh-CN" altLang="en-US" b="1" dirty="0" smtClean="0"/>
              <a:t>里面还存在一些挑战性问题（）</a:t>
            </a:r>
            <a:r>
              <a:rPr lang="en-US" altLang="zh-CN" b="1" dirty="0" smtClean="0"/>
              <a:t>:</a:t>
            </a:r>
          </a:p>
          <a:p>
            <a:pPr marL="228600" indent="-228600">
              <a:buAutoNum type="arabicParenR"/>
            </a:pPr>
            <a:r>
              <a:rPr lang="zh-CN" altLang="en-US" b="0" baseline="0" dirty="0" smtClean="0"/>
              <a:t>有效的管理 本地</a:t>
            </a:r>
            <a:r>
              <a:rPr lang="en-US" altLang="zh-CN" b="0" baseline="0" dirty="0" smtClean="0"/>
              <a:t>/</a:t>
            </a:r>
            <a:r>
              <a:rPr lang="zh-CN" altLang="en-US" b="0" baseline="0" dirty="0" smtClean="0"/>
              <a:t>远程 大量数据和资源</a:t>
            </a:r>
            <a:endParaRPr lang="en-US" altLang="zh-CN" b="0" baseline="0" dirty="0" smtClean="0"/>
          </a:p>
          <a:p>
            <a:pPr marL="228600" indent="-228600">
              <a:buAutoNum type="arabicParenR"/>
            </a:pPr>
            <a:r>
              <a:rPr lang="vi-VN" altLang="zh-CN" dirty="0" smtClean="0"/>
              <a:t>Thiết lập cảnh và chỉnh sửa bằng cách sử dụng tài sản đó </a:t>
            </a:r>
          </a:p>
          <a:p>
            <a:pPr marL="228600" indent="-228600">
              <a:buAutoNum type="arabicParenR"/>
            </a:pPr>
            <a:r>
              <a:rPr lang="vi-VN" altLang="zh-CN" dirty="0" smtClean="0"/>
              <a:t>chính xác xuất khẩu các thiết lập render để đảm bảo cảnh có thể được xem một cách chính xác trong các môi trường khác nhau.</a:t>
            </a:r>
            <a:endParaRPr lang="en"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7"/>
        <p:cNvGrpSpPr/>
        <p:nvPr/>
      </p:nvGrpSpPr>
      <p:grpSpPr>
        <a:xfrm>
          <a:off x="0" y="0"/>
          <a:ext cx="0" cy="0"/>
          <a:chOff x="0" y="0"/>
          <a:chExt cx="0" cy="0"/>
        </a:xfrm>
      </p:grpSpPr>
      <p:sp>
        <p:nvSpPr>
          <p:cNvPr id="8" name="Shape 8"/>
          <p:cNvSpPr txBox="1">
            <a:spLocks noGrp="1"/>
          </p:cNvSpPr>
          <p:nvPr>
            <p:ph type="subTitle" idx="1"/>
          </p:nvPr>
        </p:nvSpPr>
        <p:spPr>
          <a:xfrm>
            <a:off x="685800" y="3786737"/>
            <a:ext cx="7772400" cy="1046400"/>
          </a:xfrm>
          <a:prstGeom prst="rect">
            <a:avLst/>
          </a:prstGeom>
          <a:noFill/>
          <a:ln>
            <a:noFill/>
          </a:ln>
        </p:spPr>
        <p:txBody>
          <a:bodyPr lIns="91425" tIns="91425" rIns="91425" bIns="91425" anchor="t" anchorCtr="0"/>
          <a:lstStyle>
            <a:lvl1pPr marL="0" indent="190500" algn="ctr" rtl="0">
              <a:lnSpc>
                <a:spcPct val="100000"/>
              </a:lnSpc>
              <a:spcBef>
                <a:spcPts val="0"/>
              </a:spcBef>
              <a:spcAft>
                <a:spcPts val="0"/>
              </a:spcAft>
              <a:buClr>
                <a:schemeClr val="lt2"/>
              </a:buClr>
              <a:buSzPct val="100000"/>
              <a:buFont typeface="Arial"/>
              <a:buNone/>
              <a:defRPr sz="3000" b="0" i="0" u="none" strike="noStrike" cap="none" baseline="0">
                <a:solidFill>
                  <a:schemeClr val="lt2"/>
                </a:solidFill>
                <a:latin typeface="Arial"/>
                <a:ea typeface="Arial"/>
                <a:cs typeface="Arial"/>
                <a:sym typeface="Arial"/>
              </a:defRPr>
            </a:lvl1pPr>
            <a:lvl2pPr marL="0" indent="190500" algn="ctr" rtl="0">
              <a:lnSpc>
                <a:spcPct val="100000"/>
              </a:lnSpc>
              <a:spcBef>
                <a:spcPts val="0"/>
              </a:spcBef>
              <a:spcAft>
                <a:spcPts val="0"/>
              </a:spcAft>
              <a:buClr>
                <a:schemeClr val="lt2"/>
              </a:buClr>
              <a:buSzPct val="100000"/>
              <a:buFont typeface="Arial"/>
              <a:buNone/>
              <a:defRPr sz="3000" b="0" i="0" u="none" strike="noStrike" cap="none" baseline="0">
                <a:solidFill>
                  <a:schemeClr val="lt2"/>
                </a:solidFill>
                <a:latin typeface="Arial"/>
                <a:ea typeface="Arial"/>
                <a:cs typeface="Arial"/>
                <a:sym typeface="Arial"/>
              </a:defRPr>
            </a:lvl2pPr>
            <a:lvl3pPr marL="0" indent="190500" algn="ctr" rtl="0">
              <a:lnSpc>
                <a:spcPct val="100000"/>
              </a:lnSpc>
              <a:spcBef>
                <a:spcPts val="0"/>
              </a:spcBef>
              <a:spcAft>
                <a:spcPts val="0"/>
              </a:spcAft>
              <a:buClr>
                <a:schemeClr val="lt2"/>
              </a:buClr>
              <a:buSzPct val="100000"/>
              <a:buFont typeface="Arial"/>
              <a:buNone/>
              <a:defRPr sz="3000" b="0" i="0" u="none" strike="noStrike" cap="none" baseline="0">
                <a:solidFill>
                  <a:schemeClr val="lt2"/>
                </a:solidFill>
                <a:latin typeface="Arial"/>
                <a:ea typeface="Arial"/>
                <a:cs typeface="Arial"/>
                <a:sym typeface="Arial"/>
              </a:defRPr>
            </a:lvl3pPr>
            <a:lvl4pPr marL="0" indent="190500" algn="ctr" rtl="0">
              <a:lnSpc>
                <a:spcPct val="100000"/>
              </a:lnSpc>
              <a:spcBef>
                <a:spcPts val="0"/>
              </a:spcBef>
              <a:spcAft>
                <a:spcPts val="0"/>
              </a:spcAft>
              <a:buClr>
                <a:schemeClr val="lt2"/>
              </a:buClr>
              <a:buSzPct val="100000"/>
              <a:buFont typeface="Arial"/>
              <a:buNone/>
              <a:defRPr sz="3000" b="0" i="0" u="none" strike="noStrike" cap="none" baseline="0">
                <a:solidFill>
                  <a:schemeClr val="lt2"/>
                </a:solidFill>
                <a:latin typeface="Arial"/>
                <a:ea typeface="Arial"/>
                <a:cs typeface="Arial"/>
                <a:sym typeface="Arial"/>
              </a:defRPr>
            </a:lvl4pPr>
            <a:lvl5pPr marL="0" indent="190500" algn="ctr" rtl="0">
              <a:lnSpc>
                <a:spcPct val="100000"/>
              </a:lnSpc>
              <a:spcBef>
                <a:spcPts val="0"/>
              </a:spcBef>
              <a:spcAft>
                <a:spcPts val="0"/>
              </a:spcAft>
              <a:buClr>
                <a:schemeClr val="lt2"/>
              </a:buClr>
              <a:buSzPct val="100000"/>
              <a:buFont typeface="Arial"/>
              <a:buNone/>
              <a:defRPr sz="3000" b="0" i="0" u="none" strike="noStrike" cap="none" baseline="0">
                <a:solidFill>
                  <a:schemeClr val="lt2"/>
                </a:solidFill>
                <a:latin typeface="Arial"/>
                <a:ea typeface="Arial"/>
                <a:cs typeface="Arial"/>
                <a:sym typeface="Arial"/>
              </a:defRPr>
            </a:lvl5pPr>
            <a:lvl6pPr marL="0" indent="190500" algn="ctr" rtl="0">
              <a:lnSpc>
                <a:spcPct val="100000"/>
              </a:lnSpc>
              <a:spcBef>
                <a:spcPts val="0"/>
              </a:spcBef>
              <a:spcAft>
                <a:spcPts val="0"/>
              </a:spcAft>
              <a:buClr>
                <a:schemeClr val="lt2"/>
              </a:buClr>
              <a:buSzPct val="100000"/>
              <a:buFont typeface="Arial"/>
              <a:buNone/>
              <a:defRPr sz="3000" b="0" i="0" u="none" strike="noStrike" cap="none" baseline="0">
                <a:solidFill>
                  <a:schemeClr val="lt2"/>
                </a:solidFill>
                <a:latin typeface="Arial"/>
                <a:ea typeface="Arial"/>
                <a:cs typeface="Arial"/>
                <a:sym typeface="Arial"/>
              </a:defRPr>
            </a:lvl6pPr>
            <a:lvl7pPr marL="0" indent="190500" algn="ctr" rtl="0">
              <a:lnSpc>
                <a:spcPct val="100000"/>
              </a:lnSpc>
              <a:spcBef>
                <a:spcPts val="0"/>
              </a:spcBef>
              <a:spcAft>
                <a:spcPts val="0"/>
              </a:spcAft>
              <a:buClr>
                <a:schemeClr val="lt2"/>
              </a:buClr>
              <a:buSzPct val="100000"/>
              <a:buFont typeface="Arial"/>
              <a:buNone/>
              <a:defRPr sz="3000" b="0" i="0" u="none" strike="noStrike" cap="none" baseline="0">
                <a:solidFill>
                  <a:schemeClr val="lt2"/>
                </a:solidFill>
                <a:latin typeface="Arial"/>
                <a:ea typeface="Arial"/>
                <a:cs typeface="Arial"/>
                <a:sym typeface="Arial"/>
              </a:defRPr>
            </a:lvl7pPr>
            <a:lvl8pPr marL="0" indent="190500" algn="ctr" rtl="0">
              <a:lnSpc>
                <a:spcPct val="100000"/>
              </a:lnSpc>
              <a:spcBef>
                <a:spcPts val="0"/>
              </a:spcBef>
              <a:spcAft>
                <a:spcPts val="0"/>
              </a:spcAft>
              <a:buClr>
                <a:schemeClr val="lt2"/>
              </a:buClr>
              <a:buSzPct val="100000"/>
              <a:buFont typeface="Arial"/>
              <a:buNone/>
              <a:defRPr sz="3000" b="0" i="0" u="none" strike="noStrike" cap="none" baseline="0">
                <a:solidFill>
                  <a:schemeClr val="lt2"/>
                </a:solidFill>
                <a:latin typeface="Arial"/>
                <a:ea typeface="Arial"/>
                <a:cs typeface="Arial"/>
                <a:sym typeface="Arial"/>
              </a:defRPr>
            </a:lvl8pPr>
            <a:lvl9pPr marL="0" indent="190500" algn="ctr" rtl="0">
              <a:lnSpc>
                <a:spcPct val="100000"/>
              </a:lnSpc>
              <a:spcBef>
                <a:spcPts val="0"/>
              </a:spcBef>
              <a:spcAft>
                <a:spcPts val="0"/>
              </a:spcAft>
              <a:buClr>
                <a:schemeClr val="lt2"/>
              </a:buClr>
              <a:buSzPct val="100000"/>
              <a:buFont typeface="Arial"/>
              <a:buNone/>
              <a:defRPr sz="3000" b="0" i="0" u="none" strike="noStrike" cap="none" baseline="0">
                <a:solidFill>
                  <a:schemeClr val="lt2"/>
                </a:solidFill>
                <a:latin typeface="Arial"/>
                <a:ea typeface="Arial"/>
                <a:cs typeface="Arial"/>
                <a:sym typeface="Arial"/>
              </a:defRPr>
            </a:lvl9pPr>
          </a:lstStyle>
          <a:p>
            <a:endParaRPr/>
          </a:p>
        </p:txBody>
      </p:sp>
      <p:sp>
        <p:nvSpPr>
          <p:cNvPr id="9" name="Shape 9"/>
          <p:cNvSpPr txBox="1">
            <a:spLocks noGrp="1"/>
          </p:cNvSpPr>
          <p:nvPr>
            <p:ph type="ctrTitle"/>
          </p:nvPr>
        </p:nvSpPr>
        <p:spPr>
          <a:xfrm>
            <a:off x="685800" y="2111123"/>
            <a:ext cx="7772400" cy="1546500"/>
          </a:xfrm>
          <a:prstGeom prst="rect">
            <a:avLst/>
          </a:prstGeom>
          <a:noFill/>
          <a:ln>
            <a:noFill/>
          </a:ln>
        </p:spPr>
        <p:txBody>
          <a:bodyPr lIns="91425" tIns="91425" rIns="91425" bIns="91425" anchor="b" anchorCtr="0"/>
          <a:lstStyle>
            <a:lvl1pPr marL="0" indent="304800" algn="ctr" rtl="0">
              <a:spcBef>
                <a:spcPts val="0"/>
              </a:spcBef>
              <a:buClr>
                <a:schemeClr val="lt1"/>
              </a:buClr>
              <a:buSzPct val="100000"/>
              <a:buFont typeface="Arial"/>
              <a:buNone/>
              <a:defRPr sz="4800" b="1" i="0" u="none" strike="noStrike" cap="none" baseline="0">
                <a:solidFill>
                  <a:schemeClr val="lt1"/>
                </a:solidFill>
                <a:latin typeface="Arial"/>
                <a:ea typeface="Arial"/>
                <a:cs typeface="Arial"/>
                <a:sym typeface="Arial"/>
              </a:defRPr>
            </a:lvl1pPr>
            <a:lvl2pPr marL="0" indent="304800" algn="ctr" rtl="0">
              <a:spcBef>
                <a:spcPts val="0"/>
              </a:spcBef>
              <a:buClr>
                <a:schemeClr val="lt1"/>
              </a:buClr>
              <a:buSzPct val="100000"/>
              <a:buFont typeface="Arial"/>
              <a:buNone/>
              <a:defRPr sz="4800" b="1" i="0" u="none" strike="noStrike" cap="none" baseline="0">
                <a:solidFill>
                  <a:schemeClr val="lt1"/>
                </a:solidFill>
                <a:latin typeface="Arial"/>
                <a:ea typeface="Arial"/>
                <a:cs typeface="Arial"/>
                <a:sym typeface="Arial"/>
              </a:defRPr>
            </a:lvl2pPr>
            <a:lvl3pPr marL="0" indent="304800" algn="ctr" rtl="0">
              <a:spcBef>
                <a:spcPts val="0"/>
              </a:spcBef>
              <a:buClr>
                <a:schemeClr val="lt1"/>
              </a:buClr>
              <a:buSzPct val="100000"/>
              <a:buFont typeface="Arial"/>
              <a:buNone/>
              <a:defRPr sz="4800" b="1" i="0" u="none" strike="noStrike" cap="none" baseline="0">
                <a:solidFill>
                  <a:schemeClr val="lt1"/>
                </a:solidFill>
                <a:latin typeface="Arial"/>
                <a:ea typeface="Arial"/>
                <a:cs typeface="Arial"/>
                <a:sym typeface="Arial"/>
              </a:defRPr>
            </a:lvl3pPr>
            <a:lvl4pPr marL="0" indent="304800" algn="ctr" rtl="0">
              <a:spcBef>
                <a:spcPts val="0"/>
              </a:spcBef>
              <a:buClr>
                <a:schemeClr val="lt1"/>
              </a:buClr>
              <a:buSzPct val="100000"/>
              <a:buFont typeface="Arial"/>
              <a:buNone/>
              <a:defRPr sz="4800" b="1" i="0" u="none" strike="noStrike" cap="none" baseline="0">
                <a:solidFill>
                  <a:schemeClr val="lt1"/>
                </a:solidFill>
                <a:latin typeface="Arial"/>
                <a:ea typeface="Arial"/>
                <a:cs typeface="Arial"/>
                <a:sym typeface="Arial"/>
              </a:defRPr>
            </a:lvl4pPr>
            <a:lvl5pPr marL="0" indent="304800" algn="ctr" rtl="0">
              <a:spcBef>
                <a:spcPts val="0"/>
              </a:spcBef>
              <a:buClr>
                <a:schemeClr val="lt1"/>
              </a:buClr>
              <a:buSzPct val="100000"/>
              <a:buFont typeface="Arial"/>
              <a:buNone/>
              <a:defRPr sz="4800" b="1" i="0" u="none" strike="noStrike" cap="none" baseline="0">
                <a:solidFill>
                  <a:schemeClr val="lt1"/>
                </a:solidFill>
                <a:latin typeface="Arial"/>
                <a:ea typeface="Arial"/>
                <a:cs typeface="Arial"/>
                <a:sym typeface="Arial"/>
              </a:defRPr>
            </a:lvl5pPr>
            <a:lvl6pPr marL="0" indent="304800" algn="ctr" rtl="0">
              <a:spcBef>
                <a:spcPts val="0"/>
              </a:spcBef>
              <a:buClr>
                <a:schemeClr val="lt1"/>
              </a:buClr>
              <a:buSzPct val="100000"/>
              <a:buFont typeface="Arial"/>
              <a:buNone/>
              <a:defRPr sz="4800" b="1" i="0" u="none" strike="noStrike" cap="none" baseline="0">
                <a:solidFill>
                  <a:schemeClr val="lt1"/>
                </a:solidFill>
                <a:latin typeface="Arial"/>
                <a:ea typeface="Arial"/>
                <a:cs typeface="Arial"/>
                <a:sym typeface="Arial"/>
              </a:defRPr>
            </a:lvl6pPr>
            <a:lvl7pPr marL="0" indent="304800" algn="ctr" rtl="0">
              <a:spcBef>
                <a:spcPts val="0"/>
              </a:spcBef>
              <a:buClr>
                <a:schemeClr val="lt1"/>
              </a:buClr>
              <a:buSzPct val="100000"/>
              <a:buFont typeface="Arial"/>
              <a:buNone/>
              <a:defRPr sz="4800" b="1" i="0" u="none" strike="noStrike" cap="none" baseline="0">
                <a:solidFill>
                  <a:schemeClr val="lt1"/>
                </a:solidFill>
                <a:latin typeface="Arial"/>
                <a:ea typeface="Arial"/>
                <a:cs typeface="Arial"/>
                <a:sym typeface="Arial"/>
              </a:defRPr>
            </a:lvl7pPr>
            <a:lvl8pPr marL="0" indent="304800" algn="ctr" rtl="0">
              <a:spcBef>
                <a:spcPts val="0"/>
              </a:spcBef>
              <a:buClr>
                <a:schemeClr val="lt1"/>
              </a:buClr>
              <a:buSzPct val="100000"/>
              <a:buFont typeface="Arial"/>
              <a:buNone/>
              <a:defRPr sz="4800" b="1" i="0" u="none" strike="noStrike" cap="none" baseline="0">
                <a:solidFill>
                  <a:schemeClr val="lt1"/>
                </a:solidFill>
                <a:latin typeface="Arial"/>
                <a:ea typeface="Arial"/>
                <a:cs typeface="Arial"/>
                <a:sym typeface="Arial"/>
              </a:defRPr>
            </a:lvl8pPr>
            <a:lvl9pPr marL="0" indent="304800" algn="ctr" rtl="0">
              <a:spcBef>
                <a:spcPts val="0"/>
              </a:spcBef>
              <a:buClr>
                <a:schemeClr val="lt1"/>
              </a:buClr>
              <a:buSzPct val="100000"/>
              <a:buFont typeface="Arial"/>
              <a:buNone/>
              <a:defRPr sz="4800" b="1" i="0" u="none" strike="noStrike" cap="none" baseline="0">
                <a:solidFill>
                  <a:schemeClr val="lt1"/>
                </a:solidFill>
                <a:latin typeface="Arial"/>
                <a:ea typeface="Arial"/>
                <a:cs typeface="Arial"/>
                <a:sym typeface="Aria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0"/>
        <p:cNvGrpSpPr/>
        <p:nvPr/>
      </p:nvGrpSpPr>
      <p:grpSpPr>
        <a:xfrm>
          <a:off x="0" y="0"/>
          <a:ext cx="0" cy="0"/>
          <a:chOff x="0" y="0"/>
          <a:chExt cx="0" cy="0"/>
        </a:xfrm>
      </p:grpSpPr>
      <p:sp>
        <p:nvSpPr>
          <p:cNvPr id="11" name="Shape 11"/>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lstStyle>
            <a:lvl1pPr algn="l" rtl="0">
              <a:spcBef>
                <a:spcPts val="0"/>
              </a:spcBef>
              <a:buSzPct val="100000"/>
              <a:buFont typeface="Arial"/>
              <a:buNone/>
              <a:defRPr sz="3600" b="1">
                <a:solidFill>
                  <a:schemeClr val="lt1"/>
                </a:solidFill>
                <a:latin typeface="Arial"/>
                <a:ea typeface="Arial"/>
                <a:cs typeface="Arial"/>
                <a:sym typeface="Arial"/>
              </a:defRPr>
            </a:lvl1pPr>
            <a:lvl2pPr algn="l" rtl="0">
              <a:spcBef>
                <a:spcPts val="0"/>
              </a:spcBef>
              <a:buSzPct val="100000"/>
              <a:buFont typeface="Arial"/>
              <a:buNone/>
              <a:defRPr sz="3600" b="1">
                <a:solidFill>
                  <a:schemeClr val="lt1"/>
                </a:solidFill>
                <a:latin typeface="Arial"/>
                <a:ea typeface="Arial"/>
                <a:cs typeface="Arial"/>
                <a:sym typeface="Arial"/>
              </a:defRPr>
            </a:lvl2pPr>
            <a:lvl3pPr algn="l" rtl="0">
              <a:spcBef>
                <a:spcPts val="0"/>
              </a:spcBef>
              <a:buSzPct val="100000"/>
              <a:buFont typeface="Arial"/>
              <a:buNone/>
              <a:defRPr sz="3600" b="1">
                <a:solidFill>
                  <a:schemeClr val="lt1"/>
                </a:solidFill>
                <a:latin typeface="Arial"/>
                <a:ea typeface="Arial"/>
                <a:cs typeface="Arial"/>
                <a:sym typeface="Arial"/>
              </a:defRPr>
            </a:lvl3pPr>
            <a:lvl4pPr algn="l" rtl="0">
              <a:spcBef>
                <a:spcPts val="0"/>
              </a:spcBef>
              <a:buSzPct val="100000"/>
              <a:buFont typeface="Arial"/>
              <a:buNone/>
              <a:defRPr sz="3600" b="1">
                <a:solidFill>
                  <a:schemeClr val="lt1"/>
                </a:solidFill>
                <a:latin typeface="Arial"/>
                <a:ea typeface="Arial"/>
                <a:cs typeface="Arial"/>
                <a:sym typeface="Arial"/>
              </a:defRPr>
            </a:lvl4pPr>
            <a:lvl5pPr algn="l" rtl="0">
              <a:spcBef>
                <a:spcPts val="0"/>
              </a:spcBef>
              <a:buSzPct val="100000"/>
              <a:buFont typeface="Arial"/>
              <a:buNone/>
              <a:defRPr sz="3600" b="1">
                <a:solidFill>
                  <a:schemeClr val="lt1"/>
                </a:solidFill>
                <a:latin typeface="Arial"/>
                <a:ea typeface="Arial"/>
                <a:cs typeface="Arial"/>
                <a:sym typeface="Arial"/>
              </a:defRPr>
            </a:lvl5pPr>
            <a:lvl6pPr algn="l" rtl="0">
              <a:spcBef>
                <a:spcPts val="0"/>
              </a:spcBef>
              <a:buSzPct val="100000"/>
              <a:buFont typeface="Arial"/>
              <a:buNone/>
              <a:defRPr sz="3600" b="1">
                <a:solidFill>
                  <a:schemeClr val="lt1"/>
                </a:solidFill>
                <a:latin typeface="Arial"/>
                <a:ea typeface="Arial"/>
                <a:cs typeface="Arial"/>
                <a:sym typeface="Arial"/>
              </a:defRPr>
            </a:lvl6pPr>
            <a:lvl7pPr algn="l" rtl="0">
              <a:spcBef>
                <a:spcPts val="0"/>
              </a:spcBef>
              <a:buSzPct val="100000"/>
              <a:buFont typeface="Arial"/>
              <a:buNone/>
              <a:defRPr sz="3600" b="1">
                <a:solidFill>
                  <a:schemeClr val="lt1"/>
                </a:solidFill>
                <a:latin typeface="Arial"/>
                <a:ea typeface="Arial"/>
                <a:cs typeface="Arial"/>
                <a:sym typeface="Arial"/>
              </a:defRPr>
            </a:lvl7pPr>
            <a:lvl8pPr algn="l" rtl="0">
              <a:spcBef>
                <a:spcPts val="0"/>
              </a:spcBef>
              <a:buSzPct val="100000"/>
              <a:buFont typeface="Arial"/>
              <a:buNone/>
              <a:defRPr sz="3600" b="1">
                <a:solidFill>
                  <a:schemeClr val="lt1"/>
                </a:solidFill>
                <a:latin typeface="Arial"/>
                <a:ea typeface="Arial"/>
                <a:cs typeface="Arial"/>
                <a:sym typeface="Arial"/>
              </a:defRPr>
            </a:lvl8pPr>
            <a:lvl9pPr algn="l" rtl="0">
              <a:spcBef>
                <a:spcPts val="0"/>
              </a:spcBef>
              <a:buSzPct val="100000"/>
              <a:buFont typeface="Arial"/>
              <a:buNone/>
              <a:defRPr sz="3600" b="1">
                <a:solidFill>
                  <a:schemeClr val="lt1"/>
                </a:solidFill>
                <a:latin typeface="Arial"/>
                <a:ea typeface="Arial"/>
                <a:cs typeface="Arial"/>
                <a:sym typeface="Arial"/>
              </a:defRPr>
            </a:lvl9pPr>
          </a:lstStyle>
          <a:p>
            <a:endParaRPr/>
          </a:p>
        </p:txBody>
      </p:sp>
      <p:sp>
        <p:nvSpPr>
          <p:cNvPr id="12" name="Shape 12"/>
          <p:cNvSpPr txBox="1">
            <a:spLocks noGrp="1"/>
          </p:cNvSpPr>
          <p:nvPr>
            <p:ph type="body" idx="1"/>
          </p:nvPr>
        </p:nvSpPr>
        <p:spPr>
          <a:xfrm>
            <a:off x="457200" y="1600200"/>
            <a:ext cx="8229600" cy="4967700"/>
          </a:xfrm>
          <a:prstGeom prst="rect">
            <a:avLst/>
          </a:prstGeom>
          <a:noFill/>
          <a:ln>
            <a:noFill/>
          </a:ln>
        </p:spPr>
        <p:txBody>
          <a:bodyPr lIns="91425" tIns="91425" rIns="91425" bIns="91425" anchor="t" anchorCtr="0"/>
          <a:lstStyle>
            <a:lvl1pPr rtl="0">
              <a:defRPr/>
            </a:lvl1pPr>
            <a:lvl2pPr rtl="0">
              <a:defRPr/>
            </a:lvl2pPr>
            <a:lvl3pPr rtl="0">
              <a:defRPr/>
            </a:lvl3pPr>
            <a:lvl4pPr rtl="0">
              <a:defRPr/>
            </a:lvl4pPr>
            <a:lvl5pPr rtl="0">
              <a:defRPr sz="1800"/>
            </a:lvl5pPr>
            <a:lvl6pPr rtl="0">
              <a:defRPr sz="1800"/>
            </a:lvl6pPr>
            <a:lvl7pPr rtl="0">
              <a:defRPr sz="1800"/>
            </a:lvl7pPr>
            <a:lvl8pPr rtl="0">
              <a:defRPr sz="1800"/>
            </a:lvl8pPr>
            <a:lvl9pPr rtl="0">
              <a:defRPr sz="18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lstStyle>
            <a:lvl1pPr algn="l" rtl="0">
              <a:spcBef>
                <a:spcPts val="0"/>
              </a:spcBef>
              <a:buSzPct val="100000"/>
              <a:buFont typeface="Arial"/>
              <a:buNone/>
              <a:defRPr sz="3600" b="1">
                <a:solidFill>
                  <a:schemeClr val="lt1"/>
                </a:solidFill>
                <a:latin typeface="Arial"/>
                <a:ea typeface="Arial"/>
                <a:cs typeface="Arial"/>
                <a:sym typeface="Arial"/>
              </a:defRPr>
            </a:lvl1pPr>
            <a:lvl2pPr algn="l" rtl="0">
              <a:spcBef>
                <a:spcPts val="0"/>
              </a:spcBef>
              <a:buSzPct val="100000"/>
              <a:buFont typeface="Arial"/>
              <a:buNone/>
              <a:defRPr sz="3600" b="1">
                <a:solidFill>
                  <a:schemeClr val="lt1"/>
                </a:solidFill>
                <a:latin typeface="Arial"/>
                <a:ea typeface="Arial"/>
                <a:cs typeface="Arial"/>
                <a:sym typeface="Arial"/>
              </a:defRPr>
            </a:lvl2pPr>
            <a:lvl3pPr algn="l" rtl="0">
              <a:spcBef>
                <a:spcPts val="0"/>
              </a:spcBef>
              <a:buSzPct val="100000"/>
              <a:buFont typeface="Arial"/>
              <a:buNone/>
              <a:defRPr sz="3600" b="1">
                <a:solidFill>
                  <a:schemeClr val="lt1"/>
                </a:solidFill>
                <a:latin typeface="Arial"/>
                <a:ea typeface="Arial"/>
                <a:cs typeface="Arial"/>
                <a:sym typeface="Arial"/>
              </a:defRPr>
            </a:lvl3pPr>
            <a:lvl4pPr algn="l" rtl="0">
              <a:spcBef>
                <a:spcPts val="0"/>
              </a:spcBef>
              <a:buSzPct val="100000"/>
              <a:buFont typeface="Arial"/>
              <a:buNone/>
              <a:defRPr sz="3600" b="1">
                <a:solidFill>
                  <a:schemeClr val="lt1"/>
                </a:solidFill>
                <a:latin typeface="Arial"/>
                <a:ea typeface="Arial"/>
                <a:cs typeface="Arial"/>
                <a:sym typeface="Arial"/>
              </a:defRPr>
            </a:lvl4pPr>
            <a:lvl5pPr algn="l" rtl="0">
              <a:spcBef>
                <a:spcPts val="0"/>
              </a:spcBef>
              <a:buSzPct val="100000"/>
              <a:buFont typeface="Arial"/>
              <a:buNone/>
              <a:defRPr sz="3600" b="1">
                <a:solidFill>
                  <a:schemeClr val="lt1"/>
                </a:solidFill>
                <a:latin typeface="Arial"/>
                <a:ea typeface="Arial"/>
                <a:cs typeface="Arial"/>
                <a:sym typeface="Arial"/>
              </a:defRPr>
            </a:lvl5pPr>
            <a:lvl6pPr algn="l" rtl="0">
              <a:spcBef>
                <a:spcPts val="0"/>
              </a:spcBef>
              <a:buSzPct val="100000"/>
              <a:buFont typeface="Arial"/>
              <a:buNone/>
              <a:defRPr sz="3600" b="1">
                <a:solidFill>
                  <a:schemeClr val="lt1"/>
                </a:solidFill>
                <a:latin typeface="Arial"/>
                <a:ea typeface="Arial"/>
                <a:cs typeface="Arial"/>
                <a:sym typeface="Arial"/>
              </a:defRPr>
            </a:lvl6pPr>
            <a:lvl7pPr algn="l" rtl="0">
              <a:spcBef>
                <a:spcPts val="0"/>
              </a:spcBef>
              <a:buSzPct val="100000"/>
              <a:buFont typeface="Arial"/>
              <a:buNone/>
              <a:defRPr sz="3600" b="1">
                <a:solidFill>
                  <a:schemeClr val="lt1"/>
                </a:solidFill>
                <a:latin typeface="Arial"/>
                <a:ea typeface="Arial"/>
                <a:cs typeface="Arial"/>
                <a:sym typeface="Arial"/>
              </a:defRPr>
            </a:lvl7pPr>
            <a:lvl8pPr algn="l" rtl="0">
              <a:spcBef>
                <a:spcPts val="0"/>
              </a:spcBef>
              <a:buSzPct val="100000"/>
              <a:buFont typeface="Arial"/>
              <a:buNone/>
              <a:defRPr sz="3600" b="1">
                <a:solidFill>
                  <a:schemeClr val="lt1"/>
                </a:solidFill>
                <a:latin typeface="Arial"/>
                <a:ea typeface="Arial"/>
                <a:cs typeface="Arial"/>
                <a:sym typeface="Arial"/>
              </a:defRPr>
            </a:lvl8pPr>
            <a:lvl9pPr algn="l" rtl="0">
              <a:spcBef>
                <a:spcPts val="0"/>
              </a:spcBef>
              <a:buSzPct val="100000"/>
              <a:buFont typeface="Arial"/>
              <a:buNone/>
              <a:defRPr sz="3600" b="1">
                <a:solidFill>
                  <a:schemeClr val="lt1"/>
                </a:solidFill>
                <a:latin typeface="Arial"/>
                <a:ea typeface="Arial"/>
                <a:cs typeface="Arial"/>
                <a:sym typeface="Arial"/>
              </a:defRPr>
            </a:lvl9pPr>
          </a:lstStyle>
          <a:p>
            <a:endParaRPr/>
          </a:p>
        </p:txBody>
      </p:sp>
      <p:sp>
        <p:nvSpPr>
          <p:cNvPr id="15" name="Shape 15"/>
          <p:cNvSpPr txBox="1">
            <a:spLocks noGrp="1"/>
          </p:cNvSpPr>
          <p:nvPr>
            <p:ph type="body" idx="1"/>
          </p:nvPr>
        </p:nvSpPr>
        <p:spPr>
          <a:xfrm>
            <a:off x="457200" y="1600200"/>
            <a:ext cx="3994500" cy="4967700"/>
          </a:xfrm>
          <a:prstGeom prst="rect">
            <a:avLst/>
          </a:prstGeom>
          <a:noFill/>
          <a:ln>
            <a:noFill/>
          </a:ln>
        </p:spPr>
        <p:txBody>
          <a:bodyPr lIns="91425" tIns="91425" rIns="91425" bIns="91425" anchor="t" anchorCtr="0"/>
          <a:lstStyle>
            <a:lvl1pPr rtl="0">
              <a:defRPr/>
            </a:lvl1pPr>
            <a:lvl2pPr rtl="0">
              <a:defRPr/>
            </a:lvl2pPr>
            <a:lvl3pPr rtl="0">
              <a:defRPr/>
            </a:lvl3pPr>
            <a:lvl4pPr rtl="0">
              <a:defRPr/>
            </a:lvl4pPr>
            <a:lvl5pPr rtl="0">
              <a:defRPr sz="1800"/>
            </a:lvl5pPr>
            <a:lvl6pPr rtl="0">
              <a:defRPr sz="1800"/>
            </a:lvl6pPr>
            <a:lvl7pPr rtl="0">
              <a:defRPr sz="1800"/>
            </a:lvl7pPr>
            <a:lvl8pPr rtl="0">
              <a:defRPr sz="1800"/>
            </a:lvl8pPr>
            <a:lvl9pPr rtl="0">
              <a:defRPr sz="1800"/>
            </a:lvl9pPr>
          </a:lstStyle>
          <a:p>
            <a:endParaRPr/>
          </a:p>
        </p:txBody>
      </p:sp>
      <p:sp>
        <p:nvSpPr>
          <p:cNvPr id="16" name="Shape 16"/>
          <p:cNvSpPr txBox="1">
            <a:spLocks noGrp="1"/>
          </p:cNvSpPr>
          <p:nvPr>
            <p:ph type="body" idx="2"/>
          </p:nvPr>
        </p:nvSpPr>
        <p:spPr>
          <a:xfrm>
            <a:off x="4692273" y="1600200"/>
            <a:ext cx="3994500" cy="4967700"/>
          </a:xfrm>
          <a:prstGeom prst="rect">
            <a:avLst/>
          </a:prstGeom>
          <a:noFill/>
          <a:ln>
            <a:noFill/>
          </a:ln>
        </p:spPr>
        <p:txBody>
          <a:bodyPr lIns="91425" tIns="91425" rIns="91425" bIns="91425" anchor="t" anchorCtr="0"/>
          <a:lstStyle>
            <a:lvl1pPr rtl="0">
              <a:defRPr/>
            </a:lvl1pPr>
            <a:lvl2pPr rtl="0">
              <a:defRPr/>
            </a:lvl2pPr>
            <a:lvl3pPr rtl="0">
              <a:defRPr/>
            </a:lvl3pPr>
            <a:lvl4pPr rtl="0">
              <a:defRPr/>
            </a:lvl4pPr>
            <a:lvl5pPr rtl="0">
              <a:defRPr sz="1800"/>
            </a:lvl5pPr>
            <a:lvl6pPr rtl="0">
              <a:defRPr sz="1800"/>
            </a:lvl6pPr>
            <a:lvl7pPr rtl="0">
              <a:defRPr sz="1800"/>
            </a:lvl7pPr>
            <a:lvl8pPr rtl="0">
              <a:defRPr sz="1800"/>
            </a:lvl8pPr>
            <a:lvl9pPr rtl="0">
              <a:defRPr sz="18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17"/>
        <p:cNvGrpSpPr/>
        <p:nvPr/>
      </p:nvGrpSpPr>
      <p:grpSpPr>
        <a:xfrm>
          <a:off x="0" y="0"/>
          <a:ext cx="0" cy="0"/>
          <a:chOff x="0" y="0"/>
          <a:chExt cx="0" cy="0"/>
        </a:xfrm>
      </p:grpSpPr>
      <p:sp>
        <p:nvSpPr>
          <p:cNvPr id="18" name="Shape 18"/>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lstStyle>
            <a:lvl1pPr algn="l" rtl="0">
              <a:spcBef>
                <a:spcPts val="0"/>
              </a:spcBef>
              <a:buSzPct val="100000"/>
              <a:buFont typeface="Arial"/>
              <a:buNone/>
              <a:defRPr sz="3600" b="1">
                <a:solidFill>
                  <a:schemeClr val="lt1"/>
                </a:solidFill>
                <a:latin typeface="Arial"/>
                <a:ea typeface="Arial"/>
                <a:cs typeface="Arial"/>
                <a:sym typeface="Arial"/>
              </a:defRPr>
            </a:lvl1pPr>
            <a:lvl2pPr algn="l" rtl="0">
              <a:spcBef>
                <a:spcPts val="0"/>
              </a:spcBef>
              <a:buSzPct val="100000"/>
              <a:buFont typeface="Arial"/>
              <a:buNone/>
              <a:defRPr sz="3600" b="1">
                <a:solidFill>
                  <a:schemeClr val="lt1"/>
                </a:solidFill>
                <a:latin typeface="Arial"/>
                <a:ea typeface="Arial"/>
                <a:cs typeface="Arial"/>
                <a:sym typeface="Arial"/>
              </a:defRPr>
            </a:lvl2pPr>
            <a:lvl3pPr algn="l" rtl="0">
              <a:spcBef>
                <a:spcPts val="0"/>
              </a:spcBef>
              <a:buSzPct val="100000"/>
              <a:buFont typeface="Arial"/>
              <a:buNone/>
              <a:defRPr sz="3600" b="1">
                <a:solidFill>
                  <a:schemeClr val="lt1"/>
                </a:solidFill>
                <a:latin typeface="Arial"/>
                <a:ea typeface="Arial"/>
                <a:cs typeface="Arial"/>
                <a:sym typeface="Arial"/>
              </a:defRPr>
            </a:lvl3pPr>
            <a:lvl4pPr algn="l" rtl="0">
              <a:spcBef>
                <a:spcPts val="0"/>
              </a:spcBef>
              <a:buSzPct val="100000"/>
              <a:buFont typeface="Arial"/>
              <a:buNone/>
              <a:defRPr sz="3600" b="1">
                <a:solidFill>
                  <a:schemeClr val="lt1"/>
                </a:solidFill>
                <a:latin typeface="Arial"/>
                <a:ea typeface="Arial"/>
                <a:cs typeface="Arial"/>
                <a:sym typeface="Arial"/>
              </a:defRPr>
            </a:lvl4pPr>
            <a:lvl5pPr algn="l" rtl="0">
              <a:spcBef>
                <a:spcPts val="0"/>
              </a:spcBef>
              <a:buSzPct val="100000"/>
              <a:buFont typeface="Arial"/>
              <a:buNone/>
              <a:defRPr sz="3600" b="1">
                <a:solidFill>
                  <a:schemeClr val="lt1"/>
                </a:solidFill>
                <a:latin typeface="Arial"/>
                <a:ea typeface="Arial"/>
                <a:cs typeface="Arial"/>
                <a:sym typeface="Arial"/>
              </a:defRPr>
            </a:lvl5pPr>
            <a:lvl6pPr algn="l" rtl="0">
              <a:spcBef>
                <a:spcPts val="0"/>
              </a:spcBef>
              <a:buSzPct val="100000"/>
              <a:buFont typeface="Arial"/>
              <a:buNone/>
              <a:defRPr sz="3600" b="1">
                <a:solidFill>
                  <a:schemeClr val="lt1"/>
                </a:solidFill>
                <a:latin typeface="Arial"/>
                <a:ea typeface="Arial"/>
                <a:cs typeface="Arial"/>
                <a:sym typeface="Arial"/>
              </a:defRPr>
            </a:lvl6pPr>
            <a:lvl7pPr algn="l" rtl="0">
              <a:spcBef>
                <a:spcPts val="0"/>
              </a:spcBef>
              <a:buSzPct val="100000"/>
              <a:buFont typeface="Arial"/>
              <a:buNone/>
              <a:defRPr sz="3600" b="1">
                <a:solidFill>
                  <a:schemeClr val="lt1"/>
                </a:solidFill>
                <a:latin typeface="Arial"/>
                <a:ea typeface="Arial"/>
                <a:cs typeface="Arial"/>
                <a:sym typeface="Arial"/>
              </a:defRPr>
            </a:lvl7pPr>
            <a:lvl8pPr algn="l" rtl="0">
              <a:spcBef>
                <a:spcPts val="0"/>
              </a:spcBef>
              <a:buSzPct val="100000"/>
              <a:buFont typeface="Arial"/>
              <a:buNone/>
              <a:defRPr sz="3600" b="1">
                <a:solidFill>
                  <a:schemeClr val="lt1"/>
                </a:solidFill>
                <a:latin typeface="Arial"/>
                <a:ea typeface="Arial"/>
                <a:cs typeface="Arial"/>
                <a:sym typeface="Arial"/>
              </a:defRPr>
            </a:lvl8pPr>
            <a:lvl9pPr algn="l" rtl="0">
              <a:spcBef>
                <a:spcPts val="0"/>
              </a:spcBef>
              <a:buSzPct val="100000"/>
              <a:buFont typeface="Arial"/>
              <a:buNone/>
              <a:defRPr sz="3600" b="1">
                <a:solidFill>
                  <a:schemeClr val="lt1"/>
                </a:solidFill>
                <a:latin typeface="Arial"/>
                <a:ea typeface="Arial"/>
                <a:cs typeface="Arial"/>
                <a:sym typeface="Aria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Caption">
    <p:spTree>
      <p:nvGrpSpPr>
        <p:cNvPr id="1" name="Shape 19"/>
        <p:cNvGrpSpPr/>
        <p:nvPr/>
      </p:nvGrpSpPr>
      <p:grpSpPr>
        <a:xfrm>
          <a:off x="0" y="0"/>
          <a:ext cx="0" cy="0"/>
          <a:chOff x="0" y="0"/>
          <a:chExt cx="0" cy="0"/>
        </a:xfrm>
      </p:grpSpPr>
      <p:sp>
        <p:nvSpPr>
          <p:cNvPr id="20" name="Shape 20"/>
          <p:cNvSpPr txBox="1">
            <a:spLocks noGrp="1"/>
          </p:cNvSpPr>
          <p:nvPr>
            <p:ph type="body" idx="1"/>
          </p:nvPr>
        </p:nvSpPr>
        <p:spPr>
          <a:xfrm>
            <a:off x="457200" y="5875078"/>
            <a:ext cx="8229600" cy="692700"/>
          </a:xfrm>
          <a:prstGeom prst="rect">
            <a:avLst/>
          </a:prstGeom>
          <a:noFill/>
          <a:ln>
            <a:noFill/>
          </a:ln>
        </p:spPr>
        <p:txBody>
          <a:bodyPr lIns="91425" tIns="91425" rIns="91425" bIns="91425" anchor="t" anchorCtr="0"/>
          <a:lstStyle>
            <a:lvl1pPr marL="285750" indent="-285750" algn="ctr" rtl="0">
              <a:lnSpc>
                <a:spcPct val="100000"/>
              </a:lnSpc>
              <a:spcBef>
                <a:spcPts val="0"/>
              </a:spcBef>
              <a:spcAft>
                <a:spcPts val="0"/>
              </a:spcAft>
              <a:buClr>
                <a:schemeClr val="lt1"/>
              </a:buClr>
              <a:buSzPct val="166666"/>
              <a:buFont typeface="Arial"/>
              <a:buChar char="•"/>
              <a:defRPr sz="1800">
                <a:solidFill>
                  <a:schemeClr val="lt1"/>
                </a:solidFill>
              </a:defRPr>
            </a:lvl1pPr>
            <a:lvl2pPr marL="285750" indent="-285750" algn="ctr" rtl="0">
              <a:lnSpc>
                <a:spcPct val="100000"/>
              </a:lnSpc>
              <a:spcBef>
                <a:spcPts val="0"/>
              </a:spcBef>
              <a:spcAft>
                <a:spcPts val="0"/>
              </a:spcAft>
              <a:buClr>
                <a:schemeClr val="lt1"/>
              </a:buClr>
              <a:buSzPct val="100000"/>
              <a:buFont typeface="Courier New"/>
              <a:buChar char="o"/>
              <a:defRPr sz="1800">
                <a:solidFill>
                  <a:schemeClr val="lt1"/>
                </a:solidFill>
              </a:defRPr>
            </a:lvl2pPr>
            <a:lvl3pPr marL="285750" indent="-285750" algn="ctr" rtl="0">
              <a:lnSpc>
                <a:spcPct val="100000"/>
              </a:lnSpc>
              <a:spcBef>
                <a:spcPts val="0"/>
              </a:spcBef>
              <a:spcAft>
                <a:spcPts val="0"/>
              </a:spcAft>
              <a:buClr>
                <a:schemeClr val="lt1"/>
              </a:buClr>
              <a:buSzPct val="100000"/>
              <a:buFont typeface="Wingdings"/>
              <a:buChar char="§"/>
              <a:defRPr sz="1800">
                <a:solidFill>
                  <a:schemeClr val="lt1"/>
                </a:solidFill>
              </a:defRPr>
            </a:lvl3pPr>
            <a:lvl4pPr marL="285750" indent="-285750" algn="ctr" rtl="0">
              <a:lnSpc>
                <a:spcPct val="100000"/>
              </a:lnSpc>
              <a:spcBef>
                <a:spcPts val="0"/>
              </a:spcBef>
              <a:spcAft>
                <a:spcPts val="0"/>
              </a:spcAft>
              <a:buClr>
                <a:schemeClr val="lt1"/>
              </a:buClr>
              <a:buSzPct val="166666"/>
              <a:buFont typeface="Arial"/>
              <a:buChar char="•"/>
              <a:defRPr sz="1800">
                <a:solidFill>
                  <a:schemeClr val="lt1"/>
                </a:solidFill>
              </a:defRPr>
            </a:lvl4pPr>
            <a:lvl5pPr marL="285750" indent="-285750" algn="ctr" rtl="0">
              <a:lnSpc>
                <a:spcPct val="100000"/>
              </a:lnSpc>
              <a:spcBef>
                <a:spcPts val="0"/>
              </a:spcBef>
              <a:spcAft>
                <a:spcPts val="0"/>
              </a:spcAft>
              <a:buClr>
                <a:schemeClr val="lt1"/>
              </a:buClr>
              <a:buSzPct val="100000"/>
              <a:buFont typeface="Courier New"/>
              <a:buChar char="o"/>
              <a:defRPr sz="1800">
                <a:solidFill>
                  <a:schemeClr val="lt1"/>
                </a:solidFill>
              </a:defRPr>
            </a:lvl5pPr>
            <a:lvl6pPr marL="285750" indent="-285750" algn="ctr" rtl="0">
              <a:lnSpc>
                <a:spcPct val="100000"/>
              </a:lnSpc>
              <a:spcBef>
                <a:spcPts val="0"/>
              </a:spcBef>
              <a:spcAft>
                <a:spcPts val="0"/>
              </a:spcAft>
              <a:buClr>
                <a:schemeClr val="lt1"/>
              </a:buClr>
              <a:buSzPct val="100000"/>
              <a:buFont typeface="Wingdings"/>
              <a:buChar char="§"/>
              <a:defRPr sz="1800">
                <a:solidFill>
                  <a:schemeClr val="lt1"/>
                </a:solidFill>
              </a:defRPr>
            </a:lvl6pPr>
            <a:lvl7pPr marL="285750" indent="-285750" algn="ctr" rtl="0">
              <a:lnSpc>
                <a:spcPct val="100000"/>
              </a:lnSpc>
              <a:spcBef>
                <a:spcPts val="0"/>
              </a:spcBef>
              <a:spcAft>
                <a:spcPts val="0"/>
              </a:spcAft>
              <a:buClr>
                <a:schemeClr val="lt1"/>
              </a:buClr>
              <a:buSzPct val="166666"/>
              <a:buFont typeface="Arial"/>
              <a:buChar char="•"/>
              <a:defRPr sz="1800">
                <a:solidFill>
                  <a:schemeClr val="lt1"/>
                </a:solidFill>
              </a:defRPr>
            </a:lvl7pPr>
            <a:lvl8pPr marL="285750" indent="-285750" algn="ctr" rtl="0">
              <a:lnSpc>
                <a:spcPct val="100000"/>
              </a:lnSpc>
              <a:spcBef>
                <a:spcPts val="0"/>
              </a:spcBef>
              <a:spcAft>
                <a:spcPts val="0"/>
              </a:spcAft>
              <a:buClr>
                <a:schemeClr val="lt1"/>
              </a:buClr>
              <a:buSzPct val="100000"/>
              <a:buFont typeface="Courier New"/>
              <a:buChar char="o"/>
              <a:defRPr sz="1800">
                <a:solidFill>
                  <a:schemeClr val="lt1"/>
                </a:solidFill>
              </a:defRPr>
            </a:lvl8pPr>
            <a:lvl9pPr marL="285750" indent="-285750" algn="ctr" rtl="0">
              <a:lnSpc>
                <a:spcPct val="100000"/>
              </a:lnSpc>
              <a:spcBef>
                <a:spcPts val="0"/>
              </a:spcBef>
              <a:spcAft>
                <a:spcPts val="0"/>
              </a:spcAft>
              <a:buClr>
                <a:schemeClr val="lt1"/>
              </a:buClr>
              <a:buSzPct val="100000"/>
              <a:buFont typeface="Wingdings"/>
              <a:buChar char="§"/>
              <a:defRPr sz="1800">
                <a:solidFill>
                  <a:schemeClr val="lt1"/>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21"/>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dk2"/>
            </a:gs>
            <a:gs pos="100000">
              <a:schemeClr val="dk1"/>
            </a:gs>
          </a:gsLst>
          <a:path path="circle">
            <a:fillToRect l="50000" t="50000" r="50000" b="50000"/>
          </a:path>
          <a:tileRect/>
        </a:gradFill>
        <a:effectLst/>
      </p:bgPr>
    </p:bg>
    <p:spTree>
      <p:nvGrpSpPr>
        <p:cNvPr id="1" name="Shape 4"/>
        <p:cNvGrpSpPr/>
        <p:nvPr/>
      </p:nvGrpSpPr>
      <p:grpSpPr>
        <a:xfrm>
          <a:off x="0" y="0"/>
          <a:ext cx="0" cy="0"/>
          <a:chOff x="0" y="0"/>
          <a:chExt cx="0" cy="0"/>
        </a:xfrm>
      </p:grpSpPr>
      <p:sp>
        <p:nvSpPr>
          <p:cNvPr id="5" name="Shape 5"/>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lstStyle>
            <a:lvl1pPr marL="0" indent="228600" algn="l" rtl="0">
              <a:spcBef>
                <a:spcPts val="0"/>
              </a:spcBef>
              <a:buClr>
                <a:schemeClr val="lt1"/>
              </a:buClr>
              <a:buSzPct val="100000"/>
              <a:buFont typeface="Arial"/>
              <a:buNone/>
              <a:defRPr sz="3600" b="1" i="0" u="none" strike="noStrike" cap="none" baseline="0">
                <a:solidFill>
                  <a:schemeClr val="lt1"/>
                </a:solidFill>
                <a:latin typeface="Arial"/>
                <a:ea typeface="Arial"/>
                <a:cs typeface="Arial"/>
                <a:sym typeface="Arial"/>
              </a:defRPr>
            </a:lvl1pPr>
            <a:lvl2pPr marL="0" indent="228600" algn="l" rtl="0">
              <a:spcBef>
                <a:spcPts val="0"/>
              </a:spcBef>
              <a:buClr>
                <a:schemeClr val="lt1"/>
              </a:buClr>
              <a:buSzPct val="100000"/>
              <a:buFont typeface="Arial"/>
              <a:buNone/>
              <a:defRPr sz="3600" b="1" i="0" u="none" strike="noStrike" cap="none" baseline="0">
                <a:solidFill>
                  <a:schemeClr val="lt1"/>
                </a:solidFill>
                <a:latin typeface="Arial"/>
                <a:ea typeface="Arial"/>
                <a:cs typeface="Arial"/>
                <a:sym typeface="Arial"/>
              </a:defRPr>
            </a:lvl2pPr>
            <a:lvl3pPr marL="0" indent="228600" algn="l" rtl="0">
              <a:spcBef>
                <a:spcPts val="0"/>
              </a:spcBef>
              <a:buClr>
                <a:schemeClr val="lt1"/>
              </a:buClr>
              <a:buSzPct val="100000"/>
              <a:buFont typeface="Arial"/>
              <a:buNone/>
              <a:defRPr sz="3600" b="1" i="0" u="none" strike="noStrike" cap="none" baseline="0">
                <a:solidFill>
                  <a:schemeClr val="lt1"/>
                </a:solidFill>
                <a:latin typeface="Arial"/>
                <a:ea typeface="Arial"/>
                <a:cs typeface="Arial"/>
                <a:sym typeface="Arial"/>
              </a:defRPr>
            </a:lvl3pPr>
            <a:lvl4pPr marL="0" indent="228600" algn="l" rtl="0">
              <a:spcBef>
                <a:spcPts val="0"/>
              </a:spcBef>
              <a:buClr>
                <a:schemeClr val="lt1"/>
              </a:buClr>
              <a:buSzPct val="100000"/>
              <a:buFont typeface="Arial"/>
              <a:buNone/>
              <a:defRPr sz="3600" b="1" i="0" u="none" strike="noStrike" cap="none" baseline="0">
                <a:solidFill>
                  <a:schemeClr val="lt1"/>
                </a:solidFill>
                <a:latin typeface="Arial"/>
                <a:ea typeface="Arial"/>
                <a:cs typeface="Arial"/>
                <a:sym typeface="Arial"/>
              </a:defRPr>
            </a:lvl4pPr>
            <a:lvl5pPr marL="0" indent="228600" algn="l" rtl="0">
              <a:spcBef>
                <a:spcPts val="0"/>
              </a:spcBef>
              <a:buClr>
                <a:schemeClr val="lt1"/>
              </a:buClr>
              <a:buSzPct val="100000"/>
              <a:buFont typeface="Arial"/>
              <a:buNone/>
              <a:defRPr sz="3600" b="1" i="0" u="none" strike="noStrike" cap="none" baseline="0">
                <a:solidFill>
                  <a:schemeClr val="lt1"/>
                </a:solidFill>
                <a:latin typeface="Arial"/>
                <a:ea typeface="Arial"/>
                <a:cs typeface="Arial"/>
                <a:sym typeface="Arial"/>
              </a:defRPr>
            </a:lvl5pPr>
            <a:lvl6pPr marL="0" indent="228600" algn="l" rtl="0">
              <a:spcBef>
                <a:spcPts val="0"/>
              </a:spcBef>
              <a:buClr>
                <a:schemeClr val="lt1"/>
              </a:buClr>
              <a:buSzPct val="100000"/>
              <a:buFont typeface="Arial"/>
              <a:buNone/>
              <a:defRPr sz="3600" b="1" i="0" u="none" strike="noStrike" cap="none" baseline="0">
                <a:solidFill>
                  <a:schemeClr val="lt1"/>
                </a:solidFill>
                <a:latin typeface="Arial"/>
                <a:ea typeface="Arial"/>
                <a:cs typeface="Arial"/>
                <a:sym typeface="Arial"/>
              </a:defRPr>
            </a:lvl6pPr>
            <a:lvl7pPr marL="0" indent="228600" algn="l" rtl="0">
              <a:spcBef>
                <a:spcPts val="0"/>
              </a:spcBef>
              <a:buClr>
                <a:schemeClr val="lt1"/>
              </a:buClr>
              <a:buSzPct val="100000"/>
              <a:buFont typeface="Arial"/>
              <a:buNone/>
              <a:defRPr sz="3600" b="1" i="0" u="none" strike="noStrike" cap="none" baseline="0">
                <a:solidFill>
                  <a:schemeClr val="lt1"/>
                </a:solidFill>
                <a:latin typeface="Arial"/>
                <a:ea typeface="Arial"/>
                <a:cs typeface="Arial"/>
                <a:sym typeface="Arial"/>
              </a:defRPr>
            </a:lvl7pPr>
            <a:lvl8pPr marL="0" indent="228600" algn="l" rtl="0">
              <a:spcBef>
                <a:spcPts val="0"/>
              </a:spcBef>
              <a:buClr>
                <a:schemeClr val="lt1"/>
              </a:buClr>
              <a:buSzPct val="100000"/>
              <a:buFont typeface="Arial"/>
              <a:buNone/>
              <a:defRPr sz="3600" b="1" i="0" u="none" strike="noStrike" cap="none" baseline="0">
                <a:solidFill>
                  <a:schemeClr val="lt1"/>
                </a:solidFill>
                <a:latin typeface="Arial"/>
                <a:ea typeface="Arial"/>
                <a:cs typeface="Arial"/>
                <a:sym typeface="Arial"/>
              </a:defRPr>
            </a:lvl8pPr>
            <a:lvl9pPr marL="0" indent="228600" algn="l" rtl="0">
              <a:spcBef>
                <a:spcPts val="0"/>
              </a:spcBef>
              <a:buClr>
                <a:schemeClr val="lt1"/>
              </a:buClr>
              <a:buSzPct val="100000"/>
              <a:buFont typeface="Arial"/>
              <a:buNone/>
              <a:defRPr sz="3600" b="1" i="0" u="none" strike="noStrike" cap="none" baseline="0">
                <a:solidFill>
                  <a:schemeClr val="lt1"/>
                </a:solidFill>
                <a:latin typeface="Arial"/>
                <a:ea typeface="Arial"/>
                <a:cs typeface="Arial"/>
                <a:sym typeface="Arial"/>
              </a:defRPr>
            </a:lvl9pPr>
          </a:lstStyle>
          <a:p>
            <a:endParaRPr/>
          </a:p>
        </p:txBody>
      </p:sp>
      <p:sp>
        <p:nvSpPr>
          <p:cNvPr id="6" name="Shape 6"/>
          <p:cNvSpPr txBox="1">
            <a:spLocks noGrp="1"/>
          </p:cNvSpPr>
          <p:nvPr>
            <p:ph type="body" idx="1"/>
          </p:nvPr>
        </p:nvSpPr>
        <p:spPr>
          <a:xfrm>
            <a:off x="457200" y="1600200"/>
            <a:ext cx="8229600" cy="4967700"/>
          </a:xfrm>
          <a:prstGeom prst="rect">
            <a:avLst/>
          </a:prstGeom>
          <a:noFill/>
          <a:ln>
            <a:noFill/>
          </a:ln>
        </p:spPr>
        <p:txBody>
          <a:bodyPr lIns="91425" tIns="91425" rIns="91425" bIns="91425" anchor="t" anchorCtr="0"/>
          <a:lstStyle>
            <a:lvl1pPr marL="342900" indent="-342900" algn="l" rtl="0">
              <a:spcBef>
                <a:spcPts val="600"/>
              </a:spcBef>
              <a:buClr>
                <a:schemeClr val="lt1"/>
              </a:buClr>
              <a:buSzPct val="166666"/>
              <a:buFont typeface="Arial"/>
              <a:buChar char="•"/>
              <a:defRPr sz="3000" b="0" i="0" u="none" strike="noStrike" cap="none" baseline="0">
                <a:solidFill>
                  <a:schemeClr val="lt1"/>
                </a:solidFill>
                <a:latin typeface="Arial"/>
                <a:ea typeface="Arial"/>
                <a:cs typeface="Arial"/>
                <a:sym typeface="Arial"/>
              </a:defRPr>
            </a:lvl1pPr>
            <a:lvl2pPr marL="742950" indent="-285750" algn="l" rtl="0">
              <a:spcBef>
                <a:spcPts val="480"/>
              </a:spcBef>
              <a:buClr>
                <a:schemeClr val="lt1"/>
              </a:buClr>
              <a:buSzPct val="100000"/>
              <a:buFont typeface="Courier New"/>
              <a:buChar char="o"/>
              <a:defRPr sz="2400" b="0" i="0" u="none" strike="noStrike" cap="none" baseline="0">
                <a:solidFill>
                  <a:schemeClr val="lt1"/>
                </a:solidFill>
                <a:latin typeface="Arial"/>
                <a:ea typeface="Arial"/>
                <a:cs typeface="Arial"/>
                <a:sym typeface="Arial"/>
              </a:defRPr>
            </a:lvl2pPr>
            <a:lvl3pPr marL="1143000" indent="-228600" algn="l" rtl="0">
              <a:spcBef>
                <a:spcPts val="480"/>
              </a:spcBef>
              <a:buClr>
                <a:schemeClr val="lt1"/>
              </a:buClr>
              <a:buSzPct val="100000"/>
              <a:buFont typeface="Wingdings"/>
              <a:buChar char="§"/>
              <a:defRPr sz="2400" b="0" i="0" u="none" strike="noStrike" cap="none" baseline="0">
                <a:solidFill>
                  <a:schemeClr val="lt1"/>
                </a:solidFill>
                <a:latin typeface="Arial"/>
                <a:ea typeface="Arial"/>
                <a:cs typeface="Arial"/>
                <a:sym typeface="Arial"/>
              </a:defRPr>
            </a:lvl3pPr>
            <a:lvl4pPr marL="1600200" indent="-228600" algn="l" rtl="0">
              <a:spcBef>
                <a:spcPts val="360"/>
              </a:spcBef>
              <a:buClr>
                <a:schemeClr val="lt1"/>
              </a:buClr>
              <a:buSzPct val="166666"/>
              <a:buFont typeface="Arial"/>
              <a:buChar char="•"/>
              <a:defRPr sz="1800" b="0" i="0" u="none" strike="noStrike" cap="none" baseline="0">
                <a:solidFill>
                  <a:schemeClr val="lt1"/>
                </a:solidFill>
                <a:latin typeface="Arial"/>
                <a:ea typeface="Arial"/>
                <a:cs typeface="Arial"/>
                <a:sym typeface="Arial"/>
              </a:defRPr>
            </a:lvl4pPr>
            <a:lvl5pPr marL="2057400" indent="-228600" algn="l" rtl="0">
              <a:spcBef>
                <a:spcPts val="360"/>
              </a:spcBef>
              <a:buClr>
                <a:schemeClr val="lt1"/>
              </a:buClr>
              <a:buSzPct val="100000"/>
              <a:buFont typeface="Courier New"/>
              <a:buChar char="o"/>
              <a:defRPr sz="1800" b="0" i="0" u="none" strike="noStrike" cap="none" baseline="0">
                <a:solidFill>
                  <a:schemeClr val="lt1"/>
                </a:solidFill>
                <a:latin typeface="Arial"/>
                <a:ea typeface="Arial"/>
                <a:cs typeface="Arial"/>
                <a:sym typeface="Arial"/>
              </a:defRPr>
            </a:lvl5pPr>
            <a:lvl6pPr marL="2514600" indent="-228600" algn="l" rtl="0">
              <a:spcBef>
                <a:spcPts val="360"/>
              </a:spcBef>
              <a:buClr>
                <a:schemeClr val="lt1"/>
              </a:buClr>
              <a:buSzPct val="100000"/>
              <a:buFont typeface="Wingdings"/>
              <a:buChar char="§"/>
              <a:defRPr sz="1800" b="0" i="0" u="none" strike="noStrike" cap="none" baseline="0">
                <a:solidFill>
                  <a:schemeClr val="lt1"/>
                </a:solidFill>
                <a:latin typeface="Arial"/>
                <a:ea typeface="Arial"/>
                <a:cs typeface="Arial"/>
                <a:sym typeface="Arial"/>
              </a:defRPr>
            </a:lvl6pPr>
            <a:lvl7pPr marL="2971800" indent="-228600" algn="l" rtl="0">
              <a:spcBef>
                <a:spcPts val="360"/>
              </a:spcBef>
              <a:buClr>
                <a:schemeClr val="lt1"/>
              </a:buClr>
              <a:buSzPct val="166666"/>
              <a:buFont typeface="Arial"/>
              <a:buChar char="•"/>
              <a:defRPr sz="1800" b="0" i="0" u="none" strike="noStrike" cap="none" baseline="0">
                <a:solidFill>
                  <a:schemeClr val="lt1"/>
                </a:solidFill>
                <a:latin typeface="Arial"/>
                <a:ea typeface="Arial"/>
                <a:cs typeface="Arial"/>
                <a:sym typeface="Arial"/>
              </a:defRPr>
            </a:lvl7pPr>
            <a:lvl8pPr marL="3429000" indent="-228600" algn="l" rtl="0">
              <a:spcBef>
                <a:spcPts val="360"/>
              </a:spcBef>
              <a:buClr>
                <a:schemeClr val="lt1"/>
              </a:buClr>
              <a:buSzPct val="100000"/>
              <a:buFont typeface="Courier New"/>
              <a:buChar char="o"/>
              <a:defRPr sz="1800" b="0" i="0" u="none" strike="noStrike" cap="none" baseline="0">
                <a:solidFill>
                  <a:schemeClr val="lt1"/>
                </a:solidFill>
                <a:latin typeface="Arial"/>
                <a:ea typeface="Arial"/>
                <a:cs typeface="Arial"/>
                <a:sym typeface="Arial"/>
              </a:defRPr>
            </a:lvl8pPr>
            <a:lvl9pPr marL="3886200" indent="-228600" algn="l" rtl="0">
              <a:spcBef>
                <a:spcPts val="360"/>
              </a:spcBef>
              <a:buClr>
                <a:schemeClr val="lt1"/>
              </a:buClr>
              <a:buSzPct val="100000"/>
              <a:buFont typeface="Wingdings"/>
              <a:buChar char="§"/>
              <a:defRPr sz="1800" b="0" i="0" u="none" strike="noStrike" cap="none" baseline="0">
                <a:solidFill>
                  <a:schemeClr val="lt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donhatquang@sjtu.edu.cn"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twitter.com/#!/tamat" TargetMode="External"/><Relationship Id="rId2" Type="http://schemas.openxmlformats.org/officeDocument/2006/relationships/hyperlink" Target="http://www.tamats.com/blog/" TargetMode="Externa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hyperlink" Target="mailto:javi.agenjo@upf.edu"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0.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2"/>
        <p:cNvGrpSpPr/>
        <p:nvPr/>
      </p:nvGrpSpPr>
      <p:grpSpPr>
        <a:xfrm>
          <a:off x="0" y="0"/>
          <a:ext cx="0" cy="0"/>
          <a:chOff x="0" y="0"/>
          <a:chExt cx="0" cy="0"/>
        </a:xfrm>
      </p:grpSpPr>
      <p:sp>
        <p:nvSpPr>
          <p:cNvPr id="23" name="Shape 23"/>
          <p:cNvSpPr txBox="1">
            <a:spLocks noGrp="1"/>
          </p:cNvSpPr>
          <p:nvPr>
            <p:ph type="ctrTitle"/>
          </p:nvPr>
        </p:nvSpPr>
        <p:spPr>
          <a:xfrm>
            <a:off x="685800" y="1396248"/>
            <a:ext cx="7772400" cy="1546500"/>
          </a:xfrm>
          <a:prstGeom prst="rect">
            <a:avLst/>
          </a:prstGeom>
        </p:spPr>
        <p:txBody>
          <a:bodyPr lIns="91425" tIns="91425" rIns="91425" bIns="91425" anchor="b" anchorCtr="0">
            <a:noAutofit/>
          </a:bodyPr>
          <a:lstStyle/>
          <a:p>
            <a:pPr lvl="0" rtl="0">
              <a:buNone/>
            </a:pPr>
            <a:r>
              <a:rPr lang="en" dirty="0"/>
              <a:t>WebGLStudio</a:t>
            </a:r>
          </a:p>
          <a:p>
            <a:pPr>
              <a:buNone/>
            </a:pPr>
            <a:r>
              <a:rPr lang="en" sz="3000" dirty="0"/>
              <a:t>a Pipeline for WebGL Scene Creation</a:t>
            </a:r>
          </a:p>
        </p:txBody>
      </p:sp>
      <p:sp>
        <p:nvSpPr>
          <p:cNvPr id="24" name="Shape 24"/>
          <p:cNvSpPr txBox="1">
            <a:spLocks noGrp="1"/>
          </p:cNvSpPr>
          <p:nvPr>
            <p:ph type="subTitle" idx="1"/>
          </p:nvPr>
        </p:nvSpPr>
        <p:spPr>
          <a:xfrm>
            <a:off x="685800" y="3071862"/>
            <a:ext cx="7772400" cy="1046400"/>
          </a:xfrm>
          <a:prstGeom prst="rect">
            <a:avLst/>
          </a:prstGeom>
        </p:spPr>
        <p:txBody>
          <a:bodyPr lIns="91425" tIns="91425" rIns="91425" bIns="91425" anchor="t" anchorCtr="0">
            <a:noAutofit/>
          </a:bodyPr>
          <a:lstStyle/>
          <a:p>
            <a:pPr lvl="0" rtl="0">
              <a:buNone/>
            </a:pPr>
            <a:r>
              <a:rPr lang="en" dirty="0" smtClean="0"/>
              <a:t>Javi Agenjo, Alun Evans, Josep Blat</a:t>
            </a:r>
          </a:p>
        </p:txBody>
      </p:sp>
      <p:sp>
        <p:nvSpPr>
          <p:cNvPr id="2" name="TextBox 1"/>
          <p:cNvSpPr txBox="1"/>
          <p:nvPr/>
        </p:nvSpPr>
        <p:spPr>
          <a:xfrm>
            <a:off x="1143000" y="5029200"/>
            <a:ext cx="184731" cy="307777"/>
          </a:xfrm>
          <a:prstGeom prst="rect">
            <a:avLst/>
          </a:prstGeom>
          <a:noFill/>
        </p:spPr>
        <p:txBody>
          <a:bodyPr wrap="none" rtlCol="0">
            <a:spAutoFit/>
          </a:bodyPr>
          <a:lstStyle/>
          <a:p>
            <a:endParaRPr lang="en-US" dirty="0"/>
          </a:p>
        </p:txBody>
      </p:sp>
      <p:sp>
        <p:nvSpPr>
          <p:cNvPr id="10" name="Shape 24"/>
          <p:cNvSpPr txBox="1">
            <a:spLocks/>
          </p:cNvSpPr>
          <p:nvPr/>
        </p:nvSpPr>
        <p:spPr>
          <a:xfrm>
            <a:off x="0" y="5432088"/>
            <a:ext cx="7772400" cy="1502112"/>
          </a:xfrm>
          <a:prstGeom prst="rect">
            <a:avLst/>
          </a:prstGeom>
          <a:noFill/>
          <a:ln>
            <a:noFill/>
          </a:ln>
        </p:spPr>
        <p:txBody>
          <a:bodyPr lIns="91425" tIns="91425" rIns="91425" bIns="91425" anchor="t" anchorCtr="0">
            <a:noAutofit/>
          </a:bodyPr>
          <a:lstStyle>
            <a:defPPr marR="0" algn="l" rtl="0">
              <a:lnSpc>
                <a:spcPct val="100000"/>
              </a:lnSpc>
              <a:spcBef>
                <a:spcPts val="0"/>
              </a:spcBef>
              <a:spcAft>
                <a:spcPts val="0"/>
              </a:spcAft>
            </a:defPPr>
            <a:lvl1pPr marL="0" marR="0" indent="190500" algn="ctr" rtl="0">
              <a:lnSpc>
                <a:spcPct val="100000"/>
              </a:lnSpc>
              <a:spcBef>
                <a:spcPts val="0"/>
              </a:spcBef>
              <a:spcAft>
                <a:spcPts val="0"/>
              </a:spcAft>
              <a:buClr>
                <a:schemeClr val="lt2"/>
              </a:buClr>
              <a:buSzPct val="100000"/>
              <a:buFont typeface="Arial"/>
              <a:buNone/>
              <a:defRPr sz="3000" b="0" i="0" u="none" strike="noStrike" cap="none" baseline="0">
                <a:solidFill>
                  <a:schemeClr val="lt2"/>
                </a:solidFill>
                <a:latin typeface="Arial"/>
                <a:ea typeface="Arial"/>
                <a:cs typeface="Arial"/>
                <a:sym typeface="Arial"/>
                <a:rtl val="0"/>
              </a:defRPr>
            </a:lvl1pPr>
            <a:lvl2pPr marL="0" marR="0" indent="190500" algn="ctr" rtl="0">
              <a:lnSpc>
                <a:spcPct val="100000"/>
              </a:lnSpc>
              <a:spcBef>
                <a:spcPts val="0"/>
              </a:spcBef>
              <a:spcAft>
                <a:spcPts val="0"/>
              </a:spcAft>
              <a:buClr>
                <a:schemeClr val="lt2"/>
              </a:buClr>
              <a:buSzPct val="100000"/>
              <a:buFont typeface="Arial"/>
              <a:buNone/>
              <a:defRPr sz="3000" b="0" i="0" u="none" strike="noStrike" cap="none" baseline="0">
                <a:solidFill>
                  <a:schemeClr val="lt2"/>
                </a:solidFill>
                <a:latin typeface="Arial"/>
                <a:ea typeface="Arial"/>
                <a:cs typeface="Arial"/>
                <a:sym typeface="Arial"/>
                <a:rtl val="0"/>
              </a:defRPr>
            </a:lvl2pPr>
            <a:lvl3pPr marL="0" marR="0" indent="190500" algn="ctr" rtl="0">
              <a:lnSpc>
                <a:spcPct val="100000"/>
              </a:lnSpc>
              <a:spcBef>
                <a:spcPts val="0"/>
              </a:spcBef>
              <a:spcAft>
                <a:spcPts val="0"/>
              </a:spcAft>
              <a:buClr>
                <a:schemeClr val="lt2"/>
              </a:buClr>
              <a:buSzPct val="100000"/>
              <a:buFont typeface="Arial"/>
              <a:buNone/>
              <a:defRPr sz="3000" b="0" i="0" u="none" strike="noStrike" cap="none" baseline="0">
                <a:solidFill>
                  <a:schemeClr val="lt2"/>
                </a:solidFill>
                <a:latin typeface="Arial"/>
                <a:ea typeface="Arial"/>
                <a:cs typeface="Arial"/>
                <a:sym typeface="Arial"/>
                <a:rtl val="0"/>
              </a:defRPr>
            </a:lvl3pPr>
            <a:lvl4pPr marL="0" marR="0" indent="190500" algn="ctr" rtl="0">
              <a:lnSpc>
                <a:spcPct val="100000"/>
              </a:lnSpc>
              <a:spcBef>
                <a:spcPts val="0"/>
              </a:spcBef>
              <a:spcAft>
                <a:spcPts val="0"/>
              </a:spcAft>
              <a:buClr>
                <a:schemeClr val="lt2"/>
              </a:buClr>
              <a:buSzPct val="100000"/>
              <a:buFont typeface="Arial"/>
              <a:buNone/>
              <a:defRPr sz="3000" b="0" i="0" u="none" strike="noStrike" cap="none" baseline="0">
                <a:solidFill>
                  <a:schemeClr val="lt2"/>
                </a:solidFill>
                <a:latin typeface="Arial"/>
                <a:ea typeface="Arial"/>
                <a:cs typeface="Arial"/>
                <a:sym typeface="Arial"/>
                <a:rtl val="0"/>
              </a:defRPr>
            </a:lvl4pPr>
            <a:lvl5pPr marL="0" marR="0" indent="190500" algn="ctr" rtl="0">
              <a:lnSpc>
                <a:spcPct val="100000"/>
              </a:lnSpc>
              <a:spcBef>
                <a:spcPts val="0"/>
              </a:spcBef>
              <a:spcAft>
                <a:spcPts val="0"/>
              </a:spcAft>
              <a:buClr>
                <a:schemeClr val="lt2"/>
              </a:buClr>
              <a:buSzPct val="100000"/>
              <a:buFont typeface="Arial"/>
              <a:buNone/>
              <a:defRPr sz="3000" b="0" i="0" u="none" strike="noStrike" cap="none" baseline="0">
                <a:solidFill>
                  <a:schemeClr val="lt2"/>
                </a:solidFill>
                <a:latin typeface="Arial"/>
                <a:ea typeface="Arial"/>
                <a:cs typeface="Arial"/>
                <a:sym typeface="Arial"/>
                <a:rtl val="0"/>
              </a:defRPr>
            </a:lvl5pPr>
            <a:lvl6pPr marL="0" marR="0" indent="190500" algn="ctr" rtl="0">
              <a:lnSpc>
                <a:spcPct val="100000"/>
              </a:lnSpc>
              <a:spcBef>
                <a:spcPts val="0"/>
              </a:spcBef>
              <a:spcAft>
                <a:spcPts val="0"/>
              </a:spcAft>
              <a:buClr>
                <a:schemeClr val="lt2"/>
              </a:buClr>
              <a:buSzPct val="100000"/>
              <a:buFont typeface="Arial"/>
              <a:buNone/>
              <a:defRPr sz="3000" b="0" i="0" u="none" strike="noStrike" cap="none" baseline="0">
                <a:solidFill>
                  <a:schemeClr val="lt2"/>
                </a:solidFill>
                <a:latin typeface="Arial"/>
                <a:ea typeface="Arial"/>
                <a:cs typeface="Arial"/>
                <a:sym typeface="Arial"/>
                <a:rtl val="0"/>
              </a:defRPr>
            </a:lvl6pPr>
            <a:lvl7pPr marL="0" marR="0" indent="190500" algn="ctr" rtl="0">
              <a:lnSpc>
                <a:spcPct val="100000"/>
              </a:lnSpc>
              <a:spcBef>
                <a:spcPts val="0"/>
              </a:spcBef>
              <a:spcAft>
                <a:spcPts val="0"/>
              </a:spcAft>
              <a:buClr>
                <a:schemeClr val="lt2"/>
              </a:buClr>
              <a:buSzPct val="100000"/>
              <a:buFont typeface="Arial"/>
              <a:buNone/>
              <a:defRPr sz="3000" b="0" i="0" u="none" strike="noStrike" cap="none" baseline="0">
                <a:solidFill>
                  <a:schemeClr val="lt2"/>
                </a:solidFill>
                <a:latin typeface="Arial"/>
                <a:ea typeface="Arial"/>
                <a:cs typeface="Arial"/>
                <a:sym typeface="Arial"/>
                <a:rtl val="0"/>
              </a:defRPr>
            </a:lvl7pPr>
            <a:lvl8pPr marL="0" marR="0" indent="190500" algn="ctr" rtl="0">
              <a:lnSpc>
                <a:spcPct val="100000"/>
              </a:lnSpc>
              <a:spcBef>
                <a:spcPts val="0"/>
              </a:spcBef>
              <a:spcAft>
                <a:spcPts val="0"/>
              </a:spcAft>
              <a:buClr>
                <a:schemeClr val="lt2"/>
              </a:buClr>
              <a:buSzPct val="100000"/>
              <a:buFont typeface="Arial"/>
              <a:buNone/>
              <a:defRPr sz="3000" b="0" i="0" u="none" strike="noStrike" cap="none" baseline="0">
                <a:solidFill>
                  <a:schemeClr val="lt2"/>
                </a:solidFill>
                <a:latin typeface="Arial"/>
                <a:ea typeface="Arial"/>
                <a:cs typeface="Arial"/>
                <a:sym typeface="Arial"/>
                <a:rtl val="0"/>
              </a:defRPr>
            </a:lvl8pPr>
            <a:lvl9pPr marL="0" marR="0" indent="190500" algn="ctr" rtl="0">
              <a:lnSpc>
                <a:spcPct val="100000"/>
              </a:lnSpc>
              <a:spcBef>
                <a:spcPts val="0"/>
              </a:spcBef>
              <a:spcAft>
                <a:spcPts val="0"/>
              </a:spcAft>
              <a:buClr>
                <a:schemeClr val="lt2"/>
              </a:buClr>
              <a:buSzPct val="100000"/>
              <a:buFont typeface="Arial"/>
              <a:buNone/>
              <a:defRPr sz="3000" b="0" i="0" u="none" strike="noStrike" cap="none" baseline="0">
                <a:solidFill>
                  <a:schemeClr val="lt2"/>
                </a:solidFill>
                <a:latin typeface="Arial"/>
                <a:ea typeface="Arial"/>
                <a:cs typeface="Arial"/>
                <a:sym typeface="Arial"/>
                <a:rtl val="0"/>
              </a:defRPr>
            </a:lvl9pPr>
          </a:lstStyle>
          <a:p>
            <a:pPr algn="l"/>
            <a:r>
              <a:rPr lang="en" sz="2400" b="1" u="sng" dirty="0" smtClean="0"/>
              <a:t>KEYNOTE</a:t>
            </a:r>
          </a:p>
          <a:p>
            <a:pPr algn="l"/>
            <a:r>
              <a:rPr lang="en" sz="2400" dirty="0" smtClean="0"/>
              <a:t>Do Nhat Quang</a:t>
            </a:r>
          </a:p>
          <a:p>
            <a:pPr algn="l"/>
            <a:r>
              <a:rPr lang="en-US" sz="2400" dirty="0" smtClean="0"/>
              <a:t>M</a:t>
            </a:r>
            <a:r>
              <a:rPr lang="en" sz="2400" dirty="0" smtClean="0"/>
              <a:t>ail: </a:t>
            </a:r>
            <a:r>
              <a:rPr lang="en" sz="2400" dirty="0" smtClean="0">
                <a:hlinkClick r:id="rId3"/>
              </a:rPr>
              <a:t>donhatquang@sjtu.edu.cn</a:t>
            </a:r>
            <a:endParaRPr lang="en" sz="2400" dirty="0" smtClean="0"/>
          </a:p>
          <a:p>
            <a:pPr algn="l"/>
            <a:endParaRPr lang="en" sz="2400" dirty="0" smtClean="0"/>
          </a:p>
        </p:txBody>
      </p:sp>
    </p:spTree>
  </p:cSld>
  <p:clrMapOvr>
    <a:masterClrMapping/>
  </p:clrMapOvr>
  <p:transition spd="slow">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Shape 61"/>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a:buNone/>
            </a:pPr>
            <a:r>
              <a:rPr lang="en"/>
              <a:t>Web 3D Engines</a:t>
            </a:r>
          </a:p>
        </p:txBody>
      </p:sp>
      <p:sp>
        <p:nvSpPr>
          <p:cNvPr id="62" name="Shape 62"/>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marL="457200" lvl="0" indent="-419100" rtl="0">
              <a:buClr>
                <a:schemeClr val="lt1"/>
              </a:buClr>
              <a:buSzPct val="166666"/>
              <a:buFont typeface="Arial"/>
              <a:buChar char="•"/>
            </a:pPr>
            <a:r>
              <a:rPr lang="en" b="1" dirty="0">
                <a:solidFill>
                  <a:srgbClr val="FF6600"/>
                </a:solidFill>
              </a:rPr>
              <a:t>Unity</a:t>
            </a:r>
            <a:r>
              <a:rPr lang="en" dirty="0">
                <a:solidFill>
                  <a:srgbClr val="FF6600"/>
                </a:solidFill>
              </a:rPr>
              <a:t> </a:t>
            </a:r>
            <a:r>
              <a:rPr lang="en" sz="1800" dirty="0"/>
              <a:t>(now very common for cross platform 3D)</a:t>
            </a:r>
          </a:p>
          <a:p>
            <a:pPr marL="457200" lvl="0" indent="-419100" rtl="0">
              <a:buClr>
                <a:schemeClr val="lt1"/>
              </a:buClr>
              <a:buSzPct val="166666"/>
              <a:buFont typeface="Arial"/>
              <a:buChar char="•"/>
            </a:pPr>
            <a:r>
              <a:rPr lang="en" dirty="0"/>
              <a:t>Flash 3D</a:t>
            </a:r>
          </a:p>
          <a:p>
            <a:pPr marL="457200" lvl="0" indent="-419100" rtl="0">
              <a:buClr>
                <a:schemeClr val="lt1"/>
              </a:buClr>
              <a:buSzPct val="166666"/>
              <a:buFont typeface="Arial"/>
              <a:buChar char="•"/>
            </a:pPr>
            <a:r>
              <a:rPr lang="en" dirty="0"/>
              <a:t>Unreal Engine </a:t>
            </a:r>
            <a:r>
              <a:rPr lang="en" sz="1800" dirty="0"/>
              <a:t>(WebGL version as of March 2013)</a:t>
            </a:r>
          </a:p>
          <a:p>
            <a:pPr marL="457200" lvl="0" indent="-419100"/>
            <a:r>
              <a:rPr lang="en" b="1" dirty="0" smtClean="0">
                <a:solidFill>
                  <a:srgbClr val="FF6600"/>
                </a:solidFill>
              </a:rPr>
              <a:t>Three.JS</a:t>
            </a:r>
            <a:r>
              <a:rPr lang="zh-CN" altLang="en-US" b="1" dirty="0" smtClean="0">
                <a:solidFill>
                  <a:srgbClr val="FF6600"/>
                </a:solidFill>
              </a:rPr>
              <a:t> </a:t>
            </a:r>
            <a:r>
              <a:rPr lang="en" sz="1800" dirty="0" smtClean="0"/>
              <a:t>(</a:t>
            </a:r>
            <a:r>
              <a:rPr lang="en-US" sz="1800" dirty="0" err="1" smtClean="0"/>
              <a:t>WebGL</a:t>
            </a:r>
            <a:r>
              <a:rPr lang="zh-CN" altLang="en-US" sz="1800" dirty="0" smtClean="0"/>
              <a:t> </a:t>
            </a:r>
            <a:r>
              <a:rPr lang="en-US" altLang="zh-CN" sz="1800" dirty="0" smtClean="0"/>
              <a:t>framework</a:t>
            </a:r>
            <a:r>
              <a:rPr lang="zh-CN" altLang="en-US" sz="1800" dirty="0" smtClean="0"/>
              <a:t> </a:t>
            </a:r>
            <a:r>
              <a:rPr lang="en-US" altLang="zh-CN" sz="1800" dirty="0" smtClean="0"/>
              <a:t>for</a:t>
            </a:r>
            <a:r>
              <a:rPr lang="zh-CN" altLang="en-US" sz="1800" dirty="0" smtClean="0"/>
              <a:t> </a:t>
            </a:r>
            <a:r>
              <a:rPr lang="en-US" altLang="zh-CN" sz="1800" dirty="0" err="1" smtClean="0"/>
              <a:t>js</a:t>
            </a:r>
            <a:r>
              <a:rPr lang="zh-CN" altLang="en-US" sz="1800" dirty="0" smtClean="0"/>
              <a:t>, </a:t>
            </a:r>
            <a:r>
              <a:rPr lang="en-US" altLang="zh-CN" sz="1800" dirty="0" smtClean="0"/>
              <a:t>run</a:t>
            </a:r>
            <a:r>
              <a:rPr lang="zh-CN" altLang="en-US" sz="1800" dirty="0" smtClean="0"/>
              <a:t> </a:t>
            </a:r>
            <a:r>
              <a:rPr lang="en-US" altLang="zh-CN" sz="1800" dirty="0" smtClean="0"/>
              <a:t>in</a:t>
            </a:r>
            <a:r>
              <a:rPr lang="zh-CN" altLang="en-US" sz="1800" dirty="0" smtClean="0"/>
              <a:t> </a:t>
            </a:r>
            <a:r>
              <a:rPr lang="en-US" altLang="zh-CN" sz="1800" dirty="0" smtClean="0"/>
              <a:t>browser)</a:t>
            </a:r>
            <a:endParaRPr lang="en" sz="1800" b="1" dirty="0" smtClean="0">
              <a:solidFill>
                <a:srgbClr val="FF6600"/>
              </a:solidFill>
            </a:endParaRPr>
          </a:p>
          <a:p>
            <a:pPr marL="457200" lvl="0" indent="-419100" rtl="0">
              <a:buClr>
                <a:schemeClr val="lt1"/>
              </a:buClr>
              <a:buSzPct val="166666"/>
              <a:buFont typeface="Arial"/>
              <a:buChar char="•"/>
            </a:pPr>
            <a:r>
              <a:rPr lang="en" dirty="0" smtClean="0"/>
              <a:t>Other WebGL Custom Engines...</a:t>
            </a:r>
          </a:p>
          <a:p>
            <a:endParaRPr lang="en" dirty="0"/>
          </a:p>
          <a:p>
            <a:pPr lvl="0" rtl="0">
              <a:buNone/>
            </a:pPr>
            <a:r>
              <a:rPr lang="en" dirty="0"/>
              <a:t>VRML...</a:t>
            </a:r>
          </a:p>
          <a:p>
            <a:endParaRPr lang="en" dirty="0"/>
          </a:p>
        </p:txBody>
      </p:sp>
    </p:spTree>
  </p:cSld>
  <p:clrMapOvr>
    <a:masterClrMapping/>
  </p:clrMapOvr>
  <p:transition spd="slow">
    <p:cu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Shape 61"/>
          <p:cNvSpPr txBox="1">
            <a:spLocks noGrp="1"/>
          </p:cNvSpPr>
          <p:nvPr>
            <p:ph type="title"/>
          </p:nvPr>
        </p:nvSpPr>
        <p:spPr>
          <a:xfrm>
            <a:off x="25400" y="228600"/>
            <a:ext cx="9271000" cy="1143000"/>
          </a:xfrm>
          <a:prstGeom prst="rect">
            <a:avLst/>
          </a:prstGeom>
        </p:spPr>
        <p:txBody>
          <a:bodyPr lIns="91425" tIns="91425" rIns="91425" bIns="91425" anchor="b" anchorCtr="0">
            <a:noAutofit/>
          </a:bodyPr>
          <a:lstStyle/>
          <a:p>
            <a:r>
              <a:rPr lang="en" dirty="0" smtClean="0"/>
              <a:t>Challenges of Web-based 3d </a:t>
            </a:r>
            <a:r>
              <a:rPr lang="en-US" dirty="0"/>
              <a:t>integration</a:t>
            </a:r>
            <a:endParaRPr lang="en" dirty="0"/>
          </a:p>
        </p:txBody>
      </p:sp>
      <p:sp>
        <p:nvSpPr>
          <p:cNvPr id="62" name="Shape 62"/>
          <p:cNvSpPr txBox="1">
            <a:spLocks noGrp="1"/>
          </p:cNvSpPr>
          <p:nvPr>
            <p:ph type="body" idx="1"/>
          </p:nvPr>
        </p:nvSpPr>
        <p:spPr>
          <a:xfrm>
            <a:off x="457200" y="1737900"/>
            <a:ext cx="8229600" cy="4967700"/>
          </a:xfrm>
          <a:prstGeom prst="rect">
            <a:avLst/>
          </a:prstGeom>
        </p:spPr>
        <p:txBody>
          <a:bodyPr lIns="91425" tIns="91425" rIns="91425" bIns="91425" anchor="t" anchorCtr="0">
            <a:noAutofit/>
          </a:bodyPr>
          <a:lstStyle/>
          <a:p>
            <a:r>
              <a:rPr lang="en-US" dirty="0" smtClean="0"/>
              <a:t>Efficient  </a:t>
            </a:r>
            <a:r>
              <a:rPr lang="en-US" dirty="0"/>
              <a:t>local/remote  management  of  large  volume </a:t>
            </a:r>
            <a:r>
              <a:rPr lang="en-US" dirty="0" smtClean="0"/>
              <a:t>assets </a:t>
            </a:r>
            <a:r>
              <a:rPr lang="en-US" dirty="0"/>
              <a:t>and </a:t>
            </a:r>
            <a:r>
              <a:rPr lang="en-US" dirty="0" smtClean="0"/>
              <a:t>data</a:t>
            </a:r>
          </a:p>
          <a:p>
            <a:endParaRPr lang="en-US" dirty="0"/>
          </a:p>
          <a:p>
            <a:r>
              <a:rPr lang="en-US" dirty="0" smtClean="0"/>
              <a:t>Scene </a:t>
            </a:r>
            <a:r>
              <a:rPr lang="en-US" dirty="0"/>
              <a:t>setup and editing using such </a:t>
            </a:r>
            <a:r>
              <a:rPr lang="en-US" dirty="0" smtClean="0"/>
              <a:t>assets</a:t>
            </a:r>
          </a:p>
          <a:p>
            <a:endParaRPr lang="en-US" dirty="0"/>
          </a:p>
          <a:p>
            <a:r>
              <a:rPr lang="en-US" dirty="0" smtClean="0"/>
              <a:t>Correct </a:t>
            </a:r>
            <a:r>
              <a:rPr lang="en-US" dirty="0"/>
              <a:t>export of render settings to ensure the scene can </a:t>
            </a:r>
            <a:r>
              <a:rPr lang="en-US" dirty="0" smtClean="0"/>
              <a:t>be </a:t>
            </a:r>
            <a:r>
              <a:rPr lang="en-US" dirty="0"/>
              <a:t>viewed correctly in different environments. </a:t>
            </a:r>
            <a:endParaRPr lang="en" dirty="0" smtClean="0"/>
          </a:p>
          <a:p>
            <a:pPr lvl="0" rtl="0">
              <a:buNone/>
            </a:pPr>
            <a:endParaRPr lang="en" dirty="0"/>
          </a:p>
          <a:p>
            <a:endParaRPr lang="en" dirty="0"/>
          </a:p>
        </p:txBody>
      </p:sp>
    </p:spTree>
    <p:extLst>
      <p:ext uri="{BB962C8B-B14F-4D97-AF65-F5344CB8AC3E}">
        <p14:creationId xmlns:p14="http://schemas.microsoft.com/office/powerpoint/2010/main" val="3600385910"/>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Shape 67"/>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a:buNone/>
            </a:pPr>
            <a:r>
              <a:rPr lang="en" dirty="0"/>
              <a:t>WebGLStudio overview</a:t>
            </a:r>
          </a:p>
        </p:txBody>
      </p:sp>
      <p:sp>
        <p:nvSpPr>
          <p:cNvPr id="68" name="Shape 68"/>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marL="457200" lvl="0" indent="-419100" rtl="0">
              <a:buClr>
                <a:schemeClr val="lt1"/>
              </a:buClr>
              <a:buSzPct val="166666"/>
              <a:buFont typeface="Arial"/>
              <a:buChar char="•"/>
            </a:pPr>
            <a:r>
              <a:rPr lang="en" dirty="0">
                <a:solidFill>
                  <a:srgbClr val="FF6600"/>
                </a:solidFill>
              </a:rPr>
              <a:t>Core Engine</a:t>
            </a:r>
          </a:p>
          <a:p>
            <a:pPr marL="457200" lvl="0" indent="-419100" rtl="0">
              <a:buClr>
                <a:schemeClr val="lt1"/>
              </a:buClr>
              <a:buSzPct val="166666"/>
              <a:buFont typeface="Arial"/>
              <a:buChar char="•"/>
            </a:pPr>
            <a:r>
              <a:rPr lang="en" dirty="0">
                <a:solidFill>
                  <a:srgbClr val="FF6600"/>
                </a:solidFill>
              </a:rPr>
              <a:t>Render Pipeline</a:t>
            </a:r>
          </a:p>
          <a:p>
            <a:pPr marL="457200" lvl="0" indent="-419100" rtl="0">
              <a:buClr>
                <a:schemeClr val="lt1"/>
              </a:buClr>
              <a:buSzPct val="166666"/>
              <a:buFont typeface="Arial"/>
              <a:buChar char="•"/>
            </a:pPr>
            <a:r>
              <a:rPr lang="en" dirty="0"/>
              <a:t>Editor</a:t>
            </a:r>
          </a:p>
          <a:p>
            <a:pPr marL="457200" lvl="0" indent="-419100" rtl="0">
              <a:buClr>
                <a:schemeClr val="lt1"/>
              </a:buClr>
              <a:buSzPct val="166666"/>
              <a:buFont typeface="Arial"/>
              <a:buChar char="•"/>
            </a:pPr>
            <a:r>
              <a:rPr lang="en" dirty="0"/>
              <a:t>Resources Manager</a:t>
            </a:r>
          </a:p>
          <a:p>
            <a:pPr marL="457200" lvl="0" indent="-419100" rtl="0">
              <a:buClr>
                <a:schemeClr val="lt1"/>
              </a:buClr>
              <a:buSzPct val="166666"/>
              <a:buFont typeface="Arial"/>
              <a:buChar char="•"/>
            </a:pPr>
            <a:r>
              <a:rPr lang="en" dirty="0"/>
              <a:t>Post-processing effects</a:t>
            </a:r>
          </a:p>
          <a:p>
            <a:pPr marL="457200" lvl="0" indent="-419100" rtl="0">
              <a:buClr>
                <a:schemeClr val="lt1"/>
              </a:buClr>
              <a:buSzPct val="166666"/>
              <a:buFont typeface="Arial"/>
              <a:buChar char="•"/>
            </a:pPr>
            <a:r>
              <a:rPr lang="en" dirty="0"/>
              <a:t>Particle Engine</a:t>
            </a:r>
          </a:p>
          <a:p>
            <a:pPr marL="457200" lvl="0" indent="-419100" rtl="0">
              <a:buClr>
                <a:schemeClr val="lt1"/>
              </a:buClr>
              <a:buSzPct val="166666"/>
              <a:buFont typeface="Arial"/>
              <a:buChar char="•"/>
            </a:pPr>
            <a:r>
              <a:rPr lang="en" dirty="0"/>
              <a:t>Realtime mesh painting</a:t>
            </a:r>
          </a:p>
          <a:p>
            <a:pPr marL="457200" lvl="0" indent="-419100" rtl="0">
              <a:buClr>
                <a:schemeClr val="lt1"/>
              </a:buClr>
              <a:buSzPct val="166666"/>
              <a:buFont typeface="Arial"/>
              <a:buChar char="•"/>
            </a:pPr>
            <a:r>
              <a:rPr lang="en" dirty="0"/>
              <a:t>Scene saving / export</a:t>
            </a:r>
          </a:p>
        </p:txBody>
      </p:sp>
      <p:pic>
        <p:nvPicPr>
          <p:cNvPr id="69" name="Shape 69"/>
          <p:cNvPicPr preferRelativeResize="0"/>
          <p:nvPr/>
        </p:nvPicPr>
        <p:blipFill>
          <a:blip r:embed="rId3"/>
          <a:stretch>
            <a:fillRect/>
          </a:stretch>
        </p:blipFill>
        <p:spPr>
          <a:xfrm>
            <a:off x="5085125" y="1600198"/>
            <a:ext cx="3755951" cy="2091649"/>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Shape 74"/>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a:buNone/>
            </a:pPr>
            <a:r>
              <a:rPr lang="en" dirty="0"/>
              <a:t>Core Engine</a:t>
            </a:r>
          </a:p>
        </p:txBody>
      </p:sp>
      <p:sp>
        <p:nvSpPr>
          <p:cNvPr id="75" name="Shape 75"/>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marL="457200" lvl="0" indent="-419100" rtl="0">
              <a:buClr>
                <a:schemeClr val="lt1"/>
              </a:buClr>
              <a:buSzPct val="166666"/>
              <a:buFont typeface="Arial"/>
              <a:buChar char="•"/>
            </a:pPr>
            <a:r>
              <a:rPr lang="en" dirty="0"/>
              <a:t>Lightweight low level library to wrap most of WebGL functionality, called LiteGL</a:t>
            </a:r>
          </a:p>
          <a:p>
            <a:pPr marL="914400" lvl="1" indent="-381000" rtl="0">
              <a:buClr>
                <a:schemeClr val="lt1"/>
              </a:buClr>
              <a:buSzPct val="80000"/>
              <a:buFont typeface="Courier New"/>
              <a:buChar char="o"/>
            </a:pPr>
            <a:r>
              <a:rPr lang="en" dirty="0"/>
              <a:t>Classes for basic components in 3D: Mesh, Texture, Buffer, Shader</a:t>
            </a:r>
          </a:p>
          <a:p>
            <a:pPr marL="914400" lvl="1" indent="-381000" rtl="0">
              <a:buClr>
                <a:schemeClr val="lt1"/>
              </a:buClr>
              <a:buSzPct val="80000"/>
              <a:buFont typeface="Courier New"/>
              <a:buChar char="o"/>
            </a:pPr>
            <a:r>
              <a:rPr lang="en" dirty="0"/>
              <a:t>Mathematics: uses </a:t>
            </a:r>
            <a:r>
              <a:rPr lang="en" dirty="0">
                <a:solidFill>
                  <a:srgbClr val="FFC000"/>
                </a:solidFill>
              </a:rPr>
              <a:t>glMatrix</a:t>
            </a:r>
            <a:r>
              <a:rPr lang="en" dirty="0"/>
              <a:t>, adds other classes like Octree, RayTesting, AABB, ...</a:t>
            </a:r>
          </a:p>
          <a:p>
            <a:endParaRPr lang="en" dirty="0"/>
          </a:p>
          <a:p>
            <a:pPr marL="457200" lvl="0" indent="-419100" rtl="0">
              <a:buClr>
                <a:schemeClr val="lt1"/>
              </a:buClr>
              <a:buSzPct val="166666"/>
              <a:buFont typeface="Arial"/>
              <a:buChar char="•"/>
            </a:pPr>
            <a:r>
              <a:rPr lang="en" dirty="0"/>
              <a:t>LiteScene library to handle the Scene Graph </a:t>
            </a:r>
          </a:p>
          <a:p>
            <a:pPr marL="914400" lvl="1" indent="-381000" rtl="0">
              <a:buClr>
                <a:schemeClr val="lt1"/>
              </a:buClr>
              <a:buSzPct val="80000"/>
              <a:buFont typeface="Courier New"/>
              <a:buChar char="o"/>
            </a:pPr>
            <a:r>
              <a:rPr lang="en" dirty="0"/>
              <a:t>Classes: Scene, SceneNode, Component.</a:t>
            </a:r>
          </a:p>
          <a:p>
            <a:pPr marL="914400" lvl="1" indent="-381000" rtl="0">
              <a:buClr>
                <a:schemeClr val="lt1"/>
              </a:buClr>
              <a:buSzPct val="80000"/>
              <a:buFont typeface="Courier New"/>
              <a:buChar char="o"/>
            </a:pPr>
            <a:r>
              <a:rPr lang="en" dirty="0"/>
              <a:t>Camera, Light, ...</a:t>
            </a:r>
          </a:p>
          <a:p>
            <a:pPr marL="914400" lvl="1" indent="-381000" rtl="0">
              <a:buClr>
                <a:schemeClr val="lt1"/>
              </a:buClr>
              <a:buSzPct val="80000"/>
              <a:buFont typeface="Courier New"/>
              <a:buChar char="o"/>
            </a:pPr>
            <a:r>
              <a:rPr lang="en" dirty="0" smtClean="0"/>
              <a:t>Resources</a:t>
            </a:r>
            <a:r>
              <a:rPr lang="en-US" dirty="0" smtClean="0"/>
              <a:t> </a:t>
            </a:r>
            <a:r>
              <a:rPr lang="en" dirty="0" smtClean="0"/>
              <a:t>Manager</a:t>
            </a:r>
            <a:endParaRPr lang="en" dirty="0"/>
          </a:p>
          <a:p>
            <a:endParaRPr lang="en" dirty="0"/>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5">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5">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Shape 80"/>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a:buNone/>
            </a:pPr>
            <a:r>
              <a:rPr lang="en" dirty="0"/>
              <a:t>Core Engine main features</a:t>
            </a:r>
          </a:p>
        </p:txBody>
      </p:sp>
      <p:sp>
        <p:nvSpPr>
          <p:cNvPr id="81" name="Shape 81"/>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marL="457200" lvl="0" indent="-419100" rtl="0">
              <a:buClr>
                <a:schemeClr val="lt1"/>
              </a:buClr>
              <a:buSzPct val="166666"/>
              <a:buFont typeface="Arial"/>
              <a:buChar char="•"/>
            </a:pPr>
            <a:r>
              <a:rPr lang="en" dirty="0" smtClean="0">
                <a:solidFill>
                  <a:srgbClr val="FFC000"/>
                </a:solidFill>
              </a:rPr>
              <a:t>Scene</a:t>
            </a:r>
            <a:r>
              <a:rPr lang="en-US" dirty="0" smtClean="0">
                <a:solidFill>
                  <a:srgbClr val="FFC000"/>
                </a:solidFill>
              </a:rPr>
              <a:t> </a:t>
            </a:r>
            <a:r>
              <a:rPr lang="en" dirty="0" smtClean="0">
                <a:solidFill>
                  <a:srgbClr val="FFC000"/>
                </a:solidFill>
              </a:rPr>
              <a:t>Graph</a:t>
            </a:r>
            <a:endParaRPr lang="en" dirty="0">
              <a:solidFill>
                <a:srgbClr val="FFC000"/>
              </a:solidFill>
            </a:endParaRPr>
          </a:p>
          <a:p>
            <a:pPr marL="457200" lvl="0" indent="-419100" rtl="0">
              <a:buClr>
                <a:schemeClr val="lt1"/>
              </a:buClr>
              <a:buSzPct val="166666"/>
              <a:buFont typeface="Arial"/>
              <a:buChar char="•"/>
            </a:pPr>
            <a:r>
              <a:rPr lang="en" dirty="0"/>
              <a:t>Component based</a:t>
            </a:r>
          </a:p>
          <a:p>
            <a:pPr marL="457200" lvl="0" indent="-419100" rtl="0">
              <a:buClr>
                <a:schemeClr val="lt1"/>
              </a:buClr>
              <a:buSzPct val="166666"/>
              <a:buFont typeface="Arial"/>
              <a:buChar char="•"/>
            </a:pPr>
            <a:r>
              <a:rPr lang="en" dirty="0"/>
              <a:t>Resource Management</a:t>
            </a:r>
          </a:p>
          <a:p>
            <a:pPr marL="457200" lvl="0" indent="-419100" rtl="0">
              <a:buClr>
                <a:schemeClr val="lt1"/>
              </a:buClr>
              <a:buSzPct val="166666"/>
              <a:buFont typeface="Arial"/>
              <a:buChar char="•"/>
            </a:pPr>
            <a:r>
              <a:rPr lang="en" dirty="0"/>
              <a:t>Binary formats for fast loading</a:t>
            </a:r>
          </a:p>
          <a:p>
            <a:pPr marL="457200" lvl="0" indent="-419100" rtl="0">
              <a:buClr>
                <a:schemeClr val="lt1"/>
              </a:buClr>
              <a:buSzPct val="166666"/>
              <a:buFont typeface="Arial"/>
              <a:buChar char="•"/>
            </a:pPr>
            <a:r>
              <a:rPr lang="en" dirty="0"/>
              <a:t>Meant to high quality rendering</a:t>
            </a:r>
          </a:p>
          <a:p>
            <a:pPr marL="457200" lvl="0" indent="-419100">
              <a:buClr>
                <a:schemeClr val="lt1"/>
              </a:buClr>
              <a:buSzPct val="166666"/>
              <a:buFont typeface="Arial"/>
              <a:buChar char="•"/>
            </a:pPr>
            <a:r>
              <a:rPr lang="en" dirty="0"/>
              <a:t>Works in Firefox and Chrome (not tested fully on Safari)</a:t>
            </a: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Shape 86"/>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a:buNone/>
            </a:pPr>
            <a:r>
              <a:rPr lang="en"/>
              <a:t>Core Engine</a:t>
            </a:r>
          </a:p>
        </p:txBody>
      </p:sp>
      <p:pic>
        <p:nvPicPr>
          <p:cNvPr id="87" name="Shape 87"/>
          <p:cNvPicPr preferRelativeResize="0"/>
          <p:nvPr/>
        </p:nvPicPr>
        <p:blipFill>
          <a:blip r:embed="rId3"/>
          <a:stretch>
            <a:fillRect/>
          </a:stretch>
        </p:blipFill>
        <p:spPr>
          <a:xfrm>
            <a:off x="2019300" y="1417637"/>
            <a:ext cx="5105400" cy="5172075"/>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Shape 92"/>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a:buNone/>
            </a:pPr>
            <a:r>
              <a:rPr lang="en" dirty="0"/>
              <a:t>Render Pipeline</a:t>
            </a:r>
          </a:p>
        </p:txBody>
      </p:sp>
      <p:sp>
        <p:nvSpPr>
          <p:cNvPr id="93" name="Shape 93"/>
          <p:cNvSpPr txBox="1">
            <a:spLocks noGrp="1"/>
          </p:cNvSpPr>
          <p:nvPr>
            <p:ph type="body" idx="1"/>
          </p:nvPr>
        </p:nvSpPr>
        <p:spPr>
          <a:xfrm>
            <a:off x="457200" y="1417650"/>
            <a:ext cx="8458200" cy="4967700"/>
          </a:xfrm>
          <a:prstGeom prst="rect">
            <a:avLst/>
          </a:prstGeom>
        </p:spPr>
        <p:txBody>
          <a:bodyPr lIns="91425" tIns="91425" rIns="91425" bIns="91425" anchor="t" anchorCtr="0">
            <a:noAutofit/>
          </a:bodyPr>
          <a:lstStyle/>
          <a:p>
            <a:pPr marL="457200" lvl="0" indent="-419100" rtl="0">
              <a:buClr>
                <a:schemeClr val="lt1"/>
              </a:buClr>
              <a:buSzPct val="166666"/>
              <a:buFont typeface="Arial"/>
              <a:buChar char="•"/>
            </a:pPr>
            <a:r>
              <a:rPr lang="en" dirty="0"/>
              <a:t>Generates the shader according to the material properties (ubershader)</a:t>
            </a:r>
          </a:p>
          <a:p>
            <a:endParaRPr lang="en" dirty="0"/>
          </a:p>
          <a:p>
            <a:pPr marL="457200" lvl="0" indent="-419100" rtl="0">
              <a:buClr>
                <a:schemeClr val="lt1"/>
              </a:buClr>
              <a:buSzPct val="166666"/>
              <a:buFont typeface="Arial"/>
              <a:buChar char="•"/>
            </a:pPr>
            <a:r>
              <a:rPr lang="en" dirty="0"/>
              <a:t>Supports multiple lights (omni, spot and direct) with projective texture, realtime reflections, shadows with shadowmaps, postprocessing FX, multiple textures per material.</a:t>
            </a:r>
          </a:p>
          <a:p>
            <a:endParaRPr lang="en" dirty="0"/>
          </a:p>
          <a:p>
            <a:pPr marL="457200" lvl="0" indent="-419100" rtl="0">
              <a:buClr>
                <a:schemeClr val="lt1"/>
              </a:buClr>
              <a:buSzPct val="166666"/>
              <a:buFont typeface="Arial"/>
              <a:buChar char="•"/>
            </a:pPr>
            <a:r>
              <a:rPr lang="en" dirty="0"/>
              <a:t>Events system to hook to any rendering stage</a:t>
            </a:r>
          </a:p>
          <a:p>
            <a:endParaRPr lang="en" dirty="0"/>
          </a:p>
          <a:p>
            <a:endParaRPr lang="en" dirty="0"/>
          </a:p>
          <a:p>
            <a:endParaRPr lang="en" dirty="0"/>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a:buNone/>
            </a:pPr>
            <a:r>
              <a:rPr lang="en" dirty="0"/>
              <a:t>Editor</a:t>
            </a:r>
          </a:p>
        </p:txBody>
      </p:sp>
      <p:sp>
        <p:nvSpPr>
          <p:cNvPr id="99" name="Shape 99"/>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marL="457200" lvl="0" indent="-381000" rtl="0">
              <a:buClr>
                <a:schemeClr val="lt1"/>
              </a:buClr>
              <a:buSzPct val="166666"/>
              <a:buFont typeface="Arial"/>
              <a:buChar char="•"/>
            </a:pPr>
            <a:r>
              <a:rPr lang="en" sz="2400" dirty="0"/>
              <a:t>Allows to construct scenes from a set of meshes and textures</a:t>
            </a:r>
          </a:p>
          <a:p>
            <a:endParaRPr lang="en" sz="2400" dirty="0" smtClean="0"/>
          </a:p>
          <a:p>
            <a:pPr marL="457200" lvl="0" indent="-381000" rtl="0">
              <a:buClr>
                <a:schemeClr val="lt1"/>
              </a:buClr>
              <a:buSzPct val="166666"/>
              <a:buFont typeface="Arial"/>
              <a:buChar char="•"/>
            </a:pPr>
            <a:r>
              <a:rPr lang="en" sz="2400" dirty="0" smtClean="0">
                <a:solidFill>
                  <a:schemeClr val="tx1">
                    <a:lumMod val="65000"/>
                    <a:lumOff val="35000"/>
                  </a:schemeClr>
                </a:solidFill>
              </a:rPr>
              <a:t>Pixel-perfect picking for selection</a:t>
            </a:r>
          </a:p>
          <a:p>
            <a:endParaRPr lang="en" sz="2400" dirty="0" smtClean="0"/>
          </a:p>
          <a:p>
            <a:pPr marL="457200" lvl="0" indent="-381000" rtl="0">
              <a:buClr>
                <a:schemeClr val="lt1"/>
              </a:buClr>
              <a:buSzPct val="166666"/>
              <a:buFont typeface="Arial"/>
              <a:buChar char="•"/>
            </a:pPr>
            <a:r>
              <a:rPr lang="en" sz="2400" dirty="0" smtClean="0">
                <a:solidFill>
                  <a:srgbClr val="FFC000"/>
                </a:solidFill>
              </a:rPr>
              <a:t>Familiar </a:t>
            </a:r>
            <a:r>
              <a:rPr lang="en" sz="2400" dirty="0">
                <a:solidFill>
                  <a:srgbClr val="FFC000"/>
                </a:solidFill>
              </a:rPr>
              <a:t>'desktop app' interface (Menus, Tools, Gizmos, Attributes editor, keyboard shortcuts ...)</a:t>
            </a:r>
          </a:p>
          <a:p>
            <a:endParaRPr lang="en" sz="2400" dirty="0"/>
          </a:p>
          <a:p>
            <a:pPr marL="457200" lvl="0" indent="-381000" rtl="0">
              <a:buClr>
                <a:schemeClr val="lt1"/>
              </a:buClr>
              <a:buSzPct val="166666"/>
              <a:buFont typeface="Arial"/>
              <a:buChar char="•"/>
            </a:pPr>
            <a:r>
              <a:rPr lang="en" sz="2400" dirty="0"/>
              <a:t>Easy to add new assets from the hard drive (drag and drop to upload to server)</a:t>
            </a:r>
          </a:p>
          <a:p>
            <a:endParaRPr lang="en" sz="2400" dirty="0"/>
          </a:p>
          <a:p>
            <a:pPr marL="457200" lvl="0" indent="-381000" rtl="0">
              <a:buClr>
                <a:schemeClr val="lt1"/>
              </a:buClr>
              <a:buSzPct val="166666"/>
              <a:buFont typeface="Arial"/>
              <a:buChar char="•"/>
            </a:pPr>
            <a:r>
              <a:rPr lang="en" sz="2400" dirty="0"/>
              <a:t>Easy to extend (modular architecture)</a:t>
            </a:r>
          </a:p>
        </p:txBody>
      </p:sp>
    </p:spTree>
  </p:cSld>
  <p:clrMapOvr>
    <a:masterClrMapping/>
  </p:clrMapOvr>
  <p:transition spd="slow">
    <p:cu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pic>
        <p:nvPicPr>
          <p:cNvPr id="104" name="Shape 104"/>
          <p:cNvPicPr preferRelativeResize="0"/>
          <p:nvPr/>
        </p:nvPicPr>
        <p:blipFill>
          <a:blip r:embed="rId3"/>
          <a:stretch>
            <a:fillRect/>
          </a:stretch>
        </p:blipFill>
        <p:spPr>
          <a:xfrm>
            <a:off x="357062" y="752775"/>
            <a:ext cx="8429875" cy="5694575"/>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Shape 109"/>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a:buNone/>
            </a:pPr>
            <a:r>
              <a:rPr lang="en"/>
              <a:t>Resources Manager</a:t>
            </a:r>
          </a:p>
        </p:txBody>
      </p:sp>
      <p:sp>
        <p:nvSpPr>
          <p:cNvPr id="110" name="Shape 110"/>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marL="457200" lvl="0" indent="-381000" rtl="0">
              <a:buClr>
                <a:schemeClr val="lt1"/>
              </a:buClr>
              <a:buSzPct val="166666"/>
              <a:buFont typeface="Arial"/>
              <a:buChar char="•"/>
            </a:pPr>
            <a:r>
              <a:rPr lang="en" sz="2400" dirty="0"/>
              <a:t>Sync'd with the server</a:t>
            </a:r>
          </a:p>
          <a:p>
            <a:endParaRPr lang="en" sz="2400" dirty="0"/>
          </a:p>
          <a:p>
            <a:pPr marL="457200" lvl="0" indent="-381000" rtl="0">
              <a:buClr>
                <a:schemeClr val="lt1"/>
              </a:buClr>
              <a:buSzPct val="166666"/>
              <a:buFont typeface="Arial"/>
              <a:buChar char="•"/>
            </a:pPr>
            <a:r>
              <a:rPr lang="en" sz="2400" dirty="0"/>
              <a:t>Allow to easily upload any kind of asset</a:t>
            </a:r>
          </a:p>
          <a:p>
            <a:pPr marL="914400" lvl="1" indent="-381000" rtl="0">
              <a:buClr>
                <a:schemeClr val="lt1"/>
              </a:buClr>
              <a:buSzPct val="120000"/>
              <a:buFont typeface="Courier New"/>
              <a:buChar char="o"/>
            </a:pPr>
            <a:r>
              <a:rPr lang="en" sz="2000" dirty="0"/>
              <a:t>Textures</a:t>
            </a:r>
          </a:p>
          <a:p>
            <a:pPr marL="914400" lvl="1" indent="-381000" rtl="0">
              <a:buClr>
                <a:schemeClr val="lt1"/>
              </a:buClr>
              <a:buSzPct val="120000"/>
              <a:buFont typeface="Courier New"/>
              <a:buChar char="o"/>
            </a:pPr>
            <a:r>
              <a:rPr lang="en" sz="2000" dirty="0"/>
              <a:t>Meshes</a:t>
            </a:r>
          </a:p>
          <a:p>
            <a:pPr marL="914400" lvl="1" indent="-381000" rtl="0">
              <a:buClr>
                <a:schemeClr val="lt1"/>
              </a:buClr>
              <a:buSzPct val="120000"/>
              <a:buFont typeface="Courier New"/>
              <a:buChar char="o"/>
            </a:pPr>
            <a:r>
              <a:rPr lang="en" sz="2000" dirty="0"/>
              <a:t>Materials</a:t>
            </a:r>
          </a:p>
          <a:p>
            <a:pPr marL="914400" lvl="1" indent="-381000" rtl="0">
              <a:buClr>
                <a:schemeClr val="lt1"/>
              </a:buClr>
              <a:buSzPct val="120000"/>
              <a:buFont typeface="Courier New"/>
              <a:buChar char="o"/>
            </a:pPr>
            <a:r>
              <a:rPr lang="en" sz="2000" dirty="0"/>
              <a:t>Scenes</a:t>
            </a:r>
          </a:p>
          <a:p>
            <a:pPr marL="914400" lvl="1" indent="-381000" rtl="0">
              <a:buClr>
                <a:schemeClr val="lt1"/>
              </a:buClr>
              <a:buSzPct val="120000"/>
              <a:buFont typeface="Courier New"/>
              <a:buChar char="o"/>
            </a:pPr>
            <a:r>
              <a:rPr lang="en" sz="2000" dirty="0"/>
              <a:t>Prefabs</a:t>
            </a:r>
          </a:p>
          <a:p>
            <a:endParaRPr lang="en" sz="2000" dirty="0"/>
          </a:p>
          <a:p>
            <a:pPr marL="457200" lvl="0" indent="-381000" rtl="0">
              <a:buClr>
                <a:schemeClr val="lt1"/>
              </a:buClr>
              <a:buSzPct val="166666"/>
              <a:buFont typeface="Arial"/>
              <a:buChar char="•"/>
            </a:pPr>
            <a:r>
              <a:rPr lang="en" sz="2400" dirty="0"/>
              <a:t>Generates a preview image to easy browsing</a:t>
            </a:r>
          </a:p>
          <a:p>
            <a:endParaRPr lang="en" sz="2400" dirty="0"/>
          </a:p>
          <a:p>
            <a:pPr marL="457200" lvl="0" indent="-381000" rtl="0">
              <a:buClr>
                <a:schemeClr val="lt1"/>
              </a:buClr>
              <a:buSzPct val="166666"/>
              <a:buFont typeface="Arial"/>
              <a:buChar char="•"/>
            </a:pPr>
            <a:r>
              <a:rPr lang="en" sz="2400" dirty="0"/>
              <a:t>Allows to add comments or other info</a:t>
            </a:r>
          </a:p>
          <a:p>
            <a:endParaRPr lang="en" sz="2400" dirty="0"/>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0">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0">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0">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0">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0">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0">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10">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10">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Author</a:t>
            </a:r>
            <a:endParaRPr lang="en-US" dirty="0"/>
          </a:p>
        </p:txBody>
      </p:sp>
      <p:sp>
        <p:nvSpPr>
          <p:cNvPr id="3" name="Text Placeholder 2"/>
          <p:cNvSpPr>
            <a:spLocks noGrp="1"/>
          </p:cNvSpPr>
          <p:nvPr>
            <p:ph type="body" idx="1"/>
          </p:nvPr>
        </p:nvSpPr>
        <p:spPr/>
        <p:txBody>
          <a:bodyPr/>
          <a:lstStyle/>
          <a:p>
            <a:r>
              <a:rPr lang="en-US" dirty="0" smtClean="0"/>
              <a:t>1</a:t>
            </a:r>
            <a:r>
              <a:rPr lang="en-US" baseline="30000" dirty="0" smtClean="0"/>
              <a:t>st</a:t>
            </a:r>
            <a:r>
              <a:rPr lang="en-US" dirty="0" smtClean="0"/>
              <a:t> Author: </a:t>
            </a:r>
            <a:r>
              <a:rPr lang="en-US" b="1" dirty="0" err="1"/>
              <a:t>Javi</a:t>
            </a:r>
            <a:r>
              <a:rPr lang="en-US" b="1" dirty="0"/>
              <a:t> </a:t>
            </a:r>
            <a:r>
              <a:rPr lang="en-US" b="1" dirty="0" err="1" smtClean="0"/>
              <a:t>Agenjo</a:t>
            </a:r>
            <a:r>
              <a:rPr lang="en-US" b="1" dirty="0" smtClean="0"/>
              <a:t>, </a:t>
            </a:r>
            <a:r>
              <a:rPr lang="en-US" dirty="0" smtClean="0"/>
              <a:t>born </a:t>
            </a:r>
            <a:r>
              <a:rPr lang="en-US" dirty="0"/>
              <a:t>in 1980 </a:t>
            </a:r>
            <a:r>
              <a:rPr lang="en-US" dirty="0" smtClean="0"/>
              <a:t>at </a:t>
            </a:r>
            <a:r>
              <a:rPr lang="en-US" dirty="0"/>
              <a:t>Barcelona, Spain</a:t>
            </a:r>
            <a:r>
              <a:rPr lang="en-US" dirty="0" smtClean="0"/>
              <a:t>.</a:t>
            </a:r>
          </a:p>
          <a:p>
            <a:r>
              <a:rPr lang="en-US" dirty="0" smtClean="0"/>
              <a:t>Computer </a:t>
            </a:r>
            <a:r>
              <a:rPr lang="en-US" dirty="0"/>
              <a:t>Engineer working in 3D </a:t>
            </a:r>
            <a:r>
              <a:rPr lang="en-US" dirty="0" smtClean="0"/>
              <a:t>Graphics since </a:t>
            </a:r>
            <a:r>
              <a:rPr lang="en-US" dirty="0"/>
              <a:t>2005. Interested in videogames development and interactive applications, focused on using the 3D Hardware to create new ways of interaction</a:t>
            </a:r>
            <a:r>
              <a:rPr lang="en-US" dirty="0" smtClean="0"/>
              <a:t>.</a:t>
            </a:r>
          </a:p>
          <a:p>
            <a:r>
              <a:rPr lang="en-US" dirty="0" smtClean="0"/>
              <a:t>Teach </a:t>
            </a:r>
            <a:r>
              <a:rPr lang="en-US" dirty="0"/>
              <a:t>at the University </a:t>
            </a:r>
            <a:r>
              <a:rPr lang="en-US" dirty="0" err="1"/>
              <a:t>Pompeu</a:t>
            </a:r>
            <a:r>
              <a:rPr lang="en-US" dirty="0"/>
              <a:t> </a:t>
            </a:r>
            <a:r>
              <a:rPr lang="en-US" dirty="0" err="1"/>
              <a:t>Fabra</a:t>
            </a:r>
            <a:r>
              <a:rPr lang="en-US" dirty="0"/>
              <a:t> at Barcelona courses related to programming, graphics and games development.</a:t>
            </a:r>
          </a:p>
        </p:txBody>
      </p:sp>
    </p:spTree>
    <p:extLst>
      <p:ext uri="{BB962C8B-B14F-4D97-AF65-F5344CB8AC3E}">
        <p14:creationId xmlns:p14="http://schemas.microsoft.com/office/powerpoint/2010/main" val="4064566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Shape 115"/>
          <p:cNvSpPr txBox="1">
            <a:spLocks noGrp="1"/>
          </p:cNvSpPr>
          <p:nvPr>
            <p:ph type="title"/>
          </p:nvPr>
        </p:nvSpPr>
        <p:spPr>
          <a:xfrm>
            <a:off x="457200" y="206894"/>
            <a:ext cx="8229600" cy="632100"/>
          </a:xfrm>
          <a:prstGeom prst="rect">
            <a:avLst/>
          </a:prstGeom>
        </p:spPr>
        <p:txBody>
          <a:bodyPr lIns="91425" tIns="91425" rIns="91425" bIns="91425" anchor="b" anchorCtr="0">
            <a:noAutofit/>
          </a:bodyPr>
          <a:lstStyle/>
          <a:p>
            <a:pPr>
              <a:buNone/>
            </a:pPr>
            <a:r>
              <a:rPr lang="en"/>
              <a:t>Resources Manager</a:t>
            </a:r>
          </a:p>
        </p:txBody>
      </p:sp>
      <p:pic>
        <p:nvPicPr>
          <p:cNvPr id="116" name="Shape 116"/>
          <p:cNvPicPr preferRelativeResize="0"/>
          <p:nvPr/>
        </p:nvPicPr>
        <p:blipFill>
          <a:blip r:embed="rId3"/>
          <a:stretch>
            <a:fillRect/>
          </a:stretch>
        </p:blipFill>
        <p:spPr>
          <a:xfrm>
            <a:off x="488450" y="957874"/>
            <a:ext cx="8167101" cy="5514825"/>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Shape 120"/>
        <p:cNvGrpSpPr/>
        <p:nvPr/>
      </p:nvGrpSpPr>
      <p:grpSpPr>
        <a:xfrm>
          <a:off x="0" y="0"/>
          <a:ext cx="0" cy="0"/>
          <a:chOff x="0" y="0"/>
          <a:chExt cx="0" cy="0"/>
        </a:xfrm>
      </p:grpSpPr>
      <p:sp>
        <p:nvSpPr>
          <p:cNvPr id="121" name="Shape 121"/>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a:buNone/>
            </a:pPr>
            <a:r>
              <a:rPr lang="en"/>
              <a:t>Post-processing FX</a:t>
            </a:r>
          </a:p>
        </p:txBody>
      </p:sp>
      <p:sp>
        <p:nvSpPr>
          <p:cNvPr id="122" name="Shape 122"/>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marL="457200" lvl="0" indent="-419100" rtl="0">
              <a:buClr>
                <a:schemeClr val="lt1"/>
              </a:buClr>
              <a:buSzPct val="166666"/>
              <a:buFont typeface="Arial"/>
              <a:buChar char="•"/>
            </a:pPr>
            <a:r>
              <a:rPr lang="en" dirty="0"/>
              <a:t>Some basic post-processing effects using Color and Depth information</a:t>
            </a:r>
          </a:p>
          <a:p>
            <a:pPr marL="914400" lvl="1" indent="-381000" rtl="0">
              <a:buClr>
                <a:schemeClr val="lt1"/>
              </a:buClr>
              <a:buSzPct val="80000"/>
              <a:buFont typeface="Courier New"/>
              <a:buChar char="o"/>
            </a:pPr>
            <a:r>
              <a:rPr lang="en" dirty="0"/>
              <a:t>Color curves</a:t>
            </a:r>
          </a:p>
          <a:p>
            <a:pPr marL="914400" lvl="1" indent="-381000" rtl="0">
              <a:buClr>
                <a:schemeClr val="lt1"/>
              </a:buClr>
              <a:buSzPct val="80000"/>
              <a:buFont typeface="Courier New"/>
              <a:buChar char="o"/>
            </a:pPr>
            <a:r>
              <a:rPr lang="en" dirty="0"/>
              <a:t>Depth of Field</a:t>
            </a:r>
          </a:p>
          <a:p>
            <a:pPr marL="914400" lvl="1" indent="-381000" rtl="0">
              <a:buClr>
                <a:schemeClr val="lt1"/>
              </a:buClr>
              <a:buSzPct val="80000"/>
              <a:buFont typeface="Courier New"/>
              <a:buChar char="o"/>
            </a:pPr>
            <a:r>
              <a:rPr lang="en" dirty="0"/>
              <a:t>Edges</a:t>
            </a:r>
          </a:p>
          <a:p>
            <a:pPr marL="914400" lvl="1" indent="-381000" rtl="0">
              <a:buClr>
                <a:schemeClr val="lt1"/>
              </a:buClr>
              <a:buSzPct val="80000"/>
              <a:buFont typeface="Courier New"/>
              <a:buChar char="o"/>
            </a:pPr>
            <a:r>
              <a:rPr lang="en" dirty="0"/>
              <a:t>Lens distortion</a:t>
            </a:r>
          </a:p>
          <a:p>
            <a:endParaRPr lang="en" dirty="0"/>
          </a:p>
        </p:txBody>
      </p:sp>
    </p:spTree>
  </p:cSld>
  <p:clrMapOvr>
    <a:masterClrMapping/>
  </p:clrMapOvr>
  <p:transition spd="slow">
    <p:cu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Shape 127"/>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a:buNone/>
            </a:pPr>
            <a:r>
              <a:rPr lang="en" dirty="0"/>
              <a:t>Particle Engine</a:t>
            </a:r>
          </a:p>
        </p:txBody>
      </p:sp>
      <p:sp>
        <p:nvSpPr>
          <p:cNvPr id="128" name="Shape 128"/>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marL="457200" lvl="0" indent="-419100" rtl="0">
              <a:buClr>
                <a:schemeClr val="lt1"/>
              </a:buClr>
              <a:buSzPct val="166666"/>
              <a:buFont typeface="Arial"/>
              <a:buChar char="•"/>
            </a:pPr>
            <a:r>
              <a:rPr lang="en" dirty="0"/>
              <a:t>Particle emisor with several configurable settings:</a:t>
            </a:r>
          </a:p>
          <a:p>
            <a:pPr marL="914400" lvl="1" indent="-381000" rtl="0">
              <a:buClr>
                <a:schemeClr val="lt1"/>
              </a:buClr>
              <a:buSzPct val="80000"/>
              <a:buFont typeface="Courier New"/>
              <a:buChar char="o"/>
            </a:pPr>
            <a:r>
              <a:rPr lang="en" dirty="0"/>
              <a:t>Alpha and size curves to control over time</a:t>
            </a:r>
          </a:p>
          <a:p>
            <a:pPr marL="914400" lvl="1" indent="-381000" rtl="0">
              <a:buClr>
                <a:schemeClr val="lt1"/>
              </a:buClr>
              <a:buSzPct val="80000"/>
              <a:buFont typeface="Courier New"/>
              <a:buChar char="o"/>
            </a:pPr>
            <a:r>
              <a:rPr lang="en" dirty="0"/>
              <a:t>Animated textures</a:t>
            </a:r>
          </a:p>
          <a:p>
            <a:pPr marL="914400" lvl="1" indent="-381000" rtl="0">
              <a:buClr>
                <a:schemeClr val="lt1"/>
              </a:buClr>
              <a:buSzPct val="80000"/>
              <a:buFont typeface="Courier New"/>
              <a:buChar char="o"/>
            </a:pPr>
            <a:r>
              <a:rPr lang="en" dirty="0"/>
              <a:t>Plane, Sphere and Mesh emisors</a:t>
            </a:r>
          </a:p>
          <a:p>
            <a:endParaRPr lang="en" dirty="0"/>
          </a:p>
        </p:txBody>
      </p:sp>
    </p:spTree>
  </p:cSld>
  <p:clrMapOvr>
    <a:masterClrMapping/>
  </p:clrMapOvr>
  <p:transition spd="slow">
    <p:cu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Shape 133"/>
          <p:cNvSpPr txBox="1">
            <a:spLocks noGrp="1"/>
          </p:cNvSpPr>
          <p:nvPr>
            <p:ph type="title"/>
          </p:nvPr>
        </p:nvSpPr>
        <p:spPr>
          <a:xfrm>
            <a:off x="457200" y="274645"/>
            <a:ext cx="8229600" cy="730499"/>
          </a:xfrm>
          <a:prstGeom prst="rect">
            <a:avLst/>
          </a:prstGeom>
        </p:spPr>
        <p:txBody>
          <a:bodyPr lIns="91425" tIns="91425" rIns="91425" bIns="91425" anchor="b" anchorCtr="0">
            <a:noAutofit/>
          </a:bodyPr>
          <a:lstStyle/>
          <a:p>
            <a:pPr>
              <a:buNone/>
            </a:pPr>
            <a:r>
              <a:rPr lang="en"/>
              <a:t>Particles</a:t>
            </a:r>
          </a:p>
        </p:txBody>
      </p:sp>
      <p:pic>
        <p:nvPicPr>
          <p:cNvPr id="134" name="Shape 134"/>
          <p:cNvPicPr preferRelativeResize="0"/>
          <p:nvPr/>
        </p:nvPicPr>
        <p:blipFill>
          <a:blip r:embed="rId3"/>
          <a:stretch>
            <a:fillRect/>
          </a:stretch>
        </p:blipFill>
        <p:spPr>
          <a:xfrm>
            <a:off x="457200" y="1005150"/>
            <a:ext cx="8229599" cy="5612675"/>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Shape 138"/>
        <p:cNvGrpSpPr/>
        <p:nvPr/>
      </p:nvGrpSpPr>
      <p:grpSpPr>
        <a:xfrm>
          <a:off x="0" y="0"/>
          <a:ext cx="0" cy="0"/>
          <a:chOff x="0" y="0"/>
          <a:chExt cx="0" cy="0"/>
        </a:xfrm>
      </p:grpSpPr>
      <p:sp>
        <p:nvSpPr>
          <p:cNvPr id="139" name="Shape 139"/>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a:buNone/>
            </a:pPr>
            <a:r>
              <a:rPr lang="en" dirty="0"/>
              <a:t>Realtime mesh painting</a:t>
            </a:r>
          </a:p>
        </p:txBody>
      </p:sp>
      <p:sp>
        <p:nvSpPr>
          <p:cNvPr id="140" name="Shape 140"/>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marL="457200" lvl="0" indent="-419100" rtl="0">
              <a:buClr>
                <a:schemeClr val="lt1"/>
              </a:buClr>
              <a:buSzPct val="166666"/>
              <a:buFont typeface="Arial"/>
              <a:buChar char="•"/>
            </a:pPr>
            <a:r>
              <a:rPr lang="en" dirty="0"/>
              <a:t>Allows to paint any channel of a material directly on the browser</a:t>
            </a:r>
          </a:p>
          <a:p>
            <a:endParaRPr lang="en" dirty="0"/>
          </a:p>
          <a:p>
            <a:pPr marL="457200" lvl="0" indent="-419100" rtl="0">
              <a:buClr>
                <a:schemeClr val="lt1"/>
              </a:buClr>
              <a:buSzPct val="166666"/>
              <a:buFont typeface="Arial"/>
              <a:buChar char="•"/>
            </a:pPr>
            <a:r>
              <a:rPr lang="en" dirty="0"/>
              <a:t>Octree to test collision</a:t>
            </a:r>
          </a:p>
          <a:p>
            <a:endParaRPr lang="en" dirty="0"/>
          </a:p>
          <a:p>
            <a:pPr marL="457200" lvl="0" indent="-419100">
              <a:buClr>
                <a:schemeClr val="lt1"/>
              </a:buClr>
              <a:buSzPct val="166666"/>
              <a:buFont typeface="Arial"/>
              <a:buChar char="•"/>
            </a:pPr>
            <a:r>
              <a:rPr lang="en" dirty="0"/>
              <a:t>Paints pixel around the area of collision using an unwrap of the mesh.</a:t>
            </a:r>
          </a:p>
        </p:txBody>
      </p:sp>
    </p:spTree>
  </p:cSld>
  <p:clrMapOvr>
    <a:masterClrMapping/>
  </p:clrMapOvr>
  <p:transition spd="slow">
    <p:cu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Shape 144"/>
        <p:cNvGrpSpPr/>
        <p:nvPr/>
      </p:nvGrpSpPr>
      <p:grpSpPr>
        <a:xfrm>
          <a:off x="0" y="0"/>
          <a:ext cx="0" cy="0"/>
          <a:chOff x="0" y="0"/>
          <a:chExt cx="0" cy="0"/>
        </a:xfrm>
      </p:grpSpPr>
      <p:sp>
        <p:nvSpPr>
          <p:cNvPr id="145" name="Shape 145"/>
          <p:cNvSpPr txBox="1">
            <a:spLocks noGrp="1"/>
          </p:cNvSpPr>
          <p:nvPr>
            <p:ph type="title"/>
          </p:nvPr>
        </p:nvSpPr>
        <p:spPr>
          <a:xfrm>
            <a:off x="457200" y="243845"/>
            <a:ext cx="8229600" cy="705900"/>
          </a:xfrm>
          <a:prstGeom prst="rect">
            <a:avLst/>
          </a:prstGeom>
        </p:spPr>
        <p:txBody>
          <a:bodyPr lIns="91425" tIns="91425" rIns="91425" bIns="91425" anchor="b" anchorCtr="0">
            <a:noAutofit/>
          </a:bodyPr>
          <a:lstStyle/>
          <a:p>
            <a:pPr>
              <a:buNone/>
            </a:pPr>
            <a:r>
              <a:rPr lang="en"/>
              <a:t>Mesh Painter</a:t>
            </a:r>
          </a:p>
        </p:txBody>
      </p:sp>
      <p:pic>
        <p:nvPicPr>
          <p:cNvPr id="146" name="Shape 146"/>
          <p:cNvPicPr preferRelativeResize="0"/>
          <p:nvPr/>
        </p:nvPicPr>
        <p:blipFill>
          <a:blip r:embed="rId3"/>
          <a:stretch>
            <a:fillRect/>
          </a:stretch>
        </p:blipFill>
        <p:spPr>
          <a:xfrm>
            <a:off x="457200" y="949750"/>
            <a:ext cx="8229599" cy="5526049"/>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Shape 151"/>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a:buNone/>
            </a:pPr>
            <a:r>
              <a:rPr lang="en"/>
              <a:t>Performance</a:t>
            </a:r>
          </a:p>
        </p:txBody>
      </p:sp>
      <p:sp>
        <p:nvSpPr>
          <p:cNvPr id="152" name="Shape 152"/>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lvl="0" rtl="0">
              <a:buNone/>
            </a:pPr>
            <a:r>
              <a:rPr lang="en" dirty="0" smtClean="0"/>
              <a:t>WebGL Studio is achieved </a:t>
            </a:r>
            <a:r>
              <a:rPr lang="en" dirty="0"/>
              <a:t>60fps in scenes with several lights and meshes using mid-specs computers.</a:t>
            </a:r>
          </a:p>
          <a:p>
            <a:endParaRPr lang="en" dirty="0"/>
          </a:p>
          <a:p>
            <a:pPr>
              <a:buNone/>
            </a:pPr>
            <a:r>
              <a:rPr lang="en" dirty="0"/>
              <a:t>The performance drops when having tens of meshes if the shader is too </a:t>
            </a:r>
            <a:r>
              <a:rPr lang="en" dirty="0" smtClean="0"/>
              <a:t>complex</a:t>
            </a:r>
            <a:endParaRPr lang="en" dirty="0"/>
          </a:p>
        </p:txBody>
      </p:sp>
    </p:spTree>
  </p:cSld>
  <p:clrMapOvr>
    <a:masterClrMapping/>
  </p:clrMapOvr>
  <p:transition spd="slow">
    <p:cut/>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Shape 157"/>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a:buNone/>
            </a:pPr>
            <a:r>
              <a:rPr lang="en"/>
              <a:t>Conclusions</a:t>
            </a:r>
          </a:p>
        </p:txBody>
      </p:sp>
      <p:sp>
        <p:nvSpPr>
          <p:cNvPr id="158" name="Shape 158"/>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lvl="0" rtl="0">
              <a:buNone/>
            </a:pPr>
            <a:r>
              <a:rPr lang="en" dirty="0"/>
              <a:t>WebGL + aspects of Javascripts = very suitable match for creating a 3D Editor</a:t>
            </a:r>
          </a:p>
          <a:p>
            <a:endParaRPr lang="en" dirty="0"/>
          </a:p>
          <a:p>
            <a:pPr lvl="0" rtl="0">
              <a:buNone/>
            </a:pPr>
            <a:r>
              <a:rPr lang="en" dirty="0"/>
              <a:t>"Democratization" of 3D technology - give 'non-technical' users the ability to create interactive 3D scenes that can be distributed for the web</a:t>
            </a:r>
          </a:p>
          <a:p>
            <a:endParaRPr lang="en" dirty="0"/>
          </a:p>
        </p:txBody>
      </p:sp>
    </p:spTree>
  </p:cSld>
  <p:clrMapOvr>
    <a:masterClrMapping/>
  </p:clrMapOvr>
  <p:transition spd="slow">
    <p:cu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Shape 163"/>
          <p:cNvSpPr txBox="1">
            <a:spLocks noGrp="1"/>
          </p:cNvSpPr>
          <p:nvPr>
            <p:ph type="title"/>
          </p:nvPr>
        </p:nvSpPr>
        <p:spPr>
          <a:prstGeom prst="rect">
            <a:avLst/>
          </a:prstGeom>
        </p:spPr>
        <p:txBody>
          <a:bodyPr lIns="91425" tIns="91425" rIns="91425" bIns="91425" anchor="b" anchorCtr="0">
            <a:noAutofit/>
          </a:bodyPr>
          <a:lstStyle/>
          <a:p>
            <a:pPr>
              <a:buNone/>
            </a:pPr>
            <a:r>
              <a:rPr lang="en"/>
              <a:t>Thanks!</a:t>
            </a:r>
          </a:p>
        </p:txBody>
      </p:sp>
      <p:sp>
        <p:nvSpPr>
          <p:cNvPr id="2" name="Text Placeholder 1"/>
          <p:cNvSpPr>
            <a:spLocks noGrp="1"/>
          </p:cNvSpPr>
          <p:nvPr>
            <p:ph type="body" idx="1"/>
          </p:nvPr>
        </p:nvSpPr>
        <p:spPr/>
        <p:txBody>
          <a:bodyPr/>
          <a:lstStyle/>
          <a:p>
            <a:endParaRPr lang="en-US" dirty="0" smtClean="0"/>
          </a:p>
          <a:p>
            <a:endParaRPr lang="en-US" dirty="0"/>
          </a:p>
          <a:p>
            <a:pPr marL="0" indent="0" algn="ctr">
              <a:buNone/>
            </a:pPr>
            <a:r>
              <a:rPr lang="en-US" sz="7200" dirty="0" smtClean="0">
                <a:latin typeface="Aharoni" panose="02010803020104030203" pitchFamily="2" charset="-79"/>
                <a:cs typeface="Aharoni" panose="02010803020104030203" pitchFamily="2" charset="-79"/>
              </a:rPr>
              <a:t>Q&amp;A</a:t>
            </a:r>
            <a:endParaRPr lang="en-US" sz="7200" dirty="0">
              <a:latin typeface="Aharoni" panose="02010803020104030203" pitchFamily="2" charset="-79"/>
              <a:cs typeface="Aharoni" panose="02010803020104030203" pitchFamily="2" charset="-79"/>
            </a:endParaRPr>
          </a:p>
        </p:txBody>
      </p:sp>
    </p:spTree>
  </p:cSld>
  <p:clrMapOvr>
    <a:masterClrMapping/>
  </p:clrMapOvr>
  <p:transition spd="slow">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Author</a:t>
            </a:r>
            <a:endParaRPr lang="en-US" dirty="0"/>
          </a:p>
        </p:txBody>
      </p:sp>
      <p:sp>
        <p:nvSpPr>
          <p:cNvPr id="3" name="Text Placeholder 2"/>
          <p:cNvSpPr>
            <a:spLocks noGrp="1"/>
          </p:cNvSpPr>
          <p:nvPr>
            <p:ph type="body" idx="1"/>
          </p:nvPr>
        </p:nvSpPr>
        <p:spPr>
          <a:xfrm>
            <a:off x="457200" y="1600200"/>
            <a:ext cx="6096000" cy="4967700"/>
          </a:xfrm>
        </p:spPr>
        <p:txBody>
          <a:bodyPr/>
          <a:lstStyle/>
          <a:p>
            <a:r>
              <a:rPr lang="en-US" dirty="0" smtClean="0"/>
              <a:t>1</a:t>
            </a:r>
            <a:r>
              <a:rPr lang="en-US" baseline="30000" dirty="0" smtClean="0"/>
              <a:t>st</a:t>
            </a:r>
            <a:r>
              <a:rPr lang="en-US" dirty="0" smtClean="0"/>
              <a:t> Author: </a:t>
            </a:r>
            <a:r>
              <a:rPr lang="en-US" b="1" dirty="0" err="1"/>
              <a:t>Javi</a:t>
            </a:r>
            <a:r>
              <a:rPr lang="en-US" b="1" dirty="0"/>
              <a:t> </a:t>
            </a:r>
            <a:r>
              <a:rPr lang="en-US" b="1" dirty="0" err="1" smtClean="0"/>
              <a:t>Agenjo</a:t>
            </a:r>
            <a:r>
              <a:rPr lang="en-US" b="1" dirty="0" smtClean="0"/>
              <a:t>, </a:t>
            </a:r>
            <a:r>
              <a:rPr lang="en-US" dirty="0" smtClean="0"/>
              <a:t>born </a:t>
            </a:r>
            <a:r>
              <a:rPr lang="en-US" dirty="0"/>
              <a:t>in 1980 </a:t>
            </a:r>
            <a:r>
              <a:rPr lang="en-US" dirty="0" smtClean="0"/>
              <a:t>at </a:t>
            </a:r>
            <a:r>
              <a:rPr lang="en-US" dirty="0"/>
              <a:t>Barcelona, Spain</a:t>
            </a:r>
            <a:r>
              <a:rPr lang="en-US" dirty="0" smtClean="0"/>
              <a:t>.</a:t>
            </a:r>
          </a:p>
          <a:p>
            <a:pPr lvl="1"/>
            <a:r>
              <a:rPr lang="en-US" dirty="0" smtClean="0"/>
              <a:t>Homepage</a:t>
            </a:r>
            <a:r>
              <a:rPr lang="en-US" dirty="0"/>
              <a:t>: </a:t>
            </a:r>
            <a:r>
              <a:rPr lang="en-US" dirty="0" smtClean="0">
                <a:hlinkClick r:id="rId2"/>
              </a:rPr>
              <a:t>http</a:t>
            </a:r>
            <a:r>
              <a:rPr lang="en-US" dirty="0">
                <a:hlinkClick r:id="rId2"/>
              </a:rPr>
              <a:t>://www.tamats.com/blog</a:t>
            </a:r>
            <a:r>
              <a:rPr lang="en-US" dirty="0" smtClean="0">
                <a:hlinkClick r:id="rId2"/>
              </a:rPr>
              <a:t>/</a:t>
            </a:r>
            <a:endParaRPr lang="en-US" dirty="0" smtClean="0"/>
          </a:p>
          <a:p>
            <a:pPr lvl="1"/>
            <a:r>
              <a:rPr lang="en-US" dirty="0" smtClean="0"/>
              <a:t>Twitter: @</a:t>
            </a:r>
            <a:r>
              <a:rPr lang="en-US" dirty="0" err="1" smtClean="0"/>
              <a:t>tamat</a:t>
            </a:r>
            <a:r>
              <a:rPr lang="en-US" dirty="0"/>
              <a:t> </a:t>
            </a:r>
            <a:r>
              <a:rPr lang="en-US" dirty="0">
                <a:hlinkClick r:id="rId3"/>
              </a:rPr>
              <a:t>https://twitter.com/#!/</a:t>
            </a:r>
            <a:r>
              <a:rPr lang="en-US" dirty="0" smtClean="0">
                <a:hlinkClick r:id="rId3"/>
              </a:rPr>
              <a:t>tamat</a:t>
            </a:r>
            <a:endParaRPr lang="en-US" dirty="0" smtClean="0"/>
          </a:p>
          <a:p>
            <a:pPr lvl="1"/>
            <a:r>
              <a:rPr lang="en-US" dirty="0" smtClean="0"/>
              <a:t>Email</a:t>
            </a:r>
            <a:r>
              <a:rPr lang="en-US" dirty="0"/>
              <a:t>: </a:t>
            </a:r>
            <a:r>
              <a:rPr lang="en-US" dirty="0" smtClean="0">
                <a:hlinkClick r:id="rId4"/>
              </a:rPr>
              <a:t>javi.agenjo@upf.edu</a:t>
            </a:r>
            <a:endParaRPr lang="en-US" dirty="0" smtClean="0"/>
          </a:p>
          <a:p>
            <a:pPr marL="457200" lvl="1" indent="0">
              <a:buNone/>
            </a:pPr>
            <a:endParaRPr lang="en-US" dirty="0" smtClean="0"/>
          </a:p>
        </p:txBody>
      </p:sp>
      <p:pic>
        <p:nvPicPr>
          <p:cNvPr id="1027" name="Picture 3" descr="D:\backup\2014\administrator\Documents\研究生\2014\例会\me2.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05600" y="1981200"/>
            <a:ext cx="1866900" cy="2628900"/>
          </a:xfrm>
          <a:prstGeom prst="rect">
            <a:avLst/>
          </a:prstGeom>
          <a:noFill/>
          <a:extLst>
            <a:ext uri="{909E8E84-426E-40DD-AFC4-6F175D3DCCD1}">
              <a14:hiddenFill xmlns:a14="http://schemas.microsoft.com/office/drawing/2010/main">
                <a:solidFill>
                  <a:srgbClr val="FFFFFF"/>
                </a:solidFill>
              </a14:hiddenFill>
            </a:ext>
          </a:extLst>
        </p:spPr>
      </p:pic>
      <p:pic>
        <p:nvPicPr>
          <p:cNvPr id="5" name="Shape 25"/>
          <p:cNvPicPr preferRelativeResize="0"/>
          <p:nvPr/>
        </p:nvPicPr>
        <p:blipFill>
          <a:blip r:embed="rId6"/>
          <a:stretch>
            <a:fillRect/>
          </a:stretch>
        </p:blipFill>
        <p:spPr>
          <a:xfrm>
            <a:off x="4628984" y="5900530"/>
            <a:ext cx="4559225" cy="911474"/>
          </a:xfrm>
          <a:prstGeom prst="rect">
            <a:avLst/>
          </a:prstGeom>
          <a:noFill/>
          <a:ln>
            <a:noFill/>
          </a:ln>
        </p:spPr>
      </p:pic>
    </p:spTree>
    <p:extLst>
      <p:ext uri="{BB962C8B-B14F-4D97-AF65-F5344CB8AC3E}">
        <p14:creationId xmlns:p14="http://schemas.microsoft.com/office/powerpoint/2010/main" val="6799082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1"/>
        <p:cNvGrpSpPr/>
        <p:nvPr/>
      </p:nvGrpSpPr>
      <p:grpSpPr>
        <a:xfrm>
          <a:off x="0" y="0"/>
          <a:ext cx="0" cy="0"/>
          <a:chOff x="0" y="0"/>
          <a:chExt cx="0" cy="0"/>
        </a:xfrm>
      </p:grpSpPr>
      <p:sp>
        <p:nvSpPr>
          <p:cNvPr id="32" name="Shape 32"/>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a:buNone/>
            </a:pPr>
            <a:r>
              <a:rPr lang="en" dirty="0"/>
              <a:t>Motivations</a:t>
            </a:r>
          </a:p>
        </p:txBody>
      </p:sp>
      <p:sp>
        <p:nvSpPr>
          <p:cNvPr id="33" name="Shape 33"/>
          <p:cNvSpPr txBox="1">
            <a:spLocks noGrp="1"/>
          </p:cNvSpPr>
          <p:nvPr>
            <p:ph type="body" idx="1"/>
          </p:nvPr>
        </p:nvSpPr>
        <p:spPr>
          <a:xfrm>
            <a:off x="457200" y="1371600"/>
            <a:ext cx="8534400" cy="1219200"/>
          </a:xfrm>
          <a:prstGeom prst="rect">
            <a:avLst/>
          </a:prstGeom>
        </p:spPr>
        <p:txBody>
          <a:bodyPr lIns="91425" tIns="91425" rIns="91425" bIns="91425" anchor="t" anchorCtr="0">
            <a:noAutofit/>
          </a:bodyPr>
          <a:lstStyle/>
          <a:p>
            <a:pPr lvl="0" rtl="0">
              <a:buNone/>
            </a:pPr>
            <a:r>
              <a:rPr lang="en" dirty="0"/>
              <a:t>Paradigm shifting </a:t>
            </a:r>
            <a:r>
              <a:rPr lang="en" b="1" dirty="0"/>
              <a:t>from Desktop to browser</a:t>
            </a:r>
            <a:r>
              <a:rPr lang="en" dirty="0"/>
              <a:t> in all lightweight daily applications</a:t>
            </a:r>
          </a:p>
        </p:txBody>
      </p:sp>
      <p:pic>
        <p:nvPicPr>
          <p:cNvPr id="1026" name="Picture 2" descr="D:\backup\2014\administrator\Documents\研究生\2014\例会\cloud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5200" y="3810000"/>
            <a:ext cx="2051050" cy="149884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4" presetClass="path" presetSubtype="0" accel="50000" decel="50000" fill="hold" nodeType="clickEffect">
                                  <p:stCondLst>
                                    <p:cond delay="0"/>
                                  </p:stCondLst>
                                  <p:childTnLst>
                                    <p:animMotion origin="layout" path="M 3.88889E-6 -4.81481E-6 L 3.88889E-6 -0.18703 " pathEditMode="relative" rAng="0" ptsTypes="AA">
                                      <p:cBhvr>
                                        <p:cTn id="6" dur="2000" fill="hold"/>
                                        <p:tgtEl>
                                          <p:spTgt spid="1026"/>
                                        </p:tgtEl>
                                        <p:attrNameLst>
                                          <p:attrName>ppt_x</p:attrName>
                                          <p:attrName>ppt_y</p:attrName>
                                        </p:attrNameLst>
                                      </p:cBhvr>
                                      <p:rCtr x="0" y="-935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1"/>
        <p:cNvGrpSpPr/>
        <p:nvPr/>
      </p:nvGrpSpPr>
      <p:grpSpPr>
        <a:xfrm>
          <a:off x="0" y="0"/>
          <a:ext cx="0" cy="0"/>
          <a:chOff x="0" y="0"/>
          <a:chExt cx="0" cy="0"/>
        </a:xfrm>
      </p:grpSpPr>
      <p:sp>
        <p:nvSpPr>
          <p:cNvPr id="32" name="Shape 32"/>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a:buNone/>
            </a:pPr>
            <a:r>
              <a:rPr lang="en" dirty="0"/>
              <a:t>Motivations</a:t>
            </a:r>
          </a:p>
        </p:txBody>
      </p:sp>
      <p:sp>
        <p:nvSpPr>
          <p:cNvPr id="33" name="Shape 33"/>
          <p:cNvSpPr txBox="1">
            <a:spLocks noGrp="1"/>
          </p:cNvSpPr>
          <p:nvPr>
            <p:ph type="body" idx="1"/>
          </p:nvPr>
        </p:nvSpPr>
        <p:spPr>
          <a:xfrm>
            <a:off x="457200" y="1371600"/>
            <a:ext cx="8534400" cy="1219200"/>
          </a:xfrm>
          <a:prstGeom prst="rect">
            <a:avLst/>
          </a:prstGeom>
        </p:spPr>
        <p:txBody>
          <a:bodyPr lIns="91425" tIns="91425" rIns="91425" bIns="91425" anchor="t" anchorCtr="0">
            <a:noAutofit/>
          </a:bodyPr>
          <a:lstStyle/>
          <a:p>
            <a:pPr lvl="0" rtl="0">
              <a:buNone/>
            </a:pPr>
            <a:r>
              <a:rPr lang="en" dirty="0"/>
              <a:t>Paradigm shifting </a:t>
            </a:r>
            <a:r>
              <a:rPr lang="en" b="1" dirty="0"/>
              <a:t>from Desktop to browser</a:t>
            </a:r>
            <a:r>
              <a:rPr lang="en" dirty="0"/>
              <a:t> in all lightweight daily applications</a:t>
            </a:r>
          </a:p>
        </p:txBody>
      </p:sp>
      <p:pic>
        <p:nvPicPr>
          <p:cNvPr id="1026" name="Picture 2" descr="D:\backup\2014\administrator\Documents\研究生\2014\例会\cloud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5200" y="2539756"/>
            <a:ext cx="2051050" cy="1498844"/>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D:\backup\2014\administrator\Documents\研究生\2014\例会\Gmail.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5410200"/>
            <a:ext cx="1295400" cy="12954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D:\backup\2014\administrator\Documents\研究生\2014\例会\google doc.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44400" y="5334000"/>
            <a:ext cx="1372649" cy="1295400"/>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D:\backup\2014\administrator\Documents\研究生\2014\例会\download.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58000" y="5418872"/>
            <a:ext cx="1455148" cy="1134328"/>
          </a:xfrm>
          <a:prstGeom prst="rect">
            <a:avLst/>
          </a:prstGeom>
          <a:noFill/>
          <a:extLst>
            <a:ext uri="{909E8E84-426E-40DD-AFC4-6F175D3DCCD1}">
              <a14:hiddenFill xmlns:a14="http://schemas.microsoft.com/office/drawing/2010/main">
                <a:solidFill>
                  <a:srgbClr val="FFFFFF"/>
                </a:solidFill>
              </a14:hiddenFill>
            </a:ext>
          </a:extLst>
        </p:spPr>
      </p:pic>
      <p:cxnSp>
        <p:nvCxnSpPr>
          <p:cNvPr id="4" name="Straight Arrow Connector 3"/>
          <p:cNvCxnSpPr>
            <a:stCxn id="1026" idx="2"/>
            <a:endCxn id="1027" idx="0"/>
          </p:cNvCxnSpPr>
          <p:nvPr/>
        </p:nvCxnSpPr>
        <p:spPr>
          <a:xfrm flipH="1">
            <a:off x="1104900" y="4038600"/>
            <a:ext cx="3425825" cy="1371600"/>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cxnSp>
        <p:nvCxnSpPr>
          <p:cNvPr id="10" name="Straight Arrow Connector 9"/>
          <p:cNvCxnSpPr>
            <a:stCxn id="1026" idx="2"/>
            <a:endCxn id="1028" idx="0"/>
          </p:cNvCxnSpPr>
          <p:nvPr/>
        </p:nvCxnSpPr>
        <p:spPr>
          <a:xfrm>
            <a:off x="4530725" y="4038600"/>
            <a:ext cx="0" cy="1295400"/>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cxnSp>
        <p:nvCxnSpPr>
          <p:cNvPr id="16" name="Straight Arrow Connector 15"/>
          <p:cNvCxnSpPr>
            <a:stCxn id="1026" idx="2"/>
            <a:endCxn id="1029" idx="0"/>
          </p:cNvCxnSpPr>
          <p:nvPr/>
        </p:nvCxnSpPr>
        <p:spPr>
          <a:xfrm>
            <a:off x="4530725" y="4038600"/>
            <a:ext cx="3054849" cy="1380272"/>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spTree>
    <p:extLst>
      <p:ext uri="{BB962C8B-B14F-4D97-AF65-F5344CB8AC3E}">
        <p14:creationId xmlns:p14="http://schemas.microsoft.com/office/powerpoint/2010/main" val="1886320494"/>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1027"/>
                                        </p:tgtEl>
                                        <p:attrNameLst>
                                          <p:attrName>style.visibility</p:attrName>
                                        </p:attrNameLst>
                                      </p:cBhvr>
                                      <p:to>
                                        <p:strVal val="visible"/>
                                      </p:to>
                                    </p:set>
                                    <p:animEffect transition="in" filter="fade">
                                      <p:cBhvr>
                                        <p:cTn id="10" dur="500"/>
                                        <p:tgtEl>
                                          <p:spTgt spid="102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028"/>
                                        </p:tgtEl>
                                        <p:attrNameLst>
                                          <p:attrName>style.visibility</p:attrName>
                                        </p:attrNameLst>
                                      </p:cBhvr>
                                      <p:to>
                                        <p:strVal val="visible"/>
                                      </p:to>
                                    </p:set>
                                    <p:animEffect transition="in" filter="fade">
                                      <p:cBhvr>
                                        <p:cTn id="15" dur="500"/>
                                        <p:tgtEl>
                                          <p:spTgt spid="1028"/>
                                        </p:tgtEl>
                                      </p:cBhvr>
                                    </p:animEffect>
                                  </p:childTnLst>
                                </p:cTn>
                              </p:par>
                              <p:par>
                                <p:cTn id="16" presetID="10" presetClass="entr" presetSubtype="0" fill="hold"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029"/>
                                        </p:tgtEl>
                                        <p:attrNameLst>
                                          <p:attrName>style.visibility</p:attrName>
                                        </p:attrNameLst>
                                      </p:cBhvr>
                                      <p:to>
                                        <p:strVal val="visible"/>
                                      </p:to>
                                    </p:set>
                                    <p:animEffect transition="in" filter="fade">
                                      <p:cBhvr>
                                        <p:cTn id="23" dur="500"/>
                                        <p:tgtEl>
                                          <p:spTgt spid="1029"/>
                                        </p:tgtEl>
                                      </p:cBhvr>
                                    </p:animEffect>
                                  </p:childTnLst>
                                </p:cTn>
                              </p:par>
                              <p:par>
                                <p:cTn id="24" presetID="10" presetClass="entr" presetSubtype="0" fill="hold" nodeType="with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fade">
                                      <p:cBhvr>
                                        <p:cTn id="26"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1"/>
        <p:cNvGrpSpPr/>
        <p:nvPr/>
      </p:nvGrpSpPr>
      <p:grpSpPr>
        <a:xfrm>
          <a:off x="0" y="0"/>
          <a:ext cx="0" cy="0"/>
          <a:chOff x="0" y="0"/>
          <a:chExt cx="0" cy="0"/>
        </a:xfrm>
      </p:grpSpPr>
      <p:sp>
        <p:nvSpPr>
          <p:cNvPr id="32" name="Shape 32"/>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a:buNone/>
            </a:pPr>
            <a:r>
              <a:rPr lang="en" dirty="0"/>
              <a:t>Motivations</a:t>
            </a:r>
          </a:p>
        </p:txBody>
      </p:sp>
      <p:sp>
        <p:nvSpPr>
          <p:cNvPr id="33" name="Shape 33"/>
          <p:cNvSpPr txBox="1">
            <a:spLocks noGrp="1"/>
          </p:cNvSpPr>
          <p:nvPr>
            <p:ph type="body" idx="1"/>
          </p:nvPr>
        </p:nvSpPr>
        <p:spPr>
          <a:xfrm>
            <a:off x="457200" y="1600200"/>
            <a:ext cx="8534400" cy="1219200"/>
          </a:xfrm>
          <a:prstGeom prst="rect">
            <a:avLst/>
          </a:prstGeom>
        </p:spPr>
        <p:txBody>
          <a:bodyPr lIns="91425" tIns="91425" rIns="91425" bIns="91425" anchor="t" anchorCtr="0">
            <a:noAutofit/>
          </a:bodyPr>
          <a:lstStyle/>
          <a:p>
            <a:pPr lvl="0">
              <a:buNone/>
            </a:pPr>
            <a:r>
              <a:rPr lang="en" dirty="0" smtClean="0"/>
              <a:t>Need for </a:t>
            </a:r>
            <a:r>
              <a:rPr lang="en" dirty="0"/>
              <a:t>more profesional intensive applications </a:t>
            </a:r>
            <a:r>
              <a:rPr lang="en" dirty="0" smtClean="0"/>
              <a:t>(Music</a:t>
            </a:r>
            <a:r>
              <a:rPr lang="en" dirty="0"/>
              <a:t>, Video, Programming, </a:t>
            </a:r>
            <a:r>
              <a:rPr lang="en" dirty="0" smtClean="0"/>
              <a:t>3D editor, ...)</a:t>
            </a:r>
            <a:endParaRPr lang="en" dirty="0"/>
          </a:p>
        </p:txBody>
      </p:sp>
      <p:sp>
        <p:nvSpPr>
          <p:cNvPr id="2" name="Right Arrow 1"/>
          <p:cNvSpPr/>
          <p:nvPr/>
        </p:nvSpPr>
        <p:spPr>
          <a:xfrm>
            <a:off x="3886200" y="4070267"/>
            <a:ext cx="685800" cy="577933"/>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grpSp>
        <p:nvGrpSpPr>
          <p:cNvPr id="6" name="Group 5"/>
          <p:cNvGrpSpPr/>
          <p:nvPr/>
        </p:nvGrpSpPr>
        <p:grpSpPr>
          <a:xfrm>
            <a:off x="228600" y="2882735"/>
            <a:ext cx="3429000" cy="2835242"/>
            <a:chOff x="228600" y="2882735"/>
            <a:chExt cx="3429000" cy="2835242"/>
          </a:xfrm>
        </p:grpSpPr>
        <p:pic>
          <p:nvPicPr>
            <p:cNvPr id="2052" name="Picture 4" descr="D:\backup\2014\administrator\Documents\研究生\2014\例会\Autodesk-Maya-Entertainment-Creation-Suite-Premium_3 (Mobil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2882735"/>
              <a:ext cx="3429000" cy="237506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219200" y="5410200"/>
              <a:ext cx="1371600" cy="307777"/>
            </a:xfrm>
            <a:prstGeom prst="rect">
              <a:avLst/>
            </a:prstGeom>
            <a:noFill/>
            <a:ln>
              <a:noFill/>
            </a:ln>
          </p:spPr>
          <p:txBody>
            <a:bodyPr wrap="square" rtlCol="0">
              <a:spAutoFit/>
            </a:bodyPr>
            <a:lstStyle/>
            <a:p>
              <a:r>
                <a:rPr lang="en-US" dirty="0">
                  <a:solidFill>
                    <a:schemeClr val="bg1">
                      <a:lumMod val="95000"/>
                    </a:schemeClr>
                  </a:solidFill>
                </a:rPr>
                <a:t>Autodesk </a:t>
              </a:r>
              <a:r>
                <a:rPr lang="en-US" dirty="0" smtClean="0">
                  <a:solidFill>
                    <a:schemeClr val="bg1">
                      <a:lumMod val="95000"/>
                    </a:schemeClr>
                  </a:solidFill>
                </a:rPr>
                <a:t>3d</a:t>
              </a:r>
              <a:endParaRPr lang="en-US" dirty="0">
                <a:solidFill>
                  <a:schemeClr val="bg1">
                    <a:lumMod val="95000"/>
                  </a:schemeClr>
                </a:solidFill>
              </a:endParaRPr>
            </a:p>
          </p:txBody>
        </p:sp>
      </p:grpSp>
      <p:grpSp>
        <p:nvGrpSpPr>
          <p:cNvPr id="7" name="Group 6"/>
          <p:cNvGrpSpPr/>
          <p:nvPr/>
        </p:nvGrpSpPr>
        <p:grpSpPr>
          <a:xfrm>
            <a:off x="4728376" y="3200400"/>
            <a:ext cx="4145280" cy="3200400"/>
            <a:chOff x="4728376" y="3200400"/>
            <a:chExt cx="4145280" cy="3200400"/>
          </a:xfrm>
        </p:grpSpPr>
        <p:pic>
          <p:nvPicPr>
            <p:cNvPr id="2053" name="Picture 5" descr="D:\backup\2014\administrator\Documents\研究生\2014\例会\ThreeEditor (Mobil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28376" y="3200400"/>
              <a:ext cx="4145280" cy="2590800"/>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6115216" y="5877580"/>
              <a:ext cx="1371600" cy="523220"/>
            </a:xfrm>
            <a:prstGeom prst="rect">
              <a:avLst/>
            </a:prstGeom>
            <a:noFill/>
            <a:ln>
              <a:noFill/>
            </a:ln>
          </p:spPr>
          <p:txBody>
            <a:bodyPr wrap="square" rtlCol="0">
              <a:spAutoFit/>
            </a:bodyPr>
            <a:lstStyle/>
            <a:p>
              <a:pPr algn="ctr"/>
              <a:r>
                <a:rPr lang="en-US" dirty="0" smtClean="0">
                  <a:solidFill>
                    <a:schemeClr val="bg1">
                      <a:lumMod val="95000"/>
                    </a:schemeClr>
                  </a:solidFill>
                </a:rPr>
                <a:t>WebGL Three.js Editor</a:t>
              </a:r>
              <a:endParaRPr lang="en-US" dirty="0">
                <a:solidFill>
                  <a:schemeClr val="bg1">
                    <a:lumMod val="95000"/>
                  </a:schemeClr>
                </a:solidFill>
              </a:endParaRPr>
            </a:p>
          </p:txBody>
        </p:sp>
      </p:grpSp>
    </p:spTree>
    <p:extLst>
      <p:ext uri="{BB962C8B-B14F-4D97-AF65-F5344CB8AC3E}">
        <p14:creationId xmlns:p14="http://schemas.microsoft.com/office/powerpoint/2010/main" val="2383333726"/>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9"/>
        <p:cNvGrpSpPr/>
        <p:nvPr/>
      </p:nvGrpSpPr>
      <p:grpSpPr>
        <a:xfrm>
          <a:off x="0" y="0"/>
          <a:ext cx="0" cy="0"/>
          <a:chOff x="0" y="0"/>
          <a:chExt cx="0" cy="0"/>
        </a:xfrm>
      </p:grpSpPr>
      <p:sp>
        <p:nvSpPr>
          <p:cNvPr id="40" name="Shape 40"/>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a:buNone/>
            </a:pPr>
            <a:r>
              <a:rPr lang="en"/>
              <a:t>Industry Needs</a:t>
            </a:r>
          </a:p>
        </p:txBody>
      </p:sp>
      <p:sp>
        <p:nvSpPr>
          <p:cNvPr id="41" name="Shape 41"/>
          <p:cNvSpPr txBox="1">
            <a:spLocks noGrp="1"/>
          </p:cNvSpPr>
          <p:nvPr>
            <p:ph type="body" idx="1"/>
          </p:nvPr>
        </p:nvSpPr>
        <p:spPr>
          <a:xfrm>
            <a:off x="457200" y="1600200"/>
            <a:ext cx="8417399" cy="4947000"/>
          </a:xfrm>
          <a:prstGeom prst="rect">
            <a:avLst/>
          </a:prstGeom>
        </p:spPr>
        <p:txBody>
          <a:bodyPr lIns="91425" tIns="91425" rIns="91425" bIns="91425" anchor="t" anchorCtr="0">
            <a:noAutofit/>
          </a:bodyPr>
          <a:lstStyle/>
          <a:p>
            <a:pPr lvl="0" rtl="0"/>
            <a:r>
              <a:rPr lang="en-US" dirty="0" smtClean="0"/>
              <a:t>The</a:t>
            </a:r>
            <a:r>
              <a:rPr lang="zh-CN" altLang="en-US" dirty="0" smtClean="0"/>
              <a:t> </a:t>
            </a:r>
            <a:r>
              <a:rPr lang="en" dirty="0" smtClean="0"/>
              <a:t>department </a:t>
            </a:r>
            <a:r>
              <a:rPr lang="en" dirty="0"/>
              <a:t>was working on </a:t>
            </a:r>
            <a:r>
              <a:rPr lang="en" dirty="0" smtClean="0"/>
              <a:t>industry</a:t>
            </a:r>
            <a:r>
              <a:rPr lang="zh-CN" altLang="en-US" dirty="0" smtClean="0"/>
              <a:t> </a:t>
            </a:r>
            <a:r>
              <a:rPr lang="en" dirty="0" smtClean="0"/>
              <a:t>projects </a:t>
            </a:r>
            <a:r>
              <a:rPr lang="en" dirty="0"/>
              <a:t>that required browser based 3D </a:t>
            </a:r>
            <a:r>
              <a:rPr lang="en" dirty="0" smtClean="0"/>
              <a:t>editors</a:t>
            </a:r>
            <a:endParaRPr lang="en" dirty="0"/>
          </a:p>
          <a:p>
            <a:pPr lvl="0"/>
            <a:r>
              <a:rPr lang="en" dirty="0" smtClean="0"/>
              <a:t>2 </a:t>
            </a:r>
            <a:r>
              <a:rPr lang="en" dirty="0"/>
              <a:t>years ago: Started developing a proof of concept 3D editor, meant to </a:t>
            </a:r>
            <a:r>
              <a:rPr lang="en" b="1" dirty="0"/>
              <a:t>test the possibilities</a:t>
            </a:r>
            <a:r>
              <a:rPr lang="en" dirty="0"/>
              <a:t> of the web for high-performance </a:t>
            </a: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6"/>
        <p:cNvGrpSpPr/>
        <p:nvPr/>
      </p:nvGrpSpPr>
      <p:grpSpPr>
        <a:xfrm>
          <a:off x="0" y="0"/>
          <a:ext cx="0" cy="0"/>
          <a:chOff x="0" y="0"/>
          <a:chExt cx="0" cy="0"/>
        </a:xfrm>
      </p:grpSpPr>
      <p:sp>
        <p:nvSpPr>
          <p:cNvPr id="47" name="Shape 47"/>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a:buNone/>
            </a:pPr>
            <a:r>
              <a:rPr lang="en"/>
              <a:t>What is an editor?</a:t>
            </a:r>
          </a:p>
        </p:txBody>
      </p:sp>
      <p:sp>
        <p:nvSpPr>
          <p:cNvPr id="48" name="Shape 48"/>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lvl="0" rtl="0">
              <a:buFont typeface="Arial" panose="020B0604020202020204" pitchFamily="34" charset="0"/>
              <a:buChar char="•"/>
            </a:pPr>
            <a:r>
              <a:rPr lang="en" dirty="0"/>
              <a:t>An </a:t>
            </a:r>
            <a:r>
              <a:rPr lang="en" b="1" dirty="0"/>
              <a:t>environment</a:t>
            </a:r>
            <a:r>
              <a:rPr lang="en" dirty="0"/>
              <a:t> where users can import resources, and arrange them to construct a semantic scene to share</a:t>
            </a:r>
          </a:p>
          <a:p>
            <a:pPr>
              <a:buFont typeface="Arial" panose="020B0604020202020204" pitchFamily="34" charset="0"/>
              <a:buChar char="•"/>
            </a:pPr>
            <a:endParaRPr lang="en" dirty="0"/>
          </a:p>
          <a:p>
            <a:pPr lvl="0" rtl="0">
              <a:buFont typeface="Arial" panose="020B0604020202020204" pitchFamily="34" charset="0"/>
              <a:buChar char="•"/>
            </a:pPr>
            <a:r>
              <a:rPr lang="en" dirty="0"/>
              <a:t>In a 3D environment the resources are </a:t>
            </a:r>
            <a:r>
              <a:rPr lang="en" b="1" dirty="0"/>
              <a:t>meshes, textures, materials, and other scene components</a:t>
            </a:r>
            <a:r>
              <a:rPr lang="en" dirty="0"/>
              <a:t> (lights, cameras)</a:t>
            </a:r>
          </a:p>
          <a:p>
            <a:pPr>
              <a:buFont typeface="Arial" panose="020B0604020202020204" pitchFamily="34" charset="0"/>
              <a:buChar char="•"/>
            </a:pPr>
            <a:endParaRPr lang="en" dirty="0"/>
          </a:p>
          <a:p>
            <a:pPr lvl="0">
              <a:buFont typeface="Arial" panose="020B0604020202020204" pitchFamily="34" charset="0"/>
              <a:buChar char="•"/>
            </a:pPr>
            <a:r>
              <a:rPr lang="en" dirty="0"/>
              <a:t>The result is an i</a:t>
            </a:r>
            <a:r>
              <a:rPr lang="en" b="1" dirty="0"/>
              <a:t>nteractive 3D Scene</a:t>
            </a:r>
            <a:r>
              <a:rPr lang="en" dirty="0"/>
              <a:t> available in any browser.</a:t>
            </a: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sp>
        <p:nvSpPr>
          <p:cNvPr id="53" name="Shape 53"/>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a:buNone/>
            </a:pPr>
            <a:r>
              <a:rPr lang="en" dirty="0"/>
              <a:t>What's out there?</a:t>
            </a:r>
          </a:p>
        </p:txBody>
      </p:sp>
      <p:sp>
        <p:nvSpPr>
          <p:cNvPr id="54" name="Shape 54"/>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lvl="0" rtl="0">
              <a:buNone/>
            </a:pPr>
            <a:r>
              <a:rPr lang="en" dirty="0"/>
              <a:t>Realtime editors / Engines</a:t>
            </a:r>
          </a:p>
          <a:p>
            <a:pPr marL="457200" lvl="0" indent="-419100" rtl="0">
              <a:buClr>
                <a:schemeClr val="lt1"/>
              </a:buClr>
              <a:buSzPct val="166666"/>
              <a:buFont typeface="Arial"/>
              <a:buChar char="•"/>
            </a:pPr>
            <a:r>
              <a:rPr lang="en" dirty="0"/>
              <a:t>Unity</a:t>
            </a:r>
          </a:p>
          <a:p>
            <a:pPr marL="457200" lvl="0" indent="-419100" rtl="0">
              <a:buClr>
                <a:schemeClr val="lt1"/>
              </a:buClr>
              <a:buSzPct val="166666"/>
              <a:buFont typeface="Arial"/>
              <a:buChar char="•"/>
            </a:pPr>
            <a:r>
              <a:rPr lang="en" dirty="0"/>
              <a:t>Unreal Engine</a:t>
            </a:r>
          </a:p>
          <a:p>
            <a:pPr marL="457200" lvl="0" indent="-419100" rtl="0">
              <a:buClr>
                <a:schemeClr val="lt1"/>
              </a:buClr>
              <a:buSzPct val="166666"/>
              <a:buFont typeface="Arial"/>
              <a:buChar char="•"/>
            </a:pPr>
            <a:r>
              <a:rPr lang="en" dirty="0"/>
              <a:t>Blender</a:t>
            </a:r>
          </a:p>
          <a:p>
            <a:endParaRPr lang="en" dirty="0"/>
          </a:p>
          <a:p>
            <a:pPr lvl="0" rtl="0">
              <a:buNone/>
            </a:pPr>
            <a:r>
              <a:rPr lang="en" dirty="0"/>
              <a:t>Offline 3D Editors</a:t>
            </a:r>
          </a:p>
          <a:p>
            <a:pPr marL="457200" lvl="0" indent="-419100" rtl="0">
              <a:buClr>
                <a:schemeClr val="lt1"/>
              </a:buClr>
              <a:buSzPct val="166666"/>
              <a:buFont typeface="Arial"/>
              <a:buChar char="•"/>
            </a:pPr>
            <a:r>
              <a:rPr lang="en" dirty="0"/>
              <a:t>Maya</a:t>
            </a:r>
          </a:p>
          <a:p>
            <a:pPr marL="457200" lvl="0" indent="-419100" rtl="0">
              <a:buClr>
                <a:schemeClr val="lt1"/>
              </a:buClr>
              <a:buSzPct val="166666"/>
              <a:buFont typeface="Arial"/>
              <a:buChar char="•"/>
            </a:pPr>
            <a:r>
              <a:rPr lang="en" dirty="0"/>
              <a:t>3Ds Max</a:t>
            </a:r>
          </a:p>
          <a:p>
            <a:pPr marL="457200" lvl="0" indent="-419100">
              <a:buClr>
                <a:schemeClr val="lt1"/>
              </a:buClr>
              <a:buSzPct val="166666"/>
              <a:buFont typeface="Arial"/>
              <a:buChar char="•"/>
            </a:pPr>
            <a:r>
              <a:rPr lang="en" dirty="0"/>
              <a:t>Cinema 4D</a:t>
            </a:r>
          </a:p>
        </p:txBody>
      </p:sp>
      <p:pic>
        <p:nvPicPr>
          <p:cNvPr id="55" name="Shape 55"/>
          <p:cNvPicPr preferRelativeResize="0"/>
          <p:nvPr/>
        </p:nvPicPr>
        <p:blipFill>
          <a:blip r:embed="rId3"/>
          <a:stretch>
            <a:fillRect/>
          </a:stretch>
        </p:blipFill>
        <p:spPr>
          <a:xfrm>
            <a:off x="4461550" y="3569900"/>
            <a:ext cx="4494999" cy="2809949"/>
          </a:xfrm>
          <a:prstGeom prst="rect">
            <a:avLst/>
          </a:prstGeom>
        </p:spPr>
      </p:pic>
      <p:pic>
        <p:nvPicPr>
          <p:cNvPr id="56" name="Shape 56"/>
          <p:cNvPicPr preferRelativeResize="0"/>
          <p:nvPr/>
        </p:nvPicPr>
        <p:blipFill>
          <a:blip r:embed="rId4"/>
          <a:stretch>
            <a:fillRect/>
          </a:stretch>
        </p:blipFill>
        <p:spPr>
          <a:xfrm>
            <a:off x="5697400" y="932475"/>
            <a:ext cx="3259150" cy="2115824"/>
          </a:xfrm>
          <a:prstGeom prst="rect">
            <a:avLst/>
          </a:prstGeom>
        </p:spPr>
      </p:pic>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4">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4">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4">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4">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4">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ustom Theme">
  <a:themeElements>
    <a:clrScheme name="Custom 346">
      <a:dk1>
        <a:srgbClr val="000000"/>
      </a:dk1>
      <a:lt1>
        <a:srgbClr val="FFFFFF"/>
      </a:lt1>
      <a:dk2>
        <a:srgbClr val="4C4C4C"/>
      </a:dk2>
      <a:lt2>
        <a:srgbClr val="CCCCCC"/>
      </a:lt2>
      <a:accent1>
        <a:srgbClr val="89B4B8"/>
      </a:accent1>
      <a:accent2>
        <a:srgbClr val="AFA6CA"/>
      </a:accent2>
      <a:accent3>
        <a:srgbClr val="A5B492"/>
      </a:accent3>
      <a:accent4>
        <a:srgbClr val="E8CD6D"/>
      </a:accent4>
      <a:accent5>
        <a:srgbClr val="F4A447"/>
      </a:accent5>
      <a:accent6>
        <a:srgbClr val="D09D94"/>
      </a:accent6>
      <a:hlink>
        <a:srgbClr val="5EA7AA"/>
      </a:hlink>
      <a:folHlink>
        <a:srgbClr val="A295B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1221</TotalTime>
  <Words>3393</Words>
  <Application>Microsoft Office PowerPoint</Application>
  <PresentationFormat>On-screen Show (4:3)</PresentationFormat>
  <Paragraphs>282</Paragraphs>
  <Slides>28</Slides>
  <Notes>26</Notes>
  <HiddenSlides>3</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Custom Theme</vt:lpstr>
      <vt:lpstr>WebGLStudio a Pipeline for WebGL Scene Creation</vt:lpstr>
      <vt:lpstr>About Author</vt:lpstr>
      <vt:lpstr>About Author</vt:lpstr>
      <vt:lpstr>Motivations</vt:lpstr>
      <vt:lpstr>Motivations</vt:lpstr>
      <vt:lpstr>Motivations</vt:lpstr>
      <vt:lpstr>Industry Needs</vt:lpstr>
      <vt:lpstr>What is an editor?</vt:lpstr>
      <vt:lpstr>What's out there?</vt:lpstr>
      <vt:lpstr>Web 3D Engines</vt:lpstr>
      <vt:lpstr>Challenges of Web-based 3d integration</vt:lpstr>
      <vt:lpstr>WebGLStudio overview</vt:lpstr>
      <vt:lpstr>Core Engine</vt:lpstr>
      <vt:lpstr>Core Engine main features</vt:lpstr>
      <vt:lpstr>Core Engine</vt:lpstr>
      <vt:lpstr>Render Pipeline</vt:lpstr>
      <vt:lpstr>Editor</vt:lpstr>
      <vt:lpstr>PowerPoint Presentation</vt:lpstr>
      <vt:lpstr>Resources Manager</vt:lpstr>
      <vt:lpstr>Resources Manager</vt:lpstr>
      <vt:lpstr>Post-processing FX</vt:lpstr>
      <vt:lpstr>Particle Engine</vt:lpstr>
      <vt:lpstr>Particles</vt:lpstr>
      <vt:lpstr>Realtime mesh painting</vt:lpstr>
      <vt:lpstr>Mesh Painter</vt:lpstr>
      <vt:lpstr>Performance</vt:lpstr>
      <vt:lpstr>Conclusions</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WebGLStudio a Pipeline for WebGL Scene Creation</dc:title>
  <cp:lastModifiedBy>donhatquang</cp:lastModifiedBy>
  <cp:revision>149</cp:revision>
  <dcterms:modified xsi:type="dcterms:W3CDTF">2014-06-05T06:20:39Z</dcterms:modified>
</cp:coreProperties>
</file>