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 name="Shape 28"/>
        <p:cNvGrpSpPr/>
        <p:nvPr/>
      </p:nvGrpSpPr>
      <p:grpSpPr>
        <a:xfrm>
          <a:off y="0" x="0"/>
          <a:ext cy="0" cx="0"/>
          <a:chOff y="0" x="0"/>
          <a:chExt cy="0" cx="0"/>
        </a:xfrm>
      </p:grpSpPr>
      <p:sp>
        <p:nvSpPr>
          <p:cNvPr id="29" name="Shape 2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0" name="Shape 30"/>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Hi, my name is Javi Agenjo, I'm a graphics programmer researching in the GTI group inside Universitat Pompeu Fabra, from Barcelona, Spain. Our group focuses in interactive 3D graphics, 3D avatars, and high quality rendering.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Our system provides a complex material class that can generate the appropiate shader instantly, this way the user doesnt need to know about different shaders, just playing around with the material properties he can see the results at the very moment.</a:t>
            </a:r>
          </a:p>
          <a:p>
            <a:pPr rtl="0" lvl="0">
              <a:buNone/>
            </a:pPr>
            <a:r>
              <a:rPr lang="en"/>
              <a:t>Because we know the platform has to be easy to extend, we have an events system where any module can hooks its own actions allowing to extend or replace the existing functionalities without problem. Thanks to the power of javascript paradigms.</a:t>
            </a:r>
          </a:p>
          <a:p>
            <a:pPr>
              <a:buNone/>
            </a:pPr>
            <a:r>
              <a:rPr lang="en"/>
              <a:t>Some of the rendering features are realtime reflections...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So how does our editor work. The user starts a project importing several assets (from the Hard drive or the remote repository). He can arrange them, tune the material properties, and add some basic behaviours, and finaly save it to share it.</a:t>
            </a:r>
          </a:p>
          <a:p>
            <a:pPr rtl="0" lvl="0">
              <a:buNone/>
            </a:pPr>
            <a:r>
              <a:rPr lang="en"/>
              <a:t>Most of the UI is familiar with most of 3D existing editors, it has picking, menus, dialogs, every node has a set of attributes, etc.</a:t>
            </a:r>
          </a:p>
          <a:p>
            <a:pPr>
              <a:buNone/>
            </a:pPr>
            <a:r>
              <a:rPr lang="en"/>
              <a:t>And it allows to code plugins very easily, just by including an extra javascript file, without the need to change more lines of code.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Here you can see the interface, in the left side we have the tools and in the right side all the properties of the selected node of the scene.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One of the main issues when working with 3D on the web is that assets cannot be stored on the user computer due to security reasons, so all the resources have to be on the server. This is achieved with a server layer that handles the storage and adds some useful actions like version control, comments, metadata, etc. The server doesnt need to know the type of file so we can store any kind of assets, even scripts.</a:t>
            </a:r>
          </a:p>
          <a:p>
            <a:pPr>
              <a:buNone/>
            </a:pPr>
            <a:r>
              <a:rPr lang="en"/>
              <a:t>Every assets have some useful metadata (author, time of creation, etc) plus a preview image to help during browsing.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The folder structure on the left represents the folders on the server. And just by draging the files you can store them or move them from one folder to another.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Other interesting features we have been testing are how some common high-quality rendering technics could be included in our web editor. For instance Postprocessing effects, even the ones using scene information, like the depth.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Also we wanted to explore more CPU intensive areas of the rendering, like particle engines, where the work is split between the CPU and the GPU.</a:t>
            </a:r>
          </a:p>
          <a:p>
            <a:pPr>
              <a:buNone/>
            </a:pPr>
            <a:r>
              <a:rPr lang="en"/>
              <a:t>We wanted to have a complex particle system, that allows to create interesting scenarios, and for that you need to support animated textures, curves for properties over time, basic phisics, etc.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This is an advanced scenary that we thought wouldnt perform adequately on the brower, due to the CPU intensive nature of the app, however the performance is very good thanks to the power of latest Javascript engines. The mesh have to be updated every frame and despite of that, the framerate is very good.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We also wanted to test if it would be possible to edit the assets somehow, so our first idea was to create a 3D painting tool. Our algorithm uses an Octree to compute the cursor collision with the mesh, and using the UVs as vertex positions computes the distance of every texel of the texture with the point of collision, allowing to do very precisse strokes over the mesh.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Over the last two years a big change has been happening in the way applications are delivered to the end user. Now all daily applications are moving to what is called "the cloud". Applications like Mail (Gmail), office suites (Google Docs), Calendars, project managment. But now a new breed is coming for more profesional intensive applications (Audio, Music, Video, Programming, 3D, ...).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And you are not limited to paint on the color channel, you can also paint on any other layer (opacity, specular, reflectivity,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We have developed 3D desktop applications for the last 4 years for specific projects, but 2 years ago we were approached by companies with specific needs, where they want to integrate 3D technologies in their existing pipelines, which means they have to run anywhere and interact with other existing web technologies. So we started developing on the web.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At the beginning we werent sure if we could achieve a good quality product on the web, so we started developing our own editor with mild features (importing resources, moving them around, ...) but the developing cycles on the web are usually really fast thanks to the dynamism of Javascript, and the performance was much better than expected, so soon we had a full 3D web editor.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This doesnt mean we think all software will be shifting to the web. Professional 3D authroing applications are still necessary due to the better performance and access to the hardware layer. But we find that there are some tools missing, and those could be developed on the web, for instance realtime editors where you can see the results of your actions instanly (instead of having to wait to an offline renderer).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There are some good tools for the web now, but most of them are just web-players, you export your data from a desktop applications and you can see the results on the web. They have an strong dependence on the desktop apps, and require more complex development pipelines.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So we present our own tool, which features some advanced options as a proof of concept that complete 3D suites can be build on the web. Our engine features a high quality rendering pipeline, resources management and some other cool features we will see now.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The Core Engine of the application is divided in two layers, a low level layer wrapping WebGL to make it easy to use and abstract the programmer from the ugly API calls. And a Scene Graph library with a rendering pipeline. This two layers can be used separately without the need of all the complexity of our editor, this way we can include the results of our editor in any webapp with ease.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From the features perspective, our Core Engine has a Scene Graph where every node on the Scene contains components that expand its functionalities, This makes it really easy to add new features to the scene, for rendering but also for interaction. It has a resource management where files can be easily stored and organized on the server. We have our own binary format to store any kind of data, improving the parsing stages during loads. We achieve a high quality rendering thanks to a complete shader solution. And it has been tested in several computer with different specs without problems.</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1pPr>
            <a:lvl2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2pPr>
            <a:lvl3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3pPr>
            <a:lvl4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4pPr>
            <a:lvl5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5pPr>
            <a:lvl6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6pPr>
            <a:lvl7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7pPr>
            <a:lvl8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8pPr>
            <a:lvl9pPr algn="ctr" rtl="0" indent="190500" marL="0">
              <a:lnSpc>
                <a:spcPct val="100000"/>
              </a:lnSpc>
              <a:spcBef>
                <a:spcPts val="0"/>
              </a:spcBef>
              <a:spcAft>
                <a:spcPts val="0"/>
              </a:spcAft>
              <a:buClr>
                <a:schemeClr val="lt2"/>
              </a:buClr>
              <a:buSzPct val="100000"/>
              <a:buFont typeface="Arial"/>
              <a:buNone/>
              <a:defRPr strike="noStrike" u="none" b="0" cap="none" baseline="0" sz="3000" i="0">
                <a:solidFill>
                  <a:schemeClr val="lt2"/>
                </a:solidFill>
                <a:latin typeface="Arial"/>
                <a:ea typeface="Arial"/>
                <a:cs typeface="Arial"/>
                <a:sym typeface="Arial"/>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ctr"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lt1"/>
              </a:buClr>
              <a:buSzPct val="166666"/>
              <a:buFont typeface="Arial"/>
              <a:buChar char="•"/>
              <a:defRPr sz="1800">
                <a:solidFill>
                  <a:schemeClr val="lt1"/>
                </a:solidFill>
              </a:defRPr>
            </a:lvl1pPr>
            <a:lvl2pPr algn="ctr" rtl="0" indent="-285750" marL="285750">
              <a:lnSpc>
                <a:spcPct val="100000"/>
              </a:lnSpc>
              <a:spcBef>
                <a:spcPts val="0"/>
              </a:spcBef>
              <a:spcAft>
                <a:spcPts val="0"/>
              </a:spcAft>
              <a:buClr>
                <a:schemeClr val="lt1"/>
              </a:buClr>
              <a:buSzPct val="100000"/>
              <a:buFont typeface="Courier New"/>
              <a:buChar char="o"/>
              <a:defRPr sz="1800">
                <a:solidFill>
                  <a:schemeClr val="lt1"/>
                </a:solidFill>
              </a:defRPr>
            </a:lvl2pPr>
            <a:lvl3pPr algn="ctr" rtl="0" indent="-285750" marL="285750">
              <a:lnSpc>
                <a:spcPct val="100000"/>
              </a:lnSpc>
              <a:spcBef>
                <a:spcPts val="0"/>
              </a:spcBef>
              <a:spcAft>
                <a:spcPts val="0"/>
              </a:spcAft>
              <a:buClr>
                <a:schemeClr val="lt1"/>
              </a:buClr>
              <a:buSzPct val="100000"/>
              <a:buFont typeface="Wingdings"/>
              <a:buChar char="§"/>
              <a:defRPr sz="1800">
                <a:solidFill>
                  <a:schemeClr val="lt1"/>
                </a:solidFill>
              </a:defRPr>
            </a:lvl3pPr>
            <a:lvl4pPr algn="ctr" rtl="0" indent="-285750" marL="285750">
              <a:lnSpc>
                <a:spcPct val="100000"/>
              </a:lnSpc>
              <a:spcBef>
                <a:spcPts val="0"/>
              </a:spcBef>
              <a:spcAft>
                <a:spcPts val="0"/>
              </a:spcAft>
              <a:buClr>
                <a:schemeClr val="lt1"/>
              </a:buClr>
              <a:buSzPct val="166666"/>
              <a:buFont typeface="Arial"/>
              <a:buChar char="•"/>
              <a:defRPr sz="1800">
                <a:solidFill>
                  <a:schemeClr val="lt1"/>
                </a:solidFill>
              </a:defRPr>
            </a:lvl4pPr>
            <a:lvl5pPr algn="ctr" rtl="0" indent="-285750" marL="285750">
              <a:lnSpc>
                <a:spcPct val="100000"/>
              </a:lnSpc>
              <a:spcBef>
                <a:spcPts val="0"/>
              </a:spcBef>
              <a:spcAft>
                <a:spcPts val="0"/>
              </a:spcAft>
              <a:buClr>
                <a:schemeClr val="lt1"/>
              </a:buClr>
              <a:buSzPct val="100000"/>
              <a:buFont typeface="Courier New"/>
              <a:buChar char="o"/>
              <a:defRPr sz="1800">
                <a:solidFill>
                  <a:schemeClr val="lt1"/>
                </a:solidFill>
              </a:defRPr>
            </a:lvl5pPr>
            <a:lvl6pPr algn="ctr" rtl="0" indent="-285750" marL="285750">
              <a:lnSpc>
                <a:spcPct val="100000"/>
              </a:lnSpc>
              <a:spcBef>
                <a:spcPts val="0"/>
              </a:spcBef>
              <a:spcAft>
                <a:spcPts val="0"/>
              </a:spcAft>
              <a:buClr>
                <a:schemeClr val="lt1"/>
              </a:buClr>
              <a:buSzPct val="100000"/>
              <a:buFont typeface="Wingdings"/>
              <a:buChar char="§"/>
              <a:defRPr sz="1800">
                <a:solidFill>
                  <a:schemeClr val="lt1"/>
                </a:solidFill>
              </a:defRPr>
            </a:lvl6pPr>
            <a:lvl7pPr algn="ctr" rtl="0" indent="-285750" marL="285750">
              <a:lnSpc>
                <a:spcPct val="100000"/>
              </a:lnSpc>
              <a:spcBef>
                <a:spcPts val="0"/>
              </a:spcBef>
              <a:spcAft>
                <a:spcPts val="0"/>
              </a:spcAft>
              <a:buClr>
                <a:schemeClr val="lt1"/>
              </a:buClr>
              <a:buSzPct val="166666"/>
              <a:buFont typeface="Arial"/>
              <a:buChar char="•"/>
              <a:defRPr sz="1800">
                <a:solidFill>
                  <a:schemeClr val="lt1"/>
                </a:solidFill>
              </a:defRPr>
            </a:lvl7pPr>
            <a:lvl8pPr algn="ctr" rtl="0" indent="-285750" marL="285750">
              <a:lnSpc>
                <a:spcPct val="100000"/>
              </a:lnSpc>
              <a:spcBef>
                <a:spcPts val="0"/>
              </a:spcBef>
              <a:spcAft>
                <a:spcPts val="0"/>
              </a:spcAft>
              <a:buClr>
                <a:schemeClr val="lt1"/>
              </a:buClr>
              <a:buSzPct val="100000"/>
              <a:buFont typeface="Courier New"/>
              <a:buChar char="o"/>
              <a:defRPr sz="1800">
                <a:solidFill>
                  <a:schemeClr val="lt1"/>
                </a:solidFill>
              </a:defRPr>
            </a:lvl8pPr>
            <a:lvl9pPr algn="ctr" rtl="0" indent="-285750" marL="285750">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lt1"/>
              </a:buClr>
              <a:buSzPct val="166666"/>
              <a:buFont typeface="Arial"/>
              <a:buChar char="•"/>
              <a:defRPr strike="noStrike" u="none" b="0" cap="none" baseline="0" sz="3000" i="0">
                <a:solidFill>
                  <a:schemeClr val="lt1"/>
                </a:solidFill>
                <a:latin typeface="Arial"/>
                <a:ea typeface="Arial"/>
                <a:cs typeface="Arial"/>
                <a:sym typeface="Arial"/>
              </a:defRPr>
            </a:lvl1pPr>
            <a:lvl2pPr algn="l" rtl="0" indent="-285750" marL="742950">
              <a:spcBef>
                <a:spcPts val="480"/>
              </a:spcBef>
              <a:buClr>
                <a:schemeClr val="lt1"/>
              </a:buClr>
              <a:buSzPct val="100000"/>
              <a:buFont typeface="Courier New"/>
              <a:buChar char="o"/>
              <a:defRPr strike="noStrike" u="none" b="0" cap="none" baseline="0" sz="2400" i="0">
                <a:solidFill>
                  <a:schemeClr val="lt1"/>
                </a:solidFill>
                <a:latin typeface="Arial"/>
                <a:ea typeface="Arial"/>
                <a:cs typeface="Arial"/>
                <a:sym typeface="Arial"/>
              </a:defRPr>
            </a:lvl2pPr>
            <a:lvl3pPr algn="l" rtl="0" indent="-228600" marL="1143000">
              <a:spcBef>
                <a:spcPts val="480"/>
              </a:spcBef>
              <a:buClr>
                <a:schemeClr val="lt1"/>
              </a:buClr>
              <a:buSzPct val="100000"/>
              <a:buFont typeface="Wingdings"/>
              <a:buChar char="§"/>
              <a:defRPr strike="noStrike" u="none" b="0" cap="none" baseline="0" sz="2400" i="0">
                <a:solidFill>
                  <a:schemeClr val="lt1"/>
                </a:solidFill>
                <a:latin typeface="Arial"/>
                <a:ea typeface="Arial"/>
                <a:cs typeface="Arial"/>
                <a:sym typeface="Arial"/>
              </a:defRPr>
            </a:lvl3pPr>
            <a:lvl4pPr algn="l" rtl="0" indent="-228600" marL="1600200">
              <a:spcBef>
                <a:spcPts val="360"/>
              </a:spcBef>
              <a:buClr>
                <a:schemeClr val="lt1"/>
              </a:buClr>
              <a:buSzPct val="166666"/>
              <a:buFont typeface="Arial"/>
              <a:buChar char="•"/>
              <a:defRPr strike="noStrike" u="none" b="0" cap="none" baseline="0" sz="1800" i="0">
                <a:solidFill>
                  <a:schemeClr val="lt1"/>
                </a:solidFill>
                <a:latin typeface="Arial"/>
                <a:ea typeface="Arial"/>
                <a:cs typeface="Arial"/>
                <a:sym typeface="Arial"/>
              </a:defRPr>
            </a:lvl4pPr>
            <a:lvl5pPr algn="l" rtl="0" indent="-228600" marL="2057400">
              <a:spcBef>
                <a:spcPts val="360"/>
              </a:spcBef>
              <a:buClr>
                <a:schemeClr val="lt1"/>
              </a:buClr>
              <a:buSzPct val="100000"/>
              <a:buFont typeface="Courier New"/>
              <a:buChar char="o"/>
              <a:defRPr strike="noStrike" u="none" b="0" cap="none" baseline="0" sz="1800" i="0">
                <a:solidFill>
                  <a:schemeClr val="lt1"/>
                </a:solidFill>
                <a:latin typeface="Arial"/>
                <a:ea typeface="Arial"/>
                <a:cs typeface="Arial"/>
                <a:sym typeface="Arial"/>
              </a:defRPr>
            </a:lvl5pPr>
            <a:lvl6pPr algn="l" rtl="0" indent="-228600" marL="2514600">
              <a:spcBef>
                <a:spcPts val="360"/>
              </a:spcBef>
              <a:buClr>
                <a:schemeClr val="lt1"/>
              </a:buClr>
              <a:buSzPct val="100000"/>
              <a:buFont typeface="Wingdings"/>
              <a:buChar char="§"/>
              <a:defRPr strike="noStrike" u="none" b="0" cap="none" baseline="0" sz="1800" i="0">
                <a:solidFill>
                  <a:schemeClr val="lt1"/>
                </a:solidFill>
                <a:latin typeface="Arial"/>
                <a:ea typeface="Arial"/>
                <a:cs typeface="Arial"/>
                <a:sym typeface="Arial"/>
              </a:defRPr>
            </a:lvl6pPr>
            <a:lvl7pPr algn="l" rtl="0" indent="-228600" marL="2971800">
              <a:spcBef>
                <a:spcPts val="360"/>
              </a:spcBef>
              <a:buClr>
                <a:schemeClr val="lt1"/>
              </a:buClr>
              <a:buSzPct val="166666"/>
              <a:buFont typeface="Arial"/>
              <a:buChar char="•"/>
              <a:defRPr strike="noStrike" u="none" b="0" cap="none" baseline="0" sz="1800" i="0">
                <a:solidFill>
                  <a:schemeClr val="lt1"/>
                </a:solidFill>
                <a:latin typeface="Arial"/>
                <a:ea typeface="Arial"/>
                <a:cs typeface="Arial"/>
                <a:sym typeface="Arial"/>
              </a:defRPr>
            </a:lvl7pPr>
            <a:lvl8pPr algn="l" rtl="0" indent="-228600" marL="3429000">
              <a:spcBef>
                <a:spcPts val="360"/>
              </a:spcBef>
              <a:buClr>
                <a:schemeClr val="lt1"/>
              </a:buClr>
              <a:buSzPct val="100000"/>
              <a:buFont typeface="Courier New"/>
              <a:buChar char="o"/>
              <a:defRPr strike="noStrike" u="none" b="0" cap="none" baseline="0" sz="1800" i="0">
                <a:solidFill>
                  <a:schemeClr val="lt1"/>
                </a:solidFill>
                <a:latin typeface="Arial"/>
                <a:ea typeface="Arial"/>
                <a:cs typeface="Arial"/>
                <a:sym typeface="Arial"/>
              </a:defRPr>
            </a:lvl8pPr>
            <a:lvl9pPr algn="l" rtl="0" indent="-228600" marL="3886200">
              <a:spcBef>
                <a:spcPts val="360"/>
              </a:spcBef>
              <a:buClr>
                <a:schemeClr val="lt1"/>
              </a:buClr>
              <a:buSzPct val="100000"/>
              <a:buFont typeface="Wingdings"/>
              <a:buChar char="§"/>
              <a:defRPr strike="noStrike" u="none" b="0" cap="none" baseline="0" sz="1800" i="0">
                <a:solidFill>
                  <a:schemeClr val="lt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12.png" Type="http://schemas.openxmlformats.org/officeDocument/2006/relationships/image" Id="rId4"/><Relationship Target="../media/image00.png" Type="http://schemas.openxmlformats.org/officeDocument/2006/relationships/image" Id="rId3"/><Relationship Target="../media/image11.jp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7.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4"/><Relationship Target="../media/image00.png" Type="http://schemas.openxmlformats.org/officeDocument/2006/relationships/image" Id="rId3"/><Relationship Target="../media/image11.jp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4"/><Relationship Target="../media/image03.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396248" x="685800"/>
            <a:ext cy="1546500" cx="7772400"/>
          </a:xfrm>
          <a:prstGeom prst="rect">
            <a:avLst/>
          </a:prstGeom>
        </p:spPr>
        <p:txBody>
          <a:bodyPr bIns="91425" rIns="91425" lIns="91425" tIns="91425" anchor="b" anchorCtr="0">
            <a:noAutofit/>
          </a:bodyPr>
          <a:lstStyle/>
          <a:p>
            <a:pPr rtl="0" lvl="0">
              <a:buNone/>
            </a:pPr>
            <a:r>
              <a:rPr lang="en"/>
              <a:t>WebGLStudio</a:t>
            </a:r>
          </a:p>
          <a:p>
            <a:pPr>
              <a:buNone/>
            </a:pPr>
            <a:r>
              <a:rPr sz="3000" lang="en"/>
              <a:t>a Pipeline for WebGL Scene Creation</a:t>
            </a:r>
          </a:p>
        </p:txBody>
      </p:sp>
      <p:sp>
        <p:nvSpPr>
          <p:cNvPr id="24" name="Shape 24"/>
          <p:cNvSpPr txBox="1"/>
          <p:nvPr>
            <p:ph idx="1" type="subTitle"/>
          </p:nvPr>
        </p:nvSpPr>
        <p:spPr>
          <a:xfrm>
            <a:off y="3071862" x="685800"/>
            <a:ext cy="1046400" cx="7772400"/>
          </a:xfrm>
          <a:prstGeom prst="rect">
            <a:avLst/>
          </a:prstGeom>
        </p:spPr>
        <p:txBody>
          <a:bodyPr bIns="91425" rIns="91425" lIns="91425" tIns="91425" anchor="t" anchorCtr="0">
            <a:noAutofit/>
          </a:bodyPr>
          <a:lstStyle/>
          <a:p>
            <a:pPr rtl="0" lvl="0">
              <a:buNone/>
            </a:pPr>
            <a:r>
              <a:rPr lang="en"/>
              <a:t>Javi Agenjo, Alun Evans, Josep Blat</a:t>
            </a:r>
          </a:p>
          <a:p>
            <a:pPr rtl="0" lvl="0">
              <a:buNone/>
            </a:pPr>
            <a:r>
              <a:rPr lang="en"/>
              <a:t>Universitat Pompeu Fabra</a:t>
            </a:r>
          </a:p>
        </p:txBody>
      </p:sp>
      <p:pic>
        <p:nvPicPr>
          <p:cNvPr id="25" name="Shape 25"/>
          <p:cNvPicPr preferRelativeResize="0"/>
          <p:nvPr/>
        </p:nvPicPr>
        <p:blipFill>
          <a:blip r:embed="rId3"/>
          <a:stretch>
            <a:fillRect/>
          </a:stretch>
        </p:blipFill>
        <p:spPr>
          <a:xfrm>
            <a:off y="4178750" x="2292375"/>
            <a:ext cy="911474" cx="4559225"/>
          </a:xfrm>
          <a:prstGeom prst="rect">
            <a:avLst/>
          </a:prstGeom>
          <a:noFill/>
          <a:ln>
            <a:noFill/>
          </a:ln>
        </p:spPr>
      </p:pic>
      <p:pic>
        <p:nvPicPr>
          <p:cNvPr id="26" name="Shape 26"/>
          <p:cNvPicPr preferRelativeResize="0"/>
          <p:nvPr/>
        </p:nvPicPr>
        <p:blipFill>
          <a:blip r:embed="rId4"/>
          <a:stretch>
            <a:fillRect/>
          </a:stretch>
        </p:blipFill>
        <p:spPr>
          <a:xfrm>
            <a:off y="5744528" x="3310379"/>
            <a:ext cy="763978" cx="1511357"/>
          </a:xfrm>
          <a:prstGeom prst="rect">
            <a:avLst/>
          </a:prstGeom>
          <a:noFill/>
          <a:ln>
            <a:noFill/>
          </a:ln>
        </p:spPr>
      </p:pic>
      <p:pic>
        <p:nvPicPr>
          <p:cNvPr id="27" name="Shape 27"/>
          <p:cNvPicPr preferRelativeResize="0"/>
          <p:nvPr/>
        </p:nvPicPr>
        <p:blipFill>
          <a:blip r:embed="rId5"/>
          <a:stretch>
            <a:fillRect/>
          </a:stretch>
        </p:blipFill>
        <p:spPr>
          <a:xfrm>
            <a:off y="5744529" x="4821736"/>
            <a:ext cy="763975" cx="101189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Core Engine</a:t>
            </a:r>
          </a:p>
        </p:txBody>
      </p:sp>
      <p:pic>
        <p:nvPicPr>
          <p:cNvPr id="87" name="Shape 87"/>
          <p:cNvPicPr preferRelativeResize="0"/>
          <p:nvPr/>
        </p:nvPicPr>
        <p:blipFill>
          <a:blip r:embed="rId3"/>
          <a:stretch>
            <a:fillRect/>
          </a:stretch>
        </p:blipFill>
        <p:spPr>
          <a:xfrm>
            <a:off y="1417637" x="2019300"/>
            <a:ext cy="5172075" cx="51054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Render Pipeline</a:t>
            </a:r>
          </a:p>
        </p:txBody>
      </p:sp>
      <p:sp>
        <p:nvSpPr>
          <p:cNvPr id="93" name="Shape 93"/>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Generates the shader according to the material properties (ubershader)</a:t>
            </a:r>
          </a:p>
          <a:p>
            <a:r>
              <a:t/>
            </a:r>
          </a:p>
          <a:p>
            <a:pPr rtl="0" lvl="0" indent="-419100" marL="457200">
              <a:buClr>
                <a:schemeClr val="lt1"/>
              </a:buClr>
              <a:buSzPct val="166666"/>
              <a:buFont typeface="Arial"/>
              <a:buChar char="•"/>
            </a:pPr>
            <a:r>
              <a:rPr lang="en"/>
              <a:t>Supports multiple lights (omni, spot and direct) with projective texture, realtime reflections, shadows with shadowmaps, postprocessing FX, multiple textures per material.</a:t>
            </a:r>
          </a:p>
          <a:p>
            <a:r>
              <a:t/>
            </a:r>
          </a:p>
          <a:p>
            <a:pPr rtl="0" lvl="0" indent="-419100" marL="457200">
              <a:buClr>
                <a:schemeClr val="lt1"/>
              </a:buClr>
              <a:buSzPct val="166666"/>
              <a:buFont typeface="Arial"/>
              <a:buChar char="•"/>
            </a:pPr>
            <a:r>
              <a:rPr lang="en"/>
              <a:t>Events system to hook to any rendering stage</a:t>
            </a:r>
          </a:p>
          <a:p>
            <a:r>
              <a:t/>
            </a:r>
          </a:p>
          <a:p>
            <a:r>
              <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Editor</a:t>
            </a:r>
          </a:p>
        </p:txBody>
      </p:sp>
      <p:sp>
        <p:nvSpPr>
          <p:cNvPr id="99" name="Shape 9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Allows to construct scenes from a set of meshes and textures</a:t>
            </a:r>
          </a:p>
          <a:p>
            <a:r>
              <a:t/>
            </a:r>
          </a:p>
          <a:p>
            <a:pPr rtl="0" lvl="0" indent="-381000" marL="457200">
              <a:buClr>
                <a:schemeClr val="lt1"/>
              </a:buClr>
              <a:buSzPct val="166666"/>
              <a:buFont typeface="Arial"/>
              <a:buChar char="•"/>
            </a:pPr>
            <a:r>
              <a:rPr sz="2400" lang="en"/>
              <a:t>Pixel-perfect picking for selection</a:t>
            </a:r>
          </a:p>
          <a:p>
            <a:r>
              <a:t/>
            </a:r>
          </a:p>
          <a:p>
            <a:pPr rtl="0" lvl="0" indent="-381000" marL="457200">
              <a:buClr>
                <a:schemeClr val="lt1"/>
              </a:buClr>
              <a:buSzPct val="166666"/>
              <a:buFont typeface="Arial"/>
              <a:buChar char="•"/>
            </a:pPr>
            <a:r>
              <a:rPr sz="2400" lang="en"/>
              <a:t>Familiar 'desktop app' interface (Menus, Tools, Gizmos, Attributes editor, keyboard shortcuts ...)</a:t>
            </a:r>
          </a:p>
          <a:p>
            <a:r>
              <a:t/>
            </a:r>
          </a:p>
          <a:p>
            <a:pPr rtl="0" lvl="0" indent="-381000" marL="457200">
              <a:buClr>
                <a:schemeClr val="lt1"/>
              </a:buClr>
              <a:buSzPct val="166666"/>
              <a:buFont typeface="Arial"/>
              <a:buChar char="•"/>
            </a:pPr>
            <a:r>
              <a:rPr sz="2400" lang="en"/>
              <a:t>Easy to add new assets from the hard drive (drag and drop to upload to server)</a:t>
            </a:r>
          </a:p>
          <a:p>
            <a:r>
              <a:t/>
            </a:r>
          </a:p>
          <a:p>
            <a:pPr rtl="0" lvl="0" indent="-381000" marL="457200">
              <a:buClr>
                <a:schemeClr val="lt1"/>
              </a:buClr>
              <a:buSzPct val="166666"/>
              <a:buFont typeface="Arial"/>
              <a:buChar char="•"/>
            </a:pPr>
            <a:r>
              <a:rPr sz="2400" lang="en"/>
              <a:t>Easy to extend (modular architecture)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pic>
        <p:nvPicPr>
          <p:cNvPr id="104" name="Shape 104"/>
          <p:cNvPicPr preferRelativeResize="0"/>
          <p:nvPr/>
        </p:nvPicPr>
        <p:blipFill>
          <a:blip r:embed="rId3"/>
          <a:stretch>
            <a:fillRect/>
          </a:stretch>
        </p:blipFill>
        <p:spPr>
          <a:xfrm>
            <a:off y="752775" x="357062"/>
            <a:ext cy="5694575" cx="84298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Resources Manager</a:t>
            </a:r>
          </a:p>
        </p:txBody>
      </p:sp>
      <p:sp>
        <p:nvSpPr>
          <p:cNvPr id="110" name="Shape 11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Sync'd with the server</a:t>
            </a:r>
          </a:p>
          <a:p>
            <a:r>
              <a:t/>
            </a:r>
          </a:p>
          <a:p>
            <a:pPr rtl="0" lvl="0" indent="-381000" marL="457200">
              <a:buClr>
                <a:schemeClr val="lt1"/>
              </a:buClr>
              <a:buSzPct val="166666"/>
              <a:buFont typeface="Arial"/>
              <a:buChar char="•"/>
            </a:pPr>
            <a:r>
              <a:rPr sz="2400" lang="en"/>
              <a:t>Allow to easily upload any kind of asset</a:t>
            </a:r>
          </a:p>
          <a:p>
            <a:pPr rtl="0" lvl="1" indent="-381000" marL="914400">
              <a:buClr>
                <a:schemeClr val="lt1"/>
              </a:buClr>
              <a:buSzPct val="120000"/>
              <a:buFont typeface="Courier New"/>
              <a:buChar char="o"/>
            </a:pPr>
            <a:r>
              <a:rPr sz="2000" lang="en"/>
              <a:t>Textures</a:t>
            </a:r>
          </a:p>
          <a:p>
            <a:pPr rtl="0" lvl="1" indent="-381000" marL="914400">
              <a:buClr>
                <a:schemeClr val="lt1"/>
              </a:buClr>
              <a:buSzPct val="120000"/>
              <a:buFont typeface="Courier New"/>
              <a:buChar char="o"/>
            </a:pPr>
            <a:r>
              <a:rPr sz="2000" lang="en"/>
              <a:t>Meshes</a:t>
            </a:r>
          </a:p>
          <a:p>
            <a:pPr rtl="0" lvl="1" indent="-381000" marL="914400">
              <a:buClr>
                <a:schemeClr val="lt1"/>
              </a:buClr>
              <a:buSzPct val="120000"/>
              <a:buFont typeface="Courier New"/>
              <a:buChar char="o"/>
            </a:pPr>
            <a:r>
              <a:rPr sz="2000" lang="en"/>
              <a:t>Materials</a:t>
            </a:r>
          </a:p>
          <a:p>
            <a:pPr rtl="0" lvl="1" indent="-381000" marL="914400">
              <a:buClr>
                <a:schemeClr val="lt1"/>
              </a:buClr>
              <a:buSzPct val="120000"/>
              <a:buFont typeface="Courier New"/>
              <a:buChar char="o"/>
            </a:pPr>
            <a:r>
              <a:rPr sz="2000" lang="en"/>
              <a:t>Scenes</a:t>
            </a:r>
          </a:p>
          <a:p>
            <a:pPr rtl="0" lvl="1" indent="-381000" marL="914400">
              <a:buClr>
                <a:schemeClr val="lt1"/>
              </a:buClr>
              <a:buSzPct val="120000"/>
              <a:buFont typeface="Courier New"/>
              <a:buChar char="o"/>
            </a:pPr>
            <a:r>
              <a:rPr sz="2000" lang="en"/>
              <a:t>Prefabs</a:t>
            </a:r>
          </a:p>
          <a:p>
            <a:r>
              <a:t/>
            </a:r>
          </a:p>
          <a:p>
            <a:pPr rtl="0" lvl="0" indent="-381000" marL="457200">
              <a:buClr>
                <a:schemeClr val="lt1"/>
              </a:buClr>
              <a:buSzPct val="166666"/>
              <a:buFont typeface="Arial"/>
              <a:buChar char="•"/>
            </a:pPr>
            <a:r>
              <a:rPr sz="2400" lang="en"/>
              <a:t>Generates a preview image to easy browsing</a:t>
            </a:r>
          </a:p>
          <a:p>
            <a:r>
              <a:t/>
            </a:r>
          </a:p>
          <a:p>
            <a:pPr rtl="0" lvl="0" indent="-381000" marL="457200">
              <a:buClr>
                <a:schemeClr val="lt1"/>
              </a:buClr>
              <a:buSzPct val="166666"/>
              <a:buFont typeface="Arial"/>
              <a:buChar char="•"/>
            </a:pPr>
            <a:r>
              <a:rPr sz="2400" lang="en"/>
              <a:t>Allows to add comments or other info</a:t>
            </a:r>
          </a:p>
          <a:p>
            <a:r>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06894" x="457200"/>
            <a:ext cy="632100" cx="8229600"/>
          </a:xfrm>
          <a:prstGeom prst="rect">
            <a:avLst/>
          </a:prstGeom>
        </p:spPr>
        <p:txBody>
          <a:bodyPr bIns="91425" rIns="91425" lIns="91425" tIns="91425" anchor="b" anchorCtr="0">
            <a:noAutofit/>
          </a:bodyPr>
          <a:lstStyle/>
          <a:p>
            <a:pPr>
              <a:buNone/>
            </a:pPr>
            <a:r>
              <a:rPr lang="en"/>
              <a:t>Resources Manager</a:t>
            </a:r>
          </a:p>
        </p:txBody>
      </p:sp>
      <p:pic>
        <p:nvPicPr>
          <p:cNvPr id="116" name="Shape 116"/>
          <p:cNvPicPr preferRelativeResize="0"/>
          <p:nvPr/>
        </p:nvPicPr>
        <p:blipFill>
          <a:blip r:embed="rId3"/>
          <a:stretch>
            <a:fillRect/>
          </a:stretch>
        </p:blipFill>
        <p:spPr>
          <a:xfrm>
            <a:off y="957874" x="488450"/>
            <a:ext cy="5514825" cx="8167101"/>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Post-processing FX</a:t>
            </a:r>
          </a:p>
        </p:txBody>
      </p:sp>
      <p:sp>
        <p:nvSpPr>
          <p:cNvPr id="122" name="Shape 12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Some basic post-processing effects using Color and Depth information</a:t>
            </a:r>
          </a:p>
          <a:p>
            <a:pPr rtl="0" lvl="1" indent="-381000" marL="914400">
              <a:buClr>
                <a:schemeClr val="lt1"/>
              </a:buClr>
              <a:buSzPct val="80000"/>
              <a:buFont typeface="Courier New"/>
              <a:buChar char="o"/>
            </a:pPr>
            <a:r>
              <a:rPr lang="en"/>
              <a:t>Color curves</a:t>
            </a:r>
          </a:p>
          <a:p>
            <a:pPr rtl="0" lvl="1" indent="-381000" marL="914400">
              <a:buClr>
                <a:schemeClr val="lt1"/>
              </a:buClr>
              <a:buSzPct val="80000"/>
              <a:buFont typeface="Courier New"/>
              <a:buChar char="o"/>
            </a:pPr>
            <a:r>
              <a:rPr lang="en"/>
              <a:t>Depth of Field</a:t>
            </a:r>
          </a:p>
          <a:p>
            <a:pPr rtl="0" lvl="1" indent="-381000" marL="914400">
              <a:buClr>
                <a:schemeClr val="lt1"/>
              </a:buClr>
              <a:buSzPct val="80000"/>
              <a:buFont typeface="Courier New"/>
              <a:buChar char="o"/>
            </a:pPr>
            <a:r>
              <a:rPr lang="en"/>
              <a:t>Edges</a:t>
            </a:r>
          </a:p>
          <a:p>
            <a:pPr rtl="0" lvl="1" indent="-381000" marL="914400">
              <a:buClr>
                <a:schemeClr val="lt1"/>
              </a:buClr>
              <a:buSzPct val="80000"/>
              <a:buFont typeface="Courier New"/>
              <a:buChar char="o"/>
            </a:pPr>
            <a:r>
              <a:rPr lang="en"/>
              <a:t>Lens distortion</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Particle Engine</a:t>
            </a:r>
          </a:p>
        </p:txBody>
      </p:sp>
      <p:sp>
        <p:nvSpPr>
          <p:cNvPr id="128" name="Shape 12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Particle emisor with several configurable settings:</a:t>
            </a:r>
          </a:p>
          <a:p>
            <a:pPr rtl="0" lvl="1" indent="-381000" marL="914400">
              <a:buClr>
                <a:schemeClr val="lt1"/>
              </a:buClr>
              <a:buSzPct val="80000"/>
              <a:buFont typeface="Courier New"/>
              <a:buChar char="o"/>
            </a:pPr>
            <a:r>
              <a:rPr lang="en"/>
              <a:t>Alpha and size curves to control over time</a:t>
            </a:r>
          </a:p>
          <a:p>
            <a:pPr rtl="0" lvl="1" indent="-381000" marL="914400">
              <a:buClr>
                <a:schemeClr val="lt1"/>
              </a:buClr>
              <a:buSzPct val="80000"/>
              <a:buFont typeface="Courier New"/>
              <a:buChar char="o"/>
            </a:pPr>
            <a:r>
              <a:rPr lang="en"/>
              <a:t>Animated textures</a:t>
            </a:r>
          </a:p>
          <a:p>
            <a:pPr rtl="0" lvl="1" indent="-381000" marL="914400">
              <a:buClr>
                <a:schemeClr val="lt1"/>
              </a:buClr>
              <a:buSzPct val="80000"/>
              <a:buFont typeface="Courier New"/>
              <a:buChar char="o"/>
            </a:pPr>
            <a:r>
              <a:rPr lang="en"/>
              <a:t>Plane, Sphere and Mesh emisors</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74645" x="457200"/>
            <a:ext cy="730499" cx="8229600"/>
          </a:xfrm>
          <a:prstGeom prst="rect">
            <a:avLst/>
          </a:prstGeom>
        </p:spPr>
        <p:txBody>
          <a:bodyPr bIns="91425" rIns="91425" lIns="91425" tIns="91425" anchor="b" anchorCtr="0">
            <a:noAutofit/>
          </a:bodyPr>
          <a:lstStyle/>
          <a:p>
            <a:pPr>
              <a:buNone/>
            </a:pPr>
            <a:r>
              <a:rPr lang="en"/>
              <a:t>Particles</a:t>
            </a:r>
          </a:p>
        </p:txBody>
      </p:sp>
      <p:pic>
        <p:nvPicPr>
          <p:cNvPr id="134" name="Shape 134"/>
          <p:cNvPicPr preferRelativeResize="0"/>
          <p:nvPr/>
        </p:nvPicPr>
        <p:blipFill>
          <a:blip r:embed="rId3"/>
          <a:stretch>
            <a:fillRect/>
          </a:stretch>
        </p:blipFill>
        <p:spPr>
          <a:xfrm>
            <a:off y="1005150" x="457200"/>
            <a:ext cy="5612675" cx="82295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Realtime mesh painting</a:t>
            </a:r>
          </a:p>
        </p:txBody>
      </p:sp>
      <p:sp>
        <p:nvSpPr>
          <p:cNvPr id="140" name="Shape 14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Allows to paint any channel of a material directly on the browser</a:t>
            </a:r>
          </a:p>
          <a:p>
            <a:r>
              <a:t/>
            </a:r>
          </a:p>
          <a:p>
            <a:pPr rtl="0" lvl="0" indent="-419100" marL="457200">
              <a:buClr>
                <a:schemeClr val="lt1"/>
              </a:buClr>
              <a:buSzPct val="166666"/>
              <a:buFont typeface="Arial"/>
              <a:buChar char="•"/>
            </a:pPr>
            <a:r>
              <a:rPr lang="en"/>
              <a:t>Octree to test collision</a:t>
            </a:r>
          </a:p>
          <a:p>
            <a:r>
              <a:t/>
            </a:r>
          </a:p>
          <a:p>
            <a:pPr lvl="0" indent="-419100" marL="457200">
              <a:buClr>
                <a:schemeClr val="lt1"/>
              </a:buClr>
              <a:buSzPct val="166666"/>
              <a:buFont typeface="Arial"/>
              <a:buChar char="•"/>
            </a:pPr>
            <a:r>
              <a:rPr lang="en"/>
              <a:t>Paints pixel around the area of collision using an unwrap of the mesh.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y="0" x="0"/>
          <a:ext cy="0" cx="0"/>
          <a:chOff y="0" x="0"/>
          <a:chExt cy="0" cx="0"/>
        </a:xfrm>
      </p:grpSpPr>
      <p:sp>
        <p:nvSpPr>
          <p:cNvPr id="32" name="Shape 32"/>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Motivations</a:t>
            </a:r>
          </a:p>
        </p:txBody>
      </p:sp>
      <p:sp>
        <p:nvSpPr>
          <p:cNvPr id="33" name="Shape 33"/>
          <p:cNvSpPr txBox="1"/>
          <p:nvPr>
            <p:ph idx="1" type="body"/>
          </p:nvPr>
        </p:nvSpPr>
        <p:spPr>
          <a:xfrm>
            <a:off y="1600200" x="457200"/>
            <a:ext cy="4967700" cx="4292999"/>
          </a:xfrm>
          <a:prstGeom prst="rect">
            <a:avLst/>
          </a:prstGeom>
        </p:spPr>
        <p:txBody>
          <a:bodyPr bIns="91425" rIns="91425" lIns="91425" tIns="91425" anchor="t" anchorCtr="0">
            <a:noAutofit/>
          </a:bodyPr>
          <a:lstStyle/>
          <a:p>
            <a:pPr rtl="0" lvl="0">
              <a:buNone/>
            </a:pPr>
            <a:r>
              <a:rPr lang="en"/>
              <a:t>Paradigm shifting </a:t>
            </a:r>
            <a:r>
              <a:rPr b="1" lang="en"/>
              <a:t>from Desktop to browser</a:t>
            </a:r>
            <a:r>
              <a:rPr lang="en"/>
              <a:t> in all lightweight daily applications</a:t>
            </a:r>
          </a:p>
        </p:txBody>
      </p:sp>
      <p:pic>
        <p:nvPicPr>
          <p:cNvPr id="34" name="Shape 34"/>
          <p:cNvPicPr preferRelativeResize="0"/>
          <p:nvPr/>
        </p:nvPicPr>
        <p:blipFill>
          <a:blip r:embed="rId3"/>
          <a:stretch>
            <a:fillRect/>
          </a:stretch>
        </p:blipFill>
        <p:spPr>
          <a:xfrm>
            <a:off y="1857100" x="4878675"/>
            <a:ext cy="3949549" cx="3908625"/>
          </a:xfrm>
          <a:prstGeom prst="rect">
            <a:avLst/>
          </a:prstGeom>
        </p:spPr>
      </p:pic>
      <p:sp>
        <p:nvSpPr>
          <p:cNvPr id="35" name="Shape 35"/>
          <p:cNvSpPr txBox="1"/>
          <p:nvPr/>
        </p:nvSpPr>
        <p:spPr>
          <a:xfrm>
            <a:off y="5785575" x="5029200"/>
            <a:ext cy="457200" cx="3657600"/>
          </a:xfrm>
          <a:prstGeom prst="rect">
            <a:avLst/>
          </a:prstGeom>
          <a:noFill/>
        </p:spPr>
        <p:txBody>
          <a:bodyPr bIns="91425" rIns="91425" lIns="91425" tIns="91425" anchor="t" anchorCtr="0">
            <a:noAutofit/>
          </a:bodyPr>
          <a:lstStyle/>
          <a:p>
            <a:pPr>
              <a:buNone/>
            </a:pPr>
            <a:r>
              <a:rPr sz="1000" lang="en">
                <a:solidFill>
                  <a:srgbClr val="FFFFFF"/>
                </a:solidFill>
              </a:rPr>
              <a:t>Autodesk 123D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43845" x="457200"/>
            <a:ext cy="705900" cx="8229600"/>
          </a:xfrm>
          <a:prstGeom prst="rect">
            <a:avLst/>
          </a:prstGeom>
        </p:spPr>
        <p:txBody>
          <a:bodyPr bIns="91425" rIns="91425" lIns="91425" tIns="91425" anchor="b" anchorCtr="0">
            <a:noAutofit/>
          </a:bodyPr>
          <a:lstStyle/>
          <a:p>
            <a:pPr>
              <a:buNone/>
            </a:pPr>
            <a:r>
              <a:rPr lang="en"/>
              <a:t>Mesh Painter</a:t>
            </a:r>
          </a:p>
        </p:txBody>
      </p:sp>
      <p:pic>
        <p:nvPicPr>
          <p:cNvPr id="146" name="Shape 146"/>
          <p:cNvPicPr preferRelativeResize="0"/>
          <p:nvPr/>
        </p:nvPicPr>
        <p:blipFill>
          <a:blip r:embed="rId3"/>
          <a:stretch>
            <a:fillRect/>
          </a:stretch>
        </p:blipFill>
        <p:spPr>
          <a:xfrm>
            <a:off y="949750" x="457200"/>
            <a:ext cy="5526049" cx="82295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Performance</a:t>
            </a:r>
          </a:p>
        </p:txBody>
      </p:sp>
      <p:sp>
        <p:nvSpPr>
          <p:cNvPr id="152" name="Shape 15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We achieve 60fps in scenes with several lights and meshes using mid-specs computers.</a:t>
            </a:r>
          </a:p>
          <a:p>
            <a:r>
              <a:t/>
            </a:r>
          </a:p>
          <a:p>
            <a:pPr>
              <a:buNone/>
            </a:pPr>
            <a:r>
              <a:rPr lang="en"/>
              <a:t>The performance drops when having tens of meshes if the shader is too complex but we are very happy with the results.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Conclusions</a:t>
            </a:r>
          </a:p>
        </p:txBody>
      </p:sp>
      <p:sp>
        <p:nvSpPr>
          <p:cNvPr id="158" name="Shape 15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WebGL + aspects of Javascripts = very suitable match for creating a 3D Editor</a:t>
            </a:r>
          </a:p>
          <a:p>
            <a:r>
              <a:t/>
            </a:r>
          </a:p>
          <a:p>
            <a:pPr rtl="0" lvl="0">
              <a:buNone/>
            </a:pPr>
            <a:r>
              <a:rPr lang="en"/>
              <a:t>"Democratization" of 3D technology - give 'non-technical' users the ability to create interactive 3D scenes that can be distributed for the web</a:t>
            </a:r>
          </a:p>
          <a:p>
            <a:r>
              <a:t/>
            </a:r>
          </a:p>
          <a:p>
            <a:pPr>
              <a:buNone/>
            </a:pPr>
            <a:r>
              <a:rPr lang="en"/>
              <a:t>Open source ASAP...</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Thanks!</a:t>
            </a:r>
          </a:p>
        </p:txBody>
      </p:sp>
      <p:pic>
        <p:nvPicPr>
          <p:cNvPr id="164" name="Shape 164"/>
          <p:cNvPicPr preferRelativeResize="0"/>
          <p:nvPr/>
        </p:nvPicPr>
        <p:blipFill>
          <a:blip r:embed="rId3"/>
          <a:stretch>
            <a:fillRect/>
          </a:stretch>
        </p:blipFill>
        <p:spPr>
          <a:xfrm>
            <a:off y="5619150" x="2346912"/>
            <a:ext cy="889499" cx="4450175"/>
          </a:xfrm>
          <a:prstGeom prst="rect">
            <a:avLst/>
          </a:prstGeom>
          <a:noFill/>
          <a:ln>
            <a:noFill/>
          </a:ln>
        </p:spPr>
      </p:pic>
      <p:pic>
        <p:nvPicPr>
          <p:cNvPr id="165" name="Shape 165"/>
          <p:cNvPicPr preferRelativeResize="0"/>
          <p:nvPr/>
        </p:nvPicPr>
        <p:blipFill>
          <a:blip r:embed="rId4"/>
          <a:stretch>
            <a:fillRect/>
          </a:stretch>
        </p:blipFill>
        <p:spPr>
          <a:xfrm>
            <a:off y="2846290" x="1882356"/>
            <a:ext cy="2079721" cx="3222044"/>
          </a:xfrm>
          <a:prstGeom prst="rect">
            <a:avLst/>
          </a:prstGeom>
          <a:noFill/>
          <a:ln>
            <a:noFill/>
          </a:ln>
        </p:spPr>
      </p:pic>
      <p:pic>
        <p:nvPicPr>
          <p:cNvPr id="166" name="Shape 166"/>
          <p:cNvPicPr preferRelativeResize="0"/>
          <p:nvPr/>
        </p:nvPicPr>
        <p:blipFill>
          <a:blip r:embed="rId5"/>
          <a:stretch>
            <a:fillRect/>
          </a:stretch>
        </p:blipFill>
        <p:spPr>
          <a:xfrm>
            <a:off y="2846291" x="5104399"/>
            <a:ext cy="2079713" cx="2157246"/>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Industry Needs</a:t>
            </a:r>
          </a:p>
        </p:txBody>
      </p:sp>
      <p:sp>
        <p:nvSpPr>
          <p:cNvPr id="41" name="Shape 41"/>
          <p:cNvSpPr txBox="1"/>
          <p:nvPr>
            <p:ph idx="1" type="body"/>
          </p:nvPr>
        </p:nvSpPr>
        <p:spPr>
          <a:xfrm>
            <a:off y="1600200" x="457200"/>
            <a:ext cy="4947000" cx="8417399"/>
          </a:xfrm>
          <a:prstGeom prst="rect">
            <a:avLst/>
          </a:prstGeom>
        </p:spPr>
        <p:txBody>
          <a:bodyPr bIns="91425" rIns="91425" lIns="91425" tIns="91425" anchor="t" anchorCtr="0">
            <a:noAutofit/>
          </a:bodyPr>
          <a:lstStyle/>
          <a:p>
            <a:pPr rtl="0" lvl="0">
              <a:buNone/>
            </a:pPr>
            <a:r>
              <a:rPr lang="en"/>
              <a:t>Our department was working on industry projects that required browser based 3D editors</a:t>
            </a:r>
          </a:p>
          <a:p>
            <a:r>
              <a:t/>
            </a:r>
          </a:p>
          <a:p>
            <a:r>
              <a:t/>
            </a:r>
          </a:p>
          <a:p>
            <a:r>
              <a:t/>
            </a:r>
          </a:p>
          <a:p>
            <a:r>
              <a:t/>
            </a:r>
          </a:p>
          <a:p>
            <a:r>
              <a:t/>
            </a:r>
          </a:p>
          <a:p>
            <a:pPr lvl="0">
              <a:buNone/>
            </a:pPr>
            <a:r>
              <a:rPr lang="en"/>
              <a:t>2 years ago: Started developing a proof of concept 3D editor, meant to </a:t>
            </a:r>
            <a:r>
              <a:rPr b="1" lang="en"/>
              <a:t>test the possibilities</a:t>
            </a:r>
            <a:r>
              <a:rPr lang="en"/>
              <a:t> of the web for high-performance </a:t>
            </a:r>
          </a:p>
        </p:txBody>
      </p:sp>
      <p:pic>
        <p:nvPicPr>
          <p:cNvPr id="42" name="Shape 42"/>
          <p:cNvPicPr preferRelativeResize="0"/>
          <p:nvPr/>
        </p:nvPicPr>
        <p:blipFill>
          <a:blip r:embed="rId3"/>
          <a:stretch>
            <a:fillRect/>
          </a:stretch>
        </p:blipFill>
        <p:spPr>
          <a:xfrm>
            <a:off y="3090400" x="2869225"/>
            <a:ext cy="1837800" cx="3804749"/>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What is an editor?</a:t>
            </a:r>
          </a:p>
        </p:txBody>
      </p:sp>
      <p:sp>
        <p:nvSpPr>
          <p:cNvPr id="48" name="Shape 4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An </a:t>
            </a:r>
            <a:r>
              <a:rPr b="1" lang="en"/>
              <a:t>environment</a:t>
            </a:r>
            <a:r>
              <a:rPr lang="en"/>
              <a:t> where users can import resources, and arrange them to construct a semantic scene to share</a:t>
            </a:r>
          </a:p>
          <a:p>
            <a:r>
              <a:t/>
            </a:r>
          </a:p>
          <a:p>
            <a:pPr rtl="0" lvl="0">
              <a:buNone/>
            </a:pPr>
            <a:r>
              <a:rPr lang="en"/>
              <a:t>In a 3D environment the resources are </a:t>
            </a:r>
            <a:r>
              <a:rPr b="1" lang="en"/>
              <a:t>meshes, textures, materials, and other scene components</a:t>
            </a:r>
            <a:r>
              <a:rPr lang="en"/>
              <a:t> (lights, cameras)</a:t>
            </a:r>
          </a:p>
          <a:p>
            <a:r>
              <a:t/>
            </a:r>
          </a:p>
          <a:p>
            <a:pPr lvl="0">
              <a:buNone/>
            </a:pPr>
            <a:r>
              <a:rPr lang="en"/>
              <a:t>The result is an i</a:t>
            </a:r>
            <a:r>
              <a:rPr b="1" lang="en"/>
              <a:t>nteractive 3D Scene</a:t>
            </a:r>
            <a:r>
              <a:rPr lang="en"/>
              <a:t> available in any browser.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What's out there?</a:t>
            </a:r>
          </a:p>
        </p:txBody>
      </p:sp>
      <p:sp>
        <p:nvSpPr>
          <p:cNvPr id="54" name="Shape 5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Realtime editors / Engines</a:t>
            </a:r>
          </a:p>
          <a:p>
            <a:pPr rtl="0" lvl="0" indent="-419100" marL="457200">
              <a:buClr>
                <a:schemeClr val="lt1"/>
              </a:buClr>
              <a:buSzPct val="166666"/>
              <a:buFont typeface="Arial"/>
              <a:buChar char="•"/>
            </a:pPr>
            <a:r>
              <a:rPr lang="en"/>
              <a:t>Unity</a:t>
            </a:r>
          </a:p>
          <a:p>
            <a:pPr rtl="0" lvl="0" indent="-419100" marL="457200">
              <a:buClr>
                <a:schemeClr val="lt1"/>
              </a:buClr>
              <a:buSzPct val="166666"/>
              <a:buFont typeface="Arial"/>
              <a:buChar char="•"/>
            </a:pPr>
            <a:r>
              <a:rPr lang="en"/>
              <a:t>Unreal Engine</a:t>
            </a:r>
          </a:p>
          <a:p>
            <a:pPr rtl="0" lvl="0" indent="-419100" marL="457200">
              <a:buClr>
                <a:schemeClr val="lt1"/>
              </a:buClr>
              <a:buSzPct val="166666"/>
              <a:buFont typeface="Arial"/>
              <a:buChar char="•"/>
            </a:pPr>
            <a:r>
              <a:rPr lang="en"/>
              <a:t>Blender</a:t>
            </a:r>
          </a:p>
          <a:p>
            <a:r>
              <a:t/>
            </a:r>
          </a:p>
          <a:p>
            <a:pPr rtl="0" lvl="0">
              <a:buNone/>
            </a:pPr>
            <a:r>
              <a:rPr lang="en"/>
              <a:t>Offline 3D Editors</a:t>
            </a:r>
          </a:p>
          <a:p>
            <a:pPr rtl="0" lvl="0" indent="-419100" marL="457200">
              <a:buClr>
                <a:schemeClr val="lt1"/>
              </a:buClr>
              <a:buSzPct val="166666"/>
              <a:buFont typeface="Arial"/>
              <a:buChar char="•"/>
            </a:pPr>
            <a:r>
              <a:rPr lang="en"/>
              <a:t>Maya</a:t>
            </a:r>
          </a:p>
          <a:p>
            <a:pPr rtl="0" lvl="0" indent="-419100" marL="457200">
              <a:buClr>
                <a:schemeClr val="lt1"/>
              </a:buClr>
              <a:buSzPct val="166666"/>
              <a:buFont typeface="Arial"/>
              <a:buChar char="•"/>
            </a:pPr>
            <a:r>
              <a:rPr lang="en"/>
              <a:t>3Ds Max</a:t>
            </a:r>
          </a:p>
          <a:p>
            <a:pPr lvl="0" indent="-419100" marL="457200">
              <a:buClr>
                <a:schemeClr val="lt1"/>
              </a:buClr>
              <a:buSzPct val="166666"/>
              <a:buFont typeface="Arial"/>
              <a:buChar char="•"/>
            </a:pPr>
            <a:r>
              <a:rPr lang="en"/>
              <a:t>Cinema 4D</a:t>
            </a:r>
          </a:p>
        </p:txBody>
      </p:sp>
      <p:pic>
        <p:nvPicPr>
          <p:cNvPr id="55" name="Shape 55"/>
          <p:cNvPicPr preferRelativeResize="0"/>
          <p:nvPr/>
        </p:nvPicPr>
        <p:blipFill>
          <a:blip r:embed="rId3"/>
          <a:stretch>
            <a:fillRect/>
          </a:stretch>
        </p:blipFill>
        <p:spPr>
          <a:xfrm>
            <a:off y="3569900" x="4461550"/>
            <a:ext cy="2809949" cx="4494999"/>
          </a:xfrm>
          <a:prstGeom prst="rect">
            <a:avLst/>
          </a:prstGeom>
        </p:spPr>
      </p:pic>
      <p:pic>
        <p:nvPicPr>
          <p:cNvPr id="56" name="Shape 56"/>
          <p:cNvPicPr preferRelativeResize="0"/>
          <p:nvPr/>
        </p:nvPicPr>
        <p:blipFill>
          <a:blip r:embed="rId4"/>
          <a:stretch>
            <a:fillRect/>
          </a:stretch>
        </p:blipFill>
        <p:spPr>
          <a:xfrm>
            <a:off y="932475" x="5697400"/>
            <a:ext cy="2115824" cx="3259150"/>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Web 3D Engines</a:t>
            </a:r>
          </a:p>
        </p:txBody>
      </p:sp>
      <p:sp>
        <p:nvSpPr>
          <p:cNvPr id="62" name="Shape 6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Unity </a:t>
            </a:r>
            <a:r>
              <a:rPr sz="1800" lang="en"/>
              <a:t>(now very common for cross platform 3D)</a:t>
            </a:r>
          </a:p>
          <a:p>
            <a:pPr rtl="0" lvl="0" indent="-419100" marL="457200">
              <a:buClr>
                <a:schemeClr val="lt1"/>
              </a:buClr>
              <a:buSzPct val="166666"/>
              <a:buFont typeface="Arial"/>
              <a:buChar char="•"/>
            </a:pPr>
            <a:r>
              <a:rPr lang="en"/>
              <a:t>Flash 3D</a:t>
            </a:r>
          </a:p>
          <a:p>
            <a:pPr rtl="0" lvl="0" indent="-419100" marL="457200">
              <a:buClr>
                <a:schemeClr val="lt1"/>
              </a:buClr>
              <a:buSzPct val="166666"/>
              <a:buFont typeface="Arial"/>
              <a:buChar char="•"/>
            </a:pPr>
            <a:r>
              <a:rPr lang="en"/>
              <a:t>Unreal Engine </a:t>
            </a:r>
            <a:r>
              <a:rPr sz="1800" lang="en"/>
              <a:t>(WebGL version as of March 2013)</a:t>
            </a:r>
          </a:p>
          <a:p>
            <a:pPr rtl="0" lvl="0" indent="-419100" marL="457200">
              <a:buClr>
                <a:schemeClr val="lt1"/>
              </a:buClr>
              <a:buSzPct val="166666"/>
              <a:buFont typeface="Arial"/>
              <a:buChar char="•"/>
            </a:pPr>
            <a:r>
              <a:rPr lang="en"/>
              <a:t>Three.JS</a:t>
            </a:r>
          </a:p>
          <a:p>
            <a:pPr rtl="0" lvl="0" indent="-419100" marL="457200">
              <a:buClr>
                <a:schemeClr val="lt1"/>
              </a:buClr>
              <a:buSzPct val="166666"/>
              <a:buFont typeface="Arial"/>
              <a:buChar char="•"/>
            </a:pPr>
            <a:r>
              <a:rPr lang="en"/>
              <a:t>Other WebGL Custom Engines...</a:t>
            </a:r>
          </a:p>
          <a:p>
            <a:r>
              <a:t/>
            </a:r>
          </a:p>
          <a:p>
            <a:pPr rtl="0" lvl="0">
              <a:buNone/>
            </a:pPr>
            <a:r>
              <a:rPr lang="en"/>
              <a:t>VRML...</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WebGLStudio overview</a:t>
            </a:r>
          </a:p>
        </p:txBody>
      </p:sp>
      <p:sp>
        <p:nvSpPr>
          <p:cNvPr id="68" name="Shape 6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Core Engine</a:t>
            </a:r>
          </a:p>
          <a:p>
            <a:pPr rtl="0" lvl="0" indent="-419100" marL="457200">
              <a:buClr>
                <a:schemeClr val="lt1"/>
              </a:buClr>
              <a:buSzPct val="166666"/>
              <a:buFont typeface="Arial"/>
              <a:buChar char="•"/>
            </a:pPr>
            <a:r>
              <a:rPr lang="en"/>
              <a:t>Render Pipeline</a:t>
            </a:r>
          </a:p>
          <a:p>
            <a:pPr rtl="0" lvl="0" indent="-419100" marL="457200">
              <a:buClr>
                <a:schemeClr val="lt1"/>
              </a:buClr>
              <a:buSzPct val="166666"/>
              <a:buFont typeface="Arial"/>
              <a:buChar char="•"/>
            </a:pPr>
            <a:r>
              <a:rPr lang="en"/>
              <a:t>Editor</a:t>
            </a:r>
          </a:p>
          <a:p>
            <a:pPr rtl="0" lvl="0" indent="-419100" marL="457200">
              <a:buClr>
                <a:schemeClr val="lt1"/>
              </a:buClr>
              <a:buSzPct val="166666"/>
              <a:buFont typeface="Arial"/>
              <a:buChar char="•"/>
            </a:pPr>
            <a:r>
              <a:rPr lang="en"/>
              <a:t>Resources Manager</a:t>
            </a:r>
          </a:p>
          <a:p>
            <a:pPr rtl="0" lvl="0" indent="-419100" marL="457200">
              <a:buClr>
                <a:schemeClr val="lt1"/>
              </a:buClr>
              <a:buSzPct val="166666"/>
              <a:buFont typeface="Arial"/>
              <a:buChar char="•"/>
            </a:pPr>
            <a:r>
              <a:rPr lang="en"/>
              <a:t>Post-processing effects</a:t>
            </a:r>
          </a:p>
          <a:p>
            <a:pPr rtl="0" lvl="0" indent="-419100" marL="457200">
              <a:buClr>
                <a:schemeClr val="lt1"/>
              </a:buClr>
              <a:buSzPct val="166666"/>
              <a:buFont typeface="Arial"/>
              <a:buChar char="•"/>
            </a:pPr>
            <a:r>
              <a:rPr lang="en"/>
              <a:t>Particle Engine</a:t>
            </a:r>
          </a:p>
          <a:p>
            <a:pPr rtl="0" lvl="0" indent="-419100" marL="457200">
              <a:buClr>
                <a:schemeClr val="lt1"/>
              </a:buClr>
              <a:buSzPct val="166666"/>
              <a:buFont typeface="Arial"/>
              <a:buChar char="•"/>
            </a:pPr>
            <a:r>
              <a:rPr lang="en"/>
              <a:t>Realtime mesh painting</a:t>
            </a:r>
          </a:p>
          <a:p>
            <a:pPr rtl="0" lvl="0" indent="-419100" marL="457200">
              <a:buClr>
                <a:schemeClr val="lt1"/>
              </a:buClr>
              <a:buSzPct val="166666"/>
              <a:buFont typeface="Arial"/>
              <a:buChar char="•"/>
            </a:pPr>
            <a:r>
              <a:rPr lang="en"/>
              <a:t>Scene saving / export</a:t>
            </a:r>
          </a:p>
        </p:txBody>
      </p:sp>
      <p:pic>
        <p:nvPicPr>
          <p:cNvPr id="69" name="Shape 69"/>
          <p:cNvPicPr preferRelativeResize="0"/>
          <p:nvPr/>
        </p:nvPicPr>
        <p:blipFill>
          <a:blip r:embed="rId3"/>
          <a:stretch>
            <a:fillRect/>
          </a:stretch>
        </p:blipFill>
        <p:spPr>
          <a:xfrm>
            <a:off y="1600198" x="5085125"/>
            <a:ext cy="2091649" cx="3755951"/>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Core Engine</a:t>
            </a:r>
          </a:p>
        </p:txBody>
      </p:sp>
      <p:sp>
        <p:nvSpPr>
          <p:cNvPr id="75" name="Shape 7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Lightweight low level library to wrap most of WebGL functionality, called LiteGL</a:t>
            </a:r>
          </a:p>
          <a:p>
            <a:pPr rtl="0" lvl="1" indent="-381000" marL="914400">
              <a:buClr>
                <a:schemeClr val="lt1"/>
              </a:buClr>
              <a:buSzPct val="80000"/>
              <a:buFont typeface="Courier New"/>
              <a:buChar char="o"/>
            </a:pPr>
            <a:r>
              <a:rPr lang="en"/>
              <a:t>Classes for basic components in 3D: Mesh, Texture, Buffer, Shader</a:t>
            </a:r>
          </a:p>
          <a:p>
            <a:pPr rtl="0" lvl="1" indent="-381000" marL="914400">
              <a:buClr>
                <a:schemeClr val="lt1"/>
              </a:buClr>
              <a:buSzPct val="80000"/>
              <a:buFont typeface="Courier New"/>
              <a:buChar char="o"/>
            </a:pPr>
            <a:r>
              <a:rPr lang="en"/>
              <a:t>Mathematics: uses glMatrix, adds other classes like Octree, RayTesting, AABB, ...</a:t>
            </a:r>
          </a:p>
          <a:p>
            <a:r>
              <a:t/>
            </a:r>
          </a:p>
          <a:p>
            <a:pPr rtl="0" lvl="0" indent="-419100" marL="457200">
              <a:buClr>
                <a:schemeClr val="lt1"/>
              </a:buClr>
              <a:buSzPct val="166666"/>
              <a:buFont typeface="Arial"/>
              <a:buChar char="•"/>
            </a:pPr>
            <a:r>
              <a:rPr lang="en"/>
              <a:t>LiteScene library to handle the Scene Graph </a:t>
            </a:r>
          </a:p>
          <a:p>
            <a:pPr rtl="0" lvl="1" indent="-381000" marL="914400">
              <a:buClr>
                <a:schemeClr val="lt1"/>
              </a:buClr>
              <a:buSzPct val="80000"/>
              <a:buFont typeface="Courier New"/>
              <a:buChar char="o"/>
            </a:pPr>
            <a:r>
              <a:rPr lang="en"/>
              <a:t>Classes: Scene, SceneNode, Component.</a:t>
            </a:r>
          </a:p>
          <a:p>
            <a:pPr rtl="0" lvl="1" indent="-381000" marL="914400">
              <a:buClr>
                <a:schemeClr val="lt1"/>
              </a:buClr>
              <a:buSzPct val="80000"/>
              <a:buFont typeface="Courier New"/>
              <a:buChar char="o"/>
            </a:pPr>
            <a:r>
              <a:rPr lang="en"/>
              <a:t>Camera, Light, ...</a:t>
            </a:r>
          </a:p>
          <a:p>
            <a:pPr rtl="0" lvl="1" indent="-381000" marL="914400">
              <a:buClr>
                <a:schemeClr val="lt1"/>
              </a:buClr>
              <a:buSzPct val="80000"/>
              <a:buFont typeface="Courier New"/>
              <a:buChar char="o"/>
            </a:pPr>
            <a:r>
              <a:rPr lang="en"/>
              <a:t>ResourcesManager</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Core Engine main features</a:t>
            </a:r>
          </a:p>
        </p:txBody>
      </p:sp>
      <p:sp>
        <p:nvSpPr>
          <p:cNvPr id="81" name="Shape 8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SceneGraph</a:t>
            </a:r>
          </a:p>
          <a:p>
            <a:pPr rtl="0" lvl="0" indent="-419100" marL="457200">
              <a:buClr>
                <a:schemeClr val="lt1"/>
              </a:buClr>
              <a:buSzPct val="166666"/>
              <a:buFont typeface="Arial"/>
              <a:buChar char="•"/>
            </a:pPr>
            <a:r>
              <a:rPr lang="en"/>
              <a:t>Component based</a:t>
            </a:r>
          </a:p>
          <a:p>
            <a:pPr rtl="0" lvl="0" indent="-419100" marL="457200">
              <a:buClr>
                <a:schemeClr val="lt1"/>
              </a:buClr>
              <a:buSzPct val="166666"/>
              <a:buFont typeface="Arial"/>
              <a:buChar char="•"/>
            </a:pPr>
            <a:r>
              <a:rPr lang="en"/>
              <a:t>Resource Management</a:t>
            </a:r>
          </a:p>
          <a:p>
            <a:pPr rtl="0" lvl="0" indent="-419100" marL="457200">
              <a:buClr>
                <a:schemeClr val="lt1"/>
              </a:buClr>
              <a:buSzPct val="166666"/>
              <a:buFont typeface="Arial"/>
              <a:buChar char="•"/>
            </a:pPr>
            <a:r>
              <a:rPr lang="en"/>
              <a:t>Binary formats for fast loading</a:t>
            </a:r>
          </a:p>
          <a:p>
            <a:pPr rtl="0" lvl="0" indent="-419100" marL="457200">
              <a:buClr>
                <a:schemeClr val="lt1"/>
              </a:buClr>
              <a:buSzPct val="166666"/>
              <a:buFont typeface="Arial"/>
              <a:buChar char="•"/>
            </a:pPr>
            <a:r>
              <a:rPr lang="en"/>
              <a:t>Meant to high quality rendering</a:t>
            </a:r>
          </a:p>
          <a:p>
            <a:pPr lvl="0" indent="-419100" marL="457200">
              <a:buClr>
                <a:schemeClr val="lt1"/>
              </a:buClr>
              <a:buSzPct val="166666"/>
              <a:buFont typeface="Arial"/>
              <a:buChar char="•"/>
            </a:pPr>
            <a:r>
              <a:rPr lang="en"/>
              <a:t>Works in Firefox and Chrome (not tested fully on Safari)</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