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9"/>
  </p:notesMasterIdLst>
  <p:sldIdLst>
    <p:sldId id="256" r:id="rId2"/>
    <p:sldId id="257" r:id="rId3"/>
    <p:sldId id="258" r:id="rId4"/>
    <p:sldId id="300" r:id="rId5"/>
    <p:sldId id="265" r:id="rId6"/>
    <p:sldId id="286" r:id="rId7"/>
    <p:sldId id="259" r:id="rId8"/>
    <p:sldId id="277" r:id="rId9"/>
    <p:sldId id="297" r:id="rId10"/>
    <p:sldId id="299" r:id="rId11"/>
    <p:sldId id="303" r:id="rId12"/>
    <p:sldId id="302" r:id="rId13"/>
    <p:sldId id="306" r:id="rId14"/>
    <p:sldId id="305" r:id="rId15"/>
    <p:sldId id="307" r:id="rId16"/>
    <p:sldId id="308" r:id="rId17"/>
    <p:sldId id="309" r:id="rId18"/>
  </p:sldIdLst>
  <p:sldSz cx="9144000" cy="6858000" type="screen4x3"/>
  <p:notesSz cx="7559675" cy="10691813"/>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1">
          <p15:clr>
            <a:srgbClr val="A4A3A4"/>
          </p15:clr>
        </p15:guide>
        <p15:guide id="2" pos="2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6600"/>
    <a:srgbClr val="003399"/>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76648" autoAdjust="0"/>
  </p:normalViewPr>
  <p:slideViewPr>
    <p:cSldViewPr snapToGrid="0" snapToObjects="1">
      <p:cViewPr>
        <p:scale>
          <a:sx n="100" d="100"/>
          <a:sy n="100" d="100"/>
        </p:scale>
        <p:origin x="2976" y="666"/>
      </p:cViewPr>
      <p:guideLst>
        <p:guide orient="horz" pos="2191"/>
        <p:guide pos="280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AE33E9F-894F-4B0C-9803-027CD2FAF7F2}" type="datetimeFigureOut">
              <a:rPr lang="zh-CN" altLang="en-US" smtClean="0"/>
              <a:t>2014/11/25</a:t>
            </a:fld>
            <a:endParaRPr lang="zh-CN" alt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25EA01F-66E7-47CD-8B72-7413EDAA5D37}" type="slidenum">
              <a:rPr lang="zh-CN" altLang="en-US" smtClean="0"/>
              <a:t>‹#›</a:t>
            </a:fld>
            <a:endParaRPr lang="zh-CN" altLang="en-US"/>
          </a:p>
        </p:txBody>
      </p:sp>
    </p:spTree>
    <p:extLst>
      <p:ext uri="{BB962C8B-B14F-4D97-AF65-F5344CB8AC3E}">
        <p14:creationId xmlns:p14="http://schemas.microsoft.com/office/powerpoint/2010/main" val="416842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Nowadays it is </a:t>
            </a:r>
            <a:r>
              <a:rPr lang="zh-CN" altLang="en-US" sz="1200" dirty="0" smtClean="0">
                <a:latin typeface="Adobe Heiti Std R" panose="020B0400000000000000" pitchFamily="34" charset="-122"/>
                <a:ea typeface="Adobe Heiti Std R" panose="020B0400000000000000" pitchFamily="34" charset="-122"/>
              </a:rPr>
              <a:t>possible for us to create 3D objects</a:t>
            </a:r>
            <a:r>
              <a:rPr lang="ja-JP" altLang="en-US" sz="1200" dirty="0" smtClean="0">
                <a:latin typeface="Adobe Heiti Std R" panose="020B0400000000000000" pitchFamily="34" charset="-122"/>
                <a:ea typeface="Adobe Heiti Std R" panose="020B0400000000000000" pitchFamily="34" charset="-122"/>
              </a:rPr>
              <a:t> </a:t>
            </a:r>
            <a:r>
              <a:rPr lang="zh-CN" altLang="en-US" sz="1200" dirty="0" smtClean="0">
                <a:latin typeface="Adobe Heiti Std R" panose="020B0400000000000000" pitchFamily="34" charset="-122"/>
                <a:ea typeface="Adobe Heiti Std R" panose="020B0400000000000000" pitchFamily="34" charset="-122"/>
              </a:rPr>
              <a:t>directly on web browser</a:t>
            </a:r>
            <a:r>
              <a:rPr lang="ja-JP" altLang="en-US" sz="1200" dirty="0" smtClean="0">
                <a:latin typeface="Adobe Heiti Std R" panose="020B0400000000000000" pitchFamily="34" charset="-122"/>
                <a:ea typeface="Adobe Heiti Std R" panose="020B0400000000000000" pitchFamily="34" charset="-122"/>
              </a:rPr>
              <a:t>s. Web-based platform applications less hardware </a:t>
            </a:r>
            <a:r>
              <a:rPr lang="zh-CN" altLang="en-US" sz="1200" dirty="0" smtClean="0">
                <a:latin typeface="Adobe Heiti Std R" panose="020B0400000000000000" pitchFamily="34" charset="-122"/>
                <a:ea typeface="Adobe Heiti Std R" panose="020B0400000000000000" pitchFamily="34" charset="-122"/>
              </a:rPr>
              <a:t>resource compared to the classic 3D software</a:t>
            </a:r>
            <a:r>
              <a:rPr lang="ja-JP" altLang="en-US" sz="1200" dirty="0" smtClean="0">
                <a:latin typeface="Adobe Heiti Std R" panose="020B0400000000000000" pitchFamily="34" charset="-122"/>
                <a:ea typeface="Adobe Heiti Std R" panose="020B0400000000000000" pitchFamily="34" charset="-122"/>
              </a:rPr>
              <a:t>.</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X3D can be considered as the early form of Web-based 3D modeling. Limited features, weak graphic rendering ability and hardware usage make X3D a low-performance platform on web browsers.</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WebGL can be considered as the successor of X3D, provides a JavaScript API by combining OpenGL ES 2.0, HTML5 and JavaScript.  WebGL has good hardware resources usage.</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Together with WebGL, there are already some stable libraries such as Three.js, LightGL.js.</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For creating a good bodily sensation-based interaction, motion sensing input devices such as Microsoft's Kinect and Nintendo's Wii remote have been invented but they still have some drawbacks.</a:t>
            </a:r>
          </a:p>
          <a:p>
            <a:pPr>
              <a:lnSpc>
                <a:spcPct val="110000"/>
              </a:lnSpc>
              <a:buFontTx/>
              <a:buNone/>
            </a:pPr>
            <a:endParaRPr lang="en-US" altLang="ja-JP" sz="1200" dirty="0" smtClean="0">
              <a:latin typeface="Adobe Heiti Std R" panose="020B0400000000000000" pitchFamily="34" charset="-122"/>
              <a:ea typeface="Adobe Heiti Std R" panose="020B0400000000000000" pitchFamily="34" charset="-122"/>
            </a:endParaRPr>
          </a:p>
          <a:p>
            <a:pPr>
              <a:lnSpc>
                <a:spcPct val="110000"/>
              </a:lnSpc>
              <a:buFontTx/>
              <a:buNone/>
            </a:pPr>
            <a:r>
              <a:rPr lang="en-US" altLang="ja-JP" sz="1200" dirty="0" smtClean="0">
                <a:latin typeface="Adobe Heiti Std R" panose="020B0400000000000000" pitchFamily="34" charset="-122"/>
                <a:ea typeface="Adobe Heiti Std R" panose="020B0400000000000000" pitchFamily="34" charset="-122"/>
              </a:rPr>
              <a:t>-------------</a:t>
            </a:r>
            <a:endParaRPr lang="ja-JP" altLang="en-US" sz="1200" dirty="0" smtClean="0">
              <a:latin typeface="Adobe Heiti Std R" panose="020B0400000000000000" pitchFamily="34" charset="-122"/>
              <a:ea typeface="Adobe Heiti Std R" panose="020B0400000000000000" pitchFamily="34" charset="-122"/>
            </a:endParaRPr>
          </a:p>
          <a:p>
            <a:endParaRPr lang="en-US" altLang="zh-CN" dirty="0" smtClean="0"/>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We introduce Leap Studio, an application designed basing on Virtual interaction technology and WebGL API.</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Using body movement sensors, which support multi-point movements and supported 3D modeling toolkit, Leap Motion device can complement the weaknesses of Kinect and Wii remote.</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a:t>
            </a:r>
            <a:r>
              <a:rPr lang="ja-JP" altLang="en-US" sz="1200" dirty="0" smtClean="0">
                <a:solidFill>
                  <a:srgbClr val="A50021"/>
                </a:solidFill>
                <a:latin typeface="Adobe Heiti Std R" panose="020B0400000000000000" pitchFamily="34" charset="-122"/>
                <a:ea typeface="Adobe Heiti Std R" panose="020B0400000000000000" pitchFamily="34" charset="-122"/>
              </a:rPr>
              <a:t>Two main contributions :</a:t>
            </a:r>
          </a:p>
          <a:p>
            <a:pPr>
              <a:lnSpc>
                <a:spcPct val="110000"/>
              </a:lnSpc>
            </a:pPr>
            <a:r>
              <a:rPr lang="ja-JP" altLang="en-US" sz="1200" dirty="0" smtClean="0">
                <a:solidFill>
                  <a:srgbClr val="A50021"/>
                </a:solidFill>
                <a:latin typeface="Adobe Heiti Std R" panose="020B0400000000000000" pitchFamily="34" charset="-122"/>
                <a:ea typeface="Adobe Heiti Std R" panose="020B0400000000000000" pitchFamily="34" charset="-122"/>
              </a:rPr>
              <a:t>we tested a new method of interaction by combining Leap motion device with WebGL technology to manipulate 3D models.</a:t>
            </a:r>
          </a:p>
          <a:p>
            <a:pPr>
              <a:lnSpc>
                <a:spcPct val="110000"/>
              </a:lnSpc>
            </a:pPr>
            <a:r>
              <a:rPr lang="ja-JP" altLang="en-US" sz="1200" dirty="0" smtClean="0">
                <a:solidFill>
                  <a:srgbClr val="A50021"/>
                </a:solidFill>
                <a:latin typeface="Adobe Heiti Std R" panose="020B0400000000000000" pitchFamily="34" charset="-122"/>
                <a:ea typeface="Adobe Heiti Std R" panose="020B0400000000000000" pitchFamily="34" charset="-122"/>
              </a:rPr>
              <a:t>we found that the utilization of interaction between HTML and WebGL in 3D controlling can shorten browser's processing time and optimize system resource better.</a:t>
            </a:r>
          </a:p>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2</a:t>
            </a:fld>
            <a:endParaRPr lang="zh-CN" altLang="en-US"/>
          </a:p>
        </p:txBody>
      </p:sp>
    </p:spTree>
    <p:extLst>
      <p:ext uri="{BB962C8B-B14F-4D97-AF65-F5344CB8AC3E}">
        <p14:creationId xmlns:p14="http://schemas.microsoft.com/office/powerpoint/2010/main" val="830621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Nowadays it is </a:t>
            </a:r>
            <a:r>
              <a:rPr lang="zh-CN" altLang="en-US" sz="1200" dirty="0" smtClean="0">
                <a:latin typeface="Adobe Heiti Std R" panose="020B0400000000000000" pitchFamily="34" charset="-122"/>
                <a:ea typeface="Adobe Heiti Std R" panose="020B0400000000000000" pitchFamily="34" charset="-122"/>
              </a:rPr>
              <a:t>possible for us to create 3D objects</a:t>
            </a:r>
            <a:r>
              <a:rPr lang="ja-JP" altLang="en-US" sz="1200" dirty="0" smtClean="0">
                <a:latin typeface="Adobe Heiti Std R" panose="020B0400000000000000" pitchFamily="34" charset="-122"/>
                <a:ea typeface="Adobe Heiti Std R" panose="020B0400000000000000" pitchFamily="34" charset="-122"/>
              </a:rPr>
              <a:t> </a:t>
            </a:r>
            <a:r>
              <a:rPr lang="zh-CN" altLang="en-US" sz="1200" dirty="0" smtClean="0">
                <a:latin typeface="Adobe Heiti Std R" panose="020B0400000000000000" pitchFamily="34" charset="-122"/>
                <a:ea typeface="Adobe Heiti Std R" panose="020B0400000000000000" pitchFamily="34" charset="-122"/>
              </a:rPr>
              <a:t>directly on web browser</a:t>
            </a:r>
            <a:r>
              <a:rPr lang="ja-JP" altLang="en-US" sz="1200" dirty="0" smtClean="0">
                <a:latin typeface="Adobe Heiti Std R" panose="020B0400000000000000" pitchFamily="34" charset="-122"/>
                <a:ea typeface="Adobe Heiti Std R" panose="020B0400000000000000" pitchFamily="34" charset="-122"/>
              </a:rPr>
              <a:t>s. Web-based platform applications less hardware </a:t>
            </a:r>
            <a:r>
              <a:rPr lang="zh-CN" altLang="en-US" sz="1200" dirty="0" smtClean="0">
                <a:latin typeface="Adobe Heiti Std R" panose="020B0400000000000000" pitchFamily="34" charset="-122"/>
                <a:ea typeface="Adobe Heiti Std R" panose="020B0400000000000000" pitchFamily="34" charset="-122"/>
              </a:rPr>
              <a:t>resource compared to the classic 3D software</a:t>
            </a:r>
            <a:r>
              <a:rPr lang="ja-JP" altLang="en-US" sz="1200" dirty="0" smtClean="0">
                <a:latin typeface="Adobe Heiti Std R" panose="020B0400000000000000" pitchFamily="34" charset="-122"/>
                <a:ea typeface="Adobe Heiti Std R" panose="020B0400000000000000" pitchFamily="34" charset="-122"/>
              </a:rPr>
              <a:t>.</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X3D can be considered as the early form of Web-based 3D modeling. Limited features, weak graphic rendering ability and hardware usage make X3D a low-performance platform on web browsers.</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WebGL can be considered as the successor of X3D, provides a JavaScript API by combining OpenGL ES 2.0, HTML5 and JavaScript.  WebGL has good hardware resources usage.</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Together with WebGL, there are already some stable libraries such as Three.js, LightGL.js.</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For creating a good bodily sensation-based interaction, motion sensing input devices such as Microsoft's Kinect and Nintendo's Wii remote have been invented but they still have some drawbacks.</a:t>
            </a:r>
          </a:p>
          <a:p>
            <a:pPr>
              <a:lnSpc>
                <a:spcPct val="110000"/>
              </a:lnSpc>
              <a:buFontTx/>
              <a:buNone/>
            </a:pPr>
            <a:endParaRPr lang="en-US" altLang="ja-JP" sz="1200" dirty="0" smtClean="0">
              <a:latin typeface="Adobe Heiti Std R" panose="020B0400000000000000" pitchFamily="34" charset="-122"/>
              <a:ea typeface="Adobe Heiti Std R" panose="020B0400000000000000" pitchFamily="34" charset="-122"/>
            </a:endParaRPr>
          </a:p>
          <a:p>
            <a:pPr>
              <a:lnSpc>
                <a:spcPct val="110000"/>
              </a:lnSpc>
              <a:buFontTx/>
              <a:buNone/>
            </a:pPr>
            <a:r>
              <a:rPr lang="en-US" altLang="ja-JP" sz="1200" dirty="0" smtClean="0">
                <a:latin typeface="Adobe Heiti Std R" panose="020B0400000000000000" pitchFamily="34" charset="-122"/>
                <a:ea typeface="Adobe Heiti Std R" panose="020B0400000000000000" pitchFamily="34" charset="-122"/>
              </a:rPr>
              <a:t>-------------</a:t>
            </a:r>
            <a:endParaRPr lang="ja-JP" altLang="en-US" sz="1200" dirty="0" smtClean="0">
              <a:latin typeface="Adobe Heiti Std R" panose="020B0400000000000000" pitchFamily="34" charset="-122"/>
              <a:ea typeface="Adobe Heiti Std R" panose="020B0400000000000000" pitchFamily="34" charset="-122"/>
            </a:endParaRPr>
          </a:p>
          <a:p>
            <a:endParaRPr lang="en-US" altLang="zh-CN" dirty="0" smtClean="0"/>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We introduce Leap Studio, an application designed basing on Virtual interaction technology and WebGL API.</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Using body movement sensors, which support multi-point movements and supported 3D modeling toolkit, Leap Motion device can complement the weaknesses of Kinect and Wii remote.</a:t>
            </a:r>
          </a:p>
          <a:p>
            <a:pPr>
              <a:lnSpc>
                <a:spcPct val="110000"/>
              </a:lnSpc>
              <a:buFontTx/>
              <a:buNone/>
            </a:pPr>
            <a:r>
              <a:rPr lang="ja-JP" altLang="en-US" sz="1200" dirty="0" smtClean="0">
                <a:latin typeface="Adobe Heiti Std R" panose="020B0400000000000000" pitchFamily="34" charset="-122"/>
                <a:ea typeface="Adobe Heiti Std R" panose="020B0400000000000000" pitchFamily="34" charset="-122"/>
              </a:rPr>
              <a:t>- </a:t>
            </a:r>
            <a:r>
              <a:rPr lang="ja-JP" altLang="en-US" sz="1200" dirty="0" smtClean="0">
                <a:solidFill>
                  <a:srgbClr val="A50021"/>
                </a:solidFill>
                <a:latin typeface="Adobe Heiti Std R" panose="020B0400000000000000" pitchFamily="34" charset="-122"/>
                <a:ea typeface="Adobe Heiti Std R" panose="020B0400000000000000" pitchFamily="34" charset="-122"/>
              </a:rPr>
              <a:t>Two main contributions :</a:t>
            </a:r>
          </a:p>
          <a:p>
            <a:pPr>
              <a:lnSpc>
                <a:spcPct val="110000"/>
              </a:lnSpc>
            </a:pPr>
            <a:r>
              <a:rPr lang="ja-JP" altLang="en-US" sz="1200" dirty="0" smtClean="0">
                <a:solidFill>
                  <a:srgbClr val="A50021"/>
                </a:solidFill>
                <a:latin typeface="Adobe Heiti Std R" panose="020B0400000000000000" pitchFamily="34" charset="-122"/>
                <a:ea typeface="Adobe Heiti Std R" panose="020B0400000000000000" pitchFamily="34" charset="-122"/>
              </a:rPr>
              <a:t>we tested a new method of interaction by combining Leap motion device with WebGL technology to manipulate 3D models.</a:t>
            </a:r>
          </a:p>
          <a:p>
            <a:pPr>
              <a:lnSpc>
                <a:spcPct val="110000"/>
              </a:lnSpc>
            </a:pPr>
            <a:r>
              <a:rPr lang="ja-JP" altLang="en-US" sz="1200" dirty="0" smtClean="0">
                <a:solidFill>
                  <a:srgbClr val="A50021"/>
                </a:solidFill>
                <a:latin typeface="Adobe Heiti Std R" panose="020B0400000000000000" pitchFamily="34" charset="-122"/>
                <a:ea typeface="Adobe Heiti Std R" panose="020B0400000000000000" pitchFamily="34" charset="-122"/>
              </a:rPr>
              <a:t>we found that the utilization of interaction between HTML and WebGL in 3D controlling can shorten browser's processing time and optimize system resource better.</a:t>
            </a:r>
          </a:p>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12</a:t>
            </a:fld>
            <a:endParaRPr lang="zh-CN" altLang="en-US"/>
          </a:p>
        </p:txBody>
      </p:sp>
    </p:spTree>
    <p:extLst>
      <p:ext uri="{BB962C8B-B14F-4D97-AF65-F5344CB8AC3E}">
        <p14:creationId xmlns:p14="http://schemas.microsoft.com/office/powerpoint/2010/main" val="75270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performance of Leap Studio is measured by the amount of frames generated in a second, which is noted as frames per second (fps). The whole testing process is a continuous loop which interval between each time in the loop is 5 to 10 milliseconds at least. Each time, we render a frame and get the values including fps and the average duration to create a frame.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Once the test stops, the max and min fps of whole running process is calculated. We ran Leap Studio in around one minute and recorded down all the fps values in two cases: operative case and idle case. As the result shown in figure 5, when Leap Motion is being manipulated, the application generates high amount of fps but the values are not stable</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Test of relation between fps and camera angles is also performed in in two </a:t>
            </a:r>
            <a:r>
              <a:rPr lang="vi-VN" altLang="zh-CN" sz="1200" kern="1200" dirty="0" smtClean="0">
                <a:solidFill>
                  <a:schemeClr val="tx1"/>
                </a:solidFill>
                <a:effectLst/>
                <a:latin typeface="+mn-lt"/>
                <a:ea typeface="+mn-ea"/>
                <a:cs typeface="+mn-cs"/>
              </a:rPr>
              <a:t>cases</a:t>
            </a:r>
            <a:r>
              <a:rPr lang="en-US" altLang="zh-CN" sz="1200" kern="1200" dirty="0" smtClean="0">
                <a:solidFill>
                  <a:schemeClr val="tx1"/>
                </a:solidFill>
                <a:effectLst/>
                <a:latin typeface="+mn-lt"/>
                <a:ea typeface="+mn-ea"/>
                <a:cs typeface="+mn-cs"/>
              </a:rPr>
              <a:t>: idle and operative. When user does not make any gestures to manipulate 3D objects, which means the camera angle does not change, the fps values remain stable as 30. There are two cases when number of fps suddenly increases to high values after only few second.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first case is the switch from idle case to operative case, when user begins to manipulate objects and the second case is when camera angle increases from the minimum to a larger angle.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Beside from those, no matter how camera angle changes, the fps values remain at around 50 to 60 consistently most of the time. When fps values are increased suddenly, it will automatically return to the stable value afterward. The experiment result of fps values in varied camera angles is shown in figure 8.</a:t>
            </a:r>
            <a:endParaRPr lang="zh-CN"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13</a:t>
            </a:fld>
            <a:endParaRPr lang="zh-CN" altLang="en-US"/>
          </a:p>
        </p:txBody>
      </p:sp>
    </p:spTree>
    <p:extLst>
      <p:ext uri="{BB962C8B-B14F-4D97-AF65-F5344CB8AC3E}">
        <p14:creationId xmlns:p14="http://schemas.microsoft.com/office/powerpoint/2010/main" val="354693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In contrast, the idle case where Leap Motion is left running without any manipulations, nearly 25 fps is generated most of the time during the process except two short periods when the fps values become high. Fps values in this case are lower but more stable.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results in figure7 and figure 8 demonstrate the relations between fps and average time consumption in operative and idle cases respectively. Both tell that when the time used to create a frame is longer, the number of generated fps will be fewer and vice versa.</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14</a:t>
            </a:fld>
            <a:endParaRPr lang="zh-CN" altLang="en-US"/>
          </a:p>
        </p:txBody>
      </p:sp>
    </p:spTree>
    <p:extLst>
      <p:ext uri="{BB962C8B-B14F-4D97-AF65-F5344CB8AC3E}">
        <p14:creationId xmlns:p14="http://schemas.microsoft.com/office/powerpoint/2010/main" val="165484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paper, we introduced Leap Studio, a Leap Motion-based 3D modeling interactive application with Web technology. Being able to get into function directly on the web browsers without using any plug-ins, WebGL is considered high-efficiency and easier to use when compared to other 3D graphic modeling APIs.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combination of WebGL 3D objects and HTML elements prove that manipulating HTML elements through a virtual pointer is possible. Gesture-based 3D interaction eases the progress of 3D modeling. Such technology makes it an adequate method to manipulate 3D objects or scenes with simple operations.</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15</a:t>
            </a:fld>
            <a:endParaRPr lang="zh-CN" altLang="en-US"/>
          </a:p>
        </p:txBody>
      </p:sp>
    </p:spTree>
    <p:extLst>
      <p:ext uri="{BB962C8B-B14F-4D97-AF65-F5344CB8AC3E}">
        <p14:creationId xmlns:p14="http://schemas.microsoft.com/office/powerpoint/2010/main" val="135265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Leap Studio is still in the developing stage. Currently simple 3D objects modeling can be done through the Leap Motion device which produces on-screen result only, however, in future works, it will support 3D graphic projection devices such as projectors along with emulation glasses.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Furthermore, the system will be improved to support two-hand operations from the current single-hand control [18]. Combining Leap Studio application with 3D printers makes it possible for designers/artists or even end-users to bring their creative products into real life.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Other than that, gaming industry can develop new types of interactive game such as shooting games, fighting games, etc. once these features are brought into use. Leap Studio can also be useful in medical science, especially in surgical operations and other fields such as education.</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16</a:t>
            </a:fld>
            <a:endParaRPr lang="zh-CN" altLang="en-US"/>
          </a:p>
        </p:txBody>
      </p:sp>
    </p:spTree>
    <p:extLst>
      <p:ext uri="{BB962C8B-B14F-4D97-AF65-F5344CB8AC3E}">
        <p14:creationId xmlns:p14="http://schemas.microsoft.com/office/powerpoint/2010/main" val="160411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order to get one closer step to the bodily sensation-based interaction, some motion sensing input devices have been invented such as Microsoft’s Kinect and Nintendo’s Wii remote [6]. </a:t>
            </a:r>
          </a:p>
          <a:p>
            <a:endParaRPr lang="en-US" altLang="zh-CN" dirty="0" smtClean="0"/>
          </a:p>
          <a:p>
            <a:r>
              <a:rPr lang="en-US" altLang="zh-CN" dirty="0" smtClean="0"/>
              <a:t>However, these devices still have not entirely fulfilled the purpose of providing a 3D modeling-oriented environment </a:t>
            </a:r>
          </a:p>
          <a:p>
            <a:endParaRPr lang="en-US" altLang="zh-CN" dirty="0" smtClean="0"/>
          </a:p>
          <a:p>
            <a:r>
              <a:rPr lang="en-US" altLang="zh-CN" dirty="0" smtClean="0"/>
              <a:t>While Kinect mainly serves for the gaming interaction aspect and the accuracy is still low when it comes to high details body motions, Wii remote must be activated by holding the remote along with pressing the buttons that will limit the use of hand- based operations which are important for 3D modeling [7]. Hence </a:t>
            </a:r>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3</a:t>
            </a:fld>
            <a:endParaRPr lang="zh-CN" altLang="en-US"/>
          </a:p>
        </p:txBody>
      </p:sp>
    </p:spTree>
    <p:extLst>
      <p:ext uri="{BB962C8B-B14F-4D97-AF65-F5344CB8AC3E}">
        <p14:creationId xmlns:p14="http://schemas.microsoft.com/office/powerpoint/2010/main" val="407014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4</a:t>
            </a:fld>
            <a:endParaRPr lang="zh-CN" altLang="en-US"/>
          </a:p>
        </p:txBody>
      </p:sp>
    </p:spTree>
    <p:extLst>
      <p:ext uri="{BB962C8B-B14F-4D97-AF65-F5344CB8AC3E}">
        <p14:creationId xmlns:p14="http://schemas.microsoft.com/office/powerpoint/2010/main" val="270099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buSzPct val="100000"/>
              <a:buFont typeface="Arial" panose="020B0604020202020204" pitchFamily="34" charset="0"/>
              <a:buChar char="•"/>
            </a:pPr>
            <a:r>
              <a:rPr lang="ja-JP" altLang="en-US" sz="1200" i="1" dirty="0" smtClean="0">
                <a:ea typeface="Adobe Heiti Std R" panose="020B0400000000000000" pitchFamily="34" charset="-122"/>
              </a:rPr>
              <a:t>Leap Motion Company has invented Leap Motion device that supports remote hand and finger motions as input.</a:t>
            </a:r>
          </a:p>
          <a:p>
            <a:pPr>
              <a:lnSpc>
                <a:spcPct val="110000"/>
              </a:lnSpc>
              <a:buSzPct val="100000"/>
              <a:buFont typeface="Arial" panose="020B0604020202020204" pitchFamily="34" charset="0"/>
              <a:buChar char="•"/>
            </a:pPr>
            <a:r>
              <a:rPr lang="ja-JP" altLang="en-US" sz="1200" i="1" dirty="0" smtClean="0">
                <a:ea typeface="Adobe Heiti Std R" panose="020B0400000000000000" pitchFamily="34" charset="-122"/>
              </a:rPr>
              <a:t>Along with 3D creation tools and WebGL technology, Leap Studio utilizes Leap Motion device to create a virtual 3D working environment to users.</a:t>
            </a:r>
          </a:p>
          <a:p>
            <a:pPr>
              <a:lnSpc>
                <a:spcPct val="110000"/>
              </a:lnSpc>
              <a:buSzPct val="100000"/>
              <a:buFont typeface="Arial" panose="020B0604020202020204" pitchFamily="34" charset="0"/>
              <a:buChar char="•"/>
            </a:pPr>
            <a:r>
              <a:rPr lang="ja-JP" altLang="en-US" sz="1200" i="1" dirty="0" smtClean="0">
                <a:ea typeface="Adobe Heiti Std R" panose="020B0400000000000000" pitchFamily="34" charset="-122"/>
              </a:rPr>
              <a:t>Since Leap Studio is a WebGL-based system, the process of creating 3D objects will be proceed on an API with HTML5 canvas and JavaScript control codes. WebGL has the ability to build 3D objects directly on web browsers, saving the trouble of installing additional plug-ins.</a:t>
            </a:r>
          </a:p>
          <a:p>
            <a:pPr>
              <a:lnSpc>
                <a:spcPct val="110000"/>
              </a:lnSpc>
              <a:buSzPct val="100000"/>
              <a:buFont typeface="Arial" panose="020B0604020202020204" pitchFamily="34" charset="0"/>
              <a:buChar char="•"/>
            </a:pPr>
            <a:r>
              <a:rPr lang="ja-JP" altLang="en-US" sz="1200" i="1" dirty="0" smtClean="0">
                <a:ea typeface="Adobe Heiti Std R" panose="020B0400000000000000" pitchFamily="34" charset="-122"/>
              </a:rPr>
              <a:t>Leap Studio is mainly constructed based on Web3D.The system front-end is built from JavaScript. For the lower layers, we import the newest version of Three.js library which is possible to create GPU-accelerated 3D animations completely within the browser.</a:t>
            </a:r>
            <a:endParaRPr lang="ja-JP" altLang="en-US" sz="1200" i="1" dirty="0">
              <a:ea typeface="Adobe Heiti Std R" panose="020B0400000000000000" pitchFamily="34" charset="-122"/>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5</a:t>
            </a:fld>
            <a:endParaRPr lang="zh-CN" altLang="en-US"/>
          </a:p>
        </p:txBody>
      </p:sp>
    </p:spTree>
    <p:extLst>
      <p:ext uri="{BB962C8B-B14F-4D97-AF65-F5344CB8AC3E}">
        <p14:creationId xmlns:p14="http://schemas.microsoft.com/office/powerpoint/2010/main" val="2645406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ja-JP" altLang="en-US" sz="1200" i="1" dirty="0" smtClean="0">
                <a:latin typeface="Adobe Heiti Std R" panose="020B0400000000000000" pitchFamily="34" charset="-122"/>
                <a:ea typeface="Adobe Heiti Std R" panose="020B0400000000000000" pitchFamily="34" charset="-122"/>
              </a:rPr>
              <a:t>Leap Motion is a compact device that can provide a virtual interactive system which we combine it with WebGL to enhance the experience of 3D modeling.</a:t>
            </a: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It contains two monochromatic cameras, which are used to capture the movement images of hand or fingers through three infrared LEDs. These LEDs produce a 3D pattern of dots of IR light and the reflected data generation can be completed at the speed of 300 frames per second. </a:t>
            </a: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After the motion images have been recorded, Leap Motion will calculate three angles of the triangle with its own algorithm, which results in the proper locations hand and fingers in the range of 1 meters hemispherical area from itself. </a:t>
            </a: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The data will be sent to the computer through USB cable and they will be analyzed by Leap Motion's built-in software.</a:t>
            </a: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The dimension for capturing the motions of hand and fingers is shaped like a quadrangular pyramid, where at the bottom of this pyramid is the location of the Leap Motion device.</a:t>
            </a: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With different sizes of the body parts and working environment, the motion-capture space can be maximized on minimized to meet the most demanding requirement of users.</a:t>
            </a: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Inside this dimension, based on the known parameters, the accuracy of recognizing the body motions-based operations can be precise up to 0.01 millimeter and the signals capture time delay falls from 5 to 10 milliseconds.</a:t>
            </a:r>
          </a:p>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6</a:t>
            </a:fld>
            <a:endParaRPr lang="zh-CN" altLang="en-US"/>
          </a:p>
        </p:txBody>
      </p:sp>
    </p:spTree>
    <p:extLst>
      <p:ext uri="{BB962C8B-B14F-4D97-AF65-F5344CB8AC3E}">
        <p14:creationId xmlns:p14="http://schemas.microsoft.com/office/powerpoint/2010/main" val="299205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ja-JP" altLang="en-US" sz="1200" i="1" dirty="0" smtClean="0">
                <a:latin typeface="Adobe Heiti Std R" panose="020B0400000000000000" pitchFamily="34" charset="-122"/>
                <a:ea typeface="Adobe Heiti Std R" panose="020B0400000000000000" pitchFamily="34" charset="-122"/>
              </a:rPr>
              <a:t>For solving the method of  </a:t>
            </a:r>
            <a:r>
              <a:rPr lang="zh-CN" altLang="en-US" sz="1200" i="1" dirty="0" smtClean="0">
                <a:latin typeface="Adobe Heiti Std R" panose="020B0400000000000000" pitchFamily="34" charset="-122"/>
                <a:ea typeface="Adobe Heiti Std R" panose="020B0400000000000000" pitchFamily="34" charset="-122"/>
              </a:rPr>
              <a:t>transfer</a:t>
            </a:r>
            <a:r>
              <a:rPr lang="ja-JP" altLang="en-US" sz="1200" i="1" dirty="0" smtClean="0">
                <a:latin typeface="Adobe Heiti Std R" panose="020B0400000000000000" pitchFamily="34" charset="-122"/>
                <a:ea typeface="Adobe Heiti Std R" panose="020B0400000000000000" pitchFamily="34" charset="-122"/>
              </a:rPr>
              <a:t>ing</a:t>
            </a:r>
            <a:r>
              <a:rPr lang="zh-CN" altLang="en-US" sz="1200" i="1" dirty="0" smtClean="0">
                <a:latin typeface="Adobe Heiti Std R" panose="020B0400000000000000" pitchFamily="34" charset="-122"/>
                <a:ea typeface="Adobe Heiti Std R" panose="020B0400000000000000" pitchFamily="34" charset="-122"/>
              </a:rPr>
              <a:t> the body motion data to the web browser to execute the interactive 3D modeling actions</a:t>
            </a:r>
            <a:r>
              <a:rPr lang="ja-JP" altLang="en-US" sz="1200" i="1" dirty="0" smtClean="0">
                <a:latin typeface="Adobe Heiti Std R" panose="020B0400000000000000" pitchFamily="34" charset="-122"/>
                <a:ea typeface="Adobe Heiti Std R" panose="020B0400000000000000" pitchFamily="34" charset="-122"/>
              </a:rPr>
              <a:t>, </a:t>
            </a:r>
            <a:r>
              <a:rPr lang="zh-CN" altLang="en-US" sz="1200" i="1" dirty="0" smtClean="0">
                <a:latin typeface="Adobe Heiti Std R" panose="020B0400000000000000" pitchFamily="34" charset="-122"/>
                <a:ea typeface="Adobe Heiti Std R" panose="020B0400000000000000" pitchFamily="34" charset="-122"/>
              </a:rPr>
              <a:t>we </a:t>
            </a:r>
            <a:r>
              <a:rPr lang="ja-JP" altLang="en-US" sz="1200" i="1" dirty="0" smtClean="0">
                <a:latin typeface="Adobe Heiti Std R" panose="020B0400000000000000" pitchFamily="34" charset="-122"/>
                <a:ea typeface="Adobe Heiti Std R" panose="020B0400000000000000" pitchFamily="34" charset="-122"/>
              </a:rPr>
              <a:t>use</a:t>
            </a:r>
            <a:r>
              <a:rPr lang="zh-CN" altLang="en-US" sz="1200" i="1" dirty="0" smtClean="0">
                <a:latin typeface="Adobe Heiti Std R" panose="020B0400000000000000" pitchFamily="34" charset="-122"/>
                <a:ea typeface="Adobe Heiti Std R" panose="020B0400000000000000" pitchFamily="34" charset="-122"/>
              </a:rPr>
              <a:t> the</a:t>
            </a:r>
            <a:r>
              <a:rPr lang="ja-JP" altLang="en-US" sz="1200" i="1" dirty="0" smtClean="0">
                <a:latin typeface="Adobe Heiti Std R" panose="020B0400000000000000" pitchFamily="34" charset="-122"/>
                <a:ea typeface="Adobe Heiti Std R" panose="020B0400000000000000" pitchFamily="34" charset="-122"/>
              </a:rPr>
              <a:t> J</a:t>
            </a:r>
            <a:r>
              <a:rPr lang="zh-CN" altLang="en-US" sz="1200" i="1" dirty="0" smtClean="0">
                <a:latin typeface="Adobe Heiti Std R" panose="020B0400000000000000" pitchFamily="34" charset="-122"/>
                <a:ea typeface="Adobe Heiti Std R" panose="020B0400000000000000" pitchFamily="34" charset="-122"/>
              </a:rPr>
              <a:t>avaScript SDK names Leap.js</a:t>
            </a:r>
            <a:r>
              <a:rPr lang="ja-JP" altLang="en-US" sz="1200" i="1" dirty="0" smtClean="0">
                <a:latin typeface="Adobe Heiti Std R" panose="020B0400000000000000" pitchFamily="34" charset="-122"/>
                <a:ea typeface="Adobe Heiti Std R" panose="020B0400000000000000" pitchFamily="34" charset="-122"/>
              </a:rPr>
              <a:t>.</a:t>
            </a:r>
            <a:r>
              <a:rPr lang="zh-CN" altLang="en-US" sz="1200" i="1" dirty="0" smtClean="0">
                <a:latin typeface="Adobe Heiti Std R" panose="020B0400000000000000" pitchFamily="34" charset="-122"/>
                <a:ea typeface="Adobe Heiti Std R" panose="020B0400000000000000" pitchFamily="34" charset="-122"/>
              </a:rPr>
              <a:t> </a:t>
            </a:r>
            <a:endParaRPr lang="en-US" altLang="zh-CN" sz="1200" i="1" dirty="0" smtClean="0">
              <a:latin typeface="Adobe Heiti Std R" panose="020B0400000000000000" pitchFamily="34" charset="-122"/>
              <a:ea typeface="Adobe Heiti Std R" panose="020B0400000000000000" pitchFamily="34" charset="-122"/>
            </a:endParaRPr>
          </a:p>
          <a:p>
            <a:pPr>
              <a:lnSpc>
                <a:spcPct val="110000"/>
              </a:lnSpc>
            </a:pPr>
            <a:endParaRPr lang="zh-CN" altLang="en-US" sz="1200" i="1" dirty="0" smtClean="0">
              <a:latin typeface="Adobe Heiti Std R" panose="020B0400000000000000" pitchFamily="34" charset="-122"/>
              <a:ea typeface="Adobe Heiti Std R" panose="020B0400000000000000" pitchFamily="34" charset="-122"/>
            </a:endParaRPr>
          </a:p>
          <a:p>
            <a:pPr>
              <a:lnSpc>
                <a:spcPct val="110000"/>
              </a:lnSpc>
            </a:pPr>
            <a:r>
              <a:rPr lang="ja-JP" altLang="en-US" sz="1200" i="1" dirty="0" smtClean="0">
                <a:latin typeface="Adobe Heiti Std R" panose="020B0400000000000000" pitchFamily="34" charset="-122"/>
                <a:ea typeface="Adobe Heiti Std R" panose="020B0400000000000000" pitchFamily="34" charset="-122"/>
              </a:rPr>
              <a:t>T</a:t>
            </a:r>
            <a:r>
              <a:rPr lang="zh-CN" altLang="en-US" sz="1200" i="1" dirty="0" smtClean="0">
                <a:latin typeface="Adobe Heiti Std R" panose="020B0400000000000000" pitchFamily="34" charset="-122"/>
                <a:ea typeface="Adobe Heiti Std R" panose="020B0400000000000000" pitchFamily="34" charset="-122"/>
              </a:rPr>
              <a:t>he implement of SDK from Leap Motion provider can be completed through adding Leap.js to the JavaScript source code of the client-side. Developers can also install Leap Motion JavaScript library package and Node.js through Node Package Manager.</a:t>
            </a:r>
          </a:p>
          <a:p>
            <a:pPr>
              <a:lnSpc>
                <a:spcPct val="110000"/>
              </a:lnSpc>
            </a:pPr>
            <a:endParaRPr lang="en-US" altLang="zh-CN" sz="1200" i="1" dirty="0" smtClean="0">
              <a:latin typeface="Adobe Heiti Std R" panose="020B0400000000000000" pitchFamily="34" charset="-122"/>
              <a:ea typeface="Adobe Heiti Std R" panose="020B0400000000000000" pitchFamily="34" charset="-122"/>
            </a:endParaRPr>
          </a:p>
          <a:p>
            <a:pPr>
              <a:lnSpc>
                <a:spcPct val="110000"/>
              </a:lnSpc>
            </a:pPr>
            <a:r>
              <a:rPr lang="zh-CN" altLang="en-US" sz="1200" i="1" dirty="0" smtClean="0">
                <a:latin typeface="Adobe Heiti Std R" panose="020B0400000000000000" pitchFamily="34" charset="-122"/>
                <a:ea typeface="Adobe Heiti Std R" panose="020B0400000000000000" pitchFamily="34" charset="-122"/>
              </a:rPr>
              <a:t>The browser</a:t>
            </a:r>
            <a:r>
              <a:rPr lang="ja-JP" altLang="en-US" sz="1200" i="1" dirty="0" smtClean="0">
                <a:latin typeface="Adobe Heiti Std R" panose="020B0400000000000000" pitchFamily="34" charset="-122"/>
                <a:ea typeface="Adobe Heiti Std R" panose="020B0400000000000000" pitchFamily="34" charset="-122"/>
              </a:rPr>
              <a:t> </a:t>
            </a:r>
            <a:r>
              <a:rPr lang="zh-CN" altLang="en-US" sz="1200" i="1" dirty="0" smtClean="0">
                <a:latin typeface="Adobe Heiti Std R" panose="020B0400000000000000" pitchFamily="34" charset="-122"/>
                <a:ea typeface="Adobe Heiti Std R" panose="020B0400000000000000" pitchFamily="34" charset="-122"/>
              </a:rPr>
              <a:t>holds an important duty in receiving and analyzing the user's interaction data. There are a lot of interactive features in Leap.js API, which is supported by Leap Studio. </a:t>
            </a:r>
            <a:endParaRPr lang="en-US" altLang="zh-CN" sz="1200" i="1" dirty="0" smtClean="0">
              <a:latin typeface="Adobe Heiti Std R" panose="020B0400000000000000" pitchFamily="34" charset="-122"/>
              <a:ea typeface="Adobe Heiti Std R" panose="020B0400000000000000" pitchFamily="34" charset="-122"/>
            </a:endParaRPr>
          </a:p>
          <a:p>
            <a:pPr>
              <a:lnSpc>
                <a:spcPct val="110000"/>
              </a:lnSpc>
            </a:pPr>
            <a:endParaRPr lang="zh-CN" altLang="en-US" sz="1200" i="1" dirty="0" smtClean="0">
              <a:latin typeface="Adobe Heiti Std R" panose="020B0400000000000000" pitchFamily="34" charset="-122"/>
              <a:ea typeface="Adobe Heiti Std R" panose="020B0400000000000000" pitchFamily="34" charset="-122"/>
            </a:endParaRPr>
          </a:p>
          <a:p>
            <a:pPr>
              <a:lnSpc>
                <a:spcPct val="110000"/>
              </a:lnSpc>
            </a:pPr>
            <a:r>
              <a:rPr lang="zh-CN" altLang="en-US" sz="1200" i="1" dirty="0" smtClean="0">
                <a:latin typeface="Adobe Heiti Std R" panose="020B0400000000000000" pitchFamily="34" charset="-122"/>
                <a:ea typeface="Adobe Heiti Std R" panose="020B0400000000000000" pitchFamily="34" charset="-122"/>
              </a:rPr>
              <a:t>Not only the basic motions which include the movements of hands, fingers and tools, Leap Studio is also capable to receive some specific direction-supported gestures of hands and fingers such as sliding, pointing, zooming, etc. and the motions in 3D modeling jobs such as scale, rotation, and translation.</a:t>
            </a:r>
            <a:endParaRPr lang="zh-CN" altLang="en-US" sz="1200" i="1" dirty="0">
              <a:latin typeface="Adobe Heiti Std R" panose="020B0400000000000000" pitchFamily="34" charset="-122"/>
              <a:ea typeface="Adobe Heiti Std R" panose="020B0400000000000000" pitchFamily="34" charset="-122"/>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7</a:t>
            </a:fld>
            <a:endParaRPr lang="zh-CN" altLang="en-US"/>
          </a:p>
        </p:txBody>
      </p:sp>
    </p:spTree>
    <p:extLst>
      <p:ext uri="{BB962C8B-B14F-4D97-AF65-F5344CB8AC3E}">
        <p14:creationId xmlns:p14="http://schemas.microsoft.com/office/powerpoint/2010/main" val="262981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ja-JP" altLang="en-US" sz="1200" dirty="0" smtClean="0">
                <a:ea typeface="Adobe Heiti Std R" panose="020B0400000000000000" pitchFamily="34" charset="-122"/>
              </a:rPr>
              <a:t>A</a:t>
            </a:r>
            <a:r>
              <a:rPr lang="zh-CN" altLang="en-US" sz="1200" dirty="0" smtClean="0">
                <a:ea typeface="Adobe Heiti Std R" panose="020B0400000000000000" pitchFamily="34" charset="-122"/>
              </a:rPr>
              <a:t> "virtual mouse" or "virtual finger", is needed to control all the featured modules in Leap Studio application.</a:t>
            </a:r>
          </a:p>
          <a:p>
            <a:pPr>
              <a:lnSpc>
                <a:spcPct val="110000"/>
              </a:lnSpc>
            </a:pPr>
            <a:r>
              <a:rPr lang="zh-CN" altLang="en-US" sz="1200" dirty="0" smtClean="0">
                <a:ea typeface="Adobe Heiti Std R" panose="020B0400000000000000" pitchFamily="34" charset="-122"/>
              </a:rPr>
              <a:t>By connecting to a web socket server, Leap.js will transfer a frame to the web socket and the open page by every 10 milliseconds, where the frame is a block of JSON data which contains the position of hands and fingers</a:t>
            </a:r>
            <a:r>
              <a:rPr lang="ja-JP" altLang="en-US" sz="1200" dirty="0" smtClean="0">
                <a:ea typeface="Adobe Heiti Std R" panose="020B0400000000000000" pitchFamily="34" charset="-122"/>
              </a:rPr>
              <a:t>.</a:t>
            </a:r>
          </a:p>
          <a:p>
            <a:pPr>
              <a:lnSpc>
                <a:spcPct val="110000"/>
              </a:lnSpc>
            </a:pPr>
            <a:r>
              <a:rPr lang="en-US" altLang="zh-CN" sz="1200" dirty="0" smtClean="0">
                <a:ea typeface="Adobe Heiti Std R" panose="020B0400000000000000" pitchFamily="34" charset="-122"/>
              </a:rPr>
              <a:t>The hand and finger movements will be monitored by Leap.js through the JavaScript function </a:t>
            </a:r>
            <a:r>
              <a:rPr lang="en-US" altLang="zh-CN" sz="1200" dirty="0" err="1" smtClean="0">
                <a:ea typeface="Adobe Heiti Std R" panose="020B0400000000000000" pitchFamily="34" charset="-122"/>
              </a:rPr>
              <a:t>Leap.Loop</a:t>
            </a:r>
            <a:r>
              <a:rPr lang="en-US" altLang="zh-CN" sz="1200" dirty="0" smtClean="0">
                <a:ea typeface="Adobe Heiti Std R" panose="020B0400000000000000" pitchFamily="34" charset="-122"/>
              </a:rPr>
              <a:t>().</a:t>
            </a:r>
          </a:p>
          <a:p>
            <a:pPr>
              <a:lnSpc>
                <a:spcPct val="110000"/>
              </a:lnSpc>
            </a:pPr>
            <a:r>
              <a:rPr lang="ja-JP" altLang="en-US" sz="1200" dirty="0" smtClean="0">
                <a:ea typeface="Adobe Heiti Std R" panose="020B0400000000000000" pitchFamily="34" charset="-122"/>
              </a:rPr>
              <a:t>The method of interaction between user's movements with Leap Studio's 3D Scene controller is through recognizing the pointing gesture of user's finger. </a:t>
            </a:r>
          </a:p>
          <a:p>
            <a:pPr>
              <a:lnSpc>
                <a:spcPct val="110000"/>
              </a:lnSpc>
            </a:pPr>
            <a:r>
              <a:rPr lang="ja-JP" altLang="en-US" sz="1200" dirty="0" smtClean="0">
                <a:ea typeface="Adobe Heiti Std R" panose="020B0400000000000000" pitchFamily="34" charset="-122"/>
              </a:rPr>
              <a:t>Leap.js will extract the Fingertip position data from the frame data in the format of 3D coordinate (x,y,z). It will base on this coordinate to calculate the relative position of 3D vector through Three.js API:</a:t>
            </a:r>
          </a:p>
          <a:p>
            <a:pPr algn="ctr">
              <a:lnSpc>
                <a:spcPct val="110000"/>
              </a:lnSpc>
              <a:buFontTx/>
              <a:buNone/>
            </a:pPr>
            <a:endParaRPr lang="en-US" altLang="ja-JP" sz="1200" i="1" dirty="0" smtClean="0">
              <a:ea typeface="Adobe Heiti Std R" panose="020B0400000000000000" pitchFamily="34" charset="-122"/>
            </a:endParaRPr>
          </a:p>
          <a:p>
            <a:pPr algn="ctr">
              <a:lnSpc>
                <a:spcPct val="110000"/>
              </a:lnSpc>
              <a:buFontTx/>
              <a:buNone/>
            </a:pPr>
            <a:r>
              <a:rPr lang="ja-JP" altLang="en-US" sz="1200" i="1" dirty="0" smtClean="0">
                <a:ea typeface="Adobe Heiti Std R" panose="020B0400000000000000" pitchFamily="34" charset="-122"/>
              </a:rPr>
              <a:t>Three.Vector3(x,y-200,y-camera.position.length)</a:t>
            </a:r>
          </a:p>
          <a:p>
            <a:pPr>
              <a:lnSpc>
                <a:spcPct val="110000"/>
              </a:lnSpc>
            </a:pPr>
            <a:r>
              <a:rPr lang="ja-JP" altLang="en-US" sz="1200" dirty="0" smtClean="0">
                <a:ea typeface="Adobe Heiti Std R" panose="020B0400000000000000" pitchFamily="34" charset="-122"/>
              </a:rPr>
              <a:t>When already got the relative coordinate of the 3D vector, bases on the location of the cameras, Leap.js will use conversion algorithm to convert the 3D vector's relative coordinate to absolute coordinate. This new absolute coordinate value will be assigned to the virtual pointer position.</a:t>
            </a:r>
          </a:p>
          <a:p>
            <a:pPr algn="ctr">
              <a:lnSpc>
                <a:spcPct val="110000"/>
              </a:lnSpc>
              <a:buFontTx/>
              <a:buNone/>
            </a:pPr>
            <a:endParaRPr lang="en-US" altLang="ja-JP" sz="1200" i="1" dirty="0" smtClean="0">
              <a:ea typeface="Adobe Heiti Std R" panose="020B0400000000000000" pitchFamily="34" charset="-122"/>
            </a:endParaRPr>
          </a:p>
          <a:p>
            <a:pPr algn="ctr">
              <a:lnSpc>
                <a:spcPct val="110000"/>
              </a:lnSpc>
              <a:buFontTx/>
              <a:buNone/>
            </a:pPr>
            <a:r>
              <a:rPr lang="ja-JP" altLang="en-US" sz="1200" i="1" dirty="0" smtClean="0">
                <a:ea typeface="Adobe Heiti Std R" panose="020B0400000000000000" pitchFamily="34" charset="-122"/>
              </a:rPr>
              <a:t>pointer.position.addVectors(absolute position)</a:t>
            </a:r>
          </a:p>
          <a:p>
            <a:pPr>
              <a:lnSpc>
                <a:spcPct val="110000"/>
              </a:lnSpc>
            </a:pPr>
            <a:r>
              <a:rPr lang="ja-JP" altLang="en-US" sz="1200" dirty="0" smtClean="0">
                <a:ea typeface="Adobe Heiti Std R" panose="020B0400000000000000" pitchFamily="34" charset="-122"/>
              </a:rPr>
              <a:t>Assume that we have the Camera position of a 3D scene and (xc , yc , zc) is the 3D coordinate of the camera and (xr ,yr , zr) is the relative coordinate of the 3D vector.</a:t>
            </a:r>
          </a:p>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8</a:t>
            </a:fld>
            <a:endParaRPr lang="zh-CN" altLang="en-US"/>
          </a:p>
        </p:txBody>
      </p:sp>
    </p:spTree>
    <p:extLst>
      <p:ext uri="{BB962C8B-B14F-4D97-AF65-F5344CB8AC3E}">
        <p14:creationId xmlns:p14="http://schemas.microsoft.com/office/powerpoint/2010/main" val="27682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ja-JP" altLang="en-US" sz="1200" i="1" dirty="0" smtClean="0"/>
              <a:t>Being the same as virtual pointer control, camera control in Leap Motion is accomplished through verifying the number of open fingers of a fist. </a:t>
            </a:r>
          </a:p>
          <a:p>
            <a:pPr>
              <a:lnSpc>
                <a:spcPct val="110000"/>
              </a:lnSpc>
            </a:pPr>
            <a:endParaRPr lang="en-US" altLang="ja-JP" sz="1200" i="1" dirty="0" smtClean="0"/>
          </a:p>
          <a:p>
            <a:pPr>
              <a:lnSpc>
                <a:spcPct val="110000"/>
              </a:lnSpc>
            </a:pPr>
            <a:r>
              <a:rPr lang="ja-JP" altLang="en-US" sz="1200" i="1" dirty="0" smtClean="0"/>
              <a:t>Different camera angles of the 3D scenes will be changed along with the corresponding positions of userhand. Through analyzing the movements of user’s hand, </a:t>
            </a:r>
            <a:endParaRPr lang="en-US" altLang="ja-JP" sz="1200" i="1" dirty="0" smtClean="0"/>
          </a:p>
          <a:p>
            <a:pPr>
              <a:lnSpc>
                <a:spcPct val="110000"/>
              </a:lnSpc>
            </a:pPr>
            <a:endParaRPr lang="en-US" altLang="ja-JP" sz="1200" i="1" dirty="0" smtClean="0"/>
          </a:p>
          <a:p>
            <a:pPr>
              <a:lnSpc>
                <a:spcPct val="110000"/>
              </a:lnSpc>
            </a:pPr>
            <a:r>
              <a:rPr lang="ja-JP" altLang="en-US" sz="1200" i="1" dirty="0" smtClean="0"/>
              <a:t>we have the translation (tx, ty, tz) of the 3D vector between two continuous frames, which can also be understood at vector’s length. </a:t>
            </a:r>
            <a:endParaRPr lang="en-US" altLang="ja-JP" sz="1200" i="1" dirty="0" smtClean="0"/>
          </a:p>
          <a:p>
            <a:endParaRPr lang="zh-CN" altLang="en-US" dirty="0"/>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10</a:t>
            </a:fld>
            <a:endParaRPr lang="zh-CN" altLang="en-US"/>
          </a:p>
        </p:txBody>
      </p:sp>
    </p:spTree>
    <p:extLst>
      <p:ext uri="{BB962C8B-B14F-4D97-AF65-F5344CB8AC3E}">
        <p14:creationId xmlns:p14="http://schemas.microsoft.com/office/powerpoint/2010/main" val="3985544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Leap Studio allows direct and  real-time  changing  of  the  parameters of  a  3D  scene,  thus  enabling  instant  scene  configuration  without the  need  to  edit  codes  and  reloading  the  engine.</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default toolkit and user interface, which are provided by Leap Studio is 3D Scene editor, are programmed using JavaScript language and HTML5. With the advantage of being a virtual designing application, Leap Studio brings the 3D toolkit to users, which helps them easily build their own projects through the operations on 3D Scene editor. A dominant point of 3D Scene editor is that it is packed entirely inside the browser with a clean user interface. The menu is designed as the floating-style with various functions such as files I/O, editing, adding elements, etc. Users can freely rotate the viewing angle and configure their 3D model properties on the right panel. Since the working environment has been simplified to eliminate all the redundant elements, users can quickly get used to this system and begin their works immediately.</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EA01F-66E7-47CD-8B72-7413EDAA5D37}" type="slidenum">
              <a:rPr lang="zh-CN" altLang="en-US" smtClean="0"/>
              <a:t>11</a:t>
            </a:fld>
            <a:endParaRPr lang="zh-CN" altLang="en-US"/>
          </a:p>
        </p:txBody>
      </p:sp>
    </p:spTree>
    <p:extLst>
      <p:ext uri="{BB962C8B-B14F-4D97-AF65-F5344CB8AC3E}">
        <p14:creationId xmlns:p14="http://schemas.microsoft.com/office/powerpoint/2010/main" val="2415026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2053" name="Rectangle 5"/>
          <p:cNvSpPr>
            <a:spLocks noGrp="1" noChangeArrowheads="1"/>
          </p:cNvSpPr>
          <p:nvPr>
            <p:ph type="dt" sz="half" idx="2"/>
          </p:nvPr>
        </p:nvSpPr>
        <p:spPr/>
        <p:txBody>
          <a:bodyPr/>
          <a:lstStyle>
            <a:lvl1pPr>
              <a:defRPr/>
            </a:lvl1pPr>
          </a:lstStyle>
          <a:p>
            <a:endParaRPr lang="en-US" altLang="zh-CN"/>
          </a:p>
        </p:txBody>
      </p:sp>
      <p:sp>
        <p:nvSpPr>
          <p:cNvPr id="2054" name="Rectangle 6"/>
          <p:cNvSpPr>
            <a:spLocks noGrp="1" noChangeArrowheads="1"/>
          </p:cNvSpPr>
          <p:nvPr>
            <p:ph type="ftr" sz="quarter" idx="3"/>
          </p:nvPr>
        </p:nvSpPr>
        <p:spPr/>
        <p:txBody>
          <a:bodyPr/>
          <a:lstStyle>
            <a:lvl1pPr>
              <a:defRPr/>
            </a:lvl1pPr>
          </a:lstStyle>
          <a:p>
            <a:endParaRPr lang="zh-CN" altLang="en-US"/>
          </a:p>
        </p:txBody>
      </p:sp>
      <p:sp>
        <p:nvSpPr>
          <p:cNvPr id="2055" name="Rectangle 7"/>
          <p:cNvSpPr>
            <a:spLocks noGrp="1" noChangeArrowheads="1"/>
          </p:cNvSpPr>
          <p:nvPr>
            <p:ph type="sldNum" sz="quarter" idx="4"/>
          </p:nvPr>
        </p:nvSpPr>
        <p:spPr/>
        <p:txBody>
          <a:bodyPr/>
          <a:lstStyle>
            <a:lvl1pPr>
              <a:defRPr/>
            </a:lvl1pPr>
          </a:lstStyle>
          <a:p>
            <a:fld id="{378A7E1D-0999-4547-BA83-33D813B05AD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2198997B-231B-4668-934D-AF2F2D987557}" type="slidenum">
              <a:rPr lang="en-US" altLang="zh-CN"/>
              <a:pPr/>
              <a:t>‹#›</a:t>
            </a:fld>
            <a:endParaRPr lang="en-US" altLang="zh-CN"/>
          </a:p>
        </p:txBody>
      </p:sp>
    </p:spTree>
    <p:extLst>
      <p:ext uri="{BB962C8B-B14F-4D97-AF65-F5344CB8AC3E}">
        <p14:creationId xmlns:p14="http://schemas.microsoft.com/office/powerpoint/2010/main" val="374381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556CEA30-E591-48F0-8939-196B0FAF7CD9}" type="slidenum">
              <a:rPr lang="en-US" altLang="zh-CN"/>
              <a:pPr/>
              <a:t>‹#›</a:t>
            </a:fld>
            <a:endParaRPr lang="en-US" altLang="zh-CN"/>
          </a:p>
        </p:txBody>
      </p:sp>
    </p:spTree>
    <p:extLst>
      <p:ext uri="{BB962C8B-B14F-4D97-AF65-F5344CB8AC3E}">
        <p14:creationId xmlns:p14="http://schemas.microsoft.com/office/powerpoint/2010/main" val="256532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82613"/>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174750"/>
            <a:ext cx="4038600" cy="4953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174750"/>
            <a:ext cx="4038600" cy="4953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EC9C2AB-F02B-4838-B989-177DAD550C00}" type="slidenum">
              <a:rPr lang="en-US" altLang="zh-CN"/>
              <a:pPr/>
              <a:t>‹#›</a:t>
            </a:fld>
            <a:endParaRPr lang="en-US" altLang="zh-CN"/>
          </a:p>
        </p:txBody>
      </p:sp>
    </p:spTree>
    <p:extLst>
      <p:ext uri="{BB962C8B-B14F-4D97-AF65-F5344CB8AC3E}">
        <p14:creationId xmlns:p14="http://schemas.microsoft.com/office/powerpoint/2010/main" val="3994660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82613"/>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174750"/>
            <a:ext cx="4038600" cy="4953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174750"/>
            <a:ext cx="4038600" cy="2400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727450"/>
            <a:ext cx="4038600" cy="2400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AD654AA-D8DD-4B30-9DD2-9773C91059D0}" type="slidenum">
              <a:rPr lang="en-US" altLang="zh-CN"/>
              <a:pPr/>
              <a:t>‹#›</a:t>
            </a:fld>
            <a:endParaRPr lang="en-US" altLang="zh-CN"/>
          </a:p>
        </p:txBody>
      </p:sp>
    </p:spTree>
    <p:extLst>
      <p:ext uri="{BB962C8B-B14F-4D97-AF65-F5344CB8AC3E}">
        <p14:creationId xmlns:p14="http://schemas.microsoft.com/office/powerpoint/2010/main" val="201492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C0514CF-4388-49DE-9077-77B99F36F3AB}" type="slidenum">
              <a:rPr lang="en-US" altLang="zh-CN"/>
              <a:pPr/>
              <a:t>‹#›</a:t>
            </a:fld>
            <a:endParaRPr lang="en-US" altLang="zh-CN"/>
          </a:p>
        </p:txBody>
      </p:sp>
    </p:spTree>
    <p:extLst>
      <p:ext uri="{BB962C8B-B14F-4D97-AF65-F5344CB8AC3E}">
        <p14:creationId xmlns:p14="http://schemas.microsoft.com/office/powerpoint/2010/main" val="370850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80D6C4D-BB74-4AD6-BE5A-0C9B8FECCA23}" type="slidenum">
              <a:rPr lang="en-US" altLang="zh-CN"/>
              <a:pPr/>
              <a:t>‹#›</a:t>
            </a:fld>
            <a:endParaRPr lang="en-US" altLang="zh-CN"/>
          </a:p>
        </p:txBody>
      </p:sp>
    </p:spTree>
    <p:extLst>
      <p:ext uri="{BB962C8B-B14F-4D97-AF65-F5344CB8AC3E}">
        <p14:creationId xmlns:p14="http://schemas.microsoft.com/office/powerpoint/2010/main" val="390515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174750"/>
            <a:ext cx="4038600" cy="4953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174750"/>
            <a:ext cx="4038600" cy="4953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62F40B2-0E3E-4E06-A720-0543ED0DD728}" type="slidenum">
              <a:rPr lang="en-US" altLang="zh-CN"/>
              <a:pPr/>
              <a:t>‹#›</a:t>
            </a:fld>
            <a:endParaRPr lang="en-US" altLang="zh-CN"/>
          </a:p>
        </p:txBody>
      </p:sp>
    </p:spTree>
    <p:extLst>
      <p:ext uri="{BB962C8B-B14F-4D97-AF65-F5344CB8AC3E}">
        <p14:creationId xmlns:p14="http://schemas.microsoft.com/office/powerpoint/2010/main" val="429084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1B5210C6-9BA8-4D05-AD04-50ABDA6493C7}" type="slidenum">
              <a:rPr lang="en-US" altLang="zh-CN"/>
              <a:pPr/>
              <a:t>‹#›</a:t>
            </a:fld>
            <a:endParaRPr lang="en-US" altLang="zh-CN"/>
          </a:p>
        </p:txBody>
      </p:sp>
    </p:spTree>
    <p:extLst>
      <p:ext uri="{BB962C8B-B14F-4D97-AF65-F5344CB8AC3E}">
        <p14:creationId xmlns:p14="http://schemas.microsoft.com/office/powerpoint/2010/main" val="51375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6C5DCFA1-9FA8-4FCA-9488-7F22B4508102}" type="slidenum">
              <a:rPr lang="en-US" altLang="zh-CN"/>
              <a:pPr/>
              <a:t>‹#›</a:t>
            </a:fld>
            <a:endParaRPr lang="en-US" altLang="zh-CN"/>
          </a:p>
        </p:txBody>
      </p:sp>
    </p:spTree>
    <p:extLst>
      <p:ext uri="{BB962C8B-B14F-4D97-AF65-F5344CB8AC3E}">
        <p14:creationId xmlns:p14="http://schemas.microsoft.com/office/powerpoint/2010/main" val="854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98514667-4026-4901-9FEE-312668AAE7BF}" type="slidenum">
              <a:rPr lang="en-US" altLang="zh-CN"/>
              <a:pPr/>
              <a:t>‹#›</a:t>
            </a:fld>
            <a:endParaRPr lang="en-US" altLang="zh-CN"/>
          </a:p>
        </p:txBody>
      </p:sp>
    </p:spTree>
    <p:extLst>
      <p:ext uri="{BB962C8B-B14F-4D97-AF65-F5344CB8AC3E}">
        <p14:creationId xmlns:p14="http://schemas.microsoft.com/office/powerpoint/2010/main" val="415994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B2815D4-36D1-446A-933C-2D8FEA5FC5BC}" type="slidenum">
              <a:rPr lang="en-US" altLang="zh-CN"/>
              <a:pPr/>
              <a:t>‹#›</a:t>
            </a:fld>
            <a:endParaRPr lang="en-US" altLang="zh-CN"/>
          </a:p>
        </p:txBody>
      </p:sp>
    </p:spTree>
    <p:extLst>
      <p:ext uri="{BB962C8B-B14F-4D97-AF65-F5344CB8AC3E}">
        <p14:creationId xmlns:p14="http://schemas.microsoft.com/office/powerpoint/2010/main" val="233589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C9D80CD9-0F2D-4F3C-B566-B4EE265B4A05}" type="slidenum">
              <a:rPr lang="en-US" altLang="zh-CN"/>
              <a:pPr/>
              <a:t>‹#›</a:t>
            </a:fld>
            <a:endParaRPr lang="en-US" altLang="zh-CN"/>
          </a:p>
        </p:txBody>
      </p:sp>
    </p:spTree>
    <p:extLst>
      <p:ext uri="{BB962C8B-B14F-4D97-AF65-F5344CB8AC3E}">
        <p14:creationId xmlns:p14="http://schemas.microsoft.com/office/powerpoint/2010/main" val="219094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8763" cy="686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p:cNvSpPr>
            <a:spLocks noGrp="1" noChangeArrowheads="1"/>
          </p:cNvSpPr>
          <p:nvPr>
            <p:ph type="title"/>
          </p:nvPr>
        </p:nvSpPr>
        <p:spPr bwMode="auto">
          <a:xfrm>
            <a:off x="457200" y="190500"/>
            <a:ext cx="82296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457200" y="117475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987D212-BCE6-437C-8490-3525E185D97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ctrTitle"/>
          </p:nvPr>
        </p:nvSpPr>
        <p:spPr>
          <a:xfrm>
            <a:off x="506413" y="488950"/>
            <a:ext cx="8288337" cy="1560513"/>
          </a:xfrm>
          <a:ln w="19050" cap="flat">
            <a:solidFill>
              <a:schemeClr val="bg1"/>
            </a:solidFill>
            <a:prstDash val="dash"/>
            <a:miter lim="800000"/>
            <a:headEnd/>
            <a:tailEnd/>
          </a:ln>
        </p:spPr>
        <p:txBody>
          <a:bodyPr lIns="90170" tIns="46990" rIns="90170" bIns="46990"/>
          <a:lstStyle/>
          <a:p>
            <a:pPr algn="ctr"/>
            <a:r>
              <a:rPr lang="zh-CN" altLang="en-US" sz="3500" b="1">
                <a:latin typeface="Adobe Heiti Std R" panose="020B0400000000000000" pitchFamily="34" charset="-122"/>
                <a:ea typeface="Adobe Heiti Std R" panose="020B0400000000000000" pitchFamily="34" charset="-122"/>
              </a:rPr>
              <a:t>Leap Studio - A Virtual Interactive 3D Modeling Application based on WebGL</a:t>
            </a:r>
          </a:p>
        </p:txBody>
      </p:sp>
      <p:sp>
        <p:nvSpPr>
          <p:cNvPr id="4099" name="Rectangle 3"/>
          <p:cNvSpPr>
            <a:spLocks noChangeArrowheads="1"/>
          </p:cNvSpPr>
          <p:nvPr>
            <p:ph type="subTitle" idx="1"/>
          </p:nvPr>
        </p:nvSpPr>
        <p:spPr>
          <a:xfrm>
            <a:off x="1000125" y="5353050"/>
            <a:ext cx="7769225" cy="1155700"/>
          </a:xfrm>
        </p:spPr>
        <p:txBody>
          <a:bodyPr/>
          <a:lstStyle/>
          <a:p>
            <a:pPr>
              <a:lnSpc>
                <a:spcPct val="80000"/>
              </a:lnSpc>
            </a:pPr>
            <a:r>
              <a:rPr lang="zh-CN" altLang="en-US" sz="2400" dirty="0">
                <a:solidFill>
                  <a:schemeClr val="tx1"/>
                </a:solidFill>
                <a:ea typeface="Adobe Heiti Std R" panose="020B0400000000000000" pitchFamily="34" charset="-122"/>
              </a:rPr>
              <a:t>School of Software</a:t>
            </a:r>
            <a:r>
              <a:rPr lang="ja-JP" altLang="en-US" sz="2400" dirty="0">
                <a:solidFill>
                  <a:schemeClr val="tx1"/>
                </a:solidFill>
                <a:ea typeface="Adobe Heiti Std R" panose="020B0400000000000000" pitchFamily="34" charset="-122"/>
              </a:rPr>
              <a:t> &amp; SEIEE</a:t>
            </a:r>
          </a:p>
          <a:p>
            <a:pPr>
              <a:lnSpc>
                <a:spcPct val="80000"/>
              </a:lnSpc>
            </a:pPr>
            <a:r>
              <a:rPr lang="ja-JP" altLang="en-US" sz="2400" dirty="0">
                <a:solidFill>
                  <a:schemeClr val="tx1"/>
                </a:solidFill>
                <a:ea typeface="Adobe Heiti Std R" panose="020B0400000000000000" pitchFamily="34" charset="-122"/>
              </a:rPr>
              <a:t>Shanghai Jiao Tong University</a:t>
            </a:r>
          </a:p>
          <a:p>
            <a:pPr>
              <a:lnSpc>
                <a:spcPct val="80000"/>
              </a:lnSpc>
            </a:pPr>
            <a:r>
              <a:rPr lang="ja-JP" altLang="en-US" sz="2400" dirty="0">
                <a:solidFill>
                  <a:schemeClr val="tx1"/>
                </a:solidFill>
                <a:ea typeface="Adobe Heiti Std R" panose="020B0400000000000000" pitchFamily="34" charset="-122"/>
              </a:rPr>
              <a:t>Shanghai, China</a:t>
            </a:r>
          </a:p>
        </p:txBody>
      </p:sp>
      <p:sp>
        <p:nvSpPr>
          <p:cNvPr id="4100" name="Text Box 4"/>
          <p:cNvSpPr txBox="1">
            <a:spLocks noChangeArrowheads="1"/>
          </p:cNvSpPr>
          <p:nvPr/>
        </p:nvSpPr>
        <p:spPr bwMode="auto">
          <a:xfrm>
            <a:off x="5487988" y="2644775"/>
            <a:ext cx="29940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bg1"/>
                </a:solidFill>
                <a:ea typeface="Adobe Heiti Std R" panose="020B0400000000000000" pitchFamily="34" charset="-122"/>
              </a:rPr>
              <a:t>Nhat Quang Do</a:t>
            </a:r>
          </a:p>
          <a:p>
            <a:r>
              <a:rPr lang="zh-CN" altLang="en-US" sz="2400" dirty="0">
                <a:solidFill>
                  <a:schemeClr val="bg1"/>
                </a:solidFill>
                <a:ea typeface="Adobe Heiti Std R" panose="020B0400000000000000" pitchFamily="34" charset="-122"/>
              </a:rPr>
              <a:t>Hongming Cai</a:t>
            </a:r>
          </a:p>
          <a:p>
            <a:r>
              <a:rPr lang="en-US" altLang="zh-CN" sz="2400" dirty="0" err="1" smtClean="0">
                <a:solidFill>
                  <a:schemeClr val="bg1"/>
                </a:solidFill>
                <a:ea typeface="Adobe Heiti Std R" panose="020B0400000000000000" pitchFamily="34" charset="-122"/>
              </a:rPr>
              <a:t>LiHong</a:t>
            </a:r>
            <a:r>
              <a:rPr lang="en-US" altLang="zh-CN" sz="2400" dirty="0" smtClean="0">
                <a:solidFill>
                  <a:schemeClr val="bg1"/>
                </a:solidFill>
                <a:ea typeface="Adobe Heiti Std R" panose="020B0400000000000000" pitchFamily="34" charset="-122"/>
              </a:rPr>
              <a:t> Jiang</a:t>
            </a:r>
            <a:endParaRPr lang="zh-CN" altLang="en-US" sz="2400" dirty="0">
              <a:solidFill>
                <a:schemeClr val="bg1"/>
              </a:solidFill>
              <a:ea typeface="Adobe Heiti Std R" panose="020B0400000000000000" pitchFamily="34" charset="-122"/>
            </a:endParaRPr>
          </a:p>
        </p:txBody>
      </p:sp>
      <p:sp>
        <p:nvSpPr>
          <p:cNvPr id="4101" name="Text Box 5"/>
          <p:cNvSpPr txBox="1">
            <a:spLocks noChangeArrowheads="1"/>
          </p:cNvSpPr>
          <p:nvPr/>
        </p:nvSpPr>
        <p:spPr bwMode="auto">
          <a:xfrm>
            <a:off x="8769350" y="650875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fld id="{7987CFDB-0969-4A53-8841-4AF2C95EE7CD}" type="slidenum">
              <a:rPr lang="en-US" altLang="zh-CN" sz="1400">
                <a:solidFill>
                  <a:schemeClr val="bg2"/>
                </a:solidFill>
              </a:rPr>
              <a:pPr/>
              <a:t>1</a:t>
            </a:fld>
            <a:endParaRPr lang="en-US" altLang="zh-CN" sz="1400">
              <a:solidFill>
                <a:schemeClr val="bg2"/>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ph type="title"/>
          </p:nvPr>
        </p:nvSpPr>
        <p:spPr>
          <a:xfrm>
            <a:off x="390525" y="123825"/>
            <a:ext cx="7654925" cy="584200"/>
          </a:xfrm>
        </p:spPr>
        <p:txBody>
          <a:bodyPr/>
          <a:lstStyle/>
          <a:p>
            <a:r>
              <a:rPr lang="zh-CN" altLang="en-US" sz="3200" b="1">
                <a:latin typeface="Adobe Kaiti Std R" panose="02020400000000000000" pitchFamily="18" charset="-122"/>
                <a:ea typeface="Adobe Kaiti Std R" panose="02020400000000000000" pitchFamily="18" charset="-122"/>
              </a:rPr>
              <a:t>3D </a:t>
            </a:r>
            <a:r>
              <a:rPr lang="ja-JP" altLang="en-US" sz="3200" b="1">
                <a:latin typeface="Adobe Kaiti Std R" panose="02020400000000000000" pitchFamily="18" charset="-122"/>
                <a:ea typeface="Adobe Kaiti Std R" panose="02020400000000000000" pitchFamily="18" charset="-122"/>
              </a:rPr>
              <a:t>MANIPULATIONS</a:t>
            </a:r>
            <a:endParaRPr lang="ja-JP" altLang="en-US"/>
          </a:p>
        </p:txBody>
      </p:sp>
      <p:sp>
        <p:nvSpPr>
          <p:cNvPr id="14339" name="Rectangle 3"/>
          <p:cNvSpPr>
            <a:spLocks noChangeArrowheads="1"/>
          </p:cNvSpPr>
          <p:nvPr>
            <p:ph type="body" sz="half" idx="1"/>
          </p:nvPr>
        </p:nvSpPr>
        <p:spPr>
          <a:xfrm>
            <a:off x="88900" y="906463"/>
            <a:ext cx="9055100" cy="5802312"/>
          </a:xfrm>
        </p:spPr>
        <p:txBody>
          <a:bodyPr/>
          <a:lstStyle/>
          <a:p>
            <a:pPr>
              <a:lnSpc>
                <a:spcPct val="110000"/>
              </a:lnSpc>
            </a:pPr>
            <a:r>
              <a:rPr lang="ja-JP" altLang="en-US" sz="1800" dirty="0" smtClean="0"/>
              <a:t>Relative </a:t>
            </a:r>
            <a:r>
              <a:rPr lang="ja-JP" altLang="en-US" sz="1800" dirty="0"/>
              <a:t>position of the vector can be extracted from this length through the following algorithm:</a:t>
            </a:r>
          </a:p>
          <a:p>
            <a:pPr algn="ctr">
              <a:lnSpc>
                <a:spcPct val="110000"/>
              </a:lnSpc>
              <a:buFontTx/>
              <a:buNone/>
            </a:pPr>
            <a:r>
              <a:rPr lang="ja-JP" altLang="en-US" sz="1800" b="1" i="1" dirty="0"/>
              <a:t>Relative position = Three.Vector3(tx, ty, tz)</a:t>
            </a:r>
          </a:p>
          <a:p>
            <a:pPr>
              <a:lnSpc>
                <a:spcPct val="110000"/>
              </a:lnSpc>
            </a:pPr>
            <a:r>
              <a:rPr lang="ja-JP" altLang="en-US" sz="1800" dirty="0"/>
              <a:t>The relative positive we just got will be converted to absolute position through the same method.</a:t>
            </a:r>
          </a:p>
          <a:p>
            <a:pPr algn="ctr">
              <a:lnSpc>
                <a:spcPct val="110000"/>
              </a:lnSpc>
              <a:buFontTx/>
              <a:buNone/>
            </a:pPr>
            <a:r>
              <a:rPr lang="ja-JP" altLang="en-US" sz="1800" b="1" i="1" dirty="0"/>
              <a:t>Camera.position = Vector3().addVectors</a:t>
            </a:r>
          </a:p>
          <a:p>
            <a:pPr algn="ctr">
              <a:lnSpc>
                <a:spcPct val="110000"/>
              </a:lnSpc>
              <a:buFontTx/>
              <a:buNone/>
            </a:pPr>
            <a:r>
              <a:rPr lang="ja-JP" altLang="en-US" sz="1800" dirty="0"/>
              <a:t>(absolute position, camera position)</a:t>
            </a:r>
          </a:p>
          <a:p>
            <a:pPr>
              <a:lnSpc>
                <a:spcPct val="110000"/>
              </a:lnSpc>
            </a:pPr>
            <a:endParaRPr lang="en-US" altLang="ja-JP" sz="1800" dirty="0" smtClean="0"/>
          </a:p>
          <a:p>
            <a:pPr>
              <a:lnSpc>
                <a:spcPct val="110000"/>
              </a:lnSpc>
            </a:pPr>
            <a:r>
              <a:rPr lang="ja-JP" altLang="en-US" sz="1800" dirty="0" smtClean="0"/>
              <a:t>Finally</a:t>
            </a:r>
            <a:r>
              <a:rPr lang="ja-JP" altLang="en-US" sz="1800" dirty="0"/>
              <a:t>, the α angle of camera can be calculated once we have the camera position</a:t>
            </a:r>
            <a:r>
              <a:rPr lang="ja-JP" altLang="en-US" sz="1800" dirty="0" smtClean="0"/>
              <a:t>.</a:t>
            </a:r>
            <a:endParaRPr lang="en-US" altLang="ja-JP" sz="1800" dirty="0" smtClean="0"/>
          </a:p>
          <a:p>
            <a:pPr marL="0" indent="0">
              <a:lnSpc>
                <a:spcPct val="110000"/>
              </a:lnSpc>
              <a:buNone/>
            </a:pPr>
            <a:endParaRPr lang="ja-JP" altLang="en-US" sz="1800" dirty="0"/>
          </a:p>
          <a:p>
            <a:pPr>
              <a:lnSpc>
                <a:spcPct val="110000"/>
              </a:lnSpc>
            </a:pPr>
            <a:r>
              <a:rPr lang="ja-JP" altLang="en-US" sz="1800" dirty="0"/>
              <a:t>if α angle is larger than π /2, the 3D scenes or models will become invisible. We call this the “unlimited zooming” problem of Leap Studio. Restricting the camera angle can eliminate such bug.</a:t>
            </a:r>
          </a:p>
        </p:txBody>
      </p:sp>
      <p:sp>
        <p:nvSpPr>
          <p:cNvPr id="14340"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FE8AFD77-E87D-43B4-975A-2C09D9631274}" type="slidenum">
              <a:rPr lang="en-US" altLang="zh-CN" sz="1400">
                <a:solidFill>
                  <a:schemeClr val="bg2"/>
                </a:solidFill>
              </a:rPr>
              <a:pPr/>
              <a:t>10</a:t>
            </a:fld>
            <a:endParaRPr lang="en-US" altLang="zh-CN">
              <a:solidFill>
                <a:schemeClr val="bg2"/>
              </a:solidFill>
            </a:endParaRPr>
          </a:p>
        </p:txBody>
      </p:sp>
      <p:pic>
        <p:nvPicPr>
          <p:cNvPr id="1434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737" y="5529263"/>
            <a:ext cx="22574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469900" y="133350"/>
            <a:ext cx="6311900" cy="582613"/>
          </a:xfrm>
        </p:spPr>
        <p:txBody>
          <a:bodyPr/>
          <a:lstStyle/>
          <a:p>
            <a:r>
              <a:rPr lang="zh-CN" altLang="en-US" sz="3200" b="1" dirty="0" smtClean="0">
                <a:latin typeface="Adobe Kaiti Std R" panose="02020400000000000000" pitchFamily="18" charset="-122"/>
                <a:ea typeface="Adobe Kaiti Std R" panose="02020400000000000000" pitchFamily="18" charset="-122"/>
              </a:rPr>
              <a:t>3D </a:t>
            </a:r>
            <a:r>
              <a:rPr lang="en-US" altLang="ja-JP" sz="3200" b="1" dirty="0" smtClean="0">
                <a:latin typeface="Adobe Kaiti Std R" panose="02020400000000000000" pitchFamily="18" charset="-122"/>
                <a:ea typeface="Adobe Kaiti Std R" panose="02020400000000000000" pitchFamily="18" charset="-122"/>
              </a:rPr>
              <a:t>SCENES EDITOR</a:t>
            </a:r>
            <a:endParaRPr lang="ja-JP" altLang="en-US" sz="3200" b="1" dirty="0">
              <a:latin typeface="Adobe Kaiti Std R" panose="02020400000000000000" pitchFamily="18" charset="-122"/>
              <a:ea typeface="Adobe Kaiti Std R" panose="02020400000000000000" pitchFamily="18" charset="-122"/>
            </a:endParaRPr>
          </a:p>
        </p:txBody>
      </p:sp>
      <p:sp>
        <p:nvSpPr>
          <p:cNvPr id="8195" name="Rectangle 3"/>
          <p:cNvSpPr>
            <a:spLocks noChangeArrowheads="1"/>
          </p:cNvSpPr>
          <p:nvPr>
            <p:ph type="body" sz="half" idx="1"/>
          </p:nvPr>
        </p:nvSpPr>
        <p:spPr>
          <a:xfrm>
            <a:off x="0" y="1337810"/>
            <a:ext cx="9147175" cy="5726112"/>
          </a:xfrm>
        </p:spPr>
        <p:txBody>
          <a:bodyPr/>
          <a:lstStyle/>
          <a:p>
            <a:pPr algn="just">
              <a:lnSpc>
                <a:spcPct val="110000"/>
              </a:lnSpc>
              <a:buSzPct val="100000"/>
              <a:buFont typeface="Arial" panose="020B0604020202020204" pitchFamily="34" charset="0"/>
              <a:buChar char="•"/>
            </a:pPr>
            <a:r>
              <a:rPr lang="en-US" altLang="ja-JP" sz="1800" dirty="0" smtClean="0">
                <a:ea typeface="Adobe Heiti Std R" panose="020B0400000000000000" pitchFamily="34" charset="-122"/>
              </a:rPr>
              <a:t>Leap Studio allows direct and  real-time  changing  of  the  parameters of  a  3D  scene,  thus  enabling  instant  scene  configuration  without the  need  to  edit  codes  and  reloading  the  engine.</a:t>
            </a:r>
          </a:p>
          <a:p>
            <a:pPr algn="just">
              <a:lnSpc>
                <a:spcPct val="110000"/>
              </a:lnSpc>
              <a:buSzPct val="100000"/>
              <a:buFont typeface="Arial" panose="020B0604020202020204" pitchFamily="34" charset="0"/>
              <a:buChar char="•"/>
            </a:pPr>
            <a:endParaRPr lang="en-US" altLang="ja-JP" sz="1800" dirty="0">
              <a:ea typeface="Adobe Heiti Std R" panose="020B0400000000000000" pitchFamily="34" charset="-122"/>
            </a:endParaRPr>
          </a:p>
          <a:p>
            <a:pPr algn="just">
              <a:lnSpc>
                <a:spcPct val="110000"/>
              </a:lnSpc>
              <a:buSzPct val="100000"/>
              <a:buFont typeface="Arial" panose="020B0604020202020204" pitchFamily="34" charset="0"/>
              <a:buChar char="•"/>
            </a:pPr>
            <a:r>
              <a:rPr lang="en-US" altLang="zh-CN" sz="1800" dirty="0"/>
              <a:t>The default toolkit and user interface, which are provided by Leap Studio is 3D Scene editor, are programmed using JavaScript language and HTML5. With the advantage of being a virtual designing application, Leap Studio brings the 3D toolkit to users, which helps them easily build their own projects through the operations on 3D Scene editor</a:t>
            </a:r>
            <a:endParaRPr lang="en-US" altLang="ja-JP" sz="1800" dirty="0" smtClean="0">
              <a:ea typeface="Adobe Heiti Std R" panose="020B0400000000000000" pitchFamily="34" charset="-122"/>
            </a:endParaRPr>
          </a:p>
          <a:p>
            <a:pPr algn="just">
              <a:lnSpc>
                <a:spcPct val="110000"/>
              </a:lnSpc>
              <a:buSzPct val="100000"/>
              <a:buFont typeface="Arial" panose="020B0604020202020204" pitchFamily="34" charset="0"/>
              <a:buChar char="•"/>
            </a:pPr>
            <a:endParaRPr lang="ja-JP" altLang="en-US" sz="1800" dirty="0">
              <a:ea typeface="Adobe Heiti Std R" panose="020B0400000000000000" pitchFamily="34" charset="-122"/>
            </a:endParaRPr>
          </a:p>
          <a:p>
            <a:pPr algn="just">
              <a:lnSpc>
                <a:spcPct val="110000"/>
              </a:lnSpc>
              <a:buSzPct val="100000"/>
              <a:buFont typeface="Arial" panose="020B0604020202020204" pitchFamily="34" charset="0"/>
              <a:buChar char="•"/>
            </a:pPr>
            <a:r>
              <a:rPr lang="en-US" altLang="zh-CN" sz="1800" dirty="0"/>
              <a:t>A dominant point of 3D Scene editor is that it is packed entirely inside the browser with a clean user interface. The menu is designed as the floating-style with various functions such as files I/O, editing, adding elements, etc. Users can freely rotate the viewing angle and configure their 3D model properties on the right panel.</a:t>
            </a:r>
            <a:endParaRPr lang="ja-JP" altLang="en-US" sz="1800" dirty="0">
              <a:ea typeface="Adobe Heiti Std R" panose="020B0400000000000000" pitchFamily="34" charset="-122"/>
            </a:endParaRPr>
          </a:p>
        </p:txBody>
      </p:sp>
      <p:sp>
        <p:nvSpPr>
          <p:cNvPr id="8196"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4EE3BA62-65CB-4485-9D6C-015E22599BD7}" type="slidenum">
              <a:rPr lang="en-US" altLang="zh-CN" sz="1400">
                <a:solidFill>
                  <a:schemeClr val="bg2"/>
                </a:solidFill>
              </a:rPr>
              <a:pPr/>
              <a:t>11</a:t>
            </a:fld>
            <a:endParaRPr lang="en-US" altLang="zh-CN" sz="1400" dirty="0">
              <a:solidFill>
                <a:schemeClr val="bg2"/>
              </a:solidFill>
            </a:endParaRPr>
          </a:p>
        </p:txBody>
      </p:sp>
    </p:spTree>
    <p:extLst>
      <p:ext uri="{BB962C8B-B14F-4D97-AF65-F5344CB8AC3E}">
        <p14:creationId xmlns:p14="http://schemas.microsoft.com/office/powerpoint/2010/main" val="27322302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title"/>
          </p:nvPr>
        </p:nvSpPr>
        <p:spPr>
          <a:xfrm>
            <a:off x="457200" y="157163"/>
            <a:ext cx="8229600" cy="582612"/>
          </a:xfrm>
        </p:spPr>
        <p:txBody>
          <a:bodyPr/>
          <a:lstStyle/>
          <a:p>
            <a:r>
              <a:rPr lang="zh-CN" altLang="en-US" sz="3200" b="1" dirty="0" smtClean="0">
                <a:latin typeface="Adobe Kaiti Std R" panose="02020400000000000000" pitchFamily="18" charset="-122"/>
                <a:ea typeface="Adobe Kaiti Std R" panose="02020400000000000000" pitchFamily="18" charset="-122"/>
              </a:rPr>
              <a:t>3D </a:t>
            </a:r>
            <a:r>
              <a:rPr lang="en-US" altLang="ja-JP" sz="3200" b="1" dirty="0" smtClean="0">
                <a:latin typeface="Adobe Kaiti Std R" panose="02020400000000000000" pitchFamily="18" charset="-122"/>
                <a:ea typeface="Adobe Kaiti Std R" panose="02020400000000000000" pitchFamily="18" charset="-122"/>
              </a:rPr>
              <a:t>SCENES EDITOR</a:t>
            </a:r>
            <a:endParaRPr lang="zh-CN" altLang="en-US" sz="3200" b="1" dirty="0">
              <a:latin typeface="Adobe Kaiti Std R" panose="02020400000000000000" pitchFamily="18" charset="-122"/>
              <a:ea typeface="Adobe Kaiti Std R" panose="02020400000000000000" pitchFamily="18" charset="-122"/>
            </a:endParaRPr>
          </a:p>
        </p:txBody>
      </p:sp>
      <p:sp>
        <p:nvSpPr>
          <p:cNvPr id="5124" name="Text Box 4"/>
          <p:cNvSpPr txBox="1">
            <a:spLocks noChangeArrowheads="1"/>
          </p:cNvSpPr>
          <p:nvPr/>
        </p:nvSpPr>
        <p:spPr bwMode="auto">
          <a:xfrm>
            <a:off x="8599714" y="6508750"/>
            <a:ext cx="54428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fld id="{87877E84-77BC-4858-8179-A8992502DCEA}" type="slidenum">
              <a:rPr lang="en-US" altLang="zh-CN" sz="1400">
                <a:solidFill>
                  <a:schemeClr val="bg2"/>
                </a:solidFill>
              </a:rPr>
              <a:pPr/>
              <a:t>12</a:t>
            </a:fld>
            <a:endParaRPr lang="en-US" altLang="zh-CN"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64" y="1419678"/>
            <a:ext cx="8392886" cy="4546147"/>
          </a:xfrm>
          <a:prstGeom prst="rect">
            <a:avLst/>
          </a:prstGeom>
        </p:spPr>
      </p:pic>
      <p:sp>
        <p:nvSpPr>
          <p:cNvPr id="3" name="TextBox 2"/>
          <p:cNvSpPr txBox="1"/>
          <p:nvPr/>
        </p:nvSpPr>
        <p:spPr>
          <a:xfrm>
            <a:off x="2721425" y="6096162"/>
            <a:ext cx="4229043" cy="400110"/>
          </a:xfrm>
          <a:prstGeom prst="rect">
            <a:avLst/>
          </a:prstGeom>
          <a:noFill/>
        </p:spPr>
        <p:txBody>
          <a:bodyPr wrap="none" rtlCol="0">
            <a:spAutoFit/>
          </a:bodyPr>
          <a:lstStyle/>
          <a:p>
            <a:r>
              <a:rPr lang="en-US" altLang="zh-CN" sz="2000" dirty="0" smtClean="0"/>
              <a:t>Figure 4. 3D Scenes editor platform</a:t>
            </a:r>
            <a:endParaRPr lang="zh-CN" altLang="en-US" sz="2000" dirty="0"/>
          </a:p>
        </p:txBody>
      </p:sp>
    </p:spTree>
    <p:extLst>
      <p:ext uri="{BB962C8B-B14F-4D97-AF65-F5344CB8AC3E}">
        <p14:creationId xmlns:p14="http://schemas.microsoft.com/office/powerpoint/2010/main" val="20389616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469900" y="133350"/>
            <a:ext cx="6311900" cy="582613"/>
          </a:xfrm>
        </p:spPr>
        <p:txBody>
          <a:bodyPr/>
          <a:lstStyle/>
          <a:p>
            <a:pPr lvl="0"/>
            <a:r>
              <a:rPr lang="en-US" altLang="zh-CN" sz="2800" b="1" cap="small" dirty="0" smtClean="0"/>
              <a:t>EXPERIMENT RESULTS</a:t>
            </a:r>
            <a:endParaRPr lang="zh-CN" altLang="zh-CN" sz="2800" b="1" cap="small" dirty="0"/>
          </a:p>
        </p:txBody>
      </p:sp>
      <p:sp>
        <p:nvSpPr>
          <p:cNvPr id="8196" name="Text Box 4"/>
          <p:cNvSpPr txBox="1">
            <a:spLocks noChangeArrowheads="1"/>
          </p:cNvSpPr>
          <p:nvPr/>
        </p:nvSpPr>
        <p:spPr bwMode="auto">
          <a:xfrm>
            <a:off x="8556171" y="6508750"/>
            <a:ext cx="58782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fld id="{4EE3BA62-65CB-4485-9D6C-015E22599BD7}" type="slidenum">
              <a:rPr lang="en-US" altLang="zh-CN" sz="1200">
                <a:solidFill>
                  <a:schemeClr val="bg2"/>
                </a:solidFill>
              </a:rPr>
              <a:pPr algn="ctr"/>
              <a:t>13</a:t>
            </a:fld>
            <a:endParaRPr lang="en-US" altLang="zh-CN" sz="1200">
              <a:solidFill>
                <a:schemeClr val="bg2"/>
              </a:solidFill>
            </a:endParaRPr>
          </a:p>
        </p:txBody>
      </p:sp>
      <p:grpSp>
        <p:nvGrpSpPr>
          <p:cNvPr id="5" name="Group 4"/>
          <p:cNvGrpSpPr/>
          <p:nvPr/>
        </p:nvGrpSpPr>
        <p:grpSpPr>
          <a:xfrm>
            <a:off x="378299" y="3883858"/>
            <a:ext cx="8765701" cy="3053466"/>
            <a:chOff x="378299" y="3883858"/>
            <a:chExt cx="8765701" cy="3053466"/>
          </a:xfrm>
        </p:grpSpPr>
        <p:sp>
          <p:nvSpPr>
            <p:cNvPr id="9" name="TextBox 8"/>
            <p:cNvSpPr txBox="1"/>
            <p:nvPr/>
          </p:nvSpPr>
          <p:spPr>
            <a:xfrm>
              <a:off x="1309792" y="6352549"/>
              <a:ext cx="7834208" cy="584775"/>
            </a:xfrm>
            <a:prstGeom prst="rect">
              <a:avLst/>
            </a:prstGeom>
            <a:noFill/>
          </p:spPr>
          <p:txBody>
            <a:bodyPr wrap="square" rtlCol="0">
              <a:spAutoFit/>
            </a:bodyPr>
            <a:lstStyle/>
            <a:p>
              <a:r>
                <a:rPr lang="en-US" altLang="zh-CN" sz="1600" dirty="0" smtClean="0"/>
                <a:t>Figure 6. </a:t>
              </a:r>
              <a:r>
                <a:rPr lang="en-US" altLang="zh-CN" sz="1600" dirty="0" smtClean="0"/>
                <a:t>Performance of Leap Studio in operative case and idle case</a:t>
              </a:r>
              <a:endParaRPr lang="zh-CN" altLang="zh-CN" sz="1600" dirty="0" smtClean="0"/>
            </a:p>
            <a:p>
              <a:pPr lvl="0"/>
              <a:endParaRPr lang="zh-CN" altLang="zh-CN"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99" y="3883858"/>
              <a:ext cx="8387402" cy="2459165"/>
            </a:xfrm>
            <a:prstGeom prst="rect">
              <a:avLst/>
            </a:prstGeom>
          </p:spPr>
        </p:pic>
      </p:grpSp>
      <p:grpSp>
        <p:nvGrpSpPr>
          <p:cNvPr id="3" name="Group 2"/>
          <p:cNvGrpSpPr/>
          <p:nvPr/>
        </p:nvGrpSpPr>
        <p:grpSpPr>
          <a:xfrm>
            <a:off x="378299" y="1081441"/>
            <a:ext cx="8387402" cy="2596587"/>
            <a:chOff x="378299" y="1081441"/>
            <a:chExt cx="8387402" cy="2596587"/>
          </a:xfrm>
        </p:grpSpPr>
        <p:sp>
          <p:nvSpPr>
            <p:cNvPr id="7" name="TextBox 6"/>
            <p:cNvSpPr txBox="1"/>
            <p:nvPr/>
          </p:nvSpPr>
          <p:spPr>
            <a:xfrm>
              <a:off x="1243117" y="3339474"/>
              <a:ext cx="6657766" cy="338554"/>
            </a:xfrm>
            <a:prstGeom prst="rect">
              <a:avLst/>
            </a:prstGeom>
            <a:noFill/>
          </p:spPr>
          <p:txBody>
            <a:bodyPr wrap="square" rtlCol="0">
              <a:spAutoFit/>
            </a:bodyPr>
            <a:lstStyle/>
            <a:p>
              <a:pPr lvl="0" algn="ctr"/>
              <a:r>
                <a:rPr lang="en-US" altLang="zh-CN" sz="1600" dirty="0" smtClean="0"/>
                <a:t>Figure 5. </a:t>
              </a:r>
              <a:r>
                <a:rPr lang="en-US" altLang="zh-CN" sz="1600" dirty="0"/>
                <a:t>Relation between FPS and camera angles in Leap Studio</a:t>
              </a:r>
              <a:endParaRPr lang="zh-CN" altLang="zh-CN" sz="1600" dirty="0"/>
            </a:p>
          </p:txBody>
        </p:sp>
        <p:pic>
          <p:nvPicPr>
            <p:cNvPr id="16388" name="Picture 4" descr="came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299" y="1081441"/>
              <a:ext cx="8387402" cy="226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79858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469900" y="133350"/>
            <a:ext cx="6311900" cy="582613"/>
          </a:xfrm>
        </p:spPr>
        <p:txBody>
          <a:bodyPr/>
          <a:lstStyle/>
          <a:p>
            <a:pPr lvl="0"/>
            <a:r>
              <a:rPr lang="en-US" altLang="zh-CN" sz="2800" b="1" cap="small" dirty="0" smtClean="0"/>
              <a:t>EXPERIMENT RESULTS</a:t>
            </a:r>
            <a:endParaRPr lang="zh-CN" altLang="zh-CN" sz="2800" b="1" cap="small" dirty="0"/>
          </a:p>
        </p:txBody>
      </p:sp>
      <p:sp>
        <p:nvSpPr>
          <p:cNvPr id="8196" name="Text Box 4"/>
          <p:cNvSpPr txBox="1">
            <a:spLocks noChangeArrowheads="1"/>
          </p:cNvSpPr>
          <p:nvPr/>
        </p:nvSpPr>
        <p:spPr bwMode="auto">
          <a:xfrm>
            <a:off x="8556171" y="6508750"/>
            <a:ext cx="58782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fld id="{4EE3BA62-65CB-4485-9D6C-015E22599BD7}" type="slidenum">
              <a:rPr lang="en-US" altLang="zh-CN" sz="1200">
                <a:solidFill>
                  <a:schemeClr val="bg2"/>
                </a:solidFill>
              </a:rPr>
              <a:pPr algn="ctr"/>
              <a:t>14</a:t>
            </a:fld>
            <a:endParaRPr lang="en-US" altLang="zh-CN" sz="1200">
              <a:solidFill>
                <a:schemeClr val="bg2"/>
              </a:solidFill>
            </a:endParaRPr>
          </a:p>
        </p:txBody>
      </p:sp>
      <p:grpSp>
        <p:nvGrpSpPr>
          <p:cNvPr id="5" name="Group 4"/>
          <p:cNvGrpSpPr/>
          <p:nvPr/>
        </p:nvGrpSpPr>
        <p:grpSpPr>
          <a:xfrm>
            <a:off x="378299" y="1194588"/>
            <a:ext cx="8387402" cy="2654890"/>
            <a:chOff x="378299" y="1194588"/>
            <a:chExt cx="8387402" cy="2654890"/>
          </a:xfrm>
        </p:grpSpPr>
        <p:sp>
          <p:nvSpPr>
            <p:cNvPr id="7" name="TextBox 6"/>
            <p:cNvSpPr txBox="1"/>
            <p:nvPr/>
          </p:nvSpPr>
          <p:spPr>
            <a:xfrm>
              <a:off x="1243117" y="3510924"/>
              <a:ext cx="6657766" cy="338554"/>
            </a:xfrm>
            <a:prstGeom prst="rect">
              <a:avLst/>
            </a:prstGeom>
            <a:noFill/>
          </p:spPr>
          <p:txBody>
            <a:bodyPr wrap="square" rtlCol="0">
              <a:spAutoFit/>
            </a:bodyPr>
            <a:lstStyle/>
            <a:p>
              <a:pPr lvl="0" algn="ctr"/>
              <a:r>
                <a:rPr lang="en-US" altLang="zh-CN" sz="1600" dirty="0" smtClean="0"/>
                <a:t>Figure 7. </a:t>
              </a:r>
              <a:r>
                <a:rPr lang="en-US" altLang="zh-CN" sz="1600" dirty="0"/>
                <a:t>Performance of Leap Studio in operative case and idle case</a:t>
              </a:r>
              <a:endParaRPr lang="zh-CN" altLang="zh-CN"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99" y="1194588"/>
              <a:ext cx="8387402" cy="2272749"/>
            </a:xfrm>
            <a:prstGeom prst="rect">
              <a:avLst/>
            </a:prstGeom>
          </p:spPr>
        </p:pic>
      </p:grpSp>
      <p:grpSp>
        <p:nvGrpSpPr>
          <p:cNvPr id="6" name="Group 5"/>
          <p:cNvGrpSpPr/>
          <p:nvPr/>
        </p:nvGrpSpPr>
        <p:grpSpPr>
          <a:xfrm>
            <a:off x="378299" y="4025141"/>
            <a:ext cx="8387402" cy="2652886"/>
            <a:chOff x="378299" y="4025141"/>
            <a:chExt cx="8387402" cy="2652886"/>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99" y="4025141"/>
              <a:ext cx="8387402" cy="2266045"/>
            </a:xfrm>
            <a:prstGeom prst="rect">
              <a:avLst/>
            </a:prstGeom>
          </p:spPr>
        </p:pic>
        <p:sp>
          <p:nvSpPr>
            <p:cNvPr id="9" name="TextBox 8"/>
            <p:cNvSpPr txBox="1"/>
            <p:nvPr/>
          </p:nvSpPr>
          <p:spPr>
            <a:xfrm>
              <a:off x="654896" y="6339473"/>
              <a:ext cx="7834208" cy="338554"/>
            </a:xfrm>
            <a:prstGeom prst="rect">
              <a:avLst/>
            </a:prstGeom>
            <a:noFill/>
          </p:spPr>
          <p:txBody>
            <a:bodyPr wrap="square" rtlCol="0">
              <a:spAutoFit/>
            </a:bodyPr>
            <a:lstStyle/>
            <a:p>
              <a:pPr lvl="0"/>
              <a:r>
                <a:rPr lang="en-US" altLang="zh-CN" sz="1600" dirty="0" smtClean="0"/>
                <a:t>Figure 8. </a:t>
              </a:r>
              <a:r>
                <a:rPr lang="en-US" altLang="zh-CN" sz="1600" dirty="0"/>
                <a:t>Average time consumption and generated FPS of Leap Studio in idle case</a:t>
              </a:r>
              <a:endParaRPr lang="zh-CN" altLang="zh-CN" sz="1600" dirty="0"/>
            </a:p>
          </p:txBody>
        </p:sp>
      </p:grpSp>
    </p:spTree>
    <p:extLst>
      <p:ext uri="{BB962C8B-B14F-4D97-AF65-F5344CB8AC3E}">
        <p14:creationId xmlns:p14="http://schemas.microsoft.com/office/powerpoint/2010/main" val="4222181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469900" y="133350"/>
            <a:ext cx="6311900" cy="582613"/>
          </a:xfrm>
        </p:spPr>
        <p:txBody>
          <a:bodyPr/>
          <a:lstStyle/>
          <a:p>
            <a:r>
              <a:rPr lang="en-US" altLang="zh-CN" sz="3200" b="1" dirty="0" smtClean="0">
                <a:latin typeface="Adobe Kaiti Std R" panose="02020400000000000000" pitchFamily="18" charset="-122"/>
                <a:ea typeface="Adobe Kaiti Std R" panose="02020400000000000000" pitchFamily="18" charset="-122"/>
              </a:rPr>
              <a:t>CONCLUSION</a:t>
            </a:r>
            <a:endParaRPr lang="ja-JP" altLang="en-US" sz="3200" b="1" dirty="0">
              <a:latin typeface="Adobe Kaiti Std R" panose="02020400000000000000" pitchFamily="18" charset="-122"/>
              <a:ea typeface="Adobe Kaiti Std R" panose="02020400000000000000" pitchFamily="18" charset="-122"/>
            </a:endParaRPr>
          </a:p>
        </p:txBody>
      </p:sp>
      <p:sp>
        <p:nvSpPr>
          <p:cNvPr id="8195" name="Rectangle 3"/>
          <p:cNvSpPr>
            <a:spLocks noChangeArrowheads="1"/>
          </p:cNvSpPr>
          <p:nvPr>
            <p:ph type="body" sz="half" idx="1"/>
          </p:nvPr>
        </p:nvSpPr>
        <p:spPr>
          <a:xfrm>
            <a:off x="0" y="1337810"/>
            <a:ext cx="9147175" cy="5726112"/>
          </a:xfrm>
        </p:spPr>
        <p:txBody>
          <a:bodyPr/>
          <a:lstStyle/>
          <a:p>
            <a:pPr algn="just">
              <a:lnSpc>
                <a:spcPct val="110000"/>
              </a:lnSpc>
              <a:buSzPct val="100000"/>
              <a:buFont typeface="Arial" panose="020B0604020202020204" pitchFamily="34" charset="0"/>
              <a:buChar char="•"/>
            </a:pPr>
            <a:r>
              <a:rPr lang="en-US" altLang="zh-CN" sz="2000" dirty="0"/>
              <a:t>In this paper, we introduced Leap Studio, a Leap Motion-based 3D modeling interactive application with </a:t>
            </a:r>
            <a:r>
              <a:rPr lang="en-US" altLang="zh-CN" sz="2000" dirty="0" smtClean="0"/>
              <a:t>WebGL technology. </a:t>
            </a:r>
          </a:p>
          <a:p>
            <a:pPr algn="just">
              <a:lnSpc>
                <a:spcPct val="110000"/>
              </a:lnSpc>
              <a:buSzPct val="100000"/>
              <a:buFont typeface="Arial" panose="020B0604020202020204" pitchFamily="34" charset="0"/>
              <a:buChar char="•"/>
            </a:pPr>
            <a:endParaRPr lang="en-US" altLang="zh-CN" sz="2000" dirty="0"/>
          </a:p>
          <a:p>
            <a:pPr algn="just">
              <a:lnSpc>
                <a:spcPct val="110000"/>
              </a:lnSpc>
              <a:buSzPct val="100000"/>
              <a:buFont typeface="Arial" panose="020B0604020202020204" pitchFamily="34" charset="0"/>
              <a:buChar char="•"/>
            </a:pPr>
            <a:r>
              <a:rPr lang="en-US" altLang="zh-CN" sz="2000" dirty="0" smtClean="0"/>
              <a:t>Being </a:t>
            </a:r>
            <a:r>
              <a:rPr lang="en-US" altLang="zh-CN" sz="2000" dirty="0"/>
              <a:t>able to get into function directly on the web browsers without using any plug-ins, WebGL is considered high-efficiency and easier to use when compared to other 3D graphic modeling </a:t>
            </a:r>
            <a:r>
              <a:rPr lang="en-US" altLang="zh-CN" sz="2000" dirty="0" smtClean="0"/>
              <a:t>APIs.</a:t>
            </a:r>
          </a:p>
          <a:p>
            <a:pPr algn="just">
              <a:lnSpc>
                <a:spcPct val="110000"/>
              </a:lnSpc>
              <a:buSzPct val="100000"/>
              <a:buFont typeface="Arial" panose="020B0604020202020204" pitchFamily="34" charset="0"/>
              <a:buChar char="•"/>
            </a:pPr>
            <a:endParaRPr lang="en-US" altLang="ja-JP" sz="2000" dirty="0">
              <a:ea typeface="Adobe Heiti Std R" panose="020B0400000000000000" pitchFamily="34" charset="-122"/>
            </a:endParaRPr>
          </a:p>
          <a:p>
            <a:pPr algn="just">
              <a:lnSpc>
                <a:spcPct val="110000"/>
              </a:lnSpc>
              <a:buSzPct val="100000"/>
              <a:buFont typeface="Arial" panose="020B0604020202020204" pitchFamily="34" charset="0"/>
              <a:buChar char="•"/>
            </a:pPr>
            <a:r>
              <a:rPr lang="en-US" altLang="zh-CN" sz="2000" dirty="0" smtClean="0"/>
              <a:t>The combination of WebGL 3D objects and HTML elements prove that manipulating HTML elements through a virtual pointer is possible. Gesture-based 3D interaction eases the progress of 3D modeling.</a:t>
            </a:r>
          </a:p>
          <a:p>
            <a:pPr algn="just">
              <a:lnSpc>
                <a:spcPct val="110000"/>
              </a:lnSpc>
              <a:buSzPct val="100000"/>
              <a:buFont typeface="Arial" panose="020B0604020202020204" pitchFamily="34" charset="0"/>
              <a:buChar char="•"/>
            </a:pPr>
            <a:endParaRPr lang="ja-JP" altLang="en-US" sz="2000" dirty="0">
              <a:ea typeface="Adobe Heiti Std R" panose="020B0400000000000000" pitchFamily="34" charset="-122"/>
            </a:endParaRPr>
          </a:p>
        </p:txBody>
      </p:sp>
      <p:sp>
        <p:nvSpPr>
          <p:cNvPr id="8196" name="Text Box 4"/>
          <p:cNvSpPr txBox="1">
            <a:spLocks noChangeArrowheads="1"/>
          </p:cNvSpPr>
          <p:nvPr/>
        </p:nvSpPr>
        <p:spPr bwMode="auto">
          <a:xfrm>
            <a:off x="8553450" y="6508750"/>
            <a:ext cx="5905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fld id="{4EE3BA62-65CB-4485-9D6C-015E22599BD7}" type="slidenum">
              <a:rPr lang="en-US" altLang="zh-CN" sz="1400">
                <a:solidFill>
                  <a:schemeClr val="bg2"/>
                </a:solidFill>
              </a:rPr>
              <a:pPr/>
              <a:t>15</a:t>
            </a:fld>
            <a:endParaRPr lang="en-US" altLang="zh-CN" sz="1400" dirty="0">
              <a:solidFill>
                <a:schemeClr val="bg2"/>
              </a:solidFill>
            </a:endParaRPr>
          </a:p>
        </p:txBody>
      </p:sp>
    </p:spTree>
    <p:extLst>
      <p:ext uri="{BB962C8B-B14F-4D97-AF65-F5344CB8AC3E}">
        <p14:creationId xmlns:p14="http://schemas.microsoft.com/office/powerpoint/2010/main" val="3560327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469900" y="133350"/>
            <a:ext cx="6311900" cy="582613"/>
          </a:xfrm>
        </p:spPr>
        <p:txBody>
          <a:bodyPr/>
          <a:lstStyle/>
          <a:p>
            <a:r>
              <a:rPr lang="en-US" altLang="ja-JP" sz="3200" b="1" dirty="0" smtClean="0">
                <a:latin typeface="Adobe Kaiti Std R" panose="02020400000000000000" pitchFamily="18" charset="-122"/>
                <a:ea typeface="Adobe Kaiti Std R" panose="02020400000000000000" pitchFamily="18" charset="-122"/>
              </a:rPr>
              <a:t>FUTURE WORK</a:t>
            </a:r>
            <a:endParaRPr lang="ja-JP" altLang="en-US" sz="3200" b="1" dirty="0">
              <a:latin typeface="Adobe Kaiti Std R" panose="02020400000000000000" pitchFamily="18" charset="-122"/>
              <a:ea typeface="Adobe Kaiti Std R" panose="02020400000000000000" pitchFamily="18" charset="-122"/>
            </a:endParaRPr>
          </a:p>
        </p:txBody>
      </p:sp>
      <p:sp>
        <p:nvSpPr>
          <p:cNvPr id="8195" name="Rectangle 3"/>
          <p:cNvSpPr>
            <a:spLocks noChangeArrowheads="1"/>
          </p:cNvSpPr>
          <p:nvPr>
            <p:ph type="body" sz="half" idx="1"/>
          </p:nvPr>
        </p:nvSpPr>
        <p:spPr>
          <a:xfrm>
            <a:off x="0" y="1337810"/>
            <a:ext cx="9147175" cy="5726112"/>
          </a:xfrm>
        </p:spPr>
        <p:txBody>
          <a:bodyPr/>
          <a:lstStyle/>
          <a:p>
            <a:pPr algn="just">
              <a:lnSpc>
                <a:spcPct val="110000"/>
              </a:lnSpc>
              <a:buSzPct val="100000"/>
              <a:buFont typeface="Arial" panose="020B0604020202020204" pitchFamily="34" charset="0"/>
              <a:buChar char="•"/>
            </a:pPr>
            <a:r>
              <a:rPr lang="en-US" altLang="zh-CN" sz="2000" dirty="0"/>
              <a:t>in future works, it will support 3D graphic projection devices such as projectors along with emulation </a:t>
            </a:r>
            <a:r>
              <a:rPr lang="en-US" altLang="zh-CN" sz="2000" dirty="0" err="1" smtClean="0"/>
              <a:t>glasses.Furthermore</a:t>
            </a:r>
            <a:r>
              <a:rPr lang="en-US" altLang="zh-CN" sz="2000" dirty="0"/>
              <a:t>, the system will be improved to support two-hand operations from the current single-hand </a:t>
            </a:r>
            <a:r>
              <a:rPr lang="en-US" altLang="zh-CN" sz="2000" dirty="0" smtClean="0"/>
              <a:t>control.</a:t>
            </a:r>
            <a:endParaRPr lang="en-US" altLang="zh-CN" sz="2000" dirty="0" smtClean="0"/>
          </a:p>
          <a:p>
            <a:pPr algn="just">
              <a:lnSpc>
                <a:spcPct val="110000"/>
              </a:lnSpc>
              <a:buSzPct val="100000"/>
              <a:buFont typeface="Arial" panose="020B0604020202020204" pitchFamily="34" charset="0"/>
              <a:buChar char="•"/>
            </a:pPr>
            <a:endParaRPr lang="ja-JP" altLang="en-US" sz="2000" dirty="0">
              <a:ea typeface="Adobe Heiti Std R" panose="020B0400000000000000" pitchFamily="34" charset="-122"/>
            </a:endParaRPr>
          </a:p>
          <a:p>
            <a:r>
              <a:rPr lang="en-US" altLang="zh-CN" sz="2000" dirty="0" smtClean="0"/>
              <a:t>Combining </a:t>
            </a:r>
            <a:r>
              <a:rPr lang="en-US" altLang="zh-CN" sz="2000" dirty="0"/>
              <a:t>Leap Studio application with 3D printers makes it possible for designers/artists or even end-users to bring their creative products into real life. </a:t>
            </a:r>
            <a:endParaRPr lang="en-US" altLang="zh-CN" sz="2000" dirty="0" smtClean="0"/>
          </a:p>
          <a:p>
            <a:endParaRPr lang="en-US" altLang="zh-CN" sz="2000" dirty="0"/>
          </a:p>
          <a:p>
            <a:r>
              <a:rPr lang="en-US" altLang="zh-CN" sz="2000" dirty="0"/>
              <a:t>Other than that, gaming industry can develop new types of interactive game such as shooting games, fighting games, etc. once these features are brought into use</a:t>
            </a:r>
            <a:r>
              <a:rPr lang="en-US" altLang="zh-CN" sz="2000" dirty="0" smtClean="0"/>
              <a:t>.</a:t>
            </a:r>
          </a:p>
          <a:p>
            <a:endParaRPr lang="en-US" altLang="zh-CN" sz="2000" dirty="0" smtClean="0"/>
          </a:p>
          <a:p>
            <a:r>
              <a:rPr lang="en-US" altLang="zh-CN" sz="2000" dirty="0"/>
              <a:t>Leap Studio can </a:t>
            </a:r>
            <a:r>
              <a:rPr lang="en-US" altLang="zh-CN" sz="2000" dirty="0" smtClean="0"/>
              <a:t>also </a:t>
            </a:r>
            <a:r>
              <a:rPr lang="en-US" altLang="zh-CN" sz="2000" dirty="0"/>
              <a:t>be useful in medical science, especially in surgical operations and other fields such as education.</a:t>
            </a:r>
            <a:endParaRPr lang="zh-CN" altLang="zh-CN" sz="2000" dirty="0"/>
          </a:p>
          <a:p>
            <a:endParaRPr lang="en-US" altLang="zh-CN" sz="2000" dirty="0"/>
          </a:p>
        </p:txBody>
      </p:sp>
      <p:sp>
        <p:nvSpPr>
          <p:cNvPr id="8196"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4EE3BA62-65CB-4485-9D6C-015E22599BD7}" type="slidenum">
              <a:rPr lang="en-US" altLang="zh-CN" sz="1400">
                <a:solidFill>
                  <a:schemeClr val="bg2"/>
                </a:solidFill>
              </a:rPr>
              <a:pPr/>
              <a:t>16</a:t>
            </a:fld>
            <a:endParaRPr lang="en-US" altLang="zh-CN" sz="1400" dirty="0">
              <a:solidFill>
                <a:schemeClr val="bg2"/>
              </a:solidFill>
            </a:endParaRPr>
          </a:p>
        </p:txBody>
      </p:sp>
    </p:spTree>
    <p:extLst>
      <p:ext uri="{BB962C8B-B14F-4D97-AF65-F5344CB8AC3E}">
        <p14:creationId xmlns:p14="http://schemas.microsoft.com/office/powerpoint/2010/main" val="3406317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End</a:t>
            </a:r>
            <a:endParaRPr lang="zh-CN" altLang="en-US" dirty="0"/>
          </a:p>
        </p:txBody>
      </p:sp>
      <p:sp>
        <p:nvSpPr>
          <p:cNvPr id="7" name="TextBox 6"/>
          <p:cNvSpPr txBox="1"/>
          <p:nvPr/>
        </p:nvSpPr>
        <p:spPr>
          <a:xfrm>
            <a:off x="2667000" y="2343150"/>
            <a:ext cx="4288675" cy="1754326"/>
          </a:xfrm>
          <a:prstGeom prst="rect">
            <a:avLst/>
          </a:prstGeom>
          <a:noFill/>
        </p:spPr>
        <p:txBody>
          <a:bodyPr wrap="none" rtlCol="0">
            <a:spAutoFit/>
          </a:bodyPr>
          <a:lstStyle/>
          <a:p>
            <a:r>
              <a:rPr lang="en-US" altLang="zh-CN" sz="5400" dirty="0" smtClean="0">
                <a:ln w="0"/>
                <a:solidFill>
                  <a:schemeClr val="accent1"/>
                </a:solidFill>
                <a:effectLst>
                  <a:outerShdw blurRad="38100" dist="25400" dir="5400000" algn="ctr" rotWithShape="0">
                    <a:srgbClr val="6E747A">
                      <a:alpha val="43000"/>
                    </a:srgbClr>
                  </a:outerShdw>
                </a:effectLst>
              </a:rPr>
              <a:t>THANK YOU</a:t>
            </a:r>
          </a:p>
          <a:p>
            <a:pPr algn="ctr"/>
            <a:r>
              <a:rPr lang="en-US" altLang="zh-CN" sz="5400" dirty="0" smtClean="0">
                <a:ln w="0"/>
                <a:solidFill>
                  <a:schemeClr val="accent1"/>
                </a:solidFill>
                <a:effectLst>
                  <a:outerShdw blurRad="38100" dist="25400" dir="5400000" algn="ctr" rotWithShape="0">
                    <a:srgbClr val="6E747A">
                      <a:alpha val="43000"/>
                    </a:srgbClr>
                  </a:outerShdw>
                </a:effectLst>
              </a:rPr>
              <a:t>Q&amp;A</a:t>
            </a:r>
            <a:endParaRPr lang="zh-CN" alt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4922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title"/>
          </p:nvPr>
        </p:nvSpPr>
        <p:spPr>
          <a:xfrm>
            <a:off x="457200" y="157163"/>
            <a:ext cx="8229600" cy="582612"/>
          </a:xfrm>
        </p:spPr>
        <p:txBody>
          <a:bodyPr/>
          <a:lstStyle/>
          <a:p>
            <a:r>
              <a:rPr lang="zh-CN" altLang="en-US" sz="3200" b="1">
                <a:latin typeface="Adobe Kaiti Std R" panose="02020400000000000000" pitchFamily="18" charset="-122"/>
                <a:ea typeface="Adobe Kaiti Std R" panose="02020400000000000000" pitchFamily="18" charset="-122"/>
              </a:rPr>
              <a:t>INTRODUCTION </a:t>
            </a:r>
          </a:p>
        </p:txBody>
      </p:sp>
      <p:sp>
        <p:nvSpPr>
          <p:cNvPr id="5123" name="Rectangle 3"/>
          <p:cNvSpPr>
            <a:spLocks noChangeArrowheads="1"/>
          </p:cNvSpPr>
          <p:nvPr>
            <p:ph type="body" sz="half" idx="1"/>
          </p:nvPr>
        </p:nvSpPr>
        <p:spPr>
          <a:xfrm>
            <a:off x="114300" y="1028700"/>
            <a:ext cx="9029700" cy="5784850"/>
          </a:xfrm>
        </p:spPr>
        <p:txBody>
          <a:bodyPr/>
          <a:lstStyle/>
          <a:p>
            <a:pPr>
              <a:lnSpc>
                <a:spcPct val="110000"/>
              </a:lnSpc>
            </a:pPr>
            <a:r>
              <a:rPr lang="en-US" altLang="ja-JP" sz="2400" dirty="0" smtClean="0">
                <a:latin typeface="Adobe Heiti Std R" panose="020B0400000000000000" pitchFamily="34" charset="-122"/>
                <a:ea typeface="Adobe Heiti Std R" panose="020B0400000000000000" pitchFamily="34" charset="-122"/>
              </a:rPr>
              <a:t>3D modeling technology has proven its own importance with a lot of well-known 3D modeling software that can create 3D objects.</a:t>
            </a:r>
          </a:p>
          <a:p>
            <a:pPr>
              <a:lnSpc>
                <a:spcPct val="110000"/>
              </a:lnSpc>
            </a:pPr>
            <a:endParaRPr lang="en-US" altLang="ja-JP" sz="2400" dirty="0" smtClean="0">
              <a:latin typeface="Adobe Heiti Std R" panose="020B0400000000000000" pitchFamily="34" charset="-122"/>
              <a:ea typeface="Adobe Heiti Std R" panose="020B0400000000000000" pitchFamily="34" charset="-122"/>
            </a:endParaRPr>
          </a:p>
          <a:p>
            <a:pPr>
              <a:lnSpc>
                <a:spcPct val="110000"/>
              </a:lnSpc>
            </a:pPr>
            <a:r>
              <a:rPr lang="en-US" altLang="ja-JP" sz="2400" dirty="0" smtClean="0">
                <a:latin typeface="Adobe Heiti Std R" panose="020B0400000000000000" pitchFamily="34" charset="-122"/>
                <a:ea typeface="Adobe Heiti Std R" panose="020B0400000000000000" pitchFamily="34" charset="-122"/>
              </a:rPr>
              <a:t>Now we can control 3D objects directly on web browsers by X3D or WebGL technology.</a:t>
            </a:r>
          </a:p>
          <a:p>
            <a:pPr>
              <a:lnSpc>
                <a:spcPct val="110000"/>
              </a:lnSpc>
            </a:pPr>
            <a:endParaRPr lang="en-US" altLang="ja-JP" sz="2400" dirty="0" smtClean="0">
              <a:latin typeface="Adobe Heiti Std R" panose="020B0400000000000000" pitchFamily="34" charset="-122"/>
              <a:ea typeface="Adobe Heiti Std R" panose="020B0400000000000000" pitchFamily="34" charset="-122"/>
            </a:endParaRPr>
          </a:p>
          <a:p>
            <a:pPr>
              <a:lnSpc>
                <a:spcPct val="110000"/>
              </a:lnSpc>
            </a:pPr>
            <a:r>
              <a:rPr lang="en-US" altLang="ja-JP" sz="2400" dirty="0" smtClean="0">
                <a:latin typeface="Adobe Heiti Std R" panose="020B0400000000000000" pitchFamily="34" charset="-122"/>
                <a:ea typeface="Adobe Heiti Std R" panose="020B0400000000000000" pitchFamily="34" charset="-122"/>
              </a:rPr>
              <a:t>Interaction with such advanced feature through the traditional devices (keyboard, mouse…) will affect user experience.</a:t>
            </a:r>
          </a:p>
          <a:p>
            <a:pPr>
              <a:lnSpc>
                <a:spcPct val="110000"/>
              </a:lnSpc>
            </a:pPr>
            <a:endParaRPr lang="ja-JP" altLang="en-US" sz="2000" dirty="0">
              <a:latin typeface="Adobe Heiti Std R" panose="020B0400000000000000" pitchFamily="34" charset="-122"/>
              <a:ea typeface="Adobe Heiti Std R" panose="020B0400000000000000" pitchFamily="34" charset="-122"/>
            </a:endParaRPr>
          </a:p>
        </p:txBody>
      </p:sp>
      <p:sp>
        <p:nvSpPr>
          <p:cNvPr id="5124"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87877E84-77BC-4858-8179-A8992502DCEA}" type="slidenum">
              <a:rPr lang="en-US" altLang="zh-CN" sz="1400">
                <a:solidFill>
                  <a:schemeClr val="bg2"/>
                </a:solidFill>
              </a:rPr>
              <a:pPr/>
              <a:t>2</a:t>
            </a:fld>
            <a:endParaRPr lang="en-US" altLang="zh-CN">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fade">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fade">
                                      <p:cBhvr>
                                        <p:cTn id="1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a:xfrm>
            <a:off x="319088" y="166688"/>
            <a:ext cx="7246937" cy="504825"/>
          </a:xfrm>
        </p:spPr>
        <p:txBody>
          <a:bodyPr/>
          <a:lstStyle/>
          <a:p>
            <a:r>
              <a:rPr lang="ja-JP" altLang="en-US" sz="3200" b="1">
                <a:latin typeface="Adobe Kaiti Std R" panose="02020400000000000000" pitchFamily="18" charset="-122"/>
                <a:ea typeface="Adobe Kaiti Std R" panose="02020400000000000000" pitchFamily="18" charset="-122"/>
              </a:rPr>
              <a:t>RELATED WORK</a:t>
            </a:r>
          </a:p>
        </p:txBody>
      </p:sp>
      <p:sp>
        <p:nvSpPr>
          <p:cNvPr id="7171" name="Rectangle 3"/>
          <p:cNvSpPr>
            <a:spLocks noChangeArrowheads="1"/>
          </p:cNvSpPr>
          <p:nvPr>
            <p:ph type="body" sz="half" idx="1"/>
          </p:nvPr>
        </p:nvSpPr>
        <p:spPr>
          <a:xfrm>
            <a:off x="133350" y="1016000"/>
            <a:ext cx="8829675" cy="5954713"/>
          </a:xfrm>
        </p:spPr>
        <p:txBody>
          <a:bodyPr/>
          <a:lstStyle/>
          <a:p>
            <a:pPr>
              <a:lnSpc>
                <a:spcPct val="110000"/>
              </a:lnSpc>
            </a:pPr>
            <a:r>
              <a:rPr lang="en-US" altLang="zh-CN" sz="2400" dirty="0">
                <a:latin typeface="Adobe Heiti Std R" panose="020B0400000000000000" pitchFamily="34" charset="-122"/>
                <a:ea typeface="Adobe Heiti Std R" panose="020B0400000000000000" pitchFamily="34" charset="-122"/>
              </a:rPr>
              <a:t>Currently some body motion-sensing devices such as Kinect and Wii remote can help users of interaction with PC</a:t>
            </a:r>
            <a:r>
              <a:rPr lang="en-US" altLang="zh-CN" sz="2400" dirty="0" smtClean="0">
                <a:latin typeface="Adobe Heiti Std R" panose="020B0400000000000000" pitchFamily="34" charset="-122"/>
                <a:ea typeface="Adobe Heiti Std R" panose="020B0400000000000000" pitchFamily="34" charset="-122"/>
              </a:rPr>
              <a:t>.</a:t>
            </a:r>
          </a:p>
          <a:p>
            <a:pPr>
              <a:lnSpc>
                <a:spcPct val="110000"/>
              </a:lnSpc>
            </a:pPr>
            <a:endParaRPr lang="en-US" altLang="zh-CN" sz="2400" dirty="0">
              <a:latin typeface="Adobe Heiti Std R" panose="020B0400000000000000" pitchFamily="34" charset="-122"/>
              <a:ea typeface="Adobe Heiti Std R" panose="020B0400000000000000" pitchFamily="34" charset="-122"/>
            </a:endParaRPr>
          </a:p>
          <a:p>
            <a:pPr>
              <a:lnSpc>
                <a:spcPct val="110000"/>
              </a:lnSpc>
            </a:pPr>
            <a:r>
              <a:rPr lang="en-US" altLang="zh-CN" sz="2400" dirty="0">
                <a:latin typeface="Adobe Heiti Std R" panose="020B0400000000000000" pitchFamily="34" charset="-122"/>
                <a:ea typeface="Adobe Heiti Std R" panose="020B0400000000000000" pitchFamily="34" charset="-122"/>
              </a:rPr>
              <a:t>These devices have not entirely fulfilled the purpose of providing a 3D modeling-oriented</a:t>
            </a:r>
            <a:r>
              <a:rPr lang="en-US" altLang="zh-CN" sz="2400" dirty="0" smtClean="0">
                <a:latin typeface="Adobe Heiti Std R" panose="020B0400000000000000" pitchFamily="34" charset="-122"/>
                <a:ea typeface="Adobe Heiti Std R" panose="020B0400000000000000" pitchFamily="34" charset="-122"/>
              </a:rPr>
              <a:t>.</a:t>
            </a:r>
          </a:p>
          <a:p>
            <a:pPr>
              <a:lnSpc>
                <a:spcPct val="110000"/>
              </a:lnSpc>
            </a:pPr>
            <a:endParaRPr lang="en-US" altLang="zh-CN" sz="2400" dirty="0">
              <a:latin typeface="Adobe Heiti Std R" panose="020B0400000000000000" pitchFamily="34" charset="-122"/>
              <a:ea typeface="Adobe Heiti Std R" panose="020B0400000000000000" pitchFamily="34" charset="-122"/>
            </a:endParaRPr>
          </a:p>
          <a:p>
            <a:pPr>
              <a:lnSpc>
                <a:spcPct val="110000"/>
              </a:lnSpc>
            </a:pPr>
            <a:r>
              <a:rPr lang="en-US" altLang="zh-CN" sz="2400" dirty="0">
                <a:latin typeface="Adobe Heiti Std R" panose="020B0400000000000000" pitchFamily="34" charset="-122"/>
                <a:ea typeface="Adobe Heiti Std R" panose="020B0400000000000000" pitchFamily="34" charset="-122"/>
              </a:rPr>
              <a:t>The devices of cost are so expensive for normal user.</a:t>
            </a:r>
          </a:p>
          <a:p>
            <a:pPr>
              <a:lnSpc>
                <a:spcPct val="110000"/>
              </a:lnSpc>
            </a:pPr>
            <a:endParaRPr lang="en-US" altLang="zh-CN" sz="2400" dirty="0">
              <a:latin typeface="Adobe Heiti Std R" panose="020B0400000000000000" pitchFamily="34" charset="-122"/>
              <a:ea typeface="Adobe Heiti Std R" panose="020B0400000000000000" pitchFamily="34" charset="-122"/>
            </a:endParaRPr>
          </a:p>
        </p:txBody>
      </p:sp>
      <p:sp>
        <p:nvSpPr>
          <p:cNvPr id="7172"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7410CFD7-33F8-490B-B1C6-844BB2533D85}" type="slidenum">
              <a:rPr lang="en-US" altLang="zh-CN" sz="1400">
                <a:solidFill>
                  <a:schemeClr val="bg2"/>
                </a:solidFill>
              </a:rPr>
              <a:pPr/>
              <a:t>3</a:t>
            </a:fld>
            <a:endParaRPr lang="en-US" altLang="zh-CN">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a:xfrm>
            <a:off x="319088" y="166688"/>
            <a:ext cx="7246937" cy="504825"/>
          </a:xfrm>
        </p:spPr>
        <p:txBody>
          <a:bodyPr/>
          <a:lstStyle/>
          <a:p>
            <a:r>
              <a:rPr lang="ja-JP" altLang="en-US" sz="3200" b="1">
                <a:latin typeface="Adobe Kaiti Std R" panose="02020400000000000000" pitchFamily="18" charset="-122"/>
                <a:ea typeface="Adobe Kaiti Std R" panose="02020400000000000000" pitchFamily="18" charset="-122"/>
              </a:rPr>
              <a:t>RELATED WORK</a:t>
            </a:r>
          </a:p>
        </p:txBody>
      </p:sp>
      <p:sp>
        <p:nvSpPr>
          <p:cNvPr id="7171" name="Rectangle 3"/>
          <p:cNvSpPr>
            <a:spLocks noChangeArrowheads="1"/>
          </p:cNvSpPr>
          <p:nvPr>
            <p:ph type="body" sz="half" idx="1"/>
          </p:nvPr>
        </p:nvSpPr>
        <p:spPr>
          <a:xfrm>
            <a:off x="133350" y="1016000"/>
            <a:ext cx="8829675" cy="5954713"/>
          </a:xfrm>
        </p:spPr>
        <p:txBody>
          <a:bodyPr/>
          <a:lstStyle/>
          <a:p>
            <a:pPr algn="just">
              <a:lnSpc>
                <a:spcPct val="110000"/>
              </a:lnSpc>
            </a:pPr>
            <a:r>
              <a:rPr lang="zh-CN" altLang="en-US" sz="1600" dirty="0">
                <a:ea typeface="Adobe Heiti Std R" panose="020B0400000000000000" pitchFamily="34" charset="-122"/>
              </a:rPr>
              <a:t>3D objects manipulating through interactions, which is used for the purpose of creating visualization tools in education field</a:t>
            </a:r>
            <a:r>
              <a:rPr lang="ja-JP" altLang="en-US" sz="1600" dirty="0">
                <a:ea typeface="Adobe Heiti Std R" panose="020B0400000000000000" pitchFamily="34" charset="-122"/>
              </a:rPr>
              <a:t>. The system detects and tracks human hands from RGBD images that are captured using a sensor in Kinect. Experiment results in around 90% of system accuracy when recognizing hand status and gesture commands</a:t>
            </a:r>
          </a:p>
          <a:p>
            <a:pPr algn="r">
              <a:lnSpc>
                <a:spcPct val="110000"/>
              </a:lnSpc>
              <a:buFontTx/>
              <a:buNone/>
            </a:pPr>
            <a:r>
              <a:rPr lang="ja-JP" altLang="en-US" sz="1000" i="1" dirty="0">
                <a:solidFill>
                  <a:srgbClr val="000099"/>
                </a:solidFill>
                <a:ea typeface="Adobe Heiti Std R" panose="020B0400000000000000" pitchFamily="34" charset="-122"/>
              </a:rPr>
              <a:t>		</a:t>
            </a:r>
            <a:r>
              <a:rPr lang="ja-JP" altLang="en-US" sz="800" i="1" dirty="0">
                <a:solidFill>
                  <a:srgbClr val="000099"/>
                </a:solidFill>
                <a:ea typeface="Adobe Heiti Std R" panose="020B0400000000000000" pitchFamily="34" charset="-122"/>
              </a:rPr>
              <a:t>			_</a:t>
            </a:r>
            <a:r>
              <a:rPr lang="ja-JP" altLang="en-US" sz="1100" i="1" dirty="0">
                <a:solidFill>
                  <a:srgbClr val="000099"/>
                </a:solidFill>
                <a:ea typeface="Adobe Heiti Std R" panose="020B0400000000000000" pitchFamily="34" charset="-122"/>
              </a:rPr>
              <a:t>ee, J., Gu, H., Kim, H., Kim, J., Kim, H., &amp; Kim, H. (2013, October). Interactive manipulation of 3D objects using Kinect for visualization tools in education. In Control, Automation and Systems (ICCAS), 2013 13th International Conference on (pp. 1220-1222). IEEE</a:t>
            </a:r>
            <a:r>
              <a:rPr lang="ja-JP" altLang="en-US" sz="1400" i="1" dirty="0">
                <a:solidFill>
                  <a:srgbClr val="000099"/>
                </a:solidFill>
                <a:ea typeface="Adobe Heiti Std R" panose="020B0400000000000000" pitchFamily="34" charset="-122"/>
              </a:rPr>
              <a:t>.</a:t>
            </a:r>
          </a:p>
          <a:p>
            <a:pPr>
              <a:lnSpc>
                <a:spcPct val="110000"/>
              </a:lnSpc>
            </a:pPr>
            <a:endParaRPr lang="en-US" altLang="ja-JP" sz="1800" i="1" dirty="0" smtClean="0">
              <a:ea typeface="Adobe Heiti Std R" panose="020B0400000000000000" pitchFamily="34" charset="-122"/>
            </a:endParaRPr>
          </a:p>
          <a:p>
            <a:pPr algn="just">
              <a:lnSpc>
                <a:spcPct val="110000"/>
              </a:lnSpc>
            </a:pPr>
            <a:r>
              <a:rPr lang="ja-JP" altLang="en-US" sz="1600" dirty="0">
                <a:ea typeface="Adobe Heiti Std R" panose="020B0400000000000000" pitchFamily="34" charset="-122"/>
              </a:rPr>
              <a:t>3D reconstruction which utilizes the Kinect sensor. Using the combination of color camera with depth camera feature in Kinect to perform 3D reconstruction task.</a:t>
            </a:r>
          </a:p>
          <a:p>
            <a:pPr algn="r">
              <a:lnSpc>
                <a:spcPct val="110000"/>
              </a:lnSpc>
              <a:buFontTx/>
              <a:buNone/>
            </a:pPr>
            <a:r>
              <a:rPr lang="ja-JP" altLang="en-US" sz="1000" i="1" dirty="0">
                <a:solidFill>
                  <a:srgbClr val="000099"/>
                </a:solidFill>
                <a:ea typeface="Adobe Heiti Std R" panose="020B0400000000000000" pitchFamily="34" charset="-122"/>
              </a:rPr>
              <a:t>	</a:t>
            </a:r>
            <a:r>
              <a:rPr lang="ja-JP" altLang="en-US" sz="800" i="1" dirty="0">
                <a:solidFill>
                  <a:srgbClr val="000099"/>
                </a:solidFill>
                <a:ea typeface="Adobe Heiti Std R" panose="020B0400000000000000" pitchFamily="34" charset="-122"/>
              </a:rPr>
              <a:t>					_</a:t>
            </a:r>
            <a:r>
              <a:rPr lang="ja-JP" altLang="en-US" sz="1100" i="1" dirty="0">
                <a:solidFill>
                  <a:srgbClr val="000099"/>
                </a:solidFill>
                <a:ea typeface="Adobe Heiti Std R" panose="020B0400000000000000" pitchFamily="34" charset="-122"/>
              </a:rPr>
              <a:t>Wan, Y., Wang, J., Hu, J., Song, T., Bai, Y., &amp; Ji, Z. (2012, September). A Study in 3D-Reconstruction Using Kinect Sensor. In Wireless Communications, Networking and Mobile Computing (WiCOM), 2012 8th International Conference on (pp. 1-7). IEEE.</a:t>
            </a:r>
          </a:p>
          <a:p>
            <a:pPr>
              <a:lnSpc>
                <a:spcPct val="110000"/>
              </a:lnSpc>
            </a:pPr>
            <a:endParaRPr lang="en-US" altLang="ja-JP" sz="1800" i="1" dirty="0" smtClean="0">
              <a:ea typeface="Adobe Heiti Std R" panose="020B0400000000000000" pitchFamily="34" charset="-122"/>
            </a:endParaRPr>
          </a:p>
          <a:p>
            <a:pPr algn="just">
              <a:lnSpc>
                <a:spcPct val="110000"/>
              </a:lnSpc>
            </a:pPr>
            <a:r>
              <a:rPr lang="ja-JP" altLang="en-US" sz="1600" dirty="0">
                <a:ea typeface="Adobe Heiti Std R" panose="020B0400000000000000" pitchFamily="34" charset="-122"/>
              </a:rPr>
              <a:t>A mobile robot model with Kinect device that can function as a human motion tracking control system. Using Kinect’s skeleton tracking feature, the obtained 3D position information of human can be used to control the velocity and attitude of the robot directly</a:t>
            </a:r>
          </a:p>
          <a:p>
            <a:pPr algn="r">
              <a:lnSpc>
                <a:spcPct val="110000"/>
              </a:lnSpc>
              <a:buFontTx/>
              <a:buNone/>
            </a:pPr>
            <a:r>
              <a:rPr lang="ja-JP" altLang="en-US" sz="800" i="1" dirty="0">
                <a:solidFill>
                  <a:srgbClr val="000099"/>
                </a:solidFill>
                <a:ea typeface="Adobe Heiti Std R" panose="020B0400000000000000" pitchFamily="34" charset="-122"/>
              </a:rPr>
              <a:t>						_</a:t>
            </a:r>
            <a:r>
              <a:rPr lang="ja-JP" altLang="en-US" sz="1100" i="1" dirty="0">
                <a:solidFill>
                  <a:srgbClr val="000099"/>
                </a:solidFill>
                <a:ea typeface="Adobe Heiti Std R" panose="020B0400000000000000" pitchFamily="34" charset="-122"/>
              </a:rPr>
              <a:t>Machida, E., Cao, M., Murao, T., &amp; Hashimoto, H. (2012, August). Human motion tracking of mobile robot with Kinect 3D sensor. In SICE Annual Conference (SICE), 2012 Proceedings of (pp. 2207-2211). IEEE.</a:t>
            </a:r>
          </a:p>
        </p:txBody>
      </p:sp>
      <p:sp>
        <p:nvSpPr>
          <p:cNvPr id="7172"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7410CFD7-33F8-490B-B1C6-844BB2533D85}" type="slidenum">
              <a:rPr lang="en-US" altLang="zh-CN" sz="1400">
                <a:solidFill>
                  <a:schemeClr val="bg2"/>
                </a:solidFill>
              </a:rPr>
              <a:pPr/>
              <a:t>4</a:t>
            </a:fld>
            <a:endParaRPr lang="en-US" altLang="zh-CN">
              <a:solidFill>
                <a:schemeClr val="bg2"/>
              </a:solidFill>
            </a:endParaRPr>
          </a:p>
        </p:txBody>
      </p:sp>
    </p:spTree>
    <p:extLst>
      <p:ext uri="{BB962C8B-B14F-4D97-AF65-F5344CB8AC3E}">
        <p14:creationId xmlns:p14="http://schemas.microsoft.com/office/powerpoint/2010/main" val="4164128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fade">
                                      <p:cBhvr>
                                        <p:cTn id="15" dur="500"/>
                                        <p:tgtEl>
                                          <p:spTgt spid="717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fade">
                                      <p:cBhvr>
                                        <p:cTn id="18" dur="500"/>
                                        <p:tgtEl>
                                          <p:spTgt spid="71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animEffect transition="in" filter="fade">
                                      <p:cBhvr>
                                        <p:cTn id="23" dur="500"/>
                                        <p:tgtEl>
                                          <p:spTgt spid="7171">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171">
                                            <p:txEl>
                                              <p:pRg st="7" end="7"/>
                                            </p:txEl>
                                          </p:spTgt>
                                        </p:tgtEl>
                                        <p:attrNameLst>
                                          <p:attrName>style.visibility</p:attrName>
                                        </p:attrNameLst>
                                      </p:cBhvr>
                                      <p:to>
                                        <p:strVal val="visible"/>
                                      </p:to>
                                    </p:set>
                                    <p:animEffect transition="in" filter="fade">
                                      <p:cBhvr>
                                        <p:cTn id="26"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469900" y="133350"/>
            <a:ext cx="6311900" cy="582613"/>
          </a:xfrm>
        </p:spPr>
        <p:txBody>
          <a:bodyPr/>
          <a:lstStyle/>
          <a:p>
            <a:r>
              <a:rPr lang="zh-CN" altLang="en-US" sz="3200" b="1">
                <a:latin typeface="Adobe Kaiti Std R" panose="02020400000000000000" pitchFamily="18" charset="-122"/>
                <a:ea typeface="Adobe Kaiti Std R" panose="02020400000000000000" pitchFamily="18" charset="-122"/>
              </a:rPr>
              <a:t>L</a:t>
            </a:r>
            <a:r>
              <a:rPr lang="ja-JP" altLang="en-US" sz="3200" b="1">
                <a:latin typeface="Adobe Kaiti Std R" panose="02020400000000000000" pitchFamily="18" charset="-122"/>
                <a:ea typeface="Adobe Kaiti Std R" panose="02020400000000000000" pitchFamily="18" charset="-122"/>
              </a:rPr>
              <a:t>EAP STUDIO OVERVIEW</a:t>
            </a:r>
          </a:p>
        </p:txBody>
      </p:sp>
      <p:sp>
        <p:nvSpPr>
          <p:cNvPr id="8195" name="Rectangle 3"/>
          <p:cNvSpPr>
            <a:spLocks noChangeArrowheads="1"/>
          </p:cNvSpPr>
          <p:nvPr>
            <p:ph type="body" sz="half" idx="1"/>
          </p:nvPr>
        </p:nvSpPr>
        <p:spPr>
          <a:xfrm>
            <a:off x="3005138" y="1392237"/>
            <a:ext cx="6142037" cy="5726112"/>
          </a:xfrm>
        </p:spPr>
        <p:txBody>
          <a:bodyPr/>
          <a:lstStyle/>
          <a:p>
            <a:pPr>
              <a:lnSpc>
                <a:spcPct val="110000"/>
              </a:lnSpc>
              <a:buSzPct val="100000"/>
              <a:buFont typeface="Arial" panose="020B0604020202020204" pitchFamily="34" charset="0"/>
              <a:buChar char="•"/>
            </a:pPr>
            <a:r>
              <a:rPr lang="ja-JP" altLang="en-US" sz="1800" dirty="0">
                <a:ea typeface="Adobe Heiti Std R" panose="020B0400000000000000" pitchFamily="34" charset="-122"/>
              </a:rPr>
              <a:t>Leap Motion Company has invented Leap Motion device that supports remote hand and finger motions as input</a:t>
            </a:r>
            <a:r>
              <a:rPr lang="ja-JP" altLang="en-US" sz="1800" dirty="0" smtClean="0">
                <a:ea typeface="Adobe Heiti Std R" panose="020B0400000000000000" pitchFamily="34" charset="-122"/>
              </a:rPr>
              <a:t>.</a:t>
            </a:r>
            <a:endParaRPr lang="en-US" altLang="ja-JP" sz="1800" dirty="0" smtClean="0">
              <a:ea typeface="Adobe Heiti Std R" panose="020B0400000000000000" pitchFamily="34" charset="-122"/>
            </a:endParaRPr>
          </a:p>
          <a:p>
            <a:pPr>
              <a:lnSpc>
                <a:spcPct val="110000"/>
              </a:lnSpc>
              <a:buSzPct val="100000"/>
              <a:buFont typeface="Arial" panose="020B0604020202020204" pitchFamily="34" charset="0"/>
              <a:buChar char="•"/>
            </a:pPr>
            <a:endParaRPr lang="ja-JP" altLang="en-US" sz="1800" dirty="0">
              <a:ea typeface="Adobe Heiti Std R" panose="020B0400000000000000" pitchFamily="34" charset="-122"/>
            </a:endParaRPr>
          </a:p>
          <a:p>
            <a:pPr>
              <a:lnSpc>
                <a:spcPct val="110000"/>
              </a:lnSpc>
              <a:buSzPct val="100000"/>
              <a:buFont typeface="Arial" panose="020B0604020202020204" pitchFamily="34" charset="0"/>
              <a:buChar char="•"/>
            </a:pPr>
            <a:r>
              <a:rPr lang="ja-JP" altLang="en-US" sz="1800" dirty="0">
                <a:ea typeface="Adobe Heiti Std R" panose="020B0400000000000000" pitchFamily="34" charset="-122"/>
              </a:rPr>
              <a:t>Along with 3D creation tools and WebGL technology, Leap Studio utilizes Leap Motion device to create a virtual 3D working environment to users</a:t>
            </a:r>
            <a:r>
              <a:rPr lang="ja-JP" altLang="en-US" sz="1800" dirty="0" smtClean="0">
                <a:ea typeface="Adobe Heiti Std R" panose="020B0400000000000000" pitchFamily="34" charset="-122"/>
              </a:rPr>
              <a:t>.</a:t>
            </a:r>
            <a:endParaRPr lang="en-US" altLang="ja-JP" sz="1800" dirty="0" smtClean="0">
              <a:ea typeface="Adobe Heiti Std R" panose="020B0400000000000000" pitchFamily="34" charset="-122"/>
            </a:endParaRPr>
          </a:p>
          <a:p>
            <a:pPr>
              <a:lnSpc>
                <a:spcPct val="110000"/>
              </a:lnSpc>
              <a:buSzPct val="100000"/>
              <a:buFont typeface="Arial" panose="020B0604020202020204" pitchFamily="34" charset="0"/>
              <a:buChar char="•"/>
            </a:pPr>
            <a:endParaRPr lang="ja-JP" altLang="en-US" sz="1800" dirty="0">
              <a:ea typeface="Adobe Heiti Std R" panose="020B0400000000000000" pitchFamily="34" charset="-122"/>
            </a:endParaRPr>
          </a:p>
          <a:p>
            <a:pPr>
              <a:lnSpc>
                <a:spcPct val="110000"/>
              </a:lnSpc>
              <a:buSzPct val="100000"/>
              <a:buFont typeface="Arial" panose="020B0604020202020204" pitchFamily="34" charset="0"/>
              <a:buChar char="•"/>
            </a:pPr>
            <a:r>
              <a:rPr lang="ja-JP" altLang="en-US" sz="1800" dirty="0">
                <a:ea typeface="Adobe Heiti Std R" panose="020B0400000000000000" pitchFamily="34" charset="-122"/>
              </a:rPr>
              <a:t>Since Leap Studio is a WebGL-based system, the process of creating 3D objects will be proceed on an API with HTML5 canvas and JavaScript control codes. WebGL has the ability to build 3D objects directly on web browsers, saving the trouble of installing additional plug-ins</a:t>
            </a:r>
            <a:r>
              <a:rPr lang="ja-JP" altLang="en-US" sz="1800" dirty="0" smtClean="0">
                <a:ea typeface="Adobe Heiti Std R" panose="020B0400000000000000" pitchFamily="34" charset="-122"/>
              </a:rPr>
              <a:t>.</a:t>
            </a:r>
            <a:endParaRPr lang="ja-JP" altLang="en-US" sz="1800" dirty="0">
              <a:ea typeface="Adobe Heiti Std R" panose="020B0400000000000000" pitchFamily="34" charset="-122"/>
            </a:endParaRPr>
          </a:p>
        </p:txBody>
      </p:sp>
      <p:sp>
        <p:nvSpPr>
          <p:cNvPr id="8196"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4EE3BA62-65CB-4485-9D6C-015E22599BD7}" type="slidenum">
              <a:rPr lang="en-US" altLang="zh-CN" sz="1400">
                <a:solidFill>
                  <a:schemeClr val="bg2"/>
                </a:solidFill>
              </a:rPr>
              <a:pPr/>
              <a:t>5</a:t>
            </a:fld>
            <a:endParaRPr lang="en-US" altLang="zh-CN" sz="1400">
              <a:solidFill>
                <a:schemeClr val="bg2"/>
              </a:solidFill>
            </a:endParaRPr>
          </a:p>
        </p:txBody>
      </p:sp>
      <p:pic>
        <p:nvPicPr>
          <p:cNvPr id="8197" name="Picture 2" descr="graph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1" y="1926771"/>
            <a:ext cx="2893786" cy="3489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0624" y="5629845"/>
            <a:ext cx="3058889" cy="523220"/>
          </a:xfrm>
          <a:prstGeom prst="rect">
            <a:avLst/>
          </a:prstGeom>
          <a:noFill/>
        </p:spPr>
        <p:txBody>
          <a:bodyPr wrap="square" rtlCol="0">
            <a:spAutoFit/>
          </a:bodyPr>
          <a:lstStyle/>
          <a:p>
            <a:pPr lvl="0" algn="ctr"/>
            <a:r>
              <a:rPr lang="en-US" altLang="zh-CN" sz="1400" dirty="0" smtClean="0"/>
              <a:t>Figure 1. The Overall </a:t>
            </a:r>
            <a:r>
              <a:rPr lang="en-US" altLang="zh-CN" sz="1400" dirty="0"/>
              <a:t>architecture of Leap Studio system</a:t>
            </a:r>
            <a:endParaRPr lang="zh-CN" altLang="zh-CN"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Effect transition="in" filter="fade">
                                      <p:cBhvr>
                                        <p:cTn id="1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ph type="title"/>
          </p:nvPr>
        </p:nvSpPr>
        <p:spPr>
          <a:xfrm>
            <a:off x="369888" y="87313"/>
            <a:ext cx="7312025" cy="698500"/>
          </a:xfrm>
        </p:spPr>
        <p:txBody>
          <a:bodyPr/>
          <a:lstStyle/>
          <a:p>
            <a:r>
              <a:rPr lang="zh-CN" altLang="en-US" sz="3200" b="1">
                <a:latin typeface="Adobe Kaiti Std R" panose="02020400000000000000" pitchFamily="18" charset="-122"/>
                <a:ea typeface="Adobe Kaiti Std R" panose="02020400000000000000" pitchFamily="18" charset="-122"/>
              </a:rPr>
              <a:t>L</a:t>
            </a:r>
            <a:r>
              <a:rPr lang="ja-JP" altLang="en-US" sz="3200" b="1">
                <a:latin typeface="Adobe Kaiti Std R" panose="02020400000000000000" pitchFamily="18" charset="-122"/>
                <a:ea typeface="Adobe Kaiti Std R" panose="02020400000000000000" pitchFamily="18" charset="-122"/>
              </a:rPr>
              <a:t>EAP MOTION DEVICE</a:t>
            </a:r>
            <a:endParaRPr lang="zh-CN" altLang="en-US" sz="3200" b="1">
              <a:latin typeface="Adobe Kaiti Std R" panose="02020400000000000000" pitchFamily="18" charset="-122"/>
              <a:ea typeface="Adobe Kaiti Std R" panose="02020400000000000000" pitchFamily="18" charset="-122"/>
            </a:endParaRPr>
          </a:p>
        </p:txBody>
      </p:sp>
      <p:sp>
        <p:nvSpPr>
          <p:cNvPr id="9220"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5E30EE45-569E-47ED-B53D-CCE3B722CBDF}" type="slidenum">
              <a:rPr lang="en-US" altLang="zh-CN" sz="1400">
                <a:solidFill>
                  <a:schemeClr val="bg2"/>
                </a:solidFill>
              </a:rPr>
              <a:pPr/>
              <a:t>6</a:t>
            </a:fld>
            <a:endParaRPr lang="en-US" altLang="zh-CN" sz="1400">
              <a:solidFill>
                <a:schemeClr val="bg2"/>
              </a:solidFill>
            </a:endParaRPr>
          </a:p>
        </p:txBody>
      </p:sp>
      <p:grpSp>
        <p:nvGrpSpPr>
          <p:cNvPr id="4" name="Group 3"/>
          <p:cNvGrpSpPr/>
          <p:nvPr/>
        </p:nvGrpSpPr>
        <p:grpSpPr>
          <a:xfrm>
            <a:off x="5891341" y="1654411"/>
            <a:ext cx="3122030" cy="4065668"/>
            <a:chOff x="5891341" y="1350917"/>
            <a:chExt cx="3122030" cy="4065668"/>
          </a:xfrm>
        </p:grpSpPr>
        <p:pic>
          <p:nvPicPr>
            <p:cNvPr id="9221" name="Picture 4" descr="Leap_horizontalView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341" y="1350917"/>
              <a:ext cx="3122030" cy="170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156" y="3066813"/>
              <a:ext cx="2937215" cy="2349772"/>
            </a:xfrm>
            <a:prstGeom prst="rect">
              <a:avLst/>
            </a:prstGeom>
          </p:spPr>
        </p:pic>
      </p:grpSp>
      <p:sp>
        <p:nvSpPr>
          <p:cNvPr id="8" name="Rectangle 3"/>
          <p:cNvSpPr txBox="1">
            <a:spLocks noChangeArrowheads="1"/>
          </p:cNvSpPr>
          <p:nvPr/>
        </p:nvSpPr>
        <p:spPr bwMode="auto">
          <a:xfrm>
            <a:off x="-11451" y="1350917"/>
            <a:ext cx="6024057" cy="561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SzPct val="100000"/>
              <a:buFont typeface="Arial" panose="020B0604020202020204" pitchFamily="34" charset="0"/>
              <a:buChar char="•"/>
            </a:pPr>
            <a:r>
              <a:rPr lang="ja-JP" altLang="en-US" sz="1800" dirty="0" smtClean="0">
                <a:ea typeface="Adobe Heiti Std R" panose="020B0400000000000000" pitchFamily="34" charset="-122"/>
              </a:rPr>
              <a:t>Leap Motion Company has invented Leap Motion device that supports remote hand and finger motions as input.</a:t>
            </a:r>
            <a:endParaRPr lang="en-US" altLang="ja-JP" sz="1800" dirty="0" smtClean="0">
              <a:ea typeface="Adobe Heiti Std R" panose="020B0400000000000000" pitchFamily="34" charset="-122"/>
            </a:endParaRPr>
          </a:p>
          <a:p>
            <a:pPr>
              <a:lnSpc>
                <a:spcPct val="110000"/>
              </a:lnSpc>
              <a:buSzPct val="100000"/>
              <a:buFont typeface="Arial" panose="020B0604020202020204" pitchFamily="34" charset="0"/>
              <a:buChar char="•"/>
            </a:pPr>
            <a:endParaRPr lang="ja-JP" altLang="en-US" sz="1800" dirty="0" smtClean="0">
              <a:ea typeface="Adobe Heiti Std R" panose="020B0400000000000000" pitchFamily="34" charset="-122"/>
            </a:endParaRPr>
          </a:p>
          <a:p>
            <a:pPr>
              <a:lnSpc>
                <a:spcPct val="110000"/>
              </a:lnSpc>
              <a:buSzPct val="100000"/>
              <a:buFont typeface="Arial" panose="020B0604020202020204" pitchFamily="34" charset="0"/>
              <a:buChar char="•"/>
            </a:pPr>
            <a:r>
              <a:rPr lang="ja-JP" altLang="en-US" sz="1800" dirty="0" smtClean="0">
                <a:ea typeface="Adobe Heiti Std R" panose="020B0400000000000000" pitchFamily="34" charset="-122"/>
              </a:rPr>
              <a:t>Along with 3D creation tools and WebGL technology, Leap Studio utilizes Leap Motion device to create a virtual 3D working environment to users.</a:t>
            </a:r>
            <a:endParaRPr lang="en-US" altLang="ja-JP" sz="1800" dirty="0" smtClean="0">
              <a:ea typeface="Adobe Heiti Std R" panose="020B0400000000000000" pitchFamily="34" charset="-122"/>
            </a:endParaRPr>
          </a:p>
          <a:p>
            <a:pPr>
              <a:lnSpc>
                <a:spcPct val="110000"/>
              </a:lnSpc>
              <a:buSzPct val="100000"/>
              <a:buFont typeface="Arial" panose="020B0604020202020204" pitchFamily="34" charset="0"/>
              <a:buChar char="•"/>
            </a:pPr>
            <a:endParaRPr lang="ja-JP" altLang="en-US" sz="1800" dirty="0" smtClean="0">
              <a:ea typeface="Adobe Heiti Std R" panose="020B0400000000000000" pitchFamily="34" charset="-122"/>
            </a:endParaRPr>
          </a:p>
          <a:p>
            <a:pPr>
              <a:lnSpc>
                <a:spcPct val="110000"/>
              </a:lnSpc>
              <a:buSzPct val="100000"/>
              <a:buFont typeface="Arial" panose="020B0604020202020204" pitchFamily="34" charset="0"/>
              <a:buChar char="•"/>
            </a:pPr>
            <a:r>
              <a:rPr lang="ja-JP" altLang="en-US" sz="1800" dirty="0" smtClean="0">
                <a:ea typeface="Adobe Heiti Std R" panose="020B0400000000000000" pitchFamily="34" charset="-122"/>
              </a:rPr>
              <a:t>Since Leap Studio is a WebGL-based system, the process of creating 3D objects will be proceed on an API with HTML5 canvas and JavaScript control codes. WebGL has the ability to build 3D objects directly on web browsers, saving the trouble of installing additional plug-ins.</a:t>
            </a:r>
          </a:p>
        </p:txBody>
      </p:sp>
      <p:sp>
        <p:nvSpPr>
          <p:cNvPr id="11" name="TextBox 10"/>
          <p:cNvSpPr txBox="1"/>
          <p:nvPr/>
        </p:nvSpPr>
        <p:spPr>
          <a:xfrm>
            <a:off x="5891341" y="6023573"/>
            <a:ext cx="3058889" cy="307777"/>
          </a:xfrm>
          <a:prstGeom prst="rect">
            <a:avLst/>
          </a:prstGeom>
          <a:noFill/>
        </p:spPr>
        <p:txBody>
          <a:bodyPr wrap="square" rtlCol="0">
            <a:spAutoFit/>
          </a:bodyPr>
          <a:lstStyle/>
          <a:p>
            <a:pPr algn="ctr"/>
            <a:r>
              <a:rPr lang="en-US" altLang="zh-CN" sz="1400" dirty="0" smtClean="0"/>
              <a:t>Figure 2. The Leap Motion device</a:t>
            </a:r>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ph type="title"/>
          </p:nvPr>
        </p:nvSpPr>
        <p:spPr>
          <a:xfrm>
            <a:off x="501650" y="152400"/>
            <a:ext cx="6684963" cy="581025"/>
          </a:xfrm>
        </p:spPr>
        <p:txBody>
          <a:bodyPr/>
          <a:lstStyle/>
          <a:p>
            <a:r>
              <a:rPr lang="zh-CN" altLang="en-US" sz="3200" b="1">
                <a:latin typeface="Adobe Kaiti Std R" panose="02020400000000000000" pitchFamily="18" charset="-122"/>
                <a:ea typeface="Adobe Kaiti Std R" panose="02020400000000000000" pitchFamily="18" charset="-122"/>
              </a:rPr>
              <a:t>L</a:t>
            </a:r>
            <a:r>
              <a:rPr lang="ja-JP" altLang="en-US" sz="3200" b="1">
                <a:latin typeface="Adobe Kaiti Std R" panose="02020400000000000000" pitchFamily="18" charset="-122"/>
                <a:ea typeface="Adobe Kaiti Std R" panose="02020400000000000000" pitchFamily="18" charset="-122"/>
              </a:rPr>
              <a:t>EAP STUDIO'S INTERACTION</a:t>
            </a:r>
          </a:p>
        </p:txBody>
      </p:sp>
      <p:sp>
        <p:nvSpPr>
          <p:cNvPr id="10243" name="Rectangle 3"/>
          <p:cNvSpPr>
            <a:spLocks noChangeArrowheads="1"/>
          </p:cNvSpPr>
          <p:nvPr>
            <p:ph type="body" sz="half" idx="1"/>
          </p:nvPr>
        </p:nvSpPr>
        <p:spPr>
          <a:xfrm>
            <a:off x="3511550" y="1435122"/>
            <a:ext cx="5618163" cy="5637213"/>
          </a:xfrm>
        </p:spPr>
        <p:txBody>
          <a:bodyPr/>
          <a:lstStyle/>
          <a:p>
            <a:pPr>
              <a:lnSpc>
                <a:spcPct val="110000"/>
              </a:lnSpc>
            </a:pPr>
            <a:r>
              <a:rPr lang="ja-JP" altLang="en-US" sz="1600" dirty="0">
                <a:latin typeface="Adobe Heiti Std R" panose="020B0400000000000000" pitchFamily="34" charset="-122"/>
                <a:ea typeface="Adobe Heiti Std R" panose="020B0400000000000000" pitchFamily="34" charset="-122"/>
              </a:rPr>
              <a:t>For solving the method of  </a:t>
            </a:r>
            <a:r>
              <a:rPr lang="zh-CN" altLang="en-US" sz="1600" dirty="0">
                <a:latin typeface="Adobe Heiti Std R" panose="020B0400000000000000" pitchFamily="34" charset="-122"/>
                <a:ea typeface="Adobe Heiti Std R" panose="020B0400000000000000" pitchFamily="34" charset="-122"/>
              </a:rPr>
              <a:t>transfer</a:t>
            </a:r>
            <a:r>
              <a:rPr lang="ja-JP" altLang="en-US" sz="1600" dirty="0">
                <a:latin typeface="Adobe Heiti Std R" panose="020B0400000000000000" pitchFamily="34" charset="-122"/>
                <a:ea typeface="Adobe Heiti Std R" panose="020B0400000000000000" pitchFamily="34" charset="-122"/>
              </a:rPr>
              <a:t>ing</a:t>
            </a:r>
            <a:r>
              <a:rPr lang="zh-CN" altLang="en-US" sz="1600" dirty="0">
                <a:latin typeface="Adobe Heiti Std R" panose="020B0400000000000000" pitchFamily="34" charset="-122"/>
                <a:ea typeface="Adobe Heiti Std R" panose="020B0400000000000000" pitchFamily="34" charset="-122"/>
              </a:rPr>
              <a:t> the body motion data to the web browser to execute the interactive 3D modeling actions</a:t>
            </a:r>
            <a:r>
              <a:rPr lang="ja-JP" altLang="en-US" sz="1600" dirty="0">
                <a:latin typeface="Adobe Heiti Std R" panose="020B0400000000000000" pitchFamily="34" charset="-122"/>
                <a:ea typeface="Adobe Heiti Std R" panose="020B0400000000000000" pitchFamily="34" charset="-122"/>
              </a:rPr>
              <a:t>, </a:t>
            </a:r>
            <a:r>
              <a:rPr lang="zh-CN" altLang="en-US" sz="1600" dirty="0">
                <a:latin typeface="Adobe Heiti Std R" panose="020B0400000000000000" pitchFamily="34" charset="-122"/>
                <a:ea typeface="Adobe Heiti Std R" panose="020B0400000000000000" pitchFamily="34" charset="-122"/>
              </a:rPr>
              <a:t>we </a:t>
            </a:r>
            <a:r>
              <a:rPr lang="ja-JP" altLang="en-US" sz="1600" dirty="0">
                <a:latin typeface="Adobe Heiti Std R" panose="020B0400000000000000" pitchFamily="34" charset="-122"/>
                <a:ea typeface="Adobe Heiti Std R" panose="020B0400000000000000" pitchFamily="34" charset="-122"/>
              </a:rPr>
              <a:t>use</a:t>
            </a:r>
            <a:r>
              <a:rPr lang="zh-CN" altLang="en-US" sz="1600" dirty="0">
                <a:latin typeface="Adobe Heiti Std R" panose="020B0400000000000000" pitchFamily="34" charset="-122"/>
                <a:ea typeface="Adobe Heiti Std R" panose="020B0400000000000000" pitchFamily="34" charset="-122"/>
              </a:rPr>
              <a:t> the</a:t>
            </a:r>
            <a:r>
              <a:rPr lang="ja-JP" altLang="en-US" sz="1600" dirty="0">
                <a:latin typeface="Adobe Heiti Std R" panose="020B0400000000000000" pitchFamily="34" charset="-122"/>
                <a:ea typeface="Adobe Heiti Std R" panose="020B0400000000000000" pitchFamily="34" charset="-122"/>
              </a:rPr>
              <a:t> J</a:t>
            </a:r>
            <a:r>
              <a:rPr lang="zh-CN" altLang="en-US" sz="1600" dirty="0">
                <a:latin typeface="Adobe Heiti Std R" panose="020B0400000000000000" pitchFamily="34" charset="-122"/>
                <a:ea typeface="Adobe Heiti Std R" panose="020B0400000000000000" pitchFamily="34" charset="-122"/>
              </a:rPr>
              <a:t>avaScript SDK names Leap.js</a:t>
            </a:r>
            <a:r>
              <a:rPr lang="ja-JP" altLang="en-US" sz="1600" dirty="0">
                <a:latin typeface="Adobe Heiti Std R" panose="020B0400000000000000" pitchFamily="34" charset="-122"/>
                <a:ea typeface="Adobe Heiti Std R" panose="020B0400000000000000" pitchFamily="34" charset="-122"/>
              </a:rPr>
              <a:t>.</a:t>
            </a:r>
            <a:r>
              <a:rPr lang="zh-CN" altLang="en-US" sz="1600" dirty="0">
                <a:latin typeface="Adobe Heiti Std R" panose="020B0400000000000000" pitchFamily="34" charset="-122"/>
                <a:ea typeface="Adobe Heiti Std R" panose="020B0400000000000000" pitchFamily="34" charset="-122"/>
              </a:rPr>
              <a:t> </a:t>
            </a:r>
            <a:endParaRPr lang="en-US" altLang="zh-CN" sz="1600" dirty="0" smtClean="0">
              <a:latin typeface="Adobe Heiti Std R" panose="020B0400000000000000" pitchFamily="34" charset="-122"/>
              <a:ea typeface="Adobe Heiti Std R" panose="020B0400000000000000" pitchFamily="34" charset="-122"/>
            </a:endParaRPr>
          </a:p>
          <a:p>
            <a:pPr>
              <a:lnSpc>
                <a:spcPct val="110000"/>
              </a:lnSpc>
            </a:pPr>
            <a:endParaRPr lang="zh-CN" altLang="en-US" sz="1600" dirty="0">
              <a:latin typeface="Adobe Heiti Std R" panose="020B0400000000000000" pitchFamily="34" charset="-122"/>
              <a:ea typeface="Adobe Heiti Std R" panose="020B0400000000000000" pitchFamily="34" charset="-122"/>
            </a:endParaRPr>
          </a:p>
          <a:p>
            <a:pPr>
              <a:lnSpc>
                <a:spcPct val="110000"/>
              </a:lnSpc>
            </a:pPr>
            <a:r>
              <a:rPr lang="ja-JP" altLang="en-US" sz="1600" dirty="0">
                <a:latin typeface="Adobe Heiti Std R" panose="020B0400000000000000" pitchFamily="34" charset="-122"/>
                <a:ea typeface="Adobe Heiti Std R" panose="020B0400000000000000" pitchFamily="34" charset="-122"/>
              </a:rPr>
              <a:t>T</a:t>
            </a:r>
            <a:r>
              <a:rPr lang="zh-CN" altLang="en-US" sz="1600" dirty="0">
                <a:latin typeface="Adobe Heiti Std R" panose="020B0400000000000000" pitchFamily="34" charset="-122"/>
                <a:ea typeface="Adobe Heiti Std R" panose="020B0400000000000000" pitchFamily="34" charset="-122"/>
              </a:rPr>
              <a:t>he implement of SDK from Leap Motion provider can be completed through adding Leap.js to the JavaScript source code of the client-side. </a:t>
            </a:r>
            <a:endParaRPr lang="en-US" altLang="zh-CN" sz="1600" dirty="0" smtClean="0">
              <a:latin typeface="Adobe Heiti Std R" panose="020B0400000000000000" pitchFamily="34" charset="-122"/>
              <a:ea typeface="Adobe Heiti Std R" panose="020B0400000000000000" pitchFamily="34" charset="-122"/>
            </a:endParaRPr>
          </a:p>
          <a:p>
            <a:pPr>
              <a:lnSpc>
                <a:spcPct val="110000"/>
              </a:lnSpc>
            </a:pPr>
            <a:endParaRPr lang="en-US" altLang="zh-CN" sz="1600" dirty="0">
              <a:latin typeface="Adobe Heiti Std R" panose="020B0400000000000000" pitchFamily="34" charset="-122"/>
              <a:ea typeface="Adobe Heiti Std R" panose="020B0400000000000000" pitchFamily="34" charset="-122"/>
            </a:endParaRPr>
          </a:p>
          <a:p>
            <a:pPr>
              <a:lnSpc>
                <a:spcPct val="110000"/>
              </a:lnSpc>
            </a:pPr>
            <a:r>
              <a:rPr lang="zh-CN" altLang="en-US" sz="1600" dirty="0" smtClean="0">
                <a:latin typeface="Adobe Heiti Std R" panose="020B0400000000000000" pitchFamily="34" charset="-122"/>
                <a:ea typeface="Adobe Heiti Std R" panose="020B0400000000000000" pitchFamily="34" charset="-122"/>
              </a:rPr>
              <a:t>Developers </a:t>
            </a:r>
            <a:r>
              <a:rPr lang="zh-CN" altLang="en-US" sz="1600" dirty="0">
                <a:latin typeface="Adobe Heiti Std R" panose="020B0400000000000000" pitchFamily="34" charset="-122"/>
                <a:ea typeface="Adobe Heiti Std R" panose="020B0400000000000000" pitchFamily="34" charset="-122"/>
              </a:rPr>
              <a:t>can also install Leap Motion JavaScript library package and Node.js through Node Package Manager</a:t>
            </a:r>
            <a:r>
              <a:rPr lang="zh-CN" altLang="en-US" sz="1600" dirty="0" smtClean="0">
                <a:latin typeface="Adobe Heiti Std R" panose="020B0400000000000000" pitchFamily="34" charset="-122"/>
                <a:ea typeface="Adobe Heiti Std R" panose="020B0400000000000000" pitchFamily="34" charset="-122"/>
              </a:rPr>
              <a:t>.</a:t>
            </a:r>
            <a:endParaRPr lang="zh-CN" altLang="en-US" sz="1600" dirty="0">
              <a:latin typeface="Adobe Heiti Std R" panose="020B0400000000000000" pitchFamily="34" charset="-122"/>
              <a:ea typeface="Adobe Heiti Std R" panose="020B0400000000000000" pitchFamily="34" charset="-122"/>
            </a:endParaRPr>
          </a:p>
        </p:txBody>
      </p:sp>
      <p:sp>
        <p:nvSpPr>
          <p:cNvPr id="10244" name="Text Box 4"/>
          <p:cNvSpPr txBox="1">
            <a:spLocks noChangeArrowheads="1"/>
          </p:cNvSpPr>
          <p:nvPr/>
        </p:nvSpPr>
        <p:spPr bwMode="auto">
          <a:xfrm>
            <a:off x="8763000" y="6130925"/>
            <a:ext cx="3730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401B90A5-85BE-4DCE-970F-2C95C60B04F4}" type="slidenum">
              <a:rPr lang="en-US" altLang="zh-CN" sz="1400">
                <a:solidFill>
                  <a:schemeClr val="bg2"/>
                </a:solidFill>
              </a:rPr>
              <a:pPr/>
              <a:t>7</a:t>
            </a:fld>
            <a:endParaRPr lang="en-US" altLang="zh-CN" sz="1400">
              <a:solidFill>
                <a:schemeClr val="bg2"/>
              </a:solidFill>
            </a:endParaRPr>
          </a:p>
        </p:txBody>
      </p:sp>
      <p:pic>
        <p:nvPicPr>
          <p:cNvPr id="10245" name="Picture 6" descr="graph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9" y="1435122"/>
            <a:ext cx="3410884" cy="393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0624" y="5629845"/>
            <a:ext cx="3058889" cy="523220"/>
          </a:xfrm>
          <a:prstGeom prst="rect">
            <a:avLst/>
          </a:prstGeom>
          <a:noFill/>
        </p:spPr>
        <p:txBody>
          <a:bodyPr wrap="square" rtlCol="0">
            <a:spAutoFit/>
          </a:bodyPr>
          <a:lstStyle/>
          <a:p>
            <a:pPr algn="ctr"/>
            <a:r>
              <a:rPr lang="en-US" altLang="zh-CN" sz="1400" dirty="0" smtClean="0"/>
              <a:t>Figure 3. The overall architecture of Leap Motion device communication</a:t>
            </a:r>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fade">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animEffect transition="in" filter="fade">
                                      <p:cBhvr>
                                        <p:cTn id="1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a:xfrm>
            <a:off x="390525" y="123825"/>
            <a:ext cx="7654925" cy="584200"/>
          </a:xfrm>
        </p:spPr>
        <p:txBody>
          <a:bodyPr/>
          <a:lstStyle/>
          <a:p>
            <a:r>
              <a:rPr lang="zh-CN" altLang="en-US" sz="3200" b="1" dirty="0">
                <a:latin typeface="Adobe Kaiti Std R" panose="02020400000000000000" pitchFamily="18" charset="-122"/>
                <a:ea typeface="Adobe Kaiti Std R" panose="02020400000000000000" pitchFamily="18" charset="-122"/>
              </a:rPr>
              <a:t>3D </a:t>
            </a:r>
            <a:r>
              <a:rPr lang="ja-JP" altLang="en-US" sz="3200" b="1" dirty="0">
                <a:latin typeface="Adobe Kaiti Std R" panose="02020400000000000000" pitchFamily="18" charset="-122"/>
                <a:ea typeface="Adobe Kaiti Std R" panose="02020400000000000000" pitchFamily="18" charset="-122"/>
              </a:rPr>
              <a:t>MANIPULATIONS</a:t>
            </a:r>
          </a:p>
        </p:txBody>
      </p:sp>
      <p:sp>
        <p:nvSpPr>
          <p:cNvPr id="11267" name="Rectangle 3"/>
          <p:cNvSpPr>
            <a:spLocks noChangeArrowheads="1"/>
          </p:cNvSpPr>
          <p:nvPr>
            <p:ph type="body" sz="half" idx="1"/>
          </p:nvPr>
        </p:nvSpPr>
        <p:spPr>
          <a:xfrm>
            <a:off x="88900" y="1012825"/>
            <a:ext cx="9055100" cy="5802313"/>
          </a:xfrm>
        </p:spPr>
        <p:txBody>
          <a:bodyPr/>
          <a:lstStyle/>
          <a:p>
            <a:pPr algn="just">
              <a:lnSpc>
                <a:spcPct val="110000"/>
              </a:lnSpc>
            </a:pPr>
            <a:r>
              <a:rPr lang="ja-JP" altLang="en-US" sz="2000" dirty="0">
                <a:ea typeface="Adobe Heiti Std R" panose="020B0400000000000000" pitchFamily="34" charset="-122"/>
              </a:rPr>
              <a:t>A</a:t>
            </a:r>
            <a:r>
              <a:rPr lang="zh-CN" altLang="en-US" sz="2000" dirty="0">
                <a:ea typeface="Adobe Heiti Std R" panose="020B0400000000000000" pitchFamily="34" charset="-122"/>
              </a:rPr>
              <a:t> "virtual mouse" or "virtual finger", is needed to control all the featured modules in Leap Studio application</a:t>
            </a:r>
            <a:r>
              <a:rPr lang="zh-CN" altLang="en-US" sz="2000" dirty="0" smtClean="0">
                <a:ea typeface="Adobe Heiti Std R" panose="020B0400000000000000" pitchFamily="34" charset="-122"/>
              </a:rPr>
              <a:t>.</a:t>
            </a:r>
            <a:endParaRPr lang="en-US" altLang="zh-CN" sz="2000" dirty="0" smtClean="0">
              <a:ea typeface="Adobe Heiti Std R" panose="020B0400000000000000" pitchFamily="34" charset="-122"/>
            </a:endParaRPr>
          </a:p>
          <a:p>
            <a:pPr algn="just">
              <a:lnSpc>
                <a:spcPct val="110000"/>
              </a:lnSpc>
            </a:pPr>
            <a:endParaRPr lang="zh-CN" altLang="en-US" sz="2000" dirty="0">
              <a:ea typeface="Adobe Heiti Std R" panose="020B0400000000000000" pitchFamily="34" charset="-122"/>
            </a:endParaRPr>
          </a:p>
          <a:p>
            <a:pPr algn="just">
              <a:lnSpc>
                <a:spcPct val="110000"/>
              </a:lnSpc>
            </a:pPr>
            <a:r>
              <a:rPr lang="zh-CN" altLang="en-US" sz="2000" dirty="0">
                <a:ea typeface="Adobe Heiti Std R" panose="020B0400000000000000" pitchFamily="34" charset="-122"/>
              </a:rPr>
              <a:t>By connecting to a web socket server, Leap.js will transfer a frame to the web socket and the open page by every 10 milliseconds, where the frame is a block of JSON data which contains the position of hands and fingers</a:t>
            </a:r>
            <a:r>
              <a:rPr lang="ja-JP" altLang="en-US" sz="2000" dirty="0" smtClean="0">
                <a:ea typeface="Adobe Heiti Std R" panose="020B0400000000000000" pitchFamily="34" charset="-122"/>
              </a:rPr>
              <a:t>.</a:t>
            </a:r>
            <a:endParaRPr lang="en-US" altLang="ja-JP" sz="2000" dirty="0" smtClean="0">
              <a:ea typeface="Adobe Heiti Std R" panose="020B0400000000000000" pitchFamily="34" charset="-122"/>
            </a:endParaRPr>
          </a:p>
          <a:p>
            <a:pPr algn="just">
              <a:lnSpc>
                <a:spcPct val="110000"/>
              </a:lnSpc>
            </a:pPr>
            <a:endParaRPr lang="ja-JP" altLang="en-US" sz="2000" dirty="0">
              <a:ea typeface="Adobe Heiti Std R" panose="020B0400000000000000" pitchFamily="34" charset="-122"/>
            </a:endParaRPr>
          </a:p>
          <a:p>
            <a:pPr algn="just">
              <a:lnSpc>
                <a:spcPct val="110000"/>
              </a:lnSpc>
            </a:pPr>
            <a:r>
              <a:rPr lang="en-US" altLang="zh-CN" sz="2000" dirty="0" smtClean="0">
                <a:ea typeface="Adobe Heiti Std R" panose="020B0400000000000000" pitchFamily="34" charset="-122"/>
              </a:rPr>
              <a:t>The hand and finger movements will be monitored by Leap.js through the JavaScript function </a:t>
            </a:r>
            <a:r>
              <a:rPr lang="en-US" altLang="zh-CN" sz="2000" dirty="0" err="1" smtClean="0">
                <a:ea typeface="Adobe Heiti Std R" panose="020B0400000000000000" pitchFamily="34" charset="-122"/>
              </a:rPr>
              <a:t>Leap.Loop</a:t>
            </a:r>
            <a:r>
              <a:rPr lang="en-US" altLang="zh-CN" sz="2000" dirty="0" smtClean="0">
                <a:ea typeface="Adobe Heiti Std R" panose="020B0400000000000000" pitchFamily="34" charset="-122"/>
              </a:rPr>
              <a:t>().</a:t>
            </a:r>
          </a:p>
          <a:p>
            <a:pPr algn="just">
              <a:lnSpc>
                <a:spcPct val="110000"/>
              </a:lnSpc>
            </a:pPr>
            <a:endParaRPr lang="en-US" altLang="zh-CN" sz="2000" dirty="0" smtClean="0">
              <a:ea typeface="Adobe Heiti Std R" panose="020B0400000000000000" pitchFamily="34" charset="-122"/>
            </a:endParaRPr>
          </a:p>
          <a:p>
            <a:pPr algn="just">
              <a:lnSpc>
                <a:spcPct val="110000"/>
              </a:lnSpc>
            </a:pPr>
            <a:r>
              <a:rPr lang="ja-JP" altLang="en-US" sz="2000" dirty="0" smtClean="0">
                <a:ea typeface="Adobe Heiti Std R" panose="020B0400000000000000" pitchFamily="34" charset="-122"/>
              </a:rPr>
              <a:t>The </a:t>
            </a:r>
            <a:r>
              <a:rPr lang="ja-JP" altLang="en-US" sz="2000" dirty="0">
                <a:ea typeface="Adobe Heiti Std R" panose="020B0400000000000000" pitchFamily="34" charset="-122"/>
              </a:rPr>
              <a:t>method of interaction between user's movements with Leap Studio's 3D Scene controller is through recognizing the pointing gesture of user's finger. </a:t>
            </a:r>
          </a:p>
        </p:txBody>
      </p:sp>
      <p:sp>
        <p:nvSpPr>
          <p:cNvPr id="11268"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85CCFBF8-E5F4-4E65-B017-D7731FF7E492}" type="slidenum">
              <a:rPr lang="en-US" altLang="zh-CN" sz="1400">
                <a:solidFill>
                  <a:schemeClr val="bg2"/>
                </a:solidFill>
              </a:rPr>
              <a:pPr/>
              <a:t>8</a:t>
            </a:fld>
            <a:endParaRPr lang="en-US" altLang="zh-CN">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ph type="title"/>
          </p:nvPr>
        </p:nvSpPr>
        <p:spPr>
          <a:xfrm>
            <a:off x="390525" y="123825"/>
            <a:ext cx="7654925" cy="584200"/>
          </a:xfrm>
        </p:spPr>
        <p:txBody>
          <a:bodyPr/>
          <a:lstStyle/>
          <a:p>
            <a:r>
              <a:rPr lang="zh-CN" altLang="en-US" sz="3200" b="1">
                <a:latin typeface="Adobe Kaiti Std R" panose="02020400000000000000" pitchFamily="18" charset="-122"/>
                <a:ea typeface="Adobe Kaiti Std R" panose="02020400000000000000" pitchFamily="18" charset="-122"/>
              </a:rPr>
              <a:t>3D </a:t>
            </a:r>
            <a:r>
              <a:rPr lang="ja-JP" altLang="en-US" sz="3200" b="1">
                <a:latin typeface="Adobe Kaiti Std R" panose="02020400000000000000" pitchFamily="18" charset="-122"/>
                <a:ea typeface="Adobe Kaiti Std R" panose="02020400000000000000" pitchFamily="18" charset="-122"/>
              </a:rPr>
              <a:t>MANIPULATIONS</a:t>
            </a:r>
            <a:endParaRPr lang="ja-JP" altLang="en-US"/>
          </a:p>
        </p:txBody>
      </p:sp>
      <p:sp>
        <p:nvSpPr>
          <p:cNvPr id="12291" name="Rectangle 3"/>
          <p:cNvSpPr>
            <a:spLocks noChangeArrowheads="1"/>
          </p:cNvSpPr>
          <p:nvPr>
            <p:ph type="body" sz="half" idx="1"/>
          </p:nvPr>
        </p:nvSpPr>
        <p:spPr>
          <a:xfrm>
            <a:off x="88900" y="1012825"/>
            <a:ext cx="9055100" cy="5802313"/>
          </a:xfrm>
        </p:spPr>
        <p:txBody>
          <a:bodyPr/>
          <a:lstStyle/>
          <a:p>
            <a:pPr>
              <a:lnSpc>
                <a:spcPct val="110000"/>
              </a:lnSpc>
            </a:pPr>
            <a:r>
              <a:rPr lang="ja-JP" altLang="en-US" sz="1800" dirty="0"/>
              <a:t>Base on the algorithm to calculate the angles of a triangle, we have:</a:t>
            </a:r>
          </a:p>
          <a:p>
            <a:pPr>
              <a:lnSpc>
                <a:spcPct val="110000"/>
              </a:lnSpc>
            </a:pPr>
            <a:endParaRPr lang="ja-JP" altLang="en-US" sz="1800" dirty="0"/>
          </a:p>
          <a:p>
            <a:pPr>
              <a:lnSpc>
                <a:spcPct val="110000"/>
              </a:lnSpc>
            </a:pPr>
            <a:endParaRPr lang="ja-JP" altLang="en-US" sz="1800" dirty="0"/>
          </a:p>
          <a:p>
            <a:pPr>
              <a:lnSpc>
                <a:spcPct val="110000"/>
              </a:lnSpc>
            </a:pPr>
            <a:endParaRPr lang="ja-JP" altLang="en-US" sz="1800" dirty="0"/>
          </a:p>
          <a:p>
            <a:pPr>
              <a:lnSpc>
                <a:spcPct val="110000"/>
              </a:lnSpc>
            </a:pPr>
            <a:endParaRPr lang="ja-JP" altLang="en-US" sz="1800" dirty="0"/>
          </a:p>
          <a:p>
            <a:pPr>
              <a:lnSpc>
                <a:spcPct val="110000"/>
              </a:lnSpc>
            </a:pPr>
            <a:r>
              <a:rPr lang="ja-JP" altLang="en-US" sz="1800" dirty="0"/>
              <a:t>From the above result, we got the vector coordinate</a:t>
            </a:r>
          </a:p>
          <a:p>
            <a:pPr>
              <a:lnSpc>
                <a:spcPct val="110000"/>
              </a:lnSpc>
            </a:pPr>
            <a:endParaRPr lang="ja-JP" altLang="en-US" sz="1800" dirty="0"/>
          </a:p>
          <a:p>
            <a:pPr>
              <a:lnSpc>
                <a:spcPct val="110000"/>
              </a:lnSpc>
            </a:pPr>
            <a:endParaRPr lang="ja-JP" altLang="en-US" sz="1800" dirty="0"/>
          </a:p>
          <a:p>
            <a:pPr>
              <a:lnSpc>
                <a:spcPct val="110000"/>
              </a:lnSpc>
            </a:pPr>
            <a:r>
              <a:rPr lang="ja-JP" altLang="en-US" sz="1800" dirty="0"/>
              <a:t>Finally, we got the absolute coordinate of the 3D vector which is</a:t>
            </a:r>
          </a:p>
          <a:p>
            <a:pPr>
              <a:lnSpc>
                <a:spcPct val="110000"/>
              </a:lnSpc>
            </a:pPr>
            <a:endParaRPr lang="ja-JP" altLang="en-US" sz="1800" dirty="0"/>
          </a:p>
          <a:p>
            <a:pPr>
              <a:lnSpc>
                <a:spcPct val="110000"/>
              </a:lnSpc>
            </a:pPr>
            <a:endParaRPr lang="ja-JP" altLang="en-US" sz="1800" dirty="0"/>
          </a:p>
          <a:p>
            <a:pPr>
              <a:lnSpc>
                <a:spcPct val="110000"/>
              </a:lnSpc>
            </a:pPr>
            <a:endParaRPr lang="ja-JP" altLang="en-US" sz="1800" dirty="0"/>
          </a:p>
          <a:p>
            <a:pPr algn="ctr">
              <a:lnSpc>
                <a:spcPct val="110000"/>
              </a:lnSpc>
              <a:buFontTx/>
              <a:buNone/>
            </a:pPr>
            <a:endParaRPr lang="en-US" altLang="ja-JP" sz="1800" i="1" dirty="0" smtClean="0"/>
          </a:p>
          <a:p>
            <a:pPr algn="ctr">
              <a:lnSpc>
                <a:spcPct val="110000"/>
              </a:lnSpc>
              <a:buFontTx/>
              <a:buNone/>
            </a:pPr>
            <a:r>
              <a:rPr lang="ja-JP" altLang="en-US" sz="1800" i="1" dirty="0" smtClean="0"/>
              <a:t>pointer</a:t>
            </a:r>
            <a:r>
              <a:rPr lang="ja-JP" altLang="en-US" sz="1800" i="1" dirty="0"/>
              <a:t>.position.addVectors(absolute position (dx,dy,dz))</a:t>
            </a:r>
          </a:p>
          <a:p>
            <a:pPr>
              <a:lnSpc>
                <a:spcPct val="110000"/>
              </a:lnSpc>
              <a:buFontTx/>
              <a:buNone/>
            </a:pPr>
            <a:endParaRPr lang="ja-JP" altLang="en-US" sz="1800" i="1" dirty="0"/>
          </a:p>
        </p:txBody>
      </p:sp>
      <p:sp>
        <p:nvSpPr>
          <p:cNvPr id="12292" name="Text Box 4"/>
          <p:cNvSpPr txBox="1">
            <a:spLocks noChangeArrowheads="1"/>
          </p:cNvSpPr>
          <p:nvPr/>
        </p:nvSpPr>
        <p:spPr bwMode="auto">
          <a:xfrm>
            <a:off x="8769350" y="6508750"/>
            <a:ext cx="374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fld id="{5FDB7083-7074-47F9-9A6A-76D429B383FF}" type="slidenum">
              <a:rPr lang="en-US" altLang="zh-CN" sz="1400">
                <a:solidFill>
                  <a:schemeClr val="bg2"/>
                </a:solidFill>
              </a:rPr>
              <a:pPr/>
              <a:t>9</a:t>
            </a:fld>
            <a:endParaRPr lang="en-US" altLang="zh-CN">
              <a:solidFill>
                <a:schemeClr val="bg2"/>
              </a:solidFill>
            </a:endParaRPr>
          </a:p>
        </p:txBody>
      </p:sp>
      <p:grpSp>
        <p:nvGrpSpPr>
          <p:cNvPr id="2" name="Group 1"/>
          <p:cNvGrpSpPr/>
          <p:nvPr/>
        </p:nvGrpSpPr>
        <p:grpSpPr>
          <a:xfrm>
            <a:off x="3071813" y="1327150"/>
            <a:ext cx="2392362" cy="1527175"/>
            <a:chOff x="3071813" y="1327150"/>
            <a:chExt cx="2392362" cy="1527175"/>
          </a:xfrm>
        </p:grpSpPr>
        <p:graphicFrame>
          <p:nvGraphicFramePr>
            <p:cNvPr id="12293" name="Picture 8"/>
            <p:cNvGraphicFramePr>
              <a:graphicFrameLocks noChangeAspect="1"/>
            </p:cNvGraphicFramePr>
            <p:nvPr>
              <p:extLst>
                <p:ext uri="{D42A27DB-BD31-4B8C-83A1-F6EECF244321}">
                  <p14:modId xmlns:p14="http://schemas.microsoft.com/office/powerpoint/2010/main" val="138228962"/>
                </p:ext>
              </p:extLst>
            </p:nvPr>
          </p:nvGraphicFramePr>
          <p:xfrm>
            <a:off x="3071813" y="2125663"/>
            <a:ext cx="1306512" cy="728662"/>
          </p:xfrm>
          <a:graphic>
            <a:graphicData uri="http://schemas.openxmlformats.org/presentationml/2006/ole">
              <mc:AlternateContent xmlns:mc="http://schemas.openxmlformats.org/markup-compatibility/2006">
                <mc:Choice xmlns:v="urn:schemas-microsoft-com:vml" Requires="v">
                  <p:oleObj spid="_x0000_s12361" r:id="rId3" imgW="780204" imgH="435038" progId="">
                    <p:embed/>
                  </p:oleObj>
                </mc:Choice>
                <mc:Fallback>
                  <p:oleObj r:id="rId3" imgW="780204" imgH="435038"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125663"/>
                          <a:ext cx="1306512"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Picture 7"/>
            <p:cNvGraphicFramePr>
              <a:graphicFrameLocks noChangeAspect="1"/>
            </p:cNvGraphicFramePr>
            <p:nvPr>
              <p:extLst>
                <p:ext uri="{D42A27DB-BD31-4B8C-83A1-F6EECF244321}">
                  <p14:modId xmlns:p14="http://schemas.microsoft.com/office/powerpoint/2010/main" val="48778128"/>
                </p:ext>
              </p:extLst>
            </p:nvPr>
          </p:nvGraphicFramePr>
          <p:xfrm>
            <a:off x="3071813" y="1327150"/>
            <a:ext cx="2392362" cy="798513"/>
          </p:xfrm>
          <a:graphic>
            <a:graphicData uri="http://schemas.openxmlformats.org/presentationml/2006/ole">
              <mc:AlternateContent xmlns:mc="http://schemas.openxmlformats.org/markup-compatibility/2006">
                <mc:Choice xmlns:v="urn:schemas-microsoft-com:vml" Requires="v">
                  <p:oleObj spid="_x0000_s12362" name="Equation" r:id="rId5" imgW="1458209" imgH="486160" progId="Equation.3">
                    <p:embed/>
                  </p:oleObj>
                </mc:Choice>
                <mc:Fallback>
                  <p:oleObj name="Equation" r:id="rId5" imgW="1458209" imgH="48616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3" y="1327150"/>
                          <a:ext cx="2392362"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95" name="Picture 9"/>
          <p:cNvGraphicFramePr>
            <a:graphicFrameLocks noChangeAspect="1"/>
          </p:cNvGraphicFramePr>
          <p:nvPr/>
        </p:nvGraphicFramePr>
        <p:xfrm>
          <a:off x="2881313" y="3292475"/>
          <a:ext cx="2992437" cy="374650"/>
        </p:xfrm>
        <a:graphic>
          <a:graphicData uri="http://schemas.openxmlformats.org/presentationml/2006/ole">
            <mc:AlternateContent xmlns:mc="http://schemas.openxmlformats.org/markup-compatibility/2006">
              <mc:Choice xmlns:v="urn:schemas-microsoft-com:vml" Requires="v">
                <p:oleObj spid="_x0000_s12363" r:id="rId7" imgW="1829117" imgH="228917" progId="">
                  <p:embed/>
                </p:oleObj>
              </mc:Choice>
              <mc:Fallback>
                <p:oleObj r:id="rId7" imgW="1829117" imgH="228917" progId="">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313" y="3292475"/>
                        <a:ext cx="29924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Picture 10"/>
          <p:cNvGraphicFramePr>
            <a:graphicFrameLocks noChangeAspect="1"/>
          </p:cNvGraphicFramePr>
          <p:nvPr>
            <p:extLst>
              <p:ext uri="{D42A27DB-BD31-4B8C-83A1-F6EECF244321}">
                <p14:modId xmlns:p14="http://schemas.microsoft.com/office/powerpoint/2010/main" val="3941019099"/>
              </p:ext>
            </p:extLst>
          </p:nvPr>
        </p:nvGraphicFramePr>
        <p:xfrm>
          <a:off x="2882900" y="4405313"/>
          <a:ext cx="2768600" cy="1030288"/>
        </p:xfrm>
        <a:graphic>
          <a:graphicData uri="http://schemas.openxmlformats.org/presentationml/2006/ole">
            <mc:AlternateContent xmlns:mc="http://schemas.openxmlformats.org/markup-compatibility/2006">
              <mc:Choice xmlns:v="urn:schemas-microsoft-com:vml" Requires="v">
                <p:oleObj spid="_x0000_s12364" name="Equation" r:id="rId9" imgW="1879560" imgH="698400" progId="Equation.3">
                  <p:embed/>
                </p:oleObj>
              </mc:Choice>
              <mc:Fallback>
                <p:oleObj name="Equation" r:id="rId9" imgW="1879560" imgH="698400" progId="Equation.3">
                  <p:embed/>
                  <p:pic>
                    <p:nvPicPr>
                      <p:cNvPr id="0" name="Picture 10"/>
                      <p:cNvPicPr>
                        <a:picLocks noChangeAspect="1" noChangeArrowheads="1"/>
                      </p:cNvPicPr>
                      <p:nvPr/>
                    </p:nvPicPr>
                    <p:blipFill>
                      <a:blip r:embed="rId10"/>
                      <a:srcRect/>
                      <a:stretch>
                        <a:fillRect/>
                      </a:stretch>
                    </p:blipFill>
                    <p:spPr bwMode="auto">
                      <a:xfrm>
                        <a:off x="2882900" y="4405313"/>
                        <a:ext cx="2768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146</TotalTime>
  <Pages>0</Pages>
  <Words>3716</Words>
  <Characters>0</Characters>
  <Application>Microsoft Office PowerPoint</Application>
  <DocSecurity>0</DocSecurity>
  <PresentationFormat>On-screen Show (4:3)</PresentationFormat>
  <Lines>0</Lines>
  <Paragraphs>233</Paragraphs>
  <Slides>17</Slides>
  <Notes>14</Notes>
  <HiddenSlides>0</HiddenSlides>
  <MMClips>0</MMClips>
  <ScaleCrop>false</ScaleCrop>
  <HeadingPairs>
    <vt:vector size="8" baseType="variant">
      <vt:variant>
        <vt:lpstr>Fonts Used</vt:lpstr>
      </vt:variant>
      <vt:variant>
        <vt:i4>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61" baseType="lpstr">
      <vt:lpstr>Arial</vt:lpstr>
      <vt:lpstr>宋体</vt:lpstr>
      <vt:lpstr>Wingdings</vt:lpstr>
      <vt:lpstr>Arial Black</vt:lpstr>
      <vt:lpstr>微软雅黑</vt:lpstr>
      <vt:lpstr>MS PGothic</vt:lpstr>
      <vt:lpstr>Calibri</vt:lpstr>
      <vt:lpstr>Segoe Light</vt:lpstr>
      <vt:lpstr>Arnprior</vt:lpstr>
      <vt:lpstr>华文彩云</vt:lpstr>
      <vt:lpstr>华文新魏</vt:lpstr>
      <vt:lpstr>黑体</vt:lpstr>
      <vt:lpstr>Latha</vt:lpstr>
      <vt:lpstr>Times New Roman</vt:lpstr>
      <vt:lpstr>隶书</vt:lpstr>
      <vt:lpstr>Segoe Print</vt:lpstr>
      <vt:lpstr>Adobe Gothic Std B</vt:lpstr>
      <vt:lpstr>Adobe Fan Heiti Std B</vt:lpstr>
      <vt:lpstr>Adobe Heiti Std R</vt:lpstr>
      <vt:lpstr>Adobe Kaiti Std R</vt:lpstr>
      <vt:lpstr>Arial Unicode MS</vt:lpstr>
      <vt:lpstr>Adobe Song Std L</vt:lpstr>
      <vt:lpstr>华文细黑</vt:lpstr>
      <vt:lpstr>MS UI Gothic</vt:lpstr>
      <vt:lpstr>Verdana</vt:lpstr>
      <vt:lpstr>Hiragino Sans GB W6</vt:lpstr>
      <vt:lpstr>Gulim</vt:lpstr>
      <vt:lpstr>Cooper Black</vt:lpstr>
      <vt:lpstr>Wingdings 2</vt:lpstr>
      <vt:lpstr>BatangChe</vt:lpstr>
      <vt:lpstr>Arial Narrow</vt:lpstr>
      <vt:lpstr>华文行楷</vt:lpstr>
      <vt:lpstr>04b_19</vt:lpstr>
      <vt:lpstr>Impact</vt:lpstr>
      <vt:lpstr>Times</vt:lpstr>
      <vt:lpstr>方正姚体</vt:lpstr>
      <vt:lpstr>Basemic Times</vt:lpstr>
      <vt:lpstr>Segoe Print</vt:lpstr>
      <vt:lpstr>Segoe Print</vt:lpstr>
      <vt:lpstr>Segoe Print</vt:lpstr>
      <vt:lpstr>Segoe Print</vt:lpstr>
      <vt:lpstr>Segoe Print</vt:lpstr>
      <vt:lpstr>Data Pie Charts</vt:lpstr>
      <vt:lpstr>Microsoft Equation 3.0</vt:lpstr>
      <vt:lpstr>Leap Studio - A Virtual Interactive 3D Modeling Application based on WebGL</vt:lpstr>
      <vt:lpstr>INTRODUCTION </vt:lpstr>
      <vt:lpstr>RELATED WORK</vt:lpstr>
      <vt:lpstr>RELATED WORK</vt:lpstr>
      <vt:lpstr>LEAP STUDIO OVERVIEW</vt:lpstr>
      <vt:lpstr>LEAP MOTION DEVICE</vt:lpstr>
      <vt:lpstr>LEAP STUDIO'S INTERACTION</vt:lpstr>
      <vt:lpstr>3D MANIPULATIONS</vt:lpstr>
      <vt:lpstr>3D MANIPULATIONS</vt:lpstr>
      <vt:lpstr>3D MANIPULATIONS</vt:lpstr>
      <vt:lpstr>3D SCENES EDITOR</vt:lpstr>
      <vt:lpstr>3D SCENES EDITOR</vt:lpstr>
      <vt:lpstr>EXPERIMENT RESULTS</vt:lpstr>
      <vt:lpstr>EXPERIMENT RESULTS</vt:lpstr>
      <vt:lpstr>CONCLUSION</vt:lpstr>
      <vt:lpstr>FUTURE WORK</vt:lpstr>
      <vt:lpstr>End</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Leap Studio - A Virtual Interactive 3D Modeling Application based on WebGL</dc:title>
  <dc:subject/>
  <dc:creator>Administrator</dc:creator>
  <cp:keywords/>
  <dc:description/>
  <cp:lastModifiedBy>nhat quang do</cp:lastModifiedBy>
  <cp:revision>20</cp:revision>
  <dcterms:created xsi:type="dcterms:W3CDTF">2014-06-08T03:24:28Z</dcterms:created>
  <dcterms:modified xsi:type="dcterms:W3CDTF">2014-11-25T03:46:23Z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1033-9.1.0.4746</vt:lpwstr>
  </property>
</Properties>
</file>