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78" r:id="rId5"/>
    <p:sldId id="271" r:id="rId6"/>
    <p:sldId id="274" r:id="rId7"/>
    <p:sldId id="275" r:id="rId8"/>
    <p:sldId id="279" r:id="rId9"/>
    <p:sldId id="280" r:id="rId10"/>
    <p:sldId id="281" r:id="rId11"/>
    <p:sldId id="282" r:id="rId12"/>
    <p:sldId id="283" r:id="rId13"/>
    <p:sldId id="272" r:id="rId14"/>
    <p:sldId id="273" r:id="rId15"/>
    <p:sldId id="284" r:id="rId16"/>
    <p:sldId id="286" r:id="rId17"/>
    <p:sldId id="285" r:id="rId18"/>
    <p:sldId id="287" r:id="rId19"/>
    <p:sldId id="277" r:id="rId20"/>
    <p:sldId id="28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5C6"/>
    <a:srgbClr val="FFE7E7"/>
    <a:srgbClr val="F89698"/>
    <a:srgbClr val="613F59"/>
    <a:srgbClr val="FF797E"/>
    <a:srgbClr val="000000"/>
    <a:srgbClr val="FFFFFF"/>
    <a:srgbClr val="613F58"/>
    <a:srgbClr val="D8BDED"/>
    <a:srgbClr val="F49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BB6C4-5326-150F-4375-32D5F3032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6CF94-80CC-031B-88AC-688137E10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41DD-CDC4-E241-EE52-C8338E1B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667C9-5FB3-E29B-1D19-7CB6A475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B2824-EA53-5BC2-8A19-20F6393B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4538F-B1D9-E378-6136-861EE409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60E24-9D95-B8CA-DD06-65F2F6702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03DB3-4848-F03D-B6CD-3BAE0B6A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92C4A-755B-881A-9AE4-960859B2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11FB9-F452-AA84-6C44-28A8EE0A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3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B7924C-D0A4-F1D1-CACC-555BFD0A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468AF2-8032-5766-0901-31EA144E5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AD1C4-98C5-AB8C-05FB-D77FCD82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D3F67-7D04-F70A-9D27-C8277415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ADE50-A016-44F9-53C6-5FA44303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2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386D6-E3F1-ACD6-0873-44958C19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4169E-E649-FBEE-102F-80EF8F363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8E09C-D700-4BA8-DADA-D74A9974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A0EB-03DA-7441-E924-D3A731CA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DD880-195F-EEDA-AB67-9CC731E7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4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D8B8F-A8FD-91F0-CC74-4026639E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D914A-F93A-C6D9-570D-DB64FB076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9CBA7-56A6-12A6-2CBD-DFB6C3BB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F4746-4941-88B0-315E-E990DC74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B14C-37B3-7580-F736-C30F7293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9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686CA-5277-5E5E-0F29-AE54CA83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8738-4C47-3596-4AFB-9706F0C57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A092C-0435-B808-EB2D-50D824CAF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92A22-E521-0DA9-6323-ADC261D4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010180-2FFC-14AE-2842-09C35851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2EB02-6A33-42B2-2FE8-E091B6F1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9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EA2A8-E5D4-5FAC-C3DD-581E124E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C3156-625B-07F7-37CC-3095B03F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98396-9F9E-0821-47A6-4FE46318D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5277A-600B-6495-CA60-0D188265E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F176A7-A168-5490-AF03-2BA493349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99FE2D-4935-823E-878A-50CD69CA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F71FFB-9F37-830B-49C8-106B75A1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A08323-ABCC-202E-F97E-5310B294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720A-5A62-EEAE-54D0-F34E9D1D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40111F-E569-F72E-A293-38665EE4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1AB48-C653-9C36-8B4A-1C9F178B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7C101C-5242-A9AB-8058-B5D90841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3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0B6393-885B-0923-4A13-FAB99A29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6DC9A-DE62-F3BB-78A2-F886D781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382B98-813C-0E6F-A162-F46C12C3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3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0A797-3278-00B9-695F-8D02503C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6927A-1537-385F-7AB0-75E436309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1A2E7-7807-B4FA-59EC-16C9DE919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79A308-8104-7BF7-5BBD-9B8BB418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61692-C8D0-0BFB-EAD3-97F5D0B4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294C7-5421-5AE3-C88A-C7398FD8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2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7E0FA-0CB8-3F3B-35B4-7C057FAE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A2F5FA-9507-3B78-D086-B0B6A017A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81DDD-A312-DDD2-266B-DDBEB66F0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534E7-E57C-F7CA-4161-E36339DE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7FF84A-3D0C-C92C-276E-D1294D72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9A520-8D06-E5BA-76C0-7D91D96D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1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BC5C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85B93A-11A3-6E1D-FA3F-38FBAE9E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E2193-62DB-FA4E-E73E-460D6761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926DC-32D6-06BA-A315-804893975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548A-EF1D-4175-9789-7924F50A8BD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52DE8-4F86-DC34-5E4F-6F2CA775A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B9678-249A-139B-2E13-9C43BC069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0138-2B11-48AB-89DF-51FDF7783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3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1B3B04-4B96-7D3C-0282-58EE5A75C97A}"/>
              </a:ext>
            </a:extLst>
          </p:cNvPr>
          <p:cNvSpPr/>
          <p:nvPr/>
        </p:nvSpPr>
        <p:spPr>
          <a:xfrm>
            <a:off x="1346200" y="622300"/>
            <a:ext cx="3637280" cy="584200"/>
          </a:xfrm>
          <a:prstGeom prst="roundRect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51AAA73-BF9E-B724-2C01-DC994789AFB5}"/>
              </a:ext>
            </a:extLst>
          </p:cNvPr>
          <p:cNvGrpSpPr/>
          <p:nvPr/>
        </p:nvGrpSpPr>
        <p:grpSpPr>
          <a:xfrm>
            <a:off x="10432010" y="824975"/>
            <a:ext cx="794403" cy="178850"/>
            <a:chOff x="10230247" y="875775"/>
            <a:chExt cx="794403" cy="17885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80EBD9-1CD5-2D26-C165-3BD5B0684A74}"/>
                </a:ext>
              </a:extLst>
            </p:cNvPr>
            <p:cNvGrpSpPr/>
            <p:nvPr/>
          </p:nvGrpSpPr>
          <p:grpSpPr>
            <a:xfrm rot="2700000">
              <a:off x="10845800" y="875775"/>
              <a:ext cx="178850" cy="178850"/>
              <a:chOff x="5391022" y="863076"/>
              <a:chExt cx="178850" cy="178850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C7E1CA6-E0EF-3955-ED1F-5C3EC7380E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91022" y="952501"/>
                <a:ext cx="178850" cy="0"/>
              </a:xfrm>
              <a:prstGeom prst="line">
                <a:avLst/>
              </a:prstGeom>
              <a:solidFill>
                <a:srgbClr val="FFE7E7"/>
              </a:solidFill>
              <a:ln w="57150" cap="rnd">
                <a:solidFill>
                  <a:srgbClr val="623F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59C1A40-21D2-F93A-B2CC-4DDED8E3720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391022" y="952501"/>
                <a:ext cx="178850" cy="0"/>
              </a:xfrm>
              <a:prstGeom prst="line">
                <a:avLst/>
              </a:prstGeom>
              <a:solidFill>
                <a:srgbClr val="FFE7E7"/>
              </a:solidFill>
              <a:ln w="57150" cap="rnd">
                <a:solidFill>
                  <a:srgbClr val="623F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5180465-8D54-2354-777E-C1691ECF496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230247" y="965200"/>
              <a:ext cx="1587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E3236C7-54F6-E087-04B5-8A0F48AF34E4}"/>
                </a:ext>
              </a:extLst>
            </p:cNvPr>
            <p:cNvSpPr/>
            <p:nvPr/>
          </p:nvSpPr>
          <p:spPr>
            <a:xfrm>
              <a:off x="10534850" y="885829"/>
              <a:ext cx="165096" cy="165096"/>
            </a:xfrm>
            <a:prstGeom prst="roundRect">
              <a:avLst/>
            </a:prstGeom>
            <a:solidFill>
              <a:srgbClr val="FF797E"/>
            </a:solidFill>
            <a:ln w="41275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</p:grp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FBF676E-ACB1-0032-84F2-12A4B1FC20C2}"/>
              </a:ext>
            </a:extLst>
          </p:cNvPr>
          <p:cNvSpPr/>
          <p:nvPr/>
        </p:nvSpPr>
        <p:spPr>
          <a:xfrm>
            <a:off x="882650" y="771859"/>
            <a:ext cx="317500" cy="285082"/>
          </a:xfrm>
          <a:custGeom>
            <a:avLst/>
            <a:gdLst>
              <a:gd name="connsiteX0" fmla="*/ 2463903 w 4927962"/>
              <a:gd name="connsiteY0" fmla="*/ 4424793 h 4424792"/>
              <a:gd name="connsiteX1" fmla="*/ 2349747 w 4927962"/>
              <a:gd name="connsiteY1" fmla="*/ 4350129 h 4424792"/>
              <a:gd name="connsiteX2" fmla="*/ 0 w 4927962"/>
              <a:gd name="connsiteY2" fmla="*/ 1455073 h 4424792"/>
              <a:gd name="connsiteX3" fmla="*/ 1349361 w 4927962"/>
              <a:gd name="connsiteY3" fmla="*/ 0 h 4424792"/>
              <a:gd name="connsiteX4" fmla="*/ 2463786 w 4927962"/>
              <a:gd name="connsiteY4" fmla="*/ 545731 h 4424792"/>
              <a:gd name="connsiteX5" fmla="*/ 3578603 w 4927962"/>
              <a:gd name="connsiteY5" fmla="*/ 0 h 4424792"/>
              <a:gd name="connsiteX6" fmla="*/ 4927963 w 4927962"/>
              <a:gd name="connsiteY6" fmla="*/ 1455073 h 4424792"/>
              <a:gd name="connsiteX7" fmla="*/ 2578216 w 4927962"/>
              <a:gd name="connsiteY7" fmla="*/ 4350227 h 44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7962" h="4424792">
                <a:moveTo>
                  <a:pt x="2463903" y="4424793"/>
                </a:moveTo>
                <a:lnTo>
                  <a:pt x="2349747" y="4350129"/>
                </a:lnTo>
                <a:cubicBezTo>
                  <a:pt x="2253764" y="4287368"/>
                  <a:pt x="0" y="2798065"/>
                  <a:pt x="0" y="1455073"/>
                </a:cubicBezTo>
                <a:cubicBezTo>
                  <a:pt x="0" y="499773"/>
                  <a:pt x="678834" y="0"/>
                  <a:pt x="1349361" y="0"/>
                </a:cubicBezTo>
                <a:cubicBezTo>
                  <a:pt x="1778025" y="0"/>
                  <a:pt x="2179512" y="200038"/>
                  <a:pt x="2463786" y="545731"/>
                </a:cubicBezTo>
                <a:cubicBezTo>
                  <a:pt x="2747099" y="200645"/>
                  <a:pt x="3149204" y="0"/>
                  <a:pt x="3578603" y="0"/>
                </a:cubicBezTo>
                <a:cubicBezTo>
                  <a:pt x="4249129" y="0"/>
                  <a:pt x="4927963" y="499812"/>
                  <a:pt x="4927963" y="1455073"/>
                </a:cubicBezTo>
                <a:cubicBezTo>
                  <a:pt x="4927963" y="2798065"/>
                  <a:pt x="2674130" y="4287427"/>
                  <a:pt x="2578216" y="4350227"/>
                </a:cubicBezTo>
                <a:close/>
              </a:path>
            </a:pathLst>
          </a:cu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2612500" y="7348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COFFEE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2209800" y="2025348"/>
            <a:ext cx="7772400" cy="98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부산 소개 </a:t>
            </a:r>
            <a:r>
              <a:rPr lang="en-US" altLang="ko-KR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Project</a:t>
            </a:r>
            <a:endParaRPr lang="ko-KR" altLang="en-US" sz="5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1DEAAD-DCE3-6B2C-2A6D-2AD34A7DCCCB}"/>
              </a:ext>
            </a:extLst>
          </p:cNvPr>
          <p:cNvSpPr/>
          <p:nvPr/>
        </p:nvSpPr>
        <p:spPr>
          <a:xfrm>
            <a:off x="3837141" y="4251585"/>
            <a:ext cx="4517718" cy="460635"/>
          </a:xfrm>
          <a:prstGeom prst="roundRect">
            <a:avLst>
              <a:gd name="adj" fmla="val 30149"/>
            </a:avLst>
          </a:prstGeom>
          <a:solidFill>
            <a:srgbClr val="FF797E"/>
          </a:solidFill>
          <a:ln>
            <a:solidFill>
              <a:srgbClr val="61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BF3A1A-FA7C-BB8F-F6E3-62E56252697E}"/>
              </a:ext>
            </a:extLst>
          </p:cNvPr>
          <p:cNvSpPr/>
          <p:nvPr/>
        </p:nvSpPr>
        <p:spPr>
          <a:xfrm>
            <a:off x="3837141" y="4832652"/>
            <a:ext cx="4517718" cy="460635"/>
          </a:xfrm>
          <a:prstGeom prst="roundRect">
            <a:avLst>
              <a:gd name="adj" fmla="val 30149"/>
            </a:avLst>
          </a:prstGeom>
          <a:solidFill>
            <a:srgbClr val="FF797E"/>
          </a:solidFill>
          <a:ln>
            <a:solidFill>
              <a:srgbClr val="61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BB8540EA-99D1-D80B-C580-20DE06A8A7F2}"/>
              </a:ext>
            </a:extLst>
          </p:cNvPr>
          <p:cNvSpPr/>
          <p:nvPr/>
        </p:nvSpPr>
        <p:spPr>
          <a:xfrm>
            <a:off x="4137116" y="4949650"/>
            <a:ext cx="173010" cy="226638"/>
          </a:xfrm>
          <a:custGeom>
            <a:avLst/>
            <a:gdLst>
              <a:gd name="connsiteX0" fmla="*/ 3236026 w 3728851"/>
              <a:gd name="connsiteY0" fmla="*/ 1840795 h 4884679"/>
              <a:gd name="connsiteX1" fmla="*/ 3236026 w 3728851"/>
              <a:gd name="connsiteY1" fmla="*/ 301762 h 4884679"/>
              <a:gd name="connsiteX2" fmla="*/ 2934264 w 3728851"/>
              <a:gd name="connsiteY2" fmla="*/ 0 h 4884679"/>
              <a:gd name="connsiteX3" fmla="*/ 794568 w 3728851"/>
              <a:gd name="connsiteY3" fmla="*/ 0 h 4884679"/>
              <a:gd name="connsiteX4" fmla="*/ 492806 w 3728851"/>
              <a:gd name="connsiteY4" fmla="*/ 301762 h 4884679"/>
              <a:gd name="connsiteX5" fmla="*/ 492806 w 3728851"/>
              <a:gd name="connsiteY5" fmla="*/ 1840893 h 4884679"/>
              <a:gd name="connsiteX6" fmla="*/ 0 w 3728851"/>
              <a:gd name="connsiteY6" fmla="*/ 2344447 h 4884679"/>
              <a:gd name="connsiteX7" fmla="*/ 0 w 3728851"/>
              <a:gd name="connsiteY7" fmla="*/ 4380587 h 4884679"/>
              <a:gd name="connsiteX8" fmla="*/ 504092 w 3728851"/>
              <a:gd name="connsiteY8" fmla="*/ 4884680 h 4884679"/>
              <a:gd name="connsiteX9" fmla="*/ 3224759 w 3728851"/>
              <a:gd name="connsiteY9" fmla="*/ 4884680 h 4884679"/>
              <a:gd name="connsiteX10" fmla="*/ 3728851 w 3728851"/>
              <a:gd name="connsiteY10" fmla="*/ 4380587 h 4884679"/>
              <a:gd name="connsiteX11" fmla="*/ 3728851 w 3728851"/>
              <a:gd name="connsiteY11" fmla="*/ 2344349 h 4884679"/>
              <a:gd name="connsiteX12" fmla="*/ 3235967 w 3728851"/>
              <a:gd name="connsiteY12" fmla="*/ 1840795 h 4884679"/>
              <a:gd name="connsiteX13" fmla="*/ 2742269 w 3728851"/>
              <a:gd name="connsiteY13" fmla="*/ 493688 h 4884679"/>
              <a:gd name="connsiteX14" fmla="*/ 2742269 w 3728851"/>
              <a:gd name="connsiteY14" fmla="*/ 1840109 h 4884679"/>
              <a:gd name="connsiteX15" fmla="*/ 986621 w 3728851"/>
              <a:gd name="connsiteY15" fmla="*/ 1840109 h 4884679"/>
              <a:gd name="connsiteX16" fmla="*/ 986621 w 3728851"/>
              <a:gd name="connsiteY16" fmla="*/ 493688 h 4884679"/>
              <a:gd name="connsiteX17" fmla="*/ 1864426 w 3728851"/>
              <a:gd name="connsiteY17" fmla="*/ 3913381 h 4884679"/>
              <a:gd name="connsiteX18" fmla="*/ 1370091 w 3728851"/>
              <a:gd name="connsiteY18" fmla="*/ 3419046 h 4884679"/>
              <a:gd name="connsiteX19" fmla="*/ 1864426 w 3728851"/>
              <a:gd name="connsiteY19" fmla="*/ 2924712 h 4884679"/>
              <a:gd name="connsiteX20" fmla="*/ 2358760 w 3728851"/>
              <a:gd name="connsiteY20" fmla="*/ 3419046 h 4884679"/>
              <a:gd name="connsiteX21" fmla="*/ 1864426 w 3728851"/>
              <a:gd name="connsiteY21" fmla="*/ 3913381 h 488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28851" h="4884679">
                <a:moveTo>
                  <a:pt x="3236026" y="1840795"/>
                </a:moveTo>
                <a:lnTo>
                  <a:pt x="3236026" y="301762"/>
                </a:lnTo>
                <a:cubicBezTo>
                  <a:pt x="3236026" y="135367"/>
                  <a:pt x="3100668" y="0"/>
                  <a:pt x="2934264" y="0"/>
                </a:cubicBezTo>
                <a:lnTo>
                  <a:pt x="794568" y="0"/>
                </a:lnTo>
                <a:cubicBezTo>
                  <a:pt x="628173" y="0"/>
                  <a:pt x="492806" y="135357"/>
                  <a:pt x="492806" y="301762"/>
                </a:cubicBezTo>
                <a:lnTo>
                  <a:pt x="492806" y="1840893"/>
                </a:lnTo>
                <a:cubicBezTo>
                  <a:pt x="219750" y="1846860"/>
                  <a:pt x="0" y="2069784"/>
                  <a:pt x="0" y="2344447"/>
                </a:cubicBezTo>
                <a:lnTo>
                  <a:pt x="0" y="4380587"/>
                </a:lnTo>
                <a:cubicBezTo>
                  <a:pt x="0" y="4659080"/>
                  <a:pt x="225756" y="4884680"/>
                  <a:pt x="504092" y="4884680"/>
                </a:cubicBezTo>
                <a:lnTo>
                  <a:pt x="3224759" y="4884680"/>
                </a:lnTo>
                <a:cubicBezTo>
                  <a:pt x="3503018" y="4884680"/>
                  <a:pt x="3728851" y="4659120"/>
                  <a:pt x="3728851" y="4380587"/>
                </a:cubicBezTo>
                <a:lnTo>
                  <a:pt x="3728851" y="2344349"/>
                </a:lnTo>
                <a:cubicBezTo>
                  <a:pt x="3728773" y="2069686"/>
                  <a:pt x="3509023" y="1846801"/>
                  <a:pt x="3235967" y="1840795"/>
                </a:cubicBezTo>
                <a:close/>
                <a:moveTo>
                  <a:pt x="2742269" y="493688"/>
                </a:moveTo>
                <a:lnTo>
                  <a:pt x="2742269" y="1840109"/>
                </a:lnTo>
                <a:lnTo>
                  <a:pt x="986621" y="1840109"/>
                </a:lnTo>
                <a:lnTo>
                  <a:pt x="986621" y="493688"/>
                </a:lnTo>
                <a:close/>
                <a:moveTo>
                  <a:pt x="1864426" y="3913381"/>
                </a:moveTo>
                <a:cubicBezTo>
                  <a:pt x="1591369" y="3913381"/>
                  <a:pt x="1370091" y="3692102"/>
                  <a:pt x="1370091" y="3419046"/>
                </a:cubicBezTo>
                <a:cubicBezTo>
                  <a:pt x="1370091" y="3145990"/>
                  <a:pt x="1591369" y="2924712"/>
                  <a:pt x="1864426" y="2924712"/>
                </a:cubicBezTo>
                <a:cubicBezTo>
                  <a:pt x="2137482" y="2924712"/>
                  <a:pt x="2358760" y="3145990"/>
                  <a:pt x="2358760" y="3419046"/>
                </a:cubicBezTo>
                <a:cubicBezTo>
                  <a:pt x="2358760" y="3692102"/>
                  <a:pt x="2137482" y="3913381"/>
                  <a:pt x="1864426" y="3913381"/>
                </a:cubicBezTo>
                <a:close/>
              </a:path>
            </a:pathLst>
          </a:custGeom>
          <a:solidFill>
            <a:srgbClr val="FFE7E7"/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067C639-6152-A819-E64E-7C63328D57CE}"/>
              </a:ext>
            </a:extLst>
          </p:cNvPr>
          <p:cNvGrpSpPr/>
          <p:nvPr/>
        </p:nvGrpSpPr>
        <p:grpSpPr>
          <a:xfrm>
            <a:off x="4123672" y="4364591"/>
            <a:ext cx="199898" cy="234622"/>
            <a:chOff x="14378016" y="-193108"/>
            <a:chExt cx="3800958" cy="4461226"/>
          </a:xfrm>
          <a:solidFill>
            <a:srgbClr val="FFE7E7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7B0BC2D-5D07-6A80-D3B5-355C588D1B59}"/>
                </a:ext>
              </a:extLst>
            </p:cNvPr>
            <p:cNvSpPr/>
            <p:nvPr/>
          </p:nvSpPr>
          <p:spPr>
            <a:xfrm>
              <a:off x="14936414" y="-193108"/>
              <a:ext cx="2684218" cy="2684224"/>
            </a:xfrm>
            <a:custGeom>
              <a:avLst/>
              <a:gdLst>
                <a:gd name="connsiteX0" fmla="*/ 2684221 w 2684221"/>
                <a:gd name="connsiteY0" fmla="*/ 1342111 h 2684221"/>
                <a:gd name="connsiteX1" fmla="*/ 1342111 w 2684221"/>
                <a:gd name="connsiteY1" fmla="*/ 2684221 h 2684221"/>
                <a:gd name="connsiteX2" fmla="*/ 0 w 2684221"/>
                <a:gd name="connsiteY2" fmla="*/ 1342111 h 2684221"/>
                <a:gd name="connsiteX3" fmla="*/ 1342111 w 2684221"/>
                <a:gd name="connsiteY3" fmla="*/ 0 h 2684221"/>
                <a:gd name="connsiteX4" fmla="*/ 2684221 w 2684221"/>
                <a:gd name="connsiteY4" fmla="*/ 1342111 h 268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4221" h="2684221">
                  <a:moveTo>
                    <a:pt x="2684221" y="1342111"/>
                  </a:moveTo>
                  <a:cubicBezTo>
                    <a:pt x="2684221" y="2083323"/>
                    <a:pt x="2083343" y="2684221"/>
                    <a:pt x="1342111" y="2684221"/>
                  </a:cubicBezTo>
                  <a:cubicBezTo>
                    <a:pt x="600879" y="2684221"/>
                    <a:pt x="0" y="2083343"/>
                    <a:pt x="0" y="1342111"/>
                  </a:cubicBezTo>
                  <a:cubicBezTo>
                    <a:pt x="0" y="600878"/>
                    <a:pt x="600879" y="0"/>
                    <a:pt x="1342111" y="0"/>
                  </a:cubicBezTo>
                  <a:cubicBezTo>
                    <a:pt x="2083343" y="0"/>
                    <a:pt x="2684221" y="600878"/>
                    <a:pt x="2684221" y="1342111"/>
                  </a:cubicBezTo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E235707-02BA-65A7-DE48-2FA72BCE4A6F}"/>
                </a:ext>
              </a:extLst>
            </p:cNvPr>
            <p:cNvSpPr/>
            <p:nvPr/>
          </p:nvSpPr>
          <p:spPr>
            <a:xfrm>
              <a:off x="14378016" y="2436772"/>
              <a:ext cx="3800958" cy="1831346"/>
            </a:xfrm>
            <a:custGeom>
              <a:avLst/>
              <a:gdLst>
                <a:gd name="connsiteX0" fmla="*/ 1900509 w 3800958"/>
                <a:gd name="connsiteY0" fmla="*/ 1831351 h 1831350"/>
                <a:gd name="connsiteX1" fmla="*/ 3800958 w 3800958"/>
                <a:gd name="connsiteY1" fmla="*/ 1224153 h 1831350"/>
                <a:gd name="connsiteX2" fmla="*/ 2618247 w 3800958"/>
                <a:gd name="connsiteY2" fmla="*/ 0 h 1831350"/>
                <a:gd name="connsiteX3" fmla="*/ 1900381 w 3800958"/>
                <a:gd name="connsiteY3" fmla="*/ 187175 h 1831350"/>
                <a:gd name="connsiteX4" fmla="*/ 1182515 w 3800958"/>
                <a:gd name="connsiteY4" fmla="*/ 0 h 1831350"/>
                <a:gd name="connsiteX5" fmla="*/ 0 w 3800958"/>
                <a:gd name="connsiteY5" fmla="*/ 1224055 h 1831350"/>
                <a:gd name="connsiteX6" fmla="*/ 1900450 w 3800958"/>
                <a:gd name="connsiteY6" fmla="*/ 1831282 h 183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0958" h="1831350">
                  <a:moveTo>
                    <a:pt x="1900509" y="1831351"/>
                  </a:moveTo>
                  <a:cubicBezTo>
                    <a:pt x="2950175" y="1831351"/>
                    <a:pt x="3800958" y="1470346"/>
                    <a:pt x="3800958" y="1224153"/>
                  </a:cubicBezTo>
                  <a:cubicBezTo>
                    <a:pt x="3800958" y="826409"/>
                    <a:pt x="3311983" y="254040"/>
                    <a:pt x="2618247" y="0"/>
                  </a:cubicBezTo>
                  <a:cubicBezTo>
                    <a:pt x="2405659" y="119016"/>
                    <a:pt x="2160917" y="187175"/>
                    <a:pt x="1900381" y="187175"/>
                  </a:cubicBezTo>
                  <a:cubicBezTo>
                    <a:pt x="1639914" y="187175"/>
                    <a:pt x="1395221" y="119016"/>
                    <a:pt x="1182515" y="0"/>
                  </a:cubicBezTo>
                  <a:cubicBezTo>
                    <a:pt x="488946" y="253922"/>
                    <a:pt x="0" y="826370"/>
                    <a:pt x="0" y="1224055"/>
                  </a:cubicBezTo>
                  <a:cubicBezTo>
                    <a:pt x="0" y="1470287"/>
                    <a:pt x="850901" y="1831282"/>
                    <a:pt x="1900450" y="1831282"/>
                  </a:cubicBezTo>
                  <a:close/>
                </a:path>
              </a:pathLst>
            </a:custGeom>
            <a:grpFill/>
            <a:ln w="97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8A33EB23-FA00-2FA8-3F37-67F50AB2C68E}"/>
              </a:ext>
            </a:extLst>
          </p:cNvPr>
          <p:cNvSpPr txBox="1"/>
          <p:nvPr/>
        </p:nvSpPr>
        <p:spPr>
          <a:xfrm>
            <a:off x="4610100" y="4328014"/>
            <a:ext cx="374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활용한 부산 문화 프로젝트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E7E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A8722D6-3A0F-9444-93B2-AC53D0A24F4D}"/>
              </a:ext>
            </a:extLst>
          </p:cNvPr>
          <p:cNvSpPr txBox="1"/>
          <p:nvPr/>
        </p:nvSpPr>
        <p:spPr>
          <a:xfrm>
            <a:off x="4610100" y="4909081"/>
            <a:ext cx="3744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김경돈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8B6DB9F-228D-D22E-1696-4A2AD54DA9EF}"/>
              </a:ext>
            </a:extLst>
          </p:cNvPr>
          <p:cNvCxnSpPr>
            <a:cxnSpLocks/>
          </p:cNvCxnSpPr>
          <p:nvPr/>
        </p:nvCxnSpPr>
        <p:spPr>
          <a:xfrm rot="54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8877F6C-E571-181A-663B-00124EFA37BC}"/>
              </a:ext>
            </a:extLst>
          </p:cNvPr>
          <p:cNvCxnSpPr>
            <a:cxnSpLocks/>
          </p:cNvCxnSpPr>
          <p:nvPr/>
        </p:nvCxnSpPr>
        <p:spPr>
          <a:xfrm rot="108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D33D33-8138-AD88-847E-E70B20298F3A}"/>
              </a:ext>
            </a:extLst>
          </p:cNvPr>
          <p:cNvCxnSpPr>
            <a:cxnSpLocks/>
          </p:cNvCxnSpPr>
          <p:nvPr/>
        </p:nvCxnSpPr>
        <p:spPr>
          <a:xfrm rot="81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7CCA2B-E003-4361-5D03-A646E2CD7A61}"/>
              </a:ext>
            </a:extLst>
          </p:cNvPr>
          <p:cNvCxnSpPr>
            <a:cxnSpLocks/>
          </p:cNvCxnSpPr>
          <p:nvPr/>
        </p:nvCxnSpPr>
        <p:spPr>
          <a:xfrm rot="135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11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59" y="1301438"/>
            <a:ext cx="5252992" cy="308432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423164" y="2676928"/>
            <a:ext cx="5667556" cy="3065222"/>
            <a:chOff x="5423164" y="2676928"/>
            <a:chExt cx="5667556" cy="306522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164" y="2676928"/>
              <a:ext cx="5667556" cy="306522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0CA869-BE9E-9044-9C1B-ADAB78A91ADD}"/>
                </a:ext>
              </a:extLst>
            </p:cNvPr>
            <p:cNvSpPr txBox="1"/>
            <p:nvPr/>
          </p:nvSpPr>
          <p:spPr>
            <a:xfrm>
              <a:off x="7209405" y="4691282"/>
              <a:ext cx="3390862" cy="70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ko-KR" altLang="en-US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13F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공공데이터</a:t>
              </a: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13F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포털에서</a:t>
              </a:r>
              <a:endPara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>
                <a:lnSpc>
                  <a:spcPct val="114000"/>
                </a:lnSpc>
              </a:pPr>
              <a:r>
                <a:rPr lang="ko-KR" altLang="en-US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13F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제공하는 외국어 번역 </a:t>
              </a:r>
              <a:r>
                <a:rPr lang="en-US" altLang="ko-KR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613F59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API</a:t>
              </a:r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3432436" y="4080394"/>
            <a:ext cx="442742" cy="192129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34" y="1313934"/>
            <a:ext cx="9334091" cy="455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099299" y="733656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– Python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55" y="1504335"/>
            <a:ext cx="9040487" cy="19147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72" y="3867254"/>
            <a:ext cx="8268854" cy="164805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221226" y="4731647"/>
            <a:ext cx="2385944" cy="202662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703603" y="4471051"/>
            <a:ext cx="2574305" cy="72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파이썬으로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실행한 결과</a:t>
            </a:r>
            <a:endParaRPr lang="en-US" altLang="ko-KR" sz="12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1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서비스키가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맞지 않다는 오류가 발생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9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3637634" y="729734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– console, alert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실행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336732"/>
            <a:ext cx="9405519" cy="455511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135174" y="1313934"/>
            <a:ext cx="9750732" cy="4614185"/>
            <a:chOff x="1220633" y="1277657"/>
            <a:chExt cx="9750732" cy="46141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633" y="1277657"/>
              <a:ext cx="9750732" cy="4614185"/>
            </a:xfrm>
            <a:prstGeom prst="rect">
              <a:avLst/>
            </a:prstGeom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7801852" y="2376635"/>
              <a:ext cx="3126231" cy="1895888"/>
            </a:xfrm>
            <a:prstGeom prst="round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35174" y="1248969"/>
            <a:ext cx="9795778" cy="4744114"/>
            <a:chOff x="1112651" y="1242230"/>
            <a:chExt cx="9795778" cy="474411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651" y="1242230"/>
              <a:ext cx="9795778" cy="4744114"/>
            </a:xfrm>
            <a:prstGeom prst="rect">
              <a:avLst/>
            </a:prstGeom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6022741" y="4670947"/>
              <a:ext cx="677914" cy="225775"/>
            </a:xfrm>
            <a:prstGeom prst="round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7005312" y="4595021"/>
              <a:ext cx="711081" cy="359003"/>
            </a:xfrm>
            <a:prstGeom prst="rightArrow">
              <a:avLst/>
            </a:prstGeom>
            <a:solidFill>
              <a:srgbClr val="FFE7E7"/>
            </a:solidFill>
            <a:ln>
              <a:solidFill>
                <a:srgbClr val="F89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0CA869-BE9E-9044-9C1B-ADAB78A91ADD}"/>
                </a:ext>
              </a:extLst>
            </p:cNvPr>
            <p:cNvSpPr txBox="1"/>
            <p:nvPr/>
          </p:nvSpPr>
          <p:spPr>
            <a:xfrm>
              <a:off x="7621981" y="4561293"/>
              <a:ext cx="257430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ko-KR" sz="12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vsCode</a:t>
              </a: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에서 값을 변경해줘야만</a:t>
              </a:r>
              <a:endPara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>
                <a:lnSpc>
                  <a:spcPct val="114000"/>
                </a:lnSpc>
              </a:pPr>
              <a:r>
                <a:rPr lang="ko-KR" altLang="en-US" sz="12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결과창에</a:t>
              </a:r>
              <a:r>
                <a:rPr lang="ko-KR" altLang="en-US" sz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뜨는 오류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33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484294" y="7297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895949" y="1839140"/>
            <a:ext cx="10400102" cy="337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: Cross-Origin Resource Sharing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으로 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“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교차 출처 리소스 공유 정책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＂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이다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한 도메인 또는 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Origin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 웹 페이지가 다른 도메인을 가진 리소스에 접근 할 수</a:t>
            </a:r>
            <a:endParaRPr lang="en-US" altLang="ko-KR" sz="2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있도록 돕는 보안 메커니즘을 의미합니다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서버와 클라이언트가 정해진 헤더를 통해 서로 요청과 응답에 반응할지 결정하는</a:t>
            </a:r>
            <a:endParaRPr lang="en-US" altLang="ko-KR" sz="2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방식으로 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</a:t>
            </a:r>
            <a:r>
              <a:rPr lang="ko-KR" altLang="en-US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라는 이름으로 표준화 되었습니다</a:t>
            </a:r>
            <a:r>
              <a:rPr lang="en-US" altLang="ko-KR" sz="2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6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484294" y="7297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294408" y="3314175"/>
            <a:ext cx="4490432" cy="205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 해결방안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514350" indent="-514350">
              <a:lnSpc>
                <a:spcPct val="114000"/>
              </a:lnSpc>
              <a:buAutoNum type="arabicPeriod"/>
            </a:pPr>
            <a:r>
              <a:rPr lang="en-US" altLang="ko-KR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Github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blog</a:t>
            </a:r>
          </a:p>
          <a:p>
            <a:pPr marL="514350" indent="-514350">
              <a:lnSpc>
                <a:spcPct val="114000"/>
              </a:lnSpc>
              <a:buAutoNum type="arabicPeriod"/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Node.js</a:t>
            </a:r>
          </a:p>
          <a:p>
            <a:pPr marL="514350" indent="-514350">
              <a:lnSpc>
                <a:spcPct val="114000"/>
              </a:lnSpc>
              <a:buAutoNum type="arabicPeriod"/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Domain 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구입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03" y="1589755"/>
            <a:ext cx="5156144" cy="1387186"/>
          </a:xfrm>
          <a:prstGeom prst="rect">
            <a:avLst/>
          </a:prstGeom>
        </p:spPr>
      </p:pic>
      <p:sp>
        <p:nvSpPr>
          <p:cNvPr id="6" name="굽은 화살표 5"/>
          <p:cNvSpPr/>
          <p:nvPr/>
        </p:nvSpPr>
        <p:spPr>
          <a:xfrm flipV="1">
            <a:off x="4541520" y="3139249"/>
            <a:ext cx="1554480" cy="1203541"/>
          </a:xfrm>
          <a:prstGeom prst="bentArrow">
            <a:avLst>
              <a:gd name="adj1" fmla="val 37663"/>
              <a:gd name="adj2" fmla="val 25000"/>
              <a:gd name="adj3" fmla="val 50000"/>
              <a:gd name="adj4" fmla="val 43750"/>
            </a:avLst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Node.js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895949" y="1650994"/>
            <a:ext cx="10400102" cy="3460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Node.js : JavaScript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서버에서도 사용할 수 있도록 만든 프로그램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스크립트언어가 아닌 프로그램이기에 </a:t>
            </a:r>
            <a:r>
              <a:rPr lang="ko-KR" altLang="en-US" sz="2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웹서버와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같이 확장성 있는 </a:t>
            </a:r>
            <a:endParaRPr lang="en-US" altLang="ko-KR" sz="2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네트워크 프로그램을 제작하기 위해 사용합니다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Node.js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이용하여 서버를 만들 수 있기에 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해결에 도움이 됩니다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>
              <a:lnSpc>
                <a:spcPct val="114000"/>
              </a:lnSpc>
            </a:pP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1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Node.js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29" y="1497082"/>
            <a:ext cx="4870864" cy="21950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48" y="1497082"/>
            <a:ext cx="4505954" cy="25816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1219429" y="4241025"/>
            <a:ext cx="5288288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Node.js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 시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</a:p>
          <a:p>
            <a:pPr>
              <a:lnSpc>
                <a:spcPct val="114000"/>
              </a:lnSpc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CORS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에러가 나지 않는 것을 확인 했습니다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1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772834" y="7297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결과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8" y="1443331"/>
            <a:ext cx="10591581" cy="420697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168140" y="1620279"/>
            <a:ext cx="3076056" cy="21714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4244196" y="1489685"/>
            <a:ext cx="6932415" cy="478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공공데이터에서 제공하는 예시 </a:t>
            </a:r>
            <a:r>
              <a:rPr lang="ko-KR" altLang="en-US" sz="1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코드에서는 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주소를 가져올 때 오류가 나서 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fetch 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함수를 사용하여 </a:t>
            </a:r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데이터를 가져오니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문제해결이 되었습니다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0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657418" y="7297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Github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84" y="1500383"/>
            <a:ext cx="5353797" cy="4296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749774" y="2190496"/>
            <a:ext cx="4490432" cy="15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git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push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 안 될 때 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main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앞에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+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붙여서 </a:t>
            </a:r>
            <a:endParaRPr lang="en-US" altLang="ko-KR" sz="28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강제로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push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3011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445548" y="72973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사용한 개발도구 및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참고사이트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15" y="1476605"/>
            <a:ext cx="2513984" cy="13198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173" y="1320544"/>
            <a:ext cx="3263924" cy="16319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66" y="3066551"/>
            <a:ext cx="2982403" cy="17266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84" y="4129861"/>
            <a:ext cx="3682388" cy="18411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520" y="3698457"/>
            <a:ext cx="3000979" cy="19856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11" y="1723515"/>
            <a:ext cx="4078412" cy="25490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634" y="2108821"/>
            <a:ext cx="2001394" cy="200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1B3B04-4B96-7D3C-0282-58EE5A75C97A}"/>
              </a:ext>
            </a:extLst>
          </p:cNvPr>
          <p:cNvSpPr/>
          <p:nvPr/>
        </p:nvSpPr>
        <p:spPr>
          <a:xfrm>
            <a:off x="1346200" y="622300"/>
            <a:ext cx="3637280" cy="584200"/>
          </a:xfrm>
          <a:prstGeom prst="roundRect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FEDEF5-26FC-2AAE-0BFA-E0B96FD8CAAE}"/>
              </a:ext>
            </a:extLst>
          </p:cNvPr>
          <p:cNvCxnSpPr>
            <a:cxnSpLocks/>
          </p:cNvCxnSpPr>
          <p:nvPr/>
        </p:nvCxnSpPr>
        <p:spPr>
          <a:xfrm rot="54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C6DEADB-708A-77F7-1614-825C2D3EB643}"/>
              </a:ext>
            </a:extLst>
          </p:cNvPr>
          <p:cNvCxnSpPr>
            <a:cxnSpLocks/>
          </p:cNvCxnSpPr>
          <p:nvPr/>
        </p:nvCxnSpPr>
        <p:spPr>
          <a:xfrm rot="108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ACAA2D-557B-A527-235B-9DCD59CD5A23}"/>
              </a:ext>
            </a:extLst>
          </p:cNvPr>
          <p:cNvCxnSpPr>
            <a:cxnSpLocks/>
          </p:cNvCxnSpPr>
          <p:nvPr/>
        </p:nvCxnSpPr>
        <p:spPr>
          <a:xfrm rot="81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C1F3A3-51B3-F5BA-A5AE-98A362C6BB7B}"/>
              </a:ext>
            </a:extLst>
          </p:cNvPr>
          <p:cNvCxnSpPr>
            <a:cxnSpLocks/>
          </p:cNvCxnSpPr>
          <p:nvPr/>
        </p:nvCxnSpPr>
        <p:spPr>
          <a:xfrm rot="135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80EBD9-1CD5-2D26-C165-3BD5B0684A74}"/>
              </a:ext>
            </a:extLst>
          </p:cNvPr>
          <p:cNvGrpSpPr/>
          <p:nvPr/>
        </p:nvGrpSpPr>
        <p:grpSpPr>
          <a:xfrm rot="2700000">
            <a:off x="11047563" y="824975"/>
            <a:ext cx="178850" cy="178850"/>
            <a:chOff x="5391022" y="863076"/>
            <a:chExt cx="178850" cy="178850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C7E1CA6-E0EF-3955-ED1F-5C3EC7380E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91022" y="952501"/>
              <a:ext cx="1788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59C1A40-21D2-F93A-B2CC-4DDED8E3720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91022" y="952501"/>
              <a:ext cx="1788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5180465-8D54-2354-777E-C1691ECF496A}"/>
              </a:ext>
            </a:extLst>
          </p:cNvPr>
          <p:cNvCxnSpPr>
            <a:cxnSpLocks/>
          </p:cNvCxnSpPr>
          <p:nvPr/>
        </p:nvCxnSpPr>
        <p:spPr>
          <a:xfrm rot="10800000">
            <a:off x="10432010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E3236C7-54F6-E087-04B5-8A0F48AF34E4}"/>
              </a:ext>
            </a:extLst>
          </p:cNvPr>
          <p:cNvSpPr/>
          <p:nvPr/>
        </p:nvSpPr>
        <p:spPr>
          <a:xfrm>
            <a:off x="10736613" y="835029"/>
            <a:ext cx="165096" cy="165096"/>
          </a:xfrm>
          <a:prstGeom prst="roundRect">
            <a:avLst/>
          </a:prstGeom>
          <a:solidFill>
            <a:srgbClr val="FF797E"/>
          </a:solidFill>
          <a:ln w="41275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FBF676E-ACB1-0032-84F2-12A4B1FC20C2}"/>
              </a:ext>
            </a:extLst>
          </p:cNvPr>
          <p:cNvSpPr/>
          <p:nvPr/>
        </p:nvSpPr>
        <p:spPr>
          <a:xfrm>
            <a:off x="882650" y="771859"/>
            <a:ext cx="317500" cy="285082"/>
          </a:xfrm>
          <a:custGeom>
            <a:avLst/>
            <a:gdLst>
              <a:gd name="connsiteX0" fmla="*/ 2463903 w 4927962"/>
              <a:gd name="connsiteY0" fmla="*/ 4424793 h 4424792"/>
              <a:gd name="connsiteX1" fmla="*/ 2349747 w 4927962"/>
              <a:gd name="connsiteY1" fmla="*/ 4350129 h 4424792"/>
              <a:gd name="connsiteX2" fmla="*/ 0 w 4927962"/>
              <a:gd name="connsiteY2" fmla="*/ 1455073 h 4424792"/>
              <a:gd name="connsiteX3" fmla="*/ 1349361 w 4927962"/>
              <a:gd name="connsiteY3" fmla="*/ 0 h 4424792"/>
              <a:gd name="connsiteX4" fmla="*/ 2463786 w 4927962"/>
              <a:gd name="connsiteY4" fmla="*/ 545731 h 4424792"/>
              <a:gd name="connsiteX5" fmla="*/ 3578603 w 4927962"/>
              <a:gd name="connsiteY5" fmla="*/ 0 h 4424792"/>
              <a:gd name="connsiteX6" fmla="*/ 4927963 w 4927962"/>
              <a:gd name="connsiteY6" fmla="*/ 1455073 h 4424792"/>
              <a:gd name="connsiteX7" fmla="*/ 2578216 w 4927962"/>
              <a:gd name="connsiteY7" fmla="*/ 4350227 h 44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7962" h="4424792">
                <a:moveTo>
                  <a:pt x="2463903" y="4424793"/>
                </a:moveTo>
                <a:lnTo>
                  <a:pt x="2349747" y="4350129"/>
                </a:lnTo>
                <a:cubicBezTo>
                  <a:pt x="2253764" y="4287368"/>
                  <a:pt x="0" y="2798065"/>
                  <a:pt x="0" y="1455073"/>
                </a:cubicBezTo>
                <a:cubicBezTo>
                  <a:pt x="0" y="499773"/>
                  <a:pt x="678834" y="0"/>
                  <a:pt x="1349361" y="0"/>
                </a:cubicBezTo>
                <a:cubicBezTo>
                  <a:pt x="1778025" y="0"/>
                  <a:pt x="2179512" y="200038"/>
                  <a:pt x="2463786" y="545731"/>
                </a:cubicBezTo>
                <a:cubicBezTo>
                  <a:pt x="2747099" y="200645"/>
                  <a:pt x="3149204" y="0"/>
                  <a:pt x="3578603" y="0"/>
                </a:cubicBezTo>
                <a:cubicBezTo>
                  <a:pt x="4249129" y="0"/>
                  <a:pt x="4927963" y="499812"/>
                  <a:pt x="4927963" y="1455073"/>
                </a:cubicBezTo>
                <a:cubicBezTo>
                  <a:pt x="4927963" y="2798065"/>
                  <a:pt x="2674130" y="4287427"/>
                  <a:pt x="2578216" y="4350227"/>
                </a:cubicBezTo>
                <a:close/>
              </a:path>
            </a:pathLst>
          </a:cu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2804330" y="7297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1DEAAD-DCE3-6B2C-2A6D-2AD34A7DCCCB}"/>
              </a:ext>
            </a:extLst>
          </p:cNvPr>
          <p:cNvSpPr/>
          <p:nvPr/>
        </p:nvSpPr>
        <p:spPr>
          <a:xfrm>
            <a:off x="3837141" y="1499074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A33EB23-FA00-2FA8-3F37-67F50AB2C68E}"/>
              </a:ext>
            </a:extLst>
          </p:cNvPr>
          <p:cNvSpPr txBox="1"/>
          <p:nvPr/>
        </p:nvSpPr>
        <p:spPr>
          <a:xfrm>
            <a:off x="4223621" y="1621897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API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란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2F492DB-99AF-8C14-E861-D9EC08ACF77E}"/>
              </a:ext>
            </a:extLst>
          </p:cNvPr>
          <p:cNvSpPr/>
          <p:nvPr/>
        </p:nvSpPr>
        <p:spPr>
          <a:xfrm>
            <a:off x="3837141" y="2440006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A7114-9BD5-92D6-0256-00E84E0B67AA}"/>
              </a:ext>
            </a:extLst>
          </p:cNvPr>
          <p:cNvSpPr txBox="1"/>
          <p:nvPr/>
        </p:nvSpPr>
        <p:spPr>
          <a:xfrm>
            <a:off x="4223621" y="2562829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KAKAO OPEN API 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1ABEFD0-14B5-CF3F-A01B-166079014001}"/>
              </a:ext>
            </a:extLst>
          </p:cNvPr>
          <p:cNvSpPr/>
          <p:nvPr/>
        </p:nvSpPr>
        <p:spPr>
          <a:xfrm>
            <a:off x="3837141" y="3380938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0532F6-92A1-4AC6-000F-8E389281808E}"/>
              </a:ext>
            </a:extLst>
          </p:cNvPr>
          <p:cNvSpPr txBox="1"/>
          <p:nvPr/>
        </p:nvSpPr>
        <p:spPr>
          <a:xfrm>
            <a:off x="4223621" y="3503761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3839757-0A54-F52D-6074-3FFCCD483A8B}"/>
              </a:ext>
            </a:extLst>
          </p:cNvPr>
          <p:cNvSpPr/>
          <p:nvPr/>
        </p:nvSpPr>
        <p:spPr>
          <a:xfrm>
            <a:off x="3837141" y="4321871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55962F-6F31-7B05-B749-ACAAEE451E11}"/>
              </a:ext>
            </a:extLst>
          </p:cNvPr>
          <p:cNvSpPr txBox="1"/>
          <p:nvPr/>
        </p:nvSpPr>
        <p:spPr>
          <a:xfrm>
            <a:off x="4223621" y="4444694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CORS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에러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사각형: 둥근 모서리 41">
            <a:extLst>
              <a:ext uri="{FF2B5EF4-FFF2-40B4-BE49-F238E27FC236}">
                <a16:creationId xmlns:a16="http://schemas.microsoft.com/office/drawing/2014/main" id="{A3839757-0A54-F52D-6074-3FFCCD483A8B}"/>
              </a:ext>
            </a:extLst>
          </p:cNvPr>
          <p:cNvSpPr/>
          <p:nvPr/>
        </p:nvSpPr>
        <p:spPr>
          <a:xfrm>
            <a:off x="3839934" y="5221635"/>
            <a:ext cx="4517718" cy="584200"/>
          </a:xfrm>
          <a:prstGeom prst="roundRect">
            <a:avLst>
              <a:gd name="adj" fmla="val 30149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5962F-6F31-7B05-B749-ACAAEE451E11}"/>
              </a:ext>
            </a:extLst>
          </p:cNvPr>
          <p:cNvSpPr txBox="1"/>
          <p:nvPr/>
        </p:nvSpPr>
        <p:spPr>
          <a:xfrm>
            <a:off x="4226414" y="5344458"/>
            <a:ext cx="374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결과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4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3850784" y="2505686"/>
            <a:ext cx="4490432" cy="257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4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감 사 합 </a:t>
            </a:r>
            <a:r>
              <a:rPr lang="ko-KR" altLang="en-US" sz="48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니</a:t>
            </a:r>
            <a:r>
              <a:rPr lang="ko-KR" altLang="en-US" sz="4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다</a:t>
            </a:r>
            <a:endParaRPr lang="en-US" altLang="ko-KR" sz="48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14000"/>
              </a:lnSpc>
            </a:pPr>
            <a:r>
              <a:rPr lang="th-TH" altLang="ko-KR" sz="4800" b="1" dirty="0"/>
              <a:t>٩(๑• ₃ -๑)</a:t>
            </a:r>
            <a:r>
              <a:rPr lang="ar-AE" altLang="ko-KR" sz="4800" b="1" dirty="0"/>
              <a:t>۶♥</a:t>
            </a:r>
            <a:br>
              <a:rPr lang="ar-AE" altLang="ko-KR" sz="4800" b="1" dirty="0"/>
            </a:br>
            <a:endParaRPr lang="ko-KR" altLang="en-US" sz="4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6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a typeface="여기어때 잘난체" panose="020B0600000101010101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a typeface="여기어때 잘난체" panose="020B0600000101010101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API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란 </a:t>
            </a:r>
            <a:r>
              <a:rPr lang="en-US" altLang="ko-KR" sz="1600" dirty="0">
                <a:solidFill>
                  <a:schemeClr val="bg1"/>
                </a:solidFill>
                <a:ea typeface="여기어때 잘난체" panose="020B0600000101010101"/>
              </a:rPr>
              <a:t>A</a:t>
            </a:r>
            <a:r>
              <a:rPr lang="en-US" altLang="ko-KR" sz="1600" dirty="0" smtClean="0">
                <a:solidFill>
                  <a:schemeClr val="bg1"/>
                </a:solidFill>
                <a:ea typeface="여기어때 잘난체" panose="020B0600000101010101"/>
              </a:rPr>
              <a:t>pplication</a:t>
            </a:r>
            <a:r>
              <a:rPr lang="en-US" altLang="ko-KR" sz="1600" dirty="0">
                <a:solidFill>
                  <a:schemeClr val="bg1"/>
                </a:solidFill>
                <a:ea typeface="여기어때 잘난체" panose="020B0600000101010101"/>
              </a:rPr>
              <a:t> </a:t>
            </a:r>
            <a:r>
              <a:rPr lang="en-US" altLang="ko-KR" sz="1600" dirty="0" smtClean="0">
                <a:solidFill>
                  <a:schemeClr val="bg1"/>
                </a:solidFill>
                <a:ea typeface="여기어때 잘난체" panose="020B0600000101010101"/>
              </a:rPr>
              <a:t>Programming</a:t>
            </a:r>
            <a:r>
              <a:rPr lang="en-US" altLang="ko-KR" sz="1600" dirty="0">
                <a:solidFill>
                  <a:schemeClr val="bg1"/>
                </a:solidFill>
                <a:ea typeface="여기어때 잘난체" panose="020B0600000101010101"/>
              </a:rPr>
              <a:t> </a:t>
            </a:r>
            <a:r>
              <a:rPr lang="en-US" altLang="ko-KR" sz="1600" dirty="0" smtClean="0">
                <a:solidFill>
                  <a:schemeClr val="bg1"/>
                </a:solidFill>
                <a:ea typeface="여기어때 잘난체" panose="020B0600000101010101"/>
              </a:rPr>
              <a:t>Interface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를 뜻하는 단어로 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ea typeface="여기어때 잘난체" panose="020B0600000101010101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운영체제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(OS)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나 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C, C++, Pascal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등과 같은 언어로 응용 프로그램을 만들 때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ea typeface="여기어때 잘난체" panose="020B0600000101010101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윈도우를 만들고 파일을 여는것과 같은 처리를 할 수 있도록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ea typeface="여기어때 잘난체" panose="020B0600000101010101"/>
            </a:endParaRPr>
          </a:p>
          <a:p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1,000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여 개 이상의 함수로 구성되어있습니다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.</a:t>
            </a: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그 중 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API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는 프로그래머를 위한 운영체제나 프로그램의 인터페이스로서</a:t>
            </a:r>
            <a:endParaRPr lang="en-US" altLang="ko-KR" sz="1600" dirty="0" smtClean="0">
              <a:solidFill>
                <a:schemeClr val="bg2">
                  <a:lumMod val="50000"/>
                </a:schemeClr>
              </a:solidFill>
              <a:ea typeface="여기어때 잘난체" panose="020B0600000101010101"/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 </a:t>
            </a:r>
            <a:r>
              <a:rPr lang="ko-KR" altLang="en-US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그래픽 사용자 인터페이스나 명령형 인터페이스와는 뚜렷한 차이가 있습니다</a:t>
            </a:r>
            <a:r>
              <a:rPr lang="en-US" altLang="ko-KR" sz="1600" dirty="0" smtClean="0">
                <a:solidFill>
                  <a:schemeClr val="bg2">
                    <a:lumMod val="50000"/>
                  </a:schemeClr>
                </a:solidFill>
                <a:ea typeface="여기어때 잘난체" panose="020B0600000101010101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ea typeface="여기어때 잘난체" panose="020B0600000101010101"/>
              </a:rPr>
              <a:t> </a:t>
            </a:r>
          </a:p>
          <a:p>
            <a:r>
              <a:rPr lang="en-US" altLang="ko-KR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/>
              <a:t>하지만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 앱을 만드는 개발자가 매번 서비스에 필요한 모든 데이터를 수집하고 인터페이스를</a:t>
            </a:r>
            <a:endParaRPr lang="en-US" altLang="ko-KR" b="1" dirty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새로 짜는 것은 낭비이기때문에  </a:t>
            </a:r>
            <a:endParaRPr lang="en-US" altLang="ko-KR" b="1" dirty="0" smtClean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저희가 이번 프로젝트를 위해 사용한 것은 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‘OPEN API’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로 누구나 사용할 수 있도록</a:t>
            </a:r>
            <a:endParaRPr lang="en-US" altLang="ko-KR" b="1" dirty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공개된 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API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입니다</a:t>
            </a:r>
            <a:r>
              <a:rPr lang="en-US" altLang="ko-KR" b="1" dirty="0">
                <a:solidFill>
                  <a:srgbClr val="002060"/>
                </a:solidFill>
                <a:ea typeface="여기어때 잘난체" panose="020B0600000101010101"/>
              </a:rPr>
              <a:t>.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endParaRPr lang="en-US" altLang="ko-KR" b="1" dirty="0" smtClean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네이버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카카오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구글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페이스북을 포함한 플랫폼 기업은 지도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음악 비즈니스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날씨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쇼핑</a:t>
            </a:r>
            <a:r>
              <a:rPr lang="en-US" altLang="ko-KR" b="1" dirty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등</a:t>
            </a:r>
            <a:endParaRPr lang="en-US" altLang="ko-KR" b="1" dirty="0" smtClean="0">
              <a:solidFill>
                <a:srgbClr val="002060"/>
              </a:solidFill>
              <a:ea typeface="여기어때 잘난체" panose="020B0600000101010101"/>
            </a:endParaRPr>
          </a:p>
          <a:p>
            <a:r>
              <a:rPr lang="en-US" altLang="ko-KR" b="1" dirty="0">
                <a:solidFill>
                  <a:srgbClr val="002060"/>
                </a:solidFill>
                <a:ea typeface="여기어때 잘난체" panose="020B0600000101010101"/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다양한 데이터를 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OPEN API </a:t>
            </a:r>
            <a:r>
              <a:rPr lang="ko-KR" altLang="en-US" b="1" dirty="0" smtClean="0">
                <a:solidFill>
                  <a:srgbClr val="002060"/>
                </a:solidFill>
                <a:ea typeface="여기어때 잘난체" panose="020B0600000101010101"/>
              </a:rPr>
              <a:t>방식으로 제공하고 있습니다</a:t>
            </a:r>
            <a:r>
              <a:rPr lang="en-US" altLang="ko-KR" b="1" dirty="0" smtClean="0">
                <a:solidFill>
                  <a:srgbClr val="002060"/>
                </a:solidFill>
                <a:ea typeface="여기어때 잘난체" panose="020B0600000101010101"/>
              </a:rPr>
              <a:t>.</a:t>
            </a:r>
            <a:r>
              <a:rPr lang="ko-KR" altLang="en-US" b="1" dirty="0" smtClean="0">
                <a:solidFill>
                  <a:srgbClr val="002060"/>
                </a:solidFill>
              </a:rPr>
              <a:t>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1B3B04-4B96-7D3C-0282-58EE5A75C97A}"/>
              </a:ext>
            </a:extLst>
          </p:cNvPr>
          <p:cNvSpPr/>
          <p:nvPr/>
        </p:nvSpPr>
        <p:spPr>
          <a:xfrm>
            <a:off x="1346200" y="622300"/>
            <a:ext cx="3637280" cy="584200"/>
          </a:xfrm>
          <a:prstGeom prst="roundRect">
            <a:avLst>
              <a:gd name="adj" fmla="val 0"/>
            </a:avLst>
          </a:pr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FEDEF5-26FC-2AAE-0BFA-E0B96FD8CAAE}"/>
              </a:ext>
            </a:extLst>
          </p:cNvPr>
          <p:cNvCxnSpPr>
            <a:cxnSpLocks/>
          </p:cNvCxnSpPr>
          <p:nvPr/>
        </p:nvCxnSpPr>
        <p:spPr>
          <a:xfrm rot="54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C6DEADB-708A-77F7-1614-825C2D3EB643}"/>
              </a:ext>
            </a:extLst>
          </p:cNvPr>
          <p:cNvCxnSpPr>
            <a:cxnSpLocks/>
          </p:cNvCxnSpPr>
          <p:nvPr/>
        </p:nvCxnSpPr>
        <p:spPr>
          <a:xfrm rot="10800000">
            <a:off x="5201047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ACAA2D-557B-A527-235B-9DCD59CD5A23}"/>
              </a:ext>
            </a:extLst>
          </p:cNvPr>
          <p:cNvCxnSpPr>
            <a:cxnSpLocks/>
          </p:cNvCxnSpPr>
          <p:nvPr/>
        </p:nvCxnSpPr>
        <p:spPr>
          <a:xfrm rot="81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C1F3A3-51B3-F5BA-A5AE-98A362C6BB7B}"/>
              </a:ext>
            </a:extLst>
          </p:cNvPr>
          <p:cNvCxnSpPr>
            <a:cxnSpLocks/>
          </p:cNvCxnSpPr>
          <p:nvPr/>
        </p:nvCxnSpPr>
        <p:spPr>
          <a:xfrm rot="13500000">
            <a:off x="4659914" y="914400"/>
            <a:ext cx="140878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80EBD9-1CD5-2D26-C165-3BD5B0684A74}"/>
              </a:ext>
            </a:extLst>
          </p:cNvPr>
          <p:cNvGrpSpPr/>
          <p:nvPr/>
        </p:nvGrpSpPr>
        <p:grpSpPr>
          <a:xfrm rot="2700000">
            <a:off x="11047563" y="824975"/>
            <a:ext cx="178850" cy="178850"/>
            <a:chOff x="5391022" y="863076"/>
            <a:chExt cx="178850" cy="178850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C7E1CA6-E0EF-3955-ED1F-5C3EC7380E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91022" y="952501"/>
              <a:ext cx="1788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59C1A40-21D2-F93A-B2CC-4DDED8E3720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91022" y="952501"/>
              <a:ext cx="178850" cy="0"/>
            </a:xfrm>
            <a:prstGeom prst="line">
              <a:avLst/>
            </a:prstGeom>
            <a:solidFill>
              <a:srgbClr val="FFE7E7"/>
            </a:solidFill>
            <a:ln w="57150" cap="rnd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5180465-8D54-2354-777E-C1691ECF496A}"/>
              </a:ext>
            </a:extLst>
          </p:cNvPr>
          <p:cNvCxnSpPr>
            <a:cxnSpLocks/>
          </p:cNvCxnSpPr>
          <p:nvPr/>
        </p:nvCxnSpPr>
        <p:spPr>
          <a:xfrm rot="10800000">
            <a:off x="10432010" y="914400"/>
            <a:ext cx="158750" cy="0"/>
          </a:xfrm>
          <a:prstGeom prst="line">
            <a:avLst/>
          </a:prstGeom>
          <a:solidFill>
            <a:srgbClr val="FFE7E7"/>
          </a:solidFill>
          <a:ln w="57150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E3236C7-54F6-E087-04B5-8A0F48AF34E4}"/>
              </a:ext>
            </a:extLst>
          </p:cNvPr>
          <p:cNvSpPr/>
          <p:nvPr/>
        </p:nvSpPr>
        <p:spPr>
          <a:xfrm>
            <a:off x="10736613" y="835029"/>
            <a:ext cx="165096" cy="165096"/>
          </a:xfrm>
          <a:prstGeom prst="roundRect">
            <a:avLst/>
          </a:prstGeom>
          <a:solidFill>
            <a:srgbClr val="FF797E"/>
          </a:solidFill>
          <a:ln w="41275" cap="rnd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FBF676E-ACB1-0032-84F2-12A4B1FC20C2}"/>
              </a:ext>
            </a:extLst>
          </p:cNvPr>
          <p:cNvSpPr/>
          <p:nvPr/>
        </p:nvSpPr>
        <p:spPr>
          <a:xfrm>
            <a:off x="882650" y="771859"/>
            <a:ext cx="317500" cy="285082"/>
          </a:xfrm>
          <a:custGeom>
            <a:avLst/>
            <a:gdLst>
              <a:gd name="connsiteX0" fmla="*/ 2463903 w 4927962"/>
              <a:gd name="connsiteY0" fmla="*/ 4424793 h 4424792"/>
              <a:gd name="connsiteX1" fmla="*/ 2349747 w 4927962"/>
              <a:gd name="connsiteY1" fmla="*/ 4350129 h 4424792"/>
              <a:gd name="connsiteX2" fmla="*/ 0 w 4927962"/>
              <a:gd name="connsiteY2" fmla="*/ 1455073 h 4424792"/>
              <a:gd name="connsiteX3" fmla="*/ 1349361 w 4927962"/>
              <a:gd name="connsiteY3" fmla="*/ 0 h 4424792"/>
              <a:gd name="connsiteX4" fmla="*/ 2463786 w 4927962"/>
              <a:gd name="connsiteY4" fmla="*/ 545731 h 4424792"/>
              <a:gd name="connsiteX5" fmla="*/ 3578603 w 4927962"/>
              <a:gd name="connsiteY5" fmla="*/ 0 h 4424792"/>
              <a:gd name="connsiteX6" fmla="*/ 4927963 w 4927962"/>
              <a:gd name="connsiteY6" fmla="*/ 1455073 h 4424792"/>
              <a:gd name="connsiteX7" fmla="*/ 2578216 w 4927962"/>
              <a:gd name="connsiteY7" fmla="*/ 4350227 h 44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7962" h="4424792">
                <a:moveTo>
                  <a:pt x="2463903" y="4424793"/>
                </a:moveTo>
                <a:lnTo>
                  <a:pt x="2349747" y="4350129"/>
                </a:lnTo>
                <a:cubicBezTo>
                  <a:pt x="2253764" y="4287368"/>
                  <a:pt x="0" y="2798065"/>
                  <a:pt x="0" y="1455073"/>
                </a:cubicBezTo>
                <a:cubicBezTo>
                  <a:pt x="0" y="499773"/>
                  <a:pt x="678834" y="0"/>
                  <a:pt x="1349361" y="0"/>
                </a:cubicBezTo>
                <a:cubicBezTo>
                  <a:pt x="1778025" y="0"/>
                  <a:pt x="2179512" y="200038"/>
                  <a:pt x="2463786" y="545731"/>
                </a:cubicBezTo>
                <a:cubicBezTo>
                  <a:pt x="2747099" y="200645"/>
                  <a:pt x="3149204" y="0"/>
                  <a:pt x="3578603" y="0"/>
                </a:cubicBezTo>
                <a:cubicBezTo>
                  <a:pt x="4249129" y="0"/>
                  <a:pt x="4927963" y="499812"/>
                  <a:pt x="4927963" y="1455073"/>
                </a:cubicBezTo>
                <a:cubicBezTo>
                  <a:pt x="4927963" y="2798065"/>
                  <a:pt x="2674130" y="4287427"/>
                  <a:pt x="2578216" y="4350227"/>
                </a:cubicBezTo>
                <a:close/>
              </a:path>
            </a:pathLst>
          </a:custGeom>
          <a:solidFill>
            <a:srgbClr val="FFE7E7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2899382" y="72973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C557829-2F0C-FC49-753E-A6EE263CD168}"/>
              </a:ext>
            </a:extLst>
          </p:cNvPr>
          <p:cNvGrpSpPr/>
          <p:nvPr/>
        </p:nvGrpSpPr>
        <p:grpSpPr>
          <a:xfrm>
            <a:off x="11145181" y="1911353"/>
            <a:ext cx="159996" cy="3505193"/>
            <a:chOff x="11145181" y="1911353"/>
            <a:chExt cx="159996" cy="3505193"/>
          </a:xfrm>
        </p:grpSpPr>
        <p:sp>
          <p:nvSpPr>
            <p:cNvPr id="1062" name="사각형: 둥근 모서리 1061">
              <a:extLst>
                <a:ext uri="{FF2B5EF4-FFF2-40B4-BE49-F238E27FC236}">
                  <a16:creationId xmlns:a16="http://schemas.microsoft.com/office/drawing/2014/main" id="{81BD01A5-34BC-0084-9577-75C7DB7146A6}"/>
                </a:ext>
              </a:extLst>
            </p:cNvPr>
            <p:cNvSpPr/>
            <p:nvPr/>
          </p:nvSpPr>
          <p:spPr>
            <a:xfrm>
              <a:off x="11145181" y="1911353"/>
              <a:ext cx="159996" cy="35051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623F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5AC4BEDA-D57A-59C4-6714-30EF86858956}"/>
                </a:ext>
              </a:extLst>
            </p:cNvPr>
            <p:cNvSpPr/>
            <p:nvPr/>
          </p:nvSpPr>
          <p:spPr>
            <a:xfrm>
              <a:off x="11145181" y="2113494"/>
              <a:ext cx="159996" cy="338554"/>
            </a:xfrm>
            <a:prstGeom prst="roundRect">
              <a:avLst>
                <a:gd name="adj" fmla="val 50000"/>
              </a:avLst>
            </a:prstGeom>
            <a:solidFill>
              <a:srgbClr val="623F5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</p:grpSp>
      <p:sp>
        <p:nvSpPr>
          <p:cNvPr id="1066" name="자유형: 도형 1065">
            <a:extLst>
              <a:ext uri="{FF2B5EF4-FFF2-40B4-BE49-F238E27FC236}">
                <a16:creationId xmlns:a16="http://schemas.microsoft.com/office/drawing/2014/main" id="{41CF7C0A-77B4-4546-4251-FDB8A3341B8D}"/>
              </a:ext>
            </a:extLst>
          </p:cNvPr>
          <p:cNvSpPr/>
          <p:nvPr/>
        </p:nvSpPr>
        <p:spPr>
          <a:xfrm>
            <a:off x="11118835" y="1719978"/>
            <a:ext cx="212688" cy="114438"/>
          </a:xfrm>
          <a:custGeom>
            <a:avLst/>
            <a:gdLst>
              <a:gd name="connsiteX0" fmla="*/ 1407488 w 2866441"/>
              <a:gd name="connsiteY0" fmla="*/ 1194 h 1542299"/>
              <a:gd name="connsiteX1" fmla="*/ 1254908 w 2866441"/>
              <a:gd name="connsiteY1" fmla="*/ 66326 h 1542299"/>
              <a:gd name="connsiteX2" fmla="*/ 102764 w 2866441"/>
              <a:gd name="connsiteY2" fmla="*/ 1053878 h 1542299"/>
              <a:gd name="connsiteX3" fmla="*/ 1197 w 2866441"/>
              <a:gd name="connsiteY3" fmla="*/ 1242316 h 1542299"/>
              <a:gd name="connsiteX4" fmla="*/ 65946 w 2866441"/>
              <a:gd name="connsiteY4" fmla="*/ 1446332 h 1542299"/>
              <a:gd name="connsiteX5" fmla="*/ 257529 w 2866441"/>
              <a:gd name="connsiteY5" fmla="*/ 1541785 h 1542299"/>
              <a:gd name="connsiteX6" fmla="*/ 459399 w 2866441"/>
              <a:gd name="connsiteY6" fmla="*/ 1470482 h 1542299"/>
              <a:gd name="connsiteX7" fmla="*/ 1433216 w 2866441"/>
              <a:gd name="connsiteY7" fmla="*/ 635500 h 1542299"/>
              <a:gd name="connsiteX8" fmla="*/ 2407032 w 2866441"/>
              <a:gd name="connsiteY8" fmla="*/ 1470482 h 1542299"/>
              <a:gd name="connsiteX9" fmla="*/ 2608902 w 2866441"/>
              <a:gd name="connsiteY9" fmla="*/ 1541746 h 1542299"/>
              <a:gd name="connsiteX10" fmla="*/ 2800485 w 2866441"/>
              <a:gd name="connsiteY10" fmla="*/ 1446332 h 1542299"/>
              <a:gd name="connsiteX11" fmla="*/ 2865245 w 2866441"/>
              <a:gd name="connsiteY11" fmla="*/ 1242277 h 1542299"/>
              <a:gd name="connsiteX12" fmla="*/ 2763678 w 2866441"/>
              <a:gd name="connsiteY12" fmla="*/ 1053878 h 1542299"/>
              <a:gd name="connsiteX13" fmla="*/ 1611533 w 2866441"/>
              <a:gd name="connsiteY13" fmla="*/ 66326 h 1542299"/>
              <a:gd name="connsiteX14" fmla="*/ 1407518 w 2866441"/>
              <a:gd name="connsiteY14" fmla="*/ 1155 h 154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6441" h="1542299">
                <a:moveTo>
                  <a:pt x="1407488" y="1194"/>
                </a:moveTo>
                <a:cubicBezTo>
                  <a:pt x="1351116" y="6632"/>
                  <a:pt x="1297809" y="29400"/>
                  <a:pt x="1254908" y="66326"/>
                </a:cubicBezTo>
                <a:lnTo>
                  <a:pt x="102764" y="1053878"/>
                </a:lnTo>
                <a:cubicBezTo>
                  <a:pt x="44784" y="1100346"/>
                  <a:pt x="8162" y="1168348"/>
                  <a:pt x="1197" y="1242316"/>
                </a:cubicBezTo>
                <a:cubicBezTo>
                  <a:pt x="-5730" y="1316294"/>
                  <a:pt x="17617" y="1389880"/>
                  <a:pt x="65946" y="1446332"/>
                </a:cubicBezTo>
                <a:cubicBezTo>
                  <a:pt x="114246" y="1502783"/>
                  <a:pt x="183394" y="1537230"/>
                  <a:pt x="257529" y="1541785"/>
                </a:cubicBezTo>
                <a:cubicBezTo>
                  <a:pt x="331703" y="1546331"/>
                  <a:pt x="404525" y="1520614"/>
                  <a:pt x="459399" y="1470482"/>
                </a:cubicBezTo>
                <a:lnTo>
                  <a:pt x="1433216" y="635500"/>
                </a:lnTo>
                <a:lnTo>
                  <a:pt x="2407032" y="1470482"/>
                </a:lnTo>
                <a:cubicBezTo>
                  <a:pt x="2461916" y="1520584"/>
                  <a:pt x="2534738" y="1546302"/>
                  <a:pt x="2608902" y="1541746"/>
                </a:cubicBezTo>
                <a:cubicBezTo>
                  <a:pt x="2683037" y="1537230"/>
                  <a:pt x="2752185" y="1502783"/>
                  <a:pt x="2800485" y="1446332"/>
                </a:cubicBezTo>
                <a:cubicBezTo>
                  <a:pt x="2848824" y="1389890"/>
                  <a:pt x="2872171" y="1316255"/>
                  <a:pt x="2865245" y="1242277"/>
                </a:cubicBezTo>
                <a:cubicBezTo>
                  <a:pt x="2858279" y="1168308"/>
                  <a:pt x="2821657" y="1100336"/>
                  <a:pt x="2763678" y="1053878"/>
                </a:cubicBezTo>
                <a:lnTo>
                  <a:pt x="1611533" y="66326"/>
                </a:lnTo>
                <a:cubicBezTo>
                  <a:pt x="1555161" y="17840"/>
                  <a:pt x="1481525" y="-5654"/>
                  <a:pt x="1407518" y="1155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EA8358F1-237C-7D4B-3F1E-197683E3A25A}"/>
              </a:ext>
            </a:extLst>
          </p:cNvPr>
          <p:cNvSpPr/>
          <p:nvPr/>
        </p:nvSpPr>
        <p:spPr>
          <a:xfrm flipV="1">
            <a:off x="11118835" y="5493483"/>
            <a:ext cx="212688" cy="114438"/>
          </a:xfrm>
          <a:custGeom>
            <a:avLst/>
            <a:gdLst>
              <a:gd name="connsiteX0" fmla="*/ 1407488 w 2866441"/>
              <a:gd name="connsiteY0" fmla="*/ 1194 h 1542299"/>
              <a:gd name="connsiteX1" fmla="*/ 1254908 w 2866441"/>
              <a:gd name="connsiteY1" fmla="*/ 66326 h 1542299"/>
              <a:gd name="connsiteX2" fmla="*/ 102764 w 2866441"/>
              <a:gd name="connsiteY2" fmla="*/ 1053878 h 1542299"/>
              <a:gd name="connsiteX3" fmla="*/ 1197 w 2866441"/>
              <a:gd name="connsiteY3" fmla="*/ 1242316 h 1542299"/>
              <a:gd name="connsiteX4" fmla="*/ 65946 w 2866441"/>
              <a:gd name="connsiteY4" fmla="*/ 1446332 h 1542299"/>
              <a:gd name="connsiteX5" fmla="*/ 257529 w 2866441"/>
              <a:gd name="connsiteY5" fmla="*/ 1541785 h 1542299"/>
              <a:gd name="connsiteX6" fmla="*/ 459399 w 2866441"/>
              <a:gd name="connsiteY6" fmla="*/ 1470482 h 1542299"/>
              <a:gd name="connsiteX7" fmla="*/ 1433216 w 2866441"/>
              <a:gd name="connsiteY7" fmla="*/ 635500 h 1542299"/>
              <a:gd name="connsiteX8" fmla="*/ 2407032 w 2866441"/>
              <a:gd name="connsiteY8" fmla="*/ 1470482 h 1542299"/>
              <a:gd name="connsiteX9" fmla="*/ 2608902 w 2866441"/>
              <a:gd name="connsiteY9" fmla="*/ 1541746 h 1542299"/>
              <a:gd name="connsiteX10" fmla="*/ 2800485 w 2866441"/>
              <a:gd name="connsiteY10" fmla="*/ 1446332 h 1542299"/>
              <a:gd name="connsiteX11" fmla="*/ 2865245 w 2866441"/>
              <a:gd name="connsiteY11" fmla="*/ 1242277 h 1542299"/>
              <a:gd name="connsiteX12" fmla="*/ 2763678 w 2866441"/>
              <a:gd name="connsiteY12" fmla="*/ 1053878 h 1542299"/>
              <a:gd name="connsiteX13" fmla="*/ 1611533 w 2866441"/>
              <a:gd name="connsiteY13" fmla="*/ 66326 h 1542299"/>
              <a:gd name="connsiteX14" fmla="*/ 1407518 w 2866441"/>
              <a:gd name="connsiteY14" fmla="*/ 1155 h 154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6441" h="1542299">
                <a:moveTo>
                  <a:pt x="1407488" y="1194"/>
                </a:moveTo>
                <a:cubicBezTo>
                  <a:pt x="1351116" y="6632"/>
                  <a:pt x="1297809" y="29400"/>
                  <a:pt x="1254908" y="66326"/>
                </a:cubicBezTo>
                <a:lnTo>
                  <a:pt x="102764" y="1053878"/>
                </a:lnTo>
                <a:cubicBezTo>
                  <a:pt x="44784" y="1100346"/>
                  <a:pt x="8162" y="1168348"/>
                  <a:pt x="1197" y="1242316"/>
                </a:cubicBezTo>
                <a:cubicBezTo>
                  <a:pt x="-5730" y="1316294"/>
                  <a:pt x="17617" y="1389880"/>
                  <a:pt x="65946" y="1446332"/>
                </a:cubicBezTo>
                <a:cubicBezTo>
                  <a:pt x="114246" y="1502783"/>
                  <a:pt x="183394" y="1537230"/>
                  <a:pt x="257529" y="1541785"/>
                </a:cubicBezTo>
                <a:cubicBezTo>
                  <a:pt x="331703" y="1546331"/>
                  <a:pt x="404525" y="1520614"/>
                  <a:pt x="459399" y="1470482"/>
                </a:cubicBezTo>
                <a:lnTo>
                  <a:pt x="1433216" y="635500"/>
                </a:lnTo>
                <a:lnTo>
                  <a:pt x="2407032" y="1470482"/>
                </a:lnTo>
                <a:cubicBezTo>
                  <a:pt x="2461916" y="1520584"/>
                  <a:pt x="2534738" y="1546302"/>
                  <a:pt x="2608902" y="1541746"/>
                </a:cubicBezTo>
                <a:cubicBezTo>
                  <a:pt x="2683037" y="1537230"/>
                  <a:pt x="2752185" y="1502783"/>
                  <a:pt x="2800485" y="1446332"/>
                </a:cubicBezTo>
                <a:cubicBezTo>
                  <a:pt x="2848824" y="1389890"/>
                  <a:pt x="2872171" y="1316255"/>
                  <a:pt x="2865245" y="1242277"/>
                </a:cubicBezTo>
                <a:cubicBezTo>
                  <a:pt x="2858279" y="1168308"/>
                  <a:pt x="2821657" y="1100336"/>
                  <a:pt x="2763678" y="1053878"/>
                </a:cubicBezTo>
                <a:lnTo>
                  <a:pt x="1611533" y="66326"/>
                </a:lnTo>
                <a:cubicBezTo>
                  <a:pt x="1555161" y="17840"/>
                  <a:pt x="1481525" y="-5654"/>
                  <a:pt x="1407518" y="1155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195753" y="7297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KAKAO OPEN 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21" y="1912722"/>
            <a:ext cx="5228321" cy="3523537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035169" y="1313934"/>
            <a:ext cx="4968816" cy="3377348"/>
            <a:chOff x="1177083" y="1342999"/>
            <a:chExt cx="5788676" cy="362581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083" y="1342999"/>
              <a:ext cx="5788676" cy="362581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0CA869-BE9E-9044-9C1B-ADAB78A91ADD}"/>
                </a:ext>
              </a:extLst>
            </p:cNvPr>
            <p:cNvSpPr txBox="1"/>
            <p:nvPr/>
          </p:nvSpPr>
          <p:spPr>
            <a:xfrm>
              <a:off x="3755480" y="1717720"/>
              <a:ext cx="2574305" cy="26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ko-KR" sz="10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1. </a:t>
              </a:r>
              <a:r>
                <a:rPr lang="ko-KR" altLang="en-US" sz="10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내 애플리케이션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0CA869-BE9E-9044-9C1B-ADAB78A91ADD}"/>
                </a:ext>
              </a:extLst>
            </p:cNvPr>
            <p:cNvSpPr txBox="1"/>
            <p:nvPr/>
          </p:nvSpPr>
          <p:spPr>
            <a:xfrm>
              <a:off x="3512810" y="2587044"/>
              <a:ext cx="2574305" cy="27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ko-KR" sz="10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2. </a:t>
              </a:r>
              <a:r>
                <a:rPr lang="ko-KR" altLang="en-US" sz="10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애플리케이션 추가하기</a:t>
              </a:r>
              <a:endPara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5540498" y="3449748"/>
            <a:ext cx="1111002" cy="745137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7361207" y="3371743"/>
            <a:ext cx="1834552" cy="45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제공받은</a:t>
            </a:r>
            <a:endParaRPr lang="en-US" altLang="ko-KR" sz="10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en-US" altLang="ko-KR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KEY </a:t>
            </a:r>
            <a:r>
              <a:rPr lang="ko-KR" altLang="en-US" sz="10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값들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8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195753" y="7297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KAKAO OPEN 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327935"/>
            <a:ext cx="8587753" cy="4672029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6095999" y="3817187"/>
            <a:ext cx="562189" cy="163903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170877" y="3753554"/>
            <a:ext cx="2574305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제공받은 </a:t>
            </a: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주소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7112098" y="1495474"/>
            <a:ext cx="2903169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hlinkClick r:id="rId3"/>
              </a:rPr>
              <a:t>https://developers.kakao.com/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6170877" y="4399950"/>
            <a:ext cx="562189" cy="163903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377093" y="4336316"/>
            <a:ext cx="2574305" cy="29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제공받은 </a:t>
            </a: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KEY </a:t>
            </a:r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값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7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5195753" y="7297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KAKAO OPEN 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35" y="1431911"/>
            <a:ext cx="8000927" cy="4464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5793318" y="3181791"/>
            <a:ext cx="4303144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원하는 도서 검색 시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자동으로 카카오에서 제공하는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검색 </a:t>
            </a: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결과창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생성 가능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434380" y="3385070"/>
            <a:ext cx="1255824" cy="571228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49" y="1287654"/>
            <a:ext cx="6365838" cy="29037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02" y="2628446"/>
            <a:ext cx="5503985" cy="3288153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9971258" y="3628030"/>
            <a:ext cx="442742" cy="192129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7618324" y="1623454"/>
            <a:ext cx="2574305" cy="56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원하는 정보가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서비스를 제공하는지 확인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904947" y="1591547"/>
            <a:ext cx="713377" cy="449986"/>
          </a:xfrm>
          <a:prstGeom prst="rightArrow">
            <a:avLst/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9285022" y="3303710"/>
            <a:ext cx="2574305" cy="32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활용신청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클릭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6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51" y="1537455"/>
            <a:ext cx="6604069" cy="4175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7725429" y="1817290"/>
            <a:ext cx="33908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대부분의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즉시 발급이 되지만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일부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는 적게는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몇 십분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~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며칠 소요되는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경우도 있습니다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5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7B24096-BE5A-6DE3-8AF2-7AD8E043BEF8}"/>
              </a:ext>
            </a:extLst>
          </p:cNvPr>
          <p:cNvSpPr/>
          <p:nvPr/>
        </p:nvSpPr>
        <p:spPr>
          <a:xfrm>
            <a:off x="736600" y="622300"/>
            <a:ext cx="10718800" cy="5499100"/>
          </a:xfrm>
          <a:prstGeom prst="roundRect">
            <a:avLst>
              <a:gd name="adj" fmla="val 5120"/>
            </a:avLst>
          </a:prstGeom>
          <a:solidFill>
            <a:srgbClr val="FBC5C6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DC5A1A-1139-AA09-B17D-BEA9A06DBA0A}"/>
              </a:ext>
            </a:extLst>
          </p:cNvPr>
          <p:cNvSpPr/>
          <p:nvPr/>
        </p:nvSpPr>
        <p:spPr>
          <a:xfrm>
            <a:off x="736600" y="622300"/>
            <a:ext cx="10718800" cy="584200"/>
          </a:xfrm>
          <a:prstGeom prst="roundRect">
            <a:avLst>
              <a:gd name="adj" fmla="val 35555"/>
            </a:avLst>
          </a:prstGeom>
          <a:solidFill>
            <a:srgbClr val="FF797E"/>
          </a:solidFill>
          <a:ln w="28575">
            <a:solidFill>
              <a:srgbClr val="623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9982163-C8D0-CA5E-D647-7D4806BE5695}"/>
              </a:ext>
            </a:extLst>
          </p:cNvPr>
          <p:cNvSpPr txBox="1"/>
          <p:nvPr/>
        </p:nvSpPr>
        <p:spPr>
          <a:xfrm>
            <a:off x="4907213" y="72973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공공데이터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포털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C98F71-0078-0F5F-73CD-6287A78569BF}"/>
              </a:ext>
            </a:extLst>
          </p:cNvPr>
          <p:cNvCxnSpPr>
            <a:cxnSpLocks/>
          </p:cNvCxnSpPr>
          <p:nvPr/>
        </p:nvCxnSpPr>
        <p:spPr>
          <a:xfrm>
            <a:off x="4610100" y="4272523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CE5B9F-0DB3-0177-A914-F07FD8708C5D}"/>
              </a:ext>
            </a:extLst>
          </p:cNvPr>
          <p:cNvCxnSpPr>
            <a:cxnSpLocks/>
          </p:cNvCxnSpPr>
          <p:nvPr/>
        </p:nvCxnSpPr>
        <p:spPr>
          <a:xfrm>
            <a:off x="4610100" y="4853590"/>
            <a:ext cx="0" cy="418759"/>
          </a:xfrm>
          <a:prstGeom prst="line">
            <a:avLst/>
          </a:prstGeom>
          <a:ln w="12700">
            <a:solidFill>
              <a:srgbClr val="FBC5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61" y="1411511"/>
            <a:ext cx="6170126" cy="43078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0CA869-BE9E-9044-9C1B-ADAB78A91ADD}"/>
              </a:ext>
            </a:extLst>
          </p:cNvPr>
          <p:cNvSpPr txBox="1"/>
          <p:nvPr/>
        </p:nvSpPr>
        <p:spPr>
          <a:xfrm>
            <a:off x="6811028" y="2069618"/>
            <a:ext cx="4392704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앞서 보았던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KAKAO API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와 같이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인증키를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13F59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확인할 수 있게 됩니다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13F5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210671" y="4691282"/>
            <a:ext cx="5978106" cy="9331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굽은 화살표 12"/>
          <p:cNvSpPr/>
          <p:nvPr/>
        </p:nvSpPr>
        <p:spPr>
          <a:xfrm>
            <a:off x="6085604" y="2493035"/>
            <a:ext cx="1419377" cy="1988868"/>
          </a:xfrm>
          <a:prstGeom prst="bentArrow">
            <a:avLst>
              <a:gd name="adj1" fmla="val 37663"/>
              <a:gd name="adj2" fmla="val 25000"/>
              <a:gd name="adj3" fmla="val 50000"/>
              <a:gd name="adj4" fmla="val 43750"/>
            </a:avLst>
          </a:prstGeom>
          <a:solidFill>
            <a:srgbClr val="FFE7E7"/>
          </a:solidFill>
          <a:ln>
            <a:solidFill>
              <a:srgbClr val="F896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337</Words>
  <Application>Microsoft Office PowerPoint</Application>
  <PresentationFormat>와이드스크린</PresentationFormat>
  <Paragraphs>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Cordia New</vt:lpstr>
      <vt:lpstr>맑은 고딕</vt:lpstr>
      <vt:lpstr>배달의민족 주아</vt:lpstr>
      <vt:lpstr>여기어때 잘난체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승엽</dc:creator>
  <cp:lastModifiedBy>seoulit</cp:lastModifiedBy>
  <cp:revision>93</cp:revision>
  <dcterms:created xsi:type="dcterms:W3CDTF">2022-06-07T13:27:23Z</dcterms:created>
  <dcterms:modified xsi:type="dcterms:W3CDTF">2023-05-11T02:32:44Z</dcterms:modified>
</cp:coreProperties>
</file>